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tiff" ContentType="image/tiff"/>
  <Default Extension="emf" ContentType="image/x-emf"/>
  <Default Extension="jpeg" ContentType="image/jpeg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314" r:id="rId3"/>
    <p:sldId id="260" r:id="rId4"/>
    <p:sldId id="300" r:id="rId5"/>
    <p:sldId id="301" r:id="rId6"/>
    <p:sldId id="321" r:id="rId7"/>
    <p:sldId id="320" r:id="rId8"/>
    <p:sldId id="319" r:id="rId9"/>
    <p:sldId id="322" r:id="rId10"/>
    <p:sldId id="315" r:id="rId11"/>
    <p:sldId id="313" r:id="rId12"/>
    <p:sldId id="304" r:id="rId13"/>
    <p:sldId id="305" r:id="rId14"/>
    <p:sldId id="316" r:id="rId15"/>
    <p:sldId id="317" r:id="rId16"/>
    <p:sldId id="311" r:id="rId17"/>
    <p:sldId id="312" r:id="rId18"/>
    <p:sldId id="318" r:id="rId19"/>
    <p:sldId id="307" r:id="rId20"/>
    <p:sldId id="308" r:id="rId21"/>
    <p:sldId id="309" r:id="rId22"/>
    <p:sldId id="324" r:id="rId23"/>
    <p:sldId id="325" r:id="rId24"/>
    <p:sldId id="323" r:id="rId25"/>
    <p:sldId id="326" r:id="rId26"/>
    <p:sldId id="328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890"/>
    <a:srgbClr val="4276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14" autoAdjust="0"/>
    <p:restoredTop sz="91369" autoAdjust="0"/>
  </p:normalViewPr>
  <p:slideViewPr>
    <p:cSldViewPr snapToObjects="1">
      <p:cViewPr varScale="1">
        <p:scale>
          <a:sx n="142" d="100"/>
          <a:sy n="142" d="100"/>
        </p:scale>
        <p:origin x="-1224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87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85" d="100"/>
          <a:sy n="85" d="100"/>
        </p:scale>
        <p:origin x="-315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B98C3A-D083-4E5B-A60A-D7EFAA1B624C}" type="datetimeFigureOut">
              <a:rPr lang="nl-NL" smtClean="0"/>
              <a:pPr/>
              <a:t>11/11/14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57850D-EA72-4F3F-930A-B7B076698AF3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744739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24DCE4-9E54-4E4E-A534-595F71E05B70}" type="datetimeFigureOut">
              <a:rPr lang="nl-NL" smtClean="0"/>
              <a:pPr/>
              <a:t>11/11/14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CA19B4-3A96-4A65-85BC-00AC2E095AED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88146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 smtClean="0"/>
              <a:t>Questions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problems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that</a:t>
            </a:r>
            <a:r>
              <a:rPr lang="nl-NL" baseline="0" dirty="0" smtClean="0"/>
              <a:t> </a:t>
            </a:r>
            <a:r>
              <a:rPr lang="nl-NL" baseline="0" dirty="0" err="1" smtClean="0"/>
              <a:t>motivate</a:t>
            </a:r>
            <a:r>
              <a:rPr lang="nl-NL" baseline="0" dirty="0" smtClean="0"/>
              <a:t> research leaders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</a:t>
            </a:r>
            <a:r>
              <a:rPr lang="nl-NL" baseline="0" dirty="0" err="1" smtClean="0"/>
              <a:t>enlist</a:t>
            </a:r>
            <a:r>
              <a:rPr lang="nl-NL" baseline="0" dirty="0" smtClean="0"/>
              <a:t> the help of CWTS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A19B4-3A96-4A65-85BC-00AC2E095AED}" type="slidenum">
              <a:rPr lang="nl-NL" smtClean="0"/>
              <a:pPr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64870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The </a:t>
            </a:r>
            <a:r>
              <a:rPr lang="nl-NL" dirty="0" err="1" smtClean="0"/>
              <a:t>cause</a:t>
            </a:r>
            <a:r>
              <a:rPr lang="nl-NL" dirty="0" smtClean="0"/>
              <a:t> of the public </a:t>
            </a:r>
            <a:r>
              <a:rPr lang="nl-NL" dirty="0" err="1" smtClean="0"/>
              <a:t>debate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anxiety</a:t>
            </a:r>
            <a:r>
              <a:rPr lang="nl-NL" dirty="0" smtClean="0"/>
              <a:t> </a:t>
            </a:r>
            <a:r>
              <a:rPr lang="nl-NL" dirty="0" err="1" smtClean="0"/>
              <a:t>about</a:t>
            </a:r>
            <a:r>
              <a:rPr lang="nl-NL" dirty="0" smtClean="0"/>
              <a:t> the management </a:t>
            </a:r>
            <a:r>
              <a:rPr lang="nl-NL" dirty="0" err="1" smtClean="0"/>
              <a:t>and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governance</a:t>
            </a:r>
            <a:r>
              <a:rPr lang="nl-NL" baseline="0" dirty="0" smtClean="0"/>
              <a:t> of </a:t>
            </a:r>
            <a:r>
              <a:rPr lang="nl-NL" baseline="0" dirty="0" err="1" smtClean="0"/>
              <a:t>science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A19B4-3A96-4A65-85BC-00AC2E095AED}" type="slidenum">
              <a:rPr lang="nl-NL" smtClean="0"/>
              <a:pPr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47523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CWTS </a:t>
            </a:r>
            <a:r>
              <a:rPr lang="nl-NL" dirty="0" err="1" smtClean="0"/>
              <a:t>rsponse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both</a:t>
            </a:r>
            <a:r>
              <a:rPr lang="nl-NL" dirty="0" smtClean="0"/>
              <a:t>: </a:t>
            </a:r>
            <a:r>
              <a:rPr lang="nl-NL" dirty="0" err="1" smtClean="0"/>
              <a:t>an</a:t>
            </a:r>
            <a:r>
              <a:rPr lang="nl-NL" dirty="0" smtClean="0"/>
              <a:t> </a:t>
            </a:r>
            <a:r>
              <a:rPr lang="nl-NL" dirty="0" err="1" smtClean="0"/>
              <a:t>innovative</a:t>
            </a:r>
            <a:r>
              <a:rPr lang="nl-NL" dirty="0" smtClean="0"/>
              <a:t> research </a:t>
            </a:r>
            <a:r>
              <a:rPr lang="nl-NL" dirty="0" err="1" smtClean="0"/>
              <a:t>programme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A19B4-3A96-4A65-85BC-00AC2E095AED}" type="slidenum">
              <a:rPr lang="nl-NL" smtClean="0"/>
              <a:pPr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508405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Important </a:t>
            </a:r>
            <a:r>
              <a:rPr lang="nl-NL" dirty="0" err="1" smtClean="0"/>
              <a:t>technical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achievement</a:t>
            </a:r>
            <a:r>
              <a:rPr lang="nl-NL" baseline="0" dirty="0" smtClean="0"/>
              <a:t>: a new standard </a:t>
            </a:r>
            <a:r>
              <a:rPr lang="nl-NL" baseline="0" dirty="0" err="1" smtClean="0"/>
              <a:t>for</a:t>
            </a:r>
            <a:r>
              <a:rPr lang="nl-NL" baseline="0" dirty="0" smtClean="0"/>
              <a:t> </a:t>
            </a:r>
            <a:r>
              <a:rPr lang="nl-NL" baseline="0" dirty="0" err="1" smtClean="0"/>
              <a:t>defining</a:t>
            </a:r>
            <a:r>
              <a:rPr lang="nl-NL" baseline="0" dirty="0" smtClean="0"/>
              <a:t> </a:t>
            </a:r>
            <a:r>
              <a:rPr lang="nl-NL" baseline="0" dirty="0" err="1" smtClean="0"/>
              <a:t>scientific</a:t>
            </a:r>
            <a:r>
              <a:rPr lang="nl-NL" baseline="0" dirty="0" smtClean="0"/>
              <a:t> </a:t>
            </a:r>
            <a:r>
              <a:rPr lang="nl-NL" baseline="0" dirty="0" err="1" smtClean="0"/>
              <a:t>fields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areas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A19B4-3A96-4A65-85BC-00AC2E095AED}" type="slidenum">
              <a:rPr lang="nl-NL" smtClean="0"/>
              <a:pPr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16328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Advanced </a:t>
            </a:r>
            <a:r>
              <a:rPr lang="nl-NL" dirty="0" err="1" smtClean="0"/>
              <a:t>analytics</a:t>
            </a:r>
            <a:r>
              <a:rPr lang="nl-NL" dirty="0" smtClean="0"/>
              <a:t> in </a:t>
            </a:r>
            <a:r>
              <a:rPr lang="nl-NL" dirty="0" err="1" smtClean="0"/>
              <a:t>development</a:t>
            </a:r>
            <a:r>
              <a:rPr lang="nl-NL" dirty="0" smtClean="0"/>
              <a:t> at CWTS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A19B4-3A96-4A65-85BC-00AC2E095AED}" type="slidenum">
              <a:rPr lang="nl-NL" smtClean="0"/>
              <a:pPr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311191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CWTS </a:t>
            </a:r>
            <a:r>
              <a:rPr lang="nl-NL" dirty="0" err="1" smtClean="0"/>
              <a:t>develops</a:t>
            </a:r>
            <a:r>
              <a:rPr lang="nl-NL" dirty="0" smtClean="0"/>
              <a:t> </a:t>
            </a:r>
            <a:r>
              <a:rPr lang="nl-NL" dirty="0" err="1" smtClean="0"/>
              <a:t>international</a:t>
            </a:r>
            <a:r>
              <a:rPr lang="nl-NL" dirty="0" smtClean="0"/>
              <a:t> </a:t>
            </a:r>
            <a:r>
              <a:rPr lang="nl-NL" dirty="0" err="1" smtClean="0"/>
              <a:t>network</a:t>
            </a:r>
            <a:r>
              <a:rPr lang="nl-NL" dirty="0" smtClean="0"/>
              <a:t> of </a:t>
            </a:r>
            <a:r>
              <a:rPr lang="nl-NL" dirty="0" err="1" smtClean="0"/>
              <a:t>scientometric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STS</a:t>
            </a:r>
            <a:r>
              <a:rPr lang="nl-NL" baseline="0" dirty="0" smtClean="0"/>
              <a:t> expertise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research </a:t>
            </a:r>
            <a:r>
              <a:rPr lang="nl-NL" baseline="0" dirty="0" err="1" smtClean="0"/>
              <a:t>centres</a:t>
            </a:r>
            <a:r>
              <a:rPr lang="nl-NL" baseline="0" dirty="0" smtClean="0"/>
              <a:t>. South </a:t>
            </a:r>
            <a:r>
              <a:rPr lang="nl-NL" baseline="0" dirty="0" err="1" smtClean="0"/>
              <a:t>Africa</a:t>
            </a:r>
            <a:r>
              <a:rPr lang="nl-NL" baseline="0" dirty="0" smtClean="0"/>
              <a:t> the most recent </a:t>
            </a:r>
            <a:r>
              <a:rPr lang="nl-NL" baseline="0" dirty="0" err="1" smtClean="0"/>
              <a:t>example</a:t>
            </a:r>
            <a:r>
              <a:rPr lang="nl-NL" baseline="0" dirty="0" smtClean="0"/>
              <a:t>.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A19B4-3A96-4A65-85BC-00AC2E095AED}" type="slidenum">
              <a:rPr lang="nl-NL" smtClean="0"/>
              <a:pPr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324451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 smtClean="0"/>
              <a:t>Many</a:t>
            </a:r>
            <a:r>
              <a:rPr lang="nl-NL" dirty="0" smtClean="0"/>
              <a:t> </a:t>
            </a:r>
            <a:r>
              <a:rPr lang="nl-NL" dirty="0" err="1" smtClean="0"/>
              <a:t>librarians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information</a:t>
            </a:r>
            <a:r>
              <a:rPr lang="nl-NL" baseline="0" dirty="0" smtClean="0"/>
              <a:t> </a:t>
            </a:r>
            <a:r>
              <a:rPr lang="nl-NL" baseline="0" dirty="0" err="1" smtClean="0"/>
              <a:t>specialists</a:t>
            </a:r>
            <a:r>
              <a:rPr lang="nl-NL" baseline="0" dirty="0" smtClean="0"/>
              <a:t> have found </a:t>
            </a:r>
            <a:r>
              <a:rPr lang="nl-NL" baseline="0" dirty="0" err="1" smtClean="0"/>
              <a:t>their</a:t>
            </a:r>
            <a:r>
              <a:rPr lang="nl-NL" baseline="0" dirty="0" smtClean="0"/>
              <a:t> way </a:t>
            </a:r>
            <a:r>
              <a:rPr lang="nl-NL" baseline="0" dirty="0" err="1" smtClean="0"/>
              <a:t>into</a:t>
            </a:r>
            <a:r>
              <a:rPr lang="nl-NL" baseline="0" dirty="0" smtClean="0"/>
              <a:t> </a:t>
            </a:r>
            <a:r>
              <a:rPr lang="nl-NL" baseline="0" dirty="0" err="1" smtClean="0"/>
              <a:t>scientometrics</a:t>
            </a:r>
            <a:r>
              <a:rPr lang="nl-NL" baseline="0" dirty="0" smtClean="0"/>
              <a:t> via </a:t>
            </a:r>
            <a:r>
              <a:rPr lang="nl-NL" baseline="0" dirty="0" err="1" smtClean="0"/>
              <a:t>our</a:t>
            </a:r>
            <a:r>
              <a:rPr lang="nl-NL" baseline="0" dirty="0" smtClean="0"/>
              <a:t> courses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A19B4-3A96-4A65-85BC-00AC2E095AED}" type="slidenum">
              <a:rPr lang="nl-NL" smtClean="0"/>
              <a:pPr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034410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ACUMEN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comparable</a:t>
            </a:r>
            <a:r>
              <a:rPr lang="nl-NL" dirty="0" smtClean="0"/>
              <a:t> </a:t>
            </a:r>
            <a:r>
              <a:rPr lang="nl-NL" dirty="0" err="1" smtClean="0"/>
              <a:t>initiatives</a:t>
            </a:r>
            <a:r>
              <a:rPr lang="nl-NL" dirty="0" smtClean="0"/>
              <a:t> </a:t>
            </a:r>
            <a:r>
              <a:rPr lang="nl-NL" dirty="0" err="1" smtClean="0"/>
              <a:t>require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an</a:t>
            </a:r>
            <a:r>
              <a:rPr lang="nl-NL" baseline="0" dirty="0" smtClean="0"/>
              <a:t> </a:t>
            </a:r>
            <a:r>
              <a:rPr lang="nl-NL" baseline="0" dirty="0" err="1" smtClean="0"/>
              <a:t>infrastructure</a:t>
            </a:r>
            <a:r>
              <a:rPr lang="nl-NL" baseline="0" dirty="0" smtClean="0"/>
              <a:t> of </a:t>
            </a:r>
            <a:r>
              <a:rPr lang="nl-NL" baseline="0" dirty="0" err="1" smtClean="0"/>
              <a:t>identities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A19B4-3A96-4A65-85BC-00AC2E095AED}" type="slidenum">
              <a:rPr lang="nl-NL" smtClean="0"/>
              <a:pPr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83710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An </a:t>
            </a:r>
            <a:r>
              <a:rPr lang="nl-NL" dirty="0" err="1" smtClean="0"/>
              <a:t>example</a:t>
            </a:r>
            <a:r>
              <a:rPr lang="nl-NL" dirty="0" smtClean="0"/>
              <a:t> of a profile on </a:t>
            </a:r>
            <a:r>
              <a:rPr lang="nl-NL" dirty="0" err="1" smtClean="0"/>
              <a:t>demand</a:t>
            </a:r>
            <a:r>
              <a:rPr lang="nl-NL" dirty="0" smtClean="0"/>
              <a:t>. The interface is the </a:t>
            </a:r>
            <a:r>
              <a:rPr lang="nl-NL" dirty="0" err="1" smtClean="0"/>
              <a:t>same</a:t>
            </a:r>
            <a:r>
              <a:rPr lang="nl-NL" dirty="0" smtClean="0"/>
              <a:t> as the interface of the CWTS research monitor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A19B4-3A96-4A65-85BC-00AC2E095AED}" type="slidenum">
              <a:rPr lang="nl-NL" smtClean="0"/>
              <a:pPr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168794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 smtClean="0"/>
              <a:t>Four</a:t>
            </a:r>
            <a:r>
              <a:rPr lang="nl-NL" dirty="0" smtClean="0"/>
              <a:t> </a:t>
            </a:r>
            <a:r>
              <a:rPr lang="nl-NL" dirty="0" err="1" smtClean="0"/>
              <a:t>dimensions</a:t>
            </a:r>
            <a:r>
              <a:rPr lang="nl-NL" dirty="0" smtClean="0"/>
              <a:t> of the </a:t>
            </a:r>
            <a:r>
              <a:rPr lang="nl-NL" dirty="0" err="1" smtClean="0"/>
              <a:t>individual</a:t>
            </a:r>
            <a:r>
              <a:rPr lang="nl-NL" dirty="0" smtClean="0"/>
              <a:t> profile are </a:t>
            </a:r>
            <a:r>
              <a:rPr lang="nl-NL" dirty="0" err="1" smtClean="0"/>
              <a:t>central</a:t>
            </a:r>
            <a:r>
              <a:rPr lang="nl-NL" dirty="0" smtClean="0"/>
              <a:t>: </a:t>
            </a:r>
            <a:r>
              <a:rPr lang="nl-NL" dirty="0" err="1" smtClean="0"/>
              <a:t>raw</a:t>
            </a:r>
            <a:r>
              <a:rPr lang="nl-NL" dirty="0" smtClean="0"/>
              <a:t> impact, </a:t>
            </a:r>
            <a:r>
              <a:rPr lang="nl-NL" dirty="0" err="1" smtClean="0"/>
              <a:t>normalized</a:t>
            </a:r>
            <a:r>
              <a:rPr lang="nl-NL" dirty="0" smtClean="0"/>
              <a:t> impact, </a:t>
            </a:r>
            <a:r>
              <a:rPr lang="nl-NL" dirty="0" err="1" smtClean="0"/>
              <a:t>collaboration</a:t>
            </a:r>
            <a:r>
              <a:rPr lang="nl-NL" dirty="0" smtClean="0"/>
              <a:t>, </a:t>
            </a:r>
            <a:r>
              <a:rPr lang="nl-NL" dirty="0" err="1" smtClean="0"/>
              <a:t>and</a:t>
            </a:r>
            <a:r>
              <a:rPr lang="nl-NL" dirty="0" smtClean="0"/>
              <a:t> the data on the </a:t>
            </a:r>
            <a:r>
              <a:rPr lang="nl-NL" dirty="0" err="1" smtClean="0"/>
              <a:t>individual</a:t>
            </a:r>
            <a:r>
              <a:rPr lang="nl-NL" dirty="0" smtClean="0"/>
              <a:t> </a:t>
            </a:r>
            <a:r>
              <a:rPr lang="nl-NL" dirty="0" err="1" smtClean="0"/>
              <a:t>publications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A19B4-3A96-4A65-85BC-00AC2E095AED}" type="slidenum">
              <a:rPr lang="nl-NL" smtClean="0"/>
              <a:pPr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7373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1E8850B-FE46-C848-AE8F-F3F8174153AA}" type="slidenum">
              <a:rPr lang="en-US" sz="1200">
                <a:latin typeface="Calibri" charset="0"/>
              </a:rPr>
              <a:pPr eaLnBrk="1" hangingPunct="1"/>
              <a:t>20</a:t>
            </a:fld>
            <a:endParaRPr lang="en-US" sz="1200">
              <a:latin typeface="Calibri" charset="0"/>
            </a:endParaRPr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988840"/>
            <a:ext cx="7772400" cy="1280160"/>
          </a:xfrm>
        </p:spPr>
        <p:txBody>
          <a:bodyPr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552999"/>
            <a:ext cx="6400800" cy="1752600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045888D-9AB1-6B4D-8F49-EDCF20386FDE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1752"/>
            <a:ext cx="8229600" cy="109728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36505"/>
          </a:xfrm>
        </p:spPr>
        <p:txBody>
          <a:bodyPr/>
          <a:lstStyle>
            <a:lvl1pPr>
              <a:spcBef>
                <a:spcPts val="1400"/>
              </a:spcBef>
              <a:spcAft>
                <a:spcPts val="0"/>
              </a:spcAft>
              <a:defRPr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5888D-9AB1-6B4D-8F49-EDCF20386FDE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No Logo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400"/>
              </a:spcBef>
              <a:spcAft>
                <a:spcPts val="0"/>
              </a:spcAft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5888D-9AB1-6B4D-8F49-EDCF20386FDE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800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768" y="926224"/>
            <a:ext cx="3494160" cy="2718800"/>
          </a:xfrm>
        </p:spPr>
        <p:txBody>
          <a:bodyPr anchor="t">
            <a:normAutofit/>
          </a:bodyPr>
          <a:lstStyle>
            <a:lvl1pPr algn="l">
              <a:defRPr sz="32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9768" y="612648"/>
            <a:ext cx="3494160" cy="310896"/>
          </a:xfrm>
        </p:spPr>
        <p:txBody>
          <a:bodyPr anchor="b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045888D-9AB1-6B4D-8F49-EDCF20386FDE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5888D-9AB1-6B4D-8F49-EDCF20386FDE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5888D-9AB1-6B4D-8F49-EDCF20386FDE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5888D-9AB1-6B4D-8F49-EDCF20386FDE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(No Logo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5888D-9AB1-6B4D-8F49-EDCF20386FDE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4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(Midd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0360"/>
            <a:ext cx="8229600" cy="109728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5888D-9AB1-6B4D-8F49-EDCF20386FDE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28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5888D-9AB1-6B4D-8F49-EDCF20386FDE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(No Logo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5888D-9AB1-6B4D-8F49-EDCF20386FDE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427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5888D-9AB1-6B4D-8F49-EDCF20386FDE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5888D-9AB1-6B4D-8F49-EDCF20386FDE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59632" y="4581892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A1D555EE-E646-40A9-9E59-977C336E45C8}" type="datetimeFigureOut">
              <a:rPr lang="en-GB" smtClean="0"/>
              <a:t>11/11/14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D72DA913-3231-47B6-AB1F-B921059E86D0}" type="slidenum">
              <a:rPr lang="en-GB" smtClean="0"/>
              <a:t>‹nr.›</a:t>
            </a:fld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914400" y="4437112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14400" y="4437112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938" y="332656"/>
            <a:ext cx="633412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9694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427672">
                <a:lumMod val="75000"/>
                <a:lumOff val="25000"/>
                <a:alpha val="50000"/>
              </a:srgbClr>
            </a:gs>
            <a:gs pos="100000">
              <a:srgbClr val="427672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01752"/>
            <a:ext cx="8229600" cy="10972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84784"/>
            <a:ext cx="8229600" cy="4536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68959" y="6099048"/>
            <a:ext cx="721280" cy="36576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>
                <a:solidFill>
                  <a:srgbClr val="427672"/>
                </a:solidFill>
              </a:defRPr>
            </a:lvl1pPr>
          </a:lstStyle>
          <a:p>
            <a:fld id="{F045888D-9AB1-6B4D-8F49-EDCF20386FDE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51" r:id="rId4"/>
    <p:sldLayoutId id="2147483652" r:id="rId5"/>
    <p:sldLayoutId id="2147483653" r:id="rId6"/>
    <p:sldLayoutId id="2147483654" r:id="rId7"/>
    <p:sldLayoutId id="2147483659" r:id="rId8"/>
    <p:sldLayoutId id="2147483661" r:id="rId9"/>
    <p:sldLayoutId id="2147483655" r:id="rId10"/>
    <p:sldLayoutId id="2147483660" r:id="rId11"/>
    <p:sldLayoutId id="2147483656" r:id="rId12"/>
    <p:sldLayoutId id="2147483657" r:id="rId13"/>
    <p:sldLayoutId id="2147483662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b="1" kern="1200">
          <a:solidFill>
            <a:srgbClr val="42767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ts val="16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6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www.ludowaltman.nl/classification_system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tif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tif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84784"/>
            <a:ext cx="7772400" cy="1280160"/>
          </a:xfrm>
        </p:spPr>
        <p:txBody>
          <a:bodyPr>
            <a:normAutofit fontScale="90000"/>
          </a:bodyPr>
          <a:lstStyle/>
          <a:p>
            <a:pPr algn="ctr"/>
            <a:r>
              <a:rPr lang="en-US" b="0" dirty="0" smtClean="0">
                <a:latin typeface="Cambria" pitchFamily="18" charset="0"/>
              </a:rPr>
              <a:t>ACUMEN</a:t>
            </a:r>
            <a:br>
              <a:rPr lang="en-US" b="0" dirty="0" smtClean="0">
                <a:latin typeface="Cambria" pitchFamily="18" charset="0"/>
              </a:rPr>
            </a:br>
            <a:r>
              <a:rPr lang="en-US" b="0" dirty="0" smtClean="0">
                <a:latin typeface="Cambria" pitchFamily="18" charset="0"/>
              </a:rPr>
              <a:t>a </a:t>
            </a:r>
            <a:r>
              <a:rPr lang="en-US" b="0" dirty="0">
                <a:latin typeface="Cambria" pitchFamily="18" charset="0"/>
              </a:rPr>
              <a:t>multi-dimensional researcher </a:t>
            </a:r>
            <a:r>
              <a:rPr lang="en-US" b="0" dirty="0" smtClean="0">
                <a:latin typeface="Cambria" pitchFamily="18" charset="0"/>
              </a:rPr>
              <a:t>portfolio</a:t>
            </a:r>
            <a:br>
              <a:rPr lang="en-US" b="0" dirty="0" smtClean="0">
                <a:latin typeface="Cambria" pitchFamily="18" charset="0"/>
              </a:rPr>
            </a:br>
            <a:r>
              <a:rPr lang="en-US" b="0" dirty="0">
                <a:latin typeface="Cambria" pitchFamily="18" charset="0"/>
              </a:rPr>
              <a:t/>
            </a:r>
            <a:br>
              <a:rPr lang="en-US" b="0" dirty="0">
                <a:latin typeface="Cambria" pitchFamily="18" charset="0"/>
              </a:rPr>
            </a:br>
            <a:r>
              <a:rPr lang="en-US" b="0" dirty="0" smtClean="0">
                <a:latin typeface="Cambria" pitchFamily="18" charset="0"/>
              </a:rPr>
              <a:t>EVALUATION STANDARDS</a:t>
            </a:r>
            <a:br>
              <a:rPr lang="en-US" b="0" dirty="0" smtClean="0">
                <a:latin typeface="Cambria" pitchFamily="18" charset="0"/>
              </a:rPr>
            </a:br>
            <a:r>
              <a:rPr lang="en-US" b="0" dirty="0" smtClean="0">
                <a:latin typeface="Cambria" pitchFamily="18" charset="0"/>
              </a:rPr>
              <a:t>and their dilemmas</a:t>
            </a:r>
            <a:r>
              <a:rPr lang="en-US" b="0" dirty="0">
                <a:latin typeface="Cambria" pitchFamily="18" charset="0"/>
              </a:rPr>
              <a:t/>
            </a:r>
            <a:br>
              <a:rPr lang="en-US" b="0" dirty="0">
                <a:latin typeface="Cambria" pitchFamily="18" charset="0"/>
              </a:rPr>
            </a:br>
            <a:endParaRPr lang="nl-NL" dirty="0">
              <a:latin typeface="Cambri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					</a:t>
            </a:r>
          </a:p>
          <a:p>
            <a:endParaRPr lang="en-US" dirty="0" smtClean="0"/>
          </a:p>
          <a:p>
            <a:r>
              <a:rPr lang="en-US" dirty="0" err="1" smtClean="0"/>
              <a:t>euroCRIS</a:t>
            </a:r>
            <a:r>
              <a:rPr lang="en-US" dirty="0" smtClean="0"/>
              <a:t> Strategic Membership Meeting 11-12 November 2014, Amsterdam</a:t>
            </a:r>
            <a:endParaRPr lang="en-US" dirty="0"/>
          </a:p>
          <a:p>
            <a:r>
              <a:rPr lang="en-US" dirty="0" smtClean="0">
                <a:latin typeface="Cambria" pitchFamily="18" charset="0"/>
              </a:rPr>
              <a:t>Paul </a:t>
            </a:r>
            <a:r>
              <a:rPr lang="en-US" dirty="0" err="1" smtClean="0">
                <a:latin typeface="Cambria" pitchFamily="18" charset="0"/>
              </a:rPr>
              <a:t>Wouters</a:t>
            </a:r>
            <a:endParaRPr lang="nl-NL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783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Profile CWTS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5888D-9AB1-6B4D-8F49-EDCF20386FDE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77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latin typeface="Cambria" pitchFamily="18" charset="0"/>
              </a:rPr>
              <a:t>Research leaders </a:t>
            </a:r>
            <a:r>
              <a:rPr lang="nl-NL" dirty="0">
                <a:latin typeface="Cambria" pitchFamily="18" charset="0"/>
              </a:rPr>
              <a:t>face </a:t>
            </a:r>
            <a:r>
              <a:rPr lang="nl-NL" dirty="0" err="1">
                <a:latin typeface="Cambria" pitchFamily="18" charset="0"/>
              </a:rPr>
              <a:t>key</a:t>
            </a:r>
            <a:r>
              <a:rPr lang="nl-NL" dirty="0">
                <a:latin typeface="Cambria" pitchFamily="18" charset="0"/>
              </a:rPr>
              <a:t> </a:t>
            </a:r>
            <a:r>
              <a:rPr lang="nl-NL" dirty="0" err="1">
                <a:latin typeface="Cambria" pitchFamily="18" charset="0"/>
              </a:rPr>
              <a:t>questions</a:t>
            </a:r>
            <a:endParaRPr lang="nl-NL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ambria" pitchFamily="18" charset="0"/>
              </a:rPr>
              <a:t>How </a:t>
            </a:r>
            <a:r>
              <a:rPr lang="en-US" dirty="0">
                <a:latin typeface="Cambria" pitchFamily="18" charset="0"/>
              </a:rPr>
              <a:t>should we </a:t>
            </a:r>
            <a:r>
              <a:rPr lang="en-US" dirty="0" smtClean="0">
                <a:latin typeface="Cambria" pitchFamily="18" charset="0"/>
              </a:rPr>
              <a:t>monitor </a:t>
            </a:r>
            <a:r>
              <a:rPr lang="en-US" dirty="0">
                <a:latin typeface="Cambria" pitchFamily="18" charset="0"/>
              </a:rPr>
              <a:t>our </a:t>
            </a:r>
            <a:r>
              <a:rPr lang="en-US" dirty="0" smtClean="0">
                <a:latin typeface="Cambria" pitchFamily="18" charset="0"/>
              </a:rPr>
              <a:t>research?</a:t>
            </a:r>
          </a:p>
          <a:p>
            <a:r>
              <a:rPr lang="en-US" dirty="0" smtClean="0">
                <a:latin typeface="Cambria" pitchFamily="18" charset="0"/>
              </a:rPr>
              <a:t>How can we profile ourselves to attract the right students and staff?</a:t>
            </a:r>
            <a:endParaRPr lang="en-US" dirty="0">
              <a:latin typeface="Cambria" pitchFamily="18" charset="0"/>
            </a:endParaRPr>
          </a:p>
          <a:p>
            <a:r>
              <a:rPr lang="en-US" dirty="0">
                <a:latin typeface="Cambria" pitchFamily="18" charset="0"/>
              </a:rPr>
              <a:t>How should we divide funds?</a:t>
            </a:r>
          </a:p>
          <a:p>
            <a:r>
              <a:rPr lang="en-US" dirty="0" smtClean="0">
                <a:latin typeface="Cambria" pitchFamily="18" charset="0"/>
              </a:rPr>
              <a:t>What </a:t>
            </a:r>
            <a:r>
              <a:rPr lang="en-US" dirty="0">
                <a:latin typeface="Cambria" pitchFamily="18" charset="0"/>
              </a:rPr>
              <a:t>is our </a:t>
            </a:r>
            <a:r>
              <a:rPr lang="en-US" dirty="0" smtClean="0">
                <a:latin typeface="Cambria" pitchFamily="18" charset="0"/>
              </a:rPr>
              <a:t>scientific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smtClean="0">
                <a:latin typeface="Cambria" pitchFamily="18" charset="0"/>
              </a:rPr>
              <a:t>and </a:t>
            </a:r>
            <a:r>
              <a:rPr lang="en-US" dirty="0" smtClean="0">
                <a:latin typeface="Cambria" pitchFamily="18" charset="0"/>
              </a:rPr>
              <a:t>societal </a:t>
            </a:r>
            <a:r>
              <a:rPr lang="en-US" dirty="0">
                <a:latin typeface="Cambria" pitchFamily="18" charset="0"/>
              </a:rPr>
              <a:t>impact?</a:t>
            </a:r>
          </a:p>
          <a:p>
            <a:r>
              <a:rPr lang="en-US" dirty="0" smtClean="0">
                <a:latin typeface="Cambria" pitchFamily="18" charset="0"/>
              </a:rPr>
              <a:t>What is </a:t>
            </a:r>
            <a:r>
              <a:rPr lang="en-US" dirty="0" smtClean="0">
                <a:latin typeface="Cambria" pitchFamily="18" charset="0"/>
              </a:rPr>
              <a:t>actually our </a:t>
            </a:r>
            <a:r>
              <a:rPr lang="en-US" dirty="0" smtClean="0">
                <a:latin typeface="Cambria" pitchFamily="18" charset="0"/>
              </a:rPr>
              <a:t>area of expertise?</a:t>
            </a:r>
          </a:p>
          <a:p>
            <a:r>
              <a:rPr lang="en-US" dirty="0" smtClean="0">
                <a:latin typeface="Cambria" pitchFamily="18" charset="0"/>
              </a:rPr>
              <a:t>How is our research trans-disciplinary connected?</a:t>
            </a:r>
            <a:endParaRPr lang="nl-NL" dirty="0">
              <a:latin typeface="Cambria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5888D-9AB1-6B4D-8F49-EDCF20386FDE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57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/>
          </p:cNvSpPr>
          <p:nvPr/>
        </p:nvSpPr>
        <p:spPr bwMode="auto">
          <a:xfrm>
            <a:off x="-8930" y="241101"/>
            <a:ext cx="9161859" cy="892969"/>
          </a:xfrm>
          <a:prstGeom prst="rect">
            <a:avLst/>
          </a:prstGeom>
          <a:solidFill>
            <a:srgbClr val="DADAD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nl-NL"/>
          </a:p>
        </p:txBody>
      </p:sp>
      <p:sp>
        <p:nvSpPr>
          <p:cNvPr id="19458" name="Rectangle 2"/>
          <p:cNvSpPr>
            <a:spLocks/>
          </p:cNvSpPr>
          <p:nvPr/>
        </p:nvSpPr>
        <p:spPr bwMode="auto">
          <a:xfrm>
            <a:off x="995660" y="1723430"/>
            <a:ext cx="6555507" cy="3964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marL="366104" indent="-366104">
              <a:spcBef>
                <a:spcPts val="562"/>
              </a:spcBef>
              <a:buClr>
                <a:srgbClr val="335FFF"/>
              </a:buClr>
              <a:buSzPct val="100000"/>
              <a:buFont typeface="Zapf Dingbats" charset="0"/>
              <a:buChar char="➡"/>
              <a:tabLst>
                <a:tab pos="642915" algn="l"/>
              </a:tabLst>
            </a:pPr>
            <a:r>
              <a:rPr lang="en-US" sz="2100" dirty="0">
                <a:solidFill>
                  <a:srgbClr val="343434"/>
                </a:solidFill>
                <a:latin typeface="Cambria" charset="0"/>
                <a:ea typeface="ＭＳ Ｐゴシック" charset="0"/>
                <a:sym typeface="Cambria" charset="0"/>
              </a:rPr>
              <a:t>discrepancy between evaluation criteria and the social and economic functions of science</a:t>
            </a:r>
          </a:p>
          <a:p>
            <a:pPr marL="366104" indent="-366104">
              <a:spcBef>
                <a:spcPts val="562"/>
              </a:spcBef>
              <a:buClr>
                <a:srgbClr val="335FFF"/>
              </a:buClr>
              <a:buSzPct val="100000"/>
              <a:buFont typeface="Zapf Dingbats" charset="0"/>
              <a:buChar char="➡"/>
              <a:tabLst>
                <a:tab pos="642915" algn="l"/>
              </a:tabLst>
            </a:pPr>
            <a:endParaRPr lang="en-US" sz="2100" dirty="0">
              <a:solidFill>
                <a:srgbClr val="111111"/>
              </a:solidFill>
              <a:latin typeface="Cambria" charset="0"/>
              <a:ea typeface="ＭＳ Ｐゴシック" charset="0"/>
              <a:sym typeface="Cambria" charset="0"/>
            </a:endParaRPr>
          </a:p>
          <a:p>
            <a:pPr marL="366104" indent="-366104">
              <a:spcBef>
                <a:spcPts val="562"/>
              </a:spcBef>
              <a:buClr>
                <a:srgbClr val="335FFF"/>
              </a:buClr>
              <a:buSzPct val="100000"/>
              <a:buFont typeface="Zapf Dingbats" charset="0"/>
              <a:buChar char="➡"/>
              <a:tabLst>
                <a:tab pos="642915" algn="l"/>
              </a:tabLst>
            </a:pPr>
            <a:r>
              <a:rPr lang="en-US" sz="2100" dirty="0">
                <a:solidFill>
                  <a:srgbClr val="343434"/>
                </a:solidFill>
                <a:latin typeface="Cambria" charset="0"/>
                <a:ea typeface="ＭＳ Ｐゴシック" charset="0"/>
                <a:sym typeface="Cambria" charset="0"/>
              </a:rPr>
              <a:t>evaluation methods (esp. qualitative) have not adapted to increased scale of research</a:t>
            </a:r>
          </a:p>
          <a:p>
            <a:pPr marL="366104" indent="-366104">
              <a:spcBef>
                <a:spcPts val="562"/>
              </a:spcBef>
              <a:buClr>
                <a:srgbClr val="335FFF"/>
              </a:buClr>
              <a:buSzPct val="100000"/>
              <a:buFont typeface="Zapf Dingbats" charset="0"/>
              <a:buChar char="➡"/>
              <a:tabLst>
                <a:tab pos="642915" algn="l"/>
              </a:tabLst>
            </a:pPr>
            <a:endParaRPr lang="en-US" sz="2100" dirty="0">
              <a:solidFill>
                <a:srgbClr val="343434"/>
              </a:solidFill>
              <a:latin typeface="Cambria" charset="0"/>
              <a:ea typeface="ＭＳ Ｐゴシック" charset="0"/>
              <a:sym typeface="Cambria" charset="0"/>
            </a:endParaRPr>
          </a:p>
          <a:p>
            <a:pPr marL="366104" indent="-366104">
              <a:spcBef>
                <a:spcPts val="562"/>
              </a:spcBef>
              <a:buClr>
                <a:srgbClr val="335FFF"/>
              </a:buClr>
              <a:buSzPct val="100000"/>
              <a:buFont typeface="Zapf Dingbats" charset="0"/>
              <a:buChar char="➡"/>
              <a:tabLst>
                <a:tab pos="642915" algn="l"/>
              </a:tabLst>
            </a:pPr>
            <a:r>
              <a:rPr lang="en-US" sz="2100" dirty="0">
                <a:solidFill>
                  <a:srgbClr val="343434"/>
                </a:solidFill>
                <a:latin typeface="Cambria" charset="0"/>
                <a:ea typeface="ＭＳ Ｐゴシック" charset="0"/>
                <a:sym typeface="Cambria" charset="0"/>
              </a:rPr>
              <a:t>available quantitative measures are often not applicable at the individual level</a:t>
            </a:r>
          </a:p>
          <a:p>
            <a:pPr marL="366104" indent="-366104">
              <a:spcBef>
                <a:spcPts val="562"/>
              </a:spcBef>
              <a:buClr>
                <a:srgbClr val="335FFF"/>
              </a:buClr>
              <a:buSzPct val="100000"/>
              <a:buFont typeface="Zapf Dingbats" charset="0"/>
              <a:buChar char="➡"/>
              <a:tabLst>
                <a:tab pos="642915" algn="l"/>
              </a:tabLst>
            </a:pPr>
            <a:endParaRPr lang="en-US" sz="2100" dirty="0">
              <a:solidFill>
                <a:srgbClr val="111111"/>
              </a:solidFill>
              <a:latin typeface="Cambria" charset="0"/>
              <a:ea typeface="ＭＳ Ｐゴシック" charset="0"/>
              <a:sym typeface="Cambria" charset="0"/>
            </a:endParaRPr>
          </a:p>
          <a:p>
            <a:pPr marL="366104" indent="-366104">
              <a:spcBef>
                <a:spcPts val="562"/>
              </a:spcBef>
              <a:buClr>
                <a:srgbClr val="335FFF"/>
              </a:buClr>
              <a:buSzPct val="100000"/>
              <a:buFont typeface="Zapf Dingbats" charset="0"/>
              <a:buChar char="➡"/>
              <a:tabLst>
                <a:tab pos="642915" algn="l"/>
              </a:tabLst>
            </a:pPr>
            <a:r>
              <a:rPr lang="en-US" sz="2100" dirty="0">
                <a:solidFill>
                  <a:srgbClr val="343434"/>
                </a:solidFill>
                <a:latin typeface="Cambria" charset="0"/>
                <a:ea typeface="ＭＳ Ｐゴシック" charset="0"/>
                <a:sym typeface="Cambria" charset="0"/>
              </a:rPr>
              <a:t>lack of recognition for new types of work that researchers need to perform</a:t>
            </a:r>
            <a:r>
              <a:rPr lang="en-US" sz="2100" dirty="0">
                <a:solidFill>
                  <a:srgbClr val="111111"/>
                </a:solidFill>
                <a:latin typeface="Cambria" charset="0"/>
                <a:ea typeface="ＭＳ Ｐゴシック" charset="0"/>
                <a:sym typeface="Cambria" charset="0"/>
              </a:rPr>
              <a:t> </a:t>
            </a:r>
          </a:p>
        </p:txBody>
      </p:sp>
      <p:sp>
        <p:nvSpPr>
          <p:cNvPr id="19459" name="Rectangle 3"/>
          <p:cNvSpPr>
            <a:spLocks/>
          </p:cNvSpPr>
          <p:nvPr/>
        </p:nvSpPr>
        <p:spPr bwMode="auto">
          <a:xfrm>
            <a:off x="1385218" y="403846"/>
            <a:ext cx="3704925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r>
              <a:rPr lang="en-US" sz="4500" dirty="0">
                <a:solidFill>
                  <a:srgbClr val="4D4D4D"/>
                </a:solidFill>
                <a:latin typeface="Cambria" pitchFamily="18" charset="0"/>
                <a:ea typeface="ＭＳ Ｐゴシック" charset="0"/>
                <a:sym typeface="TheSans Bold" charset="0"/>
              </a:rPr>
              <a:t>Evaluation Gap</a:t>
            </a:r>
          </a:p>
        </p:txBody>
      </p:sp>
    </p:spTree>
    <p:extLst>
      <p:ext uri="{BB962C8B-B14F-4D97-AF65-F5344CB8AC3E}">
        <p14:creationId xmlns:p14="http://schemas.microsoft.com/office/powerpoint/2010/main" val="2157194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5888D-9AB1-6B4D-8F49-EDCF20386FDE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Afbeelding 4" descr="2014-06-23_15-51-1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67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5888D-9AB1-6B4D-8F49-EDCF20386FDE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301752"/>
            <a:ext cx="8229600" cy="109728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Cambria" pitchFamily="18" charset="0"/>
              </a:rPr>
              <a:t>CWTS </a:t>
            </a:r>
            <a:r>
              <a:rPr lang="en-US" dirty="0" smtClean="0">
                <a:solidFill>
                  <a:srgbClr val="0070C0"/>
                </a:solidFill>
                <a:latin typeface="Cambria" pitchFamily="18" charset="0"/>
                <a:hlinkClick r:id="rId3"/>
              </a:rPr>
              <a:t>Publication classification system</a:t>
            </a:r>
            <a:endParaRPr lang="nl-NL" dirty="0">
              <a:solidFill>
                <a:srgbClr val="0070C0"/>
              </a:solidFill>
              <a:latin typeface="Cambria" pitchFamily="18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36505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mbria" pitchFamily="18" charset="0"/>
              </a:rPr>
              <a:t>Proper and robust </a:t>
            </a:r>
            <a:r>
              <a:rPr lang="en-US" dirty="0">
                <a:latin typeface="Cambria" pitchFamily="18" charset="0"/>
              </a:rPr>
              <a:t>classification because of true citation relations of all WoS publications </a:t>
            </a:r>
            <a:r>
              <a:rPr lang="en-US" dirty="0" smtClean="0">
                <a:latin typeface="Cambria" pitchFamily="18" charset="0"/>
              </a:rPr>
              <a:t>2000-2013</a:t>
            </a:r>
          </a:p>
          <a:p>
            <a:r>
              <a:rPr lang="en-US" dirty="0" smtClean="0">
                <a:latin typeface="Cambria" pitchFamily="18" charset="0"/>
              </a:rPr>
              <a:t>No issues with multidisciplinary journals</a:t>
            </a:r>
          </a:p>
          <a:p>
            <a:r>
              <a:rPr lang="en-US" dirty="0" smtClean="0">
                <a:latin typeface="Cambria" pitchFamily="18" charset="0"/>
              </a:rPr>
              <a:t>No human involvement</a:t>
            </a:r>
            <a:endParaRPr lang="en-US" dirty="0">
              <a:latin typeface="Cambria" pitchFamily="18" charset="0"/>
            </a:endParaRPr>
          </a:p>
          <a:p>
            <a:r>
              <a:rPr lang="en-US" dirty="0" smtClean="0">
                <a:latin typeface="Cambria" pitchFamily="18" charset="0"/>
              </a:rPr>
              <a:t>More refined granularity than other </a:t>
            </a:r>
            <a:r>
              <a:rPr lang="en-US" dirty="0" err="1" smtClean="0">
                <a:latin typeface="Cambria" pitchFamily="18" charset="0"/>
              </a:rPr>
              <a:t>bibliometric</a:t>
            </a:r>
            <a:r>
              <a:rPr lang="en-US" dirty="0" smtClean="0">
                <a:latin typeface="Cambria" pitchFamily="18" charset="0"/>
              </a:rPr>
              <a:t> classification systems:</a:t>
            </a:r>
            <a:endParaRPr lang="en-US" dirty="0">
              <a:latin typeface="Cambria" pitchFamily="18" charset="0"/>
            </a:endParaRPr>
          </a:p>
          <a:p>
            <a:pPr lvl="2"/>
            <a:r>
              <a:rPr lang="en-US" dirty="0" smtClean="0">
                <a:latin typeface="Cambria" pitchFamily="18" charset="0"/>
              </a:rPr>
              <a:t>24 disciplines/main </a:t>
            </a:r>
            <a:r>
              <a:rPr lang="en-US" dirty="0">
                <a:latin typeface="Cambria" pitchFamily="18" charset="0"/>
              </a:rPr>
              <a:t>fields</a:t>
            </a:r>
          </a:p>
          <a:p>
            <a:pPr lvl="2"/>
            <a:r>
              <a:rPr lang="en-US" dirty="0" smtClean="0">
                <a:latin typeface="Cambria" pitchFamily="18" charset="0"/>
              </a:rPr>
              <a:t>828 </a:t>
            </a:r>
            <a:r>
              <a:rPr lang="en-US" dirty="0">
                <a:latin typeface="Cambria" pitchFamily="18" charset="0"/>
              </a:rPr>
              <a:t>fields</a:t>
            </a:r>
          </a:p>
          <a:p>
            <a:pPr lvl="2"/>
            <a:r>
              <a:rPr lang="en-US" dirty="0" smtClean="0">
                <a:latin typeface="Cambria" pitchFamily="18" charset="0"/>
              </a:rPr>
              <a:t>~32,500 topics</a:t>
            </a:r>
            <a:endParaRPr lang="en-US" dirty="0">
              <a:latin typeface="Cambria" pitchFamily="18" charset="0"/>
            </a:endParaRP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43321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latin typeface="Cambria" pitchFamily="18" charset="0"/>
              </a:rPr>
              <a:t>CWTS </a:t>
            </a:r>
            <a:r>
              <a:rPr lang="nl-NL" dirty="0" smtClean="0">
                <a:latin typeface="Cambria" pitchFamily="18" charset="0"/>
              </a:rPr>
              <a:t> </a:t>
            </a:r>
            <a:r>
              <a:rPr lang="nl-NL" dirty="0">
                <a:solidFill>
                  <a:srgbClr val="0048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Advanced </a:t>
            </a:r>
            <a:r>
              <a:rPr lang="nl-NL" dirty="0" smtClean="0">
                <a:solidFill>
                  <a:srgbClr val="0048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Analytics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l-NL" dirty="0" err="1">
                <a:latin typeface="Cambria" pitchFamily="18" charset="0"/>
              </a:rPr>
              <a:t>Tailor-made</a:t>
            </a:r>
            <a:r>
              <a:rPr lang="nl-NL" dirty="0">
                <a:latin typeface="Cambria" pitchFamily="18" charset="0"/>
              </a:rPr>
              <a:t> analysis </a:t>
            </a:r>
            <a:r>
              <a:rPr lang="nl-NL" dirty="0" err="1">
                <a:latin typeface="Cambria" pitchFamily="18" charset="0"/>
              </a:rPr>
              <a:t>based</a:t>
            </a:r>
            <a:r>
              <a:rPr lang="nl-NL" dirty="0">
                <a:latin typeface="Cambria" pitchFamily="18" charset="0"/>
              </a:rPr>
              <a:t> on </a:t>
            </a:r>
            <a:r>
              <a:rPr lang="nl-NL" dirty="0" err="1">
                <a:latin typeface="Cambria" pitchFamily="18" charset="0"/>
              </a:rPr>
              <a:t>network</a:t>
            </a:r>
            <a:r>
              <a:rPr lang="nl-NL" dirty="0">
                <a:latin typeface="Cambria" pitchFamily="18" charset="0"/>
              </a:rPr>
              <a:t> analysis, </a:t>
            </a:r>
            <a:r>
              <a:rPr lang="nl-NL" dirty="0" err="1">
                <a:latin typeface="Cambria" pitchFamily="18" charset="0"/>
              </a:rPr>
              <a:t>text</a:t>
            </a:r>
            <a:r>
              <a:rPr lang="nl-NL" dirty="0">
                <a:latin typeface="Cambria" pitchFamily="18" charset="0"/>
              </a:rPr>
              <a:t> </a:t>
            </a:r>
            <a:r>
              <a:rPr lang="nl-NL" dirty="0" err="1">
                <a:latin typeface="Cambria" pitchFamily="18" charset="0"/>
              </a:rPr>
              <a:t>mining</a:t>
            </a:r>
            <a:r>
              <a:rPr lang="nl-NL" dirty="0">
                <a:latin typeface="Cambria" pitchFamily="18" charset="0"/>
              </a:rPr>
              <a:t> </a:t>
            </a:r>
            <a:r>
              <a:rPr lang="nl-NL" dirty="0" err="1">
                <a:latin typeface="Cambria" pitchFamily="18" charset="0"/>
              </a:rPr>
              <a:t>and</a:t>
            </a:r>
            <a:r>
              <a:rPr lang="nl-NL" dirty="0">
                <a:latin typeface="Cambria" pitchFamily="18" charset="0"/>
              </a:rPr>
              <a:t> </a:t>
            </a:r>
            <a:r>
              <a:rPr lang="nl-NL" dirty="0" err="1">
                <a:latin typeface="Cambria" pitchFamily="18" charset="0"/>
              </a:rPr>
              <a:t>visualisation</a:t>
            </a:r>
            <a:r>
              <a:rPr lang="nl-NL" dirty="0">
                <a:latin typeface="Cambria" pitchFamily="18" charset="0"/>
              </a:rPr>
              <a:t> </a:t>
            </a:r>
            <a:r>
              <a:rPr lang="nl-NL" dirty="0" err="1">
                <a:latin typeface="Cambria" pitchFamily="18" charset="0"/>
              </a:rPr>
              <a:t>techniques</a:t>
            </a:r>
            <a:endParaRPr lang="nl-NL" dirty="0">
              <a:latin typeface="Cambria" pitchFamily="18" charset="0"/>
            </a:endParaRPr>
          </a:p>
          <a:p>
            <a:r>
              <a:rPr lang="nl-NL" dirty="0" smtClean="0">
                <a:latin typeface="Cambria" pitchFamily="18" charset="0"/>
              </a:rPr>
              <a:t>Research </a:t>
            </a:r>
            <a:r>
              <a:rPr lang="nl-NL" dirty="0" err="1" smtClean="0">
                <a:latin typeface="Cambria" pitchFamily="18" charset="0"/>
              </a:rPr>
              <a:t>strengths</a:t>
            </a:r>
            <a:r>
              <a:rPr lang="nl-NL" dirty="0" smtClean="0">
                <a:latin typeface="Cambria" pitchFamily="18" charset="0"/>
              </a:rPr>
              <a:t> analysis</a:t>
            </a:r>
          </a:p>
          <a:p>
            <a:r>
              <a:rPr lang="nl-NL" dirty="0" err="1" smtClean="0">
                <a:latin typeface="Cambria" pitchFamily="18" charset="0"/>
              </a:rPr>
              <a:t>Find</a:t>
            </a:r>
            <a:r>
              <a:rPr lang="nl-NL" dirty="0" smtClean="0">
                <a:latin typeface="Cambria" pitchFamily="18" charset="0"/>
              </a:rPr>
              <a:t> blind spots/hot spots</a:t>
            </a:r>
          </a:p>
          <a:p>
            <a:r>
              <a:rPr lang="nl-NL" dirty="0" err="1" smtClean="0">
                <a:latin typeface="Cambria" pitchFamily="18" charset="0"/>
              </a:rPr>
              <a:t>Identification</a:t>
            </a:r>
            <a:r>
              <a:rPr lang="nl-NL" dirty="0" smtClean="0">
                <a:latin typeface="Cambria" pitchFamily="18" charset="0"/>
              </a:rPr>
              <a:t> of partners/</a:t>
            </a:r>
            <a:r>
              <a:rPr lang="nl-NL" dirty="0" err="1" smtClean="0">
                <a:latin typeface="Cambria" pitchFamily="18" charset="0"/>
              </a:rPr>
              <a:t>potential</a:t>
            </a:r>
            <a:r>
              <a:rPr lang="nl-NL" dirty="0" smtClean="0">
                <a:latin typeface="Cambria" pitchFamily="18" charset="0"/>
              </a:rPr>
              <a:t> </a:t>
            </a:r>
            <a:r>
              <a:rPr lang="nl-NL" dirty="0" err="1" smtClean="0">
                <a:latin typeface="Cambria" pitchFamily="18" charset="0"/>
              </a:rPr>
              <a:t>new</a:t>
            </a:r>
            <a:r>
              <a:rPr lang="nl-NL" dirty="0" smtClean="0">
                <a:latin typeface="Cambria" pitchFamily="18" charset="0"/>
              </a:rPr>
              <a:t> </a:t>
            </a:r>
            <a:r>
              <a:rPr lang="nl-NL" dirty="0" err="1" smtClean="0">
                <a:latin typeface="Cambria" pitchFamily="18" charset="0"/>
              </a:rPr>
              <a:t>staff</a:t>
            </a:r>
            <a:endParaRPr lang="nl-NL" dirty="0" smtClean="0">
              <a:latin typeface="Cambria" pitchFamily="18" charset="0"/>
            </a:endParaRPr>
          </a:p>
          <a:p>
            <a:r>
              <a:rPr lang="nl-NL" dirty="0" err="1" smtClean="0">
                <a:latin typeface="Cambria" pitchFamily="18" charset="0"/>
              </a:rPr>
              <a:t>Enhanced</a:t>
            </a:r>
            <a:r>
              <a:rPr lang="nl-NL" dirty="0" smtClean="0">
                <a:latin typeface="Cambria" pitchFamily="18" charset="0"/>
              </a:rPr>
              <a:t> </a:t>
            </a:r>
            <a:r>
              <a:rPr lang="nl-NL" dirty="0" err="1" smtClean="0">
                <a:latin typeface="Cambria" pitchFamily="18" charset="0"/>
              </a:rPr>
              <a:t>collaborative</a:t>
            </a:r>
            <a:r>
              <a:rPr lang="nl-NL" dirty="0" smtClean="0">
                <a:latin typeface="Cambria" pitchFamily="18" charset="0"/>
              </a:rPr>
              <a:t> </a:t>
            </a:r>
            <a:r>
              <a:rPr lang="nl-NL" dirty="0" err="1" smtClean="0">
                <a:latin typeface="Cambria" pitchFamily="18" charset="0"/>
              </a:rPr>
              <a:t>network</a:t>
            </a:r>
            <a:r>
              <a:rPr lang="nl-NL" dirty="0" smtClean="0">
                <a:latin typeface="Cambria" pitchFamily="18" charset="0"/>
              </a:rPr>
              <a:t> analysis</a:t>
            </a:r>
          </a:p>
          <a:p>
            <a:endParaRPr lang="nl-NL" dirty="0">
              <a:latin typeface="Cambria" pitchFamily="18" charset="0"/>
            </a:endParaRPr>
          </a:p>
        </p:txBody>
      </p:sp>
      <p:pic>
        <p:nvPicPr>
          <p:cNvPr id="6" name="Tijdelijke aanduiding voor inhoud 5" descr="vosviewer.pn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54" r="14554"/>
          <a:stretch>
            <a:fillRect/>
          </a:stretch>
        </p:blipFill>
        <p:spPr/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5888D-9AB1-6B4D-8F49-EDCF20386FDE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663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2492896"/>
            <a:ext cx="7391400" cy="976904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0" i="1" noProof="1" smtClean="0">
                <a:solidFill>
                  <a:schemeClr val="accent1">
                    <a:lumMod val="50000"/>
                  </a:schemeClr>
                </a:solidFill>
              </a:rPr>
              <a:t>Research performance measurement/ metrics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827584" y="4437112"/>
            <a:ext cx="7391400" cy="1231776"/>
          </a:xfrm>
        </p:spPr>
        <p:txBody>
          <a:bodyPr>
            <a:normAutofit fontScale="92500" lnSpcReduction="10000"/>
          </a:bodyPr>
          <a:lstStyle/>
          <a:p>
            <a:pPr marL="0" indent="0" algn="r" eaLnBrk="1" hangingPunct="1">
              <a:buNone/>
            </a:pPr>
            <a:r>
              <a:rPr lang="en-US" sz="1800" b="1" dirty="0" smtClean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</a:rPr>
              <a:t>Johann Mouton </a:t>
            </a:r>
          </a:p>
          <a:p>
            <a:pPr marL="0" indent="0" algn="r" eaLnBrk="1" hangingPunct="1">
              <a:buNone/>
            </a:pPr>
            <a:r>
              <a:rPr lang="en-US" sz="1800" b="1" dirty="0" smtClean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</a:rPr>
              <a:t>RDF Workshop</a:t>
            </a:r>
          </a:p>
          <a:p>
            <a:pPr marL="0" indent="0" algn="r" eaLnBrk="1" hangingPunct="1">
              <a:buNone/>
            </a:pPr>
            <a:r>
              <a:rPr lang="en-US" sz="1800" b="1" dirty="0" smtClean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</a:rPr>
              <a:t>© 5 November 2014</a:t>
            </a:r>
            <a:endParaRPr lang="en-US" sz="1800" b="1" noProof="1" smtClean="0">
              <a:solidFill>
                <a:schemeClr val="accent1">
                  <a:lumMod val="50000"/>
                </a:schemeClr>
              </a:solidFill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97448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en-US" dirty="0" smtClean="0">
                <a:solidFill>
                  <a:srgbClr val="0048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Training </a:t>
            </a:r>
            <a:r>
              <a:rPr lang="en-US" dirty="0">
                <a:solidFill>
                  <a:srgbClr val="00489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&amp; 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ambria" pitchFamily="18" charset="0"/>
              </a:rPr>
              <a:t>CWTS </a:t>
            </a:r>
            <a:r>
              <a:rPr lang="en-US" dirty="0" smtClean="0">
                <a:latin typeface="Cambria" pitchFamily="18" charset="0"/>
              </a:rPr>
              <a:t>Courses </a:t>
            </a:r>
            <a:r>
              <a:rPr lang="en-US" dirty="0">
                <a:latin typeface="Cambria" pitchFamily="18" charset="0"/>
              </a:rPr>
              <a:t>'Measuring Science and Research Performance'</a:t>
            </a:r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5888D-9AB1-6B4D-8F49-EDCF20386FDE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672" y="3140968"/>
            <a:ext cx="6756400" cy="275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211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Researcher </a:t>
            </a:r>
            <a:r>
              <a:rPr lang="nl-NL" dirty="0" err="1" smtClean="0"/>
              <a:t>profiles</a:t>
            </a:r>
            <a:endParaRPr lang="nl-NL" dirty="0"/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5888D-9AB1-6B4D-8F49-EDCF20386FD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630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/>
          </p:cNvSpPr>
          <p:nvPr/>
        </p:nvSpPr>
        <p:spPr bwMode="auto">
          <a:xfrm>
            <a:off x="-8930" y="241101"/>
            <a:ext cx="9161859" cy="892969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nl-NL"/>
          </a:p>
        </p:txBody>
      </p:sp>
      <p:sp>
        <p:nvSpPr>
          <p:cNvPr id="20482" name="Rectangle 2"/>
          <p:cNvSpPr>
            <a:spLocks/>
          </p:cNvSpPr>
          <p:nvPr/>
        </p:nvSpPr>
        <p:spPr bwMode="auto">
          <a:xfrm>
            <a:off x="1228949" y="1799332"/>
            <a:ext cx="6974086" cy="343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>
              <a:tabLst>
                <a:tab pos="642915" algn="l"/>
              </a:tabLst>
            </a:pPr>
            <a:r>
              <a:rPr lang="en-US" sz="2500">
                <a:solidFill>
                  <a:srgbClr val="343434"/>
                </a:solidFill>
                <a:latin typeface="TheMix Regular" charset="0"/>
                <a:ea typeface="ＭＳ Ｐゴシック" charset="0"/>
                <a:sym typeface="TheMix Regular" charset="0"/>
              </a:rPr>
              <a:t>aim is to give researchers a voice in evaluation</a:t>
            </a:r>
            <a:r>
              <a:rPr lang="en-US" sz="2100">
                <a:solidFill>
                  <a:srgbClr val="343434"/>
                </a:solidFill>
                <a:latin typeface="TheMix Regular" charset="0"/>
                <a:ea typeface="ＭＳ Ｐゴシック" charset="0"/>
                <a:sym typeface="TheMix Regular" charset="0"/>
              </a:rPr>
              <a:t> </a:t>
            </a:r>
          </a:p>
          <a:p>
            <a:pPr>
              <a:tabLst>
                <a:tab pos="642915" algn="l"/>
              </a:tabLst>
            </a:pPr>
            <a:endParaRPr lang="en-US" sz="2100">
              <a:solidFill>
                <a:srgbClr val="343434"/>
              </a:solidFill>
              <a:latin typeface="TheMix Regular" charset="0"/>
              <a:ea typeface="ＭＳ Ｐゴシック" charset="0"/>
              <a:sym typeface="TheMix Regular" charset="0"/>
            </a:endParaRPr>
          </a:p>
          <a:p>
            <a:pPr>
              <a:tabLst>
                <a:tab pos="642915" algn="l"/>
              </a:tabLst>
            </a:pPr>
            <a:endParaRPr lang="en-US" sz="800">
              <a:solidFill>
                <a:srgbClr val="343434"/>
              </a:solidFill>
              <a:latin typeface="TheMix Regular" charset="0"/>
              <a:ea typeface="ＭＳ Ｐゴシック" charset="0"/>
              <a:sym typeface="TheMix Regular" charset="0"/>
            </a:endParaRPr>
          </a:p>
          <a:p>
            <a:pPr>
              <a:buClr>
                <a:srgbClr val="2176BF"/>
              </a:buClr>
              <a:buSzPct val="100000"/>
              <a:buFont typeface="Zapf Dingbats" charset="0"/>
              <a:buChar char="➡"/>
              <a:tabLst>
                <a:tab pos="642915" algn="l"/>
              </a:tabLst>
            </a:pPr>
            <a:r>
              <a:rPr lang="en-US" sz="2200">
                <a:solidFill>
                  <a:srgbClr val="343434"/>
                </a:solidFill>
                <a:latin typeface="TheMix Regular" charset="0"/>
                <a:ea typeface="ＭＳ Ｐゴシック" charset="0"/>
                <a:sym typeface="TheMix Regular" charset="0"/>
              </a:rPr>
              <a:t>evidence based arguments</a:t>
            </a:r>
          </a:p>
          <a:p>
            <a:pPr>
              <a:buClr>
                <a:srgbClr val="2176BF"/>
              </a:buClr>
              <a:buSzPct val="100000"/>
              <a:buFont typeface="Zapf Dingbats" charset="0"/>
              <a:buChar char="➡"/>
              <a:tabLst>
                <a:tab pos="642915" algn="l"/>
              </a:tabLst>
            </a:pPr>
            <a:r>
              <a:rPr lang="en-US" sz="2200">
                <a:solidFill>
                  <a:srgbClr val="343434"/>
                </a:solidFill>
                <a:latin typeface="TheMix Regular" charset="0"/>
                <a:ea typeface="ＭＳ Ｐゴシック" charset="0"/>
                <a:sym typeface="TheMix Regular" charset="0"/>
              </a:rPr>
              <a:t>shift to dialog orientation</a:t>
            </a:r>
          </a:p>
          <a:p>
            <a:pPr>
              <a:buClr>
                <a:srgbClr val="2176BF"/>
              </a:buClr>
              <a:buSzPct val="100000"/>
              <a:buFont typeface="Zapf Dingbats" charset="0"/>
              <a:buChar char="➡"/>
              <a:tabLst>
                <a:tab pos="642915" algn="l"/>
              </a:tabLst>
            </a:pPr>
            <a:r>
              <a:rPr lang="en-US" sz="2200">
                <a:solidFill>
                  <a:srgbClr val="343434"/>
                </a:solidFill>
                <a:latin typeface="TheMix Regular" charset="0"/>
                <a:ea typeface="ＭＳ Ｐゴシック" charset="0"/>
                <a:sym typeface="TheMix Regular" charset="0"/>
              </a:rPr>
              <a:t>selection of indicators</a:t>
            </a:r>
          </a:p>
          <a:p>
            <a:pPr>
              <a:buClr>
                <a:srgbClr val="2176BF"/>
              </a:buClr>
              <a:buSzPct val="100000"/>
              <a:buFont typeface="Zapf Dingbats" charset="0"/>
              <a:buChar char="➡"/>
              <a:tabLst>
                <a:tab pos="642915" algn="l"/>
              </a:tabLst>
            </a:pPr>
            <a:r>
              <a:rPr lang="en-US" sz="2200">
                <a:solidFill>
                  <a:srgbClr val="343434"/>
                </a:solidFill>
                <a:latin typeface="TheMix Regular" charset="0"/>
                <a:ea typeface="ＭＳ Ｐゴシック" charset="0"/>
                <a:sym typeface="TheMix Regular" charset="0"/>
              </a:rPr>
              <a:t>narrative component</a:t>
            </a:r>
          </a:p>
          <a:p>
            <a:pPr>
              <a:buClr>
                <a:srgbClr val="2176BF"/>
              </a:buClr>
              <a:buSzPct val="100000"/>
              <a:buFont typeface="Zapf Dingbats" charset="0"/>
              <a:buChar char="➡"/>
              <a:tabLst>
                <a:tab pos="642915" algn="l"/>
              </a:tabLst>
            </a:pPr>
            <a:r>
              <a:rPr lang="en-US" sz="2200">
                <a:solidFill>
                  <a:srgbClr val="343434"/>
                </a:solidFill>
                <a:latin typeface="TheMix Regular" charset="0"/>
                <a:ea typeface="ＭＳ Ｐゴシック" charset="0"/>
                <a:sym typeface="TheMix Regular" charset="0"/>
              </a:rPr>
              <a:t>Good Evaluation Practices</a:t>
            </a:r>
          </a:p>
          <a:p>
            <a:pPr>
              <a:buClr>
                <a:srgbClr val="2176BF"/>
              </a:buClr>
              <a:buSzPct val="100000"/>
              <a:buFont typeface="Zapf Dingbats" charset="0"/>
              <a:buChar char="➡"/>
              <a:tabLst>
                <a:tab pos="642915" algn="l"/>
              </a:tabLst>
            </a:pPr>
            <a:r>
              <a:rPr lang="en-US" sz="2200">
                <a:solidFill>
                  <a:srgbClr val="343434"/>
                </a:solidFill>
                <a:latin typeface="TheMix Regular" charset="0"/>
                <a:ea typeface="ＭＳ Ｐゴシック" charset="0"/>
                <a:sym typeface="TheMix Regular" charset="0"/>
              </a:rPr>
              <a:t>envisioned as web service</a:t>
            </a: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664" y="464344"/>
            <a:ext cx="3196828" cy="446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Rectangle 4"/>
          <p:cNvSpPr>
            <a:spLocks/>
          </p:cNvSpPr>
          <p:nvPr/>
        </p:nvSpPr>
        <p:spPr bwMode="auto">
          <a:xfrm>
            <a:off x="4575349" y="405363"/>
            <a:ext cx="1779296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r>
              <a:rPr lang="en-US" sz="3900">
                <a:solidFill>
                  <a:srgbClr val="4D4D4D"/>
                </a:solidFill>
                <a:latin typeface="TheSans Bold" charset="0"/>
                <a:ea typeface="ＭＳ Ｐゴシック" charset="0"/>
                <a:sym typeface="TheSans Bold" charset="0"/>
              </a:rPr>
              <a:t>portfolio</a:t>
            </a:r>
          </a:p>
        </p:txBody>
      </p:sp>
      <p:grpSp>
        <p:nvGrpSpPr>
          <p:cNvPr id="20485" name="Group 10"/>
          <p:cNvGrpSpPr>
            <a:grpSpLocks/>
          </p:cNvGrpSpPr>
          <p:nvPr/>
        </p:nvGrpSpPr>
        <p:grpSpPr bwMode="auto">
          <a:xfrm rot="-5400000">
            <a:off x="4945931" y="2589610"/>
            <a:ext cx="3163342" cy="2723555"/>
            <a:chOff x="0" y="0"/>
            <a:chExt cx="2833" cy="2440"/>
          </a:xfrm>
        </p:grpSpPr>
        <p:grpSp>
          <p:nvGrpSpPr>
            <p:cNvPr id="20486" name="Group 8"/>
            <p:cNvGrpSpPr>
              <a:grpSpLocks/>
            </p:cNvGrpSpPr>
            <p:nvPr/>
          </p:nvGrpSpPr>
          <p:grpSpPr bwMode="auto">
            <a:xfrm>
              <a:off x="0" y="0"/>
              <a:ext cx="2833" cy="2440"/>
              <a:chOff x="0" y="0"/>
              <a:chExt cx="2833" cy="2440"/>
            </a:xfrm>
          </p:grpSpPr>
          <p:sp>
            <p:nvSpPr>
              <p:cNvPr id="20488" name="AutoShape 5"/>
              <p:cNvSpPr>
                <a:spLocks/>
              </p:cNvSpPr>
              <p:nvPr/>
            </p:nvSpPr>
            <p:spPr bwMode="auto">
              <a:xfrm rot="7199520">
                <a:off x="323" y="44"/>
                <a:ext cx="800" cy="1208"/>
              </a:xfrm>
              <a:prstGeom prst="roundRect">
                <a:avLst>
                  <a:gd name="adj" fmla="val 15000"/>
                </a:avLst>
              </a:prstGeom>
              <a:solidFill>
                <a:srgbClr val="676767"/>
              </a:solidFill>
              <a:ln w="25400">
                <a:solidFill>
                  <a:srgbClr val="4D4D4D"/>
                </a:solidFill>
                <a:miter lim="800000"/>
                <a:headEnd/>
                <a:tailEnd/>
              </a:ln>
            </p:spPr>
            <p:txBody>
              <a:bodyPr lIns="0" tIns="0" rIns="0" bIns="0" anchor="b"/>
              <a:lstStyle/>
              <a:p>
                <a:r>
                  <a:rPr lang="en-US" sz="1700">
                    <a:solidFill>
                      <a:srgbClr val="FFFFFF"/>
                    </a:solidFill>
                    <a:latin typeface="Arial Narrow" charset="0"/>
                    <a:ea typeface="ＭＳ Ｐゴシック" charset="0"/>
                    <a:sym typeface="Arial Narrow" charset="0"/>
                  </a:rPr>
                  <a:t>expertise</a:t>
                </a:r>
              </a:p>
            </p:txBody>
          </p:sp>
          <p:sp>
            <p:nvSpPr>
              <p:cNvPr id="20489" name="AutoShape 6"/>
              <p:cNvSpPr>
                <a:spLocks/>
              </p:cNvSpPr>
              <p:nvPr/>
            </p:nvSpPr>
            <p:spPr bwMode="auto">
              <a:xfrm rot="3597562">
                <a:off x="1714" y="47"/>
                <a:ext cx="800" cy="1200"/>
              </a:xfrm>
              <a:prstGeom prst="roundRect">
                <a:avLst>
                  <a:gd name="adj" fmla="val 15000"/>
                </a:avLst>
              </a:prstGeom>
              <a:solidFill>
                <a:srgbClr val="676767"/>
              </a:solidFill>
              <a:ln w="25400">
                <a:solidFill>
                  <a:srgbClr val="4D4D4D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r>
                  <a:rPr lang="en-US" sz="1700">
                    <a:solidFill>
                      <a:srgbClr val="FFFFFF"/>
                    </a:solidFill>
                    <a:latin typeface="Arial Narrow" charset="0"/>
                    <a:ea typeface="ＭＳ Ｐゴシック" charset="0"/>
                    <a:sym typeface="Arial Narrow" charset="0"/>
                  </a:rPr>
                  <a:t>output</a:t>
                </a:r>
              </a:p>
            </p:txBody>
          </p:sp>
          <p:sp>
            <p:nvSpPr>
              <p:cNvPr id="20490" name="AutoShape 7"/>
              <p:cNvSpPr>
                <a:spLocks/>
              </p:cNvSpPr>
              <p:nvPr/>
            </p:nvSpPr>
            <p:spPr bwMode="auto">
              <a:xfrm rot="10800000">
                <a:off x="1015" y="1240"/>
                <a:ext cx="800" cy="1200"/>
              </a:xfrm>
              <a:prstGeom prst="roundRect">
                <a:avLst>
                  <a:gd name="adj" fmla="val 15000"/>
                </a:avLst>
              </a:prstGeom>
              <a:solidFill>
                <a:srgbClr val="676767"/>
              </a:solidFill>
              <a:ln w="25400">
                <a:solidFill>
                  <a:srgbClr val="4D4D4D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r>
                  <a:rPr lang="en-US" sz="1700">
                    <a:solidFill>
                      <a:srgbClr val="FFFFFF"/>
                    </a:solidFill>
                    <a:latin typeface="Arial Narrow" charset="0"/>
                    <a:ea typeface="ＭＳ Ｐゴシック" charset="0"/>
                    <a:sym typeface="Arial Narrow" charset="0"/>
                  </a:rPr>
                  <a:t>influence</a:t>
                </a:r>
              </a:p>
            </p:txBody>
          </p:sp>
        </p:grpSp>
        <p:sp>
          <p:nvSpPr>
            <p:cNvPr id="20487" name="Oval 9"/>
            <p:cNvSpPr>
              <a:spLocks/>
            </p:cNvSpPr>
            <p:nvPr/>
          </p:nvSpPr>
          <p:spPr bwMode="auto">
            <a:xfrm rot="5400000">
              <a:off x="868" y="494"/>
              <a:ext cx="1096" cy="1096"/>
            </a:xfrm>
            <a:prstGeom prst="ellipse">
              <a:avLst/>
            </a:prstGeom>
            <a:solidFill>
              <a:srgbClr val="ADE188"/>
            </a:solidFill>
            <a:ln w="25400">
              <a:solidFill>
                <a:srgbClr val="96C41F"/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r>
                <a:rPr lang="en-US" sz="1700">
                  <a:solidFill>
                    <a:srgbClr val="343434"/>
                  </a:solidFill>
                  <a:latin typeface="Arial Narrow" charset="0"/>
                  <a:ea typeface="ＭＳ Ｐゴシック" charset="0"/>
                  <a:sym typeface="Arial Narrow" charset="0"/>
                </a:rPr>
                <a:t>narrative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8126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AutoShape 1"/>
          <p:cNvSpPr>
            <a:spLocks/>
          </p:cNvSpPr>
          <p:nvPr/>
        </p:nvSpPr>
        <p:spPr bwMode="auto">
          <a:xfrm>
            <a:off x="-2382" y="354807"/>
            <a:ext cx="9148763" cy="89296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E2E2E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344710">
              <a:defRPr/>
            </a:pPr>
            <a:endParaRPr lang="en-US" sz="2400">
              <a:solidFill>
                <a:srgbClr val="1D3EE2"/>
              </a:solidFill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3314" name="AutoShape 2"/>
          <p:cNvSpPr>
            <a:spLocks/>
          </p:cNvSpPr>
          <p:nvPr/>
        </p:nvSpPr>
        <p:spPr bwMode="auto">
          <a:xfrm>
            <a:off x="1498996" y="468313"/>
            <a:ext cx="6275067" cy="7556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0004" tIns="30004" rIns="30004" bIns="30004" anchor="ctr"/>
          <a:lstStyle/>
          <a:p>
            <a:pPr defTabSz="344710">
              <a:defRPr/>
            </a:pPr>
            <a:r>
              <a:rPr lang="en-US" sz="4700" b="1" dirty="0">
                <a:solidFill>
                  <a:srgbClr val="0365C0"/>
                </a:solidFill>
                <a:latin typeface="Frutiger" charset="0"/>
                <a:cs typeface="Frutiger" charset="0"/>
                <a:sym typeface="Frutiger" charset="0"/>
              </a:rPr>
              <a:t>ACUMEN Portfolio</a:t>
            </a:r>
            <a:endParaRPr lang="en-US" dirty="0">
              <a:cs typeface="Helvetica Light" charset="0"/>
            </a:endParaRPr>
          </a:p>
        </p:txBody>
      </p:sp>
      <p:grpSp>
        <p:nvGrpSpPr>
          <p:cNvPr id="13315" name="Group 3"/>
          <p:cNvGrpSpPr>
            <a:grpSpLocks/>
          </p:cNvGrpSpPr>
          <p:nvPr/>
        </p:nvGrpSpPr>
        <p:grpSpPr bwMode="auto">
          <a:xfrm>
            <a:off x="288727" y="1756569"/>
            <a:ext cx="4365426" cy="4140994"/>
            <a:chOff x="0" y="0"/>
            <a:chExt cx="11641592" cy="8282059"/>
          </a:xfrm>
        </p:grpSpPr>
        <p:sp>
          <p:nvSpPr>
            <p:cNvPr id="13316" name="AutoShape 4"/>
            <p:cNvSpPr>
              <a:spLocks/>
            </p:cNvSpPr>
            <p:nvPr/>
          </p:nvSpPr>
          <p:spPr bwMode="auto">
            <a:xfrm>
              <a:off x="0" y="0"/>
              <a:ext cx="11641592" cy="8282059"/>
            </a:xfrm>
            <a:prstGeom prst="roundRect">
              <a:avLst>
                <a:gd name="adj" fmla="val 10000"/>
              </a:avLst>
            </a:prstGeom>
            <a:gradFill rotWithShape="0">
              <a:gsLst>
                <a:gs pos="0">
                  <a:srgbClr val="DBECFF"/>
                </a:gs>
                <a:gs pos="100000">
                  <a:srgbClr val="7898E9"/>
                </a:gs>
              </a:gsLst>
              <a:lin ang="2700000"/>
            </a:gradFill>
            <a:ln>
              <a:noFill/>
            </a:ln>
            <a:effectLst>
              <a:outerShdw blurRad="50800" dist="25400" dir="54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>
                <a:defRPr/>
              </a:pPr>
              <a:endParaRPr lang="en-US" sz="1300">
                <a:solidFill>
                  <a:srgbClr val="FFFFFF"/>
                </a:solidFill>
                <a:cs typeface="Helvetica Light" charset="0"/>
              </a:endParaRPr>
            </a:p>
          </p:txBody>
        </p:sp>
        <p:grpSp>
          <p:nvGrpSpPr>
            <p:cNvPr id="13323" name="Group 5"/>
            <p:cNvGrpSpPr>
              <a:grpSpLocks/>
            </p:cNvGrpSpPr>
            <p:nvPr/>
          </p:nvGrpSpPr>
          <p:grpSpPr bwMode="auto">
            <a:xfrm>
              <a:off x="523312" y="331402"/>
              <a:ext cx="10426072" cy="2784699"/>
              <a:chOff x="2398064" y="-446812"/>
              <a:chExt cx="10426072" cy="2784699"/>
            </a:xfrm>
          </p:grpSpPr>
          <p:sp>
            <p:nvSpPr>
              <p:cNvPr id="13318" name="AutoShape 6"/>
              <p:cNvSpPr>
                <a:spLocks/>
              </p:cNvSpPr>
              <p:nvPr/>
            </p:nvSpPr>
            <p:spPr bwMode="auto">
              <a:xfrm>
                <a:off x="2398647" y="-446424"/>
                <a:ext cx="10425519" cy="2784499"/>
              </a:xfrm>
              <a:prstGeom prst="roundRect">
                <a:avLst>
                  <a:gd name="adj" fmla="val 22866"/>
                </a:avLst>
              </a:prstGeom>
              <a:solidFill>
                <a:srgbClr val="D9D9D9"/>
              </a:solidFill>
              <a:ln>
                <a:noFill/>
              </a:ln>
              <a:effectLst>
                <a:outerShdw blurRad="38100" dist="23000" dir="5400000" algn="ctr" rotWithShape="0">
                  <a:srgbClr val="000000">
                    <a:alpha val="34999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</a:extLst>
            </p:spPr>
            <p:txBody>
              <a:bodyPr lIns="45719" tIns="45719" rIns="45719" bIns="45719"/>
              <a:lstStyle/>
              <a:p>
                <a:pPr defTabSz="619411">
                  <a:defRPr/>
                </a:pPr>
                <a:endParaRPr lang="en-US" sz="2400">
                  <a:solidFill>
                    <a:srgbClr val="FFFFFF"/>
                  </a:solidFill>
                  <a:latin typeface="Calibri" charset="0"/>
                  <a:cs typeface="Calibri" charset="0"/>
                  <a:sym typeface="Calibri" charset="0"/>
                </a:endParaRPr>
              </a:p>
            </p:txBody>
          </p:sp>
          <p:sp>
            <p:nvSpPr>
              <p:cNvPr id="2" name="AutoShape 7"/>
              <p:cNvSpPr>
                <a:spLocks/>
              </p:cNvSpPr>
              <p:nvPr/>
            </p:nvSpPr>
            <p:spPr bwMode="auto">
              <a:xfrm>
                <a:off x="2771724" y="-333710"/>
                <a:ext cx="9961952" cy="236857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45719" tIns="45719" rIns="45719" bIns="45719"/>
              <a:lstStyle/>
              <a:p>
                <a:pPr defTabSz="619411">
                  <a:defRPr/>
                </a:pPr>
                <a:r>
                  <a:rPr lang="en-US" sz="2200">
                    <a:solidFill>
                      <a:srgbClr val="4950A8"/>
                    </a:solidFill>
                    <a:latin typeface="Calibri" charset="0"/>
                    <a:cs typeface="Calibri" charset="0"/>
                    <a:sym typeface="Calibri" charset="0"/>
                  </a:rPr>
                  <a:t>Career Narrative</a:t>
                </a:r>
                <a:r>
                  <a:rPr lang="en-US">
                    <a:solidFill>
                      <a:srgbClr val="595959"/>
                    </a:solidFill>
                    <a:latin typeface="Calibri" charset="0"/>
                    <a:cs typeface="Calibri" charset="0"/>
                    <a:sym typeface="Calibri" charset="0"/>
                  </a:rPr>
                  <a:t/>
                </a:r>
                <a:br>
                  <a:rPr lang="en-US">
                    <a:solidFill>
                      <a:srgbClr val="595959"/>
                    </a:solidFill>
                    <a:latin typeface="Calibri" charset="0"/>
                    <a:cs typeface="Calibri" charset="0"/>
                    <a:sym typeface="Calibri" charset="0"/>
                  </a:rPr>
                </a:br>
                <a:r>
                  <a:rPr lang="en-US" sz="1300">
                    <a:solidFill>
                      <a:srgbClr val="595959"/>
                    </a:solidFill>
                    <a:latin typeface="Calibri" charset="0"/>
                    <a:cs typeface="Calibri" charset="0"/>
                    <a:sym typeface="Calibri" charset="0"/>
                  </a:rPr>
                  <a:t>Links expertise, output, and influence together in an evidence-based argument; included content is negotiated with evaluator and tailored to the particular evaluation</a:t>
                </a:r>
                <a:endParaRPr lang="en-US">
                  <a:cs typeface="Helvetica Light" charset="0"/>
                </a:endParaRPr>
              </a:p>
            </p:txBody>
          </p:sp>
        </p:grpSp>
        <p:grpSp>
          <p:nvGrpSpPr>
            <p:cNvPr id="13324" name="Group 8"/>
            <p:cNvGrpSpPr>
              <a:grpSpLocks/>
            </p:cNvGrpSpPr>
            <p:nvPr/>
          </p:nvGrpSpPr>
          <p:grpSpPr bwMode="auto">
            <a:xfrm>
              <a:off x="4113490" y="3356852"/>
              <a:ext cx="3316515" cy="4753216"/>
              <a:chOff x="0" y="0"/>
              <a:chExt cx="3316514" cy="4753215"/>
            </a:xfrm>
          </p:grpSpPr>
          <p:sp>
            <p:nvSpPr>
              <p:cNvPr id="13321" name="AutoShape 9"/>
              <p:cNvSpPr>
                <a:spLocks/>
              </p:cNvSpPr>
              <p:nvPr/>
            </p:nvSpPr>
            <p:spPr bwMode="auto">
              <a:xfrm>
                <a:off x="-117" y="739"/>
                <a:ext cx="3316417" cy="4565688"/>
              </a:xfrm>
              <a:prstGeom prst="roundRect">
                <a:avLst>
                  <a:gd name="adj" fmla="val 21935"/>
                </a:avLst>
              </a:prstGeom>
              <a:solidFill>
                <a:srgbClr val="595959"/>
              </a:solidFill>
              <a:ln>
                <a:noFill/>
              </a:ln>
              <a:effectLst>
                <a:outerShdw blurRad="38100" dist="23000" dir="5400000" algn="ctr" rotWithShape="0">
                  <a:srgbClr val="000000">
                    <a:alpha val="34999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</a:extLst>
            </p:spPr>
            <p:txBody>
              <a:bodyPr lIns="45719" tIns="45719" rIns="45719" bIns="45719"/>
              <a:lstStyle/>
              <a:p>
                <a:pPr defTabSz="619411">
                  <a:defRPr/>
                </a:pPr>
                <a:endParaRPr lang="en-US" sz="2400">
                  <a:solidFill>
                    <a:srgbClr val="FFFFFF"/>
                  </a:solidFill>
                  <a:latin typeface="Calibri" charset="0"/>
                  <a:cs typeface="Calibri" charset="0"/>
                  <a:sym typeface="Calibri" charset="0"/>
                </a:endParaRPr>
              </a:p>
            </p:txBody>
          </p:sp>
          <p:sp>
            <p:nvSpPr>
              <p:cNvPr id="13322" name="AutoShape 10"/>
              <p:cNvSpPr>
                <a:spLocks/>
              </p:cNvSpPr>
              <p:nvPr/>
            </p:nvSpPr>
            <p:spPr bwMode="auto">
              <a:xfrm>
                <a:off x="326921" y="124565"/>
                <a:ext cx="2782996" cy="462918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45719" tIns="45719" rIns="45719" bIns="45719"/>
              <a:lstStyle/>
              <a:p>
                <a:pPr defTabSz="619411">
                  <a:defRPr/>
                </a:pPr>
                <a:r>
                  <a:rPr lang="en-US" sz="2200">
                    <a:solidFill>
                      <a:srgbClr val="FFFFFF"/>
                    </a:solidFill>
                    <a:latin typeface="Calibri" charset="0"/>
                    <a:cs typeface="Calibri" charset="0"/>
                    <a:sym typeface="Calibri" charset="0"/>
                  </a:rPr>
                  <a:t>Output</a:t>
                </a:r>
              </a:p>
              <a:p>
                <a:pPr defTabSz="619411">
                  <a:defRPr/>
                </a:pPr>
                <a:endParaRPr lang="en-US" sz="500">
                  <a:solidFill>
                    <a:srgbClr val="FFFFFF"/>
                  </a:solidFill>
                  <a:latin typeface="Calibri" charset="0"/>
                  <a:cs typeface="Calibri" charset="0"/>
                  <a:sym typeface="Calibri" charset="0"/>
                </a:endParaRPr>
              </a:p>
              <a:p>
                <a:pPr defTabSz="619411">
                  <a:defRPr/>
                </a:pPr>
                <a:r>
                  <a:rPr lang="en-US" sz="1100">
                    <a:solidFill>
                      <a:srgbClr val="FFFFFF"/>
                    </a:solidFill>
                    <a:latin typeface="Calibri" charset="0"/>
                    <a:cs typeface="Calibri" charset="0"/>
                    <a:sym typeface="Calibri" charset="0"/>
                  </a:rPr>
                  <a:t>- publications</a:t>
                </a:r>
              </a:p>
              <a:p>
                <a:pPr defTabSz="619411">
                  <a:defRPr/>
                </a:pPr>
                <a:r>
                  <a:rPr lang="en-US" sz="1100">
                    <a:solidFill>
                      <a:srgbClr val="FFFFFF"/>
                    </a:solidFill>
                    <a:latin typeface="Calibri" charset="0"/>
                    <a:cs typeface="Calibri" charset="0"/>
                    <a:sym typeface="Calibri" charset="0"/>
                  </a:rPr>
                  <a:t>- public media</a:t>
                </a:r>
              </a:p>
              <a:p>
                <a:pPr defTabSz="619411">
                  <a:defRPr/>
                </a:pPr>
                <a:r>
                  <a:rPr lang="en-US" sz="1100">
                    <a:solidFill>
                      <a:srgbClr val="FFFFFF"/>
                    </a:solidFill>
                    <a:latin typeface="Calibri" charset="0"/>
                    <a:cs typeface="Calibri" charset="0"/>
                    <a:sym typeface="Calibri" charset="0"/>
                  </a:rPr>
                  <a:t>- teaching</a:t>
                </a:r>
              </a:p>
              <a:p>
                <a:pPr defTabSz="619411">
                  <a:defRPr/>
                </a:pPr>
                <a:r>
                  <a:rPr lang="en-US" sz="1100">
                    <a:solidFill>
                      <a:srgbClr val="FFFFFF"/>
                    </a:solidFill>
                    <a:latin typeface="Calibri" charset="0"/>
                    <a:cs typeface="Calibri" charset="0"/>
                    <a:sym typeface="Calibri" charset="0"/>
                  </a:rPr>
                  <a:t>- web/social media</a:t>
                </a:r>
              </a:p>
              <a:p>
                <a:pPr defTabSz="619411">
                  <a:defRPr/>
                </a:pPr>
                <a:r>
                  <a:rPr lang="en-US" sz="1100">
                    <a:solidFill>
                      <a:srgbClr val="FFFFFF"/>
                    </a:solidFill>
                    <a:latin typeface="Calibri" charset="0"/>
                    <a:cs typeface="Calibri" charset="0"/>
                    <a:sym typeface="Calibri" charset="0"/>
                  </a:rPr>
                  <a:t>- data sets</a:t>
                </a:r>
              </a:p>
              <a:p>
                <a:pPr defTabSz="619411">
                  <a:defRPr/>
                </a:pPr>
                <a:r>
                  <a:rPr lang="en-US" sz="1100">
                    <a:solidFill>
                      <a:srgbClr val="FFFFFF"/>
                    </a:solidFill>
                    <a:latin typeface="Calibri" charset="0"/>
                    <a:cs typeface="Calibri" charset="0"/>
                    <a:sym typeface="Calibri" charset="0"/>
                  </a:rPr>
                  <a:t>- software/tools</a:t>
                </a:r>
              </a:p>
              <a:p>
                <a:pPr defTabSz="619411">
                  <a:defRPr/>
                </a:pPr>
                <a:r>
                  <a:rPr lang="en-US" sz="1100">
                    <a:solidFill>
                      <a:srgbClr val="FFFFFF"/>
                    </a:solidFill>
                    <a:latin typeface="Calibri" charset="0"/>
                    <a:cs typeface="Calibri" charset="0"/>
                    <a:sym typeface="Calibri" charset="0"/>
                  </a:rPr>
                  <a:t>- infrastructure</a:t>
                </a:r>
              </a:p>
              <a:p>
                <a:pPr defTabSz="619411">
                  <a:defRPr/>
                </a:pPr>
                <a:r>
                  <a:rPr lang="en-US" sz="1100">
                    <a:solidFill>
                      <a:srgbClr val="FFFFFF"/>
                    </a:solidFill>
                    <a:latin typeface="Calibri" charset="0"/>
                    <a:cs typeface="Calibri" charset="0"/>
                    <a:sym typeface="Calibri" charset="0"/>
                  </a:rPr>
                  <a:t>- grant proposals</a:t>
                </a:r>
                <a:endParaRPr lang="en-US">
                  <a:cs typeface="Helvetica Light" charset="0"/>
                </a:endParaRPr>
              </a:p>
            </p:txBody>
          </p:sp>
        </p:grpSp>
        <p:grpSp>
          <p:nvGrpSpPr>
            <p:cNvPr id="13325" name="Group 11"/>
            <p:cNvGrpSpPr>
              <a:grpSpLocks/>
            </p:cNvGrpSpPr>
            <p:nvPr/>
          </p:nvGrpSpPr>
          <p:grpSpPr bwMode="auto">
            <a:xfrm>
              <a:off x="533421" y="3357591"/>
              <a:ext cx="3316417" cy="4564103"/>
              <a:chOff x="646" y="739"/>
              <a:chExt cx="3316416" cy="4564102"/>
            </a:xfrm>
          </p:grpSpPr>
          <p:sp>
            <p:nvSpPr>
              <p:cNvPr id="3" name="AutoShape 12"/>
              <p:cNvSpPr>
                <a:spLocks/>
              </p:cNvSpPr>
              <p:nvPr/>
            </p:nvSpPr>
            <p:spPr bwMode="auto">
              <a:xfrm>
                <a:off x="646" y="739"/>
                <a:ext cx="3316416" cy="4564102"/>
              </a:xfrm>
              <a:prstGeom prst="roundRect">
                <a:avLst>
                  <a:gd name="adj" fmla="val 21935"/>
                </a:avLst>
              </a:prstGeom>
              <a:solidFill>
                <a:srgbClr val="595959"/>
              </a:solidFill>
              <a:ln>
                <a:noFill/>
              </a:ln>
              <a:effectLst>
                <a:outerShdw blurRad="38100" dist="23000" dir="5400000" algn="ctr" rotWithShape="0">
                  <a:srgbClr val="000000">
                    <a:alpha val="34999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</a:extLst>
            </p:spPr>
            <p:txBody>
              <a:bodyPr lIns="45719" tIns="45719" rIns="45719" bIns="45719"/>
              <a:lstStyle/>
              <a:p>
                <a:pPr defTabSz="619411">
                  <a:defRPr/>
                </a:pPr>
                <a:endParaRPr lang="en-US" sz="2400">
                  <a:solidFill>
                    <a:srgbClr val="FFFFFF"/>
                  </a:solidFill>
                  <a:latin typeface="Calibri" charset="0"/>
                  <a:cs typeface="Calibri" charset="0"/>
                  <a:sym typeface="Calibri" charset="0"/>
                </a:endParaRPr>
              </a:p>
            </p:txBody>
          </p:sp>
          <p:sp>
            <p:nvSpPr>
              <p:cNvPr id="4" name="AutoShape 13"/>
              <p:cNvSpPr>
                <a:spLocks/>
              </p:cNvSpPr>
              <p:nvPr/>
            </p:nvSpPr>
            <p:spPr bwMode="auto">
              <a:xfrm>
                <a:off x="38749" y="130914"/>
                <a:ext cx="3278312" cy="397195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45719" tIns="45719" rIns="45719" bIns="45719"/>
              <a:lstStyle/>
              <a:p>
                <a:pPr defTabSz="619411">
                  <a:defRPr/>
                </a:pPr>
                <a:r>
                  <a:rPr lang="en-US" sz="2200" dirty="0">
                    <a:solidFill>
                      <a:srgbClr val="FFFFFF"/>
                    </a:solidFill>
                    <a:latin typeface="Calibri" charset="0"/>
                    <a:cs typeface="Calibri" charset="0"/>
                    <a:sym typeface="Calibri" charset="0"/>
                  </a:rPr>
                  <a:t>Expertise</a:t>
                </a:r>
              </a:p>
              <a:p>
                <a:pPr defTabSz="619411">
                  <a:defRPr/>
                </a:pPr>
                <a:r>
                  <a:rPr lang="en-US" sz="500" dirty="0">
                    <a:solidFill>
                      <a:srgbClr val="FFFFFF"/>
                    </a:solidFill>
                    <a:latin typeface="Calibri" charset="0"/>
                    <a:cs typeface="Calibri" charset="0"/>
                    <a:sym typeface="Calibri" charset="0"/>
                  </a:rPr>
                  <a:t/>
                </a:r>
                <a:br>
                  <a:rPr lang="en-US" sz="500" dirty="0">
                    <a:solidFill>
                      <a:srgbClr val="FFFFFF"/>
                    </a:solidFill>
                    <a:latin typeface="Calibri" charset="0"/>
                    <a:cs typeface="Calibri" charset="0"/>
                    <a:sym typeface="Calibri" charset="0"/>
                  </a:rPr>
                </a:br>
                <a:r>
                  <a:rPr lang="en-US" sz="1100" dirty="0">
                    <a:solidFill>
                      <a:srgbClr val="FFFFFF"/>
                    </a:solidFill>
                    <a:latin typeface="Calibri" charset="0"/>
                    <a:cs typeface="Calibri" charset="0"/>
                    <a:sym typeface="Calibri" charset="0"/>
                  </a:rPr>
                  <a:t>- scientific/scholarly</a:t>
                </a:r>
              </a:p>
              <a:p>
                <a:pPr defTabSz="619411">
                  <a:defRPr/>
                </a:pPr>
                <a:r>
                  <a:rPr lang="en-US" sz="1100" dirty="0">
                    <a:solidFill>
                      <a:srgbClr val="FFFFFF"/>
                    </a:solidFill>
                    <a:latin typeface="Calibri" charset="0"/>
                    <a:cs typeface="Calibri" charset="0"/>
                    <a:sym typeface="Calibri" charset="0"/>
                  </a:rPr>
                  <a:t>- technological</a:t>
                </a:r>
              </a:p>
              <a:p>
                <a:pPr defTabSz="619411">
                  <a:defRPr/>
                </a:pPr>
                <a:r>
                  <a:rPr lang="en-US" sz="1100" dirty="0">
                    <a:solidFill>
                      <a:srgbClr val="FFFFFF"/>
                    </a:solidFill>
                    <a:latin typeface="Calibri" charset="0"/>
                    <a:cs typeface="Calibri" charset="0"/>
                    <a:sym typeface="Calibri" charset="0"/>
                  </a:rPr>
                  <a:t>- communication</a:t>
                </a:r>
              </a:p>
              <a:p>
                <a:pPr defTabSz="619411">
                  <a:defRPr/>
                </a:pPr>
                <a:r>
                  <a:rPr lang="en-US" sz="1100" dirty="0">
                    <a:solidFill>
                      <a:srgbClr val="FFFFFF"/>
                    </a:solidFill>
                    <a:latin typeface="Calibri" charset="0"/>
                    <a:cs typeface="Calibri" charset="0"/>
                    <a:sym typeface="Calibri" charset="0"/>
                  </a:rPr>
                  <a:t>- organizational</a:t>
                </a:r>
              </a:p>
              <a:p>
                <a:pPr defTabSz="619411">
                  <a:defRPr/>
                </a:pPr>
                <a:r>
                  <a:rPr lang="en-US" sz="1100" dirty="0">
                    <a:solidFill>
                      <a:srgbClr val="FFFFFF"/>
                    </a:solidFill>
                    <a:latin typeface="Calibri" charset="0"/>
                    <a:cs typeface="Calibri" charset="0"/>
                    <a:sym typeface="Calibri" charset="0"/>
                  </a:rPr>
                  <a:t>- knowledge transfer</a:t>
                </a:r>
              </a:p>
              <a:p>
                <a:pPr defTabSz="619411">
                  <a:defRPr/>
                </a:pPr>
                <a:r>
                  <a:rPr lang="en-US" sz="1100" dirty="0">
                    <a:solidFill>
                      <a:srgbClr val="FFFFFF"/>
                    </a:solidFill>
                    <a:latin typeface="Calibri" charset="0"/>
                    <a:cs typeface="Calibri" charset="0"/>
                    <a:sym typeface="Calibri" charset="0"/>
                  </a:rPr>
                  <a:t>- educational</a:t>
                </a:r>
                <a:endParaRPr lang="en-US" dirty="0">
                  <a:cs typeface="Helvetica Light" charset="0"/>
                </a:endParaRPr>
              </a:p>
            </p:txBody>
          </p:sp>
        </p:grpSp>
        <p:grpSp>
          <p:nvGrpSpPr>
            <p:cNvPr id="13326" name="Group 14"/>
            <p:cNvGrpSpPr>
              <a:grpSpLocks/>
            </p:cNvGrpSpPr>
            <p:nvPr/>
          </p:nvGrpSpPr>
          <p:grpSpPr bwMode="auto">
            <a:xfrm>
              <a:off x="7694913" y="3357591"/>
              <a:ext cx="3690039" cy="4564103"/>
              <a:chOff x="709" y="739"/>
              <a:chExt cx="3690038" cy="4564102"/>
            </a:xfrm>
          </p:grpSpPr>
          <p:sp>
            <p:nvSpPr>
              <p:cNvPr id="13327" name="AutoShape 15"/>
              <p:cNvSpPr>
                <a:spLocks/>
              </p:cNvSpPr>
              <p:nvPr/>
            </p:nvSpPr>
            <p:spPr bwMode="auto">
              <a:xfrm>
                <a:off x="709" y="739"/>
                <a:ext cx="3316417" cy="4564102"/>
              </a:xfrm>
              <a:prstGeom prst="roundRect">
                <a:avLst>
                  <a:gd name="adj" fmla="val 21935"/>
                </a:avLst>
              </a:prstGeom>
              <a:solidFill>
                <a:srgbClr val="595959"/>
              </a:solidFill>
              <a:ln>
                <a:noFill/>
              </a:ln>
              <a:effectLst>
                <a:outerShdw blurRad="38100" dist="23000" dir="5400000" algn="ctr" rotWithShape="0">
                  <a:srgbClr val="000000">
                    <a:alpha val="34999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</a:extLst>
            </p:spPr>
            <p:txBody>
              <a:bodyPr lIns="45719" tIns="45719" rIns="45719" bIns="45719"/>
              <a:lstStyle/>
              <a:p>
                <a:pPr defTabSz="619411">
                  <a:defRPr/>
                </a:pPr>
                <a:endParaRPr lang="en-US" sz="2400">
                  <a:solidFill>
                    <a:srgbClr val="FFFFFF"/>
                  </a:solidFill>
                  <a:latin typeface="Calibri" charset="0"/>
                  <a:cs typeface="Calibri" charset="0"/>
                  <a:sym typeface="Calibri" charset="0"/>
                </a:endParaRPr>
              </a:p>
            </p:txBody>
          </p:sp>
          <p:sp>
            <p:nvSpPr>
              <p:cNvPr id="13328" name="AutoShape 16"/>
              <p:cNvSpPr>
                <a:spLocks/>
              </p:cNvSpPr>
              <p:nvPr/>
            </p:nvSpPr>
            <p:spPr bwMode="auto">
              <a:xfrm>
                <a:off x="305518" y="122976"/>
                <a:ext cx="3385229" cy="397989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45719" tIns="45719" rIns="45719" bIns="45719"/>
              <a:lstStyle/>
              <a:p>
                <a:pPr defTabSz="619411">
                  <a:defRPr/>
                </a:pPr>
                <a:r>
                  <a:rPr lang="en-US" sz="2200" dirty="0">
                    <a:solidFill>
                      <a:srgbClr val="FFFFFF"/>
                    </a:solidFill>
                    <a:latin typeface="Calibri" charset="0"/>
                    <a:cs typeface="Calibri" charset="0"/>
                    <a:sym typeface="Calibri" charset="0"/>
                  </a:rPr>
                  <a:t>Influence</a:t>
                </a:r>
                <a:br>
                  <a:rPr lang="en-US" sz="2200" dirty="0">
                    <a:solidFill>
                      <a:srgbClr val="FFFFFF"/>
                    </a:solidFill>
                    <a:latin typeface="Calibri" charset="0"/>
                    <a:cs typeface="Calibri" charset="0"/>
                    <a:sym typeface="Calibri" charset="0"/>
                  </a:rPr>
                </a:br>
                <a:r>
                  <a:rPr lang="en-US" sz="800" dirty="0">
                    <a:solidFill>
                      <a:srgbClr val="FFFFFF"/>
                    </a:solidFill>
                    <a:latin typeface="Calibri" charset="0"/>
                    <a:cs typeface="Calibri" charset="0"/>
                    <a:sym typeface="Calibri" charset="0"/>
                  </a:rPr>
                  <a:t/>
                </a:r>
                <a:br>
                  <a:rPr lang="en-US" sz="800" dirty="0">
                    <a:solidFill>
                      <a:srgbClr val="FFFFFF"/>
                    </a:solidFill>
                    <a:latin typeface="Calibri" charset="0"/>
                    <a:cs typeface="Calibri" charset="0"/>
                    <a:sym typeface="Calibri" charset="0"/>
                  </a:rPr>
                </a:br>
                <a:r>
                  <a:rPr lang="en-US" sz="1100" dirty="0">
                    <a:solidFill>
                      <a:srgbClr val="FFFFFF"/>
                    </a:solidFill>
                    <a:latin typeface="Calibri" charset="0"/>
                    <a:cs typeface="Calibri" charset="0"/>
                    <a:sym typeface="Calibri" charset="0"/>
                  </a:rPr>
                  <a:t>- on science</a:t>
                </a:r>
              </a:p>
              <a:p>
                <a:pPr defTabSz="619411">
                  <a:defRPr/>
                </a:pPr>
                <a:endParaRPr lang="en-US" sz="500" dirty="0">
                  <a:solidFill>
                    <a:srgbClr val="FFFFFF"/>
                  </a:solidFill>
                  <a:latin typeface="Calibri" charset="0"/>
                  <a:cs typeface="Calibri" charset="0"/>
                  <a:sym typeface="Calibri" charset="0"/>
                </a:endParaRPr>
              </a:p>
              <a:p>
                <a:pPr defTabSz="619411">
                  <a:defRPr/>
                </a:pPr>
                <a:r>
                  <a:rPr lang="en-US" sz="1100" dirty="0">
                    <a:solidFill>
                      <a:srgbClr val="FFFFFF"/>
                    </a:solidFill>
                    <a:latin typeface="Calibri" charset="0"/>
                    <a:cs typeface="Calibri" charset="0"/>
                    <a:sym typeface="Calibri" charset="0"/>
                  </a:rPr>
                  <a:t>- on society</a:t>
                </a:r>
              </a:p>
              <a:p>
                <a:pPr defTabSz="619411">
                  <a:defRPr/>
                </a:pPr>
                <a:endParaRPr lang="en-US" sz="500" dirty="0">
                  <a:solidFill>
                    <a:srgbClr val="FFFFFF"/>
                  </a:solidFill>
                  <a:latin typeface="Calibri" charset="0"/>
                  <a:cs typeface="Calibri" charset="0"/>
                  <a:sym typeface="Calibri" charset="0"/>
                </a:endParaRPr>
              </a:p>
              <a:p>
                <a:pPr defTabSz="619411">
                  <a:defRPr/>
                </a:pPr>
                <a:r>
                  <a:rPr lang="en-US" sz="1100" dirty="0">
                    <a:solidFill>
                      <a:srgbClr val="FFFFFF"/>
                    </a:solidFill>
                    <a:latin typeface="Calibri" charset="0"/>
                    <a:cs typeface="Calibri" charset="0"/>
                    <a:sym typeface="Calibri" charset="0"/>
                  </a:rPr>
                  <a:t>- on economy</a:t>
                </a:r>
              </a:p>
              <a:p>
                <a:pPr defTabSz="619411">
                  <a:defRPr/>
                </a:pPr>
                <a:endParaRPr lang="en-US" sz="500" dirty="0">
                  <a:solidFill>
                    <a:srgbClr val="FFFFFF"/>
                  </a:solidFill>
                  <a:latin typeface="Calibri" charset="0"/>
                  <a:cs typeface="Calibri" charset="0"/>
                  <a:sym typeface="Calibri" charset="0"/>
                </a:endParaRPr>
              </a:p>
              <a:p>
                <a:pPr defTabSz="619411">
                  <a:defRPr/>
                </a:pPr>
                <a:r>
                  <a:rPr lang="en-US" sz="1100" dirty="0">
                    <a:solidFill>
                      <a:srgbClr val="FFFFFF"/>
                    </a:solidFill>
                    <a:latin typeface="Calibri" charset="0"/>
                    <a:cs typeface="Calibri" charset="0"/>
                    <a:sym typeface="Calibri" charset="0"/>
                  </a:rPr>
                  <a:t>- on teaching</a:t>
                </a:r>
                <a:endParaRPr lang="en-US" dirty="0">
                  <a:cs typeface="Helvetica Light" charset="0"/>
                </a:endParaRPr>
              </a:p>
            </p:txBody>
          </p:sp>
        </p:grpSp>
      </p:grpSp>
      <p:sp>
        <p:nvSpPr>
          <p:cNvPr id="13329" name="AutoShape 17"/>
          <p:cNvSpPr>
            <a:spLocks/>
          </p:cNvSpPr>
          <p:nvPr/>
        </p:nvSpPr>
        <p:spPr bwMode="auto">
          <a:xfrm>
            <a:off x="5324475" y="1756569"/>
            <a:ext cx="3530203" cy="4140994"/>
          </a:xfrm>
          <a:prstGeom prst="roundRect">
            <a:avLst>
              <a:gd name="adj" fmla="val 12477"/>
            </a:avLst>
          </a:prstGeom>
          <a:solidFill>
            <a:srgbClr val="BDC1C0"/>
          </a:solidFill>
          <a:ln>
            <a:noFill/>
          </a:ln>
          <a:effectLst>
            <a:outerShdw blurRad="50800" dist="25400" dir="5400000" algn="ctr" rotWithShape="0">
              <a:srgbClr val="00000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endParaRPr lang="en-US" sz="1300">
              <a:solidFill>
                <a:srgbClr val="FFFFFF"/>
              </a:solidFill>
              <a:cs typeface="Helvetica Light" charset="0"/>
            </a:endParaRPr>
          </a:p>
        </p:txBody>
      </p:sp>
      <p:sp>
        <p:nvSpPr>
          <p:cNvPr id="13330" name="AutoShape 18"/>
          <p:cNvSpPr>
            <a:spLocks/>
          </p:cNvSpPr>
          <p:nvPr/>
        </p:nvSpPr>
        <p:spPr bwMode="auto">
          <a:xfrm>
            <a:off x="5547122" y="1953419"/>
            <a:ext cx="3092053" cy="38957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202" tIns="19202" rIns="19202" bIns="19202"/>
          <a:lstStyle/>
          <a:p>
            <a:pPr marL="110014" indent="-110014" defTabSz="619411">
              <a:defRPr/>
            </a:pPr>
            <a:r>
              <a:rPr lang="en-US" sz="2200" dirty="0">
                <a:solidFill>
                  <a:srgbClr val="4950A8"/>
                </a:solidFill>
                <a:latin typeface="Calibri" charset="0"/>
                <a:cs typeface="Calibri" charset="0"/>
                <a:sym typeface="Calibri" charset="0"/>
              </a:rPr>
              <a:t>Evaluation Guidelines </a:t>
            </a:r>
            <a:r>
              <a:rPr lang="en-US" dirty="0">
                <a:solidFill>
                  <a:srgbClr val="595959"/>
                </a:solidFill>
                <a:latin typeface="Calibri" charset="0"/>
                <a:cs typeface="Calibri" charset="0"/>
                <a:sym typeface="Calibri" charset="0"/>
              </a:rPr>
              <a:t/>
            </a:r>
            <a:br>
              <a:rPr lang="en-US" dirty="0">
                <a:solidFill>
                  <a:srgbClr val="595959"/>
                </a:solidFill>
                <a:latin typeface="Calibri" charset="0"/>
                <a:cs typeface="Calibri" charset="0"/>
                <a:sym typeface="Calibri" charset="0"/>
              </a:rPr>
            </a:br>
            <a:endParaRPr lang="en-US" sz="800" dirty="0">
              <a:solidFill>
                <a:srgbClr val="595959"/>
              </a:solidFill>
              <a:latin typeface="Calibri" charset="0"/>
              <a:cs typeface="Calibri" charset="0"/>
              <a:sym typeface="Calibri" charset="0"/>
            </a:endParaRPr>
          </a:p>
          <a:p>
            <a:pPr marL="110014" indent="-110014" defTabSz="619411">
              <a:spcBef>
                <a:spcPts val="630"/>
              </a:spcBef>
              <a:buClr>
                <a:srgbClr val="000000"/>
              </a:buClr>
              <a:buSzPct val="100000"/>
              <a:buFontTx/>
              <a:buChar char="-"/>
              <a:defRPr/>
            </a:pPr>
            <a:r>
              <a:rPr lang="en-US" sz="1300" dirty="0">
                <a:solidFill>
                  <a:srgbClr val="595959"/>
                </a:solidFill>
                <a:latin typeface="Calibri" charset="0"/>
                <a:cs typeface="Calibri" charset="0"/>
                <a:sym typeface="Calibri" charset="0"/>
              </a:rPr>
              <a:t>aimed at both researchers and evaluators</a:t>
            </a:r>
          </a:p>
          <a:p>
            <a:pPr marL="110014" indent="-110014" defTabSz="619411">
              <a:spcBef>
                <a:spcPts val="630"/>
              </a:spcBef>
              <a:buClr>
                <a:srgbClr val="000000"/>
              </a:buClr>
              <a:buSzPct val="100000"/>
              <a:buFontTx/>
              <a:buChar char="-"/>
              <a:defRPr/>
            </a:pPr>
            <a:r>
              <a:rPr lang="en-US" sz="1300" dirty="0">
                <a:solidFill>
                  <a:srgbClr val="595959"/>
                </a:solidFill>
                <a:latin typeface="Calibri" charset="0"/>
                <a:cs typeface="Calibri" charset="0"/>
                <a:sym typeface="Calibri" charset="0"/>
              </a:rPr>
              <a:t>development of evidence based arguments (what counts as evidence?)</a:t>
            </a:r>
          </a:p>
          <a:p>
            <a:pPr marL="110014" indent="-110014" defTabSz="619411">
              <a:spcBef>
                <a:spcPts val="630"/>
              </a:spcBef>
              <a:buClr>
                <a:srgbClr val="000000"/>
              </a:buClr>
              <a:buSzPct val="100000"/>
              <a:buFontTx/>
              <a:buChar char="-"/>
              <a:defRPr/>
            </a:pPr>
            <a:r>
              <a:rPr lang="en-US" sz="1300" dirty="0">
                <a:solidFill>
                  <a:srgbClr val="595959"/>
                </a:solidFill>
                <a:latin typeface="Calibri" charset="0"/>
                <a:cs typeface="Calibri" charset="0"/>
                <a:sym typeface="Calibri" charset="0"/>
              </a:rPr>
              <a:t>expanded list of research output</a:t>
            </a:r>
          </a:p>
          <a:p>
            <a:pPr marL="110014" indent="-110014" defTabSz="619411">
              <a:spcBef>
                <a:spcPts val="630"/>
              </a:spcBef>
              <a:buClr>
                <a:srgbClr val="000000"/>
              </a:buClr>
              <a:buSzPct val="100000"/>
              <a:buFontTx/>
              <a:buChar char="-"/>
              <a:defRPr/>
            </a:pPr>
            <a:r>
              <a:rPr lang="en-US" sz="1300" dirty="0">
                <a:solidFill>
                  <a:srgbClr val="595959"/>
                </a:solidFill>
                <a:latin typeface="Calibri" charset="0"/>
                <a:cs typeface="Calibri" charset="0"/>
                <a:sym typeface="Calibri" charset="0"/>
              </a:rPr>
              <a:t>establishing provenance</a:t>
            </a:r>
          </a:p>
          <a:p>
            <a:pPr marL="110014" indent="-110014" defTabSz="619411">
              <a:spcBef>
                <a:spcPts val="630"/>
              </a:spcBef>
              <a:buClr>
                <a:srgbClr val="000000"/>
              </a:buClr>
              <a:buSzPct val="100000"/>
              <a:buFontTx/>
              <a:buChar char="-"/>
              <a:defRPr/>
            </a:pPr>
            <a:r>
              <a:rPr lang="en-US" sz="1300" dirty="0">
                <a:solidFill>
                  <a:srgbClr val="595959"/>
                </a:solidFill>
                <a:latin typeface="Calibri" charset="0"/>
                <a:cs typeface="Calibri" charset="0"/>
                <a:sym typeface="Calibri" charset="0"/>
              </a:rPr>
              <a:t>taxonomy of indicators: bibliometric, webometric, altmetric</a:t>
            </a:r>
          </a:p>
          <a:p>
            <a:pPr marL="110014" indent="-110014" defTabSz="619411">
              <a:spcBef>
                <a:spcPts val="630"/>
              </a:spcBef>
              <a:buClr>
                <a:srgbClr val="000000"/>
              </a:buClr>
              <a:buSzPct val="100000"/>
              <a:buFontTx/>
              <a:buChar char="-"/>
              <a:defRPr/>
            </a:pPr>
            <a:r>
              <a:rPr lang="en-US" sz="1300" dirty="0">
                <a:solidFill>
                  <a:srgbClr val="595959"/>
                </a:solidFill>
                <a:latin typeface="Calibri" charset="0"/>
                <a:cs typeface="Calibri" charset="0"/>
                <a:sym typeface="Calibri" charset="0"/>
              </a:rPr>
              <a:t>guidance on use of indicators</a:t>
            </a:r>
          </a:p>
          <a:p>
            <a:pPr marL="110014" indent="-110014" defTabSz="619411">
              <a:spcBef>
                <a:spcPts val="630"/>
              </a:spcBef>
              <a:buClr>
                <a:srgbClr val="000000"/>
              </a:buClr>
              <a:buSzPct val="100000"/>
              <a:buFontTx/>
              <a:buChar char="-"/>
              <a:defRPr/>
            </a:pPr>
            <a:r>
              <a:rPr lang="en-US" sz="1300" dirty="0">
                <a:solidFill>
                  <a:srgbClr val="595959"/>
                </a:solidFill>
                <a:latin typeface="Calibri" charset="0"/>
                <a:cs typeface="Calibri" charset="0"/>
                <a:sym typeface="Calibri" charset="0"/>
              </a:rPr>
              <a:t>contextual considerations, such as: stage of career, discipline, and country of residence</a:t>
            </a:r>
            <a:endParaRPr lang="en-US" dirty="0">
              <a:cs typeface="Helvetica Light" charset="0"/>
            </a:endParaRPr>
          </a:p>
        </p:txBody>
      </p:sp>
      <p:sp>
        <p:nvSpPr>
          <p:cNvPr id="13334" name="AutoShape 22"/>
          <p:cNvSpPr>
            <a:spLocks/>
          </p:cNvSpPr>
          <p:nvPr/>
        </p:nvSpPr>
        <p:spPr bwMode="auto">
          <a:xfrm>
            <a:off x="4664274" y="3602832"/>
            <a:ext cx="650676" cy="447675"/>
          </a:xfrm>
          <a:prstGeom prst="leftRightArrow">
            <a:avLst>
              <a:gd name="adj1" fmla="val 32000"/>
              <a:gd name="adj2" fmla="val 75239"/>
            </a:avLst>
          </a:prstGeom>
          <a:solidFill>
            <a:srgbClr val="70BF41"/>
          </a:solidFill>
          <a:ln>
            <a:noFill/>
          </a:ln>
          <a:effectLst>
            <a:outerShdw blurRad="63500" dist="12700" algn="ctr" rotWithShape="0">
              <a:srgbClr val="00000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endParaRPr lang="en-US" sz="1300">
              <a:solidFill>
                <a:srgbClr val="FFFFFF"/>
              </a:solidFill>
              <a:cs typeface="Helvetica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594379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AutoShape 1"/>
          <p:cNvSpPr>
            <a:spLocks/>
          </p:cNvSpPr>
          <p:nvPr/>
        </p:nvSpPr>
        <p:spPr bwMode="auto">
          <a:xfrm>
            <a:off x="-2382" y="354807"/>
            <a:ext cx="9148763" cy="89296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E2E2E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344710">
              <a:defRPr/>
            </a:pPr>
            <a:endParaRPr lang="en-US" sz="2400">
              <a:solidFill>
                <a:srgbClr val="1D3EE2"/>
              </a:solidFill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4338" name="AutoShape 2"/>
          <p:cNvSpPr>
            <a:spLocks/>
          </p:cNvSpPr>
          <p:nvPr/>
        </p:nvSpPr>
        <p:spPr bwMode="auto">
          <a:xfrm>
            <a:off x="1489472" y="509588"/>
            <a:ext cx="6293644" cy="6731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0004" tIns="30004" rIns="30004" bIns="30004" anchor="ctr"/>
          <a:lstStyle/>
          <a:p>
            <a:pPr defTabSz="344710">
              <a:defRPr/>
            </a:pPr>
            <a:r>
              <a:rPr lang="en-US" sz="4200" b="1" dirty="0" smtClean="0">
                <a:solidFill>
                  <a:srgbClr val="0365C0"/>
                </a:solidFill>
                <a:latin typeface="Frutiger" charset="0"/>
                <a:cs typeface="Frutiger" charset="0"/>
                <a:sym typeface="Frutiger" charset="0"/>
              </a:rPr>
              <a:t>Portfolio </a:t>
            </a:r>
            <a:r>
              <a:rPr lang="en-US" sz="4200" b="1" dirty="0">
                <a:solidFill>
                  <a:srgbClr val="0365C0"/>
                </a:solidFill>
                <a:latin typeface="Frutiger" charset="0"/>
                <a:cs typeface="Frutiger" charset="0"/>
                <a:sym typeface="Frutiger" charset="0"/>
              </a:rPr>
              <a:t>&amp; Guidelines</a:t>
            </a:r>
            <a:endParaRPr lang="en-US" dirty="0">
              <a:cs typeface="Helvetica Light" charset="0"/>
            </a:endParaRPr>
          </a:p>
        </p:txBody>
      </p:sp>
      <p:sp>
        <p:nvSpPr>
          <p:cNvPr id="14342" name="AutoShape 6"/>
          <p:cNvSpPr>
            <a:spLocks/>
          </p:cNvSpPr>
          <p:nvPr/>
        </p:nvSpPr>
        <p:spPr bwMode="auto">
          <a:xfrm>
            <a:off x="1272183" y="2630488"/>
            <a:ext cx="6728222" cy="232806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0004" tIns="30004" rIns="30004" bIns="30004" anchor="ctr"/>
          <a:lstStyle/>
          <a:p>
            <a:pPr marL="245364" indent="-245364">
              <a:buClr>
                <a:srgbClr val="0365C0"/>
              </a:buClr>
              <a:buSzPct val="100000"/>
              <a:buFontTx/>
              <a:buChar char="➡"/>
              <a:defRPr/>
            </a:pPr>
            <a:r>
              <a:rPr lang="en-US" dirty="0">
                <a:latin typeface="Cambria"/>
                <a:cs typeface="Cambria"/>
                <a:sym typeface="TheSans" charset="0"/>
              </a:rPr>
              <a:t>Instrument for empowering researchers in the processes of evaluation</a:t>
            </a:r>
          </a:p>
          <a:p>
            <a:pPr marL="245364" indent="-245364">
              <a:buClr>
                <a:srgbClr val="0365C0"/>
              </a:buClr>
              <a:buSzPct val="100000"/>
              <a:buFontTx/>
              <a:buChar char="➡"/>
              <a:defRPr/>
            </a:pPr>
            <a:endParaRPr lang="en-US" dirty="0">
              <a:latin typeface="Cambria"/>
              <a:cs typeface="Cambria"/>
              <a:sym typeface="TheSans" charset="0"/>
            </a:endParaRPr>
          </a:p>
          <a:p>
            <a:pPr marL="245364" indent="-245364">
              <a:buClr>
                <a:srgbClr val="0365C0"/>
              </a:buClr>
              <a:buSzPct val="100000"/>
              <a:buFontTx/>
              <a:buChar char="➡"/>
              <a:defRPr/>
            </a:pPr>
            <a:r>
              <a:rPr lang="en-US" dirty="0">
                <a:latin typeface="Cambria"/>
                <a:cs typeface="Cambria"/>
                <a:sym typeface="TheSans" charset="0"/>
              </a:rPr>
              <a:t>Taking in to consideration all academic disciplines</a:t>
            </a:r>
          </a:p>
          <a:p>
            <a:pPr marL="245364" indent="-245364">
              <a:buClr>
                <a:srgbClr val="0365C0"/>
              </a:buClr>
              <a:buSzPct val="100000"/>
              <a:buFontTx/>
              <a:buChar char="➡"/>
              <a:defRPr/>
            </a:pPr>
            <a:endParaRPr lang="en-US" dirty="0">
              <a:latin typeface="Cambria"/>
              <a:cs typeface="Cambria"/>
              <a:sym typeface="TheSans" charset="0"/>
            </a:endParaRPr>
          </a:p>
          <a:p>
            <a:pPr marL="245364" indent="-245364">
              <a:buClr>
                <a:srgbClr val="0365C0"/>
              </a:buClr>
              <a:buSzPct val="100000"/>
              <a:buFontTx/>
              <a:buChar char="➡"/>
              <a:defRPr/>
            </a:pPr>
            <a:r>
              <a:rPr lang="en-US" dirty="0">
                <a:latin typeface="Cambria"/>
                <a:cs typeface="Cambria"/>
                <a:sym typeface="TheSans" charset="0"/>
              </a:rPr>
              <a:t>Suitable for other uses (e.g. career planning)</a:t>
            </a:r>
          </a:p>
          <a:p>
            <a:pPr marL="245364" indent="-245364">
              <a:buClr>
                <a:srgbClr val="0365C0"/>
              </a:buClr>
              <a:buSzPct val="100000"/>
              <a:buFontTx/>
              <a:buChar char="➡"/>
              <a:defRPr/>
            </a:pPr>
            <a:endParaRPr lang="en-US" dirty="0">
              <a:latin typeface="Cambria"/>
              <a:cs typeface="Cambria"/>
              <a:sym typeface="TheSans" charset="0"/>
            </a:endParaRPr>
          </a:p>
          <a:p>
            <a:pPr marL="245364" indent="-245364">
              <a:buClr>
                <a:srgbClr val="0365C0"/>
              </a:buClr>
              <a:buSzPct val="100000"/>
              <a:buFontTx/>
              <a:buChar char="➡"/>
              <a:defRPr/>
            </a:pPr>
            <a:r>
              <a:rPr lang="en-US" dirty="0">
                <a:latin typeface="Cambria"/>
                <a:cs typeface="Cambria"/>
                <a:sym typeface="TheSans" charset="0"/>
              </a:rPr>
              <a:t>Able to integrate into different evaluation systems</a:t>
            </a:r>
            <a:endParaRPr lang="en-US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4691552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 descr="acumen-interoperability.pd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5" b="995"/>
          <a:stretch>
            <a:fillRect/>
          </a:stretch>
        </p:blipFill>
        <p:spPr>
          <a:xfrm>
            <a:off x="1" y="-27384"/>
            <a:ext cx="9144000" cy="6021289"/>
          </a:xfrm>
        </p:spPr>
      </p:pic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5888D-9AB1-6B4D-8F49-EDCF20386FDE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615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 descr="acumen-interoperability.pd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5" b="995"/>
          <a:stretch>
            <a:fillRect/>
          </a:stretch>
        </p:blipFill>
        <p:spPr>
          <a:xfrm>
            <a:off x="0" y="-1"/>
            <a:ext cx="9144000" cy="6021289"/>
          </a:xfrm>
        </p:spPr>
      </p:pic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5888D-9AB1-6B4D-8F49-EDCF20386FDE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034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5927736"/>
            <a:ext cx="5486400" cy="566738"/>
          </a:xfrm>
        </p:spPr>
        <p:txBody>
          <a:bodyPr/>
          <a:lstStyle/>
          <a:p>
            <a:r>
              <a:rPr lang="nl-NL" dirty="0" err="1" smtClean="0"/>
              <a:t>Profiles</a:t>
            </a:r>
            <a:r>
              <a:rPr lang="nl-NL" dirty="0" smtClean="0"/>
              <a:t> of </a:t>
            </a:r>
            <a:r>
              <a:rPr lang="nl-NL" dirty="0" err="1" smtClean="0"/>
              <a:t>individual</a:t>
            </a:r>
            <a:r>
              <a:rPr lang="nl-NL" dirty="0" smtClean="0"/>
              <a:t> </a:t>
            </a:r>
            <a:r>
              <a:rPr lang="nl-NL" dirty="0" err="1" smtClean="0"/>
              <a:t>researchers</a:t>
            </a:r>
            <a:endParaRPr lang="nl-NL" dirty="0"/>
          </a:p>
        </p:txBody>
      </p:sp>
      <p:pic>
        <p:nvPicPr>
          <p:cNvPr id="6" name="Tijdelijke aanduiding voor afbeelding 5" descr="researcherprofile1.tiff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6" r="6746"/>
          <a:stretch>
            <a:fillRect/>
          </a:stretch>
        </p:blipFill>
        <p:spPr>
          <a:xfrm>
            <a:off x="0" y="0"/>
            <a:ext cx="9143999" cy="5991925"/>
          </a:xfrm>
        </p:spPr>
      </p:pic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5888D-9AB1-6B4D-8F49-EDCF20386FDE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149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5927736"/>
            <a:ext cx="5486400" cy="566738"/>
          </a:xfrm>
        </p:spPr>
        <p:txBody>
          <a:bodyPr/>
          <a:lstStyle/>
          <a:p>
            <a:r>
              <a:rPr lang="nl-NL" dirty="0" err="1" smtClean="0"/>
              <a:t>Profiles</a:t>
            </a:r>
            <a:r>
              <a:rPr lang="nl-NL" dirty="0" smtClean="0"/>
              <a:t> of </a:t>
            </a:r>
            <a:r>
              <a:rPr lang="nl-NL" dirty="0" err="1" smtClean="0"/>
              <a:t>individual</a:t>
            </a:r>
            <a:r>
              <a:rPr lang="nl-NL" dirty="0" smtClean="0"/>
              <a:t> </a:t>
            </a:r>
            <a:r>
              <a:rPr lang="nl-NL" dirty="0" err="1" smtClean="0"/>
              <a:t>researchers</a:t>
            </a:r>
            <a:r>
              <a:rPr lang="nl-NL" dirty="0" smtClean="0"/>
              <a:t> </a:t>
            </a:r>
            <a:r>
              <a:rPr lang="nl-NL" dirty="0" smtClean="0"/>
              <a:t>II</a:t>
            </a: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5888D-9AB1-6B4D-8F49-EDCF20386FDE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4" name="Tijdelijke aanduiding voor afbeelding 3" descr="researcherprofile8.tiff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6" r="6746"/>
          <a:stretch>
            <a:fillRect/>
          </a:stretch>
        </p:blipFill>
        <p:spPr>
          <a:xfrm>
            <a:off x="0" y="-2741"/>
            <a:ext cx="9144000" cy="6048672"/>
          </a:xfrm>
        </p:spPr>
      </p:pic>
    </p:spTree>
    <p:extLst>
      <p:ext uri="{BB962C8B-B14F-4D97-AF65-F5344CB8AC3E}">
        <p14:creationId xmlns:p14="http://schemas.microsoft.com/office/powerpoint/2010/main" val="209973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What</a:t>
            </a:r>
            <a:r>
              <a:rPr lang="nl-NL" dirty="0" smtClean="0"/>
              <a:t> </a:t>
            </a:r>
            <a:r>
              <a:rPr lang="nl-NL" dirty="0" err="1" smtClean="0"/>
              <a:t>role</a:t>
            </a:r>
            <a:r>
              <a:rPr lang="nl-NL" dirty="0" smtClean="0"/>
              <a:t> </a:t>
            </a:r>
            <a:r>
              <a:rPr lang="nl-NL" dirty="0" err="1" smtClean="0"/>
              <a:t>for</a:t>
            </a:r>
            <a:r>
              <a:rPr lang="nl-NL" dirty="0" smtClean="0"/>
              <a:t> </a:t>
            </a:r>
            <a:r>
              <a:rPr lang="nl-NL" dirty="0" err="1" smtClean="0"/>
              <a:t>standards</a:t>
            </a:r>
            <a:r>
              <a:rPr lang="nl-NL" dirty="0" smtClean="0"/>
              <a:t> in </a:t>
            </a:r>
            <a:r>
              <a:rPr lang="nl-NL" dirty="0" err="1" smtClean="0"/>
              <a:t>evaluation</a:t>
            </a:r>
            <a:r>
              <a:rPr lang="nl-NL" dirty="0" smtClean="0"/>
              <a:t>?</a:t>
            </a: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5888D-9AB1-6B4D-8F49-EDCF20386FDE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151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NL" dirty="0">
                <a:latin typeface="Cambria" pitchFamily="18" charset="0"/>
                <a:ea typeface="ＭＳ Ｐゴシック" charset="0"/>
                <a:cs typeface="ＭＳ Ｐゴシック" charset="0"/>
              </a:rPr>
              <a:t>Evaluation Machines</a:t>
            </a:r>
          </a:p>
        </p:txBody>
      </p:sp>
      <p:sp>
        <p:nvSpPr>
          <p:cNvPr id="17410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l-NL" dirty="0" err="1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Primary</a:t>
            </a:r>
            <a:r>
              <a:rPr lang="nl-NL" dirty="0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 </a:t>
            </a:r>
            <a:r>
              <a:rPr lang="nl-NL" dirty="0" err="1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function</a:t>
            </a:r>
            <a:r>
              <a:rPr lang="nl-NL" dirty="0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: make stuff </a:t>
            </a:r>
            <a:r>
              <a:rPr lang="nl-NL" dirty="0" err="1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auditable</a:t>
            </a:r>
            <a:endParaRPr lang="nl-NL" dirty="0">
              <a:solidFill>
                <a:srgbClr val="376092"/>
              </a:solidFill>
              <a:latin typeface="Cambria" pitchFamily="18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nl-NL" dirty="0" err="1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Mechanization</a:t>
            </a:r>
            <a:r>
              <a:rPr lang="nl-NL" dirty="0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 of control – </a:t>
            </a:r>
            <a:r>
              <a:rPr lang="nl-NL" dirty="0" err="1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degradation</a:t>
            </a:r>
            <a:r>
              <a:rPr lang="nl-NL" dirty="0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 of </a:t>
            </a:r>
            <a:r>
              <a:rPr lang="nl-NL" dirty="0" err="1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work</a:t>
            </a:r>
            <a:r>
              <a:rPr lang="nl-NL" dirty="0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 </a:t>
            </a:r>
            <a:r>
              <a:rPr lang="nl-NL" dirty="0" err="1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and</a:t>
            </a:r>
            <a:r>
              <a:rPr lang="nl-NL" dirty="0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 trust? (performance paradox)</a:t>
            </a:r>
          </a:p>
          <a:p>
            <a:pPr eaLnBrk="1" hangingPunct="1"/>
            <a:r>
              <a:rPr lang="nl-NL" dirty="0" err="1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Risks</a:t>
            </a:r>
            <a:r>
              <a:rPr lang="nl-NL" dirty="0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 </a:t>
            </a:r>
            <a:r>
              <a:rPr lang="nl-NL" dirty="0" err="1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for</a:t>
            </a:r>
            <a:r>
              <a:rPr lang="nl-NL" dirty="0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 </a:t>
            </a:r>
            <a:r>
              <a:rPr lang="nl-NL" dirty="0" err="1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evaluand</a:t>
            </a:r>
            <a:r>
              <a:rPr lang="nl-NL" dirty="0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 </a:t>
            </a:r>
            <a:r>
              <a:rPr lang="nl-NL" dirty="0" err="1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and</a:t>
            </a:r>
            <a:r>
              <a:rPr lang="nl-NL" dirty="0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 </a:t>
            </a:r>
            <a:r>
              <a:rPr lang="nl-NL" dirty="0" err="1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defensive</a:t>
            </a:r>
            <a:r>
              <a:rPr lang="nl-NL" dirty="0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 responses</a:t>
            </a:r>
          </a:p>
          <a:p>
            <a:pPr eaLnBrk="1" hangingPunct="1"/>
            <a:r>
              <a:rPr lang="nl-NL" dirty="0" err="1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What</a:t>
            </a:r>
            <a:r>
              <a:rPr lang="nl-NL" dirty="0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 are </a:t>
            </a:r>
            <a:r>
              <a:rPr lang="nl-NL" dirty="0" err="1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their</a:t>
            </a:r>
            <a:r>
              <a:rPr lang="nl-NL" dirty="0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 </a:t>
            </a:r>
            <a:r>
              <a:rPr lang="nl-NL" dirty="0" err="1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costs</a:t>
            </a:r>
            <a:r>
              <a:rPr lang="nl-NL" dirty="0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, direct </a:t>
            </a:r>
            <a:r>
              <a:rPr lang="nl-NL" dirty="0" err="1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and</a:t>
            </a:r>
            <a:r>
              <a:rPr lang="nl-NL" dirty="0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 indirect?</a:t>
            </a:r>
          </a:p>
          <a:p>
            <a:pPr eaLnBrk="1" hangingPunct="1"/>
            <a:r>
              <a:rPr lang="nl-NL" dirty="0" err="1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Microquality</a:t>
            </a:r>
            <a:r>
              <a:rPr lang="nl-NL" dirty="0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 versus </a:t>
            </a:r>
            <a:r>
              <a:rPr lang="nl-NL" dirty="0" err="1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macroquality</a:t>
            </a:r>
            <a:r>
              <a:rPr lang="nl-NL" dirty="0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 – </a:t>
            </a:r>
            <a:r>
              <a:rPr lang="nl-NL" dirty="0" err="1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lock</a:t>
            </a:r>
            <a:r>
              <a:rPr lang="nl-NL" dirty="0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-in</a:t>
            </a:r>
          </a:p>
          <a:p>
            <a:pPr eaLnBrk="1" hangingPunct="1"/>
            <a:r>
              <a:rPr lang="nl-NL" dirty="0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Goal displacement &amp; </a:t>
            </a:r>
            <a:r>
              <a:rPr lang="nl-NL" dirty="0" err="1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strategic</a:t>
            </a:r>
            <a:r>
              <a:rPr lang="nl-NL" dirty="0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 </a:t>
            </a:r>
            <a:r>
              <a:rPr lang="nl-NL" dirty="0" err="1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behaviour</a:t>
            </a:r>
            <a:endParaRPr lang="nl-NL" dirty="0">
              <a:solidFill>
                <a:srgbClr val="376092"/>
              </a:solidFill>
              <a:latin typeface="Cambria" pitchFamily="18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nl-NL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1154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NL" dirty="0" err="1">
                <a:latin typeface="Cambria" pitchFamily="18" charset="0"/>
                <a:ea typeface="ＭＳ Ｐゴシック" charset="0"/>
                <a:cs typeface="ＭＳ Ｐゴシック" charset="0"/>
              </a:rPr>
              <a:t>Constitutive</a:t>
            </a:r>
            <a:r>
              <a:rPr lang="nl-NL" dirty="0">
                <a:latin typeface="Cambria" pitchFamily="18" charset="0"/>
                <a:ea typeface="ＭＳ Ｐゴシック" charset="0"/>
                <a:cs typeface="ＭＳ Ｐゴシック" charset="0"/>
              </a:rPr>
              <a:t> </a:t>
            </a:r>
            <a:r>
              <a:rPr lang="nl-NL" dirty="0" err="1">
                <a:latin typeface="Cambria" pitchFamily="18" charset="0"/>
                <a:ea typeface="ＭＳ Ｐゴシック" charset="0"/>
                <a:cs typeface="ＭＳ Ｐゴシック" charset="0"/>
              </a:rPr>
              <a:t>effects</a:t>
            </a:r>
            <a:endParaRPr lang="nl-NL" dirty="0">
              <a:latin typeface="Cambria" pitchFamily="18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34" name="Tijdelijke aanduiding voor inhoud 2"/>
          <p:cNvSpPr>
            <a:spLocks noGrp="1"/>
          </p:cNvSpPr>
          <p:nvPr>
            <p:ph idx="1"/>
          </p:nvPr>
        </p:nvSpPr>
        <p:spPr>
          <a:xfrm>
            <a:off x="703263" y="1258888"/>
            <a:ext cx="7570787" cy="4543425"/>
          </a:xfrm>
        </p:spPr>
        <p:txBody>
          <a:bodyPr>
            <a:normAutofit/>
          </a:bodyPr>
          <a:lstStyle/>
          <a:p>
            <a:pPr eaLnBrk="1" hangingPunct="1"/>
            <a:r>
              <a:rPr lang="nl-NL" dirty="0" err="1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Limitations</a:t>
            </a:r>
            <a:r>
              <a:rPr lang="nl-NL" dirty="0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 of </a:t>
            </a:r>
            <a:r>
              <a:rPr lang="nl-NL" dirty="0" err="1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conventional</a:t>
            </a:r>
            <a:r>
              <a:rPr lang="nl-NL" dirty="0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 </a:t>
            </a:r>
            <a:r>
              <a:rPr lang="nl-NL" dirty="0" err="1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critiques</a:t>
            </a:r>
            <a:r>
              <a:rPr lang="nl-NL" dirty="0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 (eg ‘perverse or </a:t>
            </a:r>
            <a:r>
              <a:rPr lang="nl-NL" dirty="0" err="1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unintended</a:t>
            </a:r>
            <a:r>
              <a:rPr lang="nl-NL" dirty="0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 </a:t>
            </a:r>
            <a:r>
              <a:rPr lang="nl-NL" dirty="0" err="1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effects</a:t>
            </a:r>
            <a:r>
              <a:rPr lang="nl-NL" dirty="0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’)</a:t>
            </a:r>
          </a:p>
          <a:p>
            <a:pPr eaLnBrk="1" hangingPunct="1"/>
            <a:r>
              <a:rPr lang="nl-NL" dirty="0" err="1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Effects</a:t>
            </a:r>
            <a:r>
              <a:rPr lang="nl-NL" dirty="0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:</a:t>
            </a:r>
          </a:p>
          <a:p>
            <a:pPr lvl="2" eaLnBrk="1" hangingPunct="1"/>
            <a:r>
              <a:rPr lang="nl-NL" sz="2400" dirty="0" err="1">
                <a:solidFill>
                  <a:srgbClr val="376092"/>
                </a:solidFill>
                <a:latin typeface="Cambria" pitchFamily="18" charset="0"/>
                <a:ea typeface="Geneva" charset="0"/>
                <a:cs typeface="ＭＳ Ｐゴシック" charset="0"/>
              </a:rPr>
              <a:t>Interpretative</a:t>
            </a:r>
            <a:r>
              <a:rPr lang="nl-NL" sz="2400" dirty="0">
                <a:solidFill>
                  <a:srgbClr val="376092"/>
                </a:solidFill>
                <a:latin typeface="Cambria" pitchFamily="18" charset="0"/>
                <a:ea typeface="Geneva" charset="0"/>
                <a:cs typeface="ＭＳ Ｐゴシック" charset="0"/>
              </a:rPr>
              <a:t> frames</a:t>
            </a:r>
          </a:p>
          <a:p>
            <a:pPr lvl="2" eaLnBrk="1" hangingPunct="1"/>
            <a:r>
              <a:rPr lang="nl-NL" sz="2400" dirty="0">
                <a:solidFill>
                  <a:srgbClr val="376092"/>
                </a:solidFill>
                <a:latin typeface="Cambria" pitchFamily="18" charset="0"/>
                <a:ea typeface="Geneva" charset="0"/>
                <a:cs typeface="ＭＳ Ｐゴシック" charset="0"/>
              </a:rPr>
              <a:t>Content &amp; </a:t>
            </a:r>
            <a:r>
              <a:rPr lang="nl-NL" sz="2400" dirty="0" err="1">
                <a:solidFill>
                  <a:srgbClr val="376092"/>
                </a:solidFill>
                <a:latin typeface="Cambria" pitchFamily="18" charset="0"/>
                <a:ea typeface="Geneva" charset="0"/>
                <a:cs typeface="ＭＳ Ｐゴシック" charset="0"/>
              </a:rPr>
              <a:t>priorities</a:t>
            </a:r>
            <a:endParaRPr lang="nl-NL" sz="2400" dirty="0">
              <a:solidFill>
                <a:srgbClr val="376092"/>
              </a:solidFill>
              <a:latin typeface="Cambria" pitchFamily="18" charset="0"/>
              <a:ea typeface="Geneva" charset="0"/>
              <a:cs typeface="ＭＳ Ｐゴシック" charset="0"/>
            </a:endParaRPr>
          </a:p>
          <a:p>
            <a:pPr lvl="2" eaLnBrk="1" hangingPunct="1"/>
            <a:r>
              <a:rPr lang="nl-NL" sz="2400" dirty="0" err="1">
                <a:solidFill>
                  <a:srgbClr val="376092"/>
                </a:solidFill>
                <a:latin typeface="Cambria" pitchFamily="18" charset="0"/>
                <a:ea typeface="Geneva" charset="0"/>
                <a:cs typeface="ＭＳ Ｐゴシック" charset="0"/>
              </a:rPr>
              <a:t>Social</a:t>
            </a:r>
            <a:r>
              <a:rPr lang="nl-NL" sz="2400" dirty="0">
                <a:solidFill>
                  <a:srgbClr val="376092"/>
                </a:solidFill>
                <a:latin typeface="Cambria" pitchFamily="18" charset="0"/>
                <a:ea typeface="Geneva" charset="0"/>
                <a:cs typeface="ＭＳ Ｐゴシック" charset="0"/>
              </a:rPr>
              <a:t> </a:t>
            </a:r>
            <a:r>
              <a:rPr lang="nl-NL" sz="2400" dirty="0" err="1">
                <a:solidFill>
                  <a:srgbClr val="376092"/>
                </a:solidFill>
                <a:latin typeface="Cambria" pitchFamily="18" charset="0"/>
                <a:ea typeface="Geneva" charset="0"/>
                <a:cs typeface="ＭＳ Ｐゴシック" charset="0"/>
              </a:rPr>
              <a:t>identities</a:t>
            </a:r>
            <a:r>
              <a:rPr lang="nl-NL" sz="2400" dirty="0">
                <a:solidFill>
                  <a:srgbClr val="376092"/>
                </a:solidFill>
                <a:latin typeface="Cambria" pitchFamily="18" charset="0"/>
                <a:ea typeface="Geneva" charset="0"/>
                <a:cs typeface="ＭＳ Ｐゴシック" charset="0"/>
              </a:rPr>
              <a:t> &amp; relations (</a:t>
            </a:r>
            <a:r>
              <a:rPr lang="nl-NL" sz="2400" dirty="0" err="1">
                <a:solidFill>
                  <a:srgbClr val="376092"/>
                </a:solidFill>
                <a:latin typeface="Cambria" pitchFamily="18" charset="0"/>
                <a:ea typeface="Geneva" charset="0"/>
                <a:cs typeface="ＭＳ Ｐゴシック" charset="0"/>
              </a:rPr>
              <a:t>labelling</a:t>
            </a:r>
            <a:r>
              <a:rPr lang="nl-NL" sz="2400" dirty="0">
                <a:solidFill>
                  <a:srgbClr val="376092"/>
                </a:solidFill>
                <a:latin typeface="Cambria" pitchFamily="18" charset="0"/>
                <a:ea typeface="Geneva" charset="0"/>
                <a:cs typeface="ＭＳ Ｐゴシック" charset="0"/>
              </a:rPr>
              <a:t>)</a:t>
            </a:r>
          </a:p>
          <a:p>
            <a:pPr lvl="2" eaLnBrk="1" hangingPunct="1"/>
            <a:r>
              <a:rPr lang="nl-NL" sz="2400" dirty="0">
                <a:solidFill>
                  <a:srgbClr val="376092"/>
                </a:solidFill>
                <a:latin typeface="Cambria" pitchFamily="18" charset="0"/>
                <a:ea typeface="Geneva" charset="0"/>
                <a:cs typeface="ＭＳ Ｐゴシック" charset="0"/>
              </a:rPr>
              <a:t>Spread over time </a:t>
            </a:r>
            <a:r>
              <a:rPr lang="nl-NL" sz="2400" dirty="0" err="1">
                <a:solidFill>
                  <a:srgbClr val="376092"/>
                </a:solidFill>
                <a:latin typeface="Cambria" pitchFamily="18" charset="0"/>
                <a:ea typeface="Geneva" charset="0"/>
                <a:cs typeface="ＭＳ Ｐゴシック" charset="0"/>
              </a:rPr>
              <a:t>and</a:t>
            </a:r>
            <a:r>
              <a:rPr lang="nl-NL" sz="2400" dirty="0">
                <a:solidFill>
                  <a:srgbClr val="376092"/>
                </a:solidFill>
                <a:latin typeface="Cambria" pitchFamily="18" charset="0"/>
                <a:ea typeface="Geneva" charset="0"/>
                <a:cs typeface="ＭＳ Ｐゴシック" charset="0"/>
              </a:rPr>
              <a:t> levels</a:t>
            </a:r>
          </a:p>
          <a:p>
            <a:pPr eaLnBrk="1" hangingPunct="1"/>
            <a:r>
              <a:rPr lang="nl-NL" dirty="0" err="1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Not</a:t>
            </a:r>
            <a:r>
              <a:rPr lang="nl-NL" dirty="0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 a </a:t>
            </a:r>
            <a:r>
              <a:rPr lang="nl-NL" dirty="0" err="1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deterministic</a:t>
            </a:r>
            <a:r>
              <a:rPr lang="nl-NL" dirty="0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 </a:t>
            </a:r>
            <a:r>
              <a:rPr lang="nl-NL" dirty="0" err="1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process</a:t>
            </a:r>
            <a:endParaRPr lang="nl-NL" dirty="0">
              <a:solidFill>
                <a:srgbClr val="376092"/>
              </a:solidFill>
              <a:latin typeface="Cambria" pitchFamily="18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nl-NL" dirty="0" err="1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Democratic</a:t>
            </a:r>
            <a:r>
              <a:rPr lang="nl-NL" dirty="0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 </a:t>
            </a:r>
            <a:r>
              <a:rPr lang="nl-NL" dirty="0" err="1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role</a:t>
            </a:r>
            <a:r>
              <a:rPr lang="nl-NL" dirty="0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 of </a:t>
            </a:r>
            <a:r>
              <a:rPr lang="nl-NL" dirty="0" err="1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evaluations</a:t>
            </a:r>
            <a:endParaRPr lang="nl-NL" dirty="0">
              <a:solidFill>
                <a:srgbClr val="376092"/>
              </a:solidFill>
              <a:latin typeface="Cambria" pitchFamily="18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052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333374"/>
            <a:ext cx="6697662" cy="809625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>
                <a:latin typeface="Cambria" pitchFamily="18" charset="0"/>
                <a:ea typeface="ＭＳ Ｐゴシック" charset="0"/>
                <a:cs typeface="ＭＳ Ｐゴシック" charset="0"/>
              </a:rPr>
              <a:t>Effects of indicators</a:t>
            </a:r>
          </a:p>
        </p:txBody>
      </p:sp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341438"/>
            <a:ext cx="8135937" cy="5167312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Intended effect: </a:t>
            </a:r>
            <a:r>
              <a:rPr lang="en-US" dirty="0" err="1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behavioural</a:t>
            </a:r>
            <a:r>
              <a:rPr lang="en-US" dirty="0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 change</a:t>
            </a:r>
          </a:p>
          <a:p>
            <a:pPr eaLnBrk="1" hangingPunct="1"/>
            <a:r>
              <a:rPr lang="en-US" dirty="0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Unintended effects:</a:t>
            </a:r>
          </a:p>
          <a:p>
            <a:pPr lvl="1" eaLnBrk="1" hangingPunct="1"/>
            <a:r>
              <a:rPr lang="en-US" sz="2400" dirty="0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Goal displacement</a:t>
            </a:r>
          </a:p>
          <a:p>
            <a:pPr lvl="1" eaLnBrk="1" hangingPunct="1"/>
            <a:r>
              <a:rPr lang="en-US" sz="2400" dirty="0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Structural changes</a:t>
            </a:r>
          </a:p>
          <a:p>
            <a:pPr eaLnBrk="1" hangingPunct="1"/>
            <a:r>
              <a:rPr lang="en-US" dirty="0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The big unknown: effects on knowledge?</a:t>
            </a:r>
          </a:p>
          <a:p>
            <a:pPr eaLnBrk="1" hangingPunct="1"/>
            <a:r>
              <a:rPr lang="en-US" dirty="0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Institutional rearrangements</a:t>
            </a:r>
          </a:p>
          <a:p>
            <a:pPr eaLnBrk="1" hangingPunct="1"/>
            <a:r>
              <a:rPr lang="en-US" dirty="0">
                <a:solidFill>
                  <a:srgbClr val="376092"/>
                </a:solidFill>
                <a:latin typeface="Cambria" pitchFamily="18" charset="0"/>
                <a:ea typeface="ＭＳ Ｐゴシック" charset="0"/>
                <a:cs typeface="ＭＳ Ｐゴシック" charset="0"/>
              </a:rPr>
              <a:t>Does quality go up or down?</a:t>
            </a:r>
          </a:p>
        </p:txBody>
      </p:sp>
    </p:spTree>
    <p:extLst>
      <p:ext uri="{BB962C8B-B14F-4D97-AF65-F5344CB8AC3E}">
        <p14:creationId xmlns:p14="http://schemas.microsoft.com/office/powerpoint/2010/main" val="2540928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STANDARDS: </a:t>
            </a:r>
            <a:r>
              <a:rPr lang="nl-NL" dirty="0" err="1" smtClean="0"/>
              <a:t>What</a:t>
            </a:r>
            <a:r>
              <a:rPr lang="nl-NL" dirty="0" smtClean="0"/>
              <a:t> are we </a:t>
            </a:r>
            <a:r>
              <a:rPr lang="nl-NL" dirty="0" err="1" smtClean="0"/>
              <a:t>talking</a:t>
            </a:r>
            <a:r>
              <a:rPr lang="nl-NL" dirty="0" smtClean="0"/>
              <a:t> </a:t>
            </a:r>
            <a:r>
              <a:rPr lang="nl-NL" dirty="0" err="1" smtClean="0"/>
              <a:t>about</a:t>
            </a:r>
            <a:r>
              <a:rPr lang="nl-NL" dirty="0" smtClean="0"/>
              <a:t>?</a:t>
            </a:r>
            <a:endParaRPr lang="nl-NL" dirty="0"/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Standardization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of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technical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infrastructure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and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information systems?</a:t>
            </a:r>
          </a:p>
          <a:p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Standardization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of performance indicators:</a:t>
            </a:r>
          </a:p>
          <a:p>
            <a:pPr lvl="1"/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their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construction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and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transparency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?</a:t>
            </a:r>
          </a:p>
          <a:p>
            <a:pPr lvl="1"/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their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comparability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?</a:t>
            </a:r>
            <a:endParaRPr lang="nl-NL" dirty="0">
              <a:solidFill>
                <a:srgbClr val="004890"/>
              </a:solidFill>
              <a:latin typeface="Cambria"/>
              <a:cs typeface="Cambria"/>
            </a:endParaRPr>
          </a:p>
          <a:p>
            <a:pPr lvl="1"/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their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use</a:t>
            </a:r>
            <a:r>
              <a:rPr lang="nl-NL" dirty="0">
                <a:solidFill>
                  <a:srgbClr val="004890"/>
                </a:solidFill>
                <a:latin typeface="Cambria"/>
                <a:cs typeface="Cambria"/>
              </a:rPr>
              <a:t>?</a:t>
            </a:r>
            <a:endParaRPr lang="nl-NL" dirty="0" smtClean="0">
              <a:solidFill>
                <a:srgbClr val="004890"/>
              </a:solidFill>
              <a:latin typeface="Cambria"/>
              <a:cs typeface="Cambria"/>
            </a:endParaRPr>
          </a:p>
          <a:p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Standardization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of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evaluation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practices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?</a:t>
            </a:r>
            <a:endParaRPr lang="nl-NL" dirty="0">
              <a:solidFill>
                <a:srgbClr val="004890"/>
              </a:solidFill>
              <a:latin typeface="Cambria"/>
              <a:cs typeface="Cambria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5888D-9AB1-6B4D-8F49-EDCF20386FDE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587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And</a:t>
            </a:r>
            <a:r>
              <a:rPr lang="nl-NL" dirty="0" smtClean="0"/>
              <a:t> the </a:t>
            </a:r>
            <a:r>
              <a:rPr lang="nl-NL" dirty="0" err="1" smtClean="0"/>
              <a:t>answers</a:t>
            </a:r>
            <a:r>
              <a:rPr lang="nl-NL" dirty="0" smtClean="0"/>
              <a:t> are:</a:t>
            </a:r>
            <a:endParaRPr lang="nl-NL" dirty="0"/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Standardization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of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technical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infrastructure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and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information systems? – YES – CERIF/CASRAI/persistent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IDs</a:t>
            </a:r>
            <a:endParaRPr lang="nl-NL" dirty="0" smtClean="0">
              <a:solidFill>
                <a:srgbClr val="004890"/>
              </a:solidFill>
              <a:latin typeface="Cambria"/>
              <a:cs typeface="Cambria"/>
            </a:endParaRPr>
          </a:p>
          <a:p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Standardization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of performance indicators:</a:t>
            </a:r>
          </a:p>
          <a:p>
            <a:pPr lvl="1"/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their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construction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and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transparency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? – YES IN MINIMAL MODE (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not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maximal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mode)</a:t>
            </a:r>
          </a:p>
          <a:p>
            <a:pPr lvl="1"/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their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comparability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? – PARTIAL YES (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partially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impossible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)</a:t>
            </a:r>
            <a:endParaRPr lang="nl-NL" dirty="0">
              <a:solidFill>
                <a:srgbClr val="004890"/>
              </a:solidFill>
              <a:latin typeface="Cambria"/>
              <a:cs typeface="Cambria"/>
            </a:endParaRPr>
          </a:p>
          <a:p>
            <a:pPr lvl="1"/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their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use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? – NO (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except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GEP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see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below)</a:t>
            </a:r>
          </a:p>
          <a:p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Standardization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of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evaluation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practices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? – NO: context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and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goals must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come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first</a:t>
            </a:r>
          </a:p>
          <a:p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However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: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principles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of GOOD EVALUATION PRACTICES? – YES</a:t>
            </a:r>
          </a:p>
          <a:p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Reflexive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attitude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critically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important:</a:t>
            </a:r>
          </a:p>
          <a:p>
            <a:pPr lvl="1"/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the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social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dynamics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of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standardization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;</a:t>
            </a:r>
          </a:p>
          <a:p>
            <a:pPr lvl="1"/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who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sets the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standards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for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what</a:t>
            </a:r>
            <a:r>
              <a:rPr lang="nl-NL" dirty="0">
                <a:solidFill>
                  <a:srgbClr val="004890"/>
                </a:solidFill>
                <a:latin typeface="Cambria"/>
                <a:cs typeface="Cambria"/>
              </a:rPr>
              <a:t>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purposes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?</a:t>
            </a:r>
            <a:endParaRPr lang="nl-NL" dirty="0">
              <a:solidFill>
                <a:srgbClr val="004890"/>
              </a:solidFill>
              <a:latin typeface="Cambria"/>
              <a:cs typeface="Cambria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5888D-9AB1-6B4D-8F49-EDCF20386FDE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54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The Leiden Manifesto in the making</a:t>
            </a:r>
            <a:endParaRPr lang="nl-NL" dirty="0"/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rgbClr val="004890"/>
                </a:solidFill>
                <a:latin typeface="Cambria"/>
                <a:cs typeface="Cambria"/>
              </a:rPr>
              <a:t>Quantitative evaluation should </a:t>
            </a:r>
            <a:r>
              <a:rPr lang="en-US" dirty="0" smtClean="0">
                <a:solidFill>
                  <a:srgbClr val="004890"/>
                </a:solidFill>
                <a:latin typeface="Cambria"/>
                <a:cs typeface="Cambria"/>
              </a:rPr>
              <a:t>support, </a:t>
            </a:r>
            <a:r>
              <a:rPr lang="en-US" i="1" dirty="0" smtClean="0">
                <a:solidFill>
                  <a:srgbClr val="004890"/>
                </a:solidFill>
                <a:latin typeface="Cambria"/>
                <a:cs typeface="Cambria"/>
              </a:rPr>
              <a:t>not replace </a:t>
            </a:r>
            <a:r>
              <a:rPr lang="en-US" dirty="0" smtClean="0">
                <a:solidFill>
                  <a:srgbClr val="004890"/>
                </a:solidFill>
                <a:latin typeface="Cambria"/>
                <a:cs typeface="Cambria"/>
              </a:rPr>
              <a:t>qualitative</a:t>
            </a:r>
            <a:r>
              <a:rPr lang="en-US" dirty="0">
                <a:solidFill>
                  <a:srgbClr val="004890"/>
                </a:solidFill>
                <a:latin typeface="Cambria"/>
                <a:cs typeface="Cambria"/>
              </a:rPr>
              <a:t>, expert </a:t>
            </a:r>
            <a:r>
              <a:rPr lang="en-US" dirty="0" smtClean="0">
                <a:solidFill>
                  <a:srgbClr val="004890"/>
                </a:solidFill>
                <a:latin typeface="Cambria"/>
                <a:cs typeface="Cambria"/>
              </a:rPr>
              <a:t>assessment.</a:t>
            </a:r>
          </a:p>
          <a:p>
            <a:r>
              <a:rPr lang="en-US" dirty="0" smtClean="0">
                <a:solidFill>
                  <a:srgbClr val="004890"/>
                </a:solidFill>
                <a:latin typeface="Cambria"/>
                <a:cs typeface="Cambria"/>
              </a:rPr>
              <a:t>Metric </a:t>
            </a:r>
            <a:r>
              <a:rPr lang="en-US" dirty="0">
                <a:solidFill>
                  <a:srgbClr val="004890"/>
                </a:solidFill>
                <a:latin typeface="Cambria"/>
                <a:cs typeface="Cambria"/>
              </a:rPr>
              <a:t>systems should measure performance in accordance with the research </a:t>
            </a:r>
            <a:r>
              <a:rPr lang="en-US" dirty="0" smtClean="0">
                <a:solidFill>
                  <a:srgbClr val="004890"/>
                </a:solidFill>
                <a:latin typeface="Cambria"/>
                <a:cs typeface="Cambria"/>
              </a:rPr>
              <a:t>mission.</a:t>
            </a:r>
          </a:p>
          <a:p>
            <a:r>
              <a:rPr lang="en-US" dirty="0">
                <a:solidFill>
                  <a:srgbClr val="004890"/>
                </a:solidFill>
                <a:latin typeface="Cambria"/>
                <a:cs typeface="Cambria"/>
              </a:rPr>
              <a:t>Metric systems should also encourage excellence in the domestic </a:t>
            </a:r>
            <a:r>
              <a:rPr lang="en-US" dirty="0" smtClean="0">
                <a:solidFill>
                  <a:srgbClr val="004890"/>
                </a:solidFill>
                <a:latin typeface="Cambria"/>
                <a:cs typeface="Cambria"/>
              </a:rPr>
              <a:t>literature.</a:t>
            </a:r>
          </a:p>
          <a:p>
            <a:r>
              <a:rPr lang="en-US" dirty="0">
                <a:solidFill>
                  <a:srgbClr val="004890"/>
                </a:solidFill>
                <a:latin typeface="Cambria"/>
                <a:cs typeface="Cambria"/>
              </a:rPr>
              <a:t>Data collection and analytical processes should be open, transparent and simple</a:t>
            </a:r>
            <a:r>
              <a:rPr lang="en-US" dirty="0" smtClean="0">
                <a:solidFill>
                  <a:srgbClr val="004890"/>
                </a:solidFill>
                <a:latin typeface="Cambria"/>
                <a:cs typeface="Cambria"/>
              </a:rPr>
              <a:t>.</a:t>
            </a:r>
          </a:p>
          <a:p>
            <a:r>
              <a:rPr lang="en-US" dirty="0">
                <a:solidFill>
                  <a:srgbClr val="004890"/>
                </a:solidFill>
                <a:latin typeface="Cambria"/>
                <a:cs typeface="Cambria"/>
              </a:rPr>
              <a:t>Data and analysis should be open to verification by those evaluated.</a:t>
            </a:r>
            <a:r>
              <a:rPr lang="en-US" dirty="0">
                <a:solidFill>
                  <a:srgbClr val="004890"/>
                </a:solidFill>
                <a:latin typeface="Cambria"/>
                <a:cs typeface="Cambria"/>
              </a:rPr>
              <a:t> </a:t>
            </a:r>
            <a:endParaRPr lang="en-US" dirty="0" smtClean="0">
              <a:solidFill>
                <a:srgbClr val="004890"/>
              </a:solidFill>
              <a:latin typeface="Cambria"/>
              <a:cs typeface="Cambria"/>
            </a:endParaRPr>
          </a:p>
          <a:p>
            <a:r>
              <a:rPr lang="en-US" dirty="0">
                <a:solidFill>
                  <a:srgbClr val="004890"/>
                </a:solidFill>
                <a:latin typeface="Cambria"/>
                <a:cs typeface="Cambria"/>
              </a:rPr>
              <a:t>Data should be interpreted taking into account the variation in publication and citation </a:t>
            </a:r>
            <a:r>
              <a:rPr lang="en-US" dirty="0" smtClean="0">
                <a:solidFill>
                  <a:srgbClr val="004890"/>
                </a:solidFill>
                <a:latin typeface="Cambria"/>
                <a:cs typeface="Cambria"/>
              </a:rPr>
              <a:t>rates </a:t>
            </a:r>
            <a:r>
              <a:rPr lang="en-US" dirty="0">
                <a:solidFill>
                  <a:srgbClr val="004890"/>
                </a:solidFill>
                <a:latin typeface="Cambria"/>
                <a:cs typeface="Cambria"/>
              </a:rPr>
              <a:t>by field and over time.</a:t>
            </a:r>
            <a:r>
              <a:rPr lang="en-US" dirty="0">
                <a:solidFill>
                  <a:srgbClr val="004890"/>
                </a:solidFill>
                <a:latin typeface="Cambria"/>
                <a:cs typeface="Cambria"/>
              </a:rPr>
              <a:t> </a:t>
            </a:r>
            <a:endParaRPr lang="en-US" dirty="0" smtClean="0">
              <a:solidFill>
                <a:srgbClr val="004890"/>
              </a:solidFill>
              <a:latin typeface="Cambria"/>
              <a:cs typeface="Cambria"/>
            </a:endParaRPr>
          </a:p>
          <a:p>
            <a:r>
              <a:rPr lang="en-US" dirty="0" smtClean="0">
                <a:solidFill>
                  <a:srgbClr val="004890"/>
                </a:solidFill>
                <a:latin typeface="Cambria"/>
                <a:cs typeface="Cambria"/>
              </a:rPr>
              <a:t>Data </a:t>
            </a:r>
            <a:r>
              <a:rPr lang="en-US" dirty="0">
                <a:solidFill>
                  <a:srgbClr val="004890"/>
                </a:solidFill>
                <a:latin typeface="Cambria"/>
                <a:cs typeface="Cambria"/>
              </a:rPr>
              <a:t>should be interpreted taking into account the difficulty of credit assignment in the case of multi-authored publications.</a:t>
            </a:r>
            <a:r>
              <a:rPr lang="en-US" dirty="0">
                <a:solidFill>
                  <a:srgbClr val="004890"/>
                </a:solidFill>
                <a:latin typeface="Cambria"/>
                <a:cs typeface="Cambria"/>
              </a:rPr>
              <a:t> </a:t>
            </a:r>
            <a:endParaRPr lang="en-US" dirty="0" smtClean="0">
              <a:solidFill>
                <a:srgbClr val="004890"/>
              </a:solidFill>
              <a:latin typeface="Cambria"/>
              <a:cs typeface="Cambria"/>
            </a:endParaRPr>
          </a:p>
          <a:p>
            <a:r>
              <a:rPr lang="en-US" dirty="0">
                <a:solidFill>
                  <a:srgbClr val="004890"/>
                </a:solidFill>
                <a:latin typeface="Cambria"/>
                <a:cs typeface="Cambria"/>
              </a:rPr>
              <a:t>The assessment of individual researchers </a:t>
            </a:r>
            <a:r>
              <a:rPr lang="en-US" dirty="0" smtClean="0">
                <a:solidFill>
                  <a:srgbClr val="004890"/>
                </a:solidFill>
                <a:latin typeface="Cambria"/>
                <a:cs typeface="Cambria"/>
              </a:rPr>
              <a:t>must </a:t>
            </a:r>
            <a:r>
              <a:rPr lang="en-US" dirty="0">
                <a:solidFill>
                  <a:srgbClr val="004890"/>
                </a:solidFill>
                <a:latin typeface="Cambria"/>
                <a:cs typeface="Cambria"/>
              </a:rPr>
              <a:t>be based on </a:t>
            </a:r>
            <a:r>
              <a:rPr lang="en-US" i="1" dirty="0">
                <a:solidFill>
                  <a:srgbClr val="004890"/>
                </a:solidFill>
                <a:latin typeface="Cambria"/>
                <a:cs typeface="Cambria"/>
              </a:rPr>
              <a:t>qualitative</a:t>
            </a:r>
            <a:r>
              <a:rPr lang="en-US" dirty="0">
                <a:solidFill>
                  <a:srgbClr val="004890"/>
                </a:solidFill>
                <a:latin typeface="Cambria"/>
                <a:cs typeface="Cambria"/>
              </a:rPr>
              <a:t> </a:t>
            </a:r>
            <a:r>
              <a:rPr lang="en-US" dirty="0" smtClean="0">
                <a:solidFill>
                  <a:srgbClr val="004890"/>
                </a:solidFill>
                <a:latin typeface="Cambria"/>
                <a:cs typeface="Cambria"/>
              </a:rPr>
              <a:t>judgment.</a:t>
            </a:r>
          </a:p>
          <a:p>
            <a:r>
              <a:rPr lang="en-US" dirty="0">
                <a:solidFill>
                  <a:srgbClr val="004890"/>
                </a:solidFill>
                <a:latin typeface="Cambria"/>
                <a:cs typeface="Cambria"/>
              </a:rPr>
              <a:t>Avoid false precision. </a:t>
            </a:r>
            <a:r>
              <a:rPr lang="en-US" dirty="0">
                <a:solidFill>
                  <a:srgbClr val="004890"/>
                </a:solidFill>
                <a:latin typeface="Cambria"/>
                <a:cs typeface="Cambria"/>
              </a:rPr>
              <a:t> </a:t>
            </a:r>
            <a:endParaRPr lang="en-US" dirty="0" smtClean="0">
              <a:solidFill>
                <a:srgbClr val="004890"/>
              </a:solidFill>
              <a:latin typeface="Cambria"/>
              <a:cs typeface="Cambria"/>
            </a:endParaRPr>
          </a:p>
          <a:p>
            <a:r>
              <a:rPr lang="en-US" dirty="0">
                <a:solidFill>
                  <a:srgbClr val="004890"/>
                </a:solidFill>
                <a:latin typeface="Cambria"/>
                <a:cs typeface="Cambria"/>
              </a:rPr>
              <a:t>Constitutive effects of the assessment and the indicators should be taken into account</a:t>
            </a:r>
            <a:r>
              <a:rPr lang="en-US" dirty="0" smtClean="0">
                <a:solidFill>
                  <a:srgbClr val="004890"/>
                </a:solidFill>
                <a:latin typeface="Cambria"/>
                <a:cs typeface="Cambria"/>
              </a:rPr>
              <a:t>.</a:t>
            </a:r>
            <a:endParaRPr lang="nl-NL" dirty="0">
              <a:solidFill>
                <a:srgbClr val="004890"/>
              </a:solidFill>
              <a:latin typeface="Cambria"/>
              <a:cs typeface="Cambria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5888D-9AB1-6B4D-8F49-EDCF20386FDE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931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Key</a:t>
            </a:r>
            <a:r>
              <a:rPr lang="nl-NL" dirty="0" smtClean="0"/>
              <a:t> </a:t>
            </a:r>
            <a:r>
              <a:rPr lang="nl-NL" dirty="0" err="1" smtClean="0"/>
              <a:t>challenges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Will the information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infrastructure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contain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high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quality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data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and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indicators?</a:t>
            </a:r>
          </a:p>
          <a:p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Will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it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enable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and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support context-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and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mission-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sensitive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research assessments?</a:t>
            </a:r>
          </a:p>
          <a:p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Will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it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enable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application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of research information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for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primary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research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purposes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(eg in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VREs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)?</a:t>
            </a:r>
          </a:p>
          <a:p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Will the public sector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remain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master in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its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own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house or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will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they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hand over control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to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the private sector?</a:t>
            </a:r>
          </a:p>
          <a:p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Will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it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be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possible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to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truly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open up the research agenda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to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all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stakeholders – open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science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in a </a:t>
            </a:r>
            <a:r>
              <a:rPr lang="nl-NL" dirty="0" err="1" smtClean="0">
                <a:solidFill>
                  <a:srgbClr val="004890"/>
                </a:solidFill>
                <a:latin typeface="Cambria"/>
                <a:cs typeface="Cambria"/>
              </a:rPr>
              <a:t>democratic</a:t>
            </a:r>
            <a:r>
              <a:rPr lang="nl-NL" dirty="0" smtClean="0">
                <a:solidFill>
                  <a:srgbClr val="004890"/>
                </a:solidFill>
                <a:latin typeface="Cambria"/>
                <a:cs typeface="Cambria"/>
              </a:rPr>
              <a:t> society?</a:t>
            </a:r>
            <a:endParaRPr lang="nl-NL" dirty="0">
              <a:solidFill>
                <a:srgbClr val="004890"/>
              </a:solidFill>
              <a:latin typeface="Cambria"/>
              <a:cs typeface="Cambria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5888D-9AB1-6B4D-8F49-EDCF20386FDE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437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56819" y="5949280"/>
            <a:ext cx="5486400" cy="566738"/>
          </a:xfrm>
        </p:spPr>
        <p:txBody>
          <a:bodyPr/>
          <a:lstStyle/>
          <a:p>
            <a:pPr algn="ctr"/>
            <a:r>
              <a:rPr lang="nl-NL" dirty="0" err="1" smtClean="0"/>
              <a:t>Thank</a:t>
            </a:r>
            <a:r>
              <a:rPr lang="nl-NL" dirty="0" smtClean="0"/>
              <a:t> </a:t>
            </a:r>
            <a:r>
              <a:rPr lang="nl-NL" dirty="0" err="1" smtClean="0"/>
              <a:t>you</a:t>
            </a:r>
            <a:r>
              <a:rPr lang="nl-NL" dirty="0" smtClean="0"/>
              <a:t> </a:t>
            </a:r>
            <a:r>
              <a:rPr lang="nl-NL" dirty="0" err="1" smtClean="0"/>
              <a:t>for</a:t>
            </a:r>
            <a:r>
              <a:rPr lang="nl-NL" dirty="0" smtClean="0"/>
              <a:t> </a:t>
            </a:r>
            <a:r>
              <a:rPr lang="nl-NL" dirty="0" err="1" smtClean="0"/>
              <a:t>your</a:t>
            </a:r>
            <a:r>
              <a:rPr lang="nl-NL" dirty="0" smtClean="0"/>
              <a:t> attention</a:t>
            </a:r>
            <a:endParaRPr lang="nl-NL" dirty="0"/>
          </a:p>
        </p:txBody>
      </p:sp>
      <p:pic>
        <p:nvPicPr>
          <p:cNvPr id="6" name="Tijdelijke aanduiding voor afbeelding 5" descr="digital-conversion.jp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5" r="3205"/>
          <a:stretch>
            <a:fillRect/>
          </a:stretch>
        </p:blipFill>
        <p:spPr>
          <a:xfrm>
            <a:off x="0" y="-27384"/>
            <a:ext cx="9144000" cy="6024030"/>
          </a:xfrm>
        </p:spPr>
      </p:pic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5888D-9AB1-6B4D-8F49-EDCF20386FDE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080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1623</TotalTime>
  <Words>994</Words>
  <Application>Microsoft Macintosh PowerPoint</Application>
  <PresentationFormat>Diavoorstelling (4:3)</PresentationFormat>
  <Paragraphs>199</Paragraphs>
  <Slides>26</Slides>
  <Notes>11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26</vt:i4>
      </vt:variant>
    </vt:vector>
  </HeadingPairs>
  <TitlesOfParts>
    <vt:vector size="27" baseType="lpstr">
      <vt:lpstr>Office Theme</vt:lpstr>
      <vt:lpstr>ACUMEN a multi-dimensional researcher portfolio  EVALUATION STANDARDS and their dilemmas </vt:lpstr>
      <vt:lpstr>Profile CWTS</vt:lpstr>
      <vt:lpstr>Research leaders face key questions</vt:lpstr>
      <vt:lpstr>PowerPoint-presentatie</vt:lpstr>
      <vt:lpstr>PowerPoint-presentatie</vt:lpstr>
      <vt:lpstr>CWTS Publication classification system</vt:lpstr>
      <vt:lpstr>CWTS  Advanced Analytics</vt:lpstr>
      <vt:lpstr>Research performance measurement/ metrics</vt:lpstr>
      <vt:lpstr>Training &amp; Education</vt:lpstr>
      <vt:lpstr>Researcher profiles</vt:lpstr>
      <vt:lpstr>PowerPoint-presentatie</vt:lpstr>
      <vt:lpstr>PowerPoint-presentatie</vt:lpstr>
      <vt:lpstr>PowerPoint-presentatie</vt:lpstr>
      <vt:lpstr>PowerPoint-presentatie</vt:lpstr>
      <vt:lpstr>PowerPoint-presentatie</vt:lpstr>
      <vt:lpstr>Profiles of individual researchers</vt:lpstr>
      <vt:lpstr>Profiles of individual researchers II</vt:lpstr>
      <vt:lpstr>What role for standards in evaluation?</vt:lpstr>
      <vt:lpstr>Evaluation Machines</vt:lpstr>
      <vt:lpstr>Constitutive effects</vt:lpstr>
      <vt:lpstr>Effects of indicators</vt:lpstr>
      <vt:lpstr>STANDARDS: What are we talking about?</vt:lpstr>
      <vt:lpstr>And the answers are:</vt:lpstr>
      <vt:lpstr>The Leiden Manifesto in the making</vt:lpstr>
      <vt:lpstr>Key challenges</vt:lpstr>
      <vt:lpstr>Thank you for your attention</vt:lpstr>
    </vt:vector>
  </TitlesOfParts>
  <Company>Centre for Science and Technology Studies, Leiden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CWTS profile and services</dc:title>
  <dc:creator>Neijssel, M.</dc:creator>
  <cp:lastModifiedBy>Paul Wouters</cp:lastModifiedBy>
  <cp:revision>220</cp:revision>
  <dcterms:created xsi:type="dcterms:W3CDTF">2013-08-28T08:22:29Z</dcterms:created>
  <dcterms:modified xsi:type="dcterms:W3CDTF">2014-11-12T05:59:36Z</dcterms:modified>
</cp:coreProperties>
</file>