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>
  <p:sldMasterIdLst>
    <p:sldMasterId id="2147483648" r:id="rId1"/>
  </p:sldMasterIdLst>
  <p:notesMasterIdLst>
    <p:notesMasterId r:id="rId12"/>
  </p:notesMasterIdLst>
  <p:sldIdLst>
    <p:sldId id="256" r:id="rId2"/>
    <p:sldId id="273" r:id="rId3"/>
    <p:sldId id="270" r:id="rId4"/>
    <p:sldId id="271" r:id="rId5"/>
    <p:sldId id="275" r:id="rId6"/>
    <p:sldId id="274" r:id="rId7"/>
    <p:sldId id="276" r:id="rId8"/>
    <p:sldId id="277" r:id="rId9"/>
    <p:sldId id="278" r:id="rId10"/>
    <p:sldId id="279" r:id="rId11"/>
  </p:sldIdLst>
  <p:sldSz cx="9144000" cy="6858000" type="screen4x3"/>
  <p:notesSz cx="7099300" cy="10234613"/>
  <p:embeddedFontLst>
    <p:embeddedFont>
      <p:font typeface="MetaBold-Roman" pitchFamily="34" charset="0"/>
      <p:bold r:id="rId13"/>
    </p:embeddedFont>
    <p:embeddedFont>
      <p:font typeface="ＭＳ Ｐゴシック" charset="0"/>
      <p:regular r:id="rId14"/>
    </p:embeddedFont>
    <p:embeddedFont>
      <p:font typeface="MetaNormal-Roman" pitchFamily="34" charset="0"/>
      <p:regular r:id="rId15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0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CA00"/>
    <a:srgbClr val="0099CC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11" autoAdjust="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de-D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de-DE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2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B0AA8B46-0AFD-4AE2-B12A-A11D3F0A616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GOLDMARIE%20DESIGN/wwu_pp_praesentation_vorlagen_engl./englischer%20Claim/Hintergrundgrafiken_grau/PP_Hintergrund_engl.03a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P_Hintergrund_engl.03a.jpg" descr="/Volumes/GOLDMARIE DESIGN/wwu_pp_praesentation_vorlagen_engl./englischer Claim/Hintergrundgrafiken_grau/PP_Hintergrund_engl.03a.jpg"/>
          <p:cNvPicPr>
            <a:picLocks noChangeAspect="1"/>
          </p:cNvPicPr>
          <p:nvPr userDrawn="1"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2478633" y="5877272"/>
            <a:ext cx="39655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 dirty="0" smtClean="0">
                <a:solidFill>
                  <a:schemeClr val="bg2"/>
                </a:solidFill>
                <a:latin typeface="MetaNormal-Roman" pitchFamily="1" charset="0"/>
              </a:rPr>
              <a:t>Sebastian </a:t>
            </a:r>
            <a:r>
              <a:rPr lang="de-DE" sz="1400" dirty="0" smtClean="0">
                <a:solidFill>
                  <a:schemeClr val="bg2"/>
                </a:solidFill>
                <a:latin typeface="MetaNormal-Roman" pitchFamily="1" charset="0"/>
              </a:rPr>
              <a:t>Herwig</a:t>
            </a:r>
          </a:p>
          <a:p>
            <a:pPr eaLnBrk="0" hangingPunct="0">
              <a:spcBef>
                <a:spcPct val="50000"/>
              </a:spcBef>
            </a:pPr>
            <a:r>
              <a:rPr lang="de-DE" sz="1200" dirty="0" smtClean="0">
                <a:solidFill>
                  <a:schemeClr val="bg2"/>
                </a:solidFill>
                <a:latin typeface="MetaNormal-Roman" pitchFamily="1" charset="0"/>
              </a:rPr>
              <a:t>Department </a:t>
            </a:r>
            <a:r>
              <a:rPr lang="de-DE" sz="1200" dirty="0" err="1" smtClean="0">
                <a:solidFill>
                  <a:schemeClr val="bg2"/>
                </a:solidFill>
                <a:latin typeface="MetaNormal-Roman" pitchFamily="1" charset="0"/>
              </a:rPr>
              <a:t>for</a:t>
            </a:r>
            <a:r>
              <a:rPr lang="de-DE" sz="1200" dirty="0" smtClean="0">
                <a:solidFill>
                  <a:schemeClr val="bg2"/>
                </a:solidFill>
                <a:latin typeface="MetaNormal-Roman" pitchFamily="1" charset="0"/>
              </a:rPr>
              <a:t> Research </a:t>
            </a:r>
            <a:r>
              <a:rPr lang="de-DE" sz="1200" dirty="0" err="1" smtClean="0">
                <a:solidFill>
                  <a:schemeClr val="bg2"/>
                </a:solidFill>
                <a:latin typeface="MetaNormal-Roman" pitchFamily="1" charset="0"/>
              </a:rPr>
              <a:t>Affairs</a:t>
            </a:r>
            <a:r>
              <a:rPr lang="de-DE" sz="1200" dirty="0" smtClean="0">
                <a:solidFill>
                  <a:schemeClr val="bg2"/>
                </a:solidFill>
                <a:latin typeface="MetaNormal-Roman" pitchFamily="1" charset="0"/>
              </a:rPr>
              <a:t/>
            </a:r>
            <a:br>
              <a:rPr lang="de-DE" sz="1200" dirty="0" smtClean="0">
                <a:solidFill>
                  <a:schemeClr val="bg2"/>
                </a:solidFill>
                <a:latin typeface="MetaNormal-Roman" pitchFamily="1" charset="0"/>
              </a:rPr>
            </a:br>
            <a:r>
              <a:rPr lang="de-DE" sz="1200" dirty="0" smtClean="0">
                <a:solidFill>
                  <a:schemeClr val="bg2"/>
                </a:solidFill>
                <a:latin typeface="MetaNormal-Roman" pitchFamily="1" charset="0"/>
              </a:rPr>
              <a:t>University </a:t>
            </a:r>
            <a:r>
              <a:rPr lang="de-DE" sz="1200" dirty="0" err="1" smtClean="0">
                <a:solidFill>
                  <a:schemeClr val="bg2"/>
                </a:solidFill>
                <a:latin typeface="MetaNormal-Roman" pitchFamily="1" charset="0"/>
              </a:rPr>
              <a:t>of</a:t>
            </a:r>
            <a:r>
              <a:rPr lang="de-DE" sz="1200" dirty="0" smtClean="0">
                <a:solidFill>
                  <a:schemeClr val="bg2"/>
                </a:solidFill>
                <a:latin typeface="MetaNormal-Roman" pitchFamily="1" charset="0"/>
              </a:rPr>
              <a:t> Münster</a:t>
            </a:r>
            <a:endParaRPr lang="de-DE" sz="1200" dirty="0">
              <a:solidFill>
                <a:schemeClr val="bg2"/>
              </a:solidFill>
              <a:latin typeface="MetaNormal-Roman" pitchFamily="1" charset="0"/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4475" y="1214422"/>
            <a:ext cx="7881938" cy="4071966"/>
          </a:xfrm>
        </p:spPr>
        <p:txBody>
          <a:bodyPr anchor="t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Harmonizing classifications schemes </a:t>
            </a:r>
          </a:p>
          <a:p>
            <a:r>
              <a:rPr lang="en-US" dirty="0" smtClean="0"/>
              <a:t>between a local and a national CRIS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27C4D-0913-4070-A3B5-05C2102C0A2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xfrm>
            <a:off x="2911475" y="6538913"/>
            <a:ext cx="213360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de-DE" dirty="0" err="1" smtClean="0"/>
              <a:t>sdsdssd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00025" y="1931988"/>
            <a:ext cx="3921125" cy="3783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73550" y="1931988"/>
            <a:ext cx="3922713" cy="3783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Titel der Präsentation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7142F2-25BC-43C2-8756-50A8F4EEB6C5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xfrm>
            <a:off x="2911475" y="6538913"/>
            <a:ext cx="213360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Titel der Präsentation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6A76B-22B7-4BD5-A14E-F0230B8FD9A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xfrm>
            <a:off x="2911475" y="6538913"/>
            <a:ext cx="213360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Titel der Präsentation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D18BA3-9171-42FE-B48E-1B23071389E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xfrm>
            <a:off x="2911475" y="6538913"/>
            <a:ext cx="213360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/>
              <a:t>Titel der Präsentation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FF1CA-C424-4817-939F-59961645B78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xfrm>
            <a:off x="2911475" y="6538913"/>
            <a:ext cx="2133600" cy="215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file://localhost/Volumes/GOLDMARIE%20DESIGN/wwu_pp_praesentation_vorlagen_engl./englischer%20Claim/Hintergrundgrafiken_gruen/PP_Hintergrund_engl.01b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P_Hintergrund_engl.01b.jpg" descr="/Volumes/GOLDMARIE DESIGN/wwu_pp_praesentation_vorlagen_engl./englischer Claim/Hintergrundgrafiken_gruen/PP_Hintergrund_engl.01b.jpg"/>
          <p:cNvPicPr>
            <a:picLocks noChangeAspect="1"/>
          </p:cNvPicPr>
          <p:nvPr userDrawn="1"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0" y="0"/>
            <a:ext cx="914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4788" y="928688"/>
            <a:ext cx="7996237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" y="1931988"/>
            <a:ext cx="7996238" cy="378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94163" y="565071"/>
            <a:ext cx="4124325" cy="42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200" baseline="0" smtClean="0"/>
            </a:lvl1pPr>
          </a:lstStyle>
          <a:p>
            <a:r>
              <a:rPr lang="en-US" dirty="0" smtClean="0"/>
              <a:t>Harmonizing classifications schemes </a:t>
            </a:r>
          </a:p>
          <a:p>
            <a:r>
              <a:rPr lang="en-US" dirty="0" smtClean="0"/>
              <a:t>between a local and a national CRIS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77238" y="611188"/>
            <a:ext cx="601662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600">
                <a:solidFill>
                  <a:schemeClr val="bg2"/>
                </a:solidFill>
                <a:latin typeface="MetaNormal-Roman" pitchFamily="1" charset="0"/>
              </a:defRPr>
            </a:lvl1pPr>
          </a:lstStyle>
          <a:p>
            <a:fld id="{C1F6E5F9-CF23-4FAE-A8A1-9247EB1242E8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179388" y="6538913"/>
            <a:ext cx="5040684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1100" dirty="0" err="1" smtClean="0">
                <a:solidFill>
                  <a:schemeClr val="bg2"/>
                </a:solidFill>
                <a:latin typeface="MetaNormal-Roman" pitchFamily="1" charset="0"/>
              </a:rPr>
              <a:t>euroCRIS</a:t>
            </a:r>
            <a:r>
              <a:rPr lang="en-US" sz="1100" dirty="0" smtClean="0">
                <a:solidFill>
                  <a:schemeClr val="bg2"/>
                </a:solidFill>
                <a:latin typeface="MetaNormal-Roman" pitchFamily="1" charset="0"/>
              </a:rPr>
              <a:t> Membership Meeting, Mai 13-14, 2013, Bonn, Germany</a:t>
            </a:r>
            <a:endParaRPr lang="de-DE" sz="1100" dirty="0">
              <a:solidFill>
                <a:schemeClr val="bg2"/>
              </a:solidFill>
              <a:latin typeface="MetaNormal-Roman" pitchFamily="1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09" r:id="rId2"/>
    <p:sldLayoutId id="2147483710" r:id="rId3"/>
    <p:sldLayoutId id="2147483711" r:id="rId4"/>
    <p:sldLayoutId id="2147483712" r:id="rId5"/>
    <p:sldLayoutId id="2147483713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B1CA00"/>
          </a:solidFill>
          <a:latin typeface="+mj-lt"/>
          <a:ea typeface="+mj-ea"/>
          <a:cs typeface="ＭＳ Ｐゴシック" pitchFamily="-109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  <a:cs typeface="ＭＳ Ｐゴシック" pitchFamily="-10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  <a:cs typeface="ＭＳ Ｐゴシック" pitchFamily="-10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  <a:cs typeface="ＭＳ Ｐゴシック" pitchFamily="-10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  <a:cs typeface="ＭＳ Ｐゴシック" pitchFamily="-109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MetaNormal-Roman" pitchFamily="18" charset="0"/>
          <a:ea typeface="ＭＳ Ｐゴシック" pitchFamily="34" charset="-128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bg2"/>
          </a:solidFill>
          <a:latin typeface="+mj-lt"/>
          <a:ea typeface="+mn-ea"/>
          <a:cs typeface="ＭＳ Ｐゴシック" pitchFamily="-109" charset="-128"/>
        </a:defRPr>
      </a:lvl1pPr>
      <a:lvl2pPr marL="361950" indent="169863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bg2"/>
          </a:solidFill>
          <a:latin typeface="+mj-lt"/>
          <a:ea typeface="+mn-ea"/>
        </a:defRPr>
      </a:lvl2pPr>
      <a:lvl3pPr marL="712788" indent="179388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bg2"/>
          </a:solidFill>
          <a:latin typeface="+mj-lt"/>
          <a:ea typeface="+mn-ea"/>
        </a:defRPr>
      </a:lvl3pPr>
      <a:lvl4pPr marL="1073150" indent="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bg2"/>
          </a:solidFill>
          <a:latin typeface="+mj-lt"/>
          <a:ea typeface="+mn-ea"/>
        </a:defRPr>
      </a:lvl4pPr>
      <a:lvl5pPr marL="1430338" indent="185738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bg2"/>
          </a:solidFill>
          <a:latin typeface="+mj-lt"/>
          <a:ea typeface="+mn-ea"/>
        </a:defRPr>
      </a:lvl5pPr>
      <a:lvl6pPr marL="26844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+mn-ea"/>
        </a:defRPr>
      </a:lvl6pPr>
      <a:lvl7pPr marL="31416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+mn-ea"/>
        </a:defRPr>
      </a:lvl7pPr>
      <a:lvl8pPr marL="35988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+mn-ea"/>
        </a:defRPr>
      </a:lvl8pPr>
      <a:lvl9pPr marL="4056063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4474" y="1258888"/>
            <a:ext cx="8503989" cy="4071937"/>
          </a:xfrm>
        </p:spPr>
        <p:txBody>
          <a:bodyPr/>
          <a:lstStyle/>
          <a:p>
            <a:r>
              <a:rPr lang="en-US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Harmonizing classifications schemes </a:t>
            </a:r>
            <a:br>
              <a:rPr lang="en-US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r>
              <a:rPr lang="en-US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for </a:t>
            </a:r>
            <a:r>
              <a:rPr lang="en-GB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organisations</a:t>
            </a:r>
            <a:r>
              <a:rPr lang="en-US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 and subjects </a:t>
            </a:r>
            <a:br>
              <a:rPr lang="en-US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r>
              <a:rPr lang="en-US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between a local and a national CRIS</a:t>
            </a:r>
            <a:r>
              <a:rPr lang="en-GB" sz="20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/>
            </a:r>
            <a:br>
              <a:rPr lang="en-GB" sz="20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r>
              <a:rPr lang="en-GB" sz="22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/>
            </a:r>
            <a:br>
              <a:rPr lang="en-GB" sz="22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r>
              <a:rPr lang="en-GB" sz="22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/>
            </a:r>
            <a:br>
              <a:rPr lang="en-GB" sz="22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r>
              <a:rPr lang="en-US" sz="1800" dirty="0" err="1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euroCRIS</a:t>
            </a:r>
            <a:r>
              <a:rPr lang="en-US" sz="18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 Membership Meeting</a:t>
            </a:r>
            <a:br>
              <a:rPr lang="en-US" sz="18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r>
              <a:rPr lang="en-US" sz="18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>Mai 13-14, 2013, Bonn, Germany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GB" sz="20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  <a:t/>
            </a:r>
            <a:br>
              <a:rPr lang="en-GB" sz="2000" dirty="0" smtClean="0">
                <a:ln>
                  <a:solidFill>
                    <a:schemeClr val="tx1">
                      <a:lumMod val="50000"/>
                    </a:schemeClr>
                  </a:solidFill>
                </a:ln>
                <a:solidFill>
                  <a:schemeClr val="tx1">
                    <a:lumMod val="95000"/>
                  </a:schemeClr>
                </a:solidFill>
                <a:latin typeface="MetaBold-Roman" pitchFamily="34" charset="0"/>
                <a:cs typeface="+mj-cs"/>
              </a:rPr>
            </a:br>
            <a:endParaRPr lang="en-GB" sz="2000" dirty="0" smtClean="0">
              <a:ln>
                <a:solidFill>
                  <a:schemeClr val="tx1">
                    <a:lumMod val="50000"/>
                  </a:schemeClr>
                </a:solidFill>
              </a:ln>
              <a:solidFill>
                <a:schemeClr val="tx1">
                  <a:lumMod val="95000"/>
                </a:schemeClr>
              </a:solidFill>
              <a:latin typeface="MetaBold-Roman" pitchFamily="34" charset="0"/>
              <a:cs typeface="+mj-cs"/>
            </a:endParaRPr>
          </a:p>
        </p:txBody>
      </p:sp>
      <p:pic>
        <p:nvPicPr>
          <p:cNvPr id="3" name="Grafik 2" descr="dfg_logo_bla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5320" y="736238"/>
            <a:ext cx="1066800" cy="37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Currently there are no national-wide standards for research reporting in Germany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0025" y="1931988"/>
            <a:ext cx="7996238" cy="4089300"/>
          </a:xfrm>
        </p:spPr>
        <p:txBody>
          <a:bodyPr/>
          <a:lstStyle/>
          <a:p>
            <a:r>
              <a:rPr lang="en-GB" dirty="0" smtClean="0"/>
              <a:t>Universities and HEI more and more request for research information</a:t>
            </a:r>
          </a:p>
          <a:p>
            <a:pPr lvl="1"/>
            <a:r>
              <a:rPr lang="en-GB" dirty="0" smtClean="0"/>
              <a:t>Internal planning and controlling purposes (e.g., profiling, evaluations)</a:t>
            </a:r>
          </a:p>
          <a:p>
            <a:pPr marL="542925" lvl="1" indent="-180975"/>
            <a:r>
              <a:rPr lang="en-GB" dirty="0" smtClean="0"/>
              <a:t>Requests from external organisations (e.g., ministries, German Council of Science and Humanities (</a:t>
            </a:r>
            <a:r>
              <a:rPr lang="en-GB" dirty="0" err="1" smtClean="0"/>
              <a:t>Wissenschaftsrat</a:t>
            </a:r>
            <a:r>
              <a:rPr lang="en-GB" dirty="0" smtClean="0"/>
              <a:t>), </a:t>
            </a:r>
            <a:r>
              <a:rPr lang="de-DE" dirty="0" smtClean="0"/>
              <a:t>Federal Statistical Office (DESTATIS)</a:t>
            </a:r>
            <a:r>
              <a:rPr lang="en-GB" dirty="0" smtClean="0"/>
              <a:t>)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No central obligation for HEI to collect and report information about research activities</a:t>
            </a:r>
          </a:p>
          <a:p>
            <a:pPr marL="542925" lvl="1" indent="-180975"/>
            <a:r>
              <a:rPr lang="en-GB" dirty="0" smtClean="0"/>
              <a:t>Requesting organisations have different data and classification schemes</a:t>
            </a:r>
          </a:p>
          <a:p>
            <a:pPr marL="542925" lvl="1" indent="-180975"/>
            <a:r>
              <a:rPr lang="en-GB" dirty="0" smtClean="0"/>
              <a:t>Results in redundancies, error-prone, high efforts and costs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Initiative of the </a:t>
            </a:r>
            <a:r>
              <a:rPr lang="en-US" dirty="0" smtClean="0"/>
              <a:t>German Council of Science and Humanities to establish a core data set for research activities</a:t>
            </a:r>
          </a:p>
          <a:p>
            <a:pPr lvl="1">
              <a:spcBef>
                <a:spcPts val="408"/>
              </a:spcBef>
            </a:pPr>
            <a:r>
              <a:rPr lang="en-US" dirty="0" smtClean="0"/>
              <a:t>Standard for all data requesting </a:t>
            </a:r>
            <a:r>
              <a:rPr lang="en-GB" dirty="0" smtClean="0"/>
              <a:t>organisations</a:t>
            </a:r>
          </a:p>
          <a:p>
            <a:pPr lvl="1">
              <a:spcBef>
                <a:spcPts val="408"/>
              </a:spcBef>
            </a:pPr>
            <a:r>
              <a:rPr lang="en-US" dirty="0" smtClean="0"/>
              <a:t>Discipline-oriented data collection</a:t>
            </a:r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German Research Foundation (DFG) is not only one of the main funding agencies in Germany </a:t>
            </a:r>
            <a:endParaRPr lang="en-GB" dirty="0"/>
          </a:p>
        </p:txBody>
      </p:sp>
      <p:pic>
        <p:nvPicPr>
          <p:cNvPr id="6" name="Inhaltsplatzhalter 5" descr="dfg-fundingatlas2012_figure-7_2-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930" b="17346"/>
          <a:stretch>
            <a:fillRect/>
          </a:stretch>
        </p:blipFill>
        <p:spPr>
          <a:xfrm>
            <a:off x="1547664" y="1810916"/>
            <a:ext cx="5776848" cy="4725303"/>
          </a:xfr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7" name="Textfeld 6"/>
          <p:cNvSpPr txBox="1"/>
          <p:nvPr/>
        </p:nvSpPr>
        <p:spPr>
          <a:xfrm rot="16200000">
            <a:off x="5562763" y="3675583"/>
            <a:ext cx="4235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chemeClr val="bg2"/>
                </a:solidFill>
                <a:latin typeface="+mn-lt"/>
              </a:rPr>
              <a:t>Source: DFG (http://www.dfg.de/download/pdf/dfg_im_profil/</a:t>
            </a:r>
          </a:p>
          <a:p>
            <a:r>
              <a:rPr lang="de-DE" sz="1100" dirty="0" err="1" smtClean="0">
                <a:solidFill>
                  <a:schemeClr val="bg2"/>
                </a:solidFill>
                <a:latin typeface="+mn-lt"/>
              </a:rPr>
              <a:t>evaluation_statistik</a:t>
            </a:r>
            <a:r>
              <a:rPr lang="de-DE" sz="1100" dirty="0" smtClean="0">
                <a:solidFill>
                  <a:schemeClr val="bg2"/>
                </a:solidFill>
                <a:latin typeface="+mn-lt"/>
              </a:rPr>
              <a:t>/</a:t>
            </a:r>
            <a:r>
              <a:rPr lang="de-DE" sz="1100" dirty="0" err="1" smtClean="0">
                <a:solidFill>
                  <a:schemeClr val="bg2"/>
                </a:solidFill>
                <a:latin typeface="+mn-lt"/>
              </a:rPr>
              <a:t>foerderatlas</a:t>
            </a:r>
            <a:r>
              <a:rPr lang="de-DE" sz="1100" dirty="0" smtClean="0">
                <a:solidFill>
                  <a:schemeClr val="bg2"/>
                </a:solidFill>
                <a:latin typeface="+mn-lt"/>
              </a:rPr>
              <a:t>/en/</a:t>
            </a:r>
            <a:r>
              <a:rPr lang="de-DE" sz="1100" dirty="0" err="1" smtClean="0">
                <a:solidFill>
                  <a:schemeClr val="bg2"/>
                </a:solidFill>
                <a:latin typeface="+mn-lt"/>
              </a:rPr>
              <a:t>figures</a:t>
            </a:r>
            <a:r>
              <a:rPr lang="de-DE" sz="1100" dirty="0" smtClean="0">
                <a:solidFill>
                  <a:schemeClr val="bg2"/>
                </a:solidFill>
                <a:latin typeface="+mn-lt"/>
              </a:rPr>
              <a:t>/dfg-fundingatlas2012_figure-7_2-7.png)</a:t>
            </a:r>
            <a:endParaRPr lang="de-DE" sz="11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9" name="Rechteck 8"/>
          <p:cNvSpPr/>
          <p:nvPr/>
        </p:nvSpPr>
        <p:spPr bwMode="auto">
          <a:xfrm>
            <a:off x="1259632" y="4077072"/>
            <a:ext cx="5832648" cy="1368152"/>
          </a:xfrm>
          <a:prstGeom prst="rect">
            <a:avLst/>
          </a:prstGeom>
          <a:noFill/>
          <a:ln w="508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0" name="Grafik 9" descr="dfg_logo_bla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509120"/>
            <a:ext cx="1066800" cy="37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DFG is also a main provider of research information at national level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11" name="Grafik 10" descr="Research Explorer - Startseite 2013-05-08 14-34-54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54388" y="1475259"/>
            <a:ext cx="4788024" cy="5018169"/>
          </a:xfrm>
          <a:prstGeom prst="rect">
            <a:avLst/>
          </a:prstGeom>
        </p:spPr>
      </p:pic>
      <p:pic>
        <p:nvPicPr>
          <p:cNvPr id="12" name="Inhaltsplatzhalter 6" descr="DFG GEPRIS 2013-05-08 14-32-04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12441"/>
          <a:stretch>
            <a:fillRect/>
          </a:stretch>
        </p:blipFill>
        <p:spPr>
          <a:xfrm>
            <a:off x="179512" y="2420888"/>
            <a:ext cx="5266866" cy="3312368"/>
          </a:xfrm>
        </p:spPr>
      </p:pic>
      <p:pic>
        <p:nvPicPr>
          <p:cNvPr id="18436" name="Picture 4" descr="http://www.wiley-vch.de/books/tis/cover_big/3527336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772816"/>
            <a:ext cx="3240360" cy="4579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Research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University of Münster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5</a:t>
            </a:fld>
            <a:endParaRPr lang="de-DE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475656" y="1453232"/>
          <a:ext cx="6162507" cy="4712072"/>
        </p:xfrm>
        <a:graphic>
          <a:graphicData uri="http://schemas.openxmlformats.org/presentationml/2006/ole">
            <p:oleObj spid="_x0000_s27652" name="Visio" r:id="rId3" imgW="11538942" imgH="8824103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4788" y="928688"/>
            <a:ext cx="8111628" cy="930275"/>
          </a:xfrm>
        </p:spPr>
        <p:txBody>
          <a:bodyPr/>
          <a:lstStyle/>
          <a:p>
            <a:r>
              <a:rPr lang="en-GB" dirty="0" smtClean="0"/>
              <a:t>How to collect research information at national and local level, that they can be interrelated and used on both levels? 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Harmonise organisational, personal and project information and their classification</a:t>
            </a:r>
          </a:p>
          <a:p>
            <a:r>
              <a:rPr lang="en-GB" dirty="0" smtClean="0">
                <a:latin typeface="+mn-lt"/>
              </a:rPr>
              <a:t>Define a consistent reference object </a:t>
            </a:r>
            <a:r>
              <a:rPr lang="en-GB" smtClean="0">
                <a:latin typeface="+mn-lt"/>
              </a:rPr>
              <a:t>to relate </a:t>
            </a:r>
            <a:r>
              <a:rPr lang="en-GB" dirty="0" smtClean="0">
                <a:latin typeface="+mn-lt"/>
              </a:rPr>
              <a:t>these information and allow for a </a:t>
            </a:r>
            <a:r>
              <a:rPr lang="en-GB" dirty="0" smtClean="0">
                <a:latin typeface="+mn-lt"/>
              </a:rPr>
              <a:t>discipline-oriented</a:t>
            </a:r>
            <a:r>
              <a:rPr lang="en-GB" dirty="0" smtClean="0"/>
              <a:t> </a:t>
            </a:r>
            <a:r>
              <a:rPr lang="en-GB" dirty="0" smtClean="0"/>
              <a:t>research reporting at national and local </a:t>
            </a:r>
            <a:r>
              <a:rPr lang="en-GB" dirty="0" smtClean="0"/>
              <a:t>level</a:t>
            </a:r>
          </a:p>
          <a:p>
            <a:pPr lvl="1">
              <a:buNone/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6</a:t>
            </a:fld>
            <a:endParaRPr lang="de-DE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5406975" y="3035151"/>
          <a:ext cx="2765425" cy="2065338"/>
        </p:xfrm>
        <a:graphic>
          <a:graphicData uri="http://schemas.openxmlformats.org/presentationml/2006/ole">
            <p:oleObj spid="_x0000_s28674" name="Visio" r:id="rId3" imgW="5974747" imgH="4606576" progId="Visio.Drawing.11">
              <p:embed/>
            </p:oleObj>
          </a:graphicData>
        </a:graphic>
      </p:graphicFrame>
      <p:pic>
        <p:nvPicPr>
          <p:cNvPr id="28677" name="Picture 5" descr="Logo Destatis - Statistisches Bundesamt"/>
          <p:cNvPicPr>
            <a:picLocks noChangeAspect="1" noChangeArrowheads="1"/>
          </p:cNvPicPr>
          <p:nvPr/>
        </p:nvPicPr>
        <p:blipFill>
          <a:blip r:embed="rId4" cstate="print"/>
          <a:srcRect l="4961" r="3111" b="21807"/>
          <a:stretch>
            <a:fillRect/>
          </a:stretch>
        </p:blipFill>
        <p:spPr bwMode="auto">
          <a:xfrm>
            <a:off x="3419872" y="4852862"/>
            <a:ext cx="1987649" cy="774577"/>
          </a:xfrm>
          <a:prstGeom prst="rect">
            <a:avLst/>
          </a:prstGeom>
          <a:noFill/>
        </p:spPr>
      </p:pic>
      <p:sp>
        <p:nvSpPr>
          <p:cNvPr id="10" name="Pfeil nach links, rechts und oben 9"/>
          <p:cNvSpPr/>
          <p:nvPr/>
        </p:nvSpPr>
        <p:spPr bwMode="auto">
          <a:xfrm rot="10800000">
            <a:off x="3462760" y="3889722"/>
            <a:ext cx="1771624" cy="936104"/>
          </a:xfrm>
          <a:prstGeom prst="leftRightUpArrow">
            <a:avLst/>
          </a:prstGeom>
          <a:solidFill>
            <a:srgbClr val="B1CA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11" name="Grafik 10" descr="Research Explorer - Startseite 2013-05-08 14-34-54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158503" y="3823047"/>
            <a:ext cx="2030714" cy="2128324"/>
          </a:xfrm>
          <a:prstGeom prst="rect">
            <a:avLst/>
          </a:prstGeom>
        </p:spPr>
      </p:pic>
      <p:pic>
        <p:nvPicPr>
          <p:cNvPr id="6" name="Inhaltsplatzhalter 6" descr="DFG GEPRIS 2013-05-08 14-32-04.png"/>
          <p:cNvPicPr>
            <a:picLocks noChangeAspect="1"/>
          </p:cNvPicPr>
          <p:nvPr/>
        </p:nvPicPr>
        <p:blipFill>
          <a:blip r:embed="rId6" cstate="print"/>
          <a:srcRect b="12441"/>
          <a:stretch>
            <a:fillRect/>
          </a:stretch>
        </p:blipFill>
        <p:spPr bwMode="auto">
          <a:xfrm>
            <a:off x="222399" y="3243864"/>
            <a:ext cx="2530562" cy="1591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feld 11"/>
          <p:cNvSpPr txBox="1"/>
          <p:nvPr/>
        </p:nvSpPr>
        <p:spPr>
          <a:xfrm>
            <a:off x="3203848" y="555962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schemeClr val="bg2"/>
                </a:solidFill>
                <a:latin typeface="+mj-lt"/>
                <a:ea typeface="+mn-ea"/>
                <a:cs typeface="ＭＳ Ｐゴシック" pitchFamily="-109" charset="-128"/>
              </a:rPr>
              <a:t>Federal Statistical Office (DESTATIS)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 of a consistent reference object for discipline-oriented </a:t>
            </a:r>
            <a:r>
              <a:rPr lang="en-GB" dirty="0" smtClean="0"/>
              <a:t>research reporting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0025" y="1931988"/>
            <a:ext cx="7996238" cy="4089300"/>
          </a:xfrm>
        </p:spPr>
        <p:txBody>
          <a:bodyPr/>
          <a:lstStyle/>
          <a:p>
            <a:r>
              <a:rPr lang="en-GB" dirty="0" smtClean="0"/>
              <a:t>Which kind of research information should be classified </a:t>
            </a:r>
            <a:br>
              <a:rPr lang="en-GB" dirty="0" smtClean="0"/>
            </a:br>
            <a:r>
              <a:rPr lang="en-GB" dirty="0" smtClean="0"/>
              <a:t>and serve as reference base for statistics </a:t>
            </a:r>
            <a:br>
              <a:rPr lang="en-GB" dirty="0" smtClean="0"/>
            </a:br>
            <a:r>
              <a:rPr lang="en-GB" dirty="0" smtClean="0"/>
              <a:t>and key performance indicators?</a:t>
            </a:r>
          </a:p>
          <a:p>
            <a:pPr>
              <a:spcBef>
                <a:spcPts val="1200"/>
              </a:spcBef>
            </a:pPr>
            <a:r>
              <a:rPr lang="en-GB" u="sng" dirty="0" smtClean="0"/>
              <a:t>Currently:</a:t>
            </a:r>
            <a:r>
              <a:rPr lang="en-GB" dirty="0" smtClean="0"/>
              <a:t> </a:t>
            </a:r>
            <a:r>
              <a:rPr lang="en-GB" dirty="0" smtClean="0"/>
              <a:t>projects where directly classified and </a:t>
            </a:r>
            <a:br>
              <a:rPr lang="en-GB" dirty="0" smtClean="0"/>
            </a:br>
            <a:r>
              <a:rPr lang="en-GB" dirty="0" smtClean="0"/>
              <a:t>used for statistical purposes</a:t>
            </a:r>
          </a:p>
          <a:p>
            <a:r>
              <a:rPr lang="en-GB" u="sng" dirty="0" smtClean="0"/>
              <a:t>Problem:</a:t>
            </a:r>
            <a:r>
              <a:rPr lang="en-GB" dirty="0" smtClean="0"/>
              <a:t> representing the different disciplines working together in interdisciplinary projects (e.g., project is related to the field “chemistry” but persons/organisations from the fields of “physics” and “chemistry” are involved)</a:t>
            </a:r>
          </a:p>
          <a:p>
            <a:pPr>
              <a:spcBef>
                <a:spcPts val="1200"/>
              </a:spcBef>
            </a:pPr>
            <a:r>
              <a:rPr lang="en-GB" u="sng" dirty="0" smtClean="0"/>
              <a:t>Suggestion:</a:t>
            </a:r>
            <a:r>
              <a:rPr lang="en-GB" dirty="0" smtClean="0"/>
              <a:t> classification and use of organisations as reference base and relating project and personal information for discipline-oriented statistics</a:t>
            </a:r>
          </a:p>
          <a:p>
            <a:pPr lvl="1"/>
            <a:r>
              <a:rPr lang="en-GB" dirty="0" smtClean="0"/>
              <a:t>How many medical research is done in the field of medicine?</a:t>
            </a:r>
          </a:p>
          <a:p>
            <a:pPr lvl="1"/>
            <a:r>
              <a:rPr lang="en-GB" dirty="0" smtClean="0"/>
              <a:t>In which fields is the faculty of physics involved with its projects?</a:t>
            </a:r>
          </a:p>
          <a:p>
            <a:pPr lvl="1"/>
            <a:r>
              <a:rPr lang="en-GB" dirty="0" smtClean="0"/>
              <a:t>What is the personal related amount of grants in the field of chemistry?</a:t>
            </a:r>
          </a:p>
          <a:p>
            <a:pPr lvl="1"/>
            <a:endParaRPr lang="en-GB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7</a:t>
            </a:fld>
            <a:endParaRPr lang="de-DE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4752648" y="1412776"/>
          <a:ext cx="4211840" cy="3145582"/>
        </p:xfrm>
        <a:graphic>
          <a:graphicData uri="http://schemas.openxmlformats.org/presentationml/2006/ole">
            <p:oleObj spid="_x0000_s30722" name="Visio" r:id="rId3" imgW="5974747" imgH="4606576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Suggestion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programm</a:t>
            </a:r>
            <a:r>
              <a:rPr lang="de-DE" dirty="0" smtClean="0"/>
              <a:t> – </a:t>
            </a:r>
            <a:r>
              <a:rPr lang="de-DE" dirty="0" err="1" smtClean="0"/>
              <a:t>organisations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Comparison and harmonisation of the organisational information at the DFG with the information of the University of </a:t>
            </a:r>
            <a:r>
              <a:rPr lang="en-GB" dirty="0" err="1" smtClean="0"/>
              <a:t>Münster</a:t>
            </a:r>
            <a:r>
              <a:rPr lang="en-GB" dirty="0" smtClean="0"/>
              <a:t> concerning</a:t>
            </a:r>
          </a:p>
          <a:p>
            <a:pPr lvl="1"/>
            <a:r>
              <a:rPr lang="en-GB" dirty="0" smtClean="0"/>
              <a:t>Organisational structure</a:t>
            </a:r>
          </a:p>
          <a:p>
            <a:pPr lvl="1"/>
            <a:r>
              <a:rPr lang="en-GB" dirty="0" smtClean="0"/>
              <a:t>Naming and address</a:t>
            </a:r>
          </a:p>
          <a:p>
            <a:pPr lvl="1"/>
            <a:r>
              <a:rPr lang="en-GB" dirty="0" smtClean="0"/>
              <a:t>Classification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Establishing a process for the continuous maintenance of the organisation information at the DFG by the universities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Prototypical implementation of the maintenance process </a:t>
            </a:r>
            <a:br>
              <a:rPr lang="en-GB" dirty="0" smtClean="0"/>
            </a:br>
            <a:r>
              <a:rPr lang="en-GB" dirty="0" smtClean="0"/>
              <a:t>and technical possibilities for the exchange of </a:t>
            </a:r>
            <a:br>
              <a:rPr lang="en-GB" dirty="0" smtClean="0"/>
            </a:br>
            <a:r>
              <a:rPr lang="en-GB" dirty="0" smtClean="0"/>
              <a:t>organisational information</a:t>
            </a:r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43012" name="Picture 4" descr="http://www.uni-muenster.de/imperia/md/images/zentral/journalisten/bildergalerie/gebaeude/14_centech_gre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290936"/>
            <a:ext cx="2599861" cy="1730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Suggestion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programm</a:t>
            </a:r>
            <a:r>
              <a:rPr lang="de-DE" dirty="0" smtClean="0"/>
              <a:t> – personal </a:t>
            </a:r>
            <a:r>
              <a:rPr lang="de-DE" dirty="0" err="1" smtClean="0"/>
              <a:t>information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Analysis of potential sources for personal information</a:t>
            </a:r>
          </a:p>
          <a:p>
            <a:pPr lvl="1"/>
            <a:r>
              <a:rPr lang="en-GB" dirty="0" smtClean="0"/>
              <a:t>University of </a:t>
            </a:r>
            <a:r>
              <a:rPr lang="en-GB" dirty="0" err="1" smtClean="0"/>
              <a:t>Münster</a:t>
            </a:r>
            <a:r>
              <a:rPr lang="en-GB" dirty="0" smtClean="0"/>
              <a:t> holds personal information in HR-system and the CRIS</a:t>
            </a:r>
          </a:p>
          <a:p>
            <a:pPr marL="542925" lvl="1" indent="-180975"/>
            <a:r>
              <a:rPr lang="en-GB" dirty="0" smtClean="0"/>
              <a:t>DESTATIS collects classified information about persons employed at universities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Development of a concept to relate these personal information to </a:t>
            </a:r>
          </a:p>
          <a:p>
            <a:pPr lvl="1"/>
            <a:r>
              <a:rPr lang="en-GB" dirty="0" smtClean="0"/>
              <a:t>organisations,</a:t>
            </a:r>
          </a:p>
          <a:p>
            <a:pPr lvl="1"/>
            <a:r>
              <a:rPr lang="en-GB" dirty="0" smtClean="0"/>
              <a:t>granted projects, and</a:t>
            </a:r>
          </a:p>
          <a:p>
            <a:pPr lvl="1"/>
            <a:r>
              <a:rPr lang="en-GB" dirty="0" smtClean="0"/>
              <a:t>disciplines/field</a:t>
            </a:r>
          </a:p>
          <a:p>
            <a:pPr>
              <a:buNone/>
            </a:pPr>
            <a:r>
              <a:rPr lang="en-GB" dirty="0" smtClean="0"/>
              <a:t>	to allow for a personal related research reporting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Prototypical application of the concept for </a:t>
            </a:r>
            <a:br>
              <a:rPr lang="en-GB" dirty="0" smtClean="0"/>
            </a:br>
            <a:r>
              <a:rPr lang="en-GB" dirty="0" smtClean="0"/>
              <a:t>selected report formats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44034" name="Picture 2" descr="personal-brand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437112"/>
            <a:ext cx="2771800" cy="1489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Suggestion of a working </a:t>
            </a:r>
            <a:r>
              <a:rPr lang="en-GB" dirty="0" err="1" smtClean="0"/>
              <a:t>programm</a:t>
            </a:r>
            <a:r>
              <a:rPr lang="en-GB" dirty="0" smtClean="0"/>
              <a:t> – linking the CRIS´ of the DFG and the University of </a:t>
            </a:r>
            <a:r>
              <a:rPr lang="en-GB" dirty="0" err="1" smtClean="0"/>
              <a:t>Münster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Evaluation of different ways of integration concerning costs and benefits</a:t>
            </a:r>
          </a:p>
          <a:p>
            <a:pPr marL="542925" lvl="1" indent="-180975"/>
            <a:r>
              <a:rPr lang="en-GB" dirty="0" smtClean="0"/>
              <a:t>Simple links between the research portals of the DFG and University of </a:t>
            </a:r>
            <a:r>
              <a:rPr lang="en-GB" dirty="0" err="1" smtClean="0"/>
              <a:t>Münster</a:t>
            </a:r>
            <a:endParaRPr lang="en-GB" dirty="0" smtClean="0"/>
          </a:p>
          <a:p>
            <a:pPr marL="542925" lvl="1" indent="-180975"/>
            <a:r>
              <a:rPr lang="en-GB" dirty="0" smtClean="0"/>
              <a:t>Usage of the linked data concept to mutually integrate data in the research portals</a:t>
            </a:r>
          </a:p>
          <a:p>
            <a:pPr marL="542925" lvl="1" indent="-180975"/>
            <a:r>
              <a:rPr lang="en-GB" dirty="0" smtClean="0"/>
              <a:t>Exchange of data between both CRIS´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Focus on information about organisations and projects (and related research information like publications, awards, PhD thesis etc.)</a:t>
            </a:r>
          </a:p>
          <a:p>
            <a:pPr>
              <a:spcBef>
                <a:spcPts val="1200"/>
              </a:spcBef>
            </a:pPr>
            <a:r>
              <a:rPr lang="en-GB" dirty="0" err="1" smtClean="0"/>
              <a:t>Perspectively</a:t>
            </a:r>
            <a:r>
              <a:rPr lang="en-GB" dirty="0" smtClean="0"/>
              <a:t>: coupling the CRIS´ to allow for </a:t>
            </a:r>
            <a:br>
              <a:rPr lang="en-GB" dirty="0" smtClean="0"/>
            </a:br>
            <a:r>
              <a:rPr lang="en-GB" dirty="0" smtClean="0"/>
              <a:t>data exchange along the project life cycle </a:t>
            </a:r>
            <a:br>
              <a:rPr lang="en-GB" dirty="0" smtClean="0"/>
            </a:br>
            <a:r>
              <a:rPr lang="en-GB" dirty="0" smtClean="0"/>
              <a:t>(application, review, granting, evaluation) </a:t>
            </a:r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Harmonizing classifications schemes </a:t>
            </a:r>
          </a:p>
          <a:p>
            <a:r>
              <a:rPr lang="en-US" smtClean="0"/>
              <a:t>between a local and a national CRIS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C27C4D-0913-4070-A3B5-05C2102C0A2B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6" name="Grafik 5" descr="infab_datenintegr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4293096"/>
            <a:ext cx="2553842" cy="1838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WU_03weißPPT2007">
  <a:themeElements>
    <a:clrScheme name="Leere Präsentation 1">
      <a:dk1>
        <a:srgbClr val="2D2015"/>
      </a:dk1>
      <a:lt1>
        <a:srgbClr val="FFFFFF"/>
      </a:lt1>
      <a:dk2>
        <a:srgbClr val="523E26"/>
      </a:dk2>
      <a:lt2>
        <a:srgbClr val="DFC08D"/>
      </a:lt2>
      <a:accent1>
        <a:srgbClr val="8C7B70"/>
      </a:accent1>
      <a:accent2>
        <a:srgbClr val="8F5F2F"/>
      </a:accent2>
      <a:accent3>
        <a:srgbClr val="B3AFAC"/>
      </a:accent3>
      <a:accent4>
        <a:srgbClr val="DADADA"/>
      </a:accent4>
      <a:accent5>
        <a:srgbClr val="C5BFBB"/>
      </a:accent5>
      <a:accent6>
        <a:srgbClr val="81552A"/>
      </a:accent6>
      <a:hlink>
        <a:srgbClr val="CCB400"/>
      </a:hlink>
      <a:folHlink>
        <a:srgbClr val="8C9EA0"/>
      </a:folHlink>
    </a:clrScheme>
    <a:fontScheme name="Leere Präsentation">
      <a:majorFont>
        <a:latin typeface="MetaNormal-Roman"/>
        <a:ea typeface="ＭＳ Ｐゴシック"/>
        <a:cs typeface=""/>
      </a:majorFont>
      <a:minorFont>
        <a:latin typeface="MetaNormal-Roman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Leere Prä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541</Words>
  <Application>Microsoft Office PowerPoint</Application>
  <PresentationFormat>Bildschirmpräsentation (4:3)</PresentationFormat>
  <Paragraphs>79</Paragraphs>
  <Slides>10</Slides>
  <Notes>0</Notes>
  <HiddenSlides>1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MetaBold-Roman</vt:lpstr>
      <vt:lpstr>ＭＳ Ｐゴシック</vt:lpstr>
      <vt:lpstr>MetaNormal-Roman</vt:lpstr>
      <vt:lpstr>Wingdings</vt:lpstr>
      <vt:lpstr>WWU_03weißPPT2007</vt:lpstr>
      <vt:lpstr>Visio</vt:lpstr>
      <vt:lpstr>Harmonizing classifications schemes  for organisations and subjects  between a local and a national CRIS   euroCRIS Membership Meeting Mai 13-14, 2013, Bonn, Germany  </vt:lpstr>
      <vt:lpstr>Currently there are no national-wide standards for research reporting in Germany</vt:lpstr>
      <vt:lpstr>German Research Foundation (DFG) is not only one of the main funding agencies in Germany </vt:lpstr>
      <vt:lpstr>DFG is also a main provider of research information at national level</vt:lpstr>
      <vt:lpstr>Research information management at the University of Münster</vt:lpstr>
      <vt:lpstr>How to collect research information at national and local level, that they can be interrelated and used on both levels?  </vt:lpstr>
      <vt:lpstr>Definition of a consistent reference object for discipline-oriented research reporting</vt:lpstr>
      <vt:lpstr>Suggestion of a working programm – organisations</vt:lpstr>
      <vt:lpstr>Suggestion of a working programm – personal information</vt:lpstr>
      <vt:lpstr>Suggestion of a working programm – linking the CRIS´ of the DFG and the University of Münster</vt:lpstr>
    </vt:vector>
  </TitlesOfParts>
  <Company>Name Ihrer Firma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Harmonising classification schemes</dc:title>
  <dc:creator>Sebastian Herwig</dc:creator>
  <cp:lastModifiedBy>Sebastian Herwig</cp:lastModifiedBy>
  <cp:revision>191</cp:revision>
  <dcterms:created xsi:type="dcterms:W3CDTF">2008-02-07T11:39:36Z</dcterms:created>
  <dcterms:modified xsi:type="dcterms:W3CDTF">2013-05-13T11:24:00Z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64440492-4C8B-11D1-8B70-080036B11A03}" pid="4">
    <vt:lpwstr>WWU Münster</vt:lpwstr>
  </property>
</Properties>
</file>