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94" r:id="rId1"/>
  </p:sldMasterIdLst>
  <p:notesMasterIdLst>
    <p:notesMasterId r:id="rId8"/>
  </p:notesMasterIdLst>
  <p:sldIdLst>
    <p:sldId id="323" r:id="rId2"/>
    <p:sldId id="326" r:id="rId3"/>
    <p:sldId id="327" r:id="rId4"/>
    <p:sldId id="328" r:id="rId5"/>
    <p:sldId id="329" r:id="rId6"/>
    <p:sldId id="330" r:id="rId7"/>
  </p:sldIdLst>
  <p:sldSz cx="12192000" cy="6858000"/>
  <p:notesSz cx="6858000" cy="9144000"/>
  <p:custDataLst>
    <p:tags r:id="rId9"/>
  </p:custDataLst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962A6A"/>
    <a:srgbClr val="B76CAC"/>
    <a:srgbClr val="A14995"/>
    <a:srgbClr val="B971AF"/>
    <a:srgbClr val="891167"/>
    <a:srgbClr val="004274"/>
    <a:srgbClr val="300A28"/>
    <a:srgbClr val="57193E"/>
    <a:srgbClr val="8024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 snapToGrid="0">
      <p:cViewPr varScale="1">
        <p:scale>
          <a:sx n="68" d="100"/>
          <a:sy n="68" d="100"/>
        </p:scale>
        <p:origin x="16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B6BA686-DE95-4793-81A9-92A5A8F2D66E}" type="datetimeFigureOut">
              <a:rPr lang="nl-NL"/>
              <a:pPr>
                <a:defRPr/>
              </a:pPr>
              <a:t>12-5-2015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l-NL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E98FB2E-AA2A-4811-9D4D-91AFF08521E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01460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98FB2E-AA2A-4811-9D4D-91AFF08521ED}" type="slidenum">
              <a:rPr lang="nl-NL" smtClean="0"/>
              <a:pPr>
                <a:defRPr/>
              </a:pPr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265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018963-8C40-4C7B-B7E0-5C7D5EF47794}" type="datetimeFigureOut">
              <a:rPr lang="nl-NL" smtClean="0"/>
              <a:pPr>
                <a:defRPr/>
              </a:pPr>
              <a:t>12-5-2015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F52B36-199F-45C9-AFBE-D64C1D371101}" type="slidenum">
              <a:rPr lang="nl-NL" smtClean="0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EAEBED-7B68-4CD9-BFBA-3986570B9DC1}" type="datetimeFigureOut">
              <a:rPr lang="nl-NL" smtClean="0"/>
              <a:pPr>
                <a:defRPr/>
              </a:pPr>
              <a:t>12-5-2015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98C66-0795-48DD-8233-B39AE8562B83}" type="slidenum">
              <a:rPr lang="nl-NL" smtClean="0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F67549-1D11-4A3D-AC45-EAE1BC61E358}" type="datetimeFigureOut">
              <a:rPr lang="nl-NL" smtClean="0"/>
              <a:pPr>
                <a:defRPr/>
              </a:pPr>
              <a:t>12-5-2015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9B875-71B0-428C-96F3-D98A0431635E}" type="slidenum">
              <a:rPr lang="nl-NL" smtClean="0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97391B-5083-4689-932F-0DB124D1F0FF}" type="datetimeFigureOut">
              <a:rPr lang="nl-NL" smtClean="0"/>
              <a:pPr>
                <a:defRPr/>
              </a:pPr>
              <a:t>12-5-2015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11E70-F187-495A-A062-F68C73BDE45B}" type="slidenum">
              <a:rPr lang="nl-NL" smtClean="0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4122F6-A4B9-4128-837A-441FFD5F6D1C}" type="datetimeFigureOut">
              <a:rPr lang="nl-NL" smtClean="0"/>
              <a:pPr>
                <a:defRPr/>
              </a:pPr>
              <a:t>12-5-2015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B8F8F0-F6F3-472E-A295-9C174C9EB432}" type="slidenum">
              <a:rPr lang="nl-NL" smtClean="0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3651AA-B1B1-4833-918F-D8BE7083B88B}" type="datetimeFigureOut">
              <a:rPr lang="nl-NL" smtClean="0"/>
              <a:pPr>
                <a:defRPr/>
              </a:pPr>
              <a:t>12-5-2015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19C401-0CD8-4A77-9C0D-4B81B0F7E232}" type="slidenum">
              <a:rPr lang="nl-NL" smtClean="0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A81A78-9A2B-424A-92B2-3F2DE866BCC1}" type="datetimeFigureOut">
              <a:rPr lang="nl-NL" smtClean="0"/>
              <a:pPr>
                <a:defRPr/>
              </a:pPr>
              <a:t>12-5-2015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2C84A4-E436-4357-9639-57575F2793FD}" type="slidenum">
              <a:rPr lang="nl-NL" smtClean="0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779D21-9393-42B7-828F-F25F496D2551}" type="datetimeFigureOut">
              <a:rPr lang="nl-NL" smtClean="0"/>
              <a:pPr>
                <a:defRPr/>
              </a:pPr>
              <a:t>12-5-2015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83B820-8CBB-4FB7-99B0-B500E5BD68B5}" type="slidenum">
              <a:rPr lang="nl-NL" smtClean="0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DFB8B5-6F71-484B-A733-A2BF87D7ED15}" type="datetimeFigureOut">
              <a:rPr lang="nl-NL" smtClean="0"/>
              <a:pPr>
                <a:defRPr/>
              </a:pPr>
              <a:t>12-5-2015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0F5E5A-9F5F-44A5-9A4E-E2D9BB2C26BD}" type="slidenum">
              <a:rPr lang="nl-NL" smtClean="0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5D35A2-3425-4AEA-AB4E-B41DDB785929}" type="datetimeFigureOut">
              <a:rPr lang="nl-NL" smtClean="0"/>
              <a:pPr>
                <a:defRPr/>
              </a:pPr>
              <a:t>12-5-2015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F76CB9-5483-452A-9364-633D50DEBE82}" type="slidenum">
              <a:rPr lang="nl-NL" smtClean="0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0069AE-E908-475F-98E8-C2B258748EFB}" type="datetimeFigureOut">
              <a:rPr lang="nl-NL" smtClean="0"/>
              <a:pPr>
                <a:defRPr/>
              </a:pPr>
              <a:t>12-5-2015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4D5BAB-D641-4FDB-8EC5-E830E3FE7EB5}" type="slidenum">
              <a:rPr lang="nl-NL" smtClean="0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9AC4D6E-6D18-4BC3-B015-F065C7CAA1E6}" type="datetimeFigureOut">
              <a:rPr lang="nl-NL" smtClean="0"/>
              <a:pPr>
                <a:defRPr/>
              </a:pPr>
              <a:t>12-5-2015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3D2450B-2E00-4318-8709-379EE2CA8B57}" type="slidenum">
              <a:rPr lang="nl-NL" smtClean="0"/>
              <a:pPr>
                <a:defRPr/>
              </a:pPr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5" r:id="rId1"/>
    <p:sldLayoutId id="2147484596" r:id="rId2"/>
    <p:sldLayoutId id="2147484597" r:id="rId3"/>
    <p:sldLayoutId id="2147484598" r:id="rId4"/>
    <p:sldLayoutId id="2147484599" r:id="rId5"/>
    <p:sldLayoutId id="2147484600" r:id="rId6"/>
    <p:sldLayoutId id="2147484601" r:id="rId7"/>
    <p:sldLayoutId id="2147484602" r:id="rId8"/>
    <p:sldLayoutId id="2147484603" r:id="rId9"/>
    <p:sldLayoutId id="2147484604" r:id="rId10"/>
    <p:sldLayoutId id="214748460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9900" y="1223513"/>
            <a:ext cx="11004550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6534" y="914115"/>
            <a:ext cx="10567916" cy="61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057099" y="1962494"/>
            <a:ext cx="736979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euroCRIS </a:t>
            </a:r>
          </a:p>
          <a:p>
            <a:r>
              <a:rPr lang="nl-NL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Membership Meeting Paris,  May 2015</a:t>
            </a:r>
          </a:p>
          <a:p>
            <a:r>
              <a:rPr lang="nl-NL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Conclusions</a:t>
            </a:r>
            <a:endParaRPr lang="nl-NL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119448" y="5582909"/>
            <a:ext cx="21537638" cy="61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-168812" y="5484252"/>
            <a:ext cx="1075346" cy="9144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14" name="TextBox 13"/>
          <p:cNvSpPr txBox="1"/>
          <p:nvPr/>
        </p:nvSpPr>
        <p:spPr>
          <a:xfrm>
            <a:off x="11577711" y="5231034"/>
            <a:ext cx="2798579" cy="1350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16" name="TextBox 15"/>
          <p:cNvSpPr txBox="1"/>
          <p:nvPr/>
        </p:nvSpPr>
        <p:spPr>
          <a:xfrm>
            <a:off x="906534" y="5941452"/>
            <a:ext cx="10825921" cy="8932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19" name="TextBox 18"/>
          <p:cNvSpPr txBox="1"/>
          <p:nvPr/>
        </p:nvSpPr>
        <p:spPr>
          <a:xfrm>
            <a:off x="745588" y="5723403"/>
            <a:ext cx="11127544" cy="478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0" name="TextBox 19"/>
          <p:cNvSpPr txBox="1"/>
          <p:nvPr/>
        </p:nvSpPr>
        <p:spPr>
          <a:xfrm>
            <a:off x="-6119448" y="5484252"/>
            <a:ext cx="6488309" cy="11415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1" name="TextBox 20"/>
          <p:cNvSpPr txBox="1"/>
          <p:nvPr/>
        </p:nvSpPr>
        <p:spPr>
          <a:xfrm>
            <a:off x="13951974" y="5231034"/>
            <a:ext cx="2566220" cy="19994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22" name="TextBox 21"/>
          <p:cNvSpPr txBox="1"/>
          <p:nvPr/>
        </p:nvSpPr>
        <p:spPr>
          <a:xfrm>
            <a:off x="3057099" y="4644578"/>
            <a:ext cx="4328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>
                <a:latin typeface="+mj-lt"/>
              </a:rPr>
              <a:t>Ed Simons</a:t>
            </a:r>
            <a:r>
              <a:rPr lang="nl-NL" dirty="0" smtClean="0">
                <a:latin typeface="+mj-lt"/>
              </a:rPr>
              <a:t>,</a:t>
            </a:r>
            <a:endParaRPr lang="nl-NL" sz="20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546350" y="414338"/>
            <a:ext cx="8761413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nl-NL" sz="3200" smtClean="0"/>
              <a:t>External Relations: the first 5 months of 2015</a:t>
            </a:r>
            <a:br>
              <a:rPr lang="nl-NL" sz="3200" smtClean="0"/>
            </a:br>
            <a:r>
              <a:rPr lang="nl-NL" sz="3200" smtClean="0"/>
              <a:t/>
            </a:r>
            <a:br>
              <a:rPr lang="nl-NL" sz="3200" smtClean="0"/>
            </a:br>
            <a:r>
              <a:rPr lang="nl-NL" sz="3200" smtClean="0"/>
              <a:t/>
            </a:r>
            <a:br>
              <a:rPr lang="nl-NL" sz="3200" smtClean="0"/>
            </a:br>
            <a:endParaRPr lang="nl-NL" sz="3200" smtClean="0"/>
          </a:p>
        </p:txBody>
      </p:sp>
      <p:sp>
        <p:nvSpPr>
          <p:cNvPr id="5" name="TextBox 4"/>
          <p:cNvSpPr txBox="1"/>
          <p:nvPr/>
        </p:nvSpPr>
        <p:spPr>
          <a:xfrm>
            <a:off x="469900" y="1455738"/>
            <a:ext cx="11004550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965" y="0"/>
            <a:ext cx="12191999" cy="713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949184" y="767556"/>
            <a:ext cx="10923502" cy="717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indent="0" eaLnBrk="1" hangingPunct="1">
              <a:defRPr/>
            </a:pPr>
            <a:r>
              <a:rPr lang="nl-NL" altLang="nl-NL" sz="2800" dirty="0" smtClean="0">
                <a:solidFill>
                  <a:srgbClr val="962A6A"/>
                </a:solidFill>
                <a:latin typeface="Calibri" panose="020F0502020204030204" pitchFamily="34" charset="0"/>
              </a:rPr>
              <a:t>Conclusions</a:t>
            </a:r>
            <a:r>
              <a:rPr lang="nl-NL" altLang="nl-NL" sz="2800" dirty="0" smtClean="0">
                <a:solidFill>
                  <a:srgbClr val="962A6A"/>
                </a:solidFill>
                <a:latin typeface="Calibri" panose="020F0502020204030204" pitchFamily="34" charset="0"/>
              </a:rPr>
              <a:t>.</a:t>
            </a:r>
            <a:endParaRPr lang="nl-NL" altLang="nl-NL" sz="2000" dirty="0" smtClean="0">
              <a:solidFill>
                <a:srgbClr val="962A6A"/>
              </a:solidFill>
              <a:latin typeface="Calibri" panose="020F0502020204030204" pitchFamily="34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Value of the MM’s as a source of information and expertise exchange has once again been clearly demonstrated.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nl-NL" altLang="nl-NL" sz="24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Examples of the use of CRIS / CERIF(XML) on a national level are now becoming available and can function as “best practice” cases for countries just starting off on the “CRIS Road” (e.g. EKT CERIF-based CRIS network).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nl-NL" altLang="nl-NL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The launch of the “CERIF OpenAIRE Guidelines for CRIS Managers” may speed up significantly the implementation of CERIF as the interoperability standard.</a:t>
            </a:r>
            <a:r>
              <a:rPr lang="nl-NL" altLang="nl-NL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nl-NL" altLang="nl-NL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</a:br>
            <a:endParaRPr lang="nl-NL" altLang="nl-NL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Common problems can be indentified in (institutions / countries) implementing CRIS. 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Researchers not (willing to) using the CRIS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CRIS not well known/high priority to/in the insititution’s (IT) management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Silo-ed behaviour / developments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..... </a:t>
            </a:r>
            <a:endParaRPr lang="nl-NL" altLang="nl-NL" sz="24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457200" lvl="1" indent="0" eaLnBrk="1" hangingPunct="1">
              <a:defRPr/>
            </a:pPr>
            <a:r>
              <a:rPr lang="nl-NL" altLang="nl-NL" sz="2400" dirty="0" smtClean="0">
                <a:latin typeface="Calibri" panose="020F0502020204030204" pitchFamily="34" charset="0"/>
              </a:rPr>
              <a:t/>
            </a:r>
            <a:br>
              <a:rPr lang="nl-NL" altLang="nl-NL" sz="2400" dirty="0" smtClean="0">
                <a:latin typeface="Calibri" panose="020F0502020204030204" pitchFamily="34" charset="0"/>
              </a:rPr>
            </a:br>
            <a:endParaRPr lang="nl-NL" altLang="nl-NL" sz="2400" dirty="0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546350" y="414338"/>
            <a:ext cx="8761413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nl-NL" sz="3200" smtClean="0"/>
              <a:t>External Relations: the first 5 months of 2015</a:t>
            </a:r>
            <a:br>
              <a:rPr lang="nl-NL" sz="3200" smtClean="0"/>
            </a:br>
            <a:r>
              <a:rPr lang="nl-NL" sz="3200" smtClean="0"/>
              <a:t/>
            </a:r>
            <a:br>
              <a:rPr lang="nl-NL" sz="3200" smtClean="0"/>
            </a:br>
            <a:r>
              <a:rPr lang="nl-NL" sz="3200" smtClean="0"/>
              <a:t/>
            </a:r>
            <a:br>
              <a:rPr lang="nl-NL" sz="3200" smtClean="0"/>
            </a:br>
            <a:endParaRPr lang="nl-NL" sz="3200" smtClean="0"/>
          </a:p>
        </p:txBody>
      </p:sp>
      <p:sp>
        <p:nvSpPr>
          <p:cNvPr id="5" name="TextBox 4"/>
          <p:cNvSpPr txBox="1"/>
          <p:nvPr/>
        </p:nvSpPr>
        <p:spPr>
          <a:xfrm>
            <a:off x="469900" y="1455738"/>
            <a:ext cx="11004550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965" y="0"/>
            <a:ext cx="12191999" cy="713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730820" y="414338"/>
            <a:ext cx="10923502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indent="0" eaLnBrk="1" hangingPunct="1">
              <a:defRPr/>
            </a:pPr>
            <a:endParaRPr lang="nl-NL" altLang="nl-NL" sz="2800" dirty="0" smtClean="0">
              <a:solidFill>
                <a:srgbClr val="962A6A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defRPr/>
            </a:pPr>
            <a:r>
              <a:rPr lang="nl-NL" altLang="nl-NL" sz="2800" dirty="0" smtClean="0">
                <a:solidFill>
                  <a:srgbClr val="962A6A"/>
                </a:solidFill>
                <a:latin typeface="Calibri" panose="020F0502020204030204" pitchFamily="34" charset="0"/>
              </a:rPr>
              <a:t>		“Magic word”:   INTEGRATION</a:t>
            </a:r>
          </a:p>
          <a:p>
            <a:pPr marL="0" indent="0" eaLnBrk="1" hangingPunct="1">
              <a:defRPr/>
            </a:pPr>
            <a:endParaRPr lang="nl-NL" altLang="nl-NL" sz="2800" dirty="0">
              <a:solidFill>
                <a:srgbClr val="962A6A"/>
              </a:solidFill>
              <a:latin typeface="Calibri" panose="020F0502020204030204" pitchFamily="34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An  overal view on the Policy level, integrating all aspects of RI</a:t>
            </a: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.</a:t>
            </a:r>
            <a:b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</a:br>
            <a:endParaRPr lang="nl-NL" altLang="nl-NL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Functional: overall and integrated definition of goals/aims (profiling, reporting, dissemination, assessment, </a:t>
            </a: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...)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endParaRPr lang="nl-NL" altLang="nl-NL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Organisational</a:t>
            </a: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: integration of units involved with the execution/application of the RI Policy</a:t>
            </a: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.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endParaRPr lang="nl-NL" altLang="nl-NL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Systems: integration of information systems involved: CRIS, Publication Repositories, Data </a:t>
            </a:r>
            <a:r>
              <a:rPr lang="nl-NL" altLang="nl-NL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R</a:t>
            </a: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epositories, </a:t>
            </a: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.....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endParaRPr lang="nl-NL" altLang="nl-NL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Standardisation: adapting and integrating standards for all aspects: definitions, identifiers, datamodel and exchange format.  </a:t>
            </a:r>
            <a:r>
              <a:rPr lang="nl-NL" altLang="nl-NL" sz="2400" dirty="0" smtClean="0">
                <a:latin typeface="Calibri" panose="020F0502020204030204" pitchFamily="34" charset="0"/>
              </a:rPr>
              <a:t/>
            </a:r>
            <a:br>
              <a:rPr lang="nl-NL" altLang="nl-NL" sz="2400" dirty="0" smtClean="0">
                <a:latin typeface="Calibri" panose="020F0502020204030204" pitchFamily="34" charset="0"/>
              </a:rPr>
            </a:br>
            <a:endParaRPr lang="nl-NL" altLang="nl-NL" sz="24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63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546350" y="414338"/>
            <a:ext cx="8761413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nl-NL" sz="3200" smtClean="0"/>
              <a:t>External Relations: the first 5 months of 2015</a:t>
            </a:r>
            <a:br>
              <a:rPr lang="nl-NL" sz="3200" smtClean="0"/>
            </a:br>
            <a:r>
              <a:rPr lang="nl-NL" sz="3200" smtClean="0"/>
              <a:t/>
            </a:r>
            <a:br>
              <a:rPr lang="nl-NL" sz="3200" smtClean="0"/>
            </a:br>
            <a:r>
              <a:rPr lang="nl-NL" sz="3200" smtClean="0"/>
              <a:t/>
            </a:r>
            <a:br>
              <a:rPr lang="nl-NL" sz="3200" smtClean="0"/>
            </a:br>
            <a:endParaRPr lang="nl-NL" sz="3200" smtClean="0"/>
          </a:p>
        </p:txBody>
      </p:sp>
      <p:sp>
        <p:nvSpPr>
          <p:cNvPr id="5" name="TextBox 4"/>
          <p:cNvSpPr txBox="1"/>
          <p:nvPr/>
        </p:nvSpPr>
        <p:spPr>
          <a:xfrm>
            <a:off x="469900" y="1455738"/>
            <a:ext cx="11004550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965" y="0"/>
            <a:ext cx="12191999" cy="713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785410" y="770837"/>
            <a:ext cx="11238267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indent="0" eaLnBrk="1" hangingPunct="1">
              <a:defRPr/>
            </a:pPr>
            <a:endParaRPr lang="nl-NL" altLang="nl-NL" sz="2800" dirty="0" smtClean="0">
              <a:solidFill>
                <a:srgbClr val="962A6A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defRPr/>
            </a:pPr>
            <a:r>
              <a:rPr lang="nl-NL" altLang="nl-NL" sz="2800" dirty="0" smtClean="0">
                <a:solidFill>
                  <a:srgbClr val="962A6A"/>
                </a:solidFill>
                <a:latin typeface="Calibri" panose="020F0502020204030204" pitchFamily="34" charset="0"/>
              </a:rPr>
              <a:t>What does this mean in practice? Let’s put it in the form of questions: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Does your institution/country has an integrated Research Information Policy Plan?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Is there an integrated “Research Information Services” organisational unit  managing the RI applications/developments .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Is there an integrated Research Information (systems) Infrastructure optimally combining the various systems involved?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Have you adapted international standards for definitions/vocabularies, identifiers and exchange formats</a:t>
            </a: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?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Is there a “one stop” solution (read: one interface) for the </a:t>
            </a: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researcher </a:t>
            </a: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to manage all it’s RI aspects (registration of publications, full text, archiving of datasets, CV-exposure on the web, ...)?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Is the on line research environment of a researcher (VRE) integrated with the online Research Information Environment? </a:t>
            </a:r>
          </a:p>
          <a:p>
            <a:pPr marL="457200" lvl="1" indent="0" eaLnBrk="1" hangingPunct="1">
              <a:defRPr/>
            </a:pPr>
            <a:r>
              <a:rPr lang="nl-NL" altLang="nl-NL" sz="2400" dirty="0" smtClean="0">
                <a:solidFill>
                  <a:srgbClr val="CC0066"/>
                </a:solidFill>
                <a:latin typeface="Calibri" panose="020F0502020204030204" pitchFamily="34" charset="0"/>
              </a:rPr>
              <a:t>If </a:t>
            </a:r>
            <a:r>
              <a:rPr lang="nl-NL" altLang="nl-NL" sz="2400" dirty="0" smtClean="0">
                <a:solidFill>
                  <a:srgbClr val="CC0066"/>
                </a:solidFill>
                <a:latin typeface="Calibri" panose="020F0502020204030204" pitchFamily="34" charset="0"/>
              </a:rPr>
              <a:t>the answer is no to one of these questions: ... you may be in trouble ... </a:t>
            </a:r>
            <a:r>
              <a:rPr lang="nl-NL" altLang="nl-NL" sz="2400" dirty="0" smtClean="0">
                <a:solidFill>
                  <a:srgbClr val="CC0066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</a:t>
            </a:r>
            <a:endParaRPr lang="nl-NL" altLang="nl-NL" sz="2400" dirty="0">
              <a:solidFill>
                <a:srgbClr val="CC006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8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546350" y="414338"/>
            <a:ext cx="8761413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nl-NL" sz="3200" smtClean="0"/>
              <a:t>External Relations: the first 5 months of 2015</a:t>
            </a:r>
            <a:br>
              <a:rPr lang="nl-NL" sz="3200" smtClean="0"/>
            </a:br>
            <a:r>
              <a:rPr lang="nl-NL" sz="3200" smtClean="0"/>
              <a:t/>
            </a:r>
            <a:br>
              <a:rPr lang="nl-NL" sz="3200" smtClean="0"/>
            </a:br>
            <a:r>
              <a:rPr lang="nl-NL" sz="3200" smtClean="0"/>
              <a:t/>
            </a:r>
            <a:br>
              <a:rPr lang="nl-NL" sz="3200" smtClean="0"/>
            </a:br>
            <a:endParaRPr lang="nl-NL" sz="3200" smtClean="0"/>
          </a:p>
        </p:txBody>
      </p:sp>
      <p:sp>
        <p:nvSpPr>
          <p:cNvPr id="5" name="TextBox 4"/>
          <p:cNvSpPr txBox="1"/>
          <p:nvPr/>
        </p:nvSpPr>
        <p:spPr>
          <a:xfrm>
            <a:off x="469900" y="1455738"/>
            <a:ext cx="11004550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965" y="0"/>
            <a:ext cx="12191999" cy="713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798" y="1128230"/>
            <a:ext cx="8450754" cy="55938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8180" y="755171"/>
            <a:ext cx="10317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CC0066"/>
                </a:solidFill>
              </a:rPr>
              <a:t>Full, integrated Digital Research Environment, steered by one interface for the researcher</a:t>
            </a:r>
            <a:endParaRPr lang="nl-NL" b="1" dirty="0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75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546350" y="414338"/>
            <a:ext cx="8761413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nl-NL" sz="3200" smtClean="0"/>
              <a:t>External Relations: the first 5 months of 2015</a:t>
            </a:r>
            <a:br>
              <a:rPr lang="nl-NL" sz="3200" smtClean="0"/>
            </a:br>
            <a:r>
              <a:rPr lang="nl-NL" sz="3200" smtClean="0"/>
              <a:t/>
            </a:r>
            <a:br>
              <a:rPr lang="nl-NL" sz="3200" smtClean="0"/>
            </a:br>
            <a:r>
              <a:rPr lang="nl-NL" sz="3200" smtClean="0"/>
              <a:t/>
            </a:r>
            <a:br>
              <a:rPr lang="nl-NL" sz="3200" smtClean="0"/>
            </a:br>
            <a:endParaRPr lang="nl-NL" sz="3200" smtClean="0"/>
          </a:p>
        </p:txBody>
      </p:sp>
      <p:sp>
        <p:nvSpPr>
          <p:cNvPr id="5" name="TextBox 4"/>
          <p:cNvSpPr txBox="1"/>
          <p:nvPr/>
        </p:nvSpPr>
        <p:spPr>
          <a:xfrm>
            <a:off x="469900" y="1455738"/>
            <a:ext cx="11004550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latin typeface="+mn-lt"/>
              <a:ea typeface="+mn-e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965" y="0"/>
            <a:ext cx="12191999" cy="713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307922" y="2194878"/>
            <a:ext cx="11238267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indent="0" eaLnBrk="1" hangingPunct="1">
              <a:defRPr/>
            </a:pPr>
            <a:endParaRPr lang="nl-NL" altLang="nl-NL" sz="2800" dirty="0" smtClean="0">
              <a:solidFill>
                <a:srgbClr val="962A6A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defRPr/>
            </a:pPr>
            <a:endParaRPr lang="nl-NL" altLang="nl-NL" sz="2800" dirty="0">
              <a:solidFill>
                <a:srgbClr val="962A6A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defRPr/>
            </a:pPr>
            <a:r>
              <a:rPr lang="nl-NL" altLang="nl-NL" sz="3600" dirty="0" smtClean="0">
                <a:solidFill>
                  <a:srgbClr val="962A6A"/>
                </a:solidFill>
                <a:latin typeface="Calibri" panose="020F0502020204030204" pitchFamily="34" charset="0"/>
              </a:rPr>
              <a:t>Thank you and see you in Barcelona in November</a:t>
            </a:r>
            <a:r>
              <a:rPr lang="nl-NL" altLang="nl-NL" sz="2800" dirty="0" smtClean="0">
                <a:solidFill>
                  <a:srgbClr val="962A6A"/>
                </a:solidFill>
                <a:latin typeface="Calibri" panose="020F0502020204030204" pitchFamily="34" charset="0"/>
              </a:rPr>
              <a:t>!</a:t>
            </a:r>
            <a:endParaRPr lang="nl-NL" altLang="nl-NL" sz="2800" dirty="0">
              <a:solidFill>
                <a:srgbClr val="962A6A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defRPr/>
            </a:pPr>
            <a:endParaRPr lang="nl-NL" altLang="nl-NL" sz="2800" dirty="0" smtClean="0">
              <a:solidFill>
                <a:srgbClr val="962A6A"/>
              </a:solidFill>
              <a:latin typeface="Calibri" panose="020F0502020204030204" pitchFamily="34" charset="0"/>
            </a:endParaRPr>
          </a:p>
          <a:p>
            <a:pPr marL="0" indent="0" eaLnBrk="1" hangingPunct="1">
              <a:defRPr/>
            </a:pPr>
            <a:endParaRPr lang="nl-NL" altLang="nl-NL" sz="2800" dirty="0" smtClean="0">
              <a:solidFill>
                <a:srgbClr val="962A6A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754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External Relations: the first 5 months of 2015   &amp;quot;&quot;/&gt;&lt;property id=&quot;20307&quot; value=&quot;323&quot;/&gt;&lt;/object&gt;&lt;object type=&quot;3&quot; unique_id=&quot;10004&quot;&gt;&lt;property id=&quot;20148&quot; value=&quot;5&quot;/&gt;&lt;property id=&quot;20300&quot; value=&quot;Slide 13 - &amp;quot;External Relations: the next steps   &amp;quot;&quot;/&gt;&lt;property id=&quot;20307&quot; value=&quot;322&quot;/&gt;&lt;/object&gt;&lt;object type=&quot;3&quot; unique_id=&quot;10138&quot;&gt;&lt;property id=&quot;20148&quot; value=&quot;5&quot;/&gt;&lt;property id=&quot;20300&quot; value=&quot;Slide 2 - &amp;quot;External Relations: the first 5 months of 2015   &amp;quot;&quot;/&gt;&lt;property id=&quot;20307&quot; value=&quot;326&quot;/&gt;&lt;/object&gt;&lt;object type=&quot;3&quot; unique_id=&quot;10139&quot;&gt;&lt;property id=&quot;20148&quot; value=&quot;5&quot;/&gt;&lt;property id=&quot;20300&quot; value=&quot;Slide 3 - &amp;quot;External Relations: the first 5 months of 2015   &amp;quot;&quot;/&gt;&lt;property id=&quot;20307&quot; value=&quot;328&quot;/&gt;&lt;/object&gt;&lt;object type=&quot;3&quot; unique_id=&quot;10140&quot;&gt;&lt;property id=&quot;20148&quot; value=&quot;5&quot;/&gt;&lt;property id=&quot;20300&quot; value=&quot;Slide 4 - &amp;quot;External Relations: the first 5 months of 2015   &amp;quot;&quot;/&gt;&lt;property id=&quot;20307&quot; value=&quot;325&quot;/&gt;&lt;/object&gt;&lt;object type=&quot;3&quot; unique_id=&quot;10141&quot;&gt;&lt;property id=&quot;20148&quot; value=&quot;5&quot;/&gt;&lt;property id=&quot;20300&quot; value=&quot;Slide 5 - &amp;quot;External Relations: the first 5 months of 2015   &amp;quot;&quot;/&gt;&lt;property id=&quot;20307&quot; value=&quot;327&quot;/&gt;&lt;/object&gt;&lt;object type=&quot;3&quot; unique_id=&quot;10142&quot;&gt;&lt;property id=&quot;20148&quot; value=&quot;5&quot;/&gt;&lt;property id=&quot;20300&quot; value=&quot;Slide 8 - &amp;quot;External Relations: the first 5 months of 2015   &amp;quot;&quot;/&gt;&lt;property id=&quot;20307&quot; value=&quot;329&quot;/&gt;&lt;/object&gt;&lt;object type=&quot;3&quot; unique_id=&quot;10143&quot;&gt;&lt;property id=&quot;20148&quot; value=&quot;5&quot;/&gt;&lt;property id=&quot;20300&quot; value=&quot;Slide 12 - &amp;quot;External Relations: the first 5 months of 2015   &amp;quot;&quot;/&gt;&lt;property id=&quot;20307&quot; value=&quot;324&quot;/&gt;&lt;/object&gt;&lt;object type=&quot;3&quot; unique_id=&quot;10254&quot;&gt;&lt;property id=&quot;20148&quot; value=&quot;5&quot;/&gt;&lt;property id=&quot;20300&quot; value=&quot;Slide 6 - &amp;quot;External Relations: the first 5 months of 2015   &amp;quot;&quot;/&gt;&lt;property id=&quot;20307&quot; value=&quot;330&quot;/&gt;&lt;/object&gt;&lt;object type=&quot;3&quot; unique_id=&quot;10255&quot;&gt;&lt;property id=&quot;20148&quot; value=&quot;5&quot;/&gt;&lt;property id=&quot;20300&quot; value=&quot;Slide 7 - &amp;quot;External Relations: the first 5 months of 2015   &amp;quot;&quot;/&gt;&lt;property id=&quot;20307&quot; value=&quot;331&quot;/&gt;&lt;/object&gt;&lt;object type=&quot;3&quot; unique_id=&quot;10256&quot;&gt;&lt;property id=&quot;20148&quot; value=&quot;5&quot;/&gt;&lt;property id=&quot;20300&quot; value=&quot;Slide 9 - &amp;quot;External Relations: the first 5 months of 2015   &amp;quot;&quot;/&gt;&lt;property id=&quot;20307&quot; value=&quot;332&quot;/&gt;&lt;/object&gt;&lt;object type=&quot;3&quot; unique_id=&quot;10257&quot;&gt;&lt;property id=&quot;20148&quot; value=&quot;5&quot;/&gt;&lt;property id=&quot;20300&quot; value=&quot;Slide 10 - &amp;quot;External Relations: the first 5 months of 2015   &amp;quot;&quot;/&gt;&lt;property id=&quot;20307&quot; value=&quot;333&quot;/&gt;&lt;/object&gt;&lt;object type=&quot;3&quot; unique_id=&quot;10300&quot;&gt;&lt;property id=&quot;20148&quot; value=&quot;5&quot;/&gt;&lt;property id=&quot;20300&quot; value=&quot;Slide 11 - &amp;quot;External Relations: the first 5 months of 2015   &amp;quot;&quot;/&gt;&lt;property id=&quot;20307&quot; value=&quot;334&quot;/&gt;&lt;/object&gt;&lt;/object&gt;&lt;object type=&quot;8&quot; unique_id=&quot;10008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1574</TotalTime>
  <Words>325</Words>
  <Application>Microsoft Office PowerPoint</Application>
  <PresentationFormat>Widescreen</PresentationFormat>
  <Paragraphs>64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MS PGothic</vt:lpstr>
      <vt:lpstr>Arial</vt:lpstr>
      <vt:lpstr>Calibri</vt:lpstr>
      <vt:lpstr>Century Gothic</vt:lpstr>
      <vt:lpstr>Wingdings</vt:lpstr>
      <vt:lpstr>Office Theme</vt:lpstr>
      <vt:lpstr>PowerPoint Presentation</vt:lpstr>
      <vt:lpstr>External Relations: the first 5 months of 2015   </vt:lpstr>
      <vt:lpstr>External Relations: the first 5 months of 2015   </vt:lpstr>
      <vt:lpstr>External Relations: the first 5 months of 2015   </vt:lpstr>
      <vt:lpstr>External Relations: the first 5 months of 2015   </vt:lpstr>
      <vt:lpstr>External Relations: the first 5 months of 2015   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Simons</dc:creator>
  <cp:lastModifiedBy>Ed Simons</cp:lastModifiedBy>
  <cp:revision>753</cp:revision>
  <dcterms:created xsi:type="dcterms:W3CDTF">2013-05-09T08:08:40Z</dcterms:created>
  <dcterms:modified xsi:type="dcterms:W3CDTF">2015-05-12T12:38:31Z</dcterms:modified>
</cp:coreProperties>
</file>