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8" r:id="rId5"/>
    <p:sldMasterId id="2147483680" r:id="rId6"/>
  </p:sldMasterIdLst>
  <p:notesMasterIdLst>
    <p:notesMasterId r:id="rId25"/>
  </p:notesMasterIdLst>
  <p:handoutMasterIdLst>
    <p:handoutMasterId r:id="rId26"/>
  </p:handoutMasterIdLst>
  <p:sldIdLst>
    <p:sldId id="261" r:id="rId7"/>
    <p:sldId id="283" r:id="rId8"/>
    <p:sldId id="271" r:id="rId9"/>
    <p:sldId id="281" r:id="rId10"/>
    <p:sldId id="263" r:id="rId11"/>
    <p:sldId id="276" r:id="rId12"/>
    <p:sldId id="277" r:id="rId13"/>
    <p:sldId id="278" r:id="rId14"/>
    <p:sldId id="279" r:id="rId15"/>
    <p:sldId id="280" r:id="rId16"/>
    <p:sldId id="266" r:id="rId17"/>
    <p:sldId id="286" r:id="rId18"/>
    <p:sldId id="285" r:id="rId19"/>
    <p:sldId id="287" r:id="rId20"/>
    <p:sldId id="270" r:id="rId21"/>
    <p:sldId id="282" r:id="rId22"/>
    <p:sldId id="284" r:id="rId23"/>
    <p:sldId id="265" r:id="rId24"/>
  </p:sldIdLst>
  <p:sldSz cx="9144000" cy="48275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2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4B7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77993" autoAdjust="0"/>
  </p:normalViewPr>
  <p:slideViewPr>
    <p:cSldViewPr snapToGrid="0" snapToObjects="1">
      <p:cViewPr varScale="1">
        <p:scale>
          <a:sx n="98" d="100"/>
          <a:sy n="98" d="100"/>
        </p:scale>
        <p:origin x="1056" y="67"/>
      </p:cViewPr>
      <p:guideLst>
        <p:guide orient="horz" pos="1521"/>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7A9477-C12B-2440-A68E-8F54754A95AF}" type="datetimeFigureOut">
              <a:rPr lang="en-US" smtClean="0"/>
              <a:t>6/9/2016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320AB6-DE5D-8641-8455-5867ADDDE596}" type="slidenum">
              <a:rPr lang="en-US" smtClean="0"/>
              <a:t>‹#›</a:t>
            </a:fld>
            <a:endParaRPr lang="en-US"/>
          </a:p>
        </p:txBody>
      </p:sp>
    </p:spTree>
    <p:extLst>
      <p:ext uri="{BB962C8B-B14F-4D97-AF65-F5344CB8AC3E}">
        <p14:creationId xmlns:p14="http://schemas.microsoft.com/office/powerpoint/2010/main" val="38136713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B6815A-3FB1-E246-BD99-C94A7182588B}" type="datetimeFigureOut">
              <a:rPr lang="en-US" smtClean="0"/>
              <a:t>6/9/2016</a:t>
            </a:fld>
            <a:endParaRPr lang="en-US"/>
          </a:p>
        </p:txBody>
      </p:sp>
      <p:sp>
        <p:nvSpPr>
          <p:cNvPr id="4" name="Slide Image Placeholder 3"/>
          <p:cNvSpPr>
            <a:spLocks noGrp="1" noRot="1" noChangeAspect="1"/>
          </p:cNvSpPr>
          <p:nvPr>
            <p:ph type="sldImg" idx="2"/>
          </p:nvPr>
        </p:nvSpPr>
        <p:spPr>
          <a:xfrm>
            <a:off x="182563" y="685800"/>
            <a:ext cx="649287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i-FI" smtClean="0"/>
              <a:t>Click to edit Master text styles</a:t>
            </a:r>
          </a:p>
          <a:p>
            <a:pPr lvl="1"/>
            <a:r>
              <a:rPr lang="fi-FI" smtClean="0"/>
              <a:t>Second level</a:t>
            </a:r>
          </a:p>
          <a:p>
            <a:pPr lvl="2"/>
            <a:r>
              <a:rPr lang="fi-FI" smtClean="0"/>
              <a:t>Third level</a:t>
            </a:r>
          </a:p>
          <a:p>
            <a:pPr lvl="3"/>
            <a:r>
              <a:rPr lang="fi-FI" smtClean="0"/>
              <a:t>Fourth level</a:t>
            </a:r>
          </a:p>
          <a:p>
            <a:pPr lvl="4"/>
            <a:r>
              <a:rPr lang="fi-FI"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BB5B79-2383-2241-8BD7-D0EEC3F3B52A}" type="slidenum">
              <a:rPr lang="en-US" smtClean="0"/>
              <a:t>‹#›</a:t>
            </a:fld>
            <a:endParaRPr lang="en-US"/>
          </a:p>
        </p:txBody>
      </p:sp>
    </p:spTree>
    <p:extLst>
      <p:ext uri="{BB962C8B-B14F-4D97-AF65-F5344CB8AC3E}">
        <p14:creationId xmlns:p14="http://schemas.microsoft.com/office/powerpoint/2010/main" val="170244500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dirty="0" err="1" smtClean="0">
                <a:solidFill>
                  <a:prstClr val="black"/>
                </a:solidFill>
              </a:rPr>
              <a:t>Challanges</a:t>
            </a:r>
            <a:r>
              <a:rPr lang="fi-FI" sz="1200" dirty="0" smtClean="0">
                <a:solidFill>
                  <a:prstClr val="black"/>
                </a:solidFill>
              </a:rPr>
              <a:t> – ”</a:t>
            </a:r>
            <a:r>
              <a:rPr lang="fi-FI" sz="1200" dirty="0" err="1" smtClean="0">
                <a:solidFill>
                  <a:prstClr val="black"/>
                </a:solidFill>
              </a:rPr>
              <a:t>the</a:t>
            </a:r>
            <a:r>
              <a:rPr lang="fi-FI" sz="1200" dirty="0" smtClean="0">
                <a:solidFill>
                  <a:prstClr val="black"/>
                </a:solidFill>
              </a:rPr>
              <a:t> </a:t>
            </a:r>
            <a:r>
              <a:rPr lang="fi-FI" sz="1200" dirty="0" err="1" smtClean="0">
                <a:solidFill>
                  <a:prstClr val="black"/>
                </a:solidFill>
              </a:rPr>
              <a:t>usual</a:t>
            </a:r>
            <a:r>
              <a:rPr lang="fi-FI" sz="1200" dirty="0" smtClean="0">
                <a:solidFill>
                  <a:prstClr val="black"/>
                </a:solidFill>
              </a:rPr>
              <a:t> </a:t>
            </a:r>
            <a:r>
              <a:rPr lang="fi-FI" sz="1200" dirty="0" err="1" smtClean="0">
                <a:solidFill>
                  <a:prstClr val="black"/>
                </a:solidFill>
              </a:rPr>
              <a:t>story</a:t>
            </a:r>
            <a:r>
              <a:rPr lang="fi-FI" sz="1200" dirty="0" smtClean="0">
                <a:solidFill>
                  <a:prstClr val="black"/>
                </a:solidFill>
              </a:rPr>
              <a:t>”</a:t>
            </a:r>
          </a:p>
          <a:p>
            <a:r>
              <a:rPr lang="fi-FI" sz="1200" dirty="0" smtClean="0">
                <a:solidFill>
                  <a:prstClr val="black"/>
                </a:solidFill>
              </a:rPr>
              <a:t>-</a:t>
            </a:r>
            <a:r>
              <a:rPr lang="fi-FI" sz="1200" baseline="0" dirty="0" smtClean="0">
                <a:solidFill>
                  <a:prstClr val="black"/>
                </a:solidFill>
              </a:rPr>
              <a:t> </a:t>
            </a:r>
            <a:r>
              <a:rPr lang="fi-FI" sz="1200" dirty="0" err="1" smtClean="0">
                <a:solidFill>
                  <a:prstClr val="black"/>
                </a:solidFill>
              </a:rPr>
              <a:t>organisation</a:t>
            </a:r>
            <a:r>
              <a:rPr lang="fi-FI" sz="1200" dirty="0" smtClean="0">
                <a:solidFill>
                  <a:prstClr val="black"/>
                </a:solidFill>
              </a:rPr>
              <a:t> </a:t>
            </a:r>
            <a:r>
              <a:rPr lang="fi-FI" sz="1200" dirty="0" err="1" smtClean="0">
                <a:solidFill>
                  <a:prstClr val="black"/>
                </a:solidFill>
              </a:rPr>
              <a:t>specific</a:t>
            </a:r>
            <a:r>
              <a:rPr lang="fi-FI" sz="1200" baseline="0" dirty="0" smtClean="0">
                <a:solidFill>
                  <a:prstClr val="black"/>
                </a:solidFill>
              </a:rPr>
              <a:t> </a:t>
            </a:r>
            <a:r>
              <a:rPr lang="fi-FI" sz="1200" dirty="0" err="1" smtClean="0">
                <a:solidFill>
                  <a:prstClr val="black"/>
                </a:solidFill>
              </a:rPr>
              <a:t>documentation</a:t>
            </a:r>
            <a:endParaRPr lang="fi-FI" sz="1200" dirty="0" smtClean="0">
              <a:solidFill>
                <a:prstClr val="black"/>
              </a:solidFill>
            </a:endParaRPr>
          </a:p>
          <a:p>
            <a:r>
              <a:rPr lang="fi-FI" sz="1200" dirty="0" smtClean="0">
                <a:solidFill>
                  <a:prstClr val="black"/>
                </a:solidFill>
              </a:rPr>
              <a:t>- no </a:t>
            </a:r>
            <a:r>
              <a:rPr lang="fi-FI" sz="1200" dirty="0" err="1" smtClean="0">
                <a:solidFill>
                  <a:prstClr val="black"/>
                </a:solidFill>
              </a:rPr>
              <a:t>change</a:t>
            </a:r>
            <a:r>
              <a:rPr lang="fi-FI" sz="1200" dirty="0" smtClean="0">
                <a:solidFill>
                  <a:prstClr val="black"/>
                </a:solidFill>
              </a:rPr>
              <a:t> management</a:t>
            </a:r>
            <a:r>
              <a:rPr lang="fi-FI" sz="1200" baseline="0" dirty="0" smtClean="0">
                <a:solidFill>
                  <a:prstClr val="black"/>
                </a:solidFill>
              </a:rPr>
              <a:t> </a:t>
            </a:r>
            <a:r>
              <a:rPr lang="fi-FI" sz="1200" dirty="0" err="1" smtClean="0">
                <a:solidFill>
                  <a:prstClr val="black"/>
                </a:solidFill>
              </a:rPr>
              <a:t>over</a:t>
            </a:r>
            <a:r>
              <a:rPr lang="fi-FI" sz="1200" dirty="0" smtClean="0">
                <a:solidFill>
                  <a:prstClr val="black"/>
                </a:solidFill>
              </a:rPr>
              <a:t> </a:t>
            </a:r>
            <a:r>
              <a:rPr lang="fi-FI" sz="1200" dirty="0" err="1" smtClean="0">
                <a:solidFill>
                  <a:prstClr val="black"/>
                </a:solidFill>
              </a:rPr>
              <a:t>organisation</a:t>
            </a:r>
            <a:r>
              <a:rPr lang="fi-FI" sz="1200" dirty="0" smtClean="0">
                <a:solidFill>
                  <a:prstClr val="black"/>
                </a:solidFill>
              </a:rPr>
              <a:t> </a:t>
            </a:r>
            <a:r>
              <a:rPr lang="fi-FI" sz="1200" dirty="0" err="1" smtClean="0">
                <a:solidFill>
                  <a:prstClr val="black"/>
                </a:solidFill>
              </a:rPr>
              <a:t>borders</a:t>
            </a:r>
            <a:endParaRPr lang="fi-FI" sz="1200" dirty="0" smtClean="0"/>
          </a:p>
          <a:p>
            <a:pPr marL="0" indent="0">
              <a:buFontTx/>
              <a:buNone/>
            </a:pPr>
            <a:r>
              <a:rPr lang="fi-FI" sz="1200" dirty="0" smtClean="0"/>
              <a:t>- </a:t>
            </a:r>
            <a:r>
              <a:rPr lang="fi-FI" sz="1200" dirty="0" err="1" smtClean="0"/>
              <a:t>missing</a:t>
            </a:r>
            <a:r>
              <a:rPr lang="fi-FI" sz="1200" dirty="0" smtClean="0"/>
              <a:t> </a:t>
            </a:r>
            <a:r>
              <a:rPr lang="fi-FI" sz="1200" dirty="0" err="1" smtClean="0"/>
              <a:t>formal</a:t>
            </a:r>
            <a:r>
              <a:rPr lang="fi-FI" sz="1200" dirty="0" smtClean="0"/>
              <a:t> and </a:t>
            </a:r>
            <a:r>
              <a:rPr lang="fi-FI" sz="1200" dirty="0" err="1" smtClean="0"/>
              <a:t>actual</a:t>
            </a:r>
            <a:r>
              <a:rPr lang="fi-FI" sz="1200" dirty="0" smtClean="0"/>
              <a:t> </a:t>
            </a:r>
            <a:r>
              <a:rPr lang="fi-FI" sz="1200" dirty="0" err="1" smtClean="0"/>
              <a:t>semantic</a:t>
            </a:r>
            <a:r>
              <a:rPr lang="fi-FI" sz="1200" dirty="0" smtClean="0"/>
              <a:t> </a:t>
            </a:r>
            <a:r>
              <a:rPr lang="fi-FI" sz="1200" dirty="0" err="1" smtClean="0"/>
              <a:t>mappings</a:t>
            </a:r>
            <a:r>
              <a:rPr lang="fi-FI" sz="1200" dirty="0" smtClean="0"/>
              <a:t> </a:t>
            </a:r>
          </a:p>
          <a:p>
            <a:pPr marL="0" indent="0">
              <a:buFontTx/>
              <a:buNone/>
            </a:pPr>
            <a:endParaRPr lang="fi-FI" sz="1200" dirty="0" smtClean="0"/>
          </a:p>
          <a:p>
            <a:pPr marL="171450" indent="-171450">
              <a:buFontTx/>
              <a:buChar char="-"/>
            </a:pPr>
            <a:r>
              <a:rPr lang="fi-FI" sz="1200" dirty="0" err="1" smtClean="0"/>
              <a:t>All</a:t>
            </a:r>
            <a:r>
              <a:rPr lang="fi-FI" sz="1200" dirty="0" smtClean="0"/>
              <a:t> </a:t>
            </a:r>
            <a:r>
              <a:rPr lang="fi-FI" sz="1200" dirty="0" err="1" smtClean="0"/>
              <a:t>kind</a:t>
            </a:r>
            <a:r>
              <a:rPr lang="fi-FI" sz="1200" baseline="0" dirty="0" smtClean="0"/>
              <a:t> of </a:t>
            </a:r>
            <a:r>
              <a:rPr lang="fi-FI" sz="1200" baseline="0" dirty="0" err="1" smtClean="0"/>
              <a:t>costs</a:t>
            </a:r>
            <a:r>
              <a:rPr lang="fi-FI" sz="1200" baseline="0" dirty="0" smtClean="0"/>
              <a:t> – </a:t>
            </a:r>
            <a:r>
              <a:rPr lang="fi-FI" sz="1200" baseline="0" dirty="0" err="1" smtClean="0"/>
              <a:t>integration</a:t>
            </a:r>
            <a:r>
              <a:rPr lang="fi-FI" sz="1200" baseline="0" dirty="0" smtClean="0"/>
              <a:t> </a:t>
            </a:r>
            <a:r>
              <a:rPr lang="fi-FI" sz="1200" baseline="0" dirty="0" err="1" smtClean="0"/>
              <a:t>costs</a:t>
            </a:r>
            <a:r>
              <a:rPr lang="fi-FI" sz="1200" baseline="0" dirty="0" smtClean="0"/>
              <a:t>, </a:t>
            </a:r>
            <a:r>
              <a:rPr lang="fi-FI" sz="1200" baseline="0" dirty="0" err="1" smtClean="0"/>
              <a:t>human</a:t>
            </a:r>
            <a:r>
              <a:rPr lang="fi-FI" sz="1200" baseline="0" dirty="0" smtClean="0"/>
              <a:t> labour </a:t>
            </a:r>
            <a:r>
              <a:rPr lang="fi-FI" sz="1200" baseline="0" dirty="0" err="1" smtClean="0"/>
              <a:t>costs</a:t>
            </a:r>
            <a:r>
              <a:rPr lang="fi-FI" sz="1200" baseline="0" dirty="0" smtClean="0"/>
              <a:t> </a:t>
            </a:r>
            <a:r>
              <a:rPr lang="fi-FI" sz="1200" baseline="0" dirty="0" err="1" smtClean="0"/>
              <a:t>needed</a:t>
            </a:r>
            <a:r>
              <a:rPr lang="fi-FI" sz="1200" baseline="0" dirty="0" smtClean="0"/>
              <a:t> in (</a:t>
            </a:r>
            <a:r>
              <a:rPr lang="fi-FI" sz="1200" baseline="0" dirty="0" err="1" smtClean="0"/>
              <a:t>re</a:t>
            </a:r>
            <a:r>
              <a:rPr lang="fi-FI" sz="1200" baseline="0" dirty="0" smtClean="0"/>
              <a:t>)</a:t>
            </a:r>
            <a:r>
              <a:rPr lang="fi-FI" sz="1200" baseline="0" dirty="0" err="1" smtClean="0"/>
              <a:t>defining</a:t>
            </a:r>
            <a:r>
              <a:rPr lang="fi-FI" sz="1200" baseline="0" dirty="0" smtClean="0"/>
              <a:t> data </a:t>
            </a:r>
            <a:r>
              <a:rPr lang="fi-FI" sz="1200" baseline="0" dirty="0" err="1" smtClean="0"/>
              <a:t>models</a:t>
            </a:r>
            <a:r>
              <a:rPr lang="fi-FI" sz="1200" baseline="0" dirty="0" smtClean="0"/>
              <a:t> and </a:t>
            </a:r>
            <a:r>
              <a:rPr lang="fi-FI" sz="1200" baseline="0" dirty="0" err="1" smtClean="0"/>
              <a:t>terminologies</a:t>
            </a:r>
            <a:endParaRPr lang="fi-FI" sz="1200" baseline="0" dirty="0" smtClean="0"/>
          </a:p>
          <a:p>
            <a:pPr marL="171450" indent="-171450">
              <a:buFontTx/>
              <a:buChar char="-"/>
            </a:pPr>
            <a:r>
              <a:rPr lang="fi-FI" sz="1200" baseline="0" dirty="0" smtClean="0"/>
              <a:t>- on </a:t>
            </a:r>
            <a:r>
              <a:rPr lang="fi-FI" sz="1200" baseline="0" dirty="0" err="1" smtClean="0"/>
              <a:t>the</a:t>
            </a:r>
            <a:r>
              <a:rPr lang="fi-FI" sz="1200" baseline="0" dirty="0" smtClean="0"/>
              <a:t> </a:t>
            </a:r>
            <a:r>
              <a:rPr lang="fi-FI" sz="1200" baseline="0" dirty="0" err="1" smtClean="0"/>
              <a:t>national</a:t>
            </a:r>
            <a:r>
              <a:rPr lang="fi-FI" sz="1200" baseline="0" dirty="0" smtClean="0"/>
              <a:t> </a:t>
            </a:r>
            <a:r>
              <a:rPr lang="fi-FI" sz="1200" baseline="0" dirty="0" err="1" smtClean="0"/>
              <a:t>level</a:t>
            </a:r>
            <a:r>
              <a:rPr lang="fi-FI" sz="1200" baseline="0" dirty="0" smtClean="0"/>
              <a:t> – </a:t>
            </a:r>
            <a:r>
              <a:rPr lang="fi-FI" sz="1200" baseline="0" dirty="0" err="1" smtClean="0"/>
              <a:t>work</a:t>
            </a:r>
            <a:r>
              <a:rPr lang="fi-FI" sz="1200" baseline="0" dirty="0" smtClean="0"/>
              <a:t> </a:t>
            </a:r>
            <a:r>
              <a:rPr lang="fi-FI" sz="1200" baseline="0" dirty="0" err="1" smtClean="0"/>
              <a:t>covers</a:t>
            </a:r>
            <a:r>
              <a:rPr lang="fi-FI" sz="1200" baseline="0" dirty="0" smtClean="0"/>
              <a:t> </a:t>
            </a:r>
            <a:r>
              <a:rPr lang="fi-FI" sz="1200" baseline="0" dirty="0" err="1" smtClean="0"/>
              <a:t>not</a:t>
            </a:r>
            <a:r>
              <a:rPr lang="fi-FI" sz="1200" baseline="0" dirty="0" smtClean="0"/>
              <a:t> </a:t>
            </a:r>
            <a:r>
              <a:rPr lang="fi-FI" sz="1200" baseline="0" dirty="0" err="1" smtClean="0"/>
              <a:t>only</a:t>
            </a:r>
            <a:r>
              <a:rPr lang="fi-FI" sz="1200" baseline="0" dirty="0" smtClean="0"/>
              <a:t> </a:t>
            </a:r>
            <a:r>
              <a:rPr lang="fi-FI" sz="1200" baseline="0" dirty="0" err="1" smtClean="0"/>
              <a:t>research</a:t>
            </a:r>
            <a:r>
              <a:rPr lang="fi-FI" sz="1200" baseline="0" dirty="0" smtClean="0"/>
              <a:t> </a:t>
            </a:r>
            <a:r>
              <a:rPr lang="fi-FI" sz="1200" baseline="0" dirty="0" err="1" smtClean="0"/>
              <a:t>but</a:t>
            </a:r>
            <a:r>
              <a:rPr lang="fi-FI" sz="1200" baseline="0" dirty="0" smtClean="0"/>
              <a:t> </a:t>
            </a:r>
            <a:r>
              <a:rPr lang="fi-FI" sz="1200" baseline="0" dirty="0" err="1" smtClean="0"/>
              <a:t>also</a:t>
            </a:r>
            <a:r>
              <a:rPr lang="fi-FI" sz="1200" baseline="0" dirty="0" smtClean="0"/>
              <a:t> </a:t>
            </a:r>
            <a:r>
              <a:rPr lang="fi-FI" sz="1200" baseline="0" dirty="0" err="1" smtClean="0"/>
              <a:t>study</a:t>
            </a:r>
            <a:r>
              <a:rPr lang="fi-FI" sz="1200" baseline="0" dirty="0" smtClean="0"/>
              <a:t> and </a:t>
            </a:r>
            <a:r>
              <a:rPr lang="fi-FI" sz="1200" baseline="0" dirty="0" err="1" smtClean="0"/>
              <a:t>public</a:t>
            </a:r>
            <a:r>
              <a:rPr lang="fi-FI" sz="1200" baseline="0" dirty="0" smtClean="0"/>
              <a:t> </a:t>
            </a:r>
            <a:r>
              <a:rPr lang="fi-FI" sz="1200" baseline="0" dirty="0" err="1" smtClean="0"/>
              <a:t>administration</a:t>
            </a:r>
            <a:r>
              <a:rPr lang="fi-FI" sz="1200" baseline="0" dirty="0" smtClean="0"/>
              <a:t>, </a:t>
            </a:r>
            <a:r>
              <a:rPr lang="fi-FI" sz="1200" baseline="0" dirty="0" err="1" smtClean="0"/>
              <a:t>which</a:t>
            </a:r>
            <a:r>
              <a:rPr lang="fi-FI" sz="1200" baseline="0" dirty="0" smtClean="0"/>
              <a:t> </a:t>
            </a:r>
            <a:r>
              <a:rPr lang="fi-FI" sz="1200" baseline="0" dirty="0" err="1" smtClean="0"/>
              <a:t>are</a:t>
            </a:r>
            <a:r>
              <a:rPr lang="fi-FI" sz="1200" baseline="0" dirty="0" smtClean="0"/>
              <a:t> </a:t>
            </a:r>
            <a:r>
              <a:rPr lang="fi-FI" sz="1200" baseline="0" dirty="0" err="1" smtClean="0"/>
              <a:t>all</a:t>
            </a:r>
            <a:r>
              <a:rPr lang="fi-FI" sz="1200" baseline="0" dirty="0" smtClean="0"/>
              <a:t> </a:t>
            </a:r>
            <a:r>
              <a:rPr lang="fi-FI" sz="1200" baseline="0" dirty="0" err="1" smtClean="0"/>
              <a:t>interconnected</a:t>
            </a:r>
            <a:endParaRPr lang="fi-FI" sz="1200" dirty="0" smtClean="0"/>
          </a:p>
          <a:p>
            <a:pPr marL="171450" indent="-171450">
              <a:buFontTx/>
              <a:buChar char="-"/>
            </a:pP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2</a:t>
            </a:fld>
            <a:endParaRPr lang="en-US"/>
          </a:p>
        </p:txBody>
      </p:sp>
    </p:spTree>
    <p:extLst>
      <p:ext uri="{BB962C8B-B14F-4D97-AF65-F5344CB8AC3E}">
        <p14:creationId xmlns:p14="http://schemas.microsoft.com/office/powerpoint/2010/main" val="2600457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err="1" smtClean="0"/>
              <a:t>Study</a:t>
            </a:r>
            <a:r>
              <a:rPr lang="fi-FI" dirty="0" smtClean="0"/>
              <a:t> </a:t>
            </a:r>
            <a:r>
              <a:rPr lang="fi-FI" dirty="0" err="1" smtClean="0"/>
              <a:t>administration</a:t>
            </a:r>
            <a:r>
              <a:rPr lang="fi-FI" baseline="0" dirty="0" smtClean="0"/>
              <a:t> and </a:t>
            </a:r>
            <a:r>
              <a:rPr lang="fi-FI" baseline="0" dirty="0" err="1" smtClean="0"/>
              <a:t>research</a:t>
            </a:r>
            <a:r>
              <a:rPr lang="fi-FI" baseline="0" dirty="0" smtClean="0"/>
              <a:t> </a:t>
            </a:r>
            <a:r>
              <a:rPr lang="fi-FI" baseline="0" dirty="0" err="1" smtClean="0"/>
              <a:t>administration</a:t>
            </a:r>
            <a:r>
              <a:rPr lang="fi-FI" baseline="0" dirty="0" smtClean="0"/>
              <a:t> </a:t>
            </a:r>
            <a:r>
              <a:rPr lang="fi-FI" baseline="0" dirty="0" err="1" smtClean="0"/>
              <a:t>are</a:t>
            </a:r>
            <a:r>
              <a:rPr lang="fi-FI" baseline="0" dirty="0" smtClean="0"/>
              <a:t> in </a:t>
            </a:r>
            <a:r>
              <a:rPr lang="fi-FI" baseline="0" dirty="0" err="1" smtClean="0"/>
              <a:t>many</a:t>
            </a:r>
            <a:r>
              <a:rPr lang="fi-FI" baseline="0" dirty="0" smtClean="0"/>
              <a:t> </a:t>
            </a:r>
            <a:r>
              <a:rPr lang="fi-FI" baseline="0" dirty="0" err="1" smtClean="0"/>
              <a:t>ways</a:t>
            </a:r>
            <a:r>
              <a:rPr lang="fi-FI" baseline="0" dirty="0" smtClean="0"/>
              <a:t> </a:t>
            </a:r>
            <a:r>
              <a:rPr lang="fi-FI" baseline="0" dirty="0" err="1" smtClean="0"/>
              <a:t>interconnected</a:t>
            </a:r>
            <a:r>
              <a:rPr lang="fi-FI" baseline="0" dirty="0" smtClean="0"/>
              <a:t> in </a:t>
            </a:r>
            <a:r>
              <a:rPr lang="fi-FI" baseline="0" dirty="0" err="1" smtClean="0"/>
              <a:t>this</a:t>
            </a:r>
            <a:r>
              <a:rPr lang="fi-FI" baseline="0" dirty="0" smtClean="0"/>
              <a:t> </a:t>
            </a:r>
            <a:r>
              <a:rPr lang="fi-FI" baseline="0" dirty="0" err="1" smtClean="0"/>
              <a:t>matter</a:t>
            </a:r>
            <a:r>
              <a:rPr lang="fi-FI" baseline="0" dirty="0" smtClean="0"/>
              <a:t>. </a:t>
            </a:r>
          </a:p>
          <a:p>
            <a:r>
              <a:rPr lang="fi-FI" dirty="0" smtClean="0"/>
              <a:t>And </a:t>
            </a:r>
            <a:r>
              <a:rPr lang="fi-FI" dirty="0" err="1" smtClean="0"/>
              <a:t>not</a:t>
            </a:r>
            <a:r>
              <a:rPr lang="fi-FI" dirty="0" smtClean="0"/>
              <a:t> </a:t>
            </a:r>
            <a:r>
              <a:rPr lang="fi-FI" dirty="0" err="1" smtClean="0"/>
              <a:t>only</a:t>
            </a:r>
            <a:r>
              <a:rPr lang="fi-FI" dirty="0" smtClean="0"/>
              <a:t> </a:t>
            </a:r>
            <a:r>
              <a:rPr lang="fi-FI" dirty="0" err="1" smtClean="0"/>
              <a:t>that</a:t>
            </a:r>
            <a:r>
              <a:rPr lang="fi-FI" dirty="0" smtClean="0"/>
              <a:t>, in Finland </a:t>
            </a:r>
            <a:r>
              <a:rPr lang="fi-FI" dirty="0" err="1" smtClean="0"/>
              <a:t>we</a:t>
            </a:r>
            <a:r>
              <a:rPr lang="fi-FI" dirty="0" smtClean="0"/>
              <a:t> </a:t>
            </a:r>
            <a:r>
              <a:rPr lang="fi-FI" dirty="0" err="1" smtClean="0"/>
              <a:t>are</a:t>
            </a:r>
            <a:r>
              <a:rPr lang="fi-FI" dirty="0" smtClean="0"/>
              <a:t> </a:t>
            </a:r>
            <a:r>
              <a:rPr lang="fi-FI" dirty="0" err="1" smtClean="0"/>
              <a:t>building</a:t>
            </a:r>
            <a:r>
              <a:rPr lang="fi-FI" dirty="0" smtClean="0"/>
              <a:t> a National Service </a:t>
            </a:r>
            <a:r>
              <a:rPr lang="fi-FI" dirty="0" err="1" smtClean="0"/>
              <a:t>Architechture</a:t>
            </a:r>
            <a:r>
              <a:rPr lang="fi-FI" dirty="0" smtClean="0"/>
              <a:t>, </a:t>
            </a:r>
            <a:r>
              <a:rPr lang="fi-FI" dirty="0" err="1" smtClean="0"/>
              <a:t>boosted</a:t>
            </a:r>
            <a:r>
              <a:rPr lang="fi-FI" dirty="0" smtClean="0"/>
              <a:t> </a:t>
            </a:r>
            <a:r>
              <a:rPr lang="fi-FI" dirty="0" err="1" smtClean="0"/>
              <a:t>by</a:t>
            </a:r>
            <a:r>
              <a:rPr lang="fi-FI" dirty="0" smtClean="0"/>
              <a:t> </a:t>
            </a:r>
            <a:r>
              <a:rPr lang="fi-FI" dirty="0" err="1" smtClean="0"/>
              <a:t>the</a:t>
            </a:r>
            <a:r>
              <a:rPr lang="fi-FI" dirty="0" smtClean="0"/>
              <a:t> </a:t>
            </a:r>
            <a:r>
              <a:rPr lang="fi-FI" dirty="0" err="1" smtClean="0"/>
              <a:t>Ministry</a:t>
            </a:r>
            <a:r>
              <a:rPr lang="fi-FI" dirty="0" smtClean="0"/>
              <a:t> of Finance. </a:t>
            </a:r>
            <a:r>
              <a:rPr lang="fi-FI" dirty="0" err="1" smtClean="0"/>
              <a:t>T</a:t>
            </a:r>
            <a:r>
              <a:rPr lang="fi-FI" baseline="0" dirty="0" err="1" smtClean="0"/>
              <a:t>he</a:t>
            </a:r>
            <a:r>
              <a:rPr lang="fi-FI" baseline="0" dirty="0" smtClean="0"/>
              <a:t> </a:t>
            </a:r>
            <a:r>
              <a:rPr lang="fi-FI" baseline="0" dirty="0" err="1" smtClean="0"/>
              <a:t>new</a:t>
            </a:r>
            <a:r>
              <a:rPr lang="fi-FI" baseline="0" dirty="0" smtClean="0"/>
              <a:t> </a:t>
            </a:r>
            <a:r>
              <a:rPr lang="fi-FI" baseline="0" dirty="0" err="1" smtClean="0"/>
              <a:t>digital</a:t>
            </a:r>
            <a:r>
              <a:rPr lang="fi-FI" baseline="0" dirty="0" smtClean="0"/>
              <a:t> </a:t>
            </a:r>
            <a:r>
              <a:rPr lang="fi-FI" baseline="0" dirty="0" err="1" smtClean="0"/>
              <a:t>services</a:t>
            </a:r>
            <a:r>
              <a:rPr lang="fi-FI" baseline="0" dirty="0" smtClean="0"/>
              <a:t> </a:t>
            </a:r>
            <a:r>
              <a:rPr lang="fi-FI" baseline="0" dirty="0" err="1" smtClean="0"/>
              <a:t>the</a:t>
            </a:r>
            <a:r>
              <a:rPr lang="fi-FI" baseline="0" dirty="0" smtClean="0"/>
              <a:t> National Service </a:t>
            </a:r>
            <a:r>
              <a:rPr lang="fi-FI" baseline="0" dirty="0" err="1" smtClean="0"/>
              <a:t>Architehture</a:t>
            </a:r>
            <a:r>
              <a:rPr lang="fi-FI" baseline="0" dirty="0" smtClean="0"/>
              <a:t> </a:t>
            </a:r>
            <a:r>
              <a:rPr lang="fi-FI" baseline="0" dirty="0" err="1" smtClean="0"/>
              <a:t>brings</a:t>
            </a:r>
            <a:r>
              <a:rPr lang="fi-FI" baseline="0" dirty="0" smtClean="0"/>
              <a:t>, </a:t>
            </a:r>
            <a:r>
              <a:rPr lang="fi-FI" baseline="0" dirty="0" err="1" smtClean="0"/>
              <a:t>aimed</a:t>
            </a:r>
            <a:r>
              <a:rPr lang="fi-FI" baseline="0" dirty="0" smtClean="0"/>
              <a:t> at just </a:t>
            </a:r>
            <a:r>
              <a:rPr lang="fi-FI" baseline="0" dirty="0" err="1" smtClean="0"/>
              <a:t>ordinary</a:t>
            </a:r>
            <a:r>
              <a:rPr lang="fi-FI" baseline="0" dirty="0" smtClean="0"/>
              <a:t> </a:t>
            </a:r>
            <a:r>
              <a:rPr lang="fi-FI" baseline="0" dirty="0" err="1" smtClean="0"/>
              <a:t>citizens</a:t>
            </a:r>
            <a:r>
              <a:rPr lang="fi-FI" baseline="0" dirty="0" smtClean="0"/>
              <a:t> </a:t>
            </a:r>
            <a:r>
              <a:rPr lang="fi-FI" baseline="0" dirty="0" err="1" smtClean="0"/>
              <a:t>need</a:t>
            </a:r>
            <a:r>
              <a:rPr lang="fi-FI" baseline="0" dirty="0" smtClean="0"/>
              <a:t> </a:t>
            </a:r>
            <a:r>
              <a:rPr lang="fi-FI" baseline="0" dirty="0" err="1" smtClean="0"/>
              <a:t>semantics</a:t>
            </a:r>
            <a:r>
              <a:rPr lang="fi-FI" baseline="0" dirty="0" smtClean="0"/>
              <a:t>, </a:t>
            </a:r>
            <a:r>
              <a:rPr lang="fi-FI" baseline="0" dirty="0" err="1" smtClean="0"/>
              <a:t>mutual</a:t>
            </a:r>
            <a:r>
              <a:rPr lang="fi-FI" baseline="0" dirty="0" smtClean="0"/>
              <a:t> </a:t>
            </a:r>
            <a:r>
              <a:rPr lang="fi-FI" baseline="0" dirty="0" err="1" smtClean="0"/>
              <a:t>understanding</a:t>
            </a:r>
            <a:r>
              <a:rPr lang="fi-FI" baseline="0" dirty="0" smtClean="0"/>
              <a:t> of data and </a:t>
            </a:r>
            <a:r>
              <a:rPr lang="fi-FI" baseline="0" dirty="0" err="1" smtClean="0"/>
              <a:t>information</a:t>
            </a:r>
            <a:r>
              <a:rPr lang="fi-FI" baseline="0" dirty="0" smtClean="0"/>
              <a:t> </a:t>
            </a:r>
            <a:r>
              <a:rPr lang="fi-FI" baseline="0" dirty="0" err="1" smtClean="0"/>
              <a:t>their</a:t>
            </a:r>
            <a:r>
              <a:rPr lang="fi-FI" baseline="0" dirty="0" smtClean="0"/>
              <a:t> </a:t>
            </a:r>
            <a:r>
              <a:rPr lang="fi-FI" baseline="0" dirty="0" err="1" smtClean="0"/>
              <a:t>handle</a:t>
            </a:r>
            <a:r>
              <a:rPr lang="fi-FI" baseline="0" dirty="0" smtClean="0"/>
              <a:t>, to </a:t>
            </a:r>
            <a:r>
              <a:rPr lang="fi-FI" baseline="0" dirty="0" err="1" smtClean="0"/>
              <a:t>perform</a:t>
            </a:r>
            <a:r>
              <a:rPr lang="fi-FI" baseline="0" dirty="0" smtClean="0"/>
              <a:t> </a:t>
            </a:r>
            <a:r>
              <a:rPr lang="fi-FI" baseline="0" dirty="0" err="1" smtClean="0"/>
              <a:t>properly</a:t>
            </a:r>
            <a:r>
              <a:rPr lang="fi-FI" baseline="0" dirty="0" smtClean="0"/>
              <a:t>. </a:t>
            </a:r>
            <a:r>
              <a:rPr lang="fi-FI" baseline="0" dirty="0" err="1" smtClean="0"/>
              <a:t>Sematic</a:t>
            </a:r>
            <a:r>
              <a:rPr lang="fi-FI" baseline="0" dirty="0" smtClean="0"/>
              <a:t> </a:t>
            </a:r>
            <a:r>
              <a:rPr lang="fi-FI" baseline="0" dirty="0" err="1" smtClean="0"/>
              <a:t>Interoperability</a:t>
            </a:r>
            <a:r>
              <a:rPr lang="fi-FI" baseline="0" dirty="0" smtClean="0"/>
              <a:t> </a:t>
            </a:r>
            <a:r>
              <a:rPr lang="fi-FI" baseline="0" dirty="0" err="1" smtClean="0"/>
              <a:t>framework</a:t>
            </a:r>
            <a:r>
              <a:rPr lang="fi-FI" baseline="0" dirty="0" smtClean="0"/>
              <a:t> and IOW-</a:t>
            </a:r>
            <a:r>
              <a:rPr lang="fi-FI" baseline="0" dirty="0" err="1" smtClean="0"/>
              <a:t>tool</a:t>
            </a:r>
            <a:r>
              <a:rPr lang="fi-FI" baseline="0" dirty="0" smtClean="0"/>
              <a:t> </a:t>
            </a:r>
            <a:r>
              <a:rPr lang="fi-FI" baseline="0" dirty="0" err="1" smtClean="0"/>
              <a:t>are</a:t>
            </a:r>
            <a:r>
              <a:rPr lang="fi-FI" baseline="0" dirty="0" smtClean="0"/>
              <a:t> </a:t>
            </a:r>
            <a:r>
              <a:rPr lang="fi-FI" baseline="0" dirty="0" err="1" smtClean="0"/>
              <a:t>planned</a:t>
            </a:r>
            <a:r>
              <a:rPr lang="fi-FI" baseline="0" dirty="0" smtClean="0"/>
              <a:t> to </a:t>
            </a:r>
            <a:r>
              <a:rPr lang="fi-FI" baseline="0" dirty="0" err="1" smtClean="0"/>
              <a:t>be</a:t>
            </a:r>
            <a:r>
              <a:rPr lang="fi-FI" baseline="0" dirty="0" smtClean="0"/>
              <a:t> </a:t>
            </a:r>
            <a:r>
              <a:rPr lang="fi-FI" baseline="0" dirty="0" err="1" smtClean="0"/>
              <a:t>part</a:t>
            </a:r>
            <a:r>
              <a:rPr lang="fi-FI" baseline="0" dirty="0" smtClean="0"/>
              <a:t> of </a:t>
            </a:r>
            <a:r>
              <a:rPr lang="fi-FI" baseline="0" dirty="0" err="1" smtClean="0"/>
              <a:t>digitalisation</a:t>
            </a:r>
            <a:r>
              <a:rPr lang="fi-FI" baseline="0" dirty="0" smtClean="0"/>
              <a:t> of </a:t>
            </a:r>
            <a:r>
              <a:rPr lang="fi-FI" baseline="0" dirty="0" err="1" smtClean="0"/>
              <a:t>public</a:t>
            </a:r>
            <a:r>
              <a:rPr lang="fi-FI" baseline="0" dirty="0" smtClean="0"/>
              <a:t> </a:t>
            </a:r>
            <a:r>
              <a:rPr lang="fi-FI" baseline="0" dirty="0" err="1" smtClean="0"/>
              <a:t>services</a:t>
            </a:r>
            <a:r>
              <a:rPr lang="fi-FI" baseline="0" dirty="0" smtClean="0"/>
              <a:t>.</a:t>
            </a:r>
          </a:p>
          <a:p>
            <a:endParaRPr lang="fi-FI" baseline="0" dirty="0" smtClean="0"/>
          </a:p>
          <a:p>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17</a:t>
            </a:fld>
            <a:endParaRPr lang="en-US"/>
          </a:p>
        </p:txBody>
      </p:sp>
    </p:spTree>
    <p:extLst>
      <p:ext uri="{BB962C8B-B14F-4D97-AF65-F5344CB8AC3E}">
        <p14:creationId xmlns:p14="http://schemas.microsoft.com/office/powerpoint/2010/main" val="994585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e.g.</a:t>
            </a:r>
            <a:r>
              <a:rPr lang="en-US" baseline="0" dirty="0" smtClean="0"/>
              <a:t> r</a:t>
            </a:r>
            <a:r>
              <a:rPr lang="en-US" dirty="0" smtClean="0"/>
              <a:t>esearch data catalogs focused on specific</a:t>
            </a:r>
            <a:r>
              <a:rPr lang="en-US" baseline="0" dirty="0" smtClean="0"/>
              <a:t> research fields and/or based on state agency </a:t>
            </a:r>
            <a:r>
              <a:rPr lang="fi-FI" dirty="0" err="1" smtClean="0"/>
              <a:t>assignment</a:t>
            </a:r>
            <a:r>
              <a:rPr lang="en-US" baseline="0" dirty="0" smtClean="0"/>
              <a:t> </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AD220817-5D4E-404A-A632-196827EAD30F}"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563134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err="1" smtClean="0"/>
              <a:t>Terminological</a:t>
            </a:r>
            <a:r>
              <a:rPr lang="fi-FI" baseline="0" dirty="0" smtClean="0"/>
              <a:t> </a:t>
            </a:r>
            <a:r>
              <a:rPr lang="fi-FI" baseline="0" dirty="0" err="1" smtClean="0"/>
              <a:t>theory</a:t>
            </a:r>
            <a:r>
              <a:rPr lang="fi-FI" baseline="0" dirty="0" smtClean="0"/>
              <a:t>, </a:t>
            </a:r>
            <a:r>
              <a:rPr lang="fi-FI" baseline="0" dirty="0" err="1" smtClean="0"/>
              <a:t>terminological</a:t>
            </a:r>
            <a:r>
              <a:rPr lang="fi-FI" baseline="0" dirty="0" smtClean="0"/>
              <a:t> </a:t>
            </a:r>
            <a:r>
              <a:rPr lang="fi-FI" baseline="0" dirty="0" err="1" smtClean="0"/>
              <a:t>concept</a:t>
            </a:r>
            <a:r>
              <a:rPr lang="fi-FI" baseline="0" dirty="0" smtClean="0"/>
              <a:t> </a:t>
            </a:r>
            <a:r>
              <a:rPr lang="fi-FI" baseline="0" dirty="0" err="1" smtClean="0"/>
              <a:t>modelling</a:t>
            </a:r>
            <a:endParaRPr lang="fi-FI" dirty="0" smtClean="0"/>
          </a:p>
          <a:p>
            <a:pPr marL="171450" indent="-171450">
              <a:buFontTx/>
              <a:buChar char="-"/>
            </a:pPr>
            <a:r>
              <a:rPr lang="fi-FI" dirty="0" err="1" smtClean="0"/>
              <a:t>originally</a:t>
            </a:r>
            <a:r>
              <a:rPr lang="fi-FI" dirty="0" smtClean="0"/>
              <a:t> </a:t>
            </a:r>
            <a:r>
              <a:rPr lang="fi-FI" dirty="0" err="1" smtClean="0"/>
              <a:t>used</a:t>
            </a:r>
            <a:r>
              <a:rPr lang="fi-FI" dirty="0" smtClean="0"/>
              <a:t> on cross-</a:t>
            </a:r>
            <a:r>
              <a:rPr lang="fi-FI" dirty="0" err="1" smtClean="0"/>
              <a:t>human</a:t>
            </a:r>
            <a:r>
              <a:rPr lang="fi-FI" dirty="0" smtClean="0"/>
              <a:t> </a:t>
            </a:r>
            <a:r>
              <a:rPr lang="fi-FI" dirty="0" err="1" smtClean="0"/>
              <a:t>communication</a:t>
            </a:r>
            <a:endParaRPr lang="fi-FI" dirty="0" smtClean="0"/>
          </a:p>
          <a:p>
            <a:pPr marL="171450" indent="-171450">
              <a:buFontTx/>
              <a:buChar char="-"/>
            </a:pPr>
            <a:r>
              <a:rPr lang="fi-FI" dirty="0" err="1" smtClean="0"/>
              <a:t>not</a:t>
            </a:r>
            <a:r>
              <a:rPr lang="fi-FI" dirty="0" smtClean="0"/>
              <a:t> </a:t>
            </a:r>
            <a:r>
              <a:rPr lang="fi-FI" dirty="0" err="1" smtClean="0"/>
              <a:t>only</a:t>
            </a:r>
            <a:r>
              <a:rPr lang="fi-FI" dirty="0" smtClean="0"/>
              <a:t> in </a:t>
            </a:r>
            <a:r>
              <a:rPr lang="fi-FI" dirty="0" err="1" smtClean="0"/>
              <a:t>human-readable</a:t>
            </a:r>
            <a:r>
              <a:rPr lang="fi-FI" dirty="0" smtClean="0"/>
              <a:t>,</a:t>
            </a:r>
            <a:r>
              <a:rPr lang="fi-FI" baseline="0" dirty="0" smtClean="0"/>
              <a:t> </a:t>
            </a:r>
            <a:r>
              <a:rPr lang="fi-FI" baseline="0" dirty="0" err="1" smtClean="0"/>
              <a:t>but</a:t>
            </a:r>
            <a:r>
              <a:rPr lang="fi-FI" baseline="0" dirty="0" smtClean="0"/>
              <a:t> </a:t>
            </a:r>
            <a:r>
              <a:rPr lang="fi-FI" baseline="0" dirty="0" err="1" smtClean="0"/>
              <a:t>also</a:t>
            </a:r>
            <a:r>
              <a:rPr lang="fi-FI" baseline="0" dirty="0" smtClean="0"/>
              <a:t> in </a:t>
            </a:r>
            <a:r>
              <a:rPr lang="fi-FI" baseline="0" dirty="0" err="1" smtClean="0"/>
              <a:t>machine-readable</a:t>
            </a:r>
            <a:r>
              <a:rPr lang="fi-FI" baseline="0" dirty="0" smtClean="0"/>
              <a:t> </a:t>
            </a:r>
            <a:r>
              <a:rPr lang="fi-FI" baseline="0" dirty="0" err="1" smtClean="0"/>
              <a:t>format</a:t>
            </a:r>
            <a:endParaRPr lang="fi-FI" baseline="0" dirty="0" smtClean="0"/>
          </a:p>
          <a:p>
            <a:pPr marL="171450" indent="-171450">
              <a:buFontTx/>
              <a:buChar char="-"/>
            </a:pPr>
            <a:endParaRPr lang="fi-FI" baseline="0" dirty="0" smtClean="0"/>
          </a:p>
          <a:p>
            <a:pPr marL="171450" marR="0" indent="-171450" algn="l" defTabSz="457200" rtl="0" eaLnBrk="1" fontAlgn="auto" latinLnBrk="0" hangingPunct="1">
              <a:lnSpc>
                <a:spcPct val="100000"/>
              </a:lnSpc>
              <a:spcBef>
                <a:spcPts val="0"/>
              </a:spcBef>
              <a:spcAft>
                <a:spcPts val="0"/>
              </a:spcAft>
              <a:buClrTx/>
              <a:buSzTx/>
              <a:buFontTx/>
              <a:buChar char="-"/>
              <a:tabLst/>
              <a:defRPr/>
            </a:pPr>
            <a:r>
              <a:rPr lang="fi-FI" sz="1200" i="1" dirty="0" err="1" smtClean="0"/>
              <a:t>Semantic</a:t>
            </a:r>
            <a:r>
              <a:rPr lang="fi-FI" sz="1200" i="1" dirty="0" smtClean="0"/>
              <a:t> </a:t>
            </a:r>
            <a:r>
              <a:rPr lang="fi-FI" sz="1200" i="1" dirty="0" err="1" smtClean="0"/>
              <a:t>Interoperability</a:t>
            </a:r>
            <a:r>
              <a:rPr lang="fi-FI" sz="1200" i="1" dirty="0" smtClean="0"/>
              <a:t> </a:t>
            </a:r>
            <a:r>
              <a:rPr lang="fi-FI" sz="1200" i="1" dirty="0" err="1" smtClean="0"/>
              <a:t>Model</a:t>
            </a:r>
            <a:r>
              <a:rPr lang="fi-FI" sz="1200" i="0" baseline="0" dirty="0" smtClean="0"/>
              <a:t> &gt;&gt; </a:t>
            </a:r>
            <a:r>
              <a:rPr lang="fi-FI" sz="1200" i="0" baseline="0" dirty="0" err="1" smtClean="0"/>
              <a:t>named</a:t>
            </a:r>
            <a:r>
              <a:rPr lang="fi-FI" sz="1200" i="0" baseline="0" dirty="0" smtClean="0"/>
              <a:t> to show </a:t>
            </a:r>
            <a:r>
              <a:rPr lang="fi-FI" sz="1200" i="0" baseline="0" dirty="0" err="1" smtClean="0"/>
              <a:t>its</a:t>
            </a:r>
            <a:r>
              <a:rPr lang="fi-FI" sz="1200" i="0" baseline="0" dirty="0" smtClean="0"/>
              <a:t> </a:t>
            </a:r>
            <a:r>
              <a:rPr lang="fi-FI" sz="1200" i="0" baseline="0" dirty="0" err="1" smtClean="0"/>
              <a:t>intermediary</a:t>
            </a:r>
            <a:r>
              <a:rPr lang="fi-FI" sz="1200" i="0" baseline="0" dirty="0" smtClean="0"/>
              <a:t> </a:t>
            </a:r>
            <a:r>
              <a:rPr lang="fi-FI" sz="1200" i="0" baseline="0" dirty="0" err="1" smtClean="0"/>
              <a:t>role</a:t>
            </a:r>
            <a:r>
              <a:rPr lang="fi-FI" sz="1200" i="0" baseline="0" dirty="0" smtClean="0"/>
              <a:t>, </a:t>
            </a:r>
            <a:r>
              <a:rPr lang="fi-FI" sz="1200" i="0" baseline="0" dirty="0" err="1" smtClean="0"/>
              <a:t>naming</a:t>
            </a:r>
            <a:r>
              <a:rPr lang="fi-FI" sz="1200" i="0" baseline="0" dirty="0" smtClean="0"/>
              <a:t> </a:t>
            </a:r>
            <a:r>
              <a:rPr lang="fi-FI" sz="1200" i="0" baseline="0" dirty="0" err="1" smtClean="0"/>
              <a:t>needed</a:t>
            </a:r>
            <a:r>
              <a:rPr lang="fi-FI" sz="1200" i="0" baseline="0" dirty="0" smtClean="0"/>
              <a:t> in </a:t>
            </a:r>
            <a:r>
              <a:rPr lang="fi-FI" sz="1200" i="0" baseline="0" dirty="0" err="1" smtClean="0"/>
              <a:t>communication</a:t>
            </a:r>
            <a:r>
              <a:rPr lang="fi-FI" sz="1200" i="0" baseline="0" dirty="0" smtClean="0"/>
              <a:t> </a:t>
            </a:r>
            <a:r>
              <a:rPr lang="fi-FI" sz="1200" i="0" baseline="0" dirty="0" err="1" smtClean="0"/>
              <a:t>purposes</a:t>
            </a:r>
            <a:r>
              <a:rPr lang="fi-FI" sz="1200" i="0" baseline="0" dirty="0" smtClean="0"/>
              <a:t> for </a:t>
            </a:r>
            <a:r>
              <a:rPr lang="fi-FI" sz="1200" i="0" baseline="0" dirty="0" err="1" smtClean="0"/>
              <a:t>non</a:t>
            </a:r>
            <a:r>
              <a:rPr lang="fi-FI" sz="1200" i="0" baseline="0" dirty="0" smtClean="0"/>
              <a:t>-IT-</a:t>
            </a:r>
            <a:r>
              <a:rPr lang="fi-FI" sz="1200" i="0" baseline="0" dirty="0" err="1" smtClean="0"/>
              <a:t>persons</a:t>
            </a:r>
            <a:endParaRPr lang="fi-FI" sz="1200" i="1" dirty="0" smtClean="0"/>
          </a:p>
        </p:txBody>
      </p:sp>
      <p:sp>
        <p:nvSpPr>
          <p:cNvPr id="4" name="Slide Number Placeholder 3"/>
          <p:cNvSpPr>
            <a:spLocks noGrp="1"/>
          </p:cNvSpPr>
          <p:nvPr>
            <p:ph type="sldNum" sz="quarter" idx="10"/>
          </p:nvPr>
        </p:nvSpPr>
        <p:spPr/>
        <p:txBody>
          <a:bodyPr/>
          <a:lstStyle/>
          <a:p>
            <a:fld id="{E4BB5B79-2383-2241-8BD7-D0EEC3F3B52A}" type="slidenum">
              <a:rPr lang="en-US" smtClean="0"/>
              <a:t>4</a:t>
            </a:fld>
            <a:endParaRPr lang="en-US"/>
          </a:p>
        </p:txBody>
      </p:sp>
    </p:spTree>
    <p:extLst>
      <p:ext uri="{BB962C8B-B14F-4D97-AF65-F5344CB8AC3E}">
        <p14:creationId xmlns:p14="http://schemas.microsoft.com/office/powerpoint/2010/main" val="32936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smtClean="0"/>
              <a:t>- Open Science </a:t>
            </a:r>
            <a:r>
              <a:rPr lang="fi-FI" dirty="0" err="1" smtClean="0"/>
              <a:t>Cloud</a:t>
            </a:r>
            <a:r>
              <a:rPr lang="fi-FI" dirty="0" smtClean="0"/>
              <a:t> – FAIR?</a:t>
            </a: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6</a:t>
            </a:fld>
            <a:endParaRPr lang="en-US"/>
          </a:p>
        </p:txBody>
      </p:sp>
    </p:spTree>
    <p:extLst>
      <p:ext uri="{BB962C8B-B14F-4D97-AF65-F5344CB8AC3E}">
        <p14:creationId xmlns:p14="http://schemas.microsoft.com/office/powerpoint/2010/main" val="2697405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smtClean="0"/>
              <a:t>In</a:t>
            </a:r>
            <a:r>
              <a:rPr lang="fi-FI" baseline="0" dirty="0" smtClean="0"/>
              <a:t> Finland </a:t>
            </a:r>
            <a:r>
              <a:rPr lang="fi-FI" baseline="0" dirty="0" err="1" smtClean="0"/>
              <a:t>w</a:t>
            </a:r>
            <a:r>
              <a:rPr lang="fi-FI" dirty="0" err="1" smtClean="0"/>
              <a:t>e</a:t>
            </a:r>
            <a:r>
              <a:rPr lang="fi-FI" baseline="0" dirty="0" smtClean="0"/>
              <a:t> </a:t>
            </a:r>
            <a:r>
              <a:rPr lang="fi-FI" baseline="0" dirty="0" err="1" smtClean="0"/>
              <a:t>are</a:t>
            </a:r>
            <a:r>
              <a:rPr lang="fi-FI" baseline="0" dirty="0" smtClean="0"/>
              <a:t> </a:t>
            </a:r>
            <a:r>
              <a:rPr lang="fi-FI" baseline="0" dirty="0" err="1" smtClean="0"/>
              <a:t>currently</a:t>
            </a:r>
            <a:r>
              <a:rPr lang="fi-FI" baseline="0" dirty="0" smtClean="0"/>
              <a:t> </a:t>
            </a:r>
            <a:r>
              <a:rPr lang="fi-FI" baseline="0" dirty="0" err="1" smtClean="0"/>
              <a:t>building</a:t>
            </a:r>
            <a:r>
              <a:rPr lang="fi-FI" baseline="0" dirty="0" smtClean="0"/>
              <a:t> </a:t>
            </a:r>
            <a:r>
              <a:rPr lang="fi-FI" baseline="0" dirty="0" err="1" smtClean="0"/>
              <a:t>the</a:t>
            </a:r>
            <a:r>
              <a:rPr lang="fi-FI" baseline="0" dirty="0" smtClean="0"/>
              <a:t> </a:t>
            </a:r>
            <a:r>
              <a:rPr lang="fi-FI" baseline="0" dirty="0" err="1" smtClean="0"/>
              <a:t>core</a:t>
            </a:r>
            <a:r>
              <a:rPr lang="fi-FI" baseline="0" dirty="0" smtClean="0"/>
              <a:t> </a:t>
            </a:r>
            <a:r>
              <a:rPr lang="fi-FI" baseline="0" dirty="0" err="1" smtClean="0"/>
              <a:t>resource</a:t>
            </a:r>
            <a:r>
              <a:rPr lang="fi-FI" baseline="0" dirty="0" smtClean="0"/>
              <a:t> </a:t>
            </a:r>
            <a:r>
              <a:rPr lang="fi-FI" baseline="0" dirty="0" err="1" smtClean="0"/>
              <a:t>needed</a:t>
            </a:r>
            <a:r>
              <a:rPr lang="fi-FI" baseline="0" dirty="0" smtClean="0"/>
              <a:t> to </a:t>
            </a:r>
            <a:r>
              <a:rPr lang="fi-FI" baseline="0" dirty="0" err="1" smtClean="0"/>
              <a:t>ensure</a:t>
            </a:r>
            <a:r>
              <a:rPr lang="fi-FI" baseline="0" dirty="0" smtClean="0"/>
              <a:t> </a:t>
            </a:r>
            <a:r>
              <a:rPr lang="fi-FI" baseline="0" dirty="0" err="1" smtClean="0"/>
              <a:t>semantic</a:t>
            </a:r>
            <a:r>
              <a:rPr lang="fi-FI" baseline="0" dirty="0" smtClean="0"/>
              <a:t> </a:t>
            </a:r>
            <a:r>
              <a:rPr lang="fi-FI" baseline="0" dirty="0" err="1" smtClean="0"/>
              <a:t>interoperability</a:t>
            </a:r>
            <a:r>
              <a:rPr lang="fi-FI" baseline="0" dirty="0" smtClean="0"/>
              <a:t>. </a:t>
            </a:r>
            <a:r>
              <a:rPr lang="fi-FI" baseline="0" dirty="0" err="1" smtClean="0"/>
              <a:t>This</a:t>
            </a:r>
            <a:r>
              <a:rPr lang="fi-FI" baseline="0" dirty="0" smtClean="0"/>
              <a:t> </a:t>
            </a:r>
            <a:r>
              <a:rPr lang="fi-FI" baseline="0" dirty="0" err="1" smtClean="0"/>
              <a:t>work</a:t>
            </a:r>
            <a:r>
              <a:rPr lang="fi-FI" baseline="0" dirty="0" smtClean="0"/>
              <a:t> is </a:t>
            </a:r>
            <a:r>
              <a:rPr lang="fi-FI" baseline="0" dirty="0" err="1" smtClean="0"/>
              <a:t>essential</a:t>
            </a:r>
            <a:r>
              <a:rPr lang="fi-FI" baseline="0" dirty="0" smtClean="0"/>
              <a:t> </a:t>
            </a:r>
            <a:r>
              <a:rPr lang="fi-FI" baseline="0" dirty="0" err="1" smtClean="0"/>
              <a:t>also</a:t>
            </a:r>
            <a:r>
              <a:rPr lang="fi-FI" baseline="0" dirty="0" smtClean="0"/>
              <a:t> for </a:t>
            </a:r>
            <a:r>
              <a:rPr lang="fi-FI" baseline="0" dirty="0" err="1" smtClean="0"/>
              <a:t>international</a:t>
            </a:r>
            <a:r>
              <a:rPr lang="fi-FI" baseline="0" dirty="0" smtClean="0"/>
              <a:t> </a:t>
            </a:r>
            <a:r>
              <a:rPr lang="fi-FI" baseline="0" dirty="0" err="1" smtClean="0"/>
              <a:t>cooperation</a:t>
            </a:r>
            <a:r>
              <a:rPr lang="fi-FI" baseline="0" dirty="0" smtClean="0"/>
              <a:t> as </a:t>
            </a:r>
            <a:r>
              <a:rPr lang="fi-FI" baseline="0" dirty="0" err="1" smtClean="0"/>
              <a:t>stated</a:t>
            </a:r>
            <a:r>
              <a:rPr lang="fi-FI" baseline="0" dirty="0" smtClean="0"/>
              <a:t> in </a:t>
            </a:r>
            <a:r>
              <a:rPr lang="fi-FI" baseline="0" dirty="0" err="1" smtClean="0"/>
              <a:t>the</a:t>
            </a:r>
            <a:r>
              <a:rPr lang="fi-FI" baseline="0" dirty="0" smtClean="0"/>
              <a:t> </a:t>
            </a:r>
            <a:r>
              <a:rPr lang="fi-FI" baseline="0" dirty="0" err="1" smtClean="0"/>
              <a:t>morning’s</a:t>
            </a:r>
            <a:r>
              <a:rPr lang="fi-FI" baseline="0" dirty="0" smtClean="0"/>
              <a:t> </a:t>
            </a:r>
            <a:r>
              <a:rPr lang="fi-FI" baseline="0" dirty="0" err="1" smtClean="0"/>
              <a:t>key</a:t>
            </a:r>
            <a:r>
              <a:rPr lang="fi-FI" baseline="0" dirty="0" smtClean="0"/>
              <a:t> </a:t>
            </a:r>
            <a:r>
              <a:rPr lang="fi-FI" baseline="0" dirty="0" err="1" smtClean="0"/>
              <a:t>note</a:t>
            </a:r>
            <a:r>
              <a:rPr lang="fi-FI" baseline="0" dirty="0" smtClean="0"/>
              <a:t> </a:t>
            </a:r>
            <a:r>
              <a:rPr lang="fi-FI" baseline="0" dirty="0" err="1" smtClean="0"/>
              <a:t>speak</a:t>
            </a:r>
            <a:r>
              <a:rPr lang="fi-FI" baseline="0" dirty="0" smtClean="0"/>
              <a:t>.</a:t>
            </a:r>
          </a:p>
          <a:p>
            <a:r>
              <a:rPr lang="fi-FI" baseline="0" dirty="0" smtClean="0"/>
              <a:t>It is </a:t>
            </a:r>
            <a:r>
              <a:rPr lang="fi-FI" baseline="0" dirty="0" err="1" smtClean="0"/>
              <a:t>however</a:t>
            </a:r>
            <a:r>
              <a:rPr lang="fi-FI" baseline="0" dirty="0" smtClean="0"/>
              <a:t> </a:t>
            </a:r>
            <a:r>
              <a:rPr lang="fi-FI" baseline="0" dirty="0" err="1" smtClean="0"/>
              <a:t>more</a:t>
            </a:r>
            <a:r>
              <a:rPr lang="fi-FI" baseline="0" dirty="0" smtClean="0"/>
              <a:t> </a:t>
            </a:r>
            <a:r>
              <a:rPr lang="fi-FI" baseline="0" dirty="0" err="1" smtClean="0"/>
              <a:t>efficient</a:t>
            </a:r>
            <a:r>
              <a:rPr lang="fi-FI" baseline="0" dirty="0" smtClean="0"/>
              <a:t> to </a:t>
            </a:r>
            <a:r>
              <a:rPr lang="fi-FI" baseline="0" dirty="0" err="1" smtClean="0"/>
              <a:t>use</a:t>
            </a:r>
            <a:r>
              <a:rPr lang="fi-FI" baseline="0" dirty="0" smtClean="0"/>
              <a:t> </a:t>
            </a:r>
            <a:r>
              <a:rPr lang="fi-FI" baseline="0" dirty="0" err="1" smtClean="0"/>
              <a:t>the</a:t>
            </a:r>
            <a:r>
              <a:rPr lang="fi-FI" baseline="0" dirty="0" smtClean="0"/>
              <a:t> </a:t>
            </a:r>
            <a:r>
              <a:rPr lang="fi-FI" baseline="0" dirty="0" err="1" smtClean="0"/>
              <a:t>resourses</a:t>
            </a:r>
            <a:r>
              <a:rPr lang="fi-FI" baseline="0" dirty="0" smtClean="0"/>
              <a:t> </a:t>
            </a:r>
            <a:r>
              <a:rPr lang="fi-FI" baseline="0" dirty="0" err="1" smtClean="0"/>
              <a:t>if</a:t>
            </a:r>
            <a:r>
              <a:rPr lang="fi-FI" baseline="0" dirty="0" smtClean="0"/>
              <a:t> </a:t>
            </a:r>
            <a:r>
              <a:rPr lang="fi-FI" baseline="0" dirty="0" err="1" smtClean="0"/>
              <a:t>there</a:t>
            </a:r>
            <a:r>
              <a:rPr lang="fi-FI" baseline="0" dirty="0" smtClean="0"/>
              <a:t> </a:t>
            </a:r>
            <a:r>
              <a:rPr lang="fi-FI" baseline="0" dirty="0" err="1" smtClean="0"/>
              <a:t>proper</a:t>
            </a:r>
            <a:r>
              <a:rPr lang="fi-FI" baseline="0" dirty="0" smtClean="0"/>
              <a:t> </a:t>
            </a:r>
            <a:r>
              <a:rPr lang="fi-FI" baseline="0" dirty="0" err="1" smtClean="0"/>
              <a:t>tools</a:t>
            </a:r>
            <a:r>
              <a:rPr lang="fi-FI" baseline="0" dirty="0" smtClean="0"/>
              <a:t> for </a:t>
            </a:r>
            <a:r>
              <a:rPr lang="fi-FI" baseline="0" dirty="0" err="1" smtClean="0"/>
              <a:t>that</a:t>
            </a:r>
            <a:r>
              <a:rPr lang="fi-FI" baseline="0" dirty="0" smtClean="0"/>
              <a:t>. </a:t>
            </a:r>
            <a:r>
              <a:rPr lang="fi-FI" baseline="0" dirty="0" err="1" smtClean="0"/>
              <a:t>So</a:t>
            </a:r>
            <a:r>
              <a:rPr lang="fi-FI" baseline="0" dirty="0" smtClean="0"/>
              <a:t> </a:t>
            </a:r>
            <a:r>
              <a:rPr lang="fi-FI" baseline="0" dirty="0" err="1" smtClean="0"/>
              <a:t>we</a:t>
            </a:r>
            <a:r>
              <a:rPr lang="fi-FI" baseline="0" dirty="0" smtClean="0"/>
              <a:t> </a:t>
            </a:r>
            <a:r>
              <a:rPr lang="fi-FI" baseline="0" dirty="0" err="1" smtClean="0"/>
              <a:t>have</a:t>
            </a:r>
            <a:r>
              <a:rPr lang="fi-FI" baseline="0" dirty="0" smtClean="0"/>
              <a:t> </a:t>
            </a:r>
            <a:r>
              <a:rPr lang="fi-FI" baseline="0" dirty="0" err="1" smtClean="0"/>
              <a:t>created</a:t>
            </a:r>
            <a:r>
              <a:rPr lang="fi-FI" baseline="0" dirty="0" smtClean="0"/>
              <a:t> </a:t>
            </a:r>
            <a:r>
              <a:rPr lang="fi-FI" baseline="0" dirty="0" err="1" smtClean="0"/>
              <a:t>one</a:t>
            </a:r>
            <a:r>
              <a:rPr lang="fi-FI" baseline="0" dirty="0" smtClean="0"/>
              <a:t>. </a:t>
            </a:r>
          </a:p>
          <a:p>
            <a:endParaRPr lang="fi-FI" baseline="0" dirty="0" smtClean="0"/>
          </a:p>
          <a:p>
            <a:r>
              <a:rPr lang="fi-FI" baseline="0" dirty="0" err="1" smtClean="0"/>
              <a:t>Barckets</a:t>
            </a:r>
            <a:r>
              <a:rPr lang="fi-FI" baseline="0" dirty="0" smtClean="0"/>
              <a:t> </a:t>
            </a:r>
            <a:r>
              <a:rPr lang="fi-FI" baseline="0" dirty="0" err="1" smtClean="0"/>
              <a:t>there</a:t>
            </a:r>
            <a:r>
              <a:rPr lang="fi-FI" baseline="0" dirty="0" smtClean="0"/>
              <a:t> in </a:t>
            </a:r>
            <a:r>
              <a:rPr lang="fi-FI" baseline="0" dirty="0" err="1" smtClean="0"/>
              <a:t>the</a:t>
            </a:r>
            <a:r>
              <a:rPr lang="fi-FI" baseline="0" dirty="0" smtClean="0"/>
              <a:t> </a:t>
            </a:r>
            <a:r>
              <a:rPr lang="fi-FI" baseline="0" dirty="0" err="1" smtClean="0"/>
              <a:t>title</a:t>
            </a:r>
            <a:r>
              <a:rPr lang="fi-FI" baseline="0" dirty="0" smtClean="0"/>
              <a:t> </a:t>
            </a:r>
            <a:r>
              <a:rPr lang="fi-FI" baseline="0" dirty="0" err="1" smtClean="0"/>
              <a:t>are</a:t>
            </a:r>
            <a:r>
              <a:rPr lang="fi-FI" baseline="0" dirty="0" smtClean="0"/>
              <a:t> to </a:t>
            </a:r>
            <a:r>
              <a:rPr lang="fi-FI" baseline="0" dirty="0" err="1" smtClean="0"/>
              <a:t>indicate</a:t>
            </a:r>
            <a:r>
              <a:rPr lang="fi-FI" baseline="0" dirty="0" smtClean="0"/>
              <a:t> </a:t>
            </a:r>
            <a:r>
              <a:rPr lang="fi-FI" baseline="0" dirty="0" err="1" smtClean="0"/>
              <a:t>that</a:t>
            </a:r>
            <a:r>
              <a:rPr lang="fi-FI" baseline="0" dirty="0" smtClean="0"/>
              <a:t> </a:t>
            </a:r>
            <a:r>
              <a:rPr lang="fi-FI" baseline="0" dirty="0" err="1" smtClean="0"/>
              <a:t>the</a:t>
            </a:r>
            <a:r>
              <a:rPr lang="fi-FI" baseline="0" dirty="0" smtClean="0"/>
              <a:t> </a:t>
            </a:r>
            <a:r>
              <a:rPr lang="fi-FI" baseline="0" dirty="0" err="1" smtClean="0"/>
              <a:t>tool</a:t>
            </a:r>
            <a:r>
              <a:rPr lang="fi-FI" baseline="0" dirty="0" smtClean="0"/>
              <a:t> </a:t>
            </a:r>
            <a:r>
              <a:rPr lang="fi-FI" baseline="0" dirty="0" err="1" smtClean="0"/>
              <a:t>developed</a:t>
            </a:r>
            <a:r>
              <a:rPr lang="fi-FI" baseline="0" dirty="0" smtClean="0"/>
              <a:t> is a </a:t>
            </a:r>
            <a:r>
              <a:rPr lang="fi-FI" baseline="0" dirty="0" err="1" smtClean="0"/>
              <a:t>modular</a:t>
            </a:r>
            <a:r>
              <a:rPr lang="fi-FI" baseline="0" dirty="0" smtClean="0"/>
              <a:t> IT-</a:t>
            </a:r>
            <a:r>
              <a:rPr lang="fi-FI" baseline="0" dirty="0" err="1" smtClean="0"/>
              <a:t>solution</a:t>
            </a:r>
            <a:r>
              <a:rPr lang="fi-FI" baseline="0" dirty="0" smtClean="0"/>
              <a:t>, open software it is </a:t>
            </a:r>
            <a:r>
              <a:rPr lang="fi-FI" baseline="0" dirty="0" err="1" smtClean="0"/>
              <a:t>also</a:t>
            </a:r>
            <a:r>
              <a:rPr lang="fi-FI" baseline="0" dirty="0" smtClean="0"/>
              <a:t>,  </a:t>
            </a:r>
            <a:r>
              <a:rPr lang="fi-FI" baseline="0" dirty="0" err="1" smtClean="0"/>
              <a:t>which</a:t>
            </a:r>
            <a:r>
              <a:rPr lang="fi-FI" baseline="0" dirty="0" smtClean="0"/>
              <a:t> is </a:t>
            </a:r>
            <a:r>
              <a:rPr lang="fi-FI" baseline="0" dirty="0" err="1" smtClean="0"/>
              <a:t>linked</a:t>
            </a:r>
            <a:r>
              <a:rPr lang="fi-FI" baseline="0" dirty="0" smtClean="0"/>
              <a:t> to </a:t>
            </a:r>
            <a:r>
              <a:rPr lang="fi-FI" baseline="0" dirty="0" err="1" smtClean="0"/>
              <a:t>the</a:t>
            </a:r>
            <a:r>
              <a:rPr lang="fi-FI" baseline="0" dirty="0" smtClean="0"/>
              <a:t> </a:t>
            </a:r>
            <a:r>
              <a:rPr lang="fi-FI" baseline="0" dirty="0" err="1" smtClean="0"/>
              <a:t>mentioned</a:t>
            </a:r>
            <a:r>
              <a:rPr lang="fi-FI" baseline="0" dirty="0" smtClean="0"/>
              <a:t> </a:t>
            </a:r>
            <a:r>
              <a:rPr lang="fi-FI" baseline="0" dirty="0" err="1" smtClean="0"/>
              <a:t>ontology</a:t>
            </a:r>
            <a:r>
              <a:rPr lang="fi-FI" baseline="0" dirty="0" smtClean="0"/>
              <a:t> </a:t>
            </a:r>
            <a:r>
              <a:rPr lang="fi-FI" baseline="0" dirty="0" err="1" smtClean="0"/>
              <a:t>service</a:t>
            </a:r>
            <a:r>
              <a:rPr lang="fi-FI" baseline="0" dirty="0" smtClean="0"/>
              <a:t> and </a:t>
            </a:r>
            <a:r>
              <a:rPr lang="fi-FI" baseline="0" dirty="0" err="1" smtClean="0"/>
              <a:t>supports</a:t>
            </a:r>
            <a:r>
              <a:rPr lang="fi-FI" baseline="0" dirty="0" smtClean="0"/>
              <a:t> </a:t>
            </a:r>
            <a:r>
              <a:rPr lang="fi-FI" baseline="0" dirty="0" err="1" smtClean="0"/>
              <a:t>therefore</a:t>
            </a:r>
            <a:r>
              <a:rPr lang="fi-FI" baseline="0" dirty="0" smtClean="0"/>
              <a:t> </a:t>
            </a:r>
            <a:r>
              <a:rPr lang="fi-FI" baseline="0" dirty="0" err="1" smtClean="0"/>
              <a:t>terminology</a:t>
            </a:r>
            <a:r>
              <a:rPr lang="fi-FI" baseline="0" dirty="0" smtClean="0"/>
              <a:t> </a:t>
            </a:r>
            <a:r>
              <a:rPr lang="fi-FI" baseline="0" dirty="0" err="1" smtClean="0"/>
              <a:t>process</a:t>
            </a:r>
            <a:r>
              <a:rPr lang="fi-FI" baseline="0" dirty="0" smtClean="0"/>
              <a:t>. It is </a:t>
            </a:r>
            <a:r>
              <a:rPr lang="fi-FI" baseline="0" dirty="0" err="1" smtClean="0"/>
              <a:t>also</a:t>
            </a:r>
            <a:r>
              <a:rPr lang="fi-FI" baseline="0" dirty="0" smtClean="0"/>
              <a:t> </a:t>
            </a:r>
            <a:r>
              <a:rPr lang="fi-FI" baseline="0" dirty="0" err="1" smtClean="0"/>
              <a:t>linked</a:t>
            </a:r>
            <a:r>
              <a:rPr lang="fi-FI" baseline="0" dirty="0" smtClean="0"/>
              <a:t> to </a:t>
            </a:r>
            <a:r>
              <a:rPr lang="fi-FI" baseline="0" dirty="0" err="1" smtClean="0"/>
              <a:t>code</a:t>
            </a:r>
            <a:r>
              <a:rPr lang="fi-FI" baseline="0" dirty="0" smtClean="0"/>
              <a:t> </a:t>
            </a:r>
            <a:r>
              <a:rPr lang="fi-FI" baseline="0" dirty="0" err="1" smtClean="0"/>
              <a:t>service</a:t>
            </a:r>
            <a:r>
              <a:rPr lang="fi-FI" baseline="0" dirty="0" smtClean="0"/>
              <a:t>. </a:t>
            </a:r>
            <a:r>
              <a:rPr lang="fi-FI" baseline="0" dirty="0" err="1" smtClean="0"/>
              <a:t>Together</a:t>
            </a:r>
            <a:r>
              <a:rPr lang="fi-FI" baseline="0" dirty="0" smtClean="0"/>
              <a:t> </a:t>
            </a:r>
            <a:r>
              <a:rPr lang="fi-FI" baseline="0" dirty="0" err="1" smtClean="0"/>
              <a:t>these</a:t>
            </a:r>
            <a:r>
              <a:rPr lang="fi-FI" baseline="0" dirty="0" smtClean="0"/>
              <a:t> </a:t>
            </a:r>
            <a:r>
              <a:rPr lang="fi-FI" baseline="0" dirty="0" err="1" smtClean="0"/>
              <a:t>parts</a:t>
            </a:r>
            <a:r>
              <a:rPr lang="fi-FI" baseline="0" dirty="0" smtClean="0"/>
              <a:t> </a:t>
            </a:r>
            <a:r>
              <a:rPr lang="fi-FI" baseline="0" dirty="0" err="1" smtClean="0"/>
              <a:t>will</a:t>
            </a:r>
            <a:r>
              <a:rPr lang="fi-FI" baseline="0" dirty="0" smtClean="0"/>
              <a:t> </a:t>
            </a:r>
            <a:r>
              <a:rPr lang="fi-FI" baseline="0" dirty="0" err="1" smtClean="0"/>
              <a:t>form</a:t>
            </a:r>
            <a:r>
              <a:rPr lang="fi-FI" baseline="0" dirty="0" smtClean="0"/>
              <a:t> a </a:t>
            </a:r>
            <a:r>
              <a:rPr lang="fi-FI" baseline="0" dirty="0" err="1" smtClean="0"/>
              <a:t>centralised</a:t>
            </a:r>
            <a:r>
              <a:rPr lang="fi-FI" baseline="0" dirty="0" smtClean="0"/>
              <a:t> </a:t>
            </a:r>
            <a:r>
              <a:rPr lang="fi-FI" baseline="0" dirty="0" err="1" smtClean="0"/>
              <a:t>national</a:t>
            </a:r>
            <a:r>
              <a:rPr lang="fi-FI" baseline="0" dirty="0" smtClean="0"/>
              <a:t> metadata </a:t>
            </a:r>
            <a:r>
              <a:rPr lang="fi-FI" baseline="0" dirty="0" err="1" smtClean="0"/>
              <a:t>service</a:t>
            </a:r>
            <a:r>
              <a:rPr lang="fi-FI" baseline="0" dirty="0" smtClean="0"/>
              <a:t>.  </a:t>
            </a: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11</a:t>
            </a:fld>
            <a:endParaRPr lang="en-US"/>
          </a:p>
        </p:txBody>
      </p:sp>
    </p:spTree>
    <p:extLst>
      <p:ext uri="{BB962C8B-B14F-4D97-AF65-F5344CB8AC3E}">
        <p14:creationId xmlns:p14="http://schemas.microsoft.com/office/powerpoint/2010/main" val="92927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fi-FI" dirty="0" err="1" smtClean="0"/>
              <a:t>Anyone</a:t>
            </a:r>
            <a:r>
              <a:rPr lang="fi-FI" dirty="0" smtClean="0"/>
              <a:t> </a:t>
            </a:r>
            <a:r>
              <a:rPr lang="fi-FI" dirty="0" err="1" smtClean="0"/>
              <a:t>can</a:t>
            </a:r>
            <a:r>
              <a:rPr lang="fi-FI" dirty="0" smtClean="0"/>
              <a:t> </a:t>
            </a:r>
            <a:r>
              <a:rPr lang="fi-FI" dirty="0" err="1" smtClean="0"/>
              <a:t>access</a:t>
            </a:r>
            <a:r>
              <a:rPr lang="fi-FI" dirty="0" smtClean="0"/>
              <a:t> </a:t>
            </a:r>
            <a:r>
              <a:rPr lang="fi-FI" dirty="0" err="1" smtClean="0"/>
              <a:t>the</a:t>
            </a:r>
            <a:r>
              <a:rPr lang="fi-FI" dirty="0" smtClean="0"/>
              <a:t> </a:t>
            </a:r>
            <a:r>
              <a:rPr lang="fi-FI" dirty="0" err="1" smtClean="0"/>
              <a:t>service</a:t>
            </a:r>
            <a:r>
              <a:rPr lang="fi-FI" dirty="0" smtClean="0"/>
              <a:t> at </a:t>
            </a:r>
            <a:r>
              <a:rPr lang="fi-FI" dirty="0" err="1" smtClean="0"/>
              <a:t>the</a:t>
            </a:r>
            <a:r>
              <a:rPr lang="fi-FI" dirty="0" smtClean="0"/>
              <a:t> </a:t>
            </a:r>
            <a:r>
              <a:rPr lang="fi-FI" dirty="0" err="1" smtClean="0"/>
              <a:t>address</a:t>
            </a:r>
            <a:r>
              <a:rPr lang="fi-FI" baseline="0" dirty="0" smtClean="0"/>
              <a:t> </a:t>
            </a:r>
            <a:r>
              <a:rPr lang="fi-FI" baseline="0" dirty="0" err="1" smtClean="0"/>
              <a:t>mentioned</a:t>
            </a:r>
            <a:r>
              <a:rPr lang="fi-FI" baseline="0" dirty="0" smtClean="0"/>
              <a:t> on </a:t>
            </a:r>
            <a:r>
              <a:rPr lang="fi-FI" baseline="0" dirty="0" err="1" smtClean="0"/>
              <a:t>the</a:t>
            </a:r>
            <a:r>
              <a:rPr lang="fi-FI" baseline="0" dirty="0" smtClean="0"/>
              <a:t> </a:t>
            </a:r>
            <a:r>
              <a:rPr lang="fi-FI" baseline="0" dirty="0" err="1" smtClean="0"/>
              <a:t>slide</a:t>
            </a:r>
            <a:r>
              <a:rPr lang="fi-FI" baseline="0" dirty="0" smtClean="0"/>
              <a:t>, data </a:t>
            </a:r>
            <a:r>
              <a:rPr lang="fi-FI" baseline="0" dirty="0" err="1" smtClean="0"/>
              <a:t>description</a:t>
            </a:r>
            <a:r>
              <a:rPr lang="fi-FI" baseline="0" dirty="0" smtClean="0"/>
              <a:t> </a:t>
            </a:r>
            <a:r>
              <a:rPr lang="fi-FI" baseline="0" dirty="0" err="1" smtClean="0"/>
              <a:t>can</a:t>
            </a:r>
            <a:r>
              <a:rPr lang="fi-FI" baseline="0" dirty="0" smtClean="0"/>
              <a:t> </a:t>
            </a:r>
            <a:r>
              <a:rPr lang="fi-FI" baseline="0" dirty="0" err="1" smtClean="0"/>
              <a:t>be</a:t>
            </a:r>
            <a:r>
              <a:rPr lang="fi-FI" baseline="0" dirty="0" smtClean="0"/>
              <a:t> </a:t>
            </a:r>
            <a:r>
              <a:rPr lang="fi-FI" baseline="0" dirty="0" err="1" smtClean="0"/>
              <a:t>browsed</a:t>
            </a:r>
            <a:r>
              <a:rPr lang="fi-FI" baseline="0" dirty="0" smtClean="0"/>
              <a:t> </a:t>
            </a:r>
            <a:r>
              <a:rPr lang="fi-FI" baseline="0" dirty="0" err="1" smtClean="0"/>
              <a:t>freely</a:t>
            </a:r>
            <a:endParaRPr lang="fi-FI" baseline="0" dirty="0" smtClean="0"/>
          </a:p>
          <a:p>
            <a:pPr marL="171450" indent="-171450">
              <a:buFontTx/>
              <a:buChar char="-"/>
            </a:pPr>
            <a:r>
              <a:rPr lang="fi-FI" baseline="0" dirty="0" err="1" smtClean="0"/>
              <a:t>Some</a:t>
            </a:r>
            <a:r>
              <a:rPr lang="fi-FI" baseline="0" dirty="0" smtClean="0"/>
              <a:t> </a:t>
            </a:r>
            <a:r>
              <a:rPr lang="fi-FI" baseline="0" dirty="0" err="1" smtClean="0"/>
              <a:t>core</a:t>
            </a:r>
            <a:r>
              <a:rPr lang="fi-FI" baseline="0" dirty="0" smtClean="0"/>
              <a:t> </a:t>
            </a:r>
            <a:r>
              <a:rPr lang="fi-FI" baseline="0" dirty="0" err="1" smtClean="0"/>
              <a:t>functions</a:t>
            </a:r>
            <a:r>
              <a:rPr lang="fi-FI" baseline="0" dirty="0" smtClean="0"/>
              <a:t> </a:t>
            </a:r>
            <a:r>
              <a:rPr lang="fi-FI" baseline="0" dirty="0" err="1" smtClean="0"/>
              <a:t>require</a:t>
            </a:r>
            <a:r>
              <a:rPr lang="fi-FI" baseline="0" dirty="0" smtClean="0"/>
              <a:t> </a:t>
            </a:r>
            <a:r>
              <a:rPr lang="fi-FI" baseline="0" dirty="0" err="1" smtClean="0"/>
              <a:t>user</a:t>
            </a:r>
            <a:r>
              <a:rPr lang="fi-FI" baseline="0" dirty="0" smtClean="0"/>
              <a:t> </a:t>
            </a:r>
            <a:r>
              <a:rPr lang="fi-FI" baseline="0" dirty="0" err="1" smtClean="0"/>
              <a:t>account</a:t>
            </a:r>
            <a:r>
              <a:rPr lang="fi-FI" baseline="0" dirty="0" smtClean="0"/>
              <a:t>, </a:t>
            </a:r>
            <a:r>
              <a:rPr lang="fi-FI" baseline="0" dirty="0" err="1" smtClean="0"/>
              <a:t>like</a:t>
            </a:r>
            <a:r>
              <a:rPr lang="fi-FI" baseline="0" dirty="0" smtClean="0"/>
              <a:t> </a:t>
            </a:r>
            <a:r>
              <a:rPr lang="fi-FI" baseline="0" dirty="0" err="1" smtClean="0"/>
              <a:t>creating</a:t>
            </a:r>
            <a:r>
              <a:rPr lang="fi-FI" baseline="0" dirty="0" smtClean="0"/>
              <a:t> </a:t>
            </a:r>
            <a:r>
              <a:rPr lang="fi-FI" baseline="0" dirty="0" err="1" smtClean="0"/>
              <a:t>models</a:t>
            </a:r>
            <a:r>
              <a:rPr lang="fi-FI" baseline="0" dirty="0" smtClean="0"/>
              <a:t> </a:t>
            </a:r>
            <a:r>
              <a:rPr lang="fi-FI" baseline="0" dirty="0" err="1" smtClean="0"/>
              <a:t>or</a:t>
            </a:r>
            <a:r>
              <a:rPr lang="fi-FI" baseline="0" dirty="0" smtClean="0"/>
              <a:t> </a:t>
            </a:r>
            <a:r>
              <a:rPr lang="fi-FI" baseline="0" dirty="0" err="1" smtClean="0"/>
              <a:t>modifying</a:t>
            </a:r>
            <a:r>
              <a:rPr lang="fi-FI" baseline="0" dirty="0" smtClean="0"/>
              <a:t> </a:t>
            </a:r>
            <a:r>
              <a:rPr lang="fi-FI" baseline="0" dirty="0" err="1" smtClean="0"/>
              <a:t>them</a:t>
            </a: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12</a:t>
            </a:fld>
            <a:endParaRPr lang="en-US"/>
          </a:p>
        </p:txBody>
      </p:sp>
    </p:spTree>
    <p:extLst>
      <p:ext uri="{BB962C8B-B14F-4D97-AF65-F5344CB8AC3E}">
        <p14:creationId xmlns:p14="http://schemas.microsoft.com/office/powerpoint/2010/main" val="1331962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fi-FI" dirty="0" err="1" smtClean="0"/>
              <a:t>Most</a:t>
            </a:r>
            <a:r>
              <a:rPr lang="fi-FI" dirty="0" smtClean="0"/>
              <a:t> </a:t>
            </a:r>
            <a:r>
              <a:rPr lang="fi-FI" dirty="0" err="1" smtClean="0"/>
              <a:t>users</a:t>
            </a:r>
            <a:r>
              <a:rPr lang="fi-FI" dirty="0" smtClean="0"/>
              <a:t> </a:t>
            </a:r>
            <a:r>
              <a:rPr lang="fi-FI" dirty="0" err="1" smtClean="0"/>
              <a:t>are</a:t>
            </a:r>
            <a:r>
              <a:rPr lang="fi-FI" dirty="0" smtClean="0"/>
              <a:t> </a:t>
            </a:r>
            <a:r>
              <a:rPr lang="fi-FI" dirty="0" err="1" smtClean="0"/>
              <a:t>after</a:t>
            </a:r>
            <a:r>
              <a:rPr lang="fi-FI" baseline="0" dirty="0" smtClean="0"/>
              <a:t> </a:t>
            </a:r>
            <a:r>
              <a:rPr lang="fi-FI" baseline="0" dirty="0" err="1" smtClean="0"/>
              <a:t>the</a:t>
            </a:r>
            <a:r>
              <a:rPr lang="fi-FI" baseline="0" dirty="0" smtClean="0"/>
              <a:t> </a:t>
            </a:r>
            <a:r>
              <a:rPr lang="fi-FI" baseline="0" dirty="0" err="1" smtClean="0"/>
              <a:t>application</a:t>
            </a:r>
            <a:r>
              <a:rPr lang="fi-FI" baseline="0" dirty="0" smtClean="0"/>
              <a:t> </a:t>
            </a:r>
            <a:r>
              <a:rPr lang="fi-FI" baseline="0" dirty="0" err="1" smtClean="0"/>
              <a:t>profiles</a:t>
            </a:r>
            <a:r>
              <a:rPr lang="fi-FI" baseline="0" dirty="0" smtClean="0"/>
              <a:t> for </a:t>
            </a:r>
            <a:r>
              <a:rPr lang="fi-FI" baseline="0" dirty="0" err="1" smtClean="0"/>
              <a:t>their</a:t>
            </a:r>
            <a:r>
              <a:rPr lang="fi-FI" baseline="0" dirty="0" smtClean="0"/>
              <a:t> </a:t>
            </a:r>
            <a:r>
              <a:rPr lang="fi-FI" baseline="0" dirty="0" err="1" smtClean="0"/>
              <a:t>own</a:t>
            </a:r>
            <a:r>
              <a:rPr lang="fi-FI" baseline="0" dirty="0" smtClean="0"/>
              <a:t> </a:t>
            </a:r>
            <a:r>
              <a:rPr lang="fi-FI" baseline="0" dirty="0" err="1" smtClean="0"/>
              <a:t>use</a:t>
            </a:r>
            <a:r>
              <a:rPr lang="fi-FI" baseline="0" dirty="0" smtClean="0"/>
              <a:t> </a:t>
            </a:r>
            <a:r>
              <a:rPr lang="fi-FI" baseline="0" dirty="0" err="1" smtClean="0"/>
              <a:t>cases</a:t>
            </a:r>
            <a:endParaRPr lang="fi-FI" baseline="0" dirty="0" smtClean="0"/>
          </a:p>
          <a:p>
            <a:pPr marL="171450" indent="-171450">
              <a:buFontTx/>
              <a:buChar char="-"/>
            </a:pPr>
            <a:endParaRPr lang="fi-FI" baseline="0" dirty="0" smtClean="0"/>
          </a:p>
          <a:p>
            <a:pPr marL="171450" indent="-171450">
              <a:buFontTx/>
              <a:buChar char="-"/>
            </a:pPr>
            <a:r>
              <a:rPr lang="fi-FI" baseline="0" dirty="0" smtClean="0"/>
              <a:t>Open science and </a:t>
            </a:r>
            <a:r>
              <a:rPr lang="fi-FI" baseline="0" dirty="0" err="1" smtClean="0"/>
              <a:t>research</a:t>
            </a:r>
            <a:r>
              <a:rPr lang="fi-FI" baseline="0" dirty="0" smtClean="0"/>
              <a:t> </a:t>
            </a:r>
            <a:r>
              <a:rPr lang="fi-FI" baseline="0" dirty="0" err="1" smtClean="0"/>
              <a:t>initiative’s</a:t>
            </a:r>
            <a:r>
              <a:rPr lang="fi-FI" baseline="0" dirty="0" smtClean="0"/>
              <a:t> metadata </a:t>
            </a:r>
            <a:r>
              <a:rPr lang="fi-FI" baseline="0" dirty="0" err="1" smtClean="0"/>
              <a:t>working</a:t>
            </a:r>
            <a:r>
              <a:rPr lang="fi-FI" baseline="0" dirty="0" smtClean="0"/>
              <a:t> </a:t>
            </a:r>
            <a:r>
              <a:rPr lang="fi-FI" baseline="0" dirty="0" err="1" smtClean="0"/>
              <a:t>group</a:t>
            </a:r>
            <a:r>
              <a:rPr lang="fi-FI" baseline="0" dirty="0" smtClean="0"/>
              <a:t> is </a:t>
            </a:r>
            <a:r>
              <a:rPr lang="fi-FI" baseline="0" dirty="0" err="1" smtClean="0"/>
              <a:t>currently</a:t>
            </a:r>
            <a:r>
              <a:rPr lang="fi-FI" baseline="0" dirty="0" smtClean="0"/>
              <a:t> </a:t>
            </a:r>
            <a:r>
              <a:rPr lang="fi-FI" baseline="0" dirty="0" err="1" smtClean="0"/>
              <a:t>defining</a:t>
            </a:r>
            <a:r>
              <a:rPr lang="fi-FI" baseline="0" dirty="0" smtClean="0"/>
              <a:t> a general </a:t>
            </a:r>
            <a:r>
              <a:rPr lang="fi-FI" baseline="0" dirty="0" err="1" smtClean="0"/>
              <a:t>metadatamodel</a:t>
            </a:r>
            <a:r>
              <a:rPr lang="fi-FI" baseline="0" dirty="0" smtClean="0"/>
              <a:t> for </a:t>
            </a:r>
            <a:r>
              <a:rPr lang="fi-FI" baseline="0" dirty="0" err="1" smtClean="0"/>
              <a:t>research</a:t>
            </a:r>
            <a:r>
              <a:rPr lang="fi-FI" baseline="0" dirty="0" smtClean="0"/>
              <a:t> data, </a:t>
            </a:r>
            <a:r>
              <a:rPr lang="fi-FI" baseline="0" dirty="0" err="1" smtClean="0"/>
              <a:t>here</a:t>
            </a:r>
            <a:r>
              <a:rPr lang="fi-FI" baseline="0" dirty="0" smtClean="0"/>
              <a:t> in </a:t>
            </a:r>
            <a:r>
              <a:rPr lang="fi-FI" baseline="0" dirty="0" err="1" smtClean="0"/>
              <a:t>the</a:t>
            </a:r>
            <a:r>
              <a:rPr lang="fi-FI" baseline="0" dirty="0" smtClean="0"/>
              <a:t> </a:t>
            </a:r>
            <a:r>
              <a:rPr lang="fi-FI" baseline="0" dirty="0" err="1" smtClean="0"/>
              <a:t>screen</a:t>
            </a:r>
            <a:r>
              <a:rPr lang="fi-FI" baseline="0" dirty="0" smtClean="0"/>
              <a:t> </a:t>
            </a:r>
            <a:r>
              <a:rPr lang="fi-FI" baseline="0" dirty="0" err="1" smtClean="0"/>
              <a:t>shot</a:t>
            </a:r>
            <a:r>
              <a:rPr lang="fi-FI" baseline="0" dirty="0" smtClean="0"/>
              <a:t> is </a:t>
            </a:r>
            <a:r>
              <a:rPr lang="fi-FI" baseline="0" dirty="0" err="1" smtClean="0"/>
              <a:t>showed</a:t>
            </a:r>
            <a:r>
              <a:rPr lang="fi-FI" baseline="0" dirty="0" smtClean="0"/>
              <a:t> </a:t>
            </a:r>
            <a:r>
              <a:rPr lang="fi-FI" baseline="0" dirty="0" err="1" smtClean="0"/>
              <a:t>part</a:t>
            </a:r>
            <a:r>
              <a:rPr lang="fi-FI" baseline="0" dirty="0" smtClean="0"/>
              <a:t> of </a:t>
            </a:r>
            <a:r>
              <a:rPr lang="fi-FI" baseline="0" dirty="0" err="1" smtClean="0"/>
              <a:t>the</a:t>
            </a:r>
            <a:r>
              <a:rPr lang="fi-FI" baseline="0" dirty="0" smtClean="0"/>
              <a:t> </a:t>
            </a:r>
            <a:r>
              <a:rPr lang="fi-FI" baseline="0" dirty="0" err="1" smtClean="0"/>
              <a:t>draft</a:t>
            </a:r>
            <a:r>
              <a:rPr lang="fi-FI" baseline="0" dirty="0" smtClean="0"/>
              <a:t> </a:t>
            </a:r>
            <a:r>
              <a:rPr lang="fi-FI" baseline="0" dirty="0" err="1" smtClean="0"/>
              <a:t>model</a:t>
            </a:r>
            <a:r>
              <a:rPr lang="fi-FI" baseline="0" dirty="0" smtClean="0"/>
              <a:t> &gt;&gt; </a:t>
            </a:r>
            <a:r>
              <a:rPr lang="fi-FI" baseline="0" dirty="0" err="1" smtClean="0"/>
              <a:t>if</a:t>
            </a:r>
            <a:r>
              <a:rPr lang="fi-FI" baseline="0" dirty="0" smtClean="0"/>
              <a:t> case </a:t>
            </a:r>
            <a:r>
              <a:rPr lang="fi-FI" baseline="0" dirty="0" err="1" smtClean="0"/>
              <a:t>you</a:t>
            </a:r>
            <a:r>
              <a:rPr lang="fi-FI" baseline="0" dirty="0" smtClean="0"/>
              <a:t> </a:t>
            </a:r>
            <a:r>
              <a:rPr lang="fi-FI" baseline="0" dirty="0" err="1" smtClean="0"/>
              <a:t>wish</a:t>
            </a:r>
            <a:r>
              <a:rPr lang="fi-FI" baseline="0" dirty="0" smtClean="0"/>
              <a:t> to </a:t>
            </a:r>
            <a:r>
              <a:rPr lang="fi-FI" baseline="0" dirty="0" err="1" smtClean="0"/>
              <a:t>have</a:t>
            </a:r>
            <a:r>
              <a:rPr lang="fi-FI" baseline="0" dirty="0" smtClean="0"/>
              <a:t> a </a:t>
            </a:r>
            <a:r>
              <a:rPr lang="fi-FI" baseline="0" dirty="0" err="1" smtClean="0"/>
              <a:t>closer</a:t>
            </a:r>
            <a:r>
              <a:rPr lang="fi-FI" baseline="0" dirty="0" smtClean="0"/>
              <a:t> look, </a:t>
            </a:r>
            <a:r>
              <a:rPr lang="fi-FI" baseline="0" dirty="0" err="1" smtClean="0"/>
              <a:t>please</a:t>
            </a:r>
            <a:r>
              <a:rPr lang="fi-FI" baseline="0" dirty="0" smtClean="0"/>
              <a:t> </a:t>
            </a:r>
            <a:r>
              <a:rPr lang="fi-FI" baseline="0" dirty="0" err="1" smtClean="0"/>
              <a:t>navigate</a:t>
            </a:r>
            <a:r>
              <a:rPr lang="fi-FI" baseline="0" dirty="0" smtClean="0"/>
              <a:t> to </a:t>
            </a:r>
            <a:r>
              <a:rPr lang="fi-FI" baseline="0" dirty="0" err="1" smtClean="0"/>
              <a:t>the</a:t>
            </a:r>
            <a:r>
              <a:rPr lang="fi-FI" baseline="0" dirty="0" smtClean="0"/>
              <a:t> </a:t>
            </a:r>
            <a:r>
              <a:rPr lang="fi-FI" baseline="0" dirty="0" err="1" smtClean="0"/>
              <a:t>address</a:t>
            </a:r>
            <a:r>
              <a:rPr lang="fi-FI" baseline="0" dirty="0" smtClean="0"/>
              <a:t> iow.csc.fi and </a:t>
            </a:r>
            <a:r>
              <a:rPr lang="fi-FI" baseline="0" dirty="0" err="1" smtClean="0"/>
              <a:t>select</a:t>
            </a:r>
            <a:r>
              <a:rPr lang="fi-FI" baseline="0" dirty="0" smtClean="0"/>
              <a:t> </a:t>
            </a:r>
            <a:r>
              <a:rPr lang="fi-FI" baseline="0" dirty="0" err="1" smtClean="0"/>
              <a:t>the</a:t>
            </a:r>
            <a:r>
              <a:rPr lang="fi-FI" baseline="0" dirty="0" smtClean="0"/>
              <a:t> </a:t>
            </a:r>
            <a:r>
              <a:rPr lang="fi-FI" baseline="0" dirty="0" err="1" smtClean="0"/>
              <a:t>model</a:t>
            </a:r>
            <a:r>
              <a:rPr lang="fi-FI" baseline="0" dirty="0" smtClean="0"/>
              <a:t> ”</a:t>
            </a:r>
            <a:r>
              <a:rPr lang="fi-FI" baseline="0" dirty="0" err="1" smtClean="0"/>
              <a:t>Reserach</a:t>
            </a:r>
            <a:r>
              <a:rPr lang="fi-FI" baseline="0" dirty="0" smtClean="0"/>
              <a:t> Data </a:t>
            </a:r>
            <a:r>
              <a:rPr lang="fi-FI" baseline="0" dirty="0" err="1" smtClean="0"/>
              <a:t>Catalog</a:t>
            </a:r>
            <a:r>
              <a:rPr lang="fi-FI" baseline="0" dirty="0" smtClean="0"/>
              <a:t> </a:t>
            </a:r>
            <a:r>
              <a:rPr lang="fi-FI" baseline="0" dirty="0" err="1" smtClean="0"/>
              <a:t>Vocubulary</a:t>
            </a:r>
            <a:r>
              <a:rPr lang="fi-FI" baseline="0" dirty="0" smtClean="0"/>
              <a:t>”. </a:t>
            </a:r>
          </a:p>
          <a:p>
            <a:pPr marL="171450" indent="-171450">
              <a:buFontTx/>
              <a:buChar char="-"/>
            </a:pPr>
            <a:r>
              <a:rPr lang="fi-FI" baseline="0" dirty="0" err="1" smtClean="0"/>
              <a:t>This</a:t>
            </a:r>
            <a:r>
              <a:rPr lang="fi-FI" baseline="0" dirty="0" smtClean="0"/>
              <a:t> </a:t>
            </a:r>
            <a:r>
              <a:rPr lang="fi-FI" baseline="0" dirty="0" err="1" smtClean="0"/>
              <a:t>model</a:t>
            </a:r>
            <a:r>
              <a:rPr lang="fi-FI" baseline="0" dirty="0" smtClean="0"/>
              <a:t> is </a:t>
            </a:r>
            <a:r>
              <a:rPr lang="fi-FI" baseline="0" dirty="0" err="1" smtClean="0"/>
              <a:t>quite</a:t>
            </a:r>
            <a:r>
              <a:rPr lang="fi-FI" baseline="0" dirty="0" smtClean="0"/>
              <a:t> </a:t>
            </a:r>
            <a:r>
              <a:rPr lang="fi-FI" baseline="0" dirty="0" err="1" smtClean="0"/>
              <a:t>interesting</a:t>
            </a:r>
            <a:r>
              <a:rPr lang="fi-FI" baseline="0" dirty="0" smtClean="0"/>
              <a:t> as it </a:t>
            </a:r>
            <a:r>
              <a:rPr lang="fi-FI" baseline="0" dirty="0" err="1" smtClean="0"/>
              <a:t>based</a:t>
            </a:r>
            <a:r>
              <a:rPr lang="fi-FI" baseline="0" dirty="0" smtClean="0"/>
              <a:t> on </a:t>
            </a:r>
            <a:r>
              <a:rPr lang="fi-FI" baseline="0" dirty="0" err="1" smtClean="0"/>
              <a:t>the</a:t>
            </a:r>
            <a:r>
              <a:rPr lang="fi-FI" baseline="0" dirty="0" smtClean="0"/>
              <a:t> European </a:t>
            </a:r>
            <a:r>
              <a:rPr lang="fi-FI" baseline="0" dirty="0" err="1" smtClean="0"/>
              <a:t>Comissions’s</a:t>
            </a:r>
            <a:r>
              <a:rPr lang="fi-FI" baseline="0" dirty="0" smtClean="0"/>
              <a:t> DCAT-AP and is </a:t>
            </a:r>
            <a:r>
              <a:rPr lang="fi-FI" baseline="0" dirty="0" err="1" smtClean="0"/>
              <a:t>further</a:t>
            </a:r>
            <a:r>
              <a:rPr lang="fi-FI" baseline="0" dirty="0" smtClean="0"/>
              <a:t> </a:t>
            </a:r>
            <a:r>
              <a:rPr lang="fi-FI" baseline="0" dirty="0" err="1" smtClean="0"/>
              <a:t>adapted</a:t>
            </a:r>
            <a:r>
              <a:rPr lang="fi-FI" baseline="0" dirty="0" smtClean="0"/>
              <a:t> to suit </a:t>
            </a:r>
            <a:r>
              <a:rPr lang="fi-FI" baseline="0" dirty="0" err="1" smtClean="0"/>
              <a:t>the</a:t>
            </a:r>
            <a:r>
              <a:rPr lang="fi-FI" baseline="0" dirty="0" smtClean="0"/>
              <a:t> </a:t>
            </a:r>
            <a:r>
              <a:rPr lang="fi-FI" baseline="0" dirty="0" err="1" smtClean="0"/>
              <a:t>field</a:t>
            </a:r>
            <a:r>
              <a:rPr lang="fi-FI" baseline="0" dirty="0" smtClean="0"/>
              <a:t> of </a:t>
            </a:r>
            <a:r>
              <a:rPr lang="fi-FI" baseline="0" dirty="0" err="1" smtClean="0"/>
              <a:t>research</a:t>
            </a:r>
            <a:r>
              <a:rPr lang="fi-FI" baseline="0" dirty="0" smtClean="0"/>
              <a:t> and science – it is </a:t>
            </a:r>
            <a:r>
              <a:rPr lang="fi-FI" baseline="0" dirty="0" err="1" smtClean="0"/>
              <a:t>thus</a:t>
            </a:r>
            <a:r>
              <a:rPr lang="fi-FI" baseline="0" dirty="0" smtClean="0"/>
              <a:t> led </a:t>
            </a:r>
            <a:r>
              <a:rPr lang="fi-FI" baseline="0" dirty="0" err="1" smtClean="0"/>
              <a:t>directly</a:t>
            </a:r>
            <a:r>
              <a:rPr lang="fi-FI" baseline="0" dirty="0" smtClean="0"/>
              <a:t> </a:t>
            </a:r>
            <a:r>
              <a:rPr lang="fi-FI" baseline="0" dirty="0" err="1" smtClean="0"/>
              <a:t>from</a:t>
            </a:r>
            <a:r>
              <a:rPr lang="fi-FI" baseline="0" dirty="0" smtClean="0"/>
              <a:t> an </a:t>
            </a:r>
            <a:r>
              <a:rPr lang="fi-FI" baseline="0" dirty="0" err="1" smtClean="0"/>
              <a:t>international</a:t>
            </a:r>
            <a:r>
              <a:rPr lang="fi-FI" baseline="0" dirty="0" smtClean="0"/>
              <a:t> </a:t>
            </a:r>
            <a:r>
              <a:rPr lang="fi-FI" baseline="0" dirty="0" err="1" smtClean="0"/>
              <a:t>metadatamodel</a:t>
            </a:r>
            <a:r>
              <a:rPr lang="fi-FI" baseline="0" dirty="0" smtClean="0"/>
              <a:t> and play a </a:t>
            </a:r>
            <a:r>
              <a:rPr lang="fi-FI" baseline="0" dirty="0" err="1" smtClean="0"/>
              <a:t>good</a:t>
            </a:r>
            <a:r>
              <a:rPr lang="fi-FI" baseline="0" dirty="0" smtClean="0"/>
              <a:t> </a:t>
            </a:r>
            <a:r>
              <a:rPr lang="fi-FI" baseline="0" dirty="0" err="1" smtClean="0"/>
              <a:t>example</a:t>
            </a:r>
            <a:r>
              <a:rPr lang="fi-FI" baseline="0" dirty="0" smtClean="0"/>
              <a:t> of </a:t>
            </a:r>
            <a:r>
              <a:rPr lang="fi-FI" baseline="0" dirty="0" err="1" smtClean="0"/>
              <a:t>linked</a:t>
            </a:r>
            <a:r>
              <a:rPr lang="fi-FI" baseline="0" dirty="0" smtClean="0"/>
              <a:t> data</a:t>
            </a: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13</a:t>
            </a:fld>
            <a:endParaRPr lang="en-US"/>
          </a:p>
        </p:txBody>
      </p:sp>
    </p:spTree>
    <p:extLst>
      <p:ext uri="{BB962C8B-B14F-4D97-AF65-F5344CB8AC3E}">
        <p14:creationId xmlns:p14="http://schemas.microsoft.com/office/powerpoint/2010/main" val="3953089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14</a:t>
            </a:fld>
            <a:endParaRPr lang="en-US"/>
          </a:p>
        </p:txBody>
      </p:sp>
    </p:spTree>
    <p:extLst>
      <p:ext uri="{BB962C8B-B14F-4D97-AF65-F5344CB8AC3E}">
        <p14:creationId xmlns:p14="http://schemas.microsoft.com/office/powerpoint/2010/main" val="2406230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smtClean="0"/>
              <a:t>How </a:t>
            </a:r>
            <a:r>
              <a:rPr lang="fi-FI" dirty="0" err="1" smtClean="0"/>
              <a:t>this</a:t>
            </a:r>
            <a:r>
              <a:rPr lang="fi-FI" dirty="0" smtClean="0"/>
              <a:t> </a:t>
            </a:r>
            <a:r>
              <a:rPr lang="fi-FI" dirty="0" err="1" smtClean="0"/>
              <a:t>all</a:t>
            </a:r>
            <a:r>
              <a:rPr lang="fi-FI" dirty="0" smtClean="0"/>
              <a:t> </a:t>
            </a:r>
            <a:r>
              <a:rPr lang="fi-FI" dirty="0" err="1" smtClean="0"/>
              <a:t>benefits</a:t>
            </a:r>
            <a:r>
              <a:rPr lang="fi-FI" dirty="0" smtClean="0"/>
              <a:t> </a:t>
            </a:r>
            <a:r>
              <a:rPr lang="fi-FI" dirty="0" err="1" smtClean="0"/>
              <a:t>the</a:t>
            </a:r>
            <a:r>
              <a:rPr lang="fi-FI" dirty="0" smtClean="0"/>
              <a:t> </a:t>
            </a:r>
            <a:r>
              <a:rPr lang="fi-FI" dirty="0" err="1" smtClean="0"/>
              <a:t>researchers</a:t>
            </a:r>
            <a:r>
              <a:rPr lang="fi-FI" dirty="0" smtClean="0"/>
              <a:t> </a:t>
            </a:r>
            <a:r>
              <a:rPr lang="fi-FI" dirty="0" err="1" smtClean="0"/>
              <a:t>then</a:t>
            </a:r>
            <a:r>
              <a:rPr lang="fi-FI" dirty="0" smtClean="0"/>
              <a:t>?</a:t>
            </a:r>
            <a:r>
              <a:rPr lang="fi-FI" baseline="0" dirty="0" smtClean="0"/>
              <a:t> </a:t>
            </a:r>
            <a:r>
              <a:rPr lang="fi-FI" baseline="0" dirty="0" err="1" smtClean="0"/>
              <a:t>We</a:t>
            </a:r>
            <a:r>
              <a:rPr lang="fi-FI" baseline="0" dirty="0" smtClean="0"/>
              <a:t> </a:t>
            </a:r>
            <a:r>
              <a:rPr lang="fi-FI" baseline="0" dirty="0" err="1" smtClean="0"/>
              <a:t>are</a:t>
            </a:r>
            <a:r>
              <a:rPr lang="fi-FI" baseline="0" dirty="0" smtClean="0"/>
              <a:t> </a:t>
            </a:r>
            <a:r>
              <a:rPr lang="fi-FI" baseline="0" dirty="0" err="1" smtClean="0"/>
              <a:t>able</a:t>
            </a:r>
            <a:r>
              <a:rPr lang="fi-FI" baseline="0" dirty="0" smtClean="0"/>
              <a:t> to </a:t>
            </a:r>
            <a:r>
              <a:rPr lang="fi-FI" baseline="0" dirty="0" err="1" smtClean="0"/>
              <a:t>build</a:t>
            </a:r>
            <a:r>
              <a:rPr lang="fi-FI" baseline="0" dirty="0" smtClean="0"/>
              <a:t> </a:t>
            </a:r>
            <a:r>
              <a:rPr lang="fi-FI" baseline="0" dirty="0" err="1" smtClean="0"/>
              <a:t>better</a:t>
            </a:r>
            <a:r>
              <a:rPr lang="fi-FI" baseline="0" dirty="0" smtClean="0"/>
              <a:t> </a:t>
            </a:r>
            <a:r>
              <a:rPr lang="fi-FI" baseline="0" dirty="0" err="1" smtClean="0"/>
              <a:t>services</a:t>
            </a:r>
            <a:r>
              <a:rPr lang="fi-FI" baseline="0" dirty="0" smtClean="0"/>
              <a:t> for </a:t>
            </a:r>
            <a:r>
              <a:rPr lang="fi-FI" baseline="0" dirty="0" err="1" smtClean="0"/>
              <a:t>them</a:t>
            </a:r>
            <a:r>
              <a:rPr lang="fi-FI" baseline="0" dirty="0" smtClean="0"/>
              <a:t>, </a:t>
            </a:r>
            <a:r>
              <a:rPr lang="fi-FI" baseline="0" dirty="0" err="1" smtClean="0"/>
              <a:t>we</a:t>
            </a:r>
            <a:r>
              <a:rPr lang="fi-FI" baseline="0" dirty="0" smtClean="0"/>
              <a:t> </a:t>
            </a:r>
            <a:r>
              <a:rPr lang="fi-FI" baseline="0" dirty="0" err="1" smtClean="0"/>
              <a:t>argue</a:t>
            </a:r>
            <a:r>
              <a:rPr lang="fi-FI" baseline="0" dirty="0" smtClean="0"/>
              <a:t>.</a:t>
            </a:r>
            <a:endParaRPr lang="fi-FI" dirty="0"/>
          </a:p>
        </p:txBody>
      </p:sp>
      <p:sp>
        <p:nvSpPr>
          <p:cNvPr id="4" name="Slide Number Placeholder 3"/>
          <p:cNvSpPr>
            <a:spLocks noGrp="1"/>
          </p:cNvSpPr>
          <p:nvPr>
            <p:ph type="sldNum" sz="quarter" idx="10"/>
          </p:nvPr>
        </p:nvSpPr>
        <p:spPr/>
        <p:txBody>
          <a:bodyPr/>
          <a:lstStyle/>
          <a:p>
            <a:fld id="{E4BB5B79-2383-2241-8BD7-D0EEC3F3B52A}" type="slidenum">
              <a:rPr lang="en-US" smtClean="0"/>
              <a:t>16</a:t>
            </a:fld>
            <a:endParaRPr lang="en-US"/>
          </a:p>
        </p:txBody>
      </p:sp>
    </p:spTree>
    <p:extLst>
      <p:ext uri="{BB962C8B-B14F-4D97-AF65-F5344CB8AC3E}">
        <p14:creationId xmlns:p14="http://schemas.microsoft.com/office/powerpoint/2010/main" val="34979228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 Id="rId5" Type="http://schemas.openxmlformats.org/officeDocument/2006/relationships/image" Target="../media/image8.png"/><Relationship Id="rId4" Type="http://schemas.openxmlformats.org/officeDocument/2006/relationships/image" Target="../media/image7.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_DNA">
    <p:spTree>
      <p:nvGrpSpPr>
        <p:cNvPr id="1" name=""/>
        <p:cNvGrpSpPr/>
        <p:nvPr/>
      </p:nvGrpSpPr>
      <p:grpSpPr>
        <a:xfrm>
          <a:off x="0" y="0"/>
          <a:ext cx="0" cy="0"/>
          <a:chOff x="0" y="0"/>
          <a:chExt cx="0" cy="0"/>
        </a:xfrm>
      </p:grpSpPr>
      <p:sp>
        <p:nvSpPr>
          <p:cNvPr id="7" name="Rectangle 6"/>
          <p:cNvSpPr/>
          <p:nvPr userDrawn="1"/>
        </p:nvSpPr>
        <p:spPr>
          <a:xfrm>
            <a:off x="0" y="1488848"/>
            <a:ext cx="8529638" cy="2462054"/>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36814" y="3018299"/>
            <a:ext cx="3875853" cy="747121"/>
          </a:xfrm>
          <a:prstGeom prst="rect">
            <a:avLst/>
          </a:prstGeom>
        </p:spPr>
      </p:pic>
      <p:sp>
        <p:nvSpPr>
          <p:cNvPr id="2" name="Title 1"/>
          <p:cNvSpPr>
            <a:spLocks noGrp="1"/>
          </p:cNvSpPr>
          <p:nvPr>
            <p:ph type="ctrTitle" hasCustomPrompt="1"/>
          </p:nvPr>
        </p:nvSpPr>
        <p:spPr>
          <a:xfrm>
            <a:off x="492537" y="1720530"/>
            <a:ext cx="7772400" cy="1034802"/>
          </a:xfrm>
        </p:spPr>
        <p:txBody>
          <a:bodyPr>
            <a:normAutofit/>
          </a:bodyPr>
          <a:lstStyle>
            <a:lvl1pPr algn="l">
              <a:lnSpc>
                <a:spcPct val="90000"/>
              </a:lnSpc>
              <a:defRPr sz="4800" baseline="0">
                <a:solidFill>
                  <a:schemeClr val="tx1"/>
                </a:solidFill>
                <a:latin typeface="Verdana"/>
                <a:cs typeface="Verdana"/>
              </a:defRPr>
            </a:lvl1pPr>
          </a:lstStyle>
          <a:p>
            <a:r>
              <a:rPr lang="fi-FI" dirty="0" err="1" smtClean="0"/>
              <a:t>Header</a:t>
            </a:r>
            <a:endParaRPr lang="en-US" dirty="0"/>
          </a:p>
        </p:txBody>
      </p:sp>
      <p:sp>
        <p:nvSpPr>
          <p:cNvPr id="3" name="Subtitle 2"/>
          <p:cNvSpPr>
            <a:spLocks noGrp="1"/>
          </p:cNvSpPr>
          <p:nvPr>
            <p:ph type="subTitle" idx="1" hasCustomPrompt="1"/>
          </p:nvPr>
        </p:nvSpPr>
        <p:spPr>
          <a:xfrm>
            <a:off x="492537" y="2931521"/>
            <a:ext cx="3510616" cy="445605"/>
          </a:xfrm>
        </p:spPr>
        <p:txBody>
          <a:bodyPr>
            <a:normAutofit/>
          </a:bodyPr>
          <a:lstStyle>
            <a:lvl1pPr marL="0" indent="0" algn="l">
              <a:buNone/>
              <a:defRPr sz="2000">
                <a:solidFill>
                  <a:schemeClr val="tx1">
                    <a:tint val="7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err="1" smtClean="0"/>
              <a:t>Name</a:t>
            </a:r>
            <a:endParaRPr lang="en-US" dirty="0"/>
          </a:p>
        </p:txBody>
      </p:sp>
      <p:sp>
        <p:nvSpPr>
          <p:cNvPr id="5" name="Text Placeholder 4"/>
          <p:cNvSpPr>
            <a:spLocks noGrp="1"/>
          </p:cNvSpPr>
          <p:nvPr>
            <p:ph type="body" sz="quarter" idx="10" hasCustomPrompt="1"/>
          </p:nvPr>
        </p:nvSpPr>
        <p:spPr>
          <a:xfrm>
            <a:off x="492125" y="3433089"/>
            <a:ext cx="3511550" cy="396875"/>
          </a:xfrm>
        </p:spPr>
        <p:txBody>
          <a:bodyPr>
            <a:normAutofit/>
          </a:bodyPr>
          <a:lstStyle>
            <a:lvl1pPr marL="0" indent="0">
              <a:buNone/>
              <a:defRPr sz="1400"/>
            </a:lvl1pPr>
          </a:lstStyle>
          <a:p>
            <a:pPr lvl="0"/>
            <a:r>
              <a:rPr lang="fi-FI" dirty="0" smtClean="0"/>
              <a:t>XX.XX.2015</a:t>
            </a:r>
          </a:p>
        </p:txBody>
      </p:sp>
    </p:spTree>
    <p:extLst>
      <p:ext uri="{BB962C8B-B14F-4D97-AF65-F5344CB8AC3E}">
        <p14:creationId xmlns:p14="http://schemas.microsoft.com/office/powerpoint/2010/main" val="28718787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t_Two_Picture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fi-FI" smtClean="0"/>
              <a:t>03/02/15</a:t>
            </a: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00FCCE-F2E8-2E41-B189-2AD6CC2919F3}" type="slidenum">
              <a:rPr lang="en-US" smtClean="0"/>
              <a:t>‹#›</a:t>
            </a:fld>
            <a:endParaRPr lang="en-US"/>
          </a:p>
        </p:txBody>
      </p:sp>
      <p:sp>
        <p:nvSpPr>
          <p:cNvPr id="13" name="Title 1"/>
          <p:cNvSpPr>
            <a:spLocks noGrp="1"/>
          </p:cNvSpPr>
          <p:nvPr>
            <p:ph type="title"/>
          </p:nvPr>
        </p:nvSpPr>
        <p:spPr>
          <a:xfrm>
            <a:off x="457200" y="193327"/>
            <a:ext cx="7727244" cy="804598"/>
          </a:xfrm>
        </p:spPr>
        <p:txBody>
          <a:bodyPr/>
          <a:lstStyle/>
          <a:p>
            <a:r>
              <a:rPr lang="en-US" smtClean="0"/>
              <a:t>Click to edit Master title style</a:t>
            </a:r>
            <a:endParaRPr lang="en-US"/>
          </a:p>
        </p:txBody>
      </p:sp>
      <p:sp>
        <p:nvSpPr>
          <p:cNvPr id="3" name="Picture Placeholder 2"/>
          <p:cNvSpPr>
            <a:spLocks noGrp="1"/>
          </p:cNvSpPr>
          <p:nvPr>
            <p:ph type="pic" sz="quarter" idx="13"/>
          </p:nvPr>
        </p:nvSpPr>
        <p:spPr>
          <a:xfrm>
            <a:off x="457200" y="1126439"/>
            <a:ext cx="4033701" cy="2830412"/>
          </a:xfrm>
        </p:spPr>
        <p:txBody>
          <a:bodyPr/>
          <a:lstStyle/>
          <a:p>
            <a:r>
              <a:rPr lang="en-US" smtClean="0"/>
              <a:t>Click icon to add picture</a:t>
            </a:r>
            <a:endParaRPr lang="en-US"/>
          </a:p>
        </p:txBody>
      </p:sp>
      <p:sp>
        <p:nvSpPr>
          <p:cNvPr id="8" name="Picture Placeholder 2"/>
          <p:cNvSpPr>
            <a:spLocks noGrp="1"/>
          </p:cNvSpPr>
          <p:nvPr>
            <p:ph type="pic" sz="quarter" idx="14"/>
          </p:nvPr>
        </p:nvSpPr>
        <p:spPr>
          <a:xfrm>
            <a:off x="4653099" y="1126438"/>
            <a:ext cx="4033701" cy="2830413"/>
          </a:xfrm>
        </p:spPr>
        <p:txBody>
          <a:bodyPr/>
          <a:lstStyle/>
          <a:p>
            <a:r>
              <a:rPr lang="en-US" smtClean="0"/>
              <a:t>Click icon to add picture</a:t>
            </a:r>
            <a:endParaRPr lang="en-US" dirty="0"/>
          </a:p>
        </p:txBody>
      </p:sp>
      <p:sp>
        <p:nvSpPr>
          <p:cNvPr id="9" name="Text Placeholder 3"/>
          <p:cNvSpPr>
            <a:spLocks noGrp="1"/>
          </p:cNvSpPr>
          <p:nvPr>
            <p:ph type="body" sz="half" idx="2"/>
          </p:nvPr>
        </p:nvSpPr>
        <p:spPr>
          <a:xfrm>
            <a:off x="457200" y="3969524"/>
            <a:ext cx="4033701" cy="327800"/>
          </a:xfrm>
        </p:spPr>
        <p:txBody>
          <a:bodyPr>
            <a:normAutofit/>
          </a:bodyPr>
          <a:lstStyle>
            <a:lvl1pPr marL="0" indent="0" algn="ctr">
              <a:buNone/>
              <a:defRPr sz="105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0" name="Text Placeholder 3"/>
          <p:cNvSpPr>
            <a:spLocks noGrp="1"/>
          </p:cNvSpPr>
          <p:nvPr>
            <p:ph type="body" sz="half" idx="15"/>
          </p:nvPr>
        </p:nvSpPr>
        <p:spPr>
          <a:xfrm>
            <a:off x="4653099" y="3969524"/>
            <a:ext cx="4033701" cy="327800"/>
          </a:xfrm>
        </p:spPr>
        <p:txBody>
          <a:bodyPr>
            <a:normAutofit/>
          </a:bodyPr>
          <a:lstStyle>
            <a:lvl1pPr marL="0" indent="0" algn="ctr">
              <a:buNone/>
              <a:defRPr sz="1050" i="1"/>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11" name="Picture 10"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90597723"/>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379312"/>
            <a:ext cx="5486400" cy="398947"/>
          </a:xfrm>
        </p:spPr>
        <p:txBody>
          <a:bodyPr anchor="b"/>
          <a:lstStyle>
            <a:lvl1pPr algn="l">
              <a:defRPr sz="2000" b="0"/>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431354"/>
            <a:ext cx="5486400" cy="28965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3778258"/>
            <a:ext cx="5486400" cy="5665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fi-FI" smtClean="0"/>
              <a:t>03/02/15</a:t>
            </a: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00FCCE-F2E8-2E41-B189-2AD6CC2919F3}" type="slidenum">
              <a:rPr lang="en-US" smtClean="0"/>
              <a:t>‹#›</a:t>
            </a:fld>
            <a:endParaRPr lang="en-US"/>
          </a:p>
        </p:txBody>
      </p:sp>
      <p:pic>
        <p:nvPicPr>
          <p:cNvPr id="8" name="Picture 7"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4083344572"/>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ckground_Flags">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dirty="0" err="1" smtClean="0"/>
          </a:p>
        </p:txBody>
      </p:sp>
      <p:sp>
        <p:nvSpPr>
          <p:cNvPr id="6" name="Slide Number Placeholder 5"/>
          <p:cNvSpPr>
            <a:spLocks noGrp="1"/>
          </p:cNvSpPr>
          <p:nvPr>
            <p:ph type="sldNum" sz="quarter" idx="12"/>
          </p:nvPr>
        </p:nvSpPr>
        <p:spPr/>
        <p:txBody>
          <a:bodyPr/>
          <a:lstStyle/>
          <a:p>
            <a:fld id="{4A00FCCE-F2E8-2E41-B189-2AD6CC2919F3}" type="slidenum">
              <a:rPr lang="en-US" smtClean="0"/>
              <a:t>‹#›</a:t>
            </a:fld>
            <a:endParaRPr lang="en-US"/>
          </a:p>
        </p:txBody>
      </p:sp>
      <p:pic>
        <p:nvPicPr>
          <p:cNvPr id="7" name="Picture 6"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4170036274"/>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790071"/>
            <a:ext cx="6858000" cy="1680716"/>
          </a:xfrm>
        </p:spPr>
        <p:txBody>
          <a:bodyPr anchor="b"/>
          <a:lstStyle>
            <a:lvl1pPr algn="ctr">
              <a:defRPr sz="3168"/>
            </a:lvl1pPr>
          </a:lstStyle>
          <a:p>
            <a:r>
              <a:rPr lang="en-US" smtClean="0"/>
              <a:t>Click to edit Master title style</a:t>
            </a:r>
            <a:endParaRPr lang="en-US"/>
          </a:p>
        </p:txBody>
      </p:sp>
      <p:sp>
        <p:nvSpPr>
          <p:cNvPr id="3" name="Subtitle 2"/>
          <p:cNvSpPr>
            <a:spLocks noGrp="1"/>
          </p:cNvSpPr>
          <p:nvPr>
            <p:ph type="subTitle" idx="1"/>
          </p:nvPr>
        </p:nvSpPr>
        <p:spPr>
          <a:xfrm>
            <a:off x="1143000" y="2535602"/>
            <a:ext cx="6858000" cy="1165549"/>
          </a:xfrm>
        </p:spPr>
        <p:txBody>
          <a:bodyPr/>
          <a:lstStyle>
            <a:lvl1pPr marL="0" indent="0" algn="ctr">
              <a:buNone/>
              <a:defRPr sz="1267"/>
            </a:lvl1pPr>
            <a:lvl2pPr marL="241367" indent="0" algn="ctr">
              <a:buNone/>
              <a:defRPr sz="1056"/>
            </a:lvl2pPr>
            <a:lvl3pPr marL="482735" indent="0" algn="ctr">
              <a:buNone/>
              <a:defRPr sz="950"/>
            </a:lvl3pPr>
            <a:lvl4pPr marL="724102" indent="0" algn="ctr">
              <a:buNone/>
              <a:defRPr sz="845"/>
            </a:lvl4pPr>
            <a:lvl5pPr marL="965469" indent="0" algn="ctr">
              <a:buNone/>
              <a:defRPr sz="845"/>
            </a:lvl5pPr>
            <a:lvl6pPr marL="1206837" indent="0" algn="ctr">
              <a:buNone/>
              <a:defRPr sz="845"/>
            </a:lvl6pPr>
            <a:lvl7pPr marL="1448204" indent="0" algn="ctr">
              <a:buNone/>
              <a:defRPr sz="845"/>
            </a:lvl7pPr>
            <a:lvl8pPr marL="1689571" indent="0" algn="ctr">
              <a:buNone/>
              <a:defRPr sz="845"/>
            </a:lvl8pPr>
            <a:lvl9pPr marL="1930938" indent="0" algn="ctr">
              <a:buNone/>
              <a:defRPr sz="845"/>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2515391"/>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5520308"/>
      </p:ext>
    </p:extLst>
  </p:cSld>
  <p:clrMapOvr>
    <a:masterClrMapping/>
  </p:clrMapOvr>
  <p:transition spd="slow">
    <p:push dir="u"/>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03546"/>
            <a:ext cx="7886700" cy="2008142"/>
          </a:xfrm>
        </p:spPr>
        <p:txBody>
          <a:bodyPr anchor="b"/>
          <a:lstStyle>
            <a:lvl1pPr>
              <a:defRPr sz="3168"/>
            </a:lvl1pPr>
          </a:lstStyle>
          <a:p>
            <a:r>
              <a:rPr lang="en-US" smtClean="0"/>
              <a:t>Click to edit Master title style</a:t>
            </a:r>
            <a:endParaRPr lang="en-US"/>
          </a:p>
        </p:txBody>
      </p:sp>
      <p:sp>
        <p:nvSpPr>
          <p:cNvPr id="3" name="Text Placeholder 2"/>
          <p:cNvSpPr>
            <a:spLocks noGrp="1"/>
          </p:cNvSpPr>
          <p:nvPr>
            <p:ph type="body" idx="1"/>
          </p:nvPr>
        </p:nvSpPr>
        <p:spPr>
          <a:xfrm>
            <a:off x="623888" y="3230686"/>
            <a:ext cx="7886700" cy="1056035"/>
          </a:xfrm>
        </p:spPr>
        <p:txBody>
          <a:bodyPr/>
          <a:lstStyle>
            <a:lvl1pPr marL="0" indent="0">
              <a:buNone/>
              <a:defRPr sz="1267">
                <a:solidFill>
                  <a:schemeClr val="tx1">
                    <a:tint val="75000"/>
                  </a:schemeClr>
                </a:solidFill>
              </a:defRPr>
            </a:lvl1pPr>
            <a:lvl2pPr marL="241367" indent="0">
              <a:buNone/>
              <a:defRPr sz="1056">
                <a:solidFill>
                  <a:schemeClr val="tx1">
                    <a:tint val="75000"/>
                  </a:schemeClr>
                </a:solidFill>
              </a:defRPr>
            </a:lvl2pPr>
            <a:lvl3pPr marL="482735" indent="0">
              <a:buNone/>
              <a:defRPr sz="950">
                <a:solidFill>
                  <a:schemeClr val="tx1">
                    <a:tint val="75000"/>
                  </a:schemeClr>
                </a:solidFill>
              </a:defRPr>
            </a:lvl3pPr>
            <a:lvl4pPr marL="724102" indent="0">
              <a:buNone/>
              <a:defRPr sz="845">
                <a:solidFill>
                  <a:schemeClr val="tx1">
                    <a:tint val="75000"/>
                  </a:schemeClr>
                </a:solidFill>
              </a:defRPr>
            </a:lvl4pPr>
            <a:lvl5pPr marL="965469" indent="0">
              <a:buNone/>
              <a:defRPr sz="845">
                <a:solidFill>
                  <a:schemeClr val="tx1">
                    <a:tint val="75000"/>
                  </a:schemeClr>
                </a:solidFill>
              </a:defRPr>
            </a:lvl5pPr>
            <a:lvl6pPr marL="1206837" indent="0">
              <a:buNone/>
              <a:defRPr sz="845">
                <a:solidFill>
                  <a:schemeClr val="tx1">
                    <a:tint val="75000"/>
                  </a:schemeClr>
                </a:solidFill>
              </a:defRPr>
            </a:lvl6pPr>
            <a:lvl7pPr marL="1448204" indent="0">
              <a:buNone/>
              <a:defRPr sz="845">
                <a:solidFill>
                  <a:schemeClr val="tx1">
                    <a:tint val="75000"/>
                  </a:schemeClr>
                </a:solidFill>
              </a:defRPr>
            </a:lvl7pPr>
            <a:lvl8pPr marL="1689571" indent="0">
              <a:buNone/>
              <a:defRPr sz="845">
                <a:solidFill>
                  <a:schemeClr val="tx1">
                    <a:tint val="75000"/>
                  </a:schemeClr>
                </a:solidFill>
              </a:defRPr>
            </a:lvl8pPr>
            <a:lvl9pPr marL="1930938" indent="0">
              <a:buNone/>
              <a:defRPr sz="845">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9347588"/>
      </p:ext>
    </p:extLst>
  </p:cSld>
  <p:clrMapOvr>
    <a:masterClrMapping/>
  </p:clrMapOvr>
  <p:transition spd="slow">
    <p:push dir="u"/>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285122"/>
            <a:ext cx="3886200" cy="30630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285122"/>
            <a:ext cx="3886200" cy="30630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1271686"/>
      </p:ext>
    </p:extLst>
  </p:cSld>
  <p:clrMapOvr>
    <a:masterClrMapping/>
  </p:clrMapOvr>
  <p:transition spd="slow">
    <p:push dir="u"/>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57025"/>
            <a:ext cx="7886700" cy="933111"/>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183430"/>
            <a:ext cx="3868340" cy="579981"/>
          </a:xfrm>
        </p:spPr>
        <p:txBody>
          <a:bodyPr anchor="b"/>
          <a:lstStyle>
            <a:lvl1pPr marL="0" indent="0">
              <a:buNone/>
              <a:defRPr sz="1267" b="1"/>
            </a:lvl1pPr>
            <a:lvl2pPr marL="241367" indent="0">
              <a:buNone/>
              <a:defRPr sz="1056" b="1"/>
            </a:lvl2pPr>
            <a:lvl3pPr marL="482735" indent="0">
              <a:buNone/>
              <a:defRPr sz="950" b="1"/>
            </a:lvl3pPr>
            <a:lvl4pPr marL="724102" indent="0">
              <a:buNone/>
              <a:defRPr sz="845" b="1"/>
            </a:lvl4pPr>
            <a:lvl5pPr marL="965469" indent="0">
              <a:buNone/>
              <a:defRPr sz="845" b="1"/>
            </a:lvl5pPr>
            <a:lvl6pPr marL="1206837" indent="0">
              <a:buNone/>
              <a:defRPr sz="845" b="1"/>
            </a:lvl6pPr>
            <a:lvl7pPr marL="1448204" indent="0">
              <a:buNone/>
              <a:defRPr sz="845" b="1"/>
            </a:lvl7pPr>
            <a:lvl8pPr marL="1689571" indent="0">
              <a:buNone/>
              <a:defRPr sz="845" b="1"/>
            </a:lvl8pPr>
            <a:lvl9pPr marL="1930938" indent="0">
              <a:buNone/>
              <a:defRPr sz="845" b="1"/>
            </a:lvl9pPr>
          </a:lstStyle>
          <a:p>
            <a:pPr lvl="0"/>
            <a:r>
              <a:rPr lang="en-US" smtClean="0"/>
              <a:t>Click to edit Master text styles</a:t>
            </a:r>
          </a:p>
        </p:txBody>
      </p:sp>
      <p:sp>
        <p:nvSpPr>
          <p:cNvPr id="4" name="Content Placeholder 3"/>
          <p:cNvSpPr>
            <a:spLocks noGrp="1"/>
          </p:cNvSpPr>
          <p:nvPr>
            <p:ph sz="half" idx="2"/>
          </p:nvPr>
        </p:nvSpPr>
        <p:spPr>
          <a:xfrm>
            <a:off x="629842" y="1763411"/>
            <a:ext cx="3868340" cy="25937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1" y="1183430"/>
            <a:ext cx="3887391" cy="579981"/>
          </a:xfrm>
        </p:spPr>
        <p:txBody>
          <a:bodyPr anchor="b"/>
          <a:lstStyle>
            <a:lvl1pPr marL="0" indent="0">
              <a:buNone/>
              <a:defRPr sz="1267" b="1"/>
            </a:lvl1pPr>
            <a:lvl2pPr marL="241367" indent="0">
              <a:buNone/>
              <a:defRPr sz="1056" b="1"/>
            </a:lvl2pPr>
            <a:lvl3pPr marL="482735" indent="0">
              <a:buNone/>
              <a:defRPr sz="950" b="1"/>
            </a:lvl3pPr>
            <a:lvl4pPr marL="724102" indent="0">
              <a:buNone/>
              <a:defRPr sz="845" b="1"/>
            </a:lvl4pPr>
            <a:lvl5pPr marL="965469" indent="0">
              <a:buNone/>
              <a:defRPr sz="845" b="1"/>
            </a:lvl5pPr>
            <a:lvl6pPr marL="1206837" indent="0">
              <a:buNone/>
              <a:defRPr sz="845" b="1"/>
            </a:lvl6pPr>
            <a:lvl7pPr marL="1448204" indent="0">
              <a:buNone/>
              <a:defRPr sz="845" b="1"/>
            </a:lvl7pPr>
            <a:lvl8pPr marL="1689571" indent="0">
              <a:buNone/>
              <a:defRPr sz="845" b="1"/>
            </a:lvl8pPr>
            <a:lvl9pPr marL="1930938" indent="0">
              <a:buNone/>
              <a:defRPr sz="845" b="1"/>
            </a:lvl9pPr>
          </a:lstStyle>
          <a:p>
            <a:pPr lvl="0"/>
            <a:r>
              <a:rPr lang="en-US" smtClean="0"/>
              <a:t>Click to edit Master text styles</a:t>
            </a:r>
          </a:p>
        </p:txBody>
      </p:sp>
      <p:sp>
        <p:nvSpPr>
          <p:cNvPr id="6" name="Content Placeholder 5"/>
          <p:cNvSpPr>
            <a:spLocks noGrp="1"/>
          </p:cNvSpPr>
          <p:nvPr>
            <p:ph sz="quarter" idx="4"/>
          </p:nvPr>
        </p:nvSpPr>
        <p:spPr>
          <a:xfrm>
            <a:off x="4629151" y="1763411"/>
            <a:ext cx="3887391" cy="259371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0142811"/>
      </p:ext>
    </p:extLst>
  </p:cSld>
  <p:clrMapOvr>
    <a:masterClrMapping/>
  </p:clrMapOvr>
  <p:transition spd="slow">
    <p:push dir="u"/>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7030706"/>
      </p:ext>
    </p:extLst>
  </p:cSld>
  <p:clrMapOvr>
    <a:masterClrMapping/>
  </p:clrMapOvr>
  <p:transition spd="slow">
    <p:push dir="u"/>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75829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_Parachutes">
    <p:spTree>
      <p:nvGrpSpPr>
        <p:cNvPr id="1" name=""/>
        <p:cNvGrpSpPr/>
        <p:nvPr/>
      </p:nvGrpSpPr>
      <p:grpSpPr>
        <a:xfrm>
          <a:off x="0" y="0"/>
          <a:ext cx="0" cy="0"/>
          <a:chOff x="0" y="0"/>
          <a:chExt cx="0" cy="0"/>
        </a:xfrm>
      </p:grpSpPr>
      <p:sp>
        <p:nvSpPr>
          <p:cNvPr id="7" name="Rectangle 6"/>
          <p:cNvSpPr/>
          <p:nvPr userDrawn="1"/>
        </p:nvSpPr>
        <p:spPr>
          <a:xfrm>
            <a:off x="0" y="1488848"/>
            <a:ext cx="8529638" cy="2462054"/>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36814" y="3018299"/>
            <a:ext cx="3875853" cy="747121"/>
          </a:xfrm>
          <a:prstGeom prst="rect">
            <a:avLst/>
          </a:prstGeom>
        </p:spPr>
      </p:pic>
      <p:sp>
        <p:nvSpPr>
          <p:cNvPr id="2" name="Title 1"/>
          <p:cNvSpPr>
            <a:spLocks noGrp="1"/>
          </p:cNvSpPr>
          <p:nvPr>
            <p:ph type="ctrTitle" hasCustomPrompt="1"/>
          </p:nvPr>
        </p:nvSpPr>
        <p:spPr>
          <a:xfrm>
            <a:off x="492537" y="1720530"/>
            <a:ext cx="7772400" cy="1034802"/>
          </a:xfrm>
        </p:spPr>
        <p:txBody>
          <a:bodyPr>
            <a:normAutofit/>
          </a:bodyPr>
          <a:lstStyle>
            <a:lvl1pPr algn="l">
              <a:lnSpc>
                <a:spcPct val="90000"/>
              </a:lnSpc>
              <a:defRPr sz="4800" baseline="0">
                <a:solidFill>
                  <a:schemeClr val="tx1"/>
                </a:solidFill>
                <a:latin typeface="Verdana"/>
                <a:cs typeface="Verdana"/>
              </a:defRPr>
            </a:lvl1pPr>
          </a:lstStyle>
          <a:p>
            <a:r>
              <a:rPr lang="fi-FI" dirty="0" err="1" smtClean="0"/>
              <a:t>Header</a:t>
            </a:r>
            <a:endParaRPr lang="en-US" dirty="0"/>
          </a:p>
        </p:txBody>
      </p:sp>
      <p:sp>
        <p:nvSpPr>
          <p:cNvPr id="3" name="Subtitle 2"/>
          <p:cNvSpPr>
            <a:spLocks noGrp="1"/>
          </p:cNvSpPr>
          <p:nvPr>
            <p:ph type="subTitle" idx="1" hasCustomPrompt="1"/>
          </p:nvPr>
        </p:nvSpPr>
        <p:spPr>
          <a:xfrm>
            <a:off x="492537" y="2931521"/>
            <a:ext cx="3510616" cy="445605"/>
          </a:xfrm>
        </p:spPr>
        <p:txBody>
          <a:bodyPr>
            <a:normAutofit/>
          </a:bodyPr>
          <a:lstStyle>
            <a:lvl1pPr marL="0" indent="0" algn="l">
              <a:buNone/>
              <a:defRPr sz="2000">
                <a:solidFill>
                  <a:schemeClr val="tx1">
                    <a:tint val="7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err="1" smtClean="0"/>
              <a:t>Name</a:t>
            </a:r>
            <a:endParaRPr lang="en-US" dirty="0"/>
          </a:p>
        </p:txBody>
      </p:sp>
      <p:sp>
        <p:nvSpPr>
          <p:cNvPr id="5" name="Text Placeholder 4"/>
          <p:cNvSpPr>
            <a:spLocks noGrp="1"/>
          </p:cNvSpPr>
          <p:nvPr>
            <p:ph type="body" sz="quarter" idx="10" hasCustomPrompt="1"/>
          </p:nvPr>
        </p:nvSpPr>
        <p:spPr>
          <a:xfrm>
            <a:off x="492125" y="3433089"/>
            <a:ext cx="3511550" cy="396875"/>
          </a:xfrm>
        </p:spPr>
        <p:txBody>
          <a:bodyPr>
            <a:normAutofit/>
          </a:bodyPr>
          <a:lstStyle>
            <a:lvl1pPr marL="0" indent="0">
              <a:buNone/>
              <a:defRPr sz="1400"/>
            </a:lvl1pPr>
          </a:lstStyle>
          <a:p>
            <a:pPr lvl="0"/>
            <a:r>
              <a:rPr lang="fi-FI" dirty="0" smtClean="0"/>
              <a:t>XX.XX.2015</a:t>
            </a:r>
          </a:p>
        </p:txBody>
      </p:sp>
    </p:spTree>
    <p:extLst>
      <p:ext uri="{BB962C8B-B14F-4D97-AF65-F5344CB8AC3E}">
        <p14:creationId xmlns:p14="http://schemas.microsoft.com/office/powerpoint/2010/main" val="3682909252"/>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1839"/>
            <a:ext cx="2949178" cy="1126437"/>
          </a:xfrm>
        </p:spPr>
        <p:txBody>
          <a:bodyPr anchor="b"/>
          <a:lstStyle>
            <a:lvl1pPr>
              <a:defRPr sz="1689"/>
            </a:lvl1pPr>
          </a:lstStyle>
          <a:p>
            <a:r>
              <a:rPr lang="en-US" smtClean="0"/>
              <a:t>Click to edit Master title style</a:t>
            </a:r>
            <a:endParaRPr lang="en-US"/>
          </a:p>
        </p:txBody>
      </p:sp>
      <p:sp>
        <p:nvSpPr>
          <p:cNvPr id="3" name="Content Placeholder 2"/>
          <p:cNvSpPr>
            <a:spLocks noGrp="1"/>
          </p:cNvSpPr>
          <p:nvPr>
            <p:ph idx="1"/>
          </p:nvPr>
        </p:nvSpPr>
        <p:spPr>
          <a:xfrm>
            <a:off x="3887391" y="695085"/>
            <a:ext cx="4629150" cy="3430716"/>
          </a:xfrm>
        </p:spPr>
        <p:txBody>
          <a:bodyPr/>
          <a:lstStyle>
            <a:lvl1pPr>
              <a:defRPr sz="1689"/>
            </a:lvl1pPr>
            <a:lvl2pPr>
              <a:defRPr sz="1478"/>
            </a:lvl2pPr>
            <a:lvl3pPr>
              <a:defRPr sz="1267"/>
            </a:lvl3pPr>
            <a:lvl4pPr>
              <a:defRPr sz="1056"/>
            </a:lvl4pPr>
            <a:lvl5pPr>
              <a:defRPr sz="1056"/>
            </a:lvl5pPr>
            <a:lvl6pPr>
              <a:defRPr sz="1056"/>
            </a:lvl6pPr>
            <a:lvl7pPr>
              <a:defRPr sz="1056"/>
            </a:lvl7pPr>
            <a:lvl8pPr>
              <a:defRPr sz="1056"/>
            </a:lvl8pPr>
            <a:lvl9pPr>
              <a:defRPr sz="10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1448276"/>
            <a:ext cx="2949178" cy="2683111"/>
          </a:xfrm>
        </p:spPr>
        <p:txBody>
          <a:bodyPr/>
          <a:lstStyle>
            <a:lvl1pPr marL="0" indent="0">
              <a:buNone/>
              <a:defRPr sz="845"/>
            </a:lvl1pPr>
            <a:lvl2pPr marL="241367" indent="0">
              <a:buNone/>
              <a:defRPr sz="739"/>
            </a:lvl2pPr>
            <a:lvl3pPr marL="482735" indent="0">
              <a:buNone/>
              <a:defRPr sz="634"/>
            </a:lvl3pPr>
            <a:lvl4pPr marL="724102" indent="0">
              <a:buNone/>
              <a:defRPr sz="528"/>
            </a:lvl4pPr>
            <a:lvl5pPr marL="965469" indent="0">
              <a:buNone/>
              <a:defRPr sz="528"/>
            </a:lvl5pPr>
            <a:lvl6pPr marL="1206837" indent="0">
              <a:buNone/>
              <a:defRPr sz="528"/>
            </a:lvl6pPr>
            <a:lvl7pPr marL="1448204" indent="0">
              <a:buNone/>
              <a:defRPr sz="528"/>
            </a:lvl7pPr>
            <a:lvl8pPr marL="1689571" indent="0">
              <a:buNone/>
              <a:defRPr sz="528"/>
            </a:lvl8pPr>
            <a:lvl9pPr marL="1930938" indent="0">
              <a:buNone/>
              <a:defRPr sz="528"/>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0221308"/>
      </p:ext>
    </p:extLst>
  </p:cSld>
  <p:clrMapOvr>
    <a:masterClrMapping/>
  </p:clrMapOvr>
  <p:transition spd="slow">
    <p:push dir="u"/>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1839"/>
            <a:ext cx="2949178" cy="1126437"/>
          </a:xfrm>
        </p:spPr>
        <p:txBody>
          <a:bodyPr anchor="b"/>
          <a:lstStyle>
            <a:lvl1pPr>
              <a:defRPr sz="1689"/>
            </a:lvl1pPr>
          </a:lstStyle>
          <a:p>
            <a:r>
              <a:rPr lang="en-US" smtClean="0"/>
              <a:t>Click to edit Master title style</a:t>
            </a:r>
            <a:endParaRPr lang="en-US"/>
          </a:p>
        </p:txBody>
      </p:sp>
      <p:sp>
        <p:nvSpPr>
          <p:cNvPr id="3" name="Picture Placeholder 2"/>
          <p:cNvSpPr>
            <a:spLocks noGrp="1"/>
          </p:cNvSpPr>
          <p:nvPr>
            <p:ph type="pic" idx="1"/>
          </p:nvPr>
        </p:nvSpPr>
        <p:spPr>
          <a:xfrm>
            <a:off x="3887391" y="695085"/>
            <a:ext cx="4629150" cy="3430716"/>
          </a:xfrm>
        </p:spPr>
        <p:txBody>
          <a:bodyPr/>
          <a:lstStyle>
            <a:lvl1pPr marL="0" indent="0">
              <a:buNone/>
              <a:defRPr sz="1689"/>
            </a:lvl1pPr>
            <a:lvl2pPr marL="241367" indent="0">
              <a:buNone/>
              <a:defRPr sz="1478"/>
            </a:lvl2pPr>
            <a:lvl3pPr marL="482735" indent="0">
              <a:buNone/>
              <a:defRPr sz="1267"/>
            </a:lvl3pPr>
            <a:lvl4pPr marL="724102" indent="0">
              <a:buNone/>
              <a:defRPr sz="1056"/>
            </a:lvl4pPr>
            <a:lvl5pPr marL="965469" indent="0">
              <a:buNone/>
              <a:defRPr sz="1056"/>
            </a:lvl5pPr>
            <a:lvl6pPr marL="1206837" indent="0">
              <a:buNone/>
              <a:defRPr sz="1056"/>
            </a:lvl6pPr>
            <a:lvl7pPr marL="1448204" indent="0">
              <a:buNone/>
              <a:defRPr sz="1056"/>
            </a:lvl7pPr>
            <a:lvl8pPr marL="1689571" indent="0">
              <a:buNone/>
              <a:defRPr sz="1056"/>
            </a:lvl8pPr>
            <a:lvl9pPr marL="1930938" indent="0">
              <a:buNone/>
              <a:defRPr sz="1056"/>
            </a:lvl9pPr>
          </a:lstStyle>
          <a:p>
            <a:endParaRPr lang="en-US"/>
          </a:p>
        </p:txBody>
      </p:sp>
      <p:sp>
        <p:nvSpPr>
          <p:cNvPr id="4" name="Text Placeholder 3"/>
          <p:cNvSpPr>
            <a:spLocks noGrp="1"/>
          </p:cNvSpPr>
          <p:nvPr>
            <p:ph type="body" sz="half" idx="2"/>
          </p:nvPr>
        </p:nvSpPr>
        <p:spPr>
          <a:xfrm>
            <a:off x="629841" y="1448276"/>
            <a:ext cx="2949178" cy="2683111"/>
          </a:xfrm>
        </p:spPr>
        <p:txBody>
          <a:bodyPr/>
          <a:lstStyle>
            <a:lvl1pPr marL="0" indent="0">
              <a:buNone/>
              <a:defRPr sz="845"/>
            </a:lvl1pPr>
            <a:lvl2pPr marL="241367" indent="0">
              <a:buNone/>
              <a:defRPr sz="739"/>
            </a:lvl2pPr>
            <a:lvl3pPr marL="482735" indent="0">
              <a:buNone/>
              <a:defRPr sz="634"/>
            </a:lvl3pPr>
            <a:lvl4pPr marL="724102" indent="0">
              <a:buNone/>
              <a:defRPr sz="528"/>
            </a:lvl4pPr>
            <a:lvl5pPr marL="965469" indent="0">
              <a:buNone/>
              <a:defRPr sz="528"/>
            </a:lvl5pPr>
            <a:lvl6pPr marL="1206837" indent="0">
              <a:buNone/>
              <a:defRPr sz="528"/>
            </a:lvl6pPr>
            <a:lvl7pPr marL="1448204" indent="0">
              <a:buNone/>
              <a:defRPr sz="528"/>
            </a:lvl7pPr>
            <a:lvl8pPr marL="1689571" indent="0">
              <a:buNone/>
              <a:defRPr sz="528"/>
            </a:lvl8pPr>
            <a:lvl9pPr marL="1930938" indent="0">
              <a:buNone/>
              <a:defRPr sz="528"/>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9576734"/>
      </p:ext>
    </p:extLst>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4085114"/>
      </p:ext>
    </p:extLst>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57024"/>
            <a:ext cx="1971675" cy="409115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1" y="257024"/>
            <a:ext cx="5800725" cy="409115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557FF0-9105-44FC-AC9A-6705996612EB}" type="datetimeFigureOut">
              <a:rPr lang="en-US" smtClean="0">
                <a:solidFill>
                  <a:prstClr val="black">
                    <a:tint val="75000"/>
                  </a:prstClr>
                </a:solidFill>
              </a:rPr>
              <a:pPr/>
              <a:t>6/9/2016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855B32-0678-4123-8D7F-7C121E128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0112568"/>
      </p:ext>
    </p:extLst>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Otsikkodia">
    <p:spTree>
      <p:nvGrpSpPr>
        <p:cNvPr id="1" name=""/>
        <p:cNvGrpSpPr/>
        <p:nvPr/>
      </p:nvGrpSpPr>
      <p:grpSpPr>
        <a:xfrm>
          <a:off x="0" y="0"/>
          <a:ext cx="0" cy="0"/>
          <a:chOff x="0" y="0"/>
          <a:chExt cx="0" cy="0"/>
        </a:xfrm>
      </p:grpSpPr>
      <p:pic>
        <p:nvPicPr>
          <p:cNvPr id="3"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4"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pic>
        <p:nvPicPr>
          <p:cNvPr id="5" name="Kuva 8" descr="kansikuva.jpg"/>
          <p:cNvPicPr>
            <a:picLocks noChangeAspect="1"/>
          </p:cNvPicPr>
          <p:nvPr/>
        </p:nvPicPr>
        <p:blipFill>
          <a:blip r:embed="rId4" cstate="print"/>
          <a:srcRect/>
          <a:stretch>
            <a:fillRect/>
          </a:stretch>
        </p:blipFill>
        <p:spPr bwMode="auto">
          <a:xfrm>
            <a:off x="0" y="0"/>
            <a:ext cx="9144000" cy="4827588"/>
          </a:xfrm>
          <a:prstGeom prst="rect">
            <a:avLst/>
          </a:prstGeom>
          <a:noFill/>
          <a:ln w="9525">
            <a:noFill/>
            <a:miter lim="800000"/>
            <a:headEnd/>
            <a:tailEnd/>
          </a:ln>
        </p:spPr>
      </p:pic>
      <p:pic>
        <p:nvPicPr>
          <p:cNvPr id="6" name="Kuva 12" descr="CSClogo.eps"/>
          <p:cNvPicPr>
            <a:picLocks noChangeAspect="1"/>
          </p:cNvPicPr>
          <p:nvPr/>
        </p:nvPicPr>
        <p:blipFill>
          <a:blip r:embed="rId5" cstate="print"/>
          <a:srcRect/>
          <a:stretch>
            <a:fillRect/>
          </a:stretch>
        </p:blipFill>
        <p:spPr bwMode="auto">
          <a:xfrm>
            <a:off x="7696202" y="197797"/>
            <a:ext cx="1177925" cy="527459"/>
          </a:xfrm>
          <a:prstGeom prst="rect">
            <a:avLst/>
          </a:prstGeom>
          <a:noFill/>
          <a:ln w="9525">
            <a:noFill/>
            <a:miter lim="800000"/>
            <a:headEnd/>
            <a:tailEnd/>
          </a:ln>
        </p:spPr>
      </p:pic>
      <p:sp>
        <p:nvSpPr>
          <p:cNvPr id="10" name="Otsikko 1"/>
          <p:cNvSpPr>
            <a:spLocks noGrp="1"/>
          </p:cNvSpPr>
          <p:nvPr>
            <p:ph type="ctrTitle"/>
          </p:nvPr>
        </p:nvSpPr>
        <p:spPr>
          <a:xfrm>
            <a:off x="2382578" y="3482936"/>
            <a:ext cx="7772400" cy="206676"/>
          </a:xfrm>
        </p:spPr>
        <p:txBody>
          <a:bodyPr>
            <a:noAutofit/>
          </a:bodyPr>
          <a:lstStyle>
            <a:lvl1pPr algn="l">
              <a:defRPr sz="1267">
                <a:solidFill>
                  <a:schemeClr val="bg1"/>
                </a:solidFill>
              </a:defRPr>
            </a:lvl1pPr>
          </a:lstStyle>
          <a:p>
            <a:r>
              <a:rPr lang="en-US" smtClean="0"/>
              <a:t>Click to edit Master title style</a:t>
            </a:r>
            <a:endParaRPr lang="fi-FI" dirty="0"/>
          </a:p>
        </p:txBody>
      </p:sp>
      <p:sp>
        <p:nvSpPr>
          <p:cNvPr id="7" name="Päiväyksen paikkamerkki 3"/>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8" name="Alatunnisteen paikkamerkki 4"/>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9" name="Dian numeron paikkamerkki 5"/>
          <p:cNvSpPr>
            <a:spLocks noGrp="1"/>
          </p:cNvSpPr>
          <p:nvPr>
            <p:ph type="sldNum" sz="quarter" idx="12"/>
          </p:nvPr>
        </p:nvSpPr>
        <p:spPr>
          <a:xfrm>
            <a:off x="6553200"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10780997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Otsikko ja sisältö">
    <p:spTree>
      <p:nvGrpSpPr>
        <p:cNvPr id="1" name=""/>
        <p:cNvGrpSpPr/>
        <p:nvPr/>
      </p:nvGrpSpPr>
      <p:grpSpPr>
        <a:xfrm>
          <a:off x="0" y="0"/>
          <a:ext cx="0" cy="0"/>
          <a:chOff x="0" y="0"/>
          <a:chExt cx="0" cy="0"/>
        </a:xfrm>
      </p:grpSpPr>
      <p:pic>
        <p:nvPicPr>
          <p:cNvPr id="4"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5"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a:xfrm>
            <a:off x="864000" y="430810"/>
            <a:ext cx="7308400" cy="699553"/>
          </a:xfrm>
        </p:spPr>
        <p:txBody>
          <a:bodyPr/>
          <a:lstStyle>
            <a:lvl1pPr algn="l">
              <a:defRPr>
                <a:solidFill>
                  <a:schemeClr val="accent1">
                    <a:lumMod val="60000"/>
                    <a:lumOff val="40000"/>
                  </a:schemeClr>
                </a:solidFill>
                <a:latin typeface="+mj-lt"/>
              </a:defRPr>
            </a:lvl1pPr>
          </a:lstStyle>
          <a:p>
            <a:r>
              <a:rPr lang="en-US" smtClean="0"/>
              <a:t>Click to edit Master title style</a:t>
            </a:r>
            <a:endParaRPr lang="fi-FI" dirty="0"/>
          </a:p>
        </p:txBody>
      </p:sp>
      <p:sp>
        <p:nvSpPr>
          <p:cNvPr id="3" name="Sisällön paikkamerkki 2"/>
          <p:cNvSpPr>
            <a:spLocks noGrp="1"/>
          </p:cNvSpPr>
          <p:nvPr>
            <p:ph idx="1"/>
          </p:nvPr>
        </p:nvSpPr>
        <p:spPr>
          <a:xfrm>
            <a:off x="864000" y="1292425"/>
            <a:ext cx="7308400" cy="2994310"/>
          </a:xfrm>
        </p:spPr>
        <p:txBody>
          <a:bodyPr/>
          <a:lstStyle>
            <a:lvl1pPr>
              <a:buClr>
                <a:schemeClr val="bg2"/>
              </a:buCl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6" name="Päiväyksen paikkamerkki 3"/>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7" name="Alatunnisteen paikkamerkki 4"/>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8" name="Dian numeron paikkamerkki 5"/>
          <p:cNvSpPr>
            <a:spLocks noGrp="1"/>
          </p:cNvSpPr>
          <p:nvPr>
            <p:ph type="sldNum" sz="quarter" idx="12"/>
          </p:nvPr>
        </p:nvSpPr>
        <p:spPr>
          <a:xfrm>
            <a:off x="6853238"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19997685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Osan ylätunniste">
    <p:spTree>
      <p:nvGrpSpPr>
        <p:cNvPr id="1" name=""/>
        <p:cNvGrpSpPr/>
        <p:nvPr/>
      </p:nvGrpSpPr>
      <p:grpSpPr>
        <a:xfrm>
          <a:off x="0" y="0"/>
          <a:ext cx="0" cy="0"/>
          <a:chOff x="0" y="0"/>
          <a:chExt cx="0" cy="0"/>
        </a:xfrm>
      </p:grpSpPr>
      <p:pic>
        <p:nvPicPr>
          <p:cNvPr id="4"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5"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a:xfrm>
            <a:off x="864000" y="1939977"/>
            <a:ext cx="7308400" cy="958813"/>
          </a:xfrm>
        </p:spPr>
        <p:txBody>
          <a:bodyPr anchor="t"/>
          <a:lstStyle>
            <a:lvl1pPr algn="l">
              <a:defRPr sz="2112" b="1" cap="all"/>
            </a:lvl1pPr>
          </a:lstStyle>
          <a:p>
            <a:r>
              <a:rPr lang="en-US" smtClean="0"/>
              <a:t>Click to edit Master title style</a:t>
            </a:r>
            <a:endParaRPr lang="fi-FI" dirty="0"/>
          </a:p>
        </p:txBody>
      </p:sp>
      <p:sp>
        <p:nvSpPr>
          <p:cNvPr id="3" name="Tekstin paikkamerkki 2"/>
          <p:cNvSpPr>
            <a:spLocks noGrp="1"/>
          </p:cNvSpPr>
          <p:nvPr>
            <p:ph type="body" idx="1"/>
          </p:nvPr>
        </p:nvSpPr>
        <p:spPr>
          <a:xfrm>
            <a:off x="864000" y="883941"/>
            <a:ext cx="7308400" cy="1056035"/>
          </a:xfrm>
        </p:spPr>
        <p:txBody>
          <a:bodyPr anchor="b"/>
          <a:lstStyle>
            <a:lvl1pPr marL="0" indent="0">
              <a:buNone/>
              <a:defRPr sz="1056">
                <a:solidFill>
                  <a:schemeClr val="tx1">
                    <a:tint val="75000"/>
                  </a:schemeClr>
                </a:solidFill>
              </a:defRPr>
            </a:lvl1pPr>
            <a:lvl2pPr marL="241367" indent="0">
              <a:buNone/>
              <a:defRPr sz="950">
                <a:solidFill>
                  <a:schemeClr val="tx1">
                    <a:tint val="75000"/>
                  </a:schemeClr>
                </a:solidFill>
              </a:defRPr>
            </a:lvl2pPr>
            <a:lvl3pPr marL="482735" indent="0">
              <a:buNone/>
              <a:defRPr sz="845">
                <a:solidFill>
                  <a:schemeClr val="tx1">
                    <a:tint val="75000"/>
                  </a:schemeClr>
                </a:solidFill>
              </a:defRPr>
            </a:lvl3pPr>
            <a:lvl4pPr marL="724102" indent="0">
              <a:buNone/>
              <a:defRPr sz="739">
                <a:solidFill>
                  <a:schemeClr val="tx1">
                    <a:tint val="75000"/>
                  </a:schemeClr>
                </a:solidFill>
              </a:defRPr>
            </a:lvl4pPr>
            <a:lvl5pPr marL="965469" indent="0">
              <a:buNone/>
              <a:defRPr sz="739">
                <a:solidFill>
                  <a:schemeClr val="tx1">
                    <a:tint val="75000"/>
                  </a:schemeClr>
                </a:solidFill>
              </a:defRPr>
            </a:lvl5pPr>
            <a:lvl6pPr marL="1206837" indent="0">
              <a:buNone/>
              <a:defRPr sz="739">
                <a:solidFill>
                  <a:schemeClr val="tx1">
                    <a:tint val="75000"/>
                  </a:schemeClr>
                </a:solidFill>
              </a:defRPr>
            </a:lvl6pPr>
            <a:lvl7pPr marL="1448204" indent="0">
              <a:buNone/>
              <a:defRPr sz="739">
                <a:solidFill>
                  <a:schemeClr val="tx1">
                    <a:tint val="75000"/>
                  </a:schemeClr>
                </a:solidFill>
              </a:defRPr>
            </a:lvl7pPr>
            <a:lvl8pPr marL="1689571" indent="0">
              <a:buNone/>
              <a:defRPr sz="739">
                <a:solidFill>
                  <a:schemeClr val="tx1">
                    <a:tint val="75000"/>
                  </a:schemeClr>
                </a:solidFill>
              </a:defRPr>
            </a:lvl8pPr>
            <a:lvl9pPr marL="1930938" indent="0">
              <a:buNone/>
              <a:defRPr sz="739">
                <a:solidFill>
                  <a:schemeClr val="tx1">
                    <a:tint val="75000"/>
                  </a:schemeClr>
                </a:solidFill>
              </a:defRPr>
            </a:lvl9pPr>
          </a:lstStyle>
          <a:p>
            <a:pPr lvl="0"/>
            <a:r>
              <a:rPr lang="en-US" smtClean="0"/>
              <a:t>Click to edit Master text styles</a:t>
            </a:r>
          </a:p>
        </p:txBody>
      </p:sp>
      <p:sp>
        <p:nvSpPr>
          <p:cNvPr id="6" name="Päiväyksen paikkamerkki 3"/>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7" name="Alatunnisteen paikkamerkki 4"/>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8" name="Dian numeron paikkamerkki 5"/>
          <p:cNvSpPr>
            <a:spLocks noGrp="1"/>
          </p:cNvSpPr>
          <p:nvPr>
            <p:ph type="sldNum" sz="quarter" idx="12"/>
          </p:nvPr>
        </p:nvSpPr>
        <p:spPr>
          <a:xfrm>
            <a:off x="6843713"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2542014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Kaksi sisältökohdetta">
    <p:spTree>
      <p:nvGrpSpPr>
        <p:cNvPr id="1" name=""/>
        <p:cNvGrpSpPr/>
        <p:nvPr/>
      </p:nvGrpSpPr>
      <p:grpSpPr>
        <a:xfrm>
          <a:off x="0" y="0"/>
          <a:ext cx="0" cy="0"/>
          <a:chOff x="0" y="0"/>
          <a:chExt cx="0" cy="0"/>
        </a:xfrm>
      </p:grpSpPr>
      <p:pic>
        <p:nvPicPr>
          <p:cNvPr id="5"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6"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a:xfrm>
            <a:off x="864000" y="430810"/>
            <a:ext cx="7308400" cy="699173"/>
          </a:xfrm>
        </p:spPr>
        <p:txBody>
          <a:bodyPr/>
          <a:lstStyle/>
          <a:p>
            <a:r>
              <a:rPr lang="en-US" smtClean="0"/>
              <a:t>Click to edit Master title style</a:t>
            </a:r>
            <a:endParaRPr lang="fi-FI" dirty="0"/>
          </a:p>
        </p:txBody>
      </p:sp>
      <p:sp>
        <p:nvSpPr>
          <p:cNvPr id="3" name="Sisällön paikkamerkki 2"/>
          <p:cNvSpPr>
            <a:spLocks noGrp="1"/>
          </p:cNvSpPr>
          <p:nvPr>
            <p:ph sz="half" idx="1"/>
          </p:nvPr>
        </p:nvSpPr>
        <p:spPr>
          <a:xfrm>
            <a:off x="864000" y="1292427"/>
            <a:ext cx="3708000" cy="3185985"/>
          </a:xfrm>
        </p:spPr>
        <p:txBody>
          <a:bodyPr/>
          <a:lstStyle>
            <a:lvl1pPr>
              <a:defRPr sz="1478"/>
            </a:lvl1pPr>
            <a:lvl2pPr>
              <a:defRPr sz="1267"/>
            </a:lvl2pPr>
            <a:lvl3pPr>
              <a:defRPr sz="1056"/>
            </a:lvl3pPr>
            <a:lvl4pPr>
              <a:defRPr sz="950"/>
            </a:lvl4pPr>
            <a:lvl5pPr>
              <a:defRPr sz="950"/>
            </a:lvl5pPr>
            <a:lvl6pPr>
              <a:defRPr sz="950"/>
            </a:lvl6pPr>
            <a:lvl7pPr>
              <a:defRPr sz="950"/>
            </a:lvl7pPr>
            <a:lvl8pPr>
              <a:defRPr sz="950"/>
            </a:lvl8pPr>
            <a:lvl9pPr>
              <a:defRPr sz="9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4" name="Sisällön paikkamerkki 3"/>
          <p:cNvSpPr>
            <a:spLocks noGrp="1"/>
          </p:cNvSpPr>
          <p:nvPr>
            <p:ph sz="half" idx="2"/>
          </p:nvPr>
        </p:nvSpPr>
        <p:spPr>
          <a:xfrm>
            <a:off x="4572000" y="1292427"/>
            <a:ext cx="3600400" cy="3185985"/>
          </a:xfrm>
        </p:spPr>
        <p:txBody>
          <a:bodyPr/>
          <a:lstStyle>
            <a:lvl1pPr>
              <a:defRPr sz="1478"/>
            </a:lvl1pPr>
            <a:lvl2pPr>
              <a:defRPr sz="1267"/>
            </a:lvl2pPr>
            <a:lvl3pPr>
              <a:defRPr sz="1056"/>
            </a:lvl3pPr>
            <a:lvl4pPr>
              <a:defRPr sz="950"/>
            </a:lvl4pPr>
            <a:lvl5pPr>
              <a:defRPr sz="950"/>
            </a:lvl5pPr>
            <a:lvl6pPr>
              <a:defRPr sz="950"/>
            </a:lvl6pPr>
            <a:lvl7pPr>
              <a:defRPr sz="950"/>
            </a:lvl7pPr>
            <a:lvl8pPr>
              <a:defRPr sz="950"/>
            </a:lvl8pPr>
            <a:lvl9pPr>
              <a:defRPr sz="9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7" name="Päiväyksen paikkamerkki 4"/>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8" name="Alatunnisteen paikkamerkki 5"/>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9" name="Dian numeron paikkamerkki 6"/>
          <p:cNvSpPr>
            <a:spLocks noGrp="1"/>
          </p:cNvSpPr>
          <p:nvPr>
            <p:ph type="sldNum" sz="quarter" idx="12"/>
          </p:nvPr>
        </p:nvSpPr>
        <p:spPr>
          <a:xfrm>
            <a:off x="6853238"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30260609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Vain otsikko">
    <p:spTree>
      <p:nvGrpSpPr>
        <p:cNvPr id="1" name=""/>
        <p:cNvGrpSpPr/>
        <p:nvPr/>
      </p:nvGrpSpPr>
      <p:grpSpPr>
        <a:xfrm>
          <a:off x="0" y="0"/>
          <a:ext cx="0" cy="0"/>
          <a:chOff x="0" y="0"/>
          <a:chExt cx="0" cy="0"/>
        </a:xfrm>
      </p:grpSpPr>
      <p:pic>
        <p:nvPicPr>
          <p:cNvPr id="3"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4"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p:txBody>
          <a:bodyPr/>
          <a:lstStyle/>
          <a:p>
            <a:r>
              <a:rPr lang="en-US" smtClean="0"/>
              <a:t>Click to edit Master title style</a:t>
            </a:r>
            <a:endParaRPr lang="fi-FI"/>
          </a:p>
        </p:txBody>
      </p:sp>
      <p:sp>
        <p:nvSpPr>
          <p:cNvPr id="5" name="Päiväyksen paikkamerkki 2"/>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6" name="Alatunnisteen paikkamerkki 3"/>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7" name="Dian numeron paikkamerkki 4"/>
          <p:cNvSpPr>
            <a:spLocks noGrp="1"/>
          </p:cNvSpPr>
          <p:nvPr>
            <p:ph type="sldNum" sz="quarter" idx="12"/>
          </p:nvPr>
        </p:nvSpPr>
        <p:spPr>
          <a:xfrm>
            <a:off x="6811963"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3016354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Tyhjä">
    <p:spTree>
      <p:nvGrpSpPr>
        <p:cNvPr id="1" name=""/>
        <p:cNvGrpSpPr/>
        <p:nvPr/>
      </p:nvGrpSpPr>
      <p:grpSpPr>
        <a:xfrm>
          <a:off x="0" y="0"/>
          <a:ext cx="0" cy="0"/>
          <a:chOff x="0" y="0"/>
          <a:chExt cx="0" cy="0"/>
        </a:xfrm>
      </p:grpSpPr>
      <p:pic>
        <p:nvPicPr>
          <p:cNvPr id="2"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3"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4" name="Päiväyksen paikkamerkki 1"/>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5" name="Alatunnisteen paikkamerkki 2"/>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6" name="Dian numeron paikkamerkki 3"/>
          <p:cNvSpPr>
            <a:spLocks noGrp="1"/>
          </p:cNvSpPr>
          <p:nvPr>
            <p:ph type="sldNum" sz="quarter" idx="12"/>
          </p:nvPr>
        </p:nvSpPr>
        <p:spPr>
          <a:xfrm>
            <a:off x="6867525"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423258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_CSC_building">
    <p:spTree>
      <p:nvGrpSpPr>
        <p:cNvPr id="1" name=""/>
        <p:cNvGrpSpPr/>
        <p:nvPr/>
      </p:nvGrpSpPr>
      <p:grpSpPr>
        <a:xfrm>
          <a:off x="0" y="0"/>
          <a:ext cx="0" cy="0"/>
          <a:chOff x="0" y="0"/>
          <a:chExt cx="0" cy="0"/>
        </a:xfrm>
      </p:grpSpPr>
      <p:sp>
        <p:nvSpPr>
          <p:cNvPr id="7" name="Rectangle 6"/>
          <p:cNvSpPr/>
          <p:nvPr userDrawn="1"/>
        </p:nvSpPr>
        <p:spPr>
          <a:xfrm>
            <a:off x="0" y="1488848"/>
            <a:ext cx="8529638" cy="2462054"/>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36814" y="3018299"/>
            <a:ext cx="3875853" cy="747121"/>
          </a:xfrm>
          <a:prstGeom prst="rect">
            <a:avLst/>
          </a:prstGeom>
        </p:spPr>
      </p:pic>
      <p:sp>
        <p:nvSpPr>
          <p:cNvPr id="2" name="Title 1"/>
          <p:cNvSpPr>
            <a:spLocks noGrp="1"/>
          </p:cNvSpPr>
          <p:nvPr>
            <p:ph type="ctrTitle" hasCustomPrompt="1"/>
          </p:nvPr>
        </p:nvSpPr>
        <p:spPr>
          <a:xfrm>
            <a:off x="492537" y="1720530"/>
            <a:ext cx="7772400" cy="1034802"/>
          </a:xfrm>
        </p:spPr>
        <p:txBody>
          <a:bodyPr>
            <a:normAutofit/>
          </a:bodyPr>
          <a:lstStyle>
            <a:lvl1pPr algn="l">
              <a:lnSpc>
                <a:spcPct val="90000"/>
              </a:lnSpc>
              <a:defRPr sz="4800" baseline="0">
                <a:solidFill>
                  <a:schemeClr val="tx1"/>
                </a:solidFill>
                <a:latin typeface="Verdana"/>
                <a:cs typeface="Verdana"/>
              </a:defRPr>
            </a:lvl1pPr>
          </a:lstStyle>
          <a:p>
            <a:r>
              <a:rPr lang="fi-FI" dirty="0" err="1" smtClean="0"/>
              <a:t>Header</a:t>
            </a:r>
            <a:endParaRPr lang="en-US" dirty="0"/>
          </a:p>
        </p:txBody>
      </p:sp>
      <p:sp>
        <p:nvSpPr>
          <p:cNvPr id="3" name="Subtitle 2"/>
          <p:cNvSpPr>
            <a:spLocks noGrp="1"/>
          </p:cNvSpPr>
          <p:nvPr>
            <p:ph type="subTitle" idx="1" hasCustomPrompt="1"/>
          </p:nvPr>
        </p:nvSpPr>
        <p:spPr>
          <a:xfrm>
            <a:off x="492537" y="2931521"/>
            <a:ext cx="3510616" cy="445605"/>
          </a:xfrm>
        </p:spPr>
        <p:txBody>
          <a:bodyPr>
            <a:normAutofit/>
          </a:bodyPr>
          <a:lstStyle>
            <a:lvl1pPr marL="0" indent="0" algn="l">
              <a:buNone/>
              <a:defRPr sz="2000">
                <a:solidFill>
                  <a:schemeClr val="tx1">
                    <a:tint val="7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err="1" smtClean="0"/>
              <a:t>Name</a:t>
            </a:r>
            <a:endParaRPr lang="en-US" dirty="0"/>
          </a:p>
        </p:txBody>
      </p:sp>
      <p:sp>
        <p:nvSpPr>
          <p:cNvPr id="5" name="Text Placeholder 4"/>
          <p:cNvSpPr>
            <a:spLocks noGrp="1"/>
          </p:cNvSpPr>
          <p:nvPr>
            <p:ph type="body" sz="quarter" idx="10" hasCustomPrompt="1"/>
          </p:nvPr>
        </p:nvSpPr>
        <p:spPr>
          <a:xfrm>
            <a:off x="492125" y="3433089"/>
            <a:ext cx="3511550" cy="396875"/>
          </a:xfrm>
        </p:spPr>
        <p:txBody>
          <a:bodyPr>
            <a:normAutofit/>
          </a:bodyPr>
          <a:lstStyle>
            <a:lvl1pPr marL="0" indent="0">
              <a:buNone/>
              <a:defRPr sz="1400"/>
            </a:lvl1pPr>
          </a:lstStyle>
          <a:p>
            <a:pPr lvl="0"/>
            <a:r>
              <a:rPr lang="fi-FI" dirty="0" smtClean="0"/>
              <a:t>XX.XX.2015</a:t>
            </a:r>
          </a:p>
        </p:txBody>
      </p:sp>
    </p:spTree>
    <p:extLst>
      <p:ext uri="{BB962C8B-B14F-4D97-AF65-F5344CB8AC3E}">
        <p14:creationId xmlns:p14="http://schemas.microsoft.com/office/powerpoint/2010/main" val="3076971443"/>
      </p:ext>
    </p:extLst>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457202" y="741058"/>
            <a:ext cx="3008313" cy="658957"/>
          </a:xfrm>
        </p:spPr>
        <p:txBody>
          <a:bodyPr anchor="b"/>
          <a:lstStyle>
            <a:lvl1pPr algn="l">
              <a:defRPr sz="1056" b="1"/>
            </a:lvl1pPr>
          </a:lstStyle>
          <a:p>
            <a:r>
              <a:rPr lang="en-US" smtClean="0"/>
              <a:t>Click to edit Master title style</a:t>
            </a:r>
            <a:endParaRPr lang="fi-FI" dirty="0"/>
          </a:p>
        </p:txBody>
      </p:sp>
      <p:sp>
        <p:nvSpPr>
          <p:cNvPr id="3" name="Sisällön paikkamerkki 2"/>
          <p:cNvSpPr>
            <a:spLocks noGrp="1"/>
          </p:cNvSpPr>
          <p:nvPr>
            <p:ph idx="1"/>
          </p:nvPr>
        </p:nvSpPr>
        <p:spPr>
          <a:xfrm>
            <a:off x="3575050" y="741060"/>
            <a:ext cx="4597350" cy="3571364"/>
          </a:xfrm>
        </p:spPr>
        <p:txBody>
          <a:bodyPr/>
          <a:lstStyle>
            <a:lvl1pPr>
              <a:defRPr sz="1689"/>
            </a:lvl1pPr>
            <a:lvl2pPr>
              <a:defRPr sz="1478"/>
            </a:lvl2pPr>
            <a:lvl3pPr>
              <a:defRPr sz="1267"/>
            </a:lvl3pPr>
            <a:lvl4pPr>
              <a:defRPr sz="1056"/>
            </a:lvl4pPr>
            <a:lvl5pPr>
              <a:defRPr sz="1056"/>
            </a:lvl5pPr>
            <a:lvl6pPr>
              <a:defRPr sz="1056"/>
            </a:lvl6pPr>
            <a:lvl7pPr>
              <a:defRPr sz="1056"/>
            </a:lvl7pPr>
            <a:lvl8pPr>
              <a:defRPr sz="1056"/>
            </a:lvl8pPr>
            <a:lvl9pPr>
              <a:defRPr sz="1056"/>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4" name="Tekstin paikkamerkki 3"/>
          <p:cNvSpPr>
            <a:spLocks noGrp="1"/>
          </p:cNvSpPr>
          <p:nvPr>
            <p:ph type="body" sz="half" idx="2"/>
          </p:nvPr>
        </p:nvSpPr>
        <p:spPr>
          <a:xfrm>
            <a:off x="457202" y="1400016"/>
            <a:ext cx="3008313" cy="2912408"/>
          </a:xfrm>
        </p:spPr>
        <p:txBody>
          <a:bodyPr/>
          <a:lstStyle>
            <a:lvl1pPr marL="0" indent="0">
              <a:buNone/>
              <a:defRPr sz="739"/>
            </a:lvl1pPr>
            <a:lvl2pPr marL="241367" indent="0">
              <a:buNone/>
              <a:defRPr sz="634"/>
            </a:lvl2pPr>
            <a:lvl3pPr marL="482735" indent="0">
              <a:buNone/>
              <a:defRPr sz="528"/>
            </a:lvl3pPr>
            <a:lvl4pPr marL="724102" indent="0">
              <a:buNone/>
              <a:defRPr sz="475"/>
            </a:lvl4pPr>
            <a:lvl5pPr marL="965469" indent="0">
              <a:buNone/>
              <a:defRPr sz="475"/>
            </a:lvl5pPr>
            <a:lvl6pPr marL="1206837" indent="0">
              <a:buNone/>
              <a:defRPr sz="475"/>
            </a:lvl6pPr>
            <a:lvl7pPr marL="1448204" indent="0">
              <a:buNone/>
              <a:defRPr sz="475"/>
            </a:lvl7pPr>
            <a:lvl8pPr marL="1689571" indent="0">
              <a:buNone/>
              <a:defRPr sz="475"/>
            </a:lvl8pPr>
            <a:lvl9pPr marL="1930938" indent="0">
              <a:buNone/>
              <a:defRPr sz="475"/>
            </a:lvl9pPr>
          </a:lstStyle>
          <a:p>
            <a:pPr lvl="0"/>
            <a:r>
              <a:rPr lang="en-US" smtClean="0"/>
              <a:t>Click to edit Master text styles</a:t>
            </a:r>
          </a:p>
        </p:txBody>
      </p:sp>
      <p:sp>
        <p:nvSpPr>
          <p:cNvPr id="5" name="Päiväyksen paikkamerkki 4"/>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6" name="Alatunnisteen paikkamerkki 5"/>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7" name="Dian numeron paikkamerkki 6"/>
          <p:cNvSpPr>
            <a:spLocks noGrp="1"/>
          </p:cNvSpPr>
          <p:nvPr>
            <p:ph type="sldNum" sz="quarter" idx="12"/>
          </p:nvPr>
        </p:nvSpPr>
        <p:spPr>
          <a:xfrm>
            <a:off x="6870700"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14697323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Otsikollinen kuva">
    <p:spTree>
      <p:nvGrpSpPr>
        <p:cNvPr id="1" name=""/>
        <p:cNvGrpSpPr/>
        <p:nvPr/>
      </p:nvGrpSpPr>
      <p:grpSpPr>
        <a:xfrm>
          <a:off x="0" y="0"/>
          <a:ext cx="0" cy="0"/>
          <a:chOff x="0" y="0"/>
          <a:chExt cx="0" cy="0"/>
        </a:xfrm>
      </p:grpSpPr>
      <p:pic>
        <p:nvPicPr>
          <p:cNvPr id="5"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6"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a:xfrm>
            <a:off x="457201" y="3379312"/>
            <a:ext cx="6418943" cy="398947"/>
          </a:xfrm>
        </p:spPr>
        <p:txBody>
          <a:bodyPr anchor="b"/>
          <a:lstStyle>
            <a:lvl1pPr algn="l">
              <a:defRPr sz="1056" b="1"/>
            </a:lvl1pPr>
          </a:lstStyle>
          <a:p>
            <a:r>
              <a:rPr lang="en-US" smtClean="0"/>
              <a:t>Click to edit Master title style</a:t>
            </a:r>
            <a:endParaRPr lang="fi-FI"/>
          </a:p>
        </p:txBody>
      </p:sp>
      <p:sp>
        <p:nvSpPr>
          <p:cNvPr id="3" name="Kuvan paikkamerkki 2"/>
          <p:cNvSpPr>
            <a:spLocks noGrp="1"/>
          </p:cNvSpPr>
          <p:nvPr>
            <p:ph type="pic" idx="1"/>
          </p:nvPr>
        </p:nvSpPr>
        <p:spPr>
          <a:xfrm>
            <a:off x="457201" y="588992"/>
            <a:ext cx="6418943" cy="2738916"/>
          </a:xfrm>
        </p:spPr>
        <p:txBody>
          <a:bodyPr rtlCol="0">
            <a:normAutofit/>
          </a:bodyPr>
          <a:lstStyle>
            <a:lvl1pPr marL="0" indent="0">
              <a:buNone/>
              <a:defRPr sz="1689"/>
            </a:lvl1pPr>
            <a:lvl2pPr marL="241367" indent="0">
              <a:buNone/>
              <a:defRPr sz="1478"/>
            </a:lvl2pPr>
            <a:lvl3pPr marL="482735" indent="0">
              <a:buNone/>
              <a:defRPr sz="1267"/>
            </a:lvl3pPr>
            <a:lvl4pPr marL="724102" indent="0">
              <a:buNone/>
              <a:defRPr sz="1056"/>
            </a:lvl4pPr>
            <a:lvl5pPr marL="965469" indent="0">
              <a:buNone/>
              <a:defRPr sz="1056"/>
            </a:lvl5pPr>
            <a:lvl6pPr marL="1206837" indent="0">
              <a:buNone/>
              <a:defRPr sz="1056"/>
            </a:lvl6pPr>
            <a:lvl7pPr marL="1448204" indent="0">
              <a:buNone/>
              <a:defRPr sz="1056"/>
            </a:lvl7pPr>
            <a:lvl8pPr marL="1689571" indent="0">
              <a:buNone/>
              <a:defRPr sz="1056"/>
            </a:lvl8pPr>
            <a:lvl9pPr marL="1930938" indent="0">
              <a:buNone/>
              <a:defRPr sz="1056"/>
            </a:lvl9pPr>
          </a:lstStyle>
          <a:p>
            <a:pPr lvl="0"/>
            <a:r>
              <a:rPr lang="en-US" noProof="0" smtClean="0"/>
              <a:t>Click icon to add picture</a:t>
            </a:r>
            <a:endParaRPr lang="fi-FI" noProof="0" dirty="0"/>
          </a:p>
        </p:txBody>
      </p:sp>
      <p:sp>
        <p:nvSpPr>
          <p:cNvPr id="4" name="Tekstin paikkamerkki 3"/>
          <p:cNvSpPr>
            <a:spLocks noGrp="1"/>
          </p:cNvSpPr>
          <p:nvPr>
            <p:ph type="body" sz="half" idx="2"/>
          </p:nvPr>
        </p:nvSpPr>
        <p:spPr>
          <a:xfrm>
            <a:off x="457201" y="3778258"/>
            <a:ext cx="6418943" cy="566571"/>
          </a:xfrm>
        </p:spPr>
        <p:txBody>
          <a:bodyPr/>
          <a:lstStyle>
            <a:lvl1pPr marL="0" indent="0">
              <a:buNone/>
              <a:defRPr sz="739"/>
            </a:lvl1pPr>
            <a:lvl2pPr marL="241367" indent="0">
              <a:buNone/>
              <a:defRPr sz="634"/>
            </a:lvl2pPr>
            <a:lvl3pPr marL="482735" indent="0">
              <a:buNone/>
              <a:defRPr sz="528"/>
            </a:lvl3pPr>
            <a:lvl4pPr marL="724102" indent="0">
              <a:buNone/>
              <a:defRPr sz="475"/>
            </a:lvl4pPr>
            <a:lvl5pPr marL="965469" indent="0">
              <a:buNone/>
              <a:defRPr sz="475"/>
            </a:lvl5pPr>
            <a:lvl6pPr marL="1206837" indent="0">
              <a:buNone/>
              <a:defRPr sz="475"/>
            </a:lvl6pPr>
            <a:lvl7pPr marL="1448204" indent="0">
              <a:buNone/>
              <a:defRPr sz="475"/>
            </a:lvl7pPr>
            <a:lvl8pPr marL="1689571" indent="0">
              <a:buNone/>
              <a:defRPr sz="475"/>
            </a:lvl8pPr>
            <a:lvl9pPr marL="1930938" indent="0">
              <a:buNone/>
              <a:defRPr sz="475"/>
            </a:lvl9pPr>
          </a:lstStyle>
          <a:p>
            <a:pPr lvl="0"/>
            <a:r>
              <a:rPr lang="en-US" smtClean="0"/>
              <a:t>Click to edit Master text styles</a:t>
            </a:r>
          </a:p>
        </p:txBody>
      </p:sp>
      <p:sp>
        <p:nvSpPr>
          <p:cNvPr id="7" name="Päiväyksen paikkamerkki 4"/>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8" name="Alatunnisteen paikkamerkki 5"/>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9" name="Dian numeron paikkamerkki 6"/>
          <p:cNvSpPr>
            <a:spLocks noGrp="1"/>
          </p:cNvSpPr>
          <p:nvPr>
            <p:ph type="sldNum" sz="quarter" idx="12"/>
          </p:nvPr>
        </p:nvSpPr>
        <p:spPr>
          <a:xfrm>
            <a:off x="6875463"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41943871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x" preserve="1">
  <p:cSld name="Otsikko ja pystysuora teksti">
    <p:spTree>
      <p:nvGrpSpPr>
        <p:cNvPr id="1" name=""/>
        <p:cNvGrpSpPr/>
        <p:nvPr/>
      </p:nvGrpSpPr>
      <p:grpSpPr>
        <a:xfrm>
          <a:off x="0" y="0"/>
          <a:ext cx="0" cy="0"/>
          <a:chOff x="0" y="0"/>
          <a:chExt cx="0" cy="0"/>
        </a:xfrm>
      </p:grpSpPr>
      <p:pic>
        <p:nvPicPr>
          <p:cNvPr id="4"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5"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Otsikko 1"/>
          <p:cNvSpPr>
            <a:spLocks noGrp="1"/>
          </p:cNvSpPr>
          <p:nvPr>
            <p:ph type="title"/>
          </p:nvPr>
        </p:nvSpPr>
        <p:spPr>
          <a:xfrm>
            <a:off x="457200" y="544439"/>
            <a:ext cx="7063014" cy="699173"/>
          </a:xfrm>
        </p:spPr>
        <p:txBody>
          <a:bodyPr/>
          <a:lstStyle>
            <a:lvl1pPr>
              <a:defRPr>
                <a:solidFill>
                  <a:schemeClr val="accent1">
                    <a:lumMod val="60000"/>
                    <a:lumOff val="40000"/>
                  </a:schemeClr>
                </a:solidFill>
              </a:defRPr>
            </a:lvl1pPr>
          </a:lstStyle>
          <a:p>
            <a:r>
              <a:rPr lang="en-US" smtClean="0"/>
              <a:t>Click to edit Master title style</a:t>
            </a:r>
            <a:endParaRPr lang="fi-FI" dirty="0"/>
          </a:p>
        </p:txBody>
      </p:sp>
      <p:sp>
        <p:nvSpPr>
          <p:cNvPr id="3" name="Pystysuoran tekstin paikkamerkki 2"/>
          <p:cNvSpPr>
            <a:spLocks noGrp="1"/>
          </p:cNvSpPr>
          <p:nvPr>
            <p:ph type="body" orient="vert" idx="1"/>
          </p:nvPr>
        </p:nvSpPr>
        <p:spPr>
          <a:xfrm>
            <a:off x="457200" y="1318112"/>
            <a:ext cx="7063014" cy="299431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6" name="Päiväyksen paikkamerkki 3"/>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7" name="Alatunnisteen paikkamerkki 4"/>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8" name="Dian numeron paikkamerkki 5"/>
          <p:cNvSpPr>
            <a:spLocks noGrp="1"/>
          </p:cNvSpPr>
          <p:nvPr>
            <p:ph type="sldNum" sz="quarter" idx="12"/>
          </p:nvPr>
        </p:nvSpPr>
        <p:spPr>
          <a:xfrm>
            <a:off x="6553202" y="4474461"/>
            <a:ext cx="2417763"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37919213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Pystysuora otsikko ja teksti">
    <p:spTree>
      <p:nvGrpSpPr>
        <p:cNvPr id="1" name=""/>
        <p:cNvGrpSpPr/>
        <p:nvPr/>
      </p:nvGrpSpPr>
      <p:grpSpPr>
        <a:xfrm>
          <a:off x="0" y="0"/>
          <a:ext cx="0" cy="0"/>
          <a:chOff x="0" y="0"/>
          <a:chExt cx="0" cy="0"/>
        </a:xfrm>
      </p:grpSpPr>
      <p:pic>
        <p:nvPicPr>
          <p:cNvPr id="4" name="Kuva 10" descr="8890755.jpg"/>
          <p:cNvPicPr>
            <a:picLocks noChangeAspect="1"/>
          </p:cNvPicPr>
          <p:nvPr/>
        </p:nvPicPr>
        <p:blipFill>
          <a:blip r:embed="rId2" cstate="print"/>
          <a:srcRect/>
          <a:stretch>
            <a:fillRect/>
          </a:stretch>
        </p:blipFill>
        <p:spPr bwMode="auto">
          <a:xfrm>
            <a:off x="4064001" y="1251597"/>
            <a:ext cx="5080000" cy="3575991"/>
          </a:xfrm>
          <a:prstGeom prst="rect">
            <a:avLst/>
          </a:prstGeom>
          <a:noFill/>
          <a:ln w="9525">
            <a:noFill/>
            <a:miter lim="800000"/>
            <a:headEnd/>
            <a:tailEnd/>
          </a:ln>
        </p:spPr>
      </p:pic>
      <p:pic>
        <p:nvPicPr>
          <p:cNvPr id="5" name="Kuva 11" descr="CSClogo.eps"/>
          <p:cNvPicPr>
            <a:picLocks noChangeAspect="1"/>
          </p:cNvPicPr>
          <p:nvPr/>
        </p:nvPicPr>
        <p:blipFill>
          <a:blip r:embed="rId3" cstate="print"/>
          <a:srcRect/>
          <a:stretch>
            <a:fillRect/>
          </a:stretch>
        </p:blipFill>
        <p:spPr bwMode="auto">
          <a:xfrm>
            <a:off x="7812090" y="212324"/>
            <a:ext cx="1004887" cy="451469"/>
          </a:xfrm>
          <a:prstGeom prst="rect">
            <a:avLst/>
          </a:prstGeom>
          <a:noFill/>
          <a:ln w="9525">
            <a:noFill/>
            <a:miter lim="800000"/>
            <a:headEnd/>
            <a:tailEnd/>
          </a:ln>
        </p:spPr>
      </p:pic>
      <p:sp>
        <p:nvSpPr>
          <p:cNvPr id="2" name="Pystysuuntainen otsikko 1"/>
          <p:cNvSpPr>
            <a:spLocks noGrp="1"/>
          </p:cNvSpPr>
          <p:nvPr>
            <p:ph type="title" orient="vert"/>
          </p:nvPr>
        </p:nvSpPr>
        <p:spPr>
          <a:xfrm>
            <a:off x="6019802" y="357601"/>
            <a:ext cx="1872343" cy="3409963"/>
          </a:xfrm>
        </p:spPr>
        <p:txBody>
          <a:bodyPr vert="eaVert"/>
          <a:lstStyle/>
          <a:p>
            <a:r>
              <a:rPr lang="en-US" smtClean="0"/>
              <a:t>Click to edit Master title style</a:t>
            </a:r>
            <a:endParaRPr lang="fi-FI" dirty="0"/>
          </a:p>
        </p:txBody>
      </p:sp>
      <p:sp>
        <p:nvSpPr>
          <p:cNvPr id="3" name="Pystysuoran tekstin paikkamerkki 2"/>
          <p:cNvSpPr>
            <a:spLocks noGrp="1"/>
          </p:cNvSpPr>
          <p:nvPr>
            <p:ph type="body" orient="vert" idx="1"/>
          </p:nvPr>
        </p:nvSpPr>
        <p:spPr>
          <a:xfrm>
            <a:off x="457200" y="357601"/>
            <a:ext cx="5562600" cy="340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a:p>
        </p:txBody>
      </p:sp>
      <p:sp>
        <p:nvSpPr>
          <p:cNvPr id="6" name="Päiväyksen paikkamerkki 3"/>
          <p:cNvSpPr>
            <a:spLocks noGrp="1"/>
          </p:cNvSpPr>
          <p:nvPr>
            <p:ph type="dt" sz="half" idx="10"/>
          </p:nvPr>
        </p:nvSpPr>
        <p:spPr/>
        <p:txBody>
          <a:bodyPr/>
          <a:lstStyle>
            <a:lvl1pPr>
              <a:defRPr/>
            </a:lvl1pPr>
          </a:lstStyle>
          <a:p>
            <a:fld id="{C971818B-C7EB-410A-9CF9-2258586E1001}" type="datetimeFigureOut">
              <a:rPr lang="en-US" smtClean="0"/>
              <a:pPr/>
              <a:t>6/9/2016</a:t>
            </a:fld>
            <a:endParaRPr lang="en-US" dirty="0"/>
          </a:p>
        </p:txBody>
      </p:sp>
      <p:sp>
        <p:nvSpPr>
          <p:cNvPr id="7" name="Alatunnisteen paikkamerkki 4"/>
          <p:cNvSpPr>
            <a:spLocks noGrp="1"/>
          </p:cNvSpPr>
          <p:nvPr>
            <p:ph type="ftr" sz="quarter" idx="11"/>
          </p:nvPr>
        </p:nvSpPr>
        <p:spPr/>
        <p:txBody>
          <a:bodyPr/>
          <a:lstStyle>
            <a:lvl1pPr>
              <a:defRPr/>
            </a:lvl1pPr>
          </a:lstStyle>
          <a:p>
            <a:endParaRPr lang="en-US" dirty="0">
              <a:solidFill>
                <a:prstClr val="black">
                  <a:tint val="75000"/>
                </a:prstClr>
              </a:solidFill>
            </a:endParaRPr>
          </a:p>
        </p:txBody>
      </p:sp>
      <p:sp>
        <p:nvSpPr>
          <p:cNvPr id="8" name="Dian numeron paikkamerkki 5"/>
          <p:cNvSpPr>
            <a:spLocks noGrp="1"/>
          </p:cNvSpPr>
          <p:nvPr>
            <p:ph type="sldNum" sz="quarter" idx="12"/>
          </p:nvPr>
        </p:nvSpPr>
        <p:spPr>
          <a:xfrm>
            <a:off x="6553200" y="4474461"/>
            <a:ext cx="2133600" cy="257024"/>
          </a:xfrm>
        </p:spPr>
        <p:txBody>
          <a:bodyPr/>
          <a:lstStyle>
            <a:lvl1pPr>
              <a:defRPr/>
            </a:lvl1p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33788752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77616"/>
            <a:ext cx="7772400" cy="1034802"/>
          </a:xfrm>
        </p:spPr>
        <p:txBody>
          <a:bodyPr/>
          <a:lstStyle>
            <a:lvl1pPr algn="ctr">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2312416"/>
            <a:ext cx="6400800" cy="1233717"/>
          </a:xfrm>
        </p:spPr>
        <p:txBody>
          <a:bodyPr/>
          <a:lstStyle>
            <a:lvl1pPr marL="0" indent="0" algn="ctr">
              <a:buNone/>
              <a:defRPr>
                <a:solidFill>
                  <a:schemeClr val="tx1">
                    <a:tint val="75000"/>
                  </a:schemeClr>
                </a:solidFill>
              </a:defRPr>
            </a:lvl1pPr>
            <a:lvl2pPr marL="241367" indent="0" algn="ctr">
              <a:buNone/>
              <a:defRPr>
                <a:solidFill>
                  <a:schemeClr val="tx1">
                    <a:tint val="75000"/>
                  </a:schemeClr>
                </a:solidFill>
              </a:defRPr>
            </a:lvl2pPr>
            <a:lvl3pPr marL="482735" indent="0" algn="ctr">
              <a:buNone/>
              <a:defRPr>
                <a:solidFill>
                  <a:schemeClr val="tx1">
                    <a:tint val="75000"/>
                  </a:schemeClr>
                </a:solidFill>
              </a:defRPr>
            </a:lvl3pPr>
            <a:lvl4pPr marL="724102" indent="0" algn="ctr">
              <a:buNone/>
              <a:defRPr>
                <a:solidFill>
                  <a:schemeClr val="tx1">
                    <a:tint val="75000"/>
                  </a:schemeClr>
                </a:solidFill>
              </a:defRPr>
            </a:lvl4pPr>
            <a:lvl5pPr marL="965469" indent="0" algn="ctr">
              <a:buNone/>
              <a:defRPr>
                <a:solidFill>
                  <a:schemeClr val="tx1">
                    <a:tint val="75000"/>
                  </a:schemeClr>
                </a:solidFill>
              </a:defRPr>
            </a:lvl5pPr>
            <a:lvl6pPr marL="1206837" indent="0" algn="ctr">
              <a:buNone/>
              <a:defRPr>
                <a:solidFill>
                  <a:schemeClr val="tx1">
                    <a:tint val="75000"/>
                  </a:schemeClr>
                </a:solidFill>
              </a:defRPr>
            </a:lvl6pPr>
            <a:lvl7pPr marL="1448204" indent="0" algn="ctr">
              <a:buNone/>
              <a:defRPr>
                <a:solidFill>
                  <a:schemeClr val="tx1">
                    <a:tint val="75000"/>
                  </a:schemeClr>
                </a:solidFill>
              </a:defRPr>
            </a:lvl7pPr>
            <a:lvl8pPr marL="1689571" indent="0" algn="ctr">
              <a:buNone/>
              <a:defRPr>
                <a:solidFill>
                  <a:schemeClr val="tx1">
                    <a:tint val="75000"/>
                  </a:schemeClr>
                </a:solidFill>
              </a:defRPr>
            </a:lvl8pPr>
            <a:lvl9pPr marL="193093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971818B-C7EB-410A-9CF9-2258586E1001}" type="datetimeFigureOut">
              <a:rPr lang="en-US" smtClean="0"/>
              <a:pPr/>
              <a:t>6/9/2016</a:t>
            </a:fld>
            <a:endParaRPr lang="en-US" dirty="0"/>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F447B4E-C7E0-428A-83CC-60F8EBCC05E3}" type="slidenum">
              <a:rPr lang="en-US" smtClean="0"/>
              <a:pPr/>
              <a:t>‹#›</a:t>
            </a:fld>
            <a:endParaRPr lang="en-US" dirty="0"/>
          </a:p>
        </p:txBody>
      </p:sp>
    </p:spTree>
    <p:extLst>
      <p:ext uri="{BB962C8B-B14F-4D97-AF65-F5344CB8AC3E}">
        <p14:creationId xmlns:p14="http://schemas.microsoft.com/office/powerpoint/2010/main" val="2313794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le Slide_CSC_Kajaani">
    <p:spTree>
      <p:nvGrpSpPr>
        <p:cNvPr id="1" name=""/>
        <p:cNvGrpSpPr/>
        <p:nvPr/>
      </p:nvGrpSpPr>
      <p:grpSpPr>
        <a:xfrm>
          <a:off x="0" y="0"/>
          <a:ext cx="0" cy="0"/>
          <a:chOff x="0" y="0"/>
          <a:chExt cx="0" cy="0"/>
        </a:xfrm>
      </p:grpSpPr>
      <p:sp>
        <p:nvSpPr>
          <p:cNvPr id="7" name="Rectangle 6"/>
          <p:cNvSpPr/>
          <p:nvPr userDrawn="1"/>
        </p:nvSpPr>
        <p:spPr>
          <a:xfrm>
            <a:off x="0" y="1488848"/>
            <a:ext cx="8529638" cy="2462054"/>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36814" y="3018299"/>
            <a:ext cx="3875853" cy="747121"/>
          </a:xfrm>
          <a:prstGeom prst="rect">
            <a:avLst/>
          </a:prstGeom>
        </p:spPr>
      </p:pic>
      <p:sp>
        <p:nvSpPr>
          <p:cNvPr id="2" name="Title 1"/>
          <p:cNvSpPr>
            <a:spLocks noGrp="1"/>
          </p:cNvSpPr>
          <p:nvPr>
            <p:ph type="ctrTitle" hasCustomPrompt="1"/>
          </p:nvPr>
        </p:nvSpPr>
        <p:spPr>
          <a:xfrm>
            <a:off x="492537" y="1720530"/>
            <a:ext cx="7772400" cy="1034802"/>
          </a:xfrm>
        </p:spPr>
        <p:txBody>
          <a:bodyPr>
            <a:normAutofit/>
          </a:bodyPr>
          <a:lstStyle>
            <a:lvl1pPr algn="l">
              <a:lnSpc>
                <a:spcPct val="90000"/>
              </a:lnSpc>
              <a:defRPr sz="4800" baseline="0">
                <a:solidFill>
                  <a:schemeClr val="tx1"/>
                </a:solidFill>
                <a:latin typeface="Verdana"/>
                <a:cs typeface="Verdana"/>
              </a:defRPr>
            </a:lvl1pPr>
          </a:lstStyle>
          <a:p>
            <a:r>
              <a:rPr lang="fi-FI" dirty="0" err="1" smtClean="0"/>
              <a:t>Header</a:t>
            </a:r>
            <a:endParaRPr lang="en-US" dirty="0"/>
          </a:p>
        </p:txBody>
      </p:sp>
      <p:sp>
        <p:nvSpPr>
          <p:cNvPr id="3" name="Subtitle 2"/>
          <p:cNvSpPr>
            <a:spLocks noGrp="1"/>
          </p:cNvSpPr>
          <p:nvPr>
            <p:ph type="subTitle" idx="1" hasCustomPrompt="1"/>
          </p:nvPr>
        </p:nvSpPr>
        <p:spPr>
          <a:xfrm>
            <a:off x="492537" y="2931521"/>
            <a:ext cx="3510616" cy="445605"/>
          </a:xfrm>
        </p:spPr>
        <p:txBody>
          <a:bodyPr>
            <a:normAutofit/>
          </a:bodyPr>
          <a:lstStyle>
            <a:lvl1pPr marL="0" indent="0" algn="l">
              <a:buNone/>
              <a:defRPr sz="2000">
                <a:solidFill>
                  <a:schemeClr val="tx1">
                    <a:tint val="7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err="1" smtClean="0"/>
              <a:t>Name</a:t>
            </a:r>
            <a:endParaRPr lang="en-US" dirty="0"/>
          </a:p>
        </p:txBody>
      </p:sp>
      <p:sp>
        <p:nvSpPr>
          <p:cNvPr id="5" name="Text Placeholder 4"/>
          <p:cNvSpPr>
            <a:spLocks noGrp="1"/>
          </p:cNvSpPr>
          <p:nvPr>
            <p:ph type="body" sz="quarter" idx="10" hasCustomPrompt="1"/>
          </p:nvPr>
        </p:nvSpPr>
        <p:spPr>
          <a:xfrm>
            <a:off x="492125" y="3433089"/>
            <a:ext cx="3511550" cy="396875"/>
          </a:xfrm>
        </p:spPr>
        <p:txBody>
          <a:bodyPr>
            <a:normAutofit/>
          </a:bodyPr>
          <a:lstStyle>
            <a:lvl1pPr marL="0" indent="0">
              <a:buNone/>
              <a:defRPr sz="1400"/>
            </a:lvl1pPr>
          </a:lstStyle>
          <a:p>
            <a:pPr lvl="0"/>
            <a:r>
              <a:rPr lang="fi-FI" dirty="0" smtClean="0"/>
              <a:t>XX.XX.2015</a:t>
            </a:r>
          </a:p>
        </p:txBody>
      </p:sp>
    </p:spTree>
    <p:extLst>
      <p:ext uri="{BB962C8B-B14F-4D97-AF65-F5344CB8AC3E}">
        <p14:creationId xmlns:p14="http://schemas.microsoft.com/office/powerpoint/2010/main" val="363567964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_CSC_Fiber_Optics">
    <p:spTree>
      <p:nvGrpSpPr>
        <p:cNvPr id="1" name=""/>
        <p:cNvGrpSpPr/>
        <p:nvPr/>
      </p:nvGrpSpPr>
      <p:grpSpPr>
        <a:xfrm>
          <a:off x="0" y="0"/>
          <a:ext cx="0" cy="0"/>
          <a:chOff x="0" y="0"/>
          <a:chExt cx="0" cy="0"/>
        </a:xfrm>
      </p:grpSpPr>
      <p:sp>
        <p:nvSpPr>
          <p:cNvPr id="7" name="Rectangle 6"/>
          <p:cNvSpPr/>
          <p:nvPr userDrawn="1"/>
        </p:nvSpPr>
        <p:spPr>
          <a:xfrm>
            <a:off x="0" y="1488848"/>
            <a:ext cx="8529638" cy="2462054"/>
          </a:xfrm>
          <a:prstGeom prst="rect">
            <a:avLst/>
          </a:prstGeom>
          <a:solidFill>
            <a:schemeClr val="bg1">
              <a:alpha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36814" y="3018299"/>
            <a:ext cx="3875853" cy="747121"/>
          </a:xfrm>
          <a:prstGeom prst="rect">
            <a:avLst/>
          </a:prstGeom>
        </p:spPr>
      </p:pic>
      <p:sp>
        <p:nvSpPr>
          <p:cNvPr id="2" name="Title 1"/>
          <p:cNvSpPr>
            <a:spLocks noGrp="1"/>
          </p:cNvSpPr>
          <p:nvPr>
            <p:ph type="ctrTitle" hasCustomPrompt="1"/>
          </p:nvPr>
        </p:nvSpPr>
        <p:spPr>
          <a:xfrm>
            <a:off x="492537" y="1720530"/>
            <a:ext cx="7772400" cy="1034802"/>
          </a:xfrm>
        </p:spPr>
        <p:txBody>
          <a:bodyPr>
            <a:normAutofit/>
          </a:bodyPr>
          <a:lstStyle>
            <a:lvl1pPr algn="l">
              <a:lnSpc>
                <a:spcPct val="90000"/>
              </a:lnSpc>
              <a:defRPr sz="4800" baseline="0">
                <a:solidFill>
                  <a:schemeClr val="tx1"/>
                </a:solidFill>
                <a:latin typeface="Verdana"/>
                <a:cs typeface="Verdana"/>
              </a:defRPr>
            </a:lvl1pPr>
          </a:lstStyle>
          <a:p>
            <a:r>
              <a:rPr lang="fi-FI" dirty="0" err="1" smtClean="0"/>
              <a:t>Header</a:t>
            </a:r>
            <a:endParaRPr lang="en-US" dirty="0"/>
          </a:p>
        </p:txBody>
      </p:sp>
      <p:sp>
        <p:nvSpPr>
          <p:cNvPr id="3" name="Subtitle 2"/>
          <p:cNvSpPr>
            <a:spLocks noGrp="1"/>
          </p:cNvSpPr>
          <p:nvPr>
            <p:ph type="subTitle" idx="1" hasCustomPrompt="1"/>
          </p:nvPr>
        </p:nvSpPr>
        <p:spPr>
          <a:xfrm>
            <a:off x="492537" y="2931521"/>
            <a:ext cx="3510616" cy="445605"/>
          </a:xfrm>
        </p:spPr>
        <p:txBody>
          <a:bodyPr>
            <a:normAutofit/>
          </a:bodyPr>
          <a:lstStyle>
            <a:lvl1pPr marL="0" indent="0" algn="l">
              <a:buNone/>
              <a:defRPr sz="2000">
                <a:solidFill>
                  <a:schemeClr val="tx1">
                    <a:tint val="75000"/>
                  </a:schemeClr>
                </a:solidFill>
                <a:latin typeface="Verdana"/>
                <a:cs typeface="Verdan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dirty="0" err="1" smtClean="0"/>
              <a:t>Name</a:t>
            </a:r>
            <a:endParaRPr lang="en-US" dirty="0"/>
          </a:p>
        </p:txBody>
      </p:sp>
      <p:sp>
        <p:nvSpPr>
          <p:cNvPr id="5" name="Text Placeholder 4"/>
          <p:cNvSpPr>
            <a:spLocks noGrp="1"/>
          </p:cNvSpPr>
          <p:nvPr>
            <p:ph type="body" sz="quarter" idx="10" hasCustomPrompt="1"/>
          </p:nvPr>
        </p:nvSpPr>
        <p:spPr>
          <a:xfrm>
            <a:off x="492125" y="3433089"/>
            <a:ext cx="3511550" cy="396875"/>
          </a:xfrm>
        </p:spPr>
        <p:txBody>
          <a:bodyPr>
            <a:normAutofit/>
          </a:bodyPr>
          <a:lstStyle>
            <a:lvl1pPr marL="0" indent="0">
              <a:buNone/>
              <a:defRPr sz="1400"/>
            </a:lvl1pPr>
          </a:lstStyle>
          <a:p>
            <a:pPr lvl="0"/>
            <a:r>
              <a:rPr lang="fi-FI" dirty="0" smtClean="0"/>
              <a:t>XX.XX.2015</a:t>
            </a:r>
          </a:p>
        </p:txBody>
      </p:sp>
    </p:spTree>
    <p:extLst>
      <p:ext uri="{BB962C8B-B14F-4D97-AF65-F5344CB8AC3E}">
        <p14:creationId xmlns:p14="http://schemas.microsoft.com/office/powerpoint/2010/main" val="377283813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2pPr marL="525600" marR="0" indent="-176400" algn="l" defTabSz="457200" rtl="0" eaLnBrk="1" fontAlgn="auto" latinLnBrk="0" hangingPunct="1">
              <a:lnSpc>
                <a:spcPct val="100000"/>
              </a:lnSpc>
              <a:spcBef>
                <a:spcPct val="20000"/>
              </a:spcBef>
              <a:spcAft>
                <a:spcPts val="0"/>
              </a:spcAft>
              <a:buClrTx/>
              <a:buSzTx/>
              <a:buFont typeface="Courier New"/>
              <a:buChar char="o"/>
              <a:tabLst/>
              <a:defRPr/>
            </a:lvl2pPr>
            <a:lvl3pPr marL="1319400" marR="0" indent="-176400" algn="l" defTabSz="457200" rtl="0" eaLnBrk="1" fontAlgn="auto" latinLnBrk="0" hangingPunct="1">
              <a:lnSpc>
                <a:spcPct val="100000"/>
              </a:lnSpc>
              <a:spcBef>
                <a:spcPct val="20000"/>
              </a:spcBef>
              <a:spcAft>
                <a:spcPts val="0"/>
              </a:spcAft>
              <a:buClrTx/>
              <a:buSzTx/>
              <a:buFont typeface="Courier New"/>
              <a:buChar char="o"/>
              <a:tabLst/>
              <a:defRPr/>
            </a:lvl3pPr>
            <a:lvl4pPr marL="1776600" marR="0" indent="-176400" algn="l" defTabSz="457200" rtl="0" eaLnBrk="1" fontAlgn="auto" latinLnBrk="0" hangingPunct="1">
              <a:lnSpc>
                <a:spcPct val="100000"/>
              </a:lnSpc>
              <a:spcBef>
                <a:spcPct val="20000"/>
              </a:spcBef>
              <a:spcAft>
                <a:spcPts val="0"/>
              </a:spcAft>
              <a:buClrTx/>
              <a:buSzTx/>
              <a:buFont typeface="Courier New"/>
              <a:buChar char="o"/>
              <a:tab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i-FI" dirty="0" smtClean="0"/>
          </a:p>
        </p:txBody>
      </p:sp>
      <p:sp>
        <p:nvSpPr>
          <p:cNvPr id="4" name="Date Placeholder 3"/>
          <p:cNvSpPr>
            <a:spLocks noGrp="1"/>
          </p:cNvSpPr>
          <p:nvPr>
            <p:ph type="dt" sz="half" idx="10"/>
          </p:nvPr>
        </p:nvSpPr>
        <p:spPr/>
        <p:txBody>
          <a:bodyPr/>
          <a:lstStyle/>
          <a:p>
            <a:r>
              <a:rPr lang="fi-FI" smtClean="0"/>
              <a:t>03/02/15</a:t>
            </a:r>
            <a:endParaRPr lang="en-US"/>
          </a:p>
        </p:txBody>
      </p:sp>
      <p:sp>
        <p:nvSpPr>
          <p:cNvPr id="5" name="Footer Placeholder 4"/>
          <p:cNvSpPr>
            <a:spLocks noGrp="1"/>
          </p:cNvSpPr>
          <p:nvPr>
            <p:ph type="ftr" sz="quarter" idx="11"/>
          </p:nvPr>
        </p:nvSpPr>
        <p:spPr/>
        <p:txBody>
          <a:bodyPr/>
          <a:lstStyle/>
          <a:p>
            <a:endParaRPr lang="en-US" dirty="0" err="1" smtClean="0"/>
          </a:p>
        </p:txBody>
      </p:sp>
      <p:sp>
        <p:nvSpPr>
          <p:cNvPr id="6" name="Slide Number Placeholder 5"/>
          <p:cNvSpPr>
            <a:spLocks noGrp="1"/>
          </p:cNvSpPr>
          <p:nvPr>
            <p:ph type="sldNum" sz="quarter" idx="12"/>
          </p:nvPr>
        </p:nvSpPr>
        <p:spPr/>
        <p:txBody>
          <a:bodyPr/>
          <a:lstStyle/>
          <a:p>
            <a:fld id="{4A00FCCE-F2E8-2E41-B189-2AD6CC2919F3}" type="slidenum">
              <a:rPr lang="en-US" smtClean="0"/>
              <a:t>‹#›</a:t>
            </a:fld>
            <a:endParaRPr lang="en-US"/>
          </a:p>
        </p:txBody>
      </p:sp>
      <p:pic>
        <p:nvPicPr>
          <p:cNvPr id="7" name="Picture 6"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215406243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_Picture_Righ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fi-FI" smtClean="0"/>
              <a:t>03/02/15</a:t>
            </a: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00FCCE-F2E8-2E41-B189-2AD6CC2919F3}" type="slidenum">
              <a:rPr lang="en-US" smtClean="0"/>
              <a:t>‹#›</a:t>
            </a:fld>
            <a:endParaRPr lang="en-US"/>
          </a:p>
        </p:txBody>
      </p:sp>
      <p:sp>
        <p:nvSpPr>
          <p:cNvPr id="11" name="Content Placeholder 2"/>
          <p:cNvSpPr>
            <a:spLocks noGrp="1"/>
          </p:cNvSpPr>
          <p:nvPr>
            <p:ph idx="1"/>
          </p:nvPr>
        </p:nvSpPr>
        <p:spPr>
          <a:xfrm>
            <a:off x="457200" y="1126438"/>
            <a:ext cx="3932472" cy="3185985"/>
          </a:xfrm>
        </p:spPr>
        <p:txBody>
          <a:bodyPr/>
          <a:lstStyle>
            <a:lvl2pPr marL="525600" marR="0" indent="-176400" algn="l" defTabSz="457200" rtl="0" eaLnBrk="1" fontAlgn="auto" latinLnBrk="0" hangingPunct="1">
              <a:lnSpc>
                <a:spcPct val="100000"/>
              </a:lnSpc>
              <a:spcBef>
                <a:spcPct val="20000"/>
              </a:spcBef>
              <a:spcAft>
                <a:spcPts val="0"/>
              </a:spcAft>
              <a:buClrTx/>
              <a:buSzTx/>
              <a:buFont typeface="Courier New"/>
              <a:buChar char="o"/>
              <a:tabLst/>
              <a:defRPr/>
            </a:lvl2pPr>
            <a:lvl3pPr marL="1319400" marR="0" indent="-176400" algn="l" defTabSz="457200" rtl="0" eaLnBrk="1" fontAlgn="auto" latinLnBrk="0" hangingPunct="1">
              <a:lnSpc>
                <a:spcPct val="100000"/>
              </a:lnSpc>
              <a:spcBef>
                <a:spcPct val="20000"/>
              </a:spcBef>
              <a:spcAft>
                <a:spcPts val="0"/>
              </a:spcAft>
              <a:buClrTx/>
              <a:buSzTx/>
              <a:buFont typeface="Courier New"/>
              <a:buChar char="o"/>
              <a:tabLst/>
              <a:defRPr/>
            </a:lvl3pPr>
            <a:lvl4pPr marL="1776600" marR="0" indent="-176400" algn="l" defTabSz="457200" rtl="0" eaLnBrk="1" fontAlgn="auto" latinLnBrk="0" hangingPunct="1">
              <a:lnSpc>
                <a:spcPct val="100000"/>
              </a:lnSpc>
              <a:spcBef>
                <a:spcPct val="20000"/>
              </a:spcBef>
              <a:spcAft>
                <a:spcPts val="0"/>
              </a:spcAft>
              <a:buClrTx/>
              <a:buSzTx/>
              <a:buFont typeface="Courier New"/>
              <a:buChar char="o"/>
              <a:tab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itle 1"/>
          <p:cNvSpPr>
            <a:spLocks noGrp="1"/>
          </p:cNvSpPr>
          <p:nvPr>
            <p:ph type="title"/>
          </p:nvPr>
        </p:nvSpPr>
        <p:spPr>
          <a:xfrm>
            <a:off x="457200" y="193327"/>
            <a:ext cx="7746059" cy="804598"/>
          </a:xfrm>
        </p:spPr>
        <p:txBody>
          <a:bodyPr/>
          <a:lstStyle/>
          <a:p>
            <a:r>
              <a:rPr lang="en-US" smtClean="0"/>
              <a:t>Click to edit Master title style</a:t>
            </a:r>
            <a:endParaRPr lang="en-US"/>
          </a:p>
        </p:txBody>
      </p:sp>
      <p:sp>
        <p:nvSpPr>
          <p:cNvPr id="3" name="Picture Placeholder 2"/>
          <p:cNvSpPr>
            <a:spLocks noGrp="1"/>
          </p:cNvSpPr>
          <p:nvPr>
            <p:ph type="pic" sz="quarter" idx="13"/>
          </p:nvPr>
        </p:nvSpPr>
        <p:spPr>
          <a:xfrm>
            <a:off x="4583113" y="1127125"/>
            <a:ext cx="4103687" cy="3184525"/>
          </a:xfrm>
        </p:spPr>
        <p:txBody>
          <a:bodyPr/>
          <a:lstStyle/>
          <a:p>
            <a:r>
              <a:rPr lang="en-US" smtClean="0"/>
              <a:t>Click icon to add picture</a:t>
            </a:r>
            <a:endParaRPr lang="en-US"/>
          </a:p>
        </p:txBody>
      </p:sp>
      <p:pic>
        <p:nvPicPr>
          <p:cNvPr id="8" name="Picture 7"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4139363279"/>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fi-FI" smtClean="0"/>
              <a:t>03/02/15</a:t>
            </a: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00FCCE-F2E8-2E41-B189-2AD6CC2919F3}" type="slidenum">
              <a:rPr lang="en-US" smtClean="0"/>
              <a:t>‹#›</a:t>
            </a:fld>
            <a:endParaRPr lang="en-US"/>
          </a:p>
        </p:txBody>
      </p:sp>
      <p:sp>
        <p:nvSpPr>
          <p:cNvPr id="11" name="Content Placeholder 2"/>
          <p:cNvSpPr>
            <a:spLocks noGrp="1"/>
          </p:cNvSpPr>
          <p:nvPr>
            <p:ph idx="1"/>
          </p:nvPr>
        </p:nvSpPr>
        <p:spPr>
          <a:xfrm>
            <a:off x="457200" y="1126438"/>
            <a:ext cx="3932472" cy="3185985"/>
          </a:xfrm>
        </p:spPr>
        <p:txBody>
          <a:bodyPr/>
          <a:lstStyle>
            <a:lvl2pPr marL="525600" marR="0" indent="-176400" algn="l" defTabSz="457200" rtl="0" eaLnBrk="1" fontAlgn="auto" latinLnBrk="0" hangingPunct="1">
              <a:lnSpc>
                <a:spcPct val="100000"/>
              </a:lnSpc>
              <a:spcBef>
                <a:spcPct val="20000"/>
              </a:spcBef>
              <a:spcAft>
                <a:spcPts val="0"/>
              </a:spcAft>
              <a:buClrTx/>
              <a:buSzTx/>
              <a:buFont typeface="Courier New"/>
              <a:buChar char="o"/>
              <a:tabLst/>
              <a:defRPr/>
            </a:lvl2pPr>
            <a:lvl3pPr marL="1319400" marR="0" indent="-176400" algn="l" defTabSz="457200" rtl="0" eaLnBrk="1" fontAlgn="auto" latinLnBrk="0" hangingPunct="1">
              <a:lnSpc>
                <a:spcPct val="100000"/>
              </a:lnSpc>
              <a:spcBef>
                <a:spcPct val="20000"/>
              </a:spcBef>
              <a:spcAft>
                <a:spcPts val="0"/>
              </a:spcAft>
              <a:buClrTx/>
              <a:buSzTx/>
              <a:buFont typeface="Courier New"/>
              <a:buChar char="o"/>
              <a:tabLst/>
              <a:defRPr/>
            </a:lvl3pPr>
            <a:lvl4pPr marL="1776600" marR="0" indent="-176400" algn="l" defTabSz="457200" rtl="0" eaLnBrk="1" fontAlgn="auto" latinLnBrk="0" hangingPunct="1">
              <a:lnSpc>
                <a:spcPct val="100000"/>
              </a:lnSpc>
              <a:spcBef>
                <a:spcPct val="20000"/>
              </a:spcBef>
              <a:spcAft>
                <a:spcPts val="0"/>
              </a:spcAft>
              <a:buClrTx/>
              <a:buSzTx/>
              <a:buFont typeface="Courier New"/>
              <a:buChar char="o"/>
              <a:tab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Content Placeholder 2"/>
          <p:cNvSpPr>
            <a:spLocks noGrp="1"/>
          </p:cNvSpPr>
          <p:nvPr>
            <p:ph idx="13"/>
          </p:nvPr>
        </p:nvSpPr>
        <p:spPr>
          <a:xfrm>
            <a:off x="4754328" y="1144605"/>
            <a:ext cx="3932472" cy="3185985"/>
          </a:xfrm>
        </p:spPr>
        <p:txBody>
          <a:bodyPr/>
          <a:lstStyle>
            <a:lvl2pPr marL="525600" marR="0" indent="-176400" algn="l" defTabSz="457200" rtl="0" eaLnBrk="1" fontAlgn="auto" latinLnBrk="0" hangingPunct="1">
              <a:lnSpc>
                <a:spcPct val="100000"/>
              </a:lnSpc>
              <a:spcBef>
                <a:spcPct val="20000"/>
              </a:spcBef>
              <a:spcAft>
                <a:spcPts val="0"/>
              </a:spcAft>
              <a:buClrTx/>
              <a:buSzTx/>
              <a:buFont typeface="Courier New"/>
              <a:buChar char="o"/>
              <a:tabLst/>
              <a:defRPr/>
            </a:lvl2pPr>
            <a:lvl3pPr marL="1319400" marR="0" indent="-176400" algn="l" defTabSz="457200" rtl="0" eaLnBrk="1" fontAlgn="auto" latinLnBrk="0" hangingPunct="1">
              <a:lnSpc>
                <a:spcPct val="100000"/>
              </a:lnSpc>
              <a:spcBef>
                <a:spcPct val="20000"/>
              </a:spcBef>
              <a:spcAft>
                <a:spcPts val="0"/>
              </a:spcAft>
              <a:buClrTx/>
              <a:buSzTx/>
              <a:buFont typeface="Courier New"/>
              <a:buChar char="o"/>
              <a:tabLst/>
              <a:defRPr/>
            </a:lvl3pPr>
            <a:lvl4pPr marL="1776600" marR="0" indent="-176400" algn="l" defTabSz="457200" rtl="0" eaLnBrk="1" fontAlgn="auto" latinLnBrk="0" hangingPunct="1">
              <a:lnSpc>
                <a:spcPct val="100000"/>
              </a:lnSpc>
              <a:spcBef>
                <a:spcPct val="20000"/>
              </a:spcBef>
              <a:spcAft>
                <a:spcPts val="0"/>
              </a:spcAft>
              <a:buClrTx/>
              <a:buSzTx/>
              <a:buFont typeface="Courier New"/>
              <a:buChar char="o"/>
              <a:tab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itle 1"/>
          <p:cNvSpPr>
            <a:spLocks noGrp="1"/>
          </p:cNvSpPr>
          <p:nvPr>
            <p:ph type="title"/>
          </p:nvPr>
        </p:nvSpPr>
        <p:spPr>
          <a:xfrm>
            <a:off x="457201" y="193327"/>
            <a:ext cx="7708430" cy="804598"/>
          </a:xfrm>
        </p:spPr>
        <p:txBody>
          <a:bodyPr/>
          <a:lstStyle/>
          <a:p>
            <a:r>
              <a:rPr lang="en-US" smtClean="0"/>
              <a:t>Click to edit Master title style</a:t>
            </a:r>
            <a:endParaRPr lang="en-US"/>
          </a:p>
        </p:txBody>
      </p:sp>
      <p:pic>
        <p:nvPicPr>
          <p:cNvPr id="8" name="Picture 7"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306642428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_Picture_Lef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fi-FI" smtClean="0"/>
              <a:t>03/02/15</a:t>
            </a:r>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A00FCCE-F2E8-2E41-B189-2AD6CC2919F3}" type="slidenum">
              <a:rPr lang="en-US" smtClean="0"/>
              <a:t>‹#›</a:t>
            </a:fld>
            <a:endParaRPr lang="en-US"/>
          </a:p>
        </p:txBody>
      </p:sp>
      <p:sp>
        <p:nvSpPr>
          <p:cNvPr id="11" name="Content Placeholder 2"/>
          <p:cNvSpPr>
            <a:spLocks noGrp="1"/>
          </p:cNvSpPr>
          <p:nvPr>
            <p:ph idx="1"/>
          </p:nvPr>
        </p:nvSpPr>
        <p:spPr>
          <a:xfrm>
            <a:off x="4754328" y="1124978"/>
            <a:ext cx="3932472" cy="3185985"/>
          </a:xfrm>
        </p:spPr>
        <p:txBody>
          <a:bodyPr/>
          <a:lstStyle>
            <a:lvl2pPr marL="525600" marR="0" indent="-176400" algn="l" defTabSz="457200" rtl="0" eaLnBrk="1" fontAlgn="auto" latinLnBrk="0" hangingPunct="1">
              <a:lnSpc>
                <a:spcPct val="100000"/>
              </a:lnSpc>
              <a:spcBef>
                <a:spcPct val="20000"/>
              </a:spcBef>
              <a:spcAft>
                <a:spcPts val="0"/>
              </a:spcAft>
              <a:buClrTx/>
              <a:buSzTx/>
              <a:buFont typeface="Courier New"/>
              <a:buChar char="o"/>
              <a:tabLst/>
              <a:defRPr/>
            </a:lvl2pPr>
            <a:lvl3pPr marL="1319400" marR="0" indent="-176400" algn="l" defTabSz="457200" rtl="0" eaLnBrk="1" fontAlgn="auto" latinLnBrk="0" hangingPunct="1">
              <a:lnSpc>
                <a:spcPct val="100000"/>
              </a:lnSpc>
              <a:spcBef>
                <a:spcPct val="20000"/>
              </a:spcBef>
              <a:spcAft>
                <a:spcPts val="0"/>
              </a:spcAft>
              <a:buClrTx/>
              <a:buSzTx/>
              <a:buFont typeface="Courier New"/>
              <a:buChar char="o"/>
              <a:tabLst/>
              <a:defRPr/>
            </a:lvl3pPr>
            <a:lvl4pPr marL="1776600" marR="0" indent="-176400" algn="l" defTabSz="457200" rtl="0" eaLnBrk="1" fontAlgn="auto" latinLnBrk="0" hangingPunct="1">
              <a:lnSpc>
                <a:spcPct val="100000"/>
              </a:lnSpc>
              <a:spcBef>
                <a:spcPct val="20000"/>
              </a:spcBef>
              <a:spcAft>
                <a:spcPts val="0"/>
              </a:spcAft>
              <a:buClrTx/>
              <a:buSzTx/>
              <a:buFont typeface="Courier New"/>
              <a:buChar char="o"/>
              <a:tabLst/>
              <a:defRPr/>
            </a:lvl4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3" name="Title 1"/>
          <p:cNvSpPr>
            <a:spLocks noGrp="1"/>
          </p:cNvSpPr>
          <p:nvPr>
            <p:ph type="title"/>
          </p:nvPr>
        </p:nvSpPr>
        <p:spPr>
          <a:xfrm>
            <a:off x="457200" y="193327"/>
            <a:ext cx="7746059" cy="804598"/>
          </a:xfrm>
        </p:spPr>
        <p:txBody>
          <a:bodyPr/>
          <a:lstStyle/>
          <a:p>
            <a:r>
              <a:rPr lang="en-US" smtClean="0"/>
              <a:t>Click to edit Master title style</a:t>
            </a:r>
            <a:endParaRPr lang="en-US"/>
          </a:p>
        </p:txBody>
      </p:sp>
      <p:sp>
        <p:nvSpPr>
          <p:cNvPr id="3" name="Picture Placeholder 2"/>
          <p:cNvSpPr>
            <a:spLocks noGrp="1"/>
          </p:cNvSpPr>
          <p:nvPr>
            <p:ph type="pic" sz="quarter" idx="13"/>
          </p:nvPr>
        </p:nvSpPr>
        <p:spPr>
          <a:xfrm>
            <a:off x="457200" y="1126438"/>
            <a:ext cx="4033701" cy="3184525"/>
          </a:xfrm>
        </p:spPr>
        <p:txBody>
          <a:bodyPr/>
          <a:lstStyle/>
          <a:p>
            <a:r>
              <a:rPr lang="en-US" smtClean="0"/>
              <a:t>Click icon to add picture</a:t>
            </a:r>
            <a:endParaRPr lang="en-US"/>
          </a:p>
        </p:txBody>
      </p:sp>
      <p:pic>
        <p:nvPicPr>
          <p:cNvPr id="8" name="Picture 7" descr="csc_logo_pieni.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89545" y="82044"/>
            <a:ext cx="750729" cy="473040"/>
          </a:xfrm>
          <a:prstGeom prst="rect">
            <a:avLst/>
          </a:prstGeom>
        </p:spPr>
      </p:pic>
    </p:spTree>
    <p:extLst>
      <p:ext uri="{BB962C8B-B14F-4D97-AF65-F5344CB8AC3E}">
        <p14:creationId xmlns:p14="http://schemas.microsoft.com/office/powerpoint/2010/main" val="4171752700"/>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3.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6" Type="http://schemas.openxmlformats.org/officeDocument/2006/relationships/image" Target="../media/image6.pn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5.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74923"/>
            <a:ext cx="7742376" cy="80459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126438"/>
            <a:ext cx="8229600" cy="3185985"/>
          </a:xfrm>
          <a:prstGeom prst="rect">
            <a:avLst/>
          </a:prstGeom>
        </p:spPr>
        <p:txBody>
          <a:bodyPr vert="horz" lIns="91440" tIns="45720" rIns="91440" bIns="45720" rtlCol="0">
            <a:normAutofit/>
          </a:bodyPr>
          <a:lstStyle/>
          <a:p>
            <a:pPr lvl="0"/>
            <a:r>
              <a:rPr lang="fi-FI" dirty="0" smtClean="0"/>
              <a:t>Click to </a:t>
            </a:r>
            <a:r>
              <a:rPr lang="fi-FI" dirty="0" err="1" smtClean="0"/>
              <a:t>edit</a:t>
            </a:r>
            <a:r>
              <a:rPr lang="fi-FI" dirty="0" smtClean="0"/>
              <a:t> </a:t>
            </a:r>
            <a:r>
              <a:rPr lang="fi-FI" dirty="0" err="1" smtClean="0"/>
              <a:t>Master</a:t>
            </a:r>
            <a:r>
              <a:rPr lang="fi-FI" dirty="0" smtClean="0"/>
              <a:t> </a:t>
            </a:r>
            <a:r>
              <a:rPr lang="fi-FI" dirty="0" err="1" smtClean="0"/>
              <a:t>text</a:t>
            </a:r>
            <a:r>
              <a:rPr lang="fi-FI" dirty="0" smtClean="0"/>
              <a:t> </a:t>
            </a:r>
            <a:r>
              <a:rPr lang="fi-FI" dirty="0" err="1" smtClean="0"/>
              <a:t>styles</a:t>
            </a:r>
            <a:endParaRPr lang="fi-FI" dirty="0" smtClean="0"/>
          </a:p>
          <a:p>
            <a:pPr marL="525600" marR="0" lvl="1" indent="-176400" algn="l" defTabSz="457200" rtl="0" eaLnBrk="1" fontAlgn="auto" latinLnBrk="0" hangingPunct="1">
              <a:lnSpc>
                <a:spcPct val="100000"/>
              </a:lnSpc>
              <a:spcBef>
                <a:spcPct val="20000"/>
              </a:spcBef>
              <a:spcAft>
                <a:spcPts val="0"/>
              </a:spcAft>
              <a:buClrTx/>
              <a:buSzTx/>
              <a:buFont typeface="Courier New"/>
              <a:buChar char="o"/>
              <a:tabLst/>
              <a:defRPr/>
            </a:pPr>
            <a:r>
              <a:rPr lang="fi-FI" dirty="0" smtClean="0"/>
              <a:t>Second </a:t>
            </a:r>
            <a:r>
              <a:rPr lang="fi-FI" dirty="0" err="1" smtClean="0"/>
              <a:t>level</a:t>
            </a:r>
            <a:r>
              <a:rPr lang="fi-FI" dirty="0" smtClean="0"/>
              <a:t> </a:t>
            </a:r>
          </a:p>
          <a:p>
            <a:pPr marL="1319400" marR="0" lvl="2" indent="-176400" algn="l" defTabSz="457200" rtl="0" eaLnBrk="1" fontAlgn="auto" latinLnBrk="0" hangingPunct="1">
              <a:lnSpc>
                <a:spcPct val="100000"/>
              </a:lnSpc>
              <a:spcBef>
                <a:spcPct val="20000"/>
              </a:spcBef>
              <a:spcAft>
                <a:spcPts val="0"/>
              </a:spcAft>
              <a:buClrTx/>
              <a:buSzTx/>
              <a:buFont typeface="Courier New"/>
              <a:buChar char="o"/>
              <a:tabLst/>
              <a:defRPr/>
            </a:pPr>
            <a:r>
              <a:rPr lang="fi-FI" dirty="0" smtClean="0"/>
              <a:t>Third </a:t>
            </a:r>
            <a:r>
              <a:rPr lang="fi-FI" dirty="0" err="1" smtClean="0"/>
              <a:t>level</a:t>
            </a:r>
            <a:endParaRPr lang="fi-FI" dirty="0" smtClean="0"/>
          </a:p>
          <a:p>
            <a:pPr marL="1776600" marR="0" lvl="3" indent="-176400" algn="l" defTabSz="457200" rtl="0" eaLnBrk="1" fontAlgn="auto" latinLnBrk="0" hangingPunct="1">
              <a:lnSpc>
                <a:spcPct val="100000"/>
              </a:lnSpc>
              <a:spcBef>
                <a:spcPct val="20000"/>
              </a:spcBef>
              <a:spcAft>
                <a:spcPts val="0"/>
              </a:spcAft>
              <a:buClrTx/>
              <a:buSzTx/>
              <a:buFont typeface="Courier New"/>
              <a:buChar char="o"/>
              <a:tabLst/>
              <a:defRPr/>
            </a:pPr>
            <a:r>
              <a:rPr lang="fi-FI" dirty="0" err="1" smtClean="0"/>
              <a:t>Forth</a:t>
            </a:r>
            <a:r>
              <a:rPr lang="fi-FI" dirty="0" smtClean="0"/>
              <a:t> </a:t>
            </a:r>
            <a:r>
              <a:rPr lang="fi-FI" dirty="0" err="1" smtClean="0"/>
              <a:t>level</a:t>
            </a:r>
            <a:endParaRPr lang="fi-FI" dirty="0" smtClean="0"/>
          </a:p>
        </p:txBody>
      </p:sp>
      <p:sp>
        <p:nvSpPr>
          <p:cNvPr id="4" name="Date Placeholder 3"/>
          <p:cNvSpPr>
            <a:spLocks noGrp="1"/>
          </p:cNvSpPr>
          <p:nvPr>
            <p:ph type="dt" sz="half" idx="2"/>
          </p:nvPr>
        </p:nvSpPr>
        <p:spPr>
          <a:xfrm>
            <a:off x="457200" y="4474459"/>
            <a:ext cx="2133600" cy="257024"/>
          </a:xfrm>
          <a:prstGeom prst="rect">
            <a:avLst/>
          </a:prstGeom>
        </p:spPr>
        <p:txBody>
          <a:bodyPr vert="horz" lIns="91440" tIns="45720" rIns="91440" bIns="45720" rtlCol="0" anchor="ctr"/>
          <a:lstStyle>
            <a:lvl1pPr algn="l">
              <a:defRPr sz="1000">
                <a:solidFill>
                  <a:schemeClr val="tx1">
                    <a:tint val="75000"/>
                  </a:schemeClr>
                </a:solidFill>
                <a:latin typeface="Verdana"/>
                <a:cs typeface="Verdana"/>
              </a:defRPr>
            </a:lvl1pPr>
          </a:lstStyle>
          <a:p>
            <a:r>
              <a:rPr lang="fi-FI" smtClean="0"/>
              <a:t>03/02/15</a:t>
            </a:r>
            <a:endParaRPr lang="en-US" dirty="0"/>
          </a:p>
        </p:txBody>
      </p:sp>
      <p:sp>
        <p:nvSpPr>
          <p:cNvPr id="5" name="Footer Placeholder 4"/>
          <p:cNvSpPr>
            <a:spLocks noGrp="1"/>
          </p:cNvSpPr>
          <p:nvPr>
            <p:ph type="ftr" sz="quarter" idx="3"/>
          </p:nvPr>
        </p:nvSpPr>
        <p:spPr>
          <a:xfrm>
            <a:off x="3124200" y="4474459"/>
            <a:ext cx="2895600" cy="257024"/>
          </a:xfrm>
          <a:prstGeom prst="rect">
            <a:avLst/>
          </a:prstGeom>
        </p:spPr>
        <p:txBody>
          <a:bodyPr vert="horz" lIns="91440" tIns="45720" rIns="91440" bIns="45720" rtlCol="0" anchor="ctr"/>
          <a:lstStyle>
            <a:lvl1pPr algn="ctr">
              <a:defRPr sz="1000">
                <a:solidFill>
                  <a:schemeClr val="tx1">
                    <a:tint val="75000"/>
                  </a:schemeClr>
                </a:solidFill>
                <a:latin typeface="Verdana"/>
                <a:cs typeface="Verdana"/>
              </a:defRPr>
            </a:lvl1pPr>
          </a:lstStyle>
          <a:p>
            <a:endParaRPr lang="en-US" dirty="0"/>
          </a:p>
        </p:txBody>
      </p:sp>
      <p:sp>
        <p:nvSpPr>
          <p:cNvPr id="6" name="Slide Number Placeholder 5"/>
          <p:cNvSpPr>
            <a:spLocks noGrp="1"/>
          </p:cNvSpPr>
          <p:nvPr>
            <p:ph type="sldNum" sz="quarter" idx="4"/>
          </p:nvPr>
        </p:nvSpPr>
        <p:spPr>
          <a:xfrm>
            <a:off x="6553200" y="4474459"/>
            <a:ext cx="2133600" cy="257024"/>
          </a:xfrm>
          <a:prstGeom prst="rect">
            <a:avLst/>
          </a:prstGeom>
        </p:spPr>
        <p:txBody>
          <a:bodyPr vert="horz" lIns="91440" tIns="45720" rIns="91440" bIns="45720" rtlCol="0" anchor="ctr"/>
          <a:lstStyle>
            <a:lvl1pPr algn="r">
              <a:defRPr sz="1000">
                <a:solidFill>
                  <a:schemeClr val="tx1">
                    <a:tint val="75000"/>
                  </a:schemeClr>
                </a:solidFill>
                <a:latin typeface="Verdana"/>
                <a:cs typeface="Verdana"/>
              </a:defRPr>
            </a:lvl1pPr>
          </a:lstStyle>
          <a:p>
            <a:fld id="{4A00FCCE-F2E8-2E41-B189-2AD6CC2919F3}" type="slidenum">
              <a:rPr lang="en-US" smtClean="0"/>
              <a:pPr/>
              <a:t>‹#›</a:t>
            </a:fld>
            <a:endParaRPr lang="en-US" dirty="0"/>
          </a:p>
        </p:txBody>
      </p:sp>
    </p:spTree>
    <p:extLst>
      <p:ext uri="{BB962C8B-B14F-4D97-AF65-F5344CB8AC3E}">
        <p14:creationId xmlns:p14="http://schemas.microsoft.com/office/powerpoint/2010/main" val="303089174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2" r:id="rId4"/>
    <p:sldLayoutId id="2147483666" r:id="rId5"/>
    <p:sldLayoutId id="2147483650" r:id="rId6"/>
    <p:sldLayoutId id="2147483663" r:id="rId7"/>
    <p:sldLayoutId id="2147483652" r:id="rId8"/>
    <p:sldLayoutId id="2147483664" r:id="rId9"/>
    <p:sldLayoutId id="2147483665" r:id="rId10"/>
    <p:sldLayoutId id="2147483657" r:id="rId11"/>
    <p:sldLayoutId id="2147483667" r:id="rId12"/>
  </p:sldLayoutIdLst>
  <p:transition spd="slow">
    <p:push dir="u"/>
  </p:transition>
  <p:hf hdr="0"/>
  <p:txStyles>
    <p:titleStyle>
      <a:lvl1pPr algn="l" defTabSz="457200" rtl="0" eaLnBrk="1" latinLnBrk="0" hangingPunct="1">
        <a:spcBef>
          <a:spcPct val="0"/>
        </a:spcBef>
        <a:buNone/>
        <a:defRPr sz="3600" i="1" kern="1200">
          <a:solidFill>
            <a:schemeClr val="tx1"/>
          </a:solidFill>
          <a:latin typeface="Verdana"/>
          <a:ea typeface="+mj-ea"/>
          <a:cs typeface="Verdana"/>
        </a:defRPr>
      </a:lvl1pPr>
    </p:titleStyle>
    <p:bodyStyle>
      <a:lvl1pPr marL="198000" indent="-198000" algn="l" defTabSz="457200" rtl="0" eaLnBrk="1" latinLnBrk="0" hangingPunct="1">
        <a:lnSpc>
          <a:spcPct val="110000"/>
        </a:lnSpc>
        <a:spcBef>
          <a:spcPts val="1200"/>
        </a:spcBef>
        <a:spcAft>
          <a:spcPts val="0"/>
        </a:spcAft>
        <a:buFont typeface="Arial"/>
        <a:buChar char="•"/>
        <a:defRPr sz="1600" kern="1200">
          <a:solidFill>
            <a:schemeClr val="tx1"/>
          </a:solidFill>
          <a:latin typeface="Verdana"/>
          <a:ea typeface="+mn-ea"/>
          <a:cs typeface="Verdana"/>
        </a:defRPr>
      </a:lvl1pPr>
      <a:lvl2pPr marL="349200" marR="0" indent="0" algn="l" defTabSz="457200" rtl="0" eaLnBrk="1" fontAlgn="auto" latinLnBrk="0" hangingPunct="1">
        <a:lnSpc>
          <a:spcPct val="100000"/>
        </a:lnSpc>
        <a:spcBef>
          <a:spcPct val="20000"/>
        </a:spcBef>
        <a:spcAft>
          <a:spcPts val="0"/>
        </a:spcAft>
        <a:buClrTx/>
        <a:buSzTx/>
        <a:buFont typeface="Courier New"/>
        <a:buNone/>
        <a:tabLst/>
        <a:defRPr sz="1400" kern="1200">
          <a:solidFill>
            <a:schemeClr val="tx1"/>
          </a:solidFill>
          <a:latin typeface="Verdana"/>
          <a:ea typeface="+mn-ea"/>
          <a:cs typeface="Verdana"/>
        </a:defRPr>
      </a:lvl2pPr>
      <a:lvl3pPr marL="1143000" marR="0" indent="0" algn="l" defTabSz="457200" rtl="0" eaLnBrk="1" fontAlgn="auto" latinLnBrk="0" hangingPunct="1">
        <a:lnSpc>
          <a:spcPct val="100000"/>
        </a:lnSpc>
        <a:spcBef>
          <a:spcPts val="200"/>
        </a:spcBef>
        <a:spcAft>
          <a:spcPts val="0"/>
        </a:spcAft>
        <a:buClrTx/>
        <a:buSzTx/>
        <a:buFontTx/>
        <a:buNone/>
        <a:tabLst/>
        <a:defRPr sz="1200" kern="1200">
          <a:solidFill>
            <a:schemeClr val="tx1"/>
          </a:solidFill>
          <a:latin typeface="Verdana"/>
          <a:ea typeface="+mn-ea"/>
          <a:cs typeface="Verdana"/>
        </a:defRPr>
      </a:lvl3pPr>
      <a:lvl4pPr marL="1600200" indent="-122400" algn="l" defTabSz="457200" rtl="0" eaLnBrk="1" latinLnBrk="0" hangingPunct="1">
        <a:spcBef>
          <a:spcPct val="20000"/>
        </a:spcBef>
        <a:buFont typeface="Wingdings" charset="2"/>
        <a:buChar char="§"/>
        <a:defRPr sz="1100" kern="1200" baseline="0">
          <a:solidFill>
            <a:schemeClr val="tx1"/>
          </a:solidFill>
          <a:latin typeface="Verdana"/>
          <a:ea typeface="+mn-ea"/>
          <a:cs typeface="Verdana"/>
        </a:defRPr>
      </a:lvl4pPr>
      <a:lvl5pPr marL="2057400" indent="-122400" algn="l" defTabSz="457200" rtl="0" eaLnBrk="1" latinLnBrk="0" hangingPunct="1">
        <a:spcBef>
          <a:spcPct val="20000"/>
        </a:spcBef>
        <a:buFont typeface="Arial"/>
        <a:buChar char="»"/>
        <a:defRPr sz="11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57025"/>
            <a:ext cx="7886700" cy="933111"/>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285122"/>
            <a:ext cx="7886700" cy="306306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4474460"/>
            <a:ext cx="2057400" cy="257024"/>
          </a:xfrm>
          <a:prstGeom prst="rect">
            <a:avLst/>
          </a:prstGeom>
        </p:spPr>
        <p:txBody>
          <a:bodyPr vert="horz" lIns="91440" tIns="45720" rIns="91440" bIns="45720" rtlCol="0" anchor="ctr"/>
          <a:lstStyle>
            <a:lvl1pPr algn="l">
              <a:defRPr sz="634">
                <a:solidFill>
                  <a:schemeClr val="tx1">
                    <a:tint val="75000"/>
                  </a:schemeClr>
                </a:solidFill>
              </a:defRPr>
            </a:lvl1pPr>
          </a:lstStyle>
          <a:p>
            <a:pPr defTabSz="643646"/>
            <a:fld id="{30557FF0-9105-44FC-AC9A-6705996612EB}" type="datetimeFigureOut">
              <a:rPr lang="en-US" smtClean="0">
                <a:solidFill>
                  <a:prstClr val="black">
                    <a:tint val="75000"/>
                  </a:prstClr>
                </a:solidFill>
              </a:rPr>
              <a:pPr defTabSz="643646"/>
              <a:t>6/9/2016</a:t>
            </a:fld>
            <a:endParaRPr lang="en-US">
              <a:solidFill>
                <a:prstClr val="black">
                  <a:tint val="75000"/>
                </a:prstClr>
              </a:solidFill>
            </a:endParaRPr>
          </a:p>
        </p:txBody>
      </p:sp>
      <p:sp>
        <p:nvSpPr>
          <p:cNvPr id="5" name="Footer Placeholder 4"/>
          <p:cNvSpPr>
            <a:spLocks noGrp="1"/>
          </p:cNvSpPr>
          <p:nvPr>
            <p:ph type="ftr" sz="quarter" idx="3"/>
          </p:nvPr>
        </p:nvSpPr>
        <p:spPr>
          <a:xfrm>
            <a:off x="3028950" y="4474460"/>
            <a:ext cx="3086100" cy="257024"/>
          </a:xfrm>
          <a:prstGeom prst="rect">
            <a:avLst/>
          </a:prstGeom>
        </p:spPr>
        <p:txBody>
          <a:bodyPr vert="horz" lIns="91440" tIns="45720" rIns="91440" bIns="45720" rtlCol="0" anchor="ctr"/>
          <a:lstStyle>
            <a:lvl1pPr algn="ctr">
              <a:defRPr sz="634">
                <a:solidFill>
                  <a:schemeClr val="tx1">
                    <a:tint val="75000"/>
                  </a:schemeClr>
                </a:solidFill>
              </a:defRPr>
            </a:lvl1pPr>
          </a:lstStyle>
          <a:p>
            <a:pPr defTabSz="643646"/>
            <a:endParaRPr lang="en-US">
              <a:solidFill>
                <a:prstClr val="black">
                  <a:tint val="75000"/>
                </a:prstClr>
              </a:solidFill>
            </a:endParaRPr>
          </a:p>
        </p:txBody>
      </p:sp>
      <p:sp>
        <p:nvSpPr>
          <p:cNvPr id="6" name="Slide Number Placeholder 5"/>
          <p:cNvSpPr>
            <a:spLocks noGrp="1"/>
          </p:cNvSpPr>
          <p:nvPr>
            <p:ph type="sldNum" sz="quarter" idx="4"/>
          </p:nvPr>
        </p:nvSpPr>
        <p:spPr>
          <a:xfrm>
            <a:off x="6457950" y="4474460"/>
            <a:ext cx="2057400" cy="257024"/>
          </a:xfrm>
          <a:prstGeom prst="rect">
            <a:avLst/>
          </a:prstGeom>
        </p:spPr>
        <p:txBody>
          <a:bodyPr vert="horz" lIns="91440" tIns="45720" rIns="91440" bIns="45720" rtlCol="0" anchor="ctr"/>
          <a:lstStyle>
            <a:lvl1pPr algn="r">
              <a:defRPr sz="634">
                <a:solidFill>
                  <a:schemeClr val="tx1">
                    <a:tint val="75000"/>
                  </a:schemeClr>
                </a:solidFill>
              </a:defRPr>
            </a:lvl1pPr>
          </a:lstStyle>
          <a:p>
            <a:pPr defTabSz="643646"/>
            <a:fld id="{E4855B32-0678-4123-8D7F-7C121E12890B}" type="slidenum">
              <a:rPr lang="en-US" smtClean="0">
                <a:solidFill>
                  <a:prstClr val="black">
                    <a:tint val="75000"/>
                  </a:prstClr>
                </a:solidFill>
              </a:rPr>
              <a:pPr defTabSz="643646"/>
              <a:t>‹#›</a:t>
            </a:fld>
            <a:endParaRPr lang="en-US">
              <a:solidFill>
                <a:prstClr val="black">
                  <a:tint val="75000"/>
                </a:prstClr>
              </a:solidFill>
            </a:endParaRPr>
          </a:p>
        </p:txBody>
      </p:sp>
    </p:spTree>
    <p:extLst>
      <p:ext uri="{BB962C8B-B14F-4D97-AF65-F5344CB8AC3E}">
        <p14:creationId xmlns:p14="http://schemas.microsoft.com/office/powerpoint/2010/main" val="326161456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ransition spd="slow">
    <p:push dir="u"/>
  </p:transition>
  <p:txStyles>
    <p:titleStyle>
      <a:lvl1pPr algn="l" defTabSz="482735" rtl="0" eaLnBrk="1" latinLnBrk="0" hangingPunct="1">
        <a:lnSpc>
          <a:spcPct val="90000"/>
        </a:lnSpc>
        <a:spcBef>
          <a:spcPct val="0"/>
        </a:spcBef>
        <a:buNone/>
        <a:defRPr sz="2323" kern="1200">
          <a:solidFill>
            <a:schemeClr val="tx1"/>
          </a:solidFill>
          <a:latin typeface="+mj-lt"/>
          <a:ea typeface="+mj-ea"/>
          <a:cs typeface="+mj-cs"/>
        </a:defRPr>
      </a:lvl1pPr>
    </p:titleStyle>
    <p:bodyStyle>
      <a:lvl1pPr marL="120684" indent="-120684" algn="l" defTabSz="482735" rtl="0" eaLnBrk="1" latinLnBrk="0" hangingPunct="1">
        <a:lnSpc>
          <a:spcPct val="90000"/>
        </a:lnSpc>
        <a:spcBef>
          <a:spcPts val="528"/>
        </a:spcBef>
        <a:buFont typeface="Arial" panose="020B0604020202020204" pitchFamily="34" charset="0"/>
        <a:buChar char="•"/>
        <a:defRPr sz="1478" kern="1200">
          <a:solidFill>
            <a:schemeClr val="tx1"/>
          </a:solidFill>
          <a:latin typeface="+mn-lt"/>
          <a:ea typeface="+mn-ea"/>
          <a:cs typeface="+mn-cs"/>
        </a:defRPr>
      </a:lvl1pPr>
      <a:lvl2pPr marL="362051" indent="-120684" algn="l" defTabSz="482735" rtl="0" eaLnBrk="1" latinLnBrk="0" hangingPunct="1">
        <a:lnSpc>
          <a:spcPct val="90000"/>
        </a:lnSpc>
        <a:spcBef>
          <a:spcPts val="264"/>
        </a:spcBef>
        <a:buFont typeface="Arial" panose="020B0604020202020204" pitchFamily="34" charset="0"/>
        <a:buChar char="•"/>
        <a:defRPr sz="1267" kern="1200">
          <a:solidFill>
            <a:schemeClr val="tx1"/>
          </a:solidFill>
          <a:latin typeface="+mn-lt"/>
          <a:ea typeface="+mn-ea"/>
          <a:cs typeface="+mn-cs"/>
        </a:defRPr>
      </a:lvl2pPr>
      <a:lvl3pPr marL="603418" indent="-120684" algn="l" defTabSz="482735" rtl="0" eaLnBrk="1" latinLnBrk="0" hangingPunct="1">
        <a:lnSpc>
          <a:spcPct val="90000"/>
        </a:lnSpc>
        <a:spcBef>
          <a:spcPts val="264"/>
        </a:spcBef>
        <a:buFont typeface="Arial" panose="020B0604020202020204" pitchFamily="34" charset="0"/>
        <a:buChar char="•"/>
        <a:defRPr sz="1056" kern="1200">
          <a:solidFill>
            <a:schemeClr val="tx1"/>
          </a:solidFill>
          <a:latin typeface="+mn-lt"/>
          <a:ea typeface="+mn-ea"/>
          <a:cs typeface="+mn-cs"/>
        </a:defRPr>
      </a:lvl3pPr>
      <a:lvl4pPr marL="844786"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4pPr>
      <a:lvl5pPr marL="1086153"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5pPr>
      <a:lvl6pPr marL="1327520"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6pPr>
      <a:lvl7pPr marL="1568888"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7pPr>
      <a:lvl8pPr marL="1810255"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8pPr>
      <a:lvl9pPr marL="2051622" indent="-120684" algn="l" defTabSz="482735" rtl="0" eaLnBrk="1" latinLnBrk="0" hangingPunct="1">
        <a:lnSpc>
          <a:spcPct val="90000"/>
        </a:lnSpc>
        <a:spcBef>
          <a:spcPts val="264"/>
        </a:spcBef>
        <a:buFont typeface="Arial" panose="020B0604020202020204" pitchFamily="34" charset="0"/>
        <a:buChar char="•"/>
        <a:defRPr sz="950" kern="1200">
          <a:solidFill>
            <a:schemeClr val="tx1"/>
          </a:solidFill>
          <a:latin typeface="+mn-lt"/>
          <a:ea typeface="+mn-ea"/>
          <a:cs typeface="+mn-cs"/>
        </a:defRPr>
      </a:lvl9pPr>
    </p:bodyStyle>
    <p:otherStyle>
      <a:defPPr>
        <a:defRPr lang="en-US"/>
      </a:defPPr>
      <a:lvl1pPr marL="0" algn="l" defTabSz="482735" rtl="0" eaLnBrk="1" latinLnBrk="0" hangingPunct="1">
        <a:defRPr sz="950" kern="1200">
          <a:solidFill>
            <a:schemeClr val="tx1"/>
          </a:solidFill>
          <a:latin typeface="+mn-lt"/>
          <a:ea typeface="+mn-ea"/>
          <a:cs typeface="+mn-cs"/>
        </a:defRPr>
      </a:lvl1pPr>
      <a:lvl2pPr marL="241367" algn="l" defTabSz="482735" rtl="0" eaLnBrk="1" latinLnBrk="0" hangingPunct="1">
        <a:defRPr sz="950" kern="1200">
          <a:solidFill>
            <a:schemeClr val="tx1"/>
          </a:solidFill>
          <a:latin typeface="+mn-lt"/>
          <a:ea typeface="+mn-ea"/>
          <a:cs typeface="+mn-cs"/>
        </a:defRPr>
      </a:lvl2pPr>
      <a:lvl3pPr marL="482735" algn="l" defTabSz="482735" rtl="0" eaLnBrk="1" latinLnBrk="0" hangingPunct="1">
        <a:defRPr sz="950" kern="1200">
          <a:solidFill>
            <a:schemeClr val="tx1"/>
          </a:solidFill>
          <a:latin typeface="+mn-lt"/>
          <a:ea typeface="+mn-ea"/>
          <a:cs typeface="+mn-cs"/>
        </a:defRPr>
      </a:lvl3pPr>
      <a:lvl4pPr marL="724102" algn="l" defTabSz="482735" rtl="0" eaLnBrk="1" latinLnBrk="0" hangingPunct="1">
        <a:defRPr sz="950" kern="1200">
          <a:solidFill>
            <a:schemeClr val="tx1"/>
          </a:solidFill>
          <a:latin typeface="+mn-lt"/>
          <a:ea typeface="+mn-ea"/>
          <a:cs typeface="+mn-cs"/>
        </a:defRPr>
      </a:lvl4pPr>
      <a:lvl5pPr marL="965469" algn="l" defTabSz="482735" rtl="0" eaLnBrk="1" latinLnBrk="0" hangingPunct="1">
        <a:defRPr sz="950" kern="1200">
          <a:solidFill>
            <a:schemeClr val="tx1"/>
          </a:solidFill>
          <a:latin typeface="+mn-lt"/>
          <a:ea typeface="+mn-ea"/>
          <a:cs typeface="+mn-cs"/>
        </a:defRPr>
      </a:lvl5pPr>
      <a:lvl6pPr marL="1206837" algn="l" defTabSz="482735" rtl="0" eaLnBrk="1" latinLnBrk="0" hangingPunct="1">
        <a:defRPr sz="950" kern="1200">
          <a:solidFill>
            <a:schemeClr val="tx1"/>
          </a:solidFill>
          <a:latin typeface="+mn-lt"/>
          <a:ea typeface="+mn-ea"/>
          <a:cs typeface="+mn-cs"/>
        </a:defRPr>
      </a:lvl6pPr>
      <a:lvl7pPr marL="1448204" algn="l" defTabSz="482735" rtl="0" eaLnBrk="1" latinLnBrk="0" hangingPunct="1">
        <a:defRPr sz="950" kern="1200">
          <a:solidFill>
            <a:schemeClr val="tx1"/>
          </a:solidFill>
          <a:latin typeface="+mn-lt"/>
          <a:ea typeface="+mn-ea"/>
          <a:cs typeface="+mn-cs"/>
        </a:defRPr>
      </a:lvl7pPr>
      <a:lvl8pPr marL="1689571" algn="l" defTabSz="482735" rtl="0" eaLnBrk="1" latinLnBrk="0" hangingPunct="1">
        <a:defRPr sz="950" kern="1200">
          <a:solidFill>
            <a:schemeClr val="tx1"/>
          </a:solidFill>
          <a:latin typeface="+mn-lt"/>
          <a:ea typeface="+mn-ea"/>
          <a:cs typeface="+mn-cs"/>
        </a:defRPr>
      </a:lvl8pPr>
      <a:lvl9pPr marL="1930938" algn="l" defTabSz="482735" rtl="0" eaLnBrk="1" latinLnBrk="0" hangingPunct="1">
        <a:defRPr sz="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Kuva 10" descr="8890755.jpg"/>
          <p:cNvPicPr>
            <a:picLocks noChangeAspect="1"/>
          </p:cNvPicPr>
          <p:nvPr/>
        </p:nvPicPr>
        <p:blipFill>
          <a:blip r:embed="rId13" cstate="print"/>
          <a:srcRect/>
          <a:stretch>
            <a:fillRect/>
          </a:stretch>
        </p:blipFill>
        <p:spPr bwMode="auto">
          <a:xfrm>
            <a:off x="4064001" y="1251597"/>
            <a:ext cx="5080000" cy="3575991"/>
          </a:xfrm>
          <a:prstGeom prst="rect">
            <a:avLst/>
          </a:prstGeom>
          <a:noFill/>
          <a:ln w="9525">
            <a:noFill/>
            <a:miter lim="800000"/>
            <a:headEnd/>
            <a:tailEnd/>
          </a:ln>
        </p:spPr>
      </p:pic>
      <p:sp>
        <p:nvSpPr>
          <p:cNvPr id="1027" name="Otsikon paikkamerkki 1"/>
          <p:cNvSpPr>
            <a:spLocks noGrp="1"/>
          </p:cNvSpPr>
          <p:nvPr>
            <p:ph type="title"/>
          </p:nvPr>
        </p:nvSpPr>
        <p:spPr bwMode="auto">
          <a:xfrm>
            <a:off x="864000" y="430810"/>
            <a:ext cx="7308400" cy="69955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i-FI" smtClean="0"/>
              <a:t>Muokkaa perustyylejä osoitt.</a:t>
            </a:r>
          </a:p>
        </p:txBody>
      </p:sp>
      <p:sp>
        <p:nvSpPr>
          <p:cNvPr id="1028" name="Tekstin paikkamerkki 2"/>
          <p:cNvSpPr>
            <a:spLocks noGrp="1"/>
          </p:cNvSpPr>
          <p:nvPr>
            <p:ph type="body" idx="1"/>
          </p:nvPr>
        </p:nvSpPr>
        <p:spPr bwMode="auto">
          <a:xfrm>
            <a:off x="864000" y="1292426"/>
            <a:ext cx="7308400" cy="29937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i-FI" dirty="0" smtClean="0"/>
              <a:t>Muokkaa tekstin perustyylejä osoittamalla</a:t>
            </a:r>
          </a:p>
          <a:p>
            <a:pPr lvl="1"/>
            <a:r>
              <a:rPr lang="fi-FI" dirty="0" smtClean="0"/>
              <a:t>toinen taso</a:t>
            </a:r>
          </a:p>
          <a:p>
            <a:pPr lvl="2"/>
            <a:r>
              <a:rPr lang="fi-FI" dirty="0" smtClean="0"/>
              <a:t>kolmas taso</a:t>
            </a:r>
          </a:p>
          <a:p>
            <a:pPr lvl="3"/>
            <a:r>
              <a:rPr lang="fi-FI" dirty="0" smtClean="0"/>
              <a:t>neljäs taso</a:t>
            </a:r>
          </a:p>
          <a:p>
            <a:pPr lvl="4"/>
            <a:r>
              <a:rPr lang="fi-FI" dirty="0" smtClean="0"/>
              <a:t>viides taso</a:t>
            </a:r>
          </a:p>
        </p:txBody>
      </p:sp>
      <p:sp>
        <p:nvSpPr>
          <p:cNvPr id="4" name="Päiväyksen paikkamerkki 3"/>
          <p:cNvSpPr>
            <a:spLocks noGrp="1"/>
          </p:cNvSpPr>
          <p:nvPr>
            <p:ph type="dt" sz="half" idx="2"/>
          </p:nvPr>
        </p:nvSpPr>
        <p:spPr>
          <a:xfrm>
            <a:off x="457200" y="4474461"/>
            <a:ext cx="2133600" cy="257024"/>
          </a:xfrm>
          <a:prstGeom prst="rect">
            <a:avLst/>
          </a:prstGeom>
        </p:spPr>
        <p:txBody>
          <a:bodyPr vert="horz" wrap="square" lIns="91440" tIns="45720" rIns="91440" bIns="45720" numCol="1" anchor="ctr" anchorCtr="0" compatLnSpc="1">
            <a:prstTxWarp prst="textNoShape">
              <a:avLst/>
            </a:prstTxWarp>
          </a:bodyPr>
          <a:lstStyle>
            <a:lvl1pPr>
              <a:defRPr sz="581">
                <a:solidFill>
                  <a:srgbClr val="898989"/>
                </a:solidFill>
              </a:defRPr>
            </a:lvl1pPr>
          </a:lstStyle>
          <a:p>
            <a:pPr defTabSz="643646"/>
            <a:fld id="{C971818B-C7EB-410A-9CF9-2258586E1001}" type="datetimeFigureOut">
              <a:rPr lang="en-US" smtClean="0"/>
              <a:pPr defTabSz="643646"/>
              <a:t>6/9/2016</a:t>
            </a:fld>
            <a:endParaRPr lang="en-US" dirty="0"/>
          </a:p>
        </p:txBody>
      </p:sp>
      <p:sp>
        <p:nvSpPr>
          <p:cNvPr id="5" name="Alatunnisteen paikkamerkki 4"/>
          <p:cNvSpPr>
            <a:spLocks noGrp="1"/>
          </p:cNvSpPr>
          <p:nvPr>
            <p:ph type="ftr" sz="quarter" idx="3"/>
          </p:nvPr>
        </p:nvSpPr>
        <p:spPr>
          <a:xfrm>
            <a:off x="3124200" y="4474461"/>
            <a:ext cx="2895600" cy="257024"/>
          </a:xfrm>
          <a:prstGeom prst="rect">
            <a:avLst/>
          </a:prstGeom>
        </p:spPr>
        <p:txBody>
          <a:bodyPr vert="horz" lIns="91440" tIns="45720" rIns="91440" bIns="45720" rtlCol="0" anchor="ctr"/>
          <a:lstStyle>
            <a:lvl1pPr algn="ctr" fontAlgn="auto">
              <a:spcBef>
                <a:spcPts val="0"/>
              </a:spcBef>
              <a:spcAft>
                <a:spcPts val="0"/>
              </a:spcAft>
              <a:defRPr sz="634" dirty="0">
                <a:solidFill>
                  <a:schemeClr val="tx1">
                    <a:tint val="75000"/>
                  </a:schemeClr>
                </a:solidFill>
                <a:latin typeface="+mn-lt"/>
                <a:ea typeface="+mn-ea"/>
              </a:defRPr>
            </a:lvl1pPr>
          </a:lstStyle>
          <a:p>
            <a:pPr defTabSz="643646"/>
            <a:endParaRPr lang="en-US">
              <a:solidFill>
                <a:prstClr val="black">
                  <a:tint val="75000"/>
                </a:prstClr>
              </a:solidFill>
            </a:endParaRPr>
          </a:p>
        </p:txBody>
      </p:sp>
      <p:sp>
        <p:nvSpPr>
          <p:cNvPr id="10" name="Dian numeron paikkamerkki 5"/>
          <p:cNvSpPr>
            <a:spLocks noGrp="1"/>
          </p:cNvSpPr>
          <p:nvPr>
            <p:ph type="sldNum" sz="quarter" idx="4"/>
          </p:nvPr>
        </p:nvSpPr>
        <p:spPr>
          <a:xfrm>
            <a:off x="6861175" y="4474461"/>
            <a:ext cx="2133600" cy="257024"/>
          </a:xfrm>
          <a:prstGeom prst="rect">
            <a:avLst/>
          </a:prstGeom>
        </p:spPr>
        <p:txBody>
          <a:bodyPr vert="horz" wrap="square" lIns="91440" tIns="45720" rIns="91440" bIns="45720" numCol="1" anchor="ctr" anchorCtr="0" compatLnSpc="1">
            <a:prstTxWarp prst="textNoShape">
              <a:avLst/>
            </a:prstTxWarp>
          </a:bodyPr>
          <a:lstStyle>
            <a:lvl1pPr algn="r">
              <a:defRPr sz="581">
                <a:solidFill>
                  <a:srgbClr val="898989"/>
                </a:solidFill>
              </a:defRPr>
            </a:lvl1pPr>
          </a:lstStyle>
          <a:p>
            <a:pPr defTabSz="643646"/>
            <a:fld id="{2F447B4E-C7E0-428A-83CC-60F8EBCC05E3}" type="slidenum">
              <a:rPr lang="en-US" smtClean="0"/>
              <a:pPr defTabSz="643646"/>
              <a:t>‹#›</a:t>
            </a:fld>
            <a:endParaRPr lang="en-US" dirty="0"/>
          </a:p>
        </p:txBody>
      </p:sp>
      <p:pic>
        <p:nvPicPr>
          <p:cNvPr id="1032" name="Kuva 11" descr="CSClogo.eps"/>
          <p:cNvPicPr>
            <a:picLocks noChangeAspect="1"/>
          </p:cNvPicPr>
          <p:nvPr/>
        </p:nvPicPr>
        <p:blipFill>
          <a:blip r:embed="rId14" cstate="print"/>
          <a:srcRect/>
          <a:stretch>
            <a:fillRect/>
          </a:stretch>
        </p:blipFill>
        <p:spPr bwMode="auto">
          <a:xfrm>
            <a:off x="7812090" y="212324"/>
            <a:ext cx="1004887" cy="451469"/>
          </a:xfrm>
          <a:prstGeom prst="rect">
            <a:avLst/>
          </a:prstGeom>
          <a:noFill/>
          <a:ln w="9525">
            <a:noFill/>
            <a:miter lim="800000"/>
            <a:headEnd/>
            <a:tailEnd/>
          </a:ln>
        </p:spPr>
      </p:pic>
    </p:spTree>
    <p:extLst>
      <p:ext uri="{BB962C8B-B14F-4D97-AF65-F5344CB8AC3E}">
        <p14:creationId xmlns:p14="http://schemas.microsoft.com/office/powerpoint/2010/main" val="380105515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241367" rtl="0" eaLnBrk="1" fontAlgn="base" hangingPunct="1">
        <a:spcBef>
          <a:spcPct val="0"/>
        </a:spcBef>
        <a:spcAft>
          <a:spcPct val="0"/>
        </a:spcAft>
        <a:defRPr sz="1689" b="1" kern="1200">
          <a:solidFill>
            <a:srgbClr val="939FA8"/>
          </a:solidFill>
          <a:latin typeface="+mj-lt"/>
          <a:ea typeface="ＭＳ Ｐゴシック" charset="-128"/>
          <a:cs typeface="+mj-cs"/>
        </a:defRPr>
      </a:lvl1pPr>
      <a:lvl2pPr algn="ctr" defTabSz="241367" rtl="0" eaLnBrk="1" fontAlgn="base" hangingPunct="1">
        <a:spcBef>
          <a:spcPct val="0"/>
        </a:spcBef>
        <a:spcAft>
          <a:spcPct val="0"/>
        </a:spcAft>
        <a:defRPr sz="1689" b="1">
          <a:solidFill>
            <a:srgbClr val="939FA8"/>
          </a:solidFill>
          <a:latin typeface="Arial" charset="0"/>
          <a:ea typeface="ＭＳ Ｐゴシック" charset="-128"/>
        </a:defRPr>
      </a:lvl2pPr>
      <a:lvl3pPr algn="ctr" defTabSz="241367" rtl="0" eaLnBrk="1" fontAlgn="base" hangingPunct="1">
        <a:spcBef>
          <a:spcPct val="0"/>
        </a:spcBef>
        <a:spcAft>
          <a:spcPct val="0"/>
        </a:spcAft>
        <a:defRPr sz="1689" b="1">
          <a:solidFill>
            <a:srgbClr val="939FA8"/>
          </a:solidFill>
          <a:latin typeface="Arial" charset="0"/>
          <a:ea typeface="ＭＳ Ｐゴシック" charset="-128"/>
        </a:defRPr>
      </a:lvl3pPr>
      <a:lvl4pPr algn="ctr" defTabSz="241367" rtl="0" eaLnBrk="1" fontAlgn="base" hangingPunct="1">
        <a:spcBef>
          <a:spcPct val="0"/>
        </a:spcBef>
        <a:spcAft>
          <a:spcPct val="0"/>
        </a:spcAft>
        <a:defRPr sz="1689" b="1">
          <a:solidFill>
            <a:srgbClr val="939FA8"/>
          </a:solidFill>
          <a:latin typeface="Arial" charset="0"/>
          <a:ea typeface="ＭＳ Ｐゴシック" charset="-128"/>
        </a:defRPr>
      </a:lvl4pPr>
      <a:lvl5pPr algn="ctr" defTabSz="241367" rtl="0" eaLnBrk="1" fontAlgn="base" hangingPunct="1">
        <a:spcBef>
          <a:spcPct val="0"/>
        </a:spcBef>
        <a:spcAft>
          <a:spcPct val="0"/>
        </a:spcAft>
        <a:defRPr sz="1689" b="1">
          <a:solidFill>
            <a:srgbClr val="939FA8"/>
          </a:solidFill>
          <a:latin typeface="Arial" charset="0"/>
          <a:ea typeface="ＭＳ Ｐゴシック" charset="-128"/>
        </a:defRPr>
      </a:lvl5pPr>
      <a:lvl6pPr marL="241367" algn="ctr" defTabSz="241367" rtl="0" eaLnBrk="1" fontAlgn="base" hangingPunct="1">
        <a:spcBef>
          <a:spcPct val="0"/>
        </a:spcBef>
        <a:spcAft>
          <a:spcPct val="0"/>
        </a:spcAft>
        <a:defRPr sz="1689" b="1">
          <a:solidFill>
            <a:srgbClr val="939FA8"/>
          </a:solidFill>
          <a:latin typeface="Arial" charset="0"/>
          <a:ea typeface="ＭＳ Ｐゴシック" charset="-128"/>
        </a:defRPr>
      </a:lvl6pPr>
      <a:lvl7pPr marL="482735" algn="ctr" defTabSz="241367" rtl="0" eaLnBrk="1" fontAlgn="base" hangingPunct="1">
        <a:spcBef>
          <a:spcPct val="0"/>
        </a:spcBef>
        <a:spcAft>
          <a:spcPct val="0"/>
        </a:spcAft>
        <a:defRPr sz="1689" b="1">
          <a:solidFill>
            <a:srgbClr val="939FA8"/>
          </a:solidFill>
          <a:latin typeface="Arial" charset="0"/>
          <a:ea typeface="ＭＳ Ｐゴシック" charset="-128"/>
        </a:defRPr>
      </a:lvl7pPr>
      <a:lvl8pPr marL="724102" algn="ctr" defTabSz="241367" rtl="0" eaLnBrk="1" fontAlgn="base" hangingPunct="1">
        <a:spcBef>
          <a:spcPct val="0"/>
        </a:spcBef>
        <a:spcAft>
          <a:spcPct val="0"/>
        </a:spcAft>
        <a:defRPr sz="1689" b="1">
          <a:solidFill>
            <a:srgbClr val="939FA8"/>
          </a:solidFill>
          <a:latin typeface="Arial" charset="0"/>
          <a:ea typeface="ＭＳ Ｐゴシック" charset="-128"/>
        </a:defRPr>
      </a:lvl8pPr>
      <a:lvl9pPr marL="965469" algn="ctr" defTabSz="241367" rtl="0" eaLnBrk="1" fontAlgn="base" hangingPunct="1">
        <a:spcBef>
          <a:spcPct val="0"/>
        </a:spcBef>
        <a:spcAft>
          <a:spcPct val="0"/>
        </a:spcAft>
        <a:defRPr sz="1689" b="1">
          <a:solidFill>
            <a:srgbClr val="939FA8"/>
          </a:solidFill>
          <a:latin typeface="Arial" charset="0"/>
          <a:ea typeface="ＭＳ Ｐゴシック" charset="-128"/>
        </a:defRPr>
      </a:lvl9pPr>
    </p:titleStyle>
    <p:bodyStyle>
      <a:lvl1pPr marL="181025" indent="-181025" algn="l" defTabSz="241367" rtl="0" eaLnBrk="1" fontAlgn="base" hangingPunct="1">
        <a:spcBef>
          <a:spcPct val="20000"/>
        </a:spcBef>
        <a:spcAft>
          <a:spcPct val="0"/>
        </a:spcAft>
        <a:buSzPct val="100000"/>
        <a:buBlip>
          <a:blip r:embed="rId15"/>
        </a:buBlip>
        <a:defRPr sz="1478" kern="1200">
          <a:solidFill>
            <a:schemeClr val="tx1"/>
          </a:solidFill>
          <a:latin typeface="+mn-lt"/>
          <a:ea typeface="ＭＳ Ｐゴシック" charset="-128"/>
          <a:cs typeface="+mn-cs"/>
        </a:defRPr>
      </a:lvl1pPr>
      <a:lvl2pPr marL="392222" indent="-150855" algn="l" defTabSz="241367" rtl="0" eaLnBrk="1" fontAlgn="base" hangingPunct="1">
        <a:spcBef>
          <a:spcPct val="20000"/>
        </a:spcBef>
        <a:spcAft>
          <a:spcPct val="0"/>
        </a:spcAft>
        <a:buFont typeface="Arial" charset="0"/>
        <a:buChar char="–"/>
        <a:defRPr sz="1267" kern="1200">
          <a:solidFill>
            <a:schemeClr val="tx1"/>
          </a:solidFill>
          <a:latin typeface="+mn-lt"/>
          <a:ea typeface="ＭＳ Ｐゴシック" charset="-128"/>
          <a:cs typeface="+mn-cs"/>
        </a:defRPr>
      </a:lvl2pPr>
      <a:lvl3pPr marL="603418" indent="-120684" algn="l" defTabSz="241367" rtl="0" eaLnBrk="1" fontAlgn="base" hangingPunct="1">
        <a:spcBef>
          <a:spcPct val="20000"/>
        </a:spcBef>
        <a:spcAft>
          <a:spcPct val="0"/>
        </a:spcAft>
        <a:buSzPct val="100000"/>
        <a:buBlip>
          <a:blip r:embed="rId16"/>
        </a:buBlip>
        <a:defRPr sz="1056" kern="1200">
          <a:solidFill>
            <a:schemeClr val="tx1"/>
          </a:solidFill>
          <a:latin typeface="+mn-lt"/>
          <a:ea typeface="ＭＳ Ｐゴシック" charset="-128"/>
          <a:cs typeface="+mn-cs"/>
        </a:defRPr>
      </a:lvl3pPr>
      <a:lvl4pPr marL="844786" indent="-120684" algn="l" defTabSz="241367" rtl="0" eaLnBrk="1" fontAlgn="base" hangingPunct="1">
        <a:spcBef>
          <a:spcPct val="20000"/>
        </a:spcBef>
        <a:spcAft>
          <a:spcPct val="0"/>
        </a:spcAft>
        <a:buFont typeface="Arial" charset="0"/>
        <a:buChar char="–"/>
        <a:defRPr kern="1200">
          <a:solidFill>
            <a:schemeClr val="tx1"/>
          </a:solidFill>
          <a:latin typeface="+mn-lt"/>
          <a:ea typeface="ＭＳ Ｐゴシック" charset="-128"/>
          <a:cs typeface="+mn-cs"/>
        </a:defRPr>
      </a:lvl4pPr>
      <a:lvl5pPr marL="1086153" indent="-120684" algn="l" defTabSz="241367" rtl="0" eaLnBrk="1" fontAlgn="base" hangingPunct="1">
        <a:spcBef>
          <a:spcPct val="20000"/>
        </a:spcBef>
        <a:spcAft>
          <a:spcPct val="0"/>
        </a:spcAft>
        <a:buFont typeface="Arial" charset="0"/>
        <a:buChar char="»"/>
        <a:defRPr sz="845" kern="1200">
          <a:solidFill>
            <a:schemeClr val="tx1"/>
          </a:solidFill>
          <a:latin typeface="+mn-lt"/>
          <a:ea typeface="ＭＳ Ｐゴシック" charset="-128"/>
          <a:cs typeface="+mn-cs"/>
        </a:defRPr>
      </a:lvl5pPr>
      <a:lvl6pPr marL="1327520" indent="-120684" algn="l" defTabSz="241367" rtl="0" eaLnBrk="1" latinLnBrk="0" hangingPunct="1">
        <a:spcBef>
          <a:spcPct val="20000"/>
        </a:spcBef>
        <a:buFont typeface="Arial"/>
        <a:buChar char="•"/>
        <a:defRPr sz="1056" kern="1200">
          <a:solidFill>
            <a:schemeClr val="tx1"/>
          </a:solidFill>
          <a:latin typeface="+mn-lt"/>
          <a:ea typeface="+mn-ea"/>
          <a:cs typeface="+mn-cs"/>
        </a:defRPr>
      </a:lvl6pPr>
      <a:lvl7pPr marL="1568888" indent="-120684" algn="l" defTabSz="241367" rtl="0" eaLnBrk="1" latinLnBrk="0" hangingPunct="1">
        <a:spcBef>
          <a:spcPct val="20000"/>
        </a:spcBef>
        <a:buFont typeface="Arial"/>
        <a:buChar char="•"/>
        <a:defRPr sz="1056" kern="1200">
          <a:solidFill>
            <a:schemeClr val="tx1"/>
          </a:solidFill>
          <a:latin typeface="+mn-lt"/>
          <a:ea typeface="+mn-ea"/>
          <a:cs typeface="+mn-cs"/>
        </a:defRPr>
      </a:lvl7pPr>
      <a:lvl8pPr marL="1810255" indent="-120684" algn="l" defTabSz="241367" rtl="0" eaLnBrk="1" latinLnBrk="0" hangingPunct="1">
        <a:spcBef>
          <a:spcPct val="20000"/>
        </a:spcBef>
        <a:buFont typeface="Arial"/>
        <a:buChar char="•"/>
        <a:defRPr sz="1056" kern="1200">
          <a:solidFill>
            <a:schemeClr val="tx1"/>
          </a:solidFill>
          <a:latin typeface="+mn-lt"/>
          <a:ea typeface="+mn-ea"/>
          <a:cs typeface="+mn-cs"/>
        </a:defRPr>
      </a:lvl8pPr>
      <a:lvl9pPr marL="2051622" indent="-120684" algn="l" defTabSz="241367" rtl="0" eaLnBrk="1" latinLnBrk="0" hangingPunct="1">
        <a:spcBef>
          <a:spcPct val="20000"/>
        </a:spcBef>
        <a:buFont typeface="Arial"/>
        <a:buChar char="•"/>
        <a:defRPr sz="1056" kern="1200">
          <a:solidFill>
            <a:schemeClr val="tx1"/>
          </a:solidFill>
          <a:latin typeface="+mn-lt"/>
          <a:ea typeface="+mn-ea"/>
          <a:cs typeface="+mn-cs"/>
        </a:defRPr>
      </a:lvl9pPr>
    </p:bodyStyle>
    <p:otherStyle>
      <a:defPPr>
        <a:defRPr lang="fi-FI"/>
      </a:defPPr>
      <a:lvl1pPr marL="0" algn="l" defTabSz="241367" rtl="0" eaLnBrk="1" latinLnBrk="0" hangingPunct="1">
        <a:defRPr sz="950" kern="1200">
          <a:solidFill>
            <a:schemeClr val="tx1"/>
          </a:solidFill>
          <a:latin typeface="+mn-lt"/>
          <a:ea typeface="+mn-ea"/>
          <a:cs typeface="+mn-cs"/>
        </a:defRPr>
      </a:lvl1pPr>
      <a:lvl2pPr marL="241367" algn="l" defTabSz="241367" rtl="0" eaLnBrk="1" latinLnBrk="0" hangingPunct="1">
        <a:defRPr sz="950" kern="1200">
          <a:solidFill>
            <a:schemeClr val="tx1"/>
          </a:solidFill>
          <a:latin typeface="+mn-lt"/>
          <a:ea typeface="+mn-ea"/>
          <a:cs typeface="+mn-cs"/>
        </a:defRPr>
      </a:lvl2pPr>
      <a:lvl3pPr marL="482735" algn="l" defTabSz="241367" rtl="0" eaLnBrk="1" latinLnBrk="0" hangingPunct="1">
        <a:defRPr sz="950" kern="1200">
          <a:solidFill>
            <a:schemeClr val="tx1"/>
          </a:solidFill>
          <a:latin typeface="+mn-lt"/>
          <a:ea typeface="+mn-ea"/>
          <a:cs typeface="+mn-cs"/>
        </a:defRPr>
      </a:lvl3pPr>
      <a:lvl4pPr marL="724102" algn="l" defTabSz="241367" rtl="0" eaLnBrk="1" latinLnBrk="0" hangingPunct="1">
        <a:defRPr sz="950" kern="1200">
          <a:solidFill>
            <a:schemeClr val="tx1"/>
          </a:solidFill>
          <a:latin typeface="+mn-lt"/>
          <a:ea typeface="+mn-ea"/>
          <a:cs typeface="+mn-cs"/>
        </a:defRPr>
      </a:lvl4pPr>
      <a:lvl5pPr marL="965469" algn="l" defTabSz="241367" rtl="0" eaLnBrk="1" latinLnBrk="0" hangingPunct="1">
        <a:defRPr sz="950" kern="1200">
          <a:solidFill>
            <a:schemeClr val="tx1"/>
          </a:solidFill>
          <a:latin typeface="+mn-lt"/>
          <a:ea typeface="+mn-ea"/>
          <a:cs typeface="+mn-cs"/>
        </a:defRPr>
      </a:lvl5pPr>
      <a:lvl6pPr marL="1206837" algn="l" defTabSz="241367" rtl="0" eaLnBrk="1" latinLnBrk="0" hangingPunct="1">
        <a:defRPr sz="950" kern="1200">
          <a:solidFill>
            <a:schemeClr val="tx1"/>
          </a:solidFill>
          <a:latin typeface="+mn-lt"/>
          <a:ea typeface="+mn-ea"/>
          <a:cs typeface="+mn-cs"/>
        </a:defRPr>
      </a:lvl6pPr>
      <a:lvl7pPr marL="1448204" algn="l" defTabSz="241367" rtl="0" eaLnBrk="1" latinLnBrk="0" hangingPunct="1">
        <a:defRPr sz="950" kern="1200">
          <a:solidFill>
            <a:schemeClr val="tx1"/>
          </a:solidFill>
          <a:latin typeface="+mn-lt"/>
          <a:ea typeface="+mn-ea"/>
          <a:cs typeface="+mn-cs"/>
        </a:defRPr>
      </a:lvl7pPr>
      <a:lvl8pPr marL="1689571" algn="l" defTabSz="241367" rtl="0" eaLnBrk="1" latinLnBrk="0" hangingPunct="1">
        <a:defRPr sz="950" kern="1200">
          <a:solidFill>
            <a:schemeClr val="tx1"/>
          </a:solidFill>
          <a:latin typeface="+mn-lt"/>
          <a:ea typeface="+mn-ea"/>
          <a:cs typeface="+mn-cs"/>
        </a:defRPr>
      </a:lvl8pPr>
      <a:lvl9pPr marL="1930938" algn="l" defTabSz="241367" rtl="0" eaLnBrk="1" latinLnBrk="0" hangingPunct="1">
        <a:defRPr sz="9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gif"/><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2800" dirty="0" smtClean="0"/>
              <a:t/>
            </a:r>
            <a:br>
              <a:rPr lang="en-US" sz="2800" dirty="0" smtClean="0"/>
            </a:br>
            <a:r>
              <a:rPr lang="en-US" sz="2800" dirty="0" smtClean="0"/>
              <a:t>Say</a:t>
            </a:r>
            <a:r>
              <a:rPr lang="en-US" sz="2800" dirty="0"/>
              <a:t>, “S” (as) = semantics – and mean it! </a:t>
            </a:r>
            <a:br>
              <a:rPr lang="en-US" sz="2800" dirty="0"/>
            </a:br>
            <a:r>
              <a:rPr lang="en-US" sz="2800" dirty="0" smtClean="0"/>
              <a:t/>
            </a:r>
            <a:br>
              <a:rPr lang="en-US" sz="2800" dirty="0" smtClean="0"/>
            </a:br>
            <a:r>
              <a:rPr lang="en-US" sz="2400" i="0" dirty="0" smtClean="0"/>
              <a:t>Path </a:t>
            </a:r>
            <a:r>
              <a:rPr lang="en-US" sz="2400" i="0" dirty="0"/>
              <a:t>to semantically interoperable digital research services</a:t>
            </a:r>
            <a:r>
              <a:rPr lang="fi-FI" sz="2800" dirty="0"/>
              <a:t/>
            </a:r>
            <a:br>
              <a:rPr lang="fi-FI" sz="2800" dirty="0"/>
            </a:br>
            <a:endParaRPr lang="fi-FI" sz="2800" dirty="0"/>
          </a:p>
        </p:txBody>
      </p:sp>
      <p:sp>
        <p:nvSpPr>
          <p:cNvPr id="3" name="Subtitle 2"/>
          <p:cNvSpPr>
            <a:spLocks noGrp="1"/>
          </p:cNvSpPr>
          <p:nvPr>
            <p:ph type="subTitle" idx="1"/>
          </p:nvPr>
        </p:nvSpPr>
        <p:spPr>
          <a:xfrm>
            <a:off x="492537" y="3365873"/>
            <a:ext cx="3510616" cy="445605"/>
          </a:xfrm>
        </p:spPr>
        <p:txBody>
          <a:bodyPr>
            <a:normAutofit fontScale="55000" lnSpcReduction="20000"/>
          </a:bodyPr>
          <a:lstStyle/>
          <a:p>
            <a:r>
              <a:rPr lang="en-GB" u="sng" dirty="0"/>
              <a:t>Suvi </a:t>
            </a:r>
            <a:r>
              <a:rPr lang="en-GB" u="sng" dirty="0" smtClean="0"/>
              <a:t>Remes</a:t>
            </a:r>
            <a:r>
              <a:rPr lang="en-GB" dirty="0" smtClean="0"/>
              <a:t>, </a:t>
            </a:r>
            <a:r>
              <a:rPr lang="en-GB" dirty="0"/>
              <a:t>Miika </a:t>
            </a:r>
            <a:r>
              <a:rPr lang="en-GB" dirty="0" smtClean="0"/>
              <a:t>Alonen, </a:t>
            </a:r>
            <a:r>
              <a:rPr lang="en-GB" dirty="0"/>
              <a:t>Patrik </a:t>
            </a:r>
            <a:r>
              <a:rPr lang="en-GB" dirty="0" smtClean="0"/>
              <a:t>Maltusch, </a:t>
            </a:r>
            <a:r>
              <a:rPr lang="en-GB" dirty="0"/>
              <a:t>Mikael af </a:t>
            </a:r>
            <a:r>
              <a:rPr lang="en-GB" dirty="0" smtClean="0"/>
              <a:t>Hällström, </a:t>
            </a:r>
            <a:r>
              <a:rPr lang="en-GB" dirty="0"/>
              <a:t>Stina </a:t>
            </a:r>
            <a:r>
              <a:rPr lang="en-GB" dirty="0" smtClean="0"/>
              <a:t>Westman</a:t>
            </a:r>
            <a:endParaRPr lang="fi-FI" dirty="0"/>
          </a:p>
        </p:txBody>
      </p:sp>
      <p:sp>
        <p:nvSpPr>
          <p:cNvPr id="4" name="Text Placeholder 3"/>
          <p:cNvSpPr>
            <a:spLocks noGrp="1"/>
          </p:cNvSpPr>
          <p:nvPr>
            <p:ph type="body" sz="quarter" idx="10"/>
          </p:nvPr>
        </p:nvSpPr>
        <p:spPr>
          <a:xfrm>
            <a:off x="492537" y="4078267"/>
            <a:ext cx="4245475" cy="396875"/>
          </a:xfrm>
        </p:spPr>
        <p:txBody>
          <a:bodyPr>
            <a:noAutofit/>
          </a:bodyPr>
          <a:lstStyle/>
          <a:p>
            <a:r>
              <a:rPr lang="en-US" sz="800" dirty="0"/>
              <a:t>13th International Conference on Current Research Information </a:t>
            </a:r>
            <a:br>
              <a:rPr lang="en-US" sz="800" dirty="0"/>
            </a:br>
            <a:r>
              <a:rPr lang="en-US" sz="800" dirty="0" smtClean="0"/>
              <a:t>Systems</a:t>
            </a:r>
            <a:r>
              <a:rPr lang="en-US" sz="800" dirty="0"/>
              <a:t>, </a:t>
            </a:r>
            <a:r>
              <a:rPr lang="en-US" sz="800" dirty="0" smtClean="0"/>
              <a:t>CRIS2016, </a:t>
            </a:r>
            <a:r>
              <a:rPr lang="en-US" sz="800" dirty="0"/>
              <a:t>Scotland, </a:t>
            </a:r>
            <a:r>
              <a:rPr lang="en-US" sz="800" dirty="0" smtClean="0"/>
              <a:t>UK</a:t>
            </a:r>
            <a:r>
              <a:rPr lang="fi-FI" sz="800" dirty="0" smtClean="0"/>
              <a:t>, 9.6.2016</a:t>
            </a:r>
            <a:endParaRPr lang="fi-FI" sz="800" dirty="0"/>
          </a:p>
        </p:txBody>
      </p:sp>
      <p:grpSp>
        <p:nvGrpSpPr>
          <p:cNvPr id="10" name="Group 9"/>
          <p:cNvGrpSpPr/>
          <p:nvPr/>
        </p:nvGrpSpPr>
        <p:grpSpPr>
          <a:xfrm>
            <a:off x="4070156" y="3891449"/>
            <a:ext cx="4899555" cy="794537"/>
            <a:chOff x="4070156" y="3891449"/>
            <a:chExt cx="4899555" cy="794537"/>
          </a:xfrm>
        </p:grpSpPr>
        <p:pic>
          <p:nvPicPr>
            <p:cNvPr id="7" name="Picture 6" descr="http://www.archive.iota-tax.org/images/stories/images/members/fin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7072" y="4332478"/>
              <a:ext cx="652639" cy="293688"/>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4070156" y="3891449"/>
              <a:ext cx="4102070" cy="794537"/>
              <a:chOff x="4070156" y="3891449"/>
              <a:chExt cx="4102070" cy="794537"/>
            </a:xfrm>
          </p:grpSpPr>
          <p:pic>
            <p:nvPicPr>
              <p:cNvPr id="5" name="Picture 2" descr="https://www.csc.fi/documents/10180/152246/CSC-logo.png/f57ee683-b9ad-432e-bc86-9f2f940dc057?t=14104346410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4492" y="3965896"/>
                <a:ext cx="1143000" cy="7200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upload.wikimedia.org/wikipedia/commons/thumb/6/60/Aalto_University_logo.svg/240px-Aalto_University_logo.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5476" y="4070541"/>
                <a:ext cx="666750" cy="5556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0156" y="3891449"/>
                <a:ext cx="1989490" cy="734717"/>
              </a:xfrm>
              <a:prstGeom prst="rect">
                <a:avLst/>
              </a:prstGeom>
            </p:spPr>
          </p:pic>
        </p:grpSp>
      </p:grpSp>
    </p:spTree>
    <p:extLst>
      <p:ext uri="{BB962C8B-B14F-4D97-AF65-F5344CB8AC3E}">
        <p14:creationId xmlns:p14="http://schemas.microsoft.com/office/powerpoint/2010/main" val="3552571536"/>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948" y="4520"/>
            <a:ext cx="7428632" cy="4793087"/>
          </a:xfrm>
          <a:prstGeom prst="rect">
            <a:avLst/>
          </a:prstGeom>
        </p:spPr>
      </p:pic>
      <p:sp>
        <p:nvSpPr>
          <p:cNvPr id="4" name="Flowchart: Process 3"/>
          <p:cNvSpPr/>
          <p:nvPr/>
        </p:nvSpPr>
        <p:spPr>
          <a:xfrm>
            <a:off x="6685613" y="906905"/>
            <a:ext cx="1573967" cy="3890702"/>
          </a:xfrm>
          <a:prstGeom prst="flowChartProcess">
            <a:avLst/>
          </a:prstGeom>
          <a:solidFill>
            <a:schemeClr val="accent1">
              <a:alpha val="10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ular Callout 4"/>
          <p:cNvSpPr/>
          <p:nvPr/>
        </p:nvSpPr>
        <p:spPr>
          <a:xfrm>
            <a:off x="830948" y="59962"/>
            <a:ext cx="7421137" cy="757002"/>
          </a:xfrm>
          <a:prstGeom prst="wedgeRectCallout">
            <a:avLst>
              <a:gd name="adj1" fmla="val 32212"/>
              <a:gd name="adj2" fmla="val 80068"/>
            </a:avLst>
          </a:prstGeom>
          <a:solidFill>
            <a:schemeClr val="accent6">
              <a:lumMod val="40000"/>
              <a:lumOff val="60000"/>
              <a:alpha val="7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Data models are implemented with languages that best suit the given architecture by implementing the </a:t>
            </a:r>
            <a:r>
              <a:rPr lang="en-US" sz="1400" dirty="0" smtClean="0">
                <a:solidFill>
                  <a:schemeClr val="tx1"/>
                </a:solidFill>
              </a:rPr>
              <a:t>Application Profile</a:t>
            </a:r>
            <a:r>
              <a:rPr lang="en-US" sz="1400" dirty="0">
                <a:solidFill>
                  <a:schemeClr val="tx1"/>
                </a:solidFill>
              </a:rPr>
              <a:t>. </a:t>
            </a:r>
          </a:p>
        </p:txBody>
      </p:sp>
    </p:spTree>
    <p:extLst>
      <p:ext uri="{BB962C8B-B14F-4D97-AF65-F5344CB8AC3E}">
        <p14:creationId xmlns:p14="http://schemas.microsoft.com/office/powerpoint/2010/main" val="1524225139"/>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184206" y="1644034"/>
            <a:ext cx="7061874" cy="804598"/>
          </a:xfrm>
        </p:spPr>
        <p:txBody>
          <a:bodyPr>
            <a:noAutofit/>
          </a:bodyPr>
          <a:lstStyle/>
          <a:p>
            <a:pPr algn="ctr"/>
            <a:r>
              <a:rPr lang="fi-FI" sz="4000" dirty="0" smtClean="0"/>
              <a:t>New </a:t>
            </a:r>
            <a:r>
              <a:rPr lang="fi-FI" sz="4000" dirty="0" err="1" smtClean="0"/>
              <a:t>tool</a:t>
            </a:r>
            <a:r>
              <a:rPr lang="fi-FI" sz="4000" dirty="0" smtClean="0"/>
              <a:t>(s) to </a:t>
            </a:r>
            <a:r>
              <a:rPr lang="fi-FI" sz="4000" dirty="0" err="1" smtClean="0"/>
              <a:t>support</a:t>
            </a:r>
            <a:r>
              <a:rPr lang="fi-FI" sz="4000" dirty="0" smtClean="0"/>
              <a:t> </a:t>
            </a:r>
            <a:r>
              <a:rPr lang="fi-FI" sz="4000" dirty="0" err="1" smtClean="0"/>
              <a:t>collaborate</a:t>
            </a:r>
            <a:r>
              <a:rPr lang="fi-FI" sz="4000" dirty="0" smtClean="0"/>
              <a:t> data </a:t>
            </a:r>
            <a:r>
              <a:rPr lang="fi-FI" sz="4000" dirty="0" err="1" smtClean="0"/>
              <a:t>modelling</a:t>
            </a:r>
            <a:r>
              <a:rPr lang="fi-FI" sz="4000" dirty="0" smtClean="0"/>
              <a:t> and </a:t>
            </a:r>
            <a:r>
              <a:rPr lang="fi-FI" sz="4000" dirty="0" err="1" smtClean="0"/>
              <a:t>reuse</a:t>
            </a:r>
            <a:r>
              <a:rPr lang="fi-FI" sz="4000" dirty="0" smtClean="0"/>
              <a:t> of </a:t>
            </a:r>
            <a:r>
              <a:rPr lang="fi-FI" sz="4000" dirty="0" err="1" smtClean="0"/>
              <a:t>resources</a:t>
            </a:r>
            <a:endParaRPr lang="fi-FI" sz="4000" dirty="0"/>
          </a:p>
        </p:txBody>
      </p:sp>
      <p:grpSp>
        <p:nvGrpSpPr>
          <p:cNvPr id="21" name="Group 20"/>
          <p:cNvGrpSpPr/>
          <p:nvPr/>
        </p:nvGrpSpPr>
        <p:grpSpPr>
          <a:xfrm>
            <a:off x="2048813" y="3425124"/>
            <a:ext cx="4847933" cy="1129769"/>
            <a:chOff x="1467626" y="1489434"/>
            <a:chExt cx="6208748" cy="1848719"/>
          </a:xfrm>
        </p:grpSpPr>
        <p:grpSp>
          <p:nvGrpSpPr>
            <p:cNvPr id="3" name="Group 2"/>
            <p:cNvGrpSpPr/>
            <p:nvPr/>
          </p:nvGrpSpPr>
          <p:grpSpPr>
            <a:xfrm>
              <a:off x="1469566" y="1489434"/>
              <a:ext cx="1892319" cy="684833"/>
              <a:chOff x="1940" y="1487145"/>
              <a:chExt cx="1892319" cy="684833"/>
            </a:xfrm>
          </p:grpSpPr>
          <p:sp>
            <p:nvSpPr>
              <p:cNvPr id="4" name="Rectangle 3"/>
              <p:cNvSpPr/>
              <p:nvPr/>
            </p:nvSpPr>
            <p:spPr>
              <a:xfrm>
                <a:off x="1940" y="1487145"/>
                <a:ext cx="1892319" cy="684833"/>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5" name="Rectangle 4"/>
              <p:cNvSpPr/>
              <p:nvPr/>
            </p:nvSpPr>
            <p:spPr>
              <a:xfrm>
                <a:off x="1940" y="1487145"/>
                <a:ext cx="1892319" cy="6848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400" b="0" kern="1200" dirty="0" err="1" smtClean="0"/>
                  <a:t>Terminology</a:t>
                </a:r>
                <a:endParaRPr lang="en-US" sz="1400" b="0" kern="1200" dirty="0"/>
              </a:p>
            </p:txBody>
          </p:sp>
        </p:grpSp>
        <p:grpSp>
          <p:nvGrpSpPr>
            <p:cNvPr id="6" name="Group 5"/>
            <p:cNvGrpSpPr/>
            <p:nvPr/>
          </p:nvGrpSpPr>
          <p:grpSpPr>
            <a:xfrm>
              <a:off x="1467626" y="2190744"/>
              <a:ext cx="1892319" cy="1147409"/>
              <a:chOff x="0" y="2188455"/>
              <a:chExt cx="1892319" cy="1147409"/>
            </a:xfrm>
          </p:grpSpPr>
          <p:sp>
            <p:nvSpPr>
              <p:cNvPr id="7" name="Rectangle 6"/>
              <p:cNvSpPr/>
              <p:nvPr/>
            </p:nvSpPr>
            <p:spPr>
              <a:xfrm>
                <a:off x="0" y="2188455"/>
                <a:ext cx="1892319" cy="1147409"/>
              </a:xfrm>
              <a:prstGeom prst="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8" name="Rectangle 7"/>
              <p:cNvSpPr/>
              <p:nvPr/>
            </p:nvSpPr>
            <p:spPr>
              <a:xfrm>
                <a:off x="0" y="2188455"/>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200" kern="1200" dirty="0" err="1" smtClean="0"/>
                  <a:t>Concepts</a:t>
                </a:r>
                <a:endParaRPr lang="en-US" sz="1200" kern="1200" dirty="0"/>
              </a:p>
              <a:p>
                <a:pPr marL="171450" lvl="1" indent="-171450" algn="l" defTabSz="844550">
                  <a:lnSpc>
                    <a:spcPct val="90000"/>
                  </a:lnSpc>
                  <a:spcBef>
                    <a:spcPct val="0"/>
                  </a:spcBef>
                  <a:spcAft>
                    <a:spcPct val="15000"/>
                  </a:spcAft>
                  <a:buChar char="••"/>
                </a:pPr>
                <a:r>
                  <a:rPr lang="fi-FI" sz="1200" kern="1200" dirty="0" err="1" smtClean="0"/>
                  <a:t>Definitions</a:t>
                </a:r>
                <a:endParaRPr lang="en-US" sz="1200" kern="1200" dirty="0"/>
              </a:p>
              <a:p>
                <a:pPr marL="171450" lvl="1" indent="-171450" algn="l" defTabSz="844550">
                  <a:lnSpc>
                    <a:spcPct val="90000"/>
                  </a:lnSpc>
                  <a:spcBef>
                    <a:spcPct val="0"/>
                  </a:spcBef>
                  <a:spcAft>
                    <a:spcPct val="15000"/>
                  </a:spcAft>
                  <a:buChar char="••"/>
                </a:pPr>
                <a:r>
                  <a:rPr lang="fi-FI" sz="1200" kern="1200" dirty="0" err="1" smtClean="0"/>
                  <a:t>Classifications</a:t>
                </a:r>
                <a:endParaRPr lang="en-US" sz="1200" kern="1200" dirty="0"/>
              </a:p>
            </p:txBody>
          </p:sp>
        </p:grpSp>
        <p:grpSp>
          <p:nvGrpSpPr>
            <p:cNvPr id="9" name="Group 8"/>
            <p:cNvGrpSpPr/>
            <p:nvPr/>
          </p:nvGrpSpPr>
          <p:grpSpPr>
            <a:xfrm>
              <a:off x="3626811" y="1489434"/>
              <a:ext cx="1892319" cy="684833"/>
              <a:chOff x="2159185" y="1487145"/>
              <a:chExt cx="1892319" cy="684833"/>
            </a:xfrm>
            <a:solidFill>
              <a:schemeClr val="accent3">
                <a:lumMod val="75000"/>
              </a:schemeClr>
            </a:solidFill>
          </p:grpSpPr>
          <p:sp>
            <p:nvSpPr>
              <p:cNvPr id="10" name="Rectangle 9"/>
              <p:cNvSpPr/>
              <p:nvPr/>
            </p:nvSpPr>
            <p:spPr>
              <a:xfrm>
                <a:off x="2159185" y="1487145"/>
                <a:ext cx="1892319" cy="684833"/>
              </a:xfrm>
              <a:prstGeom prst="rect">
                <a:avLst/>
              </a:prstGeom>
              <a:grpFill/>
            </p:spPr>
            <p:style>
              <a:lnRef idx="2">
                <a:schemeClr val="accent5">
                  <a:hueOff val="-4966938"/>
                  <a:satOff val="19906"/>
                  <a:lumOff val="4314"/>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11" name="Rectangle 10"/>
              <p:cNvSpPr/>
              <p:nvPr/>
            </p:nvSpPr>
            <p:spPr>
              <a:xfrm>
                <a:off x="2159185" y="1487145"/>
                <a:ext cx="1892319" cy="6848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400" kern="1200" dirty="0" err="1" smtClean="0"/>
                  <a:t>Core</a:t>
                </a:r>
                <a:r>
                  <a:rPr lang="fi-FI" sz="1400" kern="1200" dirty="0" smtClean="0"/>
                  <a:t> </a:t>
                </a:r>
                <a:r>
                  <a:rPr lang="fi-FI" sz="1400" kern="1200" dirty="0" err="1" smtClean="0"/>
                  <a:t>vocabularies</a:t>
                </a:r>
                <a:endParaRPr lang="en-US" sz="1400" kern="1200" dirty="0"/>
              </a:p>
            </p:txBody>
          </p:sp>
        </p:grpSp>
        <p:grpSp>
          <p:nvGrpSpPr>
            <p:cNvPr id="12" name="Group 11"/>
            <p:cNvGrpSpPr/>
            <p:nvPr/>
          </p:nvGrpSpPr>
          <p:grpSpPr>
            <a:xfrm>
              <a:off x="3626811" y="2174267"/>
              <a:ext cx="1892319" cy="1147409"/>
              <a:chOff x="2159185" y="2171978"/>
              <a:chExt cx="1892319" cy="1147409"/>
            </a:xfrm>
          </p:grpSpPr>
          <p:sp>
            <p:nvSpPr>
              <p:cNvPr id="13" name="Rectangle 12"/>
              <p:cNvSpPr/>
              <p:nvPr/>
            </p:nvSpPr>
            <p:spPr>
              <a:xfrm>
                <a:off x="2159185" y="2171978"/>
                <a:ext cx="1892319" cy="1147409"/>
              </a:xfrm>
              <a:prstGeom prst="rect">
                <a:avLst/>
              </a:prstGeom>
            </p:spPr>
            <p:style>
              <a:lnRef idx="2">
                <a:schemeClr val="accent5">
                  <a:tint val="40000"/>
                  <a:alpha val="90000"/>
                  <a:hueOff val="-5370241"/>
                  <a:satOff val="24126"/>
                  <a:lumOff val="1658"/>
                  <a:alphaOff val="0"/>
                </a:schemeClr>
              </a:lnRef>
              <a:fillRef idx="1">
                <a:schemeClr val="accent5">
                  <a:tint val="40000"/>
                  <a:alpha val="90000"/>
                  <a:hueOff val="-5370241"/>
                  <a:satOff val="24126"/>
                  <a:lumOff val="1658"/>
                  <a:alphaOff val="0"/>
                </a:schemeClr>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sp>
          <p:sp>
            <p:nvSpPr>
              <p:cNvPr id="14" name="Rectangle 13"/>
              <p:cNvSpPr/>
              <p:nvPr/>
            </p:nvSpPr>
            <p:spPr>
              <a:xfrm>
                <a:off x="2159185" y="2171978"/>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200" kern="1200" dirty="0" err="1" smtClean="0"/>
                  <a:t>Classes</a:t>
                </a:r>
                <a:endParaRPr lang="en-US" sz="1200" kern="1200" dirty="0"/>
              </a:p>
              <a:p>
                <a:pPr marL="171450" lvl="1" indent="-171450" algn="l" defTabSz="844550">
                  <a:lnSpc>
                    <a:spcPct val="90000"/>
                  </a:lnSpc>
                  <a:spcBef>
                    <a:spcPct val="0"/>
                  </a:spcBef>
                  <a:spcAft>
                    <a:spcPct val="15000"/>
                  </a:spcAft>
                  <a:buChar char="••"/>
                </a:pPr>
                <a:r>
                  <a:rPr lang="fi-FI" sz="1200" kern="1200" dirty="0" err="1" smtClean="0"/>
                  <a:t>Attributes</a:t>
                </a:r>
                <a:endParaRPr lang="en-US" sz="1200" kern="1200" dirty="0"/>
              </a:p>
              <a:p>
                <a:pPr marL="171450" lvl="1" indent="-171450" algn="l" defTabSz="844550">
                  <a:lnSpc>
                    <a:spcPct val="90000"/>
                  </a:lnSpc>
                  <a:spcBef>
                    <a:spcPct val="0"/>
                  </a:spcBef>
                  <a:spcAft>
                    <a:spcPct val="15000"/>
                  </a:spcAft>
                  <a:buChar char="••"/>
                </a:pPr>
                <a:r>
                  <a:rPr lang="fi-FI" sz="1200" kern="1200" dirty="0" err="1" smtClean="0"/>
                  <a:t>Associations</a:t>
                </a:r>
                <a:endParaRPr lang="en-US" sz="1200" kern="1200" dirty="0"/>
              </a:p>
            </p:txBody>
          </p:sp>
        </p:grpSp>
        <p:grpSp>
          <p:nvGrpSpPr>
            <p:cNvPr id="15" name="Group 14"/>
            <p:cNvGrpSpPr/>
            <p:nvPr/>
          </p:nvGrpSpPr>
          <p:grpSpPr>
            <a:xfrm>
              <a:off x="5784055" y="1489434"/>
              <a:ext cx="1892319" cy="684833"/>
              <a:chOff x="4316429" y="1487145"/>
              <a:chExt cx="1892319" cy="684833"/>
            </a:xfrm>
          </p:grpSpPr>
          <p:sp>
            <p:nvSpPr>
              <p:cNvPr id="16" name="Rectangle 15"/>
              <p:cNvSpPr/>
              <p:nvPr/>
            </p:nvSpPr>
            <p:spPr>
              <a:xfrm>
                <a:off x="4316429" y="1487145"/>
                <a:ext cx="1892319" cy="684833"/>
              </a:xfrm>
              <a:prstGeom prst="rect">
                <a:avLst/>
              </a:prstGeom>
            </p:spPr>
            <p:style>
              <a:lnRef idx="2">
                <a:schemeClr val="accent5">
                  <a:hueOff val="-9933876"/>
                  <a:satOff val="39811"/>
                  <a:lumOff val="8628"/>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7" name="Rectangle 16"/>
              <p:cNvSpPr/>
              <p:nvPr/>
            </p:nvSpPr>
            <p:spPr>
              <a:xfrm>
                <a:off x="4316429" y="1487145"/>
                <a:ext cx="1892319" cy="6848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400" kern="1200" dirty="0" smtClean="0"/>
                  <a:t>Application </a:t>
                </a:r>
                <a:r>
                  <a:rPr lang="fi-FI" sz="1400" kern="1200" dirty="0" err="1" smtClean="0"/>
                  <a:t>Profiles</a:t>
                </a:r>
                <a:endParaRPr lang="en-US" sz="1400" kern="1200" dirty="0"/>
              </a:p>
            </p:txBody>
          </p:sp>
        </p:grpSp>
        <p:grpSp>
          <p:nvGrpSpPr>
            <p:cNvPr id="18" name="Group 17"/>
            <p:cNvGrpSpPr/>
            <p:nvPr/>
          </p:nvGrpSpPr>
          <p:grpSpPr>
            <a:xfrm>
              <a:off x="5784055" y="2174267"/>
              <a:ext cx="1892319" cy="1147409"/>
              <a:chOff x="4316429" y="2171978"/>
              <a:chExt cx="1892319" cy="1147409"/>
            </a:xfrm>
          </p:grpSpPr>
          <p:sp>
            <p:nvSpPr>
              <p:cNvPr id="19" name="Rectangle 18"/>
              <p:cNvSpPr/>
              <p:nvPr/>
            </p:nvSpPr>
            <p:spPr>
              <a:xfrm>
                <a:off x="4316429" y="2171978"/>
                <a:ext cx="1892319" cy="1147409"/>
              </a:xfrm>
              <a:prstGeom prst="rect">
                <a:avLst/>
              </a:prstGeom>
            </p:spPr>
            <p:style>
              <a:lnRef idx="2">
                <a:schemeClr val="accent5">
                  <a:tint val="40000"/>
                  <a:alpha val="90000"/>
                  <a:hueOff val="-10740482"/>
                  <a:satOff val="48253"/>
                  <a:lumOff val="3317"/>
                  <a:alphaOff val="0"/>
                </a:schemeClr>
              </a:lnRef>
              <a:fillRef idx="1">
                <a:schemeClr val="accent5">
                  <a:tint val="40000"/>
                  <a:alpha val="90000"/>
                  <a:hueOff val="-10740482"/>
                  <a:satOff val="48253"/>
                  <a:lumOff val="3317"/>
                  <a:alphaOff val="0"/>
                </a:schemeClr>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sp>
          <p:sp>
            <p:nvSpPr>
              <p:cNvPr id="20" name="Rectangle 19"/>
              <p:cNvSpPr/>
              <p:nvPr/>
            </p:nvSpPr>
            <p:spPr>
              <a:xfrm>
                <a:off x="4316429" y="2171978"/>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200" kern="1200" dirty="0" err="1" smtClean="0"/>
                  <a:t>Context</a:t>
                </a:r>
                <a:endParaRPr lang="en-US" sz="1200" kern="1200" dirty="0"/>
              </a:p>
              <a:p>
                <a:pPr marL="171450" lvl="1" indent="-171450" algn="l" defTabSz="844550">
                  <a:lnSpc>
                    <a:spcPct val="90000"/>
                  </a:lnSpc>
                  <a:spcBef>
                    <a:spcPct val="0"/>
                  </a:spcBef>
                  <a:spcAft>
                    <a:spcPct val="15000"/>
                  </a:spcAft>
                  <a:buChar char="••"/>
                </a:pPr>
                <a:r>
                  <a:rPr lang="fi-FI" sz="1200" kern="1200" dirty="0" err="1" smtClean="0"/>
                  <a:t>Constraints</a:t>
                </a:r>
                <a:endParaRPr lang="en-US" sz="1200" kern="1200" dirty="0"/>
              </a:p>
              <a:p>
                <a:pPr marL="171450" lvl="1" indent="-171450" algn="l" defTabSz="844550">
                  <a:lnSpc>
                    <a:spcPct val="90000"/>
                  </a:lnSpc>
                  <a:spcBef>
                    <a:spcPct val="0"/>
                  </a:spcBef>
                  <a:spcAft>
                    <a:spcPct val="15000"/>
                  </a:spcAft>
                  <a:buChar char="••"/>
                </a:pPr>
                <a:r>
                  <a:rPr lang="fi-FI" sz="1200" kern="1200" dirty="0" smtClean="0"/>
                  <a:t>Extensions</a:t>
                </a:r>
                <a:endParaRPr lang="en-US" sz="1200" kern="1200" dirty="0"/>
              </a:p>
            </p:txBody>
          </p:sp>
        </p:grpSp>
      </p:grpSp>
    </p:spTree>
    <p:extLst>
      <p:ext uri="{BB962C8B-B14F-4D97-AF65-F5344CB8AC3E}">
        <p14:creationId xmlns:p14="http://schemas.microsoft.com/office/powerpoint/2010/main" val="2822979972"/>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76614" y="171789"/>
            <a:ext cx="7886700" cy="709620"/>
          </a:xfrm>
        </p:spPr>
        <p:txBody>
          <a:bodyPr>
            <a:normAutofit/>
          </a:bodyPr>
          <a:lstStyle/>
          <a:p>
            <a:pPr algn="ctr"/>
            <a:r>
              <a:rPr lang="fi-FI" sz="3600" dirty="0" err="1" smtClean="0">
                <a:latin typeface="+mn-lt"/>
              </a:rPr>
              <a:t>Interoperability</a:t>
            </a:r>
            <a:r>
              <a:rPr lang="fi-FI" sz="3600" dirty="0" smtClean="0">
                <a:latin typeface="+mn-lt"/>
              </a:rPr>
              <a:t> </a:t>
            </a:r>
            <a:r>
              <a:rPr lang="fi-FI" sz="3600" dirty="0" err="1" smtClean="0">
                <a:latin typeface="+mn-lt"/>
              </a:rPr>
              <a:t>workbench</a:t>
            </a:r>
            <a:endParaRPr lang="en-US" sz="3600" dirty="0">
              <a:latin typeface="+mn-lt"/>
            </a:endParaRPr>
          </a:p>
        </p:txBody>
      </p:sp>
      <p:sp>
        <p:nvSpPr>
          <p:cNvPr id="4" name="Footer Placeholder 3"/>
          <p:cNvSpPr>
            <a:spLocks noGrp="1"/>
          </p:cNvSpPr>
          <p:nvPr>
            <p:ph type="ftr" sz="quarter" idx="11"/>
          </p:nvPr>
        </p:nvSpPr>
        <p:spPr/>
        <p:txBody>
          <a:bodyPr/>
          <a:lstStyle/>
          <a:p>
            <a:fld id="{F97C38C8-498F-DE4B-A07C-402487EA5A72}" type="slidenum">
              <a:rPr lang="en-US" smtClean="0"/>
              <a:pPr/>
              <a:t>12</a:t>
            </a:fld>
            <a:endParaRPr lang="en-US" dirty="0"/>
          </a:p>
        </p:txBody>
      </p:sp>
      <p:sp>
        <p:nvSpPr>
          <p:cNvPr id="7" name="TextBox 6"/>
          <p:cNvSpPr txBox="1"/>
          <p:nvPr/>
        </p:nvSpPr>
        <p:spPr>
          <a:xfrm>
            <a:off x="313270" y="772922"/>
            <a:ext cx="8552726" cy="584775"/>
          </a:xfrm>
          <a:prstGeom prst="rect">
            <a:avLst/>
          </a:prstGeom>
          <a:noFill/>
        </p:spPr>
        <p:txBody>
          <a:bodyPr wrap="none" rtlCol="0">
            <a:spAutoFit/>
          </a:bodyPr>
          <a:lstStyle/>
          <a:p>
            <a:pPr marL="201139" indent="-201139">
              <a:buFont typeface="Arial" panose="020B0604020202020204" pitchFamily="34" charset="0"/>
              <a:buChar char="•"/>
            </a:pPr>
            <a:r>
              <a:rPr lang="fi-FI" sz="1600" dirty="0" err="1"/>
              <a:t>Collaborative</a:t>
            </a:r>
            <a:r>
              <a:rPr lang="fi-FI" sz="1600" dirty="0"/>
              <a:t> online </a:t>
            </a:r>
            <a:r>
              <a:rPr lang="fi-FI" sz="1600" dirty="0" err="1"/>
              <a:t>tool</a:t>
            </a:r>
            <a:r>
              <a:rPr lang="fi-FI" sz="1600" dirty="0"/>
              <a:t> for </a:t>
            </a:r>
            <a:r>
              <a:rPr lang="fi-FI" sz="1600" dirty="0" err="1"/>
              <a:t>creating</a:t>
            </a:r>
            <a:r>
              <a:rPr lang="fi-FI" sz="1600" dirty="0"/>
              <a:t> </a:t>
            </a:r>
            <a:r>
              <a:rPr lang="fi-FI" sz="1600" dirty="0" smtClean="0"/>
              <a:t>and </a:t>
            </a:r>
            <a:r>
              <a:rPr lang="fi-FI" sz="1600" dirty="0" err="1" smtClean="0"/>
              <a:t>documenting</a:t>
            </a:r>
            <a:r>
              <a:rPr lang="fi-FI" sz="1600" dirty="0" smtClean="0"/>
              <a:t> </a:t>
            </a:r>
            <a:r>
              <a:rPr lang="fi-FI" sz="1600" dirty="0" err="1" smtClean="0"/>
              <a:t>Core</a:t>
            </a:r>
            <a:r>
              <a:rPr lang="fi-FI" sz="1600" dirty="0" smtClean="0"/>
              <a:t> </a:t>
            </a:r>
            <a:r>
              <a:rPr lang="fi-FI" sz="1600" dirty="0" err="1"/>
              <a:t>Vocabularies</a:t>
            </a:r>
            <a:r>
              <a:rPr lang="fi-FI" sz="1600" dirty="0"/>
              <a:t> and Application </a:t>
            </a:r>
            <a:r>
              <a:rPr lang="fi-FI" sz="1600" dirty="0" err="1"/>
              <a:t>Profiles</a:t>
            </a:r>
            <a:r>
              <a:rPr lang="fi-FI" sz="1600" dirty="0" smtClean="0"/>
              <a:t>:</a:t>
            </a:r>
          </a:p>
          <a:p>
            <a:pPr algn="ctr"/>
            <a:r>
              <a:rPr lang="fi-FI" sz="1600" b="1" u="sng" dirty="0" smtClean="0">
                <a:solidFill>
                  <a:schemeClr val="accent5">
                    <a:lumMod val="75000"/>
                  </a:schemeClr>
                </a:solidFill>
              </a:rPr>
              <a:t>iow.csc.fi</a:t>
            </a:r>
            <a:endParaRPr lang="en-US" sz="1600" b="1" u="sng" dirty="0">
              <a:solidFill>
                <a:schemeClr val="accent5">
                  <a:lumMod val="75000"/>
                </a:schemeClr>
              </a:solidFill>
            </a:endParaRPr>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28453" y="1353330"/>
            <a:ext cx="6983022" cy="3316105"/>
          </a:xfrm>
        </p:spPr>
      </p:pic>
    </p:spTree>
    <p:extLst>
      <p:ext uri="{BB962C8B-B14F-4D97-AF65-F5344CB8AC3E}">
        <p14:creationId xmlns:p14="http://schemas.microsoft.com/office/powerpoint/2010/main" val="4027053285"/>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861734" y="-31148"/>
            <a:ext cx="7886700" cy="933111"/>
          </a:xfrm>
        </p:spPr>
        <p:txBody>
          <a:bodyPr>
            <a:normAutofit/>
          </a:bodyPr>
          <a:lstStyle/>
          <a:p>
            <a:r>
              <a:rPr lang="fi-FI" sz="3600" dirty="0" err="1">
                <a:latin typeface="+mn-lt"/>
              </a:rPr>
              <a:t>Interoperability</a:t>
            </a:r>
            <a:r>
              <a:rPr lang="fi-FI" sz="3600" dirty="0">
                <a:latin typeface="+mn-lt"/>
              </a:rPr>
              <a:t> </a:t>
            </a:r>
            <a:r>
              <a:rPr lang="fi-FI" sz="3600" dirty="0" err="1" smtClean="0">
                <a:latin typeface="+mn-lt"/>
              </a:rPr>
              <a:t>workbench</a:t>
            </a:r>
            <a:endParaRPr lang="fi-FI" sz="3600" dirty="0">
              <a:latin typeface="+mn-lt"/>
            </a:endParaRPr>
          </a:p>
        </p:txBody>
      </p:sp>
      <p:sp>
        <p:nvSpPr>
          <p:cNvPr id="12" name="Content Placeholder 11"/>
          <p:cNvSpPr txBox="1">
            <a:spLocks noGrp="1"/>
          </p:cNvSpPr>
          <p:nvPr>
            <p:ph idx="1"/>
          </p:nvPr>
        </p:nvSpPr>
        <p:spPr>
          <a:xfrm>
            <a:off x="973853" y="736965"/>
            <a:ext cx="7886700" cy="3063060"/>
          </a:xfrm>
          <a:prstGeom prst="rect">
            <a:avLst/>
          </a:prstGeom>
          <a:noFill/>
        </p:spPr>
        <p:txBody>
          <a:bodyPr wrap="none" rtlCol="0">
            <a:spAutoFit/>
          </a:bodyPr>
          <a:lstStyle/>
          <a:p>
            <a:pPr marL="285750" indent="-285750">
              <a:buFont typeface="Arial" panose="020B0604020202020204" pitchFamily="34" charset="0"/>
              <a:buChar char="•"/>
            </a:pPr>
            <a:r>
              <a:rPr lang="fi-FI" dirty="0" err="1" smtClean="0"/>
              <a:t>Tool</a:t>
            </a:r>
            <a:r>
              <a:rPr lang="fi-FI" dirty="0" smtClean="0"/>
              <a:t> for </a:t>
            </a:r>
            <a:r>
              <a:rPr lang="fi-FI" dirty="0" err="1" smtClean="0"/>
              <a:t>defining</a:t>
            </a:r>
            <a:r>
              <a:rPr lang="fi-FI" dirty="0" smtClean="0"/>
              <a:t> </a:t>
            </a:r>
            <a:r>
              <a:rPr lang="fi-FI" dirty="0" err="1" smtClean="0"/>
              <a:t>resolvable</a:t>
            </a:r>
            <a:r>
              <a:rPr lang="fi-FI" dirty="0" smtClean="0"/>
              <a:t> and </a:t>
            </a:r>
            <a:r>
              <a:rPr lang="fi-FI" dirty="0" err="1" smtClean="0"/>
              <a:t>machine</a:t>
            </a:r>
            <a:r>
              <a:rPr lang="fi-FI" dirty="0" smtClean="0"/>
              <a:t> </a:t>
            </a:r>
            <a:r>
              <a:rPr lang="fi-FI" dirty="0" err="1" smtClean="0"/>
              <a:t>readable</a:t>
            </a:r>
            <a:r>
              <a:rPr lang="fi-FI" dirty="0" smtClean="0"/>
              <a:t> data </a:t>
            </a:r>
            <a:r>
              <a:rPr lang="fi-FI" dirty="0" err="1" smtClean="0"/>
              <a:t>models</a:t>
            </a:r>
            <a:endParaRPr lang="fi-FI" dirty="0" smtClean="0"/>
          </a:p>
          <a:p>
            <a:pPr marL="285750" indent="-285750">
              <a:buFont typeface="Arial" panose="020B0604020202020204" pitchFamily="34" charset="0"/>
              <a:buChar char="•"/>
            </a:pPr>
            <a:r>
              <a:rPr lang="fi-FI" dirty="0" err="1"/>
              <a:t>Document</a:t>
            </a:r>
            <a:r>
              <a:rPr lang="fi-FI" dirty="0"/>
              <a:t> </a:t>
            </a:r>
            <a:r>
              <a:rPr lang="fi-FI" dirty="0" err="1"/>
              <a:t>the</a:t>
            </a:r>
            <a:r>
              <a:rPr lang="fi-FI" dirty="0"/>
              <a:t> </a:t>
            </a:r>
            <a:r>
              <a:rPr lang="fi-FI" dirty="0" err="1"/>
              <a:t>use</a:t>
            </a:r>
            <a:r>
              <a:rPr lang="fi-FI" dirty="0"/>
              <a:t> of data </a:t>
            </a:r>
            <a:r>
              <a:rPr lang="fi-FI" dirty="0" err="1"/>
              <a:t>models</a:t>
            </a:r>
            <a:r>
              <a:rPr lang="fi-FI" dirty="0"/>
              <a:t>, </a:t>
            </a:r>
            <a:r>
              <a:rPr lang="fi-FI" dirty="0" err="1"/>
              <a:t>standards</a:t>
            </a:r>
            <a:r>
              <a:rPr lang="fi-FI" dirty="0"/>
              <a:t> and </a:t>
            </a:r>
            <a:r>
              <a:rPr lang="fi-FI" dirty="0" err="1"/>
              <a:t>best</a:t>
            </a:r>
            <a:r>
              <a:rPr lang="fi-FI" dirty="0"/>
              <a:t> </a:t>
            </a:r>
            <a:r>
              <a:rPr lang="fi-FI" dirty="0" err="1" smtClean="0"/>
              <a:t>practices</a:t>
            </a:r>
            <a:endParaRPr lang="en-US" dirty="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3853" y="1328929"/>
            <a:ext cx="7268706" cy="3483161"/>
          </a:xfrm>
          <a:prstGeom prst="rect">
            <a:avLst/>
          </a:prstGeom>
        </p:spPr>
      </p:pic>
    </p:spTree>
    <p:extLst>
      <p:ext uri="{BB962C8B-B14F-4D97-AF65-F5344CB8AC3E}">
        <p14:creationId xmlns:p14="http://schemas.microsoft.com/office/powerpoint/2010/main" val="270430379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003405" y="40272"/>
            <a:ext cx="7886700" cy="933111"/>
          </a:xfrm>
        </p:spPr>
        <p:txBody>
          <a:bodyPr>
            <a:normAutofit/>
          </a:bodyPr>
          <a:lstStyle/>
          <a:p>
            <a:r>
              <a:rPr lang="fi-FI" sz="3600" dirty="0" err="1">
                <a:latin typeface="+mn-lt"/>
              </a:rPr>
              <a:t>Interoperability</a:t>
            </a:r>
            <a:r>
              <a:rPr lang="fi-FI" sz="3600" dirty="0">
                <a:latin typeface="+mn-lt"/>
              </a:rPr>
              <a:t> </a:t>
            </a:r>
            <a:r>
              <a:rPr lang="fi-FI" sz="3600" dirty="0" err="1">
                <a:latin typeface="+mn-lt"/>
              </a:rPr>
              <a:t>workbench</a:t>
            </a:r>
            <a:endParaRPr lang="fi-FI" sz="3600" dirty="0">
              <a:latin typeface="+mn-lt"/>
            </a:endParaRPr>
          </a:p>
        </p:txBody>
      </p:sp>
      <p:pic>
        <p:nvPicPr>
          <p:cNvPr id="5" name="Picture 4"/>
          <p:cNvPicPr>
            <a:picLocks noChangeAspect="1"/>
          </p:cNvPicPr>
          <p:nvPr/>
        </p:nvPicPr>
        <p:blipFill>
          <a:blip r:embed="rId3"/>
          <a:stretch>
            <a:fillRect/>
          </a:stretch>
        </p:blipFill>
        <p:spPr>
          <a:xfrm>
            <a:off x="4407006" y="2613058"/>
            <a:ext cx="4736994" cy="2209832"/>
          </a:xfrm>
          <a:prstGeom prst="rect">
            <a:avLst/>
          </a:prstGeom>
        </p:spPr>
      </p:pic>
      <p:sp>
        <p:nvSpPr>
          <p:cNvPr id="4" name="Content Placeholder 3"/>
          <p:cNvSpPr txBox="1">
            <a:spLocks noGrp="1"/>
          </p:cNvSpPr>
          <p:nvPr>
            <p:ph idx="1"/>
          </p:nvPr>
        </p:nvSpPr>
        <p:spPr>
          <a:xfrm>
            <a:off x="631620" y="918374"/>
            <a:ext cx="8012195" cy="3319883"/>
          </a:xfrm>
          <a:prstGeom prst="rect">
            <a:avLst/>
          </a:prstGeom>
          <a:noFill/>
        </p:spPr>
        <p:txBody>
          <a:bodyPr wrap="square" numCol="2" rtlCol="0">
            <a:spAutoFit/>
          </a:bodyPr>
          <a:lstStyle/>
          <a:p>
            <a:pPr marL="0" indent="0">
              <a:buNone/>
            </a:pPr>
            <a:r>
              <a:rPr lang="fi-FI" sz="1400" b="1" dirty="0" err="1" smtClean="0"/>
              <a:t>Functionalities</a:t>
            </a:r>
            <a:r>
              <a:rPr lang="fi-FI" sz="1400" dirty="0" smtClean="0"/>
              <a:t> – </a:t>
            </a:r>
            <a:r>
              <a:rPr lang="fi-FI" sz="1400" dirty="0" err="1" smtClean="0"/>
              <a:t>e.g</a:t>
            </a:r>
            <a:r>
              <a:rPr lang="fi-FI" sz="1400" dirty="0" smtClean="0"/>
              <a:t>. </a:t>
            </a:r>
          </a:p>
          <a:p>
            <a:pPr marL="285750" indent="-285750"/>
            <a:r>
              <a:rPr lang="fi-FI" sz="1400" dirty="0" err="1" smtClean="0"/>
              <a:t>Integration</a:t>
            </a:r>
            <a:r>
              <a:rPr lang="fi-FI" sz="1400" dirty="0" smtClean="0"/>
              <a:t> </a:t>
            </a:r>
            <a:r>
              <a:rPr lang="fi-FI" sz="1400" dirty="0"/>
              <a:t>to </a:t>
            </a:r>
            <a:r>
              <a:rPr lang="fi-FI" sz="1400" dirty="0" err="1"/>
              <a:t>controlled</a:t>
            </a:r>
            <a:r>
              <a:rPr lang="fi-FI" sz="1400" dirty="0"/>
              <a:t> </a:t>
            </a:r>
            <a:r>
              <a:rPr lang="fi-FI" sz="1400" dirty="0" err="1"/>
              <a:t>vocabularies</a:t>
            </a:r>
            <a:endParaRPr lang="fi-FI" sz="1400" dirty="0"/>
          </a:p>
          <a:p>
            <a:pPr marL="527117" lvl="1" indent="-285750"/>
            <a:r>
              <a:rPr lang="fi-FI" sz="1400" dirty="0" err="1"/>
              <a:t>l</a:t>
            </a:r>
            <a:r>
              <a:rPr lang="fi-FI" sz="1400" dirty="0" err="1" smtClean="0"/>
              <a:t>ink</a:t>
            </a:r>
            <a:r>
              <a:rPr lang="fi-FI" sz="1400" dirty="0" smtClean="0"/>
              <a:t> </a:t>
            </a:r>
            <a:r>
              <a:rPr lang="fi-FI" sz="1400" dirty="0" err="1" smtClean="0"/>
              <a:t>controlled</a:t>
            </a:r>
            <a:r>
              <a:rPr lang="fi-FI" sz="1400" dirty="0" smtClean="0"/>
              <a:t> </a:t>
            </a:r>
            <a:r>
              <a:rPr lang="fi-FI" sz="1400" dirty="0" err="1" smtClean="0"/>
              <a:t>vocabularies</a:t>
            </a:r>
            <a:r>
              <a:rPr lang="fi-FI" sz="1400" dirty="0" smtClean="0"/>
              <a:t> to </a:t>
            </a:r>
            <a:r>
              <a:rPr lang="fi-FI" sz="1400" dirty="0" err="1" smtClean="0"/>
              <a:t>created</a:t>
            </a:r>
            <a:r>
              <a:rPr lang="fi-FI" sz="1400" dirty="0" smtClean="0"/>
              <a:t> </a:t>
            </a:r>
            <a:r>
              <a:rPr lang="fi-FI" sz="1400" dirty="0" err="1" smtClean="0"/>
              <a:t>model</a:t>
            </a:r>
            <a:endParaRPr lang="fi-FI" sz="1400" dirty="0" smtClean="0"/>
          </a:p>
          <a:p>
            <a:pPr marL="527117" lvl="1" indent="-285750"/>
            <a:r>
              <a:rPr lang="fi-FI" sz="1400" dirty="0" err="1"/>
              <a:t>c</a:t>
            </a:r>
            <a:r>
              <a:rPr lang="fi-FI" sz="1400" dirty="0" err="1" smtClean="0"/>
              <a:t>reate</a:t>
            </a:r>
            <a:r>
              <a:rPr lang="fi-FI" sz="1400" dirty="0" smtClean="0"/>
              <a:t> </a:t>
            </a:r>
            <a:r>
              <a:rPr lang="fi-FI" sz="1400" dirty="0" err="1" smtClean="0"/>
              <a:t>classes</a:t>
            </a:r>
            <a:r>
              <a:rPr lang="fi-FI" sz="1400" dirty="0" smtClean="0"/>
              <a:t> and </a:t>
            </a:r>
            <a:r>
              <a:rPr lang="fi-FI" sz="1400" dirty="0" err="1" smtClean="0"/>
              <a:t>properties</a:t>
            </a:r>
            <a:r>
              <a:rPr lang="fi-FI" sz="1400" dirty="0" smtClean="0"/>
              <a:t> </a:t>
            </a:r>
            <a:r>
              <a:rPr lang="fi-FI" sz="1400" dirty="0" err="1" smtClean="0"/>
              <a:t>based</a:t>
            </a:r>
            <a:r>
              <a:rPr lang="fi-FI" sz="1400" dirty="0" smtClean="0"/>
              <a:t> on </a:t>
            </a:r>
            <a:r>
              <a:rPr lang="fi-FI" sz="1400" dirty="0" err="1" smtClean="0"/>
              <a:t>existing</a:t>
            </a:r>
            <a:r>
              <a:rPr lang="fi-FI" sz="1400" dirty="0" smtClean="0"/>
              <a:t> </a:t>
            </a:r>
            <a:r>
              <a:rPr lang="fi-FI" sz="1400" dirty="0" err="1" smtClean="0"/>
              <a:t>concepts</a:t>
            </a:r>
            <a:r>
              <a:rPr lang="fi-FI" sz="1400" dirty="0" smtClean="0"/>
              <a:t> – ”</a:t>
            </a:r>
            <a:r>
              <a:rPr lang="fi-FI" sz="1400" i="1" dirty="0" err="1" smtClean="0"/>
              <a:t>terminological</a:t>
            </a:r>
            <a:r>
              <a:rPr lang="fi-FI" sz="1400" i="1" dirty="0" smtClean="0"/>
              <a:t> </a:t>
            </a:r>
            <a:r>
              <a:rPr lang="fi-FI" sz="1400" i="1" dirty="0" err="1" smtClean="0"/>
              <a:t>concepts</a:t>
            </a:r>
            <a:r>
              <a:rPr lang="fi-FI" sz="1400" i="1" dirty="0" smtClean="0"/>
              <a:t>”</a:t>
            </a:r>
            <a:endParaRPr lang="fi-FI" sz="1400" i="1" dirty="0"/>
          </a:p>
          <a:p>
            <a:pPr marL="285750" indent="-285750"/>
            <a:r>
              <a:rPr lang="fi-FI" sz="1400" dirty="0" err="1"/>
              <a:t>Map</a:t>
            </a:r>
            <a:r>
              <a:rPr lang="fi-FI" sz="1400" dirty="0"/>
              <a:t> </a:t>
            </a:r>
            <a:r>
              <a:rPr lang="fi-FI" sz="1400" dirty="0" err="1"/>
              <a:t>new</a:t>
            </a:r>
            <a:r>
              <a:rPr lang="fi-FI" sz="1400" dirty="0"/>
              <a:t> </a:t>
            </a:r>
            <a:r>
              <a:rPr lang="fi-FI" sz="1400" dirty="0" err="1"/>
              <a:t>classes</a:t>
            </a:r>
            <a:r>
              <a:rPr lang="fi-FI" sz="1400" dirty="0"/>
              <a:t> and </a:t>
            </a:r>
            <a:r>
              <a:rPr lang="fi-FI" sz="1400" dirty="0" err="1"/>
              <a:t>class</a:t>
            </a:r>
            <a:r>
              <a:rPr lang="fi-FI" sz="1400" dirty="0"/>
              <a:t> </a:t>
            </a:r>
            <a:r>
              <a:rPr lang="fi-FI" sz="1400" dirty="0" err="1"/>
              <a:t>usage</a:t>
            </a:r>
            <a:r>
              <a:rPr lang="fi-FI" sz="1400" dirty="0"/>
              <a:t> to </a:t>
            </a:r>
            <a:r>
              <a:rPr lang="fi-FI" sz="1400" dirty="0" err="1"/>
              <a:t>relevant</a:t>
            </a:r>
            <a:r>
              <a:rPr lang="fi-FI" sz="1400" dirty="0"/>
              <a:t> </a:t>
            </a:r>
            <a:r>
              <a:rPr lang="fi-FI" sz="1400" dirty="0" err="1" smtClean="0"/>
              <a:t>standards</a:t>
            </a:r>
            <a:endParaRPr lang="fi-FI" sz="1400" dirty="0"/>
          </a:p>
          <a:p>
            <a:pPr marL="285750" indent="-285750"/>
            <a:r>
              <a:rPr lang="fi-FI" sz="1400" dirty="0" err="1"/>
              <a:t>Integration</a:t>
            </a:r>
            <a:r>
              <a:rPr lang="fi-FI" sz="1400" dirty="0"/>
              <a:t> to </a:t>
            </a:r>
            <a:r>
              <a:rPr lang="fi-FI" sz="1400" dirty="0" err="1"/>
              <a:t>classification</a:t>
            </a:r>
            <a:r>
              <a:rPr lang="fi-FI" sz="1400" dirty="0"/>
              <a:t> </a:t>
            </a:r>
            <a:r>
              <a:rPr lang="fi-FI" sz="1400" dirty="0" err="1" smtClean="0"/>
              <a:t>schemes</a:t>
            </a:r>
            <a:endParaRPr lang="fi-FI" sz="1400" dirty="0" smtClean="0"/>
          </a:p>
          <a:p>
            <a:pPr marL="527117" lvl="1" indent="-285750"/>
            <a:r>
              <a:rPr lang="fi-FI" sz="1400" dirty="0" err="1"/>
              <a:t>link</a:t>
            </a:r>
            <a:r>
              <a:rPr lang="fi-FI" sz="1400" dirty="0"/>
              <a:t> to </a:t>
            </a:r>
            <a:r>
              <a:rPr lang="fi-FI" sz="1400" dirty="0" err="1"/>
              <a:t>existing</a:t>
            </a:r>
            <a:r>
              <a:rPr lang="fi-FI" sz="1400" dirty="0"/>
              <a:t> </a:t>
            </a:r>
            <a:r>
              <a:rPr lang="fi-FI" sz="1400" dirty="0" err="1"/>
              <a:t>reference</a:t>
            </a:r>
            <a:r>
              <a:rPr lang="fi-FI" sz="1400" dirty="0"/>
              <a:t> data </a:t>
            </a:r>
            <a:r>
              <a:rPr lang="fi-FI" sz="1400" dirty="0" err="1"/>
              <a:t>from</a:t>
            </a:r>
            <a:r>
              <a:rPr lang="fi-FI" sz="1400" dirty="0"/>
              <a:t> </a:t>
            </a:r>
            <a:r>
              <a:rPr lang="fi-FI" sz="1400" dirty="0" err="1"/>
              <a:t>code</a:t>
            </a:r>
            <a:r>
              <a:rPr lang="fi-FI" sz="1400" dirty="0"/>
              <a:t> </a:t>
            </a:r>
            <a:r>
              <a:rPr lang="fi-FI" sz="1400" dirty="0" err="1"/>
              <a:t>service</a:t>
            </a:r>
            <a:endParaRPr lang="fi-FI" sz="1400" dirty="0"/>
          </a:p>
          <a:p>
            <a:pPr marL="527117" lvl="1" indent="-285750"/>
            <a:r>
              <a:rPr lang="fi-FI" sz="1400" dirty="0" err="1"/>
              <a:t>restrict</a:t>
            </a:r>
            <a:r>
              <a:rPr lang="fi-FI" sz="1400" dirty="0"/>
              <a:t> </a:t>
            </a:r>
            <a:r>
              <a:rPr lang="fi-FI" sz="1400" dirty="0" err="1"/>
              <a:t>allowed</a:t>
            </a:r>
            <a:r>
              <a:rPr lang="fi-FI" sz="1400" dirty="0"/>
              <a:t> </a:t>
            </a:r>
            <a:r>
              <a:rPr lang="fi-FI" sz="1400" dirty="0" err="1"/>
              <a:t>values</a:t>
            </a:r>
            <a:r>
              <a:rPr lang="fi-FI" sz="1400" dirty="0"/>
              <a:t> </a:t>
            </a:r>
            <a:r>
              <a:rPr lang="fi-FI" sz="1400" dirty="0" err="1"/>
              <a:t>by</a:t>
            </a:r>
            <a:r>
              <a:rPr lang="fi-FI" sz="1400" dirty="0"/>
              <a:t> </a:t>
            </a:r>
            <a:r>
              <a:rPr lang="fi-FI" sz="1400" dirty="0" err="1"/>
              <a:t>using</a:t>
            </a:r>
            <a:r>
              <a:rPr lang="fi-FI" sz="1400" dirty="0"/>
              <a:t> </a:t>
            </a:r>
            <a:r>
              <a:rPr lang="fi-FI" sz="1400" dirty="0" err="1"/>
              <a:t>existing</a:t>
            </a:r>
            <a:r>
              <a:rPr lang="fi-FI" sz="1400" dirty="0"/>
              <a:t> </a:t>
            </a:r>
            <a:r>
              <a:rPr lang="fi-FI" sz="1400" dirty="0" err="1"/>
              <a:t>reference</a:t>
            </a:r>
            <a:r>
              <a:rPr lang="fi-FI" sz="1400" dirty="0"/>
              <a:t> </a:t>
            </a:r>
            <a:r>
              <a:rPr lang="fi-FI" sz="1400" dirty="0" smtClean="0"/>
              <a:t>data</a:t>
            </a:r>
            <a:endParaRPr lang="fi-FI" sz="1400" dirty="0" smtClean="0"/>
          </a:p>
          <a:p>
            <a:pPr marL="285750" lvl="1" indent="-285750">
              <a:spcBef>
                <a:spcPts val="528"/>
              </a:spcBef>
            </a:pPr>
            <a:r>
              <a:rPr lang="fi-FI" sz="1400" dirty="0"/>
              <a:t>Import </a:t>
            </a:r>
            <a:r>
              <a:rPr lang="fi-FI" sz="1400" dirty="0" err="1"/>
              <a:t>existing</a:t>
            </a:r>
            <a:r>
              <a:rPr lang="fi-FI" sz="1400" dirty="0"/>
              <a:t> </a:t>
            </a:r>
            <a:r>
              <a:rPr lang="fi-FI" sz="1400" dirty="0" err="1"/>
              <a:t>models</a:t>
            </a:r>
            <a:r>
              <a:rPr lang="fi-FI" sz="1400" dirty="0"/>
              <a:t> </a:t>
            </a:r>
            <a:r>
              <a:rPr lang="fi-FI" sz="1400" dirty="0" err="1"/>
              <a:t>from</a:t>
            </a:r>
            <a:r>
              <a:rPr lang="fi-FI" sz="1400" dirty="0"/>
              <a:t> </a:t>
            </a:r>
            <a:r>
              <a:rPr lang="fi-FI" sz="1400" dirty="0" err="1"/>
              <a:t>local</a:t>
            </a:r>
            <a:r>
              <a:rPr lang="fi-FI" sz="1400" dirty="0"/>
              <a:t> </a:t>
            </a:r>
            <a:r>
              <a:rPr lang="fi-FI" sz="1400" dirty="0" err="1"/>
              <a:t>models</a:t>
            </a:r>
            <a:r>
              <a:rPr lang="fi-FI" sz="1400" dirty="0"/>
              <a:t> and </a:t>
            </a:r>
            <a:r>
              <a:rPr lang="fi-FI" sz="1400" dirty="0" err="1"/>
              <a:t>external</a:t>
            </a:r>
            <a:r>
              <a:rPr lang="fi-FI" sz="1400" dirty="0"/>
              <a:t> </a:t>
            </a:r>
            <a:r>
              <a:rPr lang="fi-FI" sz="1400" dirty="0" err="1"/>
              <a:t>namespaces</a:t>
            </a:r>
            <a:endParaRPr lang="fi-FI" sz="1400" dirty="0"/>
          </a:p>
          <a:p>
            <a:pPr marL="241367" lvl="1" indent="0">
              <a:buNone/>
            </a:pPr>
            <a:endParaRPr lang="fi-FI" sz="1400" dirty="0" smtClean="0"/>
          </a:p>
          <a:p>
            <a:pPr lvl="1"/>
            <a:r>
              <a:rPr lang="fi-FI" sz="1400" dirty="0" err="1" smtClean="0"/>
              <a:t>Include</a:t>
            </a:r>
            <a:r>
              <a:rPr lang="fi-FI" sz="1400" dirty="0" smtClean="0"/>
              <a:t> </a:t>
            </a:r>
            <a:r>
              <a:rPr lang="fi-FI" sz="1400" dirty="0"/>
              <a:t>and </a:t>
            </a:r>
            <a:r>
              <a:rPr lang="fi-FI" sz="1400" dirty="0" err="1"/>
              <a:t>search</a:t>
            </a:r>
            <a:r>
              <a:rPr lang="fi-FI" sz="1400" dirty="0"/>
              <a:t> metadata </a:t>
            </a:r>
            <a:r>
              <a:rPr lang="fi-FI" sz="1400" dirty="0" err="1"/>
              <a:t>from</a:t>
            </a:r>
            <a:r>
              <a:rPr lang="fi-FI" sz="1400" dirty="0"/>
              <a:t> </a:t>
            </a:r>
            <a:r>
              <a:rPr lang="fi-FI" sz="1400" dirty="0" err="1"/>
              <a:t>imported</a:t>
            </a:r>
            <a:r>
              <a:rPr lang="fi-FI" sz="1400" dirty="0"/>
              <a:t> </a:t>
            </a:r>
            <a:r>
              <a:rPr lang="fi-FI" sz="1400" dirty="0" err="1" smtClean="0"/>
              <a:t>standards</a:t>
            </a:r>
            <a:endParaRPr lang="fi-FI" sz="1400" dirty="0"/>
          </a:p>
          <a:p>
            <a:pPr lvl="1"/>
            <a:r>
              <a:rPr lang="fi-FI" sz="1400" dirty="0" err="1" smtClean="0"/>
              <a:t>Create</a:t>
            </a:r>
            <a:r>
              <a:rPr lang="fi-FI" sz="1400" dirty="0" smtClean="0"/>
              <a:t> </a:t>
            </a:r>
            <a:r>
              <a:rPr lang="fi-FI" sz="1400" dirty="0" err="1"/>
              <a:t>new</a:t>
            </a:r>
            <a:r>
              <a:rPr lang="fi-FI" sz="1400" dirty="0"/>
              <a:t> domain </a:t>
            </a:r>
            <a:r>
              <a:rPr lang="fi-FI" sz="1400" dirty="0" err="1"/>
              <a:t>models</a:t>
            </a:r>
            <a:r>
              <a:rPr lang="fi-FI" sz="1400" dirty="0"/>
              <a:t> as </a:t>
            </a:r>
            <a:r>
              <a:rPr lang="fi-FI" sz="1400" dirty="0" err="1"/>
              <a:t>highly</a:t>
            </a:r>
            <a:r>
              <a:rPr lang="fi-FI" sz="1400" dirty="0"/>
              <a:t> </a:t>
            </a:r>
            <a:r>
              <a:rPr lang="fi-FI" sz="1400" dirty="0" err="1"/>
              <a:t>reusable</a:t>
            </a:r>
            <a:r>
              <a:rPr lang="fi-FI" sz="1400" dirty="0"/>
              <a:t> </a:t>
            </a:r>
            <a:r>
              <a:rPr lang="fi-FI" sz="1400" dirty="0" smtClean="0"/>
              <a:t>metadata</a:t>
            </a:r>
          </a:p>
          <a:p>
            <a:pPr lvl="1"/>
            <a:r>
              <a:rPr lang="fi-FI" sz="1400" dirty="0" smtClean="0"/>
              <a:t>Version </a:t>
            </a:r>
            <a:r>
              <a:rPr lang="fi-FI" sz="1400" dirty="0" err="1" smtClean="0"/>
              <a:t>history</a:t>
            </a:r>
            <a:r>
              <a:rPr lang="fi-FI" sz="1400" dirty="0" smtClean="0"/>
              <a:t> and </a:t>
            </a:r>
            <a:r>
              <a:rPr lang="fi-FI" sz="1400" dirty="0" err="1" smtClean="0"/>
              <a:t>track</a:t>
            </a:r>
            <a:r>
              <a:rPr lang="fi-FI" sz="1400" dirty="0" smtClean="0"/>
              <a:t> </a:t>
            </a:r>
            <a:r>
              <a:rPr lang="fi-FI" sz="1400" dirty="0" err="1" smtClean="0"/>
              <a:t>changes</a:t>
            </a:r>
            <a:r>
              <a:rPr lang="fi-FI" sz="1400" dirty="0" smtClean="0"/>
              <a:t> </a:t>
            </a:r>
            <a:endParaRPr lang="en-US" sz="1400" dirty="0"/>
          </a:p>
          <a:p>
            <a:pPr marL="285750" indent="-285750"/>
            <a:endParaRPr lang="en-US" sz="1400" dirty="0"/>
          </a:p>
          <a:p>
            <a:pPr marL="0" indent="0">
              <a:buNone/>
            </a:pPr>
            <a:endParaRPr lang="en-US" sz="1400" dirty="0"/>
          </a:p>
          <a:p>
            <a:pPr marL="285750" indent="-285750"/>
            <a:endParaRPr lang="en-US" sz="1400" dirty="0"/>
          </a:p>
        </p:txBody>
      </p:sp>
    </p:spTree>
    <p:extLst>
      <p:ext uri="{BB962C8B-B14F-4D97-AF65-F5344CB8AC3E}">
        <p14:creationId xmlns:p14="http://schemas.microsoft.com/office/powerpoint/2010/main" val="325709699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 name="Title 1"/>
          <p:cNvSpPr txBox="1">
            <a:spLocks/>
          </p:cNvSpPr>
          <p:nvPr/>
        </p:nvSpPr>
        <p:spPr>
          <a:xfrm>
            <a:off x="256032" y="-4299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kern="1200">
                <a:solidFill>
                  <a:schemeClr val="tx1"/>
                </a:solidFill>
                <a:latin typeface="Arial" pitchFamily="34" charset="0"/>
                <a:ea typeface="+mj-ea"/>
                <a:cs typeface="Arial"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i-FI" sz="3600" b="0" i="0" u="none" strike="noStrike" kern="1200" cap="none" spc="0" normalizeH="0" baseline="0" noProof="0" dirty="0" err="1" smtClean="0">
                <a:ln>
                  <a:noFill/>
                </a:ln>
                <a:solidFill>
                  <a:sysClr val="windowText" lastClr="000000"/>
                </a:solidFill>
                <a:effectLst/>
                <a:uLnTx/>
                <a:uFillTx/>
                <a:latin typeface="+mn-lt"/>
                <a:ea typeface="+mj-ea"/>
                <a:cs typeface="Arial" pitchFamily="34" charset="0"/>
              </a:rPr>
              <a:t>Interoperability</a:t>
            </a:r>
            <a:r>
              <a:rPr kumimoji="0" lang="fi-FI" sz="3600" b="0" i="0" u="none" strike="noStrike" kern="1200" cap="none" spc="0" normalizeH="0" baseline="0" noProof="0" dirty="0" smtClean="0">
                <a:ln>
                  <a:noFill/>
                </a:ln>
                <a:solidFill>
                  <a:sysClr val="windowText" lastClr="000000"/>
                </a:solidFill>
                <a:effectLst/>
                <a:uLnTx/>
                <a:uFillTx/>
                <a:latin typeface="+mn-lt"/>
                <a:ea typeface="+mj-ea"/>
                <a:cs typeface="Arial" pitchFamily="34" charset="0"/>
              </a:rPr>
              <a:t> </a:t>
            </a:r>
            <a:r>
              <a:rPr kumimoji="0" lang="fi-FI" sz="3600" b="0" i="0" u="none" strike="noStrike" kern="1200" cap="none" spc="0" normalizeH="0" baseline="0" noProof="0" dirty="0" err="1" smtClean="0">
                <a:ln>
                  <a:noFill/>
                </a:ln>
                <a:solidFill>
                  <a:sysClr val="windowText" lastClr="000000"/>
                </a:solidFill>
                <a:effectLst/>
                <a:uLnTx/>
                <a:uFillTx/>
                <a:latin typeface="+mn-lt"/>
                <a:ea typeface="+mj-ea"/>
                <a:cs typeface="Arial" pitchFamily="34" charset="0"/>
              </a:rPr>
              <a:t>workbench</a:t>
            </a:r>
            <a:endParaRPr kumimoji="0" lang="en-US" sz="3600" b="0" i="0" u="none" strike="noStrike" kern="1200" cap="none" spc="0" normalizeH="0" baseline="0" noProof="0" dirty="0">
              <a:ln>
                <a:noFill/>
              </a:ln>
              <a:solidFill>
                <a:sysClr val="windowText" lastClr="000000"/>
              </a:solidFill>
              <a:effectLst/>
              <a:uLnTx/>
              <a:uFillTx/>
              <a:latin typeface="+mn-lt"/>
              <a:ea typeface="+mj-ea"/>
              <a:cs typeface="Arial" pitchFamily="34" charset="0"/>
            </a:endParaRPr>
          </a:p>
        </p:txBody>
      </p:sp>
      <p:sp>
        <p:nvSpPr>
          <p:cNvPr id="23" name="Footer Placeholder 3"/>
          <p:cNvSpPr txBox="1">
            <a:spLocks/>
          </p:cNvSpPr>
          <p:nvPr/>
        </p:nvSpPr>
        <p:spPr>
          <a:xfrm>
            <a:off x="3124200" y="6356350"/>
            <a:ext cx="2895600" cy="365125"/>
          </a:xfrm>
          <a:prstGeom prst="rect">
            <a:avLst/>
          </a:prstGeom>
        </p:spPr>
        <p:txBody>
          <a:bodyPr/>
          <a:lstStyle>
            <a:defPPr>
              <a:defRPr lang="en-US"/>
            </a:defPPr>
            <a:lvl1pPr marL="0" algn="ctr"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F97C38C8-498F-DE4B-A07C-402487EA5A72}" type="slidenum">
              <a:rPr kumimoji="0" lang="en-US" sz="1400" b="0" i="0" u="none" strike="noStrike" kern="1200" cap="none" spc="0" normalizeH="0" baseline="0" noProof="0" smtClean="0">
                <a:ln>
                  <a:noFill/>
                </a:ln>
                <a:solidFill>
                  <a:prstClr val="black"/>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4" name="Picture 23"/>
          <p:cNvPicPr>
            <a:picLocks noChangeAspect="1"/>
          </p:cNvPicPr>
          <p:nvPr/>
        </p:nvPicPr>
        <p:blipFill>
          <a:blip r:embed="rId2"/>
          <a:stretch>
            <a:fillRect/>
          </a:stretch>
        </p:blipFill>
        <p:spPr>
          <a:xfrm>
            <a:off x="5521300" y="1527810"/>
            <a:ext cx="3475465" cy="3019564"/>
          </a:xfrm>
          <a:prstGeom prst="rect">
            <a:avLst/>
          </a:prstGeom>
        </p:spPr>
      </p:pic>
      <p:pic>
        <p:nvPicPr>
          <p:cNvPr id="25" name="Picture 24"/>
          <p:cNvPicPr>
            <a:picLocks noChangeAspect="1"/>
          </p:cNvPicPr>
          <p:nvPr/>
        </p:nvPicPr>
        <p:blipFill>
          <a:blip r:embed="rId3"/>
          <a:stretch>
            <a:fillRect/>
          </a:stretch>
        </p:blipFill>
        <p:spPr>
          <a:xfrm>
            <a:off x="573748" y="1963888"/>
            <a:ext cx="4438729" cy="2388213"/>
          </a:xfrm>
          <a:prstGeom prst="rect">
            <a:avLst/>
          </a:prstGeom>
        </p:spPr>
      </p:pic>
      <p:sp>
        <p:nvSpPr>
          <p:cNvPr id="26" name="TextBox 25"/>
          <p:cNvSpPr txBox="1"/>
          <p:nvPr/>
        </p:nvSpPr>
        <p:spPr>
          <a:xfrm>
            <a:off x="3073717" y="2864603"/>
            <a:ext cx="558166"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smtClean="0">
                <a:ln>
                  <a:noFill/>
                </a:ln>
                <a:solidFill>
                  <a:prstClr val="black"/>
                </a:solidFill>
                <a:effectLst/>
                <a:uLnTx/>
                <a:uFillTx/>
              </a:rPr>
              <a:t>RDF</a:t>
            </a:r>
            <a:endParaRPr kumimoji="0" lang="en-US" sz="1800" b="0" i="0" u="none" strike="noStrike" kern="0" cap="none" spc="0" normalizeH="0" baseline="0" noProof="0" dirty="0" smtClean="0">
              <a:ln>
                <a:noFill/>
              </a:ln>
              <a:solidFill>
                <a:prstClr val="black"/>
              </a:solidFill>
              <a:effectLst/>
              <a:uLnTx/>
              <a:uFillTx/>
            </a:endParaRPr>
          </a:p>
        </p:txBody>
      </p:sp>
      <p:sp>
        <p:nvSpPr>
          <p:cNvPr id="27" name="TextBox 26"/>
          <p:cNvSpPr txBox="1"/>
          <p:nvPr/>
        </p:nvSpPr>
        <p:spPr>
          <a:xfrm>
            <a:off x="3910966" y="3375035"/>
            <a:ext cx="1388522" cy="92333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smtClean="0">
                <a:ln>
                  <a:noFill/>
                </a:ln>
                <a:solidFill>
                  <a:prstClr val="black"/>
                </a:solidFill>
                <a:effectLst/>
                <a:uLnTx/>
                <a:uFillTx/>
              </a:rPr>
              <a:t>XML </a:t>
            </a:r>
            <a:r>
              <a:rPr kumimoji="0" lang="fi-FI" sz="1800" b="0" i="0" u="none" strike="noStrike" kern="0" cap="none" spc="0" normalizeH="0" baseline="0" noProof="0" dirty="0" err="1" smtClean="0">
                <a:ln>
                  <a:noFill/>
                </a:ln>
                <a:solidFill>
                  <a:prstClr val="black"/>
                </a:solidFill>
                <a:effectLst/>
                <a:uLnTx/>
                <a:uFillTx/>
              </a:rPr>
              <a:t>Schema</a:t>
            </a:r>
            <a:endParaRPr kumimoji="0" lang="fi-FI"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fi-FI" sz="1800" b="0" i="0" u="none" strike="noStrike" kern="0" cap="none" spc="0" normalizeH="0" baseline="0" noProof="0" dirty="0" smtClean="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smtClean="0">
                <a:ln>
                  <a:noFill/>
                </a:ln>
                <a:solidFill>
                  <a:prstClr val="black"/>
                </a:solidFill>
                <a:effectLst/>
                <a:uLnTx/>
                <a:uFillTx/>
              </a:rPr>
              <a:t>      </a:t>
            </a:r>
            <a:r>
              <a:rPr kumimoji="0" lang="fi-FI" sz="1800" b="0" i="0" u="none" strike="noStrike" kern="0" cap="none" spc="0" normalizeH="0" baseline="0" noProof="0" dirty="0" err="1" smtClean="0">
                <a:ln>
                  <a:noFill/>
                </a:ln>
                <a:solidFill>
                  <a:prstClr val="black"/>
                </a:solidFill>
                <a:effectLst/>
                <a:uLnTx/>
                <a:uFillTx/>
              </a:rPr>
              <a:t>tbd</a:t>
            </a:r>
            <a:r>
              <a:rPr kumimoji="0" lang="fi-FI" sz="1800" b="0" i="0" u="none" strike="noStrike" kern="0" cap="none" spc="0" normalizeH="0" baseline="0" noProof="0" dirty="0" smtClean="0">
                <a:ln>
                  <a:noFill/>
                </a:ln>
                <a:solidFill>
                  <a:prstClr val="black"/>
                </a:solidFill>
                <a:effectLst/>
                <a:uLnTx/>
                <a:uFillTx/>
              </a:rPr>
              <a:t> …</a:t>
            </a:r>
            <a:endParaRPr kumimoji="0" lang="en-US" sz="1800" b="0" i="0" u="none" strike="noStrike" kern="0" cap="none" spc="0" normalizeH="0" baseline="0" noProof="0" dirty="0" smtClean="0">
              <a:ln>
                <a:noFill/>
              </a:ln>
              <a:solidFill>
                <a:prstClr val="black"/>
              </a:solidFill>
              <a:effectLst/>
              <a:uLnTx/>
              <a:uFillTx/>
            </a:endParaRPr>
          </a:p>
        </p:txBody>
      </p:sp>
      <p:sp>
        <p:nvSpPr>
          <p:cNvPr id="28" name="TextBox 27"/>
          <p:cNvSpPr txBox="1"/>
          <p:nvPr/>
        </p:nvSpPr>
        <p:spPr>
          <a:xfrm>
            <a:off x="6858000" y="3935129"/>
            <a:ext cx="1454244"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i-FI" sz="1800" b="0" i="0" u="none" strike="noStrike" kern="0" cap="none" spc="0" normalizeH="0" baseline="0" noProof="0" dirty="0" smtClean="0">
                <a:ln>
                  <a:noFill/>
                </a:ln>
                <a:solidFill>
                  <a:prstClr val="black"/>
                </a:solidFill>
                <a:effectLst/>
                <a:uLnTx/>
                <a:uFillTx/>
              </a:rPr>
              <a:t>JSON </a:t>
            </a:r>
            <a:r>
              <a:rPr kumimoji="0" lang="fi-FI" sz="1800" b="0" i="0" u="none" strike="noStrike" kern="0" cap="none" spc="0" normalizeH="0" baseline="0" noProof="0" dirty="0" err="1" smtClean="0">
                <a:ln>
                  <a:noFill/>
                </a:ln>
                <a:solidFill>
                  <a:prstClr val="black"/>
                </a:solidFill>
                <a:effectLst/>
                <a:uLnTx/>
                <a:uFillTx/>
              </a:rPr>
              <a:t>Schema</a:t>
            </a:r>
            <a:endParaRPr kumimoji="0" lang="en-US" sz="1800" b="0" i="0" u="none" strike="noStrike" kern="0" cap="none" spc="0" normalizeH="0" baseline="0" noProof="0" dirty="0" smtClean="0">
              <a:ln>
                <a:noFill/>
              </a:ln>
              <a:solidFill>
                <a:prstClr val="black"/>
              </a:solidFill>
              <a:effectLst/>
              <a:uLnTx/>
              <a:uFillTx/>
            </a:endParaRPr>
          </a:p>
        </p:txBody>
      </p:sp>
      <p:sp>
        <p:nvSpPr>
          <p:cNvPr id="29" name="TextBox 28"/>
          <p:cNvSpPr txBox="1"/>
          <p:nvPr/>
        </p:nvSpPr>
        <p:spPr>
          <a:xfrm>
            <a:off x="784360" y="1177473"/>
            <a:ext cx="3787640" cy="646331"/>
          </a:xfrm>
          <a:prstGeom prst="rect">
            <a:avLst/>
          </a:prstGeom>
          <a:noFill/>
        </p:spPr>
        <p:txBody>
          <a:bodyPr wrap="non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0" cap="none" spc="0" normalizeH="0" baseline="0" noProof="0" dirty="0" err="1" smtClean="0">
                <a:ln>
                  <a:noFill/>
                </a:ln>
                <a:solidFill>
                  <a:prstClr val="black"/>
                </a:solidFill>
                <a:effectLst/>
                <a:uLnTx/>
                <a:uFillTx/>
              </a:rPr>
              <a:t>Export</a:t>
            </a:r>
            <a:r>
              <a:rPr kumimoji="0" lang="fi-FI" sz="1800" b="0" i="0" u="none" strike="noStrike" kern="0" cap="none" spc="0" normalizeH="0" baseline="0" noProof="0" dirty="0" smtClean="0">
                <a:ln>
                  <a:noFill/>
                </a:ln>
                <a:solidFill>
                  <a:prstClr val="black"/>
                </a:solidFill>
                <a:effectLst/>
                <a:uLnTx/>
                <a:uFillTx/>
              </a:rPr>
              <a:t> </a:t>
            </a:r>
            <a:r>
              <a:rPr kumimoji="0" lang="fi-FI" sz="1800" b="0" i="0" u="none" strike="noStrike" kern="0" cap="none" spc="0" normalizeH="0" baseline="0" noProof="0" dirty="0" err="1" smtClean="0">
                <a:ln>
                  <a:noFill/>
                </a:ln>
                <a:solidFill>
                  <a:prstClr val="black"/>
                </a:solidFill>
                <a:effectLst/>
                <a:uLnTx/>
                <a:uFillTx/>
              </a:rPr>
              <a:t>schemas</a:t>
            </a:r>
            <a:r>
              <a:rPr kumimoji="0" lang="fi-FI" sz="1800" b="0" i="0" u="none" strike="noStrike" kern="0" cap="none" spc="0" normalizeH="0" baseline="0" noProof="0" dirty="0" smtClean="0">
                <a:ln>
                  <a:noFill/>
                </a:ln>
                <a:solidFill>
                  <a:prstClr val="black"/>
                </a:solidFill>
                <a:effectLst/>
                <a:uLnTx/>
                <a:uFillTx/>
              </a:rPr>
              <a:t> in </a:t>
            </a:r>
            <a:r>
              <a:rPr kumimoji="0" lang="fi-FI" sz="1800" b="0" i="0" u="none" strike="noStrike" kern="0" cap="none" spc="0" normalizeH="0" baseline="0" noProof="0" dirty="0" err="1" smtClean="0">
                <a:ln>
                  <a:noFill/>
                </a:ln>
                <a:solidFill>
                  <a:prstClr val="black"/>
                </a:solidFill>
                <a:effectLst/>
                <a:uLnTx/>
                <a:uFillTx/>
              </a:rPr>
              <a:t>multiple</a:t>
            </a:r>
            <a:r>
              <a:rPr kumimoji="0" lang="fi-FI" sz="1800" b="0" i="0" u="none" strike="noStrike" kern="0" cap="none" spc="0" normalizeH="0" baseline="0" noProof="0" dirty="0" smtClean="0">
                <a:ln>
                  <a:noFill/>
                </a:ln>
                <a:solidFill>
                  <a:prstClr val="black"/>
                </a:solidFill>
                <a:effectLst/>
                <a:uLnTx/>
                <a:uFillTx/>
              </a:rPr>
              <a:t> </a:t>
            </a:r>
            <a:r>
              <a:rPr kumimoji="0" lang="fi-FI" sz="1800" b="0" i="0" u="none" strike="noStrike" kern="0" cap="none" spc="0" normalizeH="0" baseline="0" noProof="0" dirty="0" err="1" smtClean="0">
                <a:ln>
                  <a:noFill/>
                </a:ln>
                <a:solidFill>
                  <a:prstClr val="black"/>
                </a:solidFill>
                <a:effectLst/>
                <a:uLnTx/>
                <a:uFillTx/>
              </a:rPr>
              <a:t>formats</a:t>
            </a:r>
            <a:endParaRPr kumimoji="0" lang="fi-FI" sz="1800" b="0" i="0" u="none" strike="noStrike" kern="0" cap="none" spc="0" normalizeH="0" baseline="0" noProof="0" dirty="0" smtClean="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0" cap="none" spc="0" normalizeH="0" baseline="0" noProof="0" dirty="0" err="1" smtClean="0">
                <a:ln>
                  <a:noFill/>
                </a:ln>
                <a:solidFill>
                  <a:prstClr val="black"/>
                </a:solidFill>
                <a:effectLst/>
                <a:uLnTx/>
                <a:uFillTx/>
              </a:rPr>
              <a:t>Enforces</a:t>
            </a:r>
            <a:r>
              <a:rPr kumimoji="0" lang="fi-FI" sz="1800" b="0" i="0" u="none" strike="noStrike" kern="0" cap="none" spc="0" normalizeH="0" baseline="0" noProof="0" dirty="0" smtClean="0">
                <a:ln>
                  <a:noFill/>
                </a:ln>
                <a:solidFill>
                  <a:prstClr val="black"/>
                </a:solidFill>
                <a:effectLst/>
                <a:uLnTx/>
                <a:uFillTx/>
              </a:rPr>
              <a:t> </a:t>
            </a:r>
            <a:r>
              <a:rPr kumimoji="0" lang="fi-FI" sz="1800" b="0" i="0" u="none" strike="noStrike" kern="0" cap="none" spc="0" normalizeH="0" baseline="0" noProof="0" dirty="0" err="1" smtClean="0">
                <a:ln>
                  <a:noFill/>
                </a:ln>
                <a:solidFill>
                  <a:prstClr val="black"/>
                </a:solidFill>
                <a:effectLst/>
                <a:uLnTx/>
                <a:uFillTx/>
              </a:rPr>
              <a:t>Naming</a:t>
            </a:r>
            <a:r>
              <a:rPr kumimoji="0" lang="fi-FI" sz="1800" b="0" i="0" u="none" strike="noStrike" kern="0" cap="none" spc="0" normalizeH="0" baseline="0" noProof="0" dirty="0" smtClean="0">
                <a:ln>
                  <a:noFill/>
                </a:ln>
                <a:solidFill>
                  <a:prstClr val="black"/>
                </a:solidFill>
                <a:effectLst/>
                <a:uLnTx/>
                <a:uFillTx/>
              </a:rPr>
              <a:t> </a:t>
            </a:r>
            <a:r>
              <a:rPr kumimoji="0" lang="fi-FI" sz="1800" b="0" i="0" u="none" strike="noStrike" kern="0" cap="none" spc="0" normalizeH="0" baseline="0" noProof="0" dirty="0" err="1" smtClean="0">
                <a:ln>
                  <a:noFill/>
                </a:ln>
                <a:solidFill>
                  <a:prstClr val="black"/>
                </a:solidFill>
                <a:effectLst/>
                <a:uLnTx/>
                <a:uFillTx/>
              </a:rPr>
              <a:t>practices</a:t>
            </a:r>
            <a:endParaRPr kumimoji="0" lang="fi-FI" sz="1800" b="0" i="0" u="none" strike="noStrike" kern="0" cap="none" spc="0" normalizeH="0" baseline="0" noProof="0" dirty="0" smtClean="0">
              <a:ln>
                <a:noFill/>
              </a:ln>
              <a:solidFill>
                <a:prstClr val="black"/>
              </a:solidFill>
              <a:effectLst/>
              <a:uLnTx/>
              <a:uFillTx/>
            </a:endParaRPr>
          </a:p>
        </p:txBody>
      </p:sp>
    </p:spTree>
    <p:extLst>
      <p:ext uri="{BB962C8B-B14F-4D97-AF65-F5344CB8AC3E}">
        <p14:creationId xmlns:p14="http://schemas.microsoft.com/office/powerpoint/2010/main" val="2555044638"/>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6986"/>
            <a:ext cx="8229600" cy="3185985"/>
          </a:xfrm>
        </p:spPr>
        <p:txBody>
          <a:bodyPr>
            <a:normAutofit/>
          </a:bodyPr>
          <a:lstStyle/>
          <a:p>
            <a:pPr marL="0" indent="0" algn="ctr">
              <a:buNone/>
            </a:pPr>
            <a:r>
              <a:rPr lang="en-US" sz="2000" i="1" dirty="0">
                <a:latin typeface="Tempus Sans ITC" panose="04020404030D07020202" pitchFamily="82" charset="0"/>
              </a:rPr>
              <a:t>The closer the used terminology in IT systems supporting researchers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is </a:t>
            </a:r>
            <a:r>
              <a:rPr lang="en-US" sz="2000" i="1" dirty="0">
                <a:latin typeface="Tempus Sans ITC" panose="04020404030D07020202" pitchFamily="82" charset="0"/>
              </a:rPr>
              <a:t>to common research parlance,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the </a:t>
            </a:r>
            <a:r>
              <a:rPr lang="en-US" sz="2000" i="1" dirty="0">
                <a:latin typeface="Tempus Sans ITC" panose="04020404030D07020202" pitchFamily="82" charset="0"/>
              </a:rPr>
              <a:t>greater is the possibility that the </a:t>
            </a:r>
            <a:r>
              <a:rPr lang="en-US" sz="2000" i="1" dirty="0" smtClean="0">
                <a:latin typeface="Tempus Sans ITC" panose="04020404030D07020202" pitchFamily="82" charset="0"/>
              </a:rPr>
              <a:t>services</a:t>
            </a:r>
            <a:br>
              <a:rPr lang="en-US" sz="2000" i="1" dirty="0" smtClean="0">
                <a:latin typeface="Tempus Sans ITC" panose="04020404030D07020202" pitchFamily="82" charset="0"/>
              </a:rPr>
            </a:br>
            <a:r>
              <a:rPr lang="en-US" sz="2000" i="1" dirty="0" smtClean="0">
                <a:latin typeface="Tempus Sans ITC" panose="04020404030D07020202" pitchFamily="82" charset="0"/>
              </a:rPr>
              <a:t> </a:t>
            </a:r>
            <a:r>
              <a:rPr lang="en-US" sz="2000" i="1" dirty="0">
                <a:latin typeface="Tempus Sans ITC" panose="04020404030D07020202" pitchFamily="82" charset="0"/>
              </a:rPr>
              <a:t>are both semantically interoperable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and</a:t>
            </a:r>
            <a:r>
              <a:rPr lang="en-US" sz="2000" i="1" dirty="0">
                <a:latin typeface="Tempus Sans ITC" panose="04020404030D07020202" pitchFamily="82" charset="0"/>
              </a:rPr>
              <a:t>, even more important,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understandable </a:t>
            </a:r>
            <a:r>
              <a:rPr lang="en-US" sz="2000" i="1" dirty="0">
                <a:latin typeface="Tempus Sans ITC" panose="04020404030D07020202" pitchFamily="82" charset="0"/>
              </a:rPr>
              <a:t>to their users.</a:t>
            </a:r>
            <a:endParaRPr lang="fi-FI" sz="2000" i="1" dirty="0">
              <a:latin typeface="Tempus Sans ITC" panose="04020404030D07020202" pitchFamily="82" charset="0"/>
            </a:endParaRPr>
          </a:p>
          <a:p>
            <a:endParaRPr lang="fi-FI" sz="2000" i="1" dirty="0">
              <a:latin typeface="Tempus Sans ITC" panose="04020404030D07020202" pitchFamily="82" charset="0"/>
            </a:endParaRPr>
          </a:p>
        </p:txBody>
      </p:sp>
      <p:sp>
        <p:nvSpPr>
          <p:cNvPr id="6" name="Slide Number Placeholder 5"/>
          <p:cNvSpPr>
            <a:spLocks noGrp="1"/>
          </p:cNvSpPr>
          <p:nvPr>
            <p:ph type="sldNum" sz="quarter" idx="12"/>
          </p:nvPr>
        </p:nvSpPr>
        <p:spPr/>
        <p:txBody>
          <a:bodyPr/>
          <a:lstStyle/>
          <a:p>
            <a:fld id="{4A00FCCE-F2E8-2E41-B189-2AD6CC2919F3}" type="slidenum">
              <a:rPr lang="en-US" smtClean="0"/>
              <a:t>16</a:t>
            </a:fld>
            <a:endParaRPr lang="en-US"/>
          </a:p>
        </p:txBody>
      </p:sp>
    </p:spTree>
    <p:extLst>
      <p:ext uri="{BB962C8B-B14F-4D97-AF65-F5344CB8AC3E}">
        <p14:creationId xmlns:p14="http://schemas.microsoft.com/office/powerpoint/2010/main" val="2527616053"/>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4211" y="1443044"/>
            <a:ext cx="8229600" cy="3185985"/>
          </a:xfrm>
        </p:spPr>
        <p:txBody>
          <a:bodyPr>
            <a:normAutofit/>
          </a:bodyPr>
          <a:lstStyle/>
          <a:p>
            <a:pPr marL="0" indent="0" algn="ctr">
              <a:buNone/>
            </a:pPr>
            <a:r>
              <a:rPr lang="en-US" sz="2000" i="1" dirty="0">
                <a:latin typeface="Tempus Sans ITC" panose="04020404030D07020202" pitchFamily="82" charset="0"/>
              </a:rPr>
              <a:t>The closer the used terminology in IT systems supporting </a:t>
            </a:r>
            <a:r>
              <a:rPr lang="en-US" sz="2000" i="1" dirty="0" smtClean="0">
                <a:latin typeface="Tempus Sans ITC" panose="04020404030D07020202" pitchFamily="82" charset="0"/>
              </a:rPr>
              <a:t>(researchers) </a:t>
            </a:r>
            <a:br>
              <a:rPr lang="en-US" sz="2000" i="1" dirty="0" smtClean="0">
                <a:latin typeface="Tempus Sans ITC" panose="04020404030D07020202" pitchFamily="82" charset="0"/>
              </a:rPr>
            </a:br>
            <a:r>
              <a:rPr lang="en-US" sz="2000" i="1" dirty="0" smtClean="0">
                <a:latin typeface="Tempus Sans ITC" panose="04020404030D07020202" pitchFamily="82" charset="0"/>
              </a:rPr>
              <a:t>is </a:t>
            </a:r>
            <a:r>
              <a:rPr lang="en-US" sz="2000" i="1" dirty="0">
                <a:latin typeface="Tempus Sans ITC" panose="04020404030D07020202" pitchFamily="82" charset="0"/>
              </a:rPr>
              <a:t>to common </a:t>
            </a:r>
            <a:r>
              <a:rPr lang="en-US" sz="2000" i="1" dirty="0" smtClean="0">
                <a:latin typeface="Tempus Sans ITC" panose="04020404030D07020202" pitchFamily="82" charset="0"/>
              </a:rPr>
              <a:t>(research) </a:t>
            </a:r>
            <a:r>
              <a:rPr lang="en-US" sz="2000" i="1" dirty="0">
                <a:latin typeface="Tempus Sans ITC" panose="04020404030D07020202" pitchFamily="82" charset="0"/>
              </a:rPr>
              <a:t>parlance,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the </a:t>
            </a:r>
            <a:r>
              <a:rPr lang="en-US" sz="2000" i="1" dirty="0">
                <a:latin typeface="Tempus Sans ITC" panose="04020404030D07020202" pitchFamily="82" charset="0"/>
              </a:rPr>
              <a:t>greater is the possibility that the services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 </a:t>
            </a:r>
            <a:r>
              <a:rPr lang="en-US" sz="2000" i="1" dirty="0">
                <a:latin typeface="Tempus Sans ITC" panose="04020404030D07020202" pitchFamily="82" charset="0"/>
              </a:rPr>
              <a:t>are both semantically interoperable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and</a:t>
            </a:r>
            <a:r>
              <a:rPr lang="en-US" sz="2000" i="1" dirty="0">
                <a:latin typeface="Tempus Sans ITC" panose="04020404030D07020202" pitchFamily="82" charset="0"/>
              </a:rPr>
              <a:t>, even more important, </a:t>
            </a:r>
            <a:r>
              <a:rPr lang="en-US" sz="2000" i="1" dirty="0" smtClean="0">
                <a:latin typeface="Tempus Sans ITC" panose="04020404030D07020202" pitchFamily="82" charset="0"/>
              </a:rPr>
              <a:t/>
            </a:r>
            <a:br>
              <a:rPr lang="en-US" sz="2000" i="1" dirty="0" smtClean="0">
                <a:latin typeface="Tempus Sans ITC" panose="04020404030D07020202" pitchFamily="82" charset="0"/>
              </a:rPr>
            </a:br>
            <a:r>
              <a:rPr lang="en-US" sz="2000" i="1" dirty="0" smtClean="0">
                <a:latin typeface="Tempus Sans ITC" panose="04020404030D07020202" pitchFamily="82" charset="0"/>
              </a:rPr>
              <a:t>understandable </a:t>
            </a:r>
            <a:r>
              <a:rPr lang="en-US" sz="2000" i="1" dirty="0">
                <a:latin typeface="Tempus Sans ITC" panose="04020404030D07020202" pitchFamily="82" charset="0"/>
              </a:rPr>
              <a:t>to their users.</a:t>
            </a:r>
            <a:endParaRPr lang="fi-FI" sz="2000" i="1" dirty="0">
              <a:latin typeface="Tempus Sans ITC" panose="04020404030D07020202" pitchFamily="82" charset="0"/>
            </a:endParaRPr>
          </a:p>
          <a:p>
            <a:endParaRPr lang="fi-FI" sz="2000" i="1" dirty="0">
              <a:latin typeface="Tempus Sans ITC" panose="04020404030D07020202" pitchFamily="82" charset="0"/>
            </a:endParaRPr>
          </a:p>
        </p:txBody>
      </p:sp>
      <p:sp>
        <p:nvSpPr>
          <p:cNvPr id="6" name="Slide Number Placeholder 5"/>
          <p:cNvSpPr>
            <a:spLocks noGrp="1"/>
          </p:cNvSpPr>
          <p:nvPr>
            <p:ph type="sldNum" sz="quarter" idx="12"/>
          </p:nvPr>
        </p:nvSpPr>
        <p:spPr/>
        <p:txBody>
          <a:bodyPr/>
          <a:lstStyle/>
          <a:p>
            <a:fld id="{4A00FCCE-F2E8-2E41-B189-2AD6CC2919F3}" type="slidenum">
              <a:rPr lang="en-US" smtClean="0"/>
              <a:t>17</a:t>
            </a:fld>
            <a:endParaRPr lang="en-US"/>
          </a:p>
        </p:txBody>
      </p:sp>
      <p:sp>
        <p:nvSpPr>
          <p:cNvPr id="10" name="TextBox 9"/>
          <p:cNvSpPr txBox="1"/>
          <p:nvPr/>
        </p:nvSpPr>
        <p:spPr>
          <a:xfrm>
            <a:off x="6788258" y="945714"/>
            <a:ext cx="2498164" cy="523220"/>
          </a:xfrm>
          <a:prstGeom prst="rect">
            <a:avLst/>
          </a:prstGeom>
          <a:noFill/>
        </p:spPr>
        <p:txBody>
          <a:bodyPr wrap="square" rtlCol="0">
            <a:spAutoFit/>
          </a:bodyPr>
          <a:lstStyle/>
          <a:p>
            <a:r>
              <a:rPr lang="fi-FI" sz="2800" dirty="0" err="1" smtClean="0">
                <a:solidFill>
                  <a:schemeClr val="accent6">
                    <a:lumMod val="75000"/>
                  </a:schemeClr>
                </a:solidFill>
                <a:latin typeface="Lucida Handwriting" panose="03010101010101010101" pitchFamily="66" charset="0"/>
              </a:rPr>
              <a:t>Students</a:t>
            </a:r>
            <a:r>
              <a:rPr lang="fi-FI" sz="2800" dirty="0" smtClean="0">
                <a:solidFill>
                  <a:schemeClr val="accent6">
                    <a:lumMod val="75000"/>
                  </a:schemeClr>
                </a:solidFill>
                <a:latin typeface="Lucida Handwriting" panose="03010101010101010101" pitchFamily="66" charset="0"/>
              </a:rPr>
              <a:t>…</a:t>
            </a:r>
            <a:endParaRPr lang="fi-FI" sz="2800" dirty="0">
              <a:solidFill>
                <a:schemeClr val="accent6">
                  <a:lumMod val="75000"/>
                </a:schemeClr>
              </a:solidFill>
              <a:latin typeface="Lucida Handwriting" panose="03010101010101010101" pitchFamily="66" charset="0"/>
            </a:endParaRPr>
          </a:p>
        </p:txBody>
      </p:sp>
      <p:sp>
        <p:nvSpPr>
          <p:cNvPr id="11" name="TextBox 10"/>
          <p:cNvSpPr txBox="1"/>
          <p:nvPr/>
        </p:nvSpPr>
        <p:spPr>
          <a:xfrm>
            <a:off x="5974597" y="400843"/>
            <a:ext cx="2355117" cy="523220"/>
          </a:xfrm>
          <a:prstGeom prst="rect">
            <a:avLst/>
          </a:prstGeom>
          <a:noFill/>
        </p:spPr>
        <p:txBody>
          <a:bodyPr wrap="square" rtlCol="0">
            <a:spAutoFit/>
          </a:bodyPr>
          <a:lstStyle/>
          <a:p>
            <a:r>
              <a:rPr lang="fi-FI" sz="2800" dirty="0" err="1" smtClean="0">
                <a:solidFill>
                  <a:schemeClr val="accent6">
                    <a:lumMod val="75000"/>
                  </a:schemeClr>
                </a:solidFill>
                <a:latin typeface="Lucida Handwriting" panose="03010101010101010101" pitchFamily="66" charset="0"/>
              </a:rPr>
              <a:t>Citizens</a:t>
            </a:r>
            <a:r>
              <a:rPr lang="fi-FI" sz="2800" dirty="0" smtClean="0">
                <a:solidFill>
                  <a:schemeClr val="accent6">
                    <a:lumMod val="75000"/>
                  </a:schemeClr>
                </a:solidFill>
                <a:latin typeface="Lucida Handwriting" panose="03010101010101010101" pitchFamily="66" charset="0"/>
              </a:rPr>
              <a:t>…</a:t>
            </a:r>
            <a:endParaRPr lang="fi-FI" sz="2800" dirty="0">
              <a:solidFill>
                <a:schemeClr val="accent6">
                  <a:lumMod val="75000"/>
                </a:schemeClr>
              </a:solidFill>
              <a:latin typeface="Lucida Handwriting" panose="03010101010101010101" pitchFamily="66" charset="0"/>
            </a:endParaRPr>
          </a:p>
        </p:txBody>
      </p:sp>
    </p:spTree>
    <p:extLst>
      <p:ext uri="{BB962C8B-B14F-4D97-AF65-F5344CB8AC3E}">
        <p14:creationId xmlns:p14="http://schemas.microsoft.com/office/powerpoint/2010/main" val="9670865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43769" y="1391346"/>
            <a:ext cx="7772400" cy="1034802"/>
          </a:xfrm>
        </p:spPr>
        <p:txBody>
          <a:bodyPr>
            <a:noAutofit/>
          </a:bodyPr>
          <a:lstStyle/>
          <a:p>
            <a:pPr algn="ctr"/>
            <a:r>
              <a:rPr lang="en-US" sz="2800" dirty="0" smtClean="0"/>
              <a:t/>
            </a:r>
            <a:br>
              <a:rPr lang="en-US" sz="2800" dirty="0" smtClean="0"/>
            </a:br>
            <a:r>
              <a:rPr lang="en-US" sz="2800" dirty="0" smtClean="0"/>
              <a:t>Questions – Feedback?</a:t>
            </a:r>
            <a:br>
              <a:rPr lang="en-US" sz="2800" dirty="0" smtClean="0"/>
            </a:br>
            <a:r>
              <a:rPr lang="en-US" sz="2800" dirty="0"/>
              <a:t/>
            </a:r>
            <a:br>
              <a:rPr lang="en-US" sz="2800" dirty="0"/>
            </a:br>
            <a:r>
              <a:rPr lang="en-US" sz="2800" dirty="0" smtClean="0"/>
              <a:t>Thank you!</a:t>
            </a:r>
            <a:r>
              <a:rPr lang="fi-FI" sz="2800" dirty="0"/>
              <a:t/>
            </a:r>
            <a:br>
              <a:rPr lang="fi-FI" sz="2800" dirty="0"/>
            </a:br>
            <a:endParaRPr lang="fi-FI" sz="2800" dirty="0"/>
          </a:p>
        </p:txBody>
      </p:sp>
      <p:sp>
        <p:nvSpPr>
          <p:cNvPr id="3" name="Subtitle 2"/>
          <p:cNvSpPr>
            <a:spLocks noGrp="1"/>
          </p:cNvSpPr>
          <p:nvPr>
            <p:ph type="subTitle" idx="1"/>
          </p:nvPr>
        </p:nvSpPr>
        <p:spPr>
          <a:xfrm>
            <a:off x="1627693" y="2775920"/>
            <a:ext cx="6284915" cy="445605"/>
          </a:xfrm>
        </p:spPr>
        <p:txBody>
          <a:bodyPr>
            <a:normAutofit fontScale="55000" lnSpcReduction="20000"/>
          </a:bodyPr>
          <a:lstStyle/>
          <a:p>
            <a:r>
              <a:rPr lang="en-GB" dirty="0">
                <a:solidFill>
                  <a:schemeClr val="accent1">
                    <a:lumMod val="50000"/>
                  </a:schemeClr>
                </a:solidFill>
              </a:rPr>
              <a:t>Suvi </a:t>
            </a:r>
            <a:r>
              <a:rPr lang="en-GB" dirty="0" smtClean="0">
                <a:solidFill>
                  <a:schemeClr val="accent1">
                    <a:lumMod val="50000"/>
                  </a:schemeClr>
                </a:solidFill>
              </a:rPr>
              <a:t>Remes</a:t>
            </a:r>
            <a:r>
              <a:rPr lang="en-GB" baseline="30000" dirty="0" smtClean="0">
                <a:solidFill>
                  <a:schemeClr val="accent1">
                    <a:lumMod val="50000"/>
                  </a:schemeClr>
                </a:solidFill>
              </a:rPr>
              <a:t>1</a:t>
            </a:r>
            <a:r>
              <a:rPr lang="en-GB" dirty="0" smtClean="0">
                <a:solidFill>
                  <a:schemeClr val="accent1">
                    <a:lumMod val="50000"/>
                  </a:schemeClr>
                </a:solidFill>
              </a:rPr>
              <a:t>, </a:t>
            </a:r>
            <a:r>
              <a:rPr lang="en-GB" dirty="0">
                <a:solidFill>
                  <a:schemeClr val="accent1">
                    <a:lumMod val="50000"/>
                  </a:schemeClr>
                </a:solidFill>
              </a:rPr>
              <a:t>Miika </a:t>
            </a:r>
            <a:r>
              <a:rPr lang="en-GB" dirty="0" smtClean="0">
                <a:solidFill>
                  <a:schemeClr val="accent1">
                    <a:lumMod val="50000"/>
                  </a:schemeClr>
                </a:solidFill>
              </a:rPr>
              <a:t>Alonen</a:t>
            </a:r>
            <a:r>
              <a:rPr lang="en-GB" baseline="30000" dirty="0" smtClean="0">
                <a:solidFill>
                  <a:schemeClr val="accent1">
                    <a:lumMod val="50000"/>
                  </a:schemeClr>
                </a:solidFill>
              </a:rPr>
              <a:t>1</a:t>
            </a:r>
            <a:r>
              <a:rPr lang="en-GB" dirty="0" smtClean="0">
                <a:solidFill>
                  <a:schemeClr val="accent1">
                    <a:lumMod val="50000"/>
                  </a:schemeClr>
                </a:solidFill>
              </a:rPr>
              <a:t>, </a:t>
            </a:r>
            <a:r>
              <a:rPr lang="en-GB" dirty="0">
                <a:solidFill>
                  <a:schemeClr val="accent1">
                    <a:lumMod val="50000"/>
                  </a:schemeClr>
                </a:solidFill>
              </a:rPr>
              <a:t>Patrik </a:t>
            </a:r>
            <a:r>
              <a:rPr lang="en-GB" dirty="0" smtClean="0">
                <a:solidFill>
                  <a:schemeClr val="accent1">
                    <a:lumMod val="50000"/>
                  </a:schemeClr>
                </a:solidFill>
              </a:rPr>
              <a:t>Maltusch</a:t>
            </a:r>
            <a:r>
              <a:rPr lang="en-GB" baseline="30000" dirty="0" smtClean="0">
                <a:solidFill>
                  <a:schemeClr val="accent1">
                    <a:lumMod val="50000"/>
                  </a:schemeClr>
                </a:solidFill>
              </a:rPr>
              <a:t>2</a:t>
            </a:r>
            <a:r>
              <a:rPr lang="en-GB" dirty="0" smtClean="0">
                <a:solidFill>
                  <a:schemeClr val="accent1">
                    <a:lumMod val="50000"/>
                  </a:schemeClr>
                </a:solidFill>
              </a:rPr>
              <a:t>, </a:t>
            </a:r>
            <a:r>
              <a:rPr lang="en-GB" dirty="0">
                <a:solidFill>
                  <a:schemeClr val="accent1">
                    <a:lumMod val="50000"/>
                  </a:schemeClr>
                </a:solidFill>
              </a:rPr>
              <a:t>Mikael af </a:t>
            </a:r>
            <a:r>
              <a:rPr lang="en-GB" dirty="0" smtClean="0">
                <a:solidFill>
                  <a:schemeClr val="accent1">
                    <a:lumMod val="50000"/>
                  </a:schemeClr>
                </a:solidFill>
              </a:rPr>
              <a:t>Hällström</a:t>
            </a:r>
            <a:r>
              <a:rPr lang="en-GB" baseline="30000" dirty="0" smtClean="0">
                <a:solidFill>
                  <a:schemeClr val="accent1">
                    <a:lumMod val="50000"/>
                  </a:schemeClr>
                </a:solidFill>
              </a:rPr>
              <a:t>3</a:t>
            </a:r>
            <a:r>
              <a:rPr lang="en-GB" dirty="0" smtClean="0">
                <a:solidFill>
                  <a:schemeClr val="accent1">
                    <a:lumMod val="50000"/>
                  </a:schemeClr>
                </a:solidFill>
              </a:rPr>
              <a:t>, </a:t>
            </a:r>
            <a:r>
              <a:rPr lang="en-GB" dirty="0">
                <a:solidFill>
                  <a:schemeClr val="accent1">
                    <a:lumMod val="50000"/>
                  </a:schemeClr>
                </a:solidFill>
              </a:rPr>
              <a:t>Stina </a:t>
            </a:r>
            <a:r>
              <a:rPr lang="en-GB" dirty="0" smtClean="0">
                <a:solidFill>
                  <a:schemeClr val="accent1">
                    <a:lumMod val="50000"/>
                  </a:schemeClr>
                </a:solidFill>
              </a:rPr>
              <a:t>Westman</a:t>
            </a:r>
            <a:r>
              <a:rPr lang="en-GB" baseline="30000" dirty="0" smtClean="0">
                <a:solidFill>
                  <a:schemeClr val="accent1">
                    <a:lumMod val="50000"/>
                  </a:schemeClr>
                </a:solidFill>
              </a:rPr>
              <a:t>1</a:t>
            </a:r>
            <a:endParaRPr lang="fi-FI" baseline="30000" dirty="0">
              <a:solidFill>
                <a:schemeClr val="accent1">
                  <a:lumMod val="50000"/>
                </a:schemeClr>
              </a:solidFill>
            </a:endParaRPr>
          </a:p>
        </p:txBody>
      </p:sp>
      <p:sp>
        <p:nvSpPr>
          <p:cNvPr id="4" name="Text Placeholder 3"/>
          <p:cNvSpPr>
            <a:spLocks noGrp="1"/>
          </p:cNvSpPr>
          <p:nvPr>
            <p:ph type="body" sz="quarter" idx="10"/>
          </p:nvPr>
        </p:nvSpPr>
        <p:spPr>
          <a:xfrm>
            <a:off x="492124" y="4064085"/>
            <a:ext cx="4245475" cy="396875"/>
          </a:xfrm>
        </p:spPr>
        <p:txBody>
          <a:bodyPr>
            <a:noAutofit/>
          </a:bodyPr>
          <a:lstStyle/>
          <a:p>
            <a:r>
              <a:rPr lang="en-US" sz="800" dirty="0"/>
              <a:t>13th International Conference on Current Research Information </a:t>
            </a:r>
            <a:r>
              <a:rPr lang="en-US" sz="800" dirty="0" smtClean="0"/>
              <a:t/>
            </a:r>
            <a:br>
              <a:rPr lang="en-US" sz="800" dirty="0" smtClean="0"/>
            </a:br>
            <a:r>
              <a:rPr lang="en-US" sz="800" dirty="0" smtClean="0"/>
              <a:t>Systems</a:t>
            </a:r>
            <a:r>
              <a:rPr lang="en-US" sz="800" dirty="0"/>
              <a:t>, </a:t>
            </a:r>
            <a:r>
              <a:rPr lang="en-US" sz="800" dirty="0" smtClean="0"/>
              <a:t>CRIS2016, </a:t>
            </a:r>
            <a:r>
              <a:rPr lang="en-US" sz="800" dirty="0"/>
              <a:t>Scotland, </a:t>
            </a:r>
            <a:r>
              <a:rPr lang="en-US" sz="800" dirty="0" smtClean="0"/>
              <a:t>UK</a:t>
            </a:r>
            <a:r>
              <a:rPr lang="fi-FI" sz="800" dirty="0" smtClean="0"/>
              <a:t>, 9.6.2016</a:t>
            </a:r>
            <a:endParaRPr lang="fi-FI" sz="800" dirty="0"/>
          </a:p>
        </p:txBody>
      </p:sp>
      <p:sp>
        <p:nvSpPr>
          <p:cNvPr id="8" name="TextBox 7"/>
          <p:cNvSpPr txBox="1"/>
          <p:nvPr/>
        </p:nvSpPr>
        <p:spPr>
          <a:xfrm>
            <a:off x="3745072" y="2955075"/>
            <a:ext cx="4687824" cy="215444"/>
          </a:xfrm>
          <a:prstGeom prst="rect">
            <a:avLst/>
          </a:prstGeom>
          <a:noFill/>
        </p:spPr>
        <p:txBody>
          <a:bodyPr wrap="square" rtlCol="0">
            <a:spAutoFit/>
          </a:bodyPr>
          <a:lstStyle/>
          <a:p>
            <a:r>
              <a:rPr lang="fi-FI" sz="800" baseline="30000" dirty="0" smtClean="0">
                <a:solidFill>
                  <a:schemeClr val="accent1">
                    <a:lumMod val="50000"/>
                  </a:schemeClr>
                </a:solidFill>
              </a:rPr>
              <a:t>1</a:t>
            </a:r>
            <a:r>
              <a:rPr lang="fi-FI" sz="800" dirty="0" smtClean="0">
                <a:solidFill>
                  <a:schemeClr val="accent1">
                    <a:lumMod val="50000"/>
                  </a:schemeClr>
                </a:solidFill>
              </a:rPr>
              <a:t> firstname.lastname@csc.fi, </a:t>
            </a:r>
            <a:r>
              <a:rPr lang="fi-FI" sz="800" baseline="30000" dirty="0" smtClean="0">
                <a:solidFill>
                  <a:schemeClr val="accent1">
                    <a:lumMod val="50000"/>
                  </a:schemeClr>
                </a:solidFill>
              </a:rPr>
              <a:t>2</a:t>
            </a:r>
            <a:r>
              <a:rPr lang="fi-FI" sz="800" dirty="0" smtClean="0">
                <a:solidFill>
                  <a:schemeClr val="accent1">
                    <a:lumMod val="50000"/>
                  </a:schemeClr>
                </a:solidFill>
              </a:rPr>
              <a:t> firstname.lastname@aalto.fi, </a:t>
            </a:r>
            <a:r>
              <a:rPr lang="fi-FI" sz="800" baseline="30000" dirty="0" smtClean="0">
                <a:solidFill>
                  <a:schemeClr val="accent1">
                    <a:lumMod val="50000"/>
                  </a:schemeClr>
                </a:solidFill>
              </a:rPr>
              <a:t>3</a:t>
            </a:r>
            <a:r>
              <a:rPr lang="fi-FI" sz="800" dirty="0" smtClean="0">
                <a:solidFill>
                  <a:schemeClr val="accent1">
                    <a:lumMod val="50000"/>
                  </a:schemeClr>
                </a:solidFill>
              </a:rPr>
              <a:t> firstname.lastname@vero.fi</a:t>
            </a:r>
            <a:endParaRPr lang="fi-FI" sz="800" dirty="0">
              <a:solidFill>
                <a:schemeClr val="accent1">
                  <a:lumMod val="50000"/>
                </a:schemeClr>
              </a:solidFill>
            </a:endParaRPr>
          </a:p>
        </p:txBody>
      </p:sp>
      <p:grpSp>
        <p:nvGrpSpPr>
          <p:cNvPr id="9" name="Group 8"/>
          <p:cNvGrpSpPr/>
          <p:nvPr/>
        </p:nvGrpSpPr>
        <p:grpSpPr>
          <a:xfrm>
            <a:off x="4070156" y="3891449"/>
            <a:ext cx="4899555" cy="794537"/>
            <a:chOff x="4070156" y="3891449"/>
            <a:chExt cx="4899555" cy="794537"/>
          </a:xfrm>
        </p:grpSpPr>
        <p:pic>
          <p:nvPicPr>
            <p:cNvPr id="10" name="Picture 9" descr="http://www.archive.iota-tax.org/images/stories/images/members/fin2.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7072" y="4332478"/>
              <a:ext cx="652639" cy="2936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4070156" y="3891449"/>
              <a:ext cx="4102070" cy="794537"/>
              <a:chOff x="4070156" y="3891449"/>
              <a:chExt cx="4102070" cy="794537"/>
            </a:xfrm>
          </p:grpSpPr>
          <p:pic>
            <p:nvPicPr>
              <p:cNvPr id="12" name="Picture 2" descr="https://www.csc.fi/documents/10180/152246/CSC-logo.png/f57ee683-b9ad-432e-bc86-9f2f940dc057?t=141043464105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04492" y="3965896"/>
                <a:ext cx="1143000" cy="7200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http://upload.wikimedia.org/wikipedia/commons/thumb/6/60/Aalto_University_logo.svg/240px-Aalto_University_logo.svg.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5476" y="4070541"/>
                <a:ext cx="666750" cy="55562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70156" y="3891449"/>
                <a:ext cx="1989490" cy="734717"/>
              </a:xfrm>
              <a:prstGeom prst="rect">
                <a:avLst/>
              </a:prstGeom>
            </p:spPr>
          </p:pic>
        </p:grpSp>
      </p:grpSp>
    </p:spTree>
    <p:extLst>
      <p:ext uri="{BB962C8B-B14F-4D97-AF65-F5344CB8AC3E}">
        <p14:creationId xmlns:p14="http://schemas.microsoft.com/office/powerpoint/2010/main" val="173028768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789501" y="1664067"/>
            <a:ext cx="4295293" cy="2523009"/>
          </a:xfrm>
        </p:spPr>
      </p:pic>
      <p:sp>
        <p:nvSpPr>
          <p:cNvPr id="9" name="Content Placeholder 8"/>
          <p:cNvSpPr>
            <a:spLocks noGrp="1"/>
          </p:cNvSpPr>
          <p:nvPr>
            <p:ph type="body" sz="half" idx="2"/>
          </p:nvPr>
        </p:nvSpPr>
        <p:spPr>
          <a:xfrm>
            <a:off x="498193" y="1214092"/>
            <a:ext cx="7633871" cy="3422960"/>
          </a:xfrm>
        </p:spPr>
        <p:txBody>
          <a:bodyPr>
            <a:noAutofit/>
          </a:bodyPr>
          <a:lstStyle/>
          <a:p>
            <a:r>
              <a:rPr lang="fi-FI" sz="1600" dirty="0" smtClean="0">
                <a:solidFill>
                  <a:schemeClr val="accent1">
                    <a:lumMod val="50000"/>
                  </a:schemeClr>
                </a:solidFill>
              </a:rPr>
              <a:t>It is </a:t>
            </a:r>
            <a:r>
              <a:rPr lang="fi-FI" sz="1600" dirty="0" err="1" smtClean="0">
                <a:solidFill>
                  <a:schemeClr val="accent1">
                    <a:lumMod val="50000"/>
                  </a:schemeClr>
                </a:solidFill>
              </a:rPr>
              <a:t>not</a:t>
            </a:r>
            <a:r>
              <a:rPr lang="fi-FI" sz="1600" dirty="0" smtClean="0">
                <a:solidFill>
                  <a:schemeClr val="accent1">
                    <a:lumMod val="50000"/>
                  </a:schemeClr>
                </a:solidFill>
              </a:rPr>
              <a:t> </a:t>
            </a:r>
            <a:r>
              <a:rPr lang="fi-FI" sz="1600" dirty="0" err="1" smtClean="0">
                <a:solidFill>
                  <a:schemeClr val="accent1">
                    <a:lumMod val="50000"/>
                  </a:schemeClr>
                </a:solidFill>
              </a:rPr>
              <a:t>that</a:t>
            </a:r>
            <a:r>
              <a:rPr lang="fi-FI" sz="1600" dirty="0" smtClean="0">
                <a:solidFill>
                  <a:schemeClr val="accent1">
                    <a:lumMod val="50000"/>
                  </a:schemeClr>
                </a:solidFill>
              </a:rPr>
              <a:t> </a:t>
            </a:r>
            <a:r>
              <a:rPr lang="fi-FI" sz="1600" dirty="0" err="1" smtClean="0">
                <a:solidFill>
                  <a:schemeClr val="accent1">
                    <a:lumMod val="50000"/>
                  </a:schemeClr>
                </a:solidFill>
              </a:rPr>
              <a:t>we</a:t>
            </a:r>
            <a:r>
              <a:rPr lang="fi-FI" sz="1600" dirty="0" smtClean="0">
                <a:solidFill>
                  <a:schemeClr val="accent1">
                    <a:lumMod val="50000"/>
                  </a:schemeClr>
                </a:solidFill>
              </a:rPr>
              <a:t> </a:t>
            </a:r>
            <a:r>
              <a:rPr lang="fi-FI" sz="1600" dirty="0" err="1" smtClean="0">
                <a:solidFill>
                  <a:schemeClr val="accent1">
                    <a:lumMod val="50000"/>
                  </a:schemeClr>
                </a:solidFill>
              </a:rPr>
              <a:t>would</a:t>
            </a:r>
            <a:r>
              <a:rPr lang="fi-FI" sz="1600" dirty="0" smtClean="0">
                <a:solidFill>
                  <a:schemeClr val="accent1">
                    <a:lumMod val="50000"/>
                  </a:schemeClr>
                </a:solidFill>
              </a:rPr>
              <a:t> </a:t>
            </a:r>
            <a:r>
              <a:rPr lang="fi-FI" sz="1600" dirty="0" err="1" smtClean="0">
                <a:solidFill>
                  <a:schemeClr val="accent1">
                    <a:lumMod val="50000"/>
                  </a:schemeClr>
                </a:solidFill>
              </a:rPr>
              <a:t>not</a:t>
            </a:r>
            <a:r>
              <a:rPr lang="fi-FI" sz="1600" dirty="0" smtClean="0">
                <a:solidFill>
                  <a:schemeClr val="accent1">
                    <a:lumMod val="50000"/>
                  </a:schemeClr>
                </a:solidFill>
              </a:rPr>
              <a:t> </a:t>
            </a:r>
            <a:r>
              <a:rPr lang="fi-FI" sz="1600" dirty="0" err="1" smtClean="0">
                <a:solidFill>
                  <a:schemeClr val="accent1">
                    <a:lumMod val="50000"/>
                  </a:schemeClr>
                </a:solidFill>
              </a:rPr>
              <a:t>have</a:t>
            </a:r>
            <a:r>
              <a:rPr lang="fi-FI" sz="1600" dirty="0" smtClean="0">
                <a:solidFill>
                  <a:schemeClr val="accent1">
                    <a:lumMod val="50000"/>
                  </a:schemeClr>
                </a:solidFill>
              </a:rPr>
              <a:t> data </a:t>
            </a:r>
            <a:r>
              <a:rPr lang="fi-FI" sz="1600" dirty="0" err="1" smtClean="0">
                <a:solidFill>
                  <a:schemeClr val="accent1">
                    <a:lumMod val="50000"/>
                  </a:schemeClr>
                </a:solidFill>
              </a:rPr>
              <a:t>spesifications</a:t>
            </a:r>
            <a:r>
              <a:rPr lang="fi-FI" sz="1600" dirty="0" smtClean="0">
                <a:solidFill>
                  <a:schemeClr val="accent1">
                    <a:lumMod val="50000"/>
                  </a:schemeClr>
                </a:solidFill>
              </a:rPr>
              <a:t> – it </a:t>
            </a:r>
            <a:r>
              <a:rPr lang="fi-FI" sz="1600" dirty="0" smtClean="0">
                <a:solidFill>
                  <a:schemeClr val="accent1">
                    <a:lumMod val="50000"/>
                  </a:schemeClr>
                </a:solidFill>
              </a:rPr>
              <a:t>is </a:t>
            </a:r>
            <a:r>
              <a:rPr lang="fi-FI" sz="1600" dirty="0" err="1" smtClean="0">
                <a:solidFill>
                  <a:schemeClr val="accent1">
                    <a:lumMod val="50000"/>
                  </a:schemeClr>
                </a:solidFill>
              </a:rPr>
              <a:t>that</a:t>
            </a:r>
            <a:r>
              <a:rPr lang="fi-FI" sz="1600" dirty="0" smtClean="0">
                <a:solidFill>
                  <a:schemeClr val="accent1">
                    <a:lumMod val="50000"/>
                  </a:schemeClr>
                </a:solidFill>
              </a:rPr>
              <a:t> </a:t>
            </a:r>
            <a:r>
              <a:rPr lang="fi-FI" sz="1600" dirty="0" err="1" smtClean="0">
                <a:solidFill>
                  <a:schemeClr val="accent1">
                    <a:lumMod val="50000"/>
                  </a:schemeClr>
                </a:solidFill>
              </a:rPr>
              <a:t>we</a:t>
            </a:r>
            <a:r>
              <a:rPr lang="fi-FI" sz="1600" dirty="0" smtClean="0">
                <a:solidFill>
                  <a:schemeClr val="accent1">
                    <a:lumMod val="50000"/>
                  </a:schemeClr>
                </a:solidFill>
              </a:rPr>
              <a:t> </a:t>
            </a:r>
            <a:r>
              <a:rPr lang="fi-FI" sz="1600" dirty="0" err="1" smtClean="0">
                <a:solidFill>
                  <a:schemeClr val="accent1">
                    <a:lumMod val="50000"/>
                  </a:schemeClr>
                </a:solidFill>
              </a:rPr>
              <a:t>have</a:t>
            </a:r>
            <a:r>
              <a:rPr lang="fi-FI" sz="1600" dirty="0" smtClean="0">
                <a:solidFill>
                  <a:schemeClr val="accent1">
                    <a:lumMod val="50000"/>
                  </a:schemeClr>
                </a:solidFill>
              </a:rPr>
              <a:t> </a:t>
            </a:r>
            <a:r>
              <a:rPr lang="fi-FI" sz="1600" dirty="0" err="1" smtClean="0">
                <a:solidFill>
                  <a:schemeClr val="accent1">
                    <a:lumMod val="50000"/>
                  </a:schemeClr>
                </a:solidFill>
              </a:rPr>
              <a:t>so</a:t>
            </a:r>
            <a:r>
              <a:rPr lang="fi-FI" sz="1600" dirty="0" smtClean="0">
                <a:solidFill>
                  <a:schemeClr val="accent1">
                    <a:lumMod val="50000"/>
                  </a:schemeClr>
                </a:solidFill>
              </a:rPr>
              <a:t> </a:t>
            </a:r>
            <a:r>
              <a:rPr lang="fi-FI" sz="1600" dirty="0" err="1" smtClean="0">
                <a:solidFill>
                  <a:schemeClr val="accent1">
                    <a:lumMod val="50000"/>
                  </a:schemeClr>
                </a:solidFill>
              </a:rPr>
              <a:t>many</a:t>
            </a:r>
            <a:r>
              <a:rPr lang="fi-FI" sz="1600" dirty="0" smtClean="0">
                <a:solidFill>
                  <a:schemeClr val="accent1">
                    <a:lumMod val="50000"/>
                  </a:schemeClr>
                </a:solidFill>
              </a:rPr>
              <a:t>, </a:t>
            </a:r>
            <a:r>
              <a:rPr lang="fi-FI" sz="1600" dirty="0" err="1" smtClean="0">
                <a:solidFill>
                  <a:schemeClr val="accent1">
                    <a:lumMod val="50000"/>
                  </a:schemeClr>
                </a:solidFill>
              </a:rPr>
              <a:t>maintained</a:t>
            </a:r>
            <a:r>
              <a:rPr lang="fi-FI" sz="1600" dirty="0" smtClean="0">
                <a:solidFill>
                  <a:schemeClr val="accent1">
                    <a:lumMod val="50000"/>
                  </a:schemeClr>
                </a:solidFill>
              </a:rPr>
              <a:t> on </a:t>
            </a:r>
            <a:r>
              <a:rPr lang="fi-FI" sz="1600" dirty="0" err="1" smtClean="0">
                <a:solidFill>
                  <a:schemeClr val="accent1">
                    <a:lumMod val="50000"/>
                  </a:schemeClr>
                </a:solidFill>
              </a:rPr>
              <a:t>various</a:t>
            </a:r>
            <a:r>
              <a:rPr lang="fi-FI" sz="1600" dirty="0" smtClean="0">
                <a:solidFill>
                  <a:schemeClr val="accent1">
                    <a:lumMod val="50000"/>
                  </a:schemeClr>
                </a:solidFill>
              </a:rPr>
              <a:t> </a:t>
            </a:r>
            <a:r>
              <a:rPr lang="fi-FI" sz="1600" dirty="0" err="1" smtClean="0">
                <a:solidFill>
                  <a:schemeClr val="accent1">
                    <a:lumMod val="50000"/>
                  </a:schemeClr>
                </a:solidFill>
              </a:rPr>
              <a:t>tools</a:t>
            </a:r>
            <a:r>
              <a:rPr lang="fi-FI" sz="1600" dirty="0" smtClean="0">
                <a:solidFill>
                  <a:schemeClr val="accent1">
                    <a:lumMod val="50000"/>
                  </a:schemeClr>
                </a:solidFill>
              </a:rPr>
              <a:t>, in </a:t>
            </a:r>
            <a:r>
              <a:rPr lang="fi-FI" sz="1600" dirty="0" err="1" smtClean="0">
                <a:solidFill>
                  <a:schemeClr val="accent1">
                    <a:lumMod val="50000"/>
                  </a:schemeClr>
                </a:solidFill>
              </a:rPr>
              <a:t>various</a:t>
            </a:r>
            <a:r>
              <a:rPr lang="fi-FI" sz="1600" dirty="0" smtClean="0">
                <a:solidFill>
                  <a:schemeClr val="accent1">
                    <a:lumMod val="50000"/>
                  </a:schemeClr>
                </a:solidFill>
              </a:rPr>
              <a:t> </a:t>
            </a:r>
            <a:r>
              <a:rPr lang="fi-FI" sz="1600" dirty="0" err="1" smtClean="0">
                <a:solidFill>
                  <a:schemeClr val="accent1">
                    <a:lumMod val="50000"/>
                  </a:schemeClr>
                </a:solidFill>
              </a:rPr>
              <a:t>formats</a:t>
            </a:r>
            <a:r>
              <a:rPr lang="fi-FI" sz="1600" dirty="0" smtClean="0">
                <a:solidFill>
                  <a:schemeClr val="accent1">
                    <a:lumMod val="50000"/>
                  </a:schemeClr>
                </a:solidFill>
              </a:rPr>
              <a:t>, </a:t>
            </a:r>
            <a:r>
              <a:rPr lang="fi-FI" sz="1600" dirty="0" err="1" smtClean="0">
                <a:solidFill>
                  <a:schemeClr val="accent1">
                    <a:lumMod val="50000"/>
                  </a:schemeClr>
                </a:solidFill>
              </a:rPr>
              <a:t>built</a:t>
            </a:r>
            <a:r>
              <a:rPr lang="fi-FI" sz="1600" dirty="0" smtClean="0">
                <a:solidFill>
                  <a:schemeClr val="accent1">
                    <a:lumMod val="50000"/>
                  </a:schemeClr>
                </a:solidFill>
              </a:rPr>
              <a:t> for </a:t>
            </a:r>
            <a:r>
              <a:rPr lang="fi-FI" sz="1600" dirty="0" err="1" smtClean="0">
                <a:solidFill>
                  <a:schemeClr val="accent1">
                    <a:lumMod val="50000"/>
                  </a:schemeClr>
                </a:solidFill>
              </a:rPr>
              <a:t>various</a:t>
            </a:r>
            <a:r>
              <a:rPr lang="fi-FI" sz="1600" dirty="0" smtClean="0">
                <a:solidFill>
                  <a:schemeClr val="accent1">
                    <a:lumMod val="50000"/>
                  </a:schemeClr>
                </a:solidFill>
              </a:rPr>
              <a:t> </a:t>
            </a:r>
            <a:r>
              <a:rPr lang="fi-FI" sz="1600" dirty="0" err="1" smtClean="0">
                <a:solidFill>
                  <a:schemeClr val="accent1">
                    <a:lumMod val="50000"/>
                  </a:schemeClr>
                </a:solidFill>
              </a:rPr>
              <a:t>purposes</a:t>
            </a:r>
            <a:r>
              <a:rPr lang="fi-FI" sz="1600" dirty="0" smtClean="0">
                <a:solidFill>
                  <a:schemeClr val="accent1">
                    <a:lumMod val="50000"/>
                  </a:schemeClr>
                </a:solidFill>
              </a:rPr>
              <a:t>… </a:t>
            </a:r>
            <a:endParaRPr lang="fi-FI" sz="1600" dirty="0" smtClean="0">
              <a:solidFill>
                <a:schemeClr val="accent1">
                  <a:lumMod val="50000"/>
                </a:schemeClr>
              </a:solidFill>
            </a:endParaRPr>
          </a:p>
          <a:p>
            <a:endParaRPr lang="fi-FI" sz="1200" dirty="0" smtClean="0"/>
          </a:p>
          <a:p>
            <a:endParaRPr lang="fi-FI" sz="1200" dirty="0" smtClean="0"/>
          </a:p>
          <a:p>
            <a:r>
              <a:rPr lang="fi-FI" sz="1200" dirty="0" err="1" smtClean="0"/>
              <a:t>The</a:t>
            </a:r>
            <a:r>
              <a:rPr lang="fi-FI" sz="1200" dirty="0" smtClean="0"/>
              <a:t> </a:t>
            </a:r>
            <a:r>
              <a:rPr lang="fi-FI" sz="1200" dirty="0" err="1" smtClean="0"/>
              <a:t>work</a:t>
            </a:r>
            <a:r>
              <a:rPr lang="fi-FI" sz="1200" dirty="0" smtClean="0"/>
              <a:t> </a:t>
            </a:r>
            <a:r>
              <a:rPr lang="fi-FI" sz="1200" dirty="0" err="1" smtClean="0"/>
              <a:t>presented</a:t>
            </a:r>
            <a:r>
              <a:rPr lang="fi-FI" sz="1200" dirty="0" smtClean="0"/>
              <a:t> </a:t>
            </a:r>
            <a:r>
              <a:rPr lang="fi-FI" sz="1200" dirty="0"/>
              <a:t>is </a:t>
            </a:r>
            <a:r>
              <a:rPr lang="fi-FI" sz="1200" dirty="0" err="1"/>
              <a:t>about</a:t>
            </a:r>
            <a:r>
              <a:rPr lang="fi-FI" sz="1200" dirty="0"/>
              <a:t> </a:t>
            </a:r>
          </a:p>
          <a:p>
            <a:pPr marL="228600" indent="-228600">
              <a:buFont typeface="+mj-lt"/>
              <a:buAutoNum type="arabicPeriod"/>
            </a:pPr>
            <a:r>
              <a:rPr lang="fi-FI" sz="1200" dirty="0" err="1" smtClean="0"/>
              <a:t>approach</a:t>
            </a:r>
            <a:r>
              <a:rPr lang="fi-FI" sz="1200" dirty="0" smtClean="0"/>
              <a:t> to </a:t>
            </a:r>
            <a:r>
              <a:rPr lang="fi-FI" sz="1200" dirty="0" err="1" smtClean="0"/>
              <a:t>achieve</a:t>
            </a:r>
            <a:r>
              <a:rPr lang="fi-FI" sz="1200" dirty="0" smtClean="0"/>
              <a:t> </a:t>
            </a:r>
            <a:r>
              <a:rPr lang="fi-FI" sz="1200" dirty="0" err="1" smtClean="0"/>
              <a:t>semantic</a:t>
            </a:r>
            <a:r>
              <a:rPr lang="fi-FI" sz="1200" dirty="0" smtClean="0"/>
              <a:t> </a:t>
            </a:r>
            <a:r>
              <a:rPr lang="fi-FI" sz="1200" dirty="0" err="1" smtClean="0"/>
              <a:t>interoperability</a:t>
            </a:r>
            <a:r>
              <a:rPr lang="fi-FI" sz="1200" dirty="0" smtClean="0"/>
              <a:t> </a:t>
            </a:r>
          </a:p>
          <a:p>
            <a:pPr marL="469967" lvl="1" indent="-228600">
              <a:buFont typeface="Arial" panose="020B0604020202020204" pitchFamily="34" charset="0"/>
              <a:buChar char="•"/>
            </a:pPr>
            <a:r>
              <a:rPr lang="fi-FI" sz="1100" dirty="0" err="1" smtClean="0"/>
              <a:t>shared</a:t>
            </a:r>
            <a:r>
              <a:rPr lang="fi-FI" sz="1100" dirty="0" smtClean="0"/>
              <a:t> </a:t>
            </a:r>
            <a:r>
              <a:rPr lang="fi-FI" sz="1100" dirty="0" err="1"/>
              <a:t>terminology</a:t>
            </a:r>
            <a:r>
              <a:rPr lang="fi-FI" sz="1100" dirty="0"/>
              <a:t> - </a:t>
            </a:r>
            <a:r>
              <a:rPr lang="fi-FI" sz="1100" dirty="0" err="1"/>
              <a:t>less</a:t>
            </a:r>
            <a:r>
              <a:rPr lang="fi-FI" sz="1100" dirty="0"/>
              <a:t> </a:t>
            </a:r>
            <a:r>
              <a:rPr lang="fi-FI" sz="1100" dirty="0" err="1" smtClean="0"/>
              <a:t>confusion</a:t>
            </a:r>
            <a:endParaRPr lang="fi-FI" sz="1100" dirty="0" smtClean="0"/>
          </a:p>
          <a:p>
            <a:pPr marL="469967" lvl="1" indent="-228600">
              <a:buFont typeface="Arial" panose="020B0604020202020204" pitchFamily="34" charset="0"/>
              <a:buChar char="•"/>
            </a:pPr>
            <a:r>
              <a:rPr lang="fi-FI" sz="1100" dirty="0" err="1"/>
              <a:t>s</a:t>
            </a:r>
            <a:r>
              <a:rPr lang="fi-FI" sz="1100" dirty="0" err="1" smtClean="0"/>
              <a:t>ame</a:t>
            </a:r>
            <a:r>
              <a:rPr lang="fi-FI" sz="1100" dirty="0" smtClean="0"/>
              <a:t> </a:t>
            </a:r>
            <a:r>
              <a:rPr lang="fi-FI" sz="1100" dirty="0" err="1"/>
              <a:t>concepts</a:t>
            </a:r>
            <a:r>
              <a:rPr lang="fi-FI" sz="1100" dirty="0"/>
              <a:t> &amp; </a:t>
            </a:r>
            <a:r>
              <a:rPr lang="fi-FI" sz="1100" dirty="0" err="1"/>
              <a:t>terms</a:t>
            </a:r>
            <a:r>
              <a:rPr lang="fi-FI" sz="1100" dirty="0"/>
              <a:t> for </a:t>
            </a:r>
            <a:r>
              <a:rPr lang="fi-FI" sz="1100" dirty="0" err="1"/>
              <a:t>many</a:t>
            </a:r>
            <a:r>
              <a:rPr lang="fi-FI" sz="1100" dirty="0"/>
              <a:t> </a:t>
            </a:r>
            <a:r>
              <a:rPr lang="fi-FI" sz="1100" dirty="0" err="1"/>
              <a:t>communications</a:t>
            </a:r>
            <a:r>
              <a:rPr lang="fi-FI" sz="1100" dirty="0"/>
              <a:t> </a:t>
            </a:r>
            <a:r>
              <a:rPr lang="fi-FI" sz="1100" dirty="0" err="1" smtClean="0"/>
              <a:t>needs</a:t>
            </a:r>
            <a:endParaRPr lang="fi-FI" sz="1100" dirty="0" smtClean="0"/>
          </a:p>
          <a:p>
            <a:pPr marL="469967" lvl="1" indent="-228600">
              <a:buFont typeface="Arial" panose="020B0604020202020204" pitchFamily="34" charset="0"/>
              <a:buChar char="•"/>
            </a:pPr>
            <a:r>
              <a:rPr lang="fi-FI" sz="1100" dirty="0" err="1"/>
              <a:t>modular</a:t>
            </a:r>
            <a:r>
              <a:rPr lang="fi-FI" sz="1100" dirty="0"/>
              <a:t> and </a:t>
            </a:r>
            <a:r>
              <a:rPr lang="fi-FI" sz="1100" dirty="0" err="1"/>
              <a:t>reusable</a:t>
            </a:r>
            <a:r>
              <a:rPr lang="fi-FI" sz="1100" dirty="0"/>
              <a:t> metadata </a:t>
            </a:r>
            <a:r>
              <a:rPr lang="fi-FI" sz="1100" dirty="0" err="1"/>
              <a:t>definitions</a:t>
            </a:r>
            <a:endParaRPr lang="fi-FI" sz="1100" dirty="0"/>
          </a:p>
          <a:p>
            <a:pPr marL="469967" lvl="1" indent="-228600">
              <a:buFont typeface="Arial" panose="020B0604020202020204" pitchFamily="34" charset="0"/>
              <a:buChar char="•"/>
            </a:pPr>
            <a:r>
              <a:rPr lang="fi-FI" sz="1100" dirty="0" err="1"/>
              <a:t>improved</a:t>
            </a:r>
            <a:r>
              <a:rPr lang="fi-FI" sz="1100" dirty="0"/>
              <a:t> </a:t>
            </a:r>
            <a:r>
              <a:rPr lang="fi-FI" sz="1100" dirty="0" err="1"/>
              <a:t>readability</a:t>
            </a:r>
            <a:r>
              <a:rPr lang="fi-FI" sz="1100" dirty="0"/>
              <a:t> and </a:t>
            </a:r>
            <a:r>
              <a:rPr lang="fi-FI" sz="1100" dirty="0" err="1"/>
              <a:t>understandability</a:t>
            </a:r>
            <a:r>
              <a:rPr lang="fi-FI" sz="1100" dirty="0"/>
              <a:t> of data </a:t>
            </a:r>
            <a:r>
              <a:rPr lang="fi-FI" sz="1100" dirty="0" err="1" smtClean="0"/>
              <a:t>models</a:t>
            </a:r>
            <a:endParaRPr lang="fi-FI" sz="1100" dirty="0"/>
          </a:p>
          <a:p>
            <a:pPr marL="469967" lvl="1" indent="-228600">
              <a:buFont typeface="Arial" panose="020B0604020202020204" pitchFamily="34" charset="0"/>
              <a:buChar char="•"/>
            </a:pPr>
            <a:r>
              <a:rPr lang="fi-FI" sz="1100" dirty="0" err="1" smtClean="0"/>
              <a:t>interoperability</a:t>
            </a:r>
            <a:r>
              <a:rPr lang="fi-FI" sz="1100" dirty="0" smtClean="0"/>
              <a:t> </a:t>
            </a:r>
            <a:r>
              <a:rPr lang="fi-FI" sz="1100" dirty="0" err="1"/>
              <a:t>with</a:t>
            </a:r>
            <a:r>
              <a:rPr lang="fi-FI" sz="1100" dirty="0"/>
              <a:t> </a:t>
            </a:r>
            <a:r>
              <a:rPr lang="fi-FI" sz="1100" dirty="0" err="1"/>
              <a:t>international</a:t>
            </a:r>
            <a:r>
              <a:rPr lang="fi-FI" sz="1100" dirty="0"/>
              <a:t> </a:t>
            </a:r>
            <a:r>
              <a:rPr lang="fi-FI" sz="1100" dirty="0" err="1" smtClean="0"/>
              <a:t>standards</a:t>
            </a:r>
            <a:r>
              <a:rPr lang="fi-FI" sz="1100" dirty="0" smtClean="0"/>
              <a:t> – </a:t>
            </a:r>
            <a:r>
              <a:rPr lang="fi-FI" sz="1100" dirty="0" err="1" smtClean="0"/>
              <a:t>promoting</a:t>
            </a:r>
            <a:r>
              <a:rPr lang="fi-FI" sz="1100" dirty="0" smtClean="0"/>
              <a:t> </a:t>
            </a:r>
            <a:r>
              <a:rPr lang="fi-FI" sz="1100" dirty="0" err="1"/>
              <a:t>standard</a:t>
            </a:r>
            <a:r>
              <a:rPr lang="fi-FI" sz="1100" dirty="0"/>
              <a:t> </a:t>
            </a:r>
            <a:r>
              <a:rPr lang="fi-FI" sz="1100" dirty="0" err="1" smtClean="0"/>
              <a:t>reuse</a:t>
            </a:r>
            <a:endParaRPr lang="fi-FI" sz="1100" dirty="0" smtClean="0"/>
          </a:p>
          <a:p>
            <a:pPr marL="228600" indent="-228600">
              <a:buFont typeface="+mj-lt"/>
              <a:buAutoNum type="arabicPeriod"/>
            </a:pPr>
            <a:r>
              <a:rPr lang="fi-FI" sz="1200" dirty="0" err="1" smtClean="0"/>
              <a:t>description</a:t>
            </a:r>
            <a:r>
              <a:rPr lang="fi-FI" sz="1200" dirty="0" smtClean="0"/>
              <a:t> </a:t>
            </a:r>
            <a:r>
              <a:rPr lang="fi-FI" sz="1200" dirty="0"/>
              <a:t>of </a:t>
            </a:r>
            <a:r>
              <a:rPr lang="fi-FI" sz="1200" dirty="0" smtClean="0"/>
              <a:t>a </a:t>
            </a:r>
            <a:r>
              <a:rPr lang="fi-FI" sz="1200" dirty="0" err="1" smtClean="0"/>
              <a:t>new</a:t>
            </a:r>
            <a:r>
              <a:rPr lang="fi-FI" sz="1200" dirty="0" smtClean="0"/>
              <a:t> </a:t>
            </a:r>
            <a:r>
              <a:rPr lang="fi-FI" sz="1200" dirty="0" err="1" smtClean="0"/>
              <a:t>tool</a:t>
            </a:r>
            <a:r>
              <a:rPr lang="fi-FI" sz="1200" dirty="0" smtClean="0"/>
              <a:t> </a:t>
            </a:r>
            <a:r>
              <a:rPr lang="fi-FI" sz="1200" dirty="0"/>
              <a:t>for metadata </a:t>
            </a:r>
            <a:r>
              <a:rPr lang="fi-FI" sz="1200" dirty="0" smtClean="0"/>
              <a:t>publishing</a:t>
            </a:r>
          </a:p>
          <a:p>
            <a:pPr marL="469967" lvl="1" indent="-228600">
              <a:buFont typeface="Arial" panose="020B0604020202020204" pitchFamily="34" charset="0"/>
              <a:buChar char="•"/>
            </a:pPr>
            <a:r>
              <a:rPr lang="fi-FI" sz="1100" dirty="0" err="1"/>
              <a:t>a</a:t>
            </a:r>
            <a:r>
              <a:rPr lang="fi-FI" sz="1100" dirty="0" err="1" smtClean="0"/>
              <a:t>void</a:t>
            </a:r>
            <a:r>
              <a:rPr lang="fi-FI" sz="1100" dirty="0" smtClean="0"/>
              <a:t> </a:t>
            </a:r>
            <a:r>
              <a:rPr lang="fi-FI" sz="1100" dirty="0" err="1"/>
              <a:t>redefinition</a:t>
            </a:r>
            <a:r>
              <a:rPr lang="fi-FI" sz="1100" dirty="0"/>
              <a:t> of data </a:t>
            </a:r>
            <a:r>
              <a:rPr lang="fi-FI" sz="1100" dirty="0" err="1"/>
              <a:t>models</a:t>
            </a:r>
            <a:r>
              <a:rPr lang="fi-FI" sz="1100" dirty="0"/>
              <a:t> – </a:t>
            </a:r>
            <a:r>
              <a:rPr lang="fi-FI" sz="1100" dirty="0" err="1"/>
              <a:t>lowering</a:t>
            </a:r>
            <a:r>
              <a:rPr lang="fi-FI" sz="1100" dirty="0"/>
              <a:t> </a:t>
            </a:r>
            <a:r>
              <a:rPr lang="fi-FI" sz="1100" dirty="0" err="1" smtClean="0"/>
              <a:t>costs</a:t>
            </a:r>
            <a:endParaRPr lang="fi-FI" sz="1100" dirty="0"/>
          </a:p>
          <a:p>
            <a:pPr marL="228600" indent="-228600">
              <a:buFont typeface="+mj-lt"/>
              <a:buAutoNum type="arabicPeriod"/>
            </a:pPr>
            <a:r>
              <a:rPr lang="fi-FI" sz="1200" dirty="0" err="1" smtClean="0"/>
              <a:t>achieving</a:t>
            </a:r>
            <a:r>
              <a:rPr lang="fi-FI" sz="1200" dirty="0" smtClean="0"/>
              <a:t> </a:t>
            </a:r>
            <a:r>
              <a:rPr lang="fi-FI" sz="1200" dirty="0" err="1"/>
              <a:t>semantic</a:t>
            </a:r>
            <a:r>
              <a:rPr lang="fi-FI" sz="1200" dirty="0"/>
              <a:t> </a:t>
            </a:r>
            <a:r>
              <a:rPr lang="fi-FI" sz="1200" dirty="0" err="1" smtClean="0"/>
              <a:t>interoperability</a:t>
            </a:r>
            <a:r>
              <a:rPr lang="fi-FI" sz="1200" dirty="0" smtClean="0"/>
              <a:t> </a:t>
            </a:r>
            <a:r>
              <a:rPr lang="fi-FI" sz="1200" dirty="0"/>
              <a:t>on </a:t>
            </a:r>
            <a:r>
              <a:rPr lang="fi-FI" sz="1200" dirty="0" err="1"/>
              <a:t>the</a:t>
            </a:r>
            <a:r>
              <a:rPr lang="fi-FI" sz="1200" dirty="0"/>
              <a:t> </a:t>
            </a:r>
            <a:r>
              <a:rPr lang="fi-FI" sz="1200" dirty="0" err="1"/>
              <a:t>national</a:t>
            </a:r>
            <a:r>
              <a:rPr lang="fi-FI" sz="1200" dirty="0"/>
              <a:t> </a:t>
            </a:r>
            <a:r>
              <a:rPr lang="fi-FI" sz="1200" dirty="0" err="1"/>
              <a:t>level</a:t>
            </a:r>
            <a:endParaRPr lang="fi-FI" sz="1200" dirty="0"/>
          </a:p>
          <a:p>
            <a:endParaRPr lang="fi-FI" sz="1200" dirty="0" smtClean="0"/>
          </a:p>
          <a:p>
            <a:endParaRPr lang="fi-FI" sz="1200" dirty="0"/>
          </a:p>
        </p:txBody>
      </p:sp>
      <p:sp>
        <p:nvSpPr>
          <p:cNvPr id="6" name="Slide Number Placeholder 5"/>
          <p:cNvSpPr>
            <a:spLocks noGrp="1"/>
          </p:cNvSpPr>
          <p:nvPr>
            <p:ph type="sldNum" sz="quarter" idx="12"/>
          </p:nvPr>
        </p:nvSpPr>
        <p:spPr/>
        <p:txBody>
          <a:bodyPr/>
          <a:lstStyle/>
          <a:p>
            <a:fld id="{4A00FCCE-F2E8-2E41-B189-2AD6CC2919F3}" type="slidenum">
              <a:rPr lang="en-US" smtClean="0"/>
              <a:t>2</a:t>
            </a:fld>
            <a:endParaRPr lang="en-US"/>
          </a:p>
        </p:txBody>
      </p:sp>
      <p:sp>
        <p:nvSpPr>
          <p:cNvPr id="12" name="Title 1"/>
          <p:cNvSpPr txBox="1">
            <a:spLocks/>
          </p:cNvSpPr>
          <p:nvPr/>
        </p:nvSpPr>
        <p:spPr>
          <a:xfrm>
            <a:off x="755003" y="131102"/>
            <a:ext cx="7886700" cy="99417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i="1" kern="1200">
                <a:solidFill>
                  <a:schemeClr val="tx1"/>
                </a:solidFill>
                <a:latin typeface="Verdana"/>
                <a:ea typeface="+mj-ea"/>
                <a:cs typeface="Verdana"/>
              </a:defRPr>
            </a:lvl1pPr>
          </a:lstStyle>
          <a:p>
            <a:r>
              <a:rPr lang="fi-FI" dirty="0" smtClean="0"/>
              <a:t>”</a:t>
            </a:r>
            <a:r>
              <a:rPr lang="fi-FI" dirty="0" err="1" smtClean="0"/>
              <a:t>Once</a:t>
            </a:r>
            <a:r>
              <a:rPr lang="fi-FI" dirty="0" smtClean="0"/>
              <a:t> </a:t>
            </a:r>
            <a:r>
              <a:rPr lang="fi-FI" dirty="0" err="1" smtClean="0"/>
              <a:t>upon</a:t>
            </a:r>
            <a:r>
              <a:rPr lang="fi-FI" dirty="0" smtClean="0"/>
              <a:t> a </a:t>
            </a:r>
            <a:r>
              <a:rPr lang="fi-FI" dirty="0" err="1" smtClean="0"/>
              <a:t>time</a:t>
            </a:r>
            <a:r>
              <a:rPr lang="fi-FI" dirty="0" smtClean="0"/>
              <a:t>…”</a:t>
            </a:r>
            <a:endParaRPr lang="en-US" dirty="0"/>
          </a:p>
        </p:txBody>
      </p:sp>
    </p:spTree>
    <p:extLst>
      <p:ext uri="{BB962C8B-B14F-4D97-AF65-F5344CB8AC3E}">
        <p14:creationId xmlns:p14="http://schemas.microsoft.com/office/powerpoint/2010/main" val="3512032801"/>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 name="Flowchart: Process 50"/>
          <p:cNvSpPr/>
          <p:nvPr/>
        </p:nvSpPr>
        <p:spPr>
          <a:xfrm>
            <a:off x="1043849" y="3023068"/>
            <a:ext cx="7053924" cy="749714"/>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b"/>
          <a:lstStyle/>
          <a:p>
            <a:pPr defTabSz="643646"/>
            <a:endParaRPr lang="fi-FI" sz="422" b="1" dirty="0">
              <a:solidFill>
                <a:prstClr val="black"/>
              </a:solidFill>
            </a:endParaRPr>
          </a:p>
          <a:p>
            <a:pPr defTabSz="643646"/>
            <a:endParaRPr lang="fi-FI" sz="422" b="1" dirty="0">
              <a:solidFill>
                <a:prstClr val="black"/>
              </a:solidFill>
            </a:endParaRPr>
          </a:p>
          <a:p>
            <a:pPr defTabSz="643646"/>
            <a:endParaRPr lang="fi-FI" sz="422" b="1" dirty="0">
              <a:solidFill>
                <a:prstClr val="black"/>
              </a:solidFill>
            </a:endParaRPr>
          </a:p>
          <a:p>
            <a:pPr defTabSz="643646"/>
            <a:r>
              <a:rPr lang="fi-FI" sz="422" b="1" dirty="0">
                <a:solidFill>
                  <a:prstClr val="black"/>
                </a:solidFill>
              </a:rPr>
              <a:t>          </a:t>
            </a:r>
          </a:p>
        </p:txBody>
      </p:sp>
      <p:sp>
        <p:nvSpPr>
          <p:cNvPr id="49" name="Rectangle 48"/>
          <p:cNvSpPr/>
          <p:nvPr/>
        </p:nvSpPr>
        <p:spPr>
          <a:xfrm>
            <a:off x="4855915" y="819764"/>
            <a:ext cx="3838380" cy="430886"/>
          </a:xfrm>
          <a:prstGeom prst="rect">
            <a:avLst/>
          </a:prstGeom>
        </p:spPr>
        <p:txBody>
          <a:bodyPr wrap="square">
            <a:spAutoFit/>
          </a:bodyPr>
          <a:lstStyle/>
          <a:p>
            <a:pPr defTabSz="643646"/>
            <a:r>
              <a:rPr lang="fi-FI" sz="1100" b="1" i="1" dirty="0" smtClean="0">
                <a:solidFill>
                  <a:schemeClr val="accent6">
                    <a:lumMod val="50000"/>
                  </a:schemeClr>
                </a:solidFill>
              </a:rPr>
              <a:t>2015-20?? </a:t>
            </a:r>
            <a:endParaRPr lang="fi-FI" sz="1100" b="1" i="1" dirty="0">
              <a:solidFill>
                <a:schemeClr val="accent6">
                  <a:lumMod val="50000"/>
                </a:schemeClr>
              </a:solidFill>
            </a:endParaRPr>
          </a:p>
          <a:p>
            <a:pPr defTabSz="643646"/>
            <a:r>
              <a:rPr lang="fi-FI" sz="1100" b="1" i="1" dirty="0">
                <a:solidFill>
                  <a:schemeClr val="accent6">
                    <a:lumMod val="50000"/>
                  </a:schemeClr>
                </a:solidFill>
              </a:rPr>
              <a:t>New </a:t>
            </a:r>
            <a:r>
              <a:rPr lang="fi-FI" sz="1100" b="1" i="1" dirty="0" err="1">
                <a:solidFill>
                  <a:schemeClr val="accent6">
                    <a:lumMod val="50000"/>
                  </a:schemeClr>
                </a:solidFill>
              </a:rPr>
              <a:t>services</a:t>
            </a:r>
            <a:r>
              <a:rPr lang="fi-FI" sz="1100" b="1" i="1" dirty="0">
                <a:solidFill>
                  <a:schemeClr val="accent6">
                    <a:lumMod val="50000"/>
                  </a:schemeClr>
                </a:solidFill>
              </a:rPr>
              <a:t> and </a:t>
            </a:r>
            <a:r>
              <a:rPr lang="fi-FI" sz="1100" b="1" i="1" dirty="0" err="1">
                <a:solidFill>
                  <a:schemeClr val="accent6">
                    <a:lumMod val="50000"/>
                  </a:schemeClr>
                </a:solidFill>
              </a:rPr>
              <a:t>more</a:t>
            </a:r>
            <a:r>
              <a:rPr lang="fi-FI" sz="1100" b="1" i="1" dirty="0">
                <a:solidFill>
                  <a:schemeClr val="accent6">
                    <a:lumMod val="50000"/>
                  </a:schemeClr>
                </a:solidFill>
              </a:rPr>
              <a:t> </a:t>
            </a:r>
            <a:r>
              <a:rPr lang="fi-FI" sz="1100" b="1" i="1" dirty="0" err="1">
                <a:solidFill>
                  <a:schemeClr val="accent6">
                    <a:lumMod val="50000"/>
                  </a:schemeClr>
                </a:solidFill>
              </a:rPr>
              <a:t>application</a:t>
            </a:r>
            <a:r>
              <a:rPr lang="fi-FI" sz="1100" b="1" i="1" dirty="0">
                <a:solidFill>
                  <a:schemeClr val="accent6">
                    <a:lumMod val="50000"/>
                  </a:schemeClr>
                </a:solidFill>
              </a:rPr>
              <a:t> </a:t>
            </a:r>
            <a:r>
              <a:rPr lang="fi-FI" sz="1100" b="1" i="1" dirty="0" err="1">
                <a:solidFill>
                  <a:schemeClr val="accent6">
                    <a:lumMod val="50000"/>
                  </a:schemeClr>
                </a:solidFill>
              </a:rPr>
              <a:t>interfaces</a:t>
            </a:r>
            <a:endParaRPr lang="en-US" sz="1100" b="1" i="1" dirty="0">
              <a:solidFill>
                <a:schemeClr val="accent6">
                  <a:lumMod val="50000"/>
                </a:schemeClr>
              </a:solidFill>
            </a:endParaRPr>
          </a:p>
        </p:txBody>
      </p:sp>
      <p:sp>
        <p:nvSpPr>
          <p:cNvPr id="133" name="Flowchart: Process 132"/>
          <p:cNvSpPr/>
          <p:nvPr/>
        </p:nvSpPr>
        <p:spPr>
          <a:xfrm>
            <a:off x="1052234" y="3230190"/>
            <a:ext cx="2118149" cy="548661"/>
          </a:xfrm>
          <a:prstGeom prst="flowChartProcess">
            <a:avLst/>
          </a:prstGeom>
          <a:ln>
            <a:prstDash val="dash"/>
          </a:ln>
        </p:spPr>
        <p:style>
          <a:lnRef idx="2">
            <a:schemeClr val="accent5"/>
          </a:lnRef>
          <a:fillRef idx="1">
            <a:schemeClr val="lt1"/>
          </a:fillRef>
          <a:effectRef idx="0">
            <a:schemeClr val="accent5"/>
          </a:effectRef>
          <a:fontRef idx="minor">
            <a:schemeClr val="dk1"/>
          </a:fontRef>
        </p:style>
        <p:txBody>
          <a:bodyPr rtlCol="0" anchor="b"/>
          <a:lstStyle/>
          <a:p>
            <a:pPr defTabSz="643646"/>
            <a:endParaRPr lang="fi-FI" sz="422" b="1" dirty="0">
              <a:solidFill>
                <a:prstClr val="black"/>
              </a:solidFill>
            </a:endParaRPr>
          </a:p>
          <a:p>
            <a:pPr defTabSz="643646"/>
            <a:endParaRPr lang="fi-FI" sz="422" b="1" dirty="0">
              <a:solidFill>
                <a:prstClr val="black"/>
              </a:solidFill>
            </a:endParaRPr>
          </a:p>
          <a:p>
            <a:pPr defTabSz="643646"/>
            <a:endParaRPr lang="fi-FI" sz="422" b="1" dirty="0">
              <a:solidFill>
                <a:prstClr val="black"/>
              </a:solidFill>
            </a:endParaRPr>
          </a:p>
          <a:p>
            <a:pPr defTabSz="643646"/>
            <a:r>
              <a:rPr lang="fi-FI" sz="422" b="1" dirty="0">
                <a:solidFill>
                  <a:prstClr val="black"/>
                </a:solidFill>
              </a:rPr>
              <a:t>          </a:t>
            </a:r>
          </a:p>
        </p:txBody>
      </p:sp>
      <p:sp>
        <p:nvSpPr>
          <p:cNvPr id="50" name="Rectangle 49"/>
          <p:cNvSpPr/>
          <p:nvPr/>
        </p:nvSpPr>
        <p:spPr>
          <a:xfrm>
            <a:off x="1043849" y="1934917"/>
            <a:ext cx="3670792" cy="1058624"/>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43646"/>
            <a:endParaRPr lang="en-US" sz="422">
              <a:solidFill>
                <a:prstClr val="black"/>
              </a:solidFill>
            </a:endParaRPr>
          </a:p>
        </p:txBody>
      </p:sp>
      <p:sp>
        <p:nvSpPr>
          <p:cNvPr id="52" name="Flowchart: Magnetic Disk 51"/>
          <p:cNvSpPr/>
          <p:nvPr/>
        </p:nvSpPr>
        <p:spPr>
          <a:xfrm>
            <a:off x="3301612" y="3230189"/>
            <a:ext cx="977789" cy="436843"/>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600" dirty="0">
                <a:solidFill>
                  <a:prstClr val="white"/>
                </a:solidFill>
              </a:rPr>
              <a:t>VIRTA</a:t>
            </a:r>
            <a:endParaRPr lang="en-US" sz="600" dirty="0">
              <a:solidFill>
                <a:prstClr val="white"/>
              </a:solidFill>
            </a:endParaRPr>
          </a:p>
        </p:txBody>
      </p:sp>
      <p:grpSp>
        <p:nvGrpSpPr>
          <p:cNvPr id="53" name="Group 52"/>
          <p:cNvGrpSpPr/>
          <p:nvPr/>
        </p:nvGrpSpPr>
        <p:grpSpPr>
          <a:xfrm>
            <a:off x="2823125" y="2129546"/>
            <a:ext cx="1742511" cy="806392"/>
            <a:chOff x="692209" y="2324456"/>
            <a:chExt cx="4982198" cy="3520867"/>
          </a:xfrm>
        </p:grpSpPr>
        <p:sp>
          <p:nvSpPr>
            <p:cNvPr id="54" name="Flowchart: Process 53"/>
            <p:cNvSpPr/>
            <p:nvPr/>
          </p:nvSpPr>
          <p:spPr>
            <a:xfrm>
              <a:off x="692209" y="2324456"/>
              <a:ext cx="4982198" cy="3520867"/>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43646"/>
              <a:endParaRPr lang="en-US" sz="422">
                <a:solidFill>
                  <a:prstClr val="black"/>
                </a:solidFill>
              </a:endParaRPr>
            </a:p>
          </p:txBody>
        </p:sp>
        <p:sp>
          <p:nvSpPr>
            <p:cNvPr id="55" name="Flowchart: Magnetic Disk 54"/>
            <p:cNvSpPr/>
            <p:nvPr/>
          </p:nvSpPr>
          <p:spPr>
            <a:xfrm>
              <a:off x="2008813" y="4546359"/>
              <a:ext cx="1896611" cy="1298959"/>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600" dirty="0">
                  <a:solidFill>
                    <a:prstClr val="white"/>
                  </a:solidFill>
                </a:rPr>
                <a:t>XDW</a:t>
              </a:r>
              <a:endParaRPr lang="en-US" sz="600" dirty="0">
                <a:solidFill>
                  <a:prstClr val="white"/>
                </a:solidFill>
              </a:endParaRPr>
            </a:p>
          </p:txBody>
        </p:sp>
        <p:sp>
          <p:nvSpPr>
            <p:cNvPr id="56" name="Flowchart: Process 55"/>
            <p:cNvSpPr/>
            <p:nvPr/>
          </p:nvSpPr>
          <p:spPr>
            <a:xfrm>
              <a:off x="1685091" y="2655654"/>
              <a:ext cx="905854" cy="1162228"/>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643646"/>
              <a:endParaRPr lang="en-US" sz="422">
                <a:solidFill>
                  <a:prstClr val="black"/>
                </a:solidFill>
              </a:endParaRPr>
            </a:p>
          </p:txBody>
        </p:sp>
        <p:sp>
          <p:nvSpPr>
            <p:cNvPr id="57" name="Rectangle 56"/>
            <p:cNvSpPr/>
            <p:nvPr/>
          </p:nvSpPr>
          <p:spPr>
            <a:xfrm>
              <a:off x="1812651" y="2988108"/>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58" name="Rectangle 57"/>
            <p:cNvSpPr/>
            <p:nvPr/>
          </p:nvSpPr>
          <p:spPr>
            <a:xfrm>
              <a:off x="1812651" y="3167570"/>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59" name="Rectangle 58"/>
            <p:cNvSpPr/>
            <p:nvPr/>
          </p:nvSpPr>
          <p:spPr>
            <a:xfrm>
              <a:off x="1812651" y="3355577"/>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0" name="Rectangle 59"/>
            <p:cNvSpPr/>
            <p:nvPr/>
          </p:nvSpPr>
          <p:spPr>
            <a:xfrm>
              <a:off x="1812651" y="2765916"/>
              <a:ext cx="650734" cy="13673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43646"/>
              <a:endParaRPr lang="en-US" sz="422">
                <a:solidFill>
                  <a:prstClr val="white"/>
                </a:solidFill>
              </a:endParaRPr>
            </a:p>
          </p:txBody>
        </p:sp>
        <p:sp>
          <p:nvSpPr>
            <p:cNvPr id="61" name="Flowchart: Process 60"/>
            <p:cNvSpPr/>
            <p:nvPr/>
          </p:nvSpPr>
          <p:spPr>
            <a:xfrm>
              <a:off x="2743199" y="2664200"/>
              <a:ext cx="905854" cy="1162228"/>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643646"/>
              <a:endParaRPr lang="en-US" sz="422">
                <a:solidFill>
                  <a:prstClr val="black"/>
                </a:solidFill>
              </a:endParaRPr>
            </a:p>
          </p:txBody>
        </p:sp>
        <p:sp>
          <p:nvSpPr>
            <p:cNvPr id="62" name="Rectangle 61"/>
            <p:cNvSpPr/>
            <p:nvPr/>
          </p:nvSpPr>
          <p:spPr>
            <a:xfrm>
              <a:off x="2870759" y="2996654"/>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3" name="Rectangle 62"/>
            <p:cNvSpPr/>
            <p:nvPr/>
          </p:nvSpPr>
          <p:spPr>
            <a:xfrm>
              <a:off x="2870759" y="3176116"/>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4" name="Rectangle 63"/>
            <p:cNvSpPr/>
            <p:nvPr/>
          </p:nvSpPr>
          <p:spPr>
            <a:xfrm>
              <a:off x="2870759" y="3364123"/>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5" name="Rectangle 64"/>
            <p:cNvSpPr/>
            <p:nvPr/>
          </p:nvSpPr>
          <p:spPr>
            <a:xfrm>
              <a:off x="2870759" y="2774462"/>
              <a:ext cx="650734" cy="13673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43646"/>
              <a:endParaRPr lang="en-US" sz="422">
                <a:solidFill>
                  <a:prstClr val="white"/>
                </a:solidFill>
              </a:endParaRPr>
            </a:p>
          </p:txBody>
        </p:sp>
        <p:sp>
          <p:nvSpPr>
            <p:cNvPr id="66" name="Flowchart: Process 65"/>
            <p:cNvSpPr/>
            <p:nvPr/>
          </p:nvSpPr>
          <p:spPr>
            <a:xfrm>
              <a:off x="3801307" y="2655654"/>
              <a:ext cx="905854" cy="1162228"/>
            </a:xfrm>
            <a:prstGeom prst="flowChartProcess">
              <a:avLst/>
            </a:prstGeom>
          </p:spPr>
          <p:style>
            <a:lnRef idx="1">
              <a:schemeClr val="accent1"/>
            </a:lnRef>
            <a:fillRef idx="2">
              <a:schemeClr val="accent1"/>
            </a:fillRef>
            <a:effectRef idx="1">
              <a:schemeClr val="accent1"/>
            </a:effectRef>
            <a:fontRef idx="minor">
              <a:schemeClr val="dk1"/>
            </a:fontRef>
          </p:style>
          <p:txBody>
            <a:bodyPr rtlCol="0" anchor="ctr"/>
            <a:lstStyle/>
            <a:p>
              <a:pPr algn="ctr" defTabSz="643646"/>
              <a:endParaRPr lang="en-US" sz="422">
                <a:solidFill>
                  <a:prstClr val="black"/>
                </a:solidFill>
              </a:endParaRPr>
            </a:p>
          </p:txBody>
        </p:sp>
        <p:sp>
          <p:nvSpPr>
            <p:cNvPr id="67" name="Rectangle 66"/>
            <p:cNvSpPr/>
            <p:nvPr/>
          </p:nvSpPr>
          <p:spPr>
            <a:xfrm>
              <a:off x="3928867" y="2988108"/>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8" name="Rectangle 67"/>
            <p:cNvSpPr/>
            <p:nvPr/>
          </p:nvSpPr>
          <p:spPr>
            <a:xfrm>
              <a:off x="3928867" y="3167570"/>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69" name="Rectangle 68"/>
            <p:cNvSpPr/>
            <p:nvPr/>
          </p:nvSpPr>
          <p:spPr>
            <a:xfrm>
              <a:off x="3928867" y="3355577"/>
              <a:ext cx="650734" cy="13673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70" name="Rectangle 69"/>
            <p:cNvSpPr/>
            <p:nvPr/>
          </p:nvSpPr>
          <p:spPr>
            <a:xfrm>
              <a:off x="3928867" y="2765916"/>
              <a:ext cx="650734" cy="136733"/>
            </a:xfrm>
            <a:prstGeom prst="rect">
              <a:avLst/>
            </a:prstGeom>
          </p:spPr>
          <p:style>
            <a:lnRef idx="3">
              <a:schemeClr val="lt1"/>
            </a:lnRef>
            <a:fillRef idx="1">
              <a:schemeClr val="accent4"/>
            </a:fillRef>
            <a:effectRef idx="1">
              <a:schemeClr val="accent4"/>
            </a:effectRef>
            <a:fontRef idx="minor">
              <a:schemeClr val="lt1"/>
            </a:fontRef>
          </p:style>
          <p:txBody>
            <a:bodyPr rtlCol="0" anchor="ctr"/>
            <a:lstStyle/>
            <a:p>
              <a:pPr algn="ctr" defTabSz="643646"/>
              <a:endParaRPr lang="en-US" sz="422">
                <a:solidFill>
                  <a:prstClr val="white"/>
                </a:solidFill>
              </a:endParaRPr>
            </a:p>
          </p:txBody>
        </p:sp>
        <p:sp>
          <p:nvSpPr>
            <p:cNvPr id="71" name="Flowchart: Process 70"/>
            <p:cNvSpPr/>
            <p:nvPr/>
          </p:nvSpPr>
          <p:spPr>
            <a:xfrm>
              <a:off x="863124" y="4041330"/>
              <a:ext cx="4666004" cy="358923"/>
            </a:xfrm>
            <a:prstGeom prst="flowChartProcess">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422" dirty="0">
                  <a:solidFill>
                    <a:prstClr val="white"/>
                  </a:solidFill>
                </a:rPr>
                <a:t>ESB </a:t>
              </a:r>
              <a:endParaRPr lang="en-US" sz="422" dirty="0">
                <a:solidFill>
                  <a:prstClr val="white"/>
                </a:solidFill>
              </a:endParaRPr>
            </a:p>
          </p:txBody>
        </p:sp>
        <p:cxnSp>
          <p:nvCxnSpPr>
            <p:cNvPr id="72" name="Straight Connector 71"/>
            <p:cNvCxnSpPr>
              <a:stCxn id="56" idx="2"/>
              <a:endCxn id="71" idx="0"/>
            </p:cNvCxnSpPr>
            <p:nvPr/>
          </p:nvCxnSpPr>
          <p:spPr>
            <a:xfrm>
              <a:off x="2138018" y="3817882"/>
              <a:ext cx="1058108" cy="223448"/>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Straight Connector 72"/>
            <p:cNvCxnSpPr>
              <a:stCxn id="61" idx="2"/>
              <a:endCxn id="71" idx="0"/>
            </p:cNvCxnSpPr>
            <p:nvPr/>
          </p:nvCxnSpPr>
          <p:spPr>
            <a:xfrm>
              <a:off x="3196126" y="3826428"/>
              <a:ext cx="0" cy="214902"/>
            </a:xfrm>
            <a:prstGeom prst="line">
              <a:avLst/>
            </a:prstGeom>
          </p:spPr>
          <p:style>
            <a:lnRef idx="2">
              <a:schemeClr val="accent1"/>
            </a:lnRef>
            <a:fillRef idx="0">
              <a:schemeClr val="accent1"/>
            </a:fillRef>
            <a:effectRef idx="1">
              <a:schemeClr val="accent1"/>
            </a:effectRef>
            <a:fontRef idx="minor">
              <a:schemeClr val="tx1"/>
            </a:fontRef>
          </p:style>
        </p:cxnSp>
        <p:cxnSp>
          <p:nvCxnSpPr>
            <p:cNvPr id="74" name="Straight Connector 73"/>
            <p:cNvCxnSpPr>
              <a:stCxn id="66" idx="2"/>
              <a:endCxn id="71" idx="0"/>
            </p:cNvCxnSpPr>
            <p:nvPr/>
          </p:nvCxnSpPr>
          <p:spPr>
            <a:xfrm flipH="1">
              <a:off x="3196126" y="3817882"/>
              <a:ext cx="1058108" cy="223448"/>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Connector 74"/>
            <p:cNvCxnSpPr>
              <a:stCxn id="71" idx="2"/>
              <a:endCxn id="55" idx="1"/>
            </p:cNvCxnSpPr>
            <p:nvPr/>
          </p:nvCxnSpPr>
          <p:spPr>
            <a:xfrm flipH="1">
              <a:off x="2957119" y="4400252"/>
              <a:ext cx="239010" cy="146107"/>
            </a:xfrm>
            <a:prstGeom prst="line">
              <a:avLst/>
            </a:prstGeom>
          </p:spPr>
          <p:style>
            <a:lnRef idx="2">
              <a:schemeClr val="accent1"/>
            </a:lnRef>
            <a:fillRef idx="0">
              <a:schemeClr val="accent1"/>
            </a:fillRef>
            <a:effectRef idx="1">
              <a:schemeClr val="accent1"/>
            </a:effectRef>
            <a:fontRef idx="minor">
              <a:schemeClr val="tx1"/>
            </a:fontRef>
          </p:style>
        </p:cxnSp>
      </p:grpSp>
      <p:sp>
        <p:nvSpPr>
          <p:cNvPr id="76" name="Rectangle 75"/>
          <p:cNvSpPr/>
          <p:nvPr/>
        </p:nvSpPr>
        <p:spPr>
          <a:xfrm>
            <a:off x="2750538" y="1902091"/>
            <a:ext cx="846707" cy="246221"/>
          </a:xfrm>
          <a:prstGeom prst="rect">
            <a:avLst/>
          </a:prstGeom>
        </p:spPr>
        <p:txBody>
          <a:bodyPr wrap="none">
            <a:spAutoFit/>
          </a:bodyPr>
          <a:lstStyle/>
          <a:p>
            <a:pPr defTabSz="643646"/>
            <a:r>
              <a:rPr lang="en-US" sz="1000" dirty="0">
                <a:solidFill>
                  <a:prstClr val="black"/>
                </a:solidFill>
              </a:rPr>
              <a:t>University z</a:t>
            </a:r>
          </a:p>
        </p:txBody>
      </p:sp>
      <p:sp>
        <p:nvSpPr>
          <p:cNvPr id="77" name="Rectangle 76"/>
          <p:cNvSpPr/>
          <p:nvPr/>
        </p:nvSpPr>
        <p:spPr>
          <a:xfrm>
            <a:off x="1451264" y="2114664"/>
            <a:ext cx="726538" cy="3020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endParaRPr lang="en-US" sz="422">
              <a:solidFill>
                <a:prstClr val="black"/>
              </a:solidFill>
            </a:endParaRPr>
          </a:p>
        </p:txBody>
      </p:sp>
      <p:sp>
        <p:nvSpPr>
          <p:cNvPr id="78" name="Rectangle 77"/>
          <p:cNvSpPr/>
          <p:nvPr/>
        </p:nvSpPr>
        <p:spPr>
          <a:xfrm>
            <a:off x="1736830" y="2181990"/>
            <a:ext cx="726538" cy="3020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endParaRPr lang="en-US" sz="422">
              <a:solidFill>
                <a:prstClr val="black"/>
              </a:solidFill>
            </a:endParaRPr>
          </a:p>
        </p:txBody>
      </p:sp>
      <p:sp>
        <p:nvSpPr>
          <p:cNvPr id="79" name="Rectangle 78"/>
          <p:cNvSpPr/>
          <p:nvPr/>
        </p:nvSpPr>
        <p:spPr>
          <a:xfrm>
            <a:off x="1937828" y="2320399"/>
            <a:ext cx="726538" cy="30208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endParaRPr lang="en-US" sz="422">
              <a:solidFill>
                <a:prstClr val="black"/>
              </a:solidFill>
            </a:endParaRPr>
          </a:p>
        </p:txBody>
      </p:sp>
      <p:sp>
        <p:nvSpPr>
          <p:cNvPr id="80" name="Frame 79"/>
          <p:cNvSpPr/>
          <p:nvPr/>
        </p:nvSpPr>
        <p:spPr>
          <a:xfrm>
            <a:off x="2039869" y="2438445"/>
            <a:ext cx="153577" cy="94296"/>
          </a:xfrm>
          <a:prstGeom prst="fram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black"/>
              </a:solidFill>
            </a:endParaRPr>
          </a:p>
        </p:txBody>
      </p:sp>
      <p:sp>
        <p:nvSpPr>
          <p:cNvPr id="81" name="Flowchart: Magnetic Disk 80"/>
          <p:cNvSpPr/>
          <p:nvPr/>
        </p:nvSpPr>
        <p:spPr>
          <a:xfrm>
            <a:off x="2358838" y="2381551"/>
            <a:ext cx="124490" cy="73152"/>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82" name="Explosion 2 81"/>
          <p:cNvSpPr/>
          <p:nvPr/>
        </p:nvSpPr>
        <p:spPr>
          <a:xfrm>
            <a:off x="1835566" y="2207600"/>
            <a:ext cx="141185" cy="102526"/>
          </a:xfrm>
          <a:prstGeom prst="irregularSeal2">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83" name="Smiley Face 82"/>
          <p:cNvSpPr/>
          <p:nvPr/>
        </p:nvSpPr>
        <p:spPr>
          <a:xfrm>
            <a:off x="1615070" y="2158029"/>
            <a:ext cx="76789" cy="51120"/>
          </a:xfrm>
          <a:prstGeom prst="smileyFace">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84" name="Rectangle 83"/>
          <p:cNvSpPr/>
          <p:nvPr/>
        </p:nvSpPr>
        <p:spPr>
          <a:xfrm>
            <a:off x="1210721" y="1883771"/>
            <a:ext cx="960518" cy="246221"/>
          </a:xfrm>
          <a:prstGeom prst="rect">
            <a:avLst/>
          </a:prstGeom>
        </p:spPr>
        <p:txBody>
          <a:bodyPr wrap="none">
            <a:spAutoFit/>
          </a:bodyPr>
          <a:lstStyle/>
          <a:p>
            <a:pPr defTabSz="643646"/>
            <a:r>
              <a:rPr lang="fi-FI" sz="1000" dirty="0" err="1">
                <a:solidFill>
                  <a:prstClr val="black"/>
                </a:solidFill>
              </a:rPr>
              <a:t>University</a:t>
            </a:r>
            <a:r>
              <a:rPr lang="fi-FI" sz="1000" dirty="0">
                <a:solidFill>
                  <a:prstClr val="black"/>
                </a:solidFill>
              </a:rPr>
              <a:t> a-x</a:t>
            </a:r>
            <a:endParaRPr lang="en-US" sz="1000" dirty="0">
              <a:solidFill>
                <a:prstClr val="black"/>
              </a:solidFill>
            </a:endParaRPr>
          </a:p>
        </p:txBody>
      </p:sp>
      <p:sp>
        <p:nvSpPr>
          <p:cNvPr id="88" name="Rectangle 87"/>
          <p:cNvSpPr/>
          <p:nvPr/>
        </p:nvSpPr>
        <p:spPr>
          <a:xfrm>
            <a:off x="6237432" y="2507811"/>
            <a:ext cx="1863807" cy="44896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422" b="1" dirty="0">
                <a:solidFill>
                  <a:prstClr val="black"/>
                </a:solidFill>
              </a:rPr>
              <a:t>KSHJ</a:t>
            </a:r>
          </a:p>
        </p:txBody>
      </p:sp>
      <p:sp>
        <p:nvSpPr>
          <p:cNvPr id="89" name="Up Arrow 88"/>
          <p:cNvSpPr/>
          <p:nvPr/>
        </p:nvSpPr>
        <p:spPr>
          <a:xfrm>
            <a:off x="7044212" y="2885686"/>
            <a:ext cx="366657" cy="31158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0" name="Down Arrow 89"/>
          <p:cNvSpPr/>
          <p:nvPr/>
        </p:nvSpPr>
        <p:spPr>
          <a:xfrm>
            <a:off x="4020890" y="2641947"/>
            <a:ext cx="169611" cy="55532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1" name="Left-Right Arrow 90"/>
          <p:cNvSpPr/>
          <p:nvPr/>
        </p:nvSpPr>
        <p:spPr>
          <a:xfrm>
            <a:off x="4855915" y="2513518"/>
            <a:ext cx="1301683" cy="272316"/>
          </a:xfrm>
          <a:prstGeom prst="lef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643646"/>
            <a:endParaRPr lang="en-US" sz="422" dirty="0">
              <a:solidFill>
                <a:prstClr val="black"/>
              </a:solidFill>
            </a:endParaRPr>
          </a:p>
        </p:txBody>
      </p:sp>
      <p:sp>
        <p:nvSpPr>
          <p:cNvPr id="92" name="TextBox 91"/>
          <p:cNvSpPr txBox="1"/>
          <p:nvPr/>
        </p:nvSpPr>
        <p:spPr>
          <a:xfrm>
            <a:off x="5200701" y="2372206"/>
            <a:ext cx="752129" cy="246221"/>
          </a:xfrm>
          <a:prstGeom prst="rect">
            <a:avLst/>
          </a:prstGeom>
          <a:noFill/>
        </p:spPr>
        <p:txBody>
          <a:bodyPr wrap="none" rtlCol="0">
            <a:spAutoFit/>
          </a:bodyPr>
          <a:lstStyle/>
          <a:p>
            <a:pPr defTabSz="643646"/>
            <a:r>
              <a:rPr lang="fi-FI" sz="1000" dirty="0" err="1">
                <a:solidFill>
                  <a:prstClr val="black"/>
                </a:solidFill>
              </a:rPr>
              <a:t>Rest</a:t>
            </a:r>
            <a:r>
              <a:rPr lang="fi-FI" sz="1000" dirty="0">
                <a:solidFill>
                  <a:prstClr val="black"/>
                </a:solidFill>
              </a:rPr>
              <a:t> </a:t>
            </a:r>
            <a:r>
              <a:rPr lang="fi-FI" sz="1000" dirty="0" err="1">
                <a:solidFill>
                  <a:prstClr val="black"/>
                </a:solidFill>
              </a:rPr>
              <a:t>APIs</a:t>
            </a:r>
            <a:endParaRPr lang="en-US" sz="1000" dirty="0">
              <a:solidFill>
                <a:prstClr val="black"/>
              </a:solidFill>
            </a:endParaRPr>
          </a:p>
        </p:txBody>
      </p:sp>
      <p:sp>
        <p:nvSpPr>
          <p:cNvPr id="94" name="Rectangle 93"/>
          <p:cNvSpPr/>
          <p:nvPr/>
        </p:nvSpPr>
        <p:spPr>
          <a:xfrm>
            <a:off x="6252413" y="1934917"/>
            <a:ext cx="1863807" cy="43078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a:solidFill>
                  <a:prstClr val="black"/>
                </a:solidFill>
              </a:rPr>
              <a:t>OILI</a:t>
            </a:r>
          </a:p>
        </p:txBody>
      </p:sp>
      <p:sp>
        <p:nvSpPr>
          <p:cNvPr id="95" name="Left-Right Arrow 94"/>
          <p:cNvSpPr/>
          <p:nvPr/>
        </p:nvSpPr>
        <p:spPr>
          <a:xfrm>
            <a:off x="4855915" y="2086558"/>
            <a:ext cx="1301683" cy="272316"/>
          </a:xfrm>
          <a:prstGeom prst="leftRightArrow">
            <a:avLst/>
          </a:prstGeom>
          <a:gradFill flip="none" rotWithShape="1">
            <a:gsLst>
              <a:gs pos="10000">
                <a:schemeClr val="bg1">
                  <a:lumMod val="65000"/>
                </a:schemeClr>
              </a:gs>
              <a:gs pos="35000">
                <a:schemeClr val="accent2">
                  <a:tint val="37000"/>
                  <a:satMod val="300000"/>
                </a:schemeClr>
              </a:gs>
              <a:gs pos="100000">
                <a:schemeClr val="accent2">
                  <a:tint val="15000"/>
                  <a:satMod val="350000"/>
                </a:schemeClr>
              </a:gs>
            </a:gsLst>
            <a:lin ang="0" scaled="1"/>
            <a:tileRect/>
          </a:gradFill>
        </p:spPr>
        <p:style>
          <a:lnRef idx="1">
            <a:schemeClr val="accent2"/>
          </a:lnRef>
          <a:fillRef idx="2">
            <a:schemeClr val="accent2"/>
          </a:fillRef>
          <a:effectRef idx="1">
            <a:schemeClr val="accent2"/>
          </a:effectRef>
          <a:fontRef idx="minor">
            <a:schemeClr val="dk1"/>
          </a:fontRef>
        </p:style>
        <p:txBody>
          <a:bodyPr rtlCol="0" anchor="ctr"/>
          <a:lstStyle/>
          <a:p>
            <a:pPr algn="ctr" defTabSz="643646"/>
            <a:endParaRPr lang="en-US" sz="422" dirty="0">
              <a:solidFill>
                <a:prstClr val="black"/>
              </a:solidFill>
            </a:endParaRPr>
          </a:p>
        </p:txBody>
      </p:sp>
      <p:sp>
        <p:nvSpPr>
          <p:cNvPr id="96" name="Left-Right Arrow 95"/>
          <p:cNvSpPr/>
          <p:nvPr/>
        </p:nvSpPr>
        <p:spPr>
          <a:xfrm rot="5400000">
            <a:off x="7158956" y="2364602"/>
            <a:ext cx="137172" cy="163032"/>
          </a:xfrm>
          <a:prstGeom prst="leftRight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defTabSz="643646"/>
            <a:endParaRPr lang="en-US" sz="422" dirty="0">
              <a:solidFill>
                <a:prstClr val="black"/>
              </a:solidFill>
            </a:endParaRPr>
          </a:p>
        </p:txBody>
      </p:sp>
      <p:sp>
        <p:nvSpPr>
          <p:cNvPr id="85" name="Down Arrow 84"/>
          <p:cNvSpPr/>
          <p:nvPr/>
        </p:nvSpPr>
        <p:spPr>
          <a:xfrm>
            <a:off x="1530264" y="2508129"/>
            <a:ext cx="169611" cy="59416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86" name="Down Arrow 85"/>
          <p:cNvSpPr/>
          <p:nvPr/>
        </p:nvSpPr>
        <p:spPr>
          <a:xfrm>
            <a:off x="1731262" y="2568870"/>
            <a:ext cx="169611" cy="59845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87" name="Down Arrow 86"/>
          <p:cNvSpPr/>
          <p:nvPr/>
        </p:nvSpPr>
        <p:spPr>
          <a:xfrm>
            <a:off x="1929506" y="2639800"/>
            <a:ext cx="169611" cy="59966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3" name="Down Arrow 92"/>
          <p:cNvSpPr/>
          <p:nvPr/>
        </p:nvSpPr>
        <p:spPr>
          <a:xfrm flipV="1">
            <a:off x="2365378" y="2905214"/>
            <a:ext cx="169611" cy="21717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9" name="Flowchart: Magnetic Disk 98"/>
          <p:cNvSpPr/>
          <p:nvPr/>
        </p:nvSpPr>
        <p:spPr>
          <a:xfrm>
            <a:off x="1447700" y="3283386"/>
            <a:ext cx="1619036" cy="396566"/>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600" dirty="0" err="1" smtClean="0">
                <a:solidFill>
                  <a:prstClr val="white"/>
                </a:solidFill>
              </a:rPr>
              <a:t>Research</a:t>
            </a:r>
            <a:r>
              <a:rPr lang="fi-FI" sz="600" dirty="0" smtClean="0">
                <a:solidFill>
                  <a:prstClr val="white"/>
                </a:solidFill>
              </a:rPr>
              <a:t> data</a:t>
            </a:r>
            <a:endParaRPr lang="en-US" sz="600" dirty="0">
              <a:solidFill>
                <a:prstClr val="white"/>
              </a:solidFill>
            </a:endParaRPr>
          </a:p>
        </p:txBody>
      </p:sp>
      <p:sp>
        <p:nvSpPr>
          <p:cNvPr id="100" name="Rectangle 99"/>
          <p:cNvSpPr/>
          <p:nvPr/>
        </p:nvSpPr>
        <p:spPr>
          <a:xfrm>
            <a:off x="1044847" y="3827922"/>
            <a:ext cx="2058165" cy="44896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a:solidFill>
                  <a:prstClr val="black"/>
                </a:solidFill>
              </a:rPr>
              <a:t>Etsin</a:t>
            </a:r>
          </a:p>
          <a:p>
            <a:pPr algn="ctr" defTabSz="643646"/>
            <a:r>
              <a:rPr lang="fi-FI" sz="1000" dirty="0">
                <a:solidFill>
                  <a:prstClr val="black"/>
                </a:solidFill>
              </a:rPr>
              <a:t>National </a:t>
            </a:r>
            <a:r>
              <a:rPr lang="fi-FI" sz="1000" dirty="0" err="1">
                <a:solidFill>
                  <a:prstClr val="black"/>
                </a:solidFill>
              </a:rPr>
              <a:t>research</a:t>
            </a:r>
            <a:r>
              <a:rPr lang="fi-FI" sz="1000" dirty="0">
                <a:solidFill>
                  <a:prstClr val="black"/>
                </a:solidFill>
              </a:rPr>
              <a:t> data </a:t>
            </a:r>
            <a:r>
              <a:rPr lang="fi-FI" sz="1000" dirty="0" err="1">
                <a:solidFill>
                  <a:prstClr val="black"/>
                </a:solidFill>
              </a:rPr>
              <a:t>catalog</a:t>
            </a:r>
            <a:endParaRPr lang="fi-FI" sz="1000" dirty="0">
              <a:solidFill>
                <a:prstClr val="black"/>
              </a:solidFill>
            </a:endParaRPr>
          </a:p>
          <a:p>
            <a:pPr algn="ctr" defTabSz="643646"/>
            <a:endParaRPr lang="en-US" sz="422" dirty="0">
              <a:solidFill>
                <a:prstClr val="black"/>
              </a:solidFill>
            </a:endParaRPr>
          </a:p>
        </p:txBody>
      </p:sp>
      <p:sp>
        <p:nvSpPr>
          <p:cNvPr id="103" name="Rectangle 102"/>
          <p:cNvSpPr/>
          <p:nvPr/>
        </p:nvSpPr>
        <p:spPr>
          <a:xfrm>
            <a:off x="3170383" y="3837288"/>
            <a:ext cx="2241167" cy="44896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err="1">
                <a:solidFill>
                  <a:prstClr val="black"/>
                </a:solidFill>
              </a:rPr>
              <a:t>Juuli</a:t>
            </a:r>
            <a:endParaRPr lang="fi-FI" sz="1000" b="1" dirty="0">
              <a:solidFill>
                <a:prstClr val="black"/>
              </a:solidFill>
            </a:endParaRPr>
          </a:p>
          <a:p>
            <a:pPr algn="ctr" defTabSz="643646"/>
            <a:r>
              <a:rPr lang="fi-FI" sz="1000" dirty="0">
                <a:solidFill>
                  <a:prstClr val="black"/>
                </a:solidFill>
              </a:rPr>
              <a:t>National </a:t>
            </a:r>
            <a:r>
              <a:rPr lang="fi-FI" sz="1000" dirty="0" err="1">
                <a:solidFill>
                  <a:prstClr val="black"/>
                </a:solidFill>
              </a:rPr>
              <a:t>catalog</a:t>
            </a:r>
            <a:r>
              <a:rPr lang="fi-FI" sz="1000" dirty="0">
                <a:solidFill>
                  <a:prstClr val="black"/>
                </a:solidFill>
              </a:rPr>
              <a:t> for </a:t>
            </a:r>
            <a:r>
              <a:rPr lang="fi-FI" sz="1000" dirty="0" err="1">
                <a:solidFill>
                  <a:prstClr val="black"/>
                </a:solidFill>
              </a:rPr>
              <a:t>publications</a:t>
            </a:r>
            <a:endParaRPr lang="fi-FI" sz="1000" dirty="0">
              <a:solidFill>
                <a:prstClr val="black"/>
              </a:solidFill>
            </a:endParaRPr>
          </a:p>
          <a:p>
            <a:pPr algn="ctr" defTabSz="643646"/>
            <a:endParaRPr lang="en-US" sz="422" dirty="0">
              <a:solidFill>
                <a:prstClr val="black"/>
              </a:solidFill>
            </a:endParaRPr>
          </a:p>
        </p:txBody>
      </p:sp>
      <p:sp>
        <p:nvSpPr>
          <p:cNvPr id="104" name="Rectangle 103"/>
          <p:cNvSpPr/>
          <p:nvPr/>
        </p:nvSpPr>
        <p:spPr>
          <a:xfrm>
            <a:off x="1043849" y="851390"/>
            <a:ext cx="3670792" cy="50673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a:solidFill>
                  <a:prstClr val="black"/>
                </a:solidFill>
              </a:rPr>
              <a:t>International </a:t>
            </a:r>
            <a:r>
              <a:rPr lang="fi-FI" sz="1000" b="1" dirty="0" err="1">
                <a:solidFill>
                  <a:prstClr val="black"/>
                </a:solidFill>
              </a:rPr>
              <a:t>exchange</a:t>
            </a:r>
            <a:endParaRPr lang="fi-FI" sz="1000" b="1" dirty="0">
              <a:solidFill>
                <a:prstClr val="black"/>
              </a:solidFill>
            </a:endParaRPr>
          </a:p>
          <a:p>
            <a:pPr algn="ctr" defTabSz="643646"/>
            <a:r>
              <a:rPr lang="fi-FI" sz="1000" b="1" dirty="0">
                <a:solidFill>
                  <a:prstClr val="black"/>
                </a:solidFill>
              </a:rPr>
              <a:t>(ERASMUS+ / EMREX)</a:t>
            </a:r>
            <a:endParaRPr lang="en-US" sz="1000" dirty="0">
              <a:solidFill>
                <a:prstClr val="black"/>
              </a:solidFill>
            </a:endParaRPr>
          </a:p>
        </p:txBody>
      </p:sp>
      <p:sp>
        <p:nvSpPr>
          <p:cNvPr id="105" name="Left-Right Arrow 104"/>
          <p:cNvSpPr/>
          <p:nvPr/>
        </p:nvSpPr>
        <p:spPr>
          <a:xfrm rot="16200000">
            <a:off x="2609817" y="1432454"/>
            <a:ext cx="489222" cy="371915"/>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defTabSz="643646"/>
            <a:endParaRPr lang="en-US" sz="422" dirty="0">
              <a:solidFill>
                <a:prstClr val="black"/>
              </a:solidFill>
            </a:endParaRPr>
          </a:p>
        </p:txBody>
      </p:sp>
      <p:sp>
        <p:nvSpPr>
          <p:cNvPr id="106" name="TextBox 105"/>
          <p:cNvSpPr txBox="1"/>
          <p:nvPr/>
        </p:nvSpPr>
        <p:spPr>
          <a:xfrm>
            <a:off x="3020457" y="1521564"/>
            <a:ext cx="697627" cy="230832"/>
          </a:xfrm>
          <a:prstGeom prst="rect">
            <a:avLst/>
          </a:prstGeom>
          <a:noFill/>
        </p:spPr>
        <p:txBody>
          <a:bodyPr wrap="none" rtlCol="0">
            <a:spAutoFit/>
          </a:bodyPr>
          <a:lstStyle/>
          <a:p>
            <a:pPr defTabSz="643646"/>
            <a:r>
              <a:rPr lang="fi-FI" sz="900" dirty="0" err="1">
                <a:solidFill>
                  <a:prstClr val="black"/>
                </a:solidFill>
              </a:rPr>
              <a:t>Rest</a:t>
            </a:r>
            <a:r>
              <a:rPr lang="fi-FI" sz="900" dirty="0">
                <a:solidFill>
                  <a:prstClr val="black"/>
                </a:solidFill>
              </a:rPr>
              <a:t> </a:t>
            </a:r>
            <a:r>
              <a:rPr lang="fi-FI" sz="900" dirty="0" err="1">
                <a:solidFill>
                  <a:prstClr val="black"/>
                </a:solidFill>
              </a:rPr>
              <a:t>APIs</a:t>
            </a:r>
            <a:endParaRPr lang="en-US" sz="900" dirty="0">
              <a:solidFill>
                <a:prstClr val="black"/>
              </a:solidFill>
            </a:endParaRPr>
          </a:p>
        </p:txBody>
      </p:sp>
      <p:grpSp>
        <p:nvGrpSpPr>
          <p:cNvPr id="118" name="Group 117"/>
          <p:cNvGrpSpPr/>
          <p:nvPr/>
        </p:nvGrpSpPr>
        <p:grpSpPr>
          <a:xfrm>
            <a:off x="3946936" y="939584"/>
            <a:ext cx="585451" cy="311521"/>
            <a:chOff x="5987053" y="1308822"/>
            <a:chExt cx="1817281" cy="1148589"/>
          </a:xfrm>
        </p:grpSpPr>
        <p:sp>
          <p:nvSpPr>
            <p:cNvPr id="109" name="Flowchart: Process 108"/>
            <p:cNvSpPr/>
            <p:nvPr/>
          </p:nvSpPr>
          <p:spPr>
            <a:xfrm>
              <a:off x="5987053" y="1308822"/>
              <a:ext cx="1817281" cy="1148589"/>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43646"/>
              <a:endParaRPr lang="en-US" sz="422">
                <a:solidFill>
                  <a:prstClr val="black"/>
                </a:solidFill>
              </a:endParaRPr>
            </a:p>
          </p:txBody>
        </p:sp>
        <p:sp>
          <p:nvSpPr>
            <p:cNvPr id="110" name="Flowchart: Magnetic Disk 109"/>
            <p:cNvSpPr/>
            <p:nvPr/>
          </p:nvSpPr>
          <p:spPr>
            <a:xfrm>
              <a:off x="6641648" y="2033660"/>
              <a:ext cx="517442" cy="376358"/>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422" dirty="0">
                  <a:solidFill>
                    <a:prstClr val="white"/>
                  </a:solidFill>
                </a:rPr>
                <a:t>Å</a:t>
              </a:r>
              <a:endParaRPr lang="en-US" sz="422" dirty="0">
                <a:solidFill>
                  <a:prstClr val="white"/>
                </a:solidFill>
              </a:endParaRPr>
            </a:p>
          </p:txBody>
        </p:sp>
        <p:sp>
          <p:nvSpPr>
            <p:cNvPr id="111" name="Rectangle 110"/>
            <p:cNvSpPr/>
            <p:nvPr/>
          </p:nvSpPr>
          <p:spPr>
            <a:xfrm>
              <a:off x="6395740" y="1645198"/>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112" name="Rectangle 111"/>
            <p:cNvSpPr/>
            <p:nvPr/>
          </p:nvSpPr>
          <p:spPr>
            <a:xfrm>
              <a:off x="6781690" y="1647986"/>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113" name="Rectangle 112"/>
            <p:cNvSpPr/>
            <p:nvPr/>
          </p:nvSpPr>
          <p:spPr>
            <a:xfrm>
              <a:off x="7167640" y="1645198"/>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cxnSp>
          <p:nvCxnSpPr>
            <p:cNvPr id="114" name="Straight Connector 113"/>
            <p:cNvCxnSpPr/>
            <p:nvPr/>
          </p:nvCxnSpPr>
          <p:spPr>
            <a:xfrm>
              <a:off x="6514419" y="1796012"/>
              <a:ext cx="385950" cy="728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15" name="Straight Connector 114"/>
            <p:cNvCxnSpPr/>
            <p:nvPr/>
          </p:nvCxnSpPr>
          <p:spPr>
            <a:xfrm flipH="1">
              <a:off x="6900369" y="1796012"/>
              <a:ext cx="385950" cy="72894"/>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1391299" y="939189"/>
            <a:ext cx="585451" cy="311521"/>
            <a:chOff x="5987053" y="1308822"/>
            <a:chExt cx="1817281" cy="1148589"/>
          </a:xfrm>
        </p:grpSpPr>
        <p:sp>
          <p:nvSpPr>
            <p:cNvPr id="120" name="Flowchart: Process 119"/>
            <p:cNvSpPr/>
            <p:nvPr/>
          </p:nvSpPr>
          <p:spPr>
            <a:xfrm>
              <a:off x="5987053" y="1308822"/>
              <a:ext cx="1817281" cy="1148589"/>
            </a:xfrm>
            <a:prstGeom prst="flowChartProcess">
              <a:avLst/>
            </a:prstGeom>
          </p:spPr>
          <p:style>
            <a:lnRef idx="2">
              <a:schemeClr val="accent5"/>
            </a:lnRef>
            <a:fillRef idx="1">
              <a:schemeClr val="lt1"/>
            </a:fillRef>
            <a:effectRef idx="0">
              <a:schemeClr val="accent5"/>
            </a:effectRef>
            <a:fontRef idx="minor">
              <a:schemeClr val="dk1"/>
            </a:fontRef>
          </p:style>
          <p:txBody>
            <a:bodyPr rtlCol="0" anchor="ctr"/>
            <a:lstStyle/>
            <a:p>
              <a:pPr algn="ctr" defTabSz="643646"/>
              <a:endParaRPr lang="en-US" sz="422">
                <a:solidFill>
                  <a:prstClr val="black"/>
                </a:solidFill>
              </a:endParaRPr>
            </a:p>
          </p:txBody>
        </p:sp>
        <p:sp>
          <p:nvSpPr>
            <p:cNvPr id="121" name="Flowchart: Magnetic Disk 120"/>
            <p:cNvSpPr/>
            <p:nvPr/>
          </p:nvSpPr>
          <p:spPr>
            <a:xfrm>
              <a:off x="6641648" y="2033660"/>
              <a:ext cx="517442" cy="376358"/>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422" dirty="0">
                  <a:solidFill>
                    <a:prstClr val="white"/>
                  </a:solidFill>
                </a:rPr>
                <a:t>É</a:t>
              </a:r>
              <a:endParaRPr lang="en-US" sz="422" dirty="0">
                <a:solidFill>
                  <a:prstClr val="white"/>
                </a:solidFill>
              </a:endParaRPr>
            </a:p>
          </p:txBody>
        </p:sp>
        <p:sp>
          <p:nvSpPr>
            <p:cNvPr id="122" name="Rectangle 121"/>
            <p:cNvSpPr/>
            <p:nvPr/>
          </p:nvSpPr>
          <p:spPr>
            <a:xfrm>
              <a:off x="6395740" y="1645198"/>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123" name="Rectangle 122"/>
            <p:cNvSpPr/>
            <p:nvPr/>
          </p:nvSpPr>
          <p:spPr>
            <a:xfrm>
              <a:off x="6781690" y="1647986"/>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sp>
          <p:nvSpPr>
            <p:cNvPr id="124" name="Rectangle 123"/>
            <p:cNvSpPr/>
            <p:nvPr/>
          </p:nvSpPr>
          <p:spPr>
            <a:xfrm>
              <a:off x="7167640" y="1645198"/>
              <a:ext cx="237358" cy="44605"/>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defTabSz="643646"/>
              <a:endParaRPr lang="en-US" sz="422">
                <a:solidFill>
                  <a:prstClr val="black"/>
                </a:solidFill>
              </a:endParaRPr>
            </a:p>
          </p:txBody>
        </p:sp>
        <p:cxnSp>
          <p:nvCxnSpPr>
            <p:cNvPr id="125" name="Straight Connector 124"/>
            <p:cNvCxnSpPr/>
            <p:nvPr/>
          </p:nvCxnSpPr>
          <p:spPr>
            <a:xfrm>
              <a:off x="6514419" y="1796012"/>
              <a:ext cx="385950" cy="72894"/>
            </a:xfrm>
            <a:prstGeom prst="line">
              <a:avLst/>
            </a:prstGeom>
          </p:spPr>
          <p:style>
            <a:lnRef idx="2">
              <a:schemeClr val="accent1"/>
            </a:lnRef>
            <a:fillRef idx="0">
              <a:schemeClr val="accent1"/>
            </a:fillRef>
            <a:effectRef idx="1">
              <a:schemeClr val="accent1"/>
            </a:effectRef>
            <a:fontRef idx="minor">
              <a:schemeClr val="tx1"/>
            </a:fontRef>
          </p:style>
        </p:cxnSp>
        <p:cxnSp>
          <p:nvCxnSpPr>
            <p:cNvPr id="126" name="Straight Connector 125"/>
            <p:cNvCxnSpPr/>
            <p:nvPr/>
          </p:nvCxnSpPr>
          <p:spPr>
            <a:xfrm flipH="1">
              <a:off x="6900369" y="1796012"/>
              <a:ext cx="385950" cy="72894"/>
            </a:xfrm>
            <a:prstGeom prst="line">
              <a:avLst/>
            </a:prstGeom>
          </p:spPr>
          <p:style>
            <a:lnRef idx="2">
              <a:schemeClr val="accent1"/>
            </a:lnRef>
            <a:fillRef idx="0">
              <a:schemeClr val="accent1"/>
            </a:fillRef>
            <a:effectRef idx="1">
              <a:schemeClr val="accent1"/>
            </a:effectRef>
            <a:fontRef idx="minor">
              <a:schemeClr val="tx1"/>
            </a:fontRef>
          </p:style>
        </p:cxnSp>
      </p:grpSp>
      <p:sp>
        <p:nvSpPr>
          <p:cNvPr id="134" name="Flowchart: Process 133"/>
          <p:cNvSpPr/>
          <p:nvPr/>
        </p:nvSpPr>
        <p:spPr>
          <a:xfrm>
            <a:off x="4682323" y="3318698"/>
            <a:ext cx="2278464" cy="460085"/>
          </a:xfrm>
          <a:prstGeom prst="flowChartProcess">
            <a:avLst/>
          </a:prstGeom>
          <a:ln>
            <a:prstDash val="dash"/>
          </a:ln>
        </p:spPr>
        <p:style>
          <a:lnRef idx="2">
            <a:schemeClr val="accent5"/>
          </a:lnRef>
          <a:fillRef idx="1">
            <a:schemeClr val="lt1"/>
          </a:fillRef>
          <a:effectRef idx="0">
            <a:schemeClr val="accent5"/>
          </a:effectRef>
          <a:fontRef idx="minor">
            <a:schemeClr val="dk1"/>
          </a:fontRef>
        </p:style>
        <p:txBody>
          <a:bodyPr rtlCol="0" anchor="b"/>
          <a:lstStyle/>
          <a:p>
            <a:pPr defTabSz="643646"/>
            <a:endParaRPr lang="fi-FI" sz="422" b="1" dirty="0">
              <a:solidFill>
                <a:prstClr val="black"/>
              </a:solidFill>
            </a:endParaRPr>
          </a:p>
          <a:p>
            <a:pPr defTabSz="643646"/>
            <a:endParaRPr lang="fi-FI" sz="422" b="1" dirty="0">
              <a:solidFill>
                <a:prstClr val="black"/>
              </a:solidFill>
            </a:endParaRPr>
          </a:p>
          <a:p>
            <a:pPr defTabSz="643646"/>
            <a:endParaRPr lang="fi-FI" sz="422" b="1" dirty="0">
              <a:solidFill>
                <a:prstClr val="black"/>
              </a:solidFill>
            </a:endParaRPr>
          </a:p>
          <a:p>
            <a:pPr defTabSz="643646"/>
            <a:r>
              <a:rPr lang="fi-FI" sz="422" b="1" dirty="0">
                <a:solidFill>
                  <a:prstClr val="black"/>
                </a:solidFill>
              </a:rPr>
              <a:t>          </a:t>
            </a:r>
          </a:p>
        </p:txBody>
      </p:sp>
      <p:sp>
        <p:nvSpPr>
          <p:cNvPr id="128" name="Left-Right Arrow 127"/>
          <p:cNvSpPr/>
          <p:nvPr/>
        </p:nvSpPr>
        <p:spPr>
          <a:xfrm rot="16200000">
            <a:off x="728722" y="3200669"/>
            <a:ext cx="1066041" cy="371915"/>
          </a:xfrm>
          <a:prstGeom prst="leftRightArrow">
            <a:avLst/>
          </a:prstGeom>
          <a:solidFill>
            <a:schemeClr val="tx2">
              <a:lumMod val="20000"/>
              <a:lumOff val="80000"/>
            </a:schemeClr>
          </a:solidFill>
        </p:spPr>
        <p:style>
          <a:lnRef idx="1">
            <a:schemeClr val="dk1"/>
          </a:lnRef>
          <a:fillRef idx="2">
            <a:schemeClr val="dk1"/>
          </a:fillRef>
          <a:effectRef idx="1">
            <a:schemeClr val="dk1"/>
          </a:effectRef>
          <a:fontRef idx="minor">
            <a:schemeClr val="dk1"/>
          </a:fontRef>
        </p:style>
        <p:txBody>
          <a:bodyPr rtlCol="0" anchor="ctr"/>
          <a:lstStyle/>
          <a:p>
            <a:pPr algn="ctr" defTabSz="643646"/>
            <a:endParaRPr lang="en-US" sz="422" dirty="0">
              <a:solidFill>
                <a:prstClr val="black"/>
              </a:solidFill>
            </a:endParaRPr>
          </a:p>
        </p:txBody>
      </p:sp>
      <p:sp>
        <p:nvSpPr>
          <p:cNvPr id="129" name="Left-Right Arrow 128"/>
          <p:cNvSpPr/>
          <p:nvPr/>
        </p:nvSpPr>
        <p:spPr>
          <a:xfrm rot="16200000">
            <a:off x="3928682" y="3167876"/>
            <a:ext cx="1066041" cy="371915"/>
          </a:xfrm>
          <a:prstGeom prst="leftRightArrow">
            <a:avLst/>
          </a:prstGeom>
          <a:solidFill>
            <a:schemeClr val="accent5">
              <a:lumMod val="60000"/>
              <a:lumOff val="40000"/>
            </a:schemeClr>
          </a:solidFill>
          <a:ln>
            <a:solidFill>
              <a:schemeClr val="tx1">
                <a:lumMod val="95000"/>
                <a:lumOff val="5000"/>
              </a:schemeClr>
            </a:solidFill>
          </a:ln>
        </p:spPr>
        <p:style>
          <a:lnRef idx="1">
            <a:schemeClr val="accent6"/>
          </a:lnRef>
          <a:fillRef idx="3">
            <a:schemeClr val="accent6"/>
          </a:fillRef>
          <a:effectRef idx="2">
            <a:schemeClr val="accent6"/>
          </a:effectRef>
          <a:fontRef idx="minor">
            <a:schemeClr val="lt1"/>
          </a:fontRef>
        </p:style>
        <p:txBody>
          <a:bodyPr rtlCol="0" anchor="ctr"/>
          <a:lstStyle/>
          <a:p>
            <a:pPr algn="ctr" defTabSz="643646"/>
            <a:endParaRPr lang="en-US" sz="422" dirty="0">
              <a:solidFill>
                <a:prstClr val="black"/>
              </a:solidFill>
            </a:endParaRPr>
          </a:p>
        </p:txBody>
      </p:sp>
      <p:sp>
        <p:nvSpPr>
          <p:cNvPr id="130" name="Rectangle 129"/>
          <p:cNvSpPr/>
          <p:nvPr/>
        </p:nvSpPr>
        <p:spPr>
          <a:xfrm>
            <a:off x="5496794" y="3834581"/>
            <a:ext cx="2622194" cy="445396"/>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a:solidFill>
                  <a:prstClr val="black"/>
                </a:solidFill>
              </a:rPr>
              <a:t>?</a:t>
            </a:r>
          </a:p>
          <a:p>
            <a:pPr algn="ctr" defTabSz="643646"/>
            <a:r>
              <a:rPr lang="fi-FI" sz="1000" dirty="0">
                <a:solidFill>
                  <a:prstClr val="black"/>
                </a:solidFill>
              </a:rPr>
              <a:t>New </a:t>
            </a:r>
            <a:r>
              <a:rPr lang="fi-FI" sz="1000" dirty="0" err="1">
                <a:solidFill>
                  <a:prstClr val="black"/>
                </a:solidFill>
              </a:rPr>
              <a:t>services</a:t>
            </a:r>
            <a:endParaRPr lang="en-US" sz="1000" dirty="0">
              <a:solidFill>
                <a:prstClr val="black"/>
              </a:solidFill>
            </a:endParaRPr>
          </a:p>
        </p:txBody>
      </p:sp>
      <p:sp>
        <p:nvSpPr>
          <p:cNvPr id="131" name="Up Arrow 130"/>
          <p:cNvSpPr/>
          <p:nvPr/>
        </p:nvSpPr>
        <p:spPr>
          <a:xfrm rot="10800000">
            <a:off x="7257006" y="3625877"/>
            <a:ext cx="366657" cy="41455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8" name="Flowchart: Magnetic Disk 97"/>
          <p:cNvSpPr/>
          <p:nvPr/>
        </p:nvSpPr>
        <p:spPr>
          <a:xfrm>
            <a:off x="5035466" y="3405345"/>
            <a:ext cx="1582356" cy="252496"/>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r>
              <a:rPr lang="fi-FI" sz="600" dirty="0" smtClean="0">
                <a:solidFill>
                  <a:prstClr val="white"/>
                </a:solidFill>
              </a:rPr>
              <a:t>Publications</a:t>
            </a:r>
            <a:endParaRPr lang="en-US" sz="600" dirty="0">
              <a:solidFill>
                <a:prstClr val="white"/>
              </a:solidFill>
            </a:endParaRPr>
          </a:p>
        </p:txBody>
      </p:sp>
      <p:sp>
        <p:nvSpPr>
          <p:cNvPr id="107" name="Up Arrow 106"/>
          <p:cNvSpPr/>
          <p:nvPr/>
        </p:nvSpPr>
        <p:spPr>
          <a:xfrm rot="10800000">
            <a:off x="4978542" y="3598898"/>
            <a:ext cx="366657" cy="407147"/>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643646"/>
            <a:endParaRPr lang="en-US" sz="422">
              <a:solidFill>
                <a:prstClr val="white"/>
              </a:solidFill>
            </a:endParaRPr>
          </a:p>
        </p:txBody>
      </p:sp>
      <p:sp>
        <p:nvSpPr>
          <p:cNvPr id="97" name="Rectangle 96"/>
          <p:cNvSpPr/>
          <p:nvPr/>
        </p:nvSpPr>
        <p:spPr>
          <a:xfrm>
            <a:off x="6233966" y="1423096"/>
            <a:ext cx="1863807" cy="430787"/>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800" b="1" dirty="0">
                <a:solidFill>
                  <a:prstClr val="black"/>
                </a:solidFill>
              </a:rPr>
              <a:t>KAPA</a:t>
            </a:r>
          </a:p>
          <a:p>
            <a:pPr algn="ctr" defTabSz="643646"/>
            <a:r>
              <a:rPr lang="en-US" sz="800" dirty="0">
                <a:solidFill>
                  <a:prstClr val="black"/>
                </a:solidFill>
              </a:rPr>
              <a:t>National service bus for </a:t>
            </a:r>
            <a:r>
              <a:rPr lang="en-US" sz="800" dirty="0" err="1" smtClean="0">
                <a:solidFill>
                  <a:prstClr val="black"/>
                </a:solidFill>
              </a:rPr>
              <a:t>organisational</a:t>
            </a:r>
            <a:r>
              <a:rPr lang="en-US" sz="800" dirty="0" smtClean="0">
                <a:solidFill>
                  <a:prstClr val="black"/>
                </a:solidFill>
              </a:rPr>
              <a:t> </a:t>
            </a:r>
            <a:r>
              <a:rPr lang="en-US" sz="800" dirty="0">
                <a:solidFill>
                  <a:prstClr val="black"/>
                </a:solidFill>
              </a:rPr>
              <a:t>and personal data </a:t>
            </a:r>
          </a:p>
        </p:txBody>
      </p:sp>
      <p:sp>
        <p:nvSpPr>
          <p:cNvPr id="101" name="Left-Right Arrow 100"/>
          <p:cNvSpPr/>
          <p:nvPr/>
        </p:nvSpPr>
        <p:spPr>
          <a:xfrm rot="21208240">
            <a:off x="4845953" y="1616350"/>
            <a:ext cx="1301683" cy="294163"/>
          </a:xfrm>
          <a:prstGeom prst="leftRightArrow">
            <a:avLst/>
          </a:prstGeom>
          <a:gradFill flip="none" rotWithShape="1">
            <a:gsLst>
              <a:gs pos="10000">
                <a:schemeClr val="bg1">
                  <a:lumMod val="65000"/>
                </a:schemeClr>
              </a:gs>
              <a:gs pos="35000">
                <a:schemeClr val="accent2">
                  <a:tint val="37000"/>
                  <a:satMod val="300000"/>
                </a:schemeClr>
              </a:gs>
              <a:gs pos="100000">
                <a:schemeClr val="accent2">
                  <a:tint val="15000"/>
                  <a:satMod val="350000"/>
                </a:schemeClr>
              </a:gs>
            </a:gsLst>
            <a:lin ang="0" scaled="1"/>
            <a:tileRect/>
          </a:gradFill>
        </p:spPr>
        <p:style>
          <a:lnRef idx="1">
            <a:schemeClr val="accent2"/>
          </a:lnRef>
          <a:fillRef idx="2">
            <a:schemeClr val="accent2"/>
          </a:fillRef>
          <a:effectRef idx="1">
            <a:schemeClr val="accent2"/>
          </a:effectRef>
          <a:fontRef idx="minor">
            <a:schemeClr val="dk1"/>
          </a:fontRef>
        </p:style>
        <p:txBody>
          <a:bodyPr rtlCol="0" anchor="ctr"/>
          <a:lstStyle/>
          <a:p>
            <a:pPr algn="ctr" defTabSz="643646"/>
            <a:endParaRPr lang="en-US" sz="422" dirty="0">
              <a:solidFill>
                <a:prstClr val="black"/>
              </a:solidFill>
            </a:endParaRPr>
          </a:p>
        </p:txBody>
      </p:sp>
      <p:sp>
        <p:nvSpPr>
          <p:cNvPr id="102" name="TextBox 101"/>
          <p:cNvSpPr txBox="1"/>
          <p:nvPr/>
        </p:nvSpPr>
        <p:spPr>
          <a:xfrm>
            <a:off x="5234024" y="1871586"/>
            <a:ext cx="780982" cy="230832"/>
          </a:xfrm>
          <a:prstGeom prst="rect">
            <a:avLst/>
          </a:prstGeom>
          <a:noFill/>
        </p:spPr>
        <p:txBody>
          <a:bodyPr wrap="none" rtlCol="0">
            <a:spAutoFit/>
          </a:bodyPr>
          <a:lstStyle/>
          <a:p>
            <a:pPr defTabSz="643646"/>
            <a:r>
              <a:rPr lang="fi-FI" sz="900" dirty="0">
                <a:solidFill>
                  <a:prstClr val="black"/>
                </a:solidFill>
              </a:rPr>
              <a:t>SOAP </a:t>
            </a:r>
            <a:r>
              <a:rPr lang="fi-FI" sz="900" dirty="0" err="1">
                <a:solidFill>
                  <a:prstClr val="black"/>
                </a:solidFill>
              </a:rPr>
              <a:t>APIs</a:t>
            </a:r>
            <a:endParaRPr lang="en-US" sz="900" dirty="0">
              <a:solidFill>
                <a:prstClr val="black"/>
              </a:solidFill>
            </a:endParaRPr>
          </a:p>
        </p:txBody>
      </p:sp>
      <p:sp>
        <p:nvSpPr>
          <p:cNvPr id="108" name="Rectangle 107"/>
          <p:cNvSpPr/>
          <p:nvPr/>
        </p:nvSpPr>
        <p:spPr>
          <a:xfrm>
            <a:off x="5485725" y="4341776"/>
            <a:ext cx="2633263" cy="41457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800" dirty="0" smtClean="0">
                <a:solidFill>
                  <a:prstClr val="black"/>
                </a:solidFill>
              </a:rPr>
              <a:t/>
            </a:r>
            <a:br>
              <a:rPr lang="fi-FI" sz="800" dirty="0" smtClean="0">
                <a:solidFill>
                  <a:prstClr val="black"/>
                </a:solidFill>
              </a:rPr>
            </a:br>
            <a:r>
              <a:rPr lang="fi-FI" sz="800" dirty="0" err="1" smtClean="0">
                <a:solidFill>
                  <a:prstClr val="black"/>
                </a:solidFill>
              </a:rPr>
              <a:t>Incorporated</a:t>
            </a:r>
            <a:r>
              <a:rPr lang="fi-FI" sz="800" dirty="0" smtClean="0">
                <a:solidFill>
                  <a:prstClr val="black"/>
                </a:solidFill>
              </a:rPr>
              <a:t> </a:t>
            </a:r>
            <a:r>
              <a:rPr lang="fi-FI" sz="800" dirty="0" err="1">
                <a:solidFill>
                  <a:prstClr val="black"/>
                </a:solidFill>
              </a:rPr>
              <a:t>University</a:t>
            </a:r>
            <a:r>
              <a:rPr lang="fi-FI" sz="800" dirty="0">
                <a:solidFill>
                  <a:prstClr val="black"/>
                </a:solidFill>
              </a:rPr>
              <a:t> </a:t>
            </a:r>
            <a:r>
              <a:rPr lang="fi-FI" sz="800" dirty="0" err="1">
                <a:solidFill>
                  <a:prstClr val="black"/>
                </a:solidFill>
              </a:rPr>
              <a:t>Coalitions</a:t>
            </a:r>
            <a:r>
              <a:rPr lang="fi-FI" sz="800" dirty="0">
                <a:solidFill>
                  <a:prstClr val="black"/>
                </a:solidFill>
              </a:rPr>
              <a:t> </a:t>
            </a:r>
          </a:p>
          <a:p>
            <a:pPr algn="ctr" defTabSz="643646"/>
            <a:r>
              <a:rPr lang="fi-FI" sz="800" dirty="0">
                <a:solidFill>
                  <a:prstClr val="black"/>
                </a:solidFill>
              </a:rPr>
              <a:t>= </a:t>
            </a:r>
            <a:r>
              <a:rPr lang="fi-FI" sz="800" dirty="0" err="1">
                <a:solidFill>
                  <a:prstClr val="black"/>
                </a:solidFill>
              </a:rPr>
              <a:t>Universities</a:t>
            </a:r>
            <a:r>
              <a:rPr lang="fi-FI" sz="800" dirty="0">
                <a:solidFill>
                  <a:prstClr val="black"/>
                </a:solidFill>
              </a:rPr>
              <a:t> </a:t>
            </a:r>
            <a:r>
              <a:rPr lang="fi-FI" sz="800" dirty="0" err="1">
                <a:solidFill>
                  <a:prstClr val="black"/>
                </a:solidFill>
              </a:rPr>
              <a:t>building</a:t>
            </a:r>
            <a:r>
              <a:rPr lang="fi-FI" sz="800" dirty="0">
                <a:solidFill>
                  <a:prstClr val="black"/>
                </a:solidFill>
              </a:rPr>
              <a:t> </a:t>
            </a:r>
            <a:r>
              <a:rPr lang="fi-FI" sz="800" dirty="0" err="1">
                <a:solidFill>
                  <a:prstClr val="black"/>
                </a:solidFill>
              </a:rPr>
              <a:t>new</a:t>
            </a:r>
            <a:r>
              <a:rPr lang="fi-FI" sz="800" dirty="0">
                <a:solidFill>
                  <a:prstClr val="black"/>
                </a:solidFill>
              </a:rPr>
              <a:t> </a:t>
            </a:r>
            <a:r>
              <a:rPr lang="fi-FI" sz="800" dirty="0" err="1">
                <a:solidFill>
                  <a:prstClr val="black"/>
                </a:solidFill>
              </a:rPr>
              <a:t>informations</a:t>
            </a:r>
            <a:r>
              <a:rPr lang="fi-FI" sz="800" dirty="0">
                <a:solidFill>
                  <a:prstClr val="black"/>
                </a:solidFill>
              </a:rPr>
              <a:t> </a:t>
            </a:r>
            <a:r>
              <a:rPr lang="fi-FI" sz="800" dirty="0" err="1" smtClean="0">
                <a:solidFill>
                  <a:prstClr val="black"/>
                </a:solidFill>
              </a:rPr>
              <a:t>systems</a:t>
            </a:r>
            <a:r>
              <a:rPr lang="fi-FI" sz="800" dirty="0" smtClean="0">
                <a:solidFill>
                  <a:prstClr val="black"/>
                </a:solidFill>
              </a:rPr>
              <a:t> </a:t>
            </a:r>
            <a:r>
              <a:rPr lang="fi-FI" sz="800" dirty="0" err="1">
                <a:solidFill>
                  <a:prstClr val="black"/>
                </a:solidFill>
              </a:rPr>
              <a:t>together</a:t>
            </a:r>
            <a:endParaRPr lang="fi-FI" sz="800" dirty="0">
              <a:solidFill>
                <a:prstClr val="black"/>
              </a:solidFill>
            </a:endParaRPr>
          </a:p>
          <a:p>
            <a:pPr algn="ctr" defTabSz="643646"/>
            <a:endParaRPr lang="en-US" sz="422" dirty="0">
              <a:solidFill>
                <a:prstClr val="black"/>
              </a:solidFill>
            </a:endParaRPr>
          </a:p>
        </p:txBody>
      </p:sp>
      <p:sp>
        <p:nvSpPr>
          <p:cNvPr id="4" name="TextBox 3"/>
          <p:cNvSpPr txBox="1"/>
          <p:nvPr/>
        </p:nvSpPr>
        <p:spPr>
          <a:xfrm>
            <a:off x="6762093" y="2588104"/>
            <a:ext cx="1197101" cy="246221"/>
          </a:xfrm>
          <a:prstGeom prst="rect">
            <a:avLst/>
          </a:prstGeom>
          <a:solidFill>
            <a:schemeClr val="bg1"/>
          </a:solidFill>
        </p:spPr>
        <p:txBody>
          <a:bodyPr wrap="square" rtlCol="0">
            <a:spAutoFit/>
          </a:bodyPr>
          <a:lstStyle/>
          <a:p>
            <a:r>
              <a:rPr lang="fi-FI" sz="1000" b="1" dirty="0" smtClean="0"/>
              <a:t>Opintopolku</a:t>
            </a:r>
            <a:endParaRPr lang="fi-FI" sz="1000" b="1" dirty="0"/>
          </a:p>
        </p:txBody>
      </p:sp>
      <p:sp>
        <p:nvSpPr>
          <p:cNvPr id="117" name="Rectangle 116"/>
          <p:cNvSpPr/>
          <p:nvPr/>
        </p:nvSpPr>
        <p:spPr>
          <a:xfrm>
            <a:off x="407485" y="4081692"/>
            <a:ext cx="2058165" cy="448960"/>
          </a:xfrm>
          <a:prstGeom prst="rect">
            <a:avLst/>
          </a:prstGeom>
          <a:ln>
            <a:solidFill>
              <a:schemeClr val="accent6">
                <a:lumMod val="5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err="1" smtClean="0">
                <a:solidFill>
                  <a:prstClr val="black"/>
                </a:solidFill>
              </a:rPr>
              <a:t>Catalog</a:t>
            </a:r>
            <a:r>
              <a:rPr lang="fi-FI" sz="1000" b="1" dirty="0" smtClean="0">
                <a:solidFill>
                  <a:prstClr val="black"/>
                </a:solidFill>
              </a:rPr>
              <a:t> y</a:t>
            </a:r>
            <a:endParaRPr lang="fi-FI" sz="1000" b="1" dirty="0">
              <a:solidFill>
                <a:prstClr val="black"/>
              </a:solidFill>
            </a:endParaRPr>
          </a:p>
          <a:p>
            <a:pPr algn="ctr" defTabSz="643646"/>
            <a:r>
              <a:rPr lang="fi-FI" sz="1000" dirty="0" err="1" smtClean="0">
                <a:solidFill>
                  <a:prstClr val="black"/>
                </a:solidFill>
              </a:rPr>
              <a:t>research</a:t>
            </a:r>
            <a:r>
              <a:rPr lang="fi-FI" sz="1000" dirty="0" smtClean="0">
                <a:solidFill>
                  <a:prstClr val="black"/>
                </a:solidFill>
              </a:rPr>
              <a:t> </a:t>
            </a:r>
            <a:r>
              <a:rPr lang="fi-FI" sz="1000" dirty="0">
                <a:solidFill>
                  <a:prstClr val="black"/>
                </a:solidFill>
              </a:rPr>
              <a:t>data </a:t>
            </a:r>
            <a:r>
              <a:rPr lang="fi-FI" sz="1000" dirty="0" err="1">
                <a:solidFill>
                  <a:prstClr val="black"/>
                </a:solidFill>
              </a:rPr>
              <a:t>catalog</a:t>
            </a:r>
            <a:endParaRPr lang="fi-FI" sz="1000" dirty="0">
              <a:solidFill>
                <a:prstClr val="black"/>
              </a:solidFill>
            </a:endParaRPr>
          </a:p>
          <a:p>
            <a:pPr algn="ctr" defTabSz="643646"/>
            <a:endParaRPr lang="en-US" sz="422" dirty="0">
              <a:solidFill>
                <a:prstClr val="black"/>
              </a:solidFill>
            </a:endParaRPr>
          </a:p>
        </p:txBody>
      </p:sp>
      <p:sp>
        <p:nvSpPr>
          <p:cNvPr id="127" name="Rectangle 126"/>
          <p:cNvSpPr/>
          <p:nvPr/>
        </p:nvSpPr>
        <p:spPr>
          <a:xfrm>
            <a:off x="75980" y="4307955"/>
            <a:ext cx="2058165" cy="448960"/>
          </a:xfrm>
          <a:prstGeom prst="rect">
            <a:avLst/>
          </a:prstGeom>
          <a:ln>
            <a:solidFill>
              <a:schemeClr val="accent6">
                <a:lumMod val="50000"/>
              </a:schemeClr>
            </a:solidFill>
          </a:ln>
        </p:spPr>
        <p:style>
          <a:lnRef idx="2">
            <a:schemeClr val="accent4"/>
          </a:lnRef>
          <a:fillRef idx="1">
            <a:schemeClr val="lt1"/>
          </a:fillRef>
          <a:effectRef idx="0">
            <a:schemeClr val="accent4"/>
          </a:effectRef>
          <a:fontRef idx="minor">
            <a:schemeClr val="dk1"/>
          </a:fontRef>
        </p:style>
        <p:txBody>
          <a:bodyPr rtlCol="0" anchor="ctr"/>
          <a:lstStyle/>
          <a:p>
            <a:pPr algn="ctr" defTabSz="643646"/>
            <a:r>
              <a:rPr lang="fi-FI" sz="1000" b="1" dirty="0" err="1" smtClean="0">
                <a:solidFill>
                  <a:prstClr val="black"/>
                </a:solidFill>
              </a:rPr>
              <a:t>Catalog</a:t>
            </a:r>
            <a:r>
              <a:rPr lang="fi-FI" sz="1000" b="1" dirty="0" smtClean="0">
                <a:solidFill>
                  <a:prstClr val="black"/>
                </a:solidFill>
              </a:rPr>
              <a:t> a-x</a:t>
            </a:r>
            <a:endParaRPr lang="fi-FI" sz="1000" b="1" dirty="0">
              <a:solidFill>
                <a:prstClr val="black"/>
              </a:solidFill>
            </a:endParaRPr>
          </a:p>
          <a:p>
            <a:pPr algn="ctr" defTabSz="643646"/>
            <a:r>
              <a:rPr lang="fi-FI" sz="1000" dirty="0" err="1" smtClean="0">
                <a:solidFill>
                  <a:prstClr val="black"/>
                </a:solidFill>
              </a:rPr>
              <a:t>research</a:t>
            </a:r>
            <a:r>
              <a:rPr lang="fi-FI" sz="1000" dirty="0" smtClean="0">
                <a:solidFill>
                  <a:prstClr val="black"/>
                </a:solidFill>
              </a:rPr>
              <a:t> </a:t>
            </a:r>
            <a:r>
              <a:rPr lang="fi-FI" sz="1000" dirty="0">
                <a:solidFill>
                  <a:prstClr val="black"/>
                </a:solidFill>
              </a:rPr>
              <a:t>data </a:t>
            </a:r>
            <a:r>
              <a:rPr lang="fi-FI" sz="1000" dirty="0" err="1">
                <a:solidFill>
                  <a:prstClr val="black"/>
                </a:solidFill>
              </a:rPr>
              <a:t>catalog</a:t>
            </a:r>
            <a:endParaRPr lang="fi-FI" sz="1000" dirty="0">
              <a:solidFill>
                <a:prstClr val="black"/>
              </a:solidFill>
            </a:endParaRPr>
          </a:p>
          <a:p>
            <a:pPr algn="ctr" defTabSz="643646"/>
            <a:endParaRPr lang="en-US" sz="422" dirty="0">
              <a:solidFill>
                <a:prstClr val="black"/>
              </a:solidFill>
            </a:endParaRPr>
          </a:p>
        </p:txBody>
      </p:sp>
      <p:sp>
        <p:nvSpPr>
          <p:cNvPr id="132" name="Title 1"/>
          <p:cNvSpPr>
            <a:spLocks noGrp="1"/>
          </p:cNvSpPr>
          <p:nvPr>
            <p:ph type="title"/>
          </p:nvPr>
        </p:nvSpPr>
        <p:spPr>
          <a:xfrm>
            <a:off x="393026" y="0"/>
            <a:ext cx="8509268" cy="993775"/>
          </a:xfrm>
        </p:spPr>
        <p:txBody>
          <a:bodyPr/>
          <a:lstStyle/>
          <a:p>
            <a:r>
              <a:rPr lang="fi-FI" sz="1600" dirty="0" err="1" smtClean="0">
                <a:latin typeface="Verdana" panose="020B0604030504040204" pitchFamily="34" charset="0"/>
                <a:ea typeface="Verdana" panose="020B0604030504040204" pitchFamily="34" charset="0"/>
                <a:cs typeface="Verdana" panose="020B0604030504040204" pitchFamily="34" charset="0"/>
              </a:rPr>
              <a:t>Development</a:t>
            </a:r>
            <a:r>
              <a:rPr lang="fi-FI" sz="1600" dirty="0" smtClean="0">
                <a:latin typeface="Verdana" panose="020B0604030504040204" pitchFamily="34" charset="0"/>
                <a:ea typeface="Verdana" panose="020B0604030504040204" pitchFamily="34" charset="0"/>
                <a:cs typeface="Verdana" panose="020B0604030504040204" pitchFamily="34" charset="0"/>
              </a:rPr>
              <a:t> of </a:t>
            </a:r>
            <a:r>
              <a:rPr lang="fi-FI" sz="1600" dirty="0" err="1" smtClean="0">
                <a:latin typeface="Verdana" panose="020B0604030504040204" pitchFamily="34" charset="0"/>
                <a:ea typeface="Verdana" panose="020B0604030504040204" pitchFamily="34" charset="0"/>
                <a:cs typeface="Verdana" panose="020B0604030504040204" pitchFamily="34" charset="0"/>
              </a:rPr>
              <a:t>Information</a:t>
            </a:r>
            <a:r>
              <a:rPr lang="fi-FI" sz="1600" dirty="0" smtClean="0">
                <a:latin typeface="Verdana" panose="020B0604030504040204" pitchFamily="34" charset="0"/>
                <a:ea typeface="Verdana" panose="020B0604030504040204" pitchFamily="34" charset="0"/>
                <a:cs typeface="Verdana" panose="020B0604030504040204" pitchFamily="34" charset="0"/>
              </a:rPr>
              <a:t> Architecture on a National Level in Finland</a:t>
            </a: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010145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53"/>
                                        </p:tgtEl>
                                      </p:cBhvr>
                                    </p:animEffect>
                                    <p:animScale>
                                      <p:cBhvr>
                                        <p:cTn id="7" dur="250" autoRev="1" fill="hold"/>
                                        <p:tgtEl>
                                          <p:spTgt spid="53"/>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52"/>
                                        </p:tgtEl>
                                      </p:cBhvr>
                                    </p:animEffect>
                                    <p:animScale>
                                      <p:cBhvr>
                                        <p:cTn id="12" dur="250" autoRev="1" fill="hold"/>
                                        <p:tgtEl>
                                          <p:spTgt spid="52"/>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100"/>
                                        </p:tgtEl>
                                      </p:cBhvr>
                                    </p:animEffect>
                                    <p:animScale>
                                      <p:cBhvr>
                                        <p:cTn id="17" dur="250" autoRev="1" fill="hold"/>
                                        <p:tgtEl>
                                          <p:spTgt spid="100"/>
                                        </p:tgtEl>
                                      </p:cBhvr>
                                      <p:by x="105000" y="105000"/>
                                    </p:animScale>
                                  </p:childTnLst>
                                </p:cTn>
                              </p:par>
                              <p:par>
                                <p:cTn id="18" presetID="26" presetClass="emph" presetSubtype="0" fill="hold" grpId="0" nodeType="withEffect">
                                  <p:stCondLst>
                                    <p:cond delay="0"/>
                                  </p:stCondLst>
                                  <p:childTnLst>
                                    <p:animEffect transition="out" filter="fade">
                                      <p:cBhvr>
                                        <p:cTn id="19" dur="500" tmFilter="0, 0; .2, .5; .8, .5; 1, 0"/>
                                        <p:tgtEl>
                                          <p:spTgt spid="103"/>
                                        </p:tgtEl>
                                      </p:cBhvr>
                                    </p:animEffect>
                                    <p:animScale>
                                      <p:cBhvr>
                                        <p:cTn id="20" dur="250" autoRev="1" fill="hold"/>
                                        <p:tgtEl>
                                          <p:spTgt spid="103"/>
                                        </p:tgtEl>
                                      </p:cBhvr>
                                      <p:by x="105000" y="105000"/>
                                    </p:animScale>
                                  </p:childTnLst>
                                </p:cTn>
                              </p:par>
                            </p:childTnLst>
                          </p:cTn>
                        </p:par>
                      </p:childTnLst>
                    </p:cTn>
                  </p:par>
                  <p:par>
                    <p:cTn id="21" fill="hold">
                      <p:stCondLst>
                        <p:cond delay="indefinite"/>
                      </p:stCondLst>
                      <p:childTnLst>
                        <p:par>
                          <p:cTn id="22" fill="hold">
                            <p:stCondLst>
                              <p:cond delay="0"/>
                            </p:stCondLst>
                            <p:childTnLst>
                              <p:par>
                                <p:cTn id="23" presetID="26" presetClass="emph" presetSubtype="0" fill="hold" grpId="0" nodeType="clickEffect">
                                  <p:stCondLst>
                                    <p:cond delay="0"/>
                                  </p:stCondLst>
                                  <p:childTnLst>
                                    <p:animEffect transition="out" filter="fade">
                                      <p:cBhvr>
                                        <p:cTn id="24" dur="500" tmFilter="0, 0; .2, .5; .8, .5; 1, 0"/>
                                        <p:tgtEl>
                                          <p:spTgt spid="130"/>
                                        </p:tgtEl>
                                      </p:cBhvr>
                                    </p:animEffect>
                                    <p:animScale>
                                      <p:cBhvr>
                                        <p:cTn id="25" dur="250" autoRev="1" fill="hold"/>
                                        <p:tgtEl>
                                          <p:spTgt spid="130"/>
                                        </p:tgtEl>
                                      </p:cBhvr>
                                      <p:by x="105000" y="105000"/>
                                    </p:animScale>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1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2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26" presetClass="emph" presetSubtype="0" fill="hold" grpId="0" nodeType="clickEffect">
                                  <p:stCondLst>
                                    <p:cond delay="0"/>
                                  </p:stCondLst>
                                  <p:childTnLst>
                                    <p:animEffect transition="out" filter="fade">
                                      <p:cBhvr>
                                        <p:cTn id="37" dur="500" tmFilter="0, 0; .2, .5; .8, .5; 1, 0"/>
                                        <p:tgtEl>
                                          <p:spTgt spid="105"/>
                                        </p:tgtEl>
                                      </p:cBhvr>
                                    </p:animEffect>
                                    <p:animScale>
                                      <p:cBhvr>
                                        <p:cTn id="38" dur="250" autoRev="1" fill="hold"/>
                                        <p:tgtEl>
                                          <p:spTgt spid="105"/>
                                        </p:tgtEl>
                                      </p:cBhvr>
                                      <p:by x="105000" y="105000"/>
                                    </p:animScale>
                                  </p:childTnLst>
                                </p:cTn>
                              </p:par>
                              <p:par>
                                <p:cTn id="39" presetID="26" presetClass="emph" presetSubtype="0" fill="hold" grpId="0" nodeType="withEffect">
                                  <p:stCondLst>
                                    <p:cond delay="0"/>
                                  </p:stCondLst>
                                  <p:childTnLst>
                                    <p:animEffect transition="out" filter="fade">
                                      <p:cBhvr>
                                        <p:cTn id="40" dur="500" tmFilter="0, 0; .2, .5; .8, .5; 1, 0"/>
                                        <p:tgtEl>
                                          <p:spTgt spid="128"/>
                                        </p:tgtEl>
                                      </p:cBhvr>
                                    </p:animEffect>
                                    <p:animScale>
                                      <p:cBhvr>
                                        <p:cTn id="41" dur="250" autoRev="1" fill="hold"/>
                                        <p:tgtEl>
                                          <p:spTgt spid="128"/>
                                        </p:tgtEl>
                                      </p:cBhvr>
                                      <p:by x="105000" y="105000"/>
                                    </p:animScale>
                                  </p:childTnLst>
                                </p:cTn>
                              </p:par>
                              <p:par>
                                <p:cTn id="42" presetID="26" presetClass="emph" presetSubtype="0" fill="hold" grpId="0" nodeType="withEffect">
                                  <p:stCondLst>
                                    <p:cond delay="0"/>
                                  </p:stCondLst>
                                  <p:childTnLst>
                                    <p:animEffect transition="out" filter="fade">
                                      <p:cBhvr>
                                        <p:cTn id="43" dur="500" tmFilter="0, 0; .2, .5; .8, .5; 1, 0"/>
                                        <p:tgtEl>
                                          <p:spTgt spid="129"/>
                                        </p:tgtEl>
                                      </p:cBhvr>
                                    </p:animEffect>
                                    <p:animScale>
                                      <p:cBhvr>
                                        <p:cTn id="44" dur="250" autoRev="1" fill="hold"/>
                                        <p:tgtEl>
                                          <p:spTgt spid="129"/>
                                        </p:tgtEl>
                                      </p:cBhvr>
                                      <p:by x="105000" y="105000"/>
                                    </p:animScale>
                                  </p:childTnLst>
                                </p:cTn>
                              </p:par>
                              <p:par>
                                <p:cTn id="45" presetID="26" presetClass="emph" presetSubtype="0" fill="hold" grpId="0" nodeType="withEffect">
                                  <p:stCondLst>
                                    <p:cond delay="0"/>
                                  </p:stCondLst>
                                  <p:childTnLst>
                                    <p:animEffect transition="out" filter="fade">
                                      <p:cBhvr>
                                        <p:cTn id="46" dur="500" tmFilter="0, 0; .2, .5; .8, .5; 1, 0"/>
                                        <p:tgtEl>
                                          <p:spTgt spid="101"/>
                                        </p:tgtEl>
                                      </p:cBhvr>
                                    </p:animEffect>
                                    <p:animScale>
                                      <p:cBhvr>
                                        <p:cTn id="47" dur="250" autoRev="1" fill="hold"/>
                                        <p:tgtEl>
                                          <p:spTgt spid="101"/>
                                        </p:tgtEl>
                                      </p:cBhvr>
                                      <p:by x="105000" y="105000"/>
                                    </p:animScale>
                                  </p:childTnLst>
                                </p:cTn>
                              </p:par>
                              <p:par>
                                <p:cTn id="48" presetID="26" presetClass="emph" presetSubtype="0" fill="hold" grpId="0" nodeType="withEffect">
                                  <p:stCondLst>
                                    <p:cond delay="0"/>
                                  </p:stCondLst>
                                  <p:childTnLst>
                                    <p:animEffect transition="out" filter="fade">
                                      <p:cBhvr>
                                        <p:cTn id="49" dur="500" tmFilter="0, 0; .2, .5; .8, .5; 1, 0"/>
                                        <p:tgtEl>
                                          <p:spTgt spid="95"/>
                                        </p:tgtEl>
                                      </p:cBhvr>
                                    </p:animEffect>
                                    <p:animScale>
                                      <p:cBhvr>
                                        <p:cTn id="50" dur="250" autoRev="1" fill="hold"/>
                                        <p:tgtEl>
                                          <p:spTgt spid="95"/>
                                        </p:tgtEl>
                                      </p:cBhvr>
                                      <p:by x="105000" y="105000"/>
                                    </p:animScale>
                                  </p:childTnLst>
                                </p:cTn>
                              </p:par>
                              <p:par>
                                <p:cTn id="51" presetID="26" presetClass="emph" presetSubtype="0" fill="hold" grpId="0" nodeType="withEffect">
                                  <p:stCondLst>
                                    <p:cond delay="0"/>
                                  </p:stCondLst>
                                  <p:childTnLst>
                                    <p:animEffect transition="out" filter="fade">
                                      <p:cBhvr>
                                        <p:cTn id="52" dur="500" tmFilter="0, 0; .2, .5; .8, .5; 1, 0"/>
                                        <p:tgtEl>
                                          <p:spTgt spid="91"/>
                                        </p:tgtEl>
                                      </p:cBhvr>
                                    </p:animEffect>
                                    <p:animScale>
                                      <p:cBhvr>
                                        <p:cTn id="53" dur="250" autoRev="1" fill="hold"/>
                                        <p:tgtEl>
                                          <p:spTgt spid="9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91" grpId="0" animBg="1"/>
      <p:bldP spid="95" grpId="0" animBg="1"/>
      <p:bldP spid="100" grpId="0" animBg="1"/>
      <p:bldP spid="103" grpId="0" animBg="1"/>
      <p:bldP spid="105" grpId="0" animBg="1"/>
      <p:bldP spid="128" grpId="0" animBg="1"/>
      <p:bldP spid="129" grpId="0" animBg="1"/>
      <p:bldP spid="130" grpId="0" animBg="1"/>
      <p:bldP spid="101" grpId="0" animBg="1"/>
      <p:bldP spid="117" grpId="0" animBg="1"/>
      <p:bldP spid="127"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16976" y="545281"/>
            <a:ext cx="8779790" cy="804598"/>
          </a:xfrm>
        </p:spPr>
        <p:txBody>
          <a:bodyPr>
            <a:normAutofit fontScale="90000"/>
          </a:bodyPr>
          <a:lstStyle/>
          <a:p>
            <a:r>
              <a:rPr lang="fi-FI" sz="2700" dirty="0" err="1"/>
              <a:t>E</a:t>
            </a:r>
            <a:r>
              <a:rPr lang="fi-FI" sz="2700" dirty="0" err="1" smtClean="0"/>
              <a:t>lements</a:t>
            </a:r>
            <a:r>
              <a:rPr lang="fi-FI" sz="2700" dirty="0" smtClean="0"/>
              <a:t> of </a:t>
            </a:r>
            <a:r>
              <a:rPr lang="fi-FI" sz="2700" dirty="0" err="1" smtClean="0"/>
              <a:t>the</a:t>
            </a:r>
            <a:r>
              <a:rPr lang="fi-FI" sz="2700" dirty="0" smtClean="0"/>
              <a:t> </a:t>
            </a:r>
            <a:r>
              <a:rPr lang="fi-FI" sz="2700" dirty="0" err="1" smtClean="0"/>
              <a:t>semantically</a:t>
            </a:r>
            <a:r>
              <a:rPr lang="fi-FI" sz="2700" dirty="0" smtClean="0"/>
              <a:t> </a:t>
            </a:r>
            <a:r>
              <a:rPr lang="fi-FI" sz="2700" dirty="0" err="1" smtClean="0"/>
              <a:t>interoperable</a:t>
            </a:r>
            <a:r>
              <a:rPr lang="fi-FI" sz="2700" dirty="0" smtClean="0"/>
              <a:t> </a:t>
            </a:r>
            <a:r>
              <a:rPr lang="fi-FI" sz="2700" dirty="0" err="1" smtClean="0"/>
              <a:t>information</a:t>
            </a:r>
            <a:r>
              <a:rPr lang="fi-FI" sz="2700" dirty="0" smtClean="0"/>
              <a:t> </a:t>
            </a:r>
            <a:r>
              <a:rPr lang="fi-FI" sz="2700" dirty="0" smtClean="0"/>
              <a:t>management </a:t>
            </a:r>
            <a:r>
              <a:rPr lang="fi-FI" sz="2700" dirty="0" err="1" smtClean="0"/>
              <a:t>infrastructure</a:t>
            </a:r>
            <a:r>
              <a:rPr lang="en-US" dirty="0"/>
              <a:t/>
            </a:r>
            <a:br>
              <a:rPr lang="en-US" dirty="0"/>
            </a:br>
            <a:endParaRPr lang="fi-FI" dirty="0"/>
          </a:p>
        </p:txBody>
      </p:sp>
      <p:sp>
        <p:nvSpPr>
          <p:cNvPr id="6" name="Slide Number Placeholder 5"/>
          <p:cNvSpPr>
            <a:spLocks noGrp="1"/>
          </p:cNvSpPr>
          <p:nvPr>
            <p:ph type="sldNum" sz="quarter" idx="12"/>
          </p:nvPr>
        </p:nvSpPr>
        <p:spPr/>
        <p:txBody>
          <a:bodyPr/>
          <a:lstStyle/>
          <a:p>
            <a:fld id="{4A00FCCE-F2E8-2E41-B189-2AD6CC2919F3}" type="slidenum">
              <a:rPr lang="en-US" smtClean="0"/>
              <a:t>4</a:t>
            </a:fld>
            <a:endParaRPr lang="en-US"/>
          </a:p>
        </p:txBody>
      </p:sp>
      <p:grpSp>
        <p:nvGrpSpPr>
          <p:cNvPr id="7" name="Group 6"/>
          <p:cNvGrpSpPr/>
          <p:nvPr/>
        </p:nvGrpSpPr>
        <p:grpSpPr>
          <a:xfrm>
            <a:off x="1469566" y="1489434"/>
            <a:ext cx="1892319" cy="684833"/>
            <a:chOff x="1940" y="1487145"/>
            <a:chExt cx="1892319" cy="684833"/>
          </a:xfrm>
        </p:grpSpPr>
        <p:sp>
          <p:nvSpPr>
            <p:cNvPr id="23" name="Rectangle 22"/>
            <p:cNvSpPr/>
            <p:nvPr/>
          </p:nvSpPr>
          <p:spPr>
            <a:xfrm>
              <a:off x="1940" y="1487145"/>
              <a:ext cx="1892319" cy="684833"/>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4" name="Rectangle 23"/>
            <p:cNvSpPr/>
            <p:nvPr/>
          </p:nvSpPr>
          <p:spPr>
            <a:xfrm>
              <a:off x="1940" y="1487145"/>
              <a:ext cx="1892319" cy="6848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900" b="0" kern="1200" dirty="0" err="1" smtClean="0"/>
                <a:t>Terminology</a:t>
              </a:r>
              <a:endParaRPr lang="en-US" sz="1900" b="0" kern="1200" dirty="0"/>
            </a:p>
          </p:txBody>
        </p:sp>
      </p:grpSp>
      <p:grpSp>
        <p:nvGrpSpPr>
          <p:cNvPr id="8" name="Group 7"/>
          <p:cNvGrpSpPr/>
          <p:nvPr/>
        </p:nvGrpSpPr>
        <p:grpSpPr>
          <a:xfrm>
            <a:off x="1467626" y="2190744"/>
            <a:ext cx="1892319" cy="1147409"/>
            <a:chOff x="0" y="2188455"/>
            <a:chExt cx="1892319" cy="1147409"/>
          </a:xfrm>
        </p:grpSpPr>
        <p:sp>
          <p:nvSpPr>
            <p:cNvPr id="21" name="Rectangle 20"/>
            <p:cNvSpPr/>
            <p:nvPr/>
          </p:nvSpPr>
          <p:spPr>
            <a:xfrm>
              <a:off x="0" y="2188455"/>
              <a:ext cx="1892319" cy="1147409"/>
            </a:xfrm>
            <a:prstGeom prst="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22" name="Rectangle 21"/>
            <p:cNvSpPr/>
            <p:nvPr/>
          </p:nvSpPr>
          <p:spPr>
            <a:xfrm>
              <a:off x="0" y="2188455"/>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900" kern="1200" dirty="0" err="1" smtClean="0"/>
                <a:t>Concepts</a:t>
              </a:r>
              <a:endParaRPr lang="en-US" sz="1900" kern="1200" dirty="0"/>
            </a:p>
            <a:p>
              <a:pPr marL="171450" lvl="1" indent="-171450" algn="l" defTabSz="844550">
                <a:lnSpc>
                  <a:spcPct val="90000"/>
                </a:lnSpc>
                <a:spcBef>
                  <a:spcPct val="0"/>
                </a:spcBef>
                <a:spcAft>
                  <a:spcPct val="15000"/>
                </a:spcAft>
                <a:buChar char="••"/>
              </a:pPr>
              <a:r>
                <a:rPr lang="fi-FI" sz="1900" kern="1200" dirty="0" err="1" smtClean="0"/>
                <a:t>Definitions</a:t>
              </a:r>
              <a:endParaRPr lang="en-US" sz="1900" kern="1200" dirty="0"/>
            </a:p>
            <a:p>
              <a:pPr marL="171450" lvl="1" indent="-171450" algn="l" defTabSz="844550">
                <a:lnSpc>
                  <a:spcPct val="90000"/>
                </a:lnSpc>
                <a:spcBef>
                  <a:spcPct val="0"/>
                </a:spcBef>
                <a:spcAft>
                  <a:spcPct val="15000"/>
                </a:spcAft>
                <a:buChar char="••"/>
              </a:pPr>
              <a:r>
                <a:rPr lang="fi-FI" sz="1900" kern="1200" dirty="0" err="1" smtClean="0"/>
                <a:t>Classifications</a:t>
              </a:r>
              <a:endParaRPr lang="en-US" sz="1900" kern="1200" dirty="0"/>
            </a:p>
          </p:txBody>
        </p:sp>
      </p:grpSp>
      <p:grpSp>
        <p:nvGrpSpPr>
          <p:cNvPr id="9" name="Group 8"/>
          <p:cNvGrpSpPr/>
          <p:nvPr/>
        </p:nvGrpSpPr>
        <p:grpSpPr>
          <a:xfrm>
            <a:off x="3626811" y="1489434"/>
            <a:ext cx="1892319" cy="684833"/>
            <a:chOff x="2159185" y="1487145"/>
            <a:chExt cx="1892319" cy="684833"/>
          </a:xfrm>
          <a:solidFill>
            <a:schemeClr val="accent3">
              <a:lumMod val="75000"/>
            </a:schemeClr>
          </a:solidFill>
        </p:grpSpPr>
        <p:sp>
          <p:nvSpPr>
            <p:cNvPr id="19" name="Rectangle 18"/>
            <p:cNvSpPr/>
            <p:nvPr/>
          </p:nvSpPr>
          <p:spPr>
            <a:xfrm>
              <a:off x="2159185" y="1487145"/>
              <a:ext cx="1892319" cy="684833"/>
            </a:xfrm>
            <a:prstGeom prst="rect">
              <a:avLst/>
            </a:prstGeom>
            <a:grpFill/>
          </p:spPr>
          <p:style>
            <a:lnRef idx="2">
              <a:schemeClr val="accent5">
                <a:hueOff val="-4966938"/>
                <a:satOff val="19906"/>
                <a:lumOff val="4314"/>
                <a:alphaOff val="0"/>
              </a:schemeClr>
            </a:lnRef>
            <a:fillRef idx="1">
              <a:schemeClr val="accent5">
                <a:hueOff val="-4966938"/>
                <a:satOff val="19906"/>
                <a:lumOff val="4314"/>
                <a:alphaOff val="0"/>
              </a:schemeClr>
            </a:fillRef>
            <a:effectRef idx="0">
              <a:schemeClr val="accent5">
                <a:hueOff val="-4966938"/>
                <a:satOff val="19906"/>
                <a:lumOff val="4314"/>
                <a:alphaOff val="0"/>
              </a:schemeClr>
            </a:effectRef>
            <a:fontRef idx="minor">
              <a:schemeClr val="lt1"/>
            </a:fontRef>
          </p:style>
        </p:sp>
        <p:sp>
          <p:nvSpPr>
            <p:cNvPr id="20" name="Rectangle 19"/>
            <p:cNvSpPr/>
            <p:nvPr/>
          </p:nvSpPr>
          <p:spPr>
            <a:xfrm>
              <a:off x="2159185" y="1487145"/>
              <a:ext cx="1892319" cy="68483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900" kern="1200" dirty="0" err="1" smtClean="0"/>
                <a:t>Core</a:t>
              </a:r>
              <a:r>
                <a:rPr lang="fi-FI" sz="1900" kern="1200" dirty="0" smtClean="0"/>
                <a:t> </a:t>
              </a:r>
              <a:r>
                <a:rPr lang="fi-FI" sz="1900" kern="1200" dirty="0" err="1" smtClean="0"/>
                <a:t>vocabularies</a:t>
              </a:r>
              <a:endParaRPr lang="en-US" sz="1900" kern="1200" dirty="0"/>
            </a:p>
          </p:txBody>
        </p:sp>
      </p:grpSp>
      <p:grpSp>
        <p:nvGrpSpPr>
          <p:cNvPr id="10" name="Group 9"/>
          <p:cNvGrpSpPr/>
          <p:nvPr/>
        </p:nvGrpSpPr>
        <p:grpSpPr>
          <a:xfrm>
            <a:off x="3626811" y="2174267"/>
            <a:ext cx="1892319" cy="1147409"/>
            <a:chOff x="2159185" y="2171978"/>
            <a:chExt cx="1892319" cy="1147409"/>
          </a:xfrm>
        </p:grpSpPr>
        <p:sp>
          <p:nvSpPr>
            <p:cNvPr id="17" name="Rectangle 16"/>
            <p:cNvSpPr/>
            <p:nvPr/>
          </p:nvSpPr>
          <p:spPr>
            <a:xfrm>
              <a:off x="2159185" y="2171978"/>
              <a:ext cx="1892319" cy="1147409"/>
            </a:xfrm>
            <a:prstGeom prst="rect">
              <a:avLst/>
            </a:prstGeom>
          </p:spPr>
          <p:style>
            <a:lnRef idx="2">
              <a:schemeClr val="accent5">
                <a:tint val="40000"/>
                <a:alpha val="90000"/>
                <a:hueOff val="-5370241"/>
                <a:satOff val="24126"/>
                <a:lumOff val="1658"/>
                <a:alphaOff val="0"/>
              </a:schemeClr>
            </a:lnRef>
            <a:fillRef idx="1">
              <a:schemeClr val="accent5">
                <a:tint val="40000"/>
                <a:alpha val="90000"/>
                <a:hueOff val="-5370241"/>
                <a:satOff val="24126"/>
                <a:lumOff val="1658"/>
                <a:alphaOff val="0"/>
              </a:schemeClr>
            </a:fillRef>
            <a:effectRef idx="0">
              <a:schemeClr val="accent5">
                <a:tint val="40000"/>
                <a:alpha val="90000"/>
                <a:hueOff val="-5370241"/>
                <a:satOff val="24126"/>
                <a:lumOff val="1658"/>
                <a:alphaOff val="0"/>
              </a:schemeClr>
            </a:effectRef>
            <a:fontRef idx="minor">
              <a:schemeClr val="dk1">
                <a:hueOff val="0"/>
                <a:satOff val="0"/>
                <a:lumOff val="0"/>
                <a:alphaOff val="0"/>
              </a:schemeClr>
            </a:fontRef>
          </p:style>
        </p:sp>
        <p:sp>
          <p:nvSpPr>
            <p:cNvPr id="18" name="Rectangle 17"/>
            <p:cNvSpPr/>
            <p:nvPr/>
          </p:nvSpPr>
          <p:spPr>
            <a:xfrm>
              <a:off x="2159185" y="2171978"/>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900" kern="1200" dirty="0" err="1" smtClean="0"/>
                <a:t>Classes</a:t>
              </a:r>
              <a:endParaRPr lang="en-US" sz="1900" kern="1200" dirty="0"/>
            </a:p>
            <a:p>
              <a:pPr marL="171450" lvl="1" indent="-171450" algn="l" defTabSz="844550">
                <a:lnSpc>
                  <a:spcPct val="90000"/>
                </a:lnSpc>
                <a:spcBef>
                  <a:spcPct val="0"/>
                </a:spcBef>
                <a:spcAft>
                  <a:spcPct val="15000"/>
                </a:spcAft>
                <a:buChar char="••"/>
              </a:pPr>
              <a:r>
                <a:rPr lang="fi-FI" sz="1900" kern="1200" dirty="0" err="1" smtClean="0"/>
                <a:t>Attributes</a:t>
              </a:r>
              <a:endParaRPr lang="en-US" sz="1900" kern="1200" dirty="0"/>
            </a:p>
            <a:p>
              <a:pPr marL="171450" lvl="1" indent="-171450" algn="l" defTabSz="844550">
                <a:lnSpc>
                  <a:spcPct val="90000"/>
                </a:lnSpc>
                <a:spcBef>
                  <a:spcPct val="0"/>
                </a:spcBef>
                <a:spcAft>
                  <a:spcPct val="15000"/>
                </a:spcAft>
                <a:buChar char="••"/>
              </a:pPr>
              <a:r>
                <a:rPr lang="fi-FI" sz="1900" kern="1200" dirty="0" err="1" smtClean="0"/>
                <a:t>Associations</a:t>
              </a:r>
              <a:endParaRPr lang="en-US" sz="1900" kern="1200" dirty="0"/>
            </a:p>
          </p:txBody>
        </p:sp>
      </p:grpSp>
      <p:grpSp>
        <p:nvGrpSpPr>
          <p:cNvPr id="11" name="Group 10"/>
          <p:cNvGrpSpPr/>
          <p:nvPr/>
        </p:nvGrpSpPr>
        <p:grpSpPr>
          <a:xfrm>
            <a:off x="5784055" y="1489434"/>
            <a:ext cx="1892319" cy="684833"/>
            <a:chOff x="4316429" y="1487145"/>
            <a:chExt cx="1892319" cy="684833"/>
          </a:xfrm>
        </p:grpSpPr>
        <p:sp>
          <p:nvSpPr>
            <p:cNvPr id="15" name="Rectangle 14"/>
            <p:cNvSpPr/>
            <p:nvPr/>
          </p:nvSpPr>
          <p:spPr>
            <a:xfrm>
              <a:off x="4316429" y="1487145"/>
              <a:ext cx="1892319" cy="684833"/>
            </a:xfrm>
            <a:prstGeom prst="rect">
              <a:avLst/>
            </a:prstGeom>
          </p:spPr>
          <p:style>
            <a:lnRef idx="2">
              <a:schemeClr val="accent5">
                <a:hueOff val="-9933876"/>
                <a:satOff val="39811"/>
                <a:lumOff val="8628"/>
                <a:alphaOff val="0"/>
              </a:schemeClr>
            </a:lnRef>
            <a:fillRef idx="1">
              <a:schemeClr val="accent5">
                <a:hueOff val="-9933876"/>
                <a:satOff val="39811"/>
                <a:lumOff val="8628"/>
                <a:alphaOff val="0"/>
              </a:schemeClr>
            </a:fillRef>
            <a:effectRef idx="0">
              <a:schemeClr val="accent5">
                <a:hueOff val="-9933876"/>
                <a:satOff val="39811"/>
                <a:lumOff val="8628"/>
                <a:alphaOff val="0"/>
              </a:schemeClr>
            </a:effectRef>
            <a:fontRef idx="minor">
              <a:schemeClr val="lt1"/>
            </a:fontRef>
          </p:style>
        </p:sp>
        <p:sp>
          <p:nvSpPr>
            <p:cNvPr id="16" name="Rectangle 15"/>
            <p:cNvSpPr/>
            <p:nvPr/>
          </p:nvSpPr>
          <p:spPr>
            <a:xfrm>
              <a:off x="4316429" y="1487145"/>
              <a:ext cx="1892319" cy="68483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fi-FI" sz="1900" kern="1200" dirty="0" smtClean="0"/>
                <a:t>Application </a:t>
              </a:r>
              <a:r>
                <a:rPr lang="fi-FI" sz="1900" kern="1200" dirty="0" err="1" smtClean="0"/>
                <a:t>Profiles</a:t>
              </a:r>
              <a:endParaRPr lang="en-US" sz="1900" kern="1200" dirty="0"/>
            </a:p>
          </p:txBody>
        </p:sp>
      </p:grpSp>
      <p:grpSp>
        <p:nvGrpSpPr>
          <p:cNvPr id="12" name="Group 11"/>
          <p:cNvGrpSpPr/>
          <p:nvPr/>
        </p:nvGrpSpPr>
        <p:grpSpPr>
          <a:xfrm>
            <a:off x="5784055" y="2174267"/>
            <a:ext cx="1892319" cy="1147409"/>
            <a:chOff x="4316429" y="2171978"/>
            <a:chExt cx="1892319" cy="1147409"/>
          </a:xfrm>
        </p:grpSpPr>
        <p:sp>
          <p:nvSpPr>
            <p:cNvPr id="13" name="Rectangle 12"/>
            <p:cNvSpPr/>
            <p:nvPr/>
          </p:nvSpPr>
          <p:spPr>
            <a:xfrm>
              <a:off x="4316429" y="2171978"/>
              <a:ext cx="1892319" cy="1147409"/>
            </a:xfrm>
            <a:prstGeom prst="rect">
              <a:avLst/>
            </a:prstGeom>
          </p:spPr>
          <p:style>
            <a:lnRef idx="2">
              <a:schemeClr val="accent5">
                <a:tint val="40000"/>
                <a:alpha val="90000"/>
                <a:hueOff val="-10740482"/>
                <a:satOff val="48253"/>
                <a:lumOff val="3317"/>
                <a:alphaOff val="0"/>
              </a:schemeClr>
            </a:lnRef>
            <a:fillRef idx="1">
              <a:schemeClr val="accent5">
                <a:tint val="40000"/>
                <a:alpha val="90000"/>
                <a:hueOff val="-10740482"/>
                <a:satOff val="48253"/>
                <a:lumOff val="3317"/>
                <a:alphaOff val="0"/>
              </a:schemeClr>
            </a:fillRef>
            <a:effectRef idx="0">
              <a:schemeClr val="accent5">
                <a:tint val="40000"/>
                <a:alpha val="90000"/>
                <a:hueOff val="-10740482"/>
                <a:satOff val="48253"/>
                <a:lumOff val="3317"/>
                <a:alphaOff val="0"/>
              </a:schemeClr>
            </a:effectRef>
            <a:fontRef idx="minor">
              <a:schemeClr val="dk1">
                <a:hueOff val="0"/>
                <a:satOff val="0"/>
                <a:lumOff val="0"/>
                <a:alphaOff val="0"/>
              </a:schemeClr>
            </a:fontRef>
          </p:style>
        </p:sp>
        <p:sp>
          <p:nvSpPr>
            <p:cNvPr id="14" name="Rectangle 13"/>
            <p:cNvSpPr/>
            <p:nvPr/>
          </p:nvSpPr>
          <p:spPr>
            <a:xfrm>
              <a:off x="4316429" y="2171978"/>
              <a:ext cx="1892319" cy="114740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fi-FI" sz="1900" kern="1200" dirty="0" err="1" smtClean="0"/>
                <a:t>Context</a:t>
              </a:r>
              <a:endParaRPr lang="en-US" sz="1900" kern="1200" dirty="0"/>
            </a:p>
            <a:p>
              <a:pPr marL="171450" lvl="1" indent="-171450" algn="l" defTabSz="844550">
                <a:lnSpc>
                  <a:spcPct val="90000"/>
                </a:lnSpc>
                <a:spcBef>
                  <a:spcPct val="0"/>
                </a:spcBef>
                <a:spcAft>
                  <a:spcPct val="15000"/>
                </a:spcAft>
                <a:buChar char="••"/>
              </a:pPr>
              <a:r>
                <a:rPr lang="fi-FI" sz="1900" kern="1200" dirty="0" err="1" smtClean="0"/>
                <a:t>Constraints</a:t>
              </a:r>
              <a:endParaRPr lang="en-US" sz="1900" kern="1200" dirty="0"/>
            </a:p>
            <a:p>
              <a:pPr marL="171450" lvl="1" indent="-171450" algn="l" defTabSz="844550">
                <a:lnSpc>
                  <a:spcPct val="90000"/>
                </a:lnSpc>
                <a:spcBef>
                  <a:spcPct val="0"/>
                </a:spcBef>
                <a:spcAft>
                  <a:spcPct val="15000"/>
                </a:spcAft>
                <a:buChar char="••"/>
              </a:pPr>
              <a:r>
                <a:rPr lang="fi-FI" sz="1900" kern="1200" dirty="0" smtClean="0"/>
                <a:t>Extensions</a:t>
              </a:r>
              <a:endParaRPr lang="en-US" sz="1900" kern="1200" dirty="0"/>
            </a:p>
          </p:txBody>
        </p:sp>
      </p:grpSp>
      <p:sp>
        <p:nvSpPr>
          <p:cNvPr id="25" name="Double Bracket 24"/>
          <p:cNvSpPr/>
          <p:nvPr/>
        </p:nvSpPr>
        <p:spPr>
          <a:xfrm>
            <a:off x="591975" y="3293411"/>
            <a:ext cx="2724405" cy="684833"/>
          </a:xfrm>
          <a:prstGeom prst="bracketPair">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i-FI" sz="1400" dirty="0" smtClean="0"/>
          </a:p>
          <a:p>
            <a:pPr algn="ctr"/>
            <a:r>
              <a:rPr lang="fi-FI" sz="1400" dirty="0" err="1" smtClean="0"/>
              <a:t>Terminological</a:t>
            </a:r>
            <a:r>
              <a:rPr lang="fi-FI" sz="1400" dirty="0" smtClean="0"/>
              <a:t> </a:t>
            </a:r>
            <a:r>
              <a:rPr lang="fi-FI" sz="1400" dirty="0" err="1" smtClean="0"/>
              <a:t>theory</a:t>
            </a:r>
            <a:endParaRPr lang="fi-FI" sz="1400" dirty="0" smtClean="0"/>
          </a:p>
          <a:p>
            <a:pPr algn="ctr"/>
            <a:r>
              <a:rPr lang="fi-FI" sz="1400" i="1" dirty="0" err="1"/>
              <a:t>m</a:t>
            </a:r>
            <a:r>
              <a:rPr lang="fi-FI" sz="1400" i="1" dirty="0" err="1" smtClean="0"/>
              <a:t>utual</a:t>
            </a:r>
            <a:r>
              <a:rPr lang="fi-FI" sz="1400" i="1" dirty="0" smtClean="0"/>
              <a:t> </a:t>
            </a:r>
            <a:r>
              <a:rPr lang="fi-FI" sz="1400" i="1" dirty="0" err="1" smtClean="0"/>
              <a:t>understanding</a:t>
            </a:r>
            <a:r>
              <a:rPr lang="fi-FI" sz="1400" i="1" dirty="0" smtClean="0"/>
              <a:t> of </a:t>
            </a:r>
            <a:r>
              <a:rPr lang="fi-FI" sz="1400" i="1" dirty="0" err="1" smtClean="0"/>
              <a:t>conceps</a:t>
            </a:r>
            <a:endParaRPr lang="fi-FI" sz="1400" i="1" dirty="0" smtClean="0"/>
          </a:p>
          <a:p>
            <a:pPr algn="ctr"/>
            <a:r>
              <a:rPr lang="fi-FI" sz="1400" i="1" dirty="0" err="1"/>
              <a:t>c</a:t>
            </a:r>
            <a:r>
              <a:rPr lang="fi-FI" sz="1400" i="1" dirty="0" err="1" smtClean="0"/>
              <a:t>onsistant</a:t>
            </a:r>
            <a:r>
              <a:rPr lang="fi-FI" sz="1400" i="1" dirty="0" smtClean="0"/>
              <a:t> </a:t>
            </a:r>
            <a:r>
              <a:rPr lang="fi-FI" sz="1400" i="1" dirty="0" err="1" smtClean="0"/>
              <a:t>use</a:t>
            </a:r>
            <a:r>
              <a:rPr lang="fi-FI" sz="1400" i="1" dirty="0" smtClean="0"/>
              <a:t> of </a:t>
            </a:r>
            <a:r>
              <a:rPr lang="fi-FI" sz="1400" i="1" dirty="0" err="1" smtClean="0"/>
              <a:t>terms</a:t>
            </a:r>
            <a:endParaRPr lang="fi-FI" sz="1400" i="1" dirty="0" smtClean="0"/>
          </a:p>
          <a:p>
            <a:pPr algn="ctr"/>
            <a:endParaRPr lang="fi-FI" sz="1400" i="1" dirty="0"/>
          </a:p>
        </p:txBody>
      </p:sp>
      <p:sp>
        <p:nvSpPr>
          <p:cNvPr id="26" name="Double Bracket 25"/>
          <p:cNvSpPr/>
          <p:nvPr/>
        </p:nvSpPr>
        <p:spPr>
          <a:xfrm>
            <a:off x="3748143" y="3293412"/>
            <a:ext cx="1968818" cy="640091"/>
          </a:xfrm>
          <a:prstGeom prst="bracketPair">
            <a:avLst/>
          </a:prstGeom>
          <a:ln>
            <a:solidFill>
              <a:schemeClr val="accent3">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i-FI" sz="1400" dirty="0" smtClean="0"/>
          </a:p>
          <a:p>
            <a:pPr algn="ctr"/>
            <a:r>
              <a:rPr lang="fi-FI" sz="1400" dirty="0" err="1"/>
              <a:t>l</a:t>
            </a:r>
            <a:r>
              <a:rPr lang="fi-FI" sz="1400" dirty="0" err="1" smtClean="0"/>
              <a:t>ogical</a:t>
            </a:r>
            <a:r>
              <a:rPr lang="fi-FI" sz="1400" dirty="0" smtClean="0"/>
              <a:t> data </a:t>
            </a:r>
            <a:r>
              <a:rPr lang="fi-FI" sz="1400" dirty="0" err="1" smtClean="0"/>
              <a:t>structures</a:t>
            </a:r>
            <a:endParaRPr lang="fi-FI" sz="1400" dirty="0" smtClean="0"/>
          </a:p>
          <a:p>
            <a:pPr algn="ctr"/>
            <a:r>
              <a:rPr lang="fi-FI" sz="1400" i="1" dirty="0" err="1" smtClean="0"/>
              <a:t>Semantic</a:t>
            </a:r>
            <a:r>
              <a:rPr lang="fi-FI" sz="1400" i="1" dirty="0" smtClean="0"/>
              <a:t> </a:t>
            </a:r>
            <a:r>
              <a:rPr lang="fi-FI" sz="1400" i="1" dirty="0" err="1" smtClean="0"/>
              <a:t>Interoperability</a:t>
            </a:r>
            <a:r>
              <a:rPr lang="fi-FI" sz="1400" i="1" dirty="0" smtClean="0"/>
              <a:t> </a:t>
            </a:r>
            <a:r>
              <a:rPr lang="fi-FI" sz="1400" i="1" dirty="0" err="1" smtClean="0"/>
              <a:t>Model</a:t>
            </a:r>
            <a:endParaRPr lang="fi-FI" sz="1400" i="1" dirty="0" smtClean="0"/>
          </a:p>
          <a:p>
            <a:pPr algn="ctr"/>
            <a:endParaRPr lang="fi-FI" sz="1400" i="1" dirty="0"/>
          </a:p>
        </p:txBody>
      </p:sp>
      <p:sp>
        <p:nvSpPr>
          <p:cNvPr id="27" name="Double Bracket 26"/>
          <p:cNvSpPr/>
          <p:nvPr/>
        </p:nvSpPr>
        <p:spPr>
          <a:xfrm>
            <a:off x="6346047" y="3257976"/>
            <a:ext cx="1968818" cy="640091"/>
          </a:xfrm>
          <a:prstGeom prst="bracketPair">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fi-FI" sz="1400" dirty="0" smtClean="0"/>
          </a:p>
          <a:p>
            <a:pPr algn="ctr"/>
            <a:r>
              <a:rPr lang="fi-FI" sz="1400" dirty="0" err="1" smtClean="0"/>
              <a:t>systematic</a:t>
            </a:r>
            <a:r>
              <a:rPr lang="fi-FI" sz="1400" dirty="0" smtClean="0"/>
              <a:t> </a:t>
            </a:r>
            <a:r>
              <a:rPr lang="fi-FI" sz="1400" dirty="0" err="1" smtClean="0"/>
              <a:t>method</a:t>
            </a:r>
            <a:r>
              <a:rPr lang="fi-FI" sz="1400" dirty="0" smtClean="0"/>
              <a:t> to </a:t>
            </a:r>
            <a:r>
              <a:rPr lang="fi-FI" sz="1400" dirty="0" err="1" smtClean="0"/>
              <a:t>apply</a:t>
            </a:r>
            <a:r>
              <a:rPr lang="fi-FI" sz="1400" dirty="0" smtClean="0"/>
              <a:t> </a:t>
            </a:r>
            <a:r>
              <a:rPr lang="fi-FI" sz="1400" dirty="0" err="1" smtClean="0"/>
              <a:t>descriptions</a:t>
            </a:r>
            <a:endParaRPr lang="fi-FI" sz="1400" i="1" dirty="0" smtClean="0"/>
          </a:p>
          <a:p>
            <a:pPr algn="ctr"/>
            <a:endParaRPr lang="fi-FI" sz="1400" i="1" dirty="0"/>
          </a:p>
        </p:txBody>
      </p:sp>
      <p:sp>
        <p:nvSpPr>
          <p:cNvPr id="3" name="TextBox 2"/>
          <p:cNvSpPr txBox="1"/>
          <p:nvPr/>
        </p:nvSpPr>
        <p:spPr>
          <a:xfrm>
            <a:off x="1394160" y="4160252"/>
            <a:ext cx="7475520" cy="523220"/>
          </a:xfrm>
          <a:prstGeom prst="rect">
            <a:avLst/>
          </a:prstGeom>
          <a:noFill/>
        </p:spPr>
        <p:txBody>
          <a:bodyPr wrap="square" rtlCol="0">
            <a:spAutoFit/>
          </a:bodyPr>
          <a:lstStyle/>
          <a:p>
            <a:r>
              <a:rPr lang="fi-FI" sz="1400" i="1" dirty="0" err="1" smtClean="0">
                <a:solidFill>
                  <a:schemeClr val="tx2">
                    <a:lumMod val="50000"/>
                  </a:schemeClr>
                </a:solidFill>
              </a:rPr>
              <a:t>Well</a:t>
            </a:r>
            <a:r>
              <a:rPr lang="fi-FI" sz="1400" i="1" dirty="0" smtClean="0">
                <a:solidFill>
                  <a:schemeClr val="tx2">
                    <a:lumMod val="50000"/>
                  </a:schemeClr>
                </a:solidFill>
              </a:rPr>
              <a:t> </a:t>
            </a:r>
            <a:r>
              <a:rPr lang="fi-FI" sz="1400" i="1" dirty="0" err="1" smtClean="0">
                <a:solidFill>
                  <a:schemeClr val="tx2">
                    <a:lumMod val="50000"/>
                  </a:schemeClr>
                </a:solidFill>
              </a:rPr>
              <a:t>defined</a:t>
            </a:r>
            <a:r>
              <a:rPr lang="fi-FI" sz="1400" i="1" dirty="0" smtClean="0">
                <a:solidFill>
                  <a:schemeClr val="tx2">
                    <a:lumMod val="50000"/>
                  </a:schemeClr>
                </a:solidFill>
              </a:rPr>
              <a:t> </a:t>
            </a:r>
            <a:r>
              <a:rPr lang="fi-FI" sz="1400" i="1" dirty="0" smtClean="0">
                <a:solidFill>
                  <a:schemeClr val="tx2">
                    <a:lumMod val="50000"/>
                  </a:schemeClr>
                </a:solidFill>
              </a:rPr>
              <a:t>management </a:t>
            </a:r>
            <a:r>
              <a:rPr lang="fi-FI" sz="1400" i="1" dirty="0" err="1" smtClean="0">
                <a:solidFill>
                  <a:schemeClr val="tx2">
                    <a:lumMod val="50000"/>
                  </a:schemeClr>
                </a:solidFill>
              </a:rPr>
              <a:t>responsibilities</a:t>
            </a:r>
            <a:r>
              <a:rPr lang="fi-FI" sz="1400" i="1" dirty="0" smtClean="0">
                <a:solidFill>
                  <a:schemeClr val="tx2">
                    <a:lumMod val="50000"/>
                  </a:schemeClr>
                </a:solidFill>
              </a:rPr>
              <a:t> </a:t>
            </a:r>
            <a:r>
              <a:rPr lang="fi-FI" sz="1400" i="1" dirty="0" err="1" smtClean="0">
                <a:solidFill>
                  <a:schemeClr val="tx2">
                    <a:lumMod val="50000"/>
                  </a:schemeClr>
                </a:solidFill>
              </a:rPr>
              <a:t>enable</a:t>
            </a:r>
            <a:r>
              <a:rPr lang="fi-FI" sz="1400" i="1" dirty="0" smtClean="0">
                <a:solidFill>
                  <a:schemeClr val="tx2">
                    <a:lumMod val="50000"/>
                  </a:schemeClr>
                </a:solidFill>
              </a:rPr>
              <a:t> </a:t>
            </a:r>
            <a:r>
              <a:rPr lang="fi-FI" sz="1400" i="1" dirty="0" err="1" smtClean="0">
                <a:solidFill>
                  <a:schemeClr val="tx2">
                    <a:lumMod val="50000"/>
                  </a:schemeClr>
                </a:solidFill>
              </a:rPr>
              <a:t>efficient</a:t>
            </a:r>
            <a:r>
              <a:rPr lang="fi-FI" sz="1400" i="1" dirty="0" smtClean="0">
                <a:solidFill>
                  <a:schemeClr val="tx2">
                    <a:lumMod val="50000"/>
                  </a:schemeClr>
                </a:solidFill>
              </a:rPr>
              <a:t> </a:t>
            </a:r>
            <a:r>
              <a:rPr lang="fi-FI" sz="1400" i="1" dirty="0" err="1" smtClean="0">
                <a:solidFill>
                  <a:schemeClr val="tx2">
                    <a:lumMod val="50000"/>
                  </a:schemeClr>
                </a:solidFill>
              </a:rPr>
              <a:t>use</a:t>
            </a:r>
            <a:r>
              <a:rPr lang="fi-FI" sz="1400" i="1" dirty="0" smtClean="0">
                <a:solidFill>
                  <a:schemeClr val="tx2">
                    <a:lumMod val="50000"/>
                  </a:schemeClr>
                </a:solidFill>
              </a:rPr>
              <a:t> </a:t>
            </a:r>
            <a:r>
              <a:rPr lang="fi-FI" sz="1400" i="1" dirty="0" smtClean="0">
                <a:solidFill>
                  <a:schemeClr val="tx2">
                    <a:lumMod val="50000"/>
                  </a:schemeClr>
                </a:solidFill>
              </a:rPr>
              <a:t>of </a:t>
            </a:r>
            <a:r>
              <a:rPr lang="fi-FI" sz="1400" i="1" dirty="0" err="1" smtClean="0">
                <a:solidFill>
                  <a:schemeClr val="tx2">
                    <a:lumMod val="50000"/>
                  </a:schemeClr>
                </a:solidFill>
              </a:rPr>
              <a:t>different</a:t>
            </a:r>
            <a:r>
              <a:rPr lang="fi-FI" sz="1400" i="1" dirty="0" smtClean="0">
                <a:solidFill>
                  <a:schemeClr val="tx2">
                    <a:lumMod val="50000"/>
                  </a:schemeClr>
                </a:solidFill>
              </a:rPr>
              <a:t> </a:t>
            </a:r>
            <a:r>
              <a:rPr lang="fi-FI" sz="1400" i="1" dirty="0" err="1" smtClean="0">
                <a:solidFill>
                  <a:schemeClr val="tx2">
                    <a:lumMod val="50000"/>
                  </a:schemeClr>
                </a:solidFill>
              </a:rPr>
              <a:t>resources</a:t>
            </a:r>
            <a:r>
              <a:rPr lang="fi-FI" sz="1400" i="1" dirty="0" smtClean="0">
                <a:solidFill>
                  <a:schemeClr val="tx2">
                    <a:lumMod val="50000"/>
                  </a:schemeClr>
                </a:solidFill>
              </a:rPr>
              <a:t> </a:t>
            </a:r>
            <a:endParaRPr lang="fi-FI" sz="1400" i="1" dirty="0" smtClean="0">
              <a:solidFill>
                <a:schemeClr val="tx2">
                  <a:lumMod val="50000"/>
                </a:schemeClr>
              </a:solidFill>
            </a:endParaRPr>
          </a:p>
          <a:p>
            <a:pPr algn="ctr"/>
            <a:r>
              <a:rPr lang="fi-FI" sz="1400" i="1" dirty="0" smtClean="0">
                <a:solidFill>
                  <a:schemeClr val="tx2">
                    <a:lumMod val="50000"/>
                  </a:schemeClr>
                </a:solidFill>
              </a:rPr>
              <a:t>– </a:t>
            </a:r>
            <a:r>
              <a:rPr lang="fi-FI" sz="1400" i="1" dirty="0" err="1" smtClean="0">
                <a:solidFill>
                  <a:schemeClr val="tx2">
                    <a:lumMod val="50000"/>
                  </a:schemeClr>
                </a:solidFill>
              </a:rPr>
              <a:t>commitment</a:t>
            </a:r>
            <a:r>
              <a:rPr lang="fi-FI" sz="1400" i="1" dirty="0" smtClean="0">
                <a:solidFill>
                  <a:schemeClr val="tx2">
                    <a:lumMod val="50000"/>
                  </a:schemeClr>
                </a:solidFill>
              </a:rPr>
              <a:t> </a:t>
            </a:r>
            <a:r>
              <a:rPr lang="fi-FI" sz="1400" i="1" dirty="0" err="1" smtClean="0">
                <a:solidFill>
                  <a:schemeClr val="tx2">
                    <a:lumMod val="50000"/>
                  </a:schemeClr>
                </a:solidFill>
              </a:rPr>
              <a:t>needed</a:t>
            </a:r>
            <a:r>
              <a:rPr lang="fi-FI" sz="1400" i="1" dirty="0" smtClean="0">
                <a:solidFill>
                  <a:schemeClr val="tx2">
                    <a:lumMod val="50000"/>
                  </a:schemeClr>
                </a:solidFill>
              </a:rPr>
              <a:t> for </a:t>
            </a:r>
            <a:r>
              <a:rPr lang="fi-FI" sz="1400" i="1" dirty="0" err="1" smtClean="0">
                <a:solidFill>
                  <a:schemeClr val="tx2">
                    <a:lumMod val="50000"/>
                  </a:schemeClr>
                </a:solidFill>
              </a:rPr>
              <a:t>this</a:t>
            </a:r>
            <a:r>
              <a:rPr lang="fi-FI" sz="1400" i="1" dirty="0" smtClean="0">
                <a:solidFill>
                  <a:schemeClr val="tx2">
                    <a:lumMod val="50000"/>
                  </a:schemeClr>
                </a:solidFill>
              </a:rPr>
              <a:t> long-</a:t>
            </a:r>
            <a:r>
              <a:rPr lang="fi-FI" sz="1400" i="1" dirty="0" err="1" smtClean="0">
                <a:solidFill>
                  <a:schemeClr val="tx2">
                    <a:lumMod val="50000"/>
                  </a:schemeClr>
                </a:solidFill>
              </a:rPr>
              <a:t>term</a:t>
            </a:r>
            <a:r>
              <a:rPr lang="fi-FI" sz="1400" i="1" dirty="0" smtClean="0">
                <a:solidFill>
                  <a:schemeClr val="tx2">
                    <a:lumMod val="50000"/>
                  </a:schemeClr>
                </a:solidFill>
              </a:rPr>
              <a:t> </a:t>
            </a:r>
            <a:r>
              <a:rPr lang="fi-FI" sz="1400" i="1" dirty="0" err="1" smtClean="0">
                <a:solidFill>
                  <a:schemeClr val="tx2">
                    <a:lumMod val="50000"/>
                  </a:schemeClr>
                </a:solidFill>
              </a:rPr>
              <a:t>work</a:t>
            </a:r>
            <a:r>
              <a:rPr lang="fi-FI" sz="1400" i="1" dirty="0" smtClean="0">
                <a:solidFill>
                  <a:schemeClr val="tx2">
                    <a:lumMod val="50000"/>
                  </a:schemeClr>
                </a:solidFill>
              </a:rPr>
              <a:t> </a:t>
            </a:r>
            <a:endParaRPr lang="fi-FI" sz="1400" i="1" dirty="0">
              <a:solidFill>
                <a:schemeClr val="tx2">
                  <a:lumMod val="50000"/>
                </a:schemeClr>
              </a:solidFill>
            </a:endParaRPr>
          </a:p>
        </p:txBody>
      </p:sp>
    </p:spTree>
    <p:extLst>
      <p:ext uri="{BB962C8B-B14F-4D97-AF65-F5344CB8AC3E}">
        <p14:creationId xmlns:p14="http://schemas.microsoft.com/office/powerpoint/2010/main" val="20827047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A00FCCE-F2E8-2E41-B189-2AD6CC2919F3}" type="slidenum">
              <a:rPr lang="en-US" smtClean="0"/>
              <a:t>5</a:t>
            </a:fld>
            <a:endParaRPr lang="en-US"/>
          </a:p>
        </p:txBody>
      </p:sp>
      <p:sp>
        <p:nvSpPr>
          <p:cNvPr id="7" name="Title 1"/>
          <p:cNvSpPr txBox="1">
            <a:spLocks/>
          </p:cNvSpPr>
          <p:nvPr/>
        </p:nvSpPr>
        <p:spPr>
          <a:xfrm>
            <a:off x="1057656" y="-48840"/>
            <a:ext cx="7886700" cy="99417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i="1" kern="1200">
                <a:solidFill>
                  <a:schemeClr val="tx1"/>
                </a:solidFill>
                <a:latin typeface="Verdana"/>
                <a:ea typeface="+mj-ea"/>
                <a:cs typeface="Verdana"/>
              </a:defRPr>
            </a:lvl1pPr>
          </a:lstStyle>
          <a:p>
            <a:r>
              <a:rPr lang="fi-FI" dirty="0" err="1" smtClean="0"/>
              <a:t>Need</a:t>
            </a:r>
            <a:r>
              <a:rPr lang="fi-FI" dirty="0" smtClean="0"/>
              <a:t> for </a:t>
            </a:r>
            <a:r>
              <a:rPr lang="fi-FI" dirty="0" err="1" smtClean="0"/>
              <a:t>common</a:t>
            </a:r>
            <a:r>
              <a:rPr lang="fi-FI" dirty="0" smtClean="0"/>
              <a:t> </a:t>
            </a:r>
            <a:r>
              <a:rPr lang="fi-FI" dirty="0" err="1" smtClean="0"/>
              <a:t>framework</a:t>
            </a:r>
            <a:endParaRPr lang="en-US" dirty="0"/>
          </a:p>
        </p:txBody>
      </p:sp>
      <p:sp>
        <p:nvSpPr>
          <p:cNvPr id="8" name="TextBox 7"/>
          <p:cNvSpPr txBox="1"/>
          <p:nvPr/>
        </p:nvSpPr>
        <p:spPr>
          <a:xfrm>
            <a:off x="278686" y="945332"/>
            <a:ext cx="3232703" cy="3785652"/>
          </a:xfrm>
          <a:prstGeom prst="rect">
            <a:avLst/>
          </a:prstGeom>
          <a:noFill/>
        </p:spPr>
        <p:txBody>
          <a:bodyPr wrap="square" rtlCol="0">
            <a:spAutoFit/>
          </a:bodyPr>
          <a:lstStyle/>
          <a:p>
            <a:r>
              <a:rPr lang="fi-FI" sz="1200" b="1" dirty="0" err="1">
                <a:solidFill>
                  <a:prstClr val="black"/>
                </a:solidFill>
              </a:rPr>
              <a:t>Shared</a:t>
            </a:r>
            <a:r>
              <a:rPr lang="fi-FI" sz="1200" b="1" dirty="0">
                <a:solidFill>
                  <a:prstClr val="black"/>
                </a:solidFill>
              </a:rPr>
              <a:t> </a:t>
            </a:r>
            <a:r>
              <a:rPr lang="fi-FI" sz="1200" b="1" dirty="0" err="1">
                <a:solidFill>
                  <a:prstClr val="black"/>
                </a:solidFill>
              </a:rPr>
              <a:t>concepts</a:t>
            </a:r>
            <a:r>
              <a:rPr lang="fi-FI" sz="1200" b="1" dirty="0">
                <a:solidFill>
                  <a:prstClr val="black"/>
                </a:solidFill>
              </a:rPr>
              <a:t> </a:t>
            </a:r>
            <a:r>
              <a:rPr lang="fi-FI" sz="1200" b="1" dirty="0" err="1">
                <a:solidFill>
                  <a:prstClr val="black"/>
                </a:solidFill>
              </a:rPr>
              <a:t>with</a:t>
            </a:r>
            <a:r>
              <a:rPr lang="fi-FI" sz="1200" b="1" dirty="0">
                <a:solidFill>
                  <a:prstClr val="black"/>
                </a:solidFill>
              </a:rPr>
              <a:t> </a:t>
            </a:r>
            <a:r>
              <a:rPr lang="fi-FI" sz="1200" b="1" dirty="0" err="1">
                <a:solidFill>
                  <a:prstClr val="black"/>
                </a:solidFill>
              </a:rPr>
              <a:t>the</a:t>
            </a:r>
            <a:r>
              <a:rPr lang="fi-FI" sz="1200" b="1" dirty="0">
                <a:solidFill>
                  <a:prstClr val="black"/>
                </a:solidFill>
              </a:rPr>
              <a:t> business and </a:t>
            </a:r>
            <a:r>
              <a:rPr lang="fi-FI" sz="1200" b="1" dirty="0" smtClean="0">
                <a:solidFill>
                  <a:prstClr val="black"/>
                </a:solidFill>
              </a:rPr>
              <a:t>IT:</a:t>
            </a:r>
            <a:endParaRPr lang="fi-FI" sz="1200" b="1" dirty="0">
              <a:solidFill>
                <a:prstClr val="black"/>
              </a:solidFill>
            </a:endParaRPr>
          </a:p>
          <a:p>
            <a:pPr marL="942975" lvl="2" indent="-257175">
              <a:buFont typeface="+mj-lt"/>
              <a:buAutoNum type="arabicPeriod"/>
            </a:pPr>
            <a:r>
              <a:rPr lang="fi-FI" sz="1200" dirty="0" err="1" smtClean="0">
                <a:solidFill>
                  <a:prstClr val="black"/>
                </a:solidFill>
              </a:rPr>
              <a:t>Well</a:t>
            </a:r>
            <a:r>
              <a:rPr lang="fi-FI" sz="1200" dirty="0" smtClean="0">
                <a:solidFill>
                  <a:prstClr val="black"/>
                </a:solidFill>
              </a:rPr>
              <a:t> </a:t>
            </a:r>
            <a:r>
              <a:rPr lang="fi-FI" sz="1200" dirty="0" err="1" smtClean="0">
                <a:solidFill>
                  <a:prstClr val="black"/>
                </a:solidFill>
              </a:rPr>
              <a:t>defined</a:t>
            </a:r>
            <a:r>
              <a:rPr lang="fi-FI" sz="1200" dirty="0" smtClean="0">
                <a:solidFill>
                  <a:prstClr val="black"/>
                </a:solidFill>
              </a:rPr>
              <a:t> </a:t>
            </a:r>
            <a:r>
              <a:rPr lang="fi-FI" sz="1200" dirty="0" err="1" smtClean="0">
                <a:solidFill>
                  <a:prstClr val="black"/>
                </a:solidFill>
              </a:rPr>
              <a:t>concepts</a:t>
            </a:r>
            <a:endParaRPr lang="fi-FI" sz="1200" dirty="0">
              <a:solidFill>
                <a:prstClr val="black"/>
              </a:solidFill>
            </a:endParaRPr>
          </a:p>
          <a:p>
            <a:pPr marL="942975" lvl="2" indent="-257175">
              <a:buFont typeface="+mj-lt"/>
              <a:buAutoNum type="arabicPeriod"/>
            </a:pPr>
            <a:r>
              <a:rPr lang="fi-FI" sz="1200" dirty="0" err="1" smtClean="0">
                <a:solidFill>
                  <a:prstClr val="black"/>
                </a:solidFill>
              </a:rPr>
              <a:t>Unique</a:t>
            </a:r>
            <a:r>
              <a:rPr lang="fi-FI" sz="1200" dirty="0" smtClean="0">
                <a:solidFill>
                  <a:prstClr val="black"/>
                </a:solidFill>
              </a:rPr>
              <a:t> </a:t>
            </a:r>
            <a:r>
              <a:rPr lang="fi-FI" sz="1200" dirty="0" err="1" smtClean="0">
                <a:solidFill>
                  <a:prstClr val="black"/>
                </a:solidFill>
              </a:rPr>
              <a:t>identifiers</a:t>
            </a:r>
            <a:endParaRPr lang="fi-FI" sz="1200" dirty="0">
              <a:solidFill>
                <a:prstClr val="black"/>
              </a:solidFill>
            </a:endParaRPr>
          </a:p>
          <a:p>
            <a:pPr marL="942975" lvl="2" indent="-257175">
              <a:buFont typeface="+mj-lt"/>
              <a:buAutoNum type="arabicPeriod"/>
            </a:pPr>
            <a:r>
              <a:rPr lang="fi-FI" sz="1200" dirty="0">
                <a:solidFill>
                  <a:prstClr val="black"/>
                </a:solidFill>
              </a:rPr>
              <a:t>Machine </a:t>
            </a:r>
            <a:r>
              <a:rPr lang="fi-FI" sz="1200" dirty="0" err="1" smtClean="0">
                <a:solidFill>
                  <a:prstClr val="black"/>
                </a:solidFill>
              </a:rPr>
              <a:t>readable</a:t>
            </a:r>
            <a:r>
              <a:rPr lang="fi-FI" sz="1200" dirty="0" smtClean="0">
                <a:solidFill>
                  <a:prstClr val="black"/>
                </a:solidFill>
              </a:rPr>
              <a:t> </a:t>
            </a:r>
            <a:r>
              <a:rPr lang="fi-FI" sz="1200" dirty="0" err="1" smtClean="0">
                <a:solidFill>
                  <a:prstClr val="black"/>
                </a:solidFill>
              </a:rPr>
              <a:t>format</a:t>
            </a:r>
            <a:endParaRPr lang="fi-FI" sz="1200" dirty="0" smtClean="0">
              <a:solidFill>
                <a:prstClr val="black"/>
              </a:solidFill>
            </a:endParaRPr>
          </a:p>
          <a:p>
            <a:pPr marL="685800" lvl="2"/>
            <a:endParaRPr lang="fi-FI" sz="1200" dirty="0">
              <a:solidFill>
                <a:prstClr val="black"/>
              </a:solidFill>
            </a:endParaRPr>
          </a:p>
          <a:p>
            <a:r>
              <a:rPr lang="fi-FI" sz="1200" b="1" dirty="0">
                <a:solidFill>
                  <a:prstClr val="black"/>
                </a:solidFill>
              </a:rPr>
              <a:t>Service </a:t>
            </a:r>
            <a:r>
              <a:rPr lang="fi-FI" sz="1200" b="1" dirty="0" err="1">
                <a:solidFill>
                  <a:prstClr val="black"/>
                </a:solidFill>
              </a:rPr>
              <a:t>innovation</a:t>
            </a:r>
            <a:r>
              <a:rPr lang="fi-FI" sz="1200" b="1" dirty="0">
                <a:solidFill>
                  <a:prstClr val="black"/>
                </a:solidFill>
              </a:rPr>
              <a:t> and data </a:t>
            </a:r>
            <a:r>
              <a:rPr lang="fi-FI" sz="1200" b="1" dirty="0" err="1">
                <a:solidFill>
                  <a:prstClr val="black"/>
                </a:solidFill>
              </a:rPr>
              <a:t>modeling</a:t>
            </a:r>
            <a:r>
              <a:rPr lang="fi-FI" sz="1200" b="1" dirty="0">
                <a:solidFill>
                  <a:prstClr val="black"/>
                </a:solidFill>
              </a:rPr>
              <a:t> </a:t>
            </a:r>
            <a:r>
              <a:rPr lang="fi-FI" sz="1200" b="1" dirty="0" err="1">
                <a:solidFill>
                  <a:prstClr val="black"/>
                </a:solidFill>
              </a:rPr>
              <a:t>based</a:t>
            </a:r>
            <a:r>
              <a:rPr lang="fi-FI" sz="1200" b="1" dirty="0">
                <a:solidFill>
                  <a:prstClr val="black"/>
                </a:solidFill>
              </a:rPr>
              <a:t> on business </a:t>
            </a:r>
            <a:r>
              <a:rPr lang="fi-FI" sz="1200" b="1" dirty="0" err="1">
                <a:solidFill>
                  <a:prstClr val="black"/>
                </a:solidFill>
              </a:rPr>
              <a:t>needs</a:t>
            </a:r>
            <a:r>
              <a:rPr lang="fi-FI" sz="1200" b="1" dirty="0">
                <a:solidFill>
                  <a:prstClr val="black"/>
                </a:solidFill>
              </a:rPr>
              <a:t>:</a:t>
            </a:r>
          </a:p>
          <a:p>
            <a:pPr marL="600075" lvl="2" indent="-257175">
              <a:buFont typeface="+mj-lt"/>
              <a:buAutoNum type="arabicPeriod"/>
            </a:pPr>
            <a:r>
              <a:rPr lang="fi-FI" sz="1200" dirty="0" err="1" smtClean="0">
                <a:solidFill>
                  <a:prstClr val="black"/>
                </a:solidFill>
              </a:rPr>
              <a:t>Reuse</a:t>
            </a:r>
            <a:r>
              <a:rPr lang="fi-FI" sz="1200" dirty="0" smtClean="0">
                <a:solidFill>
                  <a:prstClr val="black"/>
                </a:solidFill>
              </a:rPr>
              <a:t> </a:t>
            </a:r>
            <a:r>
              <a:rPr lang="fi-FI" sz="1200" dirty="0" err="1" smtClean="0">
                <a:solidFill>
                  <a:prstClr val="black"/>
                </a:solidFill>
              </a:rPr>
              <a:t>terms</a:t>
            </a:r>
            <a:r>
              <a:rPr lang="fi-FI" sz="1200" dirty="0" smtClean="0">
                <a:solidFill>
                  <a:prstClr val="black"/>
                </a:solidFill>
              </a:rPr>
              <a:t> and </a:t>
            </a:r>
            <a:r>
              <a:rPr lang="fi-FI" sz="1200" dirty="0" err="1" smtClean="0">
                <a:solidFill>
                  <a:prstClr val="black"/>
                </a:solidFill>
              </a:rPr>
              <a:t>definitions</a:t>
            </a:r>
            <a:endParaRPr lang="fi-FI" sz="1200" dirty="0" smtClean="0">
              <a:solidFill>
                <a:prstClr val="black"/>
              </a:solidFill>
            </a:endParaRPr>
          </a:p>
          <a:p>
            <a:pPr marL="600075" lvl="2" indent="-257175">
              <a:buFont typeface="+mj-lt"/>
              <a:buAutoNum type="arabicPeriod"/>
            </a:pPr>
            <a:r>
              <a:rPr lang="fi-FI" sz="1200" dirty="0" err="1" smtClean="0">
                <a:solidFill>
                  <a:prstClr val="black"/>
                </a:solidFill>
              </a:rPr>
              <a:t>Create</a:t>
            </a:r>
            <a:r>
              <a:rPr lang="fi-FI" sz="1200" dirty="0" smtClean="0">
                <a:solidFill>
                  <a:prstClr val="black"/>
                </a:solidFill>
              </a:rPr>
              <a:t> </a:t>
            </a:r>
            <a:r>
              <a:rPr lang="fi-FI" sz="1200" dirty="0" err="1">
                <a:solidFill>
                  <a:prstClr val="black"/>
                </a:solidFill>
              </a:rPr>
              <a:t>reusable</a:t>
            </a:r>
            <a:r>
              <a:rPr lang="fi-FI" sz="1200" dirty="0">
                <a:solidFill>
                  <a:prstClr val="black"/>
                </a:solidFill>
              </a:rPr>
              <a:t> </a:t>
            </a:r>
            <a:r>
              <a:rPr lang="fi-FI" sz="1200" dirty="0" err="1">
                <a:solidFill>
                  <a:prstClr val="black"/>
                </a:solidFill>
              </a:rPr>
              <a:t>components</a:t>
            </a:r>
            <a:endParaRPr lang="fi-FI" sz="1200" dirty="0">
              <a:solidFill>
                <a:prstClr val="black"/>
              </a:solidFill>
            </a:endParaRPr>
          </a:p>
          <a:p>
            <a:pPr marL="600075" lvl="2" indent="-257175">
              <a:buFont typeface="+mj-lt"/>
              <a:buAutoNum type="arabicPeriod"/>
            </a:pPr>
            <a:r>
              <a:rPr lang="fi-FI" sz="1200" dirty="0">
                <a:solidFill>
                  <a:prstClr val="black"/>
                </a:solidFill>
              </a:rPr>
              <a:t>Focus on </a:t>
            </a:r>
            <a:r>
              <a:rPr lang="fi-FI" sz="1200" dirty="0" err="1">
                <a:solidFill>
                  <a:prstClr val="black"/>
                </a:solidFill>
              </a:rPr>
              <a:t>the</a:t>
            </a:r>
            <a:r>
              <a:rPr lang="fi-FI" sz="1200" dirty="0">
                <a:solidFill>
                  <a:prstClr val="black"/>
                </a:solidFill>
              </a:rPr>
              <a:t> </a:t>
            </a:r>
            <a:r>
              <a:rPr lang="fi-FI" sz="1200" dirty="0" err="1">
                <a:solidFill>
                  <a:prstClr val="black"/>
                </a:solidFill>
              </a:rPr>
              <a:t>interfaces</a:t>
            </a:r>
            <a:r>
              <a:rPr lang="fi-FI" sz="1200" dirty="0">
                <a:solidFill>
                  <a:prstClr val="black"/>
                </a:solidFill>
              </a:rPr>
              <a:t> and </a:t>
            </a:r>
            <a:r>
              <a:rPr lang="fi-FI" sz="1200" dirty="0" err="1" smtClean="0">
                <a:solidFill>
                  <a:prstClr val="black"/>
                </a:solidFill>
              </a:rPr>
              <a:t>integration</a:t>
            </a:r>
            <a:endParaRPr lang="fi-FI" sz="1200" dirty="0" smtClean="0">
              <a:solidFill>
                <a:prstClr val="black"/>
              </a:solidFill>
            </a:endParaRPr>
          </a:p>
          <a:p>
            <a:pPr marL="600075" lvl="2" indent="-257175">
              <a:buFont typeface="+mj-lt"/>
              <a:buAutoNum type="arabicPeriod"/>
            </a:pPr>
            <a:endParaRPr lang="fi-FI" sz="1200" dirty="0">
              <a:solidFill>
                <a:prstClr val="black"/>
              </a:solidFill>
            </a:endParaRPr>
          </a:p>
          <a:p>
            <a:pPr marL="0" lvl="1"/>
            <a:r>
              <a:rPr lang="fi-FI" sz="1200" b="1" dirty="0">
                <a:solidFill>
                  <a:prstClr val="black"/>
                </a:solidFill>
              </a:rPr>
              <a:t>Framework for </a:t>
            </a:r>
            <a:r>
              <a:rPr lang="fi-FI" sz="1200" b="1" dirty="0" err="1">
                <a:solidFill>
                  <a:prstClr val="black"/>
                </a:solidFill>
              </a:rPr>
              <a:t>semantic</a:t>
            </a:r>
            <a:r>
              <a:rPr lang="fi-FI" sz="1200" b="1" dirty="0">
                <a:solidFill>
                  <a:prstClr val="black"/>
                </a:solidFill>
              </a:rPr>
              <a:t> </a:t>
            </a:r>
            <a:r>
              <a:rPr lang="fi-FI" sz="1200" b="1" dirty="0" err="1">
                <a:solidFill>
                  <a:prstClr val="black"/>
                </a:solidFill>
              </a:rPr>
              <a:t>interoperability</a:t>
            </a:r>
            <a:r>
              <a:rPr lang="fi-FI" sz="1200" dirty="0">
                <a:solidFill>
                  <a:prstClr val="black"/>
                </a:solidFill>
              </a:rPr>
              <a:t>:</a:t>
            </a:r>
          </a:p>
          <a:p>
            <a:pPr marL="557213" lvl="2" indent="-214313">
              <a:buFont typeface="Arial" panose="020B0604020202020204" pitchFamily="34" charset="0"/>
              <a:buChar char="•"/>
            </a:pPr>
            <a:r>
              <a:rPr lang="fi-FI" sz="1200" dirty="0">
                <a:solidFill>
                  <a:prstClr val="black"/>
                </a:solidFill>
              </a:rPr>
              <a:t>How to </a:t>
            </a:r>
            <a:r>
              <a:rPr lang="fi-FI" sz="1200" dirty="0" err="1">
                <a:solidFill>
                  <a:prstClr val="black"/>
                </a:solidFill>
              </a:rPr>
              <a:t>publish</a:t>
            </a:r>
            <a:r>
              <a:rPr lang="fi-FI" sz="1200" dirty="0">
                <a:solidFill>
                  <a:prstClr val="black"/>
                </a:solidFill>
              </a:rPr>
              <a:t> </a:t>
            </a:r>
            <a:r>
              <a:rPr lang="fi-FI" sz="1200" dirty="0" err="1" smtClean="0">
                <a:solidFill>
                  <a:prstClr val="black"/>
                </a:solidFill>
              </a:rPr>
              <a:t>core</a:t>
            </a:r>
            <a:r>
              <a:rPr lang="fi-FI" sz="1200" dirty="0" smtClean="0">
                <a:solidFill>
                  <a:prstClr val="black"/>
                </a:solidFill>
              </a:rPr>
              <a:t> </a:t>
            </a:r>
            <a:r>
              <a:rPr lang="fi-FI" sz="1200" dirty="0" err="1" smtClean="0">
                <a:solidFill>
                  <a:prstClr val="black"/>
                </a:solidFill>
              </a:rPr>
              <a:t>vocabularies</a:t>
            </a:r>
            <a:endParaRPr lang="fi-FI" sz="1200" dirty="0" smtClean="0">
              <a:solidFill>
                <a:prstClr val="black"/>
              </a:solidFill>
            </a:endParaRPr>
          </a:p>
          <a:p>
            <a:pPr marL="557213" lvl="2" indent="-214313">
              <a:buFont typeface="Arial" panose="020B0604020202020204" pitchFamily="34" charset="0"/>
              <a:buChar char="•"/>
            </a:pPr>
            <a:r>
              <a:rPr lang="fi-FI" sz="1200" dirty="0">
                <a:solidFill>
                  <a:prstClr val="black"/>
                </a:solidFill>
              </a:rPr>
              <a:t>a</a:t>
            </a:r>
            <a:r>
              <a:rPr lang="fi-FI" sz="1200" dirty="0" smtClean="0">
                <a:solidFill>
                  <a:prstClr val="black"/>
                </a:solidFill>
              </a:rPr>
              <a:t>nd </a:t>
            </a:r>
            <a:r>
              <a:rPr lang="fi-FI" sz="1200" dirty="0" err="1" smtClean="0">
                <a:solidFill>
                  <a:prstClr val="black"/>
                </a:solidFill>
              </a:rPr>
              <a:t>application</a:t>
            </a:r>
            <a:r>
              <a:rPr lang="fi-FI" sz="1200" dirty="0" smtClean="0">
                <a:solidFill>
                  <a:prstClr val="black"/>
                </a:solidFill>
              </a:rPr>
              <a:t> </a:t>
            </a:r>
            <a:r>
              <a:rPr lang="fi-FI" sz="1200" dirty="0" err="1" smtClean="0">
                <a:solidFill>
                  <a:prstClr val="black"/>
                </a:solidFill>
              </a:rPr>
              <a:t>profiles</a:t>
            </a:r>
            <a:r>
              <a:rPr lang="fi-FI" sz="1200" dirty="0" smtClean="0">
                <a:solidFill>
                  <a:prstClr val="black"/>
                </a:solidFill>
              </a:rPr>
              <a:t>?</a:t>
            </a:r>
            <a:endParaRPr lang="fi-FI" sz="1200" dirty="0">
              <a:solidFill>
                <a:prstClr val="black"/>
              </a:solidFill>
            </a:endParaRPr>
          </a:p>
          <a:p>
            <a:pPr marL="557213" lvl="2" indent="-214313">
              <a:buFont typeface="Arial" panose="020B0604020202020204" pitchFamily="34" charset="0"/>
              <a:buChar char="•"/>
            </a:pPr>
            <a:r>
              <a:rPr lang="fi-FI" sz="1200" dirty="0">
                <a:solidFill>
                  <a:prstClr val="black"/>
                </a:solidFill>
              </a:rPr>
              <a:t>How to </a:t>
            </a:r>
            <a:r>
              <a:rPr lang="fi-FI" sz="1200" dirty="0" err="1">
                <a:solidFill>
                  <a:prstClr val="black"/>
                </a:solidFill>
              </a:rPr>
              <a:t>reuse</a:t>
            </a:r>
            <a:r>
              <a:rPr lang="fi-FI" sz="1200" dirty="0">
                <a:solidFill>
                  <a:prstClr val="black"/>
                </a:solidFill>
              </a:rPr>
              <a:t> </a:t>
            </a:r>
            <a:r>
              <a:rPr lang="fi-FI" sz="1200" dirty="0" err="1" smtClean="0">
                <a:solidFill>
                  <a:prstClr val="black"/>
                </a:solidFill>
              </a:rPr>
              <a:t>standards</a:t>
            </a:r>
            <a:r>
              <a:rPr lang="fi-FI" sz="1200" dirty="0" smtClean="0">
                <a:solidFill>
                  <a:prstClr val="black"/>
                </a:solidFill>
              </a:rPr>
              <a:t>?</a:t>
            </a:r>
            <a:endParaRPr lang="fi-FI" sz="1200" dirty="0">
              <a:solidFill>
                <a:prstClr val="black"/>
              </a:solidFill>
            </a:endParaRPr>
          </a:p>
          <a:p>
            <a:pPr marL="557213" lvl="2" indent="-214313">
              <a:buFont typeface="Arial" panose="020B0604020202020204" pitchFamily="34" charset="0"/>
              <a:buChar char="•"/>
            </a:pPr>
            <a:r>
              <a:rPr lang="fi-FI" sz="1200" dirty="0">
                <a:solidFill>
                  <a:prstClr val="black"/>
                </a:solidFill>
              </a:rPr>
              <a:t>How to </a:t>
            </a:r>
            <a:r>
              <a:rPr lang="fi-FI" sz="1200" dirty="0" err="1">
                <a:solidFill>
                  <a:prstClr val="black"/>
                </a:solidFill>
              </a:rPr>
              <a:t>reuse</a:t>
            </a:r>
            <a:r>
              <a:rPr lang="fi-FI" sz="1200" dirty="0">
                <a:solidFill>
                  <a:prstClr val="black"/>
                </a:solidFill>
              </a:rPr>
              <a:t> </a:t>
            </a:r>
            <a:r>
              <a:rPr lang="fi-FI" sz="1200" dirty="0" err="1" smtClean="0">
                <a:solidFill>
                  <a:prstClr val="black"/>
                </a:solidFill>
              </a:rPr>
              <a:t>core</a:t>
            </a:r>
            <a:r>
              <a:rPr lang="fi-FI" sz="1200" dirty="0" smtClean="0">
                <a:solidFill>
                  <a:prstClr val="black"/>
                </a:solidFill>
              </a:rPr>
              <a:t> </a:t>
            </a:r>
            <a:r>
              <a:rPr lang="fi-FI" sz="1200" dirty="0" err="1" smtClean="0">
                <a:solidFill>
                  <a:prstClr val="black"/>
                </a:solidFill>
              </a:rPr>
              <a:t>vocabularies</a:t>
            </a:r>
            <a:r>
              <a:rPr lang="fi-FI" sz="1200" dirty="0" smtClean="0">
                <a:solidFill>
                  <a:prstClr val="black"/>
                </a:solidFill>
              </a:rPr>
              <a:t> </a:t>
            </a:r>
            <a:r>
              <a:rPr lang="fi-FI" sz="1200" dirty="0">
                <a:solidFill>
                  <a:prstClr val="black"/>
                </a:solidFill>
              </a:rPr>
              <a:t>in </a:t>
            </a:r>
            <a:r>
              <a:rPr lang="fi-FI" sz="1200" dirty="0" err="1">
                <a:solidFill>
                  <a:prstClr val="black"/>
                </a:solidFill>
              </a:rPr>
              <a:t>the</a:t>
            </a:r>
            <a:r>
              <a:rPr lang="fi-FI" sz="1200" dirty="0">
                <a:solidFill>
                  <a:prstClr val="black"/>
                </a:solidFill>
              </a:rPr>
              <a:t> </a:t>
            </a:r>
            <a:r>
              <a:rPr lang="fi-FI" sz="1200" dirty="0" err="1">
                <a:solidFill>
                  <a:prstClr val="black"/>
                </a:solidFill>
              </a:rPr>
              <a:t>implementations</a:t>
            </a:r>
            <a:r>
              <a:rPr lang="fi-FI" sz="1200" dirty="0">
                <a:solidFill>
                  <a:prstClr val="black"/>
                </a:solidFill>
              </a:rPr>
              <a:t>?</a:t>
            </a:r>
          </a:p>
          <a:p>
            <a:pPr marL="557213" lvl="2" indent="-214313">
              <a:buFont typeface="Arial" panose="020B0604020202020204" pitchFamily="34" charset="0"/>
              <a:buChar char="•"/>
            </a:pPr>
            <a:r>
              <a:rPr lang="fi-FI" sz="1200" dirty="0">
                <a:solidFill>
                  <a:prstClr val="black"/>
                </a:solidFill>
              </a:rPr>
              <a:t>How to </a:t>
            </a:r>
            <a:r>
              <a:rPr lang="fi-FI" sz="1200" dirty="0" err="1">
                <a:solidFill>
                  <a:prstClr val="black"/>
                </a:solidFill>
              </a:rPr>
              <a:t>document</a:t>
            </a:r>
            <a:r>
              <a:rPr lang="fi-FI" sz="1200" dirty="0">
                <a:solidFill>
                  <a:prstClr val="black"/>
                </a:solidFill>
              </a:rPr>
              <a:t> </a:t>
            </a:r>
            <a:r>
              <a:rPr lang="fi-FI" sz="1200" dirty="0" err="1" smtClean="0">
                <a:solidFill>
                  <a:prstClr val="black"/>
                </a:solidFill>
              </a:rPr>
              <a:t>the</a:t>
            </a:r>
            <a:r>
              <a:rPr lang="fi-FI" sz="1200" dirty="0" smtClean="0">
                <a:solidFill>
                  <a:prstClr val="black"/>
                </a:solidFill>
              </a:rPr>
              <a:t> metadata </a:t>
            </a:r>
            <a:r>
              <a:rPr lang="fi-FI" sz="1200" dirty="0" err="1" smtClean="0">
                <a:solidFill>
                  <a:prstClr val="black"/>
                </a:solidFill>
              </a:rPr>
              <a:t>reuse</a:t>
            </a:r>
            <a:r>
              <a:rPr lang="fi-FI" sz="1200" dirty="0" smtClean="0">
                <a:solidFill>
                  <a:prstClr val="black"/>
                </a:solidFill>
              </a:rPr>
              <a:t>?</a:t>
            </a:r>
            <a:endParaRPr lang="fi-FI" sz="1200" dirty="0">
              <a:solidFill>
                <a:prstClr val="black"/>
              </a:solidFill>
            </a:endParaRPr>
          </a:p>
          <a:p>
            <a:pPr marL="557213" lvl="2" indent="-214313">
              <a:buFont typeface="Arial" panose="020B0604020202020204" pitchFamily="34" charset="0"/>
              <a:buChar char="•"/>
            </a:pPr>
            <a:r>
              <a:rPr lang="fi-FI" sz="1200" dirty="0">
                <a:solidFill>
                  <a:prstClr val="black"/>
                </a:solidFill>
              </a:rPr>
              <a:t>How to </a:t>
            </a:r>
            <a:r>
              <a:rPr lang="fi-FI" sz="1200" dirty="0" err="1">
                <a:solidFill>
                  <a:prstClr val="black"/>
                </a:solidFill>
              </a:rPr>
              <a:t>document</a:t>
            </a:r>
            <a:r>
              <a:rPr lang="fi-FI" sz="1200" dirty="0">
                <a:solidFill>
                  <a:prstClr val="black"/>
                </a:solidFill>
              </a:rPr>
              <a:t> </a:t>
            </a:r>
            <a:r>
              <a:rPr lang="fi-FI" sz="1200" dirty="0" err="1" smtClean="0">
                <a:solidFill>
                  <a:prstClr val="black"/>
                </a:solidFill>
              </a:rPr>
              <a:t>application</a:t>
            </a:r>
            <a:r>
              <a:rPr lang="fi-FI" sz="1200" dirty="0" smtClean="0">
                <a:solidFill>
                  <a:prstClr val="black"/>
                </a:solidFill>
              </a:rPr>
              <a:t> </a:t>
            </a:r>
            <a:r>
              <a:rPr lang="fi-FI" sz="1200" dirty="0" err="1" smtClean="0">
                <a:solidFill>
                  <a:prstClr val="black"/>
                </a:solidFill>
              </a:rPr>
              <a:t>interfaces</a:t>
            </a:r>
            <a:r>
              <a:rPr lang="fi-FI" sz="1200" dirty="0">
                <a:solidFill>
                  <a:prstClr val="black"/>
                </a:solidFill>
              </a:rPr>
              <a:t>?</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5072" y="886329"/>
            <a:ext cx="4626704" cy="3844655"/>
          </a:xfrm>
          <a:prstGeom prst="rect">
            <a:avLst/>
          </a:prstGeom>
        </p:spPr>
      </p:pic>
    </p:spTree>
    <p:extLst>
      <p:ext uri="{BB962C8B-B14F-4D97-AF65-F5344CB8AC3E}">
        <p14:creationId xmlns:p14="http://schemas.microsoft.com/office/powerpoint/2010/main" val="3781078853"/>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0948" y="4520"/>
            <a:ext cx="7428632" cy="4793087"/>
          </a:xfrm>
          <a:prstGeom prst="rect">
            <a:avLst/>
          </a:prstGeom>
        </p:spPr>
      </p:pic>
    </p:spTree>
    <p:extLst>
      <p:ext uri="{BB962C8B-B14F-4D97-AF65-F5344CB8AC3E}">
        <p14:creationId xmlns:p14="http://schemas.microsoft.com/office/powerpoint/2010/main" val="2774801503"/>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948" y="4520"/>
            <a:ext cx="7428632" cy="4793087"/>
          </a:xfrm>
          <a:prstGeom prst="rect">
            <a:avLst/>
          </a:prstGeom>
        </p:spPr>
      </p:pic>
      <p:sp>
        <p:nvSpPr>
          <p:cNvPr id="2" name="Flowchart: Process 1"/>
          <p:cNvSpPr/>
          <p:nvPr/>
        </p:nvSpPr>
        <p:spPr>
          <a:xfrm>
            <a:off x="838443" y="906905"/>
            <a:ext cx="1282665" cy="3890702"/>
          </a:xfrm>
          <a:prstGeom prst="flowChartProcess">
            <a:avLst/>
          </a:prstGeom>
          <a:solidFill>
            <a:schemeClr val="accent1">
              <a:alpha val="10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Rectangular Callout 3"/>
          <p:cNvSpPr/>
          <p:nvPr/>
        </p:nvSpPr>
        <p:spPr>
          <a:xfrm>
            <a:off x="830948" y="59962"/>
            <a:ext cx="7421137" cy="757002"/>
          </a:xfrm>
          <a:prstGeom prst="wedgeRectCallout">
            <a:avLst>
              <a:gd name="adj1" fmla="val -34872"/>
              <a:gd name="adj2" fmla="val 82944"/>
            </a:avLst>
          </a:prstGeom>
          <a:solidFill>
            <a:schemeClr val="accent6">
              <a:lumMod val="40000"/>
              <a:lumOff val="60000"/>
              <a:alpha val="7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rgbClr val="000000"/>
                </a:solidFill>
              </a:rPr>
              <a:t>Domain specific vocabularies  are administered by different </a:t>
            </a:r>
            <a:r>
              <a:rPr lang="en-US" sz="1400" dirty="0" smtClean="0">
                <a:solidFill>
                  <a:srgbClr val="000000"/>
                </a:solidFill>
              </a:rPr>
              <a:t>agencies, </a:t>
            </a:r>
          </a:p>
          <a:p>
            <a:pPr algn="ctr"/>
            <a:r>
              <a:rPr lang="en-US" sz="1400" dirty="0" smtClean="0">
                <a:solidFill>
                  <a:srgbClr val="000000"/>
                </a:solidFill>
              </a:rPr>
              <a:t>and </a:t>
            </a:r>
            <a:r>
              <a:rPr lang="en-US" sz="1400" dirty="0">
                <a:solidFill>
                  <a:srgbClr val="000000"/>
                </a:solidFill>
              </a:rPr>
              <a:t>published in the standard SKOS </a:t>
            </a:r>
            <a:r>
              <a:rPr lang="en-US" sz="1400" dirty="0" smtClean="0">
                <a:solidFill>
                  <a:srgbClr val="000000"/>
                </a:solidFill>
              </a:rPr>
              <a:t>model</a:t>
            </a:r>
          </a:p>
          <a:p>
            <a:pPr algn="ctr"/>
            <a:r>
              <a:rPr lang="en-US" sz="1400" dirty="0" smtClean="0">
                <a:solidFill>
                  <a:srgbClr val="000000"/>
                </a:solidFill>
              </a:rPr>
              <a:t> </a:t>
            </a:r>
            <a:r>
              <a:rPr lang="en-US" sz="1400" dirty="0">
                <a:solidFill>
                  <a:srgbClr val="000000"/>
                </a:solidFill>
              </a:rPr>
              <a:t>(</a:t>
            </a:r>
            <a:r>
              <a:rPr lang="en-US" sz="1400" i="1" dirty="0" smtClean="0">
                <a:solidFill>
                  <a:srgbClr val="000000"/>
                </a:solidFill>
              </a:rPr>
              <a:t>in </a:t>
            </a:r>
            <a:r>
              <a:rPr lang="en-US" sz="1400" i="1" dirty="0">
                <a:solidFill>
                  <a:srgbClr val="000000"/>
                </a:solidFill>
              </a:rPr>
              <a:t>the Finnish Thesaurus and Ontology </a:t>
            </a:r>
            <a:r>
              <a:rPr lang="en-US" sz="1400" i="1" dirty="0" smtClean="0">
                <a:solidFill>
                  <a:srgbClr val="000000"/>
                </a:solidFill>
              </a:rPr>
              <a:t>Service</a:t>
            </a:r>
            <a:r>
              <a:rPr lang="en-US" sz="1400" dirty="0" smtClean="0">
                <a:solidFill>
                  <a:srgbClr val="000000"/>
                </a:solidFill>
              </a:rPr>
              <a:t>).</a:t>
            </a:r>
            <a:endParaRPr lang="en-US" sz="1400" dirty="0"/>
          </a:p>
        </p:txBody>
      </p:sp>
    </p:spTree>
    <p:extLst>
      <p:ext uri="{BB962C8B-B14F-4D97-AF65-F5344CB8AC3E}">
        <p14:creationId xmlns:p14="http://schemas.microsoft.com/office/powerpoint/2010/main" val="123770224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948" y="4520"/>
            <a:ext cx="7428632" cy="4793087"/>
          </a:xfrm>
          <a:prstGeom prst="rect">
            <a:avLst/>
          </a:prstGeom>
        </p:spPr>
      </p:pic>
      <p:sp>
        <p:nvSpPr>
          <p:cNvPr id="4" name="Flowchart: Process 3"/>
          <p:cNvSpPr/>
          <p:nvPr/>
        </p:nvSpPr>
        <p:spPr>
          <a:xfrm>
            <a:off x="2689728" y="906905"/>
            <a:ext cx="1799826" cy="3890702"/>
          </a:xfrm>
          <a:prstGeom prst="flowChartProcess">
            <a:avLst/>
          </a:prstGeom>
          <a:solidFill>
            <a:schemeClr val="accent1">
              <a:alpha val="10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ular Callout 4"/>
          <p:cNvSpPr/>
          <p:nvPr/>
        </p:nvSpPr>
        <p:spPr>
          <a:xfrm>
            <a:off x="830948" y="59962"/>
            <a:ext cx="7421137" cy="738324"/>
          </a:xfrm>
          <a:prstGeom prst="wedgeRectCallout">
            <a:avLst>
              <a:gd name="adj1" fmla="val -22550"/>
              <a:gd name="adj2" fmla="val 74018"/>
            </a:avLst>
          </a:prstGeom>
          <a:solidFill>
            <a:schemeClr val="accent6">
              <a:lumMod val="40000"/>
              <a:lumOff val="60000"/>
              <a:alpha val="7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Core vocabularies are published as Linked Data that defines re-usable classes and properties based on shared concepts and links to standards and best practices.</a:t>
            </a:r>
          </a:p>
        </p:txBody>
      </p:sp>
    </p:spTree>
    <p:extLst>
      <p:ext uri="{BB962C8B-B14F-4D97-AF65-F5344CB8AC3E}">
        <p14:creationId xmlns:p14="http://schemas.microsoft.com/office/powerpoint/2010/main" val="2125294121"/>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948" y="4520"/>
            <a:ext cx="7428632" cy="4793087"/>
          </a:xfrm>
          <a:prstGeom prst="rect">
            <a:avLst/>
          </a:prstGeom>
        </p:spPr>
      </p:pic>
      <p:sp>
        <p:nvSpPr>
          <p:cNvPr id="4" name="Flowchart: Process 3"/>
          <p:cNvSpPr/>
          <p:nvPr/>
        </p:nvSpPr>
        <p:spPr>
          <a:xfrm>
            <a:off x="4773361" y="906905"/>
            <a:ext cx="1515013" cy="3890702"/>
          </a:xfrm>
          <a:prstGeom prst="flowChartProcess">
            <a:avLst/>
          </a:prstGeom>
          <a:solidFill>
            <a:schemeClr val="accent1">
              <a:alpha val="10000"/>
            </a:schemeClr>
          </a:solid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Rectangular Callout 4"/>
          <p:cNvSpPr/>
          <p:nvPr/>
        </p:nvSpPr>
        <p:spPr>
          <a:xfrm>
            <a:off x="830948" y="59962"/>
            <a:ext cx="7421137" cy="757002"/>
          </a:xfrm>
          <a:prstGeom prst="wedgeRectCallout">
            <a:avLst>
              <a:gd name="adj1" fmla="val 5222"/>
              <a:gd name="adj2" fmla="val 82944"/>
            </a:avLst>
          </a:prstGeom>
          <a:solidFill>
            <a:schemeClr val="accent6">
              <a:lumMod val="40000"/>
              <a:lumOff val="60000"/>
              <a:alpha val="7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Domain specific data models and interfaces are documented as Application profiles that re-use the classes and properties from the Core </a:t>
            </a:r>
            <a:r>
              <a:rPr lang="en-US" sz="1400" dirty="0" smtClean="0">
                <a:solidFill>
                  <a:schemeClr val="tx1"/>
                </a:solidFill>
              </a:rPr>
              <a:t>Vocabularies.</a:t>
            </a:r>
            <a:endParaRPr lang="en-US" sz="1400" dirty="0">
              <a:solidFill>
                <a:schemeClr val="tx1"/>
              </a:solidFill>
            </a:endParaRPr>
          </a:p>
        </p:txBody>
      </p:sp>
    </p:spTree>
    <p:extLst>
      <p:ext uri="{BB962C8B-B14F-4D97-AF65-F5344CB8AC3E}">
        <p14:creationId xmlns:p14="http://schemas.microsoft.com/office/powerpoint/2010/main" val="3804292943"/>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csc_colors">
      <a:dk1>
        <a:srgbClr val="002F5F"/>
      </a:dk1>
      <a:lt1>
        <a:sysClr val="window" lastClr="FFFFFF"/>
      </a:lt1>
      <a:dk2>
        <a:srgbClr val="006B99"/>
      </a:dk2>
      <a:lt2>
        <a:srgbClr val="FFFFFF"/>
      </a:lt2>
      <a:accent1>
        <a:srgbClr val="4F81BD"/>
      </a:accent1>
      <a:accent2>
        <a:srgbClr val="C0504D"/>
      </a:accent2>
      <a:accent3>
        <a:srgbClr val="9BBB59"/>
      </a:accent3>
      <a:accent4>
        <a:srgbClr val="8064A2"/>
      </a:accent4>
      <a:accent5>
        <a:srgbClr val="4BACC6"/>
      </a:accent5>
      <a:accent6>
        <a:srgbClr val="F79646"/>
      </a:accent6>
      <a:hlink>
        <a:srgbClr val="82BF37"/>
      </a:hlink>
      <a:folHlink>
        <a:srgbClr val="DFE1E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CSC-theme-EN" id="{89E151C3-7567-41FD-874C-B903A2E3982B}" vid="{5148FC33-2114-4769-8E9D-BBAA9E616D5D}"/>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sc">
  <a:themeElements>
    <a:clrScheme name="CSC_powerpoint">
      <a:dk1>
        <a:sysClr val="windowText" lastClr="000000"/>
      </a:dk1>
      <a:lt1>
        <a:sysClr val="window" lastClr="FFFFFF"/>
      </a:lt1>
      <a:dk2>
        <a:srgbClr val="007581"/>
      </a:dk2>
      <a:lt2>
        <a:srgbClr val="8C1B54"/>
      </a:lt2>
      <a:accent1>
        <a:srgbClr val="525E66"/>
      </a:accent1>
      <a:accent2>
        <a:srgbClr val="4B247B"/>
      </a:accent2>
      <a:accent3>
        <a:srgbClr val="1F3263"/>
      </a:accent3>
      <a:accent4>
        <a:srgbClr val="A4A7A6"/>
      </a:accent4>
      <a:accent5>
        <a:srgbClr val="6FC5B6"/>
      </a:accent5>
      <a:accent6>
        <a:srgbClr val="F2C8D6"/>
      </a:accent6>
      <a:hlink>
        <a:srgbClr val="7FA4BF"/>
      </a:hlink>
      <a:folHlink>
        <a:srgbClr val="BB597D"/>
      </a:folHlink>
    </a:clrScheme>
    <a:fontScheme name="Office, klassinen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Guidelines Article" ma:contentTypeID="0x010100C568DB52D9D0A14D9B2FDCC96666E9F2007948130EC3DB064584E219954237AF39005865AF1693B9994CA07D29D3EBFFF69500D5CFB1A256BDC0439FEF5B0324F021D6" ma:contentTypeVersion="29" ma:contentTypeDescription="" ma:contentTypeScope="" ma:versionID="51be49f427fe43b52d4fd7e30000ce3f">
  <xsd:schema xmlns:xsd="http://www.w3.org/2001/XMLSchema" xmlns:xs="http://www.w3.org/2001/XMLSchema" xmlns:p="http://schemas.microsoft.com/office/2006/metadata/properties" xmlns:ns1="http://schemas.microsoft.com/sharepoint/v3" xmlns:ns3="b542780c-f3c1-48de-9090-e65480539529" targetNamespace="http://schemas.microsoft.com/office/2006/metadata/properties" ma:root="true" ma:fieldsID="179bbc1ef3caf76c6e1127b99eabb6f9" ns1:_="" ns3:_="">
    <xsd:import namespace="http://schemas.microsoft.com/sharepoint/v3"/>
    <xsd:import namespace="b542780c-f3c1-48de-9090-e65480539529"/>
    <xsd:element name="properties">
      <xsd:complexType>
        <xsd:sequence>
          <xsd:element name="documentManagement">
            <xsd:complexType>
              <xsd:all>
                <xsd:element ref="ns3:CSC_x0020_Category" minOccurs="0"/>
                <xsd:element ref="ns3:CSC_x0020_Language" minOccurs="0"/>
                <xsd:element ref="ns3:Translation" minOccurs="0"/>
                <xsd:element ref="ns3:CSC_x0020_Group" minOccurs="0"/>
                <xsd:element ref="ns1:PublishingIsFurlPage" minOccurs="0"/>
                <xsd:element ref="ns1:SeoRobotsNoIndex" minOccurs="0"/>
                <xsd:element ref="ns1:PublishingContact" minOccurs="0"/>
                <xsd:element ref="ns1:PublishingContactEmail" minOccurs="0"/>
                <xsd:element ref="ns1:PublishingContactName" minOccurs="0"/>
                <xsd:element ref="ns1:PublishingContactPicture" minOccurs="0"/>
                <xsd:element ref="ns1:PublishingRollupImage" minOccurs="0"/>
                <xsd:element ref="ns1:Audience" minOccurs="0"/>
                <xsd:element ref="ns1:PublishingStartDate" minOccurs="0"/>
                <xsd:element ref="ns1:SeoBrowserTitle" minOccurs="0"/>
                <xsd:element ref="ns1:SeoMetaDescription" minOccurs="0"/>
                <xsd:element ref="ns1:SeoKeywords" minOccurs="0"/>
                <xsd:element ref="ns1:PublishingExpirationDate" minOccurs="0"/>
                <xsd:element ref="ns1:PublishingPageContent" minOccurs="0"/>
                <xsd:element ref="ns1:Comments" minOccurs="0"/>
                <xsd:element ref="ns1:PublishingVariationGroupID" minOccurs="0"/>
                <xsd:element ref="ns1:PublishingVariationRelationshipLinkFieldID" minOccurs="0"/>
                <xsd:element ref="ns1:PublishingPageLayou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IsFurlPage" ma:index="9" nillable="true" ma:displayName="Hide physical URLs from search" ma:description="If checked, the physical URL of this page will not appear in search results. Friendly URLs assigned to this page will always appear." ma:internalName="PublishingIsFurlPage" ma:readOnly="false">
      <xsd:simpleType>
        <xsd:restriction base="dms:Boolean"/>
      </xsd:simpleType>
    </xsd:element>
    <xsd:element name="SeoRobotsNoIndex" ma:index="10" nillable="true" ma:displayName="Hide from Internet Search Engines" ma:description="Hide from Internet Search Engines is a site column created by the Publishing feature. It is used to indicate to search engine crawlers that a particular page should not be indexed." ma:hidden="true" ma:internalName="RobotsNoIndex">
      <xsd:simpleType>
        <xsd:restriction base="dms:Boolean"/>
      </xsd:simpleType>
    </xsd:element>
    <xsd:element name="PublishingContact" ma:index="11" nillable="true" ma:displayName="Contact" ma:description="Contact is a site column created by the Publishing feature. It is used on the Page Content Type as the person or group who is the contact person for the page."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ublishingContactEmail" ma:index="12" nillable="true" ma:displayName="Contact E-Mail Address" ma:description="Contact E-mail Address is a site column created by the Publishing feature. It is used on the Page Content Type as the e-mail address of the person or group who is the contact person for the page." ma:hidden="true" ma:internalName="PublishingContactEmail" ma:readOnly="false">
      <xsd:simpleType>
        <xsd:restriction base="dms:Text">
          <xsd:maxLength value="255"/>
        </xsd:restriction>
      </xsd:simpleType>
    </xsd:element>
    <xsd:element name="PublishingContactName" ma:index="13"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PublishingContactPicture" ma:index="14" nillable="true" ma:displayName="Contact Picture" ma:description="Contact Picture is a site column created by the Publishing feature. It is used on the Page Content Type as the picture of the user or group who is the contact person for the page." ma:format="Image" ma:hidden="true" ma:internalName="PublishingContactPictur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PublishingRollupImage" ma:index="15" nillable="true" ma:displayName="Rollup Image" ma:description="Rollup Image is a site column created by the Publishing feature. It is used on the Page Content Type as the image for the page shown in content roll-ups such as the Content By Search web part." ma:hidden="true" ma:internalName="PublishingRollupImage" ma:readOnly="false">
      <xsd:simpleType>
        <xsd:restriction base="dms:Unknown"/>
      </xsd:simpleType>
    </xsd:element>
    <xsd:element name="Audience" ma:index="16" nillable="true" ma:displayName="Target Audiences" ma:description="Target Audiences is a site column created by the Publishing feature. It is used to specify audiences to which this page will be targeted." ma:hidden="true" ma:internalName="Audience" ma:readOnly="false">
      <xsd:simpleType>
        <xsd:restriction base="dms:Unknown"/>
      </xsd:simpleType>
    </xsd:element>
    <xsd:element name="PublishingStartDate" ma:index="17" nillable="true" ma:displayName="Scheduling Start Date" ma:description="Scheduling Start Date is a site column created by the Publishing feature. It is used to specify the date and time on which this page will first appear to site visitors." ma:hidden="true" ma:internalName="PublishingStartDate" ma:readOnly="false">
      <xsd:simpleType>
        <xsd:restriction base="dms:Unknown"/>
      </xsd:simpleType>
    </xsd:element>
    <xsd:element name="SeoBrowserTitle" ma:index="18" nillable="true" ma:displayName="Browser Title" ma:description="Browser Title is a site column created by the Publishing feature. It is used as the title that appears at the top of a browser window and may appear in Internet search results." ma:hidden="true" ma:internalName="SeoBrowserTitle" ma:readOnly="false">
      <xsd:simpleType>
        <xsd:restriction base="dms:Text"/>
      </xsd:simpleType>
    </xsd:element>
    <xsd:element name="SeoMetaDescription" ma:index="19" nillable="true" ma:displayName="Meta Description" ma:description="Meta Description is a site column created by the Publishing feature. Internet search engines may display this description in search results pages." ma:hidden="true" ma:internalName="SeoMetaDescription" ma:readOnly="false">
      <xsd:simpleType>
        <xsd:restriction base="dms:Text"/>
      </xsd:simpleType>
    </xsd:element>
    <xsd:element name="SeoKeywords" ma:index="20" nillable="true" ma:displayName="Meta Keywords" ma:description="Meta Keywords" ma:hidden="true" ma:internalName="SeoKeywords" ma:readOnly="false">
      <xsd:simpleType>
        <xsd:restriction base="dms:Text"/>
      </xsd:simpleType>
    </xsd:element>
    <xsd:element name="PublishingExpirationDate" ma:index="2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ma:readOnly="false">
      <xsd:simpleType>
        <xsd:restriction base="dms:Unknown"/>
      </xsd:simpleType>
    </xsd:element>
    <xsd:element name="PublishingPageContent" ma:index="22" nillable="true" ma:displayName="Page Content" ma:description="Page Content is a site column created by the Publishing feature. It is used on the Article Page Content Type as the content of the page." ma:hidden="true" ma:internalName="PublishingPageContent" ma:readOnly="false">
      <xsd:simpleType>
        <xsd:restriction base="dms:Unknown"/>
      </xsd:simpleType>
    </xsd:element>
    <xsd:element name="Comments" ma:index="23" nillable="true" ma:displayName="Comments" ma:internalName="Comments">
      <xsd:simpleType>
        <xsd:restriction base="dms:Note">
          <xsd:maxLength value="255"/>
        </xsd:restriction>
      </xsd:simpleType>
    </xsd:element>
    <xsd:element name="PublishingVariationGroupID" ma:index="24" nillable="true" ma:displayName="Variation Group ID" ma:hidden="true" ma:internalName="PublishingVariationGroupID">
      <xsd:simpleType>
        <xsd:restriction base="dms:Text">
          <xsd:maxLength value="255"/>
        </xsd:restriction>
      </xsd:simpleType>
    </xsd:element>
    <xsd:element name="PublishingVariationRelationshipLinkFieldID" ma:index="25" nillable="true" ma:displayName="Variation Relationship Link" ma:hidden="true" ma:internalName="PublishingVariationRelationshipLinkFieldID">
      <xsd:complexType>
        <xsd:complexContent>
          <xsd:extension base="dms:URL">
            <xsd:sequence>
              <xsd:element name="Url" type="dms:ValidUrl" minOccurs="0" nillable="true"/>
              <xsd:element name="Description" type="xsd:string" nillable="true"/>
            </xsd:sequence>
          </xsd:extension>
        </xsd:complexContent>
      </xsd:complexType>
    </xsd:element>
    <xsd:element name="PublishingPageLayout" ma:index="32" nillable="true" ma:displayName="Page Layout" ma:internalName="PublishingPageLayout" ma:readOnly="tru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542780c-f3c1-48de-9090-e65480539529" elementFormDefault="qualified">
    <xsd:import namespace="http://schemas.microsoft.com/office/2006/documentManagement/types"/>
    <xsd:import namespace="http://schemas.microsoft.com/office/infopath/2007/PartnerControls"/>
    <xsd:element name="CSC_x0020_Category" ma:index="3" nillable="true" ma:displayName="CSC Category" ma:format="Dropdown" ma:internalName="CSC_x0020_Category">
      <xsd:simpleType>
        <xsd:restriction base="dms:Choice">
          <xsd:enumeration value="Courses &amp; Events"/>
          <xsd:enumeration value="Events&amp;Meetings"/>
          <xsd:enumeration value="Finance"/>
          <xsd:enumeration value="Forms"/>
          <xsd:enumeration value="HR"/>
          <xsd:enumeration value="ICT Tools"/>
          <xsd:enumeration value="Occupational safety and health"/>
          <xsd:enumeration value="Office"/>
          <xsd:enumeration value="Communications &amp; Marketing"/>
          <xsd:enumeration value="Planning"/>
          <xsd:enumeration value="Presentation Material"/>
          <xsd:enumeration value="Publications"/>
          <xsd:enumeration value="Security"/>
          <xsd:enumeration value="Statistics"/>
          <xsd:enumeration value="Steering &amp; Managing"/>
          <xsd:enumeration value="Templates"/>
          <xsd:enumeration value="Travelling"/>
          <xsd:enumeration value="1 Organization"/>
        </xsd:restriction>
      </xsd:simpleType>
    </xsd:element>
    <xsd:element name="CSC_x0020_Language" ma:index="4" nillable="true" ma:displayName="CSC Language" ma:default="Finnish" ma:description="Dokumentin kielet. Valitse molemmat, jos tämä dokumentti on suomeksi ja englanniksi. Valitse kieli ja no translation jos dokumentista ei ole kuin yhdenkielinen versio. Jos dokumentista on toisenkielinen versio muualla, lisää linkki alla olevaan kohtaan." ma:internalName="CSC_x0020_Language">
      <xsd:complexType>
        <xsd:complexContent>
          <xsd:extension base="dms:MultiChoice">
            <xsd:sequence>
              <xsd:element name="Value" maxOccurs="unbounded" minOccurs="0" nillable="true">
                <xsd:simpleType>
                  <xsd:restriction base="dms:Choice">
                    <xsd:enumeration value="Finnish"/>
                    <xsd:enumeration value="English"/>
                    <xsd:enumeration value="No Translation"/>
                  </xsd:restriction>
                </xsd:simpleType>
              </xsd:element>
            </xsd:sequence>
          </xsd:extension>
        </xsd:complexContent>
      </xsd:complexType>
    </xsd:element>
    <xsd:element name="Translation" ma:index="5" nillable="true" ma:displayName="CSC Translation" ma:description="Lisää ylempään kenttään toisenkielisen version linkki ja alempaan kenttään joko &quot;in English&quot; tai &quot;Suomeksi&quot;." ma:format="Hyperlink" ma:internalName="Translation">
      <xsd:complexType>
        <xsd:complexContent>
          <xsd:extension base="dms:URL">
            <xsd:sequence>
              <xsd:element name="Url" type="dms:ValidUrl" minOccurs="0" nillable="true"/>
              <xsd:element name="Description" type="xsd:string" nillable="true"/>
            </xsd:sequence>
          </xsd:extension>
        </xsd:complexContent>
      </xsd:complexType>
    </xsd:element>
    <xsd:element name="CSC_x0020_Group" ma:index="6" nillable="true" ma:displayName="CSC Group" ma:format="Dropdown" ma:internalName="CSC_x0020_Group">
      <xsd:simpleType>
        <xsd:union memberTypes="dms:Text">
          <xsd:simpleType>
            <xsd:restriction base="dms:Choice">
              <xsd:enumeration value="Johto"/>
              <xsd:enumeration value="API"/>
              <xsd:enumeration value="ASE"/>
              <xsd:enumeration value="CE"/>
              <xsd:enumeration value="CORE"/>
              <xsd:enumeration value="CUPROC"/>
              <xsd:enumeration value="DAC"/>
              <xsd:enumeration value="DASO"/>
              <xsd:enumeration value="dPres"/>
              <xsd:enumeration value="FUNET"/>
              <xsd:enumeration value="HEPA"/>
              <xsd:enumeration value="HPC"/>
              <xsd:enumeration value="IAM"/>
              <xsd:enumeration value="ICPT"/>
              <xsd:enumeration value="IMS"/>
              <xsd:enumeration value="KÄYPÄ"/>
              <xsd:enumeration value="MARCOM"/>
              <xsd:enumeration value="MECC"/>
              <xsd:enumeration value="META"/>
              <xsd:enumeration value="NET"/>
              <xsd:enumeration value="OHA"/>
              <xsd:enumeration value="PATA"/>
              <xsd:enumeration value="RI"/>
              <xsd:enumeration value="SCS"/>
              <xsd:enumeration value="SITI"/>
              <xsd:enumeration value="SR"/>
              <xsd:enumeration value="TALOUS"/>
              <xsd:enumeration value="TIE"/>
              <xsd:enumeration value="TIP"/>
              <xsd:enumeration value="TITU"/>
              <xsd:enumeration value="TPAL"/>
              <xsd:enumeration value="TUHA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hor"/>
        <xsd:element ref="dcterms:created" minOccurs="0" maxOccurs="1"/>
        <xsd:element ref="dc:identifier" minOccurs="0" maxOccurs="1"/>
        <xsd:element name="contentType" minOccurs="0" maxOccurs="1" type="xsd:string" ma:index="30" ma:displayName="Content Type"/>
        <xsd:element ref="dc:title" minOccurs="0" maxOccurs="1" ma:index="1" ma:displayName="Title"/>
        <xsd:element ref="dc:subject" minOccurs="0" maxOccurs="1" ma:index="8" ma:displayName="Subject"/>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RollupImage xmlns="http://schemas.microsoft.com/sharepoint/v3" xsi:nil="true"/>
    <CSC_x0020_Language xmlns="b542780c-f3c1-48de-9090-e65480539529">
      <Value>English</Value>
    </CSC_x0020_Language>
    <Translation xmlns="b542780c-f3c1-48de-9090-e65480539529">
      <Url xsi:nil="true"/>
      <Description xsi:nil="true"/>
    </Translation>
    <PublishingContactEmail xmlns="http://schemas.microsoft.com/sharepoint/v3" xsi:nil="true"/>
    <PublishingPageContent xmlns="http://schemas.microsoft.com/sharepoint/v3" xsi:nil="true"/>
    <PublishingVariationRelationshipLinkFieldID xmlns="http://schemas.microsoft.com/sharepoint/v3">
      <Url xsi:nil="true"/>
      <Description xsi:nil="true"/>
    </PublishingVariationRelationshipLinkFieldID>
    <CSC_x0020_Category xmlns="b542780c-f3c1-48de-9090-e65480539529">Templates</CSC_x0020_Category>
    <SeoKeywords xmlns="http://schemas.microsoft.com/sharepoint/v3" xsi:nil="true"/>
    <PublishingVariationGroupID xmlns="http://schemas.microsoft.com/sharepoint/v3" xsi:nil="true"/>
    <PublishingIsFurlPage xmlns="http://schemas.microsoft.com/sharepoint/v3">false</PublishingIsFurlPage>
    <Audience xmlns="http://schemas.microsoft.com/sharepoint/v3" xsi:nil="true"/>
    <CSC_x0020_Group xmlns="b542780c-f3c1-48de-9090-e65480539529" xsi:nil="true"/>
    <SeoBrowserTitle xmlns="http://schemas.microsoft.com/sharepoint/v3" xsi:nil="true"/>
    <PublishingExpirationDate xmlns="http://schemas.microsoft.com/sharepoint/v3" xsi:nil="true"/>
    <PublishingContactPicture xmlns="http://schemas.microsoft.com/sharepoint/v3">
      <Url xsi:nil="true"/>
      <Description xsi:nil="true"/>
    </PublishingContactPicture>
    <SeoRobotsNoIndex xmlns="http://schemas.microsoft.com/sharepoint/v3" xsi:nil="true"/>
    <PublishingStartDate xmlns="http://schemas.microsoft.com/sharepoint/v3" xsi:nil="true"/>
    <SeoMetaDescription xmlns="http://schemas.microsoft.com/sharepoint/v3" xsi:nil="true"/>
    <PublishingContact xmlns="http://schemas.microsoft.com/sharepoint/v3">
      <UserInfo>
        <DisplayName/>
        <AccountId xsi:nil="true"/>
        <AccountType/>
      </UserInfo>
    </PublishingContact>
    <PublishingContactName xmlns="http://schemas.microsoft.com/sharepoint/v3" xsi:nil="true"/>
    <Comments xmlns="http://schemas.microsoft.com/sharepoint/v3">CSC's official PowerPoint-template
Version 19.2.2015/Aino Corell/Marketing and Communications</Comments>
  </documentManagement>
</p:properties>
</file>

<file path=customXml/itemProps1.xml><?xml version="1.0" encoding="utf-8"?>
<ds:datastoreItem xmlns:ds="http://schemas.openxmlformats.org/officeDocument/2006/customXml" ds:itemID="{14B0ADF5-9F3F-4524-AFA7-61C0BC1EFA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542780c-f3c1-48de-9090-e654805395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2AB79FC-53FF-41CD-A62D-552D8B7D1357}">
  <ds:schemaRefs>
    <ds:schemaRef ds:uri="http://schemas.microsoft.com/sharepoint/v3/contenttype/forms"/>
  </ds:schemaRefs>
</ds:datastoreItem>
</file>

<file path=customXml/itemProps3.xml><?xml version="1.0" encoding="utf-8"?>
<ds:datastoreItem xmlns:ds="http://schemas.openxmlformats.org/officeDocument/2006/customXml" ds:itemID="{0C86BCDB-8553-4415-91DB-8B538C135781}">
  <ds:schemaRefs>
    <ds:schemaRef ds:uri="http://purl.org/dc/terms/"/>
    <ds:schemaRef ds:uri="http://purl.org/dc/elements/1.1/"/>
    <ds:schemaRef ds:uri="b542780c-f3c1-48de-9090-e65480539529"/>
    <ds:schemaRef ds:uri="http://schemas.microsoft.com/office/2006/metadata/properties"/>
    <ds:schemaRef ds:uri="http://schemas.microsoft.com/sharepoint/v3"/>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1229</TotalTime>
  <Words>1173</Words>
  <Application>Microsoft Office PowerPoint</Application>
  <PresentationFormat>Custom</PresentationFormat>
  <Paragraphs>206</Paragraphs>
  <Slides>18</Slides>
  <Notes>10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ＭＳ Ｐゴシック</vt:lpstr>
      <vt:lpstr>Arial</vt:lpstr>
      <vt:lpstr>Calibri</vt:lpstr>
      <vt:lpstr>Calibri Light</vt:lpstr>
      <vt:lpstr>Courier New</vt:lpstr>
      <vt:lpstr>Lucida Handwriting</vt:lpstr>
      <vt:lpstr>Tempus Sans ITC</vt:lpstr>
      <vt:lpstr>Verdana</vt:lpstr>
      <vt:lpstr>Wingdings</vt:lpstr>
      <vt:lpstr>Office Theme</vt:lpstr>
      <vt:lpstr>1_Office Theme</vt:lpstr>
      <vt:lpstr>1_Csc</vt:lpstr>
      <vt:lpstr> Say, “S” (as) = semantics – and mean it!   Path to semantically interoperable digital research services </vt:lpstr>
      <vt:lpstr>PowerPoint Presentation</vt:lpstr>
      <vt:lpstr>Development of Information Architecture on a National Level in Finland</vt:lpstr>
      <vt:lpstr>Elements of the semantically interoperable information management infrastructure </vt:lpstr>
      <vt:lpstr>PowerPoint Presentation</vt:lpstr>
      <vt:lpstr>PowerPoint Presentation</vt:lpstr>
      <vt:lpstr>PowerPoint Presentation</vt:lpstr>
      <vt:lpstr>PowerPoint Presentation</vt:lpstr>
      <vt:lpstr>PowerPoint Presentation</vt:lpstr>
      <vt:lpstr>PowerPoint Presentation</vt:lpstr>
      <vt:lpstr>New tool(s) to support collaborate data modelling and reuse of resources</vt:lpstr>
      <vt:lpstr>Interoperability workbench</vt:lpstr>
      <vt:lpstr>Interoperability workbench</vt:lpstr>
      <vt:lpstr>Interoperability workbench</vt:lpstr>
      <vt:lpstr>PowerPoint Presentation</vt:lpstr>
      <vt:lpstr>PowerPoint Presentation</vt:lpstr>
      <vt:lpstr>PowerPoint Presentation</vt:lpstr>
      <vt:lpstr> Questions – Feedback?  Thank you! </vt:lpstr>
    </vt:vector>
  </TitlesOfParts>
  <Company>CSC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Suvi Remes</dc:creator>
  <cp:keywords>template, powerpoint</cp:keywords>
  <cp:lastModifiedBy>Suvi Remes</cp:lastModifiedBy>
  <cp:revision>164</cp:revision>
  <dcterms:created xsi:type="dcterms:W3CDTF">2016-06-07T08:53:54Z</dcterms:created>
  <dcterms:modified xsi:type="dcterms:W3CDTF">2016-06-09T11:19:08Z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0x010100C568DB52D9D0A14D9B2FDCC96666E9F2007948130EC3DB064584E219954237AF39005865AF1693B9994CA07D29D3EBFFF69500D5CFB1A256BDC0439FEF5B0324F021D6</vt:lpwstr>
  </property>
</Properties>
</file>