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61" r:id="rId2"/>
    <p:sldId id="260" r:id="rId3"/>
    <p:sldId id="279" r:id="rId4"/>
    <p:sldId id="289" r:id="rId5"/>
    <p:sldId id="263" r:id="rId6"/>
    <p:sldId id="273" r:id="rId7"/>
    <p:sldId id="264" r:id="rId8"/>
    <p:sldId id="269" r:id="rId9"/>
    <p:sldId id="271" r:id="rId10"/>
    <p:sldId id="286" r:id="rId11"/>
    <p:sldId id="287" r:id="rId12"/>
    <p:sldId id="272" r:id="rId13"/>
    <p:sldId id="285" r:id="rId14"/>
    <p:sldId id="276" r:id="rId15"/>
    <p:sldId id="292" r:id="rId16"/>
    <p:sldId id="274" r:id="rId17"/>
    <p:sldId id="277" r:id="rId18"/>
    <p:sldId id="275" r:id="rId19"/>
    <p:sldId id="278" r:id="rId20"/>
    <p:sldId id="291" r:id="rId21"/>
    <p:sldId id="280" r:id="rId22"/>
    <p:sldId id="290" r:id="rId23"/>
    <p:sldId id="288" r:id="rId24"/>
    <p:sldId id="293" r:id="rId25"/>
    <p:sldId id="282" r:id="rId26"/>
  </p:sldIdLst>
  <p:sldSz cx="9144000" cy="6858000" type="screen4x3"/>
  <p:notesSz cx="6858000" cy="9144000"/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412" autoAdjust="0"/>
    <p:restoredTop sz="95722" autoAdjust="0"/>
  </p:normalViewPr>
  <p:slideViewPr>
    <p:cSldViewPr>
      <p:cViewPr varScale="1">
        <p:scale>
          <a:sx n="72" d="100"/>
          <a:sy n="72" d="100"/>
        </p:scale>
        <p:origin x="1374" y="5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72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D5AE58-7A88-4817-916A-3ECEC7CB4049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i-FI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8726B8-7CF2-4B4C-9506-121A39DC6A1D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7342149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rgbClr val="002060"/>
                </a:solidFill>
              </a:defRPr>
            </a:lvl1pPr>
          </a:lstStyle>
          <a:p>
            <a:r>
              <a:rPr lang="en-US" dirty="0" err="1" smtClean="0"/>
              <a:t>Aloitusdia</a:t>
            </a:r>
            <a:r>
              <a:rPr lang="en-US" dirty="0" smtClean="0"/>
              <a:t>: </a:t>
            </a:r>
            <a:r>
              <a:rPr lang="en-US" dirty="0" err="1" smtClean="0"/>
              <a:t>Esityksen</a:t>
            </a:r>
            <a:r>
              <a:rPr lang="en-US" dirty="0" smtClean="0"/>
              <a:t> </a:t>
            </a:r>
            <a:r>
              <a:rPr lang="en-US" dirty="0" err="1" smtClean="0"/>
              <a:t>otsikko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717032"/>
            <a:ext cx="6400800" cy="1752600"/>
          </a:xfrm>
        </p:spPr>
        <p:txBody>
          <a:bodyPr anchor="b"/>
          <a:lstStyle>
            <a:lvl1pPr marL="0" indent="0" algn="ctr">
              <a:buNone/>
              <a:defRPr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i-FI" dirty="0" err="1" smtClean="0"/>
              <a:t>Add</a:t>
            </a:r>
            <a:r>
              <a:rPr lang="fi-FI" dirty="0" smtClean="0"/>
              <a:t> </a:t>
            </a:r>
            <a:r>
              <a:rPr lang="fi-FI" dirty="0" err="1" smtClean="0"/>
              <a:t>your</a:t>
            </a:r>
            <a:r>
              <a:rPr lang="fi-FI" dirty="0" smtClean="0"/>
              <a:t> </a:t>
            </a:r>
            <a:r>
              <a:rPr lang="fi-FI" dirty="0" err="1" smtClean="0"/>
              <a:t>name</a:t>
            </a:r>
            <a:r>
              <a:rPr lang="fi-FI" dirty="0" smtClean="0"/>
              <a:t>, </a:t>
            </a:r>
            <a:r>
              <a:rPr lang="fi-FI" dirty="0" err="1" smtClean="0"/>
              <a:t>title</a:t>
            </a:r>
            <a:r>
              <a:rPr lang="fi-FI" dirty="0" smtClean="0"/>
              <a:t>, </a:t>
            </a:r>
            <a:r>
              <a:rPr lang="fi-FI" dirty="0" err="1" smtClean="0"/>
              <a:t>event</a:t>
            </a:r>
            <a:r>
              <a:rPr lang="fi-FI" dirty="0" smtClean="0"/>
              <a:t> and </a:t>
            </a:r>
            <a:r>
              <a:rPr lang="fi-FI" dirty="0" err="1" smtClean="0"/>
              <a:t>date</a:t>
            </a:r>
            <a:endParaRPr lang="fi-FI" dirty="0" smtClean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691680" y="6453336"/>
            <a:ext cx="4824536" cy="268139"/>
          </a:xfrm>
        </p:spPr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629278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</p:spPr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9430672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7544" y="1124744"/>
            <a:ext cx="4038600" cy="46080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4008" y="1124744"/>
            <a:ext cx="4038600" cy="4608000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2184654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980728"/>
            <a:ext cx="4040188" cy="834107"/>
          </a:xfrm>
        </p:spPr>
        <p:txBody>
          <a:bodyPr anchor="b"/>
          <a:lstStyle>
            <a:lvl1pPr marL="0" indent="0">
              <a:buNone/>
              <a:defRPr sz="2400" b="0" baseline="0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916832"/>
            <a:ext cx="4040188" cy="3744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980728"/>
            <a:ext cx="4041775" cy="834107"/>
          </a:xfrm>
        </p:spPr>
        <p:txBody>
          <a:bodyPr anchor="b"/>
          <a:lstStyle>
            <a:lvl1pPr marL="0" indent="0">
              <a:buNone/>
              <a:defRPr sz="2400" b="0" baseline="0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916832"/>
            <a:ext cx="4041775" cy="374441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039350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fi-FI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fi-FI" dirty="0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 hasCustomPrompt="1"/>
          </p:nvPr>
        </p:nvSpPr>
        <p:spPr>
          <a:xfrm>
            <a:off x="468313" y="981075"/>
            <a:ext cx="8207375" cy="576263"/>
          </a:xfrm>
        </p:spPr>
        <p:txBody>
          <a:bodyPr>
            <a:normAutofit/>
          </a:bodyPr>
          <a:lstStyle>
            <a:lvl1pPr marL="0" indent="0">
              <a:buNone/>
              <a:defRPr sz="2400" baseline="0">
                <a:solidFill>
                  <a:srgbClr val="002060"/>
                </a:solidFill>
              </a:defRPr>
            </a:lvl1pPr>
          </a:lstStyle>
          <a:p>
            <a:pPr lvl="0"/>
            <a:r>
              <a:rPr lang="fi-FI" dirty="0" err="1" smtClean="0"/>
              <a:t>Click</a:t>
            </a:r>
            <a:r>
              <a:rPr lang="fi-FI" dirty="0" smtClean="0"/>
              <a:t> to </a:t>
            </a:r>
            <a:r>
              <a:rPr lang="fi-FI" dirty="0" err="1" smtClean="0"/>
              <a:t>add</a:t>
            </a:r>
            <a:r>
              <a:rPr lang="fi-FI" dirty="0" smtClean="0"/>
              <a:t> </a:t>
            </a:r>
            <a:r>
              <a:rPr lang="fi-FI" dirty="0" err="1" smtClean="0"/>
              <a:t>subtitle</a:t>
            </a:r>
            <a:endParaRPr lang="fi-FI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68313" y="1628800"/>
            <a:ext cx="8207375" cy="41036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065013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Comparison with two titl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i-FI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10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276872"/>
            <a:ext cx="4040188" cy="345638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4008" y="1340768"/>
            <a:ext cx="4041775" cy="834107"/>
          </a:xfrm>
        </p:spPr>
        <p:txBody>
          <a:bodyPr anchor="ctr"/>
          <a:lstStyle>
            <a:lvl1pPr marL="0" indent="0">
              <a:buNone/>
              <a:defRPr sz="2400" b="0" baseline="0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276872"/>
            <a:ext cx="4041775" cy="3456384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  <p:sp>
        <p:nvSpPr>
          <p:cNvPr id="13" name="Text Placeholder 4"/>
          <p:cNvSpPr>
            <a:spLocks noGrp="1"/>
          </p:cNvSpPr>
          <p:nvPr>
            <p:ph type="body" sz="quarter" idx="15"/>
          </p:nvPr>
        </p:nvSpPr>
        <p:spPr>
          <a:xfrm>
            <a:off x="467544" y="1340768"/>
            <a:ext cx="4041775" cy="834107"/>
          </a:xfrm>
        </p:spPr>
        <p:txBody>
          <a:bodyPr anchor="ctr"/>
          <a:lstStyle>
            <a:lvl1pPr marL="0" indent="0">
              <a:buNone/>
              <a:defRPr sz="2400" b="0" baseline="0">
                <a:solidFill>
                  <a:srgbClr val="00206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6" name="Title Placeholder 1"/>
          <p:cNvSpPr>
            <a:spLocks noGrp="1"/>
          </p:cNvSpPr>
          <p:nvPr>
            <p:ph type="title"/>
          </p:nvPr>
        </p:nvSpPr>
        <p:spPr>
          <a:xfrm>
            <a:off x="4644008" y="332656"/>
            <a:ext cx="4032448" cy="8640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6" hasCustomPrompt="1"/>
          </p:nvPr>
        </p:nvSpPr>
        <p:spPr>
          <a:xfrm>
            <a:off x="468313" y="333375"/>
            <a:ext cx="4032250" cy="863600"/>
          </a:xfrm>
        </p:spPr>
        <p:txBody>
          <a:bodyPr anchor="ctr">
            <a:normAutofit/>
          </a:bodyPr>
          <a:lstStyle>
            <a:lvl1pPr marL="0" indent="0">
              <a:buNone/>
              <a:defRPr sz="3200" b="1" baseline="0">
                <a:solidFill>
                  <a:srgbClr val="002060"/>
                </a:solidFill>
              </a:defRPr>
            </a:lvl1pPr>
          </a:lstStyle>
          <a:p>
            <a:pPr lvl="0"/>
            <a:r>
              <a:rPr lang="fi-FI" sz="3200" b="1" dirty="0" err="1" smtClean="0"/>
              <a:t>Click</a:t>
            </a:r>
            <a:r>
              <a:rPr lang="fi-FI" sz="3200" b="1" dirty="0" smtClean="0"/>
              <a:t> to </a:t>
            </a:r>
            <a:r>
              <a:rPr lang="fi-FI" sz="3200" b="1" dirty="0" err="1" smtClean="0"/>
              <a:t>add</a:t>
            </a:r>
            <a:r>
              <a:rPr lang="fi-FI" sz="3200" b="1" dirty="0" smtClean="0"/>
              <a:t> </a:t>
            </a:r>
            <a:r>
              <a:rPr lang="fi-FI" sz="3200" b="1" dirty="0" err="1" smtClean="0"/>
              <a:t>title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893282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060848"/>
            <a:ext cx="8229600" cy="1512168"/>
          </a:xfrm>
        </p:spPr>
        <p:txBody>
          <a:bodyPr>
            <a:normAutofit/>
          </a:bodyPr>
          <a:lstStyle>
            <a:lvl1pPr algn="ctr">
              <a:defRPr sz="4000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53572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0605301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547306"/>
          </a:xfrm>
        </p:spPr>
        <p:txBody>
          <a:bodyPr>
            <a:normAutofit/>
          </a:bodyPr>
          <a:lstStyle>
            <a:lvl1pPr>
              <a:defRPr sz="2200"/>
            </a:lvl1pPr>
            <a:lvl2pPr>
              <a:defRPr sz="2600"/>
            </a:lvl2pPr>
            <a:lvl3pPr>
              <a:defRPr sz="2400"/>
            </a:lvl3pPr>
            <a:lvl4pPr>
              <a:defRPr sz="22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29815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4741272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356592"/>
          </a:xfrm>
        </p:spPr>
        <p:txBody>
          <a:bodyPr anchor="b">
            <a:noAutofit/>
          </a:bodyPr>
          <a:lstStyle>
            <a:lvl1pPr algn="ctr">
              <a:defRPr sz="2200" b="1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fi-FI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229200"/>
            <a:ext cx="5486400" cy="504056"/>
          </a:xfrm>
        </p:spPr>
        <p:txBody>
          <a:bodyPr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4709111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5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404664"/>
            <a:ext cx="1440160" cy="2232248"/>
          </a:xfrm>
        </p:spPr>
        <p:txBody>
          <a:bodyPr>
            <a:normAutofit/>
          </a:bodyPr>
          <a:lstStyle>
            <a:lvl1pPr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i-FI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3"/>
          </p:nvPr>
        </p:nvSpPr>
        <p:spPr>
          <a:xfrm>
            <a:off x="2195737" y="0"/>
            <a:ext cx="6948264" cy="5820356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2540334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6084888" y="1"/>
            <a:ext cx="3059112" cy="5823041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554960" cy="63408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68313" y="1124744"/>
            <a:ext cx="5543550" cy="460851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13677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and 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2852936"/>
            <a:ext cx="3826768" cy="136815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fi-FI" dirty="0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4356100" y="0"/>
            <a:ext cx="4787900" cy="5805488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/>
          </p:nvPr>
        </p:nvSpPr>
        <p:spPr>
          <a:xfrm>
            <a:off x="323850" y="4221163"/>
            <a:ext cx="3816350" cy="115252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545680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ig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i-FI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3745094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 Pictu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fi-FI" dirty="0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13"/>
          </p:nvPr>
        </p:nvSpPr>
        <p:spPr>
          <a:xfrm>
            <a:off x="0" y="0"/>
            <a:ext cx="4643438" cy="2780928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  <p:sp>
        <p:nvSpPr>
          <p:cNvPr id="9" name="Picture Placeholder 8"/>
          <p:cNvSpPr>
            <a:spLocks noGrp="1"/>
          </p:cNvSpPr>
          <p:nvPr>
            <p:ph type="pic" sz="quarter" idx="14"/>
          </p:nvPr>
        </p:nvSpPr>
        <p:spPr>
          <a:xfrm>
            <a:off x="0" y="2780927"/>
            <a:ext cx="4644008" cy="3047379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  <p:sp>
        <p:nvSpPr>
          <p:cNvPr id="11" name="Picture Placeholder 10"/>
          <p:cNvSpPr>
            <a:spLocks noGrp="1"/>
          </p:cNvSpPr>
          <p:nvPr>
            <p:ph type="pic" sz="quarter" idx="15"/>
          </p:nvPr>
        </p:nvSpPr>
        <p:spPr>
          <a:xfrm flipH="1">
            <a:off x="4644008" y="0"/>
            <a:ext cx="4499992" cy="2780928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6"/>
          </p:nvPr>
        </p:nvSpPr>
        <p:spPr>
          <a:xfrm>
            <a:off x="4643438" y="2780928"/>
            <a:ext cx="4500562" cy="3047754"/>
          </a:xfrm>
        </p:spPr>
        <p:txBody>
          <a:bodyPr/>
          <a:lstStyle/>
          <a:p>
            <a:r>
              <a:rPr lang="en-US" smtClean="0"/>
              <a:t>Drag picture to placeholder or click icon to add</a:t>
            </a:r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856121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7_Upper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fi-FI" dirty="0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395730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and Content with a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aseline="0"/>
            </a:lvl1pPr>
          </a:lstStyle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/>
          </p:nvPr>
        </p:nvSpPr>
        <p:spPr>
          <a:xfrm>
            <a:off x="3347864" y="1268759"/>
            <a:ext cx="5327823" cy="4551595"/>
          </a:xfrm>
        </p:spPr>
        <p:txBody>
          <a:bodyPr/>
          <a:lstStyle>
            <a:lvl1pPr marL="0" indent="0">
              <a:buNone/>
              <a:defRPr/>
            </a:lvl1pPr>
          </a:lstStyle>
          <a:p>
            <a:r>
              <a:rPr lang="en-US" smtClean="0"/>
              <a:t>Click icon to add chart</a:t>
            </a:r>
            <a:endParaRPr lang="fi-FI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467544" y="1268760"/>
            <a:ext cx="2736156" cy="4463702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92598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ith Char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5338936" cy="63408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l"/>
            <a:r>
              <a:rPr lang="fi-FI" dirty="0" smtClean="0"/>
              <a:t>Esityksen nimi/Tekijän nimi</a:t>
            </a:r>
            <a:endParaRPr lang="fi-FI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endParaRPr lang="fi-FI" dirty="0"/>
          </a:p>
        </p:txBody>
      </p:sp>
      <p:sp>
        <p:nvSpPr>
          <p:cNvPr id="7" name="Chart Placeholder 6"/>
          <p:cNvSpPr>
            <a:spLocks noGrp="1"/>
          </p:cNvSpPr>
          <p:nvPr>
            <p:ph type="chart" sz="quarter" idx="13"/>
          </p:nvPr>
        </p:nvSpPr>
        <p:spPr>
          <a:xfrm>
            <a:off x="5867400" y="0"/>
            <a:ext cx="3276600" cy="2852936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fi-FI"/>
          </a:p>
        </p:txBody>
      </p:sp>
      <p:sp>
        <p:nvSpPr>
          <p:cNvPr id="8" name="Chart Placeholder 6"/>
          <p:cNvSpPr>
            <a:spLocks noGrp="1"/>
          </p:cNvSpPr>
          <p:nvPr>
            <p:ph type="chart" sz="quarter" idx="14"/>
          </p:nvPr>
        </p:nvSpPr>
        <p:spPr>
          <a:xfrm>
            <a:off x="5867400" y="2852936"/>
            <a:ext cx="3276600" cy="2970014"/>
          </a:xfrm>
        </p:spPr>
        <p:txBody>
          <a:bodyPr/>
          <a:lstStyle/>
          <a:p>
            <a:r>
              <a:rPr lang="en-US" smtClean="0"/>
              <a:t>Click icon to add chart</a:t>
            </a:r>
            <a:endParaRPr lang="fi-FI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468313" y="1196751"/>
            <a:ext cx="5327650" cy="4535711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406676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End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685800" y="2130425"/>
            <a:ext cx="7772400" cy="1470025"/>
          </a:xfrm>
        </p:spPr>
        <p:txBody>
          <a:bodyPr>
            <a:normAutofit/>
          </a:bodyPr>
          <a:lstStyle>
            <a:lvl1pPr algn="ctr">
              <a:defRPr sz="4000" baseline="0">
                <a:solidFill>
                  <a:srgbClr val="002060"/>
                </a:solidFill>
              </a:defRPr>
            </a:lvl1pPr>
          </a:lstStyle>
          <a:p>
            <a:r>
              <a:rPr lang="en-US" dirty="0" err="1" smtClean="0"/>
              <a:t>Lopetusdia</a:t>
            </a:r>
            <a:endParaRPr lang="fi-FI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371600" y="371703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Insert your contact information</a:t>
            </a:r>
            <a:endParaRPr lang="fi-FI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l">
              <a:defRPr/>
            </a:lvl1pPr>
          </a:lstStyle>
          <a:p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DB2CC-113E-473F-8BF9-3B1AFD6D7C80}" type="slidenum">
              <a:rPr lang="fi-FI" smtClean="0"/>
              <a:pPr/>
              <a:t>‹#›</a:t>
            </a:fld>
            <a:endParaRPr lang="fi-FI"/>
          </a:p>
        </p:txBody>
      </p:sp>
    </p:spTree>
    <p:extLst>
      <p:ext uri="{BB962C8B-B14F-4D97-AF65-F5344CB8AC3E}">
        <p14:creationId xmlns:p14="http://schemas.microsoft.com/office/powerpoint/2010/main" val="124811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1.jpe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endParaRPr lang="fi-FI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24744"/>
            <a:ext cx="8229600" cy="460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fi-FI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53336"/>
            <a:ext cx="946448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F1C049E-9043-4FEA-A56C-8F1A80982448}" type="datetimeFigureOut">
              <a:rPr lang="fi-FI" smtClean="0"/>
              <a:pPr/>
              <a:t>10.6.2016</a:t>
            </a:fld>
            <a:endParaRPr lang="fi-FI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32384" y="6453336"/>
            <a:ext cx="4983832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algn="l"/>
            <a:r>
              <a:rPr lang="fi-FI" dirty="0" smtClean="0"/>
              <a:t>Esityksen nimi/Tekijän nimi</a:t>
            </a:r>
            <a:endParaRPr lang="fi-FI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453336"/>
            <a:ext cx="2133600" cy="26813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i-FI" dirty="0"/>
          </a:p>
        </p:txBody>
      </p:sp>
      <p:grpSp>
        <p:nvGrpSpPr>
          <p:cNvPr id="9" name="Group 8"/>
          <p:cNvGrpSpPr/>
          <p:nvPr/>
        </p:nvGrpSpPr>
        <p:grpSpPr>
          <a:xfrm>
            <a:off x="0" y="5823042"/>
            <a:ext cx="9153836" cy="576072"/>
            <a:chOff x="0" y="5733256"/>
            <a:chExt cx="9144000" cy="576072"/>
          </a:xfrm>
        </p:grpSpPr>
        <p:pic>
          <p:nvPicPr>
            <p:cNvPr id="7" name="Picture 6"/>
            <p:cNvPicPr>
              <a:picLocks noChangeAspect="1"/>
            </p:cNvPicPr>
            <p:nvPr userDrawn="1"/>
          </p:nvPicPr>
          <p:blipFill>
            <a:blip r:embed="rId2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5733256"/>
              <a:ext cx="9144000" cy="576072"/>
            </a:xfrm>
            <a:prstGeom prst="rect">
              <a:avLst/>
            </a:prstGeom>
          </p:spPr>
        </p:pic>
        <p:sp>
          <p:nvSpPr>
            <p:cNvPr id="8" name="TextBox 7"/>
            <p:cNvSpPr txBox="1"/>
            <p:nvPr userDrawn="1"/>
          </p:nvSpPr>
          <p:spPr>
            <a:xfrm>
              <a:off x="1689862" y="5852015"/>
              <a:ext cx="690534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fi-FI" sz="1600" dirty="0" smtClean="0">
                  <a:solidFill>
                    <a:schemeClr val="bg1"/>
                  </a:solidFill>
                  <a:latin typeface="Adobe Garamond Pro" pitchFamily="18" charset="0"/>
                </a:rPr>
                <a:t>THE NATIONAL LIBRARY OF FINLAND</a:t>
              </a:r>
              <a:endParaRPr lang="fi-FI" sz="1600" dirty="0">
                <a:solidFill>
                  <a:schemeClr val="bg1"/>
                </a:solidFill>
                <a:latin typeface="Adobe Garamond Pro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245179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2" r:id="rId3"/>
    <p:sldLayoutId id="2147483653" r:id="rId4"/>
    <p:sldLayoutId id="2147483670" r:id="rId5"/>
    <p:sldLayoutId id="2147483662" r:id="rId6"/>
    <p:sldLayoutId id="2147483654" r:id="rId7"/>
    <p:sldLayoutId id="2147483655" r:id="rId8"/>
    <p:sldLayoutId id="2147483656" r:id="rId9"/>
    <p:sldLayoutId id="2147483657" r:id="rId10"/>
    <p:sldLayoutId id="2147483663" r:id="rId11"/>
    <p:sldLayoutId id="2147483659" r:id="rId12"/>
    <p:sldLayoutId id="2147483661" r:id="rId13"/>
    <p:sldLayoutId id="2147483667" r:id="rId14"/>
    <p:sldLayoutId id="2147483668" r:id="rId15"/>
    <p:sldLayoutId id="2147483665" r:id="rId16"/>
    <p:sldLayoutId id="2147483658" r:id="rId17"/>
    <p:sldLayoutId id="2147483660" r:id="rId18"/>
    <p:sldLayoutId id="2147483669" r:id="rId1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spcBef>
          <a:spcPct val="0"/>
        </a:spcBef>
        <a:buNone/>
        <a:defRPr sz="3200" b="1" kern="1200">
          <a:solidFill>
            <a:srgbClr val="002060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Clr>
          <a:srgbClr val="002060"/>
        </a:buClr>
        <a:buFont typeface="Wingdings" pitchFamily="2" charset="2"/>
        <a:buChar char="§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Clr>
          <a:srgbClr val="002060"/>
        </a:buClr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rgbClr val="002060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rgbClr val="002060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rgbClr val="002060"/>
        </a:buClr>
        <a:buFont typeface="Wingdings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hyperlink" Target="http://openscience.fi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juuli.fi/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fi-FI" b="0" dirty="0"/>
              <a:t/>
            </a:r>
            <a:br>
              <a:rPr lang="fi-FI" b="0" dirty="0"/>
            </a:br>
            <a:r>
              <a:rPr lang="en-US" b="0" dirty="0"/>
              <a:t> Towards reliable data – counting the Finnish O</a:t>
            </a:r>
            <a:r>
              <a:rPr lang="en-US" b="0" dirty="0" smtClean="0"/>
              <a:t>pen </a:t>
            </a:r>
            <a:r>
              <a:rPr lang="en-US" b="0" dirty="0"/>
              <a:t>A</a:t>
            </a:r>
            <a:r>
              <a:rPr lang="en-US" b="0" dirty="0" smtClean="0"/>
              <a:t>ccess </a:t>
            </a:r>
            <a:r>
              <a:rPr lang="en-US" b="0" dirty="0"/>
              <a:t>publications </a:t>
            </a:r>
            <a:endParaRPr lang="fi-FI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i-FI" dirty="0"/>
              <a:t>CRIS 2016, </a:t>
            </a:r>
            <a:r>
              <a:rPr lang="fi-FI" dirty="0" smtClean="0"/>
              <a:t>St </a:t>
            </a:r>
            <a:r>
              <a:rPr lang="fi-FI" dirty="0" err="1" smtClean="0"/>
              <a:t>Andrews</a:t>
            </a:r>
            <a:r>
              <a:rPr lang="fi-FI" dirty="0" smtClean="0"/>
              <a:t>, </a:t>
            </a:r>
            <a:r>
              <a:rPr lang="fi-FI" dirty="0" err="1" smtClean="0"/>
              <a:t>June</a:t>
            </a:r>
            <a:r>
              <a:rPr lang="fi-FI" dirty="0" smtClean="0"/>
              <a:t> </a:t>
            </a:r>
            <a:r>
              <a:rPr lang="fi-FI" dirty="0"/>
              <a:t>10, 2016</a:t>
            </a:r>
          </a:p>
          <a:p>
            <a:r>
              <a:rPr lang="fi-FI" dirty="0" smtClean="0"/>
              <a:t>Jyrki </a:t>
            </a:r>
            <a:r>
              <a:rPr lang="fi-FI" dirty="0" err="1" smtClean="0"/>
              <a:t>Ilva</a:t>
            </a:r>
            <a:r>
              <a:rPr lang="fi-FI" dirty="0" smtClean="0"/>
              <a:t> &lt;jyrki.ilva@helsinki.fi&gt;</a:t>
            </a:r>
          </a:p>
        </p:txBody>
      </p:sp>
    </p:spTree>
    <p:extLst>
      <p:ext uri="{BB962C8B-B14F-4D97-AF65-F5344CB8AC3E}">
        <p14:creationId xmlns:p14="http://schemas.microsoft.com/office/powerpoint/2010/main" val="1982531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Open </a:t>
            </a:r>
            <a:r>
              <a:rPr lang="fi-FI" dirty="0"/>
              <a:t>A</a:t>
            </a:r>
            <a:r>
              <a:rPr lang="fi-FI" dirty="0" smtClean="0"/>
              <a:t>ccess as a </a:t>
            </a:r>
            <a:r>
              <a:rPr lang="fi-FI" dirty="0" err="1" smtClean="0"/>
              <a:t>political</a:t>
            </a:r>
            <a:r>
              <a:rPr lang="fi-FI" dirty="0" smtClean="0"/>
              <a:t> </a:t>
            </a:r>
            <a:r>
              <a:rPr lang="fi-FI" dirty="0" err="1" smtClean="0"/>
              <a:t>goal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402832" cy="4608512"/>
          </a:xfrm>
        </p:spPr>
        <p:txBody>
          <a:bodyPr/>
          <a:lstStyle/>
          <a:p>
            <a:r>
              <a:rPr lang="fi-FI" sz="2000" dirty="0" smtClean="0"/>
              <a:t>Open </a:t>
            </a:r>
            <a:r>
              <a:rPr lang="fi-FI" sz="2000" dirty="0" err="1" smtClean="0"/>
              <a:t>access</a:t>
            </a:r>
            <a:r>
              <a:rPr lang="fi-FI" sz="2000" dirty="0" smtClean="0"/>
              <a:t> is </a:t>
            </a:r>
            <a:r>
              <a:rPr lang="fi-FI" sz="2000" dirty="0" err="1" smtClean="0"/>
              <a:t>moving</a:t>
            </a:r>
            <a:r>
              <a:rPr lang="fi-FI" sz="2000" dirty="0" smtClean="0"/>
              <a:t> </a:t>
            </a:r>
            <a:r>
              <a:rPr lang="fi-FI" sz="2000" dirty="0" err="1" smtClean="0"/>
              <a:t>forward</a:t>
            </a:r>
            <a:r>
              <a:rPr lang="fi-FI" sz="2000" dirty="0" smtClean="0"/>
              <a:t> on a European </a:t>
            </a:r>
            <a:r>
              <a:rPr lang="fi-FI" sz="2000" dirty="0" err="1" smtClean="0"/>
              <a:t>level</a:t>
            </a:r>
            <a:endParaRPr lang="fi-FI" sz="2000" dirty="0"/>
          </a:p>
          <a:p>
            <a:r>
              <a:rPr lang="fi-FI" sz="2000" dirty="0" smtClean="0"/>
              <a:t>In Finland </a:t>
            </a:r>
            <a:r>
              <a:rPr lang="fi-FI" sz="2000" dirty="0" err="1" smtClean="0"/>
              <a:t>the</a:t>
            </a:r>
            <a:r>
              <a:rPr lang="fi-FI" sz="2000" dirty="0"/>
              <a:t> </a:t>
            </a:r>
            <a:r>
              <a:rPr lang="fi-FI" sz="2000" dirty="0" err="1" smtClean="0"/>
              <a:t>Ministry</a:t>
            </a:r>
            <a:r>
              <a:rPr lang="fi-FI" sz="2000" dirty="0" smtClean="0"/>
              <a:t> of </a:t>
            </a:r>
            <a:r>
              <a:rPr lang="fi-FI" sz="2000" dirty="0" err="1" smtClean="0"/>
              <a:t>Education</a:t>
            </a:r>
            <a:r>
              <a:rPr lang="fi-FI" sz="2000" dirty="0" smtClean="0"/>
              <a:t> and Culture </a:t>
            </a:r>
            <a:r>
              <a:rPr lang="fi-FI" sz="2000" dirty="0" err="1" smtClean="0"/>
              <a:t>has</a:t>
            </a:r>
            <a:r>
              <a:rPr lang="fi-FI" sz="2000" dirty="0" smtClean="0"/>
              <a:t> </a:t>
            </a:r>
            <a:r>
              <a:rPr lang="fi-FI" sz="2000" dirty="0" err="1" smtClean="0"/>
              <a:t>funded</a:t>
            </a:r>
            <a:r>
              <a:rPr lang="fi-FI" sz="2000" dirty="0" smtClean="0"/>
              <a:t> </a:t>
            </a:r>
            <a:r>
              <a:rPr lang="fi-FI" sz="2000" dirty="0" smtClean="0">
                <a:hlinkClick r:id="rId2"/>
              </a:rPr>
              <a:t>Open Science and </a:t>
            </a:r>
            <a:r>
              <a:rPr lang="fi-FI" sz="2000" dirty="0" err="1" smtClean="0">
                <a:hlinkClick r:id="rId2"/>
              </a:rPr>
              <a:t>Research</a:t>
            </a:r>
            <a:r>
              <a:rPr lang="fi-FI" sz="2000" dirty="0" smtClean="0"/>
              <a:t>, a </a:t>
            </a:r>
            <a:r>
              <a:rPr lang="fi-FI" sz="2000" dirty="0" err="1" smtClean="0"/>
              <a:t>big</a:t>
            </a:r>
            <a:r>
              <a:rPr lang="fi-FI" sz="2000" dirty="0" smtClean="0"/>
              <a:t> </a:t>
            </a:r>
            <a:r>
              <a:rPr lang="fi-FI" sz="2000" dirty="0" err="1" smtClean="0"/>
              <a:t>national</a:t>
            </a:r>
            <a:r>
              <a:rPr lang="fi-FI" sz="2000" dirty="0" smtClean="0"/>
              <a:t> </a:t>
            </a:r>
            <a:r>
              <a:rPr lang="fi-FI" sz="2000" dirty="0" err="1" smtClean="0"/>
              <a:t>project</a:t>
            </a:r>
            <a:endParaRPr lang="fi-FI" sz="2000" dirty="0" smtClean="0"/>
          </a:p>
          <a:p>
            <a:pPr lvl="1"/>
            <a:r>
              <a:rPr lang="fi-FI" dirty="0"/>
              <a:t>O</a:t>
            </a:r>
            <a:r>
              <a:rPr lang="fi-FI" dirty="0" smtClean="0"/>
              <a:t>pen Access, </a:t>
            </a:r>
            <a:r>
              <a:rPr lang="fi-FI" dirty="0"/>
              <a:t>O</a:t>
            </a:r>
            <a:r>
              <a:rPr lang="fi-FI" dirty="0" smtClean="0"/>
              <a:t>pen </a:t>
            </a:r>
            <a:r>
              <a:rPr lang="fi-FI" dirty="0" err="1"/>
              <a:t>R</a:t>
            </a:r>
            <a:r>
              <a:rPr lang="fi-FI" dirty="0" err="1" smtClean="0"/>
              <a:t>esearch</a:t>
            </a:r>
            <a:r>
              <a:rPr lang="fi-FI" dirty="0" smtClean="0"/>
              <a:t> </a:t>
            </a:r>
            <a:r>
              <a:rPr lang="fi-FI" dirty="0"/>
              <a:t>D</a:t>
            </a:r>
            <a:r>
              <a:rPr lang="fi-FI" dirty="0" smtClean="0"/>
              <a:t>ata and Open </a:t>
            </a:r>
            <a:r>
              <a:rPr lang="fi-FI" dirty="0" err="1"/>
              <a:t>R</a:t>
            </a:r>
            <a:r>
              <a:rPr lang="fi-FI" dirty="0" err="1" smtClean="0"/>
              <a:t>esearch</a:t>
            </a:r>
            <a:r>
              <a:rPr lang="fi-FI" dirty="0" smtClean="0"/>
              <a:t> </a:t>
            </a:r>
            <a:r>
              <a:rPr lang="fi-FI" dirty="0" err="1"/>
              <a:t>M</a:t>
            </a:r>
            <a:r>
              <a:rPr lang="fi-FI" dirty="0" err="1" smtClean="0"/>
              <a:t>ethods</a:t>
            </a:r>
            <a:endParaRPr lang="fi-FI" dirty="0" smtClean="0"/>
          </a:p>
          <a:p>
            <a:endParaRPr lang="fi-FI" dirty="0"/>
          </a:p>
          <a:p>
            <a:endParaRPr lang="fi-FI" dirty="0" smtClean="0"/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106381" y="1124744"/>
            <a:ext cx="4024993" cy="46531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4293096"/>
            <a:ext cx="3384376" cy="12476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38640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Supporting</a:t>
            </a:r>
            <a:r>
              <a:rPr lang="fi-FI" dirty="0" smtClean="0"/>
              <a:t> Open Access in Finland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124744"/>
            <a:ext cx="4250749" cy="4608512"/>
          </a:xfrm>
        </p:spPr>
        <p:txBody>
          <a:bodyPr>
            <a:normAutofit/>
          </a:bodyPr>
          <a:lstStyle/>
          <a:p>
            <a:r>
              <a:rPr lang="fi-FI" dirty="0" err="1" smtClean="0"/>
              <a:t>Quite</a:t>
            </a:r>
            <a:r>
              <a:rPr lang="fi-FI" dirty="0" smtClean="0"/>
              <a:t> a </a:t>
            </a:r>
            <a:r>
              <a:rPr lang="fi-FI" dirty="0" err="1" smtClean="0"/>
              <a:t>lot</a:t>
            </a:r>
            <a:r>
              <a:rPr lang="fi-FI" dirty="0" smtClean="0"/>
              <a:t> </a:t>
            </a:r>
            <a:r>
              <a:rPr lang="fi-FI" dirty="0" err="1" smtClean="0"/>
              <a:t>has</a:t>
            </a:r>
            <a:r>
              <a:rPr lang="fi-FI" dirty="0" smtClean="0"/>
              <a:t> </a:t>
            </a:r>
            <a:r>
              <a:rPr lang="fi-FI" dirty="0" err="1" smtClean="0"/>
              <a:t>been</a:t>
            </a:r>
            <a:r>
              <a:rPr lang="fi-FI" dirty="0" smtClean="0"/>
              <a:t> </a:t>
            </a:r>
            <a:r>
              <a:rPr lang="fi-FI" dirty="0" err="1" smtClean="0"/>
              <a:t>done</a:t>
            </a:r>
            <a:r>
              <a:rPr lang="fi-FI" dirty="0" smtClean="0"/>
              <a:t> </a:t>
            </a:r>
            <a:r>
              <a:rPr lang="fi-FI" dirty="0" err="1" smtClean="0"/>
              <a:t>already</a:t>
            </a:r>
            <a:endParaRPr lang="fi-FI" dirty="0" smtClean="0"/>
          </a:p>
          <a:p>
            <a:pPr lvl="1"/>
            <a:r>
              <a:rPr lang="fi-FI" dirty="0" smtClean="0"/>
              <a:t>Finland </a:t>
            </a:r>
            <a:r>
              <a:rPr lang="fi-FI" dirty="0" err="1" smtClean="0"/>
              <a:t>has</a:t>
            </a:r>
            <a:r>
              <a:rPr lang="fi-FI" dirty="0" smtClean="0"/>
              <a:t> a </a:t>
            </a:r>
            <a:r>
              <a:rPr lang="fi-FI" dirty="0" err="1" smtClean="0"/>
              <a:t>fairly</a:t>
            </a:r>
            <a:r>
              <a:rPr lang="fi-FI" dirty="0" smtClean="0"/>
              <a:t> </a:t>
            </a:r>
            <a:r>
              <a:rPr lang="fi-FI" dirty="0" err="1" smtClean="0"/>
              <a:t>well-developed</a:t>
            </a:r>
            <a:r>
              <a:rPr lang="fi-FI" dirty="0" smtClean="0"/>
              <a:t> </a:t>
            </a:r>
            <a:r>
              <a:rPr lang="fi-FI" dirty="0" err="1" smtClean="0"/>
              <a:t>network</a:t>
            </a:r>
            <a:r>
              <a:rPr lang="fi-FI" dirty="0" smtClean="0"/>
              <a:t> of </a:t>
            </a:r>
            <a:r>
              <a:rPr lang="fi-FI" dirty="0" err="1" smtClean="0"/>
              <a:t>institutional</a:t>
            </a:r>
            <a:r>
              <a:rPr lang="fi-FI" dirty="0" smtClean="0"/>
              <a:t> </a:t>
            </a:r>
            <a:r>
              <a:rPr lang="fi-FI" dirty="0" err="1" smtClean="0"/>
              <a:t>repositories</a:t>
            </a:r>
            <a:endParaRPr lang="fi-FI" dirty="0" smtClean="0"/>
          </a:p>
          <a:p>
            <a:pPr lvl="1"/>
            <a:r>
              <a:rPr lang="fi-FI" dirty="0" err="1" smtClean="0"/>
              <a:t>Many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universities</a:t>
            </a:r>
            <a:r>
              <a:rPr lang="fi-FI" dirty="0" smtClean="0"/>
              <a:t> </a:t>
            </a:r>
            <a:r>
              <a:rPr lang="fi-FI" dirty="0" err="1" smtClean="0"/>
              <a:t>have</a:t>
            </a:r>
            <a:r>
              <a:rPr lang="fi-FI" dirty="0" smtClean="0"/>
              <a:t> </a:t>
            </a:r>
            <a:r>
              <a:rPr lang="fi-FI" dirty="0" err="1" smtClean="0"/>
              <a:t>self-archiving</a:t>
            </a:r>
            <a:r>
              <a:rPr lang="fi-FI" dirty="0" smtClean="0"/>
              <a:t> </a:t>
            </a:r>
            <a:r>
              <a:rPr lang="fi-FI" dirty="0" err="1" smtClean="0"/>
              <a:t>mandates</a:t>
            </a:r>
            <a:endParaRPr lang="fi-FI" dirty="0" smtClean="0"/>
          </a:p>
          <a:p>
            <a:pPr lvl="1"/>
            <a:r>
              <a:rPr lang="fi-FI" dirty="0" err="1" smtClean="0"/>
              <a:t>The</a:t>
            </a:r>
            <a:r>
              <a:rPr lang="fi-FI" dirty="0" smtClean="0"/>
              <a:t> Academy of Finland </a:t>
            </a:r>
            <a:r>
              <a:rPr lang="fi-FI" dirty="0" err="1" smtClean="0"/>
              <a:t>launched</a:t>
            </a:r>
            <a:r>
              <a:rPr lang="fi-FI" dirty="0" smtClean="0"/>
              <a:t> an Open </a:t>
            </a:r>
            <a:r>
              <a:rPr lang="fi-FI" dirty="0"/>
              <a:t>A</a:t>
            </a:r>
            <a:r>
              <a:rPr lang="fi-FI" dirty="0" smtClean="0"/>
              <a:t>ccess </a:t>
            </a:r>
            <a:r>
              <a:rPr lang="fi-FI" dirty="0" err="1" smtClean="0"/>
              <a:t>mandate</a:t>
            </a:r>
            <a:r>
              <a:rPr lang="fi-FI" dirty="0" smtClean="0"/>
              <a:t> in 2015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4072" y="1196752"/>
            <a:ext cx="4336817" cy="4464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70323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Open </a:t>
            </a:r>
            <a:r>
              <a:rPr lang="fi-FI" dirty="0"/>
              <a:t>A</a:t>
            </a:r>
            <a:r>
              <a:rPr lang="fi-FI" dirty="0" smtClean="0"/>
              <a:t>ccess and </a:t>
            </a:r>
            <a:r>
              <a:rPr lang="fi-FI" dirty="0" err="1" smtClean="0"/>
              <a:t>state</a:t>
            </a:r>
            <a:r>
              <a:rPr lang="fi-FI" dirty="0" smtClean="0"/>
              <a:t> </a:t>
            </a:r>
            <a:r>
              <a:rPr lang="fi-FI" dirty="0" err="1" smtClean="0"/>
              <a:t>funding</a:t>
            </a:r>
            <a:r>
              <a:rPr lang="fi-FI" dirty="0" smtClean="0"/>
              <a:t>?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000" dirty="0" err="1" smtClean="0"/>
              <a:t>Would</a:t>
            </a:r>
            <a:r>
              <a:rPr lang="fi-FI" sz="2000" dirty="0" smtClean="0"/>
              <a:t> it </a:t>
            </a:r>
            <a:r>
              <a:rPr lang="fi-FI" sz="2000" dirty="0" err="1" smtClean="0"/>
              <a:t>be</a:t>
            </a:r>
            <a:r>
              <a:rPr lang="fi-FI" sz="2000" dirty="0" smtClean="0"/>
              <a:t> </a:t>
            </a:r>
            <a:r>
              <a:rPr lang="fi-FI" sz="2000" dirty="0" err="1" smtClean="0"/>
              <a:t>possible</a:t>
            </a:r>
            <a:r>
              <a:rPr lang="fi-FI" sz="2000" dirty="0" smtClean="0"/>
              <a:t> to </a:t>
            </a:r>
            <a:r>
              <a:rPr lang="fi-FI" sz="2000" dirty="0" err="1" smtClean="0"/>
              <a:t>use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/>
              <a:t>O</a:t>
            </a:r>
            <a:r>
              <a:rPr lang="fi-FI" sz="2000" dirty="0" smtClean="0"/>
              <a:t>pen </a:t>
            </a:r>
            <a:r>
              <a:rPr lang="fi-FI" sz="2000" dirty="0"/>
              <a:t>A</a:t>
            </a:r>
            <a:r>
              <a:rPr lang="fi-FI" sz="2000" dirty="0" smtClean="0"/>
              <a:t>ccess </a:t>
            </a:r>
            <a:r>
              <a:rPr lang="fi-FI" sz="2000" dirty="0" err="1"/>
              <a:t>availability</a:t>
            </a:r>
            <a:r>
              <a:rPr lang="fi-FI" sz="2000" dirty="0"/>
              <a:t> of </a:t>
            </a:r>
            <a:r>
              <a:rPr lang="fi-FI" sz="2000" dirty="0" err="1"/>
              <a:t>research</a:t>
            </a:r>
            <a:r>
              <a:rPr lang="fi-FI" sz="2000" dirty="0"/>
              <a:t> output as a </a:t>
            </a:r>
            <a:r>
              <a:rPr lang="fi-FI" sz="2000" dirty="0" err="1"/>
              <a:t>factor</a:t>
            </a:r>
            <a:r>
              <a:rPr lang="fi-FI" sz="2000" dirty="0"/>
              <a:t> in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funding</a:t>
            </a:r>
            <a:r>
              <a:rPr lang="fi-FI" sz="2000" dirty="0"/>
              <a:t> </a:t>
            </a:r>
            <a:r>
              <a:rPr lang="fi-FI" sz="2000" dirty="0" err="1"/>
              <a:t>model</a:t>
            </a:r>
            <a:r>
              <a:rPr lang="fi-FI" sz="2000" dirty="0"/>
              <a:t> for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universities</a:t>
            </a:r>
            <a:r>
              <a:rPr lang="fi-FI" sz="2000" dirty="0" smtClean="0"/>
              <a:t>?</a:t>
            </a:r>
          </a:p>
          <a:p>
            <a:pPr lvl="1"/>
            <a:r>
              <a:rPr lang="fi-FI" dirty="0" err="1"/>
              <a:t>Currently</a:t>
            </a:r>
            <a:r>
              <a:rPr lang="fi-FI" dirty="0"/>
              <a:t> 13 % of </a:t>
            </a:r>
            <a:r>
              <a:rPr lang="fi-FI" dirty="0" err="1"/>
              <a:t>all</a:t>
            </a:r>
            <a:r>
              <a:rPr lang="fi-FI" dirty="0"/>
              <a:t> </a:t>
            </a:r>
            <a:r>
              <a:rPr lang="fi-FI" dirty="0" err="1"/>
              <a:t>state</a:t>
            </a:r>
            <a:r>
              <a:rPr lang="fi-FI" dirty="0"/>
              <a:t> </a:t>
            </a:r>
            <a:r>
              <a:rPr lang="fi-FI" dirty="0" err="1"/>
              <a:t>funding</a:t>
            </a:r>
            <a:r>
              <a:rPr lang="fi-FI" dirty="0"/>
              <a:t> for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Finnish</a:t>
            </a:r>
            <a:r>
              <a:rPr lang="fi-FI" dirty="0"/>
              <a:t> </a:t>
            </a:r>
            <a:r>
              <a:rPr lang="fi-FI" dirty="0" err="1"/>
              <a:t>universities</a:t>
            </a:r>
            <a:r>
              <a:rPr lang="fi-FI" dirty="0"/>
              <a:t> is </a:t>
            </a:r>
            <a:r>
              <a:rPr lang="fi-FI" dirty="0" err="1"/>
              <a:t>distributed</a:t>
            </a:r>
            <a:r>
              <a:rPr lang="fi-FI" dirty="0"/>
              <a:t> </a:t>
            </a:r>
            <a:r>
              <a:rPr lang="fi-FI" dirty="0" err="1"/>
              <a:t>based</a:t>
            </a:r>
            <a:r>
              <a:rPr lang="fi-FI" dirty="0"/>
              <a:t> on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number</a:t>
            </a:r>
            <a:r>
              <a:rPr lang="fi-FI" dirty="0"/>
              <a:t> and </a:t>
            </a:r>
            <a:r>
              <a:rPr lang="fi-FI" dirty="0" err="1"/>
              <a:t>quality</a:t>
            </a:r>
            <a:r>
              <a:rPr lang="fi-FI" dirty="0"/>
              <a:t> of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 smtClean="0"/>
              <a:t>publications</a:t>
            </a:r>
            <a:endParaRPr lang="fi-FI" dirty="0" smtClean="0"/>
          </a:p>
          <a:p>
            <a:pPr lvl="1"/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committee</a:t>
            </a:r>
            <a:r>
              <a:rPr lang="fi-FI" dirty="0" smtClean="0"/>
              <a:t> </a:t>
            </a:r>
            <a:r>
              <a:rPr lang="fi-FI" dirty="0" err="1" smtClean="0"/>
              <a:t>responsible</a:t>
            </a:r>
            <a:r>
              <a:rPr lang="fi-FI" dirty="0" smtClean="0"/>
              <a:t> for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university</a:t>
            </a:r>
            <a:r>
              <a:rPr lang="fi-FI" dirty="0" smtClean="0"/>
              <a:t> </a:t>
            </a:r>
            <a:r>
              <a:rPr lang="fi-FI" dirty="0" err="1" smtClean="0"/>
              <a:t>funding</a:t>
            </a:r>
            <a:r>
              <a:rPr lang="fi-FI" dirty="0" smtClean="0"/>
              <a:t> </a:t>
            </a:r>
            <a:r>
              <a:rPr lang="fi-FI" dirty="0" err="1" smtClean="0"/>
              <a:t>model</a:t>
            </a:r>
            <a:r>
              <a:rPr lang="fi-FI" dirty="0" smtClean="0"/>
              <a:t> </a:t>
            </a:r>
            <a:r>
              <a:rPr lang="fi-FI" dirty="0" err="1" smtClean="0"/>
              <a:t>has</a:t>
            </a:r>
            <a:r>
              <a:rPr lang="fi-FI" dirty="0" smtClean="0"/>
              <a:t> </a:t>
            </a:r>
            <a:r>
              <a:rPr lang="fi-FI" dirty="0" err="1" smtClean="0"/>
              <a:t>been</a:t>
            </a:r>
            <a:r>
              <a:rPr lang="fi-FI" dirty="0" smtClean="0"/>
              <a:t> </a:t>
            </a:r>
            <a:r>
              <a:rPr lang="fi-FI" dirty="0" err="1" smtClean="0"/>
              <a:t>discussing</a:t>
            </a:r>
            <a:r>
              <a:rPr lang="fi-FI" dirty="0" smtClean="0"/>
              <a:t> </a:t>
            </a:r>
            <a:r>
              <a:rPr lang="fi-FI" dirty="0" err="1" smtClean="0"/>
              <a:t>this</a:t>
            </a:r>
            <a:r>
              <a:rPr lang="fi-FI" dirty="0" smtClean="0"/>
              <a:t>, </a:t>
            </a:r>
            <a:r>
              <a:rPr lang="fi-FI" dirty="0" err="1" smtClean="0"/>
              <a:t>but</a:t>
            </a:r>
            <a:r>
              <a:rPr lang="fi-FI" dirty="0" smtClean="0"/>
              <a:t> no </a:t>
            </a:r>
            <a:r>
              <a:rPr lang="fi-FI" dirty="0" err="1" smtClean="0"/>
              <a:t>final</a:t>
            </a:r>
            <a:r>
              <a:rPr lang="fi-FI" dirty="0" smtClean="0"/>
              <a:t> </a:t>
            </a:r>
            <a:r>
              <a:rPr lang="fi-FI" dirty="0" err="1" smtClean="0"/>
              <a:t>decision</a:t>
            </a:r>
            <a:r>
              <a:rPr lang="fi-FI" dirty="0" smtClean="0"/>
              <a:t> </a:t>
            </a:r>
            <a:r>
              <a:rPr lang="fi-FI" dirty="0" err="1" smtClean="0"/>
              <a:t>has</a:t>
            </a:r>
            <a:r>
              <a:rPr lang="fi-FI" dirty="0" smtClean="0"/>
              <a:t> </a:t>
            </a:r>
            <a:r>
              <a:rPr lang="fi-FI" dirty="0" err="1" smtClean="0"/>
              <a:t>been</a:t>
            </a:r>
            <a:r>
              <a:rPr lang="fi-FI" dirty="0" smtClean="0"/>
              <a:t> made</a:t>
            </a:r>
          </a:p>
          <a:p>
            <a:pPr lvl="1"/>
            <a:r>
              <a:rPr lang="fi-FI" dirty="0" err="1" smtClean="0"/>
              <a:t>Possibly</a:t>
            </a:r>
            <a:r>
              <a:rPr lang="fi-FI" dirty="0" smtClean="0"/>
              <a:t> </a:t>
            </a:r>
            <a:r>
              <a:rPr lang="fi-FI" dirty="0" err="1" smtClean="0"/>
              <a:t>starting</a:t>
            </a:r>
            <a:r>
              <a:rPr lang="fi-FI" dirty="0" smtClean="0"/>
              <a:t> </a:t>
            </a:r>
            <a:r>
              <a:rPr lang="fi-FI" dirty="0" err="1" smtClean="0"/>
              <a:t>from</a:t>
            </a:r>
            <a:r>
              <a:rPr lang="fi-FI" dirty="0" smtClean="0"/>
              <a:t> 2019, as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funding</a:t>
            </a:r>
            <a:r>
              <a:rPr lang="fi-FI" dirty="0" smtClean="0"/>
              <a:t> is </a:t>
            </a:r>
            <a:r>
              <a:rPr lang="fi-FI" dirty="0" err="1" smtClean="0"/>
              <a:t>based</a:t>
            </a:r>
            <a:r>
              <a:rPr lang="fi-FI" dirty="0" smtClean="0"/>
              <a:t> on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data </a:t>
            </a:r>
            <a:r>
              <a:rPr lang="fi-FI" dirty="0" err="1" smtClean="0"/>
              <a:t>from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previous</a:t>
            </a:r>
            <a:r>
              <a:rPr lang="fi-FI" dirty="0" smtClean="0"/>
              <a:t> </a:t>
            </a:r>
            <a:r>
              <a:rPr lang="fi-FI" dirty="0" err="1" smtClean="0"/>
              <a:t>three</a:t>
            </a:r>
            <a:r>
              <a:rPr lang="fi-FI" dirty="0" smtClean="0"/>
              <a:t> </a:t>
            </a:r>
            <a:r>
              <a:rPr lang="fi-FI" dirty="0" err="1" smtClean="0"/>
              <a:t>years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235467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current</a:t>
            </a:r>
            <a:r>
              <a:rPr lang="fi-FI" dirty="0" smtClean="0"/>
              <a:t> </a:t>
            </a:r>
            <a:r>
              <a:rPr lang="fi-FI" dirty="0" err="1" smtClean="0"/>
              <a:t>amount</a:t>
            </a:r>
            <a:r>
              <a:rPr lang="fi-FI" dirty="0" smtClean="0"/>
              <a:t> of OA in Finland?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9" y="1124744"/>
            <a:ext cx="5194921" cy="4608512"/>
          </a:xfrm>
        </p:spPr>
        <p:txBody>
          <a:bodyPr>
            <a:normAutofit lnSpcReduction="10000"/>
          </a:bodyPr>
          <a:lstStyle/>
          <a:p>
            <a:r>
              <a:rPr lang="en-US" sz="2000" dirty="0" smtClean="0"/>
              <a:t>According to the publication data collected by the Ministry of Education and Culture, the Finnish research organizations produced more than 40.000 publications in 2014 </a:t>
            </a:r>
          </a:p>
          <a:p>
            <a:pPr lvl="1"/>
            <a:r>
              <a:rPr lang="en-US" dirty="0" smtClean="0"/>
              <a:t>About 24.000 of all reported publications were peer-reviewed</a:t>
            </a:r>
            <a:endParaRPr lang="en-US" dirty="0"/>
          </a:p>
          <a:p>
            <a:r>
              <a:rPr lang="en-US" sz="2000" dirty="0" smtClean="0"/>
              <a:t>How many Open </a:t>
            </a:r>
            <a:r>
              <a:rPr lang="en-US" sz="2000" dirty="0"/>
              <a:t>A</a:t>
            </a:r>
            <a:r>
              <a:rPr lang="en-US" sz="2000" dirty="0" smtClean="0"/>
              <a:t>ccess publications?</a:t>
            </a:r>
          </a:p>
          <a:p>
            <a:pPr lvl="1"/>
            <a:r>
              <a:rPr lang="en-US" dirty="0" smtClean="0"/>
              <a:t>The 2014 data </a:t>
            </a:r>
            <a:r>
              <a:rPr lang="en-US" dirty="0"/>
              <a:t>would indicate that about 26% of all reported </a:t>
            </a:r>
            <a:r>
              <a:rPr lang="en-US" dirty="0" smtClean="0"/>
              <a:t>publications were OA</a:t>
            </a:r>
          </a:p>
          <a:p>
            <a:pPr lvl="1"/>
            <a:r>
              <a:rPr lang="en-US" dirty="0"/>
              <a:t>18% of all peer-reviewed publications were </a:t>
            </a:r>
            <a:r>
              <a:rPr lang="en-US" dirty="0" smtClean="0"/>
              <a:t>OA</a:t>
            </a:r>
            <a:endParaRPr lang="en-US" dirty="0"/>
          </a:p>
          <a:p>
            <a:pPr lvl="1"/>
            <a:r>
              <a:rPr lang="en-US" dirty="0" smtClean="0"/>
              <a:t>19</a:t>
            </a:r>
            <a:r>
              <a:rPr lang="en-US" dirty="0"/>
              <a:t>% of the peer-reviewed </a:t>
            </a:r>
            <a:r>
              <a:rPr lang="en-US" dirty="0" smtClean="0"/>
              <a:t>journal </a:t>
            </a:r>
            <a:r>
              <a:rPr lang="en-US" dirty="0"/>
              <a:t>articles were </a:t>
            </a:r>
            <a:r>
              <a:rPr lang="en-US" dirty="0" smtClean="0"/>
              <a:t>OA</a:t>
            </a: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24129" y="1136763"/>
            <a:ext cx="3419872" cy="45489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058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But</a:t>
            </a:r>
            <a:r>
              <a:rPr lang="fi-FI" dirty="0" smtClean="0"/>
              <a:t> </a:t>
            </a:r>
            <a:r>
              <a:rPr lang="fi-FI" dirty="0" err="1" smtClean="0"/>
              <a:t>can</a:t>
            </a:r>
            <a:r>
              <a:rPr lang="fi-FI" dirty="0" smtClean="0"/>
              <a:t> </a:t>
            </a:r>
            <a:r>
              <a:rPr lang="fi-FI" dirty="0" err="1" smtClean="0"/>
              <a:t>we</a:t>
            </a:r>
            <a:r>
              <a:rPr lang="fi-FI" dirty="0" smtClean="0"/>
              <a:t> </a:t>
            </a:r>
            <a:r>
              <a:rPr lang="fi-FI" dirty="0" err="1" smtClean="0"/>
              <a:t>actually</a:t>
            </a:r>
            <a:r>
              <a:rPr lang="fi-FI" dirty="0" smtClean="0"/>
              <a:t> </a:t>
            </a:r>
            <a:r>
              <a:rPr lang="fi-FI" dirty="0" err="1" smtClean="0"/>
              <a:t>trust</a:t>
            </a:r>
            <a:r>
              <a:rPr lang="fi-FI" dirty="0" smtClean="0"/>
              <a:t> </a:t>
            </a:r>
            <a:r>
              <a:rPr lang="fi-FI" dirty="0" err="1" smtClean="0"/>
              <a:t>these</a:t>
            </a:r>
            <a:r>
              <a:rPr lang="fi-FI" dirty="0" smtClean="0"/>
              <a:t> </a:t>
            </a:r>
            <a:r>
              <a:rPr lang="fi-FI" dirty="0" err="1" smtClean="0"/>
              <a:t>numbers</a:t>
            </a:r>
            <a:r>
              <a:rPr lang="fi-FI" dirty="0" smtClean="0"/>
              <a:t>?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2000" dirty="0"/>
              <a:t>Unfortunately, a closer look reveals that </a:t>
            </a:r>
            <a:r>
              <a:rPr lang="en-US" sz="2000" dirty="0" smtClean="0"/>
              <a:t>there are many problems with the data, some of them quite serious</a:t>
            </a:r>
          </a:p>
          <a:p>
            <a:pPr lvl="1"/>
            <a:r>
              <a:rPr lang="en-US" dirty="0" smtClean="0"/>
              <a:t>The definitions that have been used were not clear enough</a:t>
            </a:r>
          </a:p>
          <a:p>
            <a:pPr lvl="1"/>
            <a:r>
              <a:rPr lang="en-US" dirty="0" smtClean="0"/>
              <a:t>As long as the OA status of a publication doesn’t have any financial effect for the organizations, the motivation for collecting and verifying the information remains low</a:t>
            </a:r>
            <a:endParaRPr lang="en-US" dirty="0"/>
          </a:p>
          <a:p>
            <a:r>
              <a:rPr lang="en-US" sz="2000" dirty="0"/>
              <a:t>At the moment </a:t>
            </a:r>
            <a:r>
              <a:rPr lang="en-US" sz="2000" dirty="0" smtClean="0"/>
              <a:t>the OA data is not reliable enough </a:t>
            </a:r>
            <a:r>
              <a:rPr lang="en-US" sz="2000" dirty="0"/>
              <a:t>be used as a basis for distributing funding to the </a:t>
            </a:r>
            <a:r>
              <a:rPr lang="en-US" sz="2000" dirty="0" smtClean="0"/>
              <a:t>universities</a:t>
            </a:r>
          </a:p>
          <a:p>
            <a:r>
              <a:rPr lang="en-US" sz="2000" dirty="0" smtClean="0"/>
              <a:t>The Ministry of Education and Culture has already taken steps to rectify the situation, starting from 2016</a:t>
            </a:r>
            <a:endParaRPr lang="en-US" sz="2000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610681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Collecting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data (1)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856" y="1124744"/>
            <a:ext cx="6285384" cy="4608512"/>
          </a:xfrm>
        </p:spPr>
        <p:txBody>
          <a:bodyPr>
            <a:normAutofit/>
          </a:bodyPr>
          <a:lstStyle/>
          <a:p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Ministry</a:t>
            </a:r>
            <a:r>
              <a:rPr lang="fi-FI" sz="2000" dirty="0"/>
              <a:t> of </a:t>
            </a:r>
            <a:r>
              <a:rPr lang="fi-FI" sz="2000" dirty="0" err="1"/>
              <a:t>Education</a:t>
            </a:r>
            <a:r>
              <a:rPr lang="fi-FI" sz="2000" dirty="0"/>
              <a:t> and Culture </a:t>
            </a:r>
            <a:r>
              <a:rPr lang="fi-FI" sz="2000" dirty="0" err="1"/>
              <a:t>has</a:t>
            </a:r>
            <a:r>
              <a:rPr lang="fi-FI" sz="2000" dirty="0"/>
              <a:t> </a:t>
            </a:r>
            <a:r>
              <a:rPr lang="fi-FI" sz="2000" dirty="0" err="1"/>
              <a:t>been</a:t>
            </a:r>
            <a:r>
              <a:rPr lang="fi-FI" sz="2000" dirty="0"/>
              <a:t> </a:t>
            </a:r>
            <a:r>
              <a:rPr lang="fi-FI" sz="2000" dirty="0" err="1"/>
              <a:t>collecting</a:t>
            </a:r>
            <a:r>
              <a:rPr lang="fi-FI" sz="2000" dirty="0"/>
              <a:t> </a:t>
            </a:r>
            <a:r>
              <a:rPr lang="fi-FI" sz="2000" dirty="0" err="1"/>
              <a:t>publication</a:t>
            </a:r>
            <a:r>
              <a:rPr lang="fi-FI" sz="2000" dirty="0"/>
              <a:t> data </a:t>
            </a:r>
            <a:r>
              <a:rPr lang="fi-FI" sz="2000" dirty="0" err="1"/>
              <a:t>from</a:t>
            </a:r>
            <a:r>
              <a:rPr lang="fi-FI" sz="2000" dirty="0"/>
              <a:t>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universities</a:t>
            </a:r>
            <a:r>
              <a:rPr lang="fi-FI" sz="2000" dirty="0"/>
              <a:t> </a:t>
            </a:r>
            <a:r>
              <a:rPr lang="fi-FI" sz="2000" dirty="0" err="1"/>
              <a:t>since</a:t>
            </a:r>
            <a:r>
              <a:rPr lang="fi-FI" sz="2000" dirty="0"/>
              <a:t> </a:t>
            </a:r>
            <a:r>
              <a:rPr lang="fi-FI" sz="2000" dirty="0" smtClean="0"/>
              <a:t>2011</a:t>
            </a:r>
          </a:p>
          <a:p>
            <a:pPr lvl="1"/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universities</a:t>
            </a:r>
            <a:r>
              <a:rPr lang="fi-FI" dirty="0" smtClean="0"/>
              <a:t> of </a:t>
            </a:r>
            <a:r>
              <a:rPr lang="fi-FI" dirty="0" err="1" smtClean="0"/>
              <a:t>applied</a:t>
            </a:r>
            <a:r>
              <a:rPr lang="fi-FI" dirty="0" smtClean="0"/>
              <a:t> </a:t>
            </a:r>
            <a:r>
              <a:rPr lang="fi-FI" dirty="0" err="1" smtClean="0"/>
              <a:t>sciences</a:t>
            </a:r>
            <a:r>
              <a:rPr lang="fi-FI" dirty="0" smtClean="0"/>
              <a:t> </a:t>
            </a:r>
            <a:r>
              <a:rPr lang="fi-FI" dirty="0" err="1" smtClean="0"/>
              <a:t>joined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data </a:t>
            </a:r>
            <a:r>
              <a:rPr lang="fi-FI" dirty="0" err="1" smtClean="0"/>
              <a:t>collection</a:t>
            </a:r>
            <a:r>
              <a:rPr lang="fi-FI" dirty="0" smtClean="0"/>
              <a:t> in 2012</a:t>
            </a:r>
          </a:p>
          <a:p>
            <a:pPr lvl="1"/>
            <a:r>
              <a:rPr lang="fi-FI" dirty="0" smtClean="0"/>
              <a:t>Data </a:t>
            </a:r>
            <a:r>
              <a:rPr lang="fi-FI" dirty="0" err="1" smtClean="0"/>
              <a:t>collection</a:t>
            </a:r>
            <a:r>
              <a:rPr lang="fi-FI" dirty="0" smtClean="0"/>
              <a:t> </a:t>
            </a:r>
            <a:r>
              <a:rPr lang="fi-FI" dirty="0" err="1" smtClean="0"/>
              <a:t>from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state</a:t>
            </a:r>
            <a:r>
              <a:rPr lang="fi-FI" dirty="0" smtClean="0"/>
              <a:t> </a:t>
            </a:r>
            <a:r>
              <a:rPr lang="fi-FI" dirty="0" err="1" smtClean="0"/>
              <a:t>research</a:t>
            </a:r>
            <a:r>
              <a:rPr lang="fi-FI" dirty="0" smtClean="0"/>
              <a:t> </a:t>
            </a:r>
            <a:r>
              <a:rPr lang="fi-FI" dirty="0" err="1" smtClean="0"/>
              <a:t>institutes</a:t>
            </a:r>
            <a:r>
              <a:rPr lang="fi-FI" dirty="0" smtClean="0"/>
              <a:t> and </a:t>
            </a:r>
            <a:r>
              <a:rPr lang="fi-FI" dirty="0" err="1" smtClean="0"/>
              <a:t>central</a:t>
            </a:r>
            <a:r>
              <a:rPr lang="fi-FI" dirty="0" smtClean="0"/>
              <a:t> </a:t>
            </a:r>
            <a:r>
              <a:rPr lang="fi-FI" dirty="0" err="1" smtClean="0"/>
              <a:t>hospital</a:t>
            </a:r>
            <a:r>
              <a:rPr lang="fi-FI" dirty="0" smtClean="0"/>
              <a:t> </a:t>
            </a:r>
            <a:r>
              <a:rPr lang="fi-FI" dirty="0" err="1" smtClean="0"/>
              <a:t>districts</a:t>
            </a:r>
            <a:r>
              <a:rPr lang="fi-FI" dirty="0" smtClean="0"/>
              <a:t> </a:t>
            </a:r>
            <a:r>
              <a:rPr lang="fi-FI" dirty="0" err="1" smtClean="0"/>
              <a:t>started</a:t>
            </a:r>
            <a:r>
              <a:rPr lang="fi-FI" dirty="0" smtClean="0"/>
              <a:t> in 2015</a:t>
            </a:r>
          </a:p>
          <a:p>
            <a:r>
              <a:rPr lang="fi-FI" sz="2000" dirty="0"/>
              <a:t>CSC - IT Center for Science is </a:t>
            </a:r>
            <a:r>
              <a:rPr lang="fi-FI" sz="2000" dirty="0" err="1"/>
              <a:t>responsible</a:t>
            </a:r>
            <a:r>
              <a:rPr lang="fi-FI" sz="2000" dirty="0"/>
              <a:t> for </a:t>
            </a:r>
            <a:r>
              <a:rPr lang="fi-FI" sz="2000" dirty="0" err="1"/>
              <a:t>the</a:t>
            </a:r>
            <a:r>
              <a:rPr lang="fi-FI" sz="2000" dirty="0"/>
              <a:t> data </a:t>
            </a:r>
            <a:r>
              <a:rPr lang="fi-FI" sz="2000" dirty="0" err="1"/>
              <a:t>collection</a:t>
            </a:r>
            <a:endParaRPr lang="fi-FI" sz="2000" dirty="0"/>
          </a:p>
          <a:p>
            <a:pPr lvl="1"/>
            <a:r>
              <a:rPr lang="fi-FI" dirty="0" err="1" smtClean="0"/>
              <a:t>Close</a:t>
            </a:r>
            <a:r>
              <a:rPr lang="fi-FI" dirty="0" smtClean="0"/>
              <a:t> </a:t>
            </a:r>
            <a:r>
              <a:rPr lang="fi-FI" dirty="0" err="1" smtClean="0"/>
              <a:t>collaboration</a:t>
            </a:r>
            <a:r>
              <a:rPr lang="fi-FI" dirty="0" smtClean="0"/>
              <a:t> </a:t>
            </a:r>
            <a:r>
              <a:rPr lang="fi-FI" dirty="0" err="1"/>
              <a:t>with</a:t>
            </a:r>
            <a:r>
              <a:rPr lang="fi-FI" dirty="0"/>
              <a:t>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research</a:t>
            </a:r>
            <a:r>
              <a:rPr lang="fi-FI" dirty="0"/>
              <a:t> </a:t>
            </a:r>
            <a:r>
              <a:rPr lang="fi-FI" dirty="0" err="1"/>
              <a:t>organizations</a:t>
            </a:r>
            <a:r>
              <a:rPr lang="fi-FI" dirty="0"/>
              <a:t>,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Ministry</a:t>
            </a:r>
            <a:r>
              <a:rPr lang="fi-FI" dirty="0"/>
              <a:t> and </a:t>
            </a:r>
            <a:r>
              <a:rPr lang="fi-FI" dirty="0" err="1"/>
              <a:t>the</a:t>
            </a:r>
            <a:r>
              <a:rPr lang="fi-FI" dirty="0"/>
              <a:t> Federation of </a:t>
            </a:r>
            <a:r>
              <a:rPr lang="fi-FI" dirty="0" err="1"/>
              <a:t>Learned</a:t>
            </a:r>
            <a:r>
              <a:rPr lang="fi-FI" dirty="0"/>
              <a:t> </a:t>
            </a:r>
            <a:r>
              <a:rPr lang="fi-FI" dirty="0" err="1"/>
              <a:t>Societies</a:t>
            </a:r>
            <a:endParaRPr lang="fi-FI" dirty="0"/>
          </a:p>
          <a:p>
            <a:endParaRPr lang="fi-FI" sz="2000" dirty="0" smtClean="0"/>
          </a:p>
          <a:p>
            <a:endParaRPr lang="fi-FI" sz="2000" dirty="0"/>
          </a:p>
          <a:p>
            <a:pPr lvl="1"/>
            <a:endParaRPr lang="fi-FI" dirty="0" smtClean="0"/>
          </a:p>
          <a:p>
            <a:pPr lvl="1"/>
            <a:endParaRPr lang="fi-FI" dirty="0"/>
          </a:p>
          <a:p>
            <a:endParaRPr lang="fi-FI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76256" y="925859"/>
            <a:ext cx="2103273" cy="48251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5836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Collecting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data (2)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114800" cy="4752528"/>
          </a:xfrm>
        </p:spPr>
        <p:txBody>
          <a:bodyPr>
            <a:normAutofit/>
          </a:bodyPr>
          <a:lstStyle/>
          <a:p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combined</a:t>
            </a:r>
            <a:r>
              <a:rPr lang="fi-FI" sz="2000" dirty="0" smtClean="0"/>
              <a:t> data is </a:t>
            </a:r>
            <a:r>
              <a:rPr lang="fi-FI" sz="2000" dirty="0" err="1" smtClean="0"/>
              <a:t>available</a:t>
            </a:r>
            <a:r>
              <a:rPr lang="fi-FI" sz="2000" dirty="0" smtClean="0"/>
              <a:t> for </a:t>
            </a:r>
            <a:r>
              <a:rPr lang="fi-FI" sz="2000" dirty="0" err="1" smtClean="0"/>
              <a:t>viewing</a:t>
            </a:r>
            <a:r>
              <a:rPr lang="fi-FI" sz="2000" dirty="0" smtClean="0"/>
              <a:t> at </a:t>
            </a:r>
            <a:r>
              <a:rPr lang="fi-FI" sz="2000" dirty="0" err="1" smtClean="0"/>
              <a:t>Juuli</a:t>
            </a:r>
            <a:r>
              <a:rPr lang="fi-FI" sz="2000" dirty="0" smtClean="0"/>
              <a:t> (</a:t>
            </a:r>
            <a:r>
              <a:rPr lang="fi-FI" sz="2000" dirty="0" smtClean="0">
                <a:hlinkClick r:id="rId2"/>
              </a:rPr>
              <a:t>www.juuli.fi</a:t>
            </a:r>
            <a:r>
              <a:rPr lang="fi-FI" sz="2000" dirty="0" smtClean="0"/>
              <a:t>), a </a:t>
            </a:r>
            <a:r>
              <a:rPr lang="fi-FI" sz="2000" dirty="0" err="1" smtClean="0"/>
              <a:t>national</a:t>
            </a:r>
            <a:r>
              <a:rPr lang="fi-FI" sz="2000" dirty="0" smtClean="0"/>
              <a:t> </a:t>
            </a:r>
            <a:r>
              <a:rPr lang="fi-FI" sz="2000" dirty="0" err="1" smtClean="0"/>
              <a:t>research</a:t>
            </a:r>
            <a:r>
              <a:rPr lang="fi-FI" sz="2000" dirty="0" smtClean="0"/>
              <a:t> </a:t>
            </a:r>
            <a:r>
              <a:rPr lang="fi-FI" sz="2000" dirty="0" err="1" smtClean="0"/>
              <a:t>publications</a:t>
            </a:r>
            <a:r>
              <a:rPr lang="fi-FI" sz="2000" dirty="0" smtClean="0"/>
              <a:t> </a:t>
            </a:r>
            <a:r>
              <a:rPr lang="fi-FI" sz="2000" dirty="0" err="1" smtClean="0"/>
              <a:t>portal</a:t>
            </a:r>
            <a:r>
              <a:rPr lang="fi-FI" sz="2000" dirty="0" smtClean="0"/>
              <a:t> </a:t>
            </a:r>
            <a:r>
              <a:rPr lang="fi-FI" sz="2000" dirty="0" err="1" smtClean="0"/>
              <a:t>developed</a:t>
            </a:r>
            <a:r>
              <a:rPr lang="fi-FI" sz="2000" dirty="0" smtClean="0"/>
              <a:t> </a:t>
            </a:r>
            <a:r>
              <a:rPr lang="fi-FI" sz="2000" dirty="0" err="1" smtClean="0"/>
              <a:t>by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National Library of Finland</a:t>
            </a:r>
          </a:p>
          <a:p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processes</a:t>
            </a:r>
            <a:r>
              <a:rPr lang="fi-FI" sz="2000" dirty="0"/>
              <a:t> of data </a:t>
            </a:r>
            <a:r>
              <a:rPr lang="fi-FI" sz="2000" dirty="0" err="1"/>
              <a:t>collection</a:t>
            </a:r>
            <a:r>
              <a:rPr lang="fi-FI" sz="2000" dirty="0"/>
              <a:t> </a:t>
            </a:r>
            <a:r>
              <a:rPr lang="fi-FI" sz="2000" dirty="0" err="1"/>
              <a:t>are</a:t>
            </a:r>
            <a:r>
              <a:rPr lang="fi-FI" sz="2000" dirty="0"/>
              <a:t> </a:t>
            </a:r>
            <a:r>
              <a:rPr lang="fi-FI" sz="2000" dirty="0" err="1"/>
              <a:t>currently</a:t>
            </a:r>
            <a:r>
              <a:rPr lang="fi-FI" sz="2000" dirty="0"/>
              <a:t> </a:t>
            </a:r>
            <a:r>
              <a:rPr lang="fi-FI" sz="2000" dirty="0" err="1"/>
              <a:t>under</a:t>
            </a:r>
            <a:r>
              <a:rPr lang="fi-FI" sz="2000" dirty="0"/>
              <a:t> </a:t>
            </a:r>
            <a:r>
              <a:rPr lang="fi-FI" sz="2000" dirty="0" err="1" smtClean="0"/>
              <a:t>development</a:t>
            </a:r>
            <a:endParaRPr lang="fi-FI" sz="2000" dirty="0"/>
          </a:p>
          <a:p>
            <a:r>
              <a:rPr lang="fi-FI" sz="2000" dirty="0" err="1" smtClean="0"/>
              <a:t>Starting</a:t>
            </a:r>
            <a:r>
              <a:rPr lang="fi-FI" sz="2000" dirty="0" smtClean="0"/>
              <a:t> </a:t>
            </a:r>
            <a:r>
              <a:rPr lang="fi-FI" sz="2000" dirty="0" err="1" smtClean="0"/>
              <a:t>from</a:t>
            </a:r>
            <a:r>
              <a:rPr lang="fi-FI" sz="2000" dirty="0" smtClean="0"/>
              <a:t> 2016, </a:t>
            </a:r>
            <a:r>
              <a:rPr lang="fi-FI" sz="2000" dirty="0" err="1"/>
              <a:t>t</a:t>
            </a:r>
            <a:r>
              <a:rPr lang="fi-FI" sz="2000" dirty="0" err="1" smtClean="0"/>
              <a:t>he</a:t>
            </a:r>
            <a:r>
              <a:rPr lang="fi-FI" sz="2000" dirty="0" smtClean="0"/>
              <a:t> </a:t>
            </a:r>
            <a:r>
              <a:rPr lang="fi-FI" sz="2000" dirty="0" err="1" smtClean="0"/>
              <a:t>new</a:t>
            </a:r>
            <a:r>
              <a:rPr lang="fi-FI" sz="2000" dirty="0" smtClean="0"/>
              <a:t> Virta </a:t>
            </a:r>
            <a:r>
              <a:rPr lang="fi-FI" sz="2000" dirty="0" err="1" smtClean="0"/>
              <a:t>publication</a:t>
            </a:r>
            <a:r>
              <a:rPr lang="fi-FI" sz="2000" dirty="0" smtClean="0"/>
              <a:t> </a:t>
            </a:r>
            <a:r>
              <a:rPr lang="fi-FI" sz="2000" dirty="0" err="1" smtClean="0"/>
              <a:t>information</a:t>
            </a:r>
            <a:r>
              <a:rPr lang="fi-FI" sz="2000" dirty="0" smtClean="0"/>
              <a:t> </a:t>
            </a:r>
            <a:r>
              <a:rPr lang="fi-FI" sz="2000" dirty="0" err="1" smtClean="0"/>
              <a:t>system</a:t>
            </a:r>
            <a:r>
              <a:rPr lang="fi-FI" sz="2000" dirty="0" smtClean="0"/>
              <a:t> </a:t>
            </a:r>
            <a:r>
              <a:rPr lang="fi-FI" sz="2000" dirty="0" err="1" smtClean="0"/>
              <a:t>will</a:t>
            </a:r>
            <a:r>
              <a:rPr lang="fi-FI" sz="2000" dirty="0" smtClean="0"/>
              <a:t> </a:t>
            </a:r>
            <a:r>
              <a:rPr lang="fi-FI" sz="2000" dirty="0" err="1" smtClean="0"/>
              <a:t>harvest</a:t>
            </a:r>
            <a:r>
              <a:rPr lang="fi-FI" sz="2000" dirty="0" smtClean="0"/>
              <a:t> data </a:t>
            </a:r>
            <a:r>
              <a:rPr lang="fi-FI" sz="2000" dirty="0" err="1" smtClean="0"/>
              <a:t>from</a:t>
            </a:r>
            <a:r>
              <a:rPr lang="fi-FI" sz="2000" dirty="0" smtClean="0"/>
              <a:t> </a:t>
            </a:r>
            <a:r>
              <a:rPr lang="fi-FI" sz="2000" dirty="0" err="1" smtClean="0"/>
              <a:t>local</a:t>
            </a:r>
            <a:r>
              <a:rPr lang="fi-FI" sz="2000" dirty="0" smtClean="0"/>
              <a:t> </a:t>
            </a:r>
            <a:r>
              <a:rPr lang="fi-FI" sz="2000" dirty="0" err="1" smtClean="0"/>
              <a:t>CRISes</a:t>
            </a:r>
            <a:r>
              <a:rPr lang="fi-FI" sz="2000" dirty="0" smtClean="0"/>
              <a:t> and </a:t>
            </a:r>
            <a:r>
              <a:rPr lang="fi-FI" sz="2000" dirty="0" err="1" smtClean="0"/>
              <a:t>provide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de-</a:t>
            </a:r>
            <a:r>
              <a:rPr lang="fi-FI" sz="2000" dirty="0" err="1" smtClean="0"/>
              <a:t>duplicated</a:t>
            </a:r>
            <a:r>
              <a:rPr lang="fi-FI" sz="2000" dirty="0" smtClean="0"/>
              <a:t> data via </a:t>
            </a:r>
            <a:r>
              <a:rPr lang="fi-FI" sz="2000" dirty="0" err="1" smtClean="0"/>
              <a:t>APIs</a:t>
            </a:r>
            <a:endParaRPr lang="fi-FI" sz="2000" dirty="0"/>
          </a:p>
          <a:p>
            <a:endParaRPr lang="fi-FI" sz="2000" dirty="0" smtClean="0"/>
          </a:p>
          <a:p>
            <a:endParaRPr lang="fi-FI" sz="2000" dirty="0"/>
          </a:p>
          <a:p>
            <a:endParaRPr lang="fi-FI" dirty="0" smtClean="0"/>
          </a:p>
          <a:p>
            <a:endParaRPr lang="fi-FI" dirty="0"/>
          </a:p>
          <a:p>
            <a:endParaRPr lang="fi-FI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16016" y="908719"/>
            <a:ext cx="4427984" cy="49013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87001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smtClean="0"/>
              <a:t>National data </a:t>
            </a:r>
            <a:r>
              <a:rPr lang="fi-FI" dirty="0" err="1" smtClean="0"/>
              <a:t>collection</a:t>
            </a:r>
            <a:r>
              <a:rPr lang="fi-FI" dirty="0" smtClean="0"/>
              <a:t> and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local</a:t>
            </a:r>
            <a:r>
              <a:rPr lang="fi-FI" dirty="0" smtClean="0"/>
              <a:t> CRIS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186808" cy="4608512"/>
          </a:xfrm>
        </p:spPr>
        <p:txBody>
          <a:bodyPr>
            <a:normAutofit/>
          </a:bodyPr>
          <a:lstStyle/>
          <a:p>
            <a:r>
              <a:rPr lang="fi-FI" sz="2000" dirty="0" smtClean="0"/>
              <a:t>At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university</a:t>
            </a:r>
            <a:r>
              <a:rPr lang="fi-FI" sz="2000" dirty="0" smtClean="0"/>
              <a:t> </a:t>
            </a:r>
            <a:r>
              <a:rPr lang="fi-FI" sz="2000" dirty="0" err="1" smtClean="0"/>
              <a:t>level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growing</a:t>
            </a:r>
            <a:r>
              <a:rPr lang="fi-FI" sz="2000" dirty="0" smtClean="0"/>
              <a:t> </a:t>
            </a:r>
            <a:r>
              <a:rPr lang="fi-FI" sz="2000" dirty="0" err="1" smtClean="0"/>
              <a:t>importance</a:t>
            </a:r>
            <a:r>
              <a:rPr lang="fi-FI" sz="2000" dirty="0" smtClean="0"/>
              <a:t> of </a:t>
            </a:r>
            <a:r>
              <a:rPr lang="fi-FI" sz="2000" dirty="0" err="1" smtClean="0"/>
              <a:t>national</a:t>
            </a:r>
            <a:r>
              <a:rPr lang="fi-FI" sz="2000" dirty="0" smtClean="0"/>
              <a:t> data </a:t>
            </a:r>
            <a:r>
              <a:rPr lang="fi-FI" sz="2000" dirty="0" err="1" smtClean="0"/>
              <a:t>collection</a:t>
            </a:r>
            <a:r>
              <a:rPr lang="fi-FI" sz="2000" dirty="0" smtClean="0"/>
              <a:t> </a:t>
            </a:r>
            <a:r>
              <a:rPr lang="fi-FI" sz="2000" dirty="0" err="1" smtClean="0"/>
              <a:t>has</a:t>
            </a:r>
            <a:r>
              <a:rPr lang="fi-FI" sz="2000" dirty="0" smtClean="0"/>
              <a:t> led to a </a:t>
            </a:r>
            <a:r>
              <a:rPr lang="fi-FI" sz="2000" dirty="0" err="1" smtClean="0"/>
              <a:t>widespread</a:t>
            </a:r>
            <a:r>
              <a:rPr lang="fi-FI" sz="2000" dirty="0" smtClean="0"/>
              <a:t> adoption of </a:t>
            </a:r>
            <a:r>
              <a:rPr lang="fi-FI" sz="2000" dirty="0" err="1" smtClean="0"/>
              <a:t>modern</a:t>
            </a:r>
            <a:r>
              <a:rPr lang="fi-FI" sz="2000" dirty="0" smtClean="0"/>
              <a:t> CRIS </a:t>
            </a:r>
            <a:r>
              <a:rPr lang="fi-FI" sz="2000" dirty="0" err="1" smtClean="0"/>
              <a:t>platforms</a:t>
            </a:r>
            <a:endParaRPr lang="fi-FI" sz="2000" dirty="0"/>
          </a:p>
          <a:p>
            <a:pPr lvl="1"/>
            <a:r>
              <a:rPr lang="fi-FI" dirty="0" err="1" smtClean="0"/>
              <a:t>Most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recently</a:t>
            </a:r>
            <a:r>
              <a:rPr lang="fi-FI" dirty="0" smtClean="0"/>
              <a:t> </a:t>
            </a:r>
            <a:r>
              <a:rPr lang="fi-FI" dirty="0" err="1" smtClean="0"/>
              <a:t>implemented</a:t>
            </a:r>
            <a:r>
              <a:rPr lang="fi-FI" dirty="0" smtClean="0"/>
              <a:t> </a:t>
            </a:r>
            <a:r>
              <a:rPr lang="fi-FI" dirty="0" err="1" smtClean="0"/>
              <a:t>systems</a:t>
            </a:r>
            <a:r>
              <a:rPr lang="fi-FI" dirty="0" smtClean="0"/>
              <a:t> </a:t>
            </a:r>
            <a:r>
              <a:rPr lang="fi-FI" dirty="0" err="1" smtClean="0"/>
              <a:t>have</a:t>
            </a:r>
            <a:r>
              <a:rPr lang="fi-FI" dirty="0" smtClean="0"/>
              <a:t> </a:t>
            </a:r>
            <a:r>
              <a:rPr lang="fi-FI" dirty="0" err="1" smtClean="0"/>
              <a:t>been</a:t>
            </a:r>
            <a:r>
              <a:rPr lang="fi-FI" dirty="0" smtClean="0"/>
              <a:t> </a:t>
            </a:r>
            <a:r>
              <a:rPr lang="fi-FI" dirty="0" err="1" smtClean="0"/>
              <a:t>based</a:t>
            </a:r>
            <a:r>
              <a:rPr lang="fi-FI" dirty="0" smtClean="0"/>
              <a:t> on Pure </a:t>
            </a:r>
            <a:r>
              <a:rPr lang="fi-FI" dirty="0" err="1" smtClean="0"/>
              <a:t>or</a:t>
            </a:r>
            <a:r>
              <a:rPr lang="fi-FI" dirty="0" smtClean="0"/>
              <a:t> </a:t>
            </a:r>
            <a:r>
              <a:rPr lang="fi-FI" dirty="0" err="1" smtClean="0"/>
              <a:t>Converis</a:t>
            </a:r>
            <a:endParaRPr lang="fi-FI" dirty="0" smtClean="0"/>
          </a:p>
          <a:p>
            <a:r>
              <a:rPr lang="fi-FI" sz="2000" dirty="0" err="1" smtClean="0"/>
              <a:t>However</a:t>
            </a:r>
            <a:r>
              <a:rPr lang="fi-FI" sz="2000" dirty="0" smtClean="0"/>
              <a:t>, </a:t>
            </a:r>
            <a:r>
              <a:rPr lang="fi-FI" sz="2000" dirty="0" err="1" smtClean="0"/>
              <a:t>many</a:t>
            </a:r>
            <a:r>
              <a:rPr lang="fi-FI" sz="2000" dirty="0" smtClean="0"/>
              <a:t> of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smaller</a:t>
            </a:r>
            <a:r>
              <a:rPr lang="fi-FI" sz="2000" dirty="0" smtClean="0"/>
              <a:t> </a:t>
            </a:r>
            <a:r>
              <a:rPr lang="fi-FI" sz="2000" dirty="0" err="1" smtClean="0"/>
              <a:t>institutions</a:t>
            </a:r>
            <a:r>
              <a:rPr lang="fi-FI" sz="2000" dirty="0" smtClean="0"/>
              <a:t> </a:t>
            </a:r>
            <a:r>
              <a:rPr lang="fi-FI" sz="2000" dirty="0" err="1" smtClean="0"/>
              <a:t>are</a:t>
            </a:r>
            <a:r>
              <a:rPr lang="fi-FI" sz="2000" dirty="0" smtClean="0"/>
              <a:t> </a:t>
            </a:r>
            <a:r>
              <a:rPr lang="fi-FI" sz="2000" dirty="0" err="1" smtClean="0"/>
              <a:t>working</a:t>
            </a:r>
            <a:r>
              <a:rPr lang="fi-FI" sz="2000" dirty="0" smtClean="0"/>
              <a:t> </a:t>
            </a:r>
            <a:r>
              <a:rPr lang="fi-FI" sz="2000" dirty="0" err="1" smtClean="0"/>
              <a:t>with</a:t>
            </a:r>
            <a:r>
              <a:rPr lang="fi-FI" sz="2000" dirty="0" smtClean="0"/>
              <a:t> </a:t>
            </a:r>
            <a:r>
              <a:rPr lang="fi-FI" sz="2000" dirty="0" err="1" smtClean="0"/>
              <a:t>less</a:t>
            </a:r>
            <a:r>
              <a:rPr lang="fi-FI" sz="2000" dirty="0" smtClean="0"/>
              <a:t> </a:t>
            </a:r>
            <a:r>
              <a:rPr lang="fi-FI" sz="2000" dirty="0" err="1" smtClean="0"/>
              <a:t>sophisticated</a:t>
            </a:r>
            <a:r>
              <a:rPr lang="fi-FI" sz="2000" dirty="0" smtClean="0"/>
              <a:t> </a:t>
            </a:r>
            <a:r>
              <a:rPr lang="fi-FI" sz="2000" dirty="0" err="1" smtClean="0"/>
              <a:t>legacy</a:t>
            </a:r>
            <a:r>
              <a:rPr lang="fi-FI" sz="2000" dirty="0" smtClean="0"/>
              <a:t> </a:t>
            </a:r>
            <a:r>
              <a:rPr lang="fi-FI" sz="2000" dirty="0" err="1" smtClean="0"/>
              <a:t>systems</a:t>
            </a:r>
            <a:endParaRPr lang="fi-FI" sz="2000" dirty="0" smtClean="0"/>
          </a:p>
          <a:p>
            <a:pPr lvl="1"/>
            <a:endParaRPr lang="fi-FI" dirty="0" smtClean="0"/>
          </a:p>
          <a:p>
            <a:endParaRPr lang="fi-FI" sz="2000" dirty="0"/>
          </a:p>
          <a:p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62881" y="1196752"/>
            <a:ext cx="4413063" cy="396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612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i-FI" dirty="0" smtClean="0"/>
              <a:t>How to </a:t>
            </a:r>
            <a:r>
              <a:rPr lang="fi-FI" dirty="0" err="1" smtClean="0"/>
              <a:t>verify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OA status of a </a:t>
            </a:r>
            <a:r>
              <a:rPr lang="fi-FI" dirty="0" err="1" smtClean="0"/>
              <a:t>publication</a:t>
            </a:r>
            <a:r>
              <a:rPr lang="fi-FI" dirty="0" smtClean="0"/>
              <a:t>?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fi-FI" dirty="0" smtClean="0"/>
              <a:t>One </a:t>
            </a:r>
            <a:r>
              <a:rPr lang="fi-FI" dirty="0" err="1" smtClean="0"/>
              <a:t>method</a:t>
            </a:r>
            <a:r>
              <a:rPr lang="fi-FI" dirty="0" smtClean="0"/>
              <a:t> is to </a:t>
            </a:r>
            <a:r>
              <a:rPr lang="fi-FI" dirty="0" err="1" smtClean="0"/>
              <a:t>check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status of </a:t>
            </a:r>
            <a:r>
              <a:rPr lang="fi-FI" dirty="0" err="1" smtClean="0"/>
              <a:t>each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</a:t>
            </a:r>
            <a:r>
              <a:rPr lang="fi-FI" dirty="0" err="1" smtClean="0"/>
              <a:t>individually</a:t>
            </a:r>
            <a:endParaRPr lang="fi-FI" dirty="0" smtClean="0"/>
          </a:p>
          <a:p>
            <a:pPr lvl="1"/>
            <a:r>
              <a:rPr lang="fi-FI" dirty="0" err="1" smtClean="0"/>
              <a:t>May</a:t>
            </a:r>
            <a:r>
              <a:rPr lang="fi-FI" dirty="0" smtClean="0"/>
              <a:t> </a:t>
            </a:r>
            <a:r>
              <a:rPr lang="fi-FI" dirty="0" err="1" smtClean="0"/>
              <a:t>require</a:t>
            </a:r>
            <a:r>
              <a:rPr lang="fi-FI" dirty="0" smtClean="0"/>
              <a:t> </a:t>
            </a:r>
            <a:r>
              <a:rPr lang="fi-FI" dirty="0" err="1" smtClean="0"/>
              <a:t>quite</a:t>
            </a:r>
            <a:r>
              <a:rPr lang="fi-FI" dirty="0" smtClean="0"/>
              <a:t> a </a:t>
            </a:r>
            <a:r>
              <a:rPr lang="fi-FI" dirty="0" err="1" smtClean="0"/>
              <a:t>bit</a:t>
            </a:r>
            <a:r>
              <a:rPr lang="fi-FI" dirty="0" smtClean="0"/>
              <a:t> of </a:t>
            </a:r>
            <a:r>
              <a:rPr lang="fi-FI" dirty="0" err="1" smtClean="0"/>
              <a:t>resources</a:t>
            </a:r>
            <a:endParaRPr lang="fi-FI" dirty="0"/>
          </a:p>
          <a:p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other</a:t>
            </a:r>
            <a:r>
              <a:rPr lang="fi-FI" dirty="0" smtClean="0"/>
              <a:t> </a:t>
            </a:r>
            <a:r>
              <a:rPr lang="fi-FI" dirty="0" err="1" smtClean="0"/>
              <a:t>method</a:t>
            </a:r>
            <a:r>
              <a:rPr lang="fi-FI" dirty="0" smtClean="0"/>
              <a:t> is to </a:t>
            </a:r>
            <a:r>
              <a:rPr lang="fi-FI" dirty="0" err="1" smtClean="0"/>
              <a:t>utilize</a:t>
            </a:r>
            <a:r>
              <a:rPr lang="fi-FI" dirty="0" smtClean="0"/>
              <a:t> outside data </a:t>
            </a:r>
            <a:r>
              <a:rPr lang="fi-FI" dirty="0" err="1" smtClean="0"/>
              <a:t>sources</a:t>
            </a:r>
            <a:r>
              <a:rPr lang="fi-FI" dirty="0" smtClean="0"/>
              <a:t> in an </a:t>
            </a:r>
            <a:r>
              <a:rPr lang="fi-FI" dirty="0" err="1" smtClean="0"/>
              <a:t>automated</a:t>
            </a:r>
            <a:r>
              <a:rPr lang="fi-FI" dirty="0" smtClean="0"/>
              <a:t> </a:t>
            </a:r>
            <a:r>
              <a:rPr lang="fi-FI" dirty="0" err="1" smtClean="0"/>
              <a:t>identification</a:t>
            </a:r>
            <a:r>
              <a:rPr lang="fi-FI" dirty="0" smtClean="0"/>
              <a:t> </a:t>
            </a:r>
            <a:r>
              <a:rPr lang="fi-FI" dirty="0" err="1" smtClean="0"/>
              <a:t>process</a:t>
            </a:r>
            <a:endParaRPr lang="fi-FI" dirty="0" smtClean="0"/>
          </a:p>
          <a:p>
            <a:pPr lvl="1"/>
            <a:r>
              <a:rPr lang="fi-FI" dirty="0" smtClean="0"/>
              <a:t>For </a:t>
            </a:r>
            <a:r>
              <a:rPr lang="fi-FI" dirty="0" err="1" smtClean="0"/>
              <a:t>example</a:t>
            </a:r>
            <a:r>
              <a:rPr lang="fi-FI" dirty="0" smtClean="0"/>
              <a:t>, it is </a:t>
            </a:r>
            <a:r>
              <a:rPr lang="fi-FI" dirty="0" err="1" smtClean="0"/>
              <a:t>possible</a:t>
            </a:r>
            <a:r>
              <a:rPr lang="fi-FI" dirty="0" smtClean="0"/>
              <a:t> to </a:t>
            </a:r>
            <a:r>
              <a:rPr lang="fi-FI" dirty="0" err="1" smtClean="0"/>
              <a:t>identify</a:t>
            </a:r>
            <a:r>
              <a:rPr lang="fi-FI" dirty="0" smtClean="0"/>
              <a:t> </a:t>
            </a:r>
            <a:r>
              <a:rPr lang="fi-FI" dirty="0" err="1" smtClean="0"/>
              <a:t>most</a:t>
            </a:r>
            <a:r>
              <a:rPr lang="fi-FI" dirty="0" smtClean="0"/>
              <a:t> of Gold OA </a:t>
            </a:r>
            <a:r>
              <a:rPr lang="fi-FI" dirty="0" err="1" smtClean="0"/>
              <a:t>journal</a:t>
            </a:r>
            <a:r>
              <a:rPr lang="fi-FI" dirty="0" smtClean="0"/>
              <a:t> </a:t>
            </a:r>
            <a:r>
              <a:rPr lang="fi-FI" dirty="0" err="1" smtClean="0"/>
              <a:t>articles</a:t>
            </a:r>
            <a:r>
              <a:rPr lang="fi-FI" dirty="0" smtClean="0"/>
              <a:t> </a:t>
            </a:r>
            <a:r>
              <a:rPr lang="fi-FI" dirty="0" err="1" smtClean="0"/>
              <a:t>by</a:t>
            </a:r>
            <a:r>
              <a:rPr lang="fi-FI" dirty="0" smtClean="0"/>
              <a:t> </a:t>
            </a:r>
            <a:r>
              <a:rPr lang="fi-FI" dirty="0" err="1" smtClean="0"/>
              <a:t>checking</a:t>
            </a:r>
            <a:r>
              <a:rPr lang="fi-FI" dirty="0" smtClean="0"/>
              <a:t> </a:t>
            </a:r>
            <a:r>
              <a:rPr lang="fi-FI" dirty="0" err="1" smtClean="0"/>
              <a:t>if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journal</a:t>
            </a:r>
            <a:r>
              <a:rPr lang="fi-FI" dirty="0" smtClean="0"/>
              <a:t> is </a:t>
            </a:r>
            <a:r>
              <a:rPr lang="fi-FI" dirty="0" err="1" smtClean="0"/>
              <a:t>listed</a:t>
            </a:r>
            <a:r>
              <a:rPr lang="fi-FI" dirty="0" smtClean="0"/>
              <a:t> in Directory of Open Access </a:t>
            </a:r>
            <a:r>
              <a:rPr lang="fi-FI" dirty="0" err="1" smtClean="0"/>
              <a:t>Journals</a:t>
            </a:r>
            <a:r>
              <a:rPr lang="fi-FI" dirty="0" smtClean="0"/>
              <a:t> (DOAJ)</a:t>
            </a:r>
          </a:p>
          <a:p>
            <a:endParaRPr lang="fi-FI" dirty="0" smtClean="0"/>
          </a:p>
          <a:p>
            <a:endParaRPr lang="fi-FI" dirty="0"/>
          </a:p>
          <a:p>
            <a:endParaRPr lang="fi-FI" dirty="0" smtClean="0"/>
          </a:p>
          <a:p>
            <a:r>
              <a:rPr lang="fi-FI" dirty="0" smtClean="0"/>
              <a:t>In </a:t>
            </a:r>
            <a:r>
              <a:rPr lang="fi-FI" dirty="0" err="1" smtClean="0"/>
              <a:t>many</a:t>
            </a:r>
            <a:r>
              <a:rPr lang="fi-FI" dirty="0" smtClean="0"/>
              <a:t> </a:t>
            </a:r>
            <a:r>
              <a:rPr lang="fi-FI" dirty="0" err="1" smtClean="0"/>
              <a:t>cases</a:t>
            </a:r>
            <a:r>
              <a:rPr lang="fi-FI" dirty="0" smtClean="0"/>
              <a:t> a </a:t>
            </a:r>
            <a:r>
              <a:rPr lang="fi-FI" dirty="0" err="1" smtClean="0"/>
              <a:t>combination</a:t>
            </a:r>
            <a:r>
              <a:rPr lang="fi-FI" dirty="0" smtClean="0"/>
              <a:t> of </a:t>
            </a:r>
            <a:r>
              <a:rPr lang="fi-FI" dirty="0" err="1" smtClean="0"/>
              <a:t>these</a:t>
            </a:r>
            <a:r>
              <a:rPr lang="fi-FI" dirty="0" smtClean="0"/>
              <a:t> </a:t>
            </a:r>
            <a:r>
              <a:rPr lang="fi-FI" dirty="0" err="1" smtClean="0"/>
              <a:t>both</a:t>
            </a:r>
            <a:r>
              <a:rPr lang="fi-FI" dirty="0" smtClean="0"/>
              <a:t> </a:t>
            </a:r>
            <a:r>
              <a:rPr lang="fi-FI" dirty="0" err="1" smtClean="0"/>
              <a:t>approaches</a:t>
            </a:r>
            <a:r>
              <a:rPr lang="fi-FI" dirty="0" smtClean="0"/>
              <a:t> is </a:t>
            </a:r>
            <a:r>
              <a:rPr lang="fi-FI" dirty="0" err="1" smtClean="0"/>
              <a:t>likely</a:t>
            </a:r>
            <a:r>
              <a:rPr lang="fi-FI" dirty="0" smtClean="0"/>
              <a:t> to </a:t>
            </a:r>
            <a:r>
              <a:rPr lang="fi-FI" dirty="0" err="1" smtClean="0"/>
              <a:t>produce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best</a:t>
            </a:r>
            <a:r>
              <a:rPr lang="fi-FI" dirty="0" smtClean="0"/>
              <a:t> </a:t>
            </a:r>
            <a:r>
              <a:rPr lang="fi-FI" dirty="0" err="1" smtClean="0"/>
              <a:t>results</a:t>
            </a:r>
            <a:endParaRPr lang="fi-FI" dirty="0"/>
          </a:p>
          <a:p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3861048"/>
            <a:ext cx="4272475" cy="7847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86087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481" y="620688"/>
            <a:ext cx="8219256" cy="634082"/>
          </a:xfrm>
        </p:spPr>
        <p:txBody>
          <a:bodyPr>
            <a:normAutofit fontScale="90000"/>
          </a:bodyPr>
          <a:lstStyle/>
          <a:p>
            <a:r>
              <a:rPr lang="fi-FI" sz="2900" dirty="0" smtClean="0"/>
              <a:t>Data </a:t>
            </a:r>
            <a:r>
              <a:rPr lang="fi-FI" sz="2900" dirty="0" err="1" smtClean="0"/>
              <a:t>sources</a:t>
            </a:r>
            <a:r>
              <a:rPr lang="fi-FI" sz="2900" dirty="0" smtClean="0"/>
              <a:t> for </a:t>
            </a:r>
            <a:r>
              <a:rPr lang="fi-FI" sz="2900" dirty="0" err="1" smtClean="0"/>
              <a:t>the</a:t>
            </a:r>
            <a:r>
              <a:rPr lang="fi-FI" sz="2900" dirty="0" smtClean="0"/>
              <a:t> Open Access status?</a:t>
            </a:r>
            <a:r>
              <a:rPr lang="fi-FI" dirty="0"/>
              <a:t/>
            </a:r>
            <a:br>
              <a:rPr lang="fi-FI" dirty="0"/>
            </a:b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sz="2000" dirty="0" smtClean="0"/>
              <a:t>DOAJ </a:t>
            </a:r>
            <a:r>
              <a:rPr lang="fi-FI" sz="2000" dirty="0" err="1" smtClean="0"/>
              <a:t>covers</a:t>
            </a:r>
            <a:r>
              <a:rPr lang="fi-FI" sz="2000" dirty="0" smtClean="0"/>
              <a:t> </a:t>
            </a:r>
            <a:r>
              <a:rPr lang="fi-FI" sz="2000" dirty="0" err="1" smtClean="0"/>
              <a:t>most</a:t>
            </a:r>
            <a:r>
              <a:rPr lang="fi-FI" sz="2000" dirty="0" smtClean="0"/>
              <a:t> of </a:t>
            </a:r>
            <a:r>
              <a:rPr lang="fi-FI" sz="2000" dirty="0" err="1" smtClean="0"/>
              <a:t>the</a:t>
            </a:r>
            <a:r>
              <a:rPr lang="fi-FI" sz="2000" dirty="0" smtClean="0"/>
              <a:t> OA </a:t>
            </a:r>
            <a:r>
              <a:rPr lang="fi-FI" sz="2000" dirty="0" err="1" smtClean="0"/>
              <a:t>journals</a:t>
            </a:r>
            <a:r>
              <a:rPr lang="fi-FI" sz="2000" dirty="0" smtClean="0"/>
              <a:t> </a:t>
            </a:r>
            <a:r>
              <a:rPr lang="fi-FI" sz="2000" dirty="0" err="1" smtClean="0"/>
              <a:t>actually</a:t>
            </a:r>
            <a:r>
              <a:rPr lang="fi-FI" sz="2000" dirty="0" smtClean="0"/>
              <a:t> </a:t>
            </a:r>
            <a:r>
              <a:rPr lang="fi-FI" sz="2000" dirty="0" err="1" smtClean="0"/>
              <a:t>used</a:t>
            </a:r>
            <a:r>
              <a:rPr lang="fi-FI" sz="2000" dirty="0" smtClean="0"/>
              <a:t> </a:t>
            </a:r>
            <a:r>
              <a:rPr lang="fi-FI" sz="2000" dirty="0" err="1" smtClean="0"/>
              <a:t>by</a:t>
            </a:r>
            <a:r>
              <a:rPr lang="fi-FI" sz="2000" dirty="0" smtClean="0"/>
              <a:t> </a:t>
            </a:r>
            <a:r>
              <a:rPr lang="fi-FI" sz="2000" dirty="0" err="1" smtClean="0"/>
              <a:t>researchers</a:t>
            </a:r>
            <a:endParaRPr lang="fi-FI" sz="2000" dirty="0" smtClean="0"/>
          </a:p>
          <a:p>
            <a:pPr lvl="1"/>
            <a:r>
              <a:rPr lang="fi-FI" dirty="0" err="1" smtClean="0"/>
              <a:t>However</a:t>
            </a:r>
            <a:r>
              <a:rPr lang="fi-FI" dirty="0" smtClean="0"/>
              <a:t>, </a:t>
            </a:r>
            <a:r>
              <a:rPr lang="fi-FI" dirty="0" err="1" smtClean="0"/>
              <a:t>currently</a:t>
            </a:r>
            <a:r>
              <a:rPr lang="fi-FI" dirty="0" smtClean="0"/>
              <a:t> </a:t>
            </a:r>
            <a:r>
              <a:rPr lang="fi-FI" dirty="0" err="1" smtClean="0"/>
              <a:t>there</a:t>
            </a:r>
            <a:r>
              <a:rPr lang="fi-FI" dirty="0" smtClean="0"/>
              <a:t> is no </a:t>
            </a:r>
            <a:r>
              <a:rPr lang="fi-FI" dirty="0" err="1" smtClean="0"/>
              <a:t>reliable</a:t>
            </a:r>
            <a:r>
              <a:rPr lang="fi-FI" dirty="0" smtClean="0"/>
              <a:t> </a:t>
            </a:r>
            <a:r>
              <a:rPr lang="fi-FI" dirty="0" err="1" smtClean="0"/>
              <a:t>method</a:t>
            </a:r>
            <a:r>
              <a:rPr lang="fi-FI" dirty="0" smtClean="0"/>
              <a:t> for </a:t>
            </a:r>
            <a:r>
              <a:rPr lang="fi-FI" dirty="0" err="1" smtClean="0"/>
              <a:t>articles</a:t>
            </a:r>
            <a:r>
              <a:rPr lang="fi-FI" dirty="0" smtClean="0"/>
              <a:t> </a:t>
            </a:r>
            <a:r>
              <a:rPr lang="fi-FI" dirty="0" err="1" smtClean="0"/>
              <a:t>published</a:t>
            </a:r>
            <a:r>
              <a:rPr lang="fi-FI" dirty="0" smtClean="0"/>
              <a:t> in </a:t>
            </a:r>
            <a:r>
              <a:rPr lang="fi-FI" dirty="0" err="1" smtClean="0"/>
              <a:t>Hybrid</a:t>
            </a:r>
            <a:r>
              <a:rPr lang="fi-FI" dirty="0" smtClean="0"/>
              <a:t> OA </a:t>
            </a:r>
            <a:r>
              <a:rPr lang="fi-FI" dirty="0" err="1" smtClean="0"/>
              <a:t>journals</a:t>
            </a:r>
            <a:r>
              <a:rPr lang="fi-FI" dirty="0"/>
              <a:t> </a:t>
            </a:r>
            <a:r>
              <a:rPr lang="fi-FI" dirty="0" err="1" smtClean="0"/>
              <a:t>or</a:t>
            </a:r>
            <a:r>
              <a:rPr lang="fi-FI" dirty="0"/>
              <a:t> </a:t>
            </a:r>
            <a:r>
              <a:rPr lang="fi-FI" dirty="0" err="1" smtClean="0"/>
              <a:t>articles</a:t>
            </a:r>
            <a:r>
              <a:rPr lang="fi-FI" dirty="0" smtClean="0"/>
              <a:t> </a:t>
            </a:r>
            <a:r>
              <a:rPr lang="fi-FI" dirty="0" err="1" smtClean="0"/>
              <a:t>that</a:t>
            </a:r>
            <a:r>
              <a:rPr lang="fi-FI" dirty="0" smtClean="0"/>
              <a:t> </a:t>
            </a:r>
            <a:r>
              <a:rPr lang="fi-FI" dirty="0" err="1" smtClean="0"/>
              <a:t>have</a:t>
            </a:r>
            <a:r>
              <a:rPr lang="fi-FI" dirty="0" smtClean="0"/>
              <a:t> </a:t>
            </a:r>
            <a:r>
              <a:rPr lang="fi-FI" dirty="0" err="1" smtClean="0"/>
              <a:t>appeared</a:t>
            </a:r>
            <a:r>
              <a:rPr lang="fi-FI" dirty="0" smtClean="0"/>
              <a:t> as </a:t>
            </a:r>
            <a:r>
              <a:rPr lang="fi-FI" dirty="0" err="1" smtClean="0"/>
              <a:t>book</a:t>
            </a:r>
            <a:r>
              <a:rPr lang="fi-FI" dirty="0" smtClean="0"/>
              <a:t> </a:t>
            </a:r>
            <a:r>
              <a:rPr lang="fi-FI" dirty="0" err="1" smtClean="0"/>
              <a:t>chapters</a:t>
            </a:r>
            <a:r>
              <a:rPr lang="fi-FI" dirty="0" smtClean="0"/>
              <a:t> </a:t>
            </a:r>
            <a:r>
              <a:rPr lang="fi-FI" dirty="0" err="1" smtClean="0"/>
              <a:t>or</a:t>
            </a:r>
            <a:r>
              <a:rPr lang="fi-FI" dirty="0" smtClean="0"/>
              <a:t> in </a:t>
            </a:r>
            <a:r>
              <a:rPr lang="fi-FI" dirty="0" err="1" smtClean="0"/>
              <a:t>conference</a:t>
            </a:r>
            <a:r>
              <a:rPr lang="fi-FI" dirty="0" smtClean="0"/>
              <a:t> </a:t>
            </a:r>
            <a:r>
              <a:rPr lang="fi-FI" dirty="0" err="1" smtClean="0"/>
              <a:t>proceedings</a:t>
            </a:r>
            <a:endParaRPr lang="fi-FI" dirty="0" smtClean="0"/>
          </a:p>
          <a:p>
            <a:r>
              <a:rPr lang="fi-FI" sz="2000" dirty="0"/>
              <a:t>It is </a:t>
            </a:r>
            <a:r>
              <a:rPr lang="fi-FI" sz="2000" dirty="0" err="1"/>
              <a:t>relatively</a:t>
            </a:r>
            <a:r>
              <a:rPr lang="fi-FI" sz="2000" dirty="0"/>
              <a:t> </a:t>
            </a:r>
            <a:r>
              <a:rPr lang="fi-FI" sz="2000" dirty="0" err="1"/>
              <a:t>easy</a:t>
            </a:r>
            <a:r>
              <a:rPr lang="fi-FI" sz="2000" dirty="0"/>
              <a:t> to </a:t>
            </a:r>
            <a:r>
              <a:rPr lang="fi-FI" sz="2000" dirty="0" err="1"/>
              <a:t>check</a:t>
            </a:r>
            <a:r>
              <a:rPr lang="fi-FI" sz="2000" dirty="0"/>
              <a:t> </a:t>
            </a:r>
            <a:r>
              <a:rPr lang="fi-FI" sz="2000" dirty="0" err="1"/>
              <a:t>if</a:t>
            </a:r>
            <a:r>
              <a:rPr lang="fi-FI" sz="2000" dirty="0"/>
              <a:t>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 smtClean="0"/>
              <a:t>publication</a:t>
            </a:r>
            <a:r>
              <a:rPr lang="fi-FI" sz="2000" dirty="0" smtClean="0"/>
              <a:t> is </a:t>
            </a:r>
            <a:r>
              <a:rPr lang="fi-FI" sz="2000" dirty="0" err="1" smtClean="0"/>
              <a:t>available</a:t>
            </a:r>
            <a:r>
              <a:rPr lang="fi-FI" sz="2000" dirty="0" smtClean="0"/>
              <a:t> in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/>
              <a:t>local</a:t>
            </a:r>
            <a:r>
              <a:rPr lang="fi-FI" sz="2000" dirty="0"/>
              <a:t> </a:t>
            </a:r>
            <a:r>
              <a:rPr lang="fi-FI" sz="2000" dirty="0" err="1"/>
              <a:t>institutional</a:t>
            </a:r>
            <a:r>
              <a:rPr lang="fi-FI" sz="2000" dirty="0"/>
              <a:t> </a:t>
            </a:r>
            <a:r>
              <a:rPr lang="fi-FI" sz="2000" dirty="0" err="1" smtClean="0"/>
              <a:t>repository</a:t>
            </a:r>
            <a:endParaRPr lang="fi-FI" sz="2000" dirty="0" smtClean="0"/>
          </a:p>
          <a:p>
            <a:pPr lvl="1"/>
            <a:r>
              <a:rPr lang="fi-FI" dirty="0" smtClean="0"/>
              <a:t>If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is </a:t>
            </a:r>
            <a:r>
              <a:rPr lang="fi-FI" dirty="0" err="1" smtClean="0"/>
              <a:t>deposited</a:t>
            </a:r>
            <a:r>
              <a:rPr lang="fi-FI" dirty="0" smtClean="0"/>
              <a:t> into a </a:t>
            </a:r>
            <a:r>
              <a:rPr lang="fi-FI" dirty="0" err="1" smtClean="0"/>
              <a:t>non-local</a:t>
            </a:r>
            <a:r>
              <a:rPr lang="fi-FI" dirty="0" smtClean="0"/>
              <a:t> </a:t>
            </a:r>
            <a:r>
              <a:rPr lang="fi-FI" dirty="0" err="1" smtClean="0"/>
              <a:t>repository</a:t>
            </a:r>
            <a:r>
              <a:rPr lang="fi-FI" dirty="0" smtClean="0"/>
              <a:t>, </a:t>
            </a:r>
            <a:r>
              <a:rPr lang="fi-FI" dirty="0" err="1" smtClean="0"/>
              <a:t>there</a:t>
            </a:r>
            <a:r>
              <a:rPr lang="fi-FI" dirty="0" smtClean="0"/>
              <a:t> </a:t>
            </a:r>
            <a:r>
              <a:rPr lang="fi-FI" dirty="0" err="1" smtClean="0"/>
              <a:t>might</a:t>
            </a:r>
            <a:r>
              <a:rPr lang="fi-FI" dirty="0" smtClean="0"/>
              <a:t> </a:t>
            </a:r>
            <a:r>
              <a:rPr lang="fi-FI" dirty="0" err="1" smtClean="0"/>
              <a:t>not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an </a:t>
            </a:r>
            <a:r>
              <a:rPr lang="fi-FI" dirty="0" err="1" smtClean="0"/>
              <a:t>easy</a:t>
            </a:r>
            <a:r>
              <a:rPr lang="fi-FI" dirty="0" smtClean="0"/>
              <a:t> </a:t>
            </a:r>
            <a:r>
              <a:rPr lang="fi-FI" dirty="0" err="1" smtClean="0"/>
              <a:t>way</a:t>
            </a:r>
            <a:r>
              <a:rPr lang="fi-FI" dirty="0" smtClean="0"/>
              <a:t> to </a:t>
            </a:r>
            <a:r>
              <a:rPr lang="fi-FI" dirty="0" err="1" smtClean="0"/>
              <a:t>get</a:t>
            </a:r>
            <a:r>
              <a:rPr lang="fi-FI" dirty="0" smtClean="0"/>
              <a:t> </a:t>
            </a:r>
            <a:r>
              <a:rPr lang="fi-FI" dirty="0" err="1" smtClean="0"/>
              <a:t>notification</a:t>
            </a:r>
            <a:r>
              <a:rPr lang="fi-FI" dirty="0" smtClean="0"/>
              <a:t> of </a:t>
            </a:r>
            <a:r>
              <a:rPr lang="fi-FI" dirty="0" err="1" smtClean="0"/>
              <a:t>this</a:t>
            </a:r>
            <a:endParaRPr lang="fi-FI" dirty="0" smtClean="0"/>
          </a:p>
          <a:p>
            <a:r>
              <a:rPr lang="fi-FI" sz="2000" dirty="0" smtClean="0"/>
              <a:t>International </a:t>
            </a:r>
            <a:r>
              <a:rPr lang="fi-FI" sz="2000" dirty="0" err="1" smtClean="0"/>
              <a:t>initiatives</a:t>
            </a:r>
            <a:r>
              <a:rPr lang="fi-FI" sz="2000" dirty="0" smtClean="0"/>
              <a:t> </a:t>
            </a:r>
            <a:r>
              <a:rPr lang="fi-FI" sz="2000" dirty="0" err="1" smtClean="0"/>
              <a:t>like</a:t>
            </a:r>
            <a:r>
              <a:rPr lang="fi-FI" sz="2000" dirty="0" smtClean="0"/>
              <a:t> </a:t>
            </a:r>
            <a:r>
              <a:rPr lang="fi-FI" sz="2000" dirty="0" err="1" smtClean="0"/>
              <a:t>OpenAire</a:t>
            </a:r>
            <a:r>
              <a:rPr lang="fi-FI" sz="2000" dirty="0" smtClean="0"/>
              <a:t>, SHARE </a:t>
            </a:r>
            <a:r>
              <a:rPr lang="fi-FI" sz="2000" dirty="0" err="1" smtClean="0"/>
              <a:t>or</a:t>
            </a:r>
            <a:r>
              <a:rPr lang="fi-FI" sz="2000" dirty="0" smtClean="0"/>
              <a:t> CHORUS </a:t>
            </a:r>
            <a:r>
              <a:rPr lang="fi-FI" sz="2000" dirty="0" err="1" smtClean="0"/>
              <a:t>may</a:t>
            </a:r>
            <a:r>
              <a:rPr lang="fi-FI" sz="2000" dirty="0" smtClean="0"/>
              <a:t> </a:t>
            </a:r>
            <a:r>
              <a:rPr lang="fi-FI" sz="2000" dirty="0" err="1" smtClean="0"/>
              <a:t>prove</a:t>
            </a:r>
            <a:r>
              <a:rPr lang="fi-FI" sz="2000" dirty="0" smtClean="0"/>
              <a:t> to </a:t>
            </a:r>
            <a:r>
              <a:rPr lang="fi-FI" sz="2000" dirty="0" err="1" smtClean="0"/>
              <a:t>be</a:t>
            </a:r>
            <a:r>
              <a:rPr lang="fi-FI" sz="2000" dirty="0" smtClean="0"/>
              <a:t> </a:t>
            </a:r>
            <a:r>
              <a:rPr lang="fi-FI" sz="2000" dirty="0" err="1" smtClean="0"/>
              <a:t>useful</a:t>
            </a:r>
            <a:endParaRPr lang="fi-FI" sz="2000" dirty="0" smtClean="0"/>
          </a:p>
          <a:p>
            <a:pPr lvl="1"/>
            <a:r>
              <a:rPr lang="fi-FI" dirty="0" err="1"/>
              <a:t>T</a:t>
            </a:r>
            <a:r>
              <a:rPr lang="fi-FI" dirty="0" err="1" smtClean="0"/>
              <a:t>here</a:t>
            </a:r>
            <a:r>
              <a:rPr lang="fi-FI" dirty="0" smtClean="0"/>
              <a:t> is </a:t>
            </a:r>
            <a:r>
              <a:rPr lang="fi-FI" dirty="0" err="1" smtClean="0"/>
              <a:t>still</a:t>
            </a:r>
            <a:r>
              <a:rPr lang="fi-FI" dirty="0" smtClean="0"/>
              <a:t> a </a:t>
            </a:r>
            <a:r>
              <a:rPr lang="fi-FI" dirty="0" err="1" smtClean="0"/>
              <a:t>lot</a:t>
            </a:r>
            <a:r>
              <a:rPr lang="fi-FI" dirty="0" smtClean="0"/>
              <a:t> of </a:t>
            </a:r>
            <a:r>
              <a:rPr lang="fi-FI" dirty="0" err="1" smtClean="0"/>
              <a:t>work</a:t>
            </a:r>
            <a:r>
              <a:rPr lang="fi-FI" dirty="0" smtClean="0"/>
              <a:t> </a:t>
            </a:r>
            <a:r>
              <a:rPr lang="fi-FI" dirty="0" err="1" smtClean="0"/>
              <a:t>ahead</a:t>
            </a:r>
            <a:r>
              <a:rPr lang="fi-FI" dirty="0" smtClean="0"/>
              <a:t> </a:t>
            </a:r>
            <a:r>
              <a:rPr lang="fi-FI" dirty="0" err="1" smtClean="0"/>
              <a:t>before</a:t>
            </a:r>
            <a:r>
              <a:rPr lang="fi-FI" dirty="0" smtClean="0"/>
              <a:t> </a:t>
            </a:r>
            <a:r>
              <a:rPr lang="fi-FI" dirty="0" err="1" smtClean="0"/>
              <a:t>they</a:t>
            </a:r>
            <a:r>
              <a:rPr lang="fi-FI" dirty="0" smtClean="0"/>
              <a:t> </a:t>
            </a:r>
            <a:r>
              <a:rPr lang="fi-FI" dirty="0" err="1" smtClean="0"/>
              <a:t>are</a:t>
            </a:r>
            <a:r>
              <a:rPr lang="fi-FI" dirty="0" smtClean="0"/>
              <a:t> </a:t>
            </a:r>
            <a:r>
              <a:rPr lang="fi-FI" dirty="0" err="1" smtClean="0"/>
              <a:t>comprehensive</a:t>
            </a:r>
            <a:r>
              <a:rPr lang="fi-FI" dirty="0" smtClean="0"/>
              <a:t> </a:t>
            </a:r>
            <a:r>
              <a:rPr lang="fi-FI" dirty="0" err="1" smtClean="0"/>
              <a:t>or</a:t>
            </a:r>
            <a:r>
              <a:rPr lang="fi-FI" dirty="0" smtClean="0"/>
              <a:t> </a:t>
            </a:r>
            <a:r>
              <a:rPr lang="fi-FI" dirty="0" err="1" smtClean="0"/>
              <a:t>reliable</a:t>
            </a:r>
            <a:r>
              <a:rPr lang="fi-FI" dirty="0" smtClean="0"/>
              <a:t> </a:t>
            </a:r>
            <a:r>
              <a:rPr lang="fi-FI" dirty="0" err="1" smtClean="0"/>
              <a:t>enough</a:t>
            </a:r>
            <a:endParaRPr lang="fi-FI" dirty="0" smtClean="0"/>
          </a:p>
          <a:p>
            <a:endParaRPr lang="fi-FI" dirty="0" smtClean="0"/>
          </a:p>
          <a:p>
            <a:endParaRPr lang="fi-FI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891116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OA status in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national</a:t>
            </a:r>
            <a:r>
              <a:rPr lang="fi-FI" dirty="0" smtClean="0"/>
              <a:t> data </a:t>
            </a:r>
            <a:r>
              <a:rPr lang="fi-FI" dirty="0" err="1" smtClean="0"/>
              <a:t>collection</a:t>
            </a:r>
            <a:endParaRPr lang="fi-FI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fields</a:t>
            </a:r>
            <a:r>
              <a:rPr lang="fi-FI" sz="2000" dirty="0" smtClean="0"/>
              <a:t> </a:t>
            </a:r>
            <a:r>
              <a:rPr lang="fi-FI" sz="2000" dirty="0" err="1" smtClean="0"/>
              <a:t>used</a:t>
            </a:r>
            <a:r>
              <a:rPr lang="fi-FI" sz="2000" dirty="0" smtClean="0"/>
              <a:t> for </a:t>
            </a:r>
            <a:r>
              <a:rPr lang="fi-FI" sz="2000" dirty="0" err="1" smtClean="0"/>
              <a:t>indicating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OA status of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publication</a:t>
            </a:r>
            <a:r>
              <a:rPr lang="fi-FI" sz="2000" dirty="0" smtClean="0"/>
              <a:t> </a:t>
            </a:r>
            <a:r>
              <a:rPr lang="fi-FI" sz="2000" dirty="0" err="1" smtClean="0"/>
              <a:t>were</a:t>
            </a:r>
            <a:r>
              <a:rPr lang="fi-FI" sz="2000" dirty="0" smtClean="0"/>
              <a:t> </a:t>
            </a:r>
            <a:r>
              <a:rPr lang="fi-FI" sz="2000" dirty="0" err="1" smtClean="0"/>
              <a:t>updated</a:t>
            </a:r>
            <a:r>
              <a:rPr lang="fi-FI" sz="2000" dirty="0"/>
              <a:t> </a:t>
            </a:r>
            <a:r>
              <a:rPr lang="fi-FI" sz="2000" dirty="0" err="1" smtClean="0"/>
              <a:t>starting</a:t>
            </a:r>
            <a:r>
              <a:rPr lang="fi-FI" sz="2000" dirty="0" smtClean="0"/>
              <a:t> </a:t>
            </a:r>
            <a:r>
              <a:rPr lang="fi-FI" sz="2000" dirty="0" err="1" smtClean="0"/>
              <a:t>from</a:t>
            </a:r>
            <a:r>
              <a:rPr lang="fi-FI" sz="2000" dirty="0" smtClean="0"/>
              <a:t> 2016 </a:t>
            </a:r>
          </a:p>
          <a:p>
            <a:pPr lvl="1"/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aim</a:t>
            </a:r>
            <a:r>
              <a:rPr lang="fi-FI" dirty="0" smtClean="0"/>
              <a:t> </a:t>
            </a:r>
            <a:r>
              <a:rPr lang="fi-FI" dirty="0" err="1" smtClean="0"/>
              <a:t>was</a:t>
            </a:r>
            <a:r>
              <a:rPr lang="fi-FI" dirty="0" smtClean="0"/>
              <a:t> to </a:t>
            </a:r>
            <a:r>
              <a:rPr lang="fi-FI" dirty="0" err="1" smtClean="0"/>
              <a:t>keep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number</a:t>
            </a:r>
            <a:r>
              <a:rPr lang="fi-FI" dirty="0" smtClean="0"/>
              <a:t> of </a:t>
            </a:r>
            <a:r>
              <a:rPr lang="fi-FI" dirty="0" err="1" smtClean="0"/>
              <a:t>required</a:t>
            </a:r>
            <a:r>
              <a:rPr lang="fi-FI" dirty="0" smtClean="0"/>
              <a:t> </a:t>
            </a:r>
            <a:r>
              <a:rPr lang="fi-FI" dirty="0" err="1" smtClean="0"/>
              <a:t>fields</a:t>
            </a:r>
            <a:r>
              <a:rPr lang="fi-FI" dirty="0" smtClean="0"/>
              <a:t> </a:t>
            </a:r>
            <a:r>
              <a:rPr lang="fi-FI" dirty="0" err="1" smtClean="0"/>
              <a:t>small</a:t>
            </a:r>
            <a:r>
              <a:rPr lang="fi-FI" dirty="0" smtClean="0"/>
              <a:t> -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collection</a:t>
            </a:r>
            <a:r>
              <a:rPr lang="fi-FI" dirty="0" smtClean="0"/>
              <a:t> of </a:t>
            </a:r>
            <a:r>
              <a:rPr lang="fi-FI" dirty="0" err="1" smtClean="0"/>
              <a:t>new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</a:t>
            </a:r>
            <a:r>
              <a:rPr lang="fi-FI" dirty="0" err="1" smtClean="0"/>
              <a:t>costs</a:t>
            </a:r>
            <a:r>
              <a:rPr lang="fi-FI" dirty="0" smtClean="0"/>
              <a:t> money on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local</a:t>
            </a:r>
            <a:r>
              <a:rPr lang="fi-FI" dirty="0" smtClean="0"/>
              <a:t> </a:t>
            </a:r>
            <a:r>
              <a:rPr lang="fi-FI" dirty="0" err="1" smtClean="0"/>
              <a:t>level</a:t>
            </a:r>
            <a:endParaRPr lang="fi-FI" dirty="0" smtClean="0"/>
          </a:p>
          <a:p>
            <a:r>
              <a:rPr lang="fi-FI" sz="2000" dirty="0" smtClean="0"/>
              <a:t>It </a:t>
            </a:r>
            <a:r>
              <a:rPr lang="fi-FI" sz="2000" dirty="0" err="1" smtClean="0"/>
              <a:t>was</a:t>
            </a:r>
            <a:r>
              <a:rPr lang="fi-FI" sz="2000" dirty="0" smtClean="0"/>
              <a:t> </a:t>
            </a:r>
            <a:r>
              <a:rPr lang="fi-FI" sz="2000" dirty="0" err="1" smtClean="0"/>
              <a:t>decided</a:t>
            </a:r>
            <a:r>
              <a:rPr lang="fi-FI" sz="2000" dirty="0" smtClean="0"/>
              <a:t> </a:t>
            </a:r>
            <a:r>
              <a:rPr lang="fi-FI" sz="2000" dirty="0" err="1" smtClean="0"/>
              <a:t>that</a:t>
            </a:r>
            <a:r>
              <a:rPr lang="fi-FI" sz="2000" dirty="0" smtClean="0"/>
              <a:t> </a:t>
            </a:r>
            <a:r>
              <a:rPr lang="fi-FI" sz="2000" dirty="0" err="1" smtClean="0"/>
              <a:t>there</a:t>
            </a:r>
            <a:r>
              <a:rPr lang="fi-FI" sz="2000" dirty="0" smtClean="0"/>
              <a:t> </a:t>
            </a:r>
            <a:r>
              <a:rPr lang="fi-FI" sz="2000" dirty="0" err="1" smtClean="0"/>
              <a:t>would</a:t>
            </a:r>
            <a:r>
              <a:rPr lang="fi-FI" sz="2000" dirty="0" smtClean="0"/>
              <a:t> </a:t>
            </a:r>
            <a:r>
              <a:rPr lang="fi-FI" sz="2000" dirty="0" err="1" smtClean="0"/>
              <a:t>be</a:t>
            </a:r>
            <a:r>
              <a:rPr lang="fi-FI" sz="2000" dirty="0" smtClean="0"/>
              <a:t> </a:t>
            </a:r>
            <a:r>
              <a:rPr lang="fi-FI" sz="2000" dirty="0" err="1" smtClean="0"/>
              <a:t>two</a:t>
            </a:r>
            <a:r>
              <a:rPr lang="fi-FI" sz="2000" dirty="0" smtClean="0"/>
              <a:t> </a:t>
            </a:r>
            <a:r>
              <a:rPr lang="fi-FI" sz="2000" dirty="0" err="1" smtClean="0"/>
              <a:t>separate</a:t>
            </a:r>
            <a:r>
              <a:rPr lang="fi-FI" sz="2000" dirty="0" smtClean="0"/>
              <a:t> </a:t>
            </a:r>
            <a:r>
              <a:rPr lang="fi-FI" sz="2000" dirty="0" err="1" smtClean="0"/>
              <a:t>fields</a:t>
            </a:r>
            <a:r>
              <a:rPr lang="fi-FI" sz="2000" dirty="0" smtClean="0"/>
              <a:t> for </a:t>
            </a:r>
            <a:r>
              <a:rPr lang="fi-FI" sz="2000" dirty="0" err="1" smtClean="0"/>
              <a:t>indicating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OA status of a </a:t>
            </a:r>
            <a:r>
              <a:rPr lang="fi-FI" sz="2000" dirty="0" err="1" smtClean="0"/>
              <a:t>publication</a:t>
            </a:r>
            <a:endParaRPr lang="fi-FI" sz="2000" dirty="0" smtClean="0"/>
          </a:p>
          <a:p>
            <a:pPr lvl="1"/>
            <a:r>
              <a:rPr lang="fi-FI" dirty="0" smtClean="0"/>
              <a:t>One </a:t>
            </a:r>
            <a:r>
              <a:rPr lang="fi-FI" dirty="0" err="1" smtClean="0"/>
              <a:t>field</a:t>
            </a:r>
            <a:r>
              <a:rPr lang="fi-FI" dirty="0" smtClean="0"/>
              <a:t> </a:t>
            </a:r>
            <a:r>
              <a:rPr lang="fi-FI" dirty="0" err="1" smtClean="0"/>
              <a:t>indicates</a:t>
            </a:r>
            <a:r>
              <a:rPr lang="fi-FI" dirty="0" smtClean="0"/>
              <a:t> </a:t>
            </a:r>
            <a:r>
              <a:rPr lang="fi-FI" dirty="0" err="1" smtClean="0"/>
              <a:t>whether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is OA via a Gold </a:t>
            </a:r>
            <a:r>
              <a:rPr lang="fi-FI" dirty="0" err="1" smtClean="0"/>
              <a:t>or</a:t>
            </a:r>
            <a:r>
              <a:rPr lang="fi-FI" dirty="0" smtClean="0"/>
              <a:t> a </a:t>
            </a:r>
            <a:r>
              <a:rPr lang="fi-FI" dirty="0" err="1" smtClean="0"/>
              <a:t>Hybrid</a:t>
            </a:r>
            <a:r>
              <a:rPr lang="fi-FI" dirty="0" smtClean="0"/>
              <a:t> OA </a:t>
            </a:r>
            <a:r>
              <a:rPr lang="fi-FI" dirty="0" err="1" smtClean="0"/>
              <a:t>channel</a:t>
            </a:r>
            <a:endParaRPr lang="fi-FI" dirty="0" smtClean="0"/>
          </a:p>
          <a:p>
            <a:pPr lvl="1"/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second</a:t>
            </a:r>
            <a:r>
              <a:rPr lang="fi-FI" dirty="0" smtClean="0"/>
              <a:t> </a:t>
            </a:r>
            <a:r>
              <a:rPr lang="fi-FI" dirty="0" err="1" smtClean="0"/>
              <a:t>field</a:t>
            </a:r>
            <a:r>
              <a:rPr lang="fi-FI" dirty="0" smtClean="0"/>
              <a:t> is </a:t>
            </a:r>
            <a:r>
              <a:rPr lang="fi-FI" dirty="0" err="1" smtClean="0"/>
              <a:t>used</a:t>
            </a:r>
            <a:r>
              <a:rPr lang="fi-FI" dirty="0" smtClean="0"/>
              <a:t> for </a:t>
            </a:r>
            <a:r>
              <a:rPr lang="fi-FI" dirty="0" err="1" smtClean="0"/>
              <a:t>indicating</a:t>
            </a:r>
            <a:r>
              <a:rPr lang="fi-FI" dirty="0" smtClean="0"/>
              <a:t> </a:t>
            </a:r>
            <a:r>
              <a:rPr lang="fi-FI" dirty="0" err="1" smtClean="0"/>
              <a:t>whether</a:t>
            </a:r>
            <a:r>
              <a:rPr lang="fi-FI" dirty="0" smtClean="0"/>
              <a:t> it </a:t>
            </a:r>
            <a:r>
              <a:rPr lang="fi-FI" dirty="0" err="1" smtClean="0"/>
              <a:t>has</a:t>
            </a:r>
            <a:r>
              <a:rPr lang="fi-FI" dirty="0" smtClean="0"/>
              <a:t> </a:t>
            </a:r>
            <a:r>
              <a:rPr lang="fi-FI" dirty="0" err="1" smtClean="0"/>
              <a:t>been</a:t>
            </a:r>
            <a:r>
              <a:rPr lang="fi-FI" dirty="0" smtClean="0"/>
              <a:t> </a:t>
            </a:r>
            <a:r>
              <a:rPr lang="fi-FI" dirty="0" err="1" smtClean="0"/>
              <a:t>deposited</a:t>
            </a:r>
            <a:r>
              <a:rPr lang="fi-FI" dirty="0" smtClean="0"/>
              <a:t> into a </a:t>
            </a:r>
            <a:r>
              <a:rPr lang="fi-FI" dirty="0" err="1" smtClean="0"/>
              <a:t>repository</a:t>
            </a:r>
            <a:endParaRPr lang="fi-FI" dirty="0" smtClean="0"/>
          </a:p>
          <a:p>
            <a:r>
              <a:rPr lang="fi-FI" sz="2000" dirty="0" err="1" smtClean="0"/>
              <a:t>There</a:t>
            </a:r>
            <a:r>
              <a:rPr lang="fi-FI" sz="2000" dirty="0" smtClean="0"/>
              <a:t> is </a:t>
            </a:r>
            <a:r>
              <a:rPr lang="fi-FI" sz="2000" dirty="0" err="1" smtClean="0"/>
              <a:t>quite</a:t>
            </a:r>
            <a:r>
              <a:rPr lang="fi-FI" sz="2000" dirty="0" smtClean="0"/>
              <a:t> a </a:t>
            </a:r>
            <a:r>
              <a:rPr lang="fi-FI" sz="2000" dirty="0" err="1" smtClean="0"/>
              <a:t>bit</a:t>
            </a:r>
            <a:r>
              <a:rPr lang="fi-FI" sz="2000" dirty="0" smtClean="0"/>
              <a:t> of </a:t>
            </a:r>
            <a:r>
              <a:rPr lang="fi-FI" sz="2000" dirty="0" err="1" smtClean="0"/>
              <a:t>overlap</a:t>
            </a:r>
            <a:r>
              <a:rPr lang="fi-FI" sz="2000" dirty="0" smtClean="0"/>
              <a:t> </a:t>
            </a:r>
            <a:r>
              <a:rPr lang="fi-FI" sz="2000" dirty="0" err="1" smtClean="0"/>
              <a:t>between</a:t>
            </a:r>
            <a:r>
              <a:rPr lang="fi-FI" sz="2000" dirty="0" smtClean="0"/>
              <a:t> Gold and Green OA</a:t>
            </a:r>
          </a:p>
          <a:p>
            <a:pPr lvl="1"/>
            <a:r>
              <a:rPr lang="fi-FI" dirty="0" err="1"/>
              <a:t>M</a:t>
            </a:r>
            <a:r>
              <a:rPr lang="fi-FI" dirty="0" err="1" smtClean="0"/>
              <a:t>any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articles</a:t>
            </a:r>
            <a:r>
              <a:rPr lang="fi-FI" dirty="0" smtClean="0"/>
              <a:t> </a:t>
            </a:r>
            <a:r>
              <a:rPr lang="fi-FI" dirty="0" err="1" smtClean="0"/>
              <a:t>published</a:t>
            </a:r>
            <a:r>
              <a:rPr lang="fi-FI" dirty="0" smtClean="0"/>
              <a:t> in OA </a:t>
            </a:r>
            <a:r>
              <a:rPr lang="fi-FI" dirty="0" err="1" smtClean="0"/>
              <a:t>journals</a:t>
            </a:r>
            <a:r>
              <a:rPr lang="fi-FI" dirty="0" smtClean="0"/>
              <a:t> </a:t>
            </a:r>
            <a:r>
              <a:rPr lang="fi-FI" dirty="0" err="1" smtClean="0"/>
              <a:t>are</a:t>
            </a:r>
            <a:r>
              <a:rPr lang="fi-FI" dirty="0" smtClean="0"/>
              <a:t> </a:t>
            </a:r>
            <a:r>
              <a:rPr lang="fi-FI" dirty="0" err="1" smtClean="0"/>
              <a:t>also</a:t>
            </a:r>
            <a:r>
              <a:rPr lang="fi-FI" dirty="0" smtClean="0"/>
              <a:t> </a:t>
            </a:r>
            <a:r>
              <a:rPr lang="fi-FI" dirty="0" err="1" smtClean="0"/>
              <a:t>uploaded</a:t>
            </a:r>
            <a:r>
              <a:rPr lang="fi-FI" dirty="0" smtClean="0"/>
              <a:t> into a </a:t>
            </a:r>
            <a:r>
              <a:rPr lang="fi-FI" dirty="0" err="1" smtClean="0"/>
              <a:t>repository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390840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URLs</a:t>
            </a:r>
            <a:r>
              <a:rPr lang="fi-FI" dirty="0" smtClean="0"/>
              <a:t> for </a:t>
            </a:r>
            <a:r>
              <a:rPr lang="fi-FI" dirty="0" err="1" smtClean="0"/>
              <a:t>the</a:t>
            </a:r>
            <a:r>
              <a:rPr lang="fi-FI" dirty="0" smtClean="0"/>
              <a:t> open </a:t>
            </a:r>
            <a:r>
              <a:rPr lang="fi-FI" dirty="0" err="1" smtClean="0"/>
              <a:t>access</a:t>
            </a:r>
            <a:r>
              <a:rPr lang="fi-FI" dirty="0" smtClean="0"/>
              <a:t> </a:t>
            </a:r>
            <a:r>
              <a:rPr lang="fi-FI" dirty="0" err="1" smtClean="0"/>
              <a:t>versions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186808" cy="4608512"/>
          </a:xfrm>
        </p:spPr>
        <p:txBody>
          <a:bodyPr/>
          <a:lstStyle/>
          <a:p>
            <a:r>
              <a:rPr lang="fi-FI" sz="2000" dirty="0" err="1" smtClean="0"/>
              <a:t>There</a:t>
            </a:r>
            <a:r>
              <a:rPr lang="fi-FI" sz="2000" dirty="0" smtClean="0"/>
              <a:t> </a:t>
            </a:r>
            <a:r>
              <a:rPr lang="fi-FI" sz="2000" dirty="0" err="1" smtClean="0"/>
              <a:t>should</a:t>
            </a:r>
            <a:r>
              <a:rPr lang="fi-FI" sz="2000" dirty="0" smtClean="0"/>
              <a:t> </a:t>
            </a:r>
            <a:r>
              <a:rPr lang="fi-FI" sz="2000" dirty="0" err="1" smtClean="0"/>
              <a:t>be</a:t>
            </a:r>
            <a:r>
              <a:rPr lang="fi-FI" sz="2000" dirty="0" smtClean="0"/>
              <a:t> a URL for </a:t>
            </a:r>
            <a:r>
              <a:rPr lang="fi-FI" sz="2000" dirty="0" err="1" smtClean="0"/>
              <a:t>each</a:t>
            </a:r>
            <a:r>
              <a:rPr lang="fi-FI" sz="2000" dirty="0" smtClean="0"/>
              <a:t> OA version of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publication</a:t>
            </a:r>
            <a:r>
              <a:rPr lang="fi-FI" sz="2000" dirty="0" smtClean="0"/>
              <a:t> </a:t>
            </a:r>
            <a:r>
              <a:rPr lang="fi-FI" sz="2000" dirty="0" err="1" smtClean="0"/>
              <a:t>so</a:t>
            </a:r>
            <a:r>
              <a:rPr lang="fi-FI" sz="2000" dirty="0" smtClean="0"/>
              <a:t> </a:t>
            </a:r>
            <a:r>
              <a:rPr lang="fi-FI" sz="2000" dirty="0" err="1" smtClean="0"/>
              <a:t>that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OA status </a:t>
            </a:r>
            <a:r>
              <a:rPr lang="fi-FI" sz="2000" dirty="0" err="1" smtClean="0"/>
              <a:t>can</a:t>
            </a:r>
            <a:r>
              <a:rPr lang="fi-FI" sz="2000" dirty="0" smtClean="0"/>
              <a:t> </a:t>
            </a:r>
            <a:r>
              <a:rPr lang="fi-FI" sz="2000" dirty="0" err="1" smtClean="0"/>
              <a:t>be</a:t>
            </a:r>
            <a:r>
              <a:rPr lang="fi-FI" sz="2000" dirty="0" smtClean="0"/>
              <a:t> </a:t>
            </a:r>
            <a:r>
              <a:rPr lang="fi-FI" sz="2000" dirty="0" err="1" smtClean="0"/>
              <a:t>verified</a:t>
            </a:r>
            <a:endParaRPr lang="fi-FI" sz="2000" dirty="0" smtClean="0"/>
          </a:p>
          <a:p>
            <a:pPr lvl="1"/>
            <a:r>
              <a:rPr lang="fi-FI" dirty="0" smtClean="0"/>
              <a:t>In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past</a:t>
            </a:r>
            <a:r>
              <a:rPr lang="fi-FI" dirty="0"/>
              <a:t> </a:t>
            </a:r>
            <a:r>
              <a:rPr lang="fi-FI" dirty="0" err="1" smtClean="0"/>
              <a:t>there</a:t>
            </a:r>
            <a:r>
              <a:rPr lang="fi-FI" dirty="0" smtClean="0"/>
              <a:t> </a:t>
            </a:r>
            <a:r>
              <a:rPr lang="fi-FI" dirty="0" err="1" smtClean="0"/>
              <a:t>was</a:t>
            </a:r>
            <a:r>
              <a:rPr lang="fi-FI" dirty="0" smtClean="0"/>
              <a:t> </a:t>
            </a:r>
            <a:r>
              <a:rPr lang="fi-FI" dirty="0" err="1" smtClean="0"/>
              <a:t>only</a:t>
            </a:r>
            <a:r>
              <a:rPr lang="fi-FI" dirty="0" smtClean="0"/>
              <a:t> </a:t>
            </a:r>
            <a:r>
              <a:rPr lang="fi-FI" dirty="0" err="1" smtClean="0"/>
              <a:t>one</a:t>
            </a:r>
            <a:r>
              <a:rPr lang="fi-FI" dirty="0" smtClean="0"/>
              <a:t> </a:t>
            </a:r>
            <a:r>
              <a:rPr lang="fi-FI" dirty="0" err="1" smtClean="0"/>
              <a:t>field</a:t>
            </a:r>
            <a:r>
              <a:rPr lang="fi-FI" dirty="0" smtClean="0"/>
              <a:t> for </a:t>
            </a:r>
            <a:r>
              <a:rPr lang="fi-FI" dirty="0" err="1" smtClean="0"/>
              <a:t>this</a:t>
            </a:r>
            <a:r>
              <a:rPr lang="fi-FI" dirty="0" smtClean="0"/>
              <a:t>: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organizations</a:t>
            </a:r>
            <a:r>
              <a:rPr lang="fi-FI" dirty="0" smtClean="0"/>
              <a:t> </a:t>
            </a:r>
            <a:r>
              <a:rPr lang="fi-FI" dirty="0" err="1" smtClean="0"/>
              <a:t>usually</a:t>
            </a:r>
            <a:r>
              <a:rPr lang="fi-FI" dirty="0" smtClean="0"/>
              <a:t> </a:t>
            </a:r>
            <a:r>
              <a:rPr lang="fi-FI" dirty="0" err="1" smtClean="0"/>
              <a:t>chose</a:t>
            </a:r>
            <a:r>
              <a:rPr lang="fi-FI" dirty="0" smtClean="0"/>
              <a:t> to </a:t>
            </a:r>
            <a:r>
              <a:rPr lang="fi-FI" dirty="0" err="1" smtClean="0"/>
              <a:t>report</a:t>
            </a:r>
            <a:r>
              <a:rPr lang="fi-FI" dirty="0"/>
              <a:t> </a:t>
            </a:r>
            <a:r>
              <a:rPr lang="fi-FI" dirty="0" smtClean="0"/>
              <a:t>a DOI </a:t>
            </a:r>
            <a:r>
              <a:rPr lang="fi-FI" dirty="0" err="1" smtClean="0"/>
              <a:t>leading</a:t>
            </a:r>
            <a:r>
              <a:rPr lang="fi-FI" dirty="0" smtClean="0"/>
              <a:t> to </a:t>
            </a:r>
            <a:r>
              <a:rPr lang="fi-FI" dirty="0" err="1" smtClean="0"/>
              <a:t>publisher’s</a:t>
            </a:r>
            <a:r>
              <a:rPr lang="fi-FI" dirty="0" smtClean="0"/>
              <a:t> </a:t>
            </a:r>
            <a:r>
              <a:rPr lang="fi-FI" dirty="0" err="1" smtClean="0"/>
              <a:t>web</a:t>
            </a:r>
            <a:r>
              <a:rPr lang="fi-FI" dirty="0" smtClean="0"/>
              <a:t> </a:t>
            </a:r>
            <a:r>
              <a:rPr lang="fi-FI" dirty="0" err="1" smtClean="0"/>
              <a:t>site</a:t>
            </a:r>
            <a:r>
              <a:rPr lang="fi-FI" dirty="0" smtClean="0"/>
              <a:t> </a:t>
            </a:r>
          </a:p>
          <a:p>
            <a:pPr lvl="1"/>
            <a:r>
              <a:rPr lang="fi-FI" dirty="0" err="1" smtClean="0"/>
              <a:t>There</a:t>
            </a:r>
            <a:r>
              <a:rPr lang="fi-FI" dirty="0" smtClean="0"/>
              <a:t> </a:t>
            </a:r>
            <a:r>
              <a:rPr lang="fi-FI" dirty="0" err="1" smtClean="0"/>
              <a:t>were</a:t>
            </a:r>
            <a:r>
              <a:rPr lang="fi-FI" dirty="0" smtClean="0"/>
              <a:t> </a:t>
            </a:r>
            <a:r>
              <a:rPr lang="fi-FI" dirty="0" err="1" smtClean="0"/>
              <a:t>also</a:t>
            </a:r>
            <a:r>
              <a:rPr lang="fi-FI" dirty="0" smtClean="0"/>
              <a:t> </a:t>
            </a:r>
            <a:r>
              <a:rPr lang="fi-FI" dirty="0" err="1" smtClean="0"/>
              <a:t>cases</a:t>
            </a:r>
            <a:r>
              <a:rPr lang="fi-FI" dirty="0" smtClean="0"/>
              <a:t> in </a:t>
            </a:r>
            <a:r>
              <a:rPr lang="fi-FI" dirty="0" err="1" smtClean="0"/>
              <a:t>which</a:t>
            </a:r>
            <a:r>
              <a:rPr lang="fi-FI" dirty="0" smtClean="0"/>
              <a:t> </a:t>
            </a:r>
            <a:r>
              <a:rPr lang="fi-FI" dirty="0" err="1" smtClean="0"/>
              <a:t>there</a:t>
            </a:r>
            <a:r>
              <a:rPr lang="fi-FI" dirty="0" smtClean="0"/>
              <a:t> </a:t>
            </a:r>
            <a:r>
              <a:rPr lang="fi-FI" dirty="0" err="1" smtClean="0"/>
              <a:t>was</a:t>
            </a:r>
            <a:r>
              <a:rPr lang="fi-FI" dirty="0" smtClean="0"/>
              <a:t> no URL </a:t>
            </a:r>
            <a:r>
              <a:rPr lang="fi-FI" dirty="0" err="1" smtClean="0"/>
              <a:t>provided</a:t>
            </a:r>
            <a:r>
              <a:rPr lang="fi-FI" dirty="0" smtClean="0"/>
              <a:t> for </a:t>
            </a:r>
            <a:r>
              <a:rPr lang="fi-FI" dirty="0" err="1" smtClean="0"/>
              <a:t>publications</a:t>
            </a:r>
            <a:r>
              <a:rPr lang="fi-FI" dirty="0" smtClean="0"/>
              <a:t> </a:t>
            </a:r>
            <a:r>
              <a:rPr lang="fi-FI" dirty="0" err="1" smtClean="0"/>
              <a:t>that</a:t>
            </a:r>
            <a:r>
              <a:rPr lang="fi-FI" dirty="0" smtClean="0"/>
              <a:t> </a:t>
            </a:r>
            <a:r>
              <a:rPr lang="fi-FI" dirty="0" err="1" smtClean="0"/>
              <a:t>were</a:t>
            </a:r>
            <a:r>
              <a:rPr lang="fi-FI" dirty="0" smtClean="0"/>
              <a:t> </a:t>
            </a:r>
            <a:r>
              <a:rPr lang="fi-FI" dirty="0" err="1" smtClean="0"/>
              <a:t>claimed</a:t>
            </a:r>
            <a:r>
              <a:rPr lang="fi-FI" dirty="0" smtClean="0"/>
              <a:t> to </a:t>
            </a:r>
            <a:r>
              <a:rPr lang="fi-FI" dirty="0" err="1" smtClean="0"/>
              <a:t>be</a:t>
            </a:r>
            <a:r>
              <a:rPr lang="fi-FI" dirty="0" smtClean="0"/>
              <a:t> OA</a:t>
            </a:r>
          </a:p>
          <a:p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4008" y="1196752"/>
            <a:ext cx="4278593" cy="3718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6735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What</a:t>
            </a:r>
            <a:r>
              <a:rPr lang="fi-FI" dirty="0" smtClean="0"/>
              <a:t> </a:t>
            </a:r>
            <a:r>
              <a:rPr lang="fi-FI" dirty="0" err="1" smtClean="0"/>
              <a:t>qualifies</a:t>
            </a:r>
            <a:r>
              <a:rPr lang="fi-FI" dirty="0" smtClean="0"/>
              <a:t> as Open </a:t>
            </a:r>
            <a:r>
              <a:rPr lang="fi-FI" dirty="0"/>
              <a:t>A</a:t>
            </a:r>
            <a:r>
              <a:rPr lang="fi-FI" dirty="0" smtClean="0"/>
              <a:t>ccess?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smtClean="0"/>
              <a:t>It </a:t>
            </a:r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very</a:t>
            </a:r>
            <a:r>
              <a:rPr lang="fi-FI" dirty="0" smtClean="0"/>
              <a:t> </a:t>
            </a:r>
            <a:r>
              <a:rPr lang="fi-FI" dirty="0" err="1" smtClean="0"/>
              <a:t>nice</a:t>
            </a:r>
            <a:r>
              <a:rPr lang="fi-FI" dirty="0" smtClean="0"/>
              <a:t> to </a:t>
            </a:r>
            <a:r>
              <a:rPr lang="fi-FI" dirty="0" err="1" smtClean="0"/>
              <a:t>have</a:t>
            </a:r>
            <a:r>
              <a:rPr lang="fi-FI" dirty="0" smtClean="0"/>
              <a:t> a </a:t>
            </a:r>
            <a:r>
              <a:rPr lang="fi-FI" dirty="0" err="1" smtClean="0"/>
              <a:t>short</a:t>
            </a:r>
            <a:r>
              <a:rPr lang="fi-FI" dirty="0" smtClean="0"/>
              <a:t> and </a:t>
            </a:r>
            <a:r>
              <a:rPr lang="fi-FI" dirty="0" err="1" smtClean="0"/>
              <a:t>easy</a:t>
            </a:r>
            <a:r>
              <a:rPr lang="fi-FI" dirty="0" smtClean="0"/>
              <a:t>-to-</a:t>
            </a:r>
            <a:r>
              <a:rPr lang="fi-FI" dirty="0" err="1" smtClean="0"/>
              <a:t>understand</a:t>
            </a:r>
            <a:r>
              <a:rPr lang="fi-FI" dirty="0" smtClean="0"/>
              <a:t> definition for Open </a:t>
            </a:r>
            <a:r>
              <a:rPr lang="fi-FI" dirty="0"/>
              <a:t>A</a:t>
            </a:r>
            <a:r>
              <a:rPr lang="fi-FI" dirty="0" smtClean="0"/>
              <a:t>ccess</a:t>
            </a:r>
          </a:p>
          <a:p>
            <a:r>
              <a:rPr lang="fi-FI" dirty="0" err="1" smtClean="0"/>
              <a:t>However</a:t>
            </a:r>
            <a:r>
              <a:rPr lang="fi-FI" dirty="0" smtClean="0"/>
              <a:t>, Open </a:t>
            </a:r>
            <a:r>
              <a:rPr lang="fi-FI" dirty="0"/>
              <a:t>A</a:t>
            </a:r>
            <a:r>
              <a:rPr lang="fi-FI" dirty="0" smtClean="0"/>
              <a:t>ccess is </a:t>
            </a:r>
            <a:r>
              <a:rPr lang="fi-FI" dirty="0" err="1" smtClean="0"/>
              <a:t>actually</a:t>
            </a:r>
            <a:r>
              <a:rPr lang="fi-FI" dirty="0" smtClean="0"/>
              <a:t> a </a:t>
            </a:r>
            <a:r>
              <a:rPr lang="fi-FI" dirty="0" err="1" smtClean="0"/>
              <a:t>relatively</a:t>
            </a:r>
            <a:r>
              <a:rPr lang="fi-FI" dirty="0" smtClean="0"/>
              <a:t> </a:t>
            </a:r>
            <a:r>
              <a:rPr lang="fi-FI" dirty="0" err="1" smtClean="0"/>
              <a:t>complicated</a:t>
            </a:r>
            <a:r>
              <a:rPr lang="fi-FI" dirty="0" smtClean="0"/>
              <a:t> </a:t>
            </a:r>
            <a:r>
              <a:rPr lang="fi-FI" dirty="0" err="1" smtClean="0"/>
              <a:t>issue</a:t>
            </a:r>
            <a:r>
              <a:rPr lang="fi-FI" dirty="0" smtClean="0"/>
              <a:t>, </a:t>
            </a:r>
            <a:r>
              <a:rPr lang="fi-FI" dirty="0" err="1" smtClean="0"/>
              <a:t>with</a:t>
            </a:r>
            <a:r>
              <a:rPr lang="fi-FI" dirty="0" smtClean="0"/>
              <a:t> </a:t>
            </a:r>
            <a:r>
              <a:rPr lang="fi-FI" dirty="0" err="1" smtClean="0"/>
              <a:t>many</a:t>
            </a:r>
            <a:r>
              <a:rPr lang="fi-FI" dirty="0" smtClean="0"/>
              <a:t> </a:t>
            </a:r>
            <a:r>
              <a:rPr lang="fi-FI" dirty="0" err="1" smtClean="0"/>
              <a:t>different</a:t>
            </a:r>
            <a:r>
              <a:rPr lang="fi-FI" dirty="0" smtClean="0"/>
              <a:t> </a:t>
            </a:r>
            <a:r>
              <a:rPr lang="fi-FI" dirty="0" err="1" smtClean="0"/>
              <a:t>flavors</a:t>
            </a:r>
            <a:endParaRPr lang="fi-FI" dirty="0" smtClean="0"/>
          </a:p>
          <a:p>
            <a:pPr marL="0" indent="0">
              <a:buNone/>
            </a:pPr>
            <a:r>
              <a:rPr lang="fi-FI" dirty="0" smtClean="0"/>
              <a:t>	Gold OA?</a:t>
            </a:r>
          </a:p>
          <a:p>
            <a:pPr marL="0" indent="0">
              <a:buNone/>
            </a:pPr>
            <a:r>
              <a:rPr lang="fi-FI" dirty="0"/>
              <a:t>	</a:t>
            </a:r>
            <a:r>
              <a:rPr lang="fi-FI" dirty="0" smtClean="0"/>
              <a:t>	Green OA? </a:t>
            </a:r>
          </a:p>
          <a:p>
            <a:pPr marL="0" indent="0">
              <a:buNone/>
            </a:pPr>
            <a:r>
              <a:rPr lang="fi-FI" dirty="0"/>
              <a:t>	</a:t>
            </a:r>
            <a:r>
              <a:rPr lang="fi-FI" dirty="0" smtClean="0"/>
              <a:t>		</a:t>
            </a:r>
            <a:r>
              <a:rPr lang="fi-FI" dirty="0" err="1" smtClean="0"/>
              <a:t>Hybrid</a:t>
            </a:r>
            <a:r>
              <a:rPr lang="fi-FI" dirty="0" smtClean="0"/>
              <a:t> OA? </a:t>
            </a:r>
          </a:p>
          <a:p>
            <a:pPr marL="0" indent="0">
              <a:buNone/>
            </a:pPr>
            <a:r>
              <a:rPr lang="fi-FI" dirty="0"/>
              <a:t>	</a:t>
            </a:r>
            <a:r>
              <a:rPr lang="fi-FI" dirty="0" err="1" smtClean="0"/>
              <a:t>Gratis</a:t>
            </a:r>
            <a:r>
              <a:rPr lang="fi-FI" dirty="0" smtClean="0"/>
              <a:t> OA?</a:t>
            </a:r>
          </a:p>
          <a:p>
            <a:pPr marL="0" indent="0">
              <a:buNone/>
            </a:pPr>
            <a:r>
              <a:rPr lang="fi-FI" dirty="0"/>
              <a:t>	</a:t>
            </a:r>
            <a:r>
              <a:rPr lang="fi-FI" dirty="0" smtClean="0"/>
              <a:t>	</a:t>
            </a:r>
            <a:r>
              <a:rPr lang="fi-FI" dirty="0" err="1" smtClean="0"/>
              <a:t>Libre</a:t>
            </a:r>
            <a:r>
              <a:rPr lang="fi-FI" dirty="0" smtClean="0"/>
              <a:t> OA? </a:t>
            </a:r>
          </a:p>
          <a:p>
            <a:pPr marL="0" indent="0">
              <a:buNone/>
            </a:pPr>
            <a:r>
              <a:rPr lang="fi-FI" dirty="0"/>
              <a:t>	</a:t>
            </a:r>
            <a:r>
              <a:rPr lang="fi-FI" dirty="0" err="1" smtClean="0"/>
              <a:t>Embargoes</a:t>
            </a:r>
            <a:r>
              <a:rPr lang="fi-FI" dirty="0" smtClean="0"/>
              <a:t>? </a:t>
            </a:r>
          </a:p>
          <a:p>
            <a:pPr marL="0" indent="0">
              <a:buNone/>
            </a:pPr>
            <a:r>
              <a:rPr lang="fi-FI" dirty="0"/>
              <a:t>	</a:t>
            </a:r>
            <a:r>
              <a:rPr lang="fi-FI" dirty="0" smtClean="0"/>
              <a:t>	</a:t>
            </a:r>
            <a:r>
              <a:rPr lang="fi-FI" dirty="0" err="1" smtClean="0"/>
              <a:t>Versions</a:t>
            </a:r>
            <a:r>
              <a:rPr lang="fi-FI" dirty="0" smtClean="0"/>
              <a:t>?</a:t>
            </a:r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2708920"/>
            <a:ext cx="1791445" cy="27991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996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smtClean="0"/>
              <a:t>OA definition for </a:t>
            </a:r>
            <a:r>
              <a:rPr lang="fi-FI" dirty="0" err="1" smtClean="0"/>
              <a:t>the</a:t>
            </a:r>
            <a:r>
              <a:rPr lang="fi-FI" dirty="0" smtClean="0"/>
              <a:t> data </a:t>
            </a:r>
            <a:r>
              <a:rPr lang="fi-FI" dirty="0" err="1" smtClean="0"/>
              <a:t>collection</a:t>
            </a:r>
            <a:r>
              <a:rPr lang="fi-FI" dirty="0" smtClean="0"/>
              <a:t>?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goal</a:t>
            </a:r>
            <a:r>
              <a:rPr lang="fi-FI" dirty="0" smtClean="0"/>
              <a:t> </a:t>
            </a:r>
            <a:r>
              <a:rPr lang="fi-FI" dirty="0" err="1" smtClean="0"/>
              <a:t>was</a:t>
            </a:r>
            <a:r>
              <a:rPr lang="fi-FI" dirty="0" smtClean="0"/>
              <a:t> to </a:t>
            </a:r>
            <a:r>
              <a:rPr lang="fi-FI" dirty="0" err="1" smtClean="0"/>
              <a:t>come</a:t>
            </a:r>
            <a:r>
              <a:rPr lang="fi-FI" dirty="0" smtClean="0"/>
              <a:t> </a:t>
            </a:r>
            <a:r>
              <a:rPr lang="fi-FI" dirty="0" err="1" smtClean="0"/>
              <a:t>up</a:t>
            </a:r>
            <a:r>
              <a:rPr lang="fi-FI" dirty="0" smtClean="0"/>
              <a:t> </a:t>
            </a:r>
            <a:r>
              <a:rPr lang="fi-FI" dirty="0" err="1" smtClean="0"/>
              <a:t>with</a:t>
            </a:r>
            <a:r>
              <a:rPr lang="fi-FI" dirty="0" smtClean="0"/>
              <a:t> a </a:t>
            </a:r>
            <a:r>
              <a:rPr lang="fi-FI" dirty="0" err="1" smtClean="0"/>
              <a:t>fairly</a:t>
            </a:r>
            <a:r>
              <a:rPr lang="fi-FI" dirty="0" smtClean="0"/>
              <a:t> </a:t>
            </a:r>
            <a:r>
              <a:rPr lang="fi-FI" dirty="0" err="1" smtClean="0"/>
              <a:t>strict</a:t>
            </a:r>
            <a:r>
              <a:rPr lang="fi-FI" dirty="0" smtClean="0"/>
              <a:t> definition of OA, </a:t>
            </a:r>
            <a:r>
              <a:rPr lang="fi-FI" dirty="0" err="1" smtClean="0"/>
              <a:t>which</a:t>
            </a:r>
            <a:r>
              <a:rPr lang="fi-FI" dirty="0" smtClean="0"/>
              <a:t> </a:t>
            </a:r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 err="1" smtClean="0"/>
              <a:t>still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permissive</a:t>
            </a:r>
            <a:r>
              <a:rPr lang="fi-FI" dirty="0" smtClean="0"/>
              <a:t> </a:t>
            </a:r>
            <a:r>
              <a:rPr lang="fi-FI" dirty="0" err="1" smtClean="0"/>
              <a:t>enough</a:t>
            </a:r>
            <a:r>
              <a:rPr lang="fi-FI" dirty="0" smtClean="0"/>
              <a:t> to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err="1" smtClean="0"/>
              <a:t>acceptable</a:t>
            </a:r>
            <a:r>
              <a:rPr lang="fi-FI" dirty="0" smtClean="0"/>
              <a:t> for </a:t>
            </a:r>
            <a:r>
              <a:rPr lang="fi-FI" dirty="0" err="1" smtClean="0"/>
              <a:t>all</a:t>
            </a:r>
            <a:r>
              <a:rPr lang="fi-FI" dirty="0" smtClean="0"/>
              <a:t> </a:t>
            </a:r>
            <a:r>
              <a:rPr lang="fi-FI" dirty="0" err="1" smtClean="0"/>
              <a:t>fields</a:t>
            </a:r>
            <a:r>
              <a:rPr lang="fi-FI" dirty="0" smtClean="0"/>
              <a:t> of </a:t>
            </a:r>
            <a:r>
              <a:rPr lang="fi-FI" dirty="0" err="1" smtClean="0"/>
              <a:t>research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388626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smtClean="0"/>
              <a:t>OA definition for </a:t>
            </a:r>
            <a:r>
              <a:rPr lang="fi-FI" dirty="0" err="1" smtClean="0"/>
              <a:t>the</a:t>
            </a:r>
            <a:r>
              <a:rPr lang="fi-FI" dirty="0" smtClean="0"/>
              <a:t> data </a:t>
            </a:r>
            <a:r>
              <a:rPr lang="fi-FI" dirty="0" err="1" smtClean="0"/>
              <a:t>collection</a:t>
            </a:r>
            <a:r>
              <a:rPr lang="fi-FI" dirty="0" smtClean="0"/>
              <a:t> 1/4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11560" y="1124744"/>
            <a:ext cx="7848872" cy="3888432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>
                <a:solidFill>
                  <a:srgbClr val="C00000"/>
                </a:solidFill>
              </a:rPr>
              <a:t>“The </a:t>
            </a:r>
            <a:r>
              <a:rPr lang="en-US" sz="2000" dirty="0">
                <a:solidFill>
                  <a:srgbClr val="C00000"/>
                </a:solidFill>
              </a:rPr>
              <a:t>publication can be read online in full and without restriction, printed out and copied at least for research </a:t>
            </a:r>
            <a:r>
              <a:rPr lang="en-US" sz="2000" dirty="0" smtClean="0">
                <a:solidFill>
                  <a:srgbClr val="C00000"/>
                </a:solidFill>
              </a:rPr>
              <a:t>use”</a:t>
            </a:r>
          </a:p>
          <a:p>
            <a:pPr marL="0" lvl="0" indent="0">
              <a:buNone/>
            </a:pPr>
            <a:endParaRPr lang="en-US" sz="2000" dirty="0" smtClean="0">
              <a:solidFill>
                <a:srgbClr val="C00000"/>
              </a:solidFill>
            </a:endParaRPr>
          </a:p>
          <a:p>
            <a:r>
              <a:rPr lang="en-US" sz="2000" dirty="0" smtClean="0"/>
              <a:t>The publication should be at least free to read (“gratis OA”)</a:t>
            </a:r>
          </a:p>
          <a:p>
            <a:r>
              <a:rPr lang="en-US" sz="2000" dirty="0" smtClean="0"/>
              <a:t>Some of the Open Access advocates stress that all Open Access publications should be published under a CC BY license (“</a:t>
            </a:r>
            <a:r>
              <a:rPr lang="en-US" sz="2000" dirty="0" err="1" smtClean="0"/>
              <a:t>libre</a:t>
            </a:r>
            <a:r>
              <a:rPr lang="en-US" sz="2000" dirty="0" smtClean="0"/>
              <a:t> OA”) so that their content can be re-used e.g. in text-mining</a:t>
            </a:r>
          </a:p>
          <a:p>
            <a:r>
              <a:rPr lang="en-US" sz="2000" dirty="0" smtClean="0"/>
              <a:t>However, there is no universal agreement on this </a:t>
            </a:r>
            <a:endParaRPr lang="fi-FI" sz="2000" dirty="0"/>
          </a:p>
        </p:txBody>
      </p:sp>
    </p:spTree>
    <p:extLst>
      <p:ext uri="{BB962C8B-B14F-4D97-AF65-F5344CB8AC3E}">
        <p14:creationId xmlns:p14="http://schemas.microsoft.com/office/powerpoint/2010/main" val="4979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OA definition for </a:t>
            </a:r>
            <a:r>
              <a:rPr lang="fi-FI" dirty="0" err="1"/>
              <a:t>the</a:t>
            </a:r>
            <a:r>
              <a:rPr lang="fi-FI" dirty="0"/>
              <a:t> data </a:t>
            </a:r>
            <a:r>
              <a:rPr lang="fi-FI" dirty="0" err="1"/>
              <a:t>collection</a:t>
            </a:r>
            <a:r>
              <a:rPr lang="fi-FI" dirty="0"/>
              <a:t> </a:t>
            </a:r>
            <a:r>
              <a:rPr lang="fi-FI" dirty="0" smtClean="0"/>
              <a:t>2/4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363272" cy="2952328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>
                <a:solidFill>
                  <a:srgbClr val="C00000"/>
                </a:solidFill>
              </a:rPr>
              <a:t>“The </a:t>
            </a:r>
            <a:r>
              <a:rPr lang="en-US" sz="2000" dirty="0">
                <a:solidFill>
                  <a:srgbClr val="C00000"/>
                </a:solidFill>
              </a:rPr>
              <a:t>publication is available either a) directly from the publisher's service or b) no later than after the end of an embargo period set by the publisher, through </a:t>
            </a:r>
            <a:r>
              <a:rPr lang="en-US" sz="2000" dirty="0" smtClean="0">
                <a:solidFill>
                  <a:srgbClr val="C00000"/>
                </a:solidFill>
              </a:rPr>
              <a:t>archiving  </a:t>
            </a:r>
            <a:r>
              <a:rPr lang="en-US" sz="2000" dirty="0">
                <a:solidFill>
                  <a:srgbClr val="C00000"/>
                </a:solidFill>
              </a:rPr>
              <a:t>in a repository dedicated to a specific organization or field of </a:t>
            </a:r>
            <a:r>
              <a:rPr lang="en-US" sz="2000" dirty="0" smtClean="0">
                <a:solidFill>
                  <a:srgbClr val="C00000"/>
                </a:solidFill>
              </a:rPr>
              <a:t>science”</a:t>
            </a:r>
          </a:p>
          <a:p>
            <a:pPr marL="0" lvl="0" indent="0">
              <a:buNone/>
            </a:pPr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/>
              <a:t>Gold/Hybrid and Green Open Access are all accepted</a:t>
            </a:r>
          </a:p>
          <a:p>
            <a:r>
              <a:rPr lang="en-US" sz="2000" dirty="0" smtClean="0"/>
              <a:t>Institutional and subject-based repositories are both OK</a:t>
            </a:r>
          </a:p>
          <a:p>
            <a:r>
              <a:rPr lang="en-US" sz="2000" dirty="0" smtClean="0"/>
              <a:t>Embargoes are allowed for Green OA but not for Gold or Hybrid OA</a:t>
            </a:r>
            <a:endParaRPr lang="fi-FI" sz="2000" dirty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7723739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smtClean="0"/>
              <a:t>OA definition for </a:t>
            </a:r>
            <a:r>
              <a:rPr lang="fi-FI" dirty="0" err="1"/>
              <a:t>the</a:t>
            </a:r>
            <a:r>
              <a:rPr lang="fi-FI" dirty="0"/>
              <a:t> data </a:t>
            </a:r>
            <a:r>
              <a:rPr lang="fi-FI" dirty="0" err="1"/>
              <a:t>collection</a:t>
            </a:r>
            <a:r>
              <a:rPr lang="fi-FI" dirty="0"/>
              <a:t> </a:t>
            </a:r>
            <a:r>
              <a:rPr lang="fi-FI" dirty="0" smtClean="0"/>
              <a:t>3/4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147248" cy="4176464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>
                <a:solidFill>
                  <a:srgbClr val="C00000"/>
                </a:solidFill>
              </a:rPr>
              <a:t>“The </a:t>
            </a:r>
            <a:r>
              <a:rPr lang="en-US" sz="2000" dirty="0">
                <a:solidFill>
                  <a:srgbClr val="C00000"/>
                </a:solidFill>
              </a:rPr>
              <a:t>publication is freely available from a service provided by either a publisher or research organization that </a:t>
            </a:r>
            <a:r>
              <a:rPr lang="en-US" sz="2000" dirty="0" smtClean="0">
                <a:solidFill>
                  <a:srgbClr val="C00000"/>
                </a:solidFill>
              </a:rPr>
              <a:t>1) enables </a:t>
            </a:r>
            <a:r>
              <a:rPr lang="en-US" sz="2000" dirty="0">
                <a:solidFill>
                  <a:srgbClr val="C00000"/>
                </a:solidFill>
              </a:rPr>
              <a:t>the harvesting of the metadata of publications and the indexing of them to other search services, and which </a:t>
            </a:r>
            <a:r>
              <a:rPr lang="en-US" sz="2000" dirty="0" smtClean="0">
                <a:solidFill>
                  <a:srgbClr val="C00000"/>
                </a:solidFill>
              </a:rPr>
              <a:t>2) supports </a:t>
            </a:r>
            <a:r>
              <a:rPr lang="en-US" sz="2000" dirty="0">
                <a:solidFill>
                  <a:srgbClr val="C00000"/>
                </a:solidFill>
              </a:rPr>
              <a:t>citations and links to publications preferably using URLs based on persistent identifiers (DOI, URN, Handle</a:t>
            </a:r>
            <a:r>
              <a:rPr lang="en-US" sz="2000" dirty="0" smtClean="0">
                <a:solidFill>
                  <a:srgbClr val="C00000"/>
                </a:solidFill>
              </a:rPr>
              <a:t>)”</a:t>
            </a:r>
          </a:p>
          <a:p>
            <a:pPr marL="0" lvl="0" indent="0">
              <a:buNone/>
            </a:pPr>
            <a:endParaRPr lang="en-US" sz="2000" dirty="0">
              <a:solidFill>
                <a:srgbClr val="C00000"/>
              </a:solidFill>
            </a:endParaRPr>
          </a:p>
          <a:p>
            <a:r>
              <a:rPr lang="en-US" sz="2000" dirty="0" smtClean="0"/>
              <a:t>Papers posted to a personal or project web site don’t qualify</a:t>
            </a:r>
          </a:p>
          <a:p>
            <a:r>
              <a:rPr lang="en-US" sz="2000" dirty="0" smtClean="0"/>
              <a:t>Although commercial networking services like Research Gate and Academia.edu are very popular among researchers, uploading a paper into them does not qualify as proper Open </a:t>
            </a:r>
            <a:r>
              <a:rPr lang="en-US" sz="2000" dirty="0"/>
              <a:t>A</a:t>
            </a:r>
            <a:r>
              <a:rPr lang="en-US" sz="2000" dirty="0" smtClean="0"/>
              <a:t>ccess</a:t>
            </a:r>
          </a:p>
          <a:p>
            <a:r>
              <a:rPr lang="en-US" sz="2000" dirty="0" smtClean="0"/>
              <a:t>Persistent identifiers should be used whenever possible</a:t>
            </a:r>
            <a:endParaRPr lang="fi-FI" sz="2000" dirty="0"/>
          </a:p>
        </p:txBody>
      </p:sp>
    </p:spTree>
    <p:extLst>
      <p:ext uri="{BB962C8B-B14F-4D97-AF65-F5344CB8AC3E}">
        <p14:creationId xmlns:p14="http://schemas.microsoft.com/office/powerpoint/2010/main" val="696793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/>
              <a:t>OA definition for </a:t>
            </a:r>
            <a:r>
              <a:rPr lang="fi-FI" dirty="0" err="1"/>
              <a:t>the</a:t>
            </a:r>
            <a:r>
              <a:rPr lang="fi-FI" dirty="0"/>
              <a:t> data </a:t>
            </a:r>
            <a:r>
              <a:rPr lang="fi-FI" dirty="0" err="1"/>
              <a:t>collection</a:t>
            </a:r>
            <a:r>
              <a:rPr lang="fi-FI" dirty="0"/>
              <a:t> </a:t>
            </a:r>
            <a:r>
              <a:rPr lang="fi-FI" dirty="0" smtClean="0"/>
              <a:t>4/4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8219256" cy="3744416"/>
          </a:xfrm>
        </p:spPr>
        <p:txBody>
          <a:bodyPr>
            <a:normAutofit/>
          </a:bodyPr>
          <a:lstStyle/>
          <a:p>
            <a:pPr marL="0" lvl="0" indent="0">
              <a:buNone/>
            </a:pPr>
            <a:r>
              <a:rPr lang="en-US" sz="2000" dirty="0" smtClean="0">
                <a:solidFill>
                  <a:srgbClr val="C00000"/>
                </a:solidFill>
              </a:rPr>
              <a:t>“The </a:t>
            </a:r>
            <a:r>
              <a:rPr lang="en-US" sz="2000" dirty="0">
                <a:solidFill>
                  <a:srgbClr val="C00000"/>
                </a:solidFill>
              </a:rPr>
              <a:t>freely available version of the publication is, depending on the publication contract or publisher's policy, either the author's last self-archived (peer-reviewed) version or the final version published via the publisher's </a:t>
            </a:r>
            <a:r>
              <a:rPr lang="en-US" sz="2000" dirty="0" smtClean="0">
                <a:solidFill>
                  <a:srgbClr val="C00000"/>
                </a:solidFill>
              </a:rPr>
              <a:t>service”</a:t>
            </a:r>
          </a:p>
          <a:p>
            <a:pPr marL="0" lvl="0" indent="0">
              <a:buNone/>
            </a:pPr>
            <a:endParaRPr lang="en-US" sz="2000" dirty="0" smtClean="0">
              <a:solidFill>
                <a:srgbClr val="C00000"/>
              </a:solidFill>
            </a:endParaRPr>
          </a:p>
          <a:p>
            <a:r>
              <a:rPr lang="en-US" sz="2000" dirty="0" smtClean="0"/>
              <a:t>The OA version must be peer-reviewed to qualify</a:t>
            </a:r>
          </a:p>
          <a:p>
            <a:r>
              <a:rPr lang="en-US" sz="2000" dirty="0" smtClean="0"/>
              <a:t>OA pre-prints don’t qualify – which means that in the case of e.g. </a:t>
            </a:r>
            <a:r>
              <a:rPr lang="en-US" sz="2000" dirty="0" err="1" smtClean="0"/>
              <a:t>ArXiV</a:t>
            </a:r>
            <a:r>
              <a:rPr lang="en-US" sz="2000" dirty="0" smtClean="0"/>
              <a:t>, the researchers must deposit a post-print version as soon as it becomes available to them</a:t>
            </a:r>
          </a:p>
          <a:p>
            <a:pPr marL="0" lvl="0" indent="0">
              <a:buNone/>
            </a:pPr>
            <a:endParaRPr lang="en-US" dirty="0">
              <a:solidFill>
                <a:srgbClr val="C00000"/>
              </a:solidFill>
            </a:endParaRPr>
          </a:p>
          <a:p>
            <a:pPr marL="0" lvl="0" indent="0">
              <a:buNone/>
            </a:pPr>
            <a:endParaRPr lang="fi-FI" dirty="0">
              <a:solidFill>
                <a:srgbClr val="C00000"/>
              </a:solidFill>
            </a:endParaRPr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562464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Further</a:t>
            </a:r>
            <a:r>
              <a:rPr lang="fi-FI" dirty="0" smtClean="0"/>
              <a:t> </a:t>
            </a:r>
            <a:r>
              <a:rPr lang="fi-FI" dirty="0" err="1" smtClean="0"/>
              <a:t>policy</a:t>
            </a:r>
            <a:r>
              <a:rPr lang="fi-FI" dirty="0" smtClean="0"/>
              <a:t> </a:t>
            </a:r>
            <a:r>
              <a:rPr lang="fi-FI" dirty="0" err="1" smtClean="0"/>
              <a:t>issues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192002" cy="4608512"/>
          </a:xfrm>
        </p:spPr>
        <p:txBody>
          <a:bodyPr/>
          <a:lstStyle/>
          <a:p>
            <a:r>
              <a:rPr lang="en-US" dirty="0"/>
              <a:t>There are number issues which may require further discussion </a:t>
            </a:r>
          </a:p>
          <a:p>
            <a:r>
              <a:rPr lang="en-US" dirty="0"/>
              <a:t>Should there be a maximum embargo – or no embargo at all - allowed for Green OA?</a:t>
            </a:r>
          </a:p>
          <a:p>
            <a:r>
              <a:rPr lang="en-US" dirty="0"/>
              <a:t>Should all publications be deposited into a repository?</a:t>
            </a:r>
          </a:p>
          <a:p>
            <a:r>
              <a:rPr lang="en-US" dirty="0"/>
              <a:t>Should there be a more strict policy on licensing (gratis OA vs. </a:t>
            </a:r>
            <a:r>
              <a:rPr lang="en-US" dirty="0" err="1"/>
              <a:t>libre</a:t>
            </a:r>
            <a:r>
              <a:rPr lang="en-US" dirty="0"/>
              <a:t> OA)</a:t>
            </a:r>
            <a:endParaRPr lang="fi-FI" dirty="0"/>
          </a:p>
        </p:txBody>
      </p:sp>
      <p:pic>
        <p:nvPicPr>
          <p:cNvPr id="4" name="Content Placeholder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1572" y="1113613"/>
            <a:ext cx="4362428" cy="44712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5208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Towards</a:t>
            </a:r>
            <a:r>
              <a:rPr lang="fi-FI" dirty="0" smtClean="0"/>
              <a:t> a </a:t>
            </a:r>
            <a:r>
              <a:rPr lang="fi-FI" dirty="0" err="1" smtClean="0"/>
              <a:t>seamless</a:t>
            </a:r>
            <a:r>
              <a:rPr lang="fi-FI" dirty="0" smtClean="0"/>
              <a:t> </a:t>
            </a:r>
            <a:r>
              <a:rPr lang="fi-FI" dirty="0" err="1" smtClean="0"/>
              <a:t>flow</a:t>
            </a:r>
            <a:r>
              <a:rPr lang="fi-FI" dirty="0" smtClean="0"/>
              <a:t> of </a:t>
            </a:r>
            <a:r>
              <a:rPr lang="fi-FI" dirty="0" err="1" smtClean="0"/>
              <a:t>information</a:t>
            </a:r>
            <a:endParaRPr lang="fi-FI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sz="2000" dirty="0" smtClean="0"/>
              <a:t>In an </a:t>
            </a:r>
            <a:r>
              <a:rPr lang="fi-FI" sz="2000" dirty="0" err="1" smtClean="0"/>
              <a:t>ideal</a:t>
            </a:r>
            <a:r>
              <a:rPr lang="fi-FI" sz="2000" dirty="0" smtClean="0"/>
              <a:t> </a:t>
            </a:r>
            <a:r>
              <a:rPr lang="fi-FI" sz="2000" dirty="0" err="1" smtClean="0"/>
              <a:t>world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OA status </a:t>
            </a:r>
            <a:r>
              <a:rPr lang="fi-FI" sz="2000" dirty="0" err="1" smtClean="0"/>
              <a:t>information</a:t>
            </a:r>
            <a:r>
              <a:rPr lang="fi-FI" sz="2000" dirty="0" smtClean="0"/>
              <a:t> </a:t>
            </a:r>
            <a:r>
              <a:rPr lang="fi-FI" sz="2000" dirty="0" err="1" smtClean="0"/>
              <a:t>should</a:t>
            </a:r>
            <a:r>
              <a:rPr lang="fi-FI" sz="2000" dirty="0" smtClean="0"/>
              <a:t> </a:t>
            </a:r>
            <a:r>
              <a:rPr lang="fi-FI" sz="2000" dirty="0" err="1" smtClean="0"/>
              <a:t>be</a:t>
            </a:r>
            <a:r>
              <a:rPr lang="fi-FI" sz="2000" dirty="0" smtClean="0"/>
              <a:t> </a:t>
            </a:r>
            <a:r>
              <a:rPr lang="fi-FI" sz="2000" dirty="0" err="1" smtClean="0"/>
              <a:t>transferred</a:t>
            </a:r>
            <a:r>
              <a:rPr lang="fi-FI" sz="2000" dirty="0" smtClean="0"/>
              <a:t> </a:t>
            </a:r>
            <a:r>
              <a:rPr lang="fi-FI" sz="2000" dirty="0" err="1" smtClean="0"/>
              <a:t>automatically</a:t>
            </a:r>
            <a:r>
              <a:rPr lang="fi-FI" sz="2000" dirty="0" smtClean="0"/>
              <a:t> </a:t>
            </a:r>
            <a:r>
              <a:rPr lang="fi-FI" sz="2000" dirty="0" err="1" smtClean="0"/>
              <a:t>from</a:t>
            </a:r>
            <a:r>
              <a:rPr lang="fi-FI" sz="2000" dirty="0" smtClean="0"/>
              <a:t> </a:t>
            </a:r>
            <a:r>
              <a:rPr lang="fi-FI" sz="2000" dirty="0" err="1" smtClean="0"/>
              <a:t>the</a:t>
            </a:r>
            <a:r>
              <a:rPr lang="fi-FI" sz="2000" dirty="0" smtClean="0"/>
              <a:t> </a:t>
            </a:r>
            <a:r>
              <a:rPr lang="fi-FI" sz="2000" dirty="0" err="1" smtClean="0"/>
              <a:t>publishers</a:t>
            </a:r>
            <a:r>
              <a:rPr lang="fi-FI" sz="2000" dirty="0" smtClean="0"/>
              <a:t>’ </a:t>
            </a:r>
            <a:r>
              <a:rPr lang="fi-FI" sz="2000" dirty="0" err="1" smtClean="0"/>
              <a:t>services</a:t>
            </a:r>
            <a:r>
              <a:rPr lang="fi-FI" sz="2000" dirty="0" smtClean="0"/>
              <a:t> and </a:t>
            </a:r>
            <a:r>
              <a:rPr lang="fi-FI" sz="2000" dirty="0" err="1" smtClean="0"/>
              <a:t>repositories</a:t>
            </a:r>
            <a:r>
              <a:rPr lang="fi-FI" sz="2000" dirty="0" smtClean="0"/>
              <a:t> to </a:t>
            </a:r>
            <a:r>
              <a:rPr lang="fi-FI" sz="2000" dirty="0" err="1" smtClean="0"/>
              <a:t>other</a:t>
            </a:r>
            <a:r>
              <a:rPr lang="fi-FI" sz="2000" dirty="0" smtClean="0"/>
              <a:t> </a:t>
            </a:r>
            <a:r>
              <a:rPr lang="fi-FI" sz="2000" dirty="0" err="1" smtClean="0"/>
              <a:t>services</a:t>
            </a:r>
            <a:endParaRPr lang="fi-FI" sz="2000" dirty="0" smtClean="0"/>
          </a:p>
          <a:p>
            <a:pPr lvl="1"/>
            <a:r>
              <a:rPr lang="fi-FI" dirty="0" err="1" smtClean="0"/>
              <a:t>Linked</a:t>
            </a:r>
            <a:r>
              <a:rPr lang="fi-FI" dirty="0" smtClean="0"/>
              <a:t> open data</a:t>
            </a:r>
            <a:r>
              <a:rPr lang="fi-FI" dirty="0"/>
              <a:t>, </a:t>
            </a:r>
            <a:r>
              <a:rPr lang="fi-FI" dirty="0" err="1"/>
              <a:t>integration</a:t>
            </a:r>
            <a:r>
              <a:rPr lang="fi-FI" dirty="0"/>
              <a:t> via </a:t>
            </a:r>
            <a:r>
              <a:rPr lang="fi-FI" dirty="0" err="1" smtClean="0"/>
              <a:t>APIs</a:t>
            </a:r>
            <a:endParaRPr lang="fi-FI" dirty="0" smtClean="0"/>
          </a:p>
          <a:p>
            <a:pPr lvl="1"/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 err="1"/>
              <a:t>benefit</a:t>
            </a:r>
            <a:r>
              <a:rPr lang="fi-FI" dirty="0"/>
              <a:t> </a:t>
            </a:r>
            <a:r>
              <a:rPr lang="fi-FI" dirty="0" err="1"/>
              <a:t>both</a:t>
            </a:r>
            <a:r>
              <a:rPr lang="fi-FI" dirty="0"/>
              <a:t>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local</a:t>
            </a:r>
            <a:r>
              <a:rPr lang="fi-FI" dirty="0"/>
              <a:t>, </a:t>
            </a:r>
            <a:r>
              <a:rPr lang="fi-FI" dirty="0" err="1"/>
              <a:t>national</a:t>
            </a:r>
            <a:r>
              <a:rPr lang="fi-FI" dirty="0"/>
              <a:t> and </a:t>
            </a:r>
            <a:r>
              <a:rPr lang="fi-FI" dirty="0" err="1"/>
              <a:t>international</a:t>
            </a:r>
            <a:r>
              <a:rPr lang="fi-FI" dirty="0"/>
              <a:t> OA </a:t>
            </a:r>
            <a:r>
              <a:rPr lang="fi-FI" dirty="0" err="1"/>
              <a:t>monitoring</a:t>
            </a:r>
            <a:r>
              <a:rPr lang="fi-FI" dirty="0"/>
              <a:t> </a:t>
            </a:r>
            <a:r>
              <a:rPr lang="fi-FI" dirty="0" err="1" smtClean="0"/>
              <a:t>efforts</a:t>
            </a:r>
            <a:endParaRPr lang="fi-FI" dirty="0" smtClean="0"/>
          </a:p>
          <a:p>
            <a:r>
              <a:rPr lang="fi-FI" sz="2000" dirty="0" err="1" smtClean="0"/>
              <a:t>We</a:t>
            </a:r>
            <a:r>
              <a:rPr lang="fi-FI" sz="2000" dirty="0" smtClean="0"/>
              <a:t> </a:t>
            </a:r>
            <a:r>
              <a:rPr lang="fi-FI" sz="2000" dirty="0" err="1" smtClean="0"/>
              <a:t>can</a:t>
            </a:r>
            <a:r>
              <a:rPr lang="fi-FI" sz="2000" dirty="0" smtClean="0"/>
              <a:t> </a:t>
            </a:r>
            <a:r>
              <a:rPr lang="fi-FI" sz="2000" dirty="0" err="1" smtClean="0"/>
              <a:t>work</a:t>
            </a:r>
            <a:r>
              <a:rPr lang="fi-FI" sz="2000" dirty="0" smtClean="0"/>
              <a:t> on </a:t>
            </a:r>
            <a:r>
              <a:rPr lang="fi-FI" sz="2000" dirty="0" err="1" smtClean="0"/>
              <a:t>this</a:t>
            </a:r>
            <a:r>
              <a:rPr lang="fi-FI" sz="2000" dirty="0" smtClean="0"/>
              <a:t> on a </a:t>
            </a:r>
            <a:r>
              <a:rPr lang="fi-FI" sz="2000" dirty="0" err="1" smtClean="0"/>
              <a:t>national</a:t>
            </a:r>
            <a:r>
              <a:rPr lang="fi-FI" sz="2000" dirty="0" smtClean="0"/>
              <a:t> </a:t>
            </a:r>
            <a:r>
              <a:rPr lang="fi-FI" sz="2000" dirty="0" err="1" smtClean="0"/>
              <a:t>level</a:t>
            </a:r>
            <a:r>
              <a:rPr lang="fi-FI" sz="2000" dirty="0" smtClean="0"/>
              <a:t>, </a:t>
            </a:r>
            <a:r>
              <a:rPr lang="fi-FI" sz="2000" dirty="0" err="1" smtClean="0"/>
              <a:t>but</a:t>
            </a:r>
            <a:r>
              <a:rPr lang="fi-FI" sz="2000" dirty="0" smtClean="0"/>
              <a:t> </a:t>
            </a:r>
            <a:r>
              <a:rPr lang="fi-FI" sz="2000" dirty="0" err="1" smtClean="0"/>
              <a:t>there</a:t>
            </a:r>
            <a:r>
              <a:rPr lang="fi-FI" sz="2000" dirty="0" smtClean="0"/>
              <a:t> is a </a:t>
            </a:r>
            <a:r>
              <a:rPr lang="fi-FI" sz="2000" dirty="0" err="1" smtClean="0"/>
              <a:t>strong</a:t>
            </a:r>
            <a:r>
              <a:rPr lang="fi-FI" sz="2000" dirty="0" smtClean="0"/>
              <a:t> </a:t>
            </a:r>
            <a:r>
              <a:rPr lang="fi-FI" sz="2000" dirty="0" err="1" smtClean="0"/>
              <a:t>need</a:t>
            </a:r>
            <a:r>
              <a:rPr lang="fi-FI" sz="2000" dirty="0" smtClean="0"/>
              <a:t> for </a:t>
            </a:r>
            <a:r>
              <a:rPr lang="fi-FI" sz="2000" dirty="0" err="1" smtClean="0"/>
              <a:t>international</a:t>
            </a:r>
            <a:r>
              <a:rPr lang="fi-FI" sz="2000" dirty="0" smtClean="0"/>
              <a:t> </a:t>
            </a:r>
            <a:r>
              <a:rPr lang="fi-FI" sz="2000" dirty="0" err="1" smtClean="0"/>
              <a:t>co-operation</a:t>
            </a:r>
            <a:r>
              <a:rPr lang="fi-FI" sz="2000" dirty="0" smtClean="0"/>
              <a:t> as </a:t>
            </a:r>
            <a:r>
              <a:rPr lang="fi-FI" sz="2000" dirty="0" err="1" smtClean="0"/>
              <a:t>well</a:t>
            </a:r>
            <a:endParaRPr lang="fi-FI" sz="2000" dirty="0" smtClean="0"/>
          </a:p>
        </p:txBody>
      </p:sp>
    </p:spTree>
    <p:extLst>
      <p:ext uri="{BB962C8B-B14F-4D97-AF65-F5344CB8AC3E}">
        <p14:creationId xmlns:p14="http://schemas.microsoft.com/office/powerpoint/2010/main" val="1731508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Working</a:t>
            </a:r>
            <a:r>
              <a:rPr lang="fi-FI" dirty="0" smtClean="0"/>
              <a:t> </a:t>
            </a:r>
            <a:r>
              <a:rPr lang="fi-FI" dirty="0" err="1" smtClean="0"/>
              <a:t>with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domestic</a:t>
            </a:r>
            <a:r>
              <a:rPr lang="fi-FI" dirty="0" smtClean="0"/>
              <a:t> </a:t>
            </a:r>
            <a:r>
              <a:rPr lang="fi-FI" dirty="0" err="1" smtClean="0"/>
              <a:t>publishers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042792" cy="4608512"/>
          </a:xfrm>
        </p:spPr>
        <p:txBody>
          <a:bodyPr>
            <a:normAutofit/>
          </a:bodyPr>
          <a:lstStyle/>
          <a:p>
            <a:r>
              <a:rPr lang="fi-FI" sz="2000" dirty="0" smtClean="0"/>
              <a:t>A </a:t>
            </a:r>
            <a:r>
              <a:rPr lang="fi-FI" sz="2000" dirty="0" err="1"/>
              <a:t>project</a:t>
            </a:r>
            <a:r>
              <a:rPr lang="fi-FI" sz="2000" dirty="0"/>
              <a:t> </a:t>
            </a:r>
            <a:r>
              <a:rPr lang="fi-FI" sz="2000" dirty="0" err="1"/>
              <a:t>funded</a:t>
            </a:r>
            <a:r>
              <a:rPr lang="fi-FI" sz="2000" dirty="0"/>
              <a:t> </a:t>
            </a:r>
            <a:r>
              <a:rPr lang="fi-FI" sz="2000" dirty="0" err="1"/>
              <a:t>by</a:t>
            </a:r>
            <a:r>
              <a:rPr lang="fi-FI" sz="2000" dirty="0"/>
              <a:t>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Ministry</a:t>
            </a:r>
            <a:r>
              <a:rPr lang="fi-FI" sz="2000" dirty="0"/>
              <a:t> of </a:t>
            </a:r>
            <a:r>
              <a:rPr lang="fi-FI" sz="2000" dirty="0" err="1"/>
              <a:t>Education</a:t>
            </a:r>
            <a:r>
              <a:rPr lang="fi-FI" sz="2000" dirty="0"/>
              <a:t> and Culture is </a:t>
            </a:r>
            <a:r>
              <a:rPr lang="fi-FI" sz="2000" dirty="0" err="1"/>
              <a:t>providing</a:t>
            </a:r>
            <a:r>
              <a:rPr lang="fi-FI" sz="2000" dirty="0"/>
              <a:t> </a:t>
            </a:r>
            <a:r>
              <a:rPr lang="fi-FI" sz="2000" dirty="0" err="1"/>
              <a:t>upgrades</a:t>
            </a:r>
            <a:r>
              <a:rPr lang="fi-FI" sz="2000" dirty="0"/>
              <a:t> to </a:t>
            </a:r>
            <a:r>
              <a:rPr lang="fi-FI" sz="2000" dirty="0" smtClean="0"/>
              <a:t>an </a:t>
            </a:r>
            <a:r>
              <a:rPr lang="fi-FI" sz="2000" dirty="0"/>
              <a:t>Open Journal Systems </a:t>
            </a:r>
            <a:r>
              <a:rPr lang="fi-FI" sz="2000" dirty="0" err="1"/>
              <a:t>based</a:t>
            </a:r>
            <a:r>
              <a:rPr lang="fi-FI" sz="2000" dirty="0"/>
              <a:t> </a:t>
            </a:r>
            <a:r>
              <a:rPr lang="fi-FI" sz="2000" dirty="0" err="1"/>
              <a:t>centralized</a:t>
            </a:r>
            <a:r>
              <a:rPr lang="fi-FI" sz="2000" dirty="0"/>
              <a:t> </a:t>
            </a:r>
            <a:r>
              <a:rPr lang="fi-FI" sz="2000" dirty="0" err="1"/>
              <a:t>infrastructure</a:t>
            </a:r>
            <a:endParaRPr lang="fi-FI" sz="2000" dirty="0"/>
          </a:p>
          <a:p>
            <a:r>
              <a:rPr lang="fi-FI" sz="2000" dirty="0"/>
              <a:t>Adoption of </a:t>
            </a:r>
            <a:r>
              <a:rPr lang="fi-FI" sz="2000" dirty="0" err="1"/>
              <a:t>DOIs</a:t>
            </a:r>
            <a:r>
              <a:rPr lang="fi-FI" sz="2000" dirty="0"/>
              <a:t>, </a:t>
            </a:r>
            <a:r>
              <a:rPr lang="fi-FI" sz="2000" dirty="0" err="1"/>
              <a:t>ORCIDs</a:t>
            </a:r>
            <a:r>
              <a:rPr lang="fi-FI" sz="2000" dirty="0"/>
              <a:t>, </a:t>
            </a:r>
            <a:r>
              <a:rPr lang="fi-FI" sz="2000" dirty="0" err="1" smtClean="0"/>
              <a:t>providing</a:t>
            </a:r>
            <a:r>
              <a:rPr lang="fi-FI" sz="2000" dirty="0"/>
              <a:t> </a:t>
            </a:r>
            <a:r>
              <a:rPr lang="fi-FI" sz="2000" dirty="0" smtClean="0"/>
              <a:t>metadata </a:t>
            </a:r>
            <a:r>
              <a:rPr lang="fi-FI" sz="2000" dirty="0"/>
              <a:t>for </a:t>
            </a:r>
            <a:r>
              <a:rPr lang="fi-FI" sz="2000" dirty="0" err="1"/>
              <a:t>national</a:t>
            </a:r>
            <a:r>
              <a:rPr lang="fi-FI" sz="2000" dirty="0"/>
              <a:t> and </a:t>
            </a:r>
            <a:r>
              <a:rPr lang="fi-FI" sz="2000" dirty="0" err="1"/>
              <a:t>international</a:t>
            </a:r>
            <a:r>
              <a:rPr lang="fi-FI" sz="2000" dirty="0"/>
              <a:t> </a:t>
            </a:r>
            <a:r>
              <a:rPr lang="fi-FI" sz="2000" dirty="0" err="1"/>
              <a:t>aggregators</a:t>
            </a:r>
            <a:endParaRPr lang="fi-FI" sz="2000" dirty="0"/>
          </a:p>
          <a:p>
            <a:pPr lvl="1"/>
            <a:endParaRPr lang="fi-FI" dirty="0"/>
          </a:p>
          <a:p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9814" y="1196752"/>
            <a:ext cx="4411144" cy="38077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01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i-FI" dirty="0" err="1" smtClean="0"/>
              <a:t>Keeping</a:t>
            </a:r>
            <a:r>
              <a:rPr lang="fi-FI" dirty="0" smtClean="0"/>
              <a:t> </a:t>
            </a:r>
            <a:r>
              <a:rPr lang="fi-FI" dirty="0" err="1" smtClean="0"/>
              <a:t>track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OA </a:t>
            </a:r>
            <a:r>
              <a:rPr lang="fi-FI" dirty="0" err="1" smtClean="0"/>
              <a:t>costs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i-FI" sz="2000" dirty="0" smtClean="0"/>
              <a:t>A </a:t>
            </a:r>
            <a:r>
              <a:rPr lang="fi-FI" sz="2000" dirty="0" err="1" smtClean="0"/>
              <a:t>national</a:t>
            </a:r>
            <a:r>
              <a:rPr lang="fi-FI" sz="2000" dirty="0" smtClean="0"/>
              <a:t> </a:t>
            </a:r>
            <a:r>
              <a:rPr lang="fi-FI" sz="2000" dirty="0" err="1" smtClean="0"/>
              <a:t>survey</a:t>
            </a:r>
            <a:r>
              <a:rPr lang="fi-FI" sz="2000" dirty="0" smtClean="0"/>
              <a:t> on </a:t>
            </a:r>
            <a:r>
              <a:rPr lang="fi-FI" sz="2000" dirty="0" err="1" smtClean="0"/>
              <a:t>the</a:t>
            </a:r>
            <a:r>
              <a:rPr lang="fi-FI" sz="2000" dirty="0" smtClean="0"/>
              <a:t> management of </a:t>
            </a:r>
            <a:r>
              <a:rPr lang="fi-FI" sz="2000" dirty="0" err="1"/>
              <a:t>Article</a:t>
            </a:r>
            <a:r>
              <a:rPr lang="fi-FI" sz="2000" dirty="0"/>
              <a:t> Processing </a:t>
            </a:r>
            <a:r>
              <a:rPr lang="fi-FI" sz="2000" dirty="0" err="1"/>
              <a:t>Charges</a:t>
            </a:r>
            <a:r>
              <a:rPr lang="fi-FI" sz="2000" dirty="0"/>
              <a:t> </a:t>
            </a:r>
            <a:r>
              <a:rPr lang="fi-FI" sz="2000" dirty="0" smtClean="0"/>
              <a:t>(</a:t>
            </a:r>
            <a:r>
              <a:rPr lang="fi-FI" sz="2000" dirty="0" err="1" smtClean="0"/>
              <a:t>APCs</a:t>
            </a:r>
            <a:r>
              <a:rPr lang="fi-FI" sz="2000" dirty="0" smtClean="0"/>
              <a:t>) at </a:t>
            </a:r>
            <a:r>
              <a:rPr lang="fi-FI" sz="2000" dirty="0" err="1" smtClean="0"/>
              <a:t>Finnish</a:t>
            </a:r>
            <a:r>
              <a:rPr lang="fi-FI" sz="2000" dirty="0" smtClean="0"/>
              <a:t> </a:t>
            </a:r>
            <a:r>
              <a:rPr lang="fi-FI" sz="2000" dirty="0" err="1" smtClean="0"/>
              <a:t>universities</a:t>
            </a:r>
            <a:r>
              <a:rPr lang="fi-FI" sz="2000" dirty="0" smtClean="0"/>
              <a:t> </a:t>
            </a:r>
            <a:r>
              <a:rPr lang="fi-FI" sz="2000" dirty="0" err="1" smtClean="0"/>
              <a:t>conducted</a:t>
            </a:r>
            <a:r>
              <a:rPr lang="fi-FI" sz="2000" dirty="0" smtClean="0"/>
              <a:t> in 2015</a:t>
            </a:r>
          </a:p>
          <a:p>
            <a:pPr lvl="1"/>
            <a:r>
              <a:rPr lang="fi-FI" dirty="0" err="1" smtClean="0"/>
              <a:t>Result</a:t>
            </a:r>
            <a:r>
              <a:rPr lang="fi-FI" dirty="0" smtClean="0"/>
              <a:t>: </a:t>
            </a:r>
            <a:r>
              <a:rPr lang="fi-FI" dirty="0" err="1" smtClean="0"/>
              <a:t>we</a:t>
            </a:r>
            <a:r>
              <a:rPr lang="fi-FI" dirty="0" smtClean="0"/>
              <a:t> </a:t>
            </a:r>
            <a:r>
              <a:rPr lang="fi-FI" dirty="0" err="1" smtClean="0"/>
              <a:t>can</a:t>
            </a:r>
            <a:r>
              <a:rPr lang="fi-FI" dirty="0" smtClean="0"/>
              <a:t> </a:t>
            </a:r>
            <a:r>
              <a:rPr lang="fi-FI" dirty="0" err="1" smtClean="0"/>
              <a:t>make</a:t>
            </a:r>
            <a:r>
              <a:rPr lang="fi-FI" dirty="0" smtClean="0"/>
              <a:t> </a:t>
            </a:r>
            <a:r>
              <a:rPr lang="fi-FI" dirty="0" err="1" smtClean="0"/>
              <a:t>educated</a:t>
            </a:r>
            <a:r>
              <a:rPr lang="fi-FI" dirty="0" smtClean="0"/>
              <a:t> </a:t>
            </a:r>
            <a:r>
              <a:rPr lang="fi-FI" dirty="0" err="1" smtClean="0"/>
              <a:t>guesses</a:t>
            </a:r>
            <a:r>
              <a:rPr lang="fi-FI" dirty="0" smtClean="0"/>
              <a:t> on </a:t>
            </a:r>
            <a:r>
              <a:rPr lang="fi-FI" dirty="0" err="1" smtClean="0"/>
              <a:t>how</a:t>
            </a:r>
            <a:r>
              <a:rPr lang="fi-FI" dirty="0" smtClean="0"/>
              <a:t> </a:t>
            </a:r>
            <a:r>
              <a:rPr lang="fi-FI" dirty="0" err="1" smtClean="0"/>
              <a:t>much</a:t>
            </a:r>
            <a:r>
              <a:rPr lang="fi-FI" dirty="0" smtClean="0"/>
              <a:t> </a:t>
            </a:r>
            <a:r>
              <a:rPr lang="fi-FI" dirty="0" err="1" smtClean="0"/>
              <a:t>we</a:t>
            </a:r>
            <a:r>
              <a:rPr lang="fi-FI" dirty="0" smtClean="0"/>
              <a:t> </a:t>
            </a:r>
            <a:r>
              <a:rPr lang="fi-FI" dirty="0" err="1" smtClean="0"/>
              <a:t>pay</a:t>
            </a:r>
            <a:r>
              <a:rPr lang="fi-FI" dirty="0" smtClean="0"/>
              <a:t>, </a:t>
            </a:r>
            <a:r>
              <a:rPr lang="fi-FI" dirty="0" err="1" smtClean="0"/>
              <a:t>but</a:t>
            </a:r>
            <a:r>
              <a:rPr lang="fi-FI" dirty="0" smtClean="0"/>
              <a:t> </a:t>
            </a:r>
            <a:r>
              <a:rPr lang="fi-FI" dirty="0" err="1" smtClean="0"/>
              <a:t>we</a:t>
            </a:r>
            <a:r>
              <a:rPr lang="fi-FI" dirty="0" smtClean="0"/>
              <a:t> </a:t>
            </a:r>
            <a:r>
              <a:rPr lang="fi-FI" dirty="0" err="1" smtClean="0"/>
              <a:t>don’t</a:t>
            </a:r>
            <a:r>
              <a:rPr lang="fi-FI" dirty="0" smtClean="0"/>
              <a:t> </a:t>
            </a:r>
            <a:r>
              <a:rPr lang="fi-FI" dirty="0" err="1" smtClean="0"/>
              <a:t>really</a:t>
            </a:r>
            <a:r>
              <a:rPr lang="fi-FI" dirty="0" smtClean="0"/>
              <a:t> </a:t>
            </a:r>
            <a:r>
              <a:rPr lang="fi-FI" dirty="0" err="1" smtClean="0"/>
              <a:t>know</a:t>
            </a:r>
            <a:endParaRPr lang="fi-FI" dirty="0" smtClean="0"/>
          </a:p>
          <a:p>
            <a:pPr lvl="1"/>
            <a:r>
              <a:rPr lang="fi-FI" dirty="0" err="1" smtClean="0"/>
              <a:t>There</a:t>
            </a:r>
            <a:r>
              <a:rPr lang="fi-FI" dirty="0" smtClean="0"/>
              <a:t> </a:t>
            </a:r>
            <a:r>
              <a:rPr lang="fi-FI" dirty="0" err="1" smtClean="0"/>
              <a:t>are</a:t>
            </a:r>
            <a:r>
              <a:rPr lang="fi-FI" dirty="0" smtClean="0"/>
              <a:t> </a:t>
            </a:r>
            <a:r>
              <a:rPr lang="fi-FI" dirty="0" err="1" smtClean="0"/>
              <a:t>countries</a:t>
            </a:r>
            <a:r>
              <a:rPr lang="fi-FI" dirty="0" smtClean="0"/>
              <a:t> </a:t>
            </a:r>
            <a:r>
              <a:rPr lang="fi-FI" dirty="0" err="1" smtClean="0"/>
              <a:t>like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UK </a:t>
            </a:r>
            <a:r>
              <a:rPr lang="fi-FI" dirty="0" err="1" smtClean="0"/>
              <a:t>which</a:t>
            </a:r>
            <a:r>
              <a:rPr lang="fi-FI" dirty="0" smtClean="0"/>
              <a:t> </a:t>
            </a:r>
            <a:r>
              <a:rPr lang="fi-FI" dirty="0" err="1" smtClean="0"/>
              <a:t>are</a:t>
            </a:r>
            <a:r>
              <a:rPr lang="fi-FI" dirty="0" smtClean="0"/>
              <a:t> </a:t>
            </a:r>
            <a:r>
              <a:rPr lang="fi-FI" dirty="0" err="1" smtClean="0"/>
              <a:t>much</a:t>
            </a:r>
            <a:r>
              <a:rPr lang="fi-FI" dirty="0" smtClean="0"/>
              <a:t> </a:t>
            </a:r>
            <a:r>
              <a:rPr lang="fi-FI" dirty="0" err="1" smtClean="0"/>
              <a:t>further</a:t>
            </a:r>
            <a:r>
              <a:rPr lang="fi-FI" dirty="0" smtClean="0"/>
              <a:t> in </a:t>
            </a:r>
            <a:r>
              <a:rPr lang="fi-FI" dirty="0" err="1" smtClean="0"/>
              <a:t>this</a:t>
            </a:r>
            <a:endParaRPr lang="fi-FI" dirty="0" smtClean="0"/>
          </a:p>
          <a:p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monitoring</a:t>
            </a:r>
            <a:r>
              <a:rPr lang="fi-FI" sz="2000" dirty="0"/>
              <a:t> of </a:t>
            </a:r>
            <a:r>
              <a:rPr lang="fi-FI" sz="2000" dirty="0" err="1"/>
              <a:t>APCs</a:t>
            </a:r>
            <a:r>
              <a:rPr lang="fi-FI" sz="2000" dirty="0"/>
              <a:t> </a:t>
            </a:r>
            <a:r>
              <a:rPr lang="fi-FI" sz="2000" dirty="0" err="1"/>
              <a:t>has</a:t>
            </a:r>
            <a:r>
              <a:rPr lang="fi-FI" sz="2000" dirty="0"/>
              <a:t> </a:t>
            </a:r>
            <a:r>
              <a:rPr lang="fi-FI" sz="2000" dirty="0" err="1"/>
              <a:t>been</a:t>
            </a:r>
            <a:r>
              <a:rPr lang="fi-FI" sz="2000" dirty="0"/>
              <a:t> out of </a:t>
            </a:r>
            <a:r>
              <a:rPr lang="fi-FI" sz="2000" dirty="0" err="1"/>
              <a:t>scope</a:t>
            </a:r>
            <a:r>
              <a:rPr lang="fi-FI" sz="2000" dirty="0"/>
              <a:t> for </a:t>
            </a:r>
            <a:r>
              <a:rPr lang="fi-FI" sz="2000" dirty="0" err="1" smtClean="0"/>
              <a:t>CRISes</a:t>
            </a:r>
            <a:endParaRPr lang="fi-FI" sz="2000" dirty="0" smtClean="0"/>
          </a:p>
          <a:p>
            <a:pPr lvl="1"/>
            <a:r>
              <a:rPr lang="fi-FI" dirty="0" err="1" smtClean="0"/>
              <a:t>Would</a:t>
            </a:r>
            <a:r>
              <a:rPr lang="fi-FI" dirty="0" smtClean="0"/>
              <a:t> </a:t>
            </a:r>
            <a:r>
              <a:rPr lang="fi-FI" dirty="0"/>
              <a:t>it </a:t>
            </a:r>
            <a:r>
              <a:rPr lang="fi-FI" dirty="0" err="1"/>
              <a:t>make</a:t>
            </a:r>
            <a:r>
              <a:rPr lang="fi-FI" dirty="0"/>
              <a:t> </a:t>
            </a:r>
            <a:r>
              <a:rPr lang="fi-FI" dirty="0" err="1"/>
              <a:t>more</a:t>
            </a:r>
            <a:r>
              <a:rPr lang="fi-FI" dirty="0"/>
              <a:t> </a:t>
            </a:r>
            <a:r>
              <a:rPr lang="fi-FI" dirty="0" err="1"/>
              <a:t>sense</a:t>
            </a:r>
            <a:r>
              <a:rPr lang="fi-FI" dirty="0"/>
              <a:t> to </a:t>
            </a:r>
            <a:r>
              <a:rPr lang="fi-FI" dirty="0" err="1"/>
              <a:t>integrate</a:t>
            </a:r>
            <a:r>
              <a:rPr lang="fi-FI" dirty="0"/>
              <a:t> </a:t>
            </a:r>
            <a:r>
              <a:rPr lang="fi-FI" dirty="0" err="1"/>
              <a:t>all</a:t>
            </a:r>
            <a:r>
              <a:rPr lang="fi-FI" dirty="0"/>
              <a:t> of </a:t>
            </a:r>
            <a:r>
              <a:rPr lang="fi-FI" dirty="0" err="1" smtClean="0"/>
              <a:t>this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</a:t>
            </a:r>
            <a:r>
              <a:rPr lang="fi-FI" dirty="0"/>
              <a:t>into </a:t>
            </a:r>
            <a:r>
              <a:rPr lang="fi-FI" dirty="0" err="1" smtClean="0"/>
              <a:t>one</a:t>
            </a:r>
            <a:r>
              <a:rPr lang="fi-FI" dirty="0" smtClean="0"/>
              <a:t> </a:t>
            </a:r>
            <a:r>
              <a:rPr lang="fi-FI" dirty="0" err="1"/>
              <a:t>system</a:t>
            </a:r>
            <a:r>
              <a:rPr lang="fi-FI" dirty="0"/>
              <a:t> </a:t>
            </a:r>
            <a:r>
              <a:rPr lang="fi-FI" dirty="0" err="1" smtClean="0"/>
              <a:t>or</a:t>
            </a:r>
            <a:r>
              <a:rPr lang="fi-FI" dirty="0" smtClean="0"/>
              <a:t> </a:t>
            </a:r>
            <a:r>
              <a:rPr lang="fi-FI" dirty="0" err="1"/>
              <a:t>build</a:t>
            </a:r>
            <a:r>
              <a:rPr lang="fi-FI" dirty="0"/>
              <a:t> </a:t>
            </a:r>
            <a:r>
              <a:rPr lang="fi-FI" dirty="0" err="1"/>
              <a:t>separate</a:t>
            </a:r>
            <a:r>
              <a:rPr lang="fi-FI" dirty="0"/>
              <a:t> </a:t>
            </a:r>
            <a:r>
              <a:rPr lang="fi-FI" dirty="0" err="1"/>
              <a:t>systems</a:t>
            </a:r>
            <a:r>
              <a:rPr lang="fi-FI" dirty="0"/>
              <a:t> </a:t>
            </a:r>
            <a:r>
              <a:rPr lang="fi-FI" dirty="0" err="1"/>
              <a:t>which</a:t>
            </a:r>
            <a:r>
              <a:rPr lang="fi-FI" dirty="0"/>
              <a:t> </a:t>
            </a:r>
            <a:r>
              <a:rPr lang="fi-FI" dirty="0" err="1"/>
              <a:t>share</a:t>
            </a:r>
            <a:r>
              <a:rPr lang="fi-FI" dirty="0"/>
              <a:t> </a:t>
            </a:r>
            <a:r>
              <a:rPr lang="fi-FI" dirty="0" err="1"/>
              <a:t>information</a:t>
            </a:r>
            <a:r>
              <a:rPr lang="fi-FI" dirty="0"/>
              <a:t> </a:t>
            </a:r>
            <a:r>
              <a:rPr lang="fi-FI" dirty="0" err="1"/>
              <a:t>between</a:t>
            </a:r>
            <a:r>
              <a:rPr lang="fi-FI" dirty="0"/>
              <a:t> </a:t>
            </a:r>
            <a:r>
              <a:rPr lang="fi-FI" dirty="0" err="1"/>
              <a:t>each</a:t>
            </a:r>
            <a:r>
              <a:rPr lang="fi-FI" dirty="0"/>
              <a:t> </a:t>
            </a:r>
            <a:r>
              <a:rPr lang="fi-FI" dirty="0" err="1"/>
              <a:t>other</a:t>
            </a:r>
            <a:r>
              <a:rPr lang="fi-FI" dirty="0" smtClean="0"/>
              <a:t>?</a:t>
            </a:r>
          </a:p>
          <a:p>
            <a:pPr lvl="1"/>
            <a:r>
              <a:rPr lang="fi-FI" dirty="0" err="1" smtClean="0"/>
              <a:t>Will</a:t>
            </a:r>
            <a:r>
              <a:rPr lang="fi-FI" dirty="0" smtClean="0"/>
              <a:t> </a:t>
            </a:r>
            <a:r>
              <a:rPr lang="fi-FI" dirty="0" err="1" smtClean="0"/>
              <a:t>this</a:t>
            </a:r>
            <a:r>
              <a:rPr lang="fi-FI" dirty="0" smtClean="0"/>
              <a:t> </a:t>
            </a:r>
            <a:r>
              <a:rPr lang="fi-FI" dirty="0" err="1" smtClean="0"/>
              <a:t>information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a </a:t>
            </a:r>
            <a:r>
              <a:rPr lang="fi-FI" dirty="0" err="1" smtClean="0"/>
              <a:t>part</a:t>
            </a:r>
            <a:r>
              <a:rPr lang="fi-FI" dirty="0" smtClean="0"/>
              <a:t> of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national</a:t>
            </a:r>
            <a:r>
              <a:rPr lang="fi-FI" dirty="0" smtClean="0"/>
              <a:t> data </a:t>
            </a:r>
            <a:r>
              <a:rPr lang="fi-FI" dirty="0" err="1" smtClean="0"/>
              <a:t>collection</a:t>
            </a:r>
            <a:r>
              <a:rPr lang="fi-FI" dirty="0" smtClean="0"/>
              <a:t> at </a:t>
            </a:r>
            <a:r>
              <a:rPr lang="fi-FI" dirty="0" err="1" smtClean="0"/>
              <a:t>some</a:t>
            </a:r>
            <a:r>
              <a:rPr lang="fi-FI" dirty="0" smtClean="0"/>
              <a:t> </a:t>
            </a:r>
            <a:r>
              <a:rPr lang="fi-FI" dirty="0" err="1" smtClean="0"/>
              <a:t>point</a:t>
            </a:r>
            <a:r>
              <a:rPr lang="fi-FI" dirty="0" smtClean="0"/>
              <a:t>?</a:t>
            </a:r>
          </a:p>
          <a:p>
            <a:endParaRPr lang="fi-FI" sz="2000" dirty="0" smtClean="0"/>
          </a:p>
          <a:p>
            <a:pPr lvl="1"/>
            <a:endParaRPr lang="fi-FI" dirty="0"/>
          </a:p>
          <a:p>
            <a:pPr lvl="1"/>
            <a:endParaRPr lang="fi-FI" dirty="0" smtClean="0"/>
          </a:p>
          <a:p>
            <a:pPr marL="0" indent="0">
              <a:buNone/>
            </a:pPr>
            <a:endParaRPr lang="fi-FI" sz="2000" dirty="0" smtClean="0"/>
          </a:p>
          <a:p>
            <a:endParaRPr lang="fi-FI" sz="2000" dirty="0" smtClean="0"/>
          </a:p>
          <a:p>
            <a:endParaRPr lang="fi-FI" sz="2000" dirty="0" smtClean="0"/>
          </a:p>
          <a:p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950245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Offsetting</a:t>
            </a:r>
            <a:r>
              <a:rPr lang="fi-FI" dirty="0" smtClean="0"/>
              <a:t> </a:t>
            </a:r>
            <a:r>
              <a:rPr lang="fi-FI" dirty="0" err="1" smtClean="0"/>
              <a:t>deals</a:t>
            </a:r>
            <a:r>
              <a:rPr lang="fi-FI" dirty="0" smtClean="0"/>
              <a:t> and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cost</a:t>
            </a:r>
            <a:r>
              <a:rPr lang="fi-FI" dirty="0" smtClean="0"/>
              <a:t> of OA</a:t>
            </a:r>
            <a:endParaRPr lang="fi-FI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24744"/>
            <a:ext cx="4330824" cy="4608512"/>
          </a:xfrm>
        </p:spPr>
        <p:txBody>
          <a:bodyPr/>
          <a:lstStyle/>
          <a:p>
            <a:r>
              <a:rPr lang="fi-FI" sz="2000" dirty="0" smtClean="0"/>
              <a:t>OA </a:t>
            </a:r>
            <a:r>
              <a:rPr lang="fi-FI" sz="2000" dirty="0" err="1"/>
              <a:t>monitoring</a:t>
            </a:r>
            <a:r>
              <a:rPr lang="fi-FI" sz="2000" dirty="0"/>
              <a:t> </a:t>
            </a:r>
            <a:r>
              <a:rPr lang="fi-FI" sz="2000" dirty="0" err="1"/>
              <a:t>information</a:t>
            </a:r>
            <a:r>
              <a:rPr lang="fi-FI" sz="2000" dirty="0"/>
              <a:t> </a:t>
            </a:r>
            <a:r>
              <a:rPr lang="fi-FI" sz="2000" dirty="0" err="1" smtClean="0"/>
              <a:t>also</a:t>
            </a:r>
            <a:r>
              <a:rPr lang="fi-FI" sz="2000" dirty="0" smtClean="0"/>
              <a:t> </a:t>
            </a:r>
            <a:r>
              <a:rPr lang="fi-FI" sz="2000" dirty="0" err="1"/>
              <a:t>essential</a:t>
            </a:r>
            <a:r>
              <a:rPr lang="fi-FI" sz="2000" dirty="0"/>
              <a:t> for </a:t>
            </a:r>
            <a:r>
              <a:rPr lang="fi-FI" sz="2000" dirty="0" err="1"/>
              <a:t>the</a:t>
            </a:r>
            <a:r>
              <a:rPr lang="fi-FI" sz="2000" dirty="0"/>
              <a:t> </a:t>
            </a:r>
            <a:r>
              <a:rPr lang="fi-FI" sz="2000" dirty="0" err="1"/>
              <a:t>negotiation</a:t>
            </a:r>
            <a:r>
              <a:rPr lang="fi-FI" sz="2000" dirty="0"/>
              <a:t> of </a:t>
            </a:r>
            <a:r>
              <a:rPr lang="fi-FI" sz="2000" dirty="0" err="1"/>
              <a:t>large-scale</a:t>
            </a:r>
            <a:r>
              <a:rPr lang="fi-FI" sz="2000" dirty="0"/>
              <a:t> </a:t>
            </a:r>
            <a:r>
              <a:rPr lang="fi-FI" sz="2000" dirty="0" err="1"/>
              <a:t>offsetting</a:t>
            </a:r>
            <a:r>
              <a:rPr lang="fi-FI" sz="2000" dirty="0"/>
              <a:t> </a:t>
            </a:r>
            <a:r>
              <a:rPr lang="fi-FI" sz="2000" dirty="0" err="1"/>
              <a:t>deals</a:t>
            </a:r>
            <a:r>
              <a:rPr lang="fi-FI" sz="2000" dirty="0"/>
              <a:t> </a:t>
            </a:r>
            <a:r>
              <a:rPr lang="fi-FI" sz="2000" dirty="0" err="1"/>
              <a:t>with</a:t>
            </a:r>
            <a:r>
              <a:rPr lang="fi-FI" sz="2000" dirty="0"/>
              <a:t> </a:t>
            </a:r>
            <a:r>
              <a:rPr lang="fi-FI" sz="2000" dirty="0" err="1" smtClean="0"/>
              <a:t>publishers</a:t>
            </a:r>
            <a:endParaRPr lang="fi-FI" sz="2000" dirty="0"/>
          </a:p>
          <a:p>
            <a:pPr lvl="1"/>
            <a:r>
              <a:rPr lang="fi-FI" dirty="0" err="1"/>
              <a:t>Licensing</a:t>
            </a:r>
            <a:r>
              <a:rPr lang="fi-FI" dirty="0"/>
              <a:t> </a:t>
            </a:r>
            <a:r>
              <a:rPr lang="fi-FI" dirty="0" err="1"/>
              <a:t>costs</a:t>
            </a:r>
            <a:r>
              <a:rPr lang="fi-FI" dirty="0"/>
              <a:t> </a:t>
            </a:r>
            <a:r>
              <a:rPr lang="fi-FI" dirty="0" err="1"/>
              <a:t>paid</a:t>
            </a:r>
            <a:r>
              <a:rPr lang="fi-FI" dirty="0"/>
              <a:t> </a:t>
            </a:r>
            <a:r>
              <a:rPr lang="fi-FI" dirty="0" err="1"/>
              <a:t>from</a:t>
            </a:r>
            <a:r>
              <a:rPr lang="fi-FI" dirty="0"/>
              <a:t>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library</a:t>
            </a:r>
            <a:r>
              <a:rPr lang="fi-FI" dirty="0"/>
              <a:t> </a:t>
            </a:r>
            <a:r>
              <a:rPr lang="fi-FI" dirty="0" err="1"/>
              <a:t>budgets</a:t>
            </a:r>
            <a:r>
              <a:rPr lang="fi-FI" dirty="0"/>
              <a:t>: </a:t>
            </a:r>
            <a:r>
              <a:rPr lang="fi-FI" dirty="0" err="1"/>
              <a:t>not</a:t>
            </a:r>
            <a:r>
              <a:rPr lang="fi-FI" dirty="0"/>
              <a:t> </a:t>
            </a:r>
            <a:r>
              <a:rPr lang="fi-FI" dirty="0" err="1" smtClean="0"/>
              <a:t>part</a:t>
            </a:r>
            <a:r>
              <a:rPr lang="fi-FI" dirty="0" smtClean="0"/>
              <a:t> of </a:t>
            </a:r>
            <a:r>
              <a:rPr lang="fi-FI" dirty="0" err="1"/>
              <a:t>the</a:t>
            </a:r>
            <a:r>
              <a:rPr lang="fi-FI" dirty="0"/>
              <a:t> </a:t>
            </a:r>
            <a:r>
              <a:rPr lang="fi-FI" dirty="0" err="1"/>
              <a:t>research</a:t>
            </a:r>
            <a:r>
              <a:rPr lang="fi-FI" dirty="0"/>
              <a:t> management </a:t>
            </a:r>
            <a:r>
              <a:rPr lang="fi-FI" dirty="0" err="1"/>
              <a:t>processes</a:t>
            </a:r>
            <a:r>
              <a:rPr lang="fi-FI" dirty="0"/>
              <a:t> </a:t>
            </a:r>
            <a:r>
              <a:rPr lang="fi-FI" dirty="0" err="1"/>
              <a:t>served</a:t>
            </a:r>
            <a:r>
              <a:rPr lang="fi-FI" dirty="0"/>
              <a:t> </a:t>
            </a:r>
            <a:r>
              <a:rPr lang="fi-FI" dirty="0" err="1"/>
              <a:t>by</a:t>
            </a:r>
            <a:r>
              <a:rPr lang="fi-FI" dirty="0"/>
              <a:t> </a:t>
            </a:r>
            <a:r>
              <a:rPr lang="fi-FI" dirty="0" smtClean="0"/>
              <a:t>CRIS</a:t>
            </a:r>
          </a:p>
          <a:p>
            <a:pPr lvl="1"/>
            <a:r>
              <a:rPr lang="fi-FI" dirty="0" err="1" smtClean="0"/>
              <a:t>However</a:t>
            </a:r>
            <a:r>
              <a:rPr lang="fi-FI" dirty="0" smtClean="0"/>
              <a:t>, </a:t>
            </a:r>
            <a:r>
              <a:rPr lang="fi-FI" dirty="0" err="1" smtClean="0"/>
              <a:t>if</a:t>
            </a:r>
            <a:r>
              <a:rPr lang="fi-FI" dirty="0" smtClean="0"/>
              <a:t> </a:t>
            </a:r>
            <a:r>
              <a:rPr lang="fi-FI" dirty="0" err="1" smtClean="0"/>
              <a:t>we</a:t>
            </a:r>
            <a:r>
              <a:rPr lang="fi-FI" dirty="0" smtClean="0"/>
              <a:t> </a:t>
            </a:r>
            <a:r>
              <a:rPr lang="fi-FI" dirty="0" err="1" smtClean="0"/>
              <a:t>move</a:t>
            </a:r>
            <a:r>
              <a:rPr lang="fi-FI" dirty="0" smtClean="0"/>
              <a:t> </a:t>
            </a:r>
            <a:r>
              <a:rPr lang="fi-FI" dirty="0" err="1" smtClean="0"/>
              <a:t>away</a:t>
            </a:r>
            <a:r>
              <a:rPr lang="fi-FI" dirty="0" smtClean="0"/>
              <a:t> </a:t>
            </a:r>
            <a:r>
              <a:rPr lang="fi-FI" dirty="0" err="1" smtClean="0"/>
              <a:t>from</a:t>
            </a:r>
            <a:r>
              <a:rPr lang="fi-FI" dirty="0" smtClean="0"/>
              <a:t>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subscription</a:t>
            </a:r>
            <a:r>
              <a:rPr lang="fi-FI" dirty="0" smtClean="0"/>
              <a:t> </a:t>
            </a:r>
            <a:r>
              <a:rPr lang="fi-FI" dirty="0" err="1" smtClean="0"/>
              <a:t>model</a:t>
            </a:r>
            <a:r>
              <a:rPr lang="fi-FI" dirty="0" smtClean="0"/>
              <a:t>, </a:t>
            </a:r>
            <a:r>
              <a:rPr lang="fi-FI" dirty="0" err="1" smtClean="0"/>
              <a:t>there</a:t>
            </a:r>
            <a:r>
              <a:rPr lang="fi-FI" dirty="0" smtClean="0"/>
              <a:t> </a:t>
            </a:r>
            <a:r>
              <a:rPr lang="fi-FI" dirty="0" err="1" smtClean="0"/>
              <a:t>will</a:t>
            </a:r>
            <a:r>
              <a:rPr lang="fi-FI" dirty="0" smtClean="0"/>
              <a:t> </a:t>
            </a:r>
            <a:r>
              <a:rPr lang="fi-FI" dirty="0" err="1" smtClean="0"/>
              <a:t>be</a:t>
            </a:r>
            <a:r>
              <a:rPr lang="fi-FI" dirty="0" smtClean="0"/>
              <a:t> </a:t>
            </a:r>
            <a:r>
              <a:rPr lang="fi-FI" dirty="0" smtClean="0"/>
              <a:t>a </a:t>
            </a:r>
            <a:r>
              <a:rPr lang="fi-FI" dirty="0" err="1" smtClean="0"/>
              <a:t>growing</a:t>
            </a:r>
            <a:r>
              <a:rPr lang="fi-FI" dirty="0" smtClean="0"/>
              <a:t> </a:t>
            </a:r>
            <a:r>
              <a:rPr lang="fi-FI" dirty="0" err="1" smtClean="0"/>
              <a:t>need</a:t>
            </a:r>
            <a:r>
              <a:rPr lang="fi-FI" dirty="0" smtClean="0"/>
              <a:t> to look at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total</a:t>
            </a:r>
            <a:r>
              <a:rPr lang="fi-FI" dirty="0" smtClean="0"/>
              <a:t> </a:t>
            </a:r>
            <a:r>
              <a:rPr lang="fi-FI" dirty="0" err="1" smtClean="0"/>
              <a:t>costs</a:t>
            </a:r>
            <a:r>
              <a:rPr lang="fi-FI" dirty="0" smtClean="0"/>
              <a:t> </a:t>
            </a:r>
            <a:r>
              <a:rPr lang="fi-FI" dirty="0" err="1" smtClean="0"/>
              <a:t>related</a:t>
            </a:r>
            <a:r>
              <a:rPr lang="fi-FI" dirty="0" smtClean="0"/>
              <a:t> to </a:t>
            </a:r>
            <a:r>
              <a:rPr lang="fi-FI" dirty="0" err="1" smtClean="0"/>
              <a:t>the</a:t>
            </a:r>
            <a:r>
              <a:rPr lang="fi-FI" dirty="0" smtClean="0"/>
              <a:t> </a:t>
            </a:r>
            <a:r>
              <a:rPr lang="fi-FI" dirty="0" err="1" smtClean="0"/>
              <a:t>publication</a:t>
            </a:r>
            <a:r>
              <a:rPr lang="fi-FI" dirty="0" smtClean="0"/>
              <a:t> of </a:t>
            </a:r>
            <a:r>
              <a:rPr lang="fi-FI" dirty="0" err="1" smtClean="0"/>
              <a:t>research</a:t>
            </a:r>
            <a:r>
              <a:rPr lang="fi-FI" dirty="0" smtClean="0"/>
              <a:t> </a:t>
            </a:r>
            <a:r>
              <a:rPr lang="fi-FI" dirty="0" err="1" smtClean="0"/>
              <a:t>outputs</a:t>
            </a:r>
            <a:endParaRPr lang="fi-FI" dirty="0"/>
          </a:p>
          <a:p>
            <a:pPr lvl="1"/>
            <a:endParaRPr lang="fi-FI" dirty="0"/>
          </a:p>
          <a:p>
            <a:endParaRPr lang="fi-FI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49957" y="1127989"/>
            <a:ext cx="4176464" cy="4295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980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i-FI" dirty="0" err="1" smtClean="0"/>
              <a:t>Thank</a:t>
            </a:r>
            <a:r>
              <a:rPr lang="fi-FI" dirty="0" smtClean="0"/>
              <a:t> </a:t>
            </a:r>
            <a:r>
              <a:rPr lang="fi-FI" dirty="0" err="1" smtClean="0"/>
              <a:t>you</a:t>
            </a:r>
            <a:r>
              <a:rPr lang="fi-FI" dirty="0" smtClean="0"/>
              <a:t>!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613899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KK_kvp_englanti_KOPIOI_TÄSTÄ">
  <a:themeElements>
    <a:clrScheme name="KK vanha">
      <a:dk1>
        <a:srgbClr val="000000"/>
      </a:dk1>
      <a:lt1>
        <a:srgbClr val="FFFFFF"/>
      </a:lt1>
      <a:dk2>
        <a:srgbClr val="00386B"/>
      </a:dk2>
      <a:lt2>
        <a:srgbClr val="CCCCCC"/>
      </a:lt2>
      <a:accent1>
        <a:srgbClr val="00386B"/>
      </a:accent1>
      <a:accent2>
        <a:srgbClr val="FFCC33"/>
      </a:accent2>
      <a:accent3>
        <a:srgbClr val="5C9ED2"/>
      </a:accent3>
      <a:accent4>
        <a:srgbClr val="9361D6"/>
      </a:accent4>
      <a:accent5>
        <a:srgbClr val="A68011"/>
      </a:accent5>
      <a:accent6>
        <a:srgbClr val="3366D2"/>
      </a:accent6>
      <a:hlink>
        <a:srgbClr val="009999"/>
      </a:hlink>
      <a:folHlink>
        <a:srgbClr val="B2B2D1"/>
      </a:folHlink>
    </a:clrScheme>
    <a:fontScheme name="Kansalliskirjasto_PP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KK_kvp_englanti_KOPIOI_TÄSTÄ.potx</Template>
  <TotalTime>2010</TotalTime>
  <Words>1734</Words>
  <Application>Microsoft Office PowerPoint</Application>
  <PresentationFormat>On-screen Show (4:3)</PresentationFormat>
  <Paragraphs>146</Paragraphs>
  <Slides>25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Adobe Garamond Pro</vt:lpstr>
      <vt:lpstr>Arial</vt:lpstr>
      <vt:lpstr>Calibri</vt:lpstr>
      <vt:lpstr>Wingdings</vt:lpstr>
      <vt:lpstr>KK_kvp_englanti_KOPIOI_TÄSTÄ</vt:lpstr>
      <vt:lpstr>  Towards reliable data – counting the Finnish Open Access publications </vt:lpstr>
      <vt:lpstr>Open Access as a political goal</vt:lpstr>
      <vt:lpstr>Supporting Open Access in Finland</vt:lpstr>
      <vt:lpstr>Open Access and state funding?</vt:lpstr>
      <vt:lpstr>The current amount of OA in Finland?</vt:lpstr>
      <vt:lpstr>But can we actually trust these numbers?</vt:lpstr>
      <vt:lpstr>Collecting the publication data (1)</vt:lpstr>
      <vt:lpstr>Collecting the publication data (2)</vt:lpstr>
      <vt:lpstr>National data collection and the local CRIS</vt:lpstr>
      <vt:lpstr>How to verify the OA status of a publication?</vt:lpstr>
      <vt:lpstr>Data sources for the Open Access status? </vt:lpstr>
      <vt:lpstr>OA status in the national data collection</vt:lpstr>
      <vt:lpstr>URLs for the open access versions</vt:lpstr>
      <vt:lpstr>What qualifies as Open Access?</vt:lpstr>
      <vt:lpstr>OA definition for the data collection?</vt:lpstr>
      <vt:lpstr>OA definition for the data collection 1/4</vt:lpstr>
      <vt:lpstr>OA definition for the data collection 2/4</vt:lpstr>
      <vt:lpstr>OA definition for the data collection 3/4</vt:lpstr>
      <vt:lpstr>OA definition for the data collection 4/4</vt:lpstr>
      <vt:lpstr>Further policy issues</vt:lpstr>
      <vt:lpstr>Towards a seamless flow of information</vt:lpstr>
      <vt:lpstr>Working with the domestic publishers</vt:lpstr>
      <vt:lpstr>Keeping track of the OA costs</vt:lpstr>
      <vt:lpstr>Offsetting deals and the cost of OA</vt:lpstr>
      <vt:lpstr>Thank you!</vt:lpstr>
    </vt:vector>
  </TitlesOfParts>
  <Company>University of Helsinki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Ilva, Jyrki T</dc:creator>
  <cp:lastModifiedBy>Ilva, Jyrki T</cp:lastModifiedBy>
  <cp:revision>151</cp:revision>
  <dcterms:created xsi:type="dcterms:W3CDTF">2013-08-09T11:02:33Z</dcterms:created>
  <dcterms:modified xsi:type="dcterms:W3CDTF">2016-06-10T13:54:44Z</dcterms:modified>
</cp:coreProperties>
</file>