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72" r:id="rId5"/>
    <p:sldId id="283" r:id="rId6"/>
    <p:sldId id="299" r:id="rId7"/>
    <p:sldId id="300" r:id="rId8"/>
    <p:sldId id="284" r:id="rId9"/>
    <p:sldId id="268" r:id="rId10"/>
    <p:sldId id="259" r:id="rId11"/>
    <p:sldId id="301" r:id="rId12"/>
    <p:sldId id="302" r:id="rId13"/>
    <p:sldId id="263" r:id="rId14"/>
    <p:sldId id="264" r:id="rId15"/>
    <p:sldId id="273" r:id="rId16"/>
    <p:sldId id="274" r:id="rId17"/>
    <p:sldId id="305" r:id="rId18"/>
    <p:sldId id="298" r:id="rId19"/>
    <p:sldId id="277" r:id="rId20"/>
    <p:sldId id="278" r:id="rId21"/>
    <p:sldId id="280" r:id="rId22"/>
    <p:sldId id="279" r:id="rId23"/>
    <p:sldId id="281" r:id="rId24"/>
    <p:sldId id="282" r:id="rId25"/>
    <p:sldId id="303" r:id="rId26"/>
    <p:sldId id="270" r:id="rId27"/>
    <p:sldId id="306" r:id="rId28"/>
    <p:sldId id="293" r:id="rId29"/>
    <p:sldId id="275" r:id="rId30"/>
    <p:sldId id="276" r:id="rId31"/>
    <p:sldId id="269" r:id="rId32"/>
    <p:sldId id="260" r:id="rId33"/>
    <p:sldId id="261" r:id="rId34"/>
    <p:sldId id="262" r:id="rId35"/>
    <p:sldId id="285" r:id="rId36"/>
    <p:sldId id="286" r:id="rId37"/>
    <p:sldId id="287" r:id="rId38"/>
    <p:sldId id="294" r:id="rId39"/>
    <p:sldId id="307" r:id="rId40"/>
    <p:sldId id="295" r:id="rId41"/>
    <p:sldId id="296" r:id="rId42"/>
    <p:sldId id="297" r:id="rId43"/>
    <p:sldId id="292" r:id="rId44"/>
    <p:sldId id="291" r:id="rId45"/>
    <p:sldId id="288" r:id="rId46"/>
    <p:sldId id="265" r:id="rId47"/>
    <p:sldId id="266" r:id="rId48"/>
    <p:sldId id="304" r:id="rId49"/>
    <p:sldId id="267" r:id="rId50"/>
    <p:sldId id="271" r:id="rId51"/>
    <p:sldId id="289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CC660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88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75234-31DD-456C-A484-C6E1530A8044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DC4D0-2EAD-4D69-B487-BE5CAE21CD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999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F32BCC-DDD3-49BD-BE4C-B8BA539C111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244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219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69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232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788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932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897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782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782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782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515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67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3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557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69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793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16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00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85DB2-96BA-496C-8691-CD375BEE0D98}" type="datetimeFigureOut">
              <a:rPr lang="en-GB" smtClean="0"/>
              <a:t>08/09/2013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74F0C-B3D4-4633-9DED-4033A6ADEB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91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age-project.eu/engage/wp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age-project.eu/engage/wp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wmf"/><Relationship Id="rId11" Type="http://schemas.openxmlformats.org/officeDocument/2006/relationships/image" Target="../media/image21.wmf"/><Relationship Id="rId5" Type="http://schemas.openxmlformats.org/officeDocument/2006/relationships/image" Target="../media/image15.wmf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wmf"/><Relationship Id="rId11" Type="http://schemas.openxmlformats.org/officeDocument/2006/relationships/image" Target="../media/image19.wmf"/><Relationship Id="rId5" Type="http://schemas.openxmlformats.org/officeDocument/2006/relationships/image" Target="../media/image15.wmf"/><Relationship Id="rId10" Type="http://schemas.openxmlformats.org/officeDocument/2006/relationships/image" Target="../media/image21.wmf"/><Relationship Id="rId4" Type="http://schemas.openxmlformats.org/officeDocument/2006/relationships/image" Target="../media/image14.jpeg"/><Relationship Id="rId9" Type="http://schemas.openxmlformats.org/officeDocument/2006/relationships/image" Target="../media/image20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wmf"/><Relationship Id="rId11" Type="http://schemas.openxmlformats.org/officeDocument/2006/relationships/image" Target="../media/image19.wmf"/><Relationship Id="rId5" Type="http://schemas.openxmlformats.org/officeDocument/2006/relationships/image" Target="../media/image15.wmf"/><Relationship Id="rId10" Type="http://schemas.openxmlformats.org/officeDocument/2006/relationships/image" Target="../media/image21.wmf"/><Relationship Id="rId4" Type="http://schemas.openxmlformats.org/officeDocument/2006/relationships/image" Target="../media/image14.jpeg"/><Relationship Id="rId9" Type="http://schemas.openxmlformats.org/officeDocument/2006/relationships/image" Target="../media/image20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wmf"/><Relationship Id="rId7" Type="http://schemas.openxmlformats.org/officeDocument/2006/relationships/image" Target="../media/image2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wmf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wmf"/><Relationship Id="rId7" Type="http://schemas.openxmlformats.org/officeDocument/2006/relationships/image" Target="../media/image2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wmf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wmf"/><Relationship Id="rId7" Type="http://schemas.openxmlformats.org/officeDocument/2006/relationships/image" Target="../media/image2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wmf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wmf"/><Relationship Id="rId7" Type="http://schemas.openxmlformats.org/officeDocument/2006/relationships/image" Target="../media/image2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wmf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wmf"/><Relationship Id="rId7" Type="http://schemas.openxmlformats.org/officeDocument/2006/relationships/image" Target="../media/image2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wmf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wmf"/><Relationship Id="rId7" Type="http://schemas.openxmlformats.org/officeDocument/2006/relationships/image" Target="../media/image2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wmf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wmf"/><Relationship Id="rId7" Type="http://schemas.openxmlformats.org/officeDocument/2006/relationships/image" Target="../media/image2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wmf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wmf"/><Relationship Id="rId7" Type="http://schemas.openxmlformats.org/officeDocument/2006/relationships/image" Target="../media/image2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wmf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3.wmf"/><Relationship Id="rId7" Type="http://schemas.openxmlformats.org/officeDocument/2006/relationships/image" Target="../media/image20.jpe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wmf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w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An Overview of the Research Information Metadata Ecosystem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4149080"/>
            <a:ext cx="7992888" cy="1752600"/>
          </a:xfrm>
        </p:spPr>
        <p:txBody>
          <a:bodyPr/>
          <a:lstStyle/>
          <a:p>
            <a:r>
              <a:rPr lang="en-GB" dirty="0" smtClean="0"/>
              <a:t>Prof Keith G Jeffery</a:t>
            </a:r>
          </a:p>
          <a:p>
            <a:r>
              <a:rPr lang="en-GB" dirty="0"/>
              <a:t>k</a:t>
            </a:r>
            <a:r>
              <a:rPr lang="en-GB" dirty="0" smtClean="0"/>
              <a:t>eith.jeffery@keithgjefferyconsultants.co.uk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4" name="TextBox 3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</a:t>
              </a:fld>
              <a:endParaRPr lang="en-GB" sz="1200" dirty="0"/>
            </a:p>
          </p:txBody>
        </p:sp>
      </p:grpSp>
      <p:pic>
        <p:nvPicPr>
          <p:cNvPr id="12" name="Picture 2" descr="ENG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8996"/>
            <a:ext cx="5472608" cy="89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259632" y="1063208"/>
            <a:ext cx="4464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>
                <a:hlinkClick r:id="rId3"/>
              </a:rPr>
              <a:t>http://www.engage-project.eu/engage/wp/</a:t>
            </a:r>
            <a:endParaRPr lang="en-GB" sz="1400" dirty="0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439" y="588996"/>
            <a:ext cx="294204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62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Description of some objects in the real world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Not only web pages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Not only scholarly publications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Not only data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5" name="TextBox 4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10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7460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Description of some objects in the real world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Not only web pages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Not only scholarly publications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Not only data</a:t>
            </a:r>
          </a:p>
          <a:p>
            <a:pPr lvl="1"/>
            <a:r>
              <a:rPr lang="en-GB" dirty="0" smtClean="0">
                <a:solidFill>
                  <a:srgbClr val="CC0066"/>
                </a:solidFill>
              </a:rPr>
              <a:t>Also persons, organisations, projects, funding, facilities, equipment, events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5" name="TextBox 4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11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077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Description of some objects in the real world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Not only web pages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Not only scholarly publications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Not only data</a:t>
            </a:r>
          </a:p>
          <a:p>
            <a:pPr lvl="1"/>
            <a:r>
              <a:rPr lang="en-GB" dirty="0" smtClean="0">
                <a:solidFill>
                  <a:srgbClr val="CC0066"/>
                </a:solidFill>
              </a:rPr>
              <a:t>Also persons, organisations, projects, funding, facilities, equipment, events</a:t>
            </a:r>
          </a:p>
          <a:p>
            <a:pPr lvl="1"/>
            <a:r>
              <a:rPr lang="en-GB" dirty="0" smtClean="0">
                <a:solidFill>
                  <a:srgbClr val="7030A0"/>
                </a:solidFill>
              </a:rPr>
              <a:t>In the e-Research context in roles: </a:t>
            </a:r>
          </a:p>
          <a:p>
            <a:pPr lvl="2"/>
            <a:r>
              <a:rPr lang="en-GB" dirty="0" smtClean="0">
                <a:solidFill>
                  <a:srgbClr val="7030A0"/>
                </a:solidFill>
              </a:rPr>
              <a:t>Users </a:t>
            </a:r>
            <a:r>
              <a:rPr lang="en-GB" dirty="0" smtClean="0">
                <a:solidFill>
                  <a:srgbClr val="D60093"/>
                </a:solidFill>
              </a:rPr>
              <a:t>(persons)</a:t>
            </a:r>
          </a:p>
          <a:p>
            <a:pPr lvl="2"/>
            <a:r>
              <a:rPr lang="en-GB" dirty="0" smtClean="0">
                <a:solidFill>
                  <a:srgbClr val="7030A0"/>
                </a:solidFill>
              </a:rPr>
              <a:t>Processes </a:t>
            </a:r>
            <a:r>
              <a:rPr lang="en-GB" dirty="0" smtClean="0">
                <a:solidFill>
                  <a:srgbClr val="D60093"/>
                </a:solidFill>
              </a:rPr>
              <a:t>(products or services)</a:t>
            </a:r>
          </a:p>
          <a:p>
            <a:pPr lvl="2"/>
            <a:r>
              <a:rPr lang="en-GB" dirty="0" smtClean="0">
                <a:solidFill>
                  <a:srgbClr val="7030A0"/>
                </a:solidFill>
              </a:rPr>
              <a:t>Data </a:t>
            </a:r>
            <a:r>
              <a:rPr lang="en-GB" dirty="0" smtClean="0">
                <a:solidFill>
                  <a:srgbClr val="D60093"/>
                </a:solidFill>
              </a:rPr>
              <a:t>(products)</a:t>
            </a:r>
          </a:p>
          <a:p>
            <a:pPr lvl="2"/>
            <a:r>
              <a:rPr lang="en-GB" dirty="0" smtClean="0">
                <a:solidFill>
                  <a:srgbClr val="7030A0"/>
                </a:solidFill>
              </a:rPr>
              <a:t>ICT platforms </a:t>
            </a:r>
            <a:r>
              <a:rPr lang="en-GB" dirty="0" smtClean="0">
                <a:solidFill>
                  <a:srgbClr val="D60093"/>
                </a:solidFill>
              </a:rPr>
              <a:t>(facilities or services)</a:t>
            </a:r>
            <a:endParaRPr lang="en-GB" dirty="0">
              <a:solidFill>
                <a:srgbClr val="D60093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5" name="TextBox 4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12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0775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5112568"/>
          </a:xfrm>
        </p:spPr>
        <p:txBody>
          <a:bodyPr>
            <a:normAutofit/>
          </a:bodyPr>
          <a:lstStyle/>
          <a:p>
            <a:r>
              <a:rPr lang="en-GB" dirty="0" smtClean="0"/>
              <a:t>Data about data (DCMI </a:t>
            </a:r>
            <a:r>
              <a:rPr lang="en-GB" dirty="0" err="1" smtClean="0"/>
              <a:t>defintion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Unhelpful!</a:t>
            </a:r>
          </a:p>
          <a:p>
            <a:r>
              <a:rPr lang="en-GB" dirty="0" smtClean="0"/>
              <a:t>Analogy of user of library</a:t>
            </a:r>
          </a:p>
          <a:p>
            <a:r>
              <a:rPr lang="en-GB" dirty="0" smtClean="0"/>
              <a:t>Somehow describes internet resources for the end-user</a:t>
            </a:r>
          </a:p>
          <a:p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dirty="0" smtClean="0"/>
              <a:t>Metadata</a:t>
            </a:r>
            <a:endParaRPr lang="en-GB" dirty="0"/>
          </a:p>
        </p:txBody>
      </p:sp>
      <p:grpSp>
        <p:nvGrpSpPr>
          <p:cNvPr id="18" name="Group 17"/>
          <p:cNvGrpSpPr/>
          <p:nvPr/>
        </p:nvGrpSpPr>
        <p:grpSpPr>
          <a:xfrm>
            <a:off x="4352256" y="1652228"/>
            <a:ext cx="2335354" cy="4019128"/>
            <a:chOff x="4934478" y="1675656"/>
            <a:chExt cx="2335354" cy="4019128"/>
          </a:xfrm>
        </p:grpSpPr>
        <p:sp>
          <p:nvSpPr>
            <p:cNvPr id="8" name="Rectangle 7"/>
            <p:cNvSpPr/>
            <p:nvPr/>
          </p:nvSpPr>
          <p:spPr>
            <a:xfrm>
              <a:off x="5364088" y="44371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516488" y="45895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668888" y="47419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21288" y="48943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973688" y="50467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Book on shelf</a:t>
              </a:r>
              <a:endParaRPr lang="en-GB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5239278" y="27809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5391678" y="29333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/>
            <p:cNvSpPr/>
            <p:nvPr/>
          </p:nvSpPr>
          <p:spPr>
            <a:xfrm>
              <a:off x="5544078" y="30857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/>
            <p:cNvSpPr/>
            <p:nvPr/>
          </p:nvSpPr>
          <p:spPr>
            <a:xfrm>
              <a:off x="5696478" y="32381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5848878" y="33905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err="1" smtClean="0"/>
                <a:t>Catalog</a:t>
              </a:r>
              <a:r>
                <a:rPr lang="en-GB" dirty="0" smtClean="0"/>
                <a:t> card</a:t>
              </a:r>
              <a:endParaRPr lang="en-GB" dirty="0"/>
            </a:p>
          </p:txBody>
        </p:sp>
        <p:sp>
          <p:nvSpPr>
            <p:cNvPr id="19" name="Smiley Face 18"/>
            <p:cNvSpPr/>
            <p:nvPr/>
          </p:nvSpPr>
          <p:spPr>
            <a:xfrm>
              <a:off x="4934478" y="1675656"/>
              <a:ext cx="734410" cy="673224"/>
            </a:xfrm>
            <a:prstGeom prst="smileyFac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Down Arrow 20"/>
            <p:cNvSpPr/>
            <p:nvPr/>
          </p:nvSpPr>
          <p:spPr>
            <a:xfrm rot="19437065">
              <a:off x="5544078" y="2348880"/>
              <a:ext cx="468082" cy="736848"/>
            </a:xfrm>
            <a:prstGeom prst="down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Down Arrow 21"/>
            <p:cNvSpPr/>
            <p:nvPr/>
          </p:nvSpPr>
          <p:spPr>
            <a:xfrm>
              <a:off x="5310037" y="3598168"/>
              <a:ext cx="468082" cy="736848"/>
            </a:xfrm>
            <a:prstGeom prst="down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427984" y="1268760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Library User               Internet  User</a:t>
            </a:r>
            <a:endParaRPr lang="en-GB" sz="20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6625417" y="1675656"/>
            <a:ext cx="2335354" cy="4019128"/>
            <a:chOff x="4934478" y="1675656"/>
            <a:chExt cx="2335354" cy="4019128"/>
          </a:xfrm>
        </p:grpSpPr>
        <p:sp>
          <p:nvSpPr>
            <p:cNvPr id="28" name="Rectangle 27"/>
            <p:cNvSpPr/>
            <p:nvPr/>
          </p:nvSpPr>
          <p:spPr>
            <a:xfrm>
              <a:off x="5364088" y="44371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516488" y="45895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668888" y="47419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821288" y="48943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973688" y="5046712"/>
              <a:ext cx="1296144" cy="6480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Internet</a:t>
              </a:r>
            </a:p>
            <a:p>
              <a:pPr algn="ctr"/>
              <a:r>
                <a:rPr lang="en-GB" dirty="0" smtClean="0"/>
                <a:t>Resource</a:t>
              </a:r>
              <a:endParaRPr lang="en-GB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239278" y="27809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5391678" y="29333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/>
            <p:cNvSpPr/>
            <p:nvPr/>
          </p:nvSpPr>
          <p:spPr>
            <a:xfrm>
              <a:off x="5544078" y="30857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/>
            <p:cNvSpPr/>
            <p:nvPr/>
          </p:nvSpPr>
          <p:spPr>
            <a:xfrm>
              <a:off x="5696478" y="32381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/>
            <p:cNvSpPr/>
            <p:nvPr/>
          </p:nvSpPr>
          <p:spPr>
            <a:xfrm>
              <a:off x="5848878" y="3390528"/>
              <a:ext cx="1296144" cy="576064"/>
            </a:xfrm>
            <a:prstGeom prst="ellipse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Meta</a:t>
              </a:r>
            </a:p>
            <a:p>
              <a:pPr algn="ctr"/>
              <a:r>
                <a:rPr lang="en-GB" dirty="0" smtClean="0"/>
                <a:t>data</a:t>
              </a:r>
              <a:endParaRPr lang="en-GB" dirty="0"/>
            </a:p>
          </p:txBody>
        </p:sp>
        <p:sp>
          <p:nvSpPr>
            <p:cNvPr id="38" name="Smiley Face 37"/>
            <p:cNvSpPr/>
            <p:nvPr/>
          </p:nvSpPr>
          <p:spPr>
            <a:xfrm>
              <a:off x="4934478" y="1675656"/>
              <a:ext cx="734410" cy="673224"/>
            </a:xfrm>
            <a:prstGeom prst="smileyFac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Down Arrow 38"/>
            <p:cNvSpPr/>
            <p:nvPr/>
          </p:nvSpPr>
          <p:spPr>
            <a:xfrm rot="19437065">
              <a:off x="5544078" y="2348880"/>
              <a:ext cx="468082" cy="736848"/>
            </a:xfrm>
            <a:prstGeom prst="down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Down Arrow 39"/>
            <p:cNvSpPr/>
            <p:nvPr/>
          </p:nvSpPr>
          <p:spPr>
            <a:xfrm>
              <a:off x="5310037" y="3598168"/>
              <a:ext cx="468082" cy="736848"/>
            </a:xfrm>
            <a:prstGeom prst="down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42" name="TextBox 41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13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2409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038600" cy="5184576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Consider a library</a:t>
            </a:r>
          </a:p>
          <a:p>
            <a:pPr lvl="1"/>
            <a:r>
              <a:rPr lang="en-GB" dirty="0" smtClean="0"/>
              <a:t>Catalogue cards</a:t>
            </a:r>
          </a:p>
          <a:p>
            <a:pPr lvl="1"/>
            <a:r>
              <a:rPr lang="en-GB" dirty="0" smtClean="0"/>
              <a:t>Books on shelves</a:t>
            </a:r>
          </a:p>
          <a:p>
            <a:r>
              <a:rPr lang="en-GB" dirty="0" smtClean="0"/>
              <a:t>To researcher or reader the catalogue cards are </a:t>
            </a:r>
            <a:r>
              <a:rPr lang="en-GB" dirty="0" smtClean="0">
                <a:solidFill>
                  <a:srgbClr val="FF0000"/>
                </a:solidFill>
              </a:rPr>
              <a:t>metadata</a:t>
            </a:r>
          </a:p>
          <a:p>
            <a:pPr lvl="1"/>
            <a:r>
              <a:rPr lang="en-GB" dirty="0" smtClean="0"/>
              <a:t>Describe the book and point to where it is on the shelf</a:t>
            </a:r>
          </a:p>
          <a:p>
            <a:pPr lvl="1"/>
            <a:r>
              <a:rPr lang="en-GB" dirty="0" smtClean="0"/>
              <a:t>Descriptive and navigational metadata</a:t>
            </a:r>
          </a:p>
          <a:p>
            <a:r>
              <a:rPr lang="en-GB" dirty="0" smtClean="0"/>
              <a:t>To librarian catalogue cards are 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</a:p>
          <a:p>
            <a:pPr lvl="1"/>
            <a:r>
              <a:rPr lang="en-GB" dirty="0" smtClean="0"/>
              <a:t>use catalogue cards to count number of books on ‘information technology’</a:t>
            </a:r>
          </a:p>
          <a:p>
            <a:endParaRPr lang="en-GB" dirty="0" smtClean="0"/>
          </a:p>
          <a:p>
            <a:r>
              <a:rPr lang="en-GB" sz="3200" b="1" dirty="0" smtClean="0">
                <a:solidFill>
                  <a:srgbClr val="CC3399"/>
                </a:solidFill>
              </a:rPr>
              <a:t>So do not distinguish data and metadata except by how used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dirty="0" smtClean="0"/>
              <a:t>Metadata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5364088" y="4437112"/>
            <a:ext cx="12961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516488" y="4589512"/>
            <a:ext cx="12961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668888" y="4741912"/>
            <a:ext cx="12961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821288" y="4894312"/>
            <a:ext cx="12961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5973688" y="5046712"/>
            <a:ext cx="12961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Book on shelf</a:t>
            </a:r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5239278" y="2780928"/>
            <a:ext cx="1296144" cy="576064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5391678" y="2933328"/>
            <a:ext cx="1296144" cy="576064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5544078" y="3085728"/>
            <a:ext cx="1296144" cy="576064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5696478" y="3238128"/>
            <a:ext cx="1296144" cy="576064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5848878" y="3390528"/>
            <a:ext cx="1296144" cy="576064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Catalog</a:t>
            </a:r>
            <a:r>
              <a:rPr lang="en-GB" dirty="0" smtClean="0"/>
              <a:t> card</a:t>
            </a:r>
            <a:endParaRPr lang="en-GB" dirty="0"/>
          </a:p>
        </p:txBody>
      </p:sp>
      <p:sp>
        <p:nvSpPr>
          <p:cNvPr id="19" name="Smiley Face 18"/>
          <p:cNvSpPr/>
          <p:nvPr/>
        </p:nvSpPr>
        <p:spPr>
          <a:xfrm>
            <a:off x="4934478" y="1675656"/>
            <a:ext cx="734410" cy="673224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Smiley Face 19"/>
          <p:cNvSpPr/>
          <p:nvPr/>
        </p:nvSpPr>
        <p:spPr>
          <a:xfrm>
            <a:off x="7564733" y="1675656"/>
            <a:ext cx="734410" cy="673224"/>
          </a:xfrm>
          <a:prstGeom prst="smileyFac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Down Arrow 20"/>
          <p:cNvSpPr/>
          <p:nvPr/>
        </p:nvSpPr>
        <p:spPr>
          <a:xfrm rot="19437065">
            <a:off x="5544078" y="2348880"/>
            <a:ext cx="468082" cy="73684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Down Arrow 21"/>
          <p:cNvSpPr/>
          <p:nvPr/>
        </p:nvSpPr>
        <p:spPr>
          <a:xfrm>
            <a:off x="5310037" y="3598168"/>
            <a:ext cx="468082" cy="73684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Down Arrow 22"/>
          <p:cNvSpPr/>
          <p:nvPr/>
        </p:nvSpPr>
        <p:spPr>
          <a:xfrm rot="2688995">
            <a:off x="6957793" y="2168795"/>
            <a:ext cx="391643" cy="115480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lowchart: Document 23"/>
          <p:cNvSpPr/>
          <p:nvPr/>
        </p:nvSpPr>
        <p:spPr>
          <a:xfrm>
            <a:off x="7699500" y="3293811"/>
            <a:ext cx="976956" cy="672781"/>
          </a:xfrm>
          <a:prstGeom prst="flowChartDocumen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report</a:t>
            </a:r>
            <a:endParaRPr lang="en-GB" dirty="0"/>
          </a:p>
        </p:txBody>
      </p:sp>
      <p:sp>
        <p:nvSpPr>
          <p:cNvPr id="25" name="Down Arrow 24"/>
          <p:cNvSpPr/>
          <p:nvPr/>
        </p:nvSpPr>
        <p:spPr>
          <a:xfrm rot="16200000">
            <a:off x="7242510" y="3336892"/>
            <a:ext cx="379813" cy="57478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4934478" y="1268760"/>
            <a:ext cx="3525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User                                  Librarian</a:t>
            </a:r>
            <a:endParaRPr lang="en-GB" sz="20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8" name="TextBox 27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14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012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644008" y="4293096"/>
            <a:ext cx="2736304" cy="16561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644008" y="2204864"/>
            <a:ext cx="2736304" cy="172819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467544" y="3789040"/>
            <a:ext cx="4032448" cy="22322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67544" y="2204864"/>
            <a:ext cx="316835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2856"/>
            <a:ext cx="4038600" cy="3993307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Finding and Using</a:t>
            </a:r>
          </a:p>
          <a:p>
            <a:pPr lvl="1"/>
            <a:r>
              <a:rPr lang="en-GB" dirty="0" smtClean="0"/>
              <a:t>Navigation </a:t>
            </a:r>
          </a:p>
          <a:p>
            <a:pPr lvl="1"/>
            <a:r>
              <a:rPr lang="en-GB" dirty="0" smtClean="0"/>
              <a:t>Description </a:t>
            </a:r>
          </a:p>
          <a:p>
            <a:pPr lvl="1"/>
            <a:r>
              <a:rPr lang="en-GB" dirty="0" smtClean="0"/>
              <a:t>Restriction</a:t>
            </a:r>
            <a:endParaRPr lang="en-GB" dirty="0"/>
          </a:p>
          <a:p>
            <a:r>
              <a:rPr lang="en-GB" dirty="0" smtClean="0"/>
              <a:t>Processing</a:t>
            </a:r>
          </a:p>
          <a:p>
            <a:pPr lvl="1"/>
            <a:r>
              <a:rPr lang="en-GB" dirty="0"/>
              <a:t>Schema (</a:t>
            </a:r>
            <a:r>
              <a:rPr lang="en-GB" dirty="0" smtClean="0"/>
              <a:t>validation)</a:t>
            </a:r>
          </a:p>
          <a:p>
            <a:pPr lvl="1"/>
            <a:r>
              <a:rPr lang="en-GB" dirty="0" smtClean="0"/>
              <a:t>Detailed domain-specific metadata</a:t>
            </a:r>
            <a:endParaRPr lang="en-GB" dirty="0"/>
          </a:p>
          <a:p>
            <a:pPr lvl="2"/>
            <a:r>
              <a:rPr lang="en-GB" dirty="0" smtClean="0"/>
              <a:t>Precision, accuracy, calibration </a:t>
            </a:r>
            <a:r>
              <a:rPr lang="en-GB" dirty="0" err="1" smtClean="0"/>
              <a:t>etc</a:t>
            </a:r>
            <a:endParaRPr lang="en-GB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37856" y="2103804"/>
            <a:ext cx="4038600" cy="3921299"/>
          </a:xfrm>
        </p:spPr>
        <p:txBody>
          <a:bodyPr/>
          <a:lstStyle/>
          <a:p>
            <a:r>
              <a:rPr lang="en-GB" dirty="0" smtClean="0"/>
              <a:t>Supporting</a:t>
            </a:r>
          </a:p>
          <a:p>
            <a:pPr lvl="1"/>
            <a:r>
              <a:rPr lang="en-GB" dirty="0" smtClean="0"/>
              <a:t>Vocabularies</a:t>
            </a:r>
          </a:p>
          <a:p>
            <a:pPr lvl="1"/>
            <a:r>
              <a:rPr lang="en-GB" dirty="0" smtClean="0"/>
              <a:t>Thesauri</a:t>
            </a:r>
          </a:p>
          <a:p>
            <a:pPr lvl="1"/>
            <a:r>
              <a:rPr lang="en-GB" dirty="0" smtClean="0"/>
              <a:t>Ontologies</a:t>
            </a:r>
          </a:p>
          <a:p>
            <a:pPr lvl="1"/>
            <a:endParaRPr lang="en-GB" dirty="0"/>
          </a:p>
          <a:p>
            <a:r>
              <a:rPr lang="en-GB" dirty="0" smtClean="0"/>
              <a:t>Maintaining</a:t>
            </a:r>
          </a:p>
          <a:p>
            <a:pPr lvl="1"/>
            <a:r>
              <a:rPr lang="en-GB" dirty="0" smtClean="0"/>
              <a:t>Preservation</a:t>
            </a:r>
          </a:p>
          <a:p>
            <a:pPr lvl="1"/>
            <a:r>
              <a:rPr lang="en-GB" dirty="0" smtClean="0"/>
              <a:t>Provenance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dirty="0" smtClean="0"/>
              <a:t>Classification of Metadata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1340768"/>
            <a:ext cx="76328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No really satisfactory classification </a:t>
            </a:r>
            <a:r>
              <a:rPr lang="en-GB" sz="2400" dirty="0" smtClean="0"/>
              <a:t>: dimensions </a:t>
            </a:r>
            <a:r>
              <a:rPr lang="en-GB" sz="2400" dirty="0"/>
              <a:t>required:</a:t>
            </a:r>
          </a:p>
          <a:p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4" name="TextBox 13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15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101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Broader Picture: e-Science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143690" y="1214741"/>
            <a:ext cx="8748464" cy="5179510"/>
            <a:chOff x="395536" y="1214741"/>
            <a:chExt cx="8748464" cy="5179510"/>
          </a:xfrm>
        </p:grpSpPr>
        <p:sp>
          <p:nvSpPr>
            <p:cNvPr id="8" name="Rectangle 7"/>
            <p:cNvSpPr/>
            <p:nvPr/>
          </p:nvSpPr>
          <p:spPr>
            <a:xfrm>
              <a:off x="395536" y="5458147"/>
              <a:ext cx="8496944" cy="93610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/>
                <a:t>Complete ICT environment for research</a:t>
              </a:r>
              <a:endParaRPr lang="en-GB" sz="28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67544" y="1214741"/>
              <a:ext cx="8064896" cy="86409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/>
                <a:t>Complete cohort of researchers, research managers, innovators, media</a:t>
              </a:r>
              <a:endParaRPr lang="en-GB" sz="28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51720" y="3086949"/>
              <a:ext cx="3672408" cy="64807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Processing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7544" y="2366869"/>
              <a:ext cx="3456384" cy="57606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User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707904" y="3951045"/>
              <a:ext cx="3456384" cy="576064"/>
            </a:xfrm>
            <a:prstGeom prst="rect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Data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436096" y="4725144"/>
              <a:ext cx="3456384" cy="5760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Resource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355976" y="2438877"/>
              <a:ext cx="45361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chemeClr val="accent1">
                      <a:lumMod val="75000"/>
                    </a:schemeClr>
                  </a:solidFill>
                </a:rPr>
                <a:t>interaction with data, processing, persons</a:t>
              </a:r>
              <a:endParaRPr lang="en-GB" sz="20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724128" y="3014941"/>
              <a:ext cx="34198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>
                  <a:solidFill>
                    <a:srgbClr val="FF0000"/>
                  </a:solidFill>
                </a:rPr>
                <a:t>providing what the user requires</a:t>
              </a:r>
              <a:endParaRPr lang="en-GB" sz="2000" dirty="0">
                <a:solidFill>
                  <a:srgbClr val="FF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043608" y="4095061"/>
              <a:ext cx="246541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rgbClr val="D60093"/>
                  </a:solidFill>
                </a:rPr>
                <a:t>representing research</a:t>
              </a:r>
              <a:endParaRPr lang="en-GB" sz="2000" dirty="0">
                <a:solidFill>
                  <a:srgbClr val="D60093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275856" y="4887149"/>
              <a:ext cx="189519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chemeClr val="accent6">
                      <a:lumMod val="75000"/>
                    </a:schemeClr>
                  </a:solidFill>
                </a:rPr>
                <a:t>representing ICT</a:t>
              </a:r>
              <a:endParaRPr lang="en-GB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9" name="TextBox 1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16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345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Broader Picture: e-Science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143690" y="1214741"/>
            <a:ext cx="8748464" cy="5179510"/>
            <a:chOff x="395536" y="1214741"/>
            <a:chExt cx="8748464" cy="5179510"/>
          </a:xfrm>
        </p:grpSpPr>
        <p:sp>
          <p:nvSpPr>
            <p:cNvPr id="8" name="Rectangle 7"/>
            <p:cNvSpPr/>
            <p:nvPr/>
          </p:nvSpPr>
          <p:spPr>
            <a:xfrm>
              <a:off x="395536" y="5458147"/>
              <a:ext cx="8496944" cy="93610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/>
                <a:t>Complete ICT environment for research</a:t>
              </a:r>
              <a:endParaRPr lang="en-GB" sz="28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67544" y="1214741"/>
              <a:ext cx="8064896" cy="86409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/>
                <a:t>Complete cohort of researchers, research managers, innovators, media</a:t>
              </a:r>
              <a:endParaRPr lang="en-GB" sz="28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51720" y="3086949"/>
              <a:ext cx="3672408" cy="64807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Processing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7544" y="2366869"/>
              <a:ext cx="3456384" cy="57606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User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707904" y="3951045"/>
              <a:ext cx="3456384" cy="576064"/>
            </a:xfrm>
            <a:prstGeom prst="rect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Data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436096" y="4725144"/>
              <a:ext cx="3456384" cy="5760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Resource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355976" y="2438877"/>
              <a:ext cx="45361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chemeClr val="accent1">
                      <a:lumMod val="75000"/>
                    </a:schemeClr>
                  </a:solidFill>
                </a:rPr>
                <a:t>interaction with data, processing, persons</a:t>
              </a:r>
              <a:endParaRPr lang="en-GB" sz="20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724128" y="3014941"/>
              <a:ext cx="34198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>
                  <a:solidFill>
                    <a:srgbClr val="FF0000"/>
                  </a:solidFill>
                </a:rPr>
                <a:t>providing what the user requires</a:t>
              </a:r>
              <a:endParaRPr lang="en-GB" sz="2000" dirty="0">
                <a:solidFill>
                  <a:srgbClr val="FF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043608" y="4095061"/>
              <a:ext cx="246541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rgbClr val="D60093"/>
                  </a:solidFill>
                </a:rPr>
                <a:t>representing research</a:t>
              </a:r>
              <a:endParaRPr lang="en-GB" sz="2000" dirty="0">
                <a:solidFill>
                  <a:srgbClr val="D60093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275856" y="4887149"/>
              <a:ext cx="189519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chemeClr val="accent6">
                      <a:lumMod val="75000"/>
                    </a:schemeClr>
                  </a:solidFill>
                </a:rPr>
                <a:t>representing ICT</a:t>
              </a:r>
              <a:endParaRPr lang="en-GB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9" name="TextBox 1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17</a:t>
              </a:fld>
              <a:endParaRPr lang="en-GB" sz="1200" dirty="0"/>
            </a:p>
          </p:txBody>
        </p:sp>
      </p:grpSp>
      <p:sp>
        <p:nvSpPr>
          <p:cNvPr id="3" name="Rectangle 2"/>
          <p:cNvSpPr/>
          <p:nvPr/>
        </p:nvSpPr>
        <p:spPr>
          <a:xfrm rot="19432116">
            <a:off x="2492748" y="2967335"/>
            <a:ext cx="4158511" cy="92333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Virtualisation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70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Broader Picture: e-Science</a:t>
            </a:r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143690" y="1214741"/>
            <a:ext cx="8748464" cy="5179510"/>
            <a:chOff x="395536" y="1214741"/>
            <a:chExt cx="8748464" cy="5179510"/>
          </a:xfrm>
        </p:grpSpPr>
        <p:sp>
          <p:nvSpPr>
            <p:cNvPr id="8" name="Rectangle 7"/>
            <p:cNvSpPr/>
            <p:nvPr/>
          </p:nvSpPr>
          <p:spPr>
            <a:xfrm>
              <a:off x="395536" y="5458147"/>
              <a:ext cx="8496944" cy="93610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/>
                <a:t>Complete ICT environment for research</a:t>
              </a:r>
              <a:endParaRPr lang="en-GB" sz="28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67544" y="1214741"/>
              <a:ext cx="8064896" cy="86409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dirty="0" smtClean="0"/>
                <a:t>Complete cohort of researchers, research managers, innovators, media</a:t>
              </a:r>
              <a:endParaRPr lang="en-GB" sz="28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51720" y="3086949"/>
              <a:ext cx="3672408" cy="64807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Processing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7544" y="2366869"/>
              <a:ext cx="3456384" cy="57606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User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707904" y="3951045"/>
              <a:ext cx="3456384" cy="576064"/>
            </a:xfrm>
            <a:prstGeom prst="rect">
              <a:avLst/>
            </a:prstGeom>
            <a:solidFill>
              <a:srgbClr val="D6009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Data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436096" y="4725144"/>
              <a:ext cx="3456384" cy="5760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 smtClean="0">
                  <a:solidFill>
                    <a:schemeClr val="bg1"/>
                  </a:solidFill>
                </a:rPr>
                <a:t>Resource Model</a:t>
              </a:r>
              <a:endParaRPr lang="en-GB" sz="3600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355976" y="2438877"/>
              <a:ext cx="45361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chemeClr val="accent1">
                      <a:lumMod val="75000"/>
                    </a:schemeClr>
                  </a:solidFill>
                </a:rPr>
                <a:t>interaction with data, processing, persons</a:t>
              </a:r>
              <a:endParaRPr lang="en-GB" sz="20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724128" y="3014941"/>
              <a:ext cx="34198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>
                  <a:solidFill>
                    <a:srgbClr val="FF0000"/>
                  </a:solidFill>
                </a:rPr>
                <a:t>providing what the user requires</a:t>
              </a:r>
              <a:endParaRPr lang="en-GB" sz="2000" dirty="0">
                <a:solidFill>
                  <a:srgbClr val="FF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043608" y="4095061"/>
              <a:ext cx="246541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rgbClr val="D60093"/>
                  </a:solidFill>
                </a:rPr>
                <a:t>representing research</a:t>
              </a:r>
              <a:endParaRPr lang="en-GB" sz="2000" dirty="0">
                <a:solidFill>
                  <a:srgbClr val="D60093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275856" y="4887149"/>
              <a:ext cx="189519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dirty="0" smtClean="0">
                  <a:solidFill>
                    <a:schemeClr val="accent6">
                      <a:lumMod val="75000"/>
                    </a:schemeClr>
                  </a:solidFill>
                </a:rPr>
                <a:t>representing ICT</a:t>
              </a:r>
              <a:endParaRPr lang="en-GB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9" name="TextBox 1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18</a:t>
              </a:fld>
              <a:endParaRPr lang="en-GB" sz="1200" dirty="0"/>
            </a:p>
          </p:txBody>
        </p:sp>
      </p:grpSp>
      <p:sp>
        <p:nvSpPr>
          <p:cNvPr id="3" name="Rectangle 2"/>
          <p:cNvSpPr/>
          <p:nvPr/>
        </p:nvSpPr>
        <p:spPr>
          <a:xfrm rot="1465952">
            <a:off x="2039877" y="3273356"/>
            <a:ext cx="5834675" cy="923330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This is all metadata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662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Standards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There are hundreds of specific formats used as a ‘standard’ within a specific communities but some used widely are: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070C0"/>
                </a:solidFill>
              </a:rPr>
              <a:t>DC (Dublin Core): used to describe web pages </a:t>
            </a:r>
            <a:r>
              <a:rPr lang="en-GB" dirty="0" smtClean="0">
                <a:solidFill>
                  <a:srgbClr val="0070C0"/>
                </a:solidFill>
                <a:sym typeface="Wingdings" pitchFamily="2" charset="2"/>
              </a:rPr>
              <a:t> web resources</a:t>
            </a:r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00B050"/>
                </a:solidFill>
              </a:rPr>
              <a:t>CKAN (Comprehensive Knowledge Archive Network): used in government open data sites – based on DC</a:t>
            </a:r>
          </a:p>
          <a:p>
            <a:r>
              <a:rPr lang="en-GB" dirty="0" err="1" smtClean="0">
                <a:solidFill>
                  <a:srgbClr val="0070C0"/>
                </a:solidFill>
              </a:rPr>
              <a:t>eGMS</a:t>
            </a:r>
            <a:r>
              <a:rPr lang="en-GB" dirty="0" smtClean="0">
                <a:solidFill>
                  <a:srgbClr val="0070C0"/>
                </a:solidFill>
              </a:rPr>
              <a:t>; e-Government </a:t>
            </a:r>
            <a:r>
              <a:rPr lang="en-GB" dirty="0">
                <a:solidFill>
                  <a:srgbClr val="0070C0"/>
                </a:solidFill>
              </a:rPr>
              <a:t>M</a:t>
            </a:r>
            <a:r>
              <a:rPr lang="en-GB" dirty="0" smtClean="0">
                <a:solidFill>
                  <a:srgbClr val="0070C0"/>
                </a:solidFill>
              </a:rPr>
              <a:t>etadata </a:t>
            </a:r>
            <a:r>
              <a:rPr lang="en-GB" dirty="0">
                <a:solidFill>
                  <a:srgbClr val="0070C0"/>
                </a:solidFill>
              </a:rPr>
              <a:t>S</a:t>
            </a:r>
            <a:r>
              <a:rPr lang="en-GB" dirty="0" smtClean="0">
                <a:solidFill>
                  <a:srgbClr val="0070C0"/>
                </a:solidFill>
              </a:rPr>
              <a:t>tandard – based on DC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DCAT (Data </a:t>
            </a:r>
            <a:r>
              <a:rPr lang="en-GB" dirty="0" err="1" smtClean="0">
                <a:solidFill>
                  <a:srgbClr val="00B050"/>
                </a:solidFill>
              </a:rPr>
              <a:t>Catalog</a:t>
            </a:r>
            <a:r>
              <a:rPr lang="en-GB" dirty="0" smtClean="0">
                <a:solidFill>
                  <a:srgbClr val="00B050"/>
                </a:solidFill>
              </a:rPr>
              <a:t>): used for datasets on the web – based on DC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INSPIRE : used for datasets with geospatial coordinates</a:t>
            </a:r>
          </a:p>
          <a:p>
            <a:pPr lvl="1"/>
            <a:r>
              <a:rPr lang="en-GB" dirty="0" smtClean="0">
                <a:solidFill>
                  <a:srgbClr val="0070C0"/>
                </a:solidFill>
              </a:rPr>
              <a:t>EU Directive and standard; some overlap with DC but extended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ADMS (Asset Description): W3C/EC; specialises DCAT</a:t>
            </a:r>
          </a:p>
          <a:p>
            <a:r>
              <a:rPr lang="en-GB" dirty="0" smtClean="0">
                <a:solidFill>
                  <a:srgbClr val="CC0066"/>
                </a:solidFill>
              </a:rPr>
              <a:t>CERIF (Common European research Information Format): used for all research information</a:t>
            </a:r>
          </a:p>
          <a:p>
            <a:endParaRPr lang="en-GB" dirty="0" smtClean="0"/>
          </a:p>
          <a:p>
            <a:r>
              <a:rPr lang="en-GB" dirty="0" smtClean="0"/>
              <a:t>(</a:t>
            </a:r>
            <a:r>
              <a:rPr lang="en-GB" dirty="0" smtClean="0">
                <a:solidFill>
                  <a:srgbClr val="0070C0"/>
                </a:solidFill>
              </a:rPr>
              <a:t>blue = ‘flat’, </a:t>
            </a:r>
            <a:r>
              <a:rPr lang="en-GB" dirty="0" smtClean="0">
                <a:solidFill>
                  <a:srgbClr val="00B050"/>
                </a:solidFill>
              </a:rPr>
              <a:t>green = RDF, </a:t>
            </a:r>
            <a:r>
              <a:rPr lang="en-GB" dirty="0" smtClean="0">
                <a:solidFill>
                  <a:srgbClr val="D60093"/>
                </a:solidFill>
              </a:rPr>
              <a:t>purple = semantic-rich</a:t>
            </a:r>
            <a:r>
              <a:rPr lang="en-GB" dirty="0" smtClean="0"/>
              <a:t>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8" name="TextBox 7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19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8220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An Overview of the</a:t>
            </a:r>
            <a:r>
              <a:rPr lang="en-GB" b="1" dirty="0"/>
              <a:t> </a:t>
            </a:r>
            <a:r>
              <a:rPr lang="en-GB" sz="3600" b="1" i="1" dirty="0"/>
              <a:t>Research Information </a:t>
            </a:r>
            <a:r>
              <a:rPr lang="en-GB" dirty="0"/>
              <a:t>Metadata Ecosystem</a:t>
            </a:r>
          </a:p>
          <a:p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5" name="TextBox 4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</a:t>
              </a:fld>
              <a:endParaRPr lang="en-GB" sz="1200" dirty="0"/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85352"/>
            <a:ext cx="356727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843808" y="5551396"/>
            <a:ext cx="1728192" cy="523220"/>
            <a:chOff x="7236296" y="5373216"/>
            <a:chExt cx="1728192" cy="523220"/>
          </a:xfrm>
        </p:grpSpPr>
        <p:sp>
          <p:nvSpPr>
            <p:cNvPr id="12" name="TextBox 11"/>
            <p:cNvSpPr txBox="1"/>
            <p:nvPr/>
          </p:nvSpPr>
          <p:spPr>
            <a:xfrm>
              <a:off x="7236296" y="5373216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Acknowledgements to</a:t>
              </a:r>
              <a:endParaRPr lang="en-GB" sz="1400" dirty="0"/>
            </a:p>
          </p:txBody>
        </p: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629736"/>
              <a:ext cx="819150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800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896544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Contributor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Coverage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Creator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Date 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Description 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Format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Identifier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Language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Publisher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Relation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Rights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Source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Subject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Title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T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ype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Text</a:t>
            </a:r>
          </a:p>
          <a:p>
            <a:r>
              <a:rPr lang="en-GB" dirty="0" smtClean="0"/>
              <a:t>HTML</a:t>
            </a:r>
          </a:p>
          <a:p>
            <a:r>
              <a:rPr lang="en-GB" dirty="0" smtClean="0"/>
              <a:t>XML</a:t>
            </a:r>
          </a:p>
          <a:p>
            <a:r>
              <a:rPr lang="en-GB" dirty="0" smtClean="0"/>
              <a:t>RDF</a:t>
            </a:r>
          </a:p>
          <a:p>
            <a:endParaRPr lang="en-GB" dirty="0"/>
          </a:p>
          <a:p>
            <a:r>
              <a:rPr lang="en-GB" dirty="0" smtClean="0"/>
              <a:t>Namespaces</a:t>
            </a:r>
          </a:p>
          <a:p>
            <a:pPr lvl="1"/>
            <a:r>
              <a:rPr lang="en-GB" dirty="0" err="1" smtClean="0"/>
              <a:t>qDC</a:t>
            </a:r>
            <a:endParaRPr lang="en-GB" dirty="0" smtClean="0"/>
          </a:p>
          <a:p>
            <a:r>
              <a:rPr lang="en-GB" dirty="0" smtClean="0"/>
              <a:t>Ontologies</a:t>
            </a:r>
          </a:p>
          <a:p>
            <a:pPr lvl="1"/>
            <a:r>
              <a:rPr lang="en-GB" dirty="0" smtClean="0"/>
              <a:t>RDF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dirty="0" smtClean="0"/>
              <a:t>Metadata Standards: DC</a:t>
            </a:r>
            <a:endParaRPr lang="en-GB" dirty="0"/>
          </a:p>
        </p:txBody>
      </p:sp>
      <p:sp>
        <p:nvSpPr>
          <p:cNvPr id="10" name="Down Arrow 9"/>
          <p:cNvSpPr/>
          <p:nvPr/>
        </p:nvSpPr>
        <p:spPr>
          <a:xfrm>
            <a:off x="7164288" y="1844824"/>
            <a:ext cx="1296144" cy="1872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Down Arrow 10"/>
          <p:cNvSpPr/>
          <p:nvPr/>
        </p:nvSpPr>
        <p:spPr>
          <a:xfrm>
            <a:off x="7255048" y="4005064"/>
            <a:ext cx="1296144" cy="1872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3" name="TextBox 12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20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1741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21456" y="260648"/>
            <a:ext cx="8229600" cy="1143000"/>
          </a:xfrm>
        </p:spPr>
        <p:txBody>
          <a:bodyPr/>
          <a:lstStyle/>
          <a:p>
            <a:r>
              <a:rPr lang="en-GB" dirty="0" smtClean="0"/>
              <a:t>Metadata Standards: e-GMS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Accessibility</a:t>
            </a:r>
          </a:p>
          <a:p>
            <a:r>
              <a:rPr lang="en-GB" dirty="0" smtClean="0"/>
              <a:t>Addressee</a:t>
            </a:r>
          </a:p>
          <a:p>
            <a:r>
              <a:rPr lang="en-GB" dirty="0" smtClean="0"/>
              <a:t>Aggregation</a:t>
            </a:r>
          </a:p>
          <a:p>
            <a:r>
              <a:rPr lang="en-GB" dirty="0" smtClean="0"/>
              <a:t>Audience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Contributor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Coverage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Creator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Date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Description</a:t>
            </a:r>
          </a:p>
          <a:p>
            <a:r>
              <a:rPr lang="en-GB" dirty="0" smtClean="0"/>
              <a:t>Digital signature</a:t>
            </a:r>
          </a:p>
          <a:p>
            <a:r>
              <a:rPr lang="en-GB" dirty="0" smtClean="0"/>
              <a:t>Disposal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Format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Identifier</a:t>
            </a:r>
          </a:p>
          <a:p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Language</a:t>
            </a:r>
          </a:p>
          <a:p>
            <a:r>
              <a:rPr lang="en-GB" dirty="0" smtClean="0"/>
              <a:t>Location</a:t>
            </a:r>
          </a:p>
          <a:p>
            <a:r>
              <a:rPr lang="en-GB" dirty="0" smtClean="0"/>
              <a:t>Mandate</a:t>
            </a:r>
          </a:p>
          <a:p>
            <a:r>
              <a:rPr lang="en-GB" dirty="0" smtClean="0"/>
              <a:t>Preservation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Publisher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Relation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Rights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Source</a:t>
            </a:r>
          </a:p>
          <a:p>
            <a:r>
              <a:rPr lang="en-GB" dirty="0" smtClean="0"/>
              <a:t>Status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Subject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Title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Type</a:t>
            </a:r>
          </a:p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375756" y="601199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Blue signifies same as DC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21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727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Title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Unique Identifier</a:t>
            </a:r>
          </a:p>
          <a:p>
            <a:r>
              <a:rPr lang="en-GB" dirty="0" smtClean="0"/>
              <a:t>Groups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Description</a:t>
            </a:r>
          </a:p>
          <a:p>
            <a:r>
              <a:rPr lang="en-GB" dirty="0" smtClean="0"/>
              <a:t>Revision History</a:t>
            </a:r>
          </a:p>
          <a:p>
            <a:r>
              <a:rPr lang="en-GB" dirty="0" smtClean="0"/>
              <a:t>Licence</a:t>
            </a:r>
          </a:p>
          <a:p>
            <a:r>
              <a:rPr lang="en-GB" dirty="0" smtClean="0"/>
              <a:t>Tags</a:t>
            </a:r>
          </a:p>
          <a:p>
            <a:r>
              <a:rPr lang="en-GB" dirty="0" smtClean="0"/>
              <a:t>Multiple Formats</a:t>
            </a:r>
          </a:p>
          <a:p>
            <a:r>
              <a:rPr lang="en-GB" dirty="0" smtClean="0"/>
              <a:t>API key</a:t>
            </a:r>
          </a:p>
          <a:p>
            <a:r>
              <a:rPr lang="en-GB" dirty="0" smtClean="0"/>
              <a:t>Extra Fields</a:t>
            </a:r>
          </a:p>
          <a:p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RDF</a:t>
            </a:r>
          </a:p>
          <a:p>
            <a:endParaRPr lang="en-GB" dirty="0"/>
          </a:p>
          <a:p>
            <a:r>
              <a:rPr lang="en-GB" dirty="0" smtClean="0"/>
              <a:t>ontologies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GB" dirty="0" smtClean="0"/>
              <a:t>Metadata Standards: CKAN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375756" y="601199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Blue signifies same as DC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2" name="TextBox 11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22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2621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Metadata Standards: DCAT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61" y="1268760"/>
            <a:ext cx="7731455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16216" y="4869160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Same as DC are:</a:t>
            </a: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Title, description, identifier, keyword, language</a:t>
            </a:r>
          </a:p>
          <a:p>
            <a:r>
              <a:rPr lang="en-GB" dirty="0" smtClean="0"/>
              <a:t>Note: ‘publisher’ not ‘creator’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9" name="TextBox 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23</a:t>
              </a:fld>
              <a:endParaRPr lang="en-GB" sz="12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7017568" y="1412776"/>
            <a:ext cx="187491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RDF</a:t>
            </a:r>
          </a:p>
          <a:p>
            <a:r>
              <a:rPr lang="en-GB" dirty="0" smtClean="0"/>
              <a:t>Ontology (SKOS)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52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Metadata Standards: </a:t>
            </a:r>
            <a:r>
              <a:rPr lang="en-GB" dirty="0" smtClean="0"/>
              <a:t>INSPIRE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EU Directive (2008, 2009)</a:t>
            </a:r>
          </a:p>
          <a:p>
            <a:r>
              <a:rPr lang="en-GB" dirty="0" smtClean="0"/>
              <a:t>For Geospatial datasets</a:t>
            </a:r>
          </a:p>
          <a:p>
            <a:pPr lvl="1"/>
            <a:r>
              <a:rPr lang="en-GB" dirty="0" smtClean="0"/>
              <a:t>Initiated by ESA</a:t>
            </a:r>
          </a:p>
          <a:p>
            <a:r>
              <a:rPr lang="en-GB" dirty="0" smtClean="0"/>
              <a:t>Essentially DC plus geospatial information</a:t>
            </a:r>
          </a:p>
          <a:p>
            <a:r>
              <a:rPr lang="en-GB" dirty="0" smtClean="0"/>
              <a:t>Geospatial information very detailed – coordinate system, precision </a:t>
            </a:r>
            <a:r>
              <a:rPr lang="en-GB" dirty="0" err="1" smtClean="0"/>
              <a:t>etc</a:t>
            </a:r>
            <a:endParaRPr lang="en-GB" dirty="0" smtClean="0"/>
          </a:p>
          <a:p>
            <a:endParaRPr lang="en-GB" dirty="0">
              <a:solidFill>
                <a:srgbClr val="BD4F96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8" name="TextBox 7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24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059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Metadata Standards: </a:t>
            </a:r>
            <a:r>
              <a:rPr lang="en-GB" dirty="0" smtClean="0"/>
              <a:t>INSPIRE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EU Directive (2008, 2009)</a:t>
            </a:r>
          </a:p>
          <a:p>
            <a:r>
              <a:rPr lang="en-GB" dirty="0" smtClean="0"/>
              <a:t>For Geospatial datasets</a:t>
            </a:r>
          </a:p>
          <a:p>
            <a:pPr lvl="1"/>
            <a:r>
              <a:rPr lang="en-GB" dirty="0" smtClean="0"/>
              <a:t>Initiated by ESA</a:t>
            </a:r>
          </a:p>
          <a:p>
            <a:r>
              <a:rPr lang="en-GB" dirty="0" smtClean="0"/>
              <a:t>Essentially DC plus geospatial information</a:t>
            </a:r>
          </a:p>
          <a:p>
            <a:r>
              <a:rPr lang="en-GB" dirty="0" smtClean="0"/>
              <a:t>Geospatial information very detailed – coordinate system, precision </a:t>
            </a:r>
            <a:r>
              <a:rPr lang="en-GB" dirty="0" err="1" smtClean="0"/>
              <a:t>etc</a:t>
            </a:r>
            <a:endParaRPr lang="en-GB" dirty="0" smtClean="0"/>
          </a:p>
          <a:p>
            <a:endParaRPr lang="en-GB" dirty="0">
              <a:solidFill>
                <a:srgbClr val="BD4F96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8" name="TextBox 7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25</a:t>
              </a:fld>
              <a:endParaRPr lang="en-GB" sz="1200" dirty="0"/>
            </a:p>
          </p:txBody>
        </p:sp>
      </p:grpSp>
      <p:sp>
        <p:nvSpPr>
          <p:cNvPr id="4" name="Rectangle 3"/>
          <p:cNvSpPr/>
          <p:nvPr/>
        </p:nvSpPr>
        <p:spPr>
          <a:xfrm rot="20095074">
            <a:off x="-12413" y="2289954"/>
            <a:ext cx="9135321" cy="2585323"/>
          </a:xfrm>
          <a:prstGeom prst="rect">
            <a:avLst/>
          </a:prstGeom>
          <a:solidFill>
            <a:schemeClr val="tx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HOT NEWS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Although already CERIF-INSPIRE mapping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agreed with EC JRC ISPRA to produce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 definitive CERIF-INSPIRE-DC-DCAT mapping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769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 with ‘flat’ Metadata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196751"/>
            <a:ext cx="8640960" cy="5320009"/>
          </a:xfrm>
        </p:spPr>
        <p:txBody>
          <a:bodyPr>
            <a:noAutofit/>
          </a:bodyPr>
          <a:lstStyle/>
          <a:p>
            <a:pPr lvl="0"/>
            <a:r>
              <a:rPr lang="en-US" sz="1800" dirty="0"/>
              <a:t>they </a:t>
            </a:r>
            <a:r>
              <a:rPr lang="en-US" sz="1800" dirty="0">
                <a:solidFill>
                  <a:srgbClr val="FF0000"/>
                </a:solidFill>
              </a:rPr>
              <a:t>violate basic principles </a:t>
            </a:r>
            <a:r>
              <a:rPr lang="en-US" sz="1800" dirty="0"/>
              <a:t>of information </a:t>
            </a:r>
            <a:r>
              <a:rPr lang="en-US" sz="1800" dirty="0" smtClean="0"/>
              <a:t>integrity</a:t>
            </a:r>
          </a:p>
          <a:p>
            <a:pPr lvl="1"/>
            <a:r>
              <a:rPr lang="en-US" sz="1800" dirty="0" smtClean="0"/>
              <a:t>elements do </a:t>
            </a:r>
            <a:r>
              <a:rPr lang="en-US" sz="1800" dirty="0"/>
              <a:t>not depend </a:t>
            </a:r>
            <a:r>
              <a:rPr lang="en-US" sz="1800" dirty="0" smtClean="0"/>
              <a:t>referentially and functionally </a:t>
            </a:r>
            <a:r>
              <a:rPr lang="en-US" sz="1800" dirty="0"/>
              <a:t>on the uniquely identified </a:t>
            </a:r>
            <a:r>
              <a:rPr lang="en-US" sz="1800" dirty="0" smtClean="0"/>
              <a:t>(primary key, </a:t>
            </a:r>
            <a:r>
              <a:rPr lang="en-US" sz="1800" smtClean="0"/>
              <a:t>unique ID) metadata </a:t>
            </a:r>
            <a:r>
              <a:rPr lang="en-US" sz="1800" dirty="0"/>
              <a:t>record.  </a:t>
            </a:r>
            <a:endParaRPr lang="en-US" sz="1800" dirty="0" smtClean="0"/>
          </a:p>
          <a:p>
            <a:pPr lvl="0"/>
            <a:r>
              <a:rPr lang="en-US" sz="1800" dirty="0" smtClean="0"/>
              <a:t>they </a:t>
            </a:r>
            <a:r>
              <a:rPr lang="en-US" sz="1800" dirty="0"/>
              <a:t>store </a:t>
            </a:r>
            <a:r>
              <a:rPr lang="en-US" sz="1800" dirty="0">
                <a:solidFill>
                  <a:srgbClr val="FF0000"/>
                </a:solidFill>
              </a:rPr>
              <a:t>event flags or dates </a:t>
            </a:r>
            <a:r>
              <a:rPr lang="en-US" sz="1800" dirty="0"/>
              <a:t>in the metadata </a:t>
            </a:r>
            <a:endParaRPr lang="en-US" sz="1800" dirty="0" smtClean="0"/>
          </a:p>
          <a:p>
            <a:pPr lvl="1"/>
            <a:r>
              <a:rPr lang="en-US" sz="1800" dirty="0" smtClean="0"/>
              <a:t>e.g</a:t>
            </a:r>
            <a:r>
              <a:rPr lang="en-US" sz="1800" dirty="0"/>
              <a:t>. </a:t>
            </a:r>
            <a:r>
              <a:rPr lang="en-US" sz="1800" dirty="0" smtClean="0"/>
              <a:t>‘published’ or ‘date </a:t>
            </a:r>
            <a:r>
              <a:rPr lang="en-US" sz="1800" dirty="0"/>
              <a:t>of publication’. </a:t>
            </a:r>
            <a:endParaRPr lang="en-US" sz="1800" dirty="0" smtClean="0"/>
          </a:p>
          <a:p>
            <a:pPr lvl="0"/>
            <a:r>
              <a:rPr lang="en-US" sz="1800" dirty="0" smtClean="0"/>
              <a:t>they </a:t>
            </a:r>
            <a:r>
              <a:rPr lang="en-US" sz="1800" dirty="0"/>
              <a:t>do not handle well </a:t>
            </a:r>
            <a:r>
              <a:rPr lang="en-US" sz="1800" dirty="0" err="1">
                <a:solidFill>
                  <a:srgbClr val="FF0000"/>
                </a:solidFill>
              </a:rPr>
              <a:t>multilinguality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and multiple linguistic versions of the same text field;</a:t>
            </a:r>
            <a:endParaRPr lang="en-GB" sz="1800" dirty="0"/>
          </a:p>
          <a:p>
            <a:pPr lvl="0"/>
            <a:r>
              <a:rPr lang="en-US" sz="1800" dirty="0"/>
              <a:t>they do not manage well </a:t>
            </a:r>
            <a:r>
              <a:rPr lang="en-US" sz="1800" dirty="0">
                <a:solidFill>
                  <a:srgbClr val="FF0000"/>
                </a:solidFill>
              </a:rPr>
              <a:t>versioning and </a:t>
            </a:r>
            <a:r>
              <a:rPr lang="en-US" sz="1800" dirty="0" smtClean="0">
                <a:solidFill>
                  <a:srgbClr val="FF0000"/>
                </a:solidFill>
              </a:rPr>
              <a:t>provenance</a:t>
            </a:r>
          </a:p>
          <a:p>
            <a:pPr lvl="1"/>
            <a:r>
              <a:rPr lang="en-US" sz="1800" dirty="0" smtClean="0"/>
              <a:t>this </a:t>
            </a:r>
            <a:r>
              <a:rPr lang="en-US" sz="1800" dirty="0"/>
              <a:t>requires time-stamped relationships between one research information entity and another </a:t>
            </a:r>
            <a:endParaRPr lang="en-US" sz="1800" dirty="0" smtClean="0"/>
          </a:p>
          <a:p>
            <a:r>
              <a:rPr lang="en-US" sz="1800" dirty="0"/>
              <a:t>t</a:t>
            </a:r>
            <a:r>
              <a:rPr lang="en-US" sz="1800" dirty="0" smtClean="0"/>
              <a:t>hey </a:t>
            </a:r>
            <a:r>
              <a:rPr lang="en-US" sz="1800" dirty="0"/>
              <a:t>do not allow </a:t>
            </a:r>
            <a:r>
              <a:rPr lang="en-US" sz="1800" dirty="0">
                <a:solidFill>
                  <a:srgbClr val="FF0000"/>
                </a:solidFill>
              </a:rPr>
              <a:t>multiple classification schemes </a:t>
            </a:r>
            <a:r>
              <a:rPr lang="en-US" sz="1800" dirty="0"/>
              <a:t>for the same entity or – more generally – </a:t>
            </a:r>
            <a:r>
              <a:rPr lang="en-US" sz="1800" dirty="0">
                <a:solidFill>
                  <a:srgbClr val="FF0000"/>
                </a:solidFill>
              </a:rPr>
              <a:t>multiple terminology schemes </a:t>
            </a:r>
            <a:r>
              <a:rPr lang="en-US" sz="1800" dirty="0"/>
              <a:t>for the same attribute of an </a:t>
            </a:r>
            <a:r>
              <a:rPr lang="en-US" sz="1800" dirty="0" smtClean="0"/>
              <a:t>entity</a:t>
            </a:r>
            <a:r>
              <a:rPr lang="en-US" sz="1800" dirty="0"/>
              <a:t>;</a:t>
            </a:r>
            <a:endParaRPr lang="en-GB" sz="1800" dirty="0"/>
          </a:p>
          <a:p>
            <a:pPr lvl="0"/>
            <a:r>
              <a:rPr lang="en-US" sz="1800" dirty="0"/>
              <a:t>they do not provide mechanisms for </a:t>
            </a:r>
            <a:r>
              <a:rPr lang="en-US" sz="1800" dirty="0" err="1">
                <a:solidFill>
                  <a:srgbClr val="FF0000"/>
                </a:solidFill>
              </a:rPr>
              <a:t>crosswalking</a:t>
            </a:r>
            <a:r>
              <a:rPr lang="en-US" sz="1800" dirty="0"/>
              <a:t> between different vocabularies;</a:t>
            </a:r>
            <a:endParaRPr lang="en-GB" sz="1800" dirty="0"/>
          </a:p>
          <a:p>
            <a:pPr lvl="0"/>
            <a:r>
              <a:rPr lang="en-US" sz="1800" dirty="0"/>
              <a:t>they do not provide </a:t>
            </a:r>
            <a:r>
              <a:rPr lang="en-US" sz="1800" dirty="0">
                <a:solidFill>
                  <a:srgbClr val="FF0000"/>
                </a:solidFill>
              </a:rPr>
              <a:t>extension</a:t>
            </a:r>
            <a:r>
              <a:rPr lang="en-US" sz="1800" dirty="0"/>
              <a:t> mechanisms that preserve interoperability;</a:t>
            </a:r>
            <a:endParaRPr lang="en-GB" sz="1800" dirty="0"/>
          </a:p>
        </p:txBody>
      </p:sp>
      <p:grpSp>
        <p:nvGrpSpPr>
          <p:cNvPr id="9" name="Group 8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26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685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 with ‘flat’ Metadata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196751"/>
            <a:ext cx="8640960" cy="5320009"/>
          </a:xfrm>
        </p:spPr>
        <p:txBody>
          <a:bodyPr>
            <a:noAutofit/>
          </a:bodyPr>
          <a:lstStyle/>
          <a:p>
            <a:pPr lvl="0"/>
            <a:r>
              <a:rPr lang="en-US" sz="1800" dirty="0"/>
              <a:t>they </a:t>
            </a:r>
            <a:r>
              <a:rPr lang="en-US" sz="1800" dirty="0">
                <a:solidFill>
                  <a:srgbClr val="FF0000"/>
                </a:solidFill>
              </a:rPr>
              <a:t>violate basic principles </a:t>
            </a:r>
            <a:r>
              <a:rPr lang="en-US" sz="1800" dirty="0"/>
              <a:t>of information </a:t>
            </a:r>
            <a:r>
              <a:rPr lang="en-US" sz="1800" dirty="0" smtClean="0"/>
              <a:t>integrity</a:t>
            </a:r>
          </a:p>
          <a:p>
            <a:pPr lvl="1"/>
            <a:r>
              <a:rPr lang="en-US" sz="1800" dirty="0" smtClean="0"/>
              <a:t>elements do </a:t>
            </a:r>
            <a:r>
              <a:rPr lang="en-US" sz="1800" dirty="0"/>
              <a:t>not depend </a:t>
            </a:r>
            <a:r>
              <a:rPr lang="en-US" sz="1800" dirty="0" smtClean="0"/>
              <a:t>referentially and functionally </a:t>
            </a:r>
            <a:r>
              <a:rPr lang="en-US" sz="1800" dirty="0"/>
              <a:t>on the uniquely identified </a:t>
            </a:r>
            <a:r>
              <a:rPr lang="en-US" sz="1800" dirty="0" smtClean="0"/>
              <a:t>(primary key, unique ID) metadata </a:t>
            </a:r>
            <a:r>
              <a:rPr lang="en-US" sz="1800" dirty="0"/>
              <a:t>record.  </a:t>
            </a:r>
            <a:endParaRPr lang="en-US" sz="1800" dirty="0" smtClean="0"/>
          </a:p>
          <a:p>
            <a:pPr lvl="0"/>
            <a:r>
              <a:rPr lang="en-US" sz="1800" dirty="0" smtClean="0"/>
              <a:t>they </a:t>
            </a:r>
            <a:r>
              <a:rPr lang="en-US" sz="1800" dirty="0"/>
              <a:t>store </a:t>
            </a:r>
            <a:r>
              <a:rPr lang="en-US" sz="1800" dirty="0">
                <a:solidFill>
                  <a:srgbClr val="FF0000"/>
                </a:solidFill>
              </a:rPr>
              <a:t>event flags or dates </a:t>
            </a:r>
            <a:r>
              <a:rPr lang="en-US" sz="1800" dirty="0"/>
              <a:t>in the metadata </a:t>
            </a:r>
            <a:endParaRPr lang="en-US" sz="1800" dirty="0" smtClean="0"/>
          </a:p>
          <a:p>
            <a:pPr lvl="1"/>
            <a:r>
              <a:rPr lang="en-US" sz="1800" dirty="0" smtClean="0"/>
              <a:t>e.g</a:t>
            </a:r>
            <a:r>
              <a:rPr lang="en-US" sz="1800" dirty="0"/>
              <a:t>. </a:t>
            </a:r>
            <a:r>
              <a:rPr lang="en-US" sz="1800" dirty="0" smtClean="0"/>
              <a:t>‘published’ or ‘date </a:t>
            </a:r>
            <a:r>
              <a:rPr lang="en-US" sz="1800" dirty="0"/>
              <a:t>of publication’. </a:t>
            </a:r>
            <a:endParaRPr lang="en-US" sz="1800" dirty="0" smtClean="0"/>
          </a:p>
          <a:p>
            <a:pPr lvl="0"/>
            <a:r>
              <a:rPr lang="en-US" sz="1800" dirty="0" smtClean="0"/>
              <a:t>they </a:t>
            </a:r>
            <a:r>
              <a:rPr lang="en-US" sz="1800" dirty="0"/>
              <a:t>do not handle well </a:t>
            </a:r>
            <a:r>
              <a:rPr lang="en-US" sz="1800" dirty="0" err="1">
                <a:solidFill>
                  <a:srgbClr val="FF0000"/>
                </a:solidFill>
              </a:rPr>
              <a:t>multilinguality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and multiple linguistic versions of the same text field;</a:t>
            </a:r>
            <a:endParaRPr lang="en-GB" sz="1800" dirty="0"/>
          </a:p>
          <a:p>
            <a:pPr lvl="0"/>
            <a:r>
              <a:rPr lang="en-US" sz="1800" dirty="0"/>
              <a:t>they do not manage well </a:t>
            </a:r>
            <a:r>
              <a:rPr lang="en-US" sz="1800" dirty="0">
                <a:solidFill>
                  <a:srgbClr val="FF0000"/>
                </a:solidFill>
              </a:rPr>
              <a:t>versioning and </a:t>
            </a:r>
            <a:r>
              <a:rPr lang="en-US" sz="1800" dirty="0" smtClean="0">
                <a:solidFill>
                  <a:srgbClr val="FF0000"/>
                </a:solidFill>
              </a:rPr>
              <a:t>provenance</a:t>
            </a:r>
          </a:p>
          <a:p>
            <a:pPr lvl="1"/>
            <a:r>
              <a:rPr lang="en-US" sz="1800" dirty="0" smtClean="0"/>
              <a:t>this </a:t>
            </a:r>
            <a:r>
              <a:rPr lang="en-US" sz="1800" dirty="0"/>
              <a:t>requires time-stamped relationships between one research information entity and another </a:t>
            </a:r>
            <a:endParaRPr lang="en-US" sz="1800" dirty="0" smtClean="0"/>
          </a:p>
          <a:p>
            <a:r>
              <a:rPr lang="en-US" sz="1800" dirty="0"/>
              <a:t>t</a:t>
            </a:r>
            <a:r>
              <a:rPr lang="en-US" sz="1800" dirty="0" smtClean="0"/>
              <a:t>hey </a:t>
            </a:r>
            <a:r>
              <a:rPr lang="en-US" sz="1800" dirty="0"/>
              <a:t>do not allow </a:t>
            </a:r>
            <a:r>
              <a:rPr lang="en-US" sz="1800" dirty="0">
                <a:solidFill>
                  <a:srgbClr val="FF0000"/>
                </a:solidFill>
              </a:rPr>
              <a:t>multiple classification schemes </a:t>
            </a:r>
            <a:r>
              <a:rPr lang="en-US" sz="1800" dirty="0"/>
              <a:t>for the same entity or – more generally – </a:t>
            </a:r>
            <a:r>
              <a:rPr lang="en-US" sz="1800" dirty="0">
                <a:solidFill>
                  <a:srgbClr val="FF0000"/>
                </a:solidFill>
              </a:rPr>
              <a:t>multiple terminology schemes </a:t>
            </a:r>
            <a:r>
              <a:rPr lang="en-US" sz="1800" dirty="0"/>
              <a:t>for the same attribute of an </a:t>
            </a:r>
            <a:r>
              <a:rPr lang="en-US" sz="1800" dirty="0" smtClean="0"/>
              <a:t>entity</a:t>
            </a:r>
            <a:r>
              <a:rPr lang="en-US" sz="1800" dirty="0"/>
              <a:t>;</a:t>
            </a:r>
            <a:endParaRPr lang="en-GB" sz="1800" dirty="0"/>
          </a:p>
          <a:p>
            <a:pPr lvl="0"/>
            <a:r>
              <a:rPr lang="en-US" sz="1800" dirty="0"/>
              <a:t>they do not provide mechanisms for </a:t>
            </a:r>
            <a:r>
              <a:rPr lang="en-US" sz="1800" dirty="0" err="1">
                <a:solidFill>
                  <a:srgbClr val="FF0000"/>
                </a:solidFill>
              </a:rPr>
              <a:t>crosswalking</a:t>
            </a:r>
            <a:r>
              <a:rPr lang="en-US" sz="1800" dirty="0"/>
              <a:t> between different vocabularies;</a:t>
            </a:r>
            <a:endParaRPr lang="en-GB" sz="1800" dirty="0"/>
          </a:p>
          <a:p>
            <a:pPr lvl="0"/>
            <a:r>
              <a:rPr lang="en-US" sz="1800" dirty="0"/>
              <a:t>they do not provide </a:t>
            </a:r>
            <a:r>
              <a:rPr lang="en-US" sz="1800" dirty="0">
                <a:solidFill>
                  <a:srgbClr val="FF0000"/>
                </a:solidFill>
              </a:rPr>
              <a:t>extension</a:t>
            </a:r>
            <a:r>
              <a:rPr lang="en-US" sz="1800" dirty="0"/>
              <a:t> mechanisms that preserve interoperability;</a:t>
            </a:r>
            <a:endParaRPr lang="en-GB" sz="1800" dirty="0"/>
          </a:p>
        </p:txBody>
      </p:sp>
      <p:grpSp>
        <p:nvGrpSpPr>
          <p:cNvPr id="9" name="Group 8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27</a:t>
              </a:fld>
              <a:endParaRPr lang="en-GB" sz="12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95536" y="5568842"/>
            <a:ext cx="8496944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chemeClr val="bg1"/>
                </a:solidFill>
              </a:rPr>
              <a:t>It  was understanding these problems 1990-1997 that caused the change from CERIF91 to CERIF2000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Problems with RDF Metadata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Distinguish those evolved to RDF from ‘flat’</a:t>
            </a:r>
          </a:p>
          <a:p>
            <a:pPr lvl="1"/>
            <a:r>
              <a:rPr lang="en-GB" dirty="0" smtClean="0"/>
              <a:t>They carry the disadvantages of ‘flat’;</a:t>
            </a:r>
          </a:p>
          <a:p>
            <a:r>
              <a:rPr lang="en-GB" dirty="0" smtClean="0"/>
              <a:t>From those ‘native RDF’</a:t>
            </a:r>
          </a:p>
          <a:p>
            <a:pPr lvl="1"/>
            <a:r>
              <a:rPr lang="en-GB" dirty="0" smtClean="0"/>
              <a:t>Have concept of structures e.g. CKAN;</a:t>
            </a:r>
          </a:p>
          <a:p>
            <a:pPr lvl="1"/>
            <a:r>
              <a:rPr lang="en-GB" dirty="0" smtClean="0"/>
              <a:t>Or relationships e.g. DCAT, ADMS;</a:t>
            </a:r>
          </a:p>
          <a:p>
            <a:endParaRPr lang="en-GB" dirty="0" smtClean="0"/>
          </a:p>
          <a:p>
            <a:r>
              <a:rPr lang="en-GB" dirty="0" smtClean="0"/>
              <a:t>But </a:t>
            </a:r>
          </a:p>
          <a:p>
            <a:pPr lvl="1"/>
            <a:r>
              <a:rPr lang="en-GB" dirty="0" smtClean="0"/>
              <a:t>Limited in coverage (only ‘assets’);</a:t>
            </a:r>
          </a:p>
          <a:p>
            <a:pPr lvl="1"/>
            <a:r>
              <a:rPr lang="en-GB" dirty="0" smtClean="0"/>
              <a:t>Many RDF assertions to express a role-based, temporal relationship;</a:t>
            </a:r>
          </a:p>
          <a:p>
            <a:pPr lvl="1"/>
            <a:r>
              <a:rPr lang="en-GB" dirty="0" smtClean="0"/>
              <a:t>Lack of referential and functional integrity;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026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188" y="116631"/>
            <a:ext cx="3606786" cy="295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Open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492896"/>
            <a:ext cx="8784976" cy="388843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 smtClean="0"/>
              <a:t> </a:t>
            </a:r>
          </a:p>
          <a:p>
            <a:r>
              <a:rPr lang="en-GB" b="1" dirty="0" smtClean="0">
                <a:solidFill>
                  <a:srgbClr val="00B050"/>
                </a:solidFill>
              </a:rPr>
              <a:t>Open </a:t>
            </a:r>
            <a:r>
              <a:rPr lang="en-GB" b="1" dirty="0">
                <a:solidFill>
                  <a:srgbClr val="00B050"/>
                </a:solidFill>
              </a:rPr>
              <a:t>Government Data </a:t>
            </a:r>
            <a:r>
              <a:rPr lang="en-GB" dirty="0" smtClean="0">
                <a:solidFill>
                  <a:srgbClr val="00B050"/>
                </a:solidFill>
              </a:rPr>
              <a:t>	        </a:t>
            </a:r>
            <a:r>
              <a:rPr lang="en-GB" b="1" dirty="0" smtClean="0">
                <a:solidFill>
                  <a:srgbClr val="CC3399"/>
                </a:solidFill>
              </a:rPr>
              <a:t>Open </a:t>
            </a:r>
            <a:r>
              <a:rPr lang="en-GB" b="1" dirty="0">
                <a:solidFill>
                  <a:srgbClr val="CC3399"/>
                </a:solidFill>
              </a:rPr>
              <a:t>Access to datasets from publicly </a:t>
            </a:r>
            <a:r>
              <a:rPr lang="en-GB" b="1" dirty="0" smtClean="0">
                <a:solidFill>
                  <a:srgbClr val="CC3399"/>
                </a:solidFill>
              </a:rPr>
              <a:t>					         funded research</a:t>
            </a:r>
            <a:endParaRPr lang="en-GB" b="1" dirty="0">
              <a:solidFill>
                <a:srgbClr val="CC3399"/>
              </a:solidFill>
            </a:endParaRPr>
          </a:p>
          <a:p>
            <a:r>
              <a:rPr lang="en-GB" dirty="0"/>
              <a:t>Metadata</a:t>
            </a:r>
          </a:p>
          <a:p>
            <a:pPr lvl="1"/>
            <a:r>
              <a:rPr lang="en-GB" dirty="0">
                <a:solidFill>
                  <a:srgbClr val="00B050"/>
                </a:solidFill>
              </a:rPr>
              <a:t>DC, CKAN, </a:t>
            </a:r>
            <a:r>
              <a:rPr lang="en-GB" dirty="0" err="1">
                <a:solidFill>
                  <a:srgbClr val="00B050"/>
                </a:solidFill>
              </a:rPr>
              <a:t>eGMS</a:t>
            </a:r>
            <a:r>
              <a:rPr lang="en-GB" dirty="0">
                <a:solidFill>
                  <a:srgbClr val="00B050"/>
                </a:solidFill>
              </a:rPr>
              <a:t> </a:t>
            </a:r>
            <a:r>
              <a:rPr lang="en-GB" dirty="0"/>
              <a:t>                      </a:t>
            </a:r>
            <a:r>
              <a:rPr lang="en-GB" dirty="0" smtClean="0"/>
              <a:t>            </a:t>
            </a:r>
            <a:r>
              <a:rPr lang="en-GB" dirty="0" smtClean="0">
                <a:solidFill>
                  <a:srgbClr val="CC3399"/>
                </a:solidFill>
              </a:rPr>
              <a:t>discovery</a:t>
            </a:r>
            <a:r>
              <a:rPr lang="en-GB" dirty="0">
                <a:solidFill>
                  <a:srgbClr val="CC3399"/>
                </a:solidFill>
              </a:rPr>
              <a:t>, contextual, detailed (schema)</a:t>
            </a:r>
          </a:p>
          <a:p>
            <a:r>
              <a:rPr lang="en-GB" dirty="0"/>
              <a:t>Environment</a:t>
            </a:r>
          </a:p>
          <a:p>
            <a:pPr lvl="1"/>
            <a:r>
              <a:rPr lang="en-GB" dirty="0">
                <a:solidFill>
                  <a:srgbClr val="00B050"/>
                </a:solidFill>
              </a:rPr>
              <a:t>LOD, semantic web</a:t>
            </a:r>
            <a:r>
              <a:rPr lang="en-GB" dirty="0"/>
              <a:t>	        </a:t>
            </a:r>
            <a:r>
              <a:rPr lang="en-GB" dirty="0" smtClean="0"/>
              <a:t>	         </a:t>
            </a:r>
            <a:r>
              <a:rPr lang="en-GB" dirty="0" smtClean="0">
                <a:solidFill>
                  <a:srgbClr val="CC3399"/>
                </a:solidFill>
              </a:rPr>
              <a:t>web </a:t>
            </a:r>
            <a:r>
              <a:rPr lang="en-GB" dirty="0">
                <a:solidFill>
                  <a:srgbClr val="CC3399"/>
                </a:solidFill>
              </a:rPr>
              <a:t>portal to relational </a:t>
            </a:r>
            <a:r>
              <a:rPr lang="en-GB" dirty="0" smtClean="0">
                <a:solidFill>
                  <a:srgbClr val="CC3399"/>
                </a:solidFill>
              </a:rPr>
              <a:t>/ file systems</a:t>
            </a:r>
            <a:endParaRPr lang="en-GB" dirty="0">
              <a:solidFill>
                <a:srgbClr val="CC3399"/>
              </a:solidFill>
            </a:endParaRPr>
          </a:p>
          <a:p>
            <a:r>
              <a:rPr lang="en-GB" dirty="0"/>
              <a:t>Data kind</a:t>
            </a:r>
          </a:p>
          <a:p>
            <a:pPr lvl="1"/>
            <a:r>
              <a:rPr lang="en-GB" dirty="0">
                <a:solidFill>
                  <a:srgbClr val="00B050"/>
                </a:solidFill>
              </a:rPr>
              <a:t>Summary or processed </a:t>
            </a:r>
            <a:r>
              <a:rPr lang="en-GB" dirty="0"/>
              <a:t>	         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CC3399"/>
                </a:solidFill>
              </a:rPr>
              <a:t>multi-layered </a:t>
            </a:r>
            <a:r>
              <a:rPr lang="en-GB" dirty="0">
                <a:solidFill>
                  <a:srgbClr val="CC3399"/>
                </a:solidFill>
              </a:rPr>
              <a:t>including raw</a:t>
            </a:r>
          </a:p>
          <a:p>
            <a:r>
              <a:rPr lang="en-GB" dirty="0"/>
              <a:t>Data format</a:t>
            </a:r>
          </a:p>
          <a:p>
            <a:pPr lvl="1"/>
            <a:r>
              <a:rPr lang="en-GB" dirty="0" err="1">
                <a:solidFill>
                  <a:srgbClr val="00B050"/>
                </a:solidFill>
              </a:rPr>
              <a:t>p</a:t>
            </a:r>
            <a:r>
              <a:rPr lang="en-GB" dirty="0" err="1" smtClean="0">
                <a:solidFill>
                  <a:srgbClr val="00B050"/>
                </a:solidFill>
              </a:rPr>
              <a:t>df</a:t>
            </a:r>
            <a:r>
              <a:rPr lang="en-GB" dirty="0">
                <a:solidFill>
                  <a:srgbClr val="00B050"/>
                </a:solidFill>
              </a:rPr>
              <a:t>, </a:t>
            </a:r>
            <a:r>
              <a:rPr lang="en-GB" dirty="0" err="1" smtClean="0">
                <a:solidFill>
                  <a:srgbClr val="00B050"/>
                </a:solidFill>
              </a:rPr>
              <a:t>csv,xls</a:t>
            </a:r>
            <a:r>
              <a:rPr lang="en-GB" dirty="0">
                <a:solidFill>
                  <a:srgbClr val="00B050"/>
                </a:solidFill>
              </a:rPr>
              <a:t>, </a:t>
            </a:r>
            <a:r>
              <a:rPr lang="en-GB" dirty="0" err="1" smtClean="0">
                <a:solidFill>
                  <a:srgbClr val="00B050"/>
                </a:solidFill>
              </a:rPr>
              <a:t>rdf</a:t>
            </a:r>
            <a:r>
              <a:rPr lang="en-GB" dirty="0"/>
              <a:t>	</a:t>
            </a:r>
            <a:r>
              <a:rPr lang="en-GB" dirty="0" smtClean="0"/>
              <a:t>                            </a:t>
            </a:r>
            <a:r>
              <a:rPr lang="en-GB" dirty="0" smtClean="0">
                <a:solidFill>
                  <a:srgbClr val="CC3399"/>
                </a:solidFill>
              </a:rPr>
              <a:t>particular </a:t>
            </a:r>
            <a:r>
              <a:rPr lang="en-GB" dirty="0">
                <a:solidFill>
                  <a:srgbClr val="CC3399"/>
                </a:solidFill>
              </a:rPr>
              <a:t>file or database format</a:t>
            </a:r>
          </a:p>
          <a:p>
            <a:r>
              <a:rPr lang="en-GB" dirty="0"/>
              <a:t>Access</a:t>
            </a:r>
          </a:p>
          <a:p>
            <a:pPr lvl="1"/>
            <a:r>
              <a:rPr lang="en-GB" dirty="0">
                <a:solidFill>
                  <a:srgbClr val="00B050"/>
                </a:solidFill>
              </a:rPr>
              <a:t>Browsing via links, </a:t>
            </a:r>
            <a:r>
              <a:rPr lang="en-GB" dirty="0" smtClean="0">
                <a:solidFill>
                  <a:srgbClr val="00B050"/>
                </a:solidFill>
              </a:rPr>
              <a:t>SPARQ	         </a:t>
            </a:r>
            <a:r>
              <a:rPr lang="en-GB" dirty="0" smtClean="0"/>
              <a:t> </a:t>
            </a:r>
            <a:r>
              <a:rPr lang="en-GB" dirty="0">
                <a:solidFill>
                  <a:srgbClr val="CC3399"/>
                </a:solidFill>
              </a:rPr>
              <a:t>particular program, SQL</a:t>
            </a:r>
          </a:p>
          <a:p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8" name="TextBox 7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29</a:t>
              </a:fld>
              <a:endParaRPr lang="en-GB" sz="12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051720" y="1592795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Distinguish between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9013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 Information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Who are the Stakeholders</a:t>
            </a:r>
          </a:p>
          <a:p>
            <a:r>
              <a:rPr lang="en-GB" dirty="0" smtClean="0"/>
              <a:t>What is it used for</a:t>
            </a:r>
          </a:p>
          <a:p>
            <a:r>
              <a:rPr lang="en-GB" dirty="0" smtClean="0"/>
              <a:t>What is it</a:t>
            </a:r>
          </a:p>
          <a:p>
            <a:r>
              <a:rPr lang="en-GB" dirty="0" smtClean="0"/>
              <a:t>What is available / useable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5" name="TextBox 4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</a:t>
              </a:fld>
              <a:endParaRPr lang="en-GB" sz="1200" dirty="0"/>
            </a:p>
          </p:txBody>
        </p:sp>
      </p:grpSp>
      <p:pic>
        <p:nvPicPr>
          <p:cNvPr id="4102" name="Picture 6" descr="https://encrypted-tbn3.gstatic.com/images?q=tbn:ANd9GcQyXN245PClmqRrhiY-ClG1xbdK3FYou7CkuVIjvWT7gosbRg4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97940" y="2181702"/>
            <a:ext cx="3359410" cy="225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64088" y="530120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Acknowledgements to UKOLN and  </a:t>
            </a:r>
            <a:endParaRPr lang="en-GB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629736"/>
            <a:ext cx="81915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29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ENGAGE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Key aspects:</a:t>
            </a:r>
          </a:p>
          <a:p>
            <a:pPr lvl="1"/>
            <a:r>
              <a:rPr lang="en-GB" dirty="0" smtClean="0"/>
              <a:t>Portal for OGD</a:t>
            </a:r>
          </a:p>
          <a:p>
            <a:pPr lvl="1"/>
            <a:r>
              <a:rPr lang="en-GB" dirty="0" smtClean="0"/>
              <a:t>Linked through to research datasets</a:t>
            </a:r>
          </a:p>
          <a:p>
            <a:pPr lvl="1"/>
            <a:r>
              <a:rPr lang="en-GB" dirty="0" smtClean="0"/>
              <a:t>With social networking</a:t>
            </a:r>
          </a:p>
          <a:p>
            <a:pPr lvl="1"/>
            <a:r>
              <a:rPr lang="en-GB" dirty="0"/>
              <a:t>With rich </a:t>
            </a:r>
            <a:r>
              <a:rPr lang="en-GB" dirty="0" smtClean="0"/>
              <a:t>metadata   CKAN </a:t>
            </a:r>
            <a:r>
              <a:rPr lang="en-GB" dirty="0" smtClean="0">
                <a:sym typeface="Wingdings" pitchFamily="2" charset="2"/>
              </a:rPr>
              <a:t> CERIF</a:t>
            </a:r>
            <a:endParaRPr lang="en-GB" dirty="0" smtClean="0"/>
          </a:p>
          <a:p>
            <a:pPr lvl="1"/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797152"/>
            <a:ext cx="76200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79612" y="6044927"/>
            <a:ext cx="687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hlinkClick r:id="rId3"/>
              </a:rPr>
              <a:t>http://www.engage-project.eu/engage/wp/</a:t>
            </a: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30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850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An Overview of the Research Information Metadata </a:t>
            </a:r>
            <a:r>
              <a:rPr lang="en-GB" sz="4000" b="1" i="1" dirty="0"/>
              <a:t>Ecosystem</a:t>
            </a:r>
          </a:p>
          <a:p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5" name="TextBox 4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31</a:t>
              </a:fld>
              <a:endParaRPr lang="en-GB" sz="1200" dirty="0"/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295" y="1628800"/>
            <a:ext cx="356727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915816" y="5486996"/>
            <a:ext cx="1728192" cy="523220"/>
            <a:chOff x="7236296" y="5373216"/>
            <a:chExt cx="1728192" cy="523220"/>
          </a:xfrm>
        </p:grpSpPr>
        <p:sp>
          <p:nvSpPr>
            <p:cNvPr id="12" name="TextBox 11"/>
            <p:cNvSpPr txBox="1"/>
            <p:nvPr/>
          </p:nvSpPr>
          <p:spPr>
            <a:xfrm>
              <a:off x="7236296" y="5373216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Acknowledgements to</a:t>
              </a:r>
              <a:endParaRPr lang="en-GB" sz="1400" dirty="0"/>
            </a:p>
          </p:txBody>
        </p: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629736"/>
              <a:ext cx="819150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4896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39552" y="2132856"/>
            <a:ext cx="8136904" cy="13681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539552" y="3501008"/>
            <a:ext cx="8136904" cy="1800200"/>
          </a:xfrm>
          <a:prstGeom prst="rect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44612" y="5589240"/>
            <a:ext cx="8136904" cy="504056"/>
          </a:xfrm>
          <a:prstGeom prst="rect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Many de facto standards</a:t>
            </a:r>
          </a:p>
          <a:p>
            <a:r>
              <a:rPr lang="en-GB" dirty="0" smtClean="0"/>
              <a:t>Discovery: DC, CKAN, INSPIRE, DCAT, ADMS</a:t>
            </a:r>
          </a:p>
          <a:p>
            <a:pPr lvl="1"/>
            <a:r>
              <a:rPr lang="en-GB" dirty="0" smtClean="0"/>
              <a:t>Only describe digital objects; do not describe projects, persons, organisations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Detailed: specific formats by domain, project or even dataset</a:t>
            </a:r>
          </a:p>
          <a:p>
            <a:pPr lvl="1"/>
            <a:r>
              <a:rPr lang="en-GB" dirty="0" smtClean="0"/>
              <a:t>Very detailed and dependent on research environment</a:t>
            </a:r>
          </a:p>
          <a:p>
            <a:endParaRPr lang="en-GB" dirty="0" smtClean="0"/>
          </a:p>
          <a:p>
            <a:r>
              <a:rPr lang="en-GB" dirty="0" smtClean="0"/>
              <a:t>To link them need Contextual: CERIF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Ecosystem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5" name="TextBox 4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32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6300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Ecosystem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Originally </a:t>
            </a:r>
            <a:r>
              <a:rPr lang="en-GB" dirty="0" err="1" smtClean="0"/>
              <a:t>ECOlogy</a:t>
            </a:r>
            <a:r>
              <a:rPr lang="en-GB" dirty="0" smtClean="0"/>
              <a:t> SYSTEM</a:t>
            </a:r>
          </a:p>
          <a:p>
            <a:endParaRPr lang="en-GB" dirty="0" smtClean="0"/>
          </a:p>
          <a:p>
            <a:r>
              <a:rPr lang="en-GB" dirty="0" smtClean="0"/>
              <a:t>Then re-used for many purposes:</a:t>
            </a:r>
          </a:p>
          <a:p>
            <a:pPr lvl="1"/>
            <a:r>
              <a:rPr lang="en-GB" dirty="0" smtClean="0"/>
              <a:t>Enterprise ecosystem</a:t>
            </a:r>
          </a:p>
          <a:p>
            <a:pPr lvl="1"/>
            <a:r>
              <a:rPr lang="en-GB" dirty="0" smtClean="0"/>
              <a:t>knowledge ecosystem</a:t>
            </a:r>
          </a:p>
          <a:p>
            <a:pPr lvl="1"/>
            <a:r>
              <a:rPr lang="en-GB" dirty="0" smtClean="0"/>
              <a:t>Business ecosystem</a:t>
            </a:r>
          </a:p>
          <a:p>
            <a:pPr lvl="1"/>
            <a:r>
              <a:rPr lang="en-GB" dirty="0" smtClean="0"/>
              <a:t>Social ecosystem</a:t>
            </a:r>
          </a:p>
          <a:p>
            <a:endParaRPr lang="en-GB" dirty="0" smtClean="0"/>
          </a:p>
          <a:p>
            <a:r>
              <a:rPr lang="en-GB" dirty="0" smtClean="0"/>
              <a:t>Key Point: ecosystem consists of 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entities </a:t>
            </a:r>
          </a:p>
          <a:p>
            <a:r>
              <a:rPr lang="en-GB" dirty="0" smtClean="0"/>
              <a:t>connected by 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flows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23291"/>
            <a:ext cx="3176736" cy="269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720" y="1210041"/>
            <a:ext cx="3185120" cy="271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9" name="TextBox 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33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527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Ecosystem</a:t>
            </a:r>
            <a:endParaRPr lang="en-GB" dirty="0"/>
          </a:p>
        </p:txBody>
      </p:sp>
      <p:pic>
        <p:nvPicPr>
          <p:cNvPr id="2052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97" y="4725144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eith\AppData\Local\Microsoft\Windows\Temporary Internet Files\Content.IE5\853LNWPC\MP900431011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97" y="4604069"/>
            <a:ext cx="1437685" cy="215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595471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231973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1" descr="data:image/jpeg;base64,/9j/4AAQSkZJRgABAQAAAQABAAD/2wCEAAkGBhMSERQUExIUFRUWFxYXFRgVGBUYGRcUFRUVFxgUGRcXHCYeFxokHBQYHy8gJCcpLCwtFR4xNTAqNSYrLCkBCQoKDgwOGg8PGi0lHyQqLCwpLC8sLCkqLy8sLCwsLCkpLCksLCwsLCwsLCwsLCwsLCwsLCwsLCwsLCwsKSwtLP/AABEIAM8A8wMBIgACEQEDEQH/xAAcAAABBQEBAQAAAAAAAAAAAAAEAAIDBQYBBwj/xABHEAACAQIEBAQDAwoDBwMFAQABAhEAAwQSITEFE0FRBiJhcTKBkUJSoQcUIzNicpKx0fCCweEVQ1OissLxY4PSNERzk6MX/8QAGgEAAgMBAQAAAAAAAAAAAAAAAgQAAQMFBv/EADMRAAIBAgQEBQMDAwUAAAAAAAECAAMRBBIhMRNBUXEFImGh8BSBkTKxwULR4RUjM1Lx/9oADAMBAAIRAxEAPwDaZaWWp+XS5ddzNPLZJBkpZan5dLl1M0mSQZaWWp+XS5dTNJkkGWllqfl0uXUzSZJBkp6WpqXl0Xg7EkUni8Rw0uJtSo5mtIbeAJ6U27giK1VjDADaocdhRFcNq2IUcS+nSdb6NLTJtbpmSjr9rWoeXXdwtfioGnIqUsptIreHLGAK6+EYGIo/D33XZR9KJFp2M6D0rY1SDCWgrDTeUrWSNCKbkq7OCZmkH3pp4WIMEzUFYc5Dhm5Smy0stFvhCOlN/Nz2rTOJjwz0g2WnLYJ2FF28P94GjGxKZcoBFC1S2whrRB/UbSmNulko+6ynoap+J8VWyQuUvcZSyqIGg0lmOirOk++hioaoVczaQTS1sIrnELStkN1A0xBYTJ2HofSq3G8Xc3Ht2DblMudmDMJYTlUKR0Ikzv075PjuIVrgUlWZ7he6NAhWDpodvh7ljvuaJxfGQiZLeVZ6rH9zXFreJOQQmnr6RhaCrqZaWuL37VwtcJuo24AVShBOqLGo6QW+ZNXvDOK274OTMCsZlZSCJmPQjQ7E7V57a4uRIMMPnPvNX/hLjlm2bi3LmUuykAroJBGYuBoJEebbLOxMXgsa5bI509ZT0gRcCbDLSyV3CYq3dBNt1cAwcpBg7we1Tcuu4GB2i2SQZaVT8uu1M0mSEcuu8k9qy/izxxYTDuuFxFt77EIvLIfICwz3JEr5VmD3j2rHYWyIDM9xbh1DrcuB83fNmmfc1y62NWkbbx7hAbz1PE3ktqXuOqKN2YhQPcnSuYXE27qB7bq6GYZSCum+o00615zmvOUbEYlrwQyqsFgEDKGOUCWjqe5PWmYjBh3I5p5DkO9ofC1xVyhiOukaHTyg7xGJ8SW+g0kyLPRrXELLHKt60zdluIT9AZonl15x+Y4dhlNi3A2lVNXXgjxFat2RYv3GV+c6Ww63YCFgLacwrl3JAltio7CtKGOFU2ItJwwdpreXS5dF8um5RMSJ3jrHeKdzSuHBxbqfDGDTioG5A/v/AE/Cu5enX+/6j60riU4q2mlMZTeW6Y5Qsk9vxMD8TUeLxIiqvKc2uw29WPX5D+Z7U527kdTr2G59hXHajXYZDtOiawA9ZBdWaYigHWieXS5VdnDpw0CznOMxvDFxduBoRRCuhqr5dLJRmmOs1Wqw3Etc6DrFdBU9RVTy6WSh4Q6wuMektjcT0NC3eIIDos0HkpcuiFMDeU1ZjsIQuLB2SaBv2jOoiibRy064Z6UQ8p0mbeYayv5dYjx1ict+2EJLctlIUfCXYFZI+9Gg6ZZ0zTV1xHxU5JXDW1bUjmXDCkgx5FU5n675RpvrWJ45YxLm4xFsszZ5DMSCPhUHoF2HYQNYko4vEoyFAZmqAGD3vDIRFd7+W4dwArDWJA2PQa/zqixLtbdlZWO+VgBDD66UbxPiPmBi5MeYMNoGsd++lR2sOLuZiQMpUASZcFlDIsGYAbMeuhjZiOWoJOs3RGc2llwzgGfK1y4oXqoka6aZp1ipMdY/N5azoCZZQcwIEd9Qco6elAHm2QQRopGZgcwkwPiE9dNYMq3Yw2zcvXtLak7gswMA6aCdSYP/AJ2qiGB1gFWB1ml4FxhEvJdLMEYEOE1ljCrmWdQJJBgmQIFei8uvIcJwK+oIKjJpucpYACVBAOXrrB9q9D4D4tW44s3U5VwtltgcxlZcoI85EZtxqdcvrXTwNcKMhPaZlLy75dKi+XXK6maDw54tauruUiNh2qeziVJAK6dO1V9g6U+ZOleUhSzS90DfIe1PR9DIGnUbn2qtDR1qSxdg76xUlQ8XCVBAjXsdqZxDCm9byBzbOhDCQcwIIMg6EECuLiDvJg6ax+FTWb207E/WrBtrLBtrNbwTxm4dbWMCAOQtu8gKoXOgS4rMcsnZgYkwQNCb/GcHuG9zLbqhhJkMc+R1bK33VgMvl3z6gwK834jZ/OMmEtKGu3pCAnRV+1cb9lQZI9IGtexYXCZERMxbKqrmbdsoAzH1MSfeuth6rOvmjVMEi8zJ8K3SFDYlmI3LZ2luU9sMAWIX42Om86zTML4cvsxa5ddSCQpzuSVJwxdjFwgZ+Tc8swOZMCK13LpcumNJpYzMnw/eiyBfKrbt20cKbkuV+I5s06wsGZEHedIx4XunPnv581i7ZUtnJHNS0uxaIHKJnds5k6a6rl0uXV6SZTMtd8OX5fLiXykEICz+VTdLROpY5TAYmQVGhGlWPCOGNZQq75yWLFpaSWgnRiY1nQabetXHLpcuoCBIVJgV1YUmQIBMnYQNz6V574N4zjbuPc3872WQ21e0rfmz3EKgOheIMZpy9emmnp/LpFKhNzIFsDpBeXS5VFculy6LNB4cF5dLl0Vy6yn5R+IvZw1vI5TmXQjldGycu65UNuslFEiDE96FqmUEwlpZiBNDyvSkLdYz8mfGi2fCsScqi7a3OVGbK9uewYqV9LhGyitdh8faxAurYvKzIWtuUIJt3II27g/LynsaFKoZQRLegUYgzzewQty+mkJevKNRAHMZlAjTYxA226RVZj+KAaiDJie0fzFD3WayHtSH5bvbldmCMVzAeuXuaAuCV1000n/zXEf9RiTbwfimW6fMASNiR3q/t3xcsYAsgBFrEYdpC6tYe2yEdSQCDPctMk65oSzfSBoPbU6D3rT2VNsWcM9k27mGbEG8RqC9wW2AO+4UQ2zJBEGQNEJCNHsCCanad4zhbdu3hLYUQ3Oukg9EY2baewST7zrq1C4bHnLlAyzqN9B/WpPEd5nTD+WEw6lGkalrtxnJ0115eg7K7RFUj49s3Qg9KqrqftMMUpFQ3mltYxWAUMO0ROvqajN24b6fm4c3kYG3AMmNDI+5DEEnSCZiqJLrESoOm1afw/hb93FWDZQ/onRrjD4VUnzBm2MqGEbmhpi7CYKPNPU+VSonlV2u7mjXDnzaLpipbV6NaV7COrslxclxIzLodxIYEHVSNjUBU1wSIuykGxhLXJNPF6gw5qWzNVBtDku6RVnaXyLPfeqrDruANT/LrRT2rjuLVstmJQHKpOW2zQzT8KwAxlj9nrVAXMioXNhLrhfCzicdhrGcW1H6fOIzE2GRgqSdGJO+pAB03r2fLXlmC8OWrbh5uO4EB3c5lHXJkyhD6gA+taCzxm9ZjLcLr928Gf6XJzj5lvanKNVUGWdlMIyJbnNnkpZK868UeNLl63yUU2c0m5cBYiBtbUwpliNSRGUEdazVjj5N6xfLqqBWZXS3yuWSFi8Zb9OgIKNGgDNvOm5rjlCFA21ntWSlkrzXiH5Rbly7ayh7dlVLXxb/AFhbRVgmCLZZiQBDsFB0Bg3/AA/xnaW2zNeFy3bBLloW7bUCTnBAnTuFP700XGF7SuCbXmryUslOs3A6hlMhgCD6ESN6fFaZpnlkWSlkqWKUVM0mWRZKWSpYqDE4y3bUs7qijdmIAHuTpUzSssdkry38rvGgb2HwqmSgN656Fitq2vuQ9w/TvWq4n+UOyisbNt7xAnbIp9swzN30WDG9eR47nYm6b9xCrvcW5ckMNyrZRP2VW2qj9wTqaVrVly2BmtDIX32mh/JxjVS/eJP/ANriDPpavKT/AJ/SovyTcQVMTZQiCbRtD1lVcSfeyfm3rVInDL1oPDZWPOWd4S+rhlcdouGY1BUHpUuCw12wy37el1WVrakSDDklTJHl6SCDB+VLrVAyjoZtUZFuSd56Px38mwe413DOtstJa2wbIzliSwaTkmdgpGnSqhPyQXXg3MUqTOYIheOwVmIn1JA9jXMP+UfGR51VSSf91mAG4BIuan260dZ/KHiButh/ZXQ/XO38q0L0b3M5RNG9zJsJ+R7CrOe7efbYomkajRSdddZECPchflEwoTG4YqIN20yMfS00r9Bdb8O1XFj8ooPx2I/duA/9aqPxrO+MvESYq9hOWrqV5+bMF2ZbcQUZhuO9W70yhC2jmGKZxll9wnwlaxXC0tsWU3TzndYk3QxgnuAAFA7KPeslxr8k2JtEcgjEKYn4UdTGvlY5Ss7ENOoBBjMd54E41YbC27QvW+YucG3mAcfpHjynU6RWprbhq6i8GpTDk3nivBvycY5zBQWQNCbpH/KqSW/Aetep8B8OWsJbyWwZMF3bVnYCMx7ew0E6VcRSirp01TaAlFV2kWSlUsUq2vNMs8nv4XD4iOdatuRoCygkDsDuPrVbifBFl55TPZmZVMpSTswVwcuvQQD6b0Ja45MZrc+ts/8Aax/7jVlhuNLIi4Ndg3lPt5on5TXIBMdD0K+mhmIxOCvJcuK9tZtKWcKZLKupuICBKgQY3h51gxCl1whYWngNlOYZQGIzRmOk5fNE7Vp/Gdgui3Acrr+jJ/ZuBlX5ZnKn0utQfB+Hm/dCNHKRucw7yqKFI9Tbj93mdxR+UxdsDTvpeEcP8PYtkVwLKhhmCOzhgCAQSVQgH0/sXvh7w+9h3uXbgZ3ULCAhVUHNudWM9YEfMmrY4j1Bpv5x60F4xTwtOmcyjWEinl/WhBiRThifSqjMix3D+YrCTqCDlgHURoY3rHcR4JlcjKxKlGtjIB5/KokKSTbUW1kHfzaiAa3AxA7xTXuI28HtIn+dEGtKIvMnxPiD4q6CQEcEW2KeYkjLczOCAwEwBO03JOormK8Om8zC4yAPuYJM8rl6DSOjb7qu9aq4ls7gfy/EbUmxaDtp6VMx5SZesdw7iGKtqqriWZVAUZlU6ARuwJ+hq3t+IMUN3tfO2T/0uKzeI4wqiToNhPfsBux9BJoN8ddfb9GO7AFz7J8Kf4pP7NFxWHOL1TSpjzTZ3/GzWhL8gj1L29ew+OT6UP8A/wCj3DthR7tdYCenlNrN9QKxTXUQySWfuTmb2n7I9BA9KiPECdhFV9S/Kcuril2QTQ8R8dYhmym8LWk/o7eXTaTcuZx1A0y7iqPFcSVmzO4dx9q4+ZgfTMTl9hFV2KwoufFP4dwdiI6VxuHW4iDsR068yen/AKrfhWbOW/UTFGqZtzCBjSTpcEzBEgGT0jedKVu6Mx/SCR+0Jkanr0gUIOHJmB10MgaHWQTuO4H06az25gEM6ESZ3G83DO3e634UNlgggSxOKESXEbyW016zPqPqO9RHGJmjOJ33HUiPmZHvQA4aJmW3zaxGbMjFtupRfTTSKYnCUWILaRGo0iDvE6x+JG1SyyrjrLfOK42Jih1rrL3obTORXrxnc1HZfNiLE6wWPfSbeu9OujtUOCMX1Z1ZVRHgwSGObLplGukNG+w1ma0WNYT/AJlJh+HIylWAIzXNCAw/WN0IqxwXFrlr9VeuW+wRyV//AFvmT/lqlfEhS+aQOYcp3Vg7N5g2wAkSTG47in5gaq5BuIFRmVzbqZt+H+O8Smjm1eHqDaf+JZQ/wirzCflCw50uLcterLnT+O3mgerAV5cr+tSpiCP9K1XEVBvrDXEsN57GniXCkSMTYI//AC2//lSrx84idz9VBP1pVr9Wek0+q9JQU83CRBgjswkfjQwepBcpW0RjcdeIsuisyq2WVnMvxqZAbVSCAdCNqN4dxDlXX0OqpsQNmudDE/WqziX6p/3SfoJ/yqUt+lP7o/B7lHfSdShXdaDNfUETT2+PL1Yr+8CPx1X8ant43NqCGHdSCPqJrMrePelImSNe40P8Qg0N4SeJn+pfxNO+MIGlVmO8RZbV64PNy3FuFInMVUnfTST/AA0CMUw/3j/Ni3/XNVf5xl5ysFcXLyHK6AjM2Vp0j7zfIUa2MYHiFNtribdb3Yk0+5eIHSs6PELaa29ZjRxMGNBm7kfWjLFu++twrbX90l/ozQn+KT+zQmbfW0bb+0OONyDU7nT1PYAasfQUwXLjaxkHTNBb5KDC+5J/dpilU1US2xZtWPz7eg0qJ756maDN0iFbxBjomn7whWVTm1LbZiZMdp6D0UAelQ3MSx20FQs/U9NfkKU1VpzGcsbmdWzT4qPPXFujv1j0ntO0+m9SDHkUjRXD8C14jKPJmhn7eVz5RIzeZQpI2zehg+14YPM87A2xB8shmafhPZdNYOs9NZqEEMpRTwKfjbQt3XSTAbyltCQVU7n4oJKyN8tMnYakkwAASSewA1J/oauCQQbThFPGFfILgtsUaYZQWJAE5sqiQpgw3WOxEmcM4G10Z3LW0KkAAxcVww1ZWQjYHSe3y0+Ewy20VEEKoCqCSYA21OpoWOUTVKd95iktklQEfM2qqUYEiJkBgJEa07FYR7YU3UKBogkqRJE5SQfK3oexiYrcVxgCIMEetAKl+U0NJQN5gGWRI1HpQ5BE+tX/AIlsot23lUKWzm5Cxm+AKS3VpGg7ZqrOXWsXYZTBHuMQQxkHedZ2/oKatGGzTDYq7yryAGplamm1TlSpKjqVOy0qqSVl4Ydg1u2Sb6kkF2ClwLiLkj4di8GBrbB+1QfKPM5Y1fNlCqcxJ6RG4IO+nrFXd7w/Y1blJ7wBA11kRG+8yNOwqJeNNatxYtQVfMQtqSUbNBML1DTodRPXQadpvo20peJYa4tvzoy8xCUzCMykZZg6/aG8bim4h8t1Y2ZWX5qQ0fQsflVlgOIYjEret3EvZGygArrIIYHM6lVy94136V274TusCC6ESGB8yMGEajf+5HXQgLaGOUzTWm1Nja8CS9rHrr/fzoi5w+5bRLhkobau2uqAoup0833tNQG6xTrnh42wczk8x7aKFGvnKq7EzpChjoPsijuK2VuYm2WQsHs5oTobbLr97L+kEBTOg3qACBSpLw2ci8o8UxJgDMCIKx1JGXXp136KT0p1rDzcug7Ly2EbwcpU6jcpaJ+daG/hke1ltqAkg+WAI2Y+pylvWqXlEW7jt9qzbzej2hirbD28oq0ItFgbCFcDQI4hYIsgE6zmLydTrsBoIFWzPNAYMHmMIPxXQIUk+VrQ2UE9qswgXdW+auv8xQMjHUCTI1Q6SE1yKbauLBlhoSPcDYx1+XUGuYi4AUBDhCSWbK6g7AJnIAEkzvOnrVcNukP6WoN7fmRY+OWwJjMCo92UiosK8nMTpkSPeMx/6x9KdxmxPKIJ8r5/Q5FJj1kTVVzZsqo+05X/AAoLbn8LTiiVbiBwiNDvLbMS2VQWY7KN/cn7K/tHStdhlt28Olm4ysMqodIVth8PqY+ZrE/nLC8OURPwknNGV2gM0EDLO0nUkwIMmzxD2dVu3i5GjKsDv5ZGo1EfENYmjWiWhDD1jbKLTYW8WOYLY+4XEREAqDp7t+FTvcAEnpWLwmGW+oa21xWtlSmch4MkgySWglSpAYaAjaK5xXil79XdgAsoLK3lk7L0KlthMjXU9CLYY7y3SrSW9r9psb1wEQRIPfbUf0rKY20hxSZCqqDOVQVjlKqjaOrdohQNZoi9x/LbjKIAgd+0VlxxYrdzMTkbXPGgCsSbY01mQf8AD6UKU7RLjtUuF6T0HD4tRsQBrOo6f5UT+dDNB0239SAB9TFYi9xhWQZDIYQDEGHG5/vehRi+aLYJChLtoidoFoMfaCCB71XDvvLoueelp6MLgkidQASPQkgH/lP0qPnCT71leF8UJu3bzNHMK5VBPwoDqRsCM2WBtl9aHs8VZ8SWEhGI0OhzDRmIGg2j+kUK07Ewq1cbDlLvxJJsvCzAkaE6qQQQB9odPXcESKpbNpnbLbXMYncAAEwCWOgHtJ0MAxVjjePoQQAdx9MwEkjYa+p9DtR3CeGImZiQ7sWZmgD4yCVB3yTsCasjSRGDRcO8OKktdyXWOglZVQC3w5upBEn07VOvh3D5i3KBmIDSyroR5VOizmP4bQKPRhsNPSnUqWaPrlI0lZgfD1q0WMF80D9LlfKoJOVdNBr7mBOtU+L4HeQnKA6zpBAIGYAA5jqYMzMeU+gOrqHEpI71orknWZVVFrzIfmlwaG20gn4VZhvuGAgg7/OlV2bqftD5/wCtdrSKZ16e8z/E+J2rbFbgYQucsVJQCcu/eYEROoqW/fK5TbtqylJG5+yzDUbTlAH7wp2J4Yrk/EMxBcZjlaARBUyIIOoAGw7VMjJbyLoo+ER6KxA+ib1ppym4taQHi90EgWSR59fNrlmI016TprJAmNZbeMuF8pUZSSAwVxoLaMGObYElh6EAR1BaxlzgErBYHeRvpG/y3oRuIiCV3I0JXNH+FTJ9jA9am/KGoLbCcLobl4EybdtAvYNdYq7xIkqCmmmjMOtV6WCMVYAeWSxcDkjV1z21Gg2lgT/hjWm4uyfJ8QBPLiQWPMZWLOw3ZnWZGgnSenMEETE3mPlJCBTrqIlhJk7x+PrR8tI69VRR4aa6fzrLPE8PBMmWtnS4klcwg/aGqmeo3Gmm4NHhrDXVLIkKymRmuAZgzmGAcRDO0gevpXMLfVgCCIOx3BB6jvUuGVrLM1sSrGXTuYAzIToGgAEHQwNRuW8HXRDkqAWPpOW+cqMp2kuB4OEGYDluWLMRlZjJB1br8I020EgxVz+cN3NR4a8txcymfqCCNwQdQR1BpxtGvRoEA0iDF4785f7xpDEt3qKnC5RlR0ghj1lPxXgtu636q3bHW4oVScwKkQBrOeNRuOsxWU8ReHEsKgsi8yW2cXCTmIJVBqFXRGR210kg9/N6GzSIIBB3B2+lJcunlGm0gEj2J1FK1MMrX0jdLE5TcmeZ+GuNo3MFwA83W7MaMRAHsFIUbbTudQ1UXr4VUYswJXKqea3MhnYmFOoliGnMOteo43DW7kZrVtzInOiNCkjMRm6x61keM+FsQbhuWFtqwEJyilrIJbbYNMiSd4AI0Ep1MKyjTX7Tp0scjmx0+8FXGfm5Fq0y5wTmRF8qlQJ1aC+kaiBA9AKXFODvi7S3BcRgQGykFRqu8qWkgHTaPnU2I8O3mB/QO51I5i2HExAJy3QJiBMTFQ4Szi/hW1aWSM5tC1mj/wBt2I94MSawNJ+YjQrIf6h+ZU8Ptu1vz3ASGZY5V1mhDHmZJXOY/wA+8WvCsScQctsJFv8A9TKGGVgAudFkDKZmNquOCeGSpci4yKxkrbICq0Q0FlJloBIhYg7zR+A8IYa18IaYyyW+zlywIAG3WJ1MEEk0a4HPYsIg9ehTuEGvbSUOM4G9sM5w9xZHnKG2wgaliFcmYB1jpWfwt0EtmnytdbUQSqW1O0DXKD9a9US2oGUDTWZ65iSZ+pqjTwVaBJtvcDSIzBWAAjSBEgxHf1oqnh2UeSLrila4YAdpjRburbkiCZGbOnkAmRMzOhJMbk7hRSVLgAhQOupKge0AtPuBV7xzDWrt20tgqBazC7cUL54AAQGIchlzFjIBXSTIEQwwnTbqSSxJ9zXKr/7bZQQYdSihQPaxPKV+CxBtOrsqtsIJ0Dkj9IDBGh2kT7ExWju8cNpR9suwC9oIYzoDHw1n8bh2kFehMwQJBUgjXTqPpTF4gVAUpqu0gz11kSNidfWsh5heKVFIICCaiz4qtAyxIlQZhoAIQgnTQfpF+vvRWC8QpcZgDGUAnNIOpIiCP2fxrEviY+G1vPwppOhmTHVR9B2qKxfe2sBCNTJUTI1O4AO52Aq8iyZnt5QZvzxVWkzIGgg6z2ioMZxAgENpp31+cVjLeIfs4200H4z0pzXLhkamepIg+pO+naqygTM8U8pd2+ISJlB6GaVVtpAAJ39KVD5ZOG00zWe/4VnfGOL5S2wI3LiO9v4h/A7H/Ce9HXbtwSVbN+y8ZfkVXMPnP+YE4rwO7irS8lluOuYMpUWyhbKJgu0ggNESD0rWjSZz5eU7lWgKAux/tJOAY3Ph85/V2rSoJ3e5bQZyJ2UEZB3OY9qtb3KRWZum53jWP50Lwjw0Thkt80rAAYFATnEM3Ufbnft0qg43eM37QvFltqAYUAFlvWZJmdZZxv8AYHet3wVRbE7GYBqDG1zftLDCWbLJiDeBYJibp66ZSqqBH0+dM4vjrdvK6hyUM3rbT+rcMAx+yIZRDT971i08P8EtOuKDrnIxV9QW12ZYOX4VM6yF/wAqubfBbMeaxaJ6kKNR2JgZvnTaeGswuTMnxFFTsZivC/iHNFtigVUBJ0Guh092doHRbYEa1eXuOorAZ0gz9oaEf1/yq2ZbFi81z9FbN0eYkhJyiBM6E9vh36wKrsH4sa8W5dg3FW46589tRlV/igktAQhiSBOsVZ8OW+rW+3+Za4ldwl/vaMw+PYMLlsEgg59CFYBTlE7F82UKBLaxsTGpwuJLAypEd+urDQ9fhn2YfKPC4q3cUOjK4OoZSGG3Q1PvXRoUOEmS9xFK1YVGzZbGNyTSa1FS8yKYblM3MXKrI+WaXLNP5lMZ6IEwCFE4RXKVBca4quHRTlzO5yoswJgsSx6KACT8h1qncIMzSlUsbCHBopXfNoyhuwYZvwNYTGeI3c5XukAgxlBVGfSE8rBjIJMlj8O1VeIaHIKJmn1ZWHfMwzD2AHpXJfxSneyqT7RpaDDnPTvTb06COgGwpVhMDxi9hxOfPbGrW2kkAfEEYsSvtqNPWavvEfGbltjateUhVLN9ol5hVkEKIGrQTrAiJplMfSNMv0mZoNm3lziMSltC9xsqiO5JJMBQBqWJIAA1JNZTi3iTmOLTfokaPJOrKQx/S3No8sZFMeYSWBiqTF8UxKuVF1chgXA4a8GzsoPlumNMw1ETt0qXhN69myswIPMOZgzZciG5AK6lCqmNCQRGulIV8Y1cBaZtfl/mdDDUqdPV9+R39pY3r4USYVFgabDYfIaj2p1u4DqNu41/lVZe4lcIH6NNQCF8zSDrv5QPxorA4t3KJy1lpUQ+khScozKIkKY1jSJ78cUyxsN4bICT5pFiby54Ktm8otnQKAJa5m11lYEQdQPeu22BT4bnN180qLQYBCVAzeZQLi9MxzTodj8RhyhHMRk7FgpX+NSVHsSDUZwQmQonvHt1+Q+gqnpFTZgR8/b0jKl1S6qDpa+/3lYcbbBhnKlSOZzDaVAGBICa52O2p0Ou2gpz8TsD7U6SIVjP7piG+VVbYC8mId0BGYNrmI1J65WDGBtvUqXL7NFy/wCbQQg8xkM2txhJ0UmI6VrkS17wWp0mILG22gEJt8QzqGCi2DP60MXIH2hatgn2krNTYLELctq+0jUeoJB+Ug1CnDE3aW/eJb5kHy/hRdpx9kZvbX+Wg+ZoWKn9ImDhG8tNTeS8v0pUuXd+6B7sP8gf50qztK+lrf8AUw9Xmmi4yMGUww+E+/2T3U9R89wCOD/waewkUSsVNxvPSsoYZW2mqwTm7bV1EBhInWD1U+oIIPtWA8W8MGGyWxrNiCTu7c5ndz6lmB+dSXMIqvmKKVcw0qDDnQHUbMdPeO5rL8bwIV1uELkuM5AyjyhbqgfIoVNehevxqGf4J5g4bg1Snwy5w+OuO1+5aMfm73cQdN2vPbC69AFtsT3UsOtbzHtduYcPhnysVFxZVWzKUJCeYaTI19PWvLvC+FXPkyq2cFWlQYCWFMiRvmcfjWtwXBba2rasiFlRFJyjVgoBO3etsMCVv1+ftF8RlVh6QuzwbG3Qt25iOW4/VqFtSA0Asxa2MjBSdIJEkSCSKOw/hC3lh7l1meGu/pmh3AAJbbMNNjpAAiNKrhwy1/w0/hX+lL/Z1v8A4afwr/StxSG8zbEEiw0HppNXg8FbtKEt5VUTpPU6kknUknqaIlfvr9RWO/MLf3E/hFc/2fb+4n8IowpmedZseYn31+orhv2/+In8S/1rH/7Pt/cT+EVHfsIi5siQPiJyqAO8xH8qjAgXJlqQxsBNmcTb/wCIn8S/1prYi31u2/4l/rWItKjQs2nJJB5c6DqGGWVYDsYkRNENat65QhIMEQDrtB0MaxrFZ0qgqLmQw6qGmcrCas4u0P8Ae2/40/rVT4gtW74QpetB7ZMZnXKwYQQSDI2BmDt61RY2+ttkGRYaSSYEAMg+fxz8um4jTiVsiQnVQZyiM1zl7EyRIPT032KoFcFWgKCNVEDx3DXYFSwAn7NzDuPcHOGH4EVyzgmZAjC2YJOd7tsEa7CXEDbvqJo1eJ2yAeWQIBlgBoQ5HWf92aOwxV0VgIBHUCe3+Vc//TKLcz8+0NnNtROcL4RZBD3r9kwZCLcUrOkFiSJ2GgEaakjSrTiuHwt8hziERwIzK9o5hMgMGmYJJB3EnvQXLFdyDtTq4WmqZANJlxDe8qr/AA6yMSiDE2mVrbuztkMFHt5V0cD7c/4at+FYGzZcOcTbcgHKBkULm3PxEkxpv1NAt/8AVJ6Wbn43LP8AT8KOzUNPC0lbMFFxCeoSAPSPxWAwbEkXltE78u4oEnrkMpPyrmCwOEturnE52UyuZ0gGCJhFGup+tMNKtPp6ebNlF+0DiG1ry8HGMP1vIaDujAEzFmfQBf5a1V3XAEnagVY3dTK2+2xf1PUL/P2+IMRVSkuZ/wARnDUqlZstP7mT8bsWLqRhj5wZDJJtaSMrywVhr9mSCBVJZ8OHMHu32Zxl+ABfhAGpMzt2E0RZ4hd+E2+oCwCvlzBQBAI2JMGNEb0rtnH3NJtiSF+8AMy2jJJXSC7j/Ae1eerVWqNcADtPSUcKlNbEk94RawCfdzR1fze2jaD5AUWBVaOLE5oQhgFIBkmC+WCIHSToTvTF4s7FRy8uYgT5vtZdB5dxJBmNtJ6LZTHPKNhLeKVQfmp7/jSoIUZbuTNTK0iaBRtalt3IJ7j8RVyQu9bDKQdmBB9iIrL+JlzYRSd1bKfcKwb/AJkH0rVTI0qm41whrtm4iEAt5gGmM8ySCNp1011M6U5hawQMrbEe8QxmHaplZdwfaBeCbOZ7t2PKC6r65nn8FUfxCtdVX4ewiWbQtJuo806HMdyR6/SAKJ4viCli4wMEKYPYnQH5EivR0FCUxaeXr3aqR9pLjcRy7bvE5FZogmcoJ6e1dwtxjbRmjMVUtAIEkAkQdRQPHLgTCXASxlMikzmZ28qzGoJYj+9KNw94GUz5nQLnmMwJEywGgJ3rW+szt5b+sEtcZGUFkYEqGERBDAkfHlP2X3H2PUT0cbSJIYDXfJsDcAOrdeU3tGsUVcI0GTNMDbSARuSI0J2+fQxALykmVXY6ldiWgySOoynoI66TQ3I0vNQlwTl9408aQbhh6ELOmjaBp8us+xIka0+zxJHIXK2u2YLGihx1OpGoG/lO0U03B0tjUCJX4WG0gDWBOx0iO0uxuKWynMdNiAYAkAmJn2jrroKmbS5OkEqAbAa94TftZlK9xHePWPxp5JIGYyFJKwqrlBGwyAT/AK1XJeJxjrJhbQ0nSSwMx3g71YzQlEqEMwuQdJBUemMqnQjWQjFJ326kEDWdj8t9q5zwdADMCJG2b09PpIjcGO3LCmRETqSND2mRrOg19KSWMusk95jSdSRAHufr3kzeRVUC/PkPnz8yUIO1QG64PwiBEROpJ6R6A9OoqHFc7OSp8g5egjzS/niR26z6R1A5xOIKk8sA9NCDPnM6k5fhQbH9YahaUqX1ML/OW3BGxjT7W4mJIEaaxqrbaRNav5tgOvWRoSNwI6d6C/O7+v6OewykdE0nMYgl9dfhiisM7x5xBk6AHbuBJ09J6fKqvrCAFtheMFs88nT9UoG/33J/7fqKt+F8Gu4gkJAUaM7A5Qew1lm9B8yJE1d/GKsaiW0UdydgO/yrffnS4VLdtdVUZTAmWBlmnaT5iesx0NYVqmXRTGaCjLxKg0Gg+en8wRfAwjW+0+iKB9Jn8az3HOFXMMCx/SICFLIG0YgEKy6kE5hsSNYmdK2fD+LK65s2mgM9DpqSfQfOTVXwTjKXhfS9bKC45I5mgdLo8qgn7WVdvXTYwsKrjY/nWbk0XsGAsegA/b+Zgzba4ZuCEH2SZJPTNGgA7SZ6xsZyZqTFWOW7qTJVmX3ysVn5xNQhidtK4daq9Vsz7z0NGglBciSQsfam70mgb6mhL98nQVjNpLnUEwBJ3gb+561KzjSAJGxjUTvBoJF+dOgnrFSSE5f2hSobMPWlUkiuJBkVzNIBHTf2pZ4Ov1ruTWRofwNSSE4d+n0NTzOlB3GgjoamBkT1qSSG8ClxbgmIKMB0E5lb2BzA/vA7TUxvrdUrmHTVTqCCCDp6gGmNxFA2UyGAUn0zOEGvuwJ9DTL16ywklDM6kdhJ1PUDWN66eGxzUUyFbicrE+HrXfOrWMD4Xh7mIxFlD+lNrNuQM15ncI+XLoAFJ1gLE6wK9M4H4Hw9hSLg5rsxdi/wlnJMBOoEQM0mFG21ZrwDwyymJuXlJ1tyDnYiWZQWEncgR862N+9c5ggnKO4UHrvpOgPbrqKeR+OL8ouyfTHKN+v9unwcpPiPDWGYRyVTsbfkI/h0PzkVh/EnAns3EUnMjE5WhdVjzBh0OwIBghtokDc4jGZEn7R08zT6TPb+9KofE1242EuEgO9trbINBLFgpWdtVcifXrWihkF+UzP+7o2/I+vfpMzZsAa9Y1M77DXaYAAkidPU1zFYYXEZG2YFT8+vy3+VAf7XuPpaw9wnrzBkAPbU6n5iuPicXbBdksOo1ZULq4UbkEyp06elOcRTpy7TjZGvvr3lfwfFxdDOdTh4c/tWSUb3/UsaNFtsV5nlLG4X7VwfeYjZf7HRqrcGOYVIG9i/cP8A77PlX/8AoD860vgtRcGFB1GaD/7Zcx8+WPrSit5SDtqe+2/3MbCZnAHbtv8AxNPwLwguQPflQYy2wcsLsodt528oIjuToDsVwnCC/asciDcW42ZXcFckeus679qnx78zEWrZPlUG8w7spASfSST6xUN26DxAd0wzEdpa4B/L+dZMG0uY875bBNL8vT+dJR8b8PNhvMpL2iYBMZkJ2Vo0IPQiNdI2mqq/4PxFsQuMs3TPmuRA0AJbL9CoI61mvzkQDtpOvtJpvDOSLGIYtVa1Redwe45/OnrJS1BX8WWJVI00Ztwv7I11b06dY0Bhe61z4SVT73Vv3B0H7R+Q2aprFkAAAQBsKSxfiAXyUt+vSOYLw0t56o06de8itYbLJXViNWOrHqNe09BA9K2vE7oxFkOsEMJ2E+bylCYkQTG+420rLAUThOIPanLBU7q2xO0j7p9fwrl4esFY8TYzr43DcejkXcbch2+f+aLhHD+WpQwdCvTVRIaJH7Uxpoy61HxXCZ74ZhltKMzt0IGrT8vLHaaBHig/8I/xLH1/0qu4lxx7mh0X7qyZI2zHr7aD30roVMRRRPKbn5vOLR8OrOQjjKo31HtBsRdzu9xtM7M0dfMxaPxqNrnYQO50qC5iD6D8TQ7En/X+lcS956cyV7w7yfTQfWowk7mPxroUDfWmtdgdhUkkpZR6+9QPeJ/vSmT1O1cGtSSd/veuU6aVSSFZg1DupQ+lEXMP1Woxc6HWpJHNeDDb+tOtXYGu1RPZ6ipbVwEQd+/epJGthbbHMVBJ1J6mI09R5RptpXLfCrceYFz3LN2gdegOlPuJA00pWb/TaruZVhLfgvERYuK2oWMjfumNfWCAfaa2wxIMEEEbgjYgg6gjfevN+cRuKIw3EXTRHKjtoR9CDHyincLihS8rjSI4zCGuAyGzDrsZtseucADfafuis/xriKqRYD5m0a4J2yk5R9SCe2Ud6Afi106G4Y/ZAX8RqPkaDe2jCCoI3EiYPcdj604/iSCyqCRzilLw+rkOdhflbX87e3eFc30/lQ2P/SW3QGCykA9J/pXBhB0Zx85/6gTXThR1Zz/i/wDjFbHxSkRYg/PvEx4RWB3Hv/aZXgnEVtZs36xVS2EkA5wXBTXp5Ac20a1f8CxyYVbc3ELI2eM4jfVR7jT5mibeDtqSVtoCdyFWT7nc1IW7Ckhjwotl68+sf/03zZs3O+3SbHw8ycs3FIY3GZs4Ml1LHKSehjSOhpnCcYLt+/eA0GWyjfeCFix+pX6Csph8ZctmUfLO43B9SD19d/WiE4xdRcqlFA2ypHr1JH4VsuOpsAX0MwxHh9dql0II9eXff29pc8VKYdb7ppdviB2BiC0bwJk9yR3rIDCz8RL+kQmm3l1zf4iRRT4nMSzEsTuW1P8AoPQaVE7ToKRrYpnJy6CdOjhEpqA2pGt+/SSi1Jk1JoKhtrA/uK492BSkbkpftUZvAdZPYUK2In2pG7lGlSST3r+nahDeqLVj61KVC+pqSTgB9qRcDb69TTGed6ciiMx2/nUknCep26DvTNzrSe5Op36elIL/AK/0qSRO0+wrntSialVeg+tSSNy0qdApVJJ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62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19" y="1302223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2332169" y="3072960"/>
            <a:ext cx="4544087" cy="1652184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Metadata provides the ‘substance’ of the flows</a:t>
            </a:r>
            <a:endParaRPr lang="en-GB" sz="2800" dirty="0"/>
          </a:p>
        </p:txBody>
      </p:sp>
      <p:grpSp>
        <p:nvGrpSpPr>
          <p:cNvPr id="29" name="Group 28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30" name="TextBox 29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34</a:t>
              </a:fld>
              <a:endParaRPr lang="en-GB" sz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3597" y="2574984"/>
            <a:ext cx="1656184" cy="2092231"/>
            <a:chOff x="395536" y="980728"/>
            <a:chExt cx="1656184" cy="2092231"/>
          </a:xfrm>
        </p:grpSpPr>
        <p:pic>
          <p:nvPicPr>
            <p:cNvPr id="2050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395536" y="4604069"/>
            <a:ext cx="1936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Publication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932040" y="4622741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Product (dataset)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990855" y="462274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Product (video)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804248" y="4365104"/>
            <a:ext cx="2057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Facility/Equipment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660232" y="3072960"/>
            <a:ext cx="2483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Organisation (academic)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494512" y="1245988"/>
            <a:ext cx="2397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Organisation (business)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635896" y="106132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Project</a:t>
            </a:r>
            <a:endParaRPr lang="en-GB" dirty="0"/>
          </a:p>
        </p:txBody>
      </p:sp>
      <p:pic>
        <p:nvPicPr>
          <p:cNvPr id="28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225" y="22932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494512" y="229320"/>
            <a:ext cx="1175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F</a:t>
            </a:r>
            <a:r>
              <a:rPr lang="en-GB" dirty="0" smtClean="0"/>
              <a:t>unding</a:t>
            </a:r>
            <a:endParaRPr lang="en-GB" dirty="0"/>
          </a:p>
        </p:txBody>
      </p:sp>
      <p:grpSp>
        <p:nvGrpSpPr>
          <p:cNvPr id="34" name="Group 33"/>
          <p:cNvGrpSpPr/>
          <p:nvPr/>
        </p:nvGrpSpPr>
        <p:grpSpPr>
          <a:xfrm>
            <a:off x="275955" y="1039287"/>
            <a:ext cx="2175793" cy="1531109"/>
            <a:chOff x="307975" y="3072960"/>
            <a:chExt cx="2175793" cy="1531109"/>
          </a:xfrm>
        </p:grpSpPr>
        <p:pic>
          <p:nvPicPr>
            <p:cNvPr id="35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TextBox 35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7832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Ecosystem</a:t>
            </a:r>
            <a:endParaRPr lang="en-GB" dirty="0"/>
          </a:p>
        </p:txBody>
      </p:sp>
      <p:pic>
        <p:nvPicPr>
          <p:cNvPr id="2052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97" y="4725144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eith\AppData\Local\Microsoft\Windows\Temporary Internet Files\Content.IE5\853LNWPC\MP900431011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97" y="4604069"/>
            <a:ext cx="1437685" cy="215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595471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231973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1" descr="data:image/jpeg;base64,/9j/4AAQSkZJRgABAQAAAQABAAD/2wCEAAkGBhMSERQUExIUFRUWFxYXFRgVGBUYGRcUFRUVFxgUGRcXHCYeFxokHBQYHy8gJCcpLCwtFR4xNTAqNSYrLCkBCQoKDgwOGg8PGi0lHyQqLCwpLC8sLCkqLy8sLCwsLCkpLCksLCwsLCwsLCwsLCwsLCwsLCwsLCwsLCwsKSwtLP/AABEIAM8A8wMBIgACEQEDEQH/xAAcAAABBQEBAQAAAAAAAAAAAAAEAAIDBQYBBwj/xABHEAACAQIEBAQDAwoDBwMFAQABAhEAAwQSITEFE0FRBiJhcTKBkUJSoQcUIzNicpKx0fCCweEVQ1OissLxY4PSNERzk6MX/8QAGgEAAgMBAQAAAAAAAAAAAAAAAgQAAQMFBv/EADMRAAIBAgQEBQMDAwUAAAAAAAECAAMRBBIhMRNBUXEFImGh8BSBkTKxwULR4RUjM1Lx/9oADAMBAAIRAxEAPwDaZaWWp+XS5ddzNPLZJBkpZan5dLl1M0mSQZaWWp+XS5dTNJkkGWllqfl0uXUzSZJBkp6WpqXl0Xg7EkUni8Rw0uJtSo5mtIbeAJ6U27giK1VjDADaocdhRFcNq2IUcS+nSdb6NLTJtbpmSjr9rWoeXXdwtfioGnIqUsptIreHLGAK6+EYGIo/D33XZR9KJFp2M6D0rY1SDCWgrDTeUrWSNCKbkq7OCZmkH3pp4WIMEzUFYc5Dhm5Smy0stFvhCOlN/Nz2rTOJjwz0g2WnLYJ2FF28P94GjGxKZcoBFC1S2whrRB/UbSmNulko+6ynoap+J8VWyQuUvcZSyqIGg0lmOirOk++hioaoVczaQTS1sIrnELStkN1A0xBYTJ2HofSq3G8Xc3Ht2DblMudmDMJYTlUKR0Ikzv075PjuIVrgUlWZ7he6NAhWDpodvh7ljvuaJxfGQiZLeVZ6rH9zXFreJOQQmnr6RhaCrqZaWuL37VwtcJuo24AVShBOqLGo6QW+ZNXvDOK274OTMCsZlZSCJmPQjQ7E7V57a4uRIMMPnPvNX/hLjlm2bi3LmUuykAroJBGYuBoJEebbLOxMXgsa5bI509ZT0gRcCbDLSyV3CYq3dBNt1cAwcpBg7we1Tcuu4GB2i2SQZaVT8uu1M0mSEcuu8k9qy/izxxYTDuuFxFt77EIvLIfICwz3JEr5VmD3j2rHYWyIDM9xbh1DrcuB83fNmmfc1y62NWkbbx7hAbz1PE3ktqXuOqKN2YhQPcnSuYXE27qB7bq6GYZSCum+o00615zmvOUbEYlrwQyqsFgEDKGOUCWjqe5PWmYjBh3I5p5DkO9ofC1xVyhiOukaHTyg7xGJ8SW+g0kyLPRrXELLHKt60zdluIT9AZonl15x+Y4dhlNi3A2lVNXXgjxFat2RYv3GV+c6Ww63YCFgLacwrl3JAltio7CtKGOFU2ItJwwdpreXS5dF8um5RMSJ3jrHeKdzSuHBxbqfDGDTioG5A/v/AE/Cu5enX+/6j60riU4q2mlMZTeW6Y5Qsk9vxMD8TUeLxIiqvKc2uw29WPX5D+Z7U527kdTr2G59hXHajXYZDtOiawA9ZBdWaYigHWieXS5VdnDpw0CznOMxvDFxduBoRRCuhqr5dLJRmmOs1Wqw3Etc6DrFdBU9RVTy6WSh4Q6wuMektjcT0NC3eIIDos0HkpcuiFMDeU1ZjsIQuLB2SaBv2jOoiibRy064Z6UQ8p0mbeYayv5dYjx1ict+2EJLctlIUfCXYFZI+9Gg6ZZ0zTV1xHxU5JXDW1bUjmXDCkgx5FU5n675RpvrWJ45YxLm4xFsszZ5DMSCPhUHoF2HYQNYko4vEoyFAZmqAGD3vDIRFd7+W4dwArDWJA2PQa/zqixLtbdlZWO+VgBDD66UbxPiPmBi5MeYMNoGsd++lR2sOLuZiQMpUASZcFlDIsGYAbMeuhjZiOWoJOs3RGc2llwzgGfK1y4oXqoka6aZp1ipMdY/N5azoCZZQcwIEd9Qco6elAHm2QQRopGZgcwkwPiE9dNYMq3Yw2zcvXtLak7gswMA6aCdSYP/AJ2qiGB1gFWB1ml4FxhEvJdLMEYEOE1ljCrmWdQJJBgmQIFei8uvIcJwK+oIKjJpucpYACVBAOXrrB9q9D4D4tW44s3U5VwtltgcxlZcoI85EZtxqdcvrXTwNcKMhPaZlLy75dKi+XXK6maDw54tauruUiNh2qeziVJAK6dO1V9g6U+ZOleUhSzS90DfIe1PR9DIGnUbn2qtDR1qSxdg76xUlQ8XCVBAjXsdqZxDCm9byBzbOhDCQcwIIMg6EECuLiDvJg6ax+FTWb207E/WrBtrLBtrNbwTxm4dbWMCAOQtu8gKoXOgS4rMcsnZgYkwQNCb/GcHuG9zLbqhhJkMc+R1bK33VgMvl3z6gwK834jZ/OMmEtKGu3pCAnRV+1cb9lQZI9IGtexYXCZERMxbKqrmbdsoAzH1MSfeuth6rOvmjVMEi8zJ8K3SFDYlmI3LZ2luU9sMAWIX42Om86zTML4cvsxa5ddSCQpzuSVJwxdjFwgZ+Tc8swOZMCK13LpcumNJpYzMnw/eiyBfKrbt20cKbkuV+I5s06wsGZEHedIx4XunPnv581i7ZUtnJHNS0uxaIHKJnds5k6a6rl0uXV6SZTMtd8OX5fLiXykEICz+VTdLROpY5TAYmQVGhGlWPCOGNZQq75yWLFpaSWgnRiY1nQabetXHLpcuoCBIVJgV1YUmQIBMnYQNz6V574N4zjbuPc3872WQ21e0rfmz3EKgOheIMZpy9emmnp/LpFKhNzIFsDpBeXS5VFculy6LNB4cF5dLl0Vy6yn5R+IvZw1vI5TmXQjldGycu65UNuslFEiDE96FqmUEwlpZiBNDyvSkLdYz8mfGi2fCsScqi7a3OVGbK9uewYqV9LhGyitdh8faxAurYvKzIWtuUIJt3II27g/LynsaFKoZQRLegUYgzzewQty+mkJevKNRAHMZlAjTYxA226RVZj+KAaiDJie0fzFD3WayHtSH5bvbldmCMVzAeuXuaAuCV1000n/zXEf9RiTbwfimW6fMASNiR3q/t3xcsYAsgBFrEYdpC6tYe2yEdSQCDPctMk65oSzfSBoPbU6D3rT2VNsWcM9k27mGbEG8RqC9wW2AO+4UQ2zJBEGQNEJCNHsCCanad4zhbdu3hLYUQ3Oukg9EY2baewST7zrq1C4bHnLlAyzqN9B/WpPEd5nTD+WEw6lGkalrtxnJ0115eg7K7RFUj49s3Qg9KqrqftMMUpFQ3mltYxWAUMO0ROvqajN24b6fm4c3kYG3AMmNDI+5DEEnSCZiqJLrESoOm1afw/hb93FWDZQ/onRrjD4VUnzBm2MqGEbmhpi7CYKPNPU+VSonlV2u7mjXDnzaLpipbV6NaV7COrslxclxIzLodxIYEHVSNjUBU1wSIuykGxhLXJNPF6gw5qWzNVBtDku6RVnaXyLPfeqrDruANT/LrRT2rjuLVstmJQHKpOW2zQzT8KwAxlj9nrVAXMioXNhLrhfCzicdhrGcW1H6fOIzE2GRgqSdGJO+pAB03r2fLXlmC8OWrbh5uO4EB3c5lHXJkyhD6gA+taCzxm9ZjLcLr928Gf6XJzj5lvanKNVUGWdlMIyJbnNnkpZK868UeNLl63yUU2c0m5cBYiBtbUwpliNSRGUEdazVjj5N6xfLqqBWZXS3yuWSFi8Zb9OgIKNGgDNvOm5rjlCFA21ntWSlkrzXiH5Rbly7ayh7dlVLXxb/AFhbRVgmCLZZiQBDsFB0Bg3/AA/xnaW2zNeFy3bBLloW7bUCTnBAnTuFP700XGF7SuCbXmryUslOs3A6hlMhgCD6ESN6fFaZpnlkWSlkqWKUVM0mWRZKWSpYqDE4y3bUs7qijdmIAHuTpUzSssdkry38rvGgb2HwqmSgN656Fitq2vuQ9w/TvWq4n+UOyisbNt7xAnbIp9swzN30WDG9eR47nYm6b9xCrvcW5ckMNyrZRP2VW2qj9wTqaVrVly2BmtDIX32mh/JxjVS/eJP/ANriDPpavKT/AJ/SovyTcQVMTZQiCbRtD1lVcSfeyfm3rVInDL1oPDZWPOWd4S+rhlcdouGY1BUHpUuCw12wy37el1WVrakSDDklTJHl6SCDB+VLrVAyjoZtUZFuSd56Px38mwe413DOtstJa2wbIzliSwaTkmdgpGnSqhPyQXXg3MUqTOYIheOwVmIn1JA9jXMP+UfGR51VSSf91mAG4BIuan260dZ/KHiButh/ZXQ/XO38q0L0b3M5RNG9zJsJ+R7CrOe7efbYomkajRSdddZECPchflEwoTG4YqIN20yMfS00r9Bdb8O1XFj8ooPx2I/duA/9aqPxrO+MvESYq9hOWrqV5+bMF2ZbcQUZhuO9W70yhC2jmGKZxll9wnwlaxXC0tsWU3TzndYk3QxgnuAAFA7KPeslxr8k2JtEcgjEKYn4UdTGvlY5Ss7ENOoBBjMd54E41YbC27QvW+YucG3mAcfpHjynU6RWprbhq6i8GpTDk3nivBvycY5zBQWQNCbpH/KqSW/Aetep8B8OWsJbyWwZMF3bVnYCMx7ew0E6VcRSirp01TaAlFV2kWSlUsUq2vNMs8nv4XD4iOdatuRoCygkDsDuPrVbifBFl55TPZmZVMpSTswVwcuvQQD6b0Ja45MZrc+ts/8Aax/7jVlhuNLIi4Ndg3lPt5on5TXIBMdD0K+mhmIxOCvJcuK9tZtKWcKZLKupuICBKgQY3h51gxCl1whYWngNlOYZQGIzRmOk5fNE7Vp/Gdgui3Acrr+jJ/ZuBlX5ZnKn0utQfB+Hm/dCNHKRucw7yqKFI9Tbj93mdxR+UxdsDTvpeEcP8PYtkVwLKhhmCOzhgCAQSVQgH0/sXvh7w+9h3uXbgZ3ULCAhVUHNudWM9YEfMmrY4j1Bpv5x60F4xTwtOmcyjWEinl/WhBiRThifSqjMix3D+YrCTqCDlgHURoY3rHcR4JlcjKxKlGtjIB5/KokKSTbUW1kHfzaiAa3AxA7xTXuI28HtIn+dEGtKIvMnxPiD4q6CQEcEW2KeYkjLczOCAwEwBO03JOormK8Om8zC4yAPuYJM8rl6DSOjb7qu9aq4ls7gfy/EbUmxaDtp6VMx5SZesdw7iGKtqqriWZVAUZlU6ARuwJ+hq3t+IMUN3tfO2T/0uKzeI4wqiToNhPfsBux9BJoN8ddfb9GO7AFz7J8Kf4pP7NFxWHOL1TSpjzTZ3/GzWhL8gj1L29ew+OT6UP8A/wCj3DthR7tdYCenlNrN9QKxTXUQySWfuTmb2n7I9BA9KiPECdhFV9S/Kcuril2QTQ8R8dYhmym8LWk/o7eXTaTcuZx1A0y7iqPFcSVmzO4dx9q4+ZgfTMTl9hFV2KwoufFP4dwdiI6VxuHW4iDsR068yen/AKrfhWbOW/UTFGqZtzCBjSTpcEzBEgGT0jedKVu6Mx/SCR+0Jkanr0gUIOHJmB10MgaHWQTuO4H06az25gEM6ESZ3G83DO3e634UNlgggSxOKESXEbyW016zPqPqO9RHGJmjOJ33HUiPmZHvQA4aJmW3zaxGbMjFtupRfTTSKYnCUWILaRGo0iDvE6x+JG1SyyrjrLfOK42Jih1rrL3obTORXrxnc1HZfNiLE6wWPfSbeu9OujtUOCMX1Z1ZVRHgwSGObLplGukNG+w1ma0WNYT/AJlJh+HIylWAIzXNCAw/WN0IqxwXFrlr9VeuW+wRyV//AFvmT/lqlfEhS+aQOYcp3Vg7N5g2wAkSTG47in5gaq5BuIFRmVzbqZt+H+O8Smjm1eHqDaf+JZQ/wirzCflCw50uLcterLnT+O3mgerAV5cr+tSpiCP9K1XEVBvrDXEsN57GniXCkSMTYI//AC2//lSrx84idz9VBP1pVr9Wek0+q9JQU83CRBgjswkfjQwepBcpW0RjcdeIsuisyq2WVnMvxqZAbVSCAdCNqN4dxDlXX0OqpsQNmudDE/WqziX6p/3SfoJ/yqUt+lP7o/B7lHfSdShXdaDNfUETT2+PL1Yr+8CPx1X8ant43NqCGHdSCPqJrMrePelImSNe40P8Qg0N4SeJn+pfxNO+MIGlVmO8RZbV64PNy3FuFInMVUnfTST/AA0CMUw/3j/Ni3/XNVf5xl5ysFcXLyHK6AjM2Vp0j7zfIUa2MYHiFNtribdb3Yk0+5eIHSs6PELaa29ZjRxMGNBm7kfWjLFu++twrbX90l/ozQn+KT+zQmbfW0bb+0OONyDU7nT1PYAasfQUwXLjaxkHTNBb5KDC+5J/dpilU1US2xZtWPz7eg0qJ756maDN0iFbxBjomn7whWVTm1LbZiZMdp6D0UAelQ3MSx20FQs/U9NfkKU1VpzGcsbmdWzT4qPPXFujv1j0ntO0+m9SDHkUjRXD8C14jKPJmhn7eVz5RIzeZQpI2zehg+14YPM87A2xB8shmafhPZdNYOs9NZqEEMpRTwKfjbQt3XSTAbyltCQVU7n4oJKyN8tMnYakkwAASSewA1J/oauCQQbThFPGFfILgtsUaYZQWJAE5sqiQpgw3WOxEmcM4G10Z3LW0KkAAxcVww1ZWQjYHSe3y0+Ewy20VEEKoCqCSYA21OpoWOUTVKd95iktklQEfM2qqUYEiJkBgJEa07FYR7YU3UKBogkqRJE5SQfK3oexiYrcVxgCIMEetAKl+U0NJQN5gGWRI1HpQ5BE+tX/AIlsot23lUKWzm5Cxm+AKS3VpGg7ZqrOXWsXYZTBHuMQQxkHedZ2/oKatGGzTDYq7yryAGplamm1TlSpKjqVOy0qqSVl4Ydg1u2Sb6kkF2ClwLiLkj4di8GBrbB+1QfKPM5Y1fNlCqcxJ6RG4IO+nrFXd7w/Y1blJ7wBA11kRG+8yNOwqJeNNatxYtQVfMQtqSUbNBML1DTodRPXQadpvo20peJYa4tvzoy8xCUzCMykZZg6/aG8bim4h8t1Y2ZWX5qQ0fQsflVlgOIYjEret3EvZGygArrIIYHM6lVy94136V274TusCC6ESGB8yMGEajf+5HXQgLaGOUzTWm1Nja8CS9rHrr/fzoi5w+5bRLhkobau2uqAoup0833tNQG6xTrnh42wczk8x7aKFGvnKq7EzpChjoPsijuK2VuYm2WQsHs5oTobbLr97L+kEBTOg3qACBSpLw2ci8o8UxJgDMCIKx1JGXXp136KT0p1rDzcug7Ly2EbwcpU6jcpaJ+daG/hke1ltqAkg+WAI2Y+pylvWqXlEW7jt9qzbzej2hirbD28oq0ItFgbCFcDQI4hYIsgE6zmLydTrsBoIFWzPNAYMHmMIPxXQIUk+VrQ2UE9qswgXdW+auv8xQMjHUCTI1Q6SE1yKbauLBlhoSPcDYx1+XUGuYi4AUBDhCSWbK6g7AJnIAEkzvOnrVcNukP6WoN7fmRY+OWwJjMCo92UiosK8nMTpkSPeMx/6x9KdxmxPKIJ8r5/Q5FJj1kTVVzZsqo+05X/AAoLbn8LTiiVbiBwiNDvLbMS2VQWY7KN/cn7K/tHStdhlt28Olm4ysMqodIVth8PqY+ZrE/nLC8OURPwknNGV2gM0EDLO0nUkwIMmzxD2dVu3i5GjKsDv5ZGo1EfENYmjWiWhDD1jbKLTYW8WOYLY+4XEREAqDp7t+FTvcAEnpWLwmGW+oa21xWtlSmch4MkgySWglSpAYaAjaK5xXil79XdgAsoLK3lk7L0KlthMjXU9CLYY7y3SrSW9r9psb1wEQRIPfbUf0rKY20hxSZCqqDOVQVjlKqjaOrdohQNZoi9x/LbjKIAgd+0VlxxYrdzMTkbXPGgCsSbY01mQf8AD6UKU7RLjtUuF6T0HD4tRsQBrOo6f5UT+dDNB0239SAB9TFYi9xhWQZDIYQDEGHG5/vehRi+aLYJChLtoidoFoMfaCCB71XDvvLoueelp6MLgkidQASPQkgH/lP0qPnCT71leF8UJu3bzNHMK5VBPwoDqRsCM2WBtl9aHs8VZ8SWEhGI0OhzDRmIGg2j+kUK07Ewq1cbDlLvxJJsvCzAkaE6qQQQB9odPXcESKpbNpnbLbXMYncAAEwCWOgHtJ0MAxVjjePoQQAdx9MwEkjYa+p9DtR3CeGImZiQ7sWZmgD4yCVB3yTsCasjSRGDRcO8OKktdyXWOglZVQC3w5upBEn07VOvh3D5i3KBmIDSyroR5VOizmP4bQKPRhsNPSnUqWaPrlI0lZgfD1q0WMF80D9LlfKoJOVdNBr7mBOtU+L4HeQnKA6zpBAIGYAA5jqYMzMeU+gOrqHEpI71orknWZVVFrzIfmlwaG20gn4VZhvuGAgg7/OlV2bqftD5/wCtdrSKZ16e8z/E+J2rbFbgYQucsVJQCcu/eYEROoqW/fK5TbtqylJG5+yzDUbTlAH7wp2J4Yrk/EMxBcZjlaARBUyIIOoAGw7VMjJbyLoo+ER6KxA+ib1ppym4taQHi90EgWSR59fNrlmI016TprJAmNZbeMuF8pUZSSAwVxoLaMGObYElh6EAR1BaxlzgErBYHeRvpG/y3oRuIiCV3I0JXNH+FTJ9jA9am/KGoLbCcLobl4EybdtAvYNdYq7xIkqCmmmjMOtV6WCMVYAeWSxcDkjV1z21Gg2lgT/hjWm4uyfJ8QBPLiQWPMZWLOw3ZnWZGgnSenMEETE3mPlJCBTrqIlhJk7x+PrR8tI69VRR4aa6fzrLPE8PBMmWtnS4klcwg/aGqmeo3Gmm4NHhrDXVLIkKymRmuAZgzmGAcRDO0gevpXMLfVgCCIOx3BB6jvUuGVrLM1sSrGXTuYAzIToGgAEHQwNRuW8HXRDkqAWPpOW+cqMp2kuB4OEGYDluWLMRlZjJB1br8I020EgxVz+cN3NR4a8txcymfqCCNwQdQR1BpxtGvRoEA0iDF4785f7xpDEt3qKnC5RlR0ghj1lPxXgtu636q3bHW4oVScwKkQBrOeNRuOsxWU8ReHEsKgsi8yW2cXCTmIJVBqFXRGR210kg9/N6GzSIIBB3B2+lJcunlGm0gEj2J1FK1MMrX0jdLE5TcmeZ+GuNo3MFwA83W7MaMRAHsFIUbbTudQ1UXr4VUYswJXKqea3MhnYmFOoliGnMOteo43DW7kZrVtzInOiNCkjMRm6x61keM+FsQbhuWFtqwEJyilrIJbbYNMiSd4AI0Ep1MKyjTX7Tp0scjmx0+8FXGfm5Fq0y5wTmRF8qlQJ1aC+kaiBA9AKXFODvi7S3BcRgQGykFRqu8qWkgHTaPnU2I8O3mB/QO51I5i2HExAJy3QJiBMTFQ4Szi/hW1aWSM5tC1mj/wBt2I94MSawNJ+YjQrIf6h+ZU8Ptu1vz3ASGZY5V1mhDHmZJXOY/wA+8WvCsScQctsJFv8A9TKGGVgAudFkDKZmNquOCeGSpci4yKxkrbICq0Q0FlJloBIhYg7zR+A8IYa18IaYyyW+zlywIAG3WJ1MEEk0a4HPYsIg9ehTuEGvbSUOM4G9sM5w9xZHnKG2wgaliFcmYB1jpWfwt0EtmnytdbUQSqW1O0DXKD9a9US2oGUDTWZ65iSZ+pqjTwVaBJtvcDSIzBWAAjSBEgxHf1oqnh2UeSLrila4YAdpjRburbkiCZGbOnkAmRMzOhJMbk7hRSVLgAhQOupKge0AtPuBV7xzDWrt20tgqBazC7cUL54AAQGIchlzFjIBXSTIEQwwnTbqSSxJ9zXKr/7bZQQYdSihQPaxPKV+CxBtOrsqtsIJ0Dkj9IDBGh2kT7ExWju8cNpR9suwC9oIYzoDHw1n8bh2kFehMwQJBUgjXTqPpTF4gVAUpqu0gz11kSNidfWsh5heKVFIICCaiz4qtAyxIlQZhoAIQgnTQfpF+vvRWC8QpcZgDGUAnNIOpIiCP2fxrEviY+G1vPwppOhmTHVR9B2qKxfe2sBCNTJUTI1O4AO52Aq8iyZnt5QZvzxVWkzIGgg6z2ioMZxAgENpp31+cVjLeIfs4200H4z0pzXLhkamepIg+pO+naqygTM8U8pd2+ISJlB6GaVVtpAAJ39KVD5ZOG00zWe/4VnfGOL5S2wI3LiO9v4h/A7H/Ce9HXbtwSVbN+y8ZfkVXMPnP+YE4rwO7irS8lluOuYMpUWyhbKJgu0ggNESD0rWjSZz5eU7lWgKAux/tJOAY3Ph85/V2rSoJ3e5bQZyJ2UEZB3OY9qtb3KRWZum53jWP50Lwjw0Thkt80rAAYFATnEM3Ufbnft0qg43eM37QvFltqAYUAFlvWZJmdZZxv8AYHet3wVRbE7GYBqDG1zftLDCWbLJiDeBYJibp66ZSqqBH0+dM4vjrdvK6hyUM3rbT+rcMAx+yIZRDT971i08P8EtOuKDrnIxV9QW12ZYOX4VM6yF/wAqubfBbMeaxaJ6kKNR2JgZvnTaeGswuTMnxFFTsZivC/iHNFtigVUBJ0Guh092doHRbYEa1eXuOorAZ0gz9oaEf1/yq2ZbFi81z9FbN0eYkhJyiBM6E9vh36wKrsH4sa8W5dg3FW46589tRlV/igktAQhiSBOsVZ8OW+rW+3+Za4ldwl/vaMw+PYMLlsEgg59CFYBTlE7F82UKBLaxsTGpwuJLAypEd+urDQ9fhn2YfKPC4q3cUOjK4OoZSGG3Q1PvXRoUOEmS9xFK1YVGzZbGNyTSa1FS8yKYblM3MXKrI+WaXLNP5lMZ6IEwCFE4RXKVBca4quHRTlzO5yoswJgsSx6KACT8h1qncIMzSlUsbCHBopXfNoyhuwYZvwNYTGeI3c5XukAgxlBVGfSE8rBjIJMlj8O1VeIaHIKJmn1ZWHfMwzD2AHpXJfxSneyqT7RpaDDnPTvTb06COgGwpVhMDxi9hxOfPbGrW2kkAfEEYsSvtqNPWavvEfGbltjateUhVLN9ol5hVkEKIGrQTrAiJplMfSNMv0mZoNm3lziMSltC9xsqiO5JJMBQBqWJIAA1JNZTi3iTmOLTfokaPJOrKQx/S3No8sZFMeYSWBiqTF8UxKuVF1chgXA4a8GzsoPlumNMw1ETt0qXhN69myswIPMOZgzZciG5AK6lCqmNCQRGulIV8Y1cBaZtfl/mdDDUqdPV9+R39pY3r4USYVFgabDYfIaj2p1u4DqNu41/lVZe4lcIH6NNQCF8zSDrv5QPxorA4t3KJy1lpUQ+khScozKIkKY1jSJ78cUyxsN4bICT5pFiby54Ktm8otnQKAJa5m11lYEQdQPeu22BT4bnN180qLQYBCVAzeZQLi9MxzTodj8RhyhHMRk7FgpX+NSVHsSDUZwQmQonvHt1+Q+gqnpFTZgR8/b0jKl1S6qDpa+/3lYcbbBhnKlSOZzDaVAGBICa52O2p0Ou2gpz8TsD7U6SIVjP7piG+VVbYC8mId0BGYNrmI1J65WDGBtvUqXL7NFy/wCbQQg8xkM2txhJ0UmI6VrkS17wWp0mILG22gEJt8QzqGCi2DP60MXIH2hatgn2krNTYLELctq+0jUeoJB+Ug1CnDE3aW/eJb5kHy/hRdpx9kZvbX+Wg+ZoWKn9ImDhG8tNTeS8v0pUuXd+6B7sP8gf50qztK+lrf8AUw9Xmmi4yMGUww+E+/2T3U9R89wCOD/waewkUSsVNxvPSsoYZW2mqwTm7bV1EBhInWD1U+oIIPtWA8W8MGGyWxrNiCTu7c5ndz6lmB+dSXMIqvmKKVcw0qDDnQHUbMdPeO5rL8bwIV1uELkuM5AyjyhbqgfIoVNehevxqGf4J5g4bg1Snwy5w+OuO1+5aMfm73cQdN2vPbC69AFtsT3UsOtbzHtduYcPhnysVFxZVWzKUJCeYaTI19PWvLvC+FXPkyq2cFWlQYCWFMiRvmcfjWtwXBba2rasiFlRFJyjVgoBO3etsMCVv1+ftF8RlVh6QuzwbG3Qt25iOW4/VqFtSA0Asxa2MjBSdIJEkSCSKOw/hC3lh7l1meGu/pmh3AAJbbMNNjpAAiNKrhwy1/w0/hX+lL/Z1v8A4afwr/StxSG8zbEEiw0HppNXg8FbtKEt5VUTpPU6kknUknqaIlfvr9RWO/MLf3E/hFc/2fb+4n8IowpmedZseYn31+orhv2/+In8S/1rH/7Pt/cT+EVHfsIi5siQPiJyqAO8xH8qjAgXJlqQxsBNmcTb/wCIn8S/1prYi31u2/4l/rWItKjQs2nJJB5c6DqGGWVYDsYkRNENat65QhIMEQDrtB0MaxrFZ0qgqLmQw6qGmcrCas4u0P8Ae2/40/rVT4gtW74QpetB7ZMZnXKwYQQSDI2BmDt61RY2+ttkGRYaSSYEAMg+fxz8um4jTiVsiQnVQZyiM1zl7EyRIPT032KoFcFWgKCNVEDx3DXYFSwAn7NzDuPcHOGH4EVyzgmZAjC2YJOd7tsEa7CXEDbvqJo1eJ2yAeWQIBlgBoQ5HWf92aOwxV0VgIBHUCe3+Vc//TKLcz8+0NnNtROcL4RZBD3r9kwZCLcUrOkFiSJ2GgEaakjSrTiuHwt8hziERwIzK9o5hMgMGmYJJB3EnvQXLFdyDtTq4WmqZANJlxDe8qr/AA6yMSiDE2mVrbuztkMFHt5V0cD7c/4at+FYGzZcOcTbcgHKBkULm3PxEkxpv1NAt/8AVJ6Wbn43LP8AT8KOzUNPC0lbMFFxCeoSAPSPxWAwbEkXltE78u4oEnrkMpPyrmCwOEturnE52UyuZ0gGCJhFGup+tMNKtPp6ebNlF+0DiG1ry8HGMP1vIaDujAEzFmfQBf5a1V3XAEnagVY3dTK2+2xf1PUL/P2+IMRVSkuZ/wARnDUqlZstP7mT8bsWLqRhj5wZDJJtaSMrywVhr9mSCBVJZ8OHMHu32Zxl+ABfhAGpMzt2E0RZ4hd+E2+oCwCvlzBQBAI2JMGNEb0rtnH3NJtiSF+8AMy2jJJXSC7j/Ae1eerVWqNcADtPSUcKlNbEk94RawCfdzR1fze2jaD5AUWBVaOLE5oQhgFIBkmC+WCIHSToTvTF4s7FRy8uYgT5vtZdB5dxJBmNtJ6LZTHPKNhLeKVQfmp7/jSoIUZbuTNTK0iaBRtalt3IJ7j8RVyQu9bDKQdmBB9iIrL+JlzYRSd1bKfcKwb/AJkH0rVTI0qm41whrtm4iEAt5gGmM8ySCNp1011M6U5hawQMrbEe8QxmHaplZdwfaBeCbOZ7t2PKC6r65nn8FUfxCtdVX4ewiWbQtJuo806HMdyR6/SAKJ4viCli4wMEKYPYnQH5EivR0FCUxaeXr3aqR9pLjcRy7bvE5FZogmcoJ6e1dwtxjbRmjMVUtAIEkAkQdRQPHLgTCXASxlMikzmZ28qzGoJYj+9KNw94GUz5nQLnmMwJEywGgJ3rW+szt5b+sEtcZGUFkYEqGERBDAkfHlP2X3H2PUT0cbSJIYDXfJsDcAOrdeU3tGsUVcI0GTNMDbSARuSI0J2+fQxALykmVXY6ldiWgySOoynoI66TQ3I0vNQlwTl9408aQbhh6ELOmjaBp8us+xIka0+zxJHIXK2u2YLGihx1OpGoG/lO0U03B0tjUCJX4WG0gDWBOx0iO0uxuKWynMdNiAYAkAmJn2jrroKmbS5OkEqAbAa94TftZlK9xHePWPxp5JIGYyFJKwqrlBGwyAT/AK1XJeJxjrJhbQ0nSSwMx3g71YzQlEqEMwuQdJBUemMqnQjWQjFJ326kEDWdj8t9q5zwdADMCJG2b09PpIjcGO3LCmRETqSND2mRrOg19KSWMusk95jSdSRAHufr3kzeRVUC/PkPnz8yUIO1QG64PwiBEROpJ6R6A9OoqHFc7OSp8g5egjzS/niR26z6R1A5xOIKk8sA9NCDPnM6k5fhQbH9YahaUqX1ML/OW3BGxjT7W4mJIEaaxqrbaRNav5tgOvWRoSNwI6d6C/O7+v6OewykdE0nMYgl9dfhiisM7x5xBk6AHbuBJ09J6fKqvrCAFtheMFs88nT9UoG/33J/7fqKt+F8Gu4gkJAUaM7A5Qew1lm9B8yJE1d/GKsaiW0UdydgO/yrffnS4VLdtdVUZTAmWBlmnaT5iesx0NYVqmXRTGaCjLxKg0Gg+en8wRfAwjW+0+iKB9Jn8az3HOFXMMCx/SICFLIG0YgEKy6kE5hsSNYmdK2fD+LK65s2mgM9DpqSfQfOTVXwTjKXhfS9bKC45I5mgdLo8qgn7WVdvXTYwsKrjY/nWbk0XsGAsegA/b+Zgzba4ZuCEH2SZJPTNGgA7SZ6xsZyZqTFWOW7qTJVmX3ysVn5xNQhidtK4daq9Vsz7z0NGglBciSQsfam70mgb6mhL98nQVjNpLnUEwBJ3gb+561KzjSAJGxjUTvBoJF+dOgnrFSSE5f2hSobMPWlUkiuJBkVzNIBHTf2pZ4Ov1ruTWRofwNSSE4d+n0NTzOlB3GgjoamBkT1qSSG8ClxbgmIKMB0E5lb2BzA/vA7TUxvrdUrmHTVTqCCCDp6gGmNxFA2UyGAUn0zOEGvuwJ9DTL16ywklDM6kdhJ1PUDWN66eGxzUUyFbicrE+HrXfOrWMD4Xh7mIxFlD+lNrNuQM15ncI+XLoAFJ1gLE6wK9M4H4Hw9hSLg5rsxdi/wlnJMBOoEQM0mFG21ZrwDwyymJuXlJ1tyDnYiWZQWEncgR862N+9c5ggnKO4UHrvpOgPbrqKeR+OL8ouyfTHKN+v9unwcpPiPDWGYRyVTsbfkI/h0PzkVh/EnAns3EUnMjE5WhdVjzBh0OwIBghtokDc4jGZEn7R08zT6TPb+9KofE1242EuEgO9trbINBLFgpWdtVcifXrWihkF+UzP+7o2/I+vfpMzZsAa9Y1M77DXaYAAkidPU1zFYYXEZG2YFT8+vy3+VAf7XuPpaw9wnrzBkAPbU6n5iuPicXbBdksOo1ZULq4UbkEyp06elOcRTpy7TjZGvvr3lfwfFxdDOdTh4c/tWSUb3/UsaNFtsV5nlLG4X7VwfeYjZf7HRqrcGOYVIG9i/cP8A77PlX/8AoD860vgtRcGFB1GaD/7Zcx8+WPrSit5SDtqe+2/3MbCZnAHbtv8AxNPwLwguQPflQYy2wcsLsodt528oIjuToDsVwnCC/asciDcW42ZXcFckeus679qnx78zEWrZPlUG8w7spASfSST6xUN26DxAd0wzEdpa4B/L+dZMG0uY875bBNL8vT+dJR8b8PNhvMpL2iYBMZkJ2Vo0IPQiNdI2mqq/4PxFsQuMs3TPmuRA0AJbL9CoI61mvzkQDtpOvtJpvDOSLGIYtVa1Redwe45/OnrJS1BX8WWJVI00Ztwv7I11b06dY0Bhe61z4SVT73Vv3B0H7R+Q2aprFkAAAQBsKSxfiAXyUt+vSOYLw0t56o06de8itYbLJXViNWOrHqNe09BA9K2vE7oxFkOsEMJ2E+bylCYkQTG+420rLAUThOIPanLBU7q2xO0j7p9fwrl4esFY8TYzr43DcejkXcbch2+f+aLhHD+WpQwdCvTVRIaJH7Uxpoy61HxXCZ74ZhltKMzt0IGrT8vLHaaBHig/8I/xLH1/0qu4lxx7mh0X7qyZI2zHr7aD30roVMRRRPKbn5vOLR8OrOQjjKo31HtBsRdzu9xtM7M0dfMxaPxqNrnYQO50qC5iD6D8TQ7En/X+lcS956cyV7w7yfTQfWowk7mPxroUDfWmtdgdhUkkpZR6+9QPeJ/vSmT1O1cGtSSd/veuU6aVSSFZg1DupQ+lEXMP1Woxc6HWpJHNeDDb+tOtXYGu1RPZ6ipbVwEQd+/epJGthbbHMVBJ1J6mI09R5RptpXLfCrceYFz3LN2gdegOlPuJA00pWb/TaruZVhLfgvERYuK2oWMjfumNfWCAfaa2wxIMEEEbgjYgg6gjfevN+cRuKIw3EXTRHKjtoR9CDHyincLihS8rjSI4zCGuAyGzDrsZtseucADfafuis/xriKqRYD5m0a4J2yk5R9SCe2Ud6Afi106G4Y/ZAX8RqPkaDe2jCCoI3EiYPcdj604/iSCyqCRzilLw+rkOdhflbX87e3eFc30/lQ2P/SW3QGCykA9J/pXBhB0Zx85/6gTXThR1Zz/i/wDjFbHxSkRYg/PvEx4RWB3Hv/aZXgnEVtZs36xVS2EkA5wXBTXp5Ac20a1f8CxyYVbc3ELI2eM4jfVR7jT5mibeDtqSVtoCdyFWT7nc1IW7Ckhjwotl68+sf/03zZs3O+3SbHw8ycs3FIY3GZs4Ml1LHKSehjSOhpnCcYLt+/eA0GWyjfeCFix+pX6Csph8ZctmUfLO43B9SD19d/WiE4xdRcqlFA2ypHr1JH4VsuOpsAX0MwxHh9dql0II9eXff29pc8VKYdb7ppdviB2BiC0bwJk9yR3rIDCz8RL+kQmm3l1zf4iRRT4nMSzEsTuW1P8AoPQaVE7ToKRrYpnJy6CdOjhEpqA2pGt+/SSi1Jk1JoKhtrA/uK492BSkbkpftUZvAdZPYUK2In2pG7lGlSST3r+nahDeqLVj61KVC+pqSTgB9qRcDb69TTGed6ciiMx2/nUknCep26DvTNzrSe5Op36elIL/AK/0qSRO0+wrntSialVeg+tSSNy0qdApVJJ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62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19" y="1302223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30" name="TextBox 29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35</a:t>
              </a:fld>
              <a:endParaRPr lang="en-GB" sz="1200" dirty="0"/>
            </a:p>
          </p:txBody>
        </p:sp>
      </p:grpSp>
      <p:pic>
        <p:nvPicPr>
          <p:cNvPr id="2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226" y="24455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22"/>
          <p:cNvSpPr/>
          <p:nvPr/>
        </p:nvSpPr>
        <p:spPr>
          <a:xfrm>
            <a:off x="1691680" y="3072960"/>
            <a:ext cx="5931546" cy="1652184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funds, research outputs, evaluation, communication</a:t>
            </a:r>
            <a:endParaRPr lang="en-GB" sz="28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275955" y="1039287"/>
            <a:ext cx="2175793" cy="1531109"/>
            <a:chOff x="307975" y="3072960"/>
            <a:chExt cx="2175793" cy="1531109"/>
          </a:xfrm>
        </p:grpSpPr>
        <p:pic>
          <p:nvPicPr>
            <p:cNvPr id="25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3597" y="2574984"/>
            <a:ext cx="1656184" cy="2092231"/>
            <a:chOff x="395536" y="980728"/>
            <a:chExt cx="1656184" cy="2092231"/>
          </a:xfrm>
        </p:grpSpPr>
        <p:pic>
          <p:nvPicPr>
            <p:cNvPr id="28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09962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Ecosystem</a:t>
            </a:r>
            <a:endParaRPr lang="en-GB" dirty="0"/>
          </a:p>
        </p:txBody>
      </p:sp>
      <p:pic>
        <p:nvPicPr>
          <p:cNvPr id="2052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97" y="4725144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eith\AppData\Local\Microsoft\Windows\Temporary Internet Files\Content.IE5\853LNWPC\MP900431011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97" y="4604069"/>
            <a:ext cx="1437685" cy="215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595471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231973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1" descr="data:image/jpeg;base64,/9j/4AAQSkZJRgABAQAAAQABAAD/2wCEAAkGBhMSERQUExIUFRUWFxYXFRgVGBUYGRcUFRUVFxgUGRcXHCYeFxokHBQYHy8gJCcpLCwtFR4xNTAqNSYrLCkBCQoKDgwOGg8PGi0lHyQqLCwpLC8sLCkqLy8sLCwsLCkpLCksLCwsLCwsLCwsLCwsLCwsLCwsLCwsLCwsKSwtLP/AABEIAM8A8wMBIgACEQEDEQH/xAAcAAABBQEBAQAAAAAAAAAAAAAEAAIDBQYBBwj/xABHEAACAQIEBAQDAwoDBwMFAQABAhEAAwQSITEFE0FRBiJhcTKBkUJSoQcUIzNicpKx0fCCweEVQ1OissLxY4PSNERzk6MX/8QAGgEAAgMBAQAAAAAAAAAAAAAAAgQAAQMFBv/EADMRAAIBAgQEBQMDAwUAAAAAAAECAAMRBBIhMRNBUXEFImGh8BSBkTKxwULR4RUjM1Lx/9oADAMBAAIRAxEAPwDaZaWWp+XS5ddzNPLZJBkpZan5dLl1M0mSQZaWWp+XS5dTNJkkGWllqfl0uXUzSZJBkp6WpqXl0Xg7EkUni8Rw0uJtSo5mtIbeAJ6U27giK1VjDADaocdhRFcNq2IUcS+nSdb6NLTJtbpmSjr9rWoeXXdwtfioGnIqUsptIreHLGAK6+EYGIo/D33XZR9KJFp2M6D0rY1SDCWgrDTeUrWSNCKbkq7OCZmkH3pp4WIMEzUFYc5Dhm5Smy0stFvhCOlN/Nz2rTOJjwz0g2WnLYJ2FF28P94GjGxKZcoBFC1S2whrRB/UbSmNulko+6ynoap+J8VWyQuUvcZSyqIGg0lmOirOk++hioaoVczaQTS1sIrnELStkN1A0xBYTJ2HofSq3G8Xc3Ht2DblMudmDMJYTlUKR0Ikzv075PjuIVrgUlWZ7he6NAhWDpodvh7ljvuaJxfGQiZLeVZ6rH9zXFreJOQQmnr6RhaCrqZaWuL37VwtcJuo24AVShBOqLGo6QW+ZNXvDOK274OTMCsZlZSCJmPQjQ7E7V57a4uRIMMPnPvNX/hLjlm2bi3LmUuykAroJBGYuBoJEebbLOxMXgsa5bI509ZT0gRcCbDLSyV3CYq3dBNt1cAwcpBg7we1Tcuu4GB2i2SQZaVT8uu1M0mSEcuu8k9qy/izxxYTDuuFxFt77EIvLIfICwz3JEr5VmD3j2rHYWyIDM9xbh1DrcuB83fNmmfc1y62NWkbbx7hAbz1PE3ktqXuOqKN2YhQPcnSuYXE27qB7bq6GYZSCum+o00615zmvOUbEYlrwQyqsFgEDKGOUCWjqe5PWmYjBh3I5p5DkO9ofC1xVyhiOukaHTyg7xGJ8SW+g0kyLPRrXELLHKt60zdluIT9AZonl15x+Y4dhlNi3A2lVNXXgjxFat2RYv3GV+c6Ww63YCFgLacwrl3JAltio7CtKGOFU2ItJwwdpreXS5dF8um5RMSJ3jrHeKdzSuHBxbqfDGDTioG5A/v/AE/Cu5enX+/6j60riU4q2mlMZTeW6Y5Qsk9vxMD8TUeLxIiqvKc2uw29WPX5D+Z7U527kdTr2G59hXHajXYZDtOiawA9ZBdWaYigHWieXS5VdnDpw0CznOMxvDFxduBoRRCuhqr5dLJRmmOs1Wqw3Etc6DrFdBU9RVTy6WSh4Q6wuMektjcT0NC3eIIDos0HkpcuiFMDeU1ZjsIQuLB2SaBv2jOoiibRy064Z6UQ8p0mbeYayv5dYjx1ict+2EJLctlIUfCXYFZI+9Gg6ZZ0zTV1xHxU5JXDW1bUjmXDCkgx5FU5n675RpvrWJ45YxLm4xFsszZ5DMSCPhUHoF2HYQNYko4vEoyFAZmqAGD3vDIRFd7+W4dwArDWJA2PQa/zqixLtbdlZWO+VgBDD66UbxPiPmBi5MeYMNoGsd++lR2sOLuZiQMpUASZcFlDIsGYAbMeuhjZiOWoJOs3RGc2llwzgGfK1y4oXqoka6aZp1ipMdY/N5azoCZZQcwIEd9Qco6elAHm2QQRopGZgcwkwPiE9dNYMq3Yw2zcvXtLak7gswMA6aCdSYP/AJ2qiGB1gFWB1ml4FxhEvJdLMEYEOE1ljCrmWdQJJBgmQIFei8uvIcJwK+oIKjJpucpYACVBAOXrrB9q9D4D4tW44s3U5VwtltgcxlZcoI85EZtxqdcvrXTwNcKMhPaZlLy75dKi+XXK6maDw54tauruUiNh2qeziVJAK6dO1V9g6U+ZOleUhSzS90DfIe1PR9DIGnUbn2qtDR1qSxdg76xUlQ8XCVBAjXsdqZxDCm9byBzbOhDCQcwIIMg6EECuLiDvJg6ax+FTWb207E/WrBtrLBtrNbwTxm4dbWMCAOQtu8gKoXOgS4rMcsnZgYkwQNCb/GcHuG9zLbqhhJkMc+R1bK33VgMvl3z6gwK834jZ/OMmEtKGu3pCAnRV+1cb9lQZI9IGtexYXCZERMxbKqrmbdsoAzH1MSfeuth6rOvmjVMEi8zJ8K3SFDYlmI3LZ2luU9sMAWIX42Om86zTML4cvsxa5ddSCQpzuSVJwxdjFwgZ+Tc8swOZMCK13LpcumNJpYzMnw/eiyBfKrbt20cKbkuV+I5s06wsGZEHedIx4XunPnv581i7ZUtnJHNS0uxaIHKJnds5k6a6rl0uXV6SZTMtd8OX5fLiXykEICz+VTdLROpY5TAYmQVGhGlWPCOGNZQq75yWLFpaSWgnRiY1nQabetXHLpcuoCBIVJgV1YUmQIBMnYQNz6V574N4zjbuPc3872WQ21e0rfmz3EKgOheIMZpy9emmnp/LpFKhNzIFsDpBeXS5VFculy6LNB4cF5dLl0Vy6yn5R+IvZw1vI5TmXQjldGycu65UNuslFEiDE96FqmUEwlpZiBNDyvSkLdYz8mfGi2fCsScqi7a3OVGbK9uewYqV9LhGyitdh8faxAurYvKzIWtuUIJt3II27g/LynsaFKoZQRLegUYgzzewQty+mkJevKNRAHMZlAjTYxA226RVZj+KAaiDJie0fzFD3WayHtSH5bvbldmCMVzAeuXuaAuCV1000n/zXEf9RiTbwfimW6fMASNiR3q/t3xcsYAsgBFrEYdpC6tYe2yEdSQCDPctMk65oSzfSBoPbU6D3rT2VNsWcM9k27mGbEG8RqC9wW2AO+4UQ2zJBEGQNEJCNHsCCanad4zhbdu3hLYUQ3Oukg9EY2baewST7zrq1C4bHnLlAyzqN9B/WpPEd5nTD+WEw6lGkalrtxnJ0115eg7K7RFUj49s3Qg9KqrqftMMUpFQ3mltYxWAUMO0ROvqajN24b6fm4c3kYG3AMmNDI+5DEEnSCZiqJLrESoOm1afw/hb93FWDZQ/onRrjD4VUnzBm2MqGEbmhpi7CYKPNPU+VSonlV2u7mjXDnzaLpipbV6NaV7COrslxclxIzLodxIYEHVSNjUBU1wSIuykGxhLXJNPF6gw5qWzNVBtDku6RVnaXyLPfeqrDruANT/LrRT2rjuLVstmJQHKpOW2zQzT8KwAxlj9nrVAXMioXNhLrhfCzicdhrGcW1H6fOIzE2GRgqSdGJO+pAB03r2fLXlmC8OWrbh5uO4EB3c5lHXJkyhD6gA+taCzxm9ZjLcLr928Gf6XJzj5lvanKNVUGWdlMIyJbnNnkpZK868UeNLl63yUU2c0m5cBYiBtbUwpliNSRGUEdazVjj5N6xfLqqBWZXS3yuWSFi8Zb9OgIKNGgDNvOm5rjlCFA21ntWSlkrzXiH5Rbly7ayh7dlVLXxb/AFhbRVgmCLZZiQBDsFB0Bg3/AA/xnaW2zNeFy3bBLloW7bUCTnBAnTuFP700XGF7SuCbXmryUslOs3A6hlMhgCD6ESN6fFaZpnlkWSlkqWKUVM0mWRZKWSpYqDE4y3bUs7qijdmIAHuTpUzSssdkry38rvGgb2HwqmSgN656Fitq2vuQ9w/TvWq4n+UOyisbNt7xAnbIp9swzN30WDG9eR47nYm6b9xCrvcW5ckMNyrZRP2VW2qj9wTqaVrVly2BmtDIX32mh/JxjVS/eJP/ANriDPpavKT/AJ/SovyTcQVMTZQiCbRtD1lVcSfeyfm3rVInDL1oPDZWPOWd4S+rhlcdouGY1BUHpUuCw12wy37el1WVrakSDDklTJHl6SCDB+VLrVAyjoZtUZFuSd56Px38mwe413DOtstJa2wbIzliSwaTkmdgpGnSqhPyQXXg3MUqTOYIheOwVmIn1JA9jXMP+UfGR51VSSf91mAG4BIuan260dZ/KHiButh/ZXQ/XO38q0L0b3M5RNG9zJsJ+R7CrOe7efbYomkajRSdddZECPchflEwoTG4YqIN20yMfS00r9Bdb8O1XFj8ooPx2I/duA/9aqPxrO+MvESYq9hOWrqV5+bMF2ZbcQUZhuO9W70yhC2jmGKZxll9wnwlaxXC0tsWU3TzndYk3QxgnuAAFA7KPeslxr8k2JtEcgjEKYn4UdTGvlY5Ss7ENOoBBjMd54E41YbC27QvW+YucG3mAcfpHjynU6RWprbhq6i8GpTDk3nivBvycY5zBQWQNCbpH/KqSW/Aetep8B8OWsJbyWwZMF3bVnYCMx7ew0E6VcRSirp01TaAlFV2kWSlUsUq2vNMs8nv4XD4iOdatuRoCygkDsDuPrVbifBFl55TPZmZVMpSTswVwcuvQQD6b0Ja45MZrc+ts/8Aax/7jVlhuNLIi4Ndg3lPt5on5TXIBMdD0K+mhmIxOCvJcuK9tZtKWcKZLKupuICBKgQY3h51gxCl1whYWngNlOYZQGIzRmOk5fNE7Vp/Gdgui3Acrr+jJ/ZuBlX5ZnKn0utQfB+Hm/dCNHKRucw7yqKFI9Tbj93mdxR+UxdsDTvpeEcP8PYtkVwLKhhmCOzhgCAQSVQgH0/sXvh7w+9h3uXbgZ3ULCAhVUHNudWM9YEfMmrY4j1Bpv5x60F4xTwtOmcyjWEinl/WhBiRThifSqjMix3D+YrCTqCDlgHURoY3rHcR4JlcjKxKlGtjIB5/KokKSTbUW1kHfzaiAa3AxA7xTXuI28HtIn+dEGtKIvMnxPiD4q6CQEcEW2KeYkjLczOCAwEwBO03JOormK8Om8zC4yAPuYJM8rl6DSOjb7qu9aq4ls7gfy/EbUmxaDtp6VMx5SZesdw7iGKtqqriWZVAUZlU6ARuwJ+hq3t+IMUN3tfO2T/0uKzeI4wqiToNhPfsBux9BJoN8ddfb9GO7AFz7J8Kf4pP7NFxWHOL1TSpjzTZ3/GzWhL8gj1L29ew+OT6UP8A/wCj3DthR7tdYCenlNrN9QKxTXUQySWfuTmb2n7I9BA9KiPECdhFV9S/Kcuril2QTQ8R8dYhmym8LWk/o7eXTaTcuZx1A0y7iqPFcSVmzO4dx9q4+ZgfTMTl9hFV2KwoufFP4dwdiI6VxuHW4iDsR068yen/AKrfhWbOW/UTFGqZtzCBjSTpcEzBEgGT0jedKVu6Mx/SCR+0Jkanr0gUIOHJmB10MgaHWQTuO4H06az25gEM6ESZ3G83DO3e634UNlgggSxOKESXEbyW016zPqPqO9RHGJmjOJ33HUiPmZHvQA4aJmW3zaxGbMjFtupRfTTSKYnCUWILaRGo0iDvE6x+JG1SyyrjrLfOK42Jih1rrL3obTORXrxnc1HZfNiLE6wWPfSbeu9OujtUOCMX1Z1ZVRHgwSGObLplGukNG+w1ma0WNYT/AJlJh+HIylWAIzXNCAw/WN0IqxwXFrlr9VeuW+wRyV//AFvmT/lqlfEhS+aQOYcp3Vg7N5g2wAkSTG47in5gaq5BuIFRmVzbqZt+H+O8Smjm1eHqDaf+JZQ/wirzCflCw50uLcterLnT+O3mgerAV5cr+tSpiCP9K1XEVBvrDXEsN57GniXCkSMTYI//AC2//lSrx84idz9VBP1pVr9Wek0+q9JQU83CRBgjswkfjQwepBcpW0RjcdeIsuisyq2WVnMvxqZAbVSCAdCNqN4dxDlXX0OqpsQNmudDE/WqziX6p/3SfoJ/yqUt+lP7o/B7lHfSdShXdaDNfUETT2+PL1Yr+8CPx1X8ant43NqCGHdSCPqJrMrePelImSNe40P8Qg0N4SeJn+pfxNO+MIGlVmO8RZbV64PNy3FuFInMVUnfTST/AA0CMUw/3j/Ni3/XNVf5xl5ysFcXLyHK6AjM2Vp0j7zfIUa2MYHiFNtribdb3Yk0+5eIHSs6PELaa29ZjRxMGNBm7kfWjLFu++twrbX90l/ozQn+KT+zQmbfW0bb+0OONyDU7nT1PYAasfQUwXLjaxkHTNBb5KDC+5J/dpilU1US2xZtWPz7eg0qJ756maDN0iFbxBjomn7whWVTm1LbZiZMdp6D0UAelQ3MSx20FQs/U9NfkKU1VpzGcsbmdWzT4qPPXFujv1j0ntO0+m9SDHkUjRXD8C14jKPJmhn7eVz5RIzeZQpI2zehg+14YPM87A2xB8shmafhPZdNYOs9NZqEEMpRTwKfjbQt3XSTAbyltCQVU7n4oJKyN8tMnYakkwAASSewA1J/oauCQQbThFPGFfILgtsUaYZQWJAE5sqiQpgw3WOxEmcM4G10Z3LW0KkAAxcVww1ZWQjYHSe3y0+Ewy20VEEKoCqCSYA21OpoWOUTVKd95iktklQEfM2qqUYEiJkBgJEa07FYR7YU3UKBogkqRJE5SQfK3oexiYrcVxgCIMEetAKl+U0NJQN5gGWRI1HpQ5BE+tX/AIlsot23lUKWzm5Cxm+AKS3VpGg7ZqrOXWsXYZTBHuMQQxkHedZ2/oKatGGzTDYq7yryAGplamm1TlSpKjqVOy0qqSVl4Ydg1u2Sb6kkF2ClwLiLkj4di8GBrbB+1QfKPM5Y1fNlCqcxJ6RG4IO+nrFXd7w/Y1blJ7wBA11kRG+8yNOwqJeNNatxYtQVfMQtqSUbNBML1DTodRPXQadpvo20peJYa4tvzoy8xCUzCMykZZg6/aG8bim4h8t1Y2ZWX5qQ0fQsflVlgOIYjEret3EvZGygArrIIYHM6lVy94136V274TusCC6ESGB8yMGEajf+5HXQgLaGOUzTWm1Nja8CS9rHrr/fzoi5w+5bRLhkobau2uqAoup0833tNQG6xTrnh42wczk8x7aKFGvnKq7EzpChjoPsijuK2VuYm2WQsHs5oTobbLr97L+kEBTOg3qACBSpLw2ci8o8UxJgDMCIKx1JGXXp136KT0p1rDzcug7Ly2EbwcpU6jcpaJ+daG/hke1ltqAkg+WAI2Y+pylvWqXlEW7jt9qzbzej2hirbD28oq0ItFgbCFcDQI4hYIsgE6zmLydTrsBoIFWzPNAYMHmMIPxXQIUk+VrQ2UE9qswgXdW+auv8xQMjHUCTI1Q6SE1yKbauLBlhoSPcDYx1+XUGuYi4AUBDhCSWbK6g7AJnIAEkzvOnrVcNukP6WoN7fmRY+OWwJjMCo92UiosK8nMTpkSPeMx/6x9KdxmxPKIJ8r5/Q5FJj1kTVVzZsqo+05X/AAoLbn8LTiiVbiBwiNDvLbMS2VQWY7KN/cn7K/tHStdhlt28Olm4ysMqodIVth8PqY+ZrE/nLC8OURPwknNGV2gM0EDLO0nUkwIMmzxD2dVu3i5GjKsDv5ZGo1EfENYmjWiWhDD1jbKLTYW8WOYLY+4XEREAqDp7t+FTvcAEnpWLwmGW+oa21xWtlSmch4MkgySWglSpAYaAjaK5xXil79XdgAsoLK3lk7L0KlthMjXU9CLYY7y3SrSW9r9psb1wEQRIPfbUf0rKY20hxSZCqqDOVQVjlKqjaOrdohQNZoi9x/LbjKIAgd+0VlxxYrdzMTkbXPGgCsSbY01mQf8AD6UKU7RLjtUuF6T0HD4tRsQBrOo6f5UT+dDNB0239SAB9TFYi9xhWQZDIYQDEGHG5/vehRi+aLYJChLtoidoFoMfaCCB71XDvvLoueelp6MLgkidQASPQkgH/lP0qPnCT71leF8UJu3bzNHMK5VBPwoDqRsCM2WBtl9aHs8VZ8SWEhGI0OhzDRmIGg2j+kUK07Ewq1cbDlLvxJJsvCzAkaE6qQQQB9odPXcESKpbNpnbLbXMYncAAEwCWOgHtJ0MAxVjjePoQQAdx9MwEkjYa+p9DtR3CeGImZiQ7sWZmgD4yCVB3yTsCasjSRGDRcO8OKktdyXWOglZVQC3w5upBEn07VOvh3D5i3KBmIDSyroR5VOizmP4bQKPRhsNPSnUqWaPrlI0lZgfD1q0WMF80D9LlfKoJOVdNBr7mBOtU+L4HeQnKA6zpBAIGYAA5jqYMzMeU+gOrqHEpI71orknWZVVFrzIfmlwaG20gn4VZhvuGAgg7/OlV2bqftD5/wCtdrSKZ16e8z/E+J2rbFbgYQucsVJQCcu/eYEROoqW/fK5TbtqylJG5+yzDUbTlAH7wp2J4Yrk/EMxBcZjlaARBUyIIOoAGw7VMjJbyLoo+ER6KxA+ib1ppym4taQHi90EgWSR59fNrlmI016TprJAmNZbeMuF8pUZSSAwVxoLaMGObYElh6EAR1BaxlzgErBYHeRvpG/y3oRuIiCV3I0JXNH+FTJ9jA9am/KGoLbCcLobl4EybdtAvYNdYq7xIkqCmmmjMOtV6WCMVYAeWSxcDkjV1z21Gg2lgT/hjWm4uyfJ8QBPLiQWPMZWLOw3ZnWZGgnSenMEETE3mPlJCBTrqIlhJk7x+PrR8tI69VRR4aa6fzrLPE8PBMmWtnS4klcwg/aGqmeo3Gmm4NHhrDXVLIkKymRmuAZgzmGAcRDO0gevpXMLfVgCCIOx3BB6jvUuGVrLM1sSrGXTuYAzIToGgAEHQwNRuW8HXRDkqAWPpOW+cqMp2kuB4OEGYDluWLMRlZjJB1br8I020EgxVz+cN3NR4a8txcymfqCCNwQdQR1BpxtGvRoEA0iDF4785f7xpDEt3qKnC5RlR0ghj1lPxXgtu636q3bHW4oVScwKkQBrOeNRuOsxWU8ReHEsKgsi8yW2cXCTmIJVBqFXRGR210kg9/N6GzSIIBB3B2+lJcunlGm0gEj2J1FK1MMrX0jdLE5TcmeZ+GuNo3MFwA83W7MaMRAHsFIUbbTudQ1UXr4VUYswJXKqea3MhnYmFOoliGnMOteo43DW7kZrVtzInOiNCkjMRm6x61keM+FsQbhuWFtqwEJyilrIJbbYNMiSd4AI0Ep1MKyjTX7Tp0scjmx0+8FXGfm5Fq0y5wTmRF8qlQJ1aC+kaiBA9AKXFODvi7S3BcRgQGykFRqu8qWkgHTaPnU2I8O3mB/QO51I5i2HExAJy3QJiBMTFQ4Szi/hW1aWSM5tC1mj/wBt2I94MSawNJ+YjQrIf6h+ZU8Ptu1vz3ASGZY5V1mhDHmZJXOY/wA+8WvCsScQctsJFv8A9TKGGVgAudFkDKZmNquOCeGSpci4yKxkrbICq0Q0FlJloBIhYg7zR+A8IYa18IaYyyW+zlywIAG3WJ1MEEk0a4HPYsIg9ehTuEGvbSUOM4G9sM5w9xZHnKG2wgaliFcmYB1jpWfwt0EtmnytdbUQSqW1O0DXKD9a9US2oGUDTWZ65iSZ+pqjTwVaBJtvcDSIzBWAAjSBEgxHf1oqnh2UeSLrila4YAdpjRburbkiCZGbOnkAmRMzOhJMbk7hRSVLgAhQOupKge0AtPuBV7xzDWrt20tgqBazC7cUL54AAQGIchlzFjIBXSTIEQwwnTbqSSxJ9zXKr/7bZQQYdSihQPaxPKV+CxBtOrsqtsIJ0Dkj9IDBGh2kT7ExWju8cNpR9suwC9oIYzoDHw1n8bh2kFehMwQJBUgjXTqPpTF4gVAUpqu0gz11kSNidfWsh5heKVFIICCaiz4qtAyxIlQZhoAIQgnTQfpF+vvRWC8QpcZgDGUAnNIOpIiCP2fxrEviY+G1vPwppOhmTHVR9B2qKxfe2sBCNTJUTI1O4AO52Aq8iyZnt5QZvzxVWkzIGgg6z2ioMZxAgENpp31+cVjLeIfs4200H4z0pzXLhkamepIg+pO+naqygTM8U8pd2+ISJlB6GaVVtpAAJ39KVD5ZOG00zWe/4VnfGOL5S2wI3LiO9v4h/A7H/Ce9HXbtwSVbN+y8ZfkVXMPnP+YE4rwO7irS8lluOuYMpUWyhbKJgu0ggNESD0rWjSZz5eU7lWgKAux/tJOAY3Ph85/V2rSoJ3e5bQZyJ2UEZB3OY9qtb3KRWZum53jWP50Lwjw0Thkt80rAAYFATnEM3Ufbnft0qg43eM37QvFltqAYUAFlvWZJmdZZxv8AYHet3wVRbE7GYBqDG1zftLDCWbLJiDeBYJibp66ZSqqBH0+dM4vjrdvK6hyUM3rbT+rcMAx+yIZRDT971i08P8EtOuKDrnIxV9QW12ZYOX4VM6yF/wAqubfBbMeaxaJ6kKNR2JgZvnTaeGswuTMnxFFTsZivC/iHNFtigVUBJ0Guh092doHRbYEa1eXuOorAZ0gz9oaEf1/yq2ZbFi81z9FbN0eYkhJyiBM6E9vh36wKrsH4sa8W5dg3FW46589tRlV/igktAQhiSBOsVZ8OW+rW+3+Za4ldwl/vaMw+PYMLlsEgg59CFYBTlE7F82UKBLaxsTGpwuJLAypEd+urDQ9fhn2YfKPC4q3cUOjK4OoZSGG3Q1PvXRoUOEmS9xFK1YVGzZbGNyTSa1FS8yKYblM3MXKrI+WaXLNP5lMZ6IEwCFE4RXKVBca4quHRTlzO5yoswJgsSx6KACT8h1qncIMzSlUsbCHBopXfNoyhuwYZvwNYTGeI3c5XukAgxlBVGfSE8rBjIJMlj8O1VeIaHIKJmn1ZWHfMwzD2AHpXJfxSneyqT7RpaDDnPTvTb06COgGwpVhMDxi9hxOfPbGrW2kkAfEEYsSvtqNPWavvEfGbltjateUhVLN9ol5hVkEKIGrQTrAiJplMfSNMv0mZoNm3lziMSltC9xsqiO5JJMBQBqWJIAA1JNZTi3iTmOLTfokaPJOrKQx/S3No8sZFMeYSWBiqTF8UxKuVF1chgXA4a8GzsoPlumNMw1ETt0qXhN69myswIPMOZgzZciG5AK6lCqmNCQRGulIV8Y1cBaZtfl/mdDDUqdPV9+R39pY3r4USYVFgabDYfIaj2p1u4DqNu41/lVZe4lcIH6NNQCF8zSDrv5QPxorA4t3KJy1lpUQ+khScozKIkKY1jSJ78cUyxsN4bICT5pFiby54Ktm8otnQKAJa5m11lYEQdQPeu22BT4bnN180qLQYBCVAzeZQLi9MxzTodj8RhyhHMRk7FgpX+NSVHsSDUZwQmQonvHt1+Q+gqnpFTZgR8/b0jKl1S6qDpa+/3lYcbbBhnKlSOZzDaVAGBICa52O2p0Ou2gpz8TsD7U6SIVjP7piG+VVbYC8mId0BGYNrmI1J65WDGBtvUqXL7NFy/wCbQQg8xkM2txhJ0UmI6VrkS17wWp0mILG22gEJt8QzqGCi2DP60MXIH2hatgn2krNTYLELctq+0jUeoJB+Ug1CnDE3aW/eJb5kHy/hRdpx9kZvbX+Wg+ZoWKn9ImDhG8tNTeS8v0pUuXd+6B7sP8gf50qztK+lrf8AUw9Xmmi4yMGUww+E+/2T3U9R89wCOD/waewkUSsVNxvPSsoYZW2mqwTm7bV1EBhInWD1U+oIIPtWA8W8MGGyWxrNiCTu7c5ndz6lmB+dSXMIqvmKKVcw0qDDnQHUbMdPeO5rL8bwIV1uELkuM5AyjyhbqgfIoVNehevxqGf4J5g4bg1Snwy5w+OuO1+5aMfm73cQdN2vPbC69AFtsT3UsOtbzHtduYcPhnysVFxZVWzKUJCeYaTI19PWvLvC+FXPkyq2cFWlQYCWFMiRvmcfjWtwXBba2rasiFlRFJyjVgoBO3etsMCVv1+ftF8RlVh6QuzwbG3Qt25iOW4/VqFtSA0Asxa2MjBSdIJEkSCSKOw/hC3lh7l1meGu/pmh3AAJbbMNNjpAAiNKrhwy1/w0/hX+lL/Z1v8A4afwr/StxSG8zbEEiw0HppNXg8FbtKEt5VUTpPU6kknUknqaIlfvr9RWO/MLf3E/hFc/2fb+4n8IowpmedZseYn31+orhv2/+In8S/1rH/7Pt/cT+EVHfsIi5siQPiJyqAO8xH8qjAgXJlqQxsBNmcTb/wCIn8S/1prYi31u2/4l/rWItKjQs2nJJB5c6DqGGWVYDsYkRNENat65QhIMEQDrtB0MaxrFZ0qgqLmQw6qGmcrCas4u0P8Ae2/40/rVT4gtW74QpetB7ZMZnXKwYQQSDI2BmDt61RY2+ttkGRYaSSYEAMg+fxz8um4jTiVsiQnVQZyiM1zl7EyRIPT032KoFcFWgKCNVEDx3DXYFSwAn7NzDuPcHOGH4EVyzgmZAjC2YJOd7tsEa7CXEDbvqJo1eJ2yAeWQIBlgBoQ5HWf92aOwxV0VgIBHUCe3+Vc//TKLcz8+0NnNtROcL4RZBD3r9kwZCLcUrOkFiSJ2GgEaakjSrTiuHwt8hziERwIzK9o5hMgMGmYJJB3EnvQXLFdyDtTq4WmqZANJlxDe8qr/AA6yMSiDE2mVrbuztkMFHt5V0cD7c/4at+FYGzZcOcTbcgHKBkULm3PxEkxpv1NAt/8AVJ6Wbn43LP8AT8KOzUNPC0lbMFFxCeoSAPSPxWAwbEkXltE78u4oEnrkMpPyrmCwOEturnE52UyuZ0gGCJhFGup+tMNKtPp6ebNlF+0DiG1ry8HGMP1vIaDujAEzFmfQBf5a1V3XAEnagVY3dTK2+2xf1PUL/P2+IMRVSkuZ/wARnDUqlZstP7mT8bsWLqRhj5wZDJJtaSMrywVhr9mSCBVJZ8OHMHu32Zxl+ABfhAGpMzt2E0RZ4hd+E2+oCwCvlzBQBAI2JMGNEb0rtnH3NJtiSF+8AMy2jJJXSC7j/Ae1eerVWqNcADtPSUcKlNbEk94RawCfdzR1fze2jaD5AUWBVaOLE5oQhgFIBkmC+WCIHSToTvTF4s7FRy8uYgT5vtZdB5dxJBmNtJ6LZTHPKNhLeKVQfmp7/jSoIUZbuTNTK0iaBRtalt3IJ7j8RVyQu9bDKQdmBB9iIrL+JlzYRSd1bKfcKwb/AJkH0rVTI0qm41whrtm4iEAt5gGmM8ySCNp1011M6U5hawQMrbEe8QxmHaplZdwfaBeCbOZ7t2PKC6r65nn8FUfxCtdVX4ewiWbQtJuo806HMdyR6/SAKJ4viCli4wMEKYPYnQH5EivR0FCUxaeXr3aqR9pLjcRy7bvE5FZogmcoJ6e1dwtxjbRmjMVUtAIEkAkQdRQPHLgTCXASxlMikzmZ28qzGoJYj+9KNw94GUz5nQLnmMwJEywGgJ3rW+szt5b+sEtcZGUFkYEqGERBDAkfHlP2X3H2PUT0cbSJIYDXfJsDcAOrdeU3tGsUVcI0GTNMDbSARuSI0J2+fQxALykmVXY6ldiWgySOoynoI66TQ3I0vNQlwTl9408aQbhh6ELOmjaBp8us+xIka0+zxJHIXK2u2YLGihx1OpGoG/lO0U03B0tjUCJX4WG0gDWBOx0iO0uxuKWynMdNiAYAkAmJn2jrroKmbS5OkEqAbAa94TftZlK9xHePWPxp5JIGYyFJKwqrlBGwyAT/AK1XJeJxjrJhbQ0nSSwMx3g71YzQlEqEMwuQdJBUemMqnQjWQjFJ326kEDWdj8t9q5zwdADMCJG2b09PpIjcGO3LCmRETqSND2mRrOg19KSWMusk95jSdSRAHufr3kzeRVUC/PkPnz8yUIO1QG64PwiBEROpJ6R6A9OoqHFc7OSp8g5egjzS/niR26z6R1A5xOIKk8sA9NCDPnM6k5fhQbH9YahaUqX1ML/OW3BGxjT7W4mJIEaaxqrbaRNav5tgOvWRoSNwI6d6C/O7+v6OewykdE0nMYgl9dfhiisM7x5xBk6AHbuBJ09J6fKqvrCAFtheMFs88nT9UoG/33J/7fqKt+F8Gu4gkJAUaM7A5Qew1lm9B8yJE1d/GKsaiW0UdydgO/yrffnS4VLdtdVUZTAmWBlmnaT5iesx0NYVqmXRTGaCjLxKg0Gg+en8wRfAwjW+0+iKB9Jn8az3HOFXMMCx/SICFLIG0YgEKy6kE5hsSNYmdK2fD+LK65s2mgM9DpqSfQfOTVXwTjKXhfS9bKC45I5mgdLo8qgn7WVdvXTYwsKrjY/nWbk0XsGAsegA/b+Zgzba4ZuCEH2SZJPTNGgA7SZ6xsZyZqTFWOW7qTJVmX3ysVn5xNQhidtK4daq9Vsz7z0NGglBciSQsfam70mgb6mhL98nQVjNpLnUEwBJ3gb+561KzjSAJGxjUTvBoJF+dOgnrFSSE5f2hSobMPWlUkiuJBkVzNIBHTf2pZ4Ov1ruTWRofwNSSE4d+n0NTzOlB3GgjoamBkT1qSSG8ClxbgmIKMB0E5lb2BzA/vA7TUxvrdUrmHTVTqCCCDp6gGmNxFA2UyGAUn0zOEGvuwJ9DTL16ywklDM6kdhJ1PUDWN66eGxzUUyFbicrE+HrXfOrWMD4Xh7mIxFlD+lNrNuQM15ncI+XLoAFJ1gLE6wK9M4H4Hw9hSLg5rsxdi/wlnJMBOoEQM0mFG21ZrwDwyymJuXlJ1tyDnYiWZQWEncgR862N+9c5ggnKO4UHrvpOgPbrqKeR+OL8ouyfTHKN+v9unwcpPiPDWGYRyVTsbfkI/h0PzkVh/EnAns3EUnMjE5WhdVjzBh0OwIBghtokDc4jGZEn7R08zT6TPb+9KofE1242EuEgO9trbINBLFgpWdtVcifXrWihkF+UzP+7o2/I+vfpMzZsAa9Y1M77DXaYAAkidPU1zFYYXEZG2YFT8+vy3+VAf7XuPpaw9wnrzBkAPbU6n5iuPicXbBdksOo1ZULq4UbkEyp06elOcRTpy7TjZGvvr3lfwfFxdDOdTh4c/tWSUb3/UsaNFtsV5nlLG4X7VwfeYjZf7HRqrcGOYVIG9i/cP8A77PlX/8AoD860vgtRcGFB1GaD/7Zcx8+WPrSit5SDtqe+2/3MbCZnAHbtv8AxNPwLwguQPflQYy2wcsLsodt528oIjuToDsVwnCC/asciDcW42ZXcFckeus679qnx78zEWrZPlUG8w7spASfSST6xUN26DxAd0wzEdpa4B/L+dZMG0uY875bBNL8vT+dJR8b8PNhvMpL2iYBMZkJ2Vo0IPQiNdI2mqq/4PxFsQuMs3TPmuRA0AJbL9CoI61mvzkQDtpOvtJpvDOSLGIYtVa1Redwe45/OnrJS1BX8WWJVI00Ztwv7I11b06dY0Bhe61z4SVT73Vv3B0H7R+Q2aprFkAAAQBsKSxfiAXyUt+vSOYLw0t56o06de8itYbLJXViNWOrHqNe09BA9K2vE7oxFkOsEMJ2E+bylCYkQTG+420rLAUThOIPanLBU7q2xO0j7p9fwrl4esFY8TYzr43DcejkXcbch2+f+aLhHD+WpQwdCvTVRIaJH7Uxpoy61HxXCZ74ZhltKMzt0IGrT8vLHaaBHig/8I/xLH1/0qu4lxx7mh0X7qyZI2zHr7aD30roVMRRRPKbn5vOLR8OrOQjjKo31HtBsRdzu9xtM7M0dfMxaPxqNrnYQO50qC5iD6D8TQ7En/X+lcS956cyV7w7yfTQfWowk7mPxroUDfWmtdgdhUkkpZR6+9QPeJ/vSmT1O1cGtSSd/veuU6aVSSFZg1DupQ+lEXMP1Woxc6HWpJHNeDDb+tOtXYGu1RPZ6ipbVwEQd+/epJGthbbHMVBJ1J6mI09R5RptpXLfCrceYFz3LN2gdegOlPuJA00pWb/TaruZVhLfgvERYuK2oWMjfumNfWCAfaa2wxIMEEEbgjYgg6gjfevN+cRuKIw3EXTRHKjtoR9CDHyincLihS8rjSI4zCGuAyGzDrsZtseucADfafuis/xriKqRYD5m0a4J2yk5R9SCe2Ud6Afi106G4Y/ZAX8RqPkaDe2jCCoI3EiYPcdj604/iSCyqCRzilLw+rkOdhflbX87e3eFc30/lQ2P/SW3QGCykA9J/pXBhB0Zx85/6gTXThR1Zz/i/wDjFbHxSkRYg/PvEx4RWB3Hv/aZXgnEVtZs36xVS2EkA5wXBTXp5Ac20a1f8CxyYVbc3ELI2eM4jfVR7jT5mibeDtqSVtoCdyFWT7nc1IW7Ckhjwotl68+sf/03zZs3O+3SbHw8ycs3FIY3GZs4Ml1LHKSehjSOhpnCcYLt+/eA0GWyjfeCFix+pX6Csph8ZctmUfLO43B9SD19d/WiE4xdRcqlFA2ypHr1JH4VsuOpsAX0MwxHh9dql0II9eXff29pc8VKYdb7ppdviB2BiC0bwJk9yR3rIDCz8RL+kQmm3l1zf4iRRT4nMSzEsTuW1P8AoPQaVE7ToKRrYpnJy6CdOjhEpqA2pGt+/SSi1Jk1JoKhtrA/uK492BSkbkpftUZvAdZPYUK2In2pG7lGlSST3r+nahDeqLVj61KVC+pqSTgB9qRcDb69TTGed6ciiMx2/nUknCep26DvTNzrSe5Op36elIL/AK/0qSRO0+wrntSialVeg+tSSNy0qdApVJJ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62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19" y="1302223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30" name="TextBox 29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36</a:t>
              </a:fld>
              <a:endParaRPr lang="en-GB" sz="1200" dirty="0"/>
            </a:p>
          </p:txBody>
        </p:sp>
      </p:grpSp>
      <p:pic>
        <p:nvPicPr>
          <p:cNvPr id="2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226" y="24455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22"/>
          <p:cNvSpPr/>
          <p:nvPr/>
        </p:nvSpPr>
        <p:spPr>
          <a:xfrm>
            <a:off x="1691680" y="3072960"/>
            <a:ext cx="5931546" cy="1652184"/>
          </a:xfrm>
          <a:prstGeom prst="ellipse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funds,</a:t>
            </a:r>
            <a:r>
              <a:rPr lang="en-GB" sz="2800" dirty="0" smtClean="0"/>
              <a:t> research outputs, </a:t>
            </a:r>
            <a:r>
              <a:rPr lang="en-GB" sz="2800" dirty="0" smtClean="0">
                <a:solidFill>
                  <a:schemeClr val="bg1">
                    <a:lumMod val="50000"/>
                  </a:schemeClr>
                </a:solidFill>
              </a:rPr>
              <a:t>evaluation, communication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20490823">
            <a:off x="4094749" y="4327615"/>
            <a:ext cx="3565365" cy="730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DCAT</a:t>
            </a:r>
            <a:endParaRPr lang="en-GB" dirty="0"/>
          </a:p>
        </p:txBody>
      </p:sp>
      <p:grpSp>
        <p:nvGrpSpPr>
          <p:cNvPr id="24" name="Group 23"/>
          <p:cNvGrpSpPr/>
          <p:nvPr/>
        </p:nvGrpSpPr>
        <p:grpSpPr>
          <a:xfrm>
            <a:off x="275955" y="1039287"/>
            <a:ext cx="2175793" cy="1531109"/>
            <a:chOff x="307975" y="3072960"/>
            <a:chExt cx="2175793" cy="1531109"/>
          </a:xfrm>
        </p:grpSpPr>
        <p:pic>
          <p:nvPicPr>
            <p:cNvPr id="25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3597" y="2574984"/>
            <a:ext cx="1656184" cy="2092231"/>
            <a:chOff x="395536" y="980728"/>
            <a:chExt cx="1656184" cy="2092231"/>
          </a:xfrm>
        </p:grpSpPr>
        <p:pic>
          <p:nvPicPr>
            <p:cNvPr id="28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395536" y="4437112"/>
            <a:ext cx="3384376" cy="997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02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One Research Activity</a:t>
            </a:r>
            <a:endParaRPr lang="en-GB" dirty="0"/>
          </a:p>
        </p:txBody>
      </p:sp>
      <p:pic>
        <p:nvPicPr>
          <p:cNvPr id="3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040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03597" y="4340409"/>
            <a:ext cx="1656184" cy="2092231"/>
            <a:chOff x="395536" y="980728"/>
            <a:chExt cx="1656184" cy="2092231"/>
          </a:xfrm>
        </p:grpSpPr>
        <p:pic>
          <p:nvPicPr>
            <p:cNvPr id="7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390" y="2790173"/>
            <a:ext cx="2175793" cy="1531109"/>
            <a:chOff x="307975" y="3072960"/>
            <a:chExt cx="2175793" cy="1531109"/>
          </a:xfrm>
        </p:grpSpPr>
        <p:pic>
          <p:nvPicPr>
            <p:cNvPr id="10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pic>
        <p:nvPicPr>
          <p:cNvPr id="1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77" y="324747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058" y="3004736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16" y="1412776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83" y="2891169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03596" y="1268760"/>
            <a:ext cx="575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Other researchers, research managers, innovators, media</a:t>
            </a:r>
            <a:endParaRPr lang="en-GB" dirty="0"/>
          </a:p>
        </p:txBody>
      </p:sp>
      <p:pic>
        <p:nvPicPr>
          <p:cNvPr id="2051" name="Picture 3" descr="C:\Users\Keith\AppData\Local\Microsoft\Windows\Temporary Internet Files\Content.IE5\853LNWPC\MC90024034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8" y="1512017"/>
            <a:ext cx="1666103" cy="12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2" name="TextBox 21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37</a:t>
              </a:fld>
              <a:endParaRPr lang="en-GB" sz="1200" dirty="0"/>
            </a:p>
          </p:txBody>
        </p:sp>
      </p:grpSp>
      <p:sp>
        <p:nvSpPr>
          <p:cNvPr id="26" name="Flowchart: Internal Storage 25"/>
          <p:cNvSpPr/>
          <p:nvPr/>
        </p:nvSpPr>
        <p:spPr>
          <a:xfrm>
            <a:off x="3635896" y="1638092"/>
            <a:ext cx="1368152" cy="113428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Web pages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769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One Research Activity</a:t>
            </a:r>
            <a:endParaRPr lang="en-GB" dirty="0"/>
          </a:p>
        </p:txBody>
      </p:sp>
      <p:pic>
        <p:nvPicPr>
          <p:cNvPr id="3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040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03597" y="4340409"/>
            <a:ext cx="1656184" cy="2092231"/>
            <a:chOff x="395536" y="980728"/>
            <a:chExt cx="1656184" cy="2092231"/>
          </a:xfrm>
        </p:grpSpPr>
        <p:pic>
          <p:nvPicPr>
            <p:cNvPr id="7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390" y="2790173"/>
            <a:ext cx="2175793" cy="1531109"/>
            <a:chOff x="307975" y="3072960"/>
            <a:chExt cx="2175793" cy="1531109"/>
          </a:xfrm>
        </p:grpSpPr>
        <p:pic>
          <p:nvPicPr>
            <p:cNvPr id="10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pic>
        <p:nvPicPr>
          <p:cNvPr id="1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77" y="324747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058" y="3004736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16" y="1412776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83" y="2891169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03596" y="1268760"/>
            <a:ext cx="575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Other researchers, research managers, innovators, media</a:t>
            </a:r>
            <a:endParaRPr lang="en-GB" dirty="0"/>
          </a:p>
        </p:txBody>
      </p:sp>
      <p:pic>
        <p:nvPicPr>
          <p:cNvPr id="2051" name="Picture 3" descr="C:\Users\Keith\AppData\Local\Microsoft\Windows\Temporary Internet Files\Content.IE5\853LNWPC\MC90024034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8" y="1512017"/>
            <a:ext cx="1666103" cy="12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2" name="TextBox 21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38</a:t>
              </a:fld>
              <a:endParaRPr lang="en-GB" sz="1200" dirty="0"/>
            </a:p>
          </p:txBody>
        </p:sp>
      </p:grpSp>
      <p:sp>
        <p:nvSpPr>
          <p:cNvPr id="26" name="Flowchart: Internal Storage 25"/>
          <p:cNvSpPr/>
          <p:nvPr/>
        </p:nvSpPr>
        <p:spPr>
          <a:xfrm>
            <a:off x="3635896" y="1638092"/>
            <a:ext cx="1368152" cy="113428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Web pages</a:t>
            </a:r>
            <a:endParaRPr lang="en-GB" dirty="0"/>
          </a:p>
        </p:txBody>
      </p:sp>
      <p:sp>
        <p:nvSpPr>
          <p:cNvPr id="31" name="Up Arrow 30"/>
          <p:cNvSpPr/>
          <p:nvPr/>
        </p:nvSpPr>
        <p:spPr>
          <a:xfrm>
            <a:off x="1972068" y="3652126"/>
            <a:ext cx="295675" cy="2297154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proposal</a:t>
            </a:r>
            <a:endParaRPr lang="en-GB" dirty="0"/>
          </a:p>
        </p:txBody>
      </p:sp>
      <p:sp>
        <p:nvSpPr>
          <p:cNvPr id="2048" name="Right Arrow 2047"/>
          <p:cNvSpPr/>
          <p:nvPr/>
        </p:nvSpPr>
        <p:spPr>
          <a:xfrm>
            <a:off x="2051720" y="3247470"/>
            <a:ext cx="4879398" cy="4046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Authorised proposal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463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One Research Activity</a:t>
            </a:r>
            <a:endParaRPr lang="en-GB" dirty="0"/>
          </a:p>
        </p:txBody>
      </p:sp>
      <p:pic>
        <p:nvPicPr>
          <p:cNvPr id="3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040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03597" y="4340409"/>
            <a:ext cx="1656184" cy="2092231"/>
            <a:chOff x="395536" y="980728"/>
            <a:chExt cx="1656184" cy="2092231"/>
          </a:xfrm>
        </p:grpSpPr>
        <p:pic>
          <p:nvPicPr>
            <p:cNvPr id="7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390" y="2790173"/>
            <a:ext cx="2175793" cy="1531109"/>
            <a:chOff x="307975" y="3072960"/>
            <a:chExt cx="2175793" cy="1531109"/>
          </a:xfrm>
        </p:grpSpPr>
        <p:pic>
          <p:nvPicPr>
            <p:cNvPr id="10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pic>
        <p:nvPicPr>
          <p:cNvPr id="1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77" y="324747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058" y="3004736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16" y="1412776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83" y="2891169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03596" y="1268760"/>
            <a:ext cx="575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Other researchers, research managers, innovators, media</a:t>
            </a:r>
            <a:endParaRPr lang="en-GB" dirty="0"/>
          </a:p>
        </p:txBody>
      </p:sp>
      <p:pic>
        <p:nvPicPr>
          <p:cNvPr id="2051" name="Picture 3" descr="C:\Users\Keith\AppData\Local\Microsoft\Windows\Temporary Internet Files\Content.IE5\853LNWPC\MC90024034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8" y="1512017"/>
            <a:ext cx="1666103" cy="12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2" name="TextBox 21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39</a:t>
              </a:fld>
              <a:endParaRPr lang="en-GB" sz="1200" dirty="0"/>
            </a:p>
          </p:txBody>
        </p:sp>
      </p:grpSp>
      <p:sp>
        <p:nvSpPr>
          <p:cNvPr id="26" name="Flowchart: Internal Storage 25"/>
          <p:cNvSpPr/>
          <p:nvPr/>
        </p:nvSpPr>
        <p:spPr>
          <a:xfrm>
            <a:off x="3635896" y="1638092"/>
            <a:ext cx="1368152" cy="113428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Web pages</a:t>
            </a:r>
            <a:endParaRPr lang="en-GB" dirty="0"/>
          </a:p>
        </p:txBody>
      </p:sp>
      <p:sp>
        <p:nvSpPr>
          <p:cNvPr id="31" name="Up Arrow 30"/>
          <p:cNvSpPr/>
          <p:nvPr/>
        </p:nvSpPr>
        <p:spPr>
          <a:xfrm>
            <a:off x="1972068" y="3652126"/>
            <a:ext cx="295675" cy="2297154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proposal</a:t>
            </a:r>
            <a:endParaRPr lang="en-GB" dirty="0"/>
          </a:p>
        </p:txBody>
      </p:sp>
      <p:sp>
        <p:nvSpPr>
          <p:cNvPr id="2048" name="Right Arrow 2047"/>
          <p:cNvSpPr/>
          <p:nvPr/>
        </p:nvSpPr>
        <p:spPr>
          <a:xfrm>
            <a:off x="2051720" y="3247470"/>
            <a:ext cx="4879398" cy="4046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Authorised proposal</a:t>
            </a:r>
            <a:endParaRPr lang="en-GB" dirty="0"/>
          </a:p>
        </p:txBody>
      </p:sp>
      <p:sp>
        <p:nvSpPr>
          <p:cNvPr id="16" name="Left-Right Arrow 15"/>
          <p:cNvSpPr/>
          <p:nvPr/>
        </p:nvSpPr>
        <p:spPr>
          <a:xfrm rot="682905">
            <a:off x="2391155" y="2347713"/>
            <a:ext cx="4490173" cy="528147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review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7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Stakeholders and Usages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38736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Researchers</a:t>
            </a:r>
          </a:p>
          <a:p>
            <a:endParaRPr lang="en-GB" dirty="0" smtClean="0"/>
          </a:p>
          <a:p>
            <a:r>
              <a:rPr lang="en-GB" dirty="0" smtClean="0"/>
              <a:t>Research Managers</a:t>
            </a:r>
          </a:p>
          <a:p>
            <a:pPr lvl="1"/>
            <a:r>
              <a:rPr lang="en-GB" dirty="0" smtClean="0"/>
              <a:t>Research institutions</a:t>
            </a:r>
          </a:p>
          <a:p>
            <a:pPr lvl="1"/>
            <a:r>
              <a:rPr lang="en-GB" dirty="0" smtClean="0"/>
              <a:t>Funders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Innovators</a:t>
            </a:r>
          </a:p>
          <a:p>
            <a:endParaRPr lang="en-GB" dirty="0" smtClean="0"/>
          </a:p>
          <a:p>
            <a:r>
              <a:rPr lang="en-GB" dirty="0" smtClean="0"/>
              <a:t>Media</a:t>
            </a:r>
          </a:p>
          <a:p>
            <a:endParaRPr lang="en-GB" dirty="0" smtClean="0"/>
          </a:p>
          <a:p>
            <a:r>
              <a:rPr lang="en-GB" dirty="0" smtClean="0"/>
              <a:t>Public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4690864" cy="4525963"/>
          </a:xfrm>
        </p:spPr>
        <p:txBody>
          <a:bodyPr>
            <a:normAutofit fontScale="85000" lnSpcReduction="20000"/>
          </a:bodyPr>
          <a:lstStyle/>
          <a:p>
            <a:r>
              <a:rPr lang="en-GB" sz="2400" dirty="0" smtClean="0"/>
              <a:t>CV, bibliography, web pages, cooperation</a:t>
            </a:r>
          </a:p>
          <a:p>
            <a:endParaRPr lang="en-GB" sz="2400" dirty="0" smtClean="0"/>
          </a:p>
          <a:p>
            <a:r>
              <a:rPr lang="en-GB" sz="2400" dirty="0" smtClean="0"/>
              <a:t>Management decisions</a:t>
            </a:r>
          </a:p>
          <a:p>
            <a:r>
              <a:rPr lang="en-GB" sz="2400" dirty="0" smtClean="0"/>
              <a:t>Reporting</a:t>
            </a:r>
          </a:p>
          <a:p>
            <a:r>
              <a:rPr lang="en-GB" sz="2400" dirty="0" smtClean="0"/>
              <a:t>Benchmarking</a:t>
            </a:r>
          </a:p>
          <a:p>
            <a:r>
              <a:rPr lang="en-GB" sz="2400" dirty="0" smtClean="0"/>
              <a:t>Evaluating</a:t>
            </a:r>
          </a:p>
          <a:p>
            <a:r>
              <a:rPr lang="en-GB" sz="2400" dirty="0" smtClean="0"/>
              <a:t>Finding reviewers</a:t>
            </a:r>
          </a:p>
          <a:p>
            <a:endParaRPr lang="en-GB" sz="2400" dirty="0" smtClean="0"/>
          </a:p>
          <a:p>
            <a:r>
              <a:rPr lang="en-GB" sz="2400" dirty="0" smtClean="0"/>
              <a:t>Ideas to exploit</a:t>
            </a:r>
          </a:p>
          <a:p>
            <a:pPr marL="0" indent="0">
              <a:buNone/>
            </a:pPr>
            <a:endParaRPr lang="en-GB" sz="2400" dirty="0" smtClean="0"/>
          </a:p>
          <a:p>
            <a:r>
              <a:rPr lang="en-GB" sz="2400" dirty="0" smtClean="0"/>
              <a:t>Communicating ‘stories’</a:t>
            </a:r>
          </a:p>
          <a:p>
            <a:pPr marL="0" indent="0">
              <a:buNone/>
            </a:pPr>
            <a:endParaRPr lang="en-GB" sz="2400" dirty="0" smtClean="0"/>
          </a:p>
          <a:p>
            <a:r>
              <a:rPr lang="en-GB" sz="2400" dirty="0" smtClean="0"/>
              <a:t>Being informed, ‘citizen science’</a:t>
            </a:r>
            <a:endParaRPr lang="en-GB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8" name="TextBox 7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897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One Research Activity</a:t>
            </a:r>
            <a:endParaRPr lang="en-GB" dirty="0"/>
          </a:p>
        </p:txBody>
      </p:sp>
      <p:pic>
        <p:nvPicPr>
          <p:cNvPr id="3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040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03597" y="4340409"/>
            <a:ext cx="1656184" cy="2092231"/>
            <a:chOff x="395536" y="980728"/>
            <a:chExt cx="1656184" cy="2092231"/>
          </a:xfrm>
        </p:grpSpPr>
        <p:pic>
          <p:nvPicPr>
            <p:cNvPr id="7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390" y="2790173"/>
            <a:ext cx="2175793" cy="1531109"/>
            <a:chOff x="307975" y="3072960"/>
            <a:chExt cx="2175793" cy="1531109"/>
          </a:xfrm>
        </p:grpSpPr>
        <p:pic>
          <p:nvPicPr>
            <p:cNvPr id="10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pic>
        <p:nvPicPr>
          <p:cNvPr id="1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77" y="324747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058" y="3004736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16" y="1412776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83" y="2891169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03596" y="1268760"/>
            <a:ext cx="575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Other researchers, research managers, innovators, media</a:t>
            </a:r>
            <a:endParaRPr lang="en-GB" dirty="0"/>
          </a:p>
        </p:txBody>
      </p:sp>
      <p:pic>
        <p:nvPicPr>
          <p:cNvPr id="2051" name="Picture 3" descr="C:\Users\Keith\AppData\Local\Microsoft\Windows\Temporary Internet Files\Content.IE5\853LNWPC\MC90024034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8" y="1512017"/>
            <a:ext cx="1666103" cy="12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2" name="TextBox 21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40</a:t>
              </a:fld>
              <a:endParaRPr lang="en-GB" sz="1200" dirty="0"/>
            </a:p>
          </p:txBody>
        </p:sp>
      </p:grpSp>
      <p:sp>
        <p:nvSpPr>
          <p:cNvPr id="26" name="Flowchart: Internal Storage 25"/>
          <p:cNvSpPr/>
          <p:nvPr/>
        </p:nvSpPr>
        <p:spPr>
          <a:xfrm>
            <a:off x="3635896" y="1638092"/>
            <a:ext cx="1368152" cy="113428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Web pages</a:t>
            </a:r>
            <a:endParaRPr lang="en-GB" dirty="0"/>
          </a:p>
        </p:txBody>
      </p:sp>
      <p:sp>
        <p:nvSpPr>
          <p:cNvPr id="28" name="Left Arrow 27"/>
          <p:cNvSpPr/>
          <p:nvPr/>
        </p:nvSpPr>
        <p:spPr>
          <a:xfrm>
            <a:off x="6261780" y="3793939"/>
            <a:ext cx="1334555" cy="42714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approval</a:t>
            </a:r>
            <a:endParaRPr lang="en-GB" dirty="0"/>
          </a:p>
        </p:txBody>
      </p:sp>
      <p:sp>
        <p:nvSpPr>
          <p:cNvPr id="29" name="Left Arrow 28"/>
          <p:cNvSpPr/>
          <p:nvPr/>
        </p:nvSpPr>
        <p:spPr>
          <a:xfrm>
            <a:off x="2771800" y="3793940"/>
            <a:ext cx="2782925" cy="4271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funding</a:t>
            </a:r>
            <a:endParaRPr lang="en-GB" dirty="0"/>
          </a:p>
        </p:txBody>
      </p:sp>
      <p:sp>
        <p:nvSpPr>
          <p:cNvPr id="30" name="Up Arrow 29"/>
          <p:cNvSpPr/>
          <p:nvPr/>
        </p:nvSpPr>
        <p:spPr>
          <a:xfrm>
            <a:off x="1972068" y="3652126"/>
            <a:ext cx="295675" cy="2297154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proposal</a:t>
            </a:r>
            <a:endParaRPr lang="en-GB" dirty="0"/>
          </a:p>
        </p:txBody>
      </p:sp>
      <p:sp>
        <p:nvSpPr>
          <p:cNvPr id="32" name="Right Arrow 31"/>
          <p:cNvSpPr/>
          <p:nvPr/>
        </p:nvSpPr>
        <p:spPr>
          <a:xfrm>
            <a:off x="2051720" y="3247470"/>
            <a:ext cx="4879398" cy="4046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Authorised proposal</a:t>
            </a:r>
            <a:endParaRPr lang="en-GB" dirty="0"/>
          </a:p>
        </p:txBody>
      </p:sp>
      <p:sp>
        <p:nvSpPr>
          <p:cNvPr id="31" name="Left-Right Arrow 30"/>
          <p:cNvSpPr/>
          <p:nvPr/>
        </p:nvSpPr>
        <p:spPr>
          <a:xfrm rot="682905">
            <a:off x="2391155" y="2347713"/>
            <a:ext cx="4490173" cy="528147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review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63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One Research Activity</a:t>
            </a:r>
            <a:endParaRPr lang="en-GB" dirty="0"/>
          </a:p>
        </p:txBody>
      </p:sp>
      <p:pic>
        <p:nvPicPr>
          <p:cNvPr id="3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040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03597" y="4340409"/>
            <a:ext cx="1656184" cy="2092231"/>
            <a:chOff x="395536" y="980728"/>
            <a:chExt cx="1656184" cy="2092231"/>
          </a:xfrm>
        </p:grpSpPr>
        <p:pic>
          <p:nvPicPr>
            <p:cNvPr id="7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390" y="2790173"/>
            <a:ext cx="2175793" cy="1531109"/>
            <a:chOff x="307975" y="3072960"/>
            <a:chExt cx="2175793" cy="1531109"/>
          </a:xfrm>
        </p:grpSpPr>
        <p:pic>
          <p:nvPicPr>
            <p:cNvPr id="10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pic>
        <p:nvPicPr>
          <p:cNvPr id="1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77" y="324747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058" y="3004736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16" y="1412776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83" y="2891169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03596" y="1268760"/>
            <a:ext cx="575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Other researchers, research managers, innovators, media</a:t>
            </a:r>
            <a:endParaRPr lang="en-GB" dirty="0"/>
          </a:p>
        </p:txBody>
      </p:sp>
      <p:pic>
        <p:nvPicPr>
          <p:cNvPr id="2051" name="Picture 3" descr="C:\Users\Keith\AppData\Local\Microsoft\Windows\Temporary Internet Files\Content.IE5\853LNWPC\MC90024034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8" y="1512017"/>
            <a:ext cx="1666103" cy="12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2" name="TextBox 21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41</a:t>
              </a:fld>
              <a:endParaRPr lang="en-GB" sz="1200" dirty="0"/>
            </a:p>
          </p:txBody>
        </p:sp>
      </p:grpSp>
      <p:sp>
        <p:nvSpPr>
          <p:cNvPr id="26" name="Flowchart: Internal Storage 25"/>
          <p:cNvSpPr/>
          <p:nvPr/>
        </p:nvSpPr>
        <p:spPr>
          <a:xfrm>
            <a:off x="3635896" y="1638092"/>
            <a:ext cx="1368152" cy="113428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Web pages</a:t>
            </a:r>
            <a:endParaRPr lang="en-GB" dirty="0"/>
          </a:p>
        </p:txBody>
      </p:sp>
      <p:sp>
        <p:nvSpPr>
          <p:cNvPr id="16" name="Left Arrow 15"/>
          <p:cNvSpPr/>
          <p:nvPr/>
        </p:nvSpPr>
        <p:spPr>
          <a:xfrm>
            <a:off x="6521716" y="5157192"/>
            <a:ext cx="1156950" cy="44586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27" name="Left Arrow 26"/>
          <p:cNvSpPr/>
          <p:nvPr/>
        </p:nvSpPr>
        <p:spPr>
          <a:xfrm>
            <a:off x="3995936" y="5157192"/>
            <a:ext cx="1354087" cy="44586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publication</a:t>
            </a:r>
            <a:endParaRPr lang="en-GB" dirty="0"/>
          </a:p>
        </p:txBody>
      </p:sp>
      <p:sp>
        <p:nvSpPr>
          <p:cNvPr id="30" name="Up Arrow 29"/>
          <p:cNvSpPr/>
          <p:nvPr/>
        </p:nvSpPr>
        <p:spPr>
          <a:xfrm>
            <a:off x="1972068" y="3652126"/>
            <a:ext cx="295675" cy="2297154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proposal</a:t>
            </a:r>
            <a:endParaRPr lang="en-GB" dirty="0"/>
          </a:p>
        </p:txBody>
      </p:sp>
      <p:sp>
        <p:nvSpPr>
          <p:cNvPr id="32" name="Right Arrow 31"/>
          <p:cNvSpPr/>
          <p:nvPr/>
        </p:nvSpPr>
        <p:spPr>
          <a:xfrm>
            <a:off x="2051720" y="3247470"/>
            <a:ext cx="4879398" cy="4046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Authorised proposal</a:t>
            </a:r>
            <a:endParaRPr lang="en-GB" dirty="0"/>
          </a:p>
        </p:txBody>
      </p:sp>
      <p:sp>
        <p:nvSpPr>
          <p:cNvPr id="33" name="Left Arrow 32"/>
          <p:cNvSpPr/>
          <p:nvPr/>
        </p:nvSpPr>
        <p:spPr>
          <a:xfrm>
            <a:off x="2771800" y="3793940"/>
            <a:ext cx="2782925" cy="4271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funding</a:t>
            </a:r>
            <a:endParaRPr lang="en-GB" dirty="0"/>
          </a:p>
        </p:txBody>
      </p:sp>
      <p:sp>
        <p:nvSpPr>
          <p:cNvPr id="34" name="Left Arrow 33"/>
          <p:cNvSpPr/>
          <p:nvPr/>
        </p:nvSpPr>
        <p:spPr>
          <a:xfrm>
            <a:off x="6261780" y="3793939"/>
            <a:ext cx="1334555" cy="42714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approval</a:t>
            </a:r>
            <a:endParaRPr lang="en-GB" dirty="0"/>
          </a:p>
        </p:txBody>
      </p:sp>
      <p:sp>
        <p:nvSpPr>
          <p:cNvPr id="31" name="Left-Right Arrow 30"/>
          <p:cNvSpPr/>
          <p:nvPr/>
        </p:nvSpPr>
        <p:spPr>
          <a:xfrm rot="682905">
            <a:off x="2391155" y="2347713"/>
            <a:ext cx="4490173" cy="528147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review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63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One Research Activity</a:t>
            </a:r>
            <a:endParaRPr lang="en-GB" dirty="0"/>
          </a:p>
        </p:txBody>
      </p:sp>
      <p:pic>
        <p:nvPicPr>
          <p:cNvPr id="3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040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03597" y="4340409"/>
            <a:ext cx="1656184" cy="2092231"/>
            <a:chOff x="395536" y="980728"/>
            <a:chExt cx="1656184" cy="2092231"/>
          </a:xfrm>
        </p:grpSpPr>
        <p:pic>
          <p:nvPicPr>
            <p:cNvPr id="7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390" y="2790173"/>
            <a:ext cx="2175793" cy="1531109"/>
            <a:chOff x="307975" y="3072960"/>
            <a:chExt cx="2175793" cy="1531109"/>
          </a:xfrm>
        </p:grpSpPr>
        <p:pic>
          <p:nvPicPr>
            <p:cNvPr id="10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pic>
        <p:nvPicPr>
          <p:cNvPr id="1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77" y="324747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058" y="3004736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16" y="1412776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83" y="2891169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03596" y="1268760"/>
            <a:ext cx="575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Other researchers, research managers, innovators, media</a:t>
            </a:r>
            <a:endParaRPr lang="en-GB" dirty="0"/>
          </a:p>
        </p:txBody>
      </p:sp>
      <p:pic>
        <p:nvPicPr>
          <p:cNvPr id="2051" name="Picture 3" descr="C:\Users\Keith\AppData\Local\Microsoft\Windows\Temporary Internet Files\Content.IE5\853LNWPC\MC90024034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88" y="1512017"/>
            <a:ext cx="1666103" cy="12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2" name="TextBox 21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42</a:t>
              </a:fld>
              <a:endParaRPr lang="en-GB" sz="1200" dirty="0"/>
            </a:p>
          </p:txBody>
        </p:sp>
      </p:grpSp>
      <p:sp>
        <p:nvSpPr>
          <p:cNvPr id="26" name="Flowchart: Internal Storage 25"/>
          <p:cNvSpPr/>
          <p:nvPr/>
        </p:nvSpPr>
        <p:spPr>
          <a:xfrm>
            <a:off x="3635896" y="1638092"/>
            <a:ext cx="1368152" cy="113428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Web pages</a:t>
            </a:r>
            <a:endParaRPr lang="en-GB" dirty="0"/>
          </a:p>
        </p:txBody>
      </p:sp>
      <p:sp>
        <p:nvSpPr>
          <p:cNvPr id="18" name="Right Arrow 17"/>
          <p:cNvSpPr/>
          <p:nvPr/>
        </p:nvSpPr>
        <p:spPr>
          <a:xfrm rot="20438328">
            <a:off x="4259011" y="4403514"/>
            <a:ext cx="2683866" cy="50292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30" name="Right Arrow 29"/>
          <p:cNvSpPr/>
          <p:nvPr/>
        </p:nvSpPr>
        <p:spPr>
          <a:xfrm rot="18967244">
            <a:off x="5396123" y="4749743"/>
            <a:ext cx="1855389" cy="47942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32" name="Up Arrow 31"/>
          <p:cNvSpPr/>
          <p:nvPr/>
        </p:nvSpPr>
        <p:spPr>
          <a:xfrm>
            <a:off x="1972068" y="3652126"/>
            <a:ext cx="295675" cy="2297154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proposal</a:t>
            </a:r>
            <a:endParaRPr lang="en-GB" dirty="0"/>
          </a:p>
        </p:txBody>
      </p:sp>
      <p:sp>
        <p:nvSpPr>
          <p:cNvPr id="33" name="Right Arrow 32"/>
          <p:cNvSpPr/>
          <p:nvPr/>
        </p:nvSpPr>
        <p:spPr>
          <a:xfrm>
            <a:off x="2051720" y="3247470"/>
            <a:ext cx="4879398" cy="404656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Authorised proposal</a:t>
            </a:r>
            <a:endParaRPr lang="en-GB" dirty="0"/>
          </a:p>
        </p:txBody>
      </p:sp>
      <p:sp>
        <p:nvSpPr>
          <p:cNvPr id="34" name="Left Arrow 33"/>
          <p:cNvSpPr/>
          <p:nvPr/>
        </p:nvSpPr>
        <p:spPr>
          <a:xfrm>
            <a:off x="2771800" y="3793940"/>
            <a:ext cx="2782925" cy="4271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funding</a:t>
            </a:r>
            <a:endParaRPr lang="en-GB" dirty="0"/>
          </a:p>
        </p:txBody>
      </p:sp>
      <p:sp>
        <p:nvSpPr>
          <p:cNvPr id="36" name="Left Arrow 35"/>
          <p:cNvSpPr/>
          <p:nvPr/>
        </p:nvSpPr>
        <p:spPr>
          <a:xfrm>
            <a:off x="6261780" y="3793939"/>
            <a:ext cx="1334555" cy="42714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approval</a:t>
            </a:r>
            <a:endParaRPr lang="en-GB" dirty="0"/>
          </a:p>
        </p:txBody>
      </p:sp>
      <p:sp>
        <p:nvSpPr>
          <p:cNvPr id="37" name="Left Arrow 36"/>
          <p:cNvSpPr/>
          <p:nvPr/>
        </p:nvSpPr>
        <p:spPr>
          <a:xfrm>
            <a:off x="6521716" y="5157192"/>
            <a:ext cx="1156950" cy="44586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38" name="Left Arrow 37"/>
          <p:cNvSpPr/>
          <p:nvPr/>
        </p:nvSpPr>
        <p:spPr>
          <a:xfrm>
            <a:off x="3995936" y="5157192"/>
            <a:ext cx="1354087" cy="44586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publication</a:t>
            </a:r>
            <a:endParaRPr lang="en-GB" dirty="0"/>
          </a:p>
        </p:txBody>
      </p:sp>
      <p:sp>
        <p:nvSpPr>
          <p:cNvPr id="35" name="Left-Right Arrow 34"/>
          <p:cNvSpPr/>
          <p:nvPr/>
        </p:nvSpPr>
        <p:spPr>
          <a:xfrm rot="682905">
            <a:off x="2391155" y="2347713"/>
            <a:ext cx="4490173" cy="528147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review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63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562012" y="1268760"/>
            <a:ext cx="1980171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One Research Activity</a:t>
            </a:r>
            <a:endParaRPr lang="en-GB" dirty="0"/>
          </a:p>
        </p:txBody>
      </p:sp>
      <p:pic>
        <p:nvPicPr>
          <p:cNvPr id="3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040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03597" y="4340409"/>
            <a:ext cx="1656184" cy="2092231"/>
            <a:chOff x="395536" y="980728"/>
            <a:chExt cx="1656184" cy="2092231"/>
          </a:xfrm>
        </p:grpSpPr>
        <p:pic>
          <p:nvPicPr>
            <p:cNvPr id="7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390" y="2790173"/>
            <a:ext cx="2175793" cy="1531109"/>
            <a:chOff x="307975" y="3072960"/>
            <a:chExt cx="2175793" cy="1531109"/>
          </a:xfrm>
        </p:grpSpPr>
        <p:pic>
          <p:nvPicPr>
            <p:cNvPr id="10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pic>
        <p:nvPicPr>
          <p:cNvPr id="1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77" y="324747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3093966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16" y="1412776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83" y="2891169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03596" y="1268760"/>
            <a:ext cx="5758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Other researchers</a:t>
            </a:r>
            <a:r>
              <a:rPr lang="en-GB" dirty="0" smtClean="0"/>
              <a:t>, research managers, innovators, media</a:t>
            </a:r>
            <a:endParaRPr lang="en-GB" dirty="0"/>
          </a:p>
        </p:txBody>
      </p:sp>
      <p:pic>
        <p:nvPicPr>
          <p:cNvPr id="2051" name="Picture 3" descr="C:\Users\Keith\AppData\Local\Microsoft\Windows\Temporary Internet Files\Content.IE5\853LNWPC\MC90024034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34" y="1551011"/>
            <a:ext cx="1666103" cy="12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lowchart: Internal Storage 15"/>
          <p:cNvSpPr/>
          <p:nvPr/>
        </p:nvSpPr>
        <p:spPr>
          <a:xfrm>
            <a:off x="3635896" y="1638092"/>
            <a:ext cx="1368152" cy="113428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Web pages</a:t>
            </a:r>
            <a:endParaRPr lang="en-GB" dirty="0"/>
          </a:p>
        </p:txBody>
      </p:sp>
      <p:sp>
        <p:nvSpPr>
          <p:cNvPr id="17" name="Left-Right Arrow 16"/>
          <p:cNvSpPr/>
          <p:nvPr/>
        </p:nvSpPr>
        <p:spPr>
          <a:xfrm>
            <a:off x="2287337" y="1943001"/>
            <a:ext cx="1254733" cy="530225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eft-Right Arrow 17"/>
          <p:cNvSpPr/>
          <p:nvPr/>
        </p:nvSpPr>
        <p:spPr>
          <a:xfrm rot="1521160">
            <a:off x="2016285" y="2930979"/>
            <a:ext cx="2795058" cy="669156"/>
          </a:xfrm>
          <a:prstGeom prst="leftRightArrow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Up-Down Arrow 19"/>
          <p:cNvSpPr/>
          <p:nvPr/>
        </p:nvSpPr>
        <p:spPr>
          <a:xfrm rot="18690526">
            <a:off x="2895850" y="1906746"/>
            <a:ext cx="721193" cy="4681903"/>
          </a:xfrm>
          <a:prstGeom prst="upDownArrow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3" name="TextBox 22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43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3096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411760" y="1268760"/>
            <a:ext cx="4082752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One Research Activity</a:t>
            </a:r>
            <a:endParaRPr lang="en-GB" dirty="0"/>
          </a:p>
        </p:txBody>
      </p:sp>
      <p:pic>
        <p:nvPicPr>
          <p:cNvPr id="3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040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03597" y="4340409"/>
            <a:ext cx="1656184" cy="2092231"/>
            <a:chOff x="395536" y="980728"/>
            <a:chExt cx="1656184" cy="2092231"/>
          </a:xfrm>
        </p:grpSpPr>
        <p:pic>
          <p:nvPicPr>
            <p:cNvPr id="7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390" y="2790173"/>
            <a:ext cx="2175793" cy="1531109"/>
            <a:chOff x="307975" y="3072960"/>
            <a:chExt cx="2175793" cy="1531109"/>
          </a:xfrm>
        </p:grpSpPr>
        <p:pic>
          <p:nvPicPr>
            <p:cNvPr id="10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pic>
        <p:nvPicPr>
          <p:cNvPr id="1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77" y="324747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3093966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16" y="1412776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83" y="2891169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03596" y="1268760"/>
            <a:ext cx="6156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Other researchers, </a:t>
            </a:r>
            <a:r>
              <a:rPr lang="en-GB" sz="2000" b="1" dirty="0" smtClean="0"/>
              <a:t>research managers, innovators, media</a:t>
            </a:r>
            <a:endParaRPr lang="en-GB" sz="2000" b="1" dirty="0"/>
          </a:p>
        </p:txBody>
      </p:sp>
      <p:pic>
        <p:nvPicPr>
          <p:cNvPr id="2051" name="Picture 3" descr="C:\Users\Keith\AppData\Local\Microsoft\Windows\Temporary Internet Files\Content.IE5\853LNWPC\MC90024034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34" y="1551011"/>
            <a:ext cx="1666103" cy="12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lowchart: Internal Storage 15"/>
          <p:cNvSpPr/>
          <p:nvPr/>
        </p:nvSpPr>
        <p:spPr>
          <a:xfrm>
            <a:off x="3635896" y="1638092"/>
            <a:ext cx="1368152" cy="113428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Web pages</a:t>
            </a:r>
            <a:endParaRPr lang="en-GB" dirty="0"/>
          </a:p>
        </p:txBody>
      </p:sp>
      <p:sp>
        <p:nvSpPr>
          <p:cNvPr id="20" name="Left-Right Arrow 19"/>
          <p:cNvSpPr/>
          <p:nvPr/>
        </p:nvSpPr>
        <p:spPr>
          <a:xfrm>
            <a:off x="2287337" y="1943001"/>
            <a:ext cx="1254733" cy="530225"/>
          </a:xfrm>
          <a:prstGeom prst="left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Left-Right Arrow 20"/>
          <p:cNvSpPr/>
          <p:nvPr/>
        </p:nvSpPr>
        <p:spPr>
          <a:xfrm rot="1521160">
            <a:off x="2016285" y="2930979"/>
            <a:ext cx="2795058" cy="669156"/>
          </a:xfrm>
          <a:prstGeom prst="leftRightArrow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3" name="TextBox 22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44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3096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Metadata One Research Activity</a:t>
            </a:r>
            <a:endParaRPr lang="en-GB" dirty="0"/>
          </a:p>
        </p:txBody>
      </p:sp>
      <p:pic>
        <p:nvPicPr>
          <p:cNvPr id="3" name="Picture 7" descr="C:\Users\Keith\AppData\Local\Microsoft\Windows\Temporary Internet Files\Content.IE5\853LNWPC\MC9000832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4604068"/>
            <a:ext cx="1702613" cy="16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Keith\AppData\Local\Microsoft\Windows\Temporary Internet Files\Content.IE5\KWIO01VB\MC90002360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19085"/>
            <a:ext cx="1346448" cy="134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Keith\AppData\Local\Microsoft\Windows\Temporary Internet Files\Content.IE5\TMP79L7R\MC900432605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604068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03597" y="4340409"/>
            <a:ext cx="1656184" cy="2092231"/>
            <a:chOff x="395536" y="980728"/>
            <a:chExt cx="1656184" cy="2092231"/>
          </a:xfrm>
        </p:grpSpPr>
        <p:pic>
          <p:nvPicPr>
            <p:cNvPr id="7" name="Picture 2" descr="C:\Program Files (x86)\Microsoft Office\MEDIA\CAGCAT10\j0240719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609" y="1245988"/>
              <a:ext cx="1164031" cy="1826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95536" y="980728"/>
              <a:ext cx="16561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Researcher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66390" y="2790173"/>
            <a:ext cx="2175793" cy="1531109"/>
            <a:chOff x="307975" y="3072960"/>
            <a:chExt cx="2175793" cy="1531109"/>
          </a:xfrm>
        </p:grpSpPr>
        <p:pic>
          <p:nvPicPr>
            <p:cNvPr id="10" name="Picture 3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597" y="3265757"/>
              <a:ext cx="1410057" cy="1338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7975" y="3072960"/>
              <a:ext cx="2175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Research manager</a:t>
              </a:r>
              <a:endParaRPr lang="en-GB" dirty="0"/>
            </a:p>
          </p:txBody>
        </p:sp>
      </p:grpSp>
      <p:pic>
        <p:nvPicPr>
          <p:cNvPr id="12" name="Picture 2" descr="https://encrypted-tbn1.gstatic.com/images?q=tbn:ANd9GcTblscQv3h_Ey_ijSmlcWPQpefkfMx9Ydqy6v9qEM1FH49pVbFu8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77" y="3247470"/>
            <a:ext cx="1092939" cy="109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Keith\AppData\Local\Microsoft\Windows\Temporary Internet Files\Content.IE5\853LNWPC\MC90024016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119" y="3093966"/>
            <a:ext cx="1812341" cy="139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Keith\AppData\Local\Microsoft\Windows\Temporary Internet Files\Content.IE5\TMP79L7R\MC900434365[1]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16" y="1412776"/>
            <a:ext cx="1841500" cy="10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s://encrypted-tbn3.gstatic.com/images?q=tbn:ANd9GcQJvtU8UUzyYREW09ghY_tnP5X1jLm956l0m-iWPeWBZk95wkV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183" y="2891169"/>
            <a:ext cx="26765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03596" y="1268760"/>
            <a:ext cx="5758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Other researchers, research managers, innovators, media</a:t>
            </a:r>
            <a:endParaRPr lang="en-GB" dirty="0"/>
          </a:p>
        </p:txBody>
      </p:sp>
      <p:pic>
        <p:nvPicPr>
          <p:cNvPr id="2051" name="Picture 3" descr="C:\Users\Keith\AppData\Local\Microsoft\Windows\Temporary Internet Files\Content.IE5\853LNWPC\MC90024034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34" y="1604548"/>
            <a:ext cx="1666103" cy="12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415961" y="5056689"/>
            <a:ext cx="8640571" cy="707886"/>
          </a:xfrm>
          <a:prstGeom prst="rect">
            <a:avLst/>
          </a:prstGeom>
          <a:solidFill>
            <a:srgbClr val="CC66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Detailed, specific research information</a:t>
            </a:r>
            <a:endParaRPr lang="en-US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34670" y="3267646"/>
            <a:ext cx="7955191" cy="769441"/>
          </a:xfrm>
          <a:prstGeom prst="rect">
            <a:avLst/>
          </a:prstGeom>
          <a:solidFill>
            <a:srgbClr val="D60093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Contextual research information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32739" y="1703785"/>
            <a:ext cx="7680436" cy="769441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Discovery 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esearch 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nformation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22" name="TextBox 21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45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2507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3-Layer Model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4193"/>
            <a:ext cx="8229600" cy="5112568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Need to interoperate at </a:t>
            </a:r>
            <a:r>
              <a:rPr lang="en-GB" b="1" dirty="0" smtClean="0">
                <a:solidFill>
                  <a:srgbClr val="FFC000"/>
                </a:solidFill>
              </a:rPr>
              <a:t>discovery level </a:t>
            </a:r>
            <a:r>
              <a:rPr lang="en-GB" dirty="0" smtClean="0"/>
              <a:t>with other commonly-used metadata standards (DC, DCAT, CKAN..)</a:t>
            </a:r>
          </a:p>
          <a:p>
            <a:r>
              <a:rPr lang="en-GB" dirty="0" smtClean="0"/>
              <a:t>Need to navigate expert (research) user to </a:t>
            </a:r>
            <a:r>
              <a:rPr lang="en-GB" b="1" dirty="0" smtClean="0">
                <a:solidFill>
                  <a:srgbClr val="CC6600"/>
                </a:solidFill>
              </a:rPr>
              <a:t>detailed domain-specific </a:t>
            </a:r>
            <a:r>
              <a:rPr lang="en-GB" dirty="0" smtClean="0"/>
              <a:t>metadata on research entities (especially </a:t>
            </a:r>
            <a:r>
              <a:rPr lang="en-GB" dirty="0" smtClean="0"/>
              <a:t>outputs: datasets, software) </a:t>
            </a:r>
            <a:r>
              <a:rPr lang="en-GB" dirty="0" smtClean="0"/>
              <a:t>to allow further (re-)processing</a:t>
            </a:r>
          </a:p>
          <a:p>
            <a:endParaRPr lang="en-GB" dirty="0" smtClean="0"/>
          </a:p>
          <a:p>
            <a:r>
              <a:rPr lang="en-GB" dirty="0" smtClean="0"/>
              <a:t>Between these two need to understand the </a:t>
            </a:r>
            <a:r>
              <a:rPr lang="en-GB" b="1" dirty="0" smtClean="0">
                <a:solidFill>
                  <a:srgbClr val="D60093"/>
                </a:solidFill>
              </a:rPr>
              <a:t>CONTEXT</a:t>
            </a:r>
            <a:r>
              <a:rPr lang="en-GB" dirty="0" smtClean="0">
                <a:solidFill>
                  <a:srgbClr val="D60093"/>
                </a:solidFill>
              </a:rPr>
              <a:t> </a:t>
            </a:r>
            <a:r>
              <a:rPr lang="en-GB" dirty="0" smtClean="0"/>
              <a:t>of the described objects (not only data)</a:t>
            </a:r>
          </a:p>
          <a:p>
            <a:pPr lvl="1"/>
            <a:r>
              <a:rPr lang="en-GB" dirty="0" smtClean="0"/>
              <a:t>To assess </a:t>
            </a:r>
            <a:r>
              <a:rPr lang="en-GB" b="1" dirty="0" smtClean="0">
                <a:solidFill>
                  <a:srgbClr val="FF0000"/>
                </a:solidFill>
              </a:rPr>
              <a:t>relevance</a:t>
            </a:r>
            <a:r>
              <a:rPr lang="en-GB" dirty="0" smtClean="0"/>
              <a:t> (for research, evaluation, innovation)</a:t>
            </a:r>
          </a:p>
          <a:p>
            <a:pPr lvl="1"/>
            <a:r>
              <a:rPr lang="en-GB" dirty="0" smtClean="0"/>
              <a:t>To assess </a:t>
            </a:r>
            <a:r>
              <a:rPr lang="en-GB" b="1" dirty="0" smtClean="0">
                <a:solidFill>
                  <a:srgbClr val="FF0000"/>
                </a:solidFill>
              </a:rPr>
              <a:t>quality</a:t>
            </a:r>
            <a:r>
              <a:rPr lang="en-GB" dirty="0" smtClean="0"/>
              <a:t> (evaluation of outputs, outcomes, impact)</a:t>
            </a:r>
          </a:p>
          <a:p>
            <a:pPr lvl="1"/>
            <a:r>
              <a:rPr lang="en-GB" dirty="0" smtClean="0"/>
              <a:t>To initiate </a:t>
            </a:r>
            <a:r>
              <a:rPr lang="en-GB" b="1" dirty="0" smtClean="0">
                <a:solidFill>
                  <a:srgbClr val="FF0000"/>
                </a:solidFill>
              </a:rPr>
              <a:t>communication</a:t>
            </a:r>
            <a:r>
              <a:rPr lang="en-GB" dirty="0" smtClean="0"/>
              <a:t> (researchers, research managers, innovators, media, public)</a:t>
            </a:r>
          </a:p>
          <a:p>
            <a:endParaRPr lang="en-GB" dirty="0"/>
          </a:p>
          <a:p>
            <a:r>
              <a:rPr lang="en-GB" dirty="0" smtClean="0"/>
              <a:t>So use </a:t>
            </a:r>
            <a:r>
              <a:rPr lang="en-GB" b="1" dirty="0" smtClean="0">
                <a:solidFill>
                  <a:srgbClr val="D60093"/>
                </a:solidFill>
              </a:rPr>
              <a:t>CERIF </a:t>
            </a:r>
            <a:r>
              <a:rPr lang="en-GB" dirty="0" smtClean="0"/>
              <a:t>as the middle contextual layer</a:t>
            </a:r>
          </a:p>
          <a:p>
            <a:r>
              <a:rPr lang="en-GB" dirty="0" smtClean="0"/>
              <a:t>Generate discovery level (above) to ensure congruence </a:t>
            </a:r>
          </a:p>
          <a:p>
            <a:r>
              <a:rPr lang="en-GB" dirty="0" smtClean="0"/>
              <a:t>Point to detailed level (below)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9" name="TextBox 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46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237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 smtClean="0"/>
              <a:t>3-Layer Model</a:t>
            </a:r>
            <a:endParaRPr lang="en-GB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64" y="1412776"/>
            <a:ext cx="7840467" cy="4971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9" name="TextBox 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47</a:t>
              </a:fld>
              <a:endParaRPr lang="en-GB" sz="1200" dirty="0"/>
            </a:p>
          </p:txBody>
        </p:sp>
      </p:grpSp>
      <p:pic>
        <p:nvPicPr>
          <p:cNvPr id="12" name="Picture 2" descr="ENG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4896544" cy="80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56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64" y="1412776"/>
            <a:ext cx="7840467" cy="4971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9" name="TextBox 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48</a:t>
              </a:fld>
              <a:endParaRPr lang="en-GB" sz="12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331640" y="5733256"/>
            <a:ext cx="6838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</a:rPr>
              <a:t>CERIF acts as the interoperation converter hub for various metadata formats</a:t>
            </a:r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12" name="Picture 2" descr="ENG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4896544" cy="80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mtClean="0"/>
              <a:t>3-Layer Model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374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77" y="4580407"/>
            <a:ext cx="9139223" cy="1874212"/>
          </a:xfrm>
          <a:prstGeom prst="rect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" y="3429000"/>
            <a:ext cx="9148776" cy="1151407"/>
          </a:xfrm>
          <a:prstGeom prst="rect">
            <a:avLst/>
          </a:prstGeom>
          <a:solidFill>
            <a:srgbClr val="D600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4777" y="1196752"/>
            <a:ext cx="9144000" cy="223224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/>
            <a:r>
              <a:rPr lang="en-GB" sz="4000" dirty="0" smtClean="0"/>
              <a:t>3-Layer Model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19" y="1376363"/>
            <a:ext cx="8006921" cy="498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9" name="TextBox 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49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6948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it?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Organisations</a:t>
            </a:r>
          </a:p>
          <a:p>
            <a:r>
              <a:rPr lang="en-GB" dirty="0" smtClean="0"/>
              <a:t>Persons</a:t>
            </a:r>
          </a:p>
          <a:p>
            <a:r>
              <a:rPr lang="en-GB" dirty="0" smtClean="0"/>
              <a:t>Projects</a:t>
            </a:r>
          </a:p>
          <a:p>
            <a:r>
              <a:rPr lang="en-GB" dirty="0" smtClean="0"/>
              <a:t>Funding</a:t>
            </a:r>
          </a:p>
          <a:p>
            <a:r>
              <a:rPr lang="en-GB" dirty="0" smtClean="0"/>
              <a:t>Facilities</a:t>
            </a:r>
          </a:p>
          <a:p>
            <a:r>
              <a:rPr lang="en-GB" dirty="0" smtClean="0"/>
              <a:t>Equipment</a:t>
            </a:r>
          </a:p>
          <a:p>
            <a:r>
              <a:rPr lang="en-GB" dirty="0"/>
              <a:t>E</a:t>
            </a:r>
            <a:r>
              <a:rPr lang="en-GB" dirty="0" smtClean="0"/>
              <a:t>vents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5</a:t>
              </a:fld>
              <a:endParaRPr lang="en-GB" sz="1200" dirty="0"/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8878"/>
            <a:ext cx="3326482" cy="248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3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179" y="20805"/>
            <a:ext cx="8229600" cy="1143000"/>
          </a:xfrm>
        </p:spPr>
        <p:txBody>
          <a:bodyPr/>
          <a:lstStyle/>
          <a:p>
            <a:r>
              <a:rPr lang="en-GB" dirty="0" smtClean="0"/>
              <a:t>Contextual Metadata: CERIF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12594"/>
            <a:ext cx="7344816" cy="5368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9" name="TextBox 8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50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3306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478" y="-70755"/>
            <a:ext cx="5184422" cy="6593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7236296" y="5373216"/>
            <a:ext cx="1728192" cy="523220"/>
            <a:chOff x="7236296" y="5373216"/>
            <a:chExt cx="1728192" cy="523220"/>
          </a:xfrm>
        </p:grpSpPr>
        <p:sp>
          <p:nvSpPr>
            <p:cNvPr id="3" name="TextBox 2"/>
            <p:cNvSpPr txBox="1"/>
            <p:nvPr/>
          </p:nvSpPr>
          <p:spPr>
            <a:xfrm>
              <a:off x="7236296" y="5373216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Acknowledgements to</a:t>
              </a:r>
              <a:endParaRPr lang="en-GB" sz="1400" dirty="0"/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629736"/>
              <a:ext cx="819150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7" name="TextBox 6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51</a:t>
              </a:fld>
              <a:endParaRPr lang="en-GB" sz="1200" dirty="0"/>
            </a:p>
          </p:txBody>
        </p:sp>
      </p:grpSp>
      <p:sp>
        <p:nvSpPr>
          <p:cNvPr id="4" name="TextBox 3"/>
          <p:cNvSpPr txBox="1"/>
          <p:nvPr/>
        </p:nvSpPr>
        <p:spPr>
          <a:xfrm rot="16200000">
            <a:off x="-2034732" y="3090155"/>
            <a:ext cx="5688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keith.jeffery@keithgjefferyconsultants.co.uk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295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it?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Organisations</a:t>
            </a:r>
          </a:p>
          <a:p>
            <a:r>
              <a:rPr lang="en-GB" dirty="0" smtClean="0"/>
              <a:t>Persons</a:t>
            </a:r>
          </a:p>
          <a:p>
            <a:r>
              <a:rPr lang="en-GB" dirty="0" smtClean="0"/>
              <a:t>Projects</a:t>
            </a:r>
          </a:p>
          <a:p>
            <a:r>
              <a:rPr lang="en-GB" dirty="0" smtClean="0"/>
              <a:t>Funding</a:t>
            </a:r>
          </a:p>
          <a:p>
            <a:r>
              <a:rPr lang="en-GB" dirty="0" smtClean="0"/>
              <a:t>Facilities</a:t>
            </a:r>
          </a:p>
          <a:p>
            <a:r>
              <a:rPr lang="en-GB" dirty="0" smtClean="0"/>
              <a:t>Equipment</a:t>
            </a:r>
          </a:p>
          <a:p>
            <a:r>
              <a:rPr lang="en-GB" dirty="0"/>
              <a:t>E</a:t>
            </a:r>
            <a:r>
              <a:rPr lang="en-GB" dirty="0" smtClean="0"/>
              <a:t>vents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r>
              <a:rPr lang="en-GB" dirty="0" smtClean="0"/>
              <a:t>Outputs</a:t>
            </a:r>
          </a:p>
          <a:p>
            <a:pPr lvl="1"/>
            <a:r>
              <a:rPr lang="en-GB" dirty="0" smtClean="0"/>
              <a:t>Publications</a:t>
            </a:r>
          </a:p>
          <a:p>
            <a:pPr lvl="1"/>
            <a:r>
              <a:rPr lang="en-GB" dirty="0" smtClean="0"/>
              <a:t>Products</a:t>
            </a:r>
          </a:p>
          <a:p>
            <a:pPr lvl="2"/>
            <a:r>
              <a:rPr lang="en-GB" dirty="0" smtClean="0"/>
              <a:t>Datasets</a:t>
            </a:r>
          </a:p>
          <a:p>
            <a:pPr lvl="2"/>
            <a:r>
              <a:rPr lang="en-GB" dirty="0" smtClean="0"/>
              <a:t>Software</a:t>
            </a:r>
          </a:p>
          <a:p>
            <a:pPr lvl="2"/>
            <a:r>
              <a:rPr lang="en-GB" dirty="0" err="1" smtClean="0"/>
              <a:t>Artifacts</a:t>
            </a:r>
            <a:endParaRPr lang="en-GB" dirty="0" smtClean="0"/>
          </a:p>
          <a:p>
            <a:pPr lvl="1"/>
            <a:r>
              <a:rPr lang="en-GB" dirty="0" smtClean="0"/>
              <a:t>Patents</a:t>
            </a:r>
          </a:p>
          <a:p>
            <a:r>
              <a:rPr lang="en-GB" dirty="0" smtClean="0"/>
              <a:t>Outcomes</a:t>
            </a:r>
          </a:p>
          <a:p>
            <a:r>
              <a:rPr lang="en-GB" dirty="0" smtClean="0"/>
              <a:t>Impacts</a:t>
            </a:r>
          </a:p>
          <a:p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6</a:t>
              </a:fld>
              <a:endParaRPr lang="en-GB" sz="1200" dirty="0"/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8878"/>
            <a:ext cx="3326482" cy="248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7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it?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Organisations</a:t>
            </a:r>
          </a:p>
          <a:p>
            <a:r>
              <a:rPr lang="en-GB" dirty="0" smtClean="0"/>
              <a:t>Persons</a:t>
            </a:r>
          </a:p>
          <a:p>
            <a:r>
              <a:rPr lang="en-GB" dirty="0" smtClean="0"/>
              <a:t>Projects</a:t>
            </a:r>
          </a:p>
          <a:p>
            <a:r>
              <a:rPr lang="en-GB" dirty="0" smtClean="0"/>
              <a:t>Funding</a:t>
            </a:r>
          </a:p>
          <a:p>
            <a:r>
              <a:rPr lang="en-GB" dirty="0" smtClean="0"/>
              <a:t>Facilities</a:t>
            </a:r>
          </a:p>
          <a:p>
            <a:r>
              <a:rPr lang="en-GB" dirty="0" smtClean="0"/>
              <a:t>Equipment</a:t>
            </a:r>
          </a:p>
          <a:p>
            <a:r>
              <a:rPr lang="en-GB" dirty="0"/>
              <a:t>E</a:t>
            </a:r>
            <a:r>
              <a:rPr lang="en-GB" dirty="0" smtClean="0"/>
              <a:t>vents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176" y="1600200"/>
            <a:ext cx="2530624" cy="4525963"/>
          </a:xfrm>
        </p:spPr>
        <p:txBody>
          <a:bodyPr/>
          <a:lstStyle/>
          <a:p>
            <a:r>
              <a:rPr lang="en-GB" dirty="0" smtClean="0"/>
              <a:t>Outputs</a:t>
            </a:r>
          </a:p>
          <a:p>
            <a:pPr lvl="1"/>
            <a:r>
              <a:rPr lang="en-GB" dirty="0" smtClean="0"/>
              <a:t>Publications</a:t>
            </a:r>
          </a:p>
          <a:p>
            <a:pPr lvl="1"/>
            <a:r>
              <a:rPr lang="en-GB" dirty="0" smtClean="0"/>
              <a:t>Products</a:t>
            </a:r>
          </a:p>
          <a:p>
            <a:pPr lvl="2"/>
            <a:r>
              <a:rPr lang="en-GB" dirty="0" smtClean="0"/>
              <a:t>Datasets</a:t>
            </a:r>
          </a:p>
          <a:p>
            <a:pPr lvl="2"/>
            <a:r>
              <a:rPr lang="en-GB" dirty="0" smtClean="0"/>
              <a:t>Software</a:t>
            </a:r>
          </a:p>
          <a:p>
            <a:pPr lvl="2"/>
            <a:r>
              <a:rPr lang="en-GB" dirty="0" err="1" smtClean="0"/>
              <a:t>Artifacts</a:t>
            </a:r>
            <a:endParaRPr lang="en-GB" dirty="0" smtClean="0"/>
          </a:p>
          <a:p>
            <a:pPr lvl="1"/>
            <a:r>
              <a:rPr lang="en-GB" dirty="0" smtClean="0"/>
              <a:t>Patents</a:t>
            </a:r>
          </a:p>
          <a:p>
            <a:r>
              <a:rPr lang="en-GB" dirty="0" smtClean="0"/>
              <a:t>Outcomes</a:t>
            </a:r>
          </a:p>
          <a:p>
            <a:r>
              <a:rPr lang="en-GB" dirty="0" smtClean="0"/>
              <a:t>Impacts</a:t>
            </a:r>
          </a:p>
          <a:p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7</a:t>
              </a:fld>
              <a:endParaRPr lang="en-GB" sz="12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971600" y="5578042"/>
            <a:ext cx="71980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FF0000"/>
                </a:solidFill>
              </a:rPr>
              <a:t>And role-based, temporal, spatial relationships between them</a:t>
            </a:r>
            <a:endParaRPr lang="en-GB" sz="3200" b="1" dirty="0">
              <a:solidFill>
                <a:srgbClr val="FF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8878"/>
            <a:ext cx="3326482" cy="248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7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available / useable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Trust</a:t>
            </a:r>
          </a:p>
          <a:p>
            <a:endParaRPr lang="en-GB" dirty="0" smtClean="0"/>
          </a:p>
          <a:p>
            <a:r>
              <a:rPr lang="en-GB" dirty="0" smtClean="0"/>
              <a:t>Security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Privacy</a:t>
            </a:r>
            <a:endParaRPr lang="en-GB" dirty="0" smtClean="0"/>
          </a:p>
          <a:p>
            <a:pPr lvl="1"/>
            <a:r>
              <a:rPr lang="en-GB" dirty="0" smtClean="0"/>
              <a:t>Anonymity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Commercial Protection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484784"/>
            <a:ext cx="403860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 smtClean="0"/>
              <a:t>Do you trust  information from the university, person, publisher?</a:t>
            </a:r>
          </a:p>
          <a:p>
            <a:r>
              <a:rPr lang="en-GB" sz="2400" dirty="0" smtClean="0"/>
              <a:t>Is (some of) the information </a:t>
            </a:r>
            <a:r>
              <a:rPr lang="en-GB" sz="2400" dirty="0" smtClean="0"/>
              <a:t>unavailable</a:t>
            </a:r>
          </a:p>
          <a:p>
            <a:r>
              <a:rPr lang="en-GB" sz="2400" dirty="0" smtClean="0"/>
              <a:t>Under what conditions can it be used</a:t>
            </a:r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Is it lawful to access, process, communicate the information</a:t>
            </a:r>
          </a:p>
          <a:p>
            <a:pPr lvl="1"/>
            <a:r>
              <a:rPr lang="en-GB" sz="1800" dirty="0" smtClean="0"/>
              <a:t>Can the information be processed to ensure anonymity</a:t>
            </a:r>
          </a:p>
          <a:p>
            <a:endParaRPr lang="en-GB" sz="2800" dirty="0" smtClean="0"/>
          </a:p>
          <a:p>
            <a:r>
              <a:rPr lang="en-GB" sz="2800" dirty="0" smtClean="0"/>
              <a:t>Licences, contracts</a:t>
            </a:r>
            <a:endParaRPr lang="en-GB" sz="2800" dirty="0"/>
          </a:p>
        </p:txBody>
      </p:sp>
      <p:grpSp>
        <p:nvGrpSpPr>
          <p:cNvPr id="5" name="Group 4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8</a:t>
              </a:fld>
              <a:endParaRPr lang="en-GB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3671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An Overview of the Research Information </a:t>
            </a:r>
            <a:r>
              <a:rPr lang="en-GB" sz="4000" b="1" i="1" dirty="0"/>
              <a:t>Metadata</a:t>
            </a:r>
            <a:r>
              <a:rPr lang="en-GB" dirty="0"/>
              <a:t> Ecosystem</a:t>
            </a:r>
          </a:p>
          <a:p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395536" y="6516761"/>
            <a:ext cx="8496944" cy="282510"/>
            <a:chOff x="395536" y="6516761"/>
            <a:chExt cx="8496944" cy="282510"/>
          </a:xfrm>
        </p:grpSpPr>
        <p:sp>
          <p:nvSpPr>
            <p:cNvPr id="5" name="TextBox 4"/>
            <p:cNvSpPr txBox="1"/>
            <p:nvPr/>
          </p:nvSpPr>
          <p:spPr>
            <a:xfrm>
              <a:off x="395536" y="6522272"/>
              <a:ext cx="16561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©Keith G Jeffery</a:t>
              </a:r>
              <a:endParaRPr lang="en-GB" sz="1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91680" y="6522271"/>
              <a:ext cx="4176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An Overview of the Research Information Metadata Ecosystem</a:t>
              </a:r>
              <a:endParaRPr lang="en-GB" sz="1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865440" y="6516761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euroCRIS Strategic Seminar 2013</a:t>
              </a:r>
              <a:endParaRPr lang="en-GB" sz="1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16416" y="6516761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fld id="{047B7E10-BE7F-4F33-96DE-EE96C15CEB8D}" type="slidenum">
                <a:rPr lang="en-GB" sz="1200" smtClean="0"/>
                <a:pPr algn="r"/>
                <a:t>9</a:t>
              </a:fld>
              <a:endParaRPr lang="en-GB" sz="1200" dirty="0"/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56792"/>
            <a:ext cx="3623899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843808" y="5636994"/>
            <a:ext cx="1728192" cy="523220"/>
            <a:chOff x="7236296" y="5373216"/>
            <a:chExt cx="1728192" cy="523220"/>
          </a:xfrm>
        </p:grpSpPr>
        <p:sp>
          <p:nvSpPr>
            <p:cNvPr id="12" name="TextBox 11"/>
            <p:cNvSpPr txBox="1"/>
            <p:nvPr/>
          </p:nvSpPr>
          <p:spPr>
            <a:xfrm>
              <a:off x="7236296" y="5373216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/>
                <a:t>Acknowledgements to</a:t>
              </a:r>
              <a:endParaRPr lang="en-GB" sz="1400" dirty="0"/>
            </a:p>
          </p:txBody>
        </p: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629736"/>
              <a:ext cx="819150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4896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2710</Words>
  <Application>Microsoft Office PowerPoint</Application>
  <PresentationFormat>On-screen Show (4:3)</PresentationFormat>
  <Paragraphs>704</Paragraphs>
  <Slides>51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An Overview of the Research Information Metadata Ecosystem</vt:lpstr>
      <vt:lpstr>Structure</vt:lpstr>
      <vt:lpstr>Research Information</vt:lpstr>
      <vt:lpstr>Stakeholders and Usages</vt:lpstr>
      <vt:lpstr>What is it?</vt:lpstr>
      <vt:lpstr>What is it?</vt:lpstr>
      <vt:lpstr>What is it?</vt:lpstr>
      <vt:lpstr>What is available / useable</vt:lpstr>
      <vt:lpstr>Structure</vt:lpstr>
      <vt:lpstr>Metadata</vt:lpstr>
      <vt:lpstr>Metadata</vt:lpstr>
      <vt:lpstr>Metadata</vt:lpstr>
      <vt:lpstr>Metadata</vt:lpstr>
      <vt:lpstr>Metadata</vt:lpstr>
      <vt:lpstr>Classification of Metadata</vt:lpstr>
      <vt:lpstr>Broader Picture: e-Science</vt:lpstr>
      <vt:lpstr>Broader Picture: e-Science</vt:lpstr>
      <vt:lpstr>Broader Picture: e-Science</vt:lpstr>
      <vt:lpstr>Metadata Standards</vt:lpstr>
      <vt:lpstr>Metadata Standards: DC</vt:lpstr>
      <vt:lpstr>Metadata Standards: e-GMS</vt:lpstr>
      <vt:lpstr>Metadata Standards: CKAN</vt:lpstr>
      <vt:lpstr>Metadata Standards: DCAT</vt:lpstr>
      <vt:lpstr>Metadata Standards: INSPIRE</vt:lpstr>
      <vt:lpstr>Metadata Standards: INSPIRE</vt:lpstr>
      <vt:lpstr>Problems with ‘flat’ Metadata</vt:lpstr>
      <vt:lpstr>Problems with ‘flat’ Metadata</vt:lpstr>
      <vt:lpstr>Problems with RDF Metadata</vt:lpstr>
      <vt:lpstr>Open Data</vt:lpstr>
      <vt:lpstr>ENGAGE</vt:lpstr>
      <vt:lpstr>Structure</vt:lpstr>
      <vt:lpstr>Metadata Ecosystem</vt:lpstr>
      <vt:lpstr>Ecosystem</vt:lpstr>
      <vt:lpstr>Metadata Ecosystem</vt:lpstr>
      <vt:lpstr>Metadata Ecosystem</vt:lpstr>
      <vt:lpstr>Metadata Ecosystem</vt:lpstr>
      <vt:lpstr>Metadata One Research Activity</vt:lpstr>
      <vt:lpstr>Metadata One Research Activity</vt:lpstr>
      <vt:lpstr>Metadata One Research Activity</vt:lpstr>
      <vt:lpstr>Metadata One Research Activity</vt:lpstr>
      <vt:lpstr>Metadata One Research Activity</vt:lpstr>
      <vt:lpstr>Metadata One Research Activity</vt:lpstr>
      <vt:lpstr>Metadata One Research Activity</vt:lpstr>
      <vt:lpstr>Metadata One Research Activity</vt:lpstr>
      <vt:lpstr>Metadata One Research Activity</vt:lpstr>
      <vt:lpstr>3-Layer Model</vt:lpstr>
      <vt:lpstr>3-Layer Model</vt:lpstr>
      <vt:lpstr>PowerPoint Presentation</vt:lpstr>
      <vt:lpstr>3-Layer Model</vt:lpstr>
      <vt:lpstr>Contextual Metadata: CERIF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the Research Information Metadata Ecosystem</dc:title>
  <dc:creator>Keith</dc:creator>
  <cp:lastModifiedBy>Keith</cp:lastModifiedBy>
  <cp:revision>46</cp:revision>
  <dcterms:created xsi:type="dcterms:W3CDTF">2013-08-16T09:12:19Z</dcterms:created>
  <dcterms:modified xsi:type="dcterms:W3CDTF">2013-09-08T16:12:00Z</dcterms:modified>
</cp:coreProperties>
</file>