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  <p:sldMasterId id="2147483832" r:id="rId2"/>
    <p:sldMasterId id="2147483652" r:id="rId3"/>
  </p:sldMasterIdLst>
  <p:notesMasterIdLst>
    <p:notesMasterId r:id="rId21"/>
  </p:notesMasterIdLst>
  <p:sldIdLst>
    <p:sldId id="256" r:id="rId4"/>
    <p:sldId id="268" r:id="rId5"/>
    <p:sldId id="269" r:id="rId6"/>
    <p:sldId id="270" r:id="rId7"/>
    <p:sldId id="271" r:id="rId8"/>
    <p:sldId id="259" r:id="rId9"/>
    <p:sldId id="272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3" r:id="rId19"/>
    <p:sldId id="276" r:id="rId20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C3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72F3A2-FC5A-4C73-BB7D-48279444E0E5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68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ヒラギノ角ゴ Pro W3" charset="-128"/>
        <a:cs typeface="ヒラギノ角ゴ Pro W3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Geneva" pitchFamily="-112" charset="-128"/>
        <a:cs typeface="Geneva" pitchFamily="-84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2F3A2-FC5A-4C73-BB7D-48279444E0E5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46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ScienzeFarmaceutiche-01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609600"/>
            <a:ext cx="914082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52700" y="3184525"/>
            <a:ext cx="6438900" cy="64135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65400" y="2743200"/>
            <a:ext cx="6883400" cy="4191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396288" y="2336800"/>
            <a:ext cx="1947862" cy="3454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52700" y="2336800"/>
            <a:ext cx="5691188" cy="3454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BEE7564-04F0-4A3D-8744-DE8ADDC4A714}" type="datetime1">
              <a:rPr lang="it-IT"/>
              <a:pPr/>
              <a:t>09/06/2016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215F107-D0E2-45B7-8D4B-8D49675DAD8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3400" y="13335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00600" y="13335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19900" y="-228600"/>
            <a:ext cx="2095500" cy="5676900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-228600"/>
            <a:ext cx="6134100" cy="56769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0" y="3048000"/>
            <a:ext cx="3810000" cy="2743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34150" y="3048000"/>
            <a:ext cx="3810000" cy="2743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2700" y="2336800"/>
            <a:ext cx="77724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1750" y="3048000"/>
            <a:ext cx="7772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5" r:id="rId1"/>
    <p:sldLayoutId id="2147484353" r:id="rId2"/>
    <p:sldLayoutId id="2147484354" r:id="rId3"/>
    <p:sldLayoutId id="2147484355" r:id="rId4"/>
    <p:sldLayoutId id="2147484356" r:id="rId5"/>
    <p:sldLayoutId id="2147484357" r:id="rId6"/>
    <p:sldLayoutId id="2147484358" r:id="rId7"/>
    <p:sldLayoutId id="2147484359" r:id="rId8"/>
    <p:sldLayoutId id="2147484360" r:id="rId9"/>
    <p:sldLayoutId id="2147484361" r:id="rId10"/>
    <p:sldLayoutId id="214748436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i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bg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bg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bg1"/>
          </a:solidFill>
          <a:latin typeface="+mn-lt"/>
          <a:ea typeface="ヒラギノ角ゴ Pro W3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Geneva" pitchFamily="-112" charset="-128"/>
          <a:cs typeface="Geneva" pitchFamily="-8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"/>
          <p:cNvSpPr>
            <a:spLocks noChangeShapeType="1"/>
          </p:cNvSpPr>
          <p:nvPr/>
        </p:nvSpPr>
        <p:spPr bwMode="auto">
          <a:xfrm flipV="1">
            <a:off x="0" y="906463"/>
            <a:ext cx="9144000" cy="7937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pic>
        <p:nvPicPr>
          <p:cNvPr id="13315" name="Immagine 9" descr="PPT_ScienzeFarmaceutiche-03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6264275"/>
            <a:ext cx="91440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63" r:id="rId1"/>
    <p:sldLayoutId id="2147484364" r:id="rId2"/>
    <p:sldLayoutId id="2147484365" r:id="rId3"/>
    <p:sldLayoutId id="2147484366" r:id="rId4"/>
    <p:sldLayoutId id="2147484367" r:id="rId5"/>
    <p:sldLayoutId id="2147484368" r:id="rId6"/>
    <p:sldLayoutId id="2147484369" r:id="rId7"/>
    <p:sldLayoutId id="2147484370" r:id="rId8"/>
    <p:sldLayoutId id="2147484371" r:id="rId9"/>
    <p:sldLayoutId id="2147484372" r:id="rId10"/>
    <p:sldLayoutId id="2147484373" r:id="rId11"/>
    <p:sldLayoutId id="2147484386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pitchFamily="-112" charset="-128"/>
          <a:cs typeface="Geneva" pitchFamily="-8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533400" y="906463"/>
            <a:ext cx="8610600" cy="0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latin typeface="Arial" pitchFamily="-105" charset="0"/>
              <a:ea typeface="ＭＳ Ｐゴシック" pitchFamily="-105" charset="-128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9950" y="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333500"/>
            <a:ext cx="8382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26629" name="Immagine 10" descr="PPT_ScienzeFarmaceutiche-07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590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74" r:id="rId1"/>
    <p:sldLayoutId id="2147484375" r:id="rId2"/>
    <p:sldLayoutId id="2147484376" r:id="rId3"/>
    <p:sldLayoutId id="2147484377" r:id="rId4"/>
    <p:sldLayoutId id="2147484378" r:id="rId5"/>
    <p:sldLayoutId id="2147484379" r:id="rId6"/>
    <p:sldLayoutId id="2147484380" r:id="rId7"/>
    <p:sldLayoutId id="2147484381" r:id="rId8"/>
    <p:sldLayoutId id="2147484382" r:id="rId9"/>
    <p:sldLayoutId id="2147484383" r:id="rId10"/>
    <p:sldLayoutId id="21474843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42424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424242"/>
          </a:solidFill>
          <a:latin typeface="+mn-lt"/>
          <a:ea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Geneva" pitchFamily="-112" charset="-128"/>
          <a:cs typeface="Geneva" pitchFamily="-8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1835696" y="2564904"/>
            <a:ext cx="6942956" cy="2232248"/>
          </a:xfrm>
        </p:spPr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Italian</a:t>
            </a:r>
            <a:r>
              <a:rPr lang="it-IT" dirty="0"/>
              <a:t> model of </a:t>
            </a:r>
            <a:r>
              <a:rPr lang="it-IT" dirty="0" err="1"/>
              <a:t>distributed</a:t>
            </a:r>
            <a:br>
              <a:rPr lang="it-IT" dirty="0"/>
            </a:br>
            <a:r>
              <a:rPr lang="it-IT" dirty="0" err="1"/>
              <a:t>research</a:t>
            </a:r>
            <a:r>
              <a:rPr lang="it-IT" dirty="0"/>
              <a:t> information management </a:t>
            </a:r>
            <a:r>
              <a:rPr lang="it-IT" dirty="0" err="1"/>
              <a:t>systems</a:t>
            </a:r>
            <a:r>
              <a:rPr lang="it-IT" dirty="0"/>
              <a:t>: a case </a:t>
            </a:r>
            <a:r>
              <a:rPr lang="it-IT" dirty="0" err="1"/>
              <a:t>study</a:t>
            </a:r>
            <a:endParaRPr lang="it-IT" dirty="0"/>
          </a:p>
        </p:txBody>
      </p:sp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79512" y="5589240"/>
            <a:ext cx="7776864" cy="1139180"/>
          </a:xfrm>
        </p:spPr>
        <p:txBody>
          <a:bodyPr/>
          <a:lstStyle/>
          <a:p>
            <a:pPr>
              <a:buNone/>
            </a:pPr>
            <a:r>
              <a:rPr lang="it-IT" sz="2800" dirty="0"/>
              <a:t>Paola </a:t>
            </a:r>
            <a:r>
              <a:rPr lang="it-IT" sz="2800" dirty="0" err="1"/>
              <a:t>Galimberti</a:t>
            </a:r>
            <a:r>
              <a:rPr lang="it-IT" sz="2800" dirty="0"/>
              <a:t> &amp; Susanna </a:t>
            </a:r>
            <a:r>
              <a:rPr lang="it-IT" sz="2800" dirty="0" err="1"/>
              <a:t>Mornati</a:t>
            </a:r>
            <a:endParaRPr lang="it-IT" sz="2800" dirty="0"/>
          </a:p>
          <a:p>
            <a:pPr>
              <a:buNone/>
            </a:pPr>
            <a:r>
              <a:rPr lang="it-IT" sz="2800" dirty="0"/>
              <a:t>CRIS 2016, St-</a:t>
            </a:r>
            <a:r>
              <a:rPr lang="it-IT" sz="2800" dirty="0" err="1"/>
              <a:t>Andrews</a:t>
            </a:r>
            <a:r>
              <a:rPr lang="it-IT" sz="2800" dirty="0"/>
              <a:t> </a:t>
            </a:r>
            <a:r>
              <a:rPr lang="it-IT" sz="2800" dirty="0" err="1"/>
              <a:t>June</a:t>
            </a:r>
            <a:r>
              <a:rPr lang="it-IT" sz="2800" dirty="0"/>
              <a:t> 8-11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Biology</a:t>
            </a:r>
            <a:r>
              <a:rPr lang="it-IT" dirty="0"/>
              <a:t> – IF location in </a:t>
            </a:r>
            <a:r>
              <a:rPr lang="it-IT" dirty="0" err="1"/>
              <a:t>percentiles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85465" y="2852936"/>
            <a:ext cx="5970911" cy="3600400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869950" y="1333500"/>
            <a:ext cx="8045450" cy="1519436"/>
          </a:xfrm>
        </p:spPr>
        <p:txBody>
          <a:bodyPr/>
          <a:lstStyle/>
          <a:p>
            <a:r>
              <a:rPr lang="it-IT" dirty="0"/>
              <a:t>Analysis of the </a:t>
            </a:r>
            <a:r>
              <a:rPr lang="it-IT" dirty="0" err="1"/>
              <a:t>distribution</a:t>
            </a:r>
            <a:r>
              <a:rPr lang="it-IT" dirty="0"/>
              <a:t> of IF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ranges</a:t>
            </a:r>
            <a:r>
              <a:rPr lang="it-IT" dirty="0"/>
              <a:t> shows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articles</a:t>
            </a:r>
            <a:r>
              <a:rPr lang="it-IT" dirty="0"/>
              <a:t> are in the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dirty="0" err="1"/>
              <a:t>range</a:t>
            </a:r>
            <a:r>
              <a:rPr lang="it-IT" dirty="0"/>
              <a:t> and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err="1"/>
              <a:t>much</a:t>
            </a:r>
            <a:r>
              <a:rPr lang="it-IT" dirty="0"/>
              <a:t> over time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2256972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Results</a:t>
            </a:r>
            <a:r>
              <a:rPr lang="it-IT" dirty="0"/>
              <a:t> for </a:t>
            </a:r>
            <a:r>
              <a:rPr lang="it-IT" dirty="0" err="1"/>
              <a:t>Biology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Moderate </a:t>
            </a:r>
            <a:r>
              <a:rPr lang="it-IT" dirty="0" err="1"/>
              <a:t>effects</a:t>
            </a:r>
            <a:r>
              <a:rPr lang="it-IT" dirty="0"/>
              <a:t> of the </a:t>
            </a:r>
            <a:r>
              <a:rPr lang="it-IT" dirty="0" err="1"/>
              <a:t>introduction</a:t>
            </a:r>
            <a:r>
              <a:rPr lang="it-IT" dirty="0"/>
              <a:t> of a Performance-</a:t>
            </a:r>
            <a:r>
              <a:rPr lang="it-IT" dirty="0" err="1"/>
              <a:t>Based</a:t>
            </a:r>
            <a:r>
              <a:rPr lang="it-IT" dirty="0"/>
              <a:t> </a:t>
            </a:r>
            <a:r>
              <a:rPr lang="it-IT" dirty="0" err="1"/>
              <a:t>Funding</a:t>
            </a:r>
            <a:r>
              <a:rPr lang="it-IT" dirty="0"/>
              <a:t> System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distribution</a:t>
            </a:r>
            <a:r>
              <a:rPr lang="it-IT" dirty="0"/>
              <a:t> of IF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 of the </a:t>
            </a:r>
            <a:r>
              <a:rPr lang="it-IT" dirty="0" err="1"/>
              <a:t>indicators</a:t>
            </a:r>
            <a:endParaRPr lang="it-IT" dirty="0"/>
          </a:p>
          <a:p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investigation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necessary</a:t>
            </a:r>
            <a:r>
              <a:rPr lang="it-IT" dirty="0"/>
              <a:t> in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scientific</a:t>
            </a:r>
            <a:r>
              <a:rPr lang="it-IT" dirty="0"/>
              <a:t> </a:t>
            </a:r>
            <a:r>
              <a:rPr lang="it-IT" dirty="0" err="1"/>
              <a:t>areas</a:t>
            </a:r>
            <a:r>
              <a:rPr lang="it-IT" dirty="0"/>
              <a:t> (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influenced</a:t>
            </a:r>
            <a:r>
              <a:rPr lang="it-IT" dirty="0"/>
              <a:t> by DORA, the San Francisco </a:t>
            </a:r>
            <a:r>
              <a:rPr lang="it-IT" dirty="0" err="1"/>
              <a:t>Declaration</a:t>
            </a:r>
            <a:r>
              <a:rPr lang="it-IT" dirty="0"/>
              <a:t> on 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err="1"/>
              <a:t>Assessment</a:t>
            </a:r>
            <a:r>
              <a:rPr lang="it-IT" dirty="0"/>
              <a:t>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202230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Disciplinary</a:t>
            </a:r>
            <a:r>
              <a:rPr lang="it-IT" dirty="0"/>
              <a:t> </a:t>
            </a:r>
            <a:r>
              <a:rPr lang="it-IT" dirty="0" err="1"/>
              <a:t>areas</a:t>
            </a:r>
            <a:r>
              <a:rPr lang="it-IT" dirty="0"/>
              <a:t> 10,11,12,14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opportunistic</a:t>
            </a:r>
            <a:r>
              <a:rPr lang="it-IT" dirty="0"/>
              <a:t> </a:t>
            </a:r>
            <a:r>
              <a:rPr lang="it-IT" dirty="0" err="1"/>
              <a:t>behaviours</a:t>
            </a:r>
            <a:r>
              <a:rPr lang="it-IT" dirty="0"/>
              <a:t> </a:t>
            </a:r>
            <a:r>
              <a:rPr lang="it-IT" dirty="0" err="1"/>
              <a:t>encouraged</a:t>
            </a:r>
            <a:r>
              <a:rPr lang="it-IT" dirty="0"/>
              <a:t>?</a:t>
            </a:r>
          </a:p>
          <a:p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articles</a:t>
            </a:r>
            <a:r>
              <a:rPr lang="it-IT" dirty="0"/>
              <a:t> </a:t>
            </a:r>
            <a:r>
              <a:rPr lang="it-IT" dirty="0" err="1"/>
              <a:t>increased</a:t>
            </a:r>
            <a:r>
              <a:rPr lang="it-IT" dirty="0"/>
              <a:t> </a:t>
            </a:r>
            <a:r>
              <a:rPr lang="it-IT" dirty="0" err="1"/>
              <a:t>compared</a:t>
            </a:r>
            <a:r>
              <a:rPr lang="it-IT" dirty="0"/>
              <a:t> to 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monographs</a:t>
            </a:r>
            <a:r>
              <a:rPr lang="it-IT" dirty="0"/>
              <a:t>?</a:t>
            </a:r>
          </a:p>
          <a:p>
            <a:endParaRPr lang="it-IT" dirty="0"/>
          </a:p>
          <a:p>
            <a:r>
              <a:rPr lang="it-IT" dirty="0"/>
              <a:t>Area 10 	48.572 </a:t>
            </a:r>
            <a:r>
              <a:rPr lang="it-IT" dirty="0" err="1"/>
              <a:t>records</a:t>
            </a:r>
            <a:r>
              <a:rPr lang="it-IT" dirty="0"/>
              <a:t> </a:t>
            </a:r>
            <a:r>
              <a:rPr lang="it-IT" dirty="0" err="1"/>
              <a:t>examined</a:t>
            </a:r>
            <a:r>
              <a:rPr lang="it-IT" dirty="0"/>
              <a:t> </a:t>
            </a:r>
          </a:p>
          <a:p>
            <a:r>
              <a:rPr lang="it-IT" dirty="0"/>
              <a:t>Area 11 	54.150 </a:t>
            </a:r>
            <a:r>
              <a:rPr lang="it-IT" dirty="0" err="1"/>
              <a:t>records</a:t>
            </a:r>
            <a:r>
              <a:rPr lang="it-IT" dirty="0"/>
              <a:t> </a:t>
            </a:r>
            <a:r>
              <a:rPr lang="it-IT" dirty="0" err="1"/>
              <a:t>examined</a:t>
            </a:r>
            <a:endParaRPr lang="it-IT" dirty="0"/>
          </a:p>
          <a:p>
            <a:r>
              <a:rPr lang="it-IT" dirty="0"/>
              <a:t>Area 12 	52.799 </a:t>
            </a:r>
            <a:r>
              <a:rPr lang="it-IT" dirty="0" err="1"/>
              <a:t>records</a:t>
            </a:r>
            <a:r>
              <a:rPr lang="it-IT" dirty="0"/>
              <a:t> </a:t>
            </a:r>
            <a:r>
              <a:rPr lang="it-IT" dirty="0" err="1"/>
              <a:t>examined</a:t>
            </a:r>
            <a:endParaRPr lang="it-IT" dirty="0"/>
          </a:p>
          <a:p>
            <a:r>
              <a:rPr lang="it-IT" dirty="0"/>
              <a:t>Area 14 	17.787 </a:t>
            </a:r>
            <a:r>
              <a:rPr lang="it-IT" dirty="0" err="1"/>
              <a:t>records</a:t>
            </a:r>
            <a:r>
              <a:rPr lang="it-IT" dirty="0"/>
              <a:t> </a:t>
            </a:r>
            <a:r>
              <a:rPr lang="it-IT" dirty="0" err="1"/>
              <a:t>examined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1122557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Results</a:t>
            </a:r>
            <a:r>
              <a:rPr lang="it-IT" dirty="0"/>
              <a:t> for </a:t>
            </a:r>
            <a:r>
              <a:rPr lang="it-IT" dirty="0" err="1"/>
              <a:t>type</a:t>
            </a:r>
            <a:r>
              <a:rPr lang="it-IT" dirty="0"/>
              <a:t> of </a:t>
            </a:r>
            <a:r>
              <a:rPr lang="it-IT" dirty="0" err="1"/>
              <a:t>contribution</a:t>
            </a:r>
            <a:r>
              <a:rPr lang="it-IT" dirty="0"/>
              <a:t> in HSS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Clear </a:t>
            </a:r>
            <a:r>
              <a:rPr lang="it-IT" dirty="0" err="1"/>
              <a:t>decrease</a:t>
            </a:r>
            <a:r>
              <a:rPr lang="it-IT" dirty="0"/>
              <a:t> of 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monographs</a:t>
            </a:r>
            <a:endParaRPr lang="it-IT" dirty="0"/>
          </a:p>
          <a:p>
            <a:r>
              <a:rPr lang="it-IT" dirty="0" err="1"/>
              <a:t>Slight</a:t>
            </a:r>
            <a:r>
              <a:rPr lang="it-IT" dirty="0"/>
              <a:t> </a:t>
            </a:r>
            <a:r>
              <a:rPr lang="it-IT" dirty="0" err="1"/>
              <a:t>decrease</a:t>
            </a:r>
            <a:r>
              <a:rPr lang="it-IT" dirty="0"/>
              <a:t> in the </a:t>
            </a:r>
            <a:r>
              <a:rPr lang="it-IT" dirty="0" err="1"/>
              <a:t>number</a:t>
            </a:r>
            <a:r>
              <a:rPr lang="it-IT" dirty="0"/>
              <a:t> of book </a:t>
            </a:r>
            <a:r>
              <a:rPr lang="it-IT" dirty="0" err="1"/>
              <a:t>chapters</a:t>
            </a:r>
            <a:r>
              <a:rPr lang="it-IT" dirty="0"/>
              <a:t> </a:t>
            </a:r>
            <a:r>
              <a:rPr lang="it-IT" dirty="0" err="1"/>
              <a:t>except</a:t>
            </a:r>
            <a:r>
              <a:rPr lang="it-IT" dirty="0"/>
              <a:t> in area 12 (Law)</a:t>
            </a:r>
          </a:p>
          <a:p>
            <a:endParaRPr lang="it-IT" dirty="0"/>
          </a:p>
          <a:p>
            <a:r>
              <a:rPr lang="it-IT" dirty="0" err="1"/>
              <a:t>Researchers</a:t>
            </a:r>
            <a:r>
              <a:rPr lang="it-IT" dirty="0"/>
              <a:t> </a:t>
            </a:r>
            <a:r>
              <a:rPr lang="it-IT" dirty="0" err="1"/>
              <a:t>tend</a:t>
            </a:r>
            <a:r>
              <a:rPr lang="it-IT" dirty="0"/>
              <a:t> to </a:t>
            </a:r>
            <a:r>
              <a:rPr lang="it-IT" dirty="0" err="1"/>
              <a:t>choose</a:t>
            </a:r>
            <a:r>
              <a:rPr lang="it-IT" dirty="0"/>
              <a:t> </a:t>
            </a:r>
            <a:r>
              <a:rPr lang="it-IT" dirty="0" err="1"/>
              <a:t>less</a:t>
            </a:r>
            <a:r>
              <a:rPr lang="it-IT" dirty="0"/>
              <a:t> time-</a:t>
            </a:r>
            <a:r>
              <a:rPr lang="it-IT" dirty="0" err="1"/>
              <a:t>consuming</a:t>
            </a:r>
            <a:r>
              <a:rPr lang="it-IT" dirty="0"/>
              <a:t> (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rewarding</a:t>
            </a:r>
            <a:r>
              <a:rPr lang="it-IT" dirty="0"/>
              <a:t>) formats (</a:t>
            </a:r>
            <a:r>
              <a:rPr lang="it-IT" dirty="0" err="1"/>
              <a:t>articles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3277952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Internationalisation</a:t>
            </a:r>
            <a:r>
              <a:rPr lang="it-IT" dirty="0"/>
              <a:t> (use of English)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Decrease</a:t>
            </a:r>
            <a:r>
              <a:rPr lang="it-IT" dirty="0"/>
              <a:t> in </a:t>
            </a:r>
            <a:r>
              <a:rPr lang="it-IT" dirty="0" err="1"/>
              <a:t>contributions</a:t>
            </a:r>
            <a:r>
              <a:rPr lang="it-IT" dirty="0"/>
              <a:t> </a:t>
            </a:r>
            <a:r>
              <a:rPr lang="it-IT" dirty="0" err="1"/>
              <a:t>written</a:t>
            </a:r>
            <a:r>
              <a:rPr lang="it-IT" dirty="0"/>
              <a:t> in </a:t>
            </a:r>
            <a:r>
              <a:rPr lang="it-IT" dirty="0" err="1"/>
              <a:t>Italian</a:t>
            </a:r>
            <a:endParaRPr lang="it-IT" dirty="0"/>
          </a:p>
          <a:p>
            <a:r>
              <a:rPr lang="it-IT" dirty="0" err="1"/>
              <a:t>Increase</a:t>
            </a:r>
            <a:r>
              <a:rPr lang="it-IT" dirty="0"/>
              <a:t> in </a:t>
            </a:r>
            <a:r>
              <a:rPr lang="it-IT" dirty="0" err="1"/>
              <a:t>contributions</a:t>
            </a:r>
            <a:r>
              <a:rPr lang="it-IT" dirty="0"/>
              <a:t> </a:t>
            </a:r>
            <a:r>
              <a:rPr lang="it-IT" dirty="0" err="1"/>
              <a:t>written</a:t>
            </a:r>
            <a:r>
              <a:rPr lang="it-IT" dirty="0"/>
              <a:t> in English</a:t>
            </a:r>
          </a:p>
          <a:p>
            <a:endParaRPr lang="it-IT" dirty="0"/>
          </a:p>
          <a:p>
            <a:r>
              <a:rPr lang="it-IT" dirty="0" err="1"/>
              <a:t>Even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«lingua franca»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another</a:t>
            </a:r>
            <a:r>
              <a:rPr lang="it-IT" dirty="0"/>
              <a:t> </a:t>
            </a:r>
            <a:r>
              <a:rPr lang="it-IT" dirty="0" err="1"/>
              <a:t>language</a:t>
            </a:r>
            <a:r>
              <a:rPr lang="it-IT" dirty="0"/>
              <a:t> (</a:t>
            </a:r>
            <a:r>
              <a:rPr lang="it-IT" dirty="0" err="1"/>
              <a:t>Italian</a:t>
            </a:r>
            <a:r>
              <a:rPr lang="it-IT" dirty="0"/>
              <a:t> or </a:t>
            </a:r>
            <a:r>
              <a:rPr lang="it-IT" dirty="0" err="1"/>
              <a:t>other</a:t>
            </a:r>
            <a:r>
              <a:rPr lang="it-IT" dirty="0"/>
              <a:t>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55" y="3717032"/>
            <a:ext cx="4584589" cy="275563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973008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Critical </a:t>
            </a:r>
            <a:r>
              <a:rPr lang="it-IT" dirty="0" err="1"/>
              <a:t>issues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 the first time in </a:t>
            </a:r>
            <a:r>
              <a:rPr lang="it-IT" dirty="0" err="1"/>
              <a:t>Italy</a:t>
            </a:r>
            <a:r>
              <a:rPr lang="it-IT" dirty="0"/>
              <a:t> a </a:t>
            </a:r>
            <a:r>
              <a:rPr lang="it-IT" dirty="0" err="1"/>
              <a:t>vast</a:t>
            </a:r>
            <a:r>
              <a:rPr lang="it-IT" dirty="0"/>
              <a:t> </a:t>
            </a:r>
            <a:r>
              <a:rPr lang="it-IT" dirty="0" err="1"/>
              <a:t>amount</a:t>
            </a:r>
            <a:r>
              <a:rPr lang="it-IT" dirty="0"/>
              <a:t> of data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to </a:t>
            </a:r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scholarly</a:t>
            </a:r>
            <a:r>
              <a:rPr lang="it-IT" dirty="0"/>
              <a:t> output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in STM </a:t>
            </a:r>
            <a:r>
              <a:rPr lang="it-IT" dirty="0" err="1"/>
              <a:t>disciplines</a:t>
            </a:r>
            <a:r>
              <a:rPr lang="it-IT" dirty="0"/>
              <a:t>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in HSS. </a:t>
            </a:r>
          </a:p>
          <a:p>
            <a:endParaRPr lang="it-IT" dirty="0"/>
          </a:p>
          <a:p>
            <a:r>
              <a:rPr lang="it-IT" dirty="0" err="1"/>
              <a:t>Deduplication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institutional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national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believe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on </a:t>
            </a:r>
            <a:r>
              <a:rPr lang="it-IT" dirty="0" err="1"/>
              <a:t>such</a:t>
            </a:r>
            <a:r>
              <a:rPr lang="it-IT" dirty="0"/>
              <a:t> a large scale the </a:t>
            </a:r>
            <a:r>
              <a:rPr lang="it-IT" dirty="0" err="1"/>
              <a:t>presence</a:t>
            </a:r>
            <a:r>
              <a:rPr lang="it-IT" dirty="0"/>
              <a:t> of </a:t>
            </a:r>
            <a:r>
              <a:rPr lang="it-IT" dirty="0" err="1"/>
              <a:t>duplicates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small </a:t>
            </a:r>
            <a:r>
              <a:rPr lang="it-IT" dirty="0" err="1"/>
              <a:t>influence</a:t>
            </a:r>
            <a:r>
              <a:rPr lang="it-IT" dirty="0"/>
              <a:t> on </a:t>
            </a:r>
            <a:r>
              <a:rPr lang="it-IT" dirty="0" err="1"/>
              <a:t>findings</a:t>
            </a:r>
            <a:r>
              <a:rPr lang="it-IT" dirty="0"/>
              <a:t>. 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3669865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Conclusions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3400" y="914400"/>
            <a:ext cx="8382000" cy="5754960"/>
          </a:xfrm>
        </p:spPr>
        <p:txBody>
          <a:bodyPr/>
          <a:lstStyle/>
          <a:p>
            <a:r>
              <a:rPr lang="it-IT" dirty="0"/>
              <a:t>In </a:t>
            </a:r>
            <a:r>
              <a:rPr lang="it-IT" dirty="0" err="1"/>
              <a:t>Biology</a:t>
            </a:r>
            <a:r>
              <a:rPr lang="it-IT" dirty="0"/>
              <a:t> 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publications</a:t>
            </a:r>
            <a:r>
              <a:rPr lang="it-IT" dirty="0"/>
              <a:t> in IF journal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significantly</a:t>
            </a:r>
            <a:r>
              <a:rPr lang="it-IT" dirty="0"/>
              <a:t> </a:t>
            </a:r>
            <a:r>
              <a:rPr lang="it-IT" dirty="0" err="1"/>
              <a:t>changed</a:t>
            </a:r>
            <a:r>
              <a:rPr lang="it-IT" dirty="0"/>
              <a:t> over the last </a:t>
            </a:r>
            <a:r>
              <a:rPr lang="it-IT" dirty="0" err="1"/>
              <a:t>few</a:t>
            </a:r>
            <a:r>
              <a:rPr lang="it-IT" dirty="0"/>
              <a:t> </a:t>
            </a:r>
            <a:r>
              <a:rPr lang="it-IT" dirty="0" err="1"/>
              <a:t>year</a:t>
            </a:r>
            <a:r>
              <a:rPr lang="it-IT" dirty="0"/>
              <a:t>, </a:t>
            </a:r>
            <a:r>
              <a:rPr lang="it-IT" dirty="0" err="1"/>
              <a:t>while</a:t>
            </a:r>
            <a:r>
              <a:rPr lang="it-IT" dirty="0"/>
              <a:t> 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thios</a:t>
            </a:r>
            <a:r>
              <a:rPr lang="it-IT" dirty="0"/>
              <a:t> </a:t>
            </a:r>
            <a:r>
              <a:rPr lang="it-IT" dirty="0" err="1"/>
              <a:t>published</a:t>
            </a:r>
            <a:r>
              <a:rPr lang="it-IT" dirty="0"/>
              <a:t> in journal </a:t>
            </a:r>
            <a:r>
              <a:rPr lang="it-IT" dirty="0" err="1"/>
              <a:t>without</a:t>
            </a:r>
            <a:r>
              <a:rPr lang="it-IT" dirty="0"/>
              <a:t> IF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decreased</a:t>
            </a:r>
            <a:r>
              <a:rPr lang="it-IT" dirty="0"/>
              <a:t>.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investigations</a:t>
            </a:r>
            <a:r>
              <a:rPr lang="it-IT" dirty="0"/>
              <a:t> </a:t>
            </a:r>
            <a:r>
              <a:rPr lang="it-IT" dirty="0" err="1"/>
              <a:t>shoul</a:t>
            </a:r>
            <a:r>
              <a:rPr lang="it-IT" dirty="0"/>
              <a:t> be </a:t>
            </a:r>
            <a:r>
              <a:rPr lang="it-IT" dirty="0" err="1"/>
              <a:t>conducted</a:t>
            </a:r>
            <a:r>
              <a:rPr lang="it-IT" dirty="0"/>
              <a:t> in </a:t>
            </a:r>
            <a:r>
              <a:rPr lang="it-IT" dirty="0" err="1"/>
              <a:t>disciplines</a:t>
            </a:r>
            <a:r>
              <a:rPr lang="it-IT" dirty="0"/>
              <a:t>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influenced</a:t>
            </a:r>
            <a:r>
              <a:rPr lang="it-IT" dirty="0"/>
              <a:t> by the DORA.</a:t>
            </a:r>
          </a:p>
          <a:p>
            <a:endParaRPr lang="it-IT" dirty="0"/>
          </a:p>
          <a:p>
            <a:r>
              <a:rPr lang="it-IT" dirty="0"/>
              <a:t>In HSS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observed</a:t>
            </a:r>
            <a:r>
              <a:rPr lang="it-IT" dirty="0"/>
              <a:t> a </a:t>
            </a:r>
            <a:r>
              <a:rPr lang="it-IT" dirty="0" err="1"/>
              <a:t>tendency</a:t>
            </a:r>
            <a:r>
              <a:rPr lang="it-IT" dirty="0"/>
              <a:t> to </a:t>
            </a:r>
            <a:r>
              <a:rPr lang="it-IT" dirty="0" err="1"/>
              <a:t>publish</a:t>
            </a:r>
            <a:r>
              <a:rPr lang="it-IT" dirty="0"/>
              <a:t> more journal </a:t>
            </a:r>
            <a:r>
              <a:rPr lang="it-IT" dirty="0" err="1"/>
              <a:t>articles</a:t>
            </a:r>
            <a:r>
              <a:rPr lang="it-IT" dirty="0"/>
              <a:t> and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monographs</a:t>
            </a:r>
            <a:r>
              <a:rPr lang="it-IT" dirty="0"/>
              <a:t> (more time-</a:t>
            </a:r>
            <a:r>
              <a:rPr lang="it-IT" dirty="0" err="1"/>
              <a:t>consuming</a:t>
            </a:r>
            <a:r>
              <a:rPr lang="it-IT" dirty="0"/>
              <a:t> and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rewarding</a:t>
            </a:r>
            <a:r>
              <a:rPr lang="it-IT" dirty="0"/>
              <a:t> in </a:t>
            </a:r>
            <a:r>
              <a:rPr lang="it-IT" dirty="0" err="1"/>
              <a:t>national</a:t>
            </a:r>
            <a:r>
              <a:rPr lang="it-IT" dirty="0"/>
              <a:t> </a:t>
            </a:r>
            <a:r>
              <a:rPr lang="it-IT" dirty="0" err="1"/>
              <a:t>evaluation</a:t>
            </a:r>
            <a:r>
              <a:rPr lang="it-IT" dirty="0"/>
              <a:t> </a:t>
            </a:r>
            <a:r>
              <a:rPr lang="it-IT" dirty="0" err="1"/>
              <a:t>criteria</a:t>
            </a:r>
            <a:r>
              <a:rPr lang="it-IT" dirty="0"/>
              <a:t>), and to </a:t>
            </a:r>
            <a:r>
              <a:rPr lang="it-IT" dirty="0" err="1"/>
              <a:t>publish</a:t>
            </a:r>
            <a:r>
              <a:rPr lang="it-IT" dirty="0"/>
              <a:t> more </a:t>
            </a:r>
            <a:r>
              <a:rPr lang="it-IT" dirty="0" err="1"/>
              <a:t>contributions</a:t>
            </a:r>
            <a:r>
              <a:rPr lang="it-IT" dirty="0"/>
              <a:t> in English (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internationalisation</a:t>
            </a:r>
            <a:r>
              <a:rPr lang="it-IT" dirty="0"/>
              <a:t> </a:t>
            </a:r>
            <a:r>
              <a:rPr lang="it-IT" dirty="0" err="1"/>
              <a:t>criteria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often</a:t>
            </a:r>
            <a:r>
              <a:rPr lang="it-IT" dirty="0"/>
              <a:t> </a:t>
            </a:r>
            <a:r>
              <a:rPr lang="it-IT" dirty="0" err="1"/>
              <a:t>confused</a:t>
            </a:r>
            <a:r>
              <a:rPr lang="it-IT" dirty="0"/>
              <a:t> with the mere use of the English </a:t>
            </a:r>
            <a:r>
              <a:rPr lang="it-IT" dirty="0" err="1"/>
              <a:t>language</a:t>
            </a:r>
            <a:r>
              <a:rPr lang="it-IT" dirty="0"/>
              <a:t>).</a:t>
            </a:r>
          </a:p>
          <a:p>
            <a:endParaRPr lang="it-IT" dirty="0"/>
          </a:p>
          <a:p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err="1"/>
              <a:t>form</a:t>
            </a:r>
            <a:r>
              <a:rPr lang="it-IT" dirty="0"/>
              <a:t> CRIS data, in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disciplines</a:t>
            </a:r>
            <a:r>
              <a:rPr lang="it-IT" dirty="0"/>
              <a:t> and in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countries</a:t>
            </a:r>
            <a:r>
              <a:rPr lang="it-IT" dirty="0"/>
              <a:t>,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encouraged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33265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4153029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1835696" y="2852936"/>
            <a:ext cx="6942956" cy="2448272"/>
          </a:xfrm>
        </p:spPr>
        <p:txBody>
          <a:bodyPr/>
          <a:lstStyle/>
          <a:p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much</a:t>
            </a:r>
            <a:r>
              <a:rPr lang="it-IT" dirty="0"/>
              <a:t> for </a:t>
            </a:r>
            <a:r>
              <a:rPr lang="it-IT" dirty="0" err="1"/>
              <a:t>attention</a:t>
            </a:r>
            <a:endParaRPr lang="it-IT" dirty="0"/>
          </a:p>
        </p:txBody>
      </p:sp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79512" y="5589240"/>
            <a:ext cx="7776864" cy="1139180"/>
          </a:xfrm>
        </p:spPr>
        <p:txBody>
          <a:bodyPr/>
          <a:lstStyle/>
          <a:p>
            <a:pPr>
              <a:buNone/>
            </a:pPr>
            <a:r>
              <a:rPr lang="it-IT" sz="2800" dirty="0" err="1"/>
              <a:t>Corresponding</a:t>
            </a:r>
            <a:r>
              <a:rPr lang="it-IT" sz="2800" dirty="0"/>
              <a:t> </a:t>
            </a:r>
            <a:r>
              <a:rPr lang="it-IT" sz="2800" dirty="0" err="1"/>
              <a:t>author</a:t>
            </a:r>
            <a:r>
              <a:rPr lang="it-IT" sz="2800" dirty="0"/>
              <a:t>: </a:t>
            </a:r>
          </a:p>
          <a:p>
            <a:pPr>
              <a:buNone/>
            </a:pPr>
            <a:r>
              <a:rPr lang="it-IT" sz="2800" dirty="0"/>
              <a:t>paola.galimberti@unimi.it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2667974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499350" cy="914400"/>
          </a:xfrm>
        </p:spPr>
        <p:txBody>
          <a:bodyPr lIns="0" tIns="0" rIns="0" bIns="0"/>
          <a:lstStyle/>
          <a:p>
            <a:pPr eaLnBrk="1" hangingPunct="1"/>
            <a:r>
              <a:rPr lang="it-IT" dirty="0">
                <a:solidFill>
                  <a:srgbClr val="0C346B"/>
                </a:solidFill>
              </a:rPr>
              <a:t>CRIS </a:t>
            </a:r>
            <a:r>
              <a:rPr lang="it-IT" dirty="0" err="1">
                <a:solidFill>
                  <a:srgbClr val="0C346B"/>
                </a:solidFill>
              </a:rPr>
              <a:t>adoption</a:t>
            </a:r>
            <a:r>
              <a:rPr lang="it-IT" dirty="0">
                <a:solidFill>
                  <a:srgbClr val="0C346B"/>
                </a:solidFill>
              </a:rPr>
              <a:t> in </a:t>
            </a:r>
            <a:r>
              <a:rPr lang="it-IT" dirty="0" err="1">
                <a:solidFill>
                  <a:srgbClr val="0C346B"/>
                </a:solidFill>
              </a:rPr>
              <a:t>Italy</a:t>
            </a:r>
            <a:endParaRPr lang="it-IT" dirty="0">
              <a:solidFill>
                <a:srgbClr val="0C346B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333500"/>
            <a:ext cx="7772400" cy="5335860"/>
          </a:xfrm>
        </p:spPr>
        <p:txBody>
          <a:bodyPr lIns="0" tIns="0" rIns="0" bIns="0"/>
          <a:lstStyle/>
          <a:p>
            <a:pPr eaLnBrk="1" hangingPunct="1"/>
            <a:r>
              <a:rPr lang="it-IT" dirty="0">
                <a:solidFill>
                  <a:srgbClr val="595959"/>
                </a:solidFill>
              </a:rPr>
              <a:t>2006: </a:t>
            </a:r>
            <a:r>
              <a:rPr lang="it-IT" dirty="0" err="1">
                <a:solidFill>
                  <a:srgbClr val="595959"/>
                </a:solidFill>
              </a:rPr>
              <a:t>two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systems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feeding</a:t>
            </a:r>
            <a:r>
              <a:rPr lang="it-IT" dirty="0">
                <a:solidFill>
                  <a:srgbClr val="595959"/>
                </a:solidFill>
              </a:rPr>
              <a:t> the </a:t>
            </a:r>
            <a:r>
              <a:rPr lang="it-IT" dirty="0" err="1">
                <a:solidFill>
                  <a:srgbClr val="595959"/>
                </a:solidFill>
              </a:rPr>
              <a:t>national</a:t>
            </a:r>
            <a:r>
              <a:rPr lang="it-IT" dirty="0">
                <a:solidFill>
                  <a:srgbClr val="595959"/>
                </a:solidFill>
              </a:rPr>
              <a:t> database: UGOV </a:t>
            </a:r>
            <a:r>
              <a:rPr lang="it-IT" dirty="0" err="1">
                <a:solidFill>
                  <a:srgbClr val="595959"/>
                </a:solidFill>
              </a:rPr>
              <a:t>Research</a:t>
            </a:r>
            <a:r>
              <a:rPr lang="it-IT" dirty="0">
                <a:solidFill>
                  <a:srgbClr val="595959"/>
                </a:solidFill>
              </a:rPr>
              <a:t> and </a:t>
            </a:r>
            <a:r>
              <a:rPr lang="it-IT" dirty="0" err="1">
                <a:solidFill>
                  <a:srgbClr val="595959"/>
                </a:solidFill>
              </a:rPr>
              <a:t>SURplus</a:t>
            </a:r>
            <a:r>
              <a:rPr lang="it-IT" dirty="0">
                <a:solidFill>
                  <a:srgbClr val="595959"/>
                </a:solidFill>
              </a:rPr>
              <a:t> (55 </a:t>
            </a:r>
            <a:r>
              <a:rPr lang="it-IT" dirty="0" err="1">
                <a:solidFill>
                  <a:srgbClr val="595959"/>
                </a:solidFill>
              </a:rPr>
              <a:t>installations</a:t>
            </a:r>
            <a:r>
              <a:rPr lang="it-IT" dirty="0">
                <a:solidFill>
                  <a:srgbClr val="595959"/>
                </a:solidFill>
              </a:rPr>
              <a:t>)</a:t>
            </a:r>
          </a:p>
          <a:p>
            <a:pPr lvl="1" eaLnBrk="1" hangingPunct="1"/>
            <a:r>
              <a:rPr lang="it-IT" dirty="0">
                <a:solidFill>
                  <a:srgbClr val="595959"/>
                </a:solidFill>
              </a:rPr>
              <a:t>Critical </a:t>
            </a:r>
            <a:r>
              <a:rPr lang="it-IT" dirty="0" err="1">
                <a:solidFill>
                  <a:srgbClr val="595959"/>
                </a:solidFill>
              </a:rPr>
              <a:t>issues</a:t>
            </a:r>
            <a:r>
              <a:rPr lang="it-IT" dirty="0">
                <a:solidFill>
                  <a:srgbClr val="595959"/>
                </a:solidFill>
              </a:rPr>
              <a:t>: </a:t>
            </a:r>
            <a:r>
              <a:rPr lang="it-IT" dirty="0" err="1">
                <a:solidFill>
                  <a:srgbClr val="595959"/>
                </a:solidFill>
              </a:rPr>
              <a:t>closed</a:t>
            </a:r>
            <a:r>
              <a:rPr lang="it-IT" dirty="0">
                <a:solidFill>
                  <a:srgbClr val="595959"/>
                </a:solidFill>
              </a:rPr>
              <a:t> data (UGOV)</a:t>
            </a:r>
          </a:p>
          <a:p>
            <a:pPr lvl="1" eaLnBrk="1" hangingPunct="1"/>
            <a:r>
              <a:rPr lang="it-IT" dirty="0" err="1">
                <a:solidFill>
                  <a:srgbClr val="595959"/>
                </a:solidFill>
              </a:rPr>
              <a:t>Poor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metadata</a:t>
            </a:r>
            <a:r>
              <a:rPr lang="it-IT" dirty="0">
                <a:solidFill>
                  <a:srgbClr val="595959"/>
                </a:solidFill>
              </a:rPr>
              <a:t> and </a:t>
            </a:r>
            <a:r>
              <a:rPr lang="it-IT" dirty="0" err="1">
                <a:solidFill>
                  <a:srgbClr val="595959"/>
                </a:solidFill>
              </a:rPr>
              <a:t>duplicated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records</a:t>
            </a:r>
            <a:endParaRPr lang="it-IT" dirty="0">
              <a:solidFill>
                <a:srgbClr val="595959"/>
              </a:solidFill>
            </a:endParaRPr>
          </a:p>
          <a:p>
            <a:pPr lvl="1" eaLnBrk="1" hangingPunct="1"/>
            <a:r>
              <a:rPr lang="it-IT" dirty="0">
                <a:solidFill>
                  <a:srgbClr val="595959"/>
                </a:solidFill>
              </a:rPr>
              <a:t>No </a:t>
            </a:r>
            <a:r>
              <a:rPr lang="it-IT" dirty="0" err="1">
                <a:solidFill>
                  <a:srgbClr val="595959"/>
                </a:solidFill>
              </a:rPr>
              <a:t>validation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processes</a:t>
            </a:r>
            <a:r>
              <a:rPr lang="it-IT" dirty="0">
                <a:solidFill>
                  <a:srgbClr val="595959"/>
                </a:solidFill>
              </a:rPr>
              <a:t> (</a:t>
            </a:r>
            <a:r>
              <a:rPr lang="it-IT" dirty="0" err="1">
                <a:solidFill>
                  <a:srgbClr val="595959"/>
                </a:solidFill>
              </a:rPr>
              <a:t>poor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quality</a:t>
            </a:r>
            <a:r>
              <a:rPr lang="it-IT" dirty="0">
                <a:solidFill>
                  <a:srgbClr val="595959"/>
                </a:solidFill>
              </a:rPr>
              <a:t> of data)</a:t>
            </a:r>
          </a:p>
          <a:p>
            <a:pPr eaLnBrk="1" hangingPunct="1"/>
            <a:endParaRPr lang="it-IT" dirty="0">
              <a:solidFill>
                <a:srgbClr val="595959"/>
              </a:solidFill>
            </a:endParaRPr>
          </a:p>
          <a:p>
            <a:pPr eaLnBrk="1" hangingPunct="1"/>
            <a:r>
              <a:rPr lang="it-IT" dirty="0">
                <a:solidFill>
                  <a:srgbClr val="595959"/>
                </a:solidFill>
              </a:rPr>
              <a:t>2015: </a:t>
            </a:r>
            <a:r>
              <a:rPr lang="it-IT" dirty="0" err="1">
                <a:solidFill>
                  <a:srgbClr val="595959"/>
                </a:solidFill>
              </a:rPr>
              <a:t>all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installations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migrated</a:t>
            </a:r>
            <a:r>
              <a:rPr lang="it-IT" dirty="0">
                <a:solidFill>
                  <a:srgbClr val="595959"/>
                </a:solidFill>
              </a:rPr>
              <a:t> to IRIS, the new CRIS </a:t>
            </a:r>
            <a:r>
              <a:rPr lang="it-IT" dirty="0" err="1">
                <a:solidFill>
                  <a:srgbClr val="595959"/>
                </a:solidFill>
              </a:rPr>
              <a:t>based</a:t>
            </a:r>
            <a:r>
              <a:rPr lang="it-IT" dirty="0">
                <a:solidFill>
                  <a:srgbClr val="595959"/>
                </a:solidFill>
              </a:rPr>
              <a:t> on </a:t>
            </a:r>
            <a:r>
              <a:rPr lang="it-IT" dirty="0" err="1">
                <a:solidFill>
                  <a:srgbClr val="595959"/>
                </a:solidFill>
              </a:rPr>
              <a:t>Dspace</a:t>
            </a:r>
            <a:r>
              <a:rPr lang="it-IT" dirty="0">
                <a:solidFill>
                  <a:srgbClr val="595959"/>
                </a:solidFill>
              </a:rPr>
              <a:t>-CRIS, plus 11 new (</a:t>
            </a:r>
            <a:r>
              <a:rPr lang="it-IT" dirty="0" err="1">
                <a:solidFill>
                  <a:srgbClr val="595959"/>
                </a:solidFill>
              </a:rPr>
              <a:t>total</a:t>
            </a:r>
            <a:r>
              <a:rPr lang="it-IT" dirty="0">
                <a:solidFill>
                  <a:srgbClr val="595959"/>
                </a:solidFill>
              </a:rPr>
              <a:t> 66)</a:t>
            </a:r>
          </a:p>
          <a:p>
            <a:pPr lvl="1" eaLnBrk="1" hangingPunct="1"/>
            <a:r>
              <a:rPr lang="it-IT" dirty="0" err="1">
                <a:solidFill>
                  <a:srgbClr val="595959"/>
                </a:solidFill>
              </a:rPr>
              <a:t>Advantages</a:t>
            </a:r>
            <a:r>
              <a:rPr lang="it-IT" dirty="0">
                <a:solidFill>
                  <a:srgbClr val="595959"/>
                </a:solidFill>
              </a:rPr>
              <a:t>: open </a:t>
            </a:r>
            <a:r>
              <a:rPr lang="it-IT" dirty="0" err="1">
                <a:solidFill>
                  <a:srgbClr val="595959"/>
                </a:solidFill>
              </a:rPr>
              <a:t>repositories</a:t>
            </a:r>
            <a:endParaRPr lang="it-IT" dirty="0">
              <a:solidFill>
                <a:srgbClr val="595959"/>
              </a:solidFill>
            </a:endParaRPr>
          </a:p>
          <a:p>
            <a:pPr lvl="1" eaLnBrk="1" hangingPunct="1"/>
            <a:r>
              <a:rPr lang="it-IT" dirty="0" err="1">
                <a:solidFill>
                  <a:srgbClr val="595959"/>
                </a:solidFill>
              </a:rPr>
              <a:t>Richer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metadata</a:t>
            </a:r>
            <a:r>
              <a:rPr lang="it-IT" dirty="0">
                <a:solidFill>
                  <a:srgbClr val="595959"/>
                </a:solidFill>
              </a:rPr>
              <a:t> and </a:t>
            </a:r>
            <a:r>
              <a:rPr lang="it-IT" dirty="0" err="1">
                <a:solidFill>
                  <a:srgbClr val="595959"/>
                </a:solidFill>
              </a:rPr>
              <a:t>shared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records</a:t>
            </a:r>
            <a:endParaRPr lang="it-IT" dirty="0">
              <a:solidFill>
                <a:srgbClr val="595959"/>
              </a:solidFill>
            </a:endParaRPr>
          </a:p>
          <a:p>
            <a:pPr lvl="1" eaLnBrk="1" hangingPunct="1"/>
            <a:r>
              <a:rPr lang="it-IT" dirty="0" err="1">
                <a:solidFill>
                  <a:srgbClr val="595959"/>
                </a:solidFill>
              </a:rPr>
              <a:t>Validation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processes</a:t>
            </a:r>
            <a:r>
              <a:rPr lang="it-IT" dirty="0">
                <a:solidFill>
                  <a:srgbClr val="595959"/>
                </a:solidFill>
              </a:rPr>
              <a:t> and </a:t>
            </a:r>
            <a:r>
              <a:rPr lang="it-IT" dirty="0" err="1">
                <a:solidFill>
                  <a:srgbClr val="595959"/>
                </a:solidFill>
              </a:rPr>
              <a:t>better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quality</a:t>
            </a:r>
            <a:endParaRPr lang="it-IT" dirty="0">
              <a:solidFill>
                <a:srgbClr val="595959"/>
              </a:solidFill>
            </a:endParaRPr>
          </a:p>
          <a:p>
            <a:pPr marL="0" indent="0" eaLnBrk="1" hangingPunct="1">
              <a:buNone/>
            </a:pPr>
            <a:endParaRPr lang="it-IT" dirty="0">
              <a:solidFill>
                <a:srgbClr val="595959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2460429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93556" y="0"/>
            <a:ext cx="8231832" cy="914400"/>
          </a:xfrm>
        </p:spPr>
        <p:txBody>
          <a:bodyPr lIns="0" tIns="0" rIns="0" bIns="0"/>
          <a:lstStyle/>
          <a:p>
            <a:pPr eaLnBrk="1" hangingPunct="1"/>
            <a:r>
              <a:rPr lang="it-IT" sz="2700" dirty="0">
                <a:solidFill>
                  <a:srgbClr val="0C346B"/>
                </a:solidFill>
              </a:rPr>
              <a:t>Benefits of country-wide </a:t>
            </a:r>
            <a:r>
              <a:rPr lang="it-IT" sz="2700" dirty="0" err="1">
                <a:solidFill>
                  <a:srgbClr val="0C346B"/>
                </a:solidFill>
              </a:rPr>
              <a:t>adoption</a:t>
            </a:r>
            <a:r>
              <a:rPr lang="it-IT" sz="2700" dirty="0">
                <a:solidFill>
                  <a:srgbClr val="0C346B"/>
                </a:solidFill>
              </a:rPr>
              <a:t> of </a:t>
            </a:r>
            <a:r>
              <a:rPr lang="it-IT" sz="2700" dirty="0" err="1">
                <a:solidFill>
                  <a:srgbClr val="0C346B"/>
                </a:solidFill>
              </a:rPr>
              <a:t>Dspace</a:t>
            </a:r>
            <a:r>
              <a:rPr lang="it-IT" sz="2700" dirty="0">
                <a:solidFill>
                  <a:srgbClr val="0C346B"/>
                </a:solidFill>
              </a:rPr>
              <a:t>-CRIS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333500"/>
            <a:ext cx="7772400" cy="5335860"/>
          </a:xfrm>
        </p:spPr>
        <p:txBody>
          <a:bodyPr lIns="0" tIns="0" rIns="0" bIns="0"/>
          <a:lstStyle/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Dspace</a:t>
            </a:r>
            <a:r>
              <a:rPr lang="it-IT" dirty="0">
                <a:solidFill>
                  <a:srgbClr val="595959"/>
                </a:solidFill>
              </a:rPr>
              <a:t>-CRIS </a:t>
            </a:r>
            <a:r>
              <a:rPr lang="it-IT" dirty="0" err="1">
                <a:solidFill>
                  <a:srgbClr val="595959"/>
                </a:solidFill>
              </a:rPr>
              <a:t>is</a:t>
            </a:r>
            <a:r>
              <a:rPr lang="it-IT" dirty="0">
                <a:solidFill>
                  <a:srgbClr val="595959"/>
                </a:solidFill>
              </a:rPr>
              <a:t> open source (</a:t>
            </a:r>
            <a:r>
              <a:rPr lang="it-IT" dirty="0" err="1">
                <a:solidFill>
                  <a:srgbClr val="595959"/>
                </a:solidFill>
              </a:rPr>
              <a:t>independency</a:t>
            </a:r>
            <a:r>
              <a:rPr lang="it-IT" dirty="0">
                <a:solidFill>
                  <a:srgbClr val="595959"/>
                </a:solidFill>
              </a:rPr>
              <a:t> from providers)</a:t>
            </a:r>
          </a:p>
          <a:p>
            <a:pPr eaLnBrk="1" hangingPunct="1"/>
            <a:r>
              <a:rPr lang="it-IT" dirty="0">
                <a:solidFill>
                  <a:srgbClr val="595959"/>
                </a:solidFill>
              </a:rPr>
              <a:t>CERIF </a:t>
            </a:r>
            <a:r>
              <a:rPr lang="it-IT" dirty="0" err="1">
                <a:solidFill>
                  <a:srgbClr val="595959"/>
                </a:solidFill>
              </a:rPr>
              <a:t>compliancy</a:t>
            </a:r>
            <a:r>
              <a:rPr lang="it-IT" dirty="0">
                <a:solidFill>
                  <a:srgbClr val="595959"/>
                </a:solidFill>
              </a:rPr>
              <a:t> (CERIF-XML import and export) </a:t>
            </a:r>
          </a:p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Increased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visibility</a:t>
            </a:r>
            <a:r>
              <a:rPr lang="it-IT" dirty="0">
                <a:solidFill>
                  <a:srgbClr val="595959"/>
                </a:solidFill>
              </a:rPr>
              <a:t> of </a:t>
            </a:r>
            <a:r>
              <a:rPr lang="it-IT" dirty="0" err="1">
                <a:solidFill>
                  <a:srgbClr val="595959"/>
                </a:solidFill>
              </a:rPr>
              <a:t>national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research</a:t>
            </a:r>
            <a:r>
              <a:rPr lang="it-IT" dirty="0">
                <a:solidFill>
                  <a:srgbClr val="595959"/>
                </a:solidFill>
              </a:rPr>
              <a:t> production (</a:t>
            </a:r>
            <a:r>
              <a:rPr lang="it-IT" dirty="0" err="1">
                <a:solidFill>
                  <a:srgbClr val="595959"/>
                </a:solidFill>
              </a:rPr>
              <a:t>national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harvester</a:t>
            </a:r>
            <a:r>
              <a:rPr lang="it-IT" dirty="0">
                <a:solidFill>
                  <a:srgbClr val="595959"/>
                </a:solidFill>
              </a:rPr>
              <a:t> PLEIADI)</a:t>
            </a:r>
          </a:p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Consistent</a:t>
            </a:r>
            <a:r>
              <a:rPr lang="it-IT" dirty="0">
                <a:solidFill>
                  <a:srgbClr val="595959"/>
                </a:solidFill>
              </a:rPr>
              <a:t> data </a:t>
            </a:r>
            <a:r>
              <a:rPr lang="it-IT" dirty="0" err="1">
                <a:solidFill>
                  <a:srgbClr val="595959"/>
                </a:solidFill>
              </a:rPr>
              <a:t>uploaded</a:t>
            </a:r>
            <a:r>
              <a:rPr lang="it-IT" dirty="0">
                <a:solidFill>
                  <a:srgbClr val="595959"/>
                </a:solidFill>
              </a:rPr>
              <a:t> to the </a:t>
            </a:r>
            <a:r>
              <a:rPr lang="it-IT" dirty="0" err="1">
                <a:solidFill>
                  <a:srgbClr val="595959"/>
                </a:solidFill>
              </a:rPr>
              <a:t>national</a:t>
            </a:r>
            <a:r>
              <a:rPr lang="it-IT" dirty="0">
                <a:solidFill>
                  <a:srgbClr val="595959"/>
                </a:solidFill>
              </a:rPr>
              <a:t> database</a:t>
            </a:r>
          </a:p>
          <a:p>
            <a:pPr eaLnBrk="1" hangingPunct="1"/>
            <a:r>
              <a:rPr lang="it-IT" dirty="0">
                <a:solidFill>
                  <a:srgbClr val="595959"/>
                </a:solidFill>
              </a:rPr>
              <a:t>3,5 </a:t>
            </a:r>
            <a:r>
              <a:rPr lang="it-IT" dirty="0" err="1">
                <a:solidFill>
                  <a:srgbClr val="595959"/>
                </a:solidFill>
              </a:rPr>
              <a:t>million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publications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available</a:t>
            </a:r>
            <a:r>
              <a:rPr lang="it-IT" dirty="0">
                <a:solidFill>
                  <a:srgbClr val="595959"/>
                </a:solidFill>
              </a:rPr>
              <a:t> in the Internet (10% with open-</a:t>
            </a:r>
            <a:r>
              <a:rPr lang="it-IT" dirty="0" err="1">
                <a:solidFill>
                  <a:srgbClr val="595959"/>
                </a:solidFill>
              </a:rPr>
              <a:t>access</a:t>
            </a:r>
            <a:r>
              <a:rPr lang="it-IT" dirty="0">
                <a:solidFill>
                  <a:srgbClr val="595959"/>
                </a:solidFill>
              </a:rPr>
              <a:t> full-text)</a:t>
            </a:r>
          </a:p>
          <a:p>
            <a:pPr eaLnBrk="1" hangingPunct="1"/>
            <a:r>
              <a:rPr lang="it-IT" dirty="0">
                <a:solidFill>
                  <a:srgbClr val="595959"/>
                </a:solidFill>
              </a:rPr>
              <a:t>More </a:t>
            </a:r>
            <a:r>
              <a:rPr lang="it-IT" dirty="0" err="1">
                <a:solidFill>
                  <a:srgbClr val="595959"/>
                </a:solidFill>
              </a:rPr>
              <a:t>transparency</a:t>
            </a:r>
            <a:r>
              <a:rPr lang="it-IT" dirty="0">
                <a:solidFill>
                  <a:srgbClr val="595959"/>
                </a:solidFill>
              </a:rPr>
              <a:t> for </a:t>
            </a:r>
            <a:r>
              <a:rPr lang="it-IT" dirty="0" err="1">
                <a:solidFill>
                  <a:srgbClr val="595959"/>
                </a:solidFill>
              </a:rPr>
              <a:t>national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research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evaluation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procedures</a:t>
            </a:r>
            <a:endParaRPr lang="it-IT" dirty="0">
              <a:solidFill>
                <a:srgbClr val="595959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2448094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93556" y="0"/>
            <a:ext cx="8231832" cy="914400"/>
          </a:xfrm>
        </p:spPr>
        <p:txBody>
          <a:bodyPr lIns="0" tIns="0" rIns="0" bIns="0"/>
          <a:lstStyle/>
          <a:p>
            <a:pPr eaLnBrk="1" hangingPunct="1"/>
            <a:r>
              <a:rPr lang="it-IT" sz="2700" dirty="0">
                <a:solidFill>
                  <a:srgbClr val="0C346B"/>
                </a:solidFill>
              </a:rPr>
              <a:t>The «</a:t>
            </a:r>
            <a:r>
              <a:rPr lang="it-IT" sz="2700" dirty="0" err="1">
                <a:solidFill>
                  <a:srgbClr val="0C346B"/>
                </a:solidFill>
              </a:rPr>
              <a:t>persistent-identifier</a:t>
            </a:r>
            <a:r>
              <a:rPr lang="it-IT" sz="2700" dirty="0">
                <a:solidFill>
                  <a:srgbClr val="0C346B"/>
                </a:solidFill>
              </a:rPr>
              <a:t>» </a:t>
            </a:r>
            <a:r>
              <a:rPr lang="it-IT" sz="2700" dirty="0" err="1">
                <a:solidFill>
                  <a:srgbClr val="0C346B"/>
                </a:solidFill>
              </a:rPr>
              <a:t>approach</a:t>
            </a:r>
            <a:endParaRPr lang="it-IT" sz="2700" dirty="0">
              <a:solidFill>
                <a:srgbClr val="0C346B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333500"/>
            <a:ext cx="7772400" cy="5335860"/>
          </a:xfrm>
        </p:spPr>
        <p:txBody>
          <a:bodyPr lIns="0" tIns="0" rIns="0" bIns="0"/>
          <a:lstStyle/>
          <a:p>
            <a:pPr eaLnBrk="1" hangingPunct="1"/>
            <a:r>
              <a:rPr lang="it-IT" dirty="0">
                <a:solidFill>
                  <a:srgbClr val="595959"/>
                </a:solidFill>
              </a:rPr>
              <a:t>April 2015: the </a:t>
            </a:r>
            <a:r>
              <a:rPr lang="it-IT" dirty="0" err="1">
                <a:solidFill>
                  <a:srgbClr val="595959"/>
                </a:solidFill>
              </a:rPr>
              <a:t>Italian</a:t>
            </a:r>
            <a:r>
              <a:rPr lang="it-IT" dirty="0">
                <a:solidFill>
                  <a:srgbClr val="595959"/>
                </a:solidFill>
              </a:rPr>
              <a:t> National Evaluation Agency for </a:t>
            </a:r>
            <a:r>
              <a:rPr lang="it-IT" dirty="0" err="1">
                <a:solidFill>
                  <a:srgbClr val="595959"/>
                </a:solidFill>
              </a:rPr>
              <a:t>University</a:t>
            </a:r>
            <a:r>
              <a:rPr lang="it-IT" dirty="0">
                <a:solidFill>
                  <a:srgbClr val="595959"/>
                </a:solidFill>
              </a:rPr>
              <a:t> and </a:t>
            </a:r>
            <a:r>
              <a:rPr lang="it-IT" dirty="0" err="1">
                <a:solidFill>
                  <a:srgbClr val="595959"/>
                </a:solidFill>
              </a:rPr>
              <a:t>Research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announced</a:t>
            </a:r>
            <a:r>
              <a:rPr lang="it-IT" dirty="0">
                <a:solidFill>
                  <a:srgbClr val="595959"/>
                </a:solidFill>
              </a:rPr>
              <a:t> ORCID </a:t>
            </a:r>
            <a:r>
              <a:rPr lang="it-IT" dirty="0" err="1">
                <a:solidFill>
                  <a:srgbClr val="595959"/>
                </a:solidFill>
              </a:rPr>
              <a:t>mandatory</a:t>
            </a:r>
            <a:endParaRPr lang="it-IT" dirty="0">
              <a:solidFill>
                <a:srgbClr val="595959"/>
              </a:solidFill>
            </a:endParaRPr>
          </a:p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June</a:t>
            </a:r>
            <a:r>
              <a:rPr lang="it-IT" dirty="0">
                <a:solidFill>
                  <a:srgbClr val="595959"/>
                </a:solidFill>
              </a:rPr>
              <a:t> 2015: </a:t>
            </a:r>
            <a:r>
              <a:rPr lang="it-IT" dirty="0" err="1">
                <a:solidFill>
                  <a:srgbClr val="595959"/>
                </a:solidFill>
              </a:rPr>
              <a:t>national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agreement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signed</a:t>
            </a:r>
            <a:r>
              <a:rPr lang="it-IT" dirty="0">
                <a:solidFill>
                  <a:srgbClr val="595959"/>
                </a:solidFill>
              </a:rPr>
              <a:t> with ORCID</a:t>
            </a:r>
          </a:p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September</a:t>
            </a:r>
            <a:r>
              <a:rPr lang="it-IT" dirty="0">
                <a:solidFill>
                  <a:srgbClr val="595959"/>
                </a:solidFill>
              </a:rPr>
              <a:t> 2015: </a:t>
            </a:r>
            <a:r>
              <a:rPr lang="it-IT" dirty="0" err="1">
                <a:solidFill>
                  <a:srgbClr val="595959"/>
                </a:solidFill>
              </a:rPr>
              <a:t>central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Italian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register</a:t>
            </a:r>
            <a:r>
              <a:rPr lang="it-IT" dirty="0">
                <a:solidFill>
                  <a:srgbClr val="595959"/>
                </a:solidFill>
              </a:rPr>
              <a:t> (ORCID </a:t>
            </a:r>
            <a:r>
              <a:rPr lang="it-IT" dirty="0" err="1">
                <a:solidFill>
                  <a:srgbClr val="595959"/>
                </a:solidFill>
              </a:rPr>
              <a:t>hub</a:t>
            </a:r>
            <a:r>
              <a:rPr lang="it-IT" dirty="0">
                <a:solidFill>
                  <a:srgbClr val="595959"/>
                </a:solidFill>
              </a:rPr>
              <a:t>) </a:t>
            </a:r>
            <a:r>
              <a:rPr lang="it-IT" dirty="0" err="1">
                <a:solidFill>
                  <a:srgbClr val="595959"/>
                </a:solidFill>
              </a:rPr>
              <a:t>launched</a:t>
            </a:r>
            <a:endParaRPr lang="it-IT" dirty="0">
              <a:solidFill>
                <a:srgbClr val="595959"/>
              </a:solidFill>
            </a:endParaRPr>
          </a:p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November</a:t>
            </a:r>
            <a:r>
              <a:rPr lang="it-IT" dirty="0">
                <a:solidFill>
                  <a:srgbClr val="595959"/>
                </a:solidFill>
              </a:rPr>
              <a:t> 2015: over 60,000 </a:t>
            </a:r>
            <a:r>
              <a:rPr lang="it-IT" dirty="0" err="1">
                <a:solidFill>
                  <a:srgbClr val="595959"/>
                </a:solidFill>
              </a:rPr>
              <a:t>Italian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researchers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have</a:t>
            </a:r>
            <a:r>
              <a:rPr lang="it-IT" dirty="0">
                <a:solidFill>
                  <a:srgbClr val="595959"/>
                </a:solidFill>
              </a:rPr>
              <a:t> an ORCID (&gt; 90%)</a:t>
            </a:r>
          </a:p>
          <a:p>
            <a:pPr eaLnBrk="1" hangingPunct="1"/>
            <a:endParaRPr lang="it-IT" dirty="0">
              <a:solidFill>
                <a:srgbClr val="595959"/>
              </a:solidFill>
            </a:endParaRPr>
          </a:p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DSpace</a:t>
            </a:r>
            <a:r>
              <a:rPr lang="it-IT" dirty="0">
                <a:solidFill>
                  <a:srgbClr val="595959"/>
                </a:solidFill>
              </a:rPr>
              <a:t>-CRIS </a:t>
            </a:r>
            <a:r>
              <a:rPr lang="it-IT" dirty="0" err="1">
                <a:solidFill>
                  <a:srgbClr val="595959"/>
                </a:solidFill>
              </a:rPr>
              <a:t>is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populated</a:t>
            </a:r>
            <a:r>
              <a:rPr lang="it-IT" dirty="0">
                <a:solidFill>
                  <a:srgbClr val="595959"/>
                </a:solidFill>
              </a:rPr>
              <a:t> with </a:t>
            </a:r>
            <a:r>
              <a:rPr lang="it-IT" dirty="0" err="1">
                <a:solidFill>
                  <a:srgbClr val="595959"/>
                </a:solidFill>
              </a:rPr>
              <a:t>ORCIDs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but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also</a:t>
            </a:r>
            <a:r>
              <a:rPr lang="it-IT" dirty="0">
                <a:solidFill>
                  <a:srgbClr val="595959"/>
                </a:solidFill>
              </a:rPr>
              <a:t> with </a:t>
            </a:r>
            <a:r>
              <a:rPr lang="it-IT" dirty="0" err="1">
                <a:solidFill>
                  <a:srgbClr val="595959"/>
                </a:solidFill>
              </a:rPr>
              <a:t>DOIs</a:t>
            </a:r>
            <a:r>
              <a:rPr lang="it-IT" dirty="0">
                <a:solidFill>
                  <a:srgbClr val="595959"/>
                </a:solidFill>
              </a:rPr>
              <a:t>, </a:t>
            </a:r>
            <a:r>
              <a:rPr lang="it-IT" dirty="0" err="1">
                <a:solidFill>
                  <a:srgbClr val="595959"/>
                </a:solidFill>
              </a:rPr>
              <a:t>Scopus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IDs</a:t>
            </a:r>
            <a:r>
              <a:rPr lang="it-IT" dirty="0">
                <a:solidFill>
                  <a:srgbClr val="595959"/>
                </a:solidFill>
              </a:rPr>
              <a:t>, </a:t>
            </a:r>
            <a:r>
              <a:rPr lang="it-IT" dirty="0" err="1">
                <a:solidFill>
                  <a:srgbClr val="595959"/>
                </a:solidFill>
              </a:rPr>
              <a:t>WoS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IDs</a:t>
            </a:r>
            <a:r>
              <a:rPr lang="it-IT" dirty="0">
                <a:solidFill>
                  <a:srgbClr val="595959"/>
                </a:solidFill>
              </a:rPr>
              <a:t>, </a:t>
            </a:r>
            <a:r>
              <a:rPr lang="it-IT" dirty="0" err="1">
                <a:solidFill>
                  <a:srgbClr val="595959"/>
                </a:solidFill>
              </a:rPr>
              <a:t>PubMed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IDs</a:t>
            </a:r>
            <a:r>
              <a:rPr lang="it-IT" dirty="0">
                <a:solidFill>
                  <a:srgbClr val="595959"/>
                </a:solidFill>
              </a:rPr>
              <a:t>, </a:t>
            </a:r>
            <a:r>
              <a:rPr lang="it-IT" dirty="0" err="1">
                <a:solidFill>
                  <a:srgbClr val="595959"/>
                </a:solidFill>
              </a:rPr>
              <a:t>interoperable</a:t>
            </a:r>
            <a:r>
              <a:rPr lang="it-IT" dirty="0">
                <a:solidFill>
                  <a:srgbClr val="595959"/>
                </a:solidFill>
              </a:rPr>
              <a:t> with </a:t>
            </a:r>
            <a:r>
              <a:rPr lang="it-IT" dirty="0" err="1">
                <a:solidFill>
                  <a:srgbClr val="595959"/>
                </a:solidFill>
              </a:rPr>
              <a:t>Datacite</a:t>
            </a:r>
            <a:r>
              <a:rPr lang="it-IT" dirty="0">
                <a:solidFill>
                  <a:srgbClr val="595959"/>
                </a:solidFill>
              </a:rPr>
              <a:t>, </a:t>
            </a:r>
            <a:r>
              <a:rPr lang="it-IT" dirty="0" err="1">
                <a:solidFill>
                  <a:srgbClr val="595959"/>
                </a:solidFill>
              </a:rPr>
              <a:t>born</a:t>
            </a:r>
            <a:r>
              <a:rPr lang="it-IT" dirty="0">
                <a:solidFill>
                  <a:srgbClr val="595959"/>
                </a:solidFill>
              </a:rPr>
              <a:t> to be </a:t>
            </a:r>
            <a:r>
              <a:rPr lang="it-IT" dirty="0" err="1">
                <a:solidFill>
                  <a:srgbClr val="595959"/>
                </a:solidFill>
              </a:rPr>
              <a:t>interoperable</a:t>
            </a:r>
            <a:r>
              <a:rPr lang="it-IT" dirty="0">
                <a:solidFill>
                  <a:srgbClr val="595959"/>
                </a:solidFill>
              </a:rPr>
              <a:t> with </a:t>
            </a:r>
            <a:r>
              <a:rPr lang="it-IT" dirty="0" err="1">
                <a:solidFill>
                  <a:srgbClr val="595959"/>
                </a:solidFill>
              </a:rPr>
              <a:t>any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external</a:t>
            </a:r>
            <a:r>
              <a:rPr lang="it-IT" dirty="0">
                <a:solidFill>
                  <a:srgbClr val="595959"/>
                </a:solidFill>
              </a:rPr>
              <a:t> data source or target.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1051035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Lessons</a:t>
            </a:r>
            <a:r>
              <a:rPr lang="it-IT" dirty="0"/>
              <a:t> </a:t>
            </a:r>
            <a:r>
              <a:rPr lang="it-IT" dirty="0" err="1"/>
              <a:t>Learned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adoption</a:t>
            </a:r>
            <a:r>
              <a:rPr lang="it-IT" dirty="0"/>
              <a:t> of the </a:t>
            </a:r>
            <a:r>
              <a:rPr lang="it-IT" dirty="0" err="1"/>
              <a:t>same</a:t>
            </a:r>
            <a:r>
              <a:rPr lang="it-IT" dirty="0"/>
              <a:t> CRIS </a:t>
            </a:r>
            <a:r>
              <a:rPr lang="it-IT" dirty="0" err="1"/>
              <a:t>is</a:t>
            </a:r>
            <a:r>
              <a:rPr lang="it-IT" dirty="0"/>
              <a:t> a first </a:t>
            </a:r>
            <a:r>
              <a:rPr lang="it-IT" dirty="0" err="1"/>
              <a:t>step</a:t>
            </a:r>
            <a:r>
              <a:rPr lang="it-IT" dirty="0"/>
              <a:t> </a:t>
            </a:r>
            <a:r>
              <a:rPr lang="it-IT" dirty="0" err="1"/>
              <a:t>towards</a:t>
            </a:r>
            <a:r>
              <a:rPr lang="it-IT" dirty="0"/>
              <a:t> </a:t>
            </a:r>
            <a:r>
              <a:rPr lang="it-IT" dirty="0" err="1"/>
              <a:t>stronger</a:t>
            </a:r>
            <a:r>
              <a:rPr lang="it-IT" dirty="0"/>
              <a:t> </a:t>
            </a:r>
            <a:r>
              <a:rPr lang="it-IT" dirty="0" err="1"/>
              <a:t>harmonization</a:t>
            </a:r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built</a:t>
            </a:r>
            <a:r>
              <a:rPr lang="it-IT" dirty="0"/>
              <a:t>-in open </a:t>
            </a:r>
            <a:r>
              <a:rPr lang="it-IT" dirty="0" err="1"/>
              <a:t>repository</a:t>
            </a:r>
            <a:r>
              <a:rPr lang="it-IT" dirty="0"/>
              <a:t> </a:t>
            </a:r>
            <a:r>
              <a:rPr lang="it-IT" dirty="0" err="1"/>
              <a:t>supports</a:t>
            </a:r>
            <a:r>
              <a:rPr lang="it-IT" dirty="0"/>
              <a:t> Open Access to </a:t>
            </a:r>
            <a:r>
              <a:rPr lang="it-IT" dirty="0" err="1"/>
              <a:t>publications</a:t>
            </a:r>
            <a:r>
              <a:rPr lang="it-IT" dirty="0"/>
              <a:t> and </a:t>
            </a:r>
            <a:r>
              <a:rPr lang="it-IT" dirty="0" err="1"/>
              <a:t>datasets</a:t>
            </a:r>
            <a:endParaRPr lang="it-IT" dirty="0"/>
          </a:p>
          <a:p>
            <a:r>
              <a:rPr lang="it-IT" dirty="0" err="1"/>
              <a:t>Support</a:t>
            </a:r>
            <a:r>
              <a:rPr lang="it-IT" dirty="0"/>
              <a:t> for </a:t>
            </a:r>
            <a:r>
              <a:rPr lang="it-IT" dirty="0" err="1"/>
              <a:t>PIDs</a:t>
            </a:r>
            <a:r>
              <a:rPr lang="it-IT" dirty="0"/>
              <a:t> </a:t>
            </a:r>
            <a:r>
              <a:rPr lang="it-IT" dirty="0" err="1"/>
              <a:t>enhances</a:t>
            </a:r>
            <a:r>
              <a:rPr lang="it-IT" dirty="0"/>
              <a:t> data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disambiguation</a:t>
            </a:r>
            <a:r>
              <a:rPr lang="it-IT" dirty="0"/>
              <a:t> and </a:t>
            </a:r>
            <a:r>
              <a:rPr lang="it-IT" dirty="0" err="1"/>
              <a:t>contributes</a:t>
            </a:r>
            <a:r>
              <a:rPr lang="it-IT" dirty="0"/>
              <a:t> to a new </a:t>
            </a:r>
            <a:r>
              <a:rPr lang="it-IT" dirty="0" err="1"/>
              <a:t>architecture</a:t>
            </a:r>
            <a:r>
              <a:rPr lang="it-IT" dirty="0"/>
              <a:t> of </a:t>
            </a:r>
            <a:r>
              <a:rPr lang="it-IT" dirty="0" err="1"/>
              <a:t>research</a:t>
            </a:r>
            <a:r>
              <a:rPr lang="it-IT" dirty="0"/>
              <a:t> information </a:t>
            </a:r>
            <a:r>
              <a:rPr lang="it-IT" dirty="0" err="1"/>
              <a:t>infrastructure</a:t>
            </a:r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huge</a:t>
            </a:r>
            <a:r>
              <a:rPr lang="it-IT" dirty="0"/>
              <a:t> </a:t>
            </a:r>
            <a:r>
              <a:rPr lang="it-IT" dirty="0" err="1"/>
              <a:t>amount</a:t>
            </a:r>
            <a:r>
              <a:rPr lang="it-IT" dirty="0"/>
              <a:t> of </a:t>
            </a:r>
            <a:r>
              <a:rPr lang="it-IT" dirty="0" err="1"/>
              <a:t>available</a:t>
            </a:r>
            <a:r>
              <a:rPr lang="it-IT" dirty="0"/>
              <a:t> data </a:t>
            </a:r>
            <a:r>
              <a:rPr lang="it-IT" dirty="0" err="1"/>
              <a:t>makes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possibile to </a:t>
            </a:r>
            <a:r>
              <a:rPr lang="it-IT" dirty="0" err="1"/>
              <a:t>conduct</a:t>
            </a:r>
            <a:r>
              <a:rPr lang="it-IT" dirty="0"/>
              <a:t> </a:t>
            </a:r>
            <a:r>
              <a:rPr lang="it-IT" dirty="0" err="1"/>
              <a:t>significant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and </a:t>
            </a:r>
            <a:r>
              <a:rPr lang="it-IT" dirty="0" err="1"/>
              <a:t>analysis</a:t>
            </a:r>
            <a:endParaRPr lang="it-IT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278307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0" tIns="0" rIns="0" bIns="0"/>
          <a:lstStyle/>
          <a:p>
            <a:pPr eaLnBrk="1" hangingPunct="1"/>
            <a:r>
              <a:rPr lang="it-IT" dirty="0">
                <a:solidFill>
                  <a:srgbClr val="0C346B"/>
                </a:solidFill>
              </a:rPr>
              <a:t>National </a:t>
            </a:r>
            <a:r>
              <a:rPr lang="it-IT" dirty="0" err="1">
                <a:solidFill>
                  <a:srgbClr val="0C346B"/>
                </a:solidFill>
              </a:rPr>
              <a:t>Research</a:t>
            </a:r>
            <a:r>
              <a:rPr lang="it-IT" dirty="0">
                <a:solidFill>
                  <a:srgbClr val="0C346B"/>
                </a:solidFill>
              </a:rPr>
              <a:t> Evaluation </a:t>
            </a:r>
            <a:r>
              <a:rPr lang="it-IT" dirty="0" err="1">
                <a:solidFill>
                  <a:srgbClr val="0C346B"/>
                </a:solidFill>
              </a:rPr>
              <a:t>Exercises</a:t>
            </a:r>
            <a:endParaRPr lang="it-IT" dirty="0">
              <a:solidFill>
                <a:srgbClr val="0C346B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4800600" y="1333500"/>
            <a:ext cx="4114800" cy="5407868"/>
          </a:xfrm>
        </p:spPr>
        <p:txBody>
          <a:bodyPr/>
          <a:lstStyle/>
          <a:p>
            <a:r>
              <a:rPr lang="it-IT" dirty="0"/>
              <a:t>% of public </a:t>
            </a:r>
            <a:r>
              <a:rPr lang="it-IT" dirty="0" err="1"/>
              <a:t>funding</a:t>
            </a:r>
            <a:r>
              <a:rPr lang="it-IT" dirty="0"/>
              <a:t> on the </a:t>
            </a:r>
            <a:r>
              <a:rPr lang="it-IT" dirty="0" err="1"/>
              <a:t>basis</a:t>
            </a:r>
            <a:r>
              <a:rPr lang="it-IT" dirty="0"/>
              <a:t> of </a:t>
            </a:r>
            <a:r>
              <a:rPr lang="it-IT" dirty="0" err="1"/>
              <a:t>research</a:t>
            </a:r>
            <a:r>
              <a:rPr lang="it-IT" dirty="0"/>
              <a:t> performance:</a:t>
            </a:r>
          </a:p>
          <a:p>
            <a:endParaRPr lang="it-IT" dirty="0"/>
          </a:p>
          <a:p>
            <a:r>
              <a:rPr lang="it-IT" dirty="0"/>
              <a:t>2009         7%</a:t>
            </a:r>
          </a:p>
          <a:p>
            <a:r>
              <a:rPr lang="it-IT" dirty="0"/>
              <a:t>2013        13,5%</a:t>
            </a:r>
          </a:p>
          <a:p>
            <a:r>
              <a:rPr lang="it-IT" dirty="0"/>
              <a:t>2015        18 %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1566" b="89374"/>
          <a:stretch/>
        </p:blipFill>
        <p:spPr>
          <a:xfrm>
            <a:off x="907837" y="1844824"/>
            <a:ext cx="3365926" cy="48582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/>
          <a:srcRect l="7316" t="22156" r="7330" b="22448"/>
          <a:stretch/>
        </p:blipFill>
        <p:spPr>
          <a:xfrm>
            <a:off x="1174917" y="3573016"/>
            <a:ext cx="2965035" cy="144016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499350" cy="914400"/>
          </a:xfrm>
        </p:spPr>
        <p:txBody>
          <a:bodyPr lIns="0" tIns="0" rIns="0" bIns="0"/>
          <a:lstStyle/>
          <a:p>
            <a:pPr eaLnBrk="1" hangingPunct="1"/>
            <a:r>
              <a:rPr lang="it-IT" dirty="0" err="1">
                <a:solidFill>
                  <a:srgbClr val="0C346B"/>
                </a:solidFill>
              </a:rPr>
              <a:t>Research</a:t>
            </a:r>
            <a:r>
              <a:rPr lang="it-IT" dirty="0">
                <a:solidFill>
                  <a:srgbClr val="0C346B"/>
                </a:solidFill>
              </a:rPr>
              <a:t> </a:t>
            </a:r>
            <a:r>
              <a:rPr lang="it-IT" dirty="0" err="1">
                <a:solidFill>
                  <a:srgbClr val="0C346B"/>
                </a:solidFill>
              </a:rPr>
              <a:t>Questions</a:t>
            </a:r>
            <a:endParaRPr lang="it-IT" dirty="0">
              <a:solidFill>
                <a:srgbClr val="0C346B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333500"/>
            <a:ext cx="7772400" cy="4114800"/>
          </a:xfrm>
        </p:spPr>
        <p:txBody>
          <a:bodyPr lIns="0" tIns="0" rIns="0" bIns="0"/>
          <a:lstStyle/>
          <a:p>
            <a:pPr eaLnBrk="1" hangingPunct="1"/>
            <a:r>
              <a:rPr lang="it-IT" dirty="0" err="1">
                <a:solidFill>
                  <a:srgbClr val="595959"/>
                </a:solidFill>
              </a:rPr>
              <a:t>Were</a:t>
            </a:r>
            <a:r>
              <a:rPr lang="it-IT" dirty="0">
                <a:solidFill>
                  <a:srgbClr val="595959"/>
                </a:solidFill>
              </a:rPr>
              <a:t> the </a:t>
            </a:r>
            <a:r>
              <a:rPr lang="it-IT" dirty="0" err="1">
                <a:solidFill>
                  <a:srgbClr val="595959"/>
                </a:solidFill>
              </a:rPr>
              <a:t>editorial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choices</a:t>
            </a:r>
            <a:r>
              <a:rPr lang="it-IT" dirty="0">
                <a:solidFill>
                  <a:srgbClr val="595959"/>
                </a:solidFill>
              </a:rPr>
              <a:t> of </a:t>
            </a:r>
            <a:r>
              <a:rPr lang="it-IT" dirty="0" err="1">
                <a:solidFill>
                  <a:srgbClr val="595959"/>
                </a:solidFill>
              </a:rPr>
              <a:t>Italian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researchers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influenced</a:t>
            </a:r>
            <a:r>
              <a:rPr lang="it-IT" dirty="0">
                <a:solidFill>
                  <a:srgbClr val="595959"/>
                </a:solidFill>
              </a:rPr>
              <a:t> by the </a:t>
            </a:r>
            <a:r>
              <a:rPr lang="it-IT" dirty="0" err="1">
                <a:solidFill>
                  <a:srgbClr val="595959"/>
                </a:solidFill>
              </a:rPr>
              <a:t>criteria</a:t>
            </a:r>
            <a:r>
              <a:rPr lang="it-IT" dirty="0">
                <a:solidFill>
                  <a:srgbClr val="595959"/>
                </a:solidFill>
              </a:rPr>
              <a:t> of the </a:t>
            </a:r>
            <a:r>
              <a:rPr lang="it-IT" dirty="0" err="1">
                <a:solidFill>
                  <a:srgbClr val="595959"/>
                </a:solidFill>
              </a:rPr>
              <a:t>funding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system</a:t>
            </a:r>
            <a:r>
              <a:rPr lang="it-IT" dirty="0">
                <a:solidFill>
                  <a:srgbClr val="595959"/>
                </a:solidFill>
              </a:rPr>
              <a:t>?</a:t>
            </a:r>
          </a:p>
          <a:p>
            <a:pPr eaLnBrk="1" hangingPunct="1"/>
            <a:endParaRPr lang="it-IT" dirty="0">
              <a:solidFill>
                <a:srgbClr val="595959"/>
              </a:solidFill>
            </a:endParaRPr>
          </a:p>
          <a:p>
            <a:pPr eaLnBrk="1" hangingPunct="1"/>
            <a:r>
              <a:rPr lang="it-IT" dirty="0">
                <a:solidFill>
                  <a:srgbClr val="595959"/>
                </a:solidFill>
              </a:rPr>
              <a:t>Can </a:t>
            </a:r>
            <a:r>
              <a:rPr lang="it-IT" dirty="0" err="1">
                <a:solidFill>
                  <a:srgbClr val="595959"/>
                </a:solidFill>
              </a:rPr>
              <a:t>we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register</a:t>
            </a:r>
            <a:r>
              <a:rPr lang="it-IT" dirty="0">
                <a:solidFill>
                  <a:srgbClr val="595959"/>
                </a:solidFill>
              </a:rPr>
              <a:t> an </a:t>
            </a:r>
            <a:r>
              <a:rPr lang="it-IT" dirty="0" err="1">
                <a:solidFill>
                  <a:srgbClr val="595959"/>
                </a:solidFill>
              </a:rPr>
              <a:t>improvement</a:t>
            </a:r>
            <a:r>
              <a:rPr lang="it-IT" dirty="0">
                <a:solidFill>
                  <a:srgbClr val="595959"/>
                </a:solidFill>
              </a:rPr>
              <a:t> in the </a:t>
            </a:r>
            <a:r>
              <a:rPr lang="it-IT" dirty="0" err="1">
                <a:solidFill>
                  <a:srgbClr val="595959"/>
                </a:solidFill>
              </a:rPr>
              <a:t>quality</a:t>
            </a:r>
            <a:r>
              <a:rPr lang="it-IT" dirty="0">
                <a:solidFill>
                  <a:srgbClr val="595959"/>
                </a:solidFill>
              </a:rPr>
              <a:t> of the </a:t>
            </a:r>
            <a:r>
              <a:rPr lang="it-IT" dirty="0" err="1">
                <a:solidFill>
                  <a:srgbClr val="595959"/>
                </a:solidFill>
              </a:rPr>
              <a:t>Italian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research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as</a:t>
            </a:r>
            <a:r>
              <a:rPr lang="it-IT" dirty="0">
                <a:solidFill>
                  <a:srgbClr val="595959"/>
                </a:solidFill>
              </a:rPr>
              <a:t> a </a:t>
            </a:r>
            <a:r>
              <a:rPr lang="it-IT" dirty="0" err="1">
                <a:solidFill>
                  <a:srgbClr val="595959"/>
                </a:solidFill>
              </a:rPr>
              <a:t>consequence</a:t>
            </a:r>
            <a:r>
              <a:rPr lang="it-IT" dirty="0">
                <a:solidFill>
                  <a:srgbClr val="595959"/>
                </a:solidFill>
              </a:rPr>
              <a:t> of the </a:t>
            </a:r>
            <a:r>
              <a:rPr lang="it-IT" dirty="0" err="1">
                <a:solidFill>
                  <a:srgbClr val="595959"/>
                </a:solidFill>
              </a:rPr>
              <a:t>national</a:t>
            </a:r>
            <a:r>
              <a:rPr lang="it-IT" dirty="0">
                <a:solidFill>
                  <a:srgbClr val="595959"/>
                </a:solidFill>
              </a:rPr>
              <a:t> </a:t>
            </a:r>
            <a:r>
              <a:rPr lang="it-IT" dirty="0" err="1">
                <a:solidFill>
                  <a:srgbClr val="595959"/>
                </a:solidFill>
              </a:rPr>
              <a:t>assessment</a:t>
            </a:r>
            <a:r>
              <a:rPr lang="it-IT" dirty="0">
                <a:solidFill>
                  <a:srgbClr val="595959"/>
                </a:solidFill>
              </a:rPr>
              <a:t>?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3596721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Methodology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5150" y="1196752"/>
            <a:ext cx="8382000" cy="4114800"/>
          </a:xfrm>
        </p:spPr>
        <p:txBody>
          <a:bodyPr/>
          <a:lstStyle/>
          <a:p>
            <a:r>
              <a:rPr lang="it-IT" dirty="0" err="1"/>
              <a:t>Disciplinary</a:t>
            </a:r>
            <a:r>
              <a:rPr lang="it-IT" dirty="0"/>
              <a:t> </a:t>
            </a:r>
            <a:r>
              <a:rPr lang="it-IT" dirty="0" err="1"/>
              <a:t>areas</a:t>
            </a:r>
            <a:r>
              <a:rPr lang="it-IT" dirty="0"/>
              <a:t> (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Ministry</a:t>
            </a:r>
            <a:r>
              <a:rPr lang="it-IT" dirty="0"/>
              <a:t> </a:t>
            </a:r>
            <a:r>
              <a:rPr lang="it-IT" dirty="0" err="1"/>
              <a:t>classification</a:t>
            </a:r>
            <a:r>
              <a:rPr lang="it-IT" dirty="0"/>
              <a:t>): </a:t>
            </a:r>
          </a:p>
          <a:p>
            <a:pPr lvl="1"/>
            <a:r>
              <a:rPr lang="it-IT" sz="2400" dirty="0"/>
              <a:t>05 </a:t>
            </a:r>
            <a:r>
              <a:rPr lang="it-IT" sz="2400" dirty="0" err="1"/>
              <a:t>Biology</a:t>
            </a:r>
            <a:endParaRPr lang="it-IT" sz="2400" dirty="0"/>
          </a:p>
          <a:p>
            <a:pPr lvl="1"/>
            <a:r>
              <a:rPr lang="it-IT" sz="2400" dirty="0"/>
              <a:t>10 </a:t>
            </a:r>
            <a:r>
              <a:rPr lang="it-IT" sz="2400" dirty="0" err="1"/>
              <a:t>Philology</a:t>
            </a:r>
            <a:r>
              <a:rPr lang="it-IT" sz="2400" dirty="0"/>
              <a:t>, </a:t>
            </a:r>
            <a:r>
              <a:rPr lang="it-IT" sz="2400" dirty="0" err="1"/>
              <a:t>Literature</a:t>
            </a:r>
            <a:r>
              <a:rPr lang="it-IT" sz="2400" dirty="0"/>
              <a:t> and </a:t>
            </a:r>
            <a:r>
              <a:rPr lang="it-IT" sz="2400" dirty="0" err="1"/>
              <a:t>Arts</a:t>
            </a:r>
            <a:endParaRPr lang="it-IT" sz="2400" dirty="0"/>
          </a:p>
          <a:p>
            <a:pPr lvl="1"/>
            <a:r>
              <a:rPr lang="it-IT" sz="2400" dirty="0"/>
              <a:t>11 </a:t>
            </a:r>
            <a:r>
              <a:rPr lang="it-IT" sz="2400" dirty="0" err="1"/>
              <a:t>Philosophy</a:t>
            </a:r>
            <a:r>
              <a:rPr lang="it-IT" sz="2400" dirty="0"/>
              <a:t>, </a:t>
            </a:r>
            <a:r>
              <a:rPr lang="it-IT" sz="2400" dirty="0" err="1"/>
              <a:t>Psychology</a:t>
            </a:r>
            <a:r>
              <a:rPr lang="it-IT" sz="2400" dirty="0"/>
              <a:t> and </a:t>
            </a:r>
            <a:r>
              <a:rPr lang="it-IT" sz="2400" dirty="0" err="1"/>
              <a:t>Pedagogy</a:t>
            </a:r>
            <a:r>
              <a:rPr lang="it-IT" sz="2400" dirty="0"/>
              <a:t> </a:t>
            </a:r>
          </a:p>
          <a:p>
            <a:pPr lvl="1"/>
            <a:r>
              <a:rPr lang="it-IT" sz="2400" dirty="0"/>
              <a:t>12 Law</a:t>
            </a:r>
          </a:p>
          <a:p>
            <a:pPr lvl="1"/>
            <a:r>
              <a:rPr lang="it-IT" sz="2400" dirty="0"/>
              <a:t>13 </a:t>
            </a:r>
            <a:r>
              <a:rPr lang="it-IT" sz="2400" dirty="0" err="1"/>
              <a:t>Political</a:t>
            </a:r>
            <a:r>
              <a:rPr lang="it-IT" sz="2400" dirty="0"/>
              <a:t> and Social </a:t>
            </a:r>
            <a:r>
              <a:rPr lang="it-IT" sz="2400" dirty="0" err="1"/>
              <a:t>Sciences</a:t>
            </a:r>
            <a:endParaRPr lang="it-IT" sz="2400" dirty="0"/>
          </a:p>
          <a:p>
            <a:pPr>
              <a:lnSpc>
                <a:spcPct val="150000"/>
              </a:lnSpc>
            </a:pPr>
            <a:r>
              <a:rPr lang="it-IT" dirty="0"/>
              <a:t>Publications of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researchers</a:t>
            </a:r>
            <a:r>
              <a:rPr lang="it-IT" dirty="0"/>
              <a:t> from 2009 to 2014</a:t>
            </a:r>
          </a:p>
          <a:p>
            <a:pPr>
              <a:lnSpc>
                <a:spcPct val="150000"/>
              </a:lnSpc>
            </a:pPr>
            <a:r>
              <a:rPr lang="it-IT" dirty="0" err="1"/>
              <a:t>Criteria</a:t>
            </a:r>
            <a:r>
              <a:rPr lang="it-IT" dirty="0"/>
              <a:t>: Impact </a:t>
            </a:r>
            <a:r>
              <a:rPr lang="it-IT" dirty="0" err="1"/>
              <a:t>Factor</a:t>
            </a:r>
            <a:r>
              <a:rPr lang="it-IT" dirty="0"/>
              <a:t>™ and IF location in </a:t>
            </a:r>
            <a:r>
              <a:rPr lang="it-IT" dirty="0" err="1"/>
              <a:t>percentiles</a:t>
            </a:r>
            <a:r>
              <a:rPr lang="it-IT" dirty="0"/>
              <a:t> for </a:t>
            </a:r>
            <a:r>
              <a:rPr lang="it-IT" dirty="0" err="1"/>
              <a:t>Biology</a:t>
            </a:r>
            <a:r>
              <a:rPr lang="it-IT" dirty="0"/>
              <a:t>, </a:t>
            </a:r>
            <a:r>
              <a:rPr lang="it-IT" dirty="0" err="1"/>
              <a:t>type</a:t>
            </a:r>
            <a:r>
              <a:rPr lang="it-IT" dirty="0"/>
              <a:t> of </a:t>
            </a:r>
            <a:r>
              <a:rPr lang="it-IT" dirty="0" err="1"/>
              <a:t>publication</a:t>
            </a:r>
            <a:r>
              <a:rPr lang="it-IT" dirty="0"/>
              <a:t> and </a:t>
            </a:r>
            <a:r>
              <a:rPr lang="it-IT" dirty="0" err="1"/>
              <a:t>language</a:t>
            </a:r>
            <a:r>
              <a:rPr lang="it-IT" dirty="0"/>
              <a:t> for HSS</a:t>
            </a:r>
          </a:p>
          <a:p>
            <a:pPr>
              <a:lnSpc>
                <a:spcPct val="150000"/>
              </a:lnSpc>
            </a:pPr>
            <a:r>
              <a:rPr lang="it-IT" dirty="0"/>
              <a:t>Source: CRIS of 66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Universities</a:t>
            </a: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3830166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Biology</a:t>
            </a:r>
            <a:r>
              <a:rPr lang="it-IT" dirty="0"/>
              <a:t> - IF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IF trends 2009-2014</a:t>
            </a:r>
          </a:p>
          <a:p>
            <a:r>
              <a:rPr lang="it-IT" dirty="0"/>
              <a:t>71,008 </a:t>
            </a:r>
            <a:r>
              <a:rPr lang="it-IT" dirty="0" err="1"/>
              <a:t>items</a:t>
            </a:r>
            <a:r>
              <a:rPr lang="it-IT" dirty="0"/>
              <a:t> with IF and 54,281 </a:t>
            </a:r>
            <a:r>
              <a:rPr lang="it-IT" dirty="0" err="1"/>
              <a:t>items</a:t>
            </a:r>
            <a:r>
              <a:rPr lang="it-IT" dirty="0"/>
              <a:t> </a:t>
            </a:r>
            <a:r>
              <a:rPr lang="it-IT" dirty="0" err="1"/>
              <a:t>without</a:t>
            </a:r>
            <a:r>
              <a:rPr lang="it-IT" dirty="0"/>
              <a:t> IF</a:t>
            </a:r>
          </a:p>
          <a:p>
            <a:r>
              <a:rPr lang="it-IT" dirty="0"/>
              <a:t># </a:t>
            </a:r>
            <a:r>
              <a:rPr lang="it-IT" dirty="0" err="1"/>
              <a:t>articles</a:t>
            </a:r>
            <a:r>
              <a:rPr lang="it-IT" dirty="0"/>
              <a:t> with IF </a:t>
            </a:r>
            <a:r>
              <a:rPr lang="it-IT" dirty="0" err="1"/>
              <a:t>stable</a:t>
            </a:r>
            <a:r>
              <a:rPr lang="it-IT" dirty="0"/>
              <a:t>, # </a:t>
            </a:r>
            <a:r>
              <a:rPr lang="it-IT" dirty="0" err="1"/>
              <a:t>articles</a:t>
            </a:r>
            <a:r>
              <a:rPr lang="it-IT" dirty="0"/>
              <a:t> </a:t>
            </a:r>
            <a:r>
              <a:rPr lang="it-IT" dirty="0" err="1"/>
              <a:t>without</a:t>
            </a:r>
            <a:r>
              <a:rPr lang="it-IT" dirty="0"/>
              <a:t> IF </a:t>
            </a:r>
            <a:r>
              <a:rPr lang="it-IT" dirty="0" err="1"/>
              <a:t>decrease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2996952"/>
            <a:ext cx="5688632" cy="343207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724128" y="6453336"/>
            <a:ext cx="3172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Galimberti</a:t>
            </a:r>
            <a:r>
              <a:rPr lang="it-IT" sz="1600" dirty="0"/>
              <a:t> &amp; </a:t>
            </a:r>
            <a:r>
              <a:rPr lang="it-IT" sz="1600" dirty="0" err="1"/>
              <a:t>Mornati</a:t>
            </a:r>
            <a:r>
              <a:rPr lang="it-IT" sz="1600" dirty="0"/>
              <a:t>, CRIS 2016</a:t>
            </a:r>
          </a:p>
        </p:txBody>
      </p:sp>
    </p:spTree>
    <p:extLst>
      <p:ext uri="{BB962C8B-B14F-4D97-AF65-F5344CB8AC3E}">
        <p14:creationId xmlns:p14="http://schemas.microsoft.com/office/powerpoint/2010/main" val="712286923"/>
      </p:ext>
    </p:extLst>
  </p:cSld>
  <p:clrMapOvr>
    <a:masterClrMapping/>
  </p:clrMapOvr>
</p:sld>
</file>

<file path=ppt/theme/theme1.xml><?xml version="1.0" encoding="utf-8"?>
<a:theme xmlns:a="http://schemas.openxmlformats.org/drawingml/2006/main" name="Ateneo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Ateneo</Template>
  <TotalTime>174</TotalTime>
  <Words>908</Words>
  <Application>Microsoft Office PowerPoint</Application>
  <PresentationFormat>Presentazione su schermo (4:3)</PresentationFormat>
  <Paragraphs>110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ＭＳ Ｐゴシック</vt:lpstr>
      <vt:lpstr>Arial</vt:lpstr>
      <vt:lpstr>Calibri</vt:lpstr>
      <vt:lpstr>Geneva</vt:lpstr>
      <vt:lpstr>Trebuchet MS</vt:lpstr>
      <vt:lpstr>ヒラギノ角ゴ Pro W3</vt:lpstr>
      <vt:lpstr>Ateneo</vt:lpstr>
      <vt:lpstr>Tema di Office</vt:lpstr>
      <vt:lpstr>1_Tema di Office</vt:lpstr>
      <vt:lpstr>The Italian model of distributed research information management systems: a case study</vt:lpstr>
      <vt:lpstr>CRIS adoption in Italy</vt:lpstr>
      <vt:lpstr>Benefits of country-wide adoption of Dspace-CRIS</vt:lpstr>
      <vt:lpstr>The «persistent-identifier» approach</vt:lpstr>
      <vt:lpstr>Lessons Learned</vt:lpstr>
      <vt:lpstr>National Research Evaluation Exercises</vt:lpstr>
      <vt:lpstr>Research Questions</vt:lpstr>
      <vt:lpstr>Methodology</vt:lpstr>
      <vt:lpstr>Biology - IF</vt:lpstr>
      <vt:lpstr>Biology – IF location in percentiles</vt:lpstr>
      <vt:lpstr>Results for Biology</vt:lpstr>
      <vt:lpstr>Disciplinary areas 10,11,12,14</vt:lpstr>
      <vt:lpstr>Results for type of contribution in HSS</vt:lpstr>
      <vt:lpstr>Internationalisation (use of English)</vt:lpstr>
      <vt:lpstr>Critical issues</vt:lpstr>
      <vt:lpstr>Conclusions</vt:lpstr>
      <vt:lpstr>Thank you very much for attention</vt:lpstr>
    </vt:vector>
  </TitlesOfParts>
  <Company>Olidata S.p.A.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GalimbertiP</dc:creator>
  <cp:lastModifiedBy>user1</cp:lastModifiedBy>
  <cp:revision>23</cp:revision>
  <dcterms:created xsi:type="dcterms:W3CDTF">2016-05-24T11:42:31Z</dcterms:created>
  <dcterms:modified xsi:type="dcterms:W3CDTF">2016-06-09T07:00:54Z</dcterms:modified>
</cp:coreProperties>
</file>