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80" r:id="rId3"/>
    <p:sldId id="288" r:id="rId4"/>
    <p:sldId id="269" r:id="rId5"/>
    <p:sldId id="270" r:id="rId6"/>
    <p:sldId id="275" r:id="rId7"/>
    <p:sldId id="278" r:id="rId8"/>
    <p:sldId id="279" r:id="rId9"/>
    <p:sldId id="282" r:id="rId10"/>
    <p:sldId id="257" r:id="rId11"/>
    <p:sldId id="262" r:id="rId12"/>
    <p:sldId id="261" r:id="rId13"/>
    <p:sldId id="263" r:id="rId14"/>
    <p:sldId id="266" r:id="rId15"/>
    <p:sldId id="267" r:id="rId16"/>
    <p:sldId id="284" r:id="rId17"/>
    <p:sldId id="285" r:id="rId18"/>
    <p:sldId id="286" r:id="rId19"/>
    <p:sldId id="287" r:id="rId20"/>
    <p:sldId id="25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55"/>
    <p:restoredTop sz="50000" autoAdjust="0"/>
  </p:normalViewPr>
  <p:slideViewPr>
    <p:cSldViewPr>
      <p:cViewPr>
        <p:scale>
          <a:sx n="83" d="100"/>
          <a:sy n="83" d="100"/>
        </p:scale>
        <p:origin x="1448" y="1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E40AD7-4FB9-024B-AAA1-DB14281680EC}" type="datetimeFigureOut">
              <a:rPr lang="en-US" smtClean="0"/>
              <a:t>11/23/15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932155-7EB8-FF41-9F87-0D31955962B5}" type="slidenum">
              <a:rPr lang="en-US" smtClean="0"/>
              <a:t>‹#›</a:t>
            </a:fld>
            <a:endParaRPr lang="en-US"/>
          </a:p>
        </p:txBody>
      </p:sp>
    </p:spTree>
    <p:extLst>
      <p:ext uri="{BB962C8B-B14F-4D97-AF65-F5344CB8AC3E}">
        <p14:creationId xmlns:p14="http://schemas.microsoft.com/office/powerpoint/2010/main" val="7331723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a:t>
            </a:r>
          </a:p>
          <a:p>
            <a:endParaRPr lang="en-US" dirty="0" smtClean="0"/>
          </a:p>
          <a:p>
            <a:r>
              <a:rPr lang="en-US" dirty="0" smtClean="0"/>
              <a:t>CLICK</a:t>
            </a:r>
            <a:endParaRPr lang="en-US" dirty="0"/>
          </a:p>
        </p:txBody>
      </p:sp>
      <p:sp>
        <p:nvSpPr>
          <p:cNvPr id="4" name="Slide Number Placeholder 3"/>
          <p:cNvSpPr>
            <a:spLocks noGrp="1"/>
          </p:cNvSpPr>
          <p:nvPr>
            <p:ph type="sldNum" sz="quarter" idx="10"/>
          </p:nvPr>
        </p:nvSpPr>
        <p:spPr/>
        <p:txBody>
          <a:bodyPr/>
          <a:lstStyle/>
          <a:p>
            <a:fld id="{D1932155-7EB8-FF41-9F87-0D31955962B5}" type="slidenum">
              <a:rPr lang="en-US" smtClean="0"/>
              <a:t>1</a:t>
            </a:fld>
            <a:endParaRPr lang="en-US"/>
          </a:p>
        </p:txBody>
      </p:sp>
    </p:spTree>
    <p:extLst>
      <p:ext uri="{BB962C8B-B14F-4D97-AF65-F5344CB8AC3E}">
        <p14:creationId xmlns:p14="http://schemas.microsoft.com/office/powerpoint/2010/main" val="2501570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me recap where we </a:t>
            </a:r>
            <a:r>
              <a:rPr lang="en-US" u="sng" dirty="0" smtClean="0"/>
              <a:t>are</a:t>
            </a:r>
            <a:r>
              <a:rPr lang="en-US" dirty="0" smtClean="0"/>
              <a:t> with ORCID support in Pure:</a:t>
            </a:r>
          </a:p>
          <a:p>
            <a:r>
              <a:rPr lang="en-US" dirty="0" smtClean="0"/>
              <a:t>CLICK </a:t>
            </a:r>
          </a:p>
          <a:p>
            <a:r>
              <a:rPr lang="en-US" dirty="0" smtClean="0"/>
              <a:t>Today, researchers can add their </a:t>
            </a:r>
            <a:r>
              <a:rPr lang="en-US" u="sng" dirty="0" smtClean="0"/>
              <a:t>existing</a:t>
            </a:r>
            <a:r>
              <a:rPr lang="en-US" dirty="0" smtClean="0"/>
              <a:t> ORCID to their profile in Pure,</a:t>
            </a:r>
            <a:r>
              <a:rPr lang="en-US" baseline="0" dirty="0" smtClean="0"/>
              <a:t> and if they don’t have one, they can have it created automatically from within Pure and added to the profile. The can also have their ORCID exhibited on PurePortal and over Pure’s web service API. </a:t>
            </a:r>
          </a:p>
          <a:p>
            <a:r>
              <a:rPr lang="en-US" baseline="0" dirty="0" smtClean="0"/>
              <a:t>CLICK </a:t>
            </a:r>
          </a:p>
          <a:p>
            <a:r>
              <a:rPr lang="en-US" dirty="0" smtClean="0"/>
              <a:t>To that,</a:t>
            </a:r>
            <a:r>
              <a:rPr lang="en-US" baseline="0" dirty="0" smtClean="0"/>
              <a:t> administrators in Pure can set the details of their institutions ORCID membership – e.g. institution ID, the secret code, all necessary URIs, and more. Administrators can also set if researchers are allowed to edit or create ORCIDs on their own profiles.</a:t>
            </a:r>
          </a:p>
          <a:p>
            <a:r>
              <a:rPr lang="en-US" baseline="0" dirty="0" smtClean="0"/>
              <a:t>CLICK </a:t>
            </a:r>
          </a:p>
          <a:p>
            <a:r>
              <a:rPr lang="en-US" baseline="0" dirty="0" smtClean="0"/>
              <a:t>Finally, let me just mention that we make use of both ORCID’s APIs, the open one and the membership one. </a:t>
            </a:r>
          </a:p>
          <a:p>
            <a:r>
              <a:rPr lang="en-US" baseline="0" dirty="0" smtClean="0"/>
              <a:t>CLICK </a:t>
            </a:r>
            <a:endParaRPr lang="en-US" dirty="0"/>
          </a:p>
        </p:txBody>
      </p:sp>
      <p:sp>
        <p:nvSpPr>
          <p:cNvPr id="4" name="Slide Number Placeholder 3"/>
          <p:cNvSpPr>
            <a:spLocks noGrp="1"/>
          </p:cNvSpPr>
          <p:nvPr>
            <p:ph type="sldNum" sz="quarter" idx="10"/>
          </p:nvPr>
        </p:nvSpPr>
        <p:spPr/>
        <p:txBody>
          <a:bodyPr/>
          <a:lstStyle/>
          <a:p>
            <a:fld id="{D1932155-7EB8-FF41-9F87-0D31955962B5}" type="slidenum">
              <a:rPr lang="en-US" smtClean="0"/>
              <a:t>2</a:t>
            </a:fld>
            <a:endParaRPr lang="en-US"/>
          </a:p>
        </p:txBody>
      </p:sp>
    </p:spTree>
    <p:extLst>
      <p:ext uri="{BB962C8B-B14F-4D97-AF65-F5344CB8AC3E}">
        <p14:creationId xmlns:p14="http://schemas.microsoft.com/office/powerpoint/2010/main" val="2113677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me recap where we </a:t>
            </a:r>
            <a:r>
              <a:rPr lang="en-US" u="sng" dirty="0" smtClean="0"/>
              <a:t>are</a:t>
            </a:r>
            <a:r>
              <a:rPr lang="en-US" dirty="0" smtClean="0"/>
              <a:t> with ORCID support in Pure:</a:t>
            </a:r>
          </a:p>
          <a:p>
            <a:r>
              <a:rPr lang="en-US" dirty="0" smtClean="0"/>
              <a:t>CLICK </a:t>
            </a:r>
          </a:p>
          <a:p>
            <a:r>
              <a:rPr lang="en-US" dirty="0" smtClean="0"/>
              <a:t>Today, researchers can add their </a:t>
            </a:r>
            <a:r>
              <a:rPr lang="en-US" u="sng" dirty="0" smtClean="0"/>
              <a:t>existing</a:t>
            </a:r>
            <a:r>
              <a:rPr lang="en-US" dirty="0" smtClean="0"/>
              <a:t> ORCID to their profile in Pure,</a:t>
            </a:r>
            <a:r>
              <a:rPr lang="en-US" baseline="0" dirty="0" smtClean="0"/>
              <a:t> and if they don’t have one, they can have it created automatically from within Pure and added to the profile. The can also have their ORCID exhibited on PurePortal and over Pure’s web service API. </a:t>
            </a:r>
          </a:p>
          <a:p>
            <a:r>
              <a:rPr lang="en-US" baseline="0" dirty="0" smtClean="0"/>
              <a:t>CLICK </a:t>
            </a:r>
          </a:p>
          <a:p>
            <a:r>
              <a:rPr lang="en-US" dirty="0" smtClean="0"/>
              <a:t>To that,</a:t>
            </a:r>
            <a:r>
              <a:rPr lang="en-US" baseline="0" dirty="0" smtClean="0"/>
              <a:t> administrators in Pure can set the details of their institutions ORCID membership – e.g. institution ID, the secret code, all necessary URIs, and more. Administrators can also set if researchers are allowed to edit or create ORCIDs on their own profiles.</a:t>
            </a:r>
          </a:p>
          <a:p>
            <a:r>
              <a:rPr lang="en-US" baseline="0" dirty="0" smtClean="0"/>
              <a:t>CLICK </a:t>
            </a:r>
          </a:p>
          <a:p>
            <a:r>
              <a:rPr lang="en-US" baseline="0" dirty="0" smtClean="0"/>
              <a:t>Finally, let me just mention that we make use of both ORCID’s APIs, the open one and the membership one. </a:t>
            </a:r>
          </a:p>
          <a:p>
            <a:r>
              <a:rPr lang="en-US" baseline="0" dirty="0" smtClean="0"/>
              <a:t>CLICK </a:t>
            </a:r>
            <a:endParaRPr lang="en-US" dirty="0"/>
          </a:p>
        </p:txBody>
      </p:sp>
      <p:sp>
        <p:nvSpPr>
          <p:cNvPr id="4" name="Slide Number Placeholder 3"/>
          <p:cNvSpPr>
            <a:spLocks noGrp="1"/>
          </p:cNvSpPr>
          <p:nvPr>
            <p:ph type="sldNum" sz="quarter" idx="10"/>
          </p:nvPr>
        </p:nvSpPr>
        <p:spPr/>
        <p:txBody>
          <a:bodyPr/>
          <a:lstStyle/>
          <a:p>
            <a:fld id="{D1932155-7EB8-FF41-9F87-0D31955962B5}" type="slidenum">
              <a:rPr lang="en-US" smtClean="0"/>
              <a:t>3</a:t>
            </a:fld>
            <a:endParaRPr lang="en-US"/>
          </a:p>
        </p:txBody>
      </p:sp>
    </p:spTree>
    <p:extLst>
      <p:ext uri="{BB962C8B-B14F-4D97-AF65-F5344CB8AC3E}">
        <p14:creationId xmlns:p14="http://schemas.microsoft.com/office/powerpoint/2010/main" val="2113677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and let’s take a look at what Pure really is:</a:t>
            </a:r>
            <a:r>
              <a:rPr lang="en-US" baseline="0" dirty="0" smtClean="0"/>
              <a:t> </a:t>
            </a:r>
            <a:endParaRPr lang="en-US" dirty="0" smtClean="0"/>
          </a:p>
          <a:p>
            <a:endParaRPr lang="en-US" baseline="0" dirty="0" smtClean="0"/>
          </a:p>
          <a:p>
            <a:r>
              <a:rPr lang="en-US" baseline="0" dirty="0" smtClean="0"/>
              <a:t>CLICK </a:t>
            </a:r>
          </a:p>
          <a:p>
            <a:endParaRPr lang="en-US" dirty="0"/>
          </a:p>
        </p:txBody>
      </p:sp>
      <p:sp>
        <p:nvSpPr>
          <p:cNvPr id="4" name="Slide Number Placeholder 3"/>
          <p:cNvSpPr>
            <a:spLocks noGrp="1"/>
          </p:cNvSpPr>
          <p:nvPr>
            <p:ph type="sldNum" sz="quarter" idx="10"/>
          </p:nvPr>
        </p:nvSpPr>
        <p:spPr/>
        <p:txBody>
          <a:bodyPr/>
          <a:lstStyle/>
          <a:p>
            <a:fld id="{F981F8ED-CEC2-4A76-85B5-D62B57BD95D5}" type="slidenum">
              <a:rPr lang="en-US" smtClean="0"/>
              <a:pPr/>
              <a:t>4</a:t>
            </a:fld>
            <a:endParaRPr lang="en-US"/>
          </a:p>
        </p:txBody>
      </p:sp>
    </p:spTree>
    <p:extLst>
      <p:ext uri="{BB962C8B-B14F-4D97-AF65-F5344CB8AC3E}">
        <p14:creationId xmlns:p14="http://schemas.microsoft.com/office/powerpoint/2010/main" val="3230922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In a nutshell,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Pure is a </a:t>
            </a:r>
            <a:r>
              <a:rPr lang="en-US" sz="1200" dirty="0" smtClean="0"/>
              <a:t>single</a:t>
            </a:r>
            <a:r>
              <a:rPr lang="en-US" sz="1200" baseline="0" dirty="0" smtClean="0"/>
              <a:t> platform for all info about your research</a:t>
            </a:r>
            <a:r>
              <a:rPr lang="en-US" sz="120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CLICK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t>You can include many type of information and data in Pure. </a:t>
            </a:r>
          </a:p>
          <a:p>
            <a:endParaRPr lang="en-US" sz="1200" b="0" baseline="0" dirty="0" smtClean="0"/>
          </a:p>
          <a:p>
            <a:r>
              <a:rPr lang="en-US" sz="1200" b="0" baseline="0" dirty="0" smtClean="0"/>
              <a:t>CLICK </a:t>
            </a:r>
          </a:p>
          <a:p>
            <a:endParaRPr lang="en-US" sz="1200" b="0" baseline="0" dirty="0" smtClean="0"/>
          </a:p>
          <a:p>
            <a:r>
              <a:rPr lang="en-US" sz="1200" b="0" baseline="0" dirty="0" smtClean="0"/>
              <a:t>Having all that data on a single platform is very powerful. You can maintain an overview for many stakeholders. That alone is valuable. But you can also use it to ...</a:t>
            </a:r>
          </a:p>
          <a:p>
            <a:endParaRPr lang="en-US" baseline="0" dirty="0" smtClean="0"/>
          </a:p>
          <a:p>
            <a:r>
              <a:rPr lang="en-US" baseline="0" dirty="0" smtClean="0"/>
              <a:t>CLICK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 Increase collaboration, advance internal evaluation, and comply faster with requirements from funders and other external stakeholders.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CLICK </a:t>
            </a:r>
          </a:p>
        </p:txBody>
      </p:sp>
      <p:sp>
        <p:nvSpPr>
          <p:cNvPr id="4" name="Slide Number Placeholder 3"/>
          <p:cNvSpPr>
            <a:spLocks noGrp="1"/>
          </p:cNvSpPr>
          <p:nvPr>
            <p:ph type="sldNum" sz="quarter" idx="10"/>
          </p:nvPr>
        </p:nvSpPr>
        <p:spPr/>
        <p:txBody>
          <a:bodyPr/>
          <a:lstStyle/>
          <a:p>
            <a:fld id="{F981F8ED-CEC2-4A76-85B5-D62B57BD95D5}" type="slidenum">
              <a:rPr lang="en-US" smtClean="0"/>
              <a:pPr/>
              <a:t>5</a:t>
            </a:fld>
            <a:endParaRPr lang="en-US"/>
          </a:p>
        </p:txBody>
      </p:sp>
    </p:spTree>
    <p:extLst>
      <p:ext uri="{BB962C8B-B14F-4D97-AF65-F5344CB8AC3E}">
        <p14:creationId xmlns:p14="http://schemas.microsoft.com/office/powerpoint/2010/main" val="4113535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types of data that can be in Pure: </a:t>
            </a:r>
            <a:endParaRPr lang="en-US" baseline="0" dirty="0" smtClean="0"/>
          </a:p>
          <a:p>
            <a:endParaRPr lang="en-US" baseline="0" dirty="0" smtClean="0"/>
          </a:p>
          <a:p>
            <a:r>
              <a:rPr lang="en-US" baseline="0" dirty="0" smtClean="0"/>
              <a:t>CLICK </a:t>
            </a:r>
            <a:endParaRPr lang="en-US" dirty="0" smtClean="0"/>
          </a:p>
          <a:p>
            <a:endParaRPr lang="en-US" baseline="0" dirty="0" smtClean="0"/>
          </a:p>
          <a:p>
            <a:r>
              <a:rPr lang="en-US" baseline="0" dirty="0" smtClean="0"/>
              <a:t>[walk-through off the main screen]</a:t>
            </a:r>
          </a:p>
          <a:p>
            <a:endParaRPr lang="en-US" dirty="0" smtClean="0"/>
          </a:p>
          <a:p>
            <a:r>
              <a:rPr lang="en-US" i="1" dirty="0" smtClean="0"/>
              <a:t>IF YOU GET QUESTIONS: </a:t>
            </a:r>
          </a:p>
          <a:p>
            <a:endParaRPr lang="en-US" dirty="0" smtClean="0"/>
          </a:p>
          <a:p>
            <a:r>
              <a:rPr lang="en-US" b="1" i="1" dirty="0" smtClean="0"/>
              <a:t>Impact </a:t>
            </a:r>
            <a:r>
              <a:rPr lang="en-US" i="1" dirty="0" smtClean="0"/>
              <a:t>is a relatively new type used to assess the quality of research not by citation</a:t>
            </a:r>
            <a:r>
              <a:rPr lang="en-US" i="1" baseline="0" dirty="0" smtClean="0"/>
              <a:t>s but </a:t>
            </a:r>
          </a:p>
          <a:p>
            <a:r>
              <a:rPr lang="en-US" i="1" baseline="0" dirty="0" smtClean="0"/>
              <a:t>by the impact it has on things like public health, the economy, social welfare, the community, </a:t>
            </a:r>
          </a:p>
          <a:p>
            <a:r>
              <a:rPr lang="en-US" i="1" baseline="0" dirty="0" smtClean="0"/>
              <a:t>Or private sector businesses, for example. The use of this type is like all other types optional. </a:t>
            </a:r>
          </a:p>
          <a:p>
            <a:endParaRPr lang="en-US" baseline="0" dirty="0" smtClean="0"/>
          </a:p>
          <a:p>
            <a:r>
              <a:rPr lang="en-US" b="1" i="1" dirty="0" smtClean="0"/>
              <a:t>Press clippings </a:t>
            </a:r>
            <a:r>
              <a:rPr lang="en-US" i="1" dirty="0" smtClean="0"/>
              <a:t>can come into</a:t>
            </a:r>
            <a:r>
              <a:rPr lang="en-US" i="1" baseline="0" dirty="0" smtClean="0"/>
              <a:t> Pure automatically from outside sources or they can be typed in. </a:t>
            </a:r>
          </a:p>
          <a:p>
            <a:r>
              <a:rPr lang="en-US" i="1" baseline="0" dirty="0" smtClean="0"/>
              <a:t>Most universities that use this type subscribe to a freed from the outside, for example </a:t>
            </a:r>
          </a:p>
          <a:p>
            <a:r>
              <a:rPr lang="en-US" i="1" baseline="0" dirty="0" smtClean="0"/>
              <a:t>Elsevier’s British </a:t>
            </a:r>
            <a:r>
              <a:rPr lang="en-US" i="1" baseline="0" dirty="0" err="1" smtClean="0"/>
              <a:t>NewsFlo</a:t>
            </a:r>
            <a:r>
              <a:rPr lang="en-US" i="1" baseline="0" dirty="0" smtClean="0"/>
              <a:t>” product. </a:t>
            </a:r>
          </a:p>
          <a:p>
            <a:endParaRPr lang="en-US" i="1" baseline="0" dirty="0" smtClean="0"/>
          </a:p>
          <a:p>
            <a:endParaRPr lang="en-US" baseline="0" dirty="0" smtClean="0"/>
          </a:p>
        </p:txBody>
      </p:sp>
      <p:sp>
        <p:nvSpPr>
          <p:cNvPr id="4" name="Slide Number Placeholder 3"/>
          <p:cNvSpPr>
            <a:spLocks noGrp="1"/>
          </p:cNvSpPr>
          <p:nvPr>
            <p:ph type="sldNum" sz="quarter" idx="10"/>
          </p:nvPr>
        </p:nvSpPr>
        <p:spPr/>
        <p:txBody>
          <a:bodyPr/>
          <a:lstStyle/>
          <a:p>
            <a:fld id="{F981F8ED-CEC2-4A76-85B5-D62B57BD95D5}" type="slidenum">
              <a:rPr lang="en-US" smtClean="0"/>
              <a:pPr/>
              <a:t>6</a:t>
            </a:fld>
            <a:endParaRPr lang="en-US"/>
          </a:p>
        </p:txBody>
      </p:sp>
    </p:spTree>
    <p:extLst>
      <p:ext uri="{BB962C8B-B14F-4D97-AF65-F5344CB8AC3E}">
        <p14:creationId xmlns:p14="http://schemas.microsoft.com/office/powerpoint/2010/main" val="3655894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different types of data are all related to each other. </a:t>
            </a:r>
            <a:endParaRPr lang="en-US" baseline="0" dirty="0" smtClean="0"/>
          </a:p>
          <a:p>
            <a:endParaRPr lang="en-US" dirty="0" smtClean="0"/>
          </a:p>
          <a:p>
            <a:r>
              <a:rPr lang="en-US" dirty="0" smtClean="0"/>
              <a:t>CLICK</a:t>
            </a:r>
          </a:p>
          <a:p>
            <a:endParaRPr lang="en-US" dirty="0" smtClean="0"/>
          </a:p>
          <a:p>
            <a:r>
              <a:rPr lang="en-US" dirty="0" smtClean="0"/>
              <a:t>Publications and datasets</a:t>
            </a:r>
            <a:r>
              <a:rPr lang="en-US" baseline="0" dirty="0" smtClean="0"/>
              <a:t> </a:t>
            </a:r>
            <a:r>
              <a:rPr lang="en-US" dirty="0" smtClean="0"/>
              <a:t>are for example related to projects, projects to grants, and grants to funders. </a:t>
            </a:r>
            <a:endParaRPr lang="en-US" baseline="0" dirty="0" smtClean="0"/>
          </a:p>
          <a:p>
            <a:pPr marL="0" indent="0">
              <a:buNone/>
            </a:pPr>
            <a:r>
              <a:rPr lang="en-US" baseline="0" dirty="0" smtClean="0"/>
              <a:t>That allows a report to inform funders which publications or datasets came from their awards last year. </a:t>
            </a:r>
            <a:endParaRPr lang="en-US" dirty="0" smtClean="0"/>
          </a:p>
          <a:p>
            <a:pPr marL="0" indent="0">
              <a:buFontTx/>
              <a:buNone/>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CLICK</a:t>
            </a:r>
          </a:p>
          <a:p>
            <a:pPr marL="0" indent="0">
              <a:buNone/>
            </a:pPr>
            <a:endParaRPr lang="en-US" baseline="0" dirty="0" smtClean="0"/>
          </a:p>
          <a:p>
            <a:pPr marL="0" indent="0">
              <a:buNone/>
            </a:pPr>
            <a:r>
              <a:rPr lang="en-US" dirty="0" smtClean="0"/>
              <a:t>Such relations allow </a:t>
            </a:r>
            <a:r>
              <a:rPr lang="en-US" b="1" dirty="0" smtClean="0"/>
              <a:t>highly advanced reporting,</a:t>
            </a:r>
            <a:r>
              <a:rPr lang="en-US" b="1" baseline="0" dirty="0" smtClean="0"/>
              <a:t> that is not available </a:t>
            </a:r>
            <a:r>
              <a:rPr lang="en-US" baseline="0" dirty="0" smtClean="0"/>
              <a:t>in other systems on campus. </a:t>
            </a:r>
          </a:p>
          <a:p>
            <a:pPr marL="0" indent="0">
              <a:buNone/>
            </a:pPr>
            <a:r>
              <a:rPr lang="en-US" baseline="0" dirty="0" smtClean="0"/>
              <a:t>It is available instantly to users without technical skills. </a:t>
            </a:r>
            <a:endParaRPr lang="en-US" dirty="0" smtClean="0"/>
          </a:p>
          <a:p>
            <a:pPr marL="0" indent="0">
              <a:buNone/>
            </a:pPr>
            <a:endParaRPr lang="en-US" b="0" dirty="0" smtClean="0"/>
          </a:p>
          <a:p>
            <a:pPr marL="0" indent="0">
              <a:buNone/>
            </a:pPr>
            <a:r>
              <a:rPr lang="en-US" b="0" dirty="0" smtClean="0"/>
              <a:t>CLICK </a:t>
            </a:r>
          </a:p>
          <a:p>
            <a:pPr marL="0" indent="0">
              <a:buNone/>
            </a:pPr>
            <a:endParaRPr lang="en-US" b="0" dirty="0" smtClean="0"/>
          </a:p>
          <a:p>
            <a:pPr marL="0" indent="0">
              <a:buNone/>
            </a:pPr>
            <a:r>
              <a:rPr lang="en-US" dirty="0" smtClean="0"/>
              <a:t>This </a:t>
            </a:r>
            <a:r>
              <a:rPr lang="en-US" b="1" dirty="0" smtClean="0"/>
              <a:t>graph</a:t>
            </a:r>
            <a:r>
              <a:rPr lang="en-US" b="1" baseline="0" dirty="0" smtClean="0"/>
              <a:t> </a:t>
            </a:r>
            <a:r>
              <a:rPr lang="en-US" dirty="0" smtClean="0"/>
              <a:t>is an example</a:t>
            </a:r>
            <a:r>
              <a:rPr lang="en-US" baseline="0" dirty="0" smtClean="0"/>
              <a:t> of how things are related in Pure – the graph is actually a screenshot from the system itself – </a:t>
            </a:r>
          </a:p>
          <a:p>
            <a:pPr marL="0" indent="0">
              <a:buNone/>
            </a:pPr>
            <a:r>
              <a:rPr lang="en-US" baseline="0" dirty="0" smtClean="0"/>
              <a:t>you see a researcher and how he is related to external collaborators through projects and co-authorships </a:t>
            </a:r>
          </a:p>
          <a:p>
            <a:pPr marL="0" indent="0">
              <a:buNone/>
            </a:pPr>
            <a:endParaRPr lang="en-US" b="0" baseline="0" dirty="0" smtClean="0"/>
          </a:p>
          <a:p>
            <a:pPr marL="0" indent="0">
              <a:buNone/>
            </a:pPr>
            <a:r>
              <a:rPr lang="en-US" b="0" baseline="0" dirty="0" smtClean="0"/>
              <a:t>CLICK </a:t>
            </a:r>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981F8ED-CEC2-4A76-85B5-D62B57BD95D5}" type="slidenum">
              <a:rPr lang="en-US" smtClean="0"/>
              <a:pPr/>
              <a:t>7</a:t>
            </a:fld>
            <a:endParaRPr lang="en-US"/>
          </a:p>
        </p:txBody>
      </p:sp>
    </p:spTree>
    <p:extLst>
      <p:ext uri="{BB962C8B-B14F-4D97-AF65-F5344CB8AC3E}">
        <p14:creationId xmlns:p14="http://schemas.microsoft.com/office/powerpoint/2010/main" val="3655894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A different way of looking at this – </a:t>
            </a:r>
          </a:p>
          <a:p>
            <a:endParaRPr lang="en-US" b="0" dirty="0" smtClean="0"/>
          </a:p>
          <a:p>
            <a:r>
              <a:rPr lang="en-US" b="0" dirty="0" smtClean="0"/>
              <a:t>CLICK </a:t>
            </a:r>
          </a:p>
          <a:p>
            <a:endParaRPr lang="en-US" b="0" dirty="0" smtClean="0"/>
          </a:p>
          <a:p>
            <a:r>
              <a:rPr lang="en-US" b="0" dirty="0" smtClean="0"/>
              <a:t>We can deliver fresh publications</a:t>
            </a:r>
            <a:r>
              <a:rPr lang="en-US" b="0" baseline="0" dirty="0" smtClean="0"/>
              <a:t> four times a year </a:t>
            </a:r>
          </a:p>
          <a:p>
            <a:endParaRPr lang="en-US" b="0" baseline="0" dirty="0" smtClean="0"/>
          </a:p>
          <a:p>
            <a:r>
              <a:rPr lang="en-US" b="0" baseline="0" dirty="0" smtClean="0"/>
              <a:t>CLICK </a:t>
            </a:r>
          </a:p>
          <a:p>
            <a:endParaRPr lang="en-US" b="0" baseline="0" dirty="0" smtClean="0"/>
          </a:p>
          <a:p>
            <a:r>
              <a:rPr lang="en-US" b="0" baseline="0" dirty="0" smtClean="0"/>
              <a:t>You can populate Pure regularly with data from most of your key systems</a:t>
            </a:r>
          </a:p>
          <a:p>
            <a:endParaRPr lang="en-US" b="0" baseline="0" dirty="0" smtClean="0"/>
          </a:p>
          <a:p>
            <a:r>
              <a:rPr lang="en-US" b="0" baseline="0" dirty="0" smtClean="0"/>
              <a:t>CLICK </a:t>
            </a:r>
          </a:p>
          <a:p>
            <a:endParaRPr lang="en-US" b="0" baseline="0" dirty="0" smtClean="0"/>
          </a:p>
          <a:p>
            <a:r>
              <a:rPr lang="en-US" b="0" baseline="0" dirty="0" smtClean="0"/>
              <a:t>Pure can be your master system – the system where you produce and maintain the data </a:t>
            </a:r>
          </a:p>
          <a:p>
            <a:endParaRPr lang="en-US" b="0" baseline="0" dirty="0" smtClean="0"/>
          </a:p>
          <a:p>
            <a:r>
              <a:rPr lang="en-US" b="0" baseline="0" dirty="0" smtClean="0"/>
              <a:t>CLICK </a:t>
            </a:r>
          </a:p>
          <a:p>
            <a:endParaRPr lang="en-US" b="0" baseline="0" dirty="0" smtClean="0"/>
          </a:p>
          <a:p>
            <a:r>
              <a:rPr lang="en-US" b="0" baseline="0" dirty="0" smtClean="0"/>
              <a:t>This is an example of a typical setup: </a:t>
            </a:r>
          </a:p>
          <a:p>
            <a:r>
              <a:rPr lang="en-US" b="0" baseline="0" dirty="0" smtClean="0"/>
              <a:t>Persons and organizations will come from the local HR system </a:t>
            </a:r>
          </a:p>
          <a:p>
            <a:endParaRPr lang="en-US" b="0" baseline="0" dirty="0" smtClean="0"/>
          </a:p>
          <a:p>
            <a:r>
              <a:rPr lang="en-US" b="0" baseline="0" dirty="0" smtClean="0"/>
              <a:t>CLICK </a:t>
            </a:r>
          </a:p>
          <a:p>
            <a:endParaRPr lang="en-US" b="0" baseline="0" dirty="0" smtClean="0"/>
          </a:p>
          <a:p>
            <a:r>
              <a:rPr lang="en-US" b="0" baseline="0" dirty="0" smtClean="0"/>
              <a:t>Publications will come form Elsevier four times a year </a:t>
            </a:r>
          </a:p>
          <a:p>
            <a:endParaRPr lang="en-US" b="0" baseline="0" dirty="0" smtClean="0"/>
          </a:p>
          <a:p>
            <a:r>
              <a:rPr lang="en-US" b="0" baseline="0" dirty="0" smtClean="0"/>
              <a:t>CLICK </a:t>
            </a:r>
          </a:p>
          <a:p>
            <a:endParaRPr lang="en-US" b="0" baseline="0" dirty="0" smtClean="0"/>
          </a:p>
          <a:p>
            <a:r>
              <a:rPr lang="en-US" b="0" baseline="0" dirty="0" smtClean="0"/>
              <a:t>Datasets are added by researchers </a:t>
            </a:r>
          </a:p>
          <a:p>
            <a:endParaRPr lang="en-US" b="0" baseline="0" dirty="0" smtClean="0"/>
          </a:p>
          <a:p>
            <a:r>
              <a:rPr lang="en-US" b="0" baseline="0" dirty="0" smtClean="0"/>
              <a:t>CLICK </a:t>
            </a:r>
          </a:p>
          <a:p>
            <a:endParaRPr lang="en-US" b="0" baseline="0" dirty="0" smtClean="0"/>
          </a:p>
          <a:p>
            <a:r>
              <a:rPr lang="en-US" b="0" baseline="0" dirty="0" smtClean="0"/>
              <a:t>Grant applications and awards comes form the respective local systems </a:t>
            </a:r>
          </a:p>
          <a:p>
            <a:endParaRPr lang="en-US" b="0" baseline="0" dirty="0" smtClean="0"/>
          </a:p>
          <a:p>
            <a:r>
              <a:rPr lang="en-US" b="0" baseline="0" dirty="0" smtClean="0"/>
              <a:t>CLICK </a:t>
            </a:r>
          </a:p>
          <a:p>
            <a:endParaRPr lang="en-US" b="0" baseline="0" dirty="0" smtClean="0"/>
          </a:p>
          <a:p>
            <a:r>
              <a:rPr lang="en-US" b="0" baseline="0" dirty="0" smtClean="0"/>
              <a:t>Projects </a:t>
            </a:r>
            <a:r>
              <a:rPr lang="en-US" b="0" dirty="0" smtClean="0"/>
              <a:t>created automatically based on grants, then enriched by PIs</a:t>
            </a:r>
          </a:p>
          <a:p>
            <a:endParaRPr lang="en-US" b="0" baseline="0" dirty="0" smtClean="0"/>
          </a:p>
          <a:p>
            <a:r>
              <a:rPr lang="en-US" b="0" baseline="0" dirty="0" smtClean="0"/>
              <a:t>CLICK </a:t>
            </a:r>
          </a:p>
          <a:p>
            <a:endParaRPr lang="en-US" b="0" baseline="0" dirty="0" smtClean="0"/>
          </a:p>
          <a:p>
            <a:r>
              <a:rPr lang="en-US" b="0" baseline="0" dirty="0" smtClean="0"/>
              <a:t>Research area keywords are added automatically by Elsevier’s Fingerprint engine </a:t>
            </a:r>
          </a:p>
          <a:p>
            <a:endParaRPr lang="en-US" b="0" baseline="0" dirty="0" smtClean="0"/>
          </a:p>
          <a:p>
            <a:r>
              <a:rPr lang="en-US" b="0" baseline="0" dirty="0" smtClean="0"/>
              <a:t>CLICK </a:t>
            </a:r>
          </a:p>
          <a:p>
            <a:endParaRPr lang="en-US" b="0" baseline="0" dirty="0" smtClean="0"/>
          </a:p>
          <a:p>
            <a:r>
              <a:rPr lang="en-US" b="0" baseline="0" dirty="0" smtClean="0"/>
              <a:t>Activities (e.g. conference participation) is typed in by researchers as needed </a:t>
            </a:r>
          </a:p>
          <a:p>
            <a:endParaRPr lang="en-US" b="0" baseline="0" dirty="0" smtClean="0"/>
          </a:p>
          <a:p>
            <a:r>
              <a:rPr lang="en-US" b="0" baseline="0" dirty="0" smtClean="0"/>
              <a:t>CLICK </a:t>
            </a:r>
          </a:p>
          <a:p>
            <a:endParaRPr lang="en-US" b="0" baseline="0" dirty="0" smtClean="0"/>
          </a:p>
          <a:p>
            <a:endParaRPr lang="en-US" b="0" baseline="0" dirty="0" smtClean="0"/>
          </a:p>
          <a:p>
            <a:endParaRPr lang="en-US" b="0" baseline="0" dirty="0" smtClean="0"/>
          </a:p>
          <a:p>
            <a:endParaRPr lang="en-US" b="0" dirty="0" smtClean="0"/>
          </a:p>
        </p:txBody>
      </p:sp>
      <p:sp>
        <p:nvSpPr>
          <p:cNvPr id="4" name="Slide Number Placeholder 3"/>
          <p:cNvSpPr>
            <a:spLocks noGrp="1"/>
          </p:cNvSpPr>
          <p:nvPr>
            <p:ph type="sldNum" sz="quarter" idx="10"/>
          </p:nvPr>
        </p:nvSpPr>
        <p:spPr/>
        <p:txBody>
          <a:bodyPr/>
          <a:lstStyle/>
          <a:p>
            <a:fld id="{F981F8ED-CEC2-4A76-85B5-D62B57BD95D5}" type="slidenum">
              <a:rPr lang="en-US" smtClean="0"/>
              <a:pPr/>
              <a:t>8</a:t>
            </a:fld>
            <a:endParaRPr lang="en-US"/>
          </a:p>
        </p:txBody>
      </p:sp>
    </p:spTree>
    <p:extLst>
      <p:ext uri="{BB962C8B-B14F-4D97-AF65-F5344CB8AC3E}">
        <p14:creationId xmlns:p14="http://schemas.microsoft.com/office/powerpoint/2010/main" val="3655894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 True global unique identification of researchers can make it easier and cheaper to own a CRIS system such as Pure because it make inter-ration of research information faster. We also want to support the mission of the ORCID project. </a:t>
            </a:r>
          </a:p>
          <a:p>
            <a:endParaRPr lang="en-US" dirty="0" smtClean="0"/>
          </a:p>
          <a:p>
            <a:r>
              <a:rPr lang="en-US" dirty="0" smtClean="0"/>
              <a:t>LONG: ORCID is a project to introduce unique identification of researchers globally with an option to also have a centrally hosted online profile. The potential of unique global identification is huge, and that is also the case when applying it in a CRIS system such as Pure. Few systems within research management are as broad as the CRIS system – Pure contains persons, organizations, grants, collaborations, equipment, datasets, publications, activities, and much more, and everything else inter-related. Such inter-relation is highly valued by system owners because they can have views across all this content, but inter-relating data requires unique identification. A true, reliable, global identifier on persons will be a big step forward for what can be achieved with a CRIS system – and how fast and how cheaply it can be achieved – and that is why we have been keen to support the ORCID project, now for several years: To allow our users to harvest such benefits. Generally, we also want to support the mission of the ORCID project. </a:t>
            </a:r>
          </a:p>
          <a:p>
            <a:endParaRPr lang="en-US" dirty="0" smtClean="0"/>
          </a:p>
          <a:p>
            <a:r>
              <a:rPr lang="en-US" dirty="0" smtClean="0"/>
              <a:t>SEGUE: Let’s take a look at where we with ORCID support in Pure are and where we are going. </a:t>
            </a:r>
          </a:p>
          <a:p>
            <a:r>
              <a:rPr lang="en-US" dirty="0" smtClean="0"/>
              <a:t>CLICK </a:t>
            </a:r>
          </a:p>
          <a:p>
            <a:endParaRPr lang="en-US" dirty="0"/>
          </a:p>
        </p:txBody>
      </p:sp>
      <p:sp>
        <p:nvSpPr>
          <p:cNvPr id="4" name="Slide Number Placeholder 3"/>
          <p:cNvSpPr>
            <a:spLocks noGrp="1"/>
          </p:cNvSpPr>
          <p:nvPr>
            <p:ph type="sldNum" sz="quarter" idx="10"/>
          </p:nvPr>
        </p:nvSpPr>
        <p:spPr/>
        <p:txBody>
          <a:bodyPr/>
          <a:lstStyle/>
          <a:p>
            <a:fld id="{D1932155-7EB8-FF41-9F87-0D31955962B5}" type="slidenum">
              <a:rPr lang="en-US" smtClean="0"/>
              <a:t>9</a:t>
            </a:fld>
            <a:endParaRPr lang="en-US"/>
          </a:p>
        </p:txBody>
      </p:sp>
    </p:spTree>
    <p:extLst>
      <p:ext uri="{BB962C8B-B14F-4D97-AF65-F5344CB8AC3E}">
        <p14:creationId xmlns:p14="http://schemas.microsoft.com/office/powerpoint/2010/main" val="2077996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me recap where we </a:t>
            </a:r>
            <a:r>
              <a:rPr lang="en-US" u="sng" dirty="0" smtClean="0"/>
              <a:t>are</a:t>
            </a:r>
            <a:r>
              <a:rPr lang="en-US" dirty="0" smtClean="0"/>
              <a:t> with ORCID support in Pure:</a:t>
            </a:r>
          </a:p>
          <a:p>
            <a:r>
              <a:rPr lang="en-US" dirty="0" smtClean="0"/>
              <a:t>CLICK </a:t>
            </a:r>
          </a:p>
          <a:p>
            <a:r>
              <a:rPr lang="en-US" dirty="0" smtClean="0"/>
              <a:t>Today, researchers can add their </a:t>
            </a:r>
            <a:r>
              <a:rPr lang="en-US" u="sng" dirty="0" smtClean="0"/>
              <a:t>existing</a:t>
            </a:r>
            <a:r>
              <a:rPr lang="en-US" dirty="0" smtClean="0"/>
              <a:t> ORCID to their profile in Pure,</a:t>
            </a:r>
            <a:r>
              <a:rPr lang="en-US" baseline="0" dirty="0" smtClean="0"/>
              <a:t> and if they don’t have one, they can have it created automatically from within Pure and added to the profile. The can also have their ORCID exhibited on PurePortal and over Pure’s web service API. </a:t>
            </a:r>
          </a:p>
          <a:p>
            <a:r>
              <a:rPr lang="en-US" baseline="0" dirty="0" smtClean="0"/>
              <a:t>CLICK </a:t>
            </a:r>
          </a:p>
          <a:p>
            <a:r>
              <a:rPr lang="en-US" dirty="0" smtClean="0"/>
              <a:t>To that,</a:t>
            </a:r>
            <a:r>
              <a:rPr lang="en-US" baseline="0" dirty="0" smtClean="0"/>
              <a:t> administrators in Pure can set the details of their institutions ORCID membership – e.g. institution ID, the secret code, all necessary URIs, and more. Administrators can also set if researchers are allowed to edit or create ORCIDs on their own profiles.</a:t>
            </a:r>
          </a:p>
          <a:p>
            <a:r>
              <a:rPr lang="en-US" baseline="0" dirty="0" smtClean="0"/>
              <a:t>CLICK </a:t>
            </a:r>
          </a:p>
          <a:p>
            <a:r>
              <a:rPr lang="en-US" baseline="0" dirty="0" smtClean="0"/>
              <a:t>Finally, let me just mention that we make use of both ORCID’s APIs, the open one and the membership one. </a:t>
            </a:r>
          </a:p>
          <a:p>
            <a:r>
              <a:rPr lang="en-US" baseline="0" dirty="0" smtClean="0"/>
              <a:t>CLICK </a:t>
            </a:r>
            <a:endParaRPr lang="en-US" dirty="0"/>
          </a:p>
        </p:txBody>
      </p:sp>
      <p:sp>
        <p:nvSpPr>
          <p:cNvPr id="4" name="Slide Number Placeholder 3"/>
          <p:cNvSpPr>
            <a:spLocks noGrp="1"/>
          </p:cNvSpPr>
          <p:nvPr>
            <p:ph type="sldNum" sz="quarter" idx="10"/>
          </p:nvPr>
        </p:nvSpPr>
        <p:spPr/>
        <p:txBody>
          <a:bodyPr/>
          <a:lstStyle/>
          <a:p>
            <a:fld id="{D1932155-7EB8-FF41-9F87-0D31955962B5}" type="slidenum">
              <a:rPr lang="en-US" smtClean="0"/>
              <a:t>10</a:t>
            </a:fld>
            <a:endParaRPr lang="en-US"/>
          </a:p>
        </p:txBody>
      </p:sp>
    </p:spTree>
    <p:extLst>
      <p:ext uri="{BB962C8B-B14F-4D97-AF65-F5344CB8AC3E}">
        <p14:creationId xmlns:p14="http://schemas.microsoft.com/office/powerpoint/2010/main" val="2113677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Let me show you what it all looks like. </a:t>
            </a:r>
          </a:p>
          <a:p>
            <a:r>
              <a:rPr lang="en-US" sz="1200" kern="1200" dirty="0" smtClean="0">
                <a:solidFill>
                  <a:schemeClr val="tx1"/>
                </a:solidFill>
                <a:latin typeface="+mn-lt"/>
                <a:ea typeface="+mn-ea"/>
                <a:cs typeface="+mn-cs"/>
              </a:rPr>
              <a:t>CLICK </a:t>
            </a:r>
          </a:p>
          <a:p>
            <a:r>
              <a:rPr lang="en-US" sz="1200" kern="1200" dirty="0" smtClean="0">
                <a:solidFill>
                  <a:schemeClr val="tx1"/>
                </a:solidFill>
                <a:latin typeface="+mn-lt"/>
                <a:ea typeface="+mn-ea"/>
                <a:cs typeface="+mn-cs"/>
              </a:rPr>
              <a:t>When the researcher is logged into Pure, it looks like this.</a:t>
            </a:r>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CLICK </a:t>
            </a:r>
          </a:p>
          <a:p>
            <a:r>
              <a:rPr lang="en-US" sz="1200" kern="1200" dirty="0" smtClean="0">
                <a:solidFill>
                  <a:schemeClr val="tx1"/>
                </a:solidFill>
                <a:latin typeface="+mn-lt"/>
                <a:ea typeface="+mn-ea"/>
                <a:cs typeface="+mn-cs"/>
              </a:rPr>
              <a:t>The research can open the profile using this button.</a:t>
            </a:r>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CLICK </a:t>
            </a:r>
          </a:p>
          <a:p>
            <a:r>
              <a:rPr lang="en-US" sz="1200" kern="1200" dirty="0" smtClean="0">
                <a:solidFill>
                  <a:schemeClr val="tx1"/>
                </a:solidFill>
                <a:latin typeface="+mn-lt"/>
                <a:ea typeface="+mn-ea"/>
                <a:cs typeface="+mn-cs"/>
              </a:rPr>
              <a:t>On the profile, the researcher can add an existing orchid. </a:t>
            </a:r>
          </a:p>
          <a:p>
            <a:r>
              <a:rPr lang="en-US" sz="1200" kern="1200" dirty="0" smtClean="0">
                <a:solidFill>
                  <a:schemeClr val="tx1"/>
                </a:solidFill>
                <a:latin typeface="+mn-lt"/>
                <a:ea typeface="+mn-ea"/>
                <a:cs typeface="+mn-cs"/>
              </a:rPr>
              <a:t>CLICK </a:t>
            </a:r>
          </a:p>
          <a:p>
            <a:r>
              <a:rPr lang="en-US" sz="1200" kern="1200" dirty="0" smtClean="0">
                <a:solidFill>
                  <a:schemeClr val="tx1"/>
                </a:solidFill>
                <a:latin typeface="+mn-lt"/>
                <a:ea typeface="+mn-ea"/>
                <a:cs typeface="+mn-cs"/>
              </a:rPr>
              <a:t>It looks like this.</a:t>
            </a:r>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CLICK </a:t>
            </a:r>
          </a:p>
          <a:p>
            <a:r>
              <a:rPr lang="en-US" sz="1200" kern="1200" dirty="0" smtClean="0">
                <a:solidFill>
                  <a:schemeClr val="tx1"/>
                </a:solidFill>
                <a:latin typeface="+mn-lt"/>
                <a:ea typeface="+mn-ea"/>
                <a:cs typeface="+mn-cs"/>
              </a:rPr>
              <a:t>Or the researcher can create a new ORCID. </a:t>
            </a:r>
          </a:p>
          <a:p>
            <a:r>
              <a:rPr lang="en-US" sz="1200" kern="1200" dirty="0" smtClean="0">
                <a:solidFill>
                  <a:schemeClr val="tx1"/>
                </a:solidFill>
                <a:latin typeface="+mn-lt"/>
                <a:ea typeface="+mn-ea"/>
                <a:cs typeface="+mn-cs"/>
              </a:rPr>
              <a:t>CLICK </a:t>
            </a:r>
          </a:p>
          <a:p>
            <a:r>
              <a:rPr lang="en-US" sz="1200" kern="1200" dirty="0" smtClean="0">
                <a:solidFill>
                  <a:schemeClr val="tx1"/>
                </a:solidFill>
                <a:latin typeface="+mn-lt"/>
                <a:ea typeface="+mn-ea"/>
                <a:cs typeface="+mn-cs"/>
              </a:rPr>
              <a:t>And it looks like this.</a:t>
            </a:r>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CLICK</a:t>
            </a:r>
          </a:p>
          <a:p>
            <a:r>
              <a:rPr lang="en-US" sz="1200" kern="1200" dirty="0" smtClean="0">
                <a:solidFill>
                  <a:schemeClr val="tx1"/>
                </a:solidFill>
                <a:latin typeface="+mn-lt"/>
                <a:ea typeface="+mn-ea"/>
                <a:cs typeface="+mn-cs"/>
              </a:rPr>
              <a:t>The researcher can also have his profile on </a:t>
            </a:r>
            <a:r>
              <a:rPr lang="en-US" sz="1200" u="sng" kern="1200" dirty="0" smtClean="0">
                <a:solidFill>
                  <a:schemeClr val="tx1"/>
                </a:solidFill>
                <a:latin typeface="+mn-lt"/>
                <a:ea typeface="+mn-ea"/>
                <a:cs typeface="+mn-cs"/>
              </a:rPr>
              <a:t>PurePortal</a:t>
            </a:r>
            <a:r>
              <a:rPr lang="en-US" sz="1200" kern="1200" dirty="0" smtClean="0">
                <a:solidFill>
                  <a:schemeClr val="tx1"/>
                </a:solidFill>
                <a:latin typeface="+mn-lt"/>
                <a:ea typeface="+mn-ea"/>
                <a:cs typeface="+mn-cs"/>
              </a:rPr>
              <a:t>, a free institutional research-portal that comes with Pure. </a:t>
            </a:r>
          </a:p>
          <a:p>
            <a:r>
              <a:rPr lang="en-US" sz="1200" kern="1200" dirty="0" smtClean="0">
                <a:solidFill>
                  <a:schemeClr val="tx1"/>
                </a:solidFill>
                <a:latin typeface="+mn-lt"/>
                <a:ea typeface="+mn-ea"/>
                <a:cs typeface="+mn-cs"/>
              </a:rPr>
              <a:t>CLICK </a:t>
            </a:r>
          </a:p>
          <a:p>
            <a:r>
              <a:rPr lang="en-US" sz="1200" kern="1200" dirty="0" smtClean="0">
                <a:solidFill>
                  <a:schemeClr val="tx1"/>
                </a:solidFill>
                <a:latin typeface="+mn-lt"/>
                <a:ea typeface="+mn-ea"/>
                <a:cs typeface="+mn-cs"/>
              </a:rPr>
              <a:t>It looks like this. </a:t>
            </a:r>
          </a:p>
          <a:p>
            <a:r>
              <a:rPr lang="en-US" sz="1200" kern="1200" dirty="0" smtClean="0">
                <a:solidFill>
                  <a:schemeClr val="tx1"/>
                </a:solidFill>
                <a:latin typeface="+mn-lt"/>
                <a:ea typeface="+mn-ea"/>
                <a:cs typeface="+mn-cs"/>
              </a:rPr>
              <a:t>CLICK </a:t>
            </a:r>
          </a:p>
          <a:p>
            <a:r>
              <a:rPr lang="en-US" sz="1200" kern="1200" dirty="0" smtClean="0">
                <a:solidFill>
                  <a:schemeClr val="tx1"/>
                </a:solidFill>
                <a:latin typeface="+mn-lt"/>
                <a:ea typeface="+mn-ea"/>
                <a:cs typeface="+mn-cs"/>
              </a:rPr>
              <a:t>And here, the researcher can choose to have his orchid shown publicly. </a:t>
            </a:r>
          </a:p>
          <a:p>
            <a:r>
              <a:rPr lang="en-US" sz="1200" kern="1200" dirty="0" smtClean="0">
                <a:solidFill>
                  <a:schemeClr val="tx1"/>
                </a:solidFill>
                <a:latin typeface="+mn-lt"/>
                <a:ea typeface="+mn-ea"/>
                <a:cs typeface="+mn-cs"/>
              </a:rPr>
              <a:t>CLICK </a:t>
            </a:r>
          </a:p>
          <a:p>
            <a:r>
              <a:rPr lang="en-US" sz="1200" kern="1200" dirty="0" smtClean="0">
                <a:solidFill>
                  <a:schemeClr val="tx1"/>
                </a:solidFill>
                <a:latin typeface="+mn-lt"/>
                <a:ea typeface="+mn-ea"/>
                <a:cs typeface="+mn-cs"/>
              </a:rPr>
              <a:t>Administrators in Pure have these options. </a:t>
            </a:r>
          </a:p>
          <a:p>
            <a:r>
              <a:rPr lang="en-US" sz="1200" kern="1200" dirty="0" smtClean="0">
                <a:solidFill>
                  <a:schemeClr val="tx1"/>
                </a:solidFill>
                <a:latin typeface="+mn-lt"/>
                <a:ea typeface="+mn-ea"/>
                <a:cs typeface="+mn-cs"/>
              </a:rPr>
              <a:t>CLICK </a:t>
            </a:r>
          </a:p>
          <a:p>
            <a:r>
              <a:rPr lang="en-US" sz="1200" kern="1200" dirty="0" smtClean="0">
                <a:solidFill>
                  <a:schemeClr val="tx1"/>
                </a:solidFill>
                <a:latin typeface="+mn-lt"/>
                <a:ea typeface="+mn-ea"/>
                <a:cs typeface="+mn-cs"/>
              </a:rPr>
              <a:t>They can allow editing and creation of ORCIDS</a:t>
            </a:r>
          </a:p>
          <a:p>
            <a:r>
              <a:rPr lang="en-US" sz="1200" kern="1200" dirty="0" smtClean="0">
                <a:solidFill>
                  <a:schemeClr val="tx1"/>
                </a:solidFill>
                <a:latin typeface="+mn-lt"/>
                <a:ea typeface="+mn-ea"/>
                <a:cs typeface="+mn-cs"/>
              </a:rPr>
              <a:t>CLICK </a:t>
            </a:r>
          </a:p>
          <a:p>
            <a:r>
              <a:rPr lang="en-US" sz="1200" kern="1200" dirty="0" smtClean="0">
                <a:solidFill>
                  <a:schemeClr val="tx1"/>
                </a:solidFill>
                <a:latin typeface="+mn-lt"/>
                <a:ea typeface="+mn-ea"/>
                <a:cs typeface="+mn-cs"/>
              </a:rPr>
              <a:t>And set institutional membership details like this.</a:t>
            </a:r>
          </a:p>
          <a:p>
            <a:r>
              <a:rPr lang="en-US" sz="1200" kern="1200" dirty="0" smtClean="0">
                <a:solidFill>
                  <a:schemeClr val="tx1"/>
                </a:solidFill>
                <a:latin typeface="+mn-lt"/>
                <a:ea typeface="+mn-ea"/>
                <a:cs typeface="+mn-cs"/>
              </a:rPr>
              <a:t>CLICK </a:t>
            </a:r>
          </a:p>
        </p:txBody>
      </p:sp>
      <p:sp>
        <p:nvSpPr>
          <p:cNvPr id="4" name="Slide Number Placeholder 3"/>
          <p:cNvSpPr>
            <a:spLocks noGrp="1"/>
          </p:cNvSpPr>
          <p:nvPr>
            <p:ph type="sldNum" sz="quarter" idx="10"/>
          </p:nvPr>
        </p:nvSpPr>
        <p:spPr/>
        <p:txBody>
          <a:bodyPr/>
          <a:lstStyle/>
          <a:p>
            <a:fld id="{D1932155-7EB8-FF41-9F87-0D31955962B5}" type="slidenum">
              <a:rPr lang="en-US" smtClean="0"/>
              <a:t>11</a:t>
            </a:fld>
            <a:endParaRPr lang="en-US"/>
          </a:p>
        </p:txBody>
      </p:sp>
    </p:spTree>
    <p:extLst>
      <p:ext uri="{BB962C8B-B14F-4D97-AF65-F5344CB8AC3E}">
        <p14:creationId xmlns:p14="http://schemas.microsoft.com/office/powerpoint/2010/main" val="161069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Okay,</a:t>
            </a:r>
            <a:r>
              <a:rPr lang="en-US" baseline="0" dirty="0" smtClean="0"/>
              <a:t> we’re moving on. </a:t>
            </a:r>
            <a:endParaRPr lang="en-US" dirty="0" smtClean="0"/>
          </a:p>
          <a:p>
            <a:r>
              <a:rPr lang="en-US" dirty="0" smtClean="0"/>
              <a:t>CLICK </a:t>
            </a:r>
          </a:p>
          <a:p>
            <a:r>
              <a:rPr lang="en-US" dirty="0" smtClean="0"/>
              <a:t>Let me just run you though</a:t>
            </a:r>
            <a:r>
              <a:rPr lang="en-US" baseline="0" dirty="0" smtClean="0"/>
              <a:t> what </a:t>
            </a:r>
            <a:r>
              <a:rPr lang="en-US" u="sng" baseline="0" dirty="0" smtClean="0"/>
              <a:t>happens</a:t>
            </a:r>
            <a:r>
              <a:rPr lang="en-US" baseline="0" dirty="0" smtClean="0"/>
              <a:t>, when a researcher creates a new ORCID in Pure. </a:t>
            </a:r>
          </a:p>
          <a:p>
            <a:r>
              <a:rPr lang="en-US" baseline="0" dirty="0" smtClean="0"/>
              <a:t>CLICK </a:t>
            </a:r>
          </a:p>
          <a:p>
            <a:r>
              <a:rPr lang="en-US" baseline="0" dirty="0" smtClean="0"/>
              <a:t>Pure first check if an ORCID already exists for that person. </a:t>
            </a:r>
          </a:p>
          <a:p>
            <a:r>
              <a:rPr lang="en-US" baseline="0" dirty="0" smtClean="0"/>
              <a:t>CLICK </a:t>
            </a:r>
          </a:p>
          <a:p>
            <a:r>
              <a:rPr lang="en-US" baseline="0" dirty="0" smtClean="0"/>
              <a:t>If the check is positive, Pure aborts the operation. </a:t>
            </a:r>
          </a:p>
          <a:p>
            <a:r>
              <a:rPr lang="en-US" baseline="0" dirty="0" smtClean="0"/>
              <a:t>CLICK </a:t>
            </a:r>
          </a:p>
          <a:p>
            <a:r>
              <a:rPr lang="en-US" dirty="0" smtClean="0"/>
              <a:t>If the check is negative, Pure requests</a:t>
            </a:r>
            <a:r>
              <a:rPr lang="en-US" baseline="0" dirty="0" smtClean="0"/>
              <a:t> a new ORCID from the membership API </a:t>
            </a:r>
          </a:p>
          <a:p>
            <a:r>
              <a:rPr lang="en-US" baseline="0" dirty="0" smtClean="0"/>
              <a:t>CLICK </a:t>
            </a:r>
          </a:p>
          <a:p>
            <a:r>
              <a:rPr lang="en-US" baseline="0" dirty="0" smtClean="0"/>
              <a:t>That API then issues the new ORCID in a status where it awaits validation </a:t>
            </a:r>
          </a:p>
          <a:p>
            <a:r>
              <a:rPr lang="en-US" baseline="0" dirty="0" smtClean="0"/>
              <a:t>CLICK </a:t>
            </a:r>
          </a:p>
          <a:p>
            <a:r>
              <a:rPr lang="en-US" baseline="0" dirty="0" smtClean="0"/>
              <a:t>Pure retrieves the new ORCID </a:t>
            </a:r>
          </a:p>
          <a:p>
            <a:r>
              <a:rPr lang="en-US" baseline="0" dirty="0" smtClean="0"/>
              <a:t>CLICK </a:t>
            </a:r>
          </a:p>
          <a:p>
            <a:r>
              <a:rPr lang="en-US" baseline="0" dirty="0" smtClean="0"/>
              <a:t>At the same time, the user validates via mail </a:t>
            </a:r>
          </a:p>
          <a:p>
            <a:r>
              <a:rPr lang="en-US" baseline="0" dirty="0" smtClean="0"/>
              <a:t>CLICK </a:t>
            </a:r>
          </a:p>
          <a:p>
            <a:r>
              <a:rPr lang="en-US" baseline="0" dirty="0" smtClean="0"/>
              <a:t>The new ORCID now changes status to validated</a:t>
            </a:r>
          </a:p>
          <a:p>
            <a:r>
              <a:rPr lang="en-US" baseline="0" dirty="0" smtClean="0"/>
              <a:t>CLICK </a:t>
            </a:r>
          </a:p>
          <a:p>
            <a:r>
              <a:rPr lang="en-US" baseline="0" dirty="0" smtClean="0"/>
              <a:t>Pure now holds a new validated ORCID </a:t>
            </a:r>
          </a:p>
          <a:p>
            <a:r>
              <a:rPr lang="en-US" baseline="0" dirty="0" smtClean="0"/>
              <a:t>CLICK </a:t>
            </a:r>
          </a:p>
        </p:txBody>
      </p:sp>
      <p:sp>
        <p:nvSpPr>
          <p:cNvPr id="4" name="Slide Number Placeholder 3"/>
          <p:cNvSpPr>
            <a:spLocks noGrp="1"/>
          </p:cNvSpPr>
          <p:nvPr>
            <p:ph type="sldNum" sz="quarter" idx="10"/>
          </p:nvPr>
        </p:nvSpPr>
        <p:spPr/>
        <p:txBody>
          <a:bodyPr/>
          <a:lstStyle/>
          <a:p>
            <a:fld id="{D1932155-7EB8-FF41-9F87-0D31955962B5}" type="slidenum">
              <a:rPr lang="en-US" smtClean="0"/>
              <a:t>12</a:t>
            </a:fld>
            <a:endParaRPr lang="en-US"/>
          </a:p>
        </p:txBody>
      </p:sp>
    </p:spTree>
    <p:extLst>
      <p:ext uri="{BB962C8B-B14F-4D97-AF65-F5344CB8AC3E}">
        <p14:creationId xmlns:p14="http://schemas.microsoft.com/office/powerpoint/2010/main" val="3891222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Right – those are all things that Pure does now. </a:t>
            </a:r>
          </a:p>
          <a:p>
            <a:r>
              <a:rPr lang="en-US" dirty="0" smtClean="0"/>
              <a:t>CLICK </a:t>
            </a:r>
          </a:p>
          <a:p>
            <a:r>
              <a:rPr lang="en-US" dirty="0" smtClean="0"/>
              <a:t>Let’s look at the next release</a:t>
            </a:r>
            <a:r>
              <a:rPr lang="en-US" baseline="0" dirty="0" smtClean="0"/>
              <a:t> due in February 2016</a:t>
            </a:r>
          </a:p>
          <a:p>
            <a:r>
              <a:rPr lang="en-US" baseline="0" dirty="0" smtClean="0"/>
              <a:t>CLICK </a:t>
            </a:r>
          </a:p>
          <a:p>
            <a:r>
              <a:rPr lang="en-US" baseline="0" dirty="0" smtClean="0"/>
              <a:t>By February, Pure will be able to fill the ORCID profile</a:t>
            </a:r>
          </a:p>
          <a:p>
            <a:r>
              <a:rPr lang="en-US" baseline="0" dirty="0" smtClean="0"/>
              <a:t>CLICK </a:t>
            </a:r>
          </a:p>
          <a:p>
            <a:r>
              <a:rPr lang="en-US" baseline="0" dirty="0" smtClean="0"/>
              <a:t>What that means is, that Pure can populate the profile automatically with the content it requires. </a:t>
            </a:r>
          </a:p>
          <a:p>
            <a:r>
              <a:rPr lang="en-US" baseline="0" dirty="0" smtClean="0"/>
              <a:t>CLICK </a:t>
            </a:r>
          </a:p>
          <a:p>
            <a:r>
              <a:rPr lang="en-US" baseline="0" dirty="0" smtClean="0"/>
              <a:t>Pure will be able to populate the ORCID profile initially </a:t>
            </a:r>
          </a:p>
          <a:p>
            <a:r>
              <a:rPr lang="en-US" baseline="0" dirty="0" smtClean="0"/>
              <a:t>CLICK</a:t>
            </a:r>
          </a:p>
          <a:p>
            <a:r>
              <a:rPr lang="en-US" baseline="0" dirty="0" smtClean="0"/>
              <a:t>Pure will be able to maintain the profile over time </a:t>
            </a:r>
          </a:p>
          <a:p>
            <a:r>
              <a:rPr lang="en-US" baseline="0" dirty="0" smtClean="0"/>
              <a:t>CLICK </a:t>
            </a:r>
          </a:p>
          <a:p>
            <a:r>
              <a:rPr lang="en-US" baseline="0" dirty="0" smtClean="0"/>
              <a:t>The relevant content in Pure will automatically be shown on ORCID.ORG if it already visible in Pure. Confidential information in Pure will not be shown. </a:t>
            </a:r>
          </a:p>
          <a:p>
            <a:r>
              <a:rPr lang="en-US" baseline="0" dirty="0" smtClean="0"/>
              <a:t>CLICK </a:t>
            </a:r>
          </a:p>
          <a:p>
            <a:r>
              <a:rPr lang="en-US" baseline="0" dirty="0" smtClean="0"/>
              <a:t>To that, we will gradually begin to use ORCID IDs when importing and matching content where possible</a:t>
            </a:r>
          </a:p>
          <a:p>
            <a:r>
              <a:rPr lang="en-US" baseline="0" dirty="0" smtClean="0"/>
              <a:t>CLICK </a:t>
            </a:r>
          </a:p>
          <a:p>
            <a:endParaRPr lang="en-US" dirty="0"/>
          </a:p>
        </p:txBody>
      </p:sp>
      <p:sp>
        <p:nvSpPr>
          <p:cNvPr id="4" name="Slide Number Placeholder 3"/>
          <p:cNvSpPr>
            <a:spLocks noGrp="1"/>
          </p:cNvSpPr>
          <p:nvPr>
            <p:ph type="sldNum" sz="quarter" idx="10"/>
          </p:nvPr>
        </p:nvSpPr>
        <p:spPr/>
        <p:txBody>
          <a:bodyPr/>
          <a:lstStyle/>
          <a:p>
            <a:fld id="{D1932155-7EB8-FF41-9F87-0D31955962B5}" type="slidenum">
              <a:rPr lang="en-US" smtClean="0"/>
              <a:t>13</a:t>
            </a:fld>
            <a:endParaRPr lang="en-US"/>
          </a:p>
        </p:txBody>
      </p:sp>
    </p:spTree>
    <p:extLst>
      <p:ext uri="{BB962C8B-B14F-4D97-AF65-F5344CB8AC3E}">
        <p14:creationId xmlns:p14="http://schemas.microsoft.com/office/powerpoint/2010/main" val="3482252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a:t>
            </a:r>
          </a:p>
          <a:p>
            <a:r>
              <a:rPr lang="en-US" dirty="0" smtClean="0"/>
              <a:t>The content required</a:t>
            </a:r>
            <a:r>
              <a:rPr lang="en-US" baseline="0" dirty="0" smtClean="0"/>
              <a:t> by the ORCID profile is the following: </a:t>
            </a:r>
          </a:p>
          <a:p>
            <a:r>
              <a:rPr lang="en-US" baseline="0" dirty="0" smtClean="0"/>
              <a:t>CLICK </a:t>
            </a:r>
          </a:p>
          <a:p>
            <a:r>
              <a:rPr lang="en-US" dirty="0" smtClean="0"/>
              <a:t>Education</a:t>
            </a:r>
            <a:r>
              <a:rPr lang="en-US" baseline="0" dirty="0" smtClean="0"/>
              <a:t> </a:t>
            </a:r>
          </a:p>
          <a:p>
            <a:r>
              <a:rPr lang="en-US" baseline="0" dirty="0" smtClean="0"/>
              <a:t>CLICK </a:t>
            </a:r>
          </a:p>
          <a:p>
            <a:r>
              <a:rPr lang="en-US" baseline="0" dirty="0" smtClean="0"/>
              <a:t>Employment </a:t>
            </a:r>
          </a:p>
          <a:p>
            <a:r>
              <a:rPr lang="en-US" baseline="0" dirty="0" smtClean="0"/>
              <a:t>CLICK </a:t>
            </a:r>
          </a:p>
          <a:p>
            <a:r>
              <a:rPr lang="en-US" baseline="0" dirty="0" smtClean="0"/>
              <a:t>And work </a:t>
            </a:r>
          </a:p>
          <a:p>
            <a:r>
              <a:rPr lang="en-US" baseline="0" dirty="0" smtClean="0"/>
              <a:t>CLICK </a:t>
            </a:r>
          </a:p>
          <a:p>
            <a:r>
              <a:rPr lang="en-US" dirty="0" smtClean="0"/>
              <a:t>And Pure</a:t>
            </a:r>
            <a:r>
              <a:rPr lang="en-US" baseline="0" dirty="0" smtClean="0"/>
              <a:t> is 100% able to </a:t>
            </a:r>
            <a:r>
              <a:rPr lang="en-US" dirty="0" smtClean="0"/>
              <a:t>deliver that data</a:t>
            </a:r>
            <a:r>
              <a:rPr lang="en-US" baseline="0" dirty="0" smtClean="0"/>
              <a:t>.</a:t>
            </a:r>
          </a:p>
          <a:p>
            <a:r>
              <a:rPr lang="en-US" baseline="0" dirty="0" smtClean="0"/>
              <a:t>That is true for education,</a:t>
            </a:r>
          </a:p>
          <a:p>
            <a:r>
              <a:rPr lang="en-US" baseline="0" dirty="0" smtClean="0"/>
              <a:t>CLICK </a:t>
            </a:r>
          </a:p>
          <a:p>
            <a:r>
              <a:rPr lang="en-US" baseline="0" dirty="0" smtClean="0"/>
              <a:t>For Employment, </a:t>
            </a:r>
          </a:p>
          <a:p>
            <a:r>
              <a:rPr lang="en-US" baseline="0" dirty="0" smtClean="0"/>
              <a:t>CLICK </a:t>
            </a:r>
          </a:p>
          <a:p>
            <a:r>
              <a:rPr lang="en-US" baseline="0" dirty="0" smtClean="0"/>
              <a:t>And for the “work”, which here means outputs. </a:t>
            </a:r>
          </a:p>
          <a:p>
            <a:r>
              <a:rPr lang="en-US" baseline="0" dirty="0" smtClean="0"/>
              <a:t>CLICK </a:t>
            </a:r>
            <a:endParaRPr lang="en-US" dirty="0"/>
          </a:p>
        </p:txBody>
      </p:sp>
      <p:sp>
        <p:nvSpPr>
          <p:cNvPr id="4" name="Slide Number Placeholder 3"/>
          <p:cNvSpPr>
            <a:spLocks noGrp="1"/>
          </p:cNvSpPr>
          <p:nvPr>
            <p:ph type="sldNum" sz="quarter" idx="10"/>
          </p:nvPr>
        </p:nvSpPr>
        <p:spPr/>
        <p:txBody>
          <a:bodyPr/>
          <a:lstStyle/>
          <a:p>
            <a:fld id="{D1932155-7EB8-FF41-9F87-0D31955962B5}" type="slidenum">
              <a:rPr lang="en-US" smtClean="0"/>
              <a:t>14</a:t>
            </a:fld>
            <a:endParaRPr lang="en-US"/>
          </a:p>
        </p:txBody>
      </p:sp>
    </p:spTree>
    <p:extLst>
      <p:ext uri="{BB962C8B-B14F-4D97-AF65-F5344CB8AC3E}">
        <p14:creationId xmlns:p14="http://schemas.microsoft.com/office/powerpoint/2010/main" val="1935912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took the liberty to add this slide with the most commonly asked questions about Pure and ORCID: </a:t>
            </a:r>
          </a:p>
          <a:p>
            <a:r>
              <a:rPr lang="en-US" dirty="0" smtClean="0"/>
              <a:t>CLICK </a:t>
            </a:r>
          </a:p>
          <a:p>
            <a:r>
              <a:rPr lang="en-US" dirty="0" smtClean="0"/>
              <a:t>Automatic population will be available with our release of Pure version 5.5 in February 2016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CLICK </a:t>
            </a:r>
          </a:p>
          <a:p>
            <a:r>
              <a:rPr lang="en-US" dirty="0" smtClean="0"/>
              <a:t>We will continue to support ORCID in Pure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CLICK </a:t>
            </a:r>
          </a:p>
          <a:p>
            <a:r>
              <a:rPr lang="en-US" dirty="0" smtClean="0"/>
              <a:t>Pure’s support</a:t>
            </a:r>
            <a:r>
              <a:rPr lang="en-US" baseline="0" dirty="0" smtClean="0"/>
              <a:t> of ORCID is standard in Pure and comes at no additional charge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CLICK </a:t>
            </a:r>
          </a:p>
          <a:p>
            <a:r>
              <a:rPr lang="en-US" dirty="0" smtClean="0"/>
              <a:t>We</a:t>
            </a:r>
            <a:r>
              <a:rPr lang="en-US" baseline="0" dirty="0" smtClean="0"/>
              <a:t> will update Pure according to changes of the ORCID service, for example changes to the APIs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CLICK </a:t>
            </a:r>
          </a:p>
          <a:p>
            <a:r>
              <a:rPr lang="en-US" dirty="0" smtClean="0"/>
              <a:t>We are not able to speak today about Elsevier utilization</a:t>
            </a:r>
            <a:r>
              <a:rPr lang="en-US" baseline="0" dirty="0" smtClean="0"/>
              <a:t> of source IDs in the future and across the entire product portfolio </a:t>
            </a:r>
          </a:p>
          <a:p>
            <a:r>
              <a:rPr lang="en-US" dirty="0" smtClean="0"/>
              <a:t>CLICK </a:t>
            </a:r>
          </a:p>
          <a:p>
            <a:r>
              <a:rPr lang="en-US" dirty="0" smtClean="0"/>
              <a:t>The ORCID ID is a fully reportable piece on data in Pure </a:t>
            </a:r>
          </a:p>
          <a:p>
            <a:r>
              <a:rPr lang="en-US" dirty="0" smtClean="0"/>
              <a:t>CLICK </a:t>
            </a:r>
          </a:p>
        </p:txBody>
      </p:sp>
      <p:sp>
        <p:nvSpPr>
          <p:cNvPr id="4" name="Slide Number Placeholder 3"/>
          <p:cNvSpPr>
            <a:spLocks noGrp="1"/>
          </p:cNvSpPr>
          <p:nvPr>
            <p:ph type="sldNum" sz="quarter" idx="10"/>
          </p:nvPr>
        </p:nvSpPr>
        <p:spPr/>
        <p:txBody>
          <a:bodyPr/>
          <a:lstStyle/>
          <a:p>
            <a:fld id="{D1932155-7EB8-FF41-9F87-0D31955962B5}" type="slidenum">
              <a:rPr lang="en-US" smtClean="0"/>
              <a:t>15</a:t>
            </a:fld>
            <a:endParaRPr lang="en-US"/>
          </a:p>
        </p:txBody>
      </p:sp>
    </p:spTree>
    <p:extLst>
      <p:ext uri="{BB962C8B-B14F-4D97-AF65-F5344CB8AC3E}">
        <p14:creationId xmlns:p14="http://schemas.microsoft.com/office/powerpoint/2010/main" val="2335669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Okay,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as mentioned earlier, Pure</a:t>
            </a:r>
            <a:r>
              <a:rPr lang="en-US" sz="1200" b="0" baseline="0" dirty="0" smtClean="0"/>
              <a:t> basically supports </a:t>
            </a:r>
            <a:r>
              <a:rPr lang="en-US" sz="1200" b="1" baseline="0" dirty="0" smtClean="0"/>
              <a:t>showcasing</a:t>
            </a:r>
            <a:r>
              <a:rPr lang="en-US" sz="1200" b="0" baseline="0" dirty="0" smtClean="0"/>
              <a:t>, </a:t>
            </a:r>
            <a:r>
              <a:rPr lang="en-US" sz="1200" b="1" baseline="0" dirty="0" smtClean="0"/>
              <a:t>evaluation</a:t>
            </a:r>
            <a:r>
              <a:rPr lang="en-US" sz="1200" b="0" baseline="0" dirty="0" smtClean="0"/>
              <a:t> and </a:t>
            </a:r>
            <a:r>
              <a:rPr lang="en-US" sz="1200" b="1" baseline="0" dirty="0" smtClean="0"/>
              <a:t>compliance</a:t>
            </a:r>
            <a:r>
              <a:rPr lang="en-US" sz="1200" b="0" baseline="0" dirty="0" smtClean="0"/>
              <a:t> within research management. </a:t>
            </a:r>
            <a:endParaRPr lang="en-US" sz="1200" b="0" dirty="0" smtClean="0"/>
          </a:p>
          <a:p>
            <a:endParaRPr lang="en-US" baseline="0" dirty="0" smtClean="0"/>
          </a:p>
          <a:p>
            <a:r>
              <a:rPr lang="en-US" baseline="0" dirty="0" smtClean="0"/>
              <a:t>CLICK </a:t>
            </a:r>
            <a:endParaRPr lang="en-US" dirty="0"/>
          </a:p>
        </p:txBody>
      </p:sp>
      <p:sp>
        <p:nvSpPr>
          <p:cNvPr id="4" name="Slide Number Placeholder 3"/>
          <p:cNvSpPr>
            <a:spLocks noGrp="1"/>
          </p:cNvSpPr>
          <p:nvPr>
            <p:ph type="sldNum" sz="quarter" idx="10"/>
          </p:nvPr>
        </p:nvSpPr>
        <p:spPr/>
        <p:txBody>
          <a:bodyPr/>
          <a:lstStyle/>
          <a:p>
            <a:fld id="{F981F8ED-CEC2-4A76-85B5-D62B57BD95D5}" type="slidenum">
              <a:rPr lang="en-US" smtClean="0"/>
              <a:pPr/>
              <a:t>16</a:t>
            </a:fld>
            <a:endParaRPr lang="en-US"/>
          </a:p>
        </p:txBody>
      </p:sp>
    </p:spTree>
    <p:extLst>
      <p:ext uri="{BB962C8B-B14F-4D97-AF65-F5344CB8AC3E}">
        <p14:creationId xmlns:p14="http://schemas.microsoft.com/office/powerpoint/2010/main" val="1548234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Here are four use-cases in those</a:t>
            </a:r>
            <a:r>
              <a:rPr lang="en-US" sz="1200" b="0" baseline="0" dirty="0" smtClean="0"/>
              <a:t> areas: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CLICK</a:t>
            </a:r>
            <a:r>
              <a:rPr lang="en-US" sz="1200" b="0"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p>
        </p:txBody>
      </p:sp>
      <p:sp>
        <p:nvSpPr>
          <p:cNvPr id="4" name="Slide Number Placeholder 3"/>
          <p:cNvSpPr>
            <a:spLocks noGrp="1"/>
          </p:cNvSpPr>
          <p:nvPr>
            <p:ph type="sldNum" sz="quarter" idx="10"/>
          </p:nvPr>
        </p:nvSpPr>
        <p:spPr/>
        <p:txBody>
          <a:bodyPr/>
          <a:lstStyle/>
          <a:p>
            <a:fld id="{F981F8ED-CEC2-4A76-85B5-D62B57BD95D5}" type="slidenum">
              <a:rPr lang="en-US" smtClean="0"/>
              <a:pPr/>
              <a:t>17</a:t>
            </a:fld>
            <a:endParaRPr lang="en-US"/>
          </a:p>
        </p:txBody>
      </p:sp>
    </p:spTree>
    <p:extLst>
      <p:ext uri="{BB962C8B-B14F-4D97-AF65-F5344CB8AC3E}">
        <p14:creationId xmlns:p14="http://schemas.microsoft.com/office/powerpoint/2010/main" val="4113535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0" dirty="0" smtClean="0"/>
              <a:t>First, </a:t>
            </a:r>
            <a:r>
              <a:rPr lang="en-US" b="1" dirty="0" smtClean="0"/>
              <a:t>showcasing</a:t>
            </a:r>
            <a:r>
              <a:rPr lang="en-US" dirty="0" smtClean="0"/>
              <a:t> </a:t>
            </a:r>
          </a:p>
          <a:p>
            <a:pPr marL="0" indent="0">
              <a:buNone/>
            </a:pPr>
            <a:endParaRPr lang="en-US" dirty="0" smtClean="0"/>
          </a:p>
          <a:p>
            <a:pPr marL="0" indent="0">
              <a:buNone/>
            </a:pPr>
            <a:r>
              <a:rPr lang="en-US" dirty="0" smtClean="0"/>
              <a:t>In this use-case, a university needs to improve its research web presence </a:t>
            </a:r>
          </a:p>
          <a:p>
            <a:pPr marL="0" indent="0">
              <a:buNone/>
            </a:pPr>
            <a:endParaRPr lang="en-US" dirty="0" smtClean="0"/>
          </a:p>
          <a:p>
            <a:pPr marL="0" indent="0">
              <a:buNone/>
            </a:pPr>
            <a:r>
              <a:rPr lang="en-US" dirty="0" smtClean="0"/>
              <a:t>CLICK </a:t>
            </a:r>
          </a:p>
          <a:p>
            <a:pPr marL="0" indent="0">
              <a:buNone/>
            </a:pPr>
            <a:endParaRPr lang="en-US" dirty="0" smtClean="0"/>
          </a:p>
          <a:p>
            <a:pPr marL="0" indent="0">
              <a:buNone/>
            </a:pPr>
            <a:r>
              <a:rPr lang="en-US" dirty="0" smtClean="0"/>
              <a:t>Their publications are already online but the process is slow and data</a:t>
            </a:r>
            <a:r>
              <a:rPr lang="en-US" baseline="0" dirty="0" smtClean="0"/>
              <a:t> quality varies </a:t>
            </a:r>
          </a:p>
          <a:p>
            <a:pPr marL="0" indent="0">
              <a:buNone/>
            </a:pPr>
            <a:endParaRPr lang="en-US" baseline="0" dirty="0" smtClean="0"/>
          </a:p>
          <a:p>
            <a:pPr marL="0" indent="0">
              <a:buNone/>
            </a:pPr>
            <a:r>
              <a:rPr lang="en-US" baseline="0" dirty="0" smtClean="0"/>
              <a:t>CLICK </a:t>
            </a:r>
          </a:p>
          <a:p>
            <a:pPr marL="0" indent="0">
              <a:buNone/>
            </a:pPr>
            <a:endParaRPr lang="en-US" dirty="0" smtClean="0"/>
          </a:p>
          <a:p>
            <a:pPr marL="0" indent="0">
              <a:buNone/>
            </a:pPr>
            <a:r>
              <a:rPr lang="en-US" dirty="0" smtClean="0"/>
              <a:t>Their researcher profiles online are incomplete</a:t>
            </a:r>
            <a:r>
              <a:rPr lang="en-US" baseline="0" dirty="0" smtClean="0"/>
              <a:t> </a:t>
            </a:r>
            <a:r>
              <a:rPr lang="en-US" dirty="0" smtClean="0"/>
              <a:t>and</a:t>
            </a:r>
            <a:r>
              <a:rPr lang="en-US" baseline="0" dirty="0" smtClean="0"/>
              <a:t> </a:t>
            </a:r>
            <a:r>
              <a:rPr lang="en-US" dirty="0" smtClean="0"/>
              <a:t>lacks detail</a:t>
            </a:r>
          </a:p>
          <a:p>
            <a:pPr marL="0" indent="0">
              <a:buNone/>
            </a:pPr>
            <a:endParaRPr lang="en-US" dirty="0" smtClean="0"/>
          </a:p>
          <a:p>
            <a:pPr marL="0" indent="0">
              <a:buNone/>
            </a:pPr>
            <a:r>
              <a:rPr lang="en-US" dirty="0" smtClean="0"/>
              <a:t>CLICK</a:t>
            </a:r>
            <a:r>
              <a:rPr lang="en-US" baseline="0" dirty="0" smtClean="0"/>
              <a:t> </a:t>
            </a:r>
          </a:p>
          <a:p>
            <a:pPr marL="0" indent="0">
              <a:buNone/>
            </a:pPr>
            <a:endParaRPr lang="en-US" dirty="0" smtClean="0"/>
          </a:p>
          <a:p>
            <a:pPr marL="0" indent="0">
              <a:buNone/>
            </a:pPr>
            <a:r>
              <a:rPr lang="en-US" dirty="0" smtClean="0"/>
              <a:t>When people search the web, they do not get too many hits</a:t>
            </a:r>
          </a:p>
          <a:p>
            <a:pPr marL="0" indent="0">
              <a:buNone/>
            </a:pPr>
            <a:endParaRPr lang="en-US" dirty="0" smtClean="0"/>
          </a:p>
          <a:p>
            <a:pPr marL="0" indent="0">
              <a:buNone/>
            </a:pPr>
            <a:r>
              <a:rPr lang="en-US" dirty="0" smtClean="0"/>
              <a:t>CLICK </a:t>
            </a:r>
          </a:p>
          <a:p>
            <a:pPr marL="0" indent="0">
              <a:buNone/>
            </a:pPr>
            <a:endParaRPr lang="en-US" dirty="0" smtClean="0"/>
          </a:p>
          <a:p>
            <a:pPr marL="0" indent="0">
              <a:buNone/>
            </a:pPr>
            <a:r>
              <a:rPr lang="en-US" dirty="0" smtClean="0"/>
              <a:t>They worry that potential collaborators don’t see them</a:t>
            </a:r>
          </a:p>
          <a:p>
            <a:pPr marL="0" indent="0">
              <a:buNone/>
            </a:pPr>
            <a:endParaRPr lang="en-US" dirty="0" smtClean="0"/>
          </a:p>
          <a:p>
            <a:pPr marL="0" indent="0">
              <a:buNone/>
            </a:pPr>
            <a:r>
              <a:rPr lang="en-US" dirty="0" smtClean="0"/>
              <a:t>CLICK </a:t>
            </a:r>
          </a:p>
          <a:p>
            <a:pPr marL="0" indent="0">
              <a:buNone/>
            </a:pPr>
            <a:endParaRPr lang="en-US" dirty="0" smtClean="0"/>
          </a:p>
          <a:p>
            <a:pPr marL="0" indent="0">
              <a:buNone/>
            </a:pPr>
            <a:r>
              <a:rPr lang="en-US" dirty="0" smtClean="0"/>
              <a:t>They need to disclose publications faster and in better quality </a:t>
            </a:r>
          </a:p>
          <a:p>
            <a:pPr marL="0" indent="0">
              <a:buNone/>
            </a:pPr>
            <a:endParaRPr lang="en-US" dirty="0" smtClean="0"/>
          </a:p>
          <a:p>
            <a:pPr marL="0" indent="0">
              <a:buNone/>
            </a:pPr>
            <a:r>
              <a:rPr lang="en-US" dirty="0" smtClean="0"/>
              <a:t>CLICK </a:t>
            </a:r>
          </a:p>
          <a:p>
            <a:pPr marL="0" indent="0">
              <a:buNone/>
            </a:pPr>
            <a:endParaRPr lang="en-US" dirty="0" smtClean="0"/>
          </a:p>
          <a:p>
            <a:pPr marL="0" indent="0">
              <a:buNone/>
            </a:pPr>
            <a:r>
              <a:rPr lang="en-US" dirty="0" smtClean="0"/>
              <a:t>PurePortal can</a:t>
            </a:r>
            <a:r>
              <a:rPr lang="en-US" baseline="0" dirty="0" smtClean="0"/>
              <a:t> help with all that because it is </a:t>
            </a:r>
            <a:r>
              <a:rPr lang="en-US" dirty="0" smtClean="0"/>
              <a:t>an integrated part of Pure </a:t>
            </a:r>
          </a:p>
          <a:p>
            <a:pPr marL="0" indent="0">
              <a:buNone/>
            </a:pPr>
            <a:endParaRPr lang="en-US" dirty="0" smtClean="0"/>
          </a:p>
          <a:p>
            <a:pPr marL="0" indent="0">
              <a:buNone/>
            </a:pPr>
            <a:r>
              <a:rPr lang="en-US" dirty="0" smtClean="0"/>
              <a:t>CLICK </a:t>
            </a:r>
          </a:p>
          <a:p>
            <a:pPr marL="0" indent="0">
              <a:buNone/>
            </a:pPr>
            <a:endParaRPr lang="en-US" dirty="0" smtClean="0"/>
          </a:p>
          <a:p>
            <a:pPr marL="0" indent="0">
              <a:buNone/>
            </a:pPr>
            <a:r>
              <a:rPr lang="en-US" dirty="0" smtClean="0"/>
              <a:t>Publications are shown automatically based on rules</a:t>
            </a:r>
          </a:p>
          <a:p>
            <a:pPr marL="0" indent="0">
              <a:buNone/>
            </a:pPr>
            <a:r>
              <a:rPr lang="en-US" dirty="0" smtClean="0"/>
              <a:t>Researcher profiles are rich and updated automatically </a:t>
            </a:r>
          </a:p>
          <a:p>
            <a:pPr marL="0" indent="0">
              <a:buNone/>
            </a:pPr>
            <a:r>
              <a:rPr lang="en-US" dirty="0" smtClean="0"/>
              <a:t>FingerPrint™ keywords are automatically on researchers,</a:t>
            </a:r>
            <a:r>
              <a:rPr lang="en-US" baseline="0" dirty="0" smtClean="0"/>
              <a:t> placing them much higher on Google et al</a:t>
            </a:r>
            <a:endParaRPr lang="en-US" dirty="0" smtClean="0"/>
          </a:p>
          <a:p>
            <a:pPr marL="0" indent="0">
              <a:buNone/>
            </a:pPr>
            <a:r>
              <a:rPr lang="en-US" dirty="0" smtClean="0"/>
              <a:t>Interactive charts show collaboration networks </a:t>
            </a:r>
          </a:p>
          <a:p>
            <a:pPr marL="0" indent="0">
              <a:buNone/>
            </a:pPr>
            <a:r>
              <a:rPr lang="en-US" dirty="0" smtClean="0"/>
              <a:t>PurePortal is a repository for OA and also shows or points to fulltext articles,</a:t>
            </a:r>
            <a:r>
              <a:rPr lang="en-US" baseline="0" dirty="0" smtClean="0"/>
              <a:t> tracks downloads, and more</a:t>
            </a:r>
          </a:p>
          <a:p>
            <a:pPr marL="0" indent="0">
              <a:buNone/>
            </a:pPr>
            <a:endParaRPr lang="en-US" baseline="0" dirty="0" smtClean="0"/>
          </a:p>
          <a:p>
            <a:pPr marL="0" indent="0">
              <a:buNone/>
            </a:pPr>
            <a:r>
              <a:rPr lang="en-US" baseline="0" dirty="0" smtClean="0"/>
              <a:t>CLICK </a:t>
            </a:r>
            <a:endParaRPr lang="en-US" dirty="0" smtClean="0"/>
          </a:p>
          <a:p>
            <a:pPr marL="0" indent="0">
              <a:buNone/>
            </a:pPr>
            <a:endParaRPr lang="en-US" dirty="0" smtClean="0"/>
          </a:p>
          <a:p>
            <a:pPr marL="0" indent="0">
              <a:buNone/>
            </a:pPr>
            <a:r>
              <a:rPr lang="en-US" dirty="0" smtClean="0"/>
              <a:t>This is PurePortal’s frontpage. </a:t>
            </a:r>
          </a:p>
          <a:p>
            <a:pPr marL="0" indent="0">
              <a:buNone/>
            </a:pPr>
            <a:r>
              <a:rPr lang="en-US" dirty="0" smtClean="0"/>
              <a:t>You see researchers, departments, outputs, grants, datasets,</a:t>
            </a:r>
            <a:r>
              <a:rPr lang="en-US" baseline="0" dirty="0" smtClean="0"/>
              <a:t> and much more. </a:t>
            </a:r>
            <a:endParaRPr lang="en-US" dirty="0" smtClean="0"/>
          </a:p>
          <a:p>
            <a:pPr marL="0" indent="0">
              <a:buNone/>
            </a:pPr>
            <a:endParaRPr lang="en-US" dirty="0" smtClean="0"/>
          </a:p>
          <a:p>
            <a:pPr marL="0" indent="0">
              <a:buNone/>
            </a:pPr>
            <a:r>
              <a:rPr lang="en-US" dirty="0" smtClean="0"/>
              <a:t>CLICK </a:t>
            </a:r>
          </a:p>
          <a:p>
            <a:pPr marL="0" indent="0">
              <a:buNone/>
            </a:pPr>
            <a:endParaRPr lang="en-US" dirty="0" smtClean="0"/>
          </a:p>
          <a:p>
            <a:pPr marL="0" indent="0">
              <a:buNone/>
            </a:pPr>
            <a:r>
              <a:rPr lang="en-US" dirty="0" smtClean="0"/>
              <a:t>This is a list of publications in Pure.</a:t>
            </a:r>
            <a:r>
              <a:rPr lang="en-US" baseline="0" dirty="0" smtClean="0"/>
              <a:t> </a:t>
            </a:r>
          </a:p>
          <a:p>
            <a:pPr marL="0" indent="0">
              <a:buNone/>
            </a:pPr>
            <a:r>
              <a:rPr lang="en-US" baseline="0" dirty="0" smtClean="0"/>
              <a:t>You see citations, </a:t>
            </a:r>
            <a:r>
              <a:rPr lang="en-US" baseline="0" dirty="0" err="1" smtClean="0"/>
              <a:t>altmetrics</a:t>
            </a:r>
            <a:r>
              <a:rPr lang="en-US" baseline="0" dirty="0" smtClean="0"/>
              <a:t>, keywords, and much more. </a:t>
            </a:r>
          </a:p>
          <a:p>
            <a:pPr marL="0" indent="0">
              <a:buNone/>
            </a:pPr>
            <a:endParaRPr lang="en-US" baseline="0" dirty="0" smtClean="0"/>
          </a:p>
          <a:p>
            <a:pPr marL="0" indent="0">
              <a:buNone/>
            </a:pPr>
            <a:r>
              <a:rPr lang="en-US" baseline="0" dirty="0" smtClean="0"/>
              <a:t>CLICK </a:t>
            </a:r>
          </a:p>
          <a:p>
            <a:pPr marL="0" indent="0">
              <a:buNone/>
            </a:pPr>
            <a:endParaRPr lang="en-US" baseline="0" dirty="0" smtClean="0"/>
          </a:p>
          <a:p>
            <a:pPr marL="0" indent="0">
              <a:buNone/>
            </a:pPr>
            <a:r>
              <a:rPr lang="en-US" baseline="0" dirty="0" smtClean="0"/>
              <a:t>This is a person profile in Pure. </a:t>
            </a:r>
          </a:p>
          <a:p>
            <a:pPr marL="0" indent="0">
              <a:buNone/>
            </a:pPr>
            <a:r>
              <a:rPr lang="en-US" baseline="0" dirty="0" smtClean="0"/>
              <a:t>You see all details about the person. Charts and lists are interactive. </a:t>
            </a:r>
          </a:p>
          <a:p>
            <a:pPr marL="0" indent="0">
              <a:buNone/>
            </a:pPr>
            <a:endParaRPr lang="en-US" baseline="0" dirty="0" smtClean="0"/>
          </a:p>
          <a:p>
            <a:pPr marL="0" indent="0">
              <a:buNone/>
            </a:pPr>
            <a:r>
              <a:rPr lang="en-US" baseline="0" dirty="0" smtClean="0"/>
              <a:t>CLICK </a:t>
            </a:r>
          </a:p>
          <a:p>
            <a:pPr marL="0" indent="0">
              <a:buNone/>
            </a:pPr>
            <a:endParaRPr lang="en-US" baseline="0" dirty="0" smtClean="0"/>
          </a:p>
          <a:p>
            <a:pPr marL="0" indent="0">
              <a:buNone/>
            </a:pPr>
            <a:r>
              <a:rPr lang="en-US" baseline="0" dirty="0" smtClean="0"/>
              <a:t>This is a researcher’s keyword “fingerprint” in Pure – look how well he is profiled for organic web searches. </a:t>
            </a:r>
          </a:p>
          <a:p>
            <a:pPr marL="0" indent="0">
              <a:buNone/>
            </a:pPr>
            <a:endParaRPr lang="en-US" baseline="0" dirty="0" smtClean="0"/>
          </a:p>
          <a:p>
            <a:pPr marL="0" indent="0">
              <a:buNone/>
            </a:pPr>
            <a:r>
              <a:rPr lang="en-US" baseline="0" dirty="0" smtClean="0"/>
              <a:t>CLICK </a:t>
            </a:r>
          </a:p>
          <a:p>
            <a:pPr marL="0" indent="0">
              <a:buNone/>
            </a:pPr>
            <a:endParaRPr lang="en-US" baseline="0" dirty="0" smtClean="0"/>
          </a:p>
          <a:p>
            <a:pPr marL="0" indent="0">
              <a:buNone/>
            </a:pPr>
            <a:r>
              <a:rPr lang="en-US" baseline="0" dirty="0" smtClean="0"/>
              <a:t>This is a collaboration map for a department. </a:t>
            </a:r>
          </a:p>
          <a:p>
            <a:pPr marL="0" indent="0">
              <a:buNone/>
            </a:pPr>
            <a:r>
              <a:rPr lang="en-US" baseline="0" dirty="0" smtClean="0"/>
              <a:t>They are interactive and also available for persons. </a:t>
            </a:r>
          </a:p>
          <a:p>
            <a:pPr marL="0" indent="0">
              <a:buNone/>
            </a:pPr>
            <a:endParaRPr lang="en-US" baseline="0" dirty="0" smtClean="0"/>
          </a:p>
          <a:p>
            <a:pPr marL="0" indent="0">
              <a:buNone/>
            </a:pPr>
            <a:r>
              <a:rPr lang="en-US" baseline="0" dirty="0" smtClean="0"/>
              <a:t>CLICK </a:t>
            </a:r>
          </a:p>
          <a:p>
            <a:pPr marL="0" indent="0">
              <a:buNone/>
            </a:pPr>
            <a:endParaRPr lang="en-US" baseline="0" dirty="0" smtClean="0"/>
          </a:p>
          <a:p>
            <a:pPr marL="0" indent="0">
              <a:buNone/>
            </a:pPr>
            <a:r>
              <a:rPr lang="en-US" baseline="0" dirty="0" smtClean="0"/>
              <a:t>And finally, the search option in Pure. </a:t>
            </a:r>
          </a:p>
          <a:p>
            <a:pPr marL="0" indent="0">
              <a:buNone/>
            </a:pPr>
            <a:r>
              <a:rPr lang="en-US" baseline="0" dirty="0" smtClean="0"/>
              <a:t>Note that guest looking for collaborators can just paste one of their own publication abstracts to find people in the same scientific area. </a:t>
            </a:r>
          </a:p>
          <a:p>
            <a:pPr marL="0" indent="0">
              <a:buNone/>
            </a:pPr>
            <a:endParaRPr lang="en-US" baseline="0" dirty="0" smtClean="0"/>
          </a:p>
          <a:p>
            <a:pPr marL="0" indent="0">
              <a:buNone/>
            </a:pPr>
            <a:r>
              <a:rPr lang="en-US" baseline="0" dirty="0" smtClean="0"/>
              <a:t>CLICK </a:t>
            </a:r>
          </a:p>
          <a:p>
            <a:pPr marL="0" indent="0">
              <a:buNone/>
            </a:pPr>
            <a:endParaRPr lang="en-US" baseline="0" dirty="0" smtClean="0"/>
          </a:p>
          <a:p>
            <a:pPr marL="0" indent="0">
              <a:buNone/>
            </a:pPr>
            <a:endParaRPr lang="en-US" baseline="0"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p:txBody>
      </p:sp>
      <p:sp>
        <p:nvSpPr>
          <p:cNvPr id="4" name="Slide Number Placeholder 3"/>
          <p:cNvSpPr>
            <a:spLocks noGrp="1"/>
          </p:cNvSpPr>
          <p:nvPr>
            <p:ph type="sldNum" sz="quarter" idx="10"/>
          </p:nvPr>
        </p:nvSpPr>
        <p:spPr/>
        <p:txBody>
          <a:bodyPr/>
          <a:lstStyle/>
          <a:p>
            <a:fld id="{F981F8ED-CEC2-4A76-85B5-D62B57BD95D5}" type="slidenum">
              <a:rPr lang="en-US" smtClean="0"/>
              <a:pPr/>
              <a:t>18</a:t>
            </a:fld>
            <a:endParaRPr lang="en-US"/>
          </a:p>
        </p:txBody>
      </p:sp>
    </p:spTree>
    <p:extLst>
      <p:ext uri="{BB962C8B-B14F-4D97-AF65-F5344CB8AC3E}">
        <p14:creationId xmlns:p14="http://schemas.microsoft.com/office/powerpoint/2010/main" val="3655894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Okay,</a:t>
            </a:r>
            <a:r>
              <a:rPr lang="en-US" baseline="0" dirty="0" smtClean="0"/>
              <a:t> we’re moving on. </a:t>
            </a:r>
            <a:endParaRPr lang="en-US" dirty="0" smtClean="0"/>
          </a:p>
          <a:p>
            <a:r>
              <a:rPr lang="en-US" dirty="0" smtClean="0"/>
              <a:t>CLICK </a:t>
            </a:r>
          </a:p>
          <a:p>
            <a:r>
              <a:rPr lang="en-US" dirty="0" smtClean="0"/>
              <a:t>Let me just run you though</a:t>
            </a:r>
            <a:r>
              <a:rPr lang="en-US" baseline="0" dirty="0" smtClean="0"/>
              <a:t> what </a:t>
            </a:r>
            <a:r>
              <a:rPr lang="en-US" u="sng" baseline="0" dirty="0" smtClean="0"/>
              <a:t>happens</a:t>
            </a:r>
            <a:r>
              <a:rPr lang="en-US" baseline="0" dirty="0" smtClean="0"/>
              <a:t>, when a researcher creates a new ORCID in Pure. </a:t>
            </a:r>
          </a:p>
          <a:p>
            <a:r>
              <a:rPr lang="en-US" baseline="0" dirty="0" smtClean="0"/>
              <a:t>CLICK </a:t>
            </a:r>
          </a:p>
          <a:p>
            <a:r>
              <a:rPr lang="en-US" baseline="0" dirty="0" smtClean="0"/>
              <a:t>Pure first check if an ORCID already exists for that person. </a:t>
            </a:r>
          </a:p>
          <a:p>
            <a:r>
              <a:rPr lang="en-US" baseline="0" dirty="0" smtClean="0"/>
              <a:t>CLICK </a:t>
            </a:r>
          </a:p>
          <a:p>
            <a:r>
              <a:rPr lang="en-US" baseline="0" dirty="0" smtClean="0"/>
              <a:t>If the check is positive, Pure aborts the operation. </a:t>
            </a:r>
          </a:p>
          <a:p>
            <a:r>
              <a:rPr lang="en-US" baseline="0" dirty="0" smtClean="0"/>
              <a:t>CLICK </a:t>
            </a:r>
          </a:p>
          <a:p>
            <a:r>
              <a:rPr lang="en-US" dirty="0" smtClean="0"/>
              <a:t>If the check is negative, Pure requests</a:t>
            </a:r>
            <a:r>
              <a:rPr lang="en-US" baseline="0" dirty="0" smtClean="0"/>
              <a:t> a new ORCID from the membership API </a:t>
            </a:r>
          </a:p>
          <a:p>
            <a:r>
              <a:rPr lang="en-US" baseline="0" dirty="0" smtClean="0"/>
              <a:t>CLICK </a:t>
            </a:r>
          </a:p>
          <a:p>
            <a:r>
              <a:rPr lang="en-US" baseline="0" dirty="0" smtClean="0"/>
              <a:t>That API then issues the new ORCID in a status where it awaits validation </a:t>
            </a:r>
          </a:p>
          <a:p>
            <a:r>
              <a:rPr lang="en-US" baseline="0" dirty="0" smtClean="0"/>
              <a:t>CLICK </a:t>
            </a:r>
          </a:p>
          <a:p>
            <a:r>
              <a:rPr lang="en-US" baseline="0" dirty="0" smtClean="0"/>
              <a:t>Pure retrieves the new ORCID </a:t>
            </a:r>
          </a:p>
          <a:p>
            <a:r>
              <a:rPr lang="en-US" baseline="0" dirty="0" smtClean="0"/>
              <a:t>CLICK </a:t>
            </a:r>
          </a:p>
          <a:p>
            <a:r>
              <a:rPr lang="en-US" baseline="0" dirty="0" smtClean="0"/>
              <a:t>At the same time, the user validates via mail </a:t>
            </a:r>
          </a:p>
          <a:p>
            <a:r>
              <a:rPr lang="en-US" baseline="0" dirty="0" smtClean="0"/>
              <a:t>CLICK </a:t>
            </a:r>
          </a:p>
          <a:p>
            <a:r>
              <a:rPr lang="en-US" baseline="0" dirty="0" smtClean="0"/>
              <a:t>The new ORCID now changes status to validated</a:t>
            </a:r>
          </a:p>
          <a:p>
            <a:r>
              <a:rPr lang="en-US" baseline="0" dirty="0" smtClean="0"/>
              <a:t>CLICK </a:t>
            </a:r>
          </a:p>
          <a:p>
            <a:r>
              <a:rPr lang="en-US" baseline="0" dirty="0" smtClean="0"/>
              <a:t>Pure now holds a new validated ORCID </a:t>
            </a:r>
          </a:p>
          <a:p>
            <a:r>
              <a:rPr lang="en-US" baseline="0" dirty="0" smtClean="0"/>
              <a:t>CLICK </a:t>
            </a:r>
          </a:p>
        </p:txBody>
      </p:sp>
      <p:sp>
        <p:nvSpPr>
          <p:cNvPr id="4" name="Slide Number Placeholder 3"/>
          <p:cNvSpPr>
            <a:spLocks noGrp="1"/>
          </p:cNvSpPr>
          <p:nvPr>
            <p:ph type="sldNum" sz="quarter" idx="10"/>
          </p:nvPr>
        </p:nvSpPr>
        <p:spPr/>
        <p:txBody>
          <a:bodyPr/>
          <a:lstStyle/>
          <a:p>
            <a:fld id="{D1932155-7EB8-FF41-9F87-0D31955962B5}" type="slidenum">
              <a:rPr lang="en-US" smtClean="0"/>
              <a:t>19</a:t>
            </a:fld>
            <a:endParaRPr lang="en-US"/>
          </a:p>
        </p:txBody>
      </p:sp>
    </p:spTree>
    <p:extLst>
      <p:ext uri="{BB962C8B-B14F-4D97-AF65-F5344CB8AC3E}">
        <p14:creationId xmlns:p14="http://schemas.microsoft.com/office/powerpoint/2010/main" val="3891222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a:t>
            </a:r>
          </a:p>
          <a:p>
            <a:endParaRPr lang="en-US" dirty="0"/>
          </a:p>
        </p:txBody>
      </p:sp>
      <p:sp>
        <p:nvSpPr>
          <p:cNvPr id="4" name="Slide Number Placeholder 3"/>
          <p:cNvSpPr>
            <a:spLocks noGrp="1"/>
          </p:cNvSpPr>
          <p:nvPr>
            <p:ph type="sldNum" sz="quarter" idx="10"/>
          </p:nvPr>
        </p:nvSpPr>
        <p:spPr/>
        <p:txBody>
          <a:bodyPr/>
          <a:lstStyle/>
          <a:p>
            <a:fld id="{D1932155-7EB8-FF41-9F87-0D31955962B5}" type="slidenum">
              <a:rPr lang="en-US" smtClean="0"/>
              <a:t>20</a:t>
            </a:fld>
            <a:endParaRPr lang="en-US"/>
          </a:p>
        </p:txBody>
      </p:sp>
    </p:spTree>
    <p:extLst>
      <p:ext uri="{BB962C8B-B14F-4D97-AF65-F5344CB8AC3E}">
        <p14:creationId xmlns:p14="http://schemas.microsoft.com/office/powerpoint/2010/main" val="35123420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13.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15.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17.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19.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21.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23.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jpe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ain Title Slide">
    <p:spTree>
      <p:nvGrpSpPr>
        <p:cNvPr id="1" name=""/>
        <p:cNvGrpSpPr/>
        <p:nvPr/>
      </p:nvGrpSpPr>
      <p:grpSpPr>
        <a:xfrm>
          <a:off x="0" y="0"/>
          <a:ext cx="0" cy="0"/>
          <a:chOff x="0" y="0"/>
          <a:chExt cx="0" cy="0"/>
        </a:xfrm>
      </p:grpSpPr>
      <p:sp>
        <p:nvSpPr>
          <p:cNvPr id="8" name="Text Placeholder 7"/>
          <p:cNvSpPr>
            <a:spLocks noGrp="1"/>
          </p:cNvSpPr>
          <p:nvPr>
            <p:ph type="body" sz="quarter" idx="17" hasCustomPrompt="1"/>
          </p:nvPr>
        </p:nvSpPr>
        <p:spPr>
          <a:xfrm>
            <a:off x="257175" y="4709826"/>
            <a:ext cx="5483225" cy="527050"/>
          </a:xfrm>
          <a:prstGeom prst="rect">
            <a:avLst/>
          </a:prstGeom>
        </p:spPr>
        <p:txBody>
          <a:bodyPr>
            <a:normAutofit/>
          </a:bodyPr>
          <a:lstStyle>
            <a:lvl1pPr marL="0" indent="0">
              <a:buNone/>
              <a:defRPr sz="2000"/>
            </a:lvl1pPr>
          </a:lstStyle>
          <a:p>
            <a:pPr lvl="0"/>
            <a:r>
              <a:rPr lang="en-US" dirty="0" smtClean="0"/>
              <a:t>Click to add author’s name and job title</a:t>
            </a:r>
            <a:endParaRPr lang="en-GB" dirty="0"/>
          </a:p>
        </p:txBody>
      </p:sp>
      <p:sp>
        <p:nvSpPr>
          <p:cNvPr id="13" name="Rectangle 12"/>
          <p:cNvSpPr/>
          <p:nvPr userDrawn="1"/>
        </p:nvSpPr>
        <p:spPr>
          <a:xfrm>
            <a:off x="-18440" y="2661233"/>
            <a:ext cx="9144000" cy="1714500"/>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itle 1"/>
          <p:cNvSpPr>
            <a:spLocks noGrp="1"/>
          </p:cNvSpPr>
          <p:nvPr>
            <p:ph type="ctrTitle"/>
          </p:nvPr>
        </p:nvSpPr>
        <p:spPr>
          <a:xfrm>
            <a:off x="257174" y="2781300"/>
            <a:ext cx="7032625" cy="1470025"/>
          </a:xfrm>
          <a:prstGeom prst="rect">
            <a:avLst/>
          </a:prstGeom>
        </p:spPr>
        <p:txBody>
          <a:bodyPr anchor="ctr" anchorCtr="0">
            <a:noAutofit/>
          </a:bodyPr>
          <a:lstStyle>
            <a:lvl1pPr>
              <a:defRPr sz="3600" b="1" i="0" baseline="0">
                <a:solidFill>
                  <a:schemeClr val="bg1"/>
                </a:solidFill>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pic>
        <p:nvPicPr>
          <p:cNvPr id="2050" name="Picture 2" descr="C:\Users\jamesc\Documents\Product Information\ERI General\Artfile Archive\Product Logos\Product Logos\Solution Suite Wordmarks 151 Orange\Ppt and Web\ELS_RI_Wordmark_151_RGB.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19099" y="2186256"/>
            <a:ext cx="3453293" cy="26453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ectangle 1"/>
          <p:cNvSpPr/>
          <p:nvPr/>
        </p:nvSpPr>
        <p:spPr>
          <a:xfrm>
            <a:off x="0" y="-8313"/>
            <a:ext cx="9144000" cy="399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17695" y="6438105"/>
            <a:ext cx="1574800" cy="160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2" descr="C:\Users\jamesc\Documents\Product Information\ERI General\Artfile Archive\Product Logos\Elsevier_Logos_2014\Presentation - Elsevier\Non_Solus_Logo\ELS_NS_Logo_2C_RGB.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171266" y="223121"/>
            <a:ext cx="648468" cy="716218"/>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Text Placeholder 9"/>
          <p:cNvSpPr>
            <a:spLocks noGrp="1"/>
          </p:cNvSpPr>
          <p:nvPr>
            <p:ph type="body" sz="quarter" idx="18" hasCustomPrompt="1"/>
          </p:nvPr>
        </p:nvSpPr>
        <p:spPr>
          <a:xfrm>
            <a:off x="257175" y="5303344"/>
            <a:ext cx="3508375" cy="440748"/>
          </a:xfrm>
          <a:prstGeom prst="rect">
            <a:avLst/>
          </a:prstGeom>
        </p:spPr>
        <p:txBody>
          <a:bodyPr/>
          <a:lstStyle>
            <a:lvl1pPr marL="0" indent="0">
              <a:buNone/>
              <a:defRPr sz="1400" b="0"/>
            </a:lvl1pPr>
          </a:lstStyle>
          <a:p>
            <a:pPr lvl="0"/>
            <a:r>
              <a:rPr lang="en-US" dirty="0" smtClean="0"/>
              <a:t>Click to add date</a:t>
            </a:r>
          </a:p>
        </p:txBody>
      </p:sp>
      <p:pic>
        <p:nvPicPr>
          <p:cNvPr id="22" name="Picture 21"/>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932598" y="1215024"/>
            <a:ext cx="2209588" cy="4836526"/>
          </a:xfrm>
          <a:prstGeom prst="rect">
            <a:avLst/>
          </a:prstGeom>
        </p:spPr>
      </p:pic>
    </p:spTree>
    <p:extLst>
      <p:ext uri="{BB962C8B-B14F-4D97-AF65-F5344CB8AC3E}">
        <p14:creationId xmlns:p14="http://schemas.microsoft.com/office/powerpoint/2010/main" val="4074313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nly Content Slide">
    <p:spTree>
      <p:nvGrpSpPr>
        <p:cNvPr id="1" name=""/>
        <p:cNvGrpSpPr/>
        <p:nvPr/>
      </p:nvGrpSpPr>
      <p:grpSpPr>
        <a:xfrm>
          <a:off x="0" y="0"/>
          <a:ext cx="0" cy="0"/>
          <a:chOff x="0" y="0"/>
          <a:chExt cx="0" cy="0"/>
        </a:xfrm>
      </p:grpSpPr>
      <p:sp>
        <p:nvSpPr>
          <p:cNvPr id="3" name="Title 1"/>
          <p:cNvSpPr>
            <a:spLocks noGrp="1"/>
          </p:cNvSpPr>
          <p:nvPr>
            <p:ph type="title"/>
          </p:nvPr>
        </p:nvSpPr>
        <p:spPr>
          <a:xfrm>
            <a:off x="457199" y="705204"/>
            <a:ext cx="8238319" cy="418645"/>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427092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Box Content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lvl1pPr>
              <a:defRPr b="1"/>
            </a:lvl1pPr>
          </a:lstStyle>
          <a:p>
            <a:r>
              <a:rPr lang="en-US" smtClean="0"/>
              <a:t>Click to edit Master title style</a:t>
            </a:r>
            <a:endParaRPr lang="en-US" dirty="0"/>
          </a:p>
        </p:txBody>
      </p:sp>
      <p:sp>
        <p:nvSpPr>
          <p:cNvPr id="5" name="Content Placeholder 1"/>
          <p:cNvSpPr>
            <a:spLocks noGrp="1"/>
          </p:cNvSpPr>
          <p:nvPr>
            <p:ph idx="1"/>
          </p:nvPr>
        </p:nvSpPr>
        <p:spPr>
          <a:xfrm>
            <a:off x="393030" y="1500110"/>
            <a:ext cx="8238319"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05066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ub Title Content Slide">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lvl1pPr>
              <a:defRPr b="1">
                <a:solidFill>
                  <a:schemeClr val="accent1"/>
                </a:solidFill>
              </a:defRPr>
            </a:lvl1pPr>
          </a:lstStyle>
          <a:p>
            <a:r>
              <a:rPr lang="en-US" smtClean="0"/>
              <a:t>Click to edit Master title style</a:t>
            </a:r>
            <a:endParaRPr lang="en-US" dirty="0"/>
          </a:p>
        </p:txBody>
      </p:sp>
      <p:sp>
        <p:nvSpPr>
          <p:cNvPr id="5" name="Text Placeholder 4"/>
          <p:cNvSpPr>
            <a:spLocks noGrp="1"/>
          </p:cNvSpPr>
          <p:nvPr>
            <p:ph type="body" sz="quarter" idx="10" hasCustomPrompt="1"/>
          </p:nvPr>
        </p:nvSpPr>
        <p:spPr>
          <a:xfrm>
            <a:off x="457200" y="1241714"/>
            <a:ext cx="8238318" cy="350590"/>
          </a:xfr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a:solidFill>
                  <a:schemeClr val="accent1"/>
                </a:solidFill>
              </a:defRPr>
            </a:lvl1pPr>
          </a:lstStyle>
          <a:p>
            <a:r>
              <a:rPr lang="en-US" sz="1800" dirty="0" smtClean="0"/>
              <a:t>Subtitle of Slide</a:t>
            </a:r>
            <a:endParaRPr lang="en-US" sz="1800" dirty="0"/>
          </a:p>
        </p:txBody>
      </p:sp>
      <p:sp>
        <p:nvSpPr>
          <p:cNvPr id="9" name="Text Placeholder 8"/>
          <p:cNvSpPr>
            <a:spLocks noGrp="1"/>
          </p:cNvSpPr>
          <p:nvPr>
            <p:ph type="body" sz="quarter" idx="11" hasCustomPrompt="1"/>
          </p:nvPr>
        </p:nvSpPr>
        <p:spPr>
          <a:xfrm>
            <a:off x="457198" y="5794654"/>
            <a:ext cx="8238320" cy="370435"/>
          </a:xfrm>
        </p:spPr>
        <p:txBody>
          <a:bodyPr>
            <a:normAutofit/>
          </a:bodyPr>
          <a:lstStyle>
            <a:lvl1pPr marL="0" indent="0">
              <a:buNone/>
              <a:defRPr sz="1300">
                <a:solidFill>
                  <a:srgbClr val="53565A"/>
                </a:solidFill>
              </a:defRPr>
            </a:lvl1pPr>
            <a:lvl2pPr marL="457200" indent="0">
              <a:buNone/>
              <a:defRPr sz="1600">
                <a:latin typeface="Arial"/>
                <a:cs typeface="Arial"/>
              </a:defRPr>
            </a:lvl2pPr>
          </a:lstStyle>
          <a:p>
            <a:pPr lvl="0"/>
            <a:r>
              <a:rPr lang="en-US" dirty="0" smtClean="0"/>
              <a:t>Author Name</a:t>
            </a:r>
            <a:endParaRPr lang="en-US" dirty="0"/>
          </a:p>
        </p:txBody>
      </p:sp>
      <p:sp>
        <p:nvSpPr>
          <p:cNvPr id="18" name="Text Placeholder 17"/>
          <p:cNvSpPr>
            <a:spLocks noGrp="1"/>
          </p:cNvSpPr>
          <p:nvPr>
            <p:ph type="body" sz="quarter" idx="12" hasCustomPrompt="1"/>
          </p:nvPr>
        </p:nvSpPr>
        <p:spPr>
          <a:xfrm>
            <a:off x="457198" y="6165090"/>
            <a:ext cx="8238318" cy="357432"/>
          </a:xfrm>
        </p:spPr>
        <p:txBody>
          <a:bodyPr>
            <a:normAutofit/>
          </a:bodyPr>
          <a:lstStyle>
            <a:lvl1pPr marL="0" indent="0">
              <a:buNone/>
              <a:defRPr sz="1300">
                <a:solidFill>
                  <a:srgbClr val="53565A"/>
                </a:solidFill>
              </a:defRPr>
            </a:lvl1pPr>
          </a:lstStyle>
          <a:p>
            <a:pPr lvl="0"/>
            <a:r>
              <a:rPr lang="en-US" dirty="0" smtClean="0"/>
              <a:t>Click to edit text</a:t>
            </a:r>
            <a:endParaRPr lang="en-US" dirty="0"/>
          </a:p>
        </p:txBody>
      </p:sp>
      <p:sp>
        <p:nvSpPr>
          <p:cNvPr id="10" name="Content Placeholder 1"/>
          <p:cNvSpPr>
            <a:spLocks noGrp="1"/>
          </p:cNvSpPr>
          <p:nvPr>
            <p:ph idx="17"/>
          </p:nvPr>
        </p:nvSpPr>
        <p:spPr>
          <a:xfrm>
            <a:off x="393030" y="1943072"/>
            <a:ext cx="8238319" cy="3765589"/>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42392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ogo on right side">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400383" y="1497580"/>
            <a:ext cx="2743617" cy="45975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457199" y="705204"/>
            <a:ext cx="8238319" cy="418645"/>
          </a:xfrm>
        </p:spPr>
        <p:txBody>
          <a:bodyPr/>
          <a:lstStyle/>
          <a:p>
            <a:r>
              <a:rPr lang="en-US" smtClean="0"/>
              <a:t>Click to edit Master title style</a:t>
            </a:r>
            <a:endParaRPr lang="en-US" dirty="0"/>
          </a:p>
        </p:txBody>
      </p:sp>
      <p:sp>
        <p:nvSpPr>
          <p:cNvPr id="6" name="Content Placeholder 1"/>
          <p:cNvSpPr>
            <a:spLocks noGrp="1"/>
          </p:cNvSpPr>
          <p:nvPr>
            <p:ph idx="1"/>
          </p:nvPr>
        </p:nvSpPr>
        <p:spPr>
          <a:xfrm>
            <a:off x="393031" y="1500110"/>
            <a:ext cx="5791202"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90472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ircles on right side">
    <p:spTree>
      <p:nvGrpSpPr>
        <p:cNvPr id="1" name=""/>
        <p:cNvGrpSpPr/>
        <p:nvPr/>
      </p:nvGrpSpPr>
      <p:grpSpPr>
        <a:xfrm>
          <a:off x="0" y="0"/>
          <a:ext cx="0" cy="0"/>
          <a:chOff x="0" y="0"/>
          <a:chExt cx="0" cy="0"/>
        </a:xfrm>
      </p:grpSpPr>
      <p:sp>
        <p:nvSpPr>
          <p:cNvPr id="5" name="Title 1"/>
          <p:cNvSpPr>
            <a:spLocks noGrp="1"/>
          </p:cNvSpPr>
          <p:nvPr>
            <p:ph type="title"/>
          </p:nvPr>
        </p:nvSpPr>
        <p:spPr>
          <a:xfrm>
            <a:off x="457199" y="705204"/>
            <a:ext cx="8238319" cy="418645"/>
          </a:xfrm>
        </p:spPr>
        <p:txBody>
          <a:bodyPr/>
          <a:lstStyle/>
          <a:p>
            <a:r>
              <a:rPr lang="en-US" smtClean="0"/>
              <a:t>Click to edit Master title style</a:t>
            </a:r>
            <a:endParaRPr lang="en-US" dirty="0"/>
          </a:p>
        </p:txBody>
      </p:sp>
      <p:sp>
        <p:nvSpPr>
          <p:cNvPr id="6" name="Content Placeholder 1"/>
          <p:cNvSpPr>
            <a:spLocks noGrp="1"/>
          </p:cNvSpPr>
          <p:nvPr>
            <p:ph idx="1"/>
          </p:nvPr>
        </p:nvSpPr>
        <p:spPr>
          <a:xfrm>
            <a:off x="393031" y="1500110"/>
            <a:ext cx="6360194"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2" name="Picture 3"/>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153275" y="1500110"/>
            <a:ext cx="1990725" cy="490711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012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quares on right side">
    <p:spTree>
      <p:nvGrpSpPr>
        <p:cNvPr id="1" name=""/>
        <p:cNvGrpSpPr/>
        <p:nvPr/>
      </p:nvGrpSpPr>
      <p:grpSpPr>
        <a:xfrm>
          <a:off x="0" y="0"/>
          <a:ext cx="0" cy="0"/>
          <a:chOff x="0" y="0"/>
          <a:chExt cx="0" cy="0"/>
        </a:xfrm>
      </p:grpSpPr>
      <p:sp>
        <p:nvSpPr>
          <p:cNvPr id="5" name="Title 1"/>
          <p:cNvSpPr>
            <a:spLocks noGrp="1"/>
          </p:cNvSpPr>
          <p:nvPr>
            <p:ph type="title"/>
          </p:nvPr>
        </p:nvSpPr>
        <p:spPr>
          <a:xfrm>
            <a:off x="457199" y="705204"/>
            <a:ext cx="8238319" cy="418645"/>
          </a:xfrm>
        </p:spPr>
        <p:txBody>
          <a:bodyPr/>
          <a:lstStyle/>
          <a:p>
            <a:r>
              <a:rPr lang="en-US" smtClean="0"/>
              <a:t>Click to edit Master title style</a:t>
            </a:r>
            <a:endParaRPr lang="en-US" dirty="0"/>
          </a:p>
        </p:txBody>
      </p:sp>
      <p:sp>
        <p:nvSpPr>
          <p:cNvPr id="6" name="Content Placeholder 1"/>
          <p:cNvSpPr>
            <a:spLocks noGrp="1"/>
          </p:cNvSpPr>
          <p:nvPr>
            <p:ph idx="1"/>
          </p:nvPr>
        </p:nvSpPr>
        <p:spPr>
          <a:xfrm>
            <a:off x="393031" y="1500110"/>
            <a:ext cx="6360194"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2050" name="Picture 2"/>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7105649" y="1500110"/>
            <a:ext cx="2038351" cy="48981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991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ptop photo and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107801"/>
            <a:ext cx="9144000" cy="4748784"/>
          </a:xfrm>
          <a:prstGeom prst="rect">
            <a:avLst/>
          </a:prstGeom>
        </p:spPr>
      </p:pic>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107801"/>
            <a:ext cx="9144000" cy="4748784"/>
          </a:xfrm>
          <a:prstGeom prst="rect">
            <a:avLst/>
          </a:prstGeom>
        </p:spPr>
      </p:pic>
      <p:sp>
        <p:nvSpPr>
          <p:cNvPr id="3" name="Rectangle 2"/>
          <p:cNvSpPr/>
          <p:nvPr userDrawn="1"/>
        </p:nvSpPr>
        <p:spPr>
          <a:xfrm>
            <a:off x="4930776" y="2861673"/>
            <a:ext cx="3588384" cy="23126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1"/>
          <p:cNvSpPr>
            <a:spLocks noGrp="1"/>
          </p:cNvSpPr>
          <p:nvPr>
            <p:ph type="title"/>
          </p:nvPr>
        </p:nvSpPr>
        <p:spPr>
          <a:xfrm>
            <a:off x="457199" y="705204"/>
            <a:ext cx="8269613" cy="418645"/>
          </a:xfrm>
          <a:prstGeom prst="rect">
            <a:avLst/>
          </a:prstGeom>
        </p:spPr>
        <p:txBody>
          <a:bodyPr vert="horz" lIns="91440" tIns="45720" rIns="91440" bIns="45720" rtlCol="0" anchor="ctr">
            <a:noAutofit/>
          </a:bodyPr>
          <a:lstStyle>
            <a:lvl1pPr>
              <a:defRPr b="1"/>
            </a:lvl1pPr>
          </a:lstStyle>
          <a:p>
            <a:r>
              <a:rPr lang="en-US" smtClean="0"/>
              <a:t>Click to edit Master title style</a:t>
            </a:r>
            <a:endParaRPr lang="en-US" dirty="0"/>
          </a:p>
        </p:txBody>
      </p:sp>
      <p:sp>
        <p:nvSpPr>
          <p:cNvPr id="6" name="Content Placeholder 1"/>
          <p:cNvSpPr>
            <a:spLocks noGrp="1"/>
          </p:cNvSpPr>
          <p:nvPr>
            <p:ph idx="1"/>
          </p:nvPr>
        </p:nvSpPr>
        <p:spPr>
          <a:xfrm>
            <a:off x="393031" y="1500110"/>
            <a:ext cx="4012006" cy="4898146"/>
          </a:xfrm>
          <a:prstGeom prst="rect">
            <a:avLst/>
          </a:prstGeo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63990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s &amp; Text Content Slide (grey)">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101600" y="1494886"/>
            <a:ext cx="2806700" cy="2209800"/>
          </a:xfrm>
          <a:prstGeom prst="rect">
            <a:avLst/>
          </a:prstGeom>
        </p:spPr>
        <p:txBody>
          <a:bodyPr/>
          <a:lstStyle/>
          <a:p>
            <a:r>
              <a:rPr lang="en-US" smtClean="0"/>
              <a:t>Click icon to add picture</a:t>
            </a:r>
            <a:endParaRPr lang="en-GB"/>
          </a:p>
        </p:txBody>
      </p:sp>
      <p:sp>
        <p:nvSpPr>
          <p:cNvPr id="10" name="Picture Placeholder 6"/>
          <p:cNvSpPr>
            <a:spLocks noGrp="1"/>
          </p:cNvSpPr>
          <p:nvPr>
            <p:ph type="pic" sz="quarter" idx="12"/>
          </p:nvPr>
        </p:nvSpPr>
        <p:spPr>
          <a:xfrm>
            <a:off x="6076950" y="1494886"/>
            <a:ext cx="2806700" cy="2209800"/>
          </a:xfrm>
          <a:prstGeom prst="rect">
            <a:avLst/>
          </a:prstGeom>
        </p:spPr>
        <p:txBody>
          <a:bodyPr/>
          <a:lstStyle/>
          <a:p>
            <a:r>
              <a:rPr lang="en-US" smtClean="0"/>
              <a:t>Click icon to add picture</a:t>
            </a:r>
            <a:endParaRPr lang="en-GB"/>
          </a:p>
        </p:txBody>
      </p:sp>
      <p:sp>
        <p:nvSpPr>
          <p:cNvPr id="11" name="Picture Placeholder 6"/>
          <p:cNvSpPr>
            <a:spLocks noGrp="1"/>
          </p:cNvSpPr>
          <p:nvPr>
            <p:ph type="pic" sz="quarter" idx="13"/>
          </p:nvPr>
        </p:nvSpPr>
        <p:spPr>
          <a:xfrm>
            <a:off x="3089275" y="1494886"/>
            <a:ext cx="2806700" cy="2209800"/>
          </a:xfrm>
          <a:prstGeom prst="rect">
            <a:avLst/>
          </a:prstGeom>
        </p:spPr>
        <p:txBody>
          <a:bodyPr/>
          <a:lstStyle/>
          <a:p>
            <a:r>
              <a:rPr lang="en-US" smtClean="0"/>
              <a:t>Click icon to add picture</a:t>
            </a:r>
            <a:endParaRPr lang="en-GB"/>
          </a:p>
        </p:txBody>
      </p:sp>
      <p:sp>
        <p:nvSpPr>
          <p:cNvPr id="9" name="Picture Placeholder 8"/>
          <p:cNvSpPr>
            <a:spLocks noGrp="1"/>
          </p:cNvSpPr>
          <p:nvPr>
            <p:ph type="pic" sz="quarter" idx="14"/>
          </p:nvPr>
        </p:nvSpPr>
        <p:spPr>
          <a:xfrm>
            <a:off x="126208" y="3872962"/>
            <a:ext cx="2782092" cy="2235737"/>
          </a:xfrm>
          <a:prstGeom prst="rect">
            <a:avLst/>
          </a:prstGeom>
        </p:spPr>
        <p:txBody>
          <a:bodyPr/>
          <a:lstStyle/>
          <a:p>
            <a:r>
              <a:rPr lang="en-US" smtClean="0"/>
              <a:t>Click icon to add picture</a:t>
            </a:r>
            <a:endParaRPr lang="en-GB"/>
          </a:p>
        </p:txBody>
      </p:sp>
      <p:sp>
        <p:nvSpPr>
          <p:cNvPr id="14" name="Picture Placeholder 8"/>
          <p:cNvSpPr>
            <a:spLocks noGrp="1"/>
          </p:cNvSpPr>
          <p:nvPr>
            <p:ph type="pic" sz="quarter" idx="15"/>
          </p:nvPr>
        </p:nvSpPr>
        <p:spPr>
          <a:xfrm>
            <a:off x="3113883" y="3890421"/>
            <a:ext cx="2782092" cy="2235737"/>
          </a:xfrm>
          <a:prstGeom prst="rect">
            <a:avLst/>
          </a:prstGeom>
        </p:spPr>
        <p:txBody>
          <a:bodyPr/>
          <a:lstStyle/>
          <a:p>
            <a:r>
              <a:rPr lang="en-US" smtClean="0"/>
              <a:t>Click icon to add picture</a:t>
            </a:r>
            <a:endParaRPr lang="en-GB"/>
          </a:p>
        </p:txBody>
      </p:sp>
      <p:sp>
        <p:nvSpPr>
          <p:cNvPr id="16" name="Picture Placeholder 8"/>
          <p:cNvSpPr>
            <a:spLocks noGrp="1"/>
          </p:cNvSpPr>
          <p:nvPr>
            <p:ph type="pic" sz="quarter" idx="16"/>
          </p:nvPr>
        </p:nvSpPr>
        <p:spPr>
          <a:xfrm>
            <a:off x="6076950" y="3890420"/>
            <a:ext cx="2782092" cy="2235737"/>
          </a:xfrm>
          <a:prstGeom prst="rect">
            <a:avLst/>
          </a:prstGeom>
        </p:spPr>
        <p:txBody>
          <a:bodyPr/>
          <a:lstStyle/>
          <a:p>
            <a:r>
              <a:rPr lang="en-US" smtClean="0"/>
              <a:t>Click icon to add picture</a:t>
            </a:r>
            <a:endParaRPr lang="en-GB"/>
          </a:p>
        </p:txBody>
      </p:sp>
      <p:sp>
        <p:nvSpPr>
          <p:cNvPr id="12" name="Text Placeholder 22"/>
          <p:cNvSpPr>
            <a:spLocks noGrp="1"/>
          </p:cNvSpPr>
          <p:nvPr>
            <p:ph type="body" sz="quarter" idx="17" hasCustomPrompt="1"/>
          </p:nvPr>
        </p:nvSpPr>
        <p:spPr>
          <a:xfrm>
            <a:off x="198599" y="6511446"/>
            <a:ext cx="6672263" cy="227013"/>
          </a:xfrm>
        </p:spPr>
        <p:txBody>
          <a:bodyPr>
            <a:noAutofit/>
          </a:bodyPr>
          <a:lstStyle>
            <a:lvl1pPr>
              <a:buNone/>
              <a:defRPr sz="900"/>
            </a:lvl1pPr>
            <a:lvl2pPr>
              <a:buNone/>
              <a:defRPr sz="1100"/>
            </a:lvl2pPr>
            <a:lvl3pPr>
              <a:buNone/>
              <a:defRPr sz="1100"/>
            </a:lvl3pPr>
            <a:lvl4pPr>
              <a:buNone/>
              <a:defRPr sz="1100"/>
            </a:lvl4pPr>
            <a:lvl5pPr>
              <a:buNone/>
              <a:defRPr sz="1100"/>
            </a:lvl5pPr>
          </a:lstStyle>
          <a:p>
            <a:pPr lvl="0"/>
            <a:r>
              <a:rPr lang="en-US" dirty="0" smtClean="0"/>
              <a:t>Sources &amp; Notes:</a:t>
            </a:r>
            <a:endParaRPr lang="en-US" dirty="0"/>
          </a:p>
        </p:txBody>
      </p:sp>
      <p:sp>
        <p:nvSpPr>
          <p:cNvPr id="13" name="Title 1"/>
          <p:cNvSpPr>
            <a:spLocks noGrp="1"/>
          </p:cNvSpPr>
          <p:nvPr>
            <p:ph type="title"/>
          </p:nvPr>
        </p:nvSpPr>
        <p:spPr>
          <a:xfrm>
            <a:off x="457199" y="705204"/>
            <a:ext cx="8238319" cy="418645"/>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31723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slide to righ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43440" y="1508124"/>
            <a:ext cx="4251321" cy="4890132"/>
          </a:xfrm>
          <a:prstGeom prst="rect">
            <a:avLst/>
          </a:prstGeom>
        </p:spPr>
      </p:pic>
      <p:sp>
        <p:nvSpPr>
          <p:cNvPr id="9" name="Picture Placeholder 8"/>
          <p:cNvSpPr>
            <a:spLocks noGrp="1"/>
          </p:cNvSpPr>
          <p:nvPr>
            <p:ph type="pic" sz="quarter" idx="17"/>
          </p:nvPr>
        </p:nvSpPr>
        <p:spPr>
          <a:xfrm>
            <a:off x="4775200" y="1636711"/>
            <a:ext cx="4000500" cy="4619756"/>
          </a:xfrm>
          <a:prstGeom prst="rect">
            <a:avLst/>
          </a:prstGeom>
        </p:spPr>
        <p:txBody>
          <a:bodyPr/>
          <a:lstStyle/>
          <a:p>
            <a:r>
              <a:rPr lang="en-US" smtClean="0"/>
              <a:t>Click icon to add picture</a:t>
            </a:r>
            <a:endParaRPr lang="en-GB" dirty="0"/>
          </a:p>
        </p:txBody>
      </p:sp>
      <p:sp>
        <p:nvSpPr>
          <p:cNvPr id="6"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8" name="Content Placeholder 1"/>
          <p:cNvSpPr>
            <a:spLocks noGrp="1"/>
          </p:cNvSpPr>
          <p:nvPr>
            <p:ph idx="1"/>
          </p:nvPr>
        </p:nvSpPr>
        <p:spPr>
          <a:xfrm>
            <a:off x="393031" y="1500110"/>
            <a:ext cx="4012006" cy="4898146"/>
          </a:xfrm>
          <a:prstGeom prst="rect">
            <a:avLst/>
          </a:prstGeo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21165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 Picture Content Slide (grey)">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326610"/>
            <a:ext cx="9144000" cy="4938205"/>
          </a:xfrm>
          <a:prstGeom prst="rect">
            <a:avLst/>
          </a:prstGeom>
        </p:spPr>
      </p:pic>
      <p:sp>
        <p:nvSpPr>
          <p:cNvPr id="6" name="Picture Placeholder 5"/>
          <p:cNvSpPr>
            <a:spLocks noGrp="1"/>
          </p:cNvSpPr>
          <p:nvPr>
            <p:ph type="pic" sz="quarter" idx="11"/>
          </p:nvPr>
        </p:nvSpPr>
        <p:spPr>
          <a:xfrm>
            <a:off x="139700" y="1435100"/>
            <a:ext cx="8839200" cy="4457700"/>
          </a:xfrm>
          <a:prstGeom prst="rect">
            <a:avLst/>
          </a:prstGeom>
        </p:spPr>
        <p:txBody>
          <a:bodyPr/>
          <a:lstStyle/>
          <a:p>
            <a:r>
              <a:rPr lang="en-US" smtClean="0"/>
              <a:t>Click icon to add picture</a:t>
            </a:r>
            <a:endParaRPr lang="en-GB" dirty="0"/>
          </a:p>
        </p:txBody>
      </p:sp>
      <p:sp>
        <p:nvSpPr>
          <p:cNvPr id="5" name="Text Placeholder 22"/>
          <p:cNvSpPr>
            <a:spLocks noGrp="1"/>
          </p:cNvSpPr>
          <p:nvPr>
            <p:ph type="body" sz="quarter" idx="16" hasCustomPrompt="1"/>
          </p:nvPr>
        </p:nvSpPr>
        <p:spPr>
          <a:xfrm>
            <a:off x="198599" y="6511446"/>
            <a:ext cx="6672263" cy="227013"/>
          </a:xfrm>
        </p:spPr>
        <p:txBody>
          <a:bodyPr>
            <a:noAutofit/>
          </a:bodyPr>
          <a:lstStyle>
            <a:lvl1pPr>
              <a:buNone/>
              <a:defRPr sz="900"/>
            </a:lvl1pPr>
            <a:lvl2pPr>
              <a:buNone/>
              <a:defRPr sz="1100"/>
            </a:lvl2pPr>
            <a:lvl3pPr>
              <a:buNone/>
              <a:defRPr sz="1100"/>
            </a:lvl3pPr>
            <a:lvl4pPr>
              <a:buNone/>
              <a:defRPr sz="1100"/>
            </a:lvl4pPr>
            <a:lvl5pPr>
              <a:buNone/>
              <a:defRPr sz="1100"/>
            </a:lvl5pPr>
          </a:lstStyle>
          <a:p>
            <a:pPr lvl="0"/>
            <a:r>
              <a:rPr lang="en-US" dirty="0" smtClean="0"/>
              <a:t>Sources &amp; Notes:</a:t>
            </a:r>
            <a:endParaRPr lang="en-US" dirty="0"/>
          </a:p>
        </p:txBody>
      </p:sp>
      <p:sp>
        <p:nvSpPr>
          <p:cNvPr id="7" name="Title 1"/>
          <p:cNvSpPr>
            <a:spLocks noGrp="1"/>
          </p:cNvSpPr>
          <p:nvPr>
            <p:ph type="title"/>
          </p:nvPr>
        </p:nvSpPr>
        <p:spPr>
          <a:xfrm>
            <a:off x="457199" y="705204"/>
            <a:ext cx="8238319" cy="418645"/>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12942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s &amp; Text Content Slide">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101600" y="1494886"/>
            <a:ext cx="2806700" cy="2209800"/>
          </a:xfrm>
          <a:prstGeom prst="rect">
            <a:avLst/>
          </a:prstGeom>
        </p:spPr>
        <p:txBody>
          <a:bodyPr/>
          <a:lstStyle/>
          <a:p>
            <a:r>
              <a:rPr lang="en-US" smtClean="0"/>
              <a:t>Click icon to add picture</a:t>
            </a:r>
            <a:endParaRPr lang="en-GB"/>
          </a:p>
        </p:txBody>
      </p:sp>
      <p:sp>
        <p:nvSpPr>
          <p:cNvPr id="10" name="Picture Placeholder 6"/>
          <p:cNvSpPr>
            <a:spLocks noGrp="1"/>
          </p:cNvSpPr>
          <p:nvPr>
            <p:ph type="pic" sz="quarter" idx="12"/>
          </p:nvPr>
        </p:nvSpPr>
        <p:spPr>
          <a:xfrm>
            <a:off x="6076950" y="1494886"/>
            <a:ext cx="2806700" cy="2209800"/>
          </a:xfrm>
          <a:prstGeom prst="rect">
            <a:avLst/>
          </a:prstGeom>
        </p:spPr>
        <p:txBody>
          <a:bodyPr/>
          <a:lstStyle/>
          <a:p>
            <a:r>
              <a:rPr lang="en-US" smtClean="0"/>
              <a:t>Click icon to add picture</a:t>
            </a:r>
            <a:endParaRPr lang="en-GB"/>
          </a:p>
        </p:txBody>
      </p:sp>
      <p:sp>
        <p:nvSpPr>
          <p:cNvPr id="11" name="Picture Placeholder 6"/>
          <p:cNvSpPr>
            <a:spLocks noGrp="1"/>
          </p:cNvSpPr>
          <p:nvPr>
            <p:ph type="pic" sz="quarter" idx="13"/>
          </p:nvPr>
        </p:nvSpPr>
        <p:spPr>
          <a:xfrm>
            <a:off x="3089275" y="1494886"/>
            <a:ext cx="2806700" cy="2209800"/>
          </a:xfrm>
          <a:prstGeom prst="rect">
            <a:avLst/>
          </a:prstGeom>
        </p:spPr>
        <p:txBody>
          <a:bodyPr/>
          <a:lstStyle/>
          <a:p>
            <a:r>
              <a:rPr lang="en-US" smtClean="0"/>
              <a:t>Click icon to add picture</a:t>
            </a:r>
            <a:endParaRPr lang="en-GB"/>
          </a:p>
        </p:txBody>
      </p:sp>
      <p:sp>
        <p:nvSpPr>
          <p:cNvPr id="9" name="Picture Placeholder 8"/>
          <p:cNvSpPr>
            <a:spLocks noGrp="1"/>
          </p:cNvSpPr>
          <p:nvPr>
            <p:ph type="pic" sz="quarter" idx="14"/>
          </p:nvPr>
        </p:nvSpPr>
        <p:spPr>
          <a:xfrm>
            <a:off x="126208" y="3872962"/>
            <a:ext cx="2782092" cy="2235737"/>
          </a:xfrm>
          <a:prstGeom prst="rect">
            <a:avLst/>
          </a:prstGeom>
        </p:spPr>
        <p:txBody>
          <a:bodyPr/>
          <a:lstStyle/>
          <a:p>
            <a:r>
              <a:rPr lang="en-US" smtClean="0"/>
              <a:t>Click icon to add picture</a:t>
            </a:r>
            <a:endParaRPr lang="en-GB"/>
          </a:p>
        </p:txBody>
      </p:sp>
      <p:sp>
        <p:nvSpPr>
          <p:cNvPr id="14" name="Picture Placeholder 8"/>
          <p:cNvSpPr>
            <a:spLocks noGrp="1"/>
          </p:cNvSpPr>
          <p:nvPr>
            <p:ph type="pic" sz="quarter" idx="15"/>
          </p:nvPr>
        </p:nvSpPr>
        <p:spPr>
          <a:xfrm>
            <a:off x="3113883" y="3890421"/>
            <a:ext cx="2782092" cy="2235737"/>
          </a:xfrm>
          <a:prstGeom prst="rect">
            <a:avLst/>
          </a:prstGeom>
        </p:spPr>
        <p:txBody>
          <a:bodyPr/>
          <a:lstStyle/>
          <a:p>
            <a:r>
              <a:rPr lang="en-US" smtClean="0"/>
              <a:t>Click icon to add picture</a:t>
            </a:r>
            <a:endParaRPr lang="en-GB"/>
          </a:p>
        </p:txBody>
      </p:sp>
      <p:sp>
        <p:nvSpPr>
          <p:cNvPr id="16" name="Picture Placeholder 8"/>
          <p:cNvSpPr>
            <a:spLocks noGrp="1"/>
          </p:cNvSpPr>
          <p:nvPr>
            <p:ph type="pic" sz="quarter" idx="16"/>
          </p:nvPr>
        </p:nvSpPr>
        <p:spPr>
          <a:xfrm>
            <a:off x="6076950" y="3890420"/>
            <a:ext cx="2782092" cy="2235737"/>
          </a:xfrm>
          <a:prstGeom prst="rect">
            <a:avLst/>
          </a:prstGeom>
        </p:spPr>
        <p:txBody>
          <a:bodyPr/>
          <a:lstStyle/>
          <a:p>
            <a:r>
              <a:rPr lang="en-US" smtClean="0"/>
              <a:t>Click icon to add picture</a:t>
            </a:r>
            <a:endParaRPr lang="en-GB"/>
          </a:p>
        </p:txBody>
      </p:sp>
      <p:sp>
        <p:nvSpPr>
          <p:cNvPr id="12" name="Text Placeholder 22"/>
          <p:cNvSpPr>
            <a:spLocks noGrp="1"/>
          </p:cNvSpPr>
          <p:nvPr>
            <p:ph type="body" sz="quarter" idx="17" hasCustomPrompt="1"/>
          </p:nvPr>
        </p:nvSpPr>
        <p:spPr>
          <a:xfrm>
            <a:off x="198599" y="6511446"/>
            <a:ext cx="6672263" cy="227013"/>
          </a:xfrm>
        </p:spPr>
        <p:txBody>
          <a:bodyPr>
            <a:noAutofit/>
          </a:bodyPr>
          <a:lstStyle>
            <a:lvl1pPr>
              <a:buNone/>
              <a:defRPr sz="900"/>
            </a:lvl1pPr>
            <a:lvl2pPr>
              <a:buNone/>
              <a:defRPr sz="1100"/>
            </a:lvl2pPr>
            <a:lvl3pPr>
              <a:buNone/>
              <a:defRPr sz="1100"/>
            </a:lvl3pPr>
            <a:lvl4pPr>
              <a:buNone/>
              <a:defRPr sz="1100"/>
            </a:lvl4pPr>
            <a:lvl5pPr>
              <a:buNone/>
              <a:defRPr sz="1100"/>
            </a:lvl5pPr>
          </a:lstStyle>
          <a:p>
            <a:pPr lvl="0"/>
            <a:r>
              <a:rPr lang="en-US" dirty="0" smtClean="0"/>
              <a:t>Sources &amp; Notes:</a:t>
            </a:r>
            <a:endParaRPr lang="en-US" dirty="0"/>
          </a:p>
        </p:txBody>
      </p:sp>
      <p:sp>
        <p:nvSpPr>
          <p:cNvPr id="13" name="Title 1"/>
          <p:cNvSpPr>
            <a:spLocks noGrp="1"/>
          </p:cNvSpPr>
          <p:nvPr>
            <p:ph type="title"/>
          </p:nvPr>
        </p:nvSpPr>
        <p:spPr>
          <a:xfrm>
            <a:off x="457199" y="705204"/>
            <a:ext cx="8238319" cy="418645"/>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08625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Halves Content Slide">
    <p:spTree>
      <p:nvGrpSpPr>
        <p:cNvPr id="1" name=""/>
        <p:cNvGrpSpPr/>
        <p:nvPr/>
      </p:nvGrpSpPr>
      <p:grpSpPr>
        <a:xfrm>
          <a:off x="0" y="0"/>
          <a:ext cx="0" cy="0"/>
          <a:chOff x="0" y="0"/>
          <a:chExt cx="0" cy="0"/>
        </a:xfrm>
      </p:grpSpPr>
      <p:sp>
        <p:nvSpPr>
          <p:cNvPr id="7" name="Content Placeholder 1"/>
          <p:cNvSpPr>
            <a:spLocks noGrp="1"/>
          </p:cNvSpPr>
          <p:nvPr>
            <p:ph idx="1"/>
          </p:nvPr>
        </p:nvSpPr>
        <p:spPr>
          <a:xfrm>
            <a:off x="393031" y="1500110"/>
            <a:ext cx="4012006"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Content Placeholder 4"/>
          <p:cNvSpPr>
            <a:spLocks noGrp="1"/>
          </p:cNvSpPr>
          <p:nvPr>
            <p:ph idx="11"/>
          </p:nvPr>
        </p:nvSpPr>
        <p:spPr>
          <a:xfrm>
            <a:off x="4698217" y="1500110"/>
            <a:ext cx="4028595"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3" name="Title Placeholder 1"/>
          <p:cNvSpPr>
            <a:spLocks noGrp="1"/>
          </p:cNvSpPr>
          <p:nvPr>
            <p:ph type="title"/>
          </p:nvPr>
        </p:nvSpPr>
        <p:spPr>
          <a:xfrm>
            <a:off x="457199" y="705204"/>
            <a:ext cx="8269613" cy="418645"/>
          </a:xfrm>
          <a:prstGeom prst="rect">
            <a:avLst/>
          </a:prstGeom>
        </p:spPr>
        <p:txBody>
          <a:bodyPr vert="horz" lIns="91440" tIns="45720" rIns="91440" bIns="45720" rtlCol="0" anchor="ctr">
            <a:noAutofit/>
          </a:bodyPr>
          <a:lstStyle>
            <a:lvl1pPr>
              <a:defRPr b="1"/>
            </a:lvl1pPr>
          </a:lstStyle>
          <a:p>
            <a:r>
              <a:rPr lang="en-US" smtClean="0"/>
              <a:t>Click to edit Master title style</a:t>
            </a:r>
            <a:endParaRPr lang="en-US" dirty="0"/>
          </a:p>
        </p:txBody>
      </p:sp>
      <p:sp>
        <p:nvSpPr>
          <p:cNvPr id="6" name="Text Placeholder 22"/>
          <p:cNvSpPr>
            <a:spLocks noGrp="1"/>
          </p:cNvSpPr>
          <p:nvPr>
            <p:ph type="body" sz="quarter" idx="16" hasCustomPrompt="1"/>
          </p:nvPr>
        </p:nvSpPr>
        <p:spPr>
          <a:xfrm>
            <a:off x="198599" y="6511446"/>
            <a:ext cx="6672263" cy="227013"/>
          </a:xfrm>
        </p:spPr>
        <p:txBody>
          <a:bodyPr>
            <a:noAutofit/>
          </a:bodyPr>
          <a:lstStyle>
            <a:lvl1pPr>
              <a:buNone/>
              <a:defRPr sz="900"/>
            </a:lvl1pPr>
            <a:lvl2pPr>
              <a:buNone/>
              <a:defRPr sz="1100"/>
            </a:lvl2pPr>
            <a:lvl3pPr>
              <a:buNone/>
              <a:defRPr sz="1100"/>
            </a:lvl3pPr>
            <a:lvl4pPr>
              <a:buNone/>
              <a:defRPr sz="1100"/>
            </a:lvl4pPr>
            <a:lvl5pPr>
              <a:buNone/>
              <a:defRPr sz="1100"/>
            </a:lvl5pPr>
          </a:lstStyle>
          <a:p>
            <a:pPr lvl="0"/>
            <a:r>
              <a:rPr lang="en-US" dirty="0" smtClean="0"/>
              <a:t>Sources &amp; Notes:</a:t>
            </a:r>
            <a:endParaRPr lang="en-US" dirty="0"/>
          </a:p>
        </p:txBody>
      </p:sp>
    </p:spTree>
    <p:extLst>
      <p:ext uri="{BB962C8B-B14F-4D97-AF65-F5344CB8AC3E}">
        <p14:creationId xmlns:p14="http://schemas.microsoft.com/office/powerpoint/2010/main" val="246132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 Picture Content Slide">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393030" y="5683662"/>
            <a:ext cx="8238320" cy="714593"/>
          </a:xfrm>
          <a:prstGeom prst="rect">
            <a:avLst/>
          </a:prstGeom>
        </p:spPr>
        <p:txBody>
          <a:bodyPr/>
          <a:lstStyle>
            <a:lvl1pPr>
              <a:buNone/>
              <a:defRPr sz="1600">
                <a:solidFill>
                  <a:srgbClr val="53565A"/>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p:txBody>
      </p:sp>
      <p:sp>
        <p:nvSpPr>
          <p:cNvPr id="12" name="Picture Placeholder 2"/>
          <p:cNvSpPr>
            <a:spLocks noGrp="1"/>
          </p:cNvSpPr>
          <p:nvPr>
            <p:ph type="pic" idx="1" hasCustomPrompt="1"/>
          </p:nvPr>
        </p:nvSpPr>
        <p:spPr>
          <a:xfrm>
            <a:off x="393030" y="1500110"/>
            <a:ext cx="8238320" cy="3878033"/>
          </a:xfrm>
          <a:prstGeom prst="rect">
            <a:avLst/>
          </a:prstGeom>
        </p:spPr>
        <p:txBody>
          <a:bodyPr>
            <a:normAutofit/>
          </a:bodyPr>
          <a:lstStyle>
            <a:lvl1pPr marL="0" indent="0" algn="ctr">
              <a:buNone/>
              <a:defRPr sz="24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Place Picture here</a:t>
            </a:r>
            <a:endParaRPr lang="en-US" dirty="0"/>
          </a:p>
        </p:txBody>
      </p:sp>
      <p:sp>
        <p:nvSpPr>
          <p:cNvPr id="8"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lvl1pPr>
              <a:defRPr b="1"/>
            </a:lvl1pPr>
          </a:lstStyle>
          <a:p>
            <a:r>
              <a:rPr lang="en-US" smtClean="0"/>
              <a:t>Click to edit Master title style</a:t>
            </a:r>
            <a:endParaRPr lang="en-US" dirty="0"/>
          </a:p>
        </p:txBody>
      </p:sp>
      <p:sp>
        <p:nvSpPr>
          <p:cNvPr id="7" name="Text Placeholder 22"/>
          <p:cNvSpPr>
            <a:spLocks noGrp="1"/>
          </p:cNvSpPr>
          <p:nvPr>
            <p:ph type="body" sz="quarter" idx="16" hasCustomPrompt="1"/>
          </p:nvPr>
        </p:nvSpPr>
        <p:spPr>
          <a:xfrm>
            <a:off x="198599" y="6511446"/>
            <a:ext cx="6672263" cy="227013"/>
          </a:xfrm>
        </p:spPr>
        <p:txBody>
          <a:bodyPr>
            <a:noAutofit/>
          </a:bodyPr>
          <a:lstStyle>
            <a:lvl1pPr>
              <a:buNone/>
              <a:defRPr sz="900"/>
            </a:lvl1pPr>
            <a:lvl2pPr>
              <a:buNone/>
              <a:defRPr sz="1100"/>
            </a:lvl2pPr>
            <a:lvl3pPr>
              <a:buNone/>
              <a:defRPr sz="1100"/>
            </a:lvl3pPr>
            <a:lvl4pPr>
              <a:buNone/>
              <a:defRPr sz="1100"/>
            </a:lvl4pPr>
            <a:lvl5pPr>
              <a:buNone/>
              <a:defRPr sz="1100"/>
            </a:lvl5pPr>
          </a:lstStyle>
          <a:p>
            <a:pPr lvl="0"/>
            <a:r>
              <a:rPr lang="en-US" dirty="0" smtClean="0"/>
              <a:t>Sources &amp; Notes:</a:t>
            </a:r>
            <a:endParaRPr lang="en-US" dirty="0"/>
          </a:p>
        </p:txBody>
      </p:sp>
    </p:spTree>
    <p:extLst>
      <p:ext uri="{BB962C8B-B14F-4D97-AF65-F5344CB8AC3E}">
        <p14:creationId xmlns:p14="http://schemas.microsoft.com/office/powerpoint/2010/main" val="3384515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header 1 ">
    <p:spTree>
      <p:nvGrpSpPr>
        <p:cNvPr id="1" name=""/>
        <p:cNvGrpSpPr/>
        <p:nvPr/>
      </p:nvGrpSpPr>
      <p:grpSpPr>
        <a:xfrm>
          <a:off x="0" y="0"/>
          <a:ext cx="0" cy="0"/>
          <a:chOff x="0" y="0"/>
          <a:chExt cx="0" cy="0"/>
        </a:xfrm>
      </p:grpSpPr>
      <p:sp>
        <p:nvSpPr>
          <p:cNvPr id="7" name="Rectangle 6"/>
          <p:cNvSpPr/>
          <p:nvPr/>
        </p:nvSpPr>
        <p:spPr>
          <a:xfrm>
            <a:off x="0" y="-8313"/>
            <a:ext cx="9144000" cy="399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8313"/>
            <a:ext cx="6924554" cy="6881395"/>
          </a:xfrm>
          <a:prstGeom prst="rect">
            <a:avLst/>
          </a:prstGeom>
        </p:spPr>
      </p:pic>
      <p:sp>
        <p:nvSpPr>
          <p:cNvPr id="8" name="Rectangle 7"/>
          <p:cNvSpPr/>
          <p:nvPr userDrawn="1"/>
        </p:nvSpPr>
        <p:spPr>
          <a:xfrm>
            <a:off x="0" y="2658533"/>
            <a:ext cx="9144000" cy="1714500"/>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32449" y="2658533"/>
            <a:ext cx="1714500" cy="1714500"/>
          </a:xfrm>
          <a:prstGeom prst="rect">
            <a:avLst/>
          </a:prstGeom>
        </p:spPr>
      </p:pic>
      <p:pic>
        <p:nvPicPr>
          <p:cNvPr id="9" name="Picture 1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17695" y="6438105"/>
            <a:ext cx="1574800" cy="160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 descr="C:\Users\jamesc\Documents\Product Information\ERI General\Artfile Archive\Product Logos\Elsevier_Logos_2014\Presentation - Elsevier\Non_Solus_Logo\ELS_NS_Logo_2C_RGB.png"/>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8171266" y="223121"/>
            <a:ext cx="648468" cy="71621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Text Placeholder 21"/>
          <p:cNvSpPr>
            <a:spLocks noGrp="1"/>
          </p:cNvSpPr>
          <p:nvPr>
            <p:ph type="body" sz="quarter" idx="13" hasCustomPrompt="1"/>
          </p:nvPr>
        </p:nvSpPr>
        <p:spPr>
          <a:xfrm>
            <a:off x="300038" y="2768138"/>
            <a:ext cx="6511923" cy="1504604"/>
          </a:xfrm>
          <a:prstGeom prst="rect">
            <a:avLst/>
          </a:prstGeom>
        </p:spPr>
        <p:txBody>
          <a:bodyPr anchor="ctr" anchorCtr="0">
            <a:noAutofit/>
          </a:bodyPr>
          <a:lstStyle>
            <a:lvl1pPr marL="0" indent="0">
              <a:buNone/>
              <a:defRPr sz="3200" b="1" baseline="0">
                <a:solidFill>
                  <a:schemeClr val="bg1"/>
                </a:solidFill>
                <a:latin typeface="Arial" panose="020B0604020202020204" pitchFamily="34" charset="0"/>
                <a:cs typeface="Arial" panose="020B0604020202020204" pitchFamily="34" charset="0"/>
              </a:defRPr>
            </a:lvl1pPr>
          </a:lstStyle>
          <a:p>
            <a:pPr lvl="0"/>
            <a:r>
              <a:rPr lang="en-GB" dirty="0" smtClean="0"/>
              <a:t>Add section header </a:t>
            </a:r>
          </a:p>
        </p:txBody>
      </p:sp>
    </p:spTree>
    <p:extLst>
      <p:ext uri="{BB962C8B-B14F-4D97-AF65-F5344CB8AC3E}">
        <p14:creationId xmlns:p14="http://schemas.microsoft.com/office/powerpoint/2010/main" val="261236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7" name="Rectangle 6"/>
          <p:cNvSpPr/>
          <p:nvPr/>
        </p:nvSpPr>
        <p:spPr>
          <a:xfrm>
            <a:off x="0" y="-8313"/>
            <a:ext cx="9144000" cy="399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463" y="-8313"/>
            <a:ext cx="6866313" cy="6866313"/>
          </a:xfrm>
          <a:prstGeom prst="rect">
            <a:avLst/>
          </a:prstGeom>
        </p:spPr>
      </p:pic>
      <p:sp>
        <p:nvSpPr>
          <p:cNvPr id="8" name="Rectangle 7"/>
          <p:cNvSpPr/>
          <p:nvPr/>
        </p:nvSpPr>
        <p:spPr>
          <a:xfrm>
            <a:off x="-17462" y="2658533"/>
            <a:ext cx="9161462" cy="1714500"/>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7444800" y="2658534"/>
            <a:ext cx="1717200" cy="1717200"/>
          </a:xfrm>
          <a:prstGeom prst="rect">
            <a:avLst/>
          </a:prstGeom>
        </p:spPr>
      </p:pic>
      <p:pic>
        <p:nvPicPr>
          <p:cNvPr id="9" name="Picture 1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17695" y="6438105"/>
            <a:ext cx="1574800" cy="160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 descr="C:\Users\jamesc\Documents\Product Information\ERI General\Artfile Archive\Product Logos\Elsevier_Logos_2014\Presentation - Elsevier\Non_Solus_Logo\ELS_NS_Logo_2C_RGB.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71266" y="223121"/>
            <a:ext cx="648468" cy="71621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 Placeholder 21"/>
          <p:cNvSpPr>
            <a:spLocks noGrp="1"/>
          </p:cNvSpPr>
          <p:nvPr>
            <p:ph type="body" sz="quarter" idx="13" hasCustomPrompt="1"/>
          </p:nvPr>
        </p:nvSpPr>
        <p:spPr>
          <a:xfrm>
            <a:off x="300038" y="2768138"/>
            <a:ext cx="6511923" cy="1504604"/>
          </a:xfrm>
          <a:prstGeom prst="rect">
            <a:avLst/>
          </a:prstGeom>
        </p:spPr>
        <p:txBody>
          <a:bodyPr anchor="ctr" anchorCtr="0">
            <a:noAutofit/>
          </a:bodyPr>
          <a:lstStyle>
            <a:lvl1pPr marL="0" indent="0">
              <a:buNone/>
              <a:defRPr sz="3200" b="1" baseline="0">
                <a:solidFill>
                  <a:schemeClr val="bg1"/>
                </a:solidFill>
                <a:latin typeface="Arial" panose="020B0604020202020204" pitchFamily="34" charset="0"/>
                <a:cs typeface="Arial" panose="020B0604020202020204" pitchFamily="34" charset="0"/>
              </a:defRPr>
            </a:lvl1pPr>
          </a:lstStyle>
          <a:p>
            <a:pPr lvl="0"/>
            <a:r>
              <a:rPr lang="en-GB" dirty="0" smtClean="0"/>
              <a:t>Add section header </a:t>
            </a:r>
          </a:p>
        </p:txBody>
      </p:sp>
    </p:spTree>
    <p:extLst>
      <p:ext uri="{BB962C8B-B14F-4D97-AF65-F5344CB8AC3E}">
        <p14:creationId xmlns:p14="http://schemas.microsoft.com/office/powerpoint/2010/main" val="1623129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header 3">
    <p:spTree>
      <p:nvGrpSpPr>
        <p:cNvPr id="1" name=""/>
        <p:cNvGrpSpPr/>
        <p:nvPr/>
      </p:nvGrpSpPr>
      <p:grpSpPr>
        <a:xfrm>
          <a:off x="0" y="0"/>
          <a:ext cx="0" cy="0"/>
          <a:chOff x="0" y="0"/>
          <a:chExt cx="0" cy="0"/>
        </a:xfrm>
      </p:grpSpPr>
      <p:sp>
        <p:nvSpPr>
          <p:cNvPr id="6" name="Rectangle 5"/>
          <p:cNvSpPr/>
          <p:nvPr/>
        </p:nvSpPr>
        <p:spPr>
          <a:xfrm>
            <a:off x="0" y="-8313"/>
            <a:ext cx="9144000" cy="399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8313"/>
            <a:ext cx="6866313" cy="6866313"/>
          </a:xfrm>
          <a:prstGeom prst="rect">
            <a:avLst/>
          </a:prstGeom>
        </p:spPr>
      </p:pic>
      <p:sp>
        <p:nvSpPr>
          <p:cNvPr id="7" name="Rectangle 6"/>
          <p:cNvSpPr/>
          <p:nvPr/>
        </p:nvSpPr>
        <p:spPr>
          <a:xfrm>
            <a:off x="0" y="2659666"/>
            <a:ext cx="9178922" cy="1714500"/>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63289" y="2658533"/>
            <a:ext cx="1715633" cy="1715633"/>
          </a:xfrm>
          <a:prstGeom prst="rect">
            <a:avLst/>
          </a:prstGeom>
        </p:spPr>
      </p:pic>
      <p:pic>
        <p:nvPicPr>
          <p:cNvPr id="8" name="Picture 1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17695" y="6438105"/>
            <a:ext cx="1574800" cy="160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2" descr="C:\Users\jamesc\Documents\Product Information\ERI General\Artfile Archive\Product Logos\Elsevier_Logos_2014\Presentation - Elsevier\Non_Solus_Logo\ELS_NS_Logo_2C_RGB.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71266" y="223121"/>
            <a:ext cx="648468" cy="71621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 Placeholder 21"/>
          <p:cNvSpPr>
            <a:spLocks noGrp="1"/>
          </p:cNvSpPr>
          <p:nvPr>
            <p:ph type="body" sz="quarter" idx="13" hasCustomPrompt="1"/>
          </p:nvPr>
        </p:nvSpPr>
        <p:spPr>
          <a:xfrm>
            <a:off x="300038" y="2768138"/>
            <a:ext cx="6511923" cy="1504604"/>
          </a:xfrm>
          <a:prstGeom prst="rect">
            <a:avLst/>
          </a:prstGeom>
        </p:spPr>
        <p:txBody>
          <a:bodyPr anchor="ctr" anchorCtr="0">
            <a:noAutofit/>
          </a:bodyPr>
          <a:lstStyle>
            <a:lvl1pPr marL="0" indent="0">
              <a:buNone/>
              <a:defRPr sz="3200" b="1" baseline="0">
                <a:solidFill>
                  <a:schemeClr val="bg1"/>
                </a:solidFill>
                <a:latin typeface="Arial" panose="020B0604020202020204" pitchFamily="34" charset="0"/>
                <a:cs typeface="Arial" panose="020B0604020202020204" pitchFamily="34" charset="0"/>
              </a:defRPr>
            </a:lvl1pPr>
          </a:lstStyle>
          <a:p>
            <a:pPr lvl="0"/>
            <a:r>
              <a:rPr lang="en-GB" dirty="0" smtClean="0"/>
              <a:t>Add section header </a:t>
            </a:r>
          </a:p>
        </p:txBody>
      </p:sp>
    </p:spTree>
    <p:extLst>
      <p:ext uri="{BB962C8B-B14F-4D97-AF65-F5344CB8AC3E}">
        <p14:creationId xmlns:p14="http://schemas.microsoft.com/office/powerpoint/2010/main" val="271062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4">
    <p:spTree>
      <p:nvGrpSpPr>
        <p:cNvPr id="1" name=""/>
        <p:cNvGrpSpPr/>
        <p:nvPr/>
      </p:nvGrpSpPr>
      <p:grpSpPr>
        <a:xfrm>
          <a:off x="0" y="0"/>
          <a:ext cx="0" cy="0"/>
          <a:chOff x="0" y="0"/>
          <a:chExt cx="0" cy="0"/>
        </a:xfrm>
      </p:grpSpPr>
      <p:sp>
        <p:nvSpPr>
          <p:cNvPr id="6" name="Rectangle 5"/>
          <p:cNvSpPr/>
          <p:nvPr/>
        </p:nvSpPr>
        <p:spPr>
          <a:xfrm>
            <a:off x="0" y="-8313"/>
            <a:ext cx="9144000" cy="399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8313"/>
            <a:ext cx="6866313" cy="6866313"/>
          </a:xfrm>
          <a:prstGeom prst="rect">
            <a:avLst/>
          </a:prstGeom>
        </p:spPr>
      </p:pic>
      <p:sp>
        <p:nvSpPr>
          <p:cNvPr id="8" name="Rectangle 7"/>
          <p:cNvSpPr/>
          <p:nvPr userDrawn="1"/>
        </p:nvSpPr>
        <p:spPr>
          <a:xfrm>
            <a:off x="0" y="2658533"/>
            <a:ext cx="9144000" cy="1714500"/>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29499" y="2658532"/>
            <a:ext cx="1714501" cy="1714501"/>
          </a:xfrm>
          <a:prstGeom prst="rect">
            <a:avLst/>
          </a:prstGeom>
        </p:spPr>
      </p:pic>
      <p:pic>
        <p:nvPicPr>
          <p:cNvPr id="7" name="Picture 13"/>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7317695" y="6438105"/>
            <a:ext cx="1574800" cy="160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2" descr="C:\Users\jamesc\Documents\Product Information\ERI General\Artfile Archive\Product Logos\Elsevier_Logos_2014\Presentation - Elsevier\Non_Solus_Logo\ELS_NS_Logo_2C_RGB.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71266" y="223121"/>
            <a:ext cx="648468" cy="71621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 Placeholder 21"/>
          <p:cNvSpPr>
            <a:spLocks noGrp="1"/>
          </p:cNvSpPr>
          <p:nvPr>
            <p:ph type="body" sz="quarter" idx="13" hasCustomPrompt="1"/>
          </p:nvPr>
        </p:nvSpPr>
        <p:spPr>
          <a:xfrm>
            <a:off x="300038" y="2768138"/>
            <a:ext cx="6511923" cy="1504604"/>
          </a:xfrm>
          <a:prstGeom prst="rect">
            <a:avLst/>
          </a:prstGeom>
        </p:spPr>
        <p:txBody>
          <a:bodyPr anchor="ctr" anchorCtr="0">
            <a:noAutofit/>
          </a:bodyPr>
          <a:lstStyle>
            <a:lvl1pPr marL="0" indent="0">
              <a:buNone/>
              <a:defRPr sz="3200" b="1" baseline="0">
                <a:solidFill>
                  <a:schemeClr val="bg1"/>
                </a:solidFill>
                <a:latin typeface="Arial" panose="020B0604020202020204" pitchFamily="34" charset="0"/>
                <a:cs typeface="Arial" panose="020B0604020202020204" pitchFamily="34" charset="0"/>
              </a:defRPr>
            </a:lvl1pPr>
          </a:lstStyle>
          <a:p>
            <a:pPr lvl="0"/>
            <a:r>
              <a:rPr lang="en-GB" dirty="0" smtClean="0"/>
              <a:t>Add section header </a:t>
            </a:r>
          </a:p>
        </p:txBody>
      </p:sp>
    </p:spTree>
    <p:extLst>
      <p:ext uri="{BB962C8B-B14F-4D97-AF65-F5344CB8AC3E}">
        <p14:creationId xmlns:p14="http://schemas.microsoft.com/office/powerpoint/2010/main" val="301786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Header 5">
    <p:spTree>
      <p:nvGrpSpPr>
        <p:cNvPr id="1" name=""/>
        <p:cNvGrpSpPr/>
        <p:nvPr/>
      </p:nvGrpSpPr>
      <p:grpSpPr>
        <a:xfrm>
          <a:off x="0" y="0"/>
          <a:ext cx="0" cy="0"/>
          <a:chOff x="0" y="0"/>
          <a:chExt cx="0" cy="0"/>
        </a:xfrm>
      </p:grpSpPr>
      <p:sp>
        <p:nvSpPr>
          <p:cNvPr id="6" name="Rectangle 5"/>
          <p:cNvSpPr/>
          <p:nvPr/>
        </p:nvSpPr>
        <p:spPr>
          <a:xfrm>
            <a:off x="0" y="-8313"/>
            <a:ext cx="9144000" cy="399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70" y="-8313"/>
            <a:ext cx="6691477" cy="6866313"/>
          </a:xfrm>
          <a:prstGeom prst="rect">
            <a:avLst/>
          </a:prstGeom>
        </p:spPr>
      </p:pic>
      <p:sp>
        <p:nvSpPr>
          <p:cNvPr id="9" name="Rectangle 8"/>
          <p:cNvSpPr/>
          <p:nvPr/>
        </p:nvSpPr>
        <p:spPr>
          <a:xfrm>
            <a:off x="0" y="2658533"/>
            <a:ext cx="9144000" cy="1714500"/>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29500" y="2658533"/>
            <a:ext cx="1714500" cy="1714500"/>
          </a:xfrm>
          <a:prstGeom prst="rect">
            <a:avLst/>
          </a:prstGeom>
        </p:spPr>
      </p:pic>
      <p:pic>
        <p:nvPicPr>
          <p:cNvPr id="7" name="Picture 13"/>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7317695" y="6438105"/>
            <a:ext cx="1574800" cy="160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2" descr="C:\Users\jamesc\Documents\Product Information\ERI General\Artfile Archive\Product Logos\Elsevier_Logos_2014\Presentation - Elsevier\Non_Solus_Logo\ELS_NS_Logo_2C_RGB.png"/>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8171266" y="223121"/>
            <a:ext cx="648468" cy="71621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Text Placeholder 21"/>
          <p:cNvSpPr>
            <a:spLocks noGrp="1"/>
          </p:cNvSpPr>
          <p:nvPr>
            <p:ph type="body" sz="quarter" idx="13" hasCustomPrompt="1"/>
          </p:nvPr>
        </p:nvSpPr>
        <p:spPr>
          <a:xfrm>
            <a:off x="300038" y="2768138"/>
            <a:ext cx="6511923" cy="1504604"/>
          </a:xfrm>
          <a:prstGeom prst="rect">
            <a:avLst/>
          </a:prstGeom>
        </p:spPr>
        <p:txBody>
          <a:bodyPr anchor="ctr" anchorCtr="0">
            <a:noAutofit/>
          </a:bodyPr>
          <a:lstStyle>
            <a:lvl1pPr marL="0" indent="0">
              <a:buNone/>
              <a:defRPr sz="3200" b="1" baseline="0">
                <a:solidFill>
                  <a:schemeClr val="bg1"/>
                </a:solidFill>
                <a:latin typeface="Arial" panose="020B0604020202020204" pitchFamily="34" charset="0"/>
                <a:cs typeface="Arial" panose="020B0604020202020204" pitchFamily="34" charset="0"/>
              </a:defRPr>
            </a:lvl1pPr>
          </a:lstStyle>
          <a:p>
            <a:pPr lvl="0"/>
            <a:r>
              <a:rPr lang="en-GB" dirty="0" smtClean="0"/>
              <a:t>Add section header </a:t>
            </a:r>
          </a:p>
        </p:txBody>
      </p:sp>
    </p:spTree>
    <p:extLst>
      <p:ext uri="{BB962C8B-B14F-4D97-AF65-F5344CB8AC3E}">
        <p14:creationId xmlns:p14="http://schemas.microsoft.com/office/powerpoint/2010/main" val="18142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ection Header 6">
    <p:spTree>
      <p:nvGrpSpPr>
        <p:cNvPr id="1" name=""/>
        <p:cNvGrpSpPr/>
        <p:nvPr/>
      </p:nvGrpSpPr>
      <p:grpSpPr>
        <a:xfrm>
          <a:off x="0" y="0"/>
          <a:ext cx="0" cy="0"/>
          <a:chOff x="0" y="0"/>
          <a:chExt cx="0" cy="0"/>
        </a:xfrm>
      </p:grpSpPr>
      <p:sp>
        <p:nvSpPr>
          <p:cNvPr id="6" name="Rectangle 5"/>
          <p:cNvSpPr/>
          <p:nvPr/>
        </p:nvSpPr>
        <p:spPr>
          <a:xfrm>
            <a:off x="0" y="-8313"/>
            <a:ext cx="9144000" cy="399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8313"/>
            <a:ext cx="6866313" cy="6866313"/>
          </a:xfrm>
          <a:prstGeom prst="rect">
            <a:avLst/>
          </a:prstGeom>
        </p:spPr>
      </p:pic>
      <p:sp>
        <p:nvSpPr>
          <p:cNvPr id="11" name="Rectangle 10"/>
          <p:cNvSpPr/>
          <p:nvPr/>
        </p:nvSpPr>
        <p:spPr>
          <a:xfrm>
            <a:off x="0" y="2659500"/>
            <a:ext cx="9144000" cy="1714500"/>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8400" y="2660400"/>
            <a:ext cx="1713600" cy="1713600"/>
          </a:xfrm>
          <a:prstGeom prst="rect">
            <a:avLst/>
          </a:prstGeom>
        </p:spPr>
      </p:pic>
      <p:pic>
        <p:nvPicPr>
          <p:cNvPr id="7" name="Picture 1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17695" y="6438105"/>
            <a:ext cx="1574800" cy="160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2" descr="C:\Users\jamesc\Documents\Product Information\ERI General\Artfile Archive\Product Logos\Elsevier_Logos_2014\Presentation - Elsevier\Non_Solus_Logo\ELS_NS_Logo_2C_RGB.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71266" y="223121"/>
            <a:ext cx="648468" cy="716218"/>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Text Placeholder 21"/>
          <p:cNvSpPr>
            <a:spLocks noGrp="1"/>
          </p:cNvSpPr>
          <p:nvPr>
            <p:ph type="body" sz="quarter" idx="13" hasCustomPrompt="1"/>
          </p:nvPr>
        </p:nvSpPr>
        <p:spPr>
          <a:xfrm>
            <a:off x="300038" y="2768138"/>
            <a:ext cx="6511923" cy="1504604"/>
          </a:xfrm>
          <a:prstGeom prst="rect">
            <a:avLst/>
          </a:prstGeom>
        </p:spPr>
        <p:txBody>
          <a:bodyPr anchor="ctr" anchorCtr="0">
            <a:noAutofit/>
          </a:bodyPr>
          <a:lstStyle>
            <a:lvl1pPr marL="0" indent="0">
              <a:buNone/>
              <a:defRPr sz="3200" b="1" baseline="0">
                <a:solidFill>
                  <a:schemeClr val="bg1"/>
                </a:solidFill>
                <a:latin typeface="Arial" panose="020B0604020202020204" pitchFamily="34" charset="0"/>
                <a:cs typeface="Arial" panose="020B0604020202020204" pitchFamily="34" charset="0"/>
              </a:defRPr>
            </a:lvl1pPr>
          </a:lstStyle>
          <a:p>
            <a:pPr lvl="0"/>
            <a:r>
              <a:rPr lang="en-GB" dirty="0" smtClean="0"/>
              <a:t>Add section header </a:t>
            </a:r>
          </a:p>
        </p:txBody>
      </p:sp>
      <p:pic>
        <p:nvPicPr>
          <p:cNvPr id="15" name="Picture 1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17695" y="6438105"/>
            <a:ext cx="1574800" cy="160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595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12" name="Rectangle 11"/>
          <p:cNvSpPr/>
          <p:nvPr/>
        </p:nvSpPr>
        <p:spPr>
          <a:xfrm>
            <a:off x="0" y="-8313"/>
            <a:ext cx="9144000" cy="399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21"/>
          <p:cNvSpPr txBox="1">
            <a:spLocks noChangeArrowheads="1"/>
          </p:cNvSpPr>
          <p:nvPr userDrawn="1"/>
        </p:nvSpPr>
        <p:spPr bwMode="auto">
          <a:xfrm>
            <a:off x="300038" y="6321425"/>
            <a:ext cx="408908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sz="1400" dirty="0" smtClean="0">
                <a:solidFill>
                  <a:srgbClr val="FF8200"/>
                </a:solidFill>
                <a:latin typeface="NexusSansOT" pitchFamily="-104" charset="0"/>
              </a:rPr>
              <a:t>www.elsevier.com/research-intelligence</a:t>
            </a:r>
            <a:endParaRPr lang="en-US" sz="1400" dirty="0">
              <a:solidFill>
                <a:srgbClr val="53565A"/>
              </a:solidFill>
              <a:latin typeface="NexusSansOT" pitchFamily="-104" charset="0"/>
            </a:endParaRPr>
          </a:p>
        </p:txBody>
      </p:sp>
      <p:sp>
        <p:nvSpPr>
          <p:cNvPr id="10" name="Rectangle 9"/>
          <p:cNvSpPr/>
          <p:nvPr userDrawn="1"/>
        </p:nvSpPr>
        <p:spPr>
          <a:xfrm>
            <a:off x="0" y="2658533"/>
            <a:ext cx="9144000" cy="1714500"/>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 Placeholder 21"/>
          <p:cNvSpPr>
            <a:spLocks noGrp="1"/>
          </p:cNvSpPr>
          <p:nvPr>
            <p:ph type="body" sz="quarter" idx="13" hasCustomPrompt="1"/>
          </p:nvPr>
        </p:nvSpPr>
        <p:spPr>
          <a:xfrm>
            <a:off x="300038" y="2768138"/>
            <a:ext cx="6511923" cy="1504604"/>
          </a:xfrm>
          <a:prstGeom prst="rect">
            <a:avLst/>
          </a:prstGeom>
        </p:spPr>
        <p:txBody>
          <a:bodyPr anchor="ctr" anchorCtr="0">
            <a:noAutofit/>
          </a:bodyPr>
          <a:lstStyle>
            <a:lvl1pPr marL="0" indent="0">
              <a:buNone/>
              <a:defRPr sz="3200" b="1" baseline="0">
                <a:solidFill>
                  <a:schemeClr val="bg1"/>
                </a:solidFill>
                <a:latin typeface="Arial" panose="020B0604020202020204" pitchFamily="34" charset="0"/>
                <a:cs typeface="Arial" panose="020B0604020202020204" pitchFamily="34" charset="0"/>
              </a:defRPr>
            </a:lvl1pPr>
          </a:lstStyle>
          <a:p>
            <a:pPr lvl="0"/>
            <a:r>
              <a:rPr lang="en-GB" dirty="0" smtClean="0"/>
              <a:t>End slide</a:t>
            </a:r>
          </a:p>
        </p:txBody>
      </p:sp>
      <p:pic>
        <p:nvPicPr>
          <p:cNvPr id="14" name="Picture 2" descr="C:\Users\jamesc\Documents\Product Information\ERI General\Artfile Archive\Product Logos\Product Logos\Solution Suite Wordmarks 151 Orange\Ppt and Web\ELS_RI_Wordmark_151_RGB.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9099" y="2186256"/>
            <a:ext cx="3453293" cy="264536"/>
          </a:xfrm>
          <a:prstGeom prst="rect">
            <a:avLst/>
          </a:prstGeom>
          <a:noFill/>
          <a:extLst>
            <a:ext uri="{909E8E84-426E-40dd-AFC4-6F175D3DCCD1}">
              <a14:hiddenFill xmlns="" xmlns:a14="http://schemas.microsoft.com/office/drawing/2010/main">
                <a:solidFill>
                  <a:srgbClr val="FFFFFF"/>
                </a:solidFill>
              </a14:hiddenFill>
            </a:ext>
          </a:extLst>
        </p:spPr>
      </p:pic>
      <p:pic>
        <p:nvPicPr>
          <p:cNvPr id="17" name="Picture 2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831807" y="1049338"/>
            <a:ext cx="2303462" cy="5094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3360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ver Option 4">
    <p:bg>
      <p:bgPr>
        <a:solidFill>
          <a:schemeClr val="bg1"/>
        </a:solidFill>
        <a:effectLst/>
      </p:bgPr>
    </p:bg>
    <p:spTree>
      <p:nvGrpSpPr>
        <p:cNvPr id="1" name=""/>
        <p:cNvGrpSpPr/>
        <p:nvPr/>
      </p:nvGrpSpPr>
      <p:grpSpPr>
        <a:xfrm>
          <a:off x="0" y="0"/>
          <a:ext cx="0" cy="0"/>
          <a:chOff x="0" y="0"/>
          <a:chExt cx="0" cy="0"/>
        </a:xfrm>
      </p:grpSpPr>
      <p:pic>
        <p:nvPicPr>
          <p:cNvPr id="13" name="Picture 12" descr="orangebackground.jpg"/>
          <p:cNvPicPr>
            <a:picLocks noChangeAspect="1"/>
          </p:cNvPicPr>
          <p:nvPr userDrawn="1"/>
        </p:nvPicPr>
        <p:blipFill>
          <a:blip r:embed="rId2" cstate="print"/>
          <a:stretch>
            <a:fillRect/>
          </a:stretch>
        </p:blipFill>
        <p:spPr>
          <a:xfrm>
            <a:off x="0" y="0"/>
            <a:ext cx="9144000" cy="6858000"/>
          </a:xfrm>
          <a:prstGeom prst="rect">
            <a:avLst/>
          </a:prstGeom>
        </p:spPr>
      </p:pic>
      <p:sp>
        <p:nvSpPr>
          <p:cNvPr id="15" name="Text Placeholder 8"/>
          <p:cNvSpPr>
            <a:spLocks noGrp="1"/>
          </p:cNvSpPr>
          <p:nvPr>
            <p:ph type="body" sz="quarter" idx="16" hasCustomPrompt="1"/>
          </p:nvPr>
        </p:nvSpPr>
        <p:spPr>
          <a:xfrm>
            <a:off x="252412" y="3665542"/>
            <a:ext cx="3675062" cy="407987"/>
          </a:xfrm>
          <a:prstGeom prst="rect">
            <a:avLst/>
          </a:prstGeom>
        </p:spPr>
        <p:txBody>
          <a:bodyPr anchor="ctr">
            <a:normAutofit/>
          </a:bodyPr>
          <a:lstStyle>
            <a:lvl1pPr marL="0" indent="0">
              <a:buNone/>
              <a:defRPr sz="1100" b="0" baseline="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lvl="0"/>
            <a:r>
              <a:rPr lang="en-US" dirty="0" smtClean="0"/>
              <a:t>SUBTITLE OF PRESENTATION</a:t>
            </a:r>
            <a:endParaRPr lang="en-US" dirty="0"/>
          </a:p>
        </p:txBody>
      </p:sp>
      <p:sp>
        <p:nvSpPr>
          <p:cNvPr id="16" name="Text Placeholder 4"/>
          <p:cNvSpPr>
            <a:spLocks noGrp="1"/>
          </p:cNvSpPr>
          <p:nvPr>
            <p:ph type="body" sz="quarter" idx="17" hasCustomPrompt="1"/>
          </p:nvPr>
        </p:nvSpPr>
        <p:spPr>
          <a:xfrm>
            <a:off x="913947" y="4401798"/>
            <a:ext cx="3111046" cy="263293"/>
          </a:xfrm>
          <a:prstGeom prst="rect">
            <a:avLst/>
          </a:prstGeom>
        </p:spPr>
        <p:txBody>
          <a:bodyPr>
            <a:noAutofit/>
          </a:bodyPr>
          <a:lstStyle>
            <a:lvl1pPr marL="0" indent="0">
              <a:lnSpc>
                <a:spcPct val="100000"/>
              </a:lnSpc>
              <a:buNone/>
              <a:defRPr sz="800" b="0" baseline="0">
                <a:solidFill>
                  <a:schemeClr val="bg1"/>
                </a:solidFill>
                <a:latin typeface="Arial" panose="020B0604020202020204" pitchFamily="34" charset="0"/>
                <a:cs typeface="Arial" panose="020B0604020202020204" pitchFamily="34" charset="0"/>
              </a:defRPr>
            </a:lvl1pPr>
          </a:lstStyle>
          <a:p>
            <a:pPr lvl="0"/>
            <a:r>
              <a:rPr lang="en-US" dirty="0" err="1" smtClean="0"/>
              <a:t>FirstName</a:t>
            </a:r>
            <a:r>
              <a:rPr lang="en-US" dirty="0" smtClean="0"/>
              <a:t> </a:t>
            </a:r>
            <a:r>
              <a:rPr lang="en-US" dirty="0" err="1" smtClean="0"/>
              <a:t>LastName</a:t>
            </a:r>
            <a:endParaRPr lang="en-US" dirty="0" smtClean="0"/>
          </a:p>
        </p:txBody>
      </p:sp>
      <p:sp>
        <p:nvSpPr>
          <p:cNvPr id="21" name="Title 1"/>
          <p:cNvSpPr>
            <a:spLocks noGrp="1"/>
          </p:cNvSpPr>
          <p:nvPr>
            <p:ph type="ctrTitle" hasCustomPrompt="1"/>
          </p:nvPr>
        </p:nvSpPr>
        <p:spPr>
          <a:xfrm>
            <a:off x="240043" y="2910702"/>
            <a:ext cx="7772400" cy="722764"/>
          </a:xfrm>
        </p:spPr>
        <p:txBody>
          <a:bodyPr anchor="t">
            <a:noAutofit/>
          </a:bodyPr>
          <a:lstStyle>
            <a:lvl1pPr algn="l">
              <a:defRPr sz="2600" b="1" baseline="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dirty="0" smtClean="0"/>
              <a:t>Cover Slide Title</a:t>
            </a:r>
            <a:br>
              <a:rPr lang="en-US" dirty="0" smtClean="0"/>
            </a:br>
            <a:r>
              <a:rPr lang="en-US" dirty="0" smtClean="0"/>
              <a:t>Second Line If Necessary</a:t>
            </a:r>
            <a:endParaRPr lang="en-US" dirty="0"/>
          </a:p>
        </p:txBody>
      </p:sp>
    </p:spTree>
    <p:extLst>
      <p:ext uri="{BB962C8B-B14F-4D97-AF65-F5344CB8AC3E}">
        <p14:creationId xmlns:p14="http://schemas.microsoft.com/office/powerpoint/2010/main" val="681901459"/>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xmlns:p14="http://schemas.microsoft.com/office/powerpoint/2010/main" spd="slow">
        <p:fade/>
      </p:transition>
    </mc:Fallback>
  </mc:AlternateContent>
  <p:extLst mod="1">
    <p:ext uri="{DCECCB84-F9BA-43D5-87BE-67443E8EF086}">
      <p15:sldGuideLst xmlns:p15="http://schemas.microsoft.com/office/powerpoint/2012/main">
        <p15:guide id="1" orient="horz" pos="2160">
          <p15:clr>
            <a:srgbClr val="FBAE40"/>
          </p15:clr>
        </p15:guide>
        <p15:guide id="2" pos="21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 All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3788" y="1605188"/>
            <a:ext cx="7429500" cy="4803776"/>
          </a:xfrm>
          <a:prstGeom prst="rect">
            <a:avLst/>
          </a:prstGeom>
        </p:spPr>
        <p:txBody>
          <a:bodyPr>
            <a:normAutofit/>
          </a:bodyPr>
          <a:lstStyle>
            <a:lvl1pPr>
              <a:defRPr sz="1500" b="1">
                <a:solidFill>
                  <a:srgbClr val="75787B"/>
                </a:solidFill>
                <a:latin typeface="Arial" panose="020B0604020202020204" pitchFamily="34" charset="0"/>
                <a:ea typeface="Verdana" panose="020B0604030504040204" pitchFamily="34" charset="0"/>
                <a:cs typeface="Arial" panose="020B0604020202020204" pitchFamily="34" charset="0"/>
              </a:defRPr>
            </a:lvl1pPr>
            <a:lvl2pPr>
              <a:defRPr sz="1300">
                <a:solidFill>
                  <a:srgbClr val="75787B"/>
                </a:solidFill>
                <a:latin typeface="Arial" panose="020B0604020202020204" pitchFamily="34" charset="0"/>
                <a:ea typeface="Verdana" panose="020B0604030504040204" pitchFamily="34" charset="0"/>
                <a:cs typeface="Arial" panose="020B0604020202020204" pitchFamily="34" charset="0"/>
              </a:defRPr>
            </a:lvl2pPr>
            <a:lvl3pPr>
              <a:defRPr sz="1100">
                <a:solidFill>
                  <a:srgbClr val="75787B"/>
                </a:solidFill>
                <a:latin typeface="Arial" panose="020B0604020202020204" pitchFamily="34" charset="0"/>
                <a:ea typeface="Verdana" panose="020B0604030504040204" pitchFamily="34" charset="0"/>
                <a:cs typeface="Arial" panose="020B0604020202020204" pitchFamily="34" charset="0"/>
              </a:defRPr>
            </a:lvl3pPr>
            <a:lvl4pPr>
              <a:defRPr sz="1050">
                <a:latin typeface="Lucida Sans Unicode" panose="020B0602030504020204" pitchFamily="34" charset="0"/>
                <a:ea typeface="Verdana" panose="020B0604030504040204" pitchFamily="34" charset="0"/>
                <a:cs typeface="Lucida Sans Unicode" panose="020B0602030504020204" pitchFamily="34" charset="0"/>
              </a:defRPr>
            </a:lvl4pPr>
            <a:lvl5pPr>
              <a:defRPr sz="1050">
                <a:latin typeface="Lucida Sans Unicode" panose="020B0602030504020204" pitchFamily="34" charset="0"/>
                <a:ea typeface="Verdana" panose="020B0604030504040204" pitchFamily="34" charset="0"/>
                <a:cs typeface="Lucida Sans Unicode" panose="020B0602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2" name="Slide Number Placeholder 7"/>
          <p:cNvSpPr>
            <a:spLocks noGrp="1"/>
          </p:cNvSpPr>
          <p:nvPr>
            <p:ph type="sldNum" sz="quarter" idx="4"/>
          </p:nvPr>
        </p:nvSpPr>
        <p:spPr>
          <a:xfrm>
            <a:off x="8548008" y="24905"/>
            <a:ext cx="457200" cy="327933"/>
          </a:xfrm>
          <a:prstGeom prst="rect">
            <a:avLst/>
          </a:prstGeom>
        </p:spPr>
        <p:txBody>
          <a:bodyPr vert="horz" lIns="91440" tIns="45720" rIns="91440" bIns="45720" rtlCol="0" anchor="ctr"/>
          <a:lstStyle>
            <a:lvl1pPr algn="r">
              <a:defRPr sz="700">
                <a:solidFill>
                  <a:schemeClr val="bg1"/>
                </a:solidFill>
              </a:defRPr>
            </a:lvl1pPr>
          </a:lstStyle>
          <a:p>
            <a:fld id="{DA15E891-66B8-4B28-AB8F-05A4B1DE573C}" type="slidenum">
              <a:rPr lang="en-US" smtClean="0"/>
              <a:pPr/>
              <a:t>‹#›</a:t>
            </a:fld>
            <a:endParaRPr lang="en-US" dirty="0"/>
          </a:p>
        </p:txBody>
      </p:sp>
      <p:sp>
        <p:nvSpPr>
          <p:cNvPr id="14" name="Text Placeholder 13"/>
          <p:cNvSpPr>
            <a:spLocks noGrp="1"/>
          </p:cNvSpPr>
          <p:nvPr>
            <p:ph type="body" sz="quarter" idx="10" hasCustomPrompt="1"/>
          </p:nvPr>
        </p:nvSpPr>
        <p:spPr>
          <a:xfrm>
            <a:off x="1093788" y="954767"/>
            <a:ext cx="7429500" cy="285750"/>
          </a:xfrm>
        </p:spPr>
        <p:txBody>
          <a:bodyPr>
            <a:noAutofit/>
          </a:bodyPr>
          <a:lstStyle>
            <a:lvl1pPr marL="0" indent="0">
              <a:buNone/>
              <a:defRPr sz="1800" baseline="0">
                <a:solidFill>
                  <a:srgbClr val="007398"/>
                </a:solidFill>
                <a:latin typeface="Arial" panose="020B0604020202020204" pitchFamily="34" charset="0"/>
                <a:cs typeface="Arial" panose="020B0604020202020204" pitchFamily="34" charset="0"/>
              </a:defRPr>
            </a:lvl1pPr>
          </a:lstStyle>
          <a:p>
            <a:pPr lvl="0"/>
            <a:r>
              <a:rPr lang="en-US" dirty="0" smtClean="0"/>
              <a:t>Title of Slide</a:t>
            </a:r>
            <a:endParaRPr lang="en-US" dirty="0"/>
          </a:p>
        </p:txBody>
      </p:sp>
    </p:spTree>
    <p:extLst>
      <p:ext uri="{BB962C8B-B14F-4D97-AF65-F5344CB8AC3E}">
        <p14:creationId xmlns:p14="http://schemas.microsoft.com/office/powerpoint/2010/main" val="945058353"/>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theme" Target="../theme/theme1.xml"/><Relationship Id="rId25" Type="http://schemas.openxmlformats.org/officeDocument/2006/relationships/image" Target="../media/image1.jpeg"/><Relationship Id="rId26"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header.jpg"/>
          <p:cNvPicPr>
            <a:picLocks noChangeAspect="1"/>
          </p:cNvPicPr>
          <p:nvPr/>
        </p:nvPicPr>
        <p:blipFill>
          <a:blip r:embed="rId25"/>
          <a:stretch>
            <a:fillRect/>
          </a:stretch>
        </p:blipFill>
        <p:spPr>
          <a:xfrm>
            <a:off x="0" y="0"/>
            <a:ext cx="9144000" cy="375646"/>
          </a:xfrm>
          <a:prstGeom prst="rect">
            <a:avLst/>
          </a:prstGeom>
        </p:spPr>
      </p:pic>
      <p:sp>
        <p:nvSpPr>
          <p:cNvPr id="13"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p>
            <a:r>
              <a:rPr lang="en-US" dirty="0" smtClean="0"/>
              <a:t>Title of Slide</a:t>
            </a:r>
            <a:endParaRPr lang="en-US" dirty="0"/>
          </a:p>
        </p:txBody>
      </p:sp>
      <p:sp>
        <p:nvSpPr>
          <p:cNvPr id="14" name="Text Placeholder 8"/>
          <p:cNvSpPr>
            <a:spLocks noGrp="1"/>
          </p:cNvSpPr>
          <p:nvPr>
            <p:ph type="body" idx="1"/>
          </p:nvPr>
        </p:nvSpPr>
        <p:spPr>
          <a:xfrm>
            <a:off x="393031" y="1500110"/>
            <a:ext cx="8238318" cy="489814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TextBox 7"/>
          <p:cNvSpPr txBox="1"/>
          <p:nvPr/>
        </p:nvSpPr>
        <p:spPr>
          <a:xfrm>
            <a:off x="8316275" y="86049"/>
            <a:ext cx="592667" cy="200055"/>
          </a:xfrm>
          <a:prstGeom prst="rect">
            <a:avLst/>
          </a:prstGeom>
          <a:noFill/>
        </p:spPr>
        <p:txBody>
          <a:bodyPr wrap="square" rtlCol="0">
            <a:spAutoFit/>
          </a:bodyPr>
          <a:lstStyle/>
          <a:p>
            <a:pPr algn="r"/>
            <a:r>
              <a:rPr lang="en-US" sz="700" b="1" dirty="0" smtClean="0">
                <a:solidFill>
                  <a:prstClr val="white"/>
                </a:solidFill>
                <a:cs typeface="Arial" pitchFamily="34" charset="0"/>
              </a:rPr>
              <a:t>|     </a:t>
            </a:r>
            <a:fld id="{0458CB15-4049-3E44-A91F-E9E0F94EC727}" type="slidenum">
              <a:rPr lang="en-US" sz="700" b="1" smtClean="0">
                <a:solidFill>
                  <a:prstClr val="white"/>
                </a:solidFill>
                <a:cs typeface="Arial" pitchFamily="34" charset="0"/>
              </a:rPr>
              <a:pPr algn="r"/>
              <a:t>‹#›</a:t>
            </a:fld>
            <a:endParaRPr lang="en-US" sz="700" b="1" dirty="0" err="1" smtClean="0">
              <a:solidFill>
                <a:prstClr val="white"/>
              </a:solidFill>
              <a:cs typeface="Arial" pitchFamily="34" charset="0"/>
            </a:endParaRPr>
          </a:p>
        </p:txBody>
      </p:sp>
      <p:pic>
        <p:nvPicPr>
          <p:cNvPr id="6" name="Picture 5"/>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rot="10800000" flipH="1" flipV="1">
            <a:off x="6522714" y="117710"/>
            <a:ext cx="1933450" cy="147285"/>
          </a:xfrm>
          <a:prstGeom prst="rect">
            <a:avLst/>
          </a:prstGeom>
        </p:spPr>
      </p:pic>
      <p:sp>
        <p:nvSpPr>
          <p:cNvPr id="7" name="TextBox 6"/>
          <p:cNvSpPr txBox="1"/>
          <p:nvPr/>
        </p:nvSpPr>
        <p:spPr>
          <a:xfrm>
            <a:off x="8316275" y="86049"/>
            <a:ext cx="592667" cy="200055"/>
          </a:xfrm>
          <a:prstGeom prst="rect">
            <a:avLst/>
          </a:prstGeom>
          <a:noFill/>
        </p:spPr>
        <p:txBody>
          <a:bodyPr wrap="square" rtlCol="0">
            <a:spAutoFit/>
          </a:bodyPr>
          <a:lstStyle/>
          <a:p>
            <a:pPr algn="r"/>
            <a:r>
              <a:rPr lang="en-US" sz="700" b="1" dirty="0" smtClean="0">
                <a:solidFill>
                  <a:prstClr val="white"/>
                </a:solidFill>
                <a:cs typeface="Arial" pitchFamily="34" charset="0"/>
              </a:rPr>
              <a:t>|     </a:t>
            </a:r>
            <a:fld id="{0458CB15-4049-3E44-A91F-E9E0F94EC727}" type="slidenum">
              <a:rPr lang="en-US" sz="700" b="1" smtClean="0">
                <a:solidFill>
                  <a:prstClr val="white"/>
                </a:solidFill>
                <a:cs typeface="Arial" pitchFamily="34" charset="0"/>
              </a:rPr>
              <a:pPr algn="r"/>
              <a:t>‹#›</a:t>
            </a:fld>
            <a:endParaRPr lang="en-US" sz="700" b="1" dirty="0" err="1" smtClean="0">
              <a:solidFill>
                <a:prstClr val="white"/>
              </a:solidFill>
              <a:cs typeface="Arial" pitchFamily="34" charset="0"/>
            </a:endParaRPr>
          </a:p>
        </p:txBody>
      </p:sp>
      <p:pic>
        <p:nvPicPr>
          <p:cNvPr id="10" name="Picture 9" descr="header.jpg"/>
          <p:cNvPicPr>
            <a:picLocks noChangeAspect="1"/>
          </p:cNvPicPr>
          <p:nvPr/>
        </p:nvPicPr>
        <p:blipFill>
          <a:blip r:embed="rId25"/>
          <a:stretch>
            <a:fillRect/>
          </a:stretch>
        </p:blipFill>
        <p:spPr>
          <a:xfrm>
            <a:off x="0" y="0"/>
            <a:ext cx="9144000" cy="375646"/>
          </a:xfrm>
          <a:prstGeom prst="rect">
            <a:avLst/>
          </a:prstGeom>
        </p:spPr>
      </p:pic>
      <p:sp>
        <p:nvSpPr>
          <p:cNvPr id="11" name="TextBox 10"/>
          <p:cNvSpPr txBox="1"/>
          <p:nvPr/>
        </p:nvSpPr>
        <p:spPr>
          <a:xfrm>
            <a:off x="8316275" y="86049"/>
            <a:ext cx="592667" cy="200055"/>
          </a:xfrm>
          <a:prstGeom prst="rect">
            <a:avLst/>
          </a:prstGeom>
          <a:noFill/>
        </p:spPr>
        <p:txBody>
          <a:bodyPr wrap="square" rtlCol="0">
            <a:spAutoFit/>
          </a:bodyPr>
          <a:lstStyle/>
          <a:p>
            <a:pPr algn="r"/>
            <a:r>
              <a:rPr lang="en-US" sz="700" b="1" dirty="0" smtClean="0">
                <a:solidFill>
                  <a:prstClr val="white"/>
                </a:solidFill>
                <a:cs typeface="Arial" pitchFamily="34" charset="0"/>
              </a:rPr>
              <a:t>|     </a:t>
            </a:r>
            <a:fld id="{0458CB15-4049-3E44-A91F-E9E0F94EC727}" type="slidenum">
              <a:rPr lang="en-US" sz="700" b="1" smtClean="0">
                <a:solidFill>
                  <a:prstClr val="white"/>
                </a:solidFill>
                <a:cs typeface="Arial" pitchFamily="34" charset="0"/>
              </a:rPr>
              <a:pPr algn="r"/>
              <a:t>‹#›</a:t>
            </a:fld>
            <a:endParaRPr lang="en-US" sz="700" b="1" dirty="0" err="1" smtClean="0">
              <a:solidFill>
                <a:prstClr val="white"/>
              </a:solidFill>
              <a:cs typeface="Arial" pitchFamily="34" charset="0"/>
            </a:endParaRPr>
          </a:p>
        </p:txBody>
      </p:sp>
      <p:pic>
        <p:nvPicPr>
          <p:cNvPr id="12" name="Picture 11"/>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rot="10800000" flipH="1" flipV="1">
            <a:off x="6522714" y="117710"/>
            <a:ext cx="1933450" cy="147285"/>
          </a:xfrm>
          <a:prstGeom prst="rect">
            <a:avLst/>
          </a:prstGeom>
        </p:spPr>
      </p:pic>
    </p:spTree>
    <p:extLst>
      <p:ext uri="{BB962C8B-B14F-4D97-AF65-F5344CB8AC3E}">
        <p14:creationId xmlns:p14="http://schemas.microsoft.com/office/powerpoint/2010/main" val="1659547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457200" rtl="0" eaLnBrk="1" latinLnBrk="0" hangingPunct="1">
        <a:spcBef>
          <a:spcPct val="0"/>
        </a:spcBef>
        <a:buNone/>
        <a:defRPr sz="2400" b="1" i="0" kern="1200">
          <a:solidFill>
            <a:schemeClr val="accent1"/>
          </a:solidFill>
          <a:latin typeface="Arial Bold"/>
          <a:ea typeface="+mj-ea"/>
          <a:cs typeface="Arial Bold"/>
        </a:defRPr>
      </a:lvl1pPr>
    </p:titleStyle>
    <p:bodyStyle>
      <a:lvl1pPr marL="342900" indent="-256032" algn="l" defTabSz="457200" rtl="0" eaLnBrk="1" latinLnBrk="0" hangingPunct="1">
        <a:spcBef>
          <a:spcPct val="20000"/>
        </a:spcBef>
        <a:buFont typeface="Arial"/>
        <a:buChar char="•"/>
        <a:defRPr sz="2000" kern="1200">
          <a:solidFill>
            <a:srgbClr val="53565A"/>
          </a:solidFill>
          <a:latin typeface="Arial"/>
          <a:ea typeface="+mn-ea"/>
          <a:cs typeface="Arial"/>
        </a:defRPr>
      </a:lvl1pPr>
      <a:lvl2pPr marL="742950" indent="-285750" algn="l" defTabSz="457200" rtl="0" eaLnBrk="1" latinLnBrk="0" hangingPunct="1">
        <a:spcBef>
          <a:spcPct val="20000"/>
        </a:spcBef>
        <a:buSzPct val="80000"/>
        <a:buFont typeface="Arial" pitchFamily="34" charset="0"/>
        <a:buChar char="-"/>
        <a:defRPr sz="1800" kern="1200">
          <a:solidFill>
            <a:srgbClr val="53565A"/>
          </a:solidFill>
          <a:latin typeface="Arial"/>
          <a:ea typeface="+mn-ea"/>
          <a:cs typeface="+mn-cs"/>
        </a:defRPr>
      </a:lvl2pPr>
      <a:lvl3pPr marL="1143000" indent="-228600" algn="l" defTabSz="457200" rtl="0" eaLnBrk="1" latinLnBrk="0" hangingPunct="1">
        <a:spcBef>
          <a:spcPct val="20000"/>
        </a:spcBef>
        <a:buSzPct val="90000"/>
        <a:buFont typeface="Courier New" pitchFamily="49" charset="0"/>
        <a:buChar char="o"/>
        <a:defRPr sz="1600" kern="1200">
          <a:solidFill>
            <a:srgbClr val="53565A"/>
          </a:solidFill>
          <a:latin typeface="Arial"/>
          <a:ea typeface="+mn-ea"/>
          <a:cs typeface="+mn-cs"/>
        </a:defRPr>
      </a:lvl3pPr>
      <a:lvl4pPr marL="1600200" indent="-228600" algn="l" defTabSz="457200" rtl="0" eaLnBrk="1" latinLnBrk="0" hangingPunct="1">
        <a:spcBef>
          <a:spcPct val="20000"/>
        </a:spcBef>
        <a:buSzPct val="90000"/>
        <a:buFont typeface="Courier New"/>
        <a:buChar char="o"/>
        <a:defRPr sz="1600" kern="1200">
          <a:solidFill>
            <a:srgbClr val="53565A"/>
          </a:solidFill>
          <a:latin typeface="Arial"/>
          <a:ea typeface="+mn-ea"/>
          <a:cs typeface="+mn-cs"/>
        </a:defRPr>
      </a:lvl4pPr>
      <a:lvl5pPr marL="2057400" indent="-228600" algn="l" defTabSz="457200" rtl="0" eaLnBrk="1" latinLnBrk="0" hangingPunct="1">
        <a:spcBef>
          <a:spcPct val="20000"/>
        </a:spcBef>
        <a:buSzPct val="90000"/>
        <a:buFont typeface="Courier New"/>
        <a:buChar char="o"/>
        <a:defRPr sz="1600" kern="1200">
          <a:solidFill>
            <a:srgbClr val="53565A"/>
          </a:solidFill>
          <a:latin typeface="Arial"/>
          <a:ea typeface="+mn-ea"/>
          <a:cs typeface="+mn-cs"/>
        </a:defRPr>
      </a:lvl5pPr>
      <a:lvl6pPr marL="2514600" indent="-228600" algn="l" defTabSz="457200" rtl="0" eaLnBrk="1" latinLnBrk="0" hangingPunct="1">
        <a:spcBef>
          <a:spcPct val="20000"/>
        </a:spcBef>
        <a:buSzPct val="90000"/>
        <a:buFont typeface="Courier New"/>
        <a:buChar char="o"/>
        <a:defRPr sz="1600" kern="1200">
          <a:solidFill>
            <a:srgbClr val="53565A"/>
          </a:solidFill>
          <a:latin typeface="Arial"/>
          <a:ea typeface="+mn-ea"/>
          <a:cs typeface="+mn-cs"/>
        </a:defRPr>
      </a:lvl6pPr>
      <a:lvl7pPr marL="2971800" indent="-228600" algn="l" defTabSz="457200" rtl="0" eaLnBrk="1" latinLnBrk="0" hangingPunct="1">
        <a:spcBef>
          <a:spcPct val="20000"/>
        </a:spcBef>
        <a:buSzPct val="90000"/>
        <a:buFont typeface="Courier New"/>
        <a:buChar char="o"/>
        <a:defRPr sz="1600" kern="1200">
          <a:solidFill>
            <a:srgbClr val="53565A"/>
          </a:solidFill>
          <a:latin typeface="Arial"/>
          <a:ea typeface="+mn-ea"/>
          <a:cs typeface="+mn-cs"/>
        </a:defRPr>
      </a:lvl7pPr>
      <a:lvl8pPr marL="3429000" indent="-228600" algn="l" defTabSz="457200" rtl="0" eaLnBrk="1" latinLnBrk="0" hangingPunct="1">
        <a:spcBef>
          <a:spcPct val="20000"/>
        </a:spcBef>
        <a:buSzPct val="90000"/>
        <a:buFont typeface="Courier New"/>
        <a:buChar char="o"/>
        <a:defRPr sz="1600" kern="1200">
          <a:solidFill>
            <a:srgbClr val="53565A"/>
          </a:solidFill>
          <a:latin typeface="Arial"/>
          <a:ea typeface="+mn-ea"/>
          <a:cs typeface="+mn-cs"/>
        </a:defRPr>
      </a:lvl8pPr>
      <a:lvl9pPr marL="3886200" indent="-228600" algn="l" defTabSz="457200" rtl="0" eaLnBrk="1" latinLnBrk="0" hangingPunct="1">
        <a:spcBef>
          <a:spcPct val="20000"/>
        </a:spcBef>
        <a:buSzPct val="90000"/>
        <a:buFont typeface="Courier New"/>
        <a:buChar char="o"/>
        <a:defRPr sz="1600" kern="1200">
          <a:solidFill>
            <a:srgbClr val="53565A"/>
          </a:solidFill>
          <a:latin typeface="Arial"/>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 Id="rId3"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42.png"/><Relationship Id="rId8" Type="http://schemas.openxmlformats.org/officeDocument/2006/relationships/image" Target="../media/image43.png"/><Relationship Id="rId1" Type="http://schemas.openxmlformats.org/officeDocument/2006/relationships/slideLayout" Target="../slideLayouts/slideLayout2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7"/>
          </p:nvPr>
        </p:nvSpPr>
        <p:spPr>
          <a:xfrm>
            <a:off x="257175" y="4709826"/>
            <a:ext cx="7267153" cy="527050"/>
          </a:xfrm>
        </p:spPr>
        <p:txBody>
          <a:bodyPr>
            <a:normAutofit fontScale="92500"/>
          </a:bodyPr>
          <a:lstStyle/>
          <a:p>
            <a:r>
              <a:rPr lang="en-US" dirty="0" smtClean="0"/>
              <a:t>ORCID and other IDs in Pure needed for IT-based collaboration </a:t>
            </a:r>
            <a:endParaRPr lang="en-US" dirty="0"/>
          </a:p>
        </p:txBody>
      </p:sp>
      <p:sp>
        <p:nvSpPr>
          <p:cNvPr id="4" name="Title 3"/>
          <p:cNvSpPr>
            <a:spLocks noGrp="1"/>
          </p:cNvSpPr>
          <p:nvPr>
            <p:ph type="ctrTitle"/>
          </p:nvPr>
        </p:nvSpPr>
        <p:spPr/>
        <p:txBody>
          <a:bodyPr/>
          <a:lstStyle/>
          <a:p>
            <a:r>
              <a:rPr lang="en-US" dirty="0" smtClean="0"/>
              <a:t>ORCID in Pure</a:t>
            </a:r>
            <a:endParaRPr lang="en-US" dirty="0"/>
          </a:p>
        </p:txBody>
      </p:sp>
      <p:sp>
        <p:nvSpPr>
          <p:cNvPr id="6" name="Text Placeholder 5"/>
          <p:cNvSpPr>
            <a:spLocks noGrp="1"/>
          </p:cNvSpPr>
          <p:nvPr>
            <p:ph type="body" sz="quarter" idx="18"/>
          </p:nvPr>
        </p:nvSpPr>
        <p:spPr>
          <a:xfrm>
            <a:off x="257175" y="5303344"/>
            <a:ext cx="6331049" cy="440748"/>
          </a:xfrm>
        </p:spPr>
        <p:txBody>
          <a:bodyPr/>
          <a:lstStyle/>
          <a:p>
            <a:r>
              <a:rPr lang="en-US" dirty="0" smtClean="0"/>
              <a:t>10 November 2015   -  </a:t>
            </a:r>
            <a:r>
              <a:rPr lang="en-US" dirty="0"/>
              <a:t> </a:t>
            </a:r>
            <a:r>
              <a:rPr lang="en-US" dirty="0" smtClean="0"/>
              <a:t>Bo Alroe, Director SE, RM, ERI, Elsevier </a:t>
            </a:r>
            <a:endParaRPr lang="en-US" dirty="0"/>
          </a:p>
        </p:txBody>
      </p:sp>
    </p:spTree>
    <p:extLst>
      <p:ext uri="{BB962C8B-B14F-4D97-AF65-F5344CB8AC3E}">
        <p14:creationId xmlns:p14="http://schemas.microsoft.com/office/powerpoint/2010/main" val="988390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My background</a:t>
            </a:r>
            <a:endParaRPr lang="en-US" dirty="0"/>
          </a:p>
        </p:txBody>
      </p:sp>
      <p:sp>
        <p:nvSpPr>
          <p:cNvPr id="4" name="Content Placeholder 3"/>
          <p:cNvSpPr>
            <a:spLocks noGrp="1"/>
          </p:cNvSpPr>
          <p:nvPr>
            <p:ph idx="1"/>
          </p:nvPr>
        </p:nvSpPr>
        <p:spPr/>
        <p:txBody>
          <a:bodyPr/>
          <a:lstStyle/>
          <a:p>
            <a:r>
              <a:rPr lang="en-US" dirty="0" smtClean="0"/>
              <a:t>CRIS projects since 2004 (our CRIS product is called Pure)</a:t>
            </a:r>
          </a:p>
          <a:p>
            <a:pPr lvl="1"/>
            <a:r>
              <a:rPr lang="en-US" dirty="0" smtClean="0"/>
              <a:t>200+ Pure projects </a:t>
            </a:r>
          </a:p>
          <a:p>
            <a:pPr lvl="1"/>
            <a:r>
              <a:rPr lang="en-US" dirty="0" smtClean="0">
                <a:solidFill>
                  <a:schemeClr val="tx2"/>
                </a:solidFill>
              </a:rPr>
              <a:t>26 countries</a:t>
            </a:r>
            <a:r>
              <a:rPr lang="en-US" dirty="0" smtClean="0"/>
              <a:t>  </a:t>
            </a:r>
          </a:p>
          <a:p>
            <a:pPr lvl="1"/>
            <a:endParaRPr lang="en-US" dirty="0"/>
          </a:p>
          <a:p>
            <a:r>
              <a:rPr lang="en-US" dirty="0" smtClean="0"/>
              <a:t>Some of the Pure projects </a:t>
            </a:r>
          </a:p>
          <a:p>
            <a:pPr lvl="1"/>
            <a:r>
              <a:rPr lang="en-US" dirty="0"/>
              <a:t>Vienna, St. Andrews, </a:t>
            </a:r>
            <a:r>
              <a:rPr lang="en-US" dirty="0" smtClean="0"/>
              <a:t>VUB Brussels, KCL London, Edinburgh, Monash Melbourne, Lund, Hamburg, Helsinki, Copenhagen, etc. </a:t>
            </a:r>
          </a:p>
          <a:p>
            <a:pPr lvl="1"/>
            <a:endParaRPr lang="en-US" dirty="0"/>
          </a:p>
          <a:p>
            <a:r>
              <a:rPr lang="en-US" dirty="0" smtClean="0">
                <a:solidFill>
                  <a:srgbClr val="FF8200"/>
                </a:solidFill>
              </a:rPr>
              <a:t>The countries  </a:t>
            </a:r>
          </a:p>
          <a:p>
            <a:pPr lvl="1"/>
            <a:r>
              <a:rPr lang="en-US" dirty="0" smtClean="0">
                <a:solidFill>
                  <a:srgbClr val="FF8200"/>
                </a:solidFill>
              </a:rPr>
              <a:t>South Africa, Australia, Singapore, China, Japan, Korea, Malaysia, England, Scotland, N. Ireland, Wales, Portugal, Fiji Islands, Taiwan, Sweden, Denmark, Finland, Belgium, Netherlands, Germany, Austria, Hungary, Russia, USA, Canada, Saudi Arabia </a:t>
            </a:r>
            <a:endParaRPr lang="en-US" dirty="0">
              <a:solidFill>
                <a:srgbClr val="FF8200"/>
              </a:solidFill>
            </a:endParaRPr>
          </a:p>
        </p:txBody>
      </p:sp>
    </p:spTree>
    <p:extLst>
      <p:ext uri="{BB962C8B-B14F-4D97-AF65-F5344CB8AC3E}">
        <p14:creationId xmlns:p14="http://schemas.microsoft.com/office/powerpoint/2010/main" val="229551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additive="base">
                                        <p:cTn id="2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
                                            <p:txEl>
                                              <p:pRg st="4" end="4"/>
                                            </p:txEl>
                                          </p:spTgt>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additive="base">
                                        <p:cTn id="31" dur="5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7" end="7"/>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 calcmode="lin" valueType="num">
                                      <p:cBhvr additive="base">
                                        <p:cTn id="35" dur="500" fill="hold"/>
                                        <p:tgtEl>
                                          <p:spTgt spid="4">
                                            <p:txEl>
                                              <p:pRg st="8" end="8"/>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4">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My background</a:t>
            </a:r>
          </a:p>
        </p:txBody>
      </p:sp>
      <p:sp>
        <p:nvSpPr>
          <p:cNvPr id="4" name="Content Placeholder 3"/>
          <p:cNvSpPr>
            <a:spLocks noGrp="1"/>
          </p:cNvSpPr>
          <p:nvPr>
            <p:ph idx="1"/>
          </p:nvPr>
        </p:nvSpPr>
        <p:spPr>
          <a:xfrm>
            <a:off x="393030" y="1500110"/>
            <a:ext cx="8238319" cy="560738"/>
          </a:xfrm>
        </p:spPr>
        <p:txBody>
          <a:bodyPr>
            <a:normAutofit fontScale="92500" lnSpcReduction="20000"/>
          </a:bodyPr>
          <a:lstStyle/>
          <a:p>
            <a:pPr marL="86868" indent="0">
              <a:buNone/>
            </a:pPr>
            <a:r>
              <a:rPr lang="en-US" dirty="0" smtClean="0"/>
              <a:t>Also, I am from Denmark, where we have one important experience of relevance to the Brazilian speaker before me: </a:t>
            </a:r>
          </a:p>
        </p:txBody>
      </p:sp>
      <p:pic>
        <p:nvPicPr>
          <p:cNvPr id="6" name="Picture 5" descr="490021_w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720" y="2276872"/>
            <a:ext cx="4998720" cy="2811780"/>
          </a:xfrm>
          <a:prstGeom prst="rect">
            <a:avLst/>
          </a:prstGeom>
        </p:spPr>
      </p:pic>
    </p:spTree>
    <p:extLst>
      <p:ext uri="{BB962C8B-B14F-4D97-AF65-F5344CB8AC3E}">
        <p14:creationId xmlns:p14="http://schemas.microsoft.com/office/powerpoint/2010/main" val="1068196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2000" fill="hold"/>
                                        <p:tgtEl>
                                          <p:spTgt spid="6"/>
                                        </p:tgtEl>
                                        <p:attrNameLst>
                                          <p:attrName>ppt_w</p:attrName>
                                        </p:attrNameLst>
                                      </p:cBhvr>
                                      <p:tavLst>
                                        <p:tav tm="0">
                                          <p:val>
                                            <p:strVal val="#ppt_w*0.70"/>
                                          </p:val>
                                        </p:tav>
                                        <p:tav tm="100000">
                                          <p:val>
                                            <p:strVal val="#ppt_w"/>
                                          </p:val>
                                        </p:tav>
                                      </p:tavLst>
                                    </p:anim>
                                    <p:anim calcmode="lin" valueType="num">
                                      <p:cBhvr>
                                        <p:cTn id="14" dur="2000" fill="hold"/>
                                        <p:tgtEl>
                                          <p:spTgt spid="6"/>
                                        </p:tgtEl>
                                        <p:attrNameLst>
                                          <p:attrName>ppt_h</p:attrName>
                                        </p:attrNameLst>
                                      </p:cBhvr>
                                      <p:tavLst>
                                        <p:tav tm="0">
                                          <p:val>
                                            <p:strVal val="#ppt_h"/>
                                          </p:val>
                                        </p:tav>
                                        <p:tav tm="100000">
                                          <p:val>
                                            <p:strVal val="#ppt_h"/>
                                          </p:val>
                                        </p:tav>
                                      </p:tavLst>
                                    </p:anim>
                                    <p:animEffect transition="in" filter="fade">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690568"/>
            <a:ext cx="9144000" cy="1441165"/>
          </a:xfrm>
        </p:spPr>
        <p:txBody>
          <a:bodyPr anchor="ctr"/>
          <a:lstStyle/>
          <a:p>
            <a:pPr algn="ctr">
              <a:lnSpc>
                <a:spcPct val="90000"/>
              </a:lnSpc>
            </a:pPr>
            <a:r>
              <a:rPr lang="en-US" sz="9600" spc="-230" dirty="0" smtClean="0"/>
              <a:t>First, </a:t>
            </a:r>
            <a:br>
              <a:rPr lang="en-US" sz="9600" spc="-230" dirty="0" smtClean="0"/>
            </a:br>
            <a:r>
              <a:rPr lang="en-US" sz="9600" spc="-230" dirty="0" smtClean="0"/>
              <a:t>what CRIS is Pure?</a:t>
            </a:r>
            <a:endParaRPr lang="en-US" sz="9600" spc="-230" dirty="0"/>
          </a:p>
        </p:txBody>
      </p:sp>
    </p:spTree>
    <p:extLst>
      <p:ext uri="{BB962C8B-B14F-4D97-AF65-F5344CB8AC3E}">
        <p14:creationId xmlns:p14="http://schemas.microsoft.com/office/powerpoint/2010/main" val="2797786074"/>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DA15E891-66B8-4B28-AB8F-05A4B1DE573C}" type="slidenum">
              <a:rPr lang="en-US" smtClean="0"/>
              <a:pPr/>
              <a:t>5</a:t>
            </a:fld>
            <a:endParaRPr lang="en-US" dirty="0"/>
          </a:p>
        </p:txBody>
      </p:sp>
      <p:sp>
        <p:nvSpPr>
          <p:cNvPr id="4" name="Text Placeholder 3"/>
          <p:cNvSpPr>
            <a:spLocks noGrp="1"/>
          </p:cNvSpPr>
          <p:nvPr>
            <p:ph type="body" sz="quarter" idx="10"/>
          </p:nvPr>
        </p:nvSpPr>
        <p:spPr>
          <a:xfrm>
            <a:off x="0" y="3431671"/>
            <a:ext cx="9144000" cy="1512666"/>
          </a:xfrm>
        </p:spPr>
        <p:txBody>
          <a:bodyPr/>
          <a:lstStyle/>
          <a:p>
            <a:pPr algn="ctr"/>
            <a:r>
              <a:rPr lang="en-US" sz="3600" dirty="0" smtClean="0"/>
              <a:t>Consolidate your research info on </a:t>
            </a:r>
            <a:br>
              <a:rPr lang="en-US" sz="3600" dirty="0" smtClean="0"/>
            </a:br>
            <a:r>
              <a:rPr lang="en-US" sz="3600" dirty="0" smtClean="0"/>
              <a:t>one platform. </a:t>
            </a:r>
          </a:p>
          <a:p>
            <a:pPr algn="ctr"/>
            <a:r>
              <a:rPr lang="en-US" sz="1600" dirty="0" smtClean="0"/>
              <a:t>E.g. </a:t>
            </a:r>
            <a:r>
              <a:rPr lang="en-US" sz="1600" dirty="0"/>
              <a:t>researchers, departments, grants, publications, datasets, ethical reviews, press ...</a:t>
            </a:r>
          </a:p>
        </p:txBody>
      </p:sp>
      <p:sp>
        <p:nvSpPr>
          <p:cNvPr id="6" name="Text Placeholder 3"/>
          <p:cNvSpPr txBox="1">
            <a:spLocks/>
          </p:cNvSpPr>
          <p:nvPr/>
        </p:nvSpPr>
        <p:spPr>
          <a:xfrm>
            <a:off x="0" y="3805126"/>
            <a:ext cx="9144001" cy="204642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b="1" kern="1200" baseline="0">
                <a:solidFill>
                  <a:srgbClr val="00739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300" kern="1200">
                <a:solidFill>
                  <a:srgbClr val="75787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75787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600" dirty="0" smtClean="0">
                <a:solidFill>
                  <a:srgbClr val="FF8200"/>
                </a:solidFill>
              </a:rPr>
              <a:t>Use it to provide overview. And to showcase, evaluate and comply.</a:t>
            </a:r>
          </a:p>
          <a:p>
            <a:pPr algn="ctr"/>
            <a:r>
              <a:rPr lang="en-US" sz="1600" dirty="0" smtClean="0">
                <a:solidFill>
                  <a:srgbClr val="FF8200"/>
                </a:solidFill>
              </a:rPr>
              <a:t>E.g. for more collaboration, better internal evaluation, or faster compliance with funder requirements</a:t>
            </a:r>
            <a:endParaRPr lang="en-US" sz="1600" dirty="0">
              <a:solidFill>
                <a:srgbClr val="FF8200"/>
              </a:solidFill>
            </a:endParaRPr>
          </a:p>
        </p:txBody>
      </p:sp>
    </p:spTree>
    <p:extLst>
      <p:ext uri="{BB962C8B-B14F-4D97-AF65-F5344CB8AC3E}">
        <p14:creationId xmlns:p14="http://schemas.microsoft.com/office/powerpoint/2010/main" val="2068462862"/>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1"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87287E-6 2.4253E-6 L -3.87287E-6 -0.2738 " pathEditMode="relative" rAng="0" ptsTypes="AA">
                                      <p:cBhvr>
                                        <p:cTn id="18" dur="1000" fill="hold"/>
                                        <p:tgtEl>
                                          <p:spTgt spid="4">
                                            <p:txEl>
                                              <p:pRg st="0" end="0"/>
                                            </p:txEl>
                                          </p:spTgt>
                                        </p:tgtEl>
                                        <p:attrNameLst>
                                          <p:attrName>ppt_x</p:attrName>
                                          <p:attrName>ppt_y</p:attrName>
                                        </p:attrNameLst>
                                      </p:cBhvr>
                                      <p:rCtr x="0" y="-13690"/>
                                    </p:animMotion>
                                  </p:childTnLst>
                                </p:cTn>
                              </p:par>
                              <p:par>
                                <p:cTn id="19" presetID="42" presetClass="path" presetSubtype="0" accel="50000" decel="50000" fill="hold" grpId="0" nodeType="withEffect">
                                  <p:stCondLst>
                                    <p:cond delay="0"/>
                                  </p:stCondLst>
                                  <p:childTnLst>
                                    <p:animMotion origin="layout" path="M -3.87287E-6 2.4253E-6 L -3.87287E-6 -0.2738 " pathEditMode="relative" rAng="0" ptsTypes="AA">
                                      <p:cBhvr>
                                        <p:cTn id="20" dur="1000" fill="hold"/>
                                        <p:tgtEl>
                                          <p:spTgt spid="4">
                                            <p:txEl>
                                              <p:pRg st="1" end="1"/>
                                            </p:txEl>
                                          </p:spTgt>
                                        </p:tgtEl>
                                        <p:attrNameLst>
                                          <p:attrName>ppt_x</p:attrName>
                                          <p:attrName>ppt_y</p:attrName>
                                        </p:attrNameLst>
                                      </p:cBhvr>
                                      <p:rCtr x="0" y="-13690"/>
                                    </p:animMotion>
                                  </p:childTnLst>
                                </p:cTn>
                              </p:par>
                            </p:childTnLst>
                          </p:cTn>
                        </p:par>
                        <p:par>
                          <p:cTn id="21" fill="hold">
                            <p:stCondLst>
                              <p:cond delay="1000"/>
                            </p:stCondLst>
                            <p:childTnLst>
                              <p:par>
                                <p:cTn id="22" presetID="2" presetClass="entr" presetSubtype="8" fill="hold" grpId="0"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 calcmode="lin" valueType="num">
                                      <p:cBhvr additive="base">
                                        <p:cTn id="24"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 calcmode="lin" valueType="num">
                                      <p:cBhvr additive="base">
                                        <p:cTn id="30"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6"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3788" y="1605187"/>
            <a:ext cx="8050212" cy="5252813"/>
          </a:xfrm>
        </p:spPr>
        <p:txBody>
          <a:bodyPr>
            <a:normAutofit/>
          </a:bodyPr>
          <a:lstStyle/>
          <a:p>
            <a:pPr marL="0" indent="0">
              <a:buNone/>
            </a:pPr>
            <a:r>
              <a:rPr lang="en-US" dirty="0" smtClean="0">
                <a:solidFill>
                  <a:srgbClr val="FF8200"/>
                </a:solidFill>
              </a:rPr>
              <a:t>Persons</a:t>
            </a:r>
            <a:r>
              <a:rPr lang="en-US" b="0" dirty="0">
                <a:solidFill>
                  <a:srgbClr val="FF8200"/>
                </a:solidFill>
              </a:rPr>
              <a:t> </a:t>
            </a:r>
            <a:r>
              <a:rPr lang="en-US" b="0" dirty="0"/>
              <a:t>-</a:t>
            </a:r>
            <a:r>
              <a:rPr lang="en-US" b="0" dirty="0" smtClean="0"/>
              <a:t> </a:t>
            </a:r>
            <a:r>
              <a:rPr lang="en-US" b="0" dirty="0"/>
              <a:t>researchers, postgraduate students, external persons</a:t>
            </a:r>
          </a:p>
          <a:p>
            <a:pPr marL="0" indent="0">
              <a:buNone/>
            </a:pPr>
            <a:r>
              <a:rPr lang="en-US" dirty="0" smtClean="0">
                <a:solidFill>
                  <a:srgbClr val="FF8200"/>
                </a:solidFill>
              </a:rPr>
              <a:t>Organizations</a:t>
            </a:r>
            <a:r>
              <a:rPr lang="en-US" b="0" dirty="0" smtClean="0">
                <a:solidFill>
                  <a:srgbClr val="FF8200"/>
                </a:solidFill>
              </a:rPr>
              <a:t> </a:t>
            </a:r>
            <a:r>
              <a:rPr lang="en-US" b="0" dirty="0" smtClean="0"/>
              <a:t>- </a:t>
            </a:r>
            <a:r>
              <a:rPr lang="en-US" b="0" dirty="0"/>
              <a:t>faculties, departments, research groups, external units</a:t>
            </a:r>
          </a:p>
          <a:p>
            <a:pPr marL="0" indent="0">
              <a:buNone/>
            </a:pPr>
            <a:r>
              <a:rPr lang="en-US" dirty="0" smtClean="0">
                <a:solidFill>
                  <a:srgbClr val="FF8200"/>
                </a:solidFill>
              </a:rPr>
              <a:t>Funding opportunities</a:t>
            </a:r>
            <a:r>
              <a:rPr lang="en-US" b="0" dirty="0" smtClean="0">
                <a:solidFill>
                  <a:srgbClr val="FF8200"/>
                </a:solidFill>
              </a:rPr>
              <a:t> </a:t>
            </a:r>
            <a:r>
              <a:rPr lang="en-US" b="0" dirty="0" smtClean="0"/>
              <a:t>- </a:t>
            </a:r>
            <a:r>
              <a:rPr lang="en-US" b="0" dirty="0"/>
              <a:t>funder, programme, eligibility, etc. </a:t>
            </a:r>
          </a:p>
          <a:p>
            <a:pPr marL="0" indent="0">
              <a:buNone/>
            </a:pPr>
            <a:r>
              <a:rPr lang="en-US" dirty="0">
                <a:solidFill>
                  <a:srgbClr val="FF8200"/>
                </a:solidFill>
              </a:rPr>
              <a:t>Grant </a:t>
            </a:r>
            <a:r>
              <a:rPr lang="en-US" dirty="0" smtClean="0">
                <a:solidFill>
                  <a:srgbClr val="FF8200"/>
                </a:solidFill>
              </a:rPr>
              <a:t>applications</a:t>
            </a:r>
            <a:r>
              <a:rPr lang="en-US" b="0" dirty="0" smtClean="0">
                <a:solidFill>
                  <a:srgbClr val="FF8200"/>
                </a:solidFill>
              </a:rPr>
              <a:t> </a:t>
            </a:r>
            <a:r>
              <a:rPr lang="en-US" b="0" dirty="0" smtClean="0"/>
              <a:t>- </a:t>
            </a:r>
            <a:r>
              <a:rPr lang="en-US" b="0" dirty="0"/>
              <a:t>stage, funder, programme, amount applied, documents attached </a:t>
            </a:r>
          </a:p>
          <a:p>
            <a:pPr marL="0" indent="0">
              <a:buNone/>
            </a:pPr>
            <a:r>
              <a:rPr lang="en-US" dirty="0">
                <a:solidFill>
                  <a:srgbClr val="FF8200"/>
                </a:solidFill>
              </a:rPr>
              <a:t>Ethical </a:t>
            </a:r>
            <a:r>
              <a:rPr lang="en-US" dirty="0" smtClean="0">
                <a:solidFill>
                  <a:srgbClr val="FF8200"/>
                </a:solidFill>
              </a:rPr>
              <a:t>approvals</a:t>
            </a:r>
            <a:r>
              <a:rPr lang="en-US" b="0" dirty="0" smtClean="0">
                <a:solidFill>
                  <a:srgbClr val="FF8200"/>
                </a:solidFill>
              </a:rPr>
              <a:t> </a:t>
            </a:r>
            <a:r>
              <a:rPr lang="en-US" b="0" dirty="0" smtClean="0"/>
              <a:t>- </a:t>
            </a:r>
            <a:r>
              <a:rPr lang="en-US" b="0" dirty="0"/>
              <a:t>with all relevant documents attached </a:t>
            </a:r>
          </a:p>
          <a:p>
            <a:pPr marL="0" indent="0">
              <a:buNone/>
            </a:pPr>
            <a:r>
              <a:rPr lang="en-US" dirty="0" smtClean="0">
                <a:solidFill>
                  <a:srgbClr val="FF8200"/>
                </a:solidFill>
              </a:rPr>
              <a:t>Grants</a:t>
            </a:r>
            <a:r>
              <a:rPr lang="en-US" b="0" dirty="0" smtClean="0"/>
              <a:t> - Funder</a:t>
            </a:r>
            <a:r>
              <a:rPr lang="en-US" b="0" dirty="0"/>
              <a:t>, programme, amount, dates, contract docs, </a:t>
            </a:r>
            <a:r>
              <a:rPr lang="en-US" b="0" dirty="0" smtClean="0"/>
              <a:t>applicants, budget </a:t>
            </a:r>
            <a:endParaRPr lang="en-US" b="0" dirty="0"/>
          </a:p>
          <a:p>
            <a:pPr marL="0" indent="0">
              <a:buNone/>
            </a:pPr>
            <a:r>
              <a:rPr lang="en-US" dirty="0" smtClean="0">
                <a:solidFill>
                  <a:srgbClr val="FF8200"/>
                </a:solidFill>
              </a:rPr>
              <a:t>Projects</a:t>
            </a:r>
            <a:r>
              <a:rPr lang="en-US" b="0" dirty="0" smtClean="0"/>
              <a:t> - </a:t>
            </a:r>
            <a:r>
              <a:rPr lang="en-US" b="0" dirty="0"/>
              <a:t>budget, expenditure, participants, collaborators, students, outputs</a:t>
            </a:r>
          </a:p>
          <a:p>
            <a:pPr marL="0" indent="0">
              <a:buNone/>
            </a:pPr>
            <a:r>
              <a:rPr lang="en-US" dirty="0" smtClean="0">
                <a:solidFill>
                  <a:srgbClr val="FF8200"/>
                </a:solidFill>
              </a:rPr>
              <a:t>Publications</a:t>
            </a:r>
            <a:r>
              <a:rPr lang="en-US" b="0" dirty="0" smtClean="0"/>
              <a:t> - </a:t>
            </a:r>
            <a:r>
              <a:rPr lang="en-US" b="0" dirty="0"/>
              <a:t>Peer-reviewed journal articles, books, chapters, theses, etc. </a:t>
            </a:r>
          </a:p>
          <a:p>
            <a:pPr marL="0" indent="0">
              <a:buNone/>
            </a:pPr>
            <a:r>
              <a:rPr lang="en-US" dirty="0" smtClean="0">
                <a:solidFill>
                  <a:srgbClr val="FF8200"/>
                </a:solidFill>
              </a:rPr>
              <a:t>Datasets</a:t>
            </a:r>
            <a:r>
              <a:rPr lang="en-US" b="0" dirty="0" smtClean="0"/>
              <a:t> - </a:t>
            </a:r>
            <a:r>
              <a:rPr lang="en-US" b="0" dirty="0"/>
              <a:t>stored in Pure or in separate data store </a:t>
            </a:r>
          </a:p>
          <a:p>
            <a:pPr marL="0" indent="0">
              <a:buNone/>
            </a:pPr>
            <a:r>
              <a:rPr lang="en-US" dirty="0" smtClean="0">
                <a:solidFill>
                  <a:srgbClr val="FF8200"/>
                </a:solidFill>
              </a:rPr>
              <a:t>Activities</a:t>
            </a:r>
            <a:r>
              <a:rPr lang="en-US" b="0" dirty="0" smtClean="0"/>
              <a:t> - Conferences, </a:t>
            </a:r>
            <a:r>
              <a:rPr lang="en-US" b="0" dirty="0"/>
              <a:t>boards, learned societies, peer </a:t>
            </a:r>
            <a:r>
              <a:rPr lang="en-US" b="0" dirty="0" smtClean="0"/>
              <a:t>reviewing, prizes</a:t>
            </a:r>
          </a:p>
          <a:p>
            <a:pPr marL="0" indent="0">
              <a:buNone/>
            </a:pPr>
            <a:r>
              <a:rPr lang="en-US" dirty="0" smtClean="0">
                <a:solidFill>
                  <a:srgbClr val="FF8200"/>
                </a:solidFill>
              </a:rPr>
              <a:t>Impact</a:t>
            </a:r>
            <a:r>
              <a:rPr lang="en-US" b="0" dirty="0" smtClean="0"/>
              <a:t> - narrative recordings of the impact of research – can be peer-reviewed</a:t>
            </a:r>
          </a:p>
          <a:p>
            <a:pPr marL="0" indent="0">
              <a:buNone/>
            </a:pPr>
            <a:r>
              <a:rPr lang="en-US" dirty="0" smtClean="0">
                <a:solidFill>
                  <a:srgbClr val="FF8200"/>
                </a:solidFill>
              </a:rPr>
              <a:t>Bibliometrics</a:t>
            </a:r>
            <a:r>
              <a:rPr lang="en-US" b="0" dirty="0" smtClean="0"/>
              <a:t> - </a:t>
            </a:r>
            <a:r>
              <a:rPr lang="en-US" b="0" dirty="0"/>
              <a:t>citations, impact factors, Altmetrics  </a:t>
            </a:r>
            <a:endParaRPr lang="en-US" dirty="0" smtClean="0"/>
          </a:p>
          <a:p>
            <a:pPr marL="0" indent="0">
              <a:buNone/>
            </a:pPr>
            <a:r>
              <a:rPr lang="en-US" dirty="0" smtClean="0">
                <a:solidFill>
                  <a:srgbClr val="FF8200"/>
                </a:solidFill>
              </a:rPr>
              <a:t>Press clippings</a:t>
            </a:r>
            <a:r>
              <a:rPr lang="en-US" b="0" dirty="0" smtClean="0">
                <a:solidFill>
                  <a:srgbClr val="FF8200"/>
                </a:solidFill>
              </a:rPr>
              <a:t> </a:t>
            </a:r>
            <a:r>
              <a:rPr lang="en-US" b="0" dirty="0" smtClean="0"/>
              <a:t>- </a:t>
            </a:r>
            <a:r>
              <a:rPr lang="en-US" b="0" dirty="0"/>
              <a:t>national and international papers, electronic media</a:t>
            </a:r>
          </a:p>
          <a:p>
            <a:pPr marL="0" indent="0">
              <a:buNone/>
            </a:pPr>
            <a:r>
              <a:rPr lang="en-US" dirty="0" smtClean="0">
                <a:solidFill>
                  <a:srgbClr val="FF8200"/>
                </a:solidFill>
              </a:rPr>
              <a:t>Publishers</a:t>
            </a:r>
            <a:r>
              <a:rPr lang="en-US" b="0" dirty="0" smtClean="0">
                <a:solidFill>
                  <a:srgbClr val="FF8200"/>
                </a:solidFill>
              </a:rPr>
              <a:t> </a:t>
            </a:r>
            <a:r>
              <a:rPr lang="en-US" dirty="0">
                <a:solidFill>
                  <a:srgbClr val="FF8200"/>
                </a:solidFill>
              </a:rPr>
              <a:t>and </a:t>
            </a:r>
            <a:r>
              <a:rPr lang="en-US" dirty="0" smtClean="0">
                <a:solidFill>
                  <a:srgbClr val="FF8200"/>
                </a:solidFill>
              </a:rPr>
              <a:t>journals</a:t>
            </a:r>
            <a:r>
              <a:rPr lang="en-US" b="0" dirty="0" smtClean="0">
                <a:solidFill>
                  <a:srgbClr val="FF8200"/>
                </a:solidFill>
              </a:rPr>
              <a:t> </a:t>
            </a:r>
            <a:r>
              <a:rPr lang="en-US" b="0" dirty="0" smtClean="0"/>
              <a:t>- </a:t>
            </a:r>
            <a:r>
              <a:rPr lang="en-US" b="0" dirty="0"/>
              <a:t>Names, IDs, ratings</a:t>
            </a:r>
          </a:p>
          <a:p>
            <a:pPr marL="0" indent="0">
              <a:buNone/>
            </a:pPr>
            <a:r>
              <a:rPr lang="en-US" dirty="0" smtClean="0">
                <a:solidFill>
                  <a:srgbClr val="FF8200"/>
                </a:solidFill>
              </a:rPr>
              <a:t>Equipment</a:t>
            </a:r>
            <a:r>
              <a:rPr lang="en-US" b="0" dirty="0" smtClean="0"/>
              <a:t> - </a:t>
            </a:r>
            <a:r>
              <a:rPr lang="en-US" b="0" dirty="0"/>
              <a:t>type, placement, ownership </a:t>
            </a:r>
            <a:r>
              <a:rPr lang="en-US" b="0" dirty="0" smtClean="0"/>
              <a:t>details</a:t>
            </a:r>
            <a:endParaRPr lang="en-US" b="0" dirty="0"/>
          </a:p>
        </p:txBody>
      </p:sp>
      <p:sp>
        <p:nvSpPr>
          <p:cNvPr id="3" name="Slide Number Placeholder 2"/>
          <p:cNvSpPr>
            <a:spLocks noGrp="1"/>
          </p:cNvSpPr>
          <p:nvPr>
            <p:ph type="sldNum" sz="quarter" idx="4"/>
          </p:nvPr>
        </p:nvSpPr>
        <p:spPr/>
        <p:txBody>
          <a:bodyPr/>
          <a:lstStyle/>
          <a:p>
            <a:fld id="{DA15E891-66B8-4B28-AB8F-05A4B1DE573C}" type="slidenum">
              <a:rPr lang="en-US" smtClean="0"/>
              <a:pPr/>
              <a:t>6</a:t>
            </a:fld>
            <a:endParaRPr lang="en-US" dirty="0"/>
          </a:p>
        </p:txBody>
      </p:sp>
      <p:sp>
        <p:nvSpPr>
          <p:cNvPr id="4" name="Text Placeholder 3"/>
          <p:cNvSpPr>
            <a:spLocks noGrp="1"/>
          </p:cNvSpPr>
          <p:nvPr>
            <p:ph type="body" sz="quarter" idx="10"/>
          </p:nvPr>
        </p:nvSpPr>
        <p:spPr/>
        <p:txBody>
          <a:bodyPr/>
          <a:lstStyle/>
          <a:p>
            <a:r>
              <a:rPr lang="en-US" dirty="0" smtClean="0"/>
              <a:t>Info in Pure</a:t>
            </a:r>
            <a:endParaRPr lang="en-US" dirty="0"/>
          </a:p>
        </p:txBody>
      </p:sp>
    </p:spTree>
    <p:extLst>
      <p:ext uri="{BB962C8B-B14F-4D97-AF65-F5344CB8AC3E}">
        <p14:creationId xmlns:p14="http://schemas.microsoft.com/office/powerpoint/2010/main" val="2554929464"/>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 calcmode="lin" valueType="num">
                                      <p:cBhvr additive="base">
                                        <p:cTn id="47" dur="500" fill="hold"/>
                                        <p:tgtEl>
                                          <p:spTgt spid="2">
                                            <p:txEl>
                                              <p:pRg st="10" end="1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2">
                                            <p:txEl>
                                              <p:pRg st="10" end="10"/>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anim calcmode="lin" valueType="num">
                                      <p:cBhvr additive="base">
                                        <p:cTn id="51" dur="500" fill="hold"/>
                                        <p:tgtEl>
                                          <p:spTgt spid="2">
                                            <p:txEl>
                                              <p:pRg st="11" end="11"/>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2">
                                            <p:txEl>
                                              <p:pRg st="11" end="11"/>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
                                            <p:txEl>
                                              <p:pRg st="12" end="12"/>
                                            </p:txEl>
                                          </p:spTgt>
                                        </p:tgtEl>
                                        <p:attrNameLst>
                                          <p:attrName>style.visibility</p:attrName>
                                        </p:attrNameLst>
                                      </p:cBhvr>
                                      <p:to>
                                        <p:strVal val="visible"/>
                                      </p:to>
                                    </p:set>
                                    <p:anim calcmode="lin" valueType="num">
                                      <p:cBhvr additive="base">
                                        <p:cTn id="55" dur="500" fill="hold"/>
                                        <p:tgtEl>
                                          <p:spTgt spid="2">
                                            <p:txEl>
                                              <p:pRg st="12" end="12"/>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
                                            <p:txEl>
                                              <p:pRg st="12" end="12"/>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
                                            <p:txEl>
                                              <p:pRg st="13" end="13"/>
                                            </p:txEl>
                                          </p:spTgt>
                                        </p:tgtEl>
                                        <p:attrNameLst>
                                          <p:attrName>style.visibility</p:attrName>
                                        </p:attrNameLst>
                                      </p:cBhvr>
                                      <p:to>
                                        <p:strVal val="visible"/>
                                      </p:to>
                                    </p:set>
                                    <p:anim calcmode="lin" valueType="num">
                                      <p:cBhvr additive="base">
                                        <p:cTn id="59" dur="500" fill="hold"/>
                                        <p:tgtEl>
                                          <p:spTgt spid="2">
                                            <p:txEl>
                                              <p:pRg st="13" end="13"/>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2">
                                            <p:txEl>
                                              <p:pRg st="13" end="13"/>
                                            </p:txEl>
                                          </p:spTgt>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
                                            <p:txEl>
                                              <p:pRg st="14" end="14"/>
                                            </p:txEl>
                                          </p:spTgt>
                                        </p:tgtEl>
                                        <p:attrNameLst>
                                          <p:attrName>style.visibility</p:attrName>
                                        </p:attrNameLst>
                                      </p:cBhvr>
                                      <p:to>
                                        <p:strVal val="visible"/>
                                      </p:to>
                                    </p:set>
                                    <p:anim calcmode="lin" valueType="num">
                                      <p:cBhvr additive="base">
                                        <p:cTn id="63" dur="500" fill="hold"/>
                                        <p:tgtEl>
                                          <p:spTgt spid="2">
                                            <p:txEl>
                                              <p:pRg st="14" end="14"/>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2">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3788" y="1605188"/>
            <a:ext cx="7732712" cy="2069345"/>
          </a:xfrm>
        </p:spPr>
        <p:txBody>
          <a:bodyPr>
            <a:normAutofit/>
          </a:bodyPr>
          <a:lstStyle/>
          <a:p>
            <a:pPr marL="0" indent="0">
              <a:buNone/>
            </a:pPr>
            <a:r>
              <a:rPr lang="en-US" dirty="0" smtClean="0"/>
              <a:t>A quick example:</a:t>
            </a:r>
          </a:p>
          <a:p>
            <a:pPr marL="0" indent="0">
              <a:buNone/>
            </a:pPr>
            <a:r>
              <a:rPr lang="en-US" b="0" dirty="0" smtClean="0"/>
              <a:t>Publications and datasets are related to grants. This allows a report to show </a:t>
            </a:r>
            <a:r>
              <a:rPr lang="en-US" dirty="0" smtClean="0">
                <a:solidFill>
                  <a:schemeClr val="accent1"/>
                </a:solidFill>
              </a:rPr>
              <a:t>which publications were funded by which funders</a:t>
            </a:r>
          </a:p>
          <a:p>
            <a:pPr marL="0" indent="0">
              <a:buNone/>
            </a:pPr>
            <a:r>
              <a:rPr lang="en-US" b="0" dirty="0" smtClean="0"/>
              <a:t>That allows highly advanced reporting across the different types of data</a:t>
            </a:r>
            <a:r>
              <a:rPr lang="en-US" b="0" dirty="0"/>
              <a:t>. </a:t>
            </a:r>
            <a:r>
              <a:rPr lang="en-US" b="0" dirty="0" smtClean="0"/>
              <a:t>This powerful reporting is available instantly to users without technical knowledge.  </a:t>
            </a:r>
            <a:endParaRPr lang="en-US" b="0" dirty="0"/>
          </a:p>
        </p:txBody>
      </p:sp>
      <p:sp>
        <p:nvSpPr>
          <p:cNvPr id="3" name="Slide Number Placeholder 2"/>
          <p:cNvSpPr>
            <a:spLocks noGrp="1"/>
          </p:cNvSpPr>
          <p:nvPr>
            <p:ph type="sldNum" sz="quarter" idx="4"/>
          </p:nvPr>
        </p:nvSpPr>
        <p:spPr/>
        <p:txBody>
          <a:bodyPr/>
          <a:lstStyle/>
          <a:p>
            <a:fld id="{DA15E891-66B8-4B28-AB8F-05A4B1DE573C}" type="slidenum">
              <a:rPr lang="en-US" smtClean="0"/>
              <a:pPr/>
              <a:t>7</a:t>
            </a:fld>
            <a:endParaRPr lang="en-US" dirty="0"/>
          </a:p>
        </p:txBody>
      </p:sp>
      <p:sp>
        <p:nvSpPr>
          <p:cNvPr id="4" name="Text Placeholder 3"/>
          <p:cNvSpPr>
            <a:spLocks noGrp="1"/>
          </p:cNvSpPr>
          <p:nvPr>
            <p:ph type="body" sz="quarter" idx="10"/>
          </p:nvPr>
        </p:nvSpPr>
        <p:spPr/>
        <p:txBody>
          <a:bodyPr/>
          <a:lstStyle/>
          <a:p>
            <a:r>
              <a:rPr lang="en-US" dirty="0" smtClean="0"/>
              <a:t>Data in Pure is related </a:t>
            </a:r>
            <a:endParaRPr lang="en-US" dirty="0"/>
          </a:p>
        </p:txBody>
      </p:sp>
      <p:pic>
        <p:nvPicPr>
          <p:cNvPr id="5" name="Picture 4" descr="Screen Shot 2015-01-26 at 10.00.1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Tree>
    <p:extLst>
      <p:ext uri="{BB962C8B-B14F-4D97-AF65-F5344CB8AC3E}">
        <p14:creationId xmlns:p14="http://schemas.microsoft.com/office/powerpoint/2010/main" val="217120560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360"/>
                                          </p:val>
                                        </p:tav>
                                        <p:tav tm="100000">
                                          <p:val>
                                            <p:fltVal val="0"/>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DA15E891-66B8-4B28-AB8F-05A4B1DE573C}" type="slidenum">
              <a:rPr lang="en-US" smtClean="0"/>
              <a:pPr/>
              <a:t>8</a:t>
            </a:fld>
            <a:endParaRPr lang="en-US" dirty="0"/>
          </a:p>
        </p:txBody>
      </p:sp>
      <p:sp>
        <p:nvSpPr>
          <p:cNvPr id="4" name="Text Placeholder 3"/>
          <p:cNvSpPr>
            <a:spLocks noGrp="1"/>
          </p:cNvSpPr>
          <p:nvPr>
            <p:ph type="body" sz="quarter" idx="10"/>
          </p:nvPr>
        </p:nvSpPr>
        <p:spPr/>
        <p:txBody>
          <a:bodyPr/>
          <a:lstStyle/>
          <a:p>
            <a:r>
              <a:rPr lang="en-US" dirty="0" smtClean="0"/>
              <a:t>In other words</a:t>
            </a:r>
            <a:endParaRPr lang="en-US" dirty="0"/>
          </a:p>
        </p:txBody>
      </p:sp>
      <p:sp>
        <p:nvSpPr>
          <p:cNvPr id="6" name="Content Placeholder 1"/>
          <p:cNvSpPr>
            <a:spLocks noGrp="1"/>
          </p:cNvSpPr>
          <p:nvPr>
            <p:ph idx="1"/>
          </p:nvPr>
        </p:nvSpPr>
        <p:spPr>
          <a:xfrm>
            <a:off x="1093788" y="1605187"/>
            <a:ext cx="8050212" cy="5252813"/>
          </a:xfrm>
        </p:spPr>
        <p:txBody>
          <a:bodyPr>
            <a:normAutofit/>
          </a:bodyPr>
          <a:lstStyle/>
          <a:p>
            <a:pPr marL="0" indent="0">
              <a:buNone/>
            </a:pPr>
            <a:r>
              <a:rPr lang="en-US" sz="1800" b="0" dirty="0" smtClean="0"/>
              <a:t>Data in a CRIS is</a:t>
            </a:r>
            <a:r>
              <a:rPr lang="en-US" sz="4000" b="0" dirty="0" smtClean="0"/>
              <a:t> uniquely identified, </a:t>
            </a:r>
            <a:r>
              <a:rPr lang="en-US" sz="1800" b="0" dirty="0" smtClean="0"/>
              <a:t>and  </a:t>
            </a:r>
            <a:r>
              <a:rPr lang="en-US" sz="4000" b="0" dirty="0" smtClean="0"/>
              <a:t> inter-related. </a:t>
            </a:r>
          </a:p>
          <a:p>
            <a:pPr marL="0" indent="0">
              <a:lnSpc>
                <a:spcPct val="90000"/>
              </a:lnSpc>
              <a:buNone/>
            </a:pPr>
            <a:r>
              <a:rPr lang="en-US" sz="4000" b="0" dirty="0" smtClean="0">
                <a:solidFill>
                  <a:srgbClr val="FF8200"/>
                </a:solidFill>
              </a:rPr>
              <a:t>This is key for IT-facilitated RM collaboration; e.g. exchange </a:t>
            </a:r>
            <a:r>
              <a:rPr lang="en-US" sz="4000" b="0" dirty="0">
                <a:solidFill>
                  <a:srgbClr val="FF8200"/>
                </a:solidFill>
              </a:rPr>
              <a:t>of data </a:t>
            </a:r>
            <a:r>
              <a:rPr lang="en-US" sz="4000" b="0" dirty="0" smtClean="0">
                <a:solidFill>
                  <a:srgbClr val="FF8200"/>
                </a:solidFill>
              </a:rPr>
              <a:t>between systems. </a:t>
            </a:r>
          </a:p>
          <a:p>
            <a:pPr marL="0" indent="0">
              <a:buNone/>
            </a:pPr>
            <a:endParaRPr lang="en-US" sz="1800" b="0" dirty="0" smtClean="0"/>
          </a:p>
          <a:p>
            <a:pPr marL="0" indent="0">
              <a:buNone/>
            </a:pPr>
            <a:r>
              <a:rPr lang="en-US" sz="1800" b="0" dirty="0" smtClean="0"/>
              <a:t>On the CERIF-model’s person-object in Pure, the </a:t>
            </a:r>
            <a:r>
              <a:rPr lang="en-US" sz="1800" b="0" dirty="0" smtClean="0">
                <a:solidFill>
                  <a:schemeClr val="tx2"/>
                </a:solidFill>
              </a:rPr>
              <a:t>Scopus ID</a:t>
            </a:r>
            <a:r>
              <a:rPr lang="en-US" sz="1800" b="0" dirty="0" smtClean="0"/>
              <a:t>, the Researcher ID, and the </a:t>
            </a:r>
            <a:r>
              <a:rPr lang="en-US" sz="1800" b="0" dirty="0" smtClean="0">
                <a:solidFill>
                  <a:srgbClr val="FF8200"/>
                </a:solidFill>
              </a:rPr>
              <a:t>ORCID</a:t>
            </a:r>
            <a:r>
              <a:rPr lang="en-US" sz="1800" b="0" dirty="0" smtClean="0"/>
              <a:t> are included as standard, others can be added by system admins as needed. Let’s take a look at two of them. </a:t>
            </a:r>
          </a:p>
        </p:txBody>
      </p:sp>
    </p:spTree>
    <p:extLst>
      <p:ext uri="{BB962C8B-B14F-4D97-AF65-F5344CB8AC3E}">
        <p14:creationId xmlns:p14="http://schemas.microsoft.com/office/powerpoint/2010/main" val="272636571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690568"/>
            <a:ext cx="9144000" cy="1441165"/>
          </a:xfrm>
        </p:spPr>
        <p:txBody>
          <a:bodyPr anchor="ctr"/>
          <a:lstStyle/>
          <a:p>
            <a:pPr algn="ctr"/>
            <a:r>
              <a:rPr lang="en-US" sz="7200" spc="-230" dirty="0" smtClean="0"/>
              <a:t>ORCID in Pure</a:t>
            </a:r>
            <a:endParaRPr lang="en-US" sz="7200" spc="-230" dirty="0"/>
          </a:p>
        </p:txBody>
      </p:sp>
    </p:spTree>
    <p:extLst>
      <p:ext uri="{BB962C8B-B14F-4D97-AF65-F5344CB8AC3E}">
        <p14:creationId xmlns:p14="http://schemas.microsoft.com/office/powerpoint/2010/main" val="2178368717"/>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ORCID support in Pure – where we are</a:t>
            </a:r>
            <a:endParaRPr lang="en-US" dirty="0"/>
          </a:p>
        </p:txBody>
      </p:sp>
      <p:sp>
        <p:nvSpPr>
          <p:cNvPr id="4" name="Content Placeholder 3"/>
          <p:cNvSpPr>
            <a:spLocks noGrp="1"/>
          </p:cNvSpPr>
          <p:nvPr>
            <p:ph idx="1"/>
          </p:nvPr>
        </p:nvSpPr>
        <p:spPr/>
        <p:txBody>
          <a:bodyPr/>
          <a:lstStyle/>
          <a:p>
            <a:r>
              <a:rPr lang="en-US" dirty="0" smtClean="0"/>
              <a:t>Researchers</a:t>
            </a:r>
          </a:p>
          <a:p>
            <a:pPr lvl="1"/>
            <a:r>
              <a:rPr lang="en-US" dirty="0" smtClean="0"/>
              <a:t>Can add existing ORCID on profile in Pure </a:t>
            </a:r>
          </a:p>
          <a:p>
            <a:pPr lvl="1"/>
            <a:r>
              <a:rPr lang="en-US" dirty="0" smtClean="0"/>
              <a:t>If membership: Can create new ORCID in Pure </a:t>
            </a:r>
          </a:p>
          <a:p>
            <a:pPr lvl="1"/>
            <a:r>
              <a:rPr lang="en-US" dirty="0" smtClean="0"/>
              <a:t>Can exhibit on PurePortal</a:t>
            </a:r>
          </a:p>
          <a:p>
            <a:pPr lvl="1"/>
            <a:endParaRPr lang="en-US" dirty="0"/>
          </a:p>
          <a:p>
            <a:r>
              <a:rPr lang="en-US" dirty="0" smtClean="0"/>
              <a:t>Administrators </a:t>
            </a:r>
          </a:p>
          <a:p>
            <a:pPr lvl="1"/>
            <a:r>
              <a:rPr lang="en-US" dirty="0" smtClean="0"/>
              <a:t>Can set institutional membership in Pure </a:t>
            </a:r>
          </a:p>
          <a:p>
            <a:pPr lvl="2"/>
            <a:r>
              <a:rPr lang="en-US" dirty="0"/>
              <a:t>ORCID institution </a:t>
            </a:r>
            <a:r>
              <a:rPr lang="en-US" dirty="0" smtClean="0"/>
              <a:t>ID and secret, URIs, and other membership details </a:t>
            </a:r>
          </a:p>
          <a:p>
            <a:pPr lvl="1"/>
            <a:r>
              <a:rPr lang="en-US" dirty="0" smtClean="0"/>
              <a:t>Can set researchers can edit ORCIDs </a:t>
            </a:r>
          </a:p>
          <a:p>
            <a:pPr lvl="1"/>
            <a:r>
              <a:rPr lang="en-US" dirty="0"/>
              <a:t>Can set if </a:t>
            </a:r>
            <a:r>
              <a:rPr lang="en-US" dirty="0" smtClean="0"/>
              <a:t>researchers can create new ORCIDs </a:t>
            </a:r>
          </a:p>
          <a:p>
            <a:pPr lvl="1"/>
            <a:endParaRPr lang="en-US" dirty="0"/>
          </a:p>
          <a:p>
            <a:r>
              <a:rPr lang="en-US" dirty="0" smtClean="0"/>
              <a:t>Technical </a:t>
            </a:r>
          </a:p>
          <a:p>
            <a:pPr lvl="1"/>
            <a:r>
              <a:rPr lang="en-US" dirty="0" smtClean="0"/>
              <a:t>We support both ORCIDs open API and the membership API </a:t>
            </a:r>
            <a:endParaRPr lang="en-US" dirty="0"/>
          </a:p>
        </p:txBody>
      </p:sp>
    </p:spTree>
    <p:extLst>
      <p:ext uri="{BB962C8B-B14F-4D97-AF65-F5344CB8AC3E}">
        <p14:creationId xmlns:p14="http://schemas.microsoft.com/office/powerpoint/2010/main" val="1449788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additive="base">
                                        <p:cTn id="29" dur="5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
                                            <p:txEl>
                                              <p:pRg st="6" end="6"/>
                                            </p:txEl>
                                          </p:spTgt>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anim calcmode="lin" valueType="num">
                                      <p:cBhvr additive="base">
                                        <p:cTn id="33" dur="5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4">
                                            <p:txEl>
                                              <p:pRg st="7" end="7"/>
                                            </p:txEl>
                                          </p:spTgt>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additive="base">
                                        <p:cTn id="37" dur="500" fill="hold"/>
                                        <p:tgtEl>
                                          <p:spTgt spid="4">
                                            <p:txEl>
                                              <p:pRg st="8" end="8"/>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8" end="8"/>
                                            </p:txEl>
                                          </p:spTgt>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4">
                                            <p:txEl>
                                              <p:pRg st="9" end="9"/>
                                            </p:txEl>
                                          </p:spTgt>
                                        </p:tgtEl>
                                        <p:attrNameLst>
                                          <p:attrName>style.visibility</p:attrName>
                                        </p:attrNameLst>
                                      </p:cBhvr>
                                      <p:to>
                                        <p:strVal val="visible"/>
                                      </p:to>
                                    </p:set>
                                    <p:anim calcmode="lin" valueType="num">
                                      <p:cBhvr additive="base">
                                        <p:cTn id="41" dur="500" fill="hold"/>
                                        <p:tgtEl>
                                          <p:spTgt spid="4">
                                            <p:txEl>
                                              <p:pRg st="9" end="9"/>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4">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anim calcmode="lin" valueType="num">
                                      <p:cBhvr additive="base">
                                        <p:cTn id="47" dur="500" fill="hold"/>
                                        <p:tgtEl>
                                          <p:spTgt spid="4">
                                            <p:txEl>
                                              <p:pRg st="11" end="11"/>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4">
                                            <p:txEl>
                                              <p:pRg st="11" end="11"/>
                                            </p:txEl>
                                          </p:spTgt>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additive="base">
                                        <p:cTn id="51" dur="500" fill="hold"/>
                                        <p:tgtEl>
                                          <p:spTgt spid="4">
                                            <p:txEl>
                                              <p:pRg st="12" end="12"/>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4">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ORCID support in Pure – where we are</a:t>
            </a:r>
            <a:endParaRPr lang="en-US" dirty="0"/>
          </a:p>
        </p:txBody>
      </p:sp>
      <p:pic>
        <p:nvPicPr>
          <p:cNvPr id="7" name="Picture 6" descr="Screen Shot 2015-10-01 at 11.41.3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715000"/>
          </a:xfrm>
          <a:prstGeom prst="rect">
            <a:avLst/>
          </a:prstGeom>
          <a:ln w="3175">
            <a:solidFill>
              <a:schemeClr val="bg2"/>
            </a:solidFill>
          </a:ln>
        </p:spPr>
      </p:pic>
      <p:sp>
        <p:nvSpPr>
          <p:cNvPr id="9" name="Line Callout 2 8"/>
          <p:cNvSpPr/>
          <p:nvPr/>
        </p:nvSpPr>
        <p:spPr>
          <a:xfrm>
            <a:off x="3851920" y="692696"/>
            <a:ext cx="1944216" cy="648072"/>
          </a:xfrm>
          <a:prstGeom prst="borderCallout2">
            <a:avLst/>
          </a:prstGeom>
          <a:ln>
            <a:solidFill>
              <a:schemeClr val="accent2"/>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Open profile ...</a:t>
            </a:r>
            <a:endParaRPr lang="en-US" dirty="0"/>
          </a:p>
        </p:txBody>
      </p:sp>
      <p:pic>
        <p:nvPicPr>
          <p:cNvPr id="10" name="Picture 9" descr="Screen Shot 2015-10-01 at 11.41.4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19"/>
            <a:ext cx="9144000" cy="5715000"/>
          </a:xfrm>
          <a:prstGeom prst="rect">
            <a:avLst/>
          </a:prstGeom>
        </p:spPr>
      </p:pic>
      <p:sp>
        <p:nvSpPr>
          <p:cNvPr id="11" name="Line Callout 2 10"/>
          <p:cNvSpPr/>
          <p:nvPr/>
        </p:nvSpPr>
        <p:spPr>
          <a:xfrm>
            <a:off x="2915816" y="2420888"/>
            <a:ext cx="1944216" cy="648072"/>
          </a:xfrm>
          <a:prstGeom prst="borderCallout2">
            <a:avLst/>
          </a:prstGeom>
          <a:ln>
            <a:solidFill>
              <a:schemeClr val="accent2"/>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Add existing ORCID</a:t>
            </a:r>
            <a:endParaRPr lang="en-US" dirty="0"/>
          </a:p>
        </p:txBody>
      </p:sp>
      <p:pic>
        <p:nvPicPr>
          <p:cNvPr id="12" name="Picture 11" descr="Screen Shot 2015-10-01 at 11.41.5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14" name="Line Callout 2 13"/>
          <p:cNvSpPr/>
          <p:nvPr/>
        </p:nvSpPr>
        <p:spPr>
          <a:xfrm>
            <a:off x="4788024" y="3717032"/>
            <a:ext cx="1944216" cy="648072"/>
          </a:xfrm>
          <a:prstGeom prst="borderCallout2">
            <a:avLst>
              <a:gd name="adj1" fmla="val 18750"/>
              <a:gd name="adj2" fmla="val -8333"/>
              <a:gd name="adj3" fmla="val 18750"/>
              <a:gd name="adj4" fmla="val -16667"/>
              <a:gd name="adj5" fmla="val -68129"/>
              <a:gd name="adj6" fmla="val -76204"/>
            </a:avLst>
          </a:prstGeom>
          <a:ln>
            <a:solidFill>
              <a:schemeClr val="accent2"/>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Create new ORCID</a:t>
            </a:r>
            <a:endParaRPr lang="en-US" dirty="0"/>
          </a:p>
        </p:txBody>
      </p:sp>
      <p:pic>
        <p:nvPicPr>
          <p:cNvPr id="15" name="Picture 14" descr="Screen Shot 2015-10-01 at 11.42.05.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pic>
        <p:nvPicPr>
          <p:cNvPr id="16" name="Picture 15" descr="Screen Shot 2015-10-01 at 11.43.1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9" y="0"/>
            <a:ext cx="9144000" cy="5715000"/>
          </a:xfrm>
          <a:prstGeom prst="rect">
            <a:avLst/>
          </a:prstGeom>
        </p:spPr>
      </p:pic>
      <p:sp>
        <p:nvSpPr>
          <p:cNvPr id="17" name="Line Callout 2 16"/>
          <p:cNvSpPr/>
          <p:nvPr/>
        </p:nvSpPr>
        <p:spPr>
          <a:xfrm>
            <a:off x="3851920" y="2636912"/>
            <a:ext cx="1944216" cy="648072"/>
          </a:xfrm>
          <a:prstGeom prst="borderCallout2">
            <a:avLst>
              <a:gd name="adj1" fmla="val 18750"/>
              <a:gd name="adj2" fmla="val -8333"/>
              <a:gd name="adj3" fmla="val 18750"/>
              <a:gd name="adj4" fmla="val -16667"/>
              <a:gd name="adj5" fmla="val 61379"/>
              <a:gd name="adj6" fmla="val -47235"/>
            </a:avLst>
          </a:prstGeom>
          <a:ln>
            <a:solidFill>
              <a:schemeClr val="accent2"/>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Show ORCID on open web</a:t>
            </a:r>
            <a:endParaRPr lang="en-US" dirty="0"/>
          </a:p>
        </p:txBody>
      </p:sp>
      <p:pic>
        <p:nvPicPr>
          <p:cNvPr id="18" name="Picture 17" descr="Screen Shot 2015-10-01 at 13.27.27.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20" name="Line Callout 2 19"/>
          <p:cNvSpPr/>
          <p:nvPr/>
        </p:nvSpPr>
        <p:spPr>
          <a:xfrm>
            <a:off x="4427984" y="4149080"/>
            <a:ext cx="1944216" cy="648072"/>
          </a:xfrm>
          <a:prstGeom prst="borderCallout2">
            <a:avLst>
              <a:gd name="adj1" fmla="val 18750"/>
              <a:gd name="adj2" fmla="val -8333"/>
              <a:gd name="adj3" fmla="val 18750"/>
              <a:gd name="adj4" fmla="val -16667"/>
              <a:gd name="adj5" fmla="val 75925"/>
              <a:gd name="adj6" fmla="val -89604"/>
            </a:avLst>
          </a:prstGeom>
          <a:ln>
            <a:solidFill>
              <a:schemeClr val="accent2"/>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Allow add and create</a:t>
            </a:r>
            <a:endParaRPr lang="en-US" dirty="0"/>
          </a:p>
        </p:txBody>
      </p:sp>
      <p:sp>
        <p:nvSpPr>
          <p:cNvPr id="21" name="Line Callout 2 20"/>
          <p:cNvSpPr/>
          <p:nvPr/>
        </p:nvSpPr>
        <p:spPr>
          <a:xfrm>
            <a:off x="4427984" y="3284984"/>
            <a:ext cx="1944216" cy="648072"/>
          </a:xfrm>
          <a:prstGeom prst="borderCallout2">
            <a:avLst>
              <a:gd name="adj1" fmla="val 18750"/>
              <a:gd name="adj2" fmla="val -8333"/>
              <a:gd name="adj3" fmla="val 18750"/>
              <a:gd name="adj4" fmla="val -16667"/>
              <a:gd name="adj5" fmla="val -183708"/>
              <a:gd name="adj6" fmla="val -91279"/>
            </a:avLst>
          </a:prstGeom>
          <a:ln>
            <a:solidFill>
              <a:schemeClr val="accent2"/>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Set institutional membership</a:t>
            </a:r>
            <a:endParaRPr lang="en-US" dirty="0"/>
          </a:p>
        </p:txBody>
      </p:sp>
    </p:spTree>
    <p:extLst>
      <p:ext uri="{BB962C8B-B14F-4D97-AF65-F5344CB8AC3E}">
        <p14:creationId xmlns:p14="http://schemas.microsoft.com/office/powerpoint/2010/main" val="2862237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 calcmode="lin" valueType="num">
                                      <p:cBhvr>
                                        <p:cTn id="23" dur="500" fill="hold"/>
                                        <p:tgtEl>
                                          <p:spTgt spid="10"/>
                                        </p:tgtEl>
                                        <p:attrNameLst>
                                          <p:attrName>style.rotation</p:attrName>
                                        </p:attrNameLst>
                                      </p:cBhvr>
                                      <p:tavLst>
                                        <p:tav tm="0">
                                          <p:val>
                                            <p:fltVal val="360"/>
                                          </p:val>
                                        </p:tav>
                                        <p:tav tm="100000">
                                          <p:val>
                                            <p:fltVal val="0"/>
                                          </p:val>
                                        </p:tav>
                                      </p:tavLst>
                                    </p:anim>
                                    <p:animEffect transition="in" filter="fade">
                                      <p:cBhvr>
                                        <p:cTn id="24" dur="500"/>
                                        <p:tgtEl>
                                          <p:spTgt spid="10"/>
                                        </p:tgtEl>
                                      </p:cBhvr>
                                    </p:animEffect>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0-#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9" presetClass="entr" presetSubtype="0" decel="10000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 calcmode="lin" valueType="num">
                                      <p:cBhvr>
                                        <p:cTn id="36" dur="500" fill="hold"/>
                                        <p:tgtEl>
                                          <p:spTgt spid="12"/>
                                        </p:tgtEl>
                                        <p:attrNameLst>
                                          <p:attrName>style.rotation</p:attrName>
                                        </p:attrNameLst>
                                      </p:cBhvr>
                                      <p:tavLst>
                                        <p:tav tm="0">
                                          <p:val>
                                            <p:fltVal val="360"/>
                                          </p:val>
                                        </p:tav>
                                        <p:tav tm="100000">
                                          <p:val>
                                            <p:fltVal val="0"/>
                                          </p:val>
                                        </p:tav>
                                      </p:tavLst>
                                    </p:anim>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xit" presetSubtype="2" fill="hold" nodeType="clickEffect">
                                  <p:stCondLst>
                                    <p:cond delay="0"/>
                                  </p:stCondLst>
                                  <p:childTnLst>
                                    <p:anim calcmode="lin" valueType="num">
                                      <p:cBhvr additive="base">
                                        <p:cTn id="41" dur="500"/>
                                        <p:tgtEl>
                                          <p:spTgt spid="12"/>
                                        </p:tgtEl>
                                        <p:attrNameLst>
                                          <p:attrName>ppt_x</p:attrName>
                                        </p:attrNameLst>
                                      </p:cBhvr>
                                      <p:tavLst>
                                        <p:tav tm="0">
                                          <p:val>
                                            <p:strVal val="ppt_x"/>
                                          </p:val>
                                        </p:tav>
                                        <p:tav tm="100000">
                                          <p:val>
                                            <p:strVal val="1+ppt_w/2"/>
                                          </p:val>
                                        </p:tav>
                                      </p:tavLst>
                                    </p:anim>
                                    <p:anim calcmode="lin" valueType="num">
                                      <p:cBhvr additive="base">
                                        <p:cTn id="42" dur="500"/>
                                        <p:tgtEl>
                                          <p:spTgt spid="12"/>
                                        </p:tgtEl>
                                        <p:attrNameLst>
                                          <p:attrName>ppt_y</p:attrName>
                                        </p:attrNameLst>
                                      </p:cBhvr>
                                      <p:tavLst>
                                        <p:tav tm="0">
                                          <p:val>
                                            <p:strVal val="ppt_y"/>
                                          </p:val>
                                        </p:tav>
                                        <p:tav tm="100000">
                                          <p:val>
                                            <p:strVal val="ppt_y"/>
                                          </p:val>
                                        </p:tav>
                                      </p:tavLst>
                                    </p:anim>
                                    <p:set>
                                      <p:cBhvr>
                                        <p:cTn id="43" dur="1" fill="hold">
                                          <p:stCondLst>
                                            <p:cond delay="499"/>
                                          </p:stCondLst>
                                        </p:cTn>
                                        <p:tgtEl>
                                          <p:spTgt spid="12"/>
                                        </p:tgtEl>
                                        <p:attrNameLst>
                                          <p:attrName>style.visibility</p:attrName>
                                        </p:attrNameLst>
                                      </p:cBhvr>
                                      <p:to>
                                        <p:strVal val="hidden"/>
                                      </p:to>
                                    </p:set>
                                  </p:childTnLst>
                                </p:cTn>
                              </p:par>
                            </p:childTnLst>
                          </p:cTn>
                        </p:par>
                        <p:par>
                          <p:cTn id="44" fill="hold">
                            <p:stCondLst>
                              <p:cond delay="500"/>
                            </p:stCondLst>
                            <p:childTnLst>
                              <p:par>
                                <p:cTn id="45" presetID="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9" presetClass="entr" presetSubtype="0" decel="100000"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 calcmode="lin" valueType="num">
                                      <p:cBhvr>
                                        <p:cTn id="55" dur="500" fill="hold"/>
                                        <p:tgtEl>
                                          <p:spTgt spid="15"/>
                                        </p:tgtEl>
                                        <p:attrNameLst>
                                          <p:attrName>style.rotation</p:attrName>
                                        </p:attrNameLst>
                                      </p:cBhvr>
                                      <p:tavLst>
                                        <p:tav tm="0">
                                          <p:val>
                                            <p:fltVal val="360"/>
                                          </p:val>
                                        </p:tav>
                                        <p:tav tm="100000">
                                          <p:val>
                                            <p:fltVal val="0"/>
                                          </p:val>
                                        </p:tav>
                                      </p:tavLst>
                                    </p:anim>
                                    <p:animEffect transition="in" filter="fade">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xit" presetSubtype="2" fill="hold" nodeType="clickEffect">
                                  <p:stCondLst>
                                    <p:cond delay="0"/>
                                  </p:stCondLst>
                                  <p:childTnLst>
                                    <p:anim calcmode="lin" valueType="num">
                                      <p:cBhvr additive="base">
                                        <p:cTn id="60" dur="500"/>
                                        <p:tgtEl>
                                          <p:spTgt spid="15"/>
                                        </p:tgtEl>
                                        <p:attrNameLst>
                                          <p:attrName>ppt_x</p:attrName>
                                        </p:attrNameLst>
                                      </p:cBhvr>
                                      <p:tavLst>
                                        <p:tav tm="0">
                                          <p:val>
                                            <p:strVal val="ppt_x"/>
                                          </p:val>
                                        </p:tav>
                                        <p:tav tm="100000">
                                          <p:val>
                                            <p:strVal val="1+ppt_w/2"/>
                                          </p:val>
                                        </p:tav>
                                      </p:tavLst>
                                    </p:anim>
                                    <p:anim calcmode="lin" valueType="num">
                                      <p:cBhvr additive="base">
                                        <p:cTn id="61" dur="500"/>
                                        <p:tgtEl>
                                          <p:spTgt spid="15"/>
                                        </p:tgtEl>
                                        <p:attrNameLst>
                                          <p:attrName>ppt_y</p:attrName>
                                        </p:attrNameLst>
                                      </p:cBhvr>
                                      <p:tavLst>
                                        <p:tav tm="0">
                                          <p:val>
                                            <p:strVal val="ppt_y"/>
                                          </p:val>
                                        </p:tav>
                                        <p:tav tm="100000">
                                          <p:val>
                                            <p:strVal val="ppt_y"/>
                                          </p:val>
                                        </p:tav>
                                      </p:tavLst>
                                    </p:anim>
                                    <p:set>
                                      <p:cBhvr>
                                        <p:cTn id="62" dur="1" fill="hold">
                                          <p:stCondLst>
                                            <p:cond delay="499"/>
                                          </p:stCondLst>
                                        </p:cTn>
                                        <p:tgtEl>
                                          <p:spTgt spid="15"/>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49" presetClass="entr" presetSubtype="0" decel="100000"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 calcmode="lin" valueType="num">
                                      <p:cBhvr>
                                        <p:cTn id="69" dur="500" fill="hold"/>
                                        <p:tgtEl>
                                          <p:spTgt spid="16"/>
                                        </p:tgtEl>
                                        <p:attrNameLst>
                                          <p:attrName>style.rotation</p:attrName>
                                        </p:attrNameLst>
                                      </p:cBhvr>
                                      <p:tavLst>
                                        <p:tav tm="0">
                                          <p:val>
                                            <p:fltVal val="360"/>
                                          </p:val>
                                        </p:tav>
                                        <p:tav tm="100000">
                                          <p:val>
                                            <p:fltVal val="0"/>
                                          </p:val>
                                        </p:tav>
                                      </p:tavLst>
                                    </p:anim>
                                    <p:animEffect transition="in" filter="fade">
                                      <p:cBhvr>
                                        <p:cTn id="70" dur="500"/>
                                        <p:tgtEl>
                                          <p:spTgt spid="16"/>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500" fill="hold"/>
                                        <p:tgtEl>
                                          <p:spTgt spid="17"/>
                                        </p:tgtEl>
                                        <p:attrNameLst>
                                          <p:attrName>ppt_x</p:attrName>
                                        </p:attrNameLst>
                                      </p:cBhvr>
                                      <p:tavLst>
                                        <p:tav tm="0">
                                          <p:val>
                                            <p:strVal val="0-#ppt_w/2"/>
                                          </p:val>
                                        </p:tav>
                                        <p:tav tm="100000">
                                          <p:val>
                                            <p:strVal val="#ppt_x"/>
                                          </p:val>
                                        </p:tav>
                                      </p:tavLst>
                                    </p:anim>
                                    <p:anim calcmode="lin" valueType="num">
                                      <p:cBhvr additive="base">
                                        <p:cTn id="76"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9" presetClass="entr" presetSubtype="0" decel="100000" fill="hold" nodeType="click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 calcmode="lin" valueType="num">
                                      <p:cBhvr>
                                        <p:cTn id="83" dur="500" fill="hold"/>
                                        <p:tgtEl>
                                          <p:spTgt spid="18"/>
                                        </p:tgtEl>
                                        <p:attrNameLst>
                                          <p:attrName>style.rotation</p:attrName>
                                        </p:attrNameLst>
                                      </p:cBhvr>
                                      <p:tavLst>
                                        <p:tav tm="0">
                                          <p:val>
                                            <p:fltVal val="360"/>
                                          </p:val>
                                        </p:tav>
                                        <p:tav tm="100000">
                                          <p:val>
                                            <p:fltVal val="0"/>
                                          </p:val>
                                        </p:tav>
                                      </p:tavLst>
                                    </p:anim>
                                    <p:animEffect transition="in" filter="fade">
                                      <p:cBhvr>
                                        <p:cTn id="84" dur="500"/>
                                        <p:tgtEl>
                                          <p:spTgt spid="18"/>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 calcmode="lin" valueType="num">
                                      <p:cBhvr additive="base">
                                        <p:cTn id="89" dur="500" fill="hold"/>
                                        <p:tgtEl>
                                          <p:spTgt spid="20"/>
                                        </p:tgtEl>
                                        <p:attrNameLst>
                                          <p:attrName>ppt_x</p:attrName>
                                        </p:attrNameLst>
                                      </p:cBhvr>
                                      <p:tavLst>
                                        <p:tav tm="0">
                                          <p:val>
                                            <p:strVal val="0-#ppt_w/2"/>
                                          </p:val>
                                        </p:tav>
                                        <p:tav tm="100000">
                                          <p:val>
                                            <p:strVal val="#ppt_x"/>
                                          </p:val>
                                        </p:tav>
                                      </p:tavLst>
                                    </p:anim>
                                    <p:anim calcmode="lin" valueType="num">
                                      <p:cBhvr additive="base">
                                        <p:cTn id="90"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grpId="0" nodeType="clickEffect">
                                  <p:stCondLst>
                                    <p:cond delay="0"/>
                                  </p:stCondLst>
                                  <p:childTnLst>
                                    <p:set>
                                      <p:cBhvr>
                                        <p:cTn id="94" dur="1" fill="hold">
                                          <p:stCondLst>
                                            <p:cond delay="0"/>
                                          </p:stCondLst>
                                        </p:cTn>
                                        <p:tgtEl>
                                          <p:spTgt spid="21"/>
                                        </p:tgtEl>
                                        <p:attrNameLst>
                                          <p:attrName>style.visibility</p:attrName>
                                        </p:attrNameLst>
                                      </p:cBhvr>
                                      <p:to>
                                        <p:strVal val="visible"/>
                                      </p:to>
                                    </p:set>
                                    <p:anim calcmode="lin" valueType="num">
                                      <p:cBhvr additive="base">
                                        <p:cTn id="95" dur="500" fill="hold"/>
                                        <p:tgtEl>
                                          <p:spTgt spid="21"/>
                                        </p:tgtEl>
                                        <p:attrNameLst>
                                          <p:attrName>ppt_x</p:attrName>
                                        </p:attrNameLst>
                                      </p:cBhvr>
                                      <p:tavLst>
                                        <p:tav tm="0">
                                          <p:val>
                                            <p:strVal val="0-#ppt_w/2"/>
                                          </p:val>
                                        </p:tav>
                                        <p:tav tm="100000">
                                          <p:val>
                                            <p:strVal val="#ppt_x"/>
                                          </p:val>
                                        </p:tav>
                                      </p:tavLst>
                                    </p:anim>
                                    <p:anim calcmode="lin" valueType="num">
                                      <p:cBhvr additive="base">
                                        <p:cTn id="96"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4" grpId="0" animBg="1"/>
      <p:bldP spid="17"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ORCID support in Pure – where we are</a:t>
            </a:r>
            <a:endParaRPr lang="en-US" dirty="0"/>
          </a:p>
        </p:txBody>
      </p:sp>
      <p:sp>
        <p:nvSpPr>
          <p:cNvPr id="4" name="Content Placeholder 3"/>
          <p:cNvSpPr>
            <a:spLocks noGrp="1"/>
          </p:cNvSpPr>
          <p:nvPr>
            <p:ph idx="1"/>
          </p:nvPr>
        </p:nvSpPr>
        <p:spPr>
          <a:xfrm>
            <a:off x="393030" y="1500110"/>
            <a:ext cx="8750970" cy="4898146"/>
          </a:xfrm>
        </p:spPr>
        <p:txBody>
          <a:bodyPr/>
          <a:lstStyle/>
          <a:p>
            <a:r>
              <a:rPr lang="en-US" dirty="0" smtClean="0"/>
              <a:t>What happens when a researcher creates new ORCID in Pure</a:t>
            </a:r>
          </a:p>
          <a:p>
            <a:pPr lvl="1"/>
            <a:endParaRPr lang="en-US" dirty="0" smtClean="0"/>
          </a:p>
          <a:p>
            <a:pPr marL="800100" lvl="1" indent="-342900">
              <a:buFont typeface="+mj-lt"/>
              <a:buAutoNum type="arabicPeriod"/>
            </a:pPr>
            <a:r>
              <a:rPr lang="en-US" dirty="0" smtClean="0"/>
              <a:t>Pure checks for existing ORCID on open API </a:t>
            </a:r>
          </a:p>
          <a:p>
            <a:pPr marL="800100" lvl="1" indent="-342900">
              <a:buFont typeface="+mj-lt"/>
              <a:buAutoNum type="arabicPeriod"/>
            </a:pPr>
            <a:r>
              <a:rPr lang="en-US" dirty="0" smtClean="0"/>
              <a:t>If check positive: </a:t>
            </a:r>
          </a:p>
          <a:p>
            <a:pPr marL="800100" lvl="1" indent="-342900">
              <a:buFont typeface="+mj-lt"/>
              <a:buAutoNum type="arabicPeriod"/>
            </a:pPr>
            <a:r>
              <a:rPr lang="en-US" dirty="0" smtClean="0"/>
              <a:t>No action </a:t>
            </a:r>
          </a:p>
          <a:p>
            <a:pPr marL="800100" lvl="1" indent="-342900">
              <a:buFont typeface="+mj-lt"/>
              <a:buAutoNum type="arabicPeriod"/>
            </a:pPr>
            <a:r>
              <a:rPr lang="en-US" dirty="0" smtClean="0"/>
              <a:t>If check negative: </a:t>
            </a:r>
          </a:p>
          <a:p>
            <a:pPr marL="800100" lvl="1" indent="-342900">
              <a:buFont typeface="+mj-lt"/>
              <a:buAutoNum type="arabicPeriod"/>
            </a:pPr>
            <a:r>
              <a:rPr lang="en-US" dirty="0" smtClean="0"/>
              <a:t>Pure request new ORCID from membership API </a:t>
            </a:r>
          </a:p>
          <a:p>
            <a:pPr marL="800100" lvl="1" indent="-342900">
              <a:buFont typeface="+mj-lt"/>
              <a:buAutoNum type="arabicPeriod"/>
            </a:pPr>
            <a:r>
              <a:rPr lang="en-US" dirty="0" smtClean="0"/>
              <a:t>Membership API issues new ORCID in status pending </a:t>
            </a:r>
          </a:p>
          <a:p>
            <a:pPr marL="800100" lvl="1" indent="-342900">
              <a:buFont typeface="+mj-lt"/>
              <a:buAutoNum type="arabicPeriod"/>
            </a:pPr>
            <a:r>
              <a:rPr lang="en-US" dirty="0" smtClean="0"/>
              <a:t>Pure retrieves new ORCID</a:t>
            </a:r>
          </a:p>
          <a:p>
            <a:pPr marL="800100" lvl="1" indent="-342900">
              <a:buFont typeface="+mj-lt"/>
              <a:buAutoNum type="arabicPeriod"/>
            </a:pPr>
            <a:r>
              <a:rPr lang="en-US" dirty="0" smtClean="0"/>
              <a:t>User confirms new ORCID via mail </a:t>
            </a:r>
          </a:p>
          <a:p>
            <a:pPr marL="800100" lvl="1" indent="-342900">
              <a:buFont typeface="+mj-lt"/>
              <a:buAutoNum type="arabicPeriod"/>
            </a:pPr>
            <a:r>
              <a:rPr lang="en-US" dirty="0" smtClean="0"/>
              <a:t>New ORCID changes status to validated </a:t>
            </a:r>
          </a:p>
          <a:p>
            <a:pPr marL="800100" lvl="1" indent="-342900">
              <a:buFont typeface="+mj-lt"/>
              <a:buAutoNum type="arabicPeriod"/>
            </a:pPr>
            <a:r>
              <a:rPr lang="en-US" dirty="0" smtClean="0"/>
              <a:t>Pure holds validated new ORCID ready to use </a:t>
            </a:r>
          </a:p>
        </p:txBody>
      </p:sp>
    </p:spTree>
    <p:extLst>
      <p:ext uri="{BB962C8B-B14F-4D97-AF65-F5344CB8AC3E}">
        <p14:creationId xmlns:p14="http://schemas.microsoft.com/office/powerpoint/2010/main" val="3748754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 calcmode="lin" valueType="num">
                                      <p:cBhvr additive="base">
                                        <p:cTn id="29"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 calcmode="lin" valueType="num">
                                      <p:cBhvr additive="base">
                                        <p:cTn id="33" dur="5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 calcmode="lin" valueType="num">
                                      <p:cBhvr additive="base">
                                        <p:cTn id="39" dur="5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anim calcmode="lin" valueType="num">
                                      <p:cBhvr additive="base">
                                        <p:cTn id="45" dur="500" fill="hold"/>
                                        <p:tgtEl>
                                          <p:spTgt spid="4">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4">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4">
                                            <p:txEl>
                                              <p:pRg st="9" end="9"/>
                                            </p:txEl>
                                          </p:spTgt>
                                        </p:tgtEl>
                                        <p:attrNameLst>
                                          <p:attrName>style.visibility</p:attrName>
                                        </p:attrNameLst>
                                      </p:cBhvr>
                                      <p:to>
                                        <p:strVal val="visible"/>
                                      </p:to>
                                    </p:set>
                                    <p:anim calcmode="lin" valueType="num">
                                      <p:cBhvr additive="base">
                                        <p:cTn id="51" dur="500" fill="hold"/>
                                        <p:tgtEl>
                                          <p:spTgt spid="4">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4">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 calcmode="lin" valueType="num">
                                      <p:cBhvr additive="base">
                                        <p:cTn id="57" dur="500" fill="hold"/>
                                        <p:tgtEl>
                                          <p:spTgt spid="4">
                                            <p:txEl>
                                              <p:pRg st="10" end="10"/>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4">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4">
                                            <p:txEl>
                                              <p:pRg st="11" end="11"/>
                                            </p:txEl>
                                          </p:spTgt>
                                        </p:tgtEl>
                                        <p:attrNameLst>
                                          <p:attrName>style.visibility</p:attrName>
                                        </p:attrNameLst>
                                      </p:cBhvr>
                                      <p:to>
                                        <p:strVal val="visible"/>
                                      </p:to>
                                    </p:set>
                                    <p:anim calcmode="lin" valueType="num">
                                      <p:cBhvr additive="base">
                                        <p:cTn id="63" dur="500" fill="hold"/>
                                        <p:tgtEl>
                                          <p:spTgt spid="4">
                                            <p:txEl>
                                              <p:pRg st="11" end="11"/>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4">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705204"/>
            <a:ext cx="5770985" cy="418645"/>
          </a:xfrm>
        </p:spPr>
        <p:txBody>
          <a:bodyPr/>
          <a:lstStyle/>
          <a:p>
            <a:r>
              <a:rPr lang="en-US" dirty="0" smtClean="0"/>
              <a:t>ORCID support in Pure – where we are</a:t>
            </a:r>
            <a:endParaRPr lang="en-US" dirty="0"/>
          </a:p>
        </p:txBody>
      </p:sp>
      <p:sp>
        <p:nvSpPr>
          <p:cNvPr id="4" name="Content Placeholder 3"/>
          <p:cNvSpPr>
            <a:spLocks noGrp="1"/>
          </p:cNvSpPr>
          <p:nvPr>
            <p:ph idx="1"/>
          </p:nvPr>
        </p:nvSpPr>
        <p:spPr/>
        <p:txBody>
          <a:bodyPr/>
          <a:lstStyle/>
          <a:p>
            <a:r>
              <a:rPr lang="en-US" dirty="0" smtClean="0"/>
              <a:t>Automatic population of ORCID profile </a:t>
            </a:r>
          </a:p>
          <a:p>
            <a:pPr lvl="1"/>
            <a:endParaRPr lang="en-US" dirty="0" smtClean="0"/>
          </a:p>
          <a:p>
            <a:pPr marL="457200" lvl="1" indent="0">
              <a:buNone/>
            </a:pPr>
            <a:r>
              <a:rPr lang="en-US" dirty="0" smtClean="0"/>
              <a:t>DEFINITION: </a:t>
            </a:r>
            <a:r>
              <a:rPr lang="en-US" i="1" dirty="0" smtClean="0">
                <a:solidFill>
                  <a:srgbClr val="FF8200"/>
                </a:solidFill>
              </a:rPr>
              <a:t>The researcher’s public profile on </a:t>
            </a:r>
            <a:r>
              <a:rPr lang="en-US" i="1" u="sng" dirty="0" smtClean="0">
                <a:solidFill>
                  <a:srgbClr val="FF8200"/>
                </a:solidFill>
              </a:rPr>
              <a:t>orcid.org</a:t>
            </a:r>
            <a:r>
              <a:rPr lang="en-US" i="1" dirty="0" smtClean="0">
                <a:solidFill>
                  <a:srgbClr val="FF8200"/>
                </a:solidFill>
              </a:rPr>
              <a:t> is automatically filled with data by Pure</a:t>
            </a:r>
          </a:p>
          <a:p>
            <a:pPr lvl="1"/>
            <a:endParaRPr lang="en-US" dirty="0"/>
          </a:p>
          <a:p>
            <a:pPr lvl="1"/>
            <a:r>
              <a:rPr lang="en-US" dirty="0" smtClean="0"/>
              <a:t>Automatic initial population </a:t>
            </a:r>
          </a:p>
          <a:p>
            <a:pPr lvl="1"/>
            <a:r>
              <a:rPr lang="en-US" dirty="0" smtClean="0"/>
              <a:t>Automatic maintenance </a:t>
            </a:r>
          </a:p>
          <a:p>
            <a:pPr lvl="1"/>
            <a:endParaRPr lang="en-US" dirty="0"/>
          </a:p>
          <a:p>
            <a:pPr lvl="1"/>
            <a:r>
              <a:rPr lang="en-US" dirty="0" smtClean="0"/>
              <a:t>Use ORCID when matching content from sources when available </a:t>
            </a:r>
          </a:p>
          <a:p>
            <a:pPr lvl="2"/>
            <a:r>
              <a:rPr lang="en-US" dirty="0" smtClean="0"/>
              <a:t>E.g. grants from NIH Reporter</a:t>
            </a:r>
          </a:p>
        </p:txBody>
      </p:sp>
      <p:sp>
        <p:nvSpPr>
          <p:cNvPr id="5" name="Title 2"/>
          <p:cNvSpPr txBox="1">
            <a:spLocks/>
          </p:cNvSpPr>
          <p:nvPr/>
        </p:nvSpPr>
        <p:spPr>
          <a:xfrm>
            <a:off x="6116733" y="706099"/>
            <a:ext cx="1047555"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1" i="0" kern="1200">
                <a:solidFill>
                  <a:schemeClr val="accent1"/>
                </a:solidFill>
                <a:latin typeface="Arial Bold"/>
                <a:ea typeface="+mj-ea"/>
                <a:cs typeface="Arial Bold"/>
              </a:defRPr>
            </a:lvl1pPr>
          </a:lstStyle>
          <a:p>
            <a:r>
              <a:rPr lang="en-US" dirty="0" smtClean="0"/>
              <a:t>going </a:t>
            </a:r>
            <a:endParaRPr lang="en-US" dirty="0"/>
          </a:p>
        </p:txBody>
      </p:sp>
    </p:spTree>
    <p:extLst>
      <p:ext uri="{BB962C8B-B14F-4D97-AF65-F5344CB8AC3E}">
        <p14:creationId xmlns:p14="http://schemas.microsoft.com/office/powerpoint/2010/main" val="22902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 calcmode="lin" valueType="num">
                                      <p:cBhvr additive="base">
                                        <p:cTn id="37" dur="5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 calcmode="lin" valueType="num">
                                      <p:cBhvr additive="base">
                                        <p:cTn id="43" dur="500" fill="hold"/>
                                        <p:tgtEl>
                                          <p:spTgt spid="4">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705204"/>
            <a:ext cx="5770985" cy="418645"/>
          </a:xfrm>
        </p:spPr>
        <p:txBody>
          <a:bodyPr/>
          <a:lstStyle/>
          <a:p>
            <a:r>
              <a:rPr lang="en-US" dirty="0" smtClean="0"/>
              <a:t>ORCID support in Pure – where we are</a:t>
            </a:r>
            <a:endParaRPr lang="en-US" dirty="0"/>
          </a:p>
        </p:txBody>
      </p:sp>
      <p:sp>
        <p:nvSpPr>
          <p:cNvPr id="4" name="Content Placeholder 3"/>
          <p:cNvSpPr>
            <a:spLocks noGrp="1"/>
          </p:cNvSpPr>
          <p:nvPr>
            <p:ph idx="1"/>
          </p:nvPr>
        </p:nvSpPr>
        <p:spPr/>
        <p:txBody>
          <a:bodyPr/>
          <a:lstStyle/>
          <a:p>
            <a:r>
              <a:rPr lang="en-US" dirty="0" smtClean="0"/>
              <a:t>What content is on the ORCID profile? </a:t>
            </a:r>
          </a:p>
          <a:p>
            <a:endParaRPr lang="en-US" dirty="0" smtClean="0"/>
          </a:p>
          <a:p>
            <a:pPr lvl="1"/>
            <a:r>
              <a:rPr lang="en-US" dirty="0" smtClean="0"/>
              <a:t>EDUCATION – </a:t>
            </a:r>
            <a:r>
              <a:rPr lang="en-US" u="sng" dirty="0" smtClean="0">
                <a:solidFill>
                  <a:srgbClr val="FF8200"/>
                </a:solidFill>
              </a:rPr>
              <a:t>Already</a:t>
            </a:r>
            <a:r>
              <a:rPr lang="en-US" dirty="0" smtClean="0">
                <a:solidFill>
                  <a:srgbClr val="FF8200"/>
                </a:solidFill>
              </a:rPr>
              <a:t> information in Pure </a:t>
            </a:r>
          </a:p>
          <a:p>
            <a:pPr lvl="1"/>
            <a:r>
              <a:rPr lang="en-US" dirty="0" smtClean="0"/>
              <a:t>EMPLOYMENT – </a:t>
            </a:r>
            <a:r>
              <a:rPr lang="en-US" u="sng" dirty="0">
                <a:solidFill>
                  <a:srgbClr val="FF8200"/>
                </a:solidFill>
              </a:rPr>
              <a:t>Already</a:t>
            </a:r>
            <a:r>
              <a:rPr lang="en-US" dirty="0">
                <a:solidFill>
                  <a:srgbClr val="FF8200"/>
                </a:solidFill>
              </a:rPr>
              <a:t> information in Pure </a:t>
            </a:r>
            <a:endParaRPr lang="en-US" dirty="0" smtClean="0">
              <a:solidFill>
                <a:srgbClr val="FF8200"/>
              </a:solidFill>
            </a:endParaRPr>
          </a:p>
          <a:p>
            <a:pPr lvl="1"/>
            <a:r>
              <a:rPr lang="en-US" dirty="0" smtClean="0"/>
              <a:t>WORK – </a:t>
            </a:r>
            <a:r>
              <a:rPr lang="en-US" u="sng" dirty="0" smtClean="0">
                <a:solidFill>
                  <a:srgbClr val="FF8200"/>
                </a:solidFill>
              </a:rPr>
              <a:t>Already</a:t>
            </a:r>
            <a:r>
              <a:rPr lang="en-US" dirty="0" smtClean="0">
                <a:solidFill>
                  <a:srgbClr val="FF8200"/>
                </a:solidFill>
              </a:rPr>
              <a:t> </a:t>
            </a:r>
            <a:r>
              <a:rPr lang="en-US" dirty="0">
                <a:solidFill>
                  <a:srgbClr val="FF8200"/>
                </a:solidFill>
              </a:rPr>
              <a:t>information in Pure </a:t>
            </a:r>
            <a:r>
              <a:rPr lang="en-US" dirty="0" smtClean="0">
                <a:solidFill>
                  <a:srgbClr val="FF8200"/>
                </a:solidFill>
              </a:rPr>
              <a:t> </a:t>
            </a:r>
            <a:endParaRPr lang="en-US" dirty="0">
              <a:solidFill>
                <a:srgbClr val="FF8200"/>
              </a:solidFill>
            </a:endParaRPr>
          </a:p>
        </p:txBody>
      </p:sp>
      <p:sp>
        <p:nvSpPr>
          <p:cNvPr id="5" name="Title 2"/>
          <p:cNvSpPr txBox="1">
            <a:spLocks/>
          </p:cNvSpPr>
          <p:nvPr/>
        </p:nvSpPr>
        <p:spPr>
          <a:xfrm>
            <a:off x="6116733" y="706099"/>
            <a:ext cx="1047555"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1" i="0" kern="1200">
                <a:solidFill>
                  <a:schemeClr val="accent1"/>
                </a:solidFill>
                <a:latin typeface="Arial Bold"/>
                <a:ea typeface="+mj-ea"/>
                <a:cs typeface="Arial Bold"/>
              </a:defRPr>
            </a:lvl1pPr>
          </a:lstStyle>
          <a:p>
            <a:r>
              <a:rPr lang="en-US" dirty="0" smtClean="0"/>
              <a:t>going </a:t>
            </a:r>
            <a:endParaRPr lang="en-US" dirty="0"/>
          </a:p>
        </p:txBody>
      </p:sp>
      <p:pic>
        <p:nvPicPr>
          <p:cNvPr id="6" name="Picture 5" descr="Screen Shot 2015-10-01 at 13.27.5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 y="0"/>
            <a:ext cx="9144000" cy="5715000"/>
          </a:xfrm>
          <a:prstGeom prst="rect">
            <a:avLst/>
          </a:prstGeom>
          <a:ln w="3175">
            <a:solidFill>
              <a:schemeClr val="bg2"/>
            </a:solidFill>
          </a:ln>
        </p:spPr>
      </p:pic>
      <p:sp>
        <p:nvSpPr>
          <p:cNvPr id="7" name="Line Callout 2 6"/>
          <p:cNvSpPr/>
          <p:nvPr/>
        </p:nvSpPr>
        <p:spPr>
          <a:xfrm flipH="1">
            <a:off x="251520" y="1412776"/>
            <a:ext cx="1944000" cy="648072"/>
          </a:xfrm>
          <a:prstGeom prst="borderCallout2">
            <a:avLst>
              <a:gd name="adj1" fmla="val 18750"/>
              <a:gd name="adj2" fmla="val -8333"/>
              <a:gd name="adj3" fmla="val 18750"/>
              <a:gd name="adj4" fmla="val -16667"/>
              <a:gd name="adj5" fmla="val -38246"/>
              <a:gd name="adj6" fmla="val -41891"/>
            </a:avLst>
          </a:prstGeom>
          <a:ln>
            <a:solidFill>
              <a:schemeClr val="accent2"/>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Education</a:t>
            </a:r>
            <a:endParaRPr lang="en-US" dirty="0"/>
          </a:p>
        </p:txBody>
      </p:sp>
      <p:pic>
        <p:nvPicPr>
          <p:cNvPr id="8" name="Picture 7" descr="Screen Shot 2015-10-01 at 13.28.1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9" name="Line Callout 2 8"/>
          <p:cNvSpPr/>
          <p:nvPr/>
        </p:nvSpPr>
        <p:spPr>
          <a:xfrm flipH="1">
            <a:off x="251520" y="1700808"/>
            <a:ext cx="1944000" cy="648072"/>
          </a:xfrm>
          <a:prstGeom prst="borderCallout2">
            <a:avLst>
              <a:gd name="adj1" fmla="val 18750"/>
              <a:gd name="adj2" fmla="val -8333"/>
              <a:gd name="adj3" fmla="val 18750"/>
              <a:gd name="adj4" fmla="val -16667"/>
              <a:gd name="adj5" fmla="val -38246"/>
              <a:gd name="adj6" fmla="val -41891"/>
            </a:avLst>
          </a:prstGeom>
          <a:ln>
            <a:solidFill>
              <a:schemeClr val="accent2"/>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Employment</a:t>
            </a:r>
            <a:endParaRPr lang="en-US" dirty="0"/>
          </a:p>
        </p:txBody>
      </p:sp>
      <p:pic>
        <p:nvPicPr>
          <p:cNvPr id="10" name="Picture 9" descr="Screen Shot 2015-10-01 at 13.28.19.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11" name="Line Callout 2 10"/>
          <p:cNvSpPr/>
          <p:nvPr/>
        </p:nvSpPr>
        <p:spPr>
          <a:xfrm flipH="1">
            <a:off x="323528" y="1844824"/>
            <a:ext cx="1944000" cy="648072"/>
          </a:xfrm>
          <a:prstGeom prst="borderCallout2">
            <a:avLst>
              <a:gd name="adj1" fmla="val 18750"/>
              <a:gd name="adj2" fmla="val -8333"/>
              <a:gd name="adj3" fmla="val 18750"/>
              <a:gd name="adj4" fmla="val -16667"/>
              <a:gd name="adj5" fmla="val -38246"/>
              <a:gd name="adj6" fmla="val -41891"/>
            </a:avLst>
          </a:prstGeom>
          <a:ln>
            <a:solidFill>
              <a:schemeClr val="accent2"/>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work</a:t>
            </a:r>
            <a:endParaRPr lang="en-US" dirty="0"/>
          </a:p>
        </p:txBody>
      </p:sp>
    </p:spTree>
    <p:extLst>
      <p:ext uri="{BB962C8B-B14F-4D97-AF65-F5344CB8AC3E}">
        <p14:creationId xmlns:p14="http://schemas.microsoft.com/office/powerpoint/2010/main" val="401066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style.rotation</p:attrName>
                                        </p:attrNameLst>
                                      </p:cBhvr>
                                      <p:tavLst>
                                        <p:tav tm="0">
                                          <p:val>
                                            <p:fltVal val="360"/>
                                          </p:val>
                                        </p:tav>
                                        <p:tav tm="100000">
                                          <p:val>
                                            <p:fltVal val="0"/>
                                          </p:val>
                                        </p:tav>
                                      </p:tavLst>
                                    </p:anim>
                                    <p:animEffect transition="in" filter="fade">
                                      <p:cBhvr>
                                        <p:cTn id="29" dur="500"/>
                                        <p:tgtEl>
                                          <p:spTgt spid="8"/>
                                        </p:tgtEl>
                                      </p:cBhvr>
                                    </p:animEffect>
                                  </p:childTnLst>
                                </p:cTn>
                              </p:par>
                            </p:childTnLst>
                          </p:cTn>
                        </p:par>
                        <p:par>
                          <p:cTn id="30" fill="hold">
                            <p:stCondLst>
                              <p:cond delay="500"/>
                            </p:stCondLst>
                            <p:childTnLst>
                              <p:par>
                                <p:cTn id="31" presetID="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36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0-#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xit" presetSubtype="2" fill="hold" grpId="0" nodeType="clickEffect">
                                  <p:stCondLst>
                                    <p:cond delay="0"/>
                                  </p:stCondLst>
                                  <p:childTnLst>
                                    <p:anim calcmode="lin" valueType="num">
                                      <p:cBhvr additive="base">
                                        <p:cTn id="51" dur="500"/>
                                        <p:tgtEl>
                                          <p:spTgt spid="5"/>
                                        </p:tgtEl>
                                        <p:attrNameLst>
                                          <p:attrName>ppt_x</p:attrName>
                                        </p:attrNameLst>
                                      </p:cBhvr>
                                      <p:tavLst>
                                        <p:tav tm="0">
                                          <p:val>
                                            <p:strVal val="ppt_x"/>
                                          </p:val>
                                        </p:tav>
                                        <p:tav tm="100000">
                                          <p:val>
                                            <p:strVal val="1+ppt_w/2"/>
                                          </p:val>
                                        </p:tav>
                                      </p:tavLst>
                                    </p:anim>
                                    <p:anim calcmode="lin" valueType="num">
                                      <p:cBhvr additive="base">
                                        <p:cTn id="52" dur="500"/>
                                        <p:tgtEl>
                                          <p:spTgt spid="5"/>
                                        </p:tgtEl>
                                        <p:attrNameLst>
                                          <p:attrName>ppt_y</p:attrName>
                                        </p:attrNameLst>
                                      </p:cBhvr>
                                      <p:tavLst>
                                        <p:tav tm="0">
                                          <p:val>
                                            <p:strVal val="ppt_y"/>
                                          </p:val>
                                        </p:tav>
                                        <p:tav tm="100000">
                                          <p:val>
                                            <p:strVal val="ppt_y"/>
                                          </p:val>
                                        </p:tav>
                                      </p:tavLst>
                                    </p:anim>
                                    <p:set>
                                      <p:cBhvr>
                                        <p:cTn id="53" dur="1" fill="hold">
                                          <p:stCondLst>
                                            <p:cond delay="499"/>
                                          </p:stCondLst>
                                        </p:cTn>
                                        <p:tgtEl>
                                          <p:spTgt spid="5"/>
                                        </p:tgtEl>
                                        <p:attrNameLst>
                                          <p:attrName>style.visibility</p:attrName>
                                        </p:attrNameLst>
                                      </p:cBhvr>
                                      <p:to>
                                        <p:strVal val="hidden"/>
                                      </p:to>
                                    </p:set>
                                  </p:childTnLst>
                                </p:cTn>
                              </p:par>
                              <p:par>
                                <p:cTn id="54" presetID="2" presetClass="exit" presetSubtype="2" fill="hold" nodeType="withEffect">
                                  <p:stCondLst>
                                    <p:cond delay="0"/>
                                  </p:stCondLst>
                                  <p:childTnLst>
                                    <p:anim calcmode="lin" valueType="num">
                                      <p:cBhvr additive="base">
                                        <p:cTn id="55" dur="500"/>
                                        <p:tgtEl>
                                          <p:spTgt spid="6"/>
                                        </p:tgtEl>
                                        <p:attrNameLst>
                                          <p:attrName>ppt_x</p:attrName>
                                        </p:attrNameLst>
                                      </p:cBhvr>
                                      <p:tavLst>
                                        <p:tav tm="0">
                                          <p:val>
                                            <p:strVal val="ppt_x"/>
                                          </p:val>
                                        </p:tav>
                                        <p:tav tm="100000">
                                          <p:val>
                                            <p:strVal val="1+ppt_w/2"/>
                                          </p:val>
                                        </p:tav>
                                      </p:tavLst>
                                    </p:anim>
                                    <p:anim calcmode="lin" valueType="num">
                                      <p:cBhvr additive="base">
                                        <p:cTn id="56" dur="500"/>
                                        <p:tgtEl>
                                          <p:spTgt spid="6"/>
                                        </p:tgtEl>
                                        <p:attrNameLst>
                                          <p:attrName>ppt_y</p:attrName>
                                        </p:attrNameLst>
                                      </p:cBhvr>
                                      <p:tavLst>
                                        <p:tav tm="0">
                                          <p:val>
                                            <p:strVal val="ppt_y"/>
                                          </p:val>
                                        </p:tav>
                                        <p:tav tm="100000">
                                          <p:val>
                                            <p:strVal val="ppt_y"/>
                                          </p:val>
                                        </p:tav>
                                      </p:tavLst>
                                    </p:anim>
                                    <p:set>
                                      <p:cBhvr>
                                        <p:cTn id="57" dur="1" fill="hold">
                                          <p:stCondLst>
                                            <p:cond delay="499"/>
                                          </p:stCondLst>
                                        </p:cTn>
                                        <p:tgtEl>
                                          <p:spTgt spid="6"/>
                                        </p:tgtEl>
                                        <p:attrNameLst>
                                          <p:attrName>style.visibility</p:attrName>
                                        </p:attrNameLst>
                                      </p:cBhvr>
                                      <p:to>
                                        <p:strVal val="hidden"/>
                                      </p:to>
                                    </p:set>
                                  </p:childTnLst>
                                </p:cTn>
                              </p:par>
                              <p:par>
                                <p:cTn id="58" presetID="2" presetClass="exit" presetSubtype="2" fill="hold" grpId="1" nodeType="withEffect">
                                  <p:stCondLst>
                                    <p:cond delay="0"/>
                                  </p:stCondLst>
                                  <p:childTnLst>
                                    <p:anim calcmode="lin" valueType="num">
                                      <p:cBhvr additive="base">
                                        <p:cTn id="59" dur="500"/>
                                        <p:tgtEl>
                                          <p:spTgt spid="7"/>
                                        </p:tgtEl>
                                        <p:attrNameLst>
                                          <p:attrName>ppt_x</p:attrName>
                                        </p:attrNameLst>
                                      </p:cBhvr>
                                      <p:tavLst>
                                        <p:tav tm="0">
                                          <p:val>
                                            <p:strVal val="ppt_x"/>
                                          </p:val>
                                        </p:tav>
                                        <p:tav tm="100000">
                                          <p:val>
                                            <p:strVal val="1+ppt_w/2"/>
                                          </p:val>
                                        </p:tav>
                                      </p:tavLst>
                                    </p:anim>
                                    <p:anim calcmode="lin" valueType="num">
                                      <p:cBhvr additive="base">
                                        <p:cTn id="60" dur="500"/>
                                        <p:tgtEl>
                                          <p:spTgt spid="7"/>
                                        </p:tgtEl>
                                        <p:attrNameLst>
                                          <p:attrName>ppt_y</p:attrName>
                                        </p:attrNameLst>
                                      </p:cBhvr>
                                      <p:tavLst>
                                        <p:tav tm="0">
                                          <p:val>
                                            <p:strVal val="ppt_y"/>
                                          </p:val>
                                        </p:tav>
                                        <p:tav tm="100000">
                                          <p:val>
                                            <p:strVal val="ppt_y"/>
                                          </p:val>
                                        </p:tav>
                                      </p:tavLst>
                                    </p:anim>
                                    <p:set>
                                      <p:cBhvr>
                                        <p:cTn id="61" dur="1" fill="hold">
                                          <p:stCondLst>
                                            <p:cond delay="499"/>
                                          </p:stCondLst>
                                        </p:cTn>
                                        <p:tgtEl>
                                          <p:spTgt spid="7"/>
                                        </p:tgtEl>
                                        <p:attrNameLst>
                                          <p:attrName>style.visibility</p:attrName>
                                        </p:attrNameLst>
                                      </p:cBhvr>
                                      <p:to>
                                        <p:strVal val="hidden"/>
                                      </p:to>
                                    </p:set>
                                  </p:childTnLst>
                                </p:cTn>
                              </p:par>
                              <p:par>
                                <p:cTn id="62" presetID="2" presetClass="exit" presetSubtype="2" fill="hold" nodeType="withEffect">
                                  <p:stCondLst>
                                    <p:cond delay="0"/>
                                  </p:stCondLst>
                                  <p:childTnLst>
                                    <p:anim calcmode="lin" valueType="num">
                                      <p:cBhvr additive="base">
                                        <p:cTn id="63" dur="500"/>
                                        <p:tgtEl>
                                          <p:spTgt spid="8"/>
                                        </p:tgtEl>
                                        <p:attrNameLst>
                                          <p:attrName>ppt_x</p:attrName>
                                        </p:attrNameLst>
                                      </p:cBhvr>
                                      <p:tavLst>
                                        <p:tav tm="0">
                                          <p:val>
                                            <p:strVal val="ppt_x"/>
                                          </p:val>
                                        </p:tav>
                                        <p:tav tm="100000">
                                          <p:val>
                                            <p:strVal val="1+ppt_w/2"/>
                                          </p:val>
                                        </p:tav>
                                      </p:tavLst>
                                    </p:anim>
                                    <p:anim calcmode="lin" valueType="num">
                                      <p:cBhvr additive="base">
                                        <p:cTn id="64" dur="500"/>
                                        <p:tgtEl>
                                          <p:spTgt spid="8"/>
                                        </p:tgtEl>
                                        <p:attrNameLst>
                                          <p:attrName>ppt_y</p:attrName>
                                        </p:attrNameLst>
                                      </p:cBhvr>
                                      <p:tavLst>
                                        <p:tav tm="0">
                                          <p:val>
                                            <p:strVal val="ppt_y"/>
                                          </p:val>
                                        </p:tav>
                                        <p:tav tm="100000">
                                          <p:val>
                                            <p:strVal val="ppt_y"/>
                                          </p:val>
                                        </p:tav>
                                      </p:tavLst>
                                    </p:anim>
                                    <p:set>
                                      <p:cBhvr>
                                        <p:cTn id="65" dur="1" fill="hold">
                                          <p:stCondLst>
                                            <p:cond delay="499"/>
                                          </p:stCondLst>
                                        </p:cTn>
                                        <p:tgtEl>
                                          <p:spTgt spid="8"/>
                                        </p:tgtEl>
                                        <p:attrNameLst>
                                          <p:attrName>style.visibility</p:attrName>
                                        </p:attrNameLst>
                                      </p:cBhvr>
                                      <p:to>
                                        <p:strVal val="hidden"/>
                                      </p:to>
                                    </p:set>
                                  </p:childTnLst>
                                </p:cTn>
                              </p:par>
                              <p:par>
                                <p:cTn id="66" presetID="2" presetClass="exit" presetSubtype="2" fill="hold" grpId="1" nodeType="withEffect">
                                  <p:stCondLst>
                                    <p:cond delay="0"/>
                                  </p:stCondLst>
                                  <p:childTnLst>
                                    <p:anim calcmode="lin" valueType="num">
                                      <p:cBhvr additive="base">
                                        <p:cTn id="67" dur="500"/>
                                        <p:tgtEl>
                                          <p:spTgt spid="9"/>
                                        </p:tgtEl>
                                        <p:attrNameLst>
                                          <p:attrName>ppt_x</p:attrName>
                                        </p:attrNameLst>
                                      </p:cBhvr>
                                      <p:tavLst>
                                        <p:tav tm="0">
                                          <p:val>
                                            <p:strVal val="ppt_x"/>
                                          </p:val>
                                        </p:tav>
                                        <p:tav tm="100000">
                                          <p:val>
                                            <p:strVal val="1+ppt_w/2"/>
                                          </p:val>
                                        </p:tav>
                                      </p:tavLst>
                                    </p:anim>
                                    <p:anim calcmode="lin" valueType="num">
                                      <p:cBhvr additive="base">
                                        <p:cTn id="68" dur="500"/>
                                        <p:tgtEl>
                                          <p:spTgt spid="9"/>
                                        </p:tgtEl>
                                        <p:attrNameLst>
                                          <p:attrName>ppt_y</p:attrName>
                                        </p:attrNameLst>
                                      </p:cBhvr>
                                      <p:tavLst>
                                        <p:tav tm="0">
                                          <p:val>
                                            <p:strVal val="ppt_y"/>
                                          </p:val>
                                        </p:tav>
                                        <p:tav tm="100000">
                                          <p:val>
                                            <p:strVal val="ppt_y"/>
                                          </p:val>
                                        </p:tav>
                                      </p:tavLst>
                                    </p:anim>
                                    <p:set>
                                      <p:cBhvr>
                                        <p:cTn id="69" dur="1" fill="hold">
                                          <p:stCondLst>
                                            <p:cond delay="499"/>
                                          </p:stCondLst>
                                        </p:cTn>
                                        <p:tgtEl>
                                          <p:spTgt spid="9"/>
                                        </p:tgtEl>
                                        <p:attrNameLst>
                                          <p:attrName>style.visibility</p:attrName>
                                        </p:attrNameLst>
                                      </p:cBhvr>
                                      <p:to>
                                        <p:strVal val="hidden"/>
                                      </p:to>
                                    </p:set>
                                  </p:childTnLst>
                                </p:cTn>
                              </p:par>
                              <p:par>
                                <p:cTn id="70" presetID="2" presetClass="exit" presetSubtype="2" fill="hold" nodeType="withEffect">
                                  <p:stCondLst>
                                    <p:cond delay="0"/>
                                  </p:stCondLst>
                                  <p:childTnLst>
                                    <p:anim calcmode="lin" valueType="num">
                                      <p:cBhvr additive="base">
                                        <p:cTn id="71" dur="500"/>
                                        <p:tgtEl>
                                          <p:spTgt spid="10"/>
                                        </p:tgtEl>
                                        <p:attrNameLst>
                                          <p:attrName>ppt_x</p:attrName>
                                        </p:attrNameLst>
                                      </p:cBhvr>
                                      <p:tavLst>
                                        <p:tav tm="0">
                                          <p:val>
                                            <p:strVal val="ppt_x"/>
                                          </p:val>
                                        </p:tav>
                                        <p:tav tm="100000">
                                          <p:val>
                                            <p:strVal val="1+ppt_w/2"/>
                                          </p:val>
                                        </p:tav>
                                      </p:tavLst>
                                    </p:anim>
                                    <p:anim calcmode="lin" valueType="num">
                                      <p:cBhvr additive="base">
                                        <p:cTn id="72" dur="500"/>
                                        <p:tgtEl>
                                          <p:spTgt spid="10"/>
                                        </p:tgtEl>
                                        <p:attrNameLst>
                                          <p:attrName>ppt_y</p:attrName>
                                        </p:attrNameLst>
                                      </p:cBhvr>
                                      <p:tavLst>
                                        <p:tav tm="0">
                                          <p:val>
                                            <p:strVal val="ppt_y"/>
                                          </p:val>
                                        </p:tav>
                                        <p:tav tm="100000">
                                          <p:val>
                                            <p:strVal val="ppt_y"/>
                                          </p:val>
                                        </p:tav>
                                      </p:tavLst>
                                    </p:anim>
                                    <p:set>
                                      <p:cBhvr>
                                        <p:cTn id="73" dur="1" fill="hold">
                                          <p:stCondLst>
                                            <p:cond delay="499"/>
                                          </p:stCondLst>
                                        </p:cTn>
                                        <p:tgtEl>
                                          <p:spTgt spid="10"/>
                                        </p:tgtEl>
                                        <p:attrNameLst>
                                          <p:attrName>style.visibility</p:attrName>
                                        </p:attrNameLst>
                                      </p:cBhvr>
                                      <p:to>
                                        <p:strVal val="hidden"/>
                                      </p:to>
                                    </p:set>
                                  </p:childTnLst>
                                </p:cTn>
                              </p:par>
                              <p:par>
                                <p:cTn id="74" presetID="2" presetClass="exit" presetSubtype="2" fill="hold" grpId="1" nodeType="withEffect">
                                  <p:stCondLst>
                                    <p:cond delay="0"/>
                                  </p:stCondLst>
                                  <p:childTnLst>
                                    <p:anim calcmode="lin" valueType="num">
                                      <p:cBhvr additive="base">
                                        <p:cTn id="75" dur="500"/>
                                        <p:tgtEl>
                                          <p:spTgt spid="11"/>
                                        </p:tgtEl>
                                        <p:attrNameLst>
                                          <p:attrName>ppt_x</p:attrName>
                                        </p:attrNameLst>
                                      </p:cBhvr>
                                      <p:tavLst>
                                        <p:tav tm="0">
                                          <p:val>
                                            <p:strVal val="ppt_x"/>
                                          </p:val>
                                        </p:tav>
                                        <p:tav tm="100000">
                                          <p:val>
                                            <p:strVal val="1+ppt_w/2"/>
                                          </p:val>
                                        </p:tav>
                                      </p:tavLst>
                                    </p:anim>
                                    <p:anim calcmode="lin" valueType="num">
                                      <p:cBhvr additive="base">
                                        <p:cTn id="76" dur="500"/>
                                        <p:tgtEl>
                                          <p:spTgt spid="11"/>
                                        </p:tgtEl>
                                        <p:attrNameLst>
                                          <p:attrName>ppt_y</p:attrName>
                                        </p:attrNameLst>
                                      </p:cBhvr>
                                      <p:tavLst>
                                        <p:tav tm="0">
                                          <p:val>
                                            <p:strVal val="ppt_y"/>
                                          </p:val>
                                        </p:tav>
                                        <p:tav tm="100000">
                                          <p:val>
                                            <p:strVal val="ppt_y"/>
                                          </p:val>
                                        </p:tav>
                                      </p:tavLst>
                                    </p:anim>
                                    <p:set>
                                      <p:cBhvr>
                                        <p:cTn id="77" dur="1" fill="hold">
                                          <p:stCondLst>
                                            <p:cond delay="499"/>
                                          </p:stCondLst>
                                        </p:cTn>
                                        <p:tgtEl>
                                          <p:spTgt spid="11"/>
                                        </p:tgtEl>
                                        <p:attrNameLst>
                                          <p:attrName>style.visibility</p:attrName>
                                        </p:attrNameLst>
                                      </p:cBhvr>
                                      <p:to>
                                        <p:strVal val="hidden"/>
                                      </p:to>
                                    </p:set>
                                  </p:childTnLst>
                                </p:cTn>
                              </p:par>
                            </p:childTnLst>
                          </p:cTn>
                        </p:par>
                        <p:par>
                          <p:cTn id="78" fill="hold">
                            <p:stCondLst>
                              <p:cond delay="500"/>
                            </p:stCondLst>
                            <p:childTnLst>
                              <p:par>
                                <p:cTn id="79" presetID="2" presetClass="entr" presetSubtype="8" fill="hold" nodeType="afterEffect">
                                  <p:stCondLst>
                                    <p:cond delay="0"/>
                                  </p:stCondLst>
                                  <p:childTnLst>
                                    <p:set>
                                      <p:cBhvr>
                                        <p:cTn id="80" dur="1" fill="hold">
                                          <p:stCondLst>
                                            <p:cond delay="0"/>
                                          </p:stCondLst>
                                        </p:cTn>
                                        <p:tgtEl>
                                          <p:spTgt spid="4">
                                            <p:txEl>
                                              <p:pRg st="2" end="2"/>
                                            </p:txEl>
                                          </p:spTgt>
                                        </p:tgtEl>
                                        <p:attrNameLst>
                                          <p:attrName>style.visibility</p:attrName>
                                        </p:attrNameLst>
                                      </p:cBhvr>
                                      <p:to>
                                        <p:strVal val="visible"/>
                                      </p:to>
                                    </p:set>
                                    <p:anim calcmode="lin" valueType="num">
                                      <p:cBhvr additive="base">
                                        <p:cTn id="81"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82"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8" fill="hold" nodeType="clickEffect">
                                  <p:stCondLst>
                                    <p:cond delay="0"/>
                                  </p:stCondLst>
                                  <p:childTnLst>
                                    <p:set>
                                      <p:cBhvr>
                                        <p:cTn id="86" dur="1" fill="hold">
                                          <p:stCondLst>
                                            <p:cond delay="0"/>
                                          </p:stCondLst>
                                        </p:cTn>
                                        <p:tgtEl>
                                          <p:spTgt spid="4">
                                            <p:txEl>
                                              <p:pRg st="3" end="3"/>
                                            </p:txEl>
                                          </p:spTgt>
                                        </p:tgtEl>
                                        <p:attrNameLst>
                                          <p:attrName>style.visibility</p:attrName>
                                        </p:attrNameLst>
                                      </p:cBhvr>
                                      <p:to>
                                        <p:strVal val="visible"/>
                                      </p:to>
                                    </p:set>
                                    <p:anim calcmode="lin" valueType="num">
                                      <p:cBhvr additive="base">
                                        <p:cTn id="87"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88"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8" fill="hold" nodeType="clickEffect">
                                  <p:stCondLst>
                                    <p:cond delay="0"/>
                                  </p:stCondLst>
                                  <p:childTnLst>
                                    <p:set>
                                      <p:cBhvr>
                                        <p:cTn id="92" dur="1" fill="hold">
                                          <p:stCondLst>
                                            <p:cond delay="0"/>
                                          </p:stCondLst>
                                        </p:cTn>
                                        <p:tgtEl>
                                          <p:spTgt spid="4">
                                            <p:txEl>
                                              <p:pRg st="4" end="4"/>
                                            </p:txEl>
                                          </p:spTgt>
                                        </p:tgtEl>
                                        <p:attrNameLst>
                                          <p:attrName>style.visibility</p:attrName>
                                        </p:attrNameLst>
                                      </p:cBhvr>
                                      <p:to>
                                        <p:strVal val="visible"/>
                                      </p:to>
                                    </p:set>
                                    <p:anim calcmode="lin" valueType="num">
                                      <p:cBhvr additive="base">
                                        <p:cTn id="93"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94"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7" grpId="1" animBg="1"/>
      <p:bldP spid="9" grpId="0" animBg="1"/>
      <p:bldP spid="9" grpId="1" animBg="1"/>
      <p:bldP spid="11" grpId="0" animBg="1"/>
      <p:bldP spid="11"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705204"/>
            <a:ext cx="8291265" cy="418645"/>
          </a:xfrm>
        </p:spPr>
        <p:txBody>
          <a:bodyPr/>
          <a:lstStyle/>
          <a:p>
            <a:r>
              <a:rPr lang="en-US" dirty="0" smtClean="0"/>
              <a:t>ORCID support in Pure – questions</a:t>
            </a:r>
            <a:endParaRPr lang="en-US" dirty="0"/>
          </a:p>
        </p:txBody>
      </p:sp>
      <p:sp>
        <p:nvSpPr>
          <p:cNvPr id="4" name="Content Placeholder 3"/>
          <p:cNvSpPr>
            <a:spLocks noGrp="1"/>
          </p:cNvSpPr>
          <p:nvPr>
            <p:ph idx="1"/>
          </p:nvPr>
        </p:nvSpPr>
        <p:spPr/>
        <p:txBody>
          <a:bodyPr/>
          <a:lstStyle/>
          <a:p>
            <a:r>
              <a:rPr lang="en-US" dirty="0" smtClean="0"/>
              <a:t>When will automatic population of ORCID profiles be in Pure?</a:t>
            </a:r>
          </a:p>
          <a:p>
            <a:pPr lvl="1"/>
            <a:r>
              <a:rPr lang="en-US" dirty="0" smtClean="0">
                <a:solidFill>
                  <a:schemeClr val="accent2"/>
                </a:solidFill>
              </a:rPr>
              <a:t>With the release of Pure version 5.5 in February 2016 </a:t>
            </a:r>
          </a:p>
          <a:p>
            <a:r>
              <a:rPr lang="en-US" dirty="0" smtClean="0"/>
              <a:t>Will Elsevier continue to support ORCID in Pure? </a:t>
            </a:r>
          </a:p>
          <a:p>
            <a:pPr lvl="1"/>
            <a:r>
              <a:rPr lang="en-US" dirty="0" smtClean="0">
                <a:solidFill>
                  <a:srgbClr val="FF8200"/>
                </a:solidFill>
              </a:rPr>
              <a:t>Yes, ours is a firm commitment. We also support Researcher ID (TR), Scopus ID (Elsevier), and other source IDs</a:t>
            </a:r>
          </a:p>
          <a:p>
            <a:r>
              <a:rPr lang="en-US" dirty="0" smtClean="0"/>
              <a:t>Are there any charges? </a:t>
            </a:r>
          </a:p>
          <a:p>
            <a:pPr lvl="1"/>
            <a:r>
              <a:rPr lang="en-US" dirty="0" smtClean="0">
                <a:solidFill>
                  <a:srgbClr val="FF8200"/>
                </a:solidFill>
              </a:rPr>
              <a:t>No, existing ORCID support and and release 5.5 is free of charge</a:t>
            </a:r>
          </a:p>
          <a:p>
            <a:r>
              <a:rPr lang="en-US" dirty="0" smtClean="0"/>
              <a:t>What happens when the two ORCID APIs changes? </a:t>
            </a:r>
          </a:p>
          <a:p>
            <a:pPr lvl="1"/>
            <a:r>
              <a:rPr lang="en-US" dirty="0" smtClean="0">
                <a:solidFill>
                  <a:srgbClr val="FF8200"/>
                </a:solidFill>
              </a:rPr>
              <a:t>Then we update Pure accordingly. That is also at no extra charges.</a:t>
            </a:r>
            <a:r>
              <a:rPr lang="en-US" dirty="0" smtClean="0"/>
              <a:t> </a:t>
            </a:r>
          </a:p>
          <a:p>
            <a:r>
              <a:rPr lang="en-US" dirty="0" smtClean="0"/>
              <a:t>Will Elsevier support ORCID in all its products? </a:t>
            </a:r>
          </a:p>
          <a:p>
            <a:pPr lvl="1"/>
            <a:r>
              <a:rPr lang="en-US" dirty="0" smtClean="0">
                <a:solidFill>
                  <a:srgbClr val="FF8200"/>
                </a:solidFill>
              </a:rPr>
              <a:t>We consolidate our product strategies concurrently, but we are not able to say today how emerging standards such as ORCID will impact them</a:t>
            </a:r>
          </a:p>
          <a:p>
            <a:r>
              <a:rPr lang="en-US" dirty="0" smtClean="0"/>
              <a:t>Is the ORCID ID in Pure a reportable piece of data? </a:t>
            </a:r>
          </a:p>
          <a:p>
            <a:pPr lvl="1"/>
            <a:r>
              <a:rPr lang="en-US" dirty="0" smtClean="0">
                <a:solidFill>
                  <a:srgbClr val="FF8200"/>
                </a:solidFill>
              </a:rPr>
              <a:t>Yes, managers can report on ORCIDs, e.g. include ORCIDs in staff lists </a:t>
            </a:r>
          </a:p>
          <a:p>
            <a:endParaRPr lang="en-US" dirty="0" smtClean="0"/>
          </a:p>
        </p:txBody>
      </p:sp>
    </p:spTree>
    <p:extLst>
      <p:ext uri="{BB962C8B-B14F-4D97-AF65-F5344CB8AC3E}">
        <p14:creationId xmlns:p14="http://schemas.microsoft.com/office/powerpoint/2010/main" val="1078561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additive="base">
                                        <p:cTn id="21"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4">
                                            <p:txEl>
                                              <p:pRg st="7" end="7"/>
                                            </p:txEl>
                                          </p:spTgt>
                                        </p:tgtEl>
                                        <p:attrNameLst>
                                          <p:attrName>style.visibility</p:attrName>
                                        </p:attrNameLst>
                                      </p:cBhvr>
                                      <p:to>
                                        <p:strVal val="visible"/>
                                      </p:to>
                                    </p:set>
                                    <p:anim calcmode="lin" valueType="num">
                                      <p:cBhvr additive="base">
                                        <p:cTn id="41" dur="5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4">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 calcmode="lin" valueType="num">
                                      <p:cBhvr additive="base">
                                        <p:cTn id="47" dur="500" fill="hold"/>
                                        <p:tgtEl>
                                          <p:spTgt spid="4">
                                            <p:txEl>
                                              <p:pRg st="8" end="8"/>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4">
                                            <p:txEl>
                                              <p:pRg st="8" end="8"/>
                                            </p:txEl>
                                          </p:spTgt>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4">
                                            <p:txEl>
                                              <p:pRg st="9" end="9"/>
                                            </p:txEl>
                                          </p:spTgt>
                                        </p:tgtEl>
                                        <p:attrNameLst>
                                          <p:attrName>style.visibility</p:attrName>
                                        </p:attrNameLst>
                                      </p:cBhvr>
                                      <p:to>
                                        <p:strVal val="visible"/>
                                      </p:to>
                                    </p:set>
                                    <p:anim calcmode="lin" valueType="num">
                                      <p:cBhvr additive="base">
                                        <p:cTn id="51" dur="500" fill="hold"/>
                                        <p:tgtEl>
                                          <p:spTgt spid="4">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4">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 calcmode="lin" valueType="num">
                                      <p:cBhvr additive="base">
                                        <p:cTn id="57" dur="500" fill="hold"/>
                                        <p:tgtEl>
                                          <p:spTgt spid="4">
                                            <p:txEl>
                                              <p:pRg st="10" end="10"/>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4">
                                            <p:txEl>
                                              <p:pRg st="10" end="10"/>
                                            </p:txEl>
                                          </p:spTgt>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4">
                                            <p:txEl>
                                              <p:pRg st="11" end="11"/>
                                            </p:txEl>
                                          </p:spTgt>
                                        </p:tgtEl>
                                        <p:attrNameLst>
                                          <p:attrName>style.visibility</p:attrName>
                                        </p:attrNameLst>
                                      </p:cBhvr>
                                      <p:to>
                                        <p:strVal val="visible"/>
                                      </p:to>
                                    </p:set>
                                    <p:anim calcmode="lin" valueType="num">
                                      <p:cBhvr additive="base">
                                        <p:cTn id="61" dur="500" fill="hold"/>
                                        <p:tgtEl>
                                          <p:spTgt spid="4">
                                            <p:txEl>
                                              <p:pRg st="11" end="11"/>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4">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690568"/>
            <a:ext cx="9144000" cy="1441165"/>
          </a:xfrm>
        </p:spPr>
        <p:txBody>
          <a:bodyPr anchor="ctr"/>
          <a:lstStyle/>
          <a:p>
            <a:pPr algn="ctr">
              <a:lnSpc>
                <a:spcPct val="90000"/>
              </a:lnSpc>
            </a:pPr>
            <a:r>
              <a:rPr lang="en-US" sz="8000" spc="-150" dirty="0" smtClean="0"/>
              <a:t>Example use-case</a:t>
            </a:r>
            <a:endParaRPr lang="en-US" sz="8000" spc="-150" dirty="0"/>
          </a:p>
        </p:txBody>
      </p:sp>
    </p:spTree>
    <p:extLst>
      <p:ext uri="{BB962C8B-B14F-4D97-AF65-F5344CB8AC3E}">
        <p14:creationId xmlns:p14="http://schemas.microsoft.com/office/powerpoint/2010/main" val="177554699"/>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DA15E891-66B8-4B28-AB8F-05A4B1DE573C}" type="slidenum">
              <a:rPr lang="en-US" smtClean="0"/>
              <a:pPr/>
              <a:t>17</a:t>
            </a:fld>
            <a:endParaRPr lang="en-US" dirty="0"/>
          </a:p>
        </p:txBody>
      </p:sp>
      <p:sp>
        <p:nvSpPr>
          <p:cNvPr id="4" name="Text Placeholder 3"/>
          <p:cNvSpPr>
            <a:spLocks noGrp="1"/>
          </p:cNvSpPr>
          <p:nvPr>
            <p:ph type="body" sz="quarter" idx="10"/>
          </p:nvPr>
        </p:nvSpPr>
        <p:spPr>
          <a:xfrm>
            <a:off x="1093788" y="1293435"/>
            <a:ext cx="7796212" cy="4527398"/>
          </a:xfrm>
        </p:spPr>
        <p:txBody>
          <a:bodyPr/>
          <a:lstStyle/>
          <a:p>
            <a:r>
              <a:rPr lang="en-US" sz="3600" spc="-10" dirty="0" smtClean="0">
                <a:solidFill>
                  <a:schemeClr val="accent1">
                    <a:lumMod val="75000"/>
                  </a:schemeClr>
                </a:solidFill>
              </a:rPr>
              <a:t>	Showcasing</a:t>
            </a:r>
          </a:p>
          <a:p>
            <a:pPr lvl="1" indent="0">
              <a:buNone/>
            </a:pPr>
            <a:r>
              <a:rPr lang="en-US" sz="2800" spc="-10" dirty="0" smtClean="0">
                <a:solidFill>
                  <a:schemeClr val="accent1">
                    <a:lumMod val="75000"/>
                  </a:schemeClr>
                </a:solidFill>
                <a:latin typeface="Arial" panose="020B0604020202020204" pitchFamily="34" charset="0"/>
                <a:cs typeface="Arial" panose="020B0604020202020204" pitchFamily="34" charset="0"/>
              </a:rPr>
              <a:t>Disclose data </a:t>
            </a:r>
            <a:r>
              <a:rPr lang="en-US" sz="2800" spc="-10" dirty="0">
                <a:solidFill>
                  <a:schemeClr val="accent1">
                    <a:lumMod val="75000"/>
                  </a:schemeClr>
                </a:solidFill>
                <a:latin typeface="Arial" panose="020B0604020202020204" pitchFamily="34" charset="0"/>
                <a:cs typeface="Arial" panose="020B0604020202020204" pitchFamily="34" charset="0"/>
              </a:rPr>
              <a:t>from multiple sources </a:t>
            </a:r>
            <a:r>
              <a:rPr lang="en-US" sz="2800" spc="-10" dirty="0" smtClean="0">
                <a:solidFill>
                  <a:schemeClr val="accent1">
                    <a:lumMod val="75000"/>
                  </a:schemeClr>
                </a:solidFill>
                <a:latin typeface="Arial" panose="020B0604020202020204" pitchFamily="34" charset="0"/>
                <a:cs typeface="Arial" panose="020B0604020202020204" pitchFamily="34" charset="0"/>
              </a:rPr>
              <a:t>online</a:t>
            </a:r>
            <a:endParaRPr lang="en-US" sz="2800" spc="-10" dirty="0">
              <a:solidFill>
                <a:schemeClr val="accent1">
                  <a:lumMod val="75000"/>
                </a:schemeClr>
              </a:solidFill>
              <a:latin typeface="Arial" panose="020B0604020202020204" pitchFamily="34" charset="0"/>
              <a:cs typeface="Arial" panose="020B0604020202020204" pitchFamily="34" charset="0"/>
            </a:endParaRPr>
          </a:p>
          <a:p>
            <a:pPr lvl="1" indent="0">
              <a:buNone/>
            </a:pPr>
            <a:r>
              <a:rPr lang="en-US" sz="2800" spc="-10" dirty="0">
                <a:solidFill>
                  <a:schemeClr val="accent1">
                    <a:lumMod val="75000"/>
                  </a:schemeClr>
                </a:solidFill>
                <a:latin typeface="Arial" panose="020B0604020202020204" pitchFamily="34" charset="0"/>
                <a:cs typeface="Arial" panose="020B0604020202020204" pitchFamily="34" charset="0"/>
              </a:rPr>
              <a:t>Increase discoverability </a:t>
            </a:r>
            <a:endParaRPr lang="en-US" sz="2800" spc="-10" dirty="0" smtClean="0">
              <a:solidFill>
                <a:schemeClr val="accent1">
                  <a:lumMod val="75000"/>
                </a:schemeClr>
              </a:solidFill>
              <a:latin typeface="Arial" panose="020B0604020202020204" pitchFamily="34" charset="0"/>
              <a:cs typeface="Arial" panose="020B0604020202020204" pitchFamily="34" charset="0"/>
            </a:endParaRPr>
          </a:p>
          <a:p>
            <a:pPr lvl="1" indent="0">
              <a:buNone/>
            </a:pPr>
            <a:r>
              <a:rPr lang="en-US" sz="2800" spc="-10" dirty="0" smtClean="0">
                <a:solidFill>
                  <a:schemeClr val="accent1">
                    <a:lumMod val="75000"/>
                  </a:schemeClr>
                </a:solidFill>
                <a:latin typeface="Arial" panose="020B0604020202020204" pitchFamily="34" charset="0"/>
                <a:cs typeface="Arial" panose="020B0604020202020204" pitchFamily="34" charset="0"/>
              </a:rPr>
              <a:t>Qualify profiles </a:t>
            </a:r>
            <a:endParaRPr lang="en-US" sz="2800" spc="-10" dirty="0">
              <a:solidFill>
                <a:schemeClr val="accent1">
                  <a:lumMod val="75000"/>
                </a:schemeClr>
              </a:solidFill>
              <a:latin typeface="Arial" panose="020B0604020202020204" pitchFamily="34" charset="0"/>
              <a:cs typeface="Arial" panose="020B0604020202020204" pitchFamily="34" charset="0"/>
            </a:endParaRPr>
          </a:p>
          <a:p>
            <a:pPr lvl="1" indent="0">
              <a:buNone/>
            </a:pPr>
            <a:r>
              <a:rPr lang="en-US" sz="2800" spc="-10" dirty="0">
                <a:solidFill>
                  <a:schemeClr val="accent1">
                    <a:lumMod val="75000"/>
                  </a:schemeClr>
                </a:solidFill>
                <a:latin typeface="Arial" panose="020B0604020202020204" pitchFamily="34" charset="0"/>
                <a:cs typeface="Arial" panose="020B0604020202020204" pitchFamily="34" charset="0"/>
              </a:rPr>
              <a:t>Increase collaboration </a:t>
            </a:r>
            <a:endParaRPr lang="en-US" sz="2800" spc="-10" dirty="0" smtClean="0">
              <a:solidFill>
                <a:schemeClr val="accent1">
                  <a:lumMod val="75000"/>
                </a:schemeClr>
              </a:solidFill>
              <a:latin typeface="Arial" panose="020B0604020202020204" pitchFamily="34" charset="0"/>
              <a:cs typeface="Arial" panose="020B0604020202020204" pitchFamily="34" charset="0"/>
            </a:endParaRPr>
          </a:p>
          <a:p>
            <a:pPr lvl="1" indent="0">
              <a:buNone/>
            </a:pPr>
            <a:r>
              <a:rPr lang="en-US" sz="2800" spc="-10" dirty="0" smtClean="0">
                <a:solidFill>
                  <a:schemeClr val="accent1">
                    <a:lumMod val="75000"/>
                  </a:schemeClr>
                </a:solidFill>
                <a:latin typeface="Arial" panose="020B0604020202020204" pitchFamily="34" charset="0"/>
                <a:cs typeface="Arial" panose="020B0604020202020204" pitchFamily="34" charset="0"/>
              </a:rPr>
              <a:t>Support Open Access mandates </a:t>
            </a:r>
            <a:endParaRPr lang="en-US" sz="2800" spc="-10"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609944"/>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1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1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2" dur="1500" fill="hold"/>
                                        <p:tgtEl>
                                          <p:spTgt spid="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1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6" dur="1500" fill="hold"/>
                                        <p:tgtEl>
                                          <p:spTgt spid="4">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1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0" dur="1500" fill="hold"/>
                                        <p:tgtEl>
                                          <p:spTgt spid="4">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1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4" dur="1500" fill="hold"/>
                                        <p:tgtEl>
                                          <p:spTgt spid="4">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 calcmode="lin" valueType="num">
                                      <p:cBhvr additive="base">
                                        <p:cTn id="27" dur="1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28" dur="1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93788" y="1605188"/>
            <a:ext cx="8050212" cy="4579712"/>
          </a:xfrm>
        </p:spPr>
        <p:txBody>
          <a:bodyPr>
            <a:normAutofit/>
          </a:bodyPr>
          <a:lstStyle/>
          <a:p>
            <a:pPr marL="0" indent="0">
              <a:buNone/>
            </a:pPr>
            <a:r>
              <a:rPr lang="en-US" dirty="0" smtClean="0"/>
              <a:t>Publications </a:t>
            </a:r>
            <a:r>
              <a:rPr lang="en-US" b="0" dirty="0" smtClean="0"/>
              <a:t>-</a:t>
            </a:r>
            <a:r>
              <a:rPr lang="en-US" dirty="0" smtClean="0"/>
              <a:t> </a:t>
            </a:r>
            <a:r>
              <a:rPr lang="en-US" b="0" dirty="0" smtClean="0"/>
              <a:t>Already there, but slow process and varying data quality </a:t>
            </a:r>
            <a:endParaRPr lang="en-US" b="0" dirty="0"/>
          </a:p>
          <a:p>
            <a:pPr marL="0" indent="0">
              <a:buNone/>
            </a:pPr>
            <a:r>
              <a:rPr lang="en-US" dirty="0" smtClean="0"/>
              <a:t>Researcher profiles</a:t>
            </a:r>
            <a:r>
              <a:rPr lang="en-US" b="0" dirty="0" smtClean="0"/>
              <a:t> - Some are there but not all – lacks details </a:t>
            </a:r>
          </a:p>
          <a:p>
            <a:pPr marL="0" indent="0">
              <a:buNone/>
            </a:pPr>
            <a:r>
              <a:rPr lang="en-US" dirty="0"/>
              <a:t>Discoverability </a:t>
            </a:r>
            <a:r>
              <a:rPr lang="en-US" dirty="0" smtClean="0"/>
              <a:t>- </a:t>
            </a:r>
            <a:r>
              <a:rPr lang="en-US" b="0" dirty="0" smtClean="0"/>
              <a:t>When people search, they get too many results  </a:t>
            </a:r>
            <a:endParaRPr lang="en-US" b="0" dirty="0"/>
          </a:p>
          <a:p>
            <a:pPr marL="0" indent="0">
              <a:buNone/>
            </a:pPr>
            <a:r>
              <a:rPr lang="en-US" dirty="0" smtClean="0"/>
              <a:t>Collaboration - </a:t>
            </a:r>
            <a:r>
              <a:rPr lang="en-US" b="0" dirty="0" smtClean="0"/>
              <a:t>We need to be more visible for potential collaborators </a:t>
            </a:r>
          </a:p>
          <a:p>
            <a:pPr marL="0" indent="0">
              <a:buNone/>
            </a:pPr>
            <a:r>
              <a:rPr lang="en-US" dirty="0" smtClean="0"/>
              <a:t>Open access</a:t>
            </a:r>
            <a:r>
              <a:rPr lang="en-US" b="0" dirty="0" smtClean="0"/>
              <a:t> - We need to disclose publications faster and with better QA</a:t>
            </a:r>
            <a:endParaRPr lang="en-US" b="0" dirty="0"/>
          </a:p>
          <a:p>
            <a:pPr marL="0" indent="0" algn="ctr">
              <a:lnSpc>
                <a:spcPct val="150000"/>
              </a:lnSpc>
              <a:buNone/>
            </a:pPr>
            <a:r>
              <a:rPr lang="en-US" dirty="0" smtClean="0">
                <a:solidFill>
                  <a:srgbClr val="FF8200"/>
                </a:solidFill>
              </a:rPr>
              <a:t>PurePortal </a:t>
            </a:r>
            <a:r>
              <a:rPr lang="en-US" b="0" dirty="0" smtClean="0">
                <a:solidFill>
                  <a:srgbClr val="FF8200"/>
                </a:solidFill>
              </a:rPr>
              <a:t>is an integrated part of Pure</a:t>
            </a:r>
            <a:r>
              <a:rPr lang="en-US" dirty="0" smtClean="0">
                <a:solidFill>
                  <a:srgbClr val="FF8200"/>
                </a:solidFill>
              </a:rPr>
              <a:t> </a:t>
            </a:r>
          </a:p>
          <a:p>
            <a:pPr marL="0" indent="0">
              <a:lnSpc>
                <a:spcPct val="150000"/>
              </a:lnSpc>
              <a:buNone/>
            </a:pPr>
            <a:r>
              <a:rPr lang="en-US" dirty="0" smtClean="0">
                <a:solidFill>
                  <a:schemeClr val="accent1"/>
                </a:solidFill>
              </a:rPr>
              <a:t>Publications</a:t>
            </a:r>
            <a:r>
              <a:rPr lang="en-US" b="0" dirty="0" smtClean="0">
                <a:solidFill>
                  <a:schemeClr val="accent1"/>
                </a:solidFill>
              </a:rPr>
              <a:t> - shown automatically based on rules. Workflows for quality assurance</a:t>
            </a:r>
          </a:p>
          <a:p>
            <a:pPr marL="0" indent="0">
              <a:buNone/>
            </a:pPr>
            <a:r>
              <a:rPr lang="en-US" dirty="0" smtClean="0">
                <a:solidFill>
                  <a:schemeClr val="accent1"/>
                </a:solidFill>
              </a:rPr>
              <a:t>Researcher profiles</a:t>
            </a:r>
            <a:r>
              <a:rPr lang="en-US" b="0" dirty="0" smtClean="0">
                <a:solidFill>
                  <a:schemeClr val="accent1"/>
                </a:solidFill>
              </a:rPr>
              <a:t> - can contain all info with relations + updated automatically </a:t>
            </a:r>
          </a:p>
          <a:p>
            <a:pPr marL="0" indent="0">
              <a:buNone/>
            </a:pPr>
            <a:r>
              <a:rPr lang="en-US" dirty="0" smtClean="0">
                <a:solidFill>
                  <a:schemeClr val="accent1"/>
                </a:solidFill>
              </a:rPr>
              <a:t>Discoverability</a:t>
            </a:r>
            <a:r>
              <a:rPr lang="en-US" b="0" dirty="0" smtClean="0">
                <a:solidFill>
                  <a:schemeClr val="accent1"/>
                </a:solidFill>
              </a:rPr>
              <a:t> - FingerPrint</a:t>
            </a:r>
            <a:r>
              <a:rPr lang="en-US" b="0" dirty="0">
                <a:solidFill>
                  <a:schemeClr val="accent1"/>
                </a:solidFill>
              </a:rPr>
              <a:t>™ keywords </a:t>
            </a:r>
            <a:r>
              <a:rPr lang="en-US" b="0" dirty="0" smtClean="0">
                <a:solidFill>
                  <a:schemeClr val="accent1"/>
                </a:solidFill>
              </a:rPr>
              <a:t>automatically on researchers </a:t>
            </a:r>
          </a:p>
          <a:p>
            <a:pPr marL="0" indent="0">
              <a:buNone/>
            </a:pPr>
            <a:r>
              <a:rPr lang="en-US" dirty="0" smtClean="0">
                <a:solidFill>
                  <a:schemeClr val="accent1"/>
                </a:solidFill>
              </a:rPr>
              <a:t>Collaboration</a:t>
            </a:r>
            <a:r>
              <a:rPr lang="en-US" b="0" dirty="0" smtClean="0">
                <a:solidFill>
                  <a:schemeClr val="accent1"/>
                </a:solidFill>
              </a:rPr>
              <a:t> - Collaboration charts</a:t>
            </a:r>
          </a:p>
          <a:p>
            <a:pPr marL="0" indent="0">
              <a:buNone/>
            </a:pPr>
            <a:r>
              <a:rPr lang="en-US" dirty="0" smtClean="0">
                <a:solidFill>
                  <a:schemeClr val="accent1"/>
                </a:solidFill>
              </a:rPr>
              <a:t>Open access</a:t>
            </a:r>
            <a:r>
              <a:rPr lang="en-US" b="0" dirty="0" smtClean="0">
                <a:solidFill>
                  <a:schemeClr val="accent1"/>
                </a:solidFill>
              </a:rPr>
              <a:t> - PurePortal is a repository. Use it to show articles, track downloads, etc</a:t>
            </a:r>
            <a:r>
              <a:rPr lang="en-US" b="0" dirty="0" smtClean="0"/>
              <a:t>.</a:t>
            </a:r>
            <a:endParaRPr lang="en-US" b="0" dirty="0"/>
          </a:p>
          <a:p>
            <a:pPr marL="0" indent="0">
              <a:buNone/>
            </a:pPr>
            <a:endParaRPr lang="en-US" dirty="0" smtClean="0"/>
          </a:p>
        </p:txBody>
      </p:sp>
      <p:sp>
        <p:nvSpPr>
          <p:cNvPr id="3" name="Slide Number Placeholder 2"/>
          <p:cNvSpPr>
            <a:spLocks noGrp="1"/>
          </p:cNvSpPr>
          <p:nvPr>
            <p:ph type="sldNum" sz="quarter" idx="4"/>
          </p:nvPr>
        </p:nvSpPr>
        <p:spPr/>
        <p:txBody>
          <a:bodyPr/>
          <a:lstStyle/>
          <a:p>
            <a:fld id="{DA15E891-66B8-4B28-AB8F-05A4B1DE573C}" type="slidenum">
              <a:rPr lang="en-US" smtClean="0"/>
              <a:pPr/>
              <a:t>18</a:t>
            </a:fld>
            <a:endParaRPr lang="en-US" dirty="0"/>
          </a:p>
        </p:txBody>
      </p:sp>
      <p:sp>
        <p:nvSpPr>
          <p:cNvPr id="4" name="Text Placeholder 3"/>
          <p:cNvSpPr>
            <a:spLocks noGrp="1"/>
          </p:cNvSpPr>
          <p:nvPr>
            <p:ph type="body" sz="quarter" idx="10"/>
          </p:nvPr>
        </p:nvSpPr>
        <p:spPr/>
        <p:txBody>
          <a:bodyPr/>
          <a:lstStyle/>
          <a:p>
            <a:r>
              <a:rPr lang="en-US" dirty="0" smtClean="0"/>
              <a:t>1. Showcasing – “We need to improve on the web”</a:t>
            </a:r>
            <a:endParaRPr lang="en-US" dirty="0"/>
          </a:p>
        </p:txBody>
      </p:sp>
      <p:sp>
        <p:nvSpPr>
          <p:cNvPr id="5" name="Content Placeholder 1"/>
          <p:cNvSpPr txBox="1">
            <a:spLocks/>
          </p:cNvSpPr>
          <p:nvPr/>
        </p:nvSpPr>
        <p:spPr>
          <a:xfrm>
            <a:off x="0" y="6213231"/>
            <a:ext cx="9148152" cy="64476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500" b="1" kern="1200">
                <a:solidFill>
                  <a:srgbClr val="75787B"/>
                </a:solidFill>
                <a:latin typeface="Arial" panose="020B0604020202020204" pitchFamily="34" charset="0"/>
                <a:ea typeface="Verdana" panose="020B060403050404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300" kern="1200">
                <a:solidFill>
                  <a:srgbClr val="75787B"/>
                </a:solidFill>
                <a:latin typeface="Arial" panose="020B0604020202020204" pitchFamily="34" charset="0"/>
                <a:ea typeface="Verdana" panose="020B0604030504040204" pitchFamily="34"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75787B"/>
                </a:solidFill>
                <a:latin typeface="Arial" panose="020B060402020202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Lucida Sans Unicode" panose="020B0602030504020204" pitchFamily="34" charset="0"/>
                <a:ea typeface="Verdana" panose="020B0604030504040204" pitchFamily="34" charset="0"/>
                <a:cs typeface="Lucida Sans Unicode" panose="020B0602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Lucida Sans Unicode" panose="020B0602030504020204" pitchFamily="34" charset="0"/>
                <a:ea typeface="Verdana" panose="020B0604030504040204" pitchFamily="34" charset="0"/>
                <a:cs typeface="Lucida Sans Unicode" panose="020B0602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0" dirty="0" smtClean="0"/>
              <a:t>Showcasing</a:t>
            </a:r>
            <a:endParaRPr lang="en-US" sz="1800" dirty="0"/>
          </a:p>
        </p:txBody>
      </p:sp>
      <p:pic>
        <p:nvPicPr>
          <p:cNvPr id="9" name="Picture 8" descr="Screen Shot 2015-10-07 at 13.20.0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pic>
        <p:nvPicPr>
          <p:cNvPr id="10" name="Picture 9" descr="Screen Shot 2015-10-07 at 13.27.4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pic>
        <p:nvPicPr>
          <p:cNvPr id="11" name="Picture 10" descr="Screen Shot 2015-10-07 at 13.46.1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pic>
        <p:nvPicPr>
          <p:cNvPr id="12" name="Picture 11" descr="Screen Shot 2015-10-07 at 13.46.39.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pic>
        <p:nvPicPr>
          <p:cNvPr id="13" name="Picture 12" descr="Screen Shot 2015-10-07 at 13.20.37.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pic>
        <p:nvPicPr>
          <p:cNvPr id="14" name="Picture 13" descr="Screen Shot 2015-10-07 at 13.43.44.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Tree>
    <p:extLst>
      <p:ext uri="{BB962C8B-B14F-4D97-AF65-F5344CB8AC3E}">
        <p14:creationId xmlns:p14="http://schemas.microsoft.com/office/powerpoint/2010/main" val="122435860"/>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 calcmode="lin" valueType="num">
                                      <p:cBhvr additive="base">
                                        <p:cTn id="51" dur="500" fill="hold"/>
                                        <p:tgtEl>
                                          <p:spTgt spid="2">
                                            <p:txEl>
                                              <p:pRg st="8" end="8"/>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2">
                                            <p:txEl>
                                              <p:pRg st="8" end="8"/>
                                            </p:txEl>
                                          </p:spTgt>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2">
                                            <p:txEl>
                                              <p:pRg st="10" end="10"/>
                                            </p:txEl>
                                          </p:spTgt>
                                        </p:tgtEl>
                                        <p:attrNameLst>
                                          <p:attrName>style.visibility</p:attrName>
                                        </p:attrNameLst>
                                      </p:cBhvr>
                                      <p:to>
                                        <p:strVal val="visible"/>
                                      </p:to>
                                    </p:set>
                                    <p:anim calcmode="lin" valueType="num">
                                      <p:cBhvr additive="base">
                                        <p:cTn id="59" dur="500" fill="hold"/>
                                        <p:tgtEl>
                                          <p:spTgt spid="2">
                                            <p:txEl>
                                              <p:pRg st="10" end="10"/>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9" presetClass="entr" presetSubtype="0" decel="100000" fill="hold" nodeType="click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p:cTn id="65" dur="1000" fill="hold"/>
                                        <p:tgtEl>
                                          <p:spTgt spid="9"/>
                                        </p:tgtEl>
                                        <p:attrNameLst>
                                          <p:attrName>ppt_w</p:attrName>
                                        </p:attrNameLst>
                                      </p:cBhvr>
                                      <p:tavLst>
                                        <p:tav tm="0">
                                          <p:val>
                                            <p:fltVal val="0"/>
                                          </p:val>
                                        </p:tav>
                                        <p:tav tm="100000">
                                          <p:val>
                                            <p:strVal val="#ppt_w"/>
                                          </p:val>
                                        </p:tav>
                                      </p:tavLst>
                                    </p:anim>
                                    <p:anim calcmode="lin" valueType="num">
                                      <p:cBhvr>
                                        <p:cTn id="66" dur="1000" fill="hold"/>
                                        <p:tgtEl>
                                          <p:spTgt spid="9"/>
                                        </p:tgtEl>
                                        <p:attrNameLst>
                                          <p:attrName>ppt_h</p:attrName>
                                        </p:attrNameLst>
                                      </p:cBhvr>
                                      <p:tavLst>
                                        <p:tav tm="0">
                                          <p:val>
                                            <p:fltVal val="0"/>
                                          </p:val>
                                        </p:tav>
                                        <p:tav tm="100000">
                                          <p:val>
                                            <p:strVal val="#ppt_h"/>
                                          </p:val>
                                        </p:tav>
                                      </p:tavLst>
                                    </p:anim>
                                    <p:anim calcmode="lin" valueType="num">
                                      <p:cBhvr>
                                        <p:cTn id="67" dur="1000" fill="hold"/>
                                        <p:tgtEl>
                                          <p:spTgt spid="9"/>
                                        </p:tgtEl>
                                        <p:attrNameLst>
                                          <p:attrName>style.rotation</p:attrName>
                                        </p:attrNameLst>
                                      </p:cBhvr>
                                      <p:tavLst>
                                        <p:tav tm="0">
                                          <p:val>
                                            <p:fltVal val="360"/>
                                          </p:val>
                                        </p:tav>
                                        <p:tav tm="100000">
                                          <p:val>
                                            <p:fltVal val="0"/>
                                          </p:val>
                                        </p:tav>
                                      </p:tavLst>
                                    </p:anim>
                                    <p:animEffect transition="in" filter="fade">
                                      <p:cBhvr>
                                        <p:cTn id="68" dur="1000"/>
                                        <p:tgtEl>
                                          <p:spTgt spid="9"/>
                                        </p:tgtEl>
                                      </p:cBhvr>
                                    </p:animEffect>
                                  </p:childTnLst>
                                </p:cTn>
                              </p:par>
                            </p:childTnLst>
                          </p:cTn>
                        </p:par>
                      </p:childTnLst>
                    </p:cTn>
                  </p:par>
                  <p:par>
                    <p:cTn id="69" fill="hold">
                      <p:stCondLst>
                        <p:cond delay="indefinite"/>
                      </p:stCondLst>
                      <p:childTnLst>
                        <p:par>
                          <p:cTn id="70" fill="hold">
                            <p:stCondLst>
                              <p:cond delay="0"/>
                            </p:stCondLst>
                            <p:childTnLst>
                              <p:par>
                                <p:cTn id="71" presetID="49" presetClass="entr" presetSubtype="0" decel="100000" fill="hold" nodeType="click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1000" fill="hold"/>
                                        <p:tgtEl>
                                          <p:spTgt spid="10"/>
                                        </p:tgtEl>
                                        <p:attrNameLst>
                                          <p:attrName>ppt_w</p:attrName>
                                        </p:attrNameLst>
                                      </p:cBhvr>
                                      <p:tavLst>
                                        <p:tav tm="0">
                                          <p:val>
                                            <p:fltVal val="0"/>
                                          </p:val>
                                        </p:tav>
                                        <p:tav tm="100000">
                                          <p:val>
                                            <p:strVal val="#ppt_w"/>
                                          </p:val>
                                        </p:tav>
                                      </p:tavLst>
                                    </p:anim>
                                    <p:anim calcmode="lin" valueType="num">
                                      <p:cBhvr>
                                        <p:cTn id="74" dur="1000" fill="hold"/>
                                        <p:tgtEl>
                                          <p:spTgt spid="10"/>
                                        </p:tgtEl>
                                        <p:attrNameLst>
                                          <p:attrName>ppt_h</p:attrName>
                                        </p:attrNameLst>
                                      </p:cBhvr>
                                      <p:tavLst>
                                        <p:tav tm="0">
                                          <p:val>
                                            <p:fltVal val="0"/>
                                          </p:val>
                                        </p:tav>
                                        <p:tav tm="100000">
                                          <p:val>
                                            <p:strVal val="#ppt_h"/>
                                          </p:val>
                                        </p:tav>
                                      </p:tavLst>
                                    </p:anim>
                                    <p:anim calcmode="lin" valueType="num">
                                      <p:cBhvr>
                                        <p:cTn id="75" dur="1000" fill="hold"/>
                                        <p:tgtEl>
                                          <p:spTgt spid="10"/>
                                        </p:tgtEl>
                                        <p:attrNameLst>
                                          <p:attrName>style.rotation</p:attrName>
                                        </p:attrNameLst>
                                      </p:cBhvr>
                                      <p:tavLst>
                                        <p:tav tm="0">
                                          <p:val>
                                            <p:fltVal val="360"/>
                                          </p:val>
                                        </p:tav>
                                        <p:tav tm="100000">
                                          <p:val>
                                            <p:fltVal val="0"/>
                                          </p:val>
                                        </p:tav>
                                      </p:tavLst>
                                    </p:anim>
                                    <p:animEffect transition="in" filter="fade">
                                      <p:cBhvr>
                                        <p:cTn id="76" dur="1000"/>
                                        <p:tgtEl>
                                          <p:spTgt spid="10"/>
                                        </p:tgtEl>
                                      </p:cBhvr>
                                    </p:animEffect>
                                  </p:childTnLst>
                                </p:cTn>
                              </p:par>
                            </p:childTnLst>
                          </p:cTn>
                        </p:par>
                      </p:childTnLst>
                    </p:cTn>
                  </p:par>
                  <p:par>
                    <p:cTn id="77" fill="hold">
                      <p:stCondLst>
                        <p:cond delay="indefinite"/>
                      </p:stCondLst>
                      <p:childTnLst>
                        <p:par>
                          <p:cTn id="78" fill="hold">
                            <p:stCondLst>
                              <p:cond delay="0"/>
                            </p:stCondLst>
                            <p:childTnLst>
                              <p:par>
                                <p:cTn id="79" presetID="49" presetClass="entr" presetSubtype="0" decel="100000" fill="hold" nodeType="click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p:cTn id="81" dur="1000" fill="hold"/>
                                        <p:tgtEl>
                                          <p:spTgt spid="11"/>
                                        </p:tgtEl>
                                        <p:attrNameLst>
                                          <p:attrName>ppt_w</p:attrName>
                                        </p:attrNameLst>
                                      </p:cBhvr>
                                      <p:tavLst>
                                        <p:tav tm="0">
                                          <p:val>
                                            <p:fltVal val="0"/>
                                          </p:val>
                                        </p:tav>
                                        <p:tav tm="100000">
                                          <p:val>
                                            <p:strVal val="#ppt_w"/>
                                          </p:val>
                                        </p:tav>
                                      </p:tavLst>
                                    </p:anim>
                                    <p:anim calcmode="lin" valueType="num">
                                      <p:cBhvr>
                                        <p:cTn id="82" dur="1000" fill="hold"/>
                                        <p:tgtEl>
                                          <p:spTgt spid="11"/>
                                        </p:tgtEl>
                                        <p:attrNameLst>
                                          <p:attrName>ppt_h</p:attrName>
                                        </p:attrNameLst>
                                      </p:cBhvr>
                                      <p:tavLst>
                                        <p:tav tm="0">
                                          <p:val>
                                            <p:fltVal val="0"/>
                                          </p:val>
                                        </p:tav>
                                        <p:tav tm="100000">
                                          <p:val>
                                            <p:strVal val="#ppt_h"/>
                                          </p:val>
                                        </p:tav>
                                      </p:tavLst>
                                    </p:anim>
                                    <p:anim calcmode="lin" valueType="num">
                                      <p:cBhvr>
                                        <p:cTn id="83" dur="1000" fill="hold"/>
                                        <p:tgtEl>
                                          <p:spTgt spid="11"/>
                                        </p:tgtEl>
                                        <p:attrNameLst>
                                          <p:attrName>style.rotation</p:attrName>
                                        </p:attrNameLst>
                                      </p:cBhvr>
                                      <p:tavLst>
                                        <p:tav tm="0">
                                          <p:val>
                                            <p:fltVal val="360"/>
                                          </p:val>
                                        </p:tav>
                                        <p:tav tm="100000">
                                          <p:val>
                                            <p:fltVal val="0"/>
                                          </p:val>
                                        </p:tav>
                                      </p:tavLst>
                                    </p:anim>
                                    <p:animEffect transition="in" filter="fade">
                                      <p:cBhvr>
                                        <p:cTn id="84" dur="1000"/>
                                        <p:tgtEl>
                                          <p:spTgt spid="11"/>
                                        </p:tgtEl>
                                      </p:cBhvr>
                                    </p:animEffect>
                                  </p:childTnLst>
                                </p:cTn>
                              </p:par>
                            </p:childTnLst>
                          </p:cTn>
                        </p:par>
                      </p:childTnLst>
                    </p:cTn>
                  </p:par>
                  <p:par>
                    <p:cTn id="85" fill="hold">
                      <p:stCondLst>
                        <p:cond delay="indefinite"/>
                      </p:stCondLst>
                      <p:childTnLst>
                        <p:par>
                          <p:cTn id="86" fill="hold">
                            <p:stCondLst>
                              <p:cond delay="0"/>
                            </p:stCondLst>
                            <p:childTnLst>
                              <p:par>
                                <p:cTn id="87" presetID="49" presetClass="entr" presetSubtype="0" decel="100000" fill="hold" nodeType="clickEffect">
                                  <p:stCondLst>
                                    <p:cond delay="0"/>
                                  </p:stCondLst>
                                  <p:childTnLst>
                                    <p:set>
                                      <p:cBhvr>
                                        <p:cTn id="88" dur="1" fill="hold">
                                          <p:stCondLst>
                                            <p:cond delay="0"/>
                                          </p:stCondLst>
                                        </p:cTn>
                                        <p:tgtEl>
                                          <p:spTgt spid="12"/>
                                        </p:tgtEl>
                                        <p:attrNameLst>
                                          <p:attrName>style.visibility</p:attrName>
                                        </p:attrNameLst>
                                      </p:cBhvr>
                                      <p:to>
                                        <p:strVal val="visible"/>
                                      </p:to>
                                    </p:set>
                                    <p:anim calcmode="lin" valueType="num">
                                      <p:cBhvr>
                                        <p:cTn id="89" dur="1000" fill="hold"/>
                                        <p:tgtEl>
                                          <p:spTgt spid="12"/>
                                        </p:tgtEl>
                                        <p:attrNameLst>
                                          <p:attrName>ppt_w</p:attrName>
                                        </p:attrNameLst>
                                      </p:cBhvr>
                                      <p:tavLst>
                                        <p:tav tm="0">
                                          <p:val>
                                            <p:fltVal val="0"/>
                                          </p:val>
                                        </p:tav>
                                        <p:tav tm="100000">
                                          <p:val>
                                            <p:strVal val="#ppt_w"/>
                                          </p:val>
                                        </p:tav>
                                      </p:tavLst>
                                    </p:anim>
                                    <p:anim calcmode="lin" valueType="num">
                                      <p:cBhvr>
                                        <p:cTn id="90" dur="1000" fill="hold"/>
                                        <p:tgtEl>
                                          <p:spTgt spid="12"/>
                                        </p:tgtEl>
                                        <p:attrNameLst>
                                          <p:attrName>ppt_h</p:attrName>
                                        </p:attrNameLst>
                                      </p:cBhvr>
                                      <p:tavLst>
                                        <p:tav tm="0">
                                          <p:val>
                                            <p:fltVal val="0"/>
                                          </p:val>
                                        </p:tav>
                                        <p:tav tm="100000">
                                          <p:val>
                                            <p:strVal val="#ppt_h"/>
                                          </p:val>
                                        </p:tav>
                                      </p:tavLst>
                                    </p:anim>
                                    <p:anim calcmode="lin" valueType="num">
                                      <p:cBhvr>
                                        <p:cTn id="91" dur="1000" fill="hold"/>
                                        <p:tgtEl>
                                          <p:spTgt spid="12"/>
                                        </p:tgtEl>
                                        <p:attrNameLst>
                                          <p:attrName>style.rotation</p:attrName>
                                        </p:attrNameLst>
                                      </p:cBhvr>
                                      <p:tavLst>
                                        <p:tav tm="0">
                                          <p:val>
                                            <p:fltVal val="360"/>
                                          </p:val>
                                        </p:tav>
                                        <p:tav tm="100000">
                                          <p:val>
                                            <p:fltVal val="0"/>
                                          </p:val>
                                        </p:tav>
                                      </p:tavLst>
                                    </p:anim>
                                    <p:animEffect transition="in" filter="fade">
                                      <p:cBhvr>
                                        <p:cTn id="92" dur="1000"/>
                                        <p:tgtEl>
                                          <p:spTgt spid="12"/>
                                        </p:tgtEl>
                                      </p:cBhvr>
                                    </p:animEffect>
                                  </p:childTnLst>
                                </p:cTn>
                              </p:par>
                            </p:childTnLst>
                          </p:cTn>
                        </p:par>
                      </p:childTnLst>
                    </p:cTn>
                  </p:par>
                  <p:par>
                    <p:cTn id="93" fill="hold">
                      <p:stCondLst>
                        <p:cond delay="indefinite"/>
                      </p:stCondLst>
                      <p:childTnLst>
                        <p:par>
                          <p:cTn id="94" fill="hold">
                            <p:stCondLst>
                              <p:cond delay="0"/>
                            </p:stCondLst>
                            <p:childTnLst>
                              <p:par>
                                <p:cTn id="95" presetID="49" presetClass="entr" presetSubtype="0" decel="100000" fill="hold" nodeType="click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p:cTn id="97" dur="1000" fill="hold"/>
                                        <p:tgtEl>
                                          <p:spTgt spid="13"/>
                                        </p:tgtEl>
                                        <p:attrNameLst>
                                          <p:attrName>ppt_w</p:attrName>
                                        </p:attrNameLst>
                                      </p:cBhvr>
                                      <p:tavLst>
                                        <p:tav tm="0">
                                          <p:val>
                                            <p:fltVal val="0"/>
                                          </p:val>
                                        </p:tav>
                                        <p:tav tm="100000">
                                          <p:val>
                                            <p:strVal val="#ppt_w"/>
                                          </p:val>
                                        </p:tav>
                                      </p:tavLst>
                                    </p:anim>
                                    <p:anim calcmode="lin" valueType="num">
                                      <p:cBhvr>
                                        <p:cTn id="98" dur="1000" fill="hold"/>
                                        <p:tgtEl>
                                          <p:spTgt spid="13"/>
                                        </p:tgtEl>
                                        <p:attrNameLst>
                                          <p:attrName>ppt_h</p:attrName>
                                        </p:attrNameLst>
                                      </p:cBhvr>
                                      <p:tavLst>
                                        <p:tav tm="0">
                                          <p:val>
                                            <p:fltVal val="0"/>
                                          </p:val>
                                        </p:tav>
                                        <p:tav tm="100000">
                                          <p:val>
                                            <p:strVal val="#ppt_h"/>
                                          </p:val>
                                        </p:tav>
                                      </p:tavLst>
                                    </p:anim>
                                    <p:anim calcmode="lin" valueType="num">
                                      <p:cBhvr>
                                        <p:cTn id="99" dur="1000" fill="hold"/>
                                        <p:tgtEl>
                                          <p:spTgt spid="13"/>
                                        </p:tgtEl>
                                        <p:attrNameLst>
                                          <p:attrName>style.rotation</p:attrName>
                                        </p:attrNameLst>
                                      </p:cBhvr>
                                      <p:tavLst>
                                        <p:tav tm="0">
                                          <p:val>
                                            <p:fltVal val="360"/>
                                          </p:val>
                                        </p:tav>
                                        <p:tav tm="100000">
                                          <p:val>
                                            <p:fltVal val="0"/>
                                          </p:val>
                                        </p:tav>
                                      </p:tavLst>
                                    </p:anim>
                                    <p:animEffect transition="in" filter="fade">
                                      <p:cBhvr>
                                        <p:cTn id="100" dur="1000"/>
                                        <p:tgtEl>
                                          <p:spTgt spid="13"/>
                                        </p:tgtEl>
                                      </p:cBhvr>
                                    </p:animEffect>
                                  </p:childTnLst>
                                </p:cTn>
                              </p:par>
                            </p:childTnLst>
                          </p:cTn>
                        </p:par>
                      </p:childTnLst>
                    </p:cTn>
                  </p:par>
                  <p:par>
                    <p:cTn id="101" fill="hold">
                      <p:stCondLst>
                        <p:cond delay="indefinite"/>
                      </p:stCondLst>
                      <p:childTnLst>
                        <p:par>
                          <p:cTn id="102" fill="hold">
                            <p:stCondLst>
                              <p:cond delay="0"/>
                            </p:stCondLst>
                            <p:childTnLst>
                              <p:par>
                                <p:cTn id="103" presetID="49" presetClass="entr" presetSubtype="0" decel="100000" fill="hold" nodeType="click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1000" fill="hold"/>
                                        <p:tgtEl>
                                          <p:spTgt spid="14"/>
                                        </p:tgtEl>
                                        <p:attrNameLst>
                                          <p:attrName>ppt_w</p:attrName>
                                        </p:attrNameLst>
                                      </p:cBhvr>
                                      <p:tavLst>
                                        <p:tav tm="0">
                                          <p:val>
                                            <p:fltVal val="0"/>
                                          </p:val>
                                        </p:tav>
                                        <p:tav tm="100000">
                                          <p:val>
                                            <p:strVal val="#ppt_w"/>
                                          </p:val>
                                        </p:tav>
                                      </p:tavLst>
                                    </p:anim>
                                    <p:anim calcmode="lin" valueType="num">
                                      <p:cBhvr>
                                        <p:cTn id="106" dur="1000" fill="hold"/>
                                        <p:tgtEl>
                                          <p:spTgt spid="14"/>
                                        </p:tgtEl>
                                        <p:attrNameLst>
                                          <p:attrName>ppt_h</p:attrName>
                                        </p:attrNameLst>
                                      </p:cBhvr>
                                      <p:tavLst>
                                        <p:tav tm="0">
                                          <p:val>
                                            <p:fltVal val="0"/>
                                          </p:val>
                                        </p:tav>
                                        <p:tav tm="100000">
                                          <p:val>
                                            <p:strVal val="#ppt_h"/>
                                          </p:val>
                                        </p:tav>
                                      </p:tavLst>
                                    </p:anim>
                                    <p:anim calcmode="lin" valueType="num">
                                      <p:cBhvr>
                                        <p:cTn id="107" dur="1000" fill="hold"/>
                                        <p:tgtEl>
                                          <p:spTgt spid="14"/>
                                        </p:tgtEl>
                                        <p:attrNameLst>
                                          <p:attrName>style.rotation</p:attrName>
                                        </p:attrNameLst>
                                      </p:cBhvr>
                                      <p:tavLst>
                                        <p:tav tm="0">
                                          <p:val>
                                            <p:fltVal val="360"/>
                                          </p:val>
                                        </p:tav>
                                        <p:tav tm="100000">
                                          <p:val>
                                            <p:fltVal val="0"/>
                                          </p:val>
                                        </p:tav>
                                      </p:tavLst>
                                    </p:anim>
                                    <p:animEffect transition="in" filter="fade">
                                      <p:cBhvr>
                                        <p:cTn id="10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Conclusion </a:t>
            </a:r>
            <a:endParaRPr lang="en-US" dirty="0"/>
          </a:p>
        </p:txBody>
      </p:sp>
      <p:sp>
        <p:nvSpPr>
          <p:cNvPr id="4" name="Content Placeholder 3"/>
          <p:cNvSpPr>
            <a:spLocks noGrp="1"/>
          </p:cNvSpPr>
          <p:nvPr>
            <p:ph idx="1"/>
          </p:nvPr>
        </p:nvSpPr>
        <p:spPr>
          <a:xfrm>
            <a:off x="393030" y="1500110"/>
            <a:ext cx="8750970" cy="4898146"/>
          </a:xfrm>
        </p:spPr>
        <p:txBody>
          <a:bodyPr/>
          <a:lstStyle/>
          <a:p>
            <a:r>
              <a:rPr lang="en-US" dirty="0" smtClean="0"/>
              <a:t>Vision for the future </a:t>
            </a:r>
            <a:r>
              <a:rPr lang="en-US" smtClean="0"/>
              <a:t>(no</a:t>
            </a:r>
            <a:endParaRPr lang="en-US" dirty="0" smtClean="0"/>
          </a:p>
          <a:p>
            <a:pPr lvl="1"/>
            <a:endParaRPr lang="en-US" dirty="0" smtClean="0"/>
          </a:p>
          <a:p>
            <a:pPr marL="800100" lvl="1" indent="-342900">
              <a:buFont typeface="+mj-lt"/>
              <a:buAutoNum type="arabicPeriod"/>
            </a:pPr>
            <a:r>
              <a:rPr lang="en-US" dirty="0" smtClean="0"/>
              <a:t>Move from algorithmic import matching to ID-based matching  </a:t>
            </a:r>
          </a:p>
          <a:p>
            <a:pPr marL="800100" lvl="1" indent="-342900">
              <a:buFont typeface="+mj-lt"/>
              <a:buAutoNum type="arabicPeriod"/>
            </a:pPr>
            <a:r>
              <a:rPr lang="en-US" dirty="0" smtClean="0"/>
              <a:t>Move from 70-80% correct matches to +90% </a:t>
            </a:r>
          </a:p>
          <a:p>
            <a:pPr marL="800100" lvl="1" indent="-342900">
              <a:buFont typeface="+mj-lt"/>
              <a:buAutoNum type="arabicPeriod"/>
            </a:pPr>
            <a:r>
              <a:rPr lang="en-US" dirty="0" smtClean="0"/>
              <a:t>Higher quality data at lower cost </a:t>
            </a:r>
          </a:p>
          <a:p>
            <a:pPr marL="800100" lvl="1" indent="-342900">
              <a:buFont typeface="+mj-lt"/>
              <a:buAutoNum type="arabicPeriod"/>
            </a:pPr>
            <a:r>
              <a:rPr lang="en-US" dirty="0" smtClean="0"/>
              <a:t>Richer and more correct co-authorships </a:t>
            </a:r>
          </a:p>
          <a:p>
            <a:pPr marL="800100" lvl="1" indent="-342900">
              <a:buFont typeface="+mj-lt"/>
              <a:buAutoNum type="arabicPeriod"/>
            </a:pPr>
            <a:r>
              <a:rPr lang="en-US" dirty="0" smtClean="0"/>
              <a:t>More precise collaboration analyses and mapping </a:t>
            </a:r>
          </a:p>
          <a:p>
            <a:pPr marL="800100" lvl="1" indent="-342900">
              <a:buFont typeface="+mj-lt"/>
              <a:buAutoNum type="arabicPeriod"/>
            </a:pPr>
            <a:r>
              <a:rPr lang="en-US" dirty="0" smtClean="0"/>
              <a:t>Controlled move from one institution to another </a:t>
            </a:r>
          </a:p>
          <a:p>
            <a:pPr marL="800100" lvl="1" indent="-342900">
              <a:buFont typeface="+mj-lt"/>
              <a:buAutoNum type="arabicPeriod"/>
            </a:pPr>
            <a:endParaRPr lang="en-US" dirty="0" smtClean="0"/>
          </a:p>
          <a:p>
            <a:pPr marL="800100" lvl="1" indent="-342900">
              <a:buFont typeface="+mj-lt"/>
              <a:buAutoNum type="arabicPeriod"/>
            </a:pPr>
            <a:endParaRPr lang="en-US" dirty="0" smtClean="0"/>
          </a:p>
        </p:txBody>
      </p:sp>
    </p:spTree>
    <p:extLst>
      <p:ext uri="{BB962C8B-B14F-4D97-AF65-F5344CB8AC3E}">
        <p14:creationId xmlns:p14="http://schemas.microsoft.com/office/powerpoint/2010/main" val="3646091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additive="base">
                                        <p:cTn id="35" dur="5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4">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 calcmode="lin" valueType="num">
                                      <p:cBhvr additive="base">
                                        <p:cTn id="39" dur="5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smtClean="0"/>
              <a:t>Thank you</a:t>
            </a:r>
            <a:endParaRPr lang="en-US" dirty="0"/>
          </a:p>
        </p:txBody>
      </p:sp>
    </p:spTree>
    <p:extLst>
      <p:ext uri="{BB962C8B-B14F-4D97-AF65-F5344CB8AC3E}">
        <p14:creationId xmlns:p14="http://schemas.microsoft.com/office/powerpoint/2010/main" val="4267921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Elsevier RI Final Theme (moved)">
  <a:themeElements>
    <a:clrScheme name="Elsevier Colours">
      <a:dk1>
        <a:srgbClr val="53565A"/>
      </a:dk1>
      <a:lt1>
        <a:sysClr val="window" lastClr="FFFFFF"/>
      </a:lt1>
      <a:dk2>
        <a:srgbClr val="FF8200"/>
      </a:dk2>
      <a:lt2>
        <a:srgbClr val="A7A8AA"/>
      </a:lt2>
      <a:accent1>
        <a:srgbClr val="007398"/>
      </a:accent1>
      <a:accent2>
        <a:srgbClr val="FF8200"/>
      </a:accent2>
      <a:accent3>
        <a:srgbClr val="53565A"/>
      </a:accent3>
      <a:accent4>
        <a:srgbClr val="00966C"/>
      </a:accent4>
      <a:accent5>
        <a:srgbClr val="41B6E6"/>
      </a:accent5>
      <a:accent6>
        <a:srgbClr val="CBC793"/>
      </a:accent6>
      <a:hlink>
        <a:srgbClr val="007398"/>
      </a:hlink>
      <a:folHlink>
        <a:srgbClr val="FF82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3">
          <a:schemeClr val="lt1"/>
        </a:lnRef>
        <a:fillRef idx="1">
          <a:schemeClr val="accent1"/>
        </a:fillRef>
        <a:effectRef idx="1">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635</TotalTime>
  <Words>3284</Words>
  <Application>Microsoft Macintosh PowerPoint</Application>
  <PresentationFormat>On-screen Show (4:3)</PresentationFormat>
  <Paragraphs>497</Paragraphs>
  <Slides>20</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Arial Bold</vt:lpstr>
      <vt:lpstr>Calibri</vt:lpstr>
      <vt:lpstr>Courier New</vt:lpstr>
      <vt:lpstr>Lucida Sans Unicode</vt:lpstr>
      <vt:lpstr>ＭＳ Ｐゴシック</vt:lpstr>
      <vt:lpstr>NexusSansOT</vt:lpstr>
      <vt:lpstr>Verdana</vt:lpstr>
      <vt:lpstr>Elsevier RI Final Theme (moved)</vt:lpstr>
      <vt:lpstr>ORCID in Pure</vt:lpstr>
      <vt:lpstr>My background</vt:lpstr>
      <vt:lpstr>My background</vt:lpstr>
      <vt:lpstr>First,  what CRIS is Pure?</vt:lpstr>
      <vt:lpstr>PowerPoint Presentation</vt:lpstr>
      <vt:lpstr>PowerPoint Presentation</vt:lpstr>
      <vt:lpstr>PowerPoint Presentation</vt:lpstr>
      <vt:lpstr>PowerPoint Presentation</vt:lpstr>
      <vt:lpstr>ORCID in Pure</vt:lpstr>
      <vt:lpstr>ORCID support in Pure – where we are</vt:lpstr>
      <vt:lpstr>ORCID support in Pure – where we are</vt:lpstr>
      <vt:lpstr>ORCID support in Pure – where we are</vt:lpstr>
      <vt:lpstr>ORCID support in Pure – where we are</vt:lpstr>
      <vt:lpstr>ORCID support in Pure – where we are</vt:lpstr>
      <vt:lpstr>ORCID support in Pure – questions</vt:lpstr>
      <vt:lpstr>Example use-case</vt:lpstr>
      <vt:lpstr>PowerPoint Presentation</vt:lpstr>
      <vt:lpstr>PowerPoint Presentation</vt:lpstr>
      <vt:lpstr>Conclusion </vt:lpstr>
      <vt:lpstr>PowerPoint Presentation</vt:lpstr>
    </vt:vector>
  </TitlesOfParts>
  <Company>Reed Elsevier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Reed Elsevier</dc:creator>
  <cp:lastModifiedBy>Microsoft Office User</cp:lastModifiedBy>
  <cp:revision>217</cp:revision>
  <dcterms:created xsi:type="dcterms:W3CDTF">2015-07-28T12:09:38Z</dcterms:created>
  <dcterms:modified xsi:type="dcterms:W3CDTF">2015-11-23T12:04:47Z</dcterms:modified>
</cp:coreProperties>
</file>