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8" r:id="rId3"/>
    <p:sldId id="259" r:id="rId4"/>
    <p:sldId id="260" r:id="rId5"/>
    <p:sldId id="271" r:id="rId6"/>
    <p:sldId id="270" r:id="rId7"/>
    <p:sldId id="272" r:id="rId8"/>
    <p:sldId id="261" r:id="rId9"/>
    <p:sldId id="274" r:id="rId10"/>
    <p:sldId id="262" r:id="rId11"/>
    <p:sldId id="263" r:id="rId12"/>
    <p:sldId id="264" r:id="rId13"/>
    <p:sldId id="265" r:id="rId14"/>
    <p:sldId id="266" r:id="rId15"/>
    <p:sldId id="267" r:id="rId16"/>
    <p:sldId id="268" r:id="rId17"/>
    <p:sldId id="273" r:id="rId18"/>
    <p:sldId id="269" r:id="rId19"/>
    <p:sldId id="257"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6" d="100"/>
          <a:sy n="66" d="100"/>
        </p:scale>
        <p:origin x="9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B2651-9772-43A3-9AFE-951FB6F53491}" type="datetimeFigureOut">
              <a:rPr lang="fr-FR" smtClean="0"/>
              <a:t>24/05/2016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C500B-4C1B-4A1B-A347-68649678BFF6}" type="slidenum">
              <a:rPr lang="fr-FR" smtClean="0"/>
              <a:t>‹N°›</a:t>
            </a:fld>
            <a:endParaRPr lang="fr-FR"/>
          </a:p>
        </p:txBody>
      </p:sp>
    </p:spTree>
    <p:extLst>
      <p:ext uri="{BB962C8B-B14F-4D97-AF65-F5344CB8AC3E}">
        <p14:creationId xmlns:p14="http://schemas.microsoft.com/office/powerpoint/2010/main" val="677478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2EC500B-4C1B-4A1B-A347-68649678BFF6}" type="slidenum">
              <a:rPr lang="fr-FR" smtClean="0"/>
              <a:t>1</a:t>
            </a:fld>
            <a:endParaRPr lang="fr-FR"/>
          </a:p>
        </p:txBody>
      </p:sp>
    </p:spTree>
    <p:extLst>
      <p:ext uri="{BB962C8B-B14F-4D97-AF65-F5344CB8AC3E}">
        <p14:creationId xmlns:p14="http://schemas.microsoft.com/office/powerpoint/2010/main" val="3142823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5B37F83D-B220-4356-83D3-7D0AD86B61E0}" type="datetime1">
              <a:rPr lang="fr-FR" smtClean="0"/>
              <a:t>24/05/2016</a:t>
            </a:fld>
            <a:endParaRPr lang="fr-FR"/>
          </a:p>
        </p:txBody>
      </p:sp>
      <p:sp>
        <p:nvSpPr>
          <p:cNvPr id="5" name="Espace réservé du pied de page 4"/>
          <p:cNvSpPr>
            <a:spLocks noGrp="1"/>
          </p:cNvSpPr>
          <p:nvPr>
            <p:ph type="ftr" sz="quarter" idx="11"/>
          </p:nvPr>
        </p:nvSpPr>
        <p:spPr/>
        <p:txBody>
          <a:bodyPr/>
          <a:lstStyle/>
          <a:p>
            <a:r>
              <a:rPr lang="en-US" smtClean="0"/>
              <a:t>CRIS2016 St Andrews 9-11 June 2016</a:t>
            </a:r>
            <a:endParaRPr lang="fr-FR"/>
          </a:p>
        </p:txBody>
      </p:sp>
      <p:sp>
        <p:nvSpPr>
          <p:cNvPr id="6" name="Espace réservé du numéro de diapositive 5"/>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42439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8BFF7C9-6AA5-4B1C-AF03-E61516F9CEE3}" type="datetime1">
              <a:rPr lang="fr-FR" smtClean="0"/>
              <a:t>24/05/2016</a:t>
            </a:fld>
            <a:endParaRPr lang="fr-FR"/>
          </a:p>
        </p:txBody>
      </p:sp>
      <p:sp>
        <p:nvSpPr>
          <p:cNvPr id="5" name="Espace réservé du pied de page 4"/>
          <p:cNvSpPr>
            <a:spLocks noGrp="1"/>
          </p:cNvSpPr>
          <p:nvPr>
            <p:ph type="ftr" sz="quarter" idx="11"/>
          </p:nvPr>
        </p:nvSpPr>
        <p:spPr/>
        <p:txBody>
          <a:bodyPr/>
          <a:lstStyle/>
          <a:p>
            <a:r>
              <a:rPr lang="en-US" smtClean="0"/>
              <a:t>CRIS2016 St Andrews 9-11 June 2016</a:t>
            </a:r>
            <a:endParaRPr lang="fr-FR"/>
          </a:p>
        </p:txBody>
      </p:sp>
      <p:sp>
        <p:nvSpPr>
          <p:cNvPr id="6" name="Espace réservé du numéro de diapositive 5"/>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350384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F86BEFB-AF84-4F44-824E-D76C5147BB61}" type="datetime1">
              <a:rPr lang="fr-FR" smtClean="0"/>
              <a:t>24/05/2016</a:t>
            </a:fld>
            <a:endParaRPr lang="fr-FR"/>
          </a:p>
        </p:txBody>
      </p:sp>
      <p:sp>
        <p:nvSpPr>
          <p:cNvPr id="5" name="Espace réservé du pied de page 4"/>
          <p:cNvSpPr>
            <a:spLocks noGrp="1"/>
          </p:cNvSpPr>
          <p:nvPr>
            <p:ph type="ftr" sz="quarter" idx="11"/>
          </p:nvPr>
        </p:nvSpPr>
        <p:spPr/>
        <p:txBody>
          <a:bodyPr/>
          <a:lstStyle/>
          <a:p>
            <a:r>
              <a:rPr lang="en-US" smtClean="0"/>
              <a:t>CRIS2016 St Andrews 9-11 June 2016</a:t>
            </a:r>
            <a:endParaRPr lang="fr-FR"/>
          </a:p>
        </p:txBody>
      </p:sp>
      <p:sp>
        <p:nvSpPr>
          <p:cNvPr id="6" name="Espace réservé du numéro de diapositive 5"/>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311432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DF5FEE7-1A03-4278-BFC1-47A26BAB221D}" type="datetime1">
              <a:rPr lang="fr-FR" smtClean="0"/>
              <a:t>24/05/2016</a:t>
            </a:fld>
            <a:endParaRPr lang="fr-FR"/>
          </a:p>
        </p:txBody>
      </p:sp>
      <p:sp>
        <p:nvSpPr>
          <p:cNvPr id="6" name="Espace réservé du pied de page 5"/>
          <p:cNvSpPr>
            <a:spLocks noGrp="1"/>
          </p:cNvSpPr>
          <p:nvPr>
            <p:ph type="ftr" sz="quarter" idx="11"/>
          </p:nvPr>
        </p:nvSpPr>
        <p:spPr/>
        <p:txBody>
          <a:bodyPr/>
          <a:lstStyle/>
          <a:p>
            <a:r>
              <a:rPr lang="en-US" smtClean="0"/>
              <a:t>CRIS2016 St Andrews 9-11 June 2016</a:t>
            </a:r>
            <a:endParaRPr lang="fr-FR"/>
          </a:p>
        </p:txBody>
      </p:sp>
      <p:sp>
        <p:nvSpPr>
          <p:cNvPr id="7" name="Espace réservé du numéro de diapositive 6"/>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208358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2217E75-F00E-44B6-8706-438401F83C07}" type="datetime1">
              <a:rPr lang="fr-FR" smtClean="0"/>
              <a:t>24/05/2016</a:t>
            </a:fld>
            <a:endParaRPr lang="fr-FR"/>
          </a:p>
        </p:txBody>
      </p:sp>
      <p:sp>
        <p:nvSpPr>
          <p:cNvPr id="8" name="Espace réservé du pied de page 7"/>
          <p:cNvSpPr>
            <a:spLocks noGrp="1"/>
          </p:cNvSpPr>
          <p:nvPr>
            <p:ph type="ftr" sz="quarter" idx="11"/>
          </p:nvPr>
        </p:nvSpPr>
        <p:spPr/>
        <p:txBody>
          <a:bodyPr/>
          <a:lstStyle/>
          <a:p>
            <a:r>
              <a:rPr lang="en-US" smtClean="0"/>
              <a:t>CRIS2016 St Andrews 9-11 June 2016</a:t>
            </a:r>
            <a:endParaRPr lang="fr-FR"/>
          </a:p>
        </p:txBody>
      </p:sp>
      <p:sp>
        <p:nvSpPr>
          <p:cNvPr id="9" name="Espace réservé du numéro de diapositive 8"/>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75251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A9DC48D-7BB8-476F-B9E0-41E9A0170E11}" type="datetime1">
              <a:rPr lang="fr-FR" smtClean="0"/>
              <a:t>24/05/2016</a:t>
            </a:fld>
            <a:endParaRPr lang="fr-FR"/>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217363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D868B61-0223-4694-A6E3-4B4AEDFBB0B4}" type="datetime1">
              <a:rPr lang="fr-FR" smtClean="0"/>
              <a:t>24/05/2016</a:t>
            </a:fld>
            <a:endParaRPr lang="fr-FR"/>
          </a:p>
        </p:txBody>
      </p:sp>
      <p:sp>
        <p:nvSpPr>
          <p:cNvPr id="3" name="Espace réservé du pied de page 2"/>
          <p:cNvSpPr>
            <a:spLocks noGrp="1"/>
          </p:cNvSpPr>
          <p:nvPr>
            <p:ph type="ftr" sz="quarter" idx="11"/>
          </p:nvPr>
        </p:nvSpPr>
        <p:spPr/>
        <p:txBody>
          <a:bodyPr/>
          <a:lstStyle/>
          <a:p>
            <a:r>
              <a:rPr lang="en-US" smtClean="0"/>
              <a:t>CRIS2016 St Andrews 9-11 June 2016</a:t>
            </a:r>
            <a:endParaRPr lang="fr-FR"/>
          </a:p>
        </p:txBody>
      </p:sp>
      <p:sp>
        <p:nvSpPr>
          <p:cNvPr id="4" name="Espace réservé du numéro de diapositive 3"/>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3524649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4D52660-11D2-4A77-98FF-1A6E669CED19}" type="datetime1">
              <a:rPr lang="fr-FR" smtClean="0"/>
              <a:t>24/05/2016</a:t>
            </a:fld>
            <a:endParaRPr lang="fr-FR"/>
          </a:p>
        </p:txBody>
      </p:sp>
      <p:sp>
        <p:nvSpPr>
          <p:cNvPr id="6" name="Espace réservé du pied de page 5"/>
          <p:cNvSpPr>
            <a:spLocks noGrp="1"/>
          </p:cNvSpPr>
          <p:nvPr>
            <p:ph type="ftr" sz="quarter" idx="11"/>
          </p:nvPr>
        </p:nvSpPr>
        <p:spPr/>
        <p:txBody>
          <a:bodyPr/>
          <a:lstStyle/>
          <a:p>
            <a:r>
              <a:rPr lang="en-US" smtClean="0"/>
              <a:t>CRIS2016 St Andrews 9-11 June 2016</a:t>
            </a:r>
            <a:endParaRPr lang="fr-FR"/>
          </a:p>
        </p:txBody>
      </p:sp>
      <p:sp>
        <p:nvSpPr>
          <p:cNvPr id="7" name="Espace réservé du numéro de diapositive 6"/>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634380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C3755C6-B90D-42C8-9C43-C718245BC9CC}" type="datetime1">
              <a:rPr lang="fr-FR" smtClean="0"/>
              <a:t>24/05/2016</a:t>
            </a:fld>
            <a:endParaRPr lang="fr-FR"/>
          </a:p>
        </p:txBody>
      </p:sp>
      <p:sp>
        <p:nvSpPr>
          <p:cNvPr id="6" name="Espace réservé du pied de page 5"/>
          <p:cNvSpPr>
            <a:spLocks noGrp="1"/>
          </p:cNvSpPr>
          <p:nvPr>
            <p:ph type="ftr" sz="quarter" idx="11"/>
          </p:nvPr>
        </p:nvSpPr>
        <p:spPr/>
        <p:txBody>
          <a:bodyPr/>
          <a:lstStyle/>
          <a:p>
            <a:r>
              <a:rPr lang="en-US" smtClean="0"/>
              <a:t>CRIS2016 St Andrews 9-11 June 2016</a:t>
            </a:r>
            <a:endParaRPr lang="fr-FR"/>
          </a:p>
        </p:txBody>
      </p:sp>
      <p:sp>
        <p:nvSpPr>
          <p:cNvPr id="7" name="Espace réservé du numéro de diapositive 6"/>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146947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63DBEEE-70BC-4066-A71E-C184C0D03834}" type="datetime1">
              <a:rPr lang="fr-FR" smtClean="0"/>
              <a:t>24/05/2016</a:t>
            </a:fld>
            <a:endParaRPr lang="fr-FR"/>
          </a:p>
        </p:txBody>
      </p:sp>
      <p:sp>
        <p:nvSpPr>
          <p:cNvPr id="5" name="Espace réservé du pied de page 4"/>
          <p:cNvSpPr>
            <a:spLocks noGrp="1"/>
          </p:cNvSpPr>
          <p:nvPr>
            <p:ph type="ftr" sz="quarter" idx="11"/>
          </p:nvPr>
        </p:nvSpPr>
        <p:spPr/>
        <p:txBody>
          <a:bodyPr/>
          <a:lstStyle/>
          <a:p>
            <a:r>
              <a:rPr lang="en-US" smtClean="0"/>
              <a:t>CRIS2016 St Andrews 9-11 June 2016</a:t>
            </a:r>
            <a:endParaRPr lang="fr-FR"/>
          </a:p>
        </p:txBody>
      </p:sp>
      <p:sp>
        <p:nvSpPr>
          <p:cNvPr id="6" name="Espace réservé du numéro de diapositive 5"/>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4110028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5DCCAAC-F26B-4993-893B-F47033652E84}" type="datetime1">
              <a:rPr lang="fr-FR" smtClean="0"/>
              <a:t>24/05/2016</a:t>
            </a:fld>
            <a:endParaRPr lang="fr-FR"/>
          </a:p>
        </p:txBody>
      </p:sp>
      <p:sp>
        <p:nvSpPr>
          <p:cNvPr id="5" name="Espace réservé du pied de page 4"/>
          <p:cNvSpPr>
            <a:spLocks noGrp="1"/>
          </p:cNvSpPr>
          <p:nvPr>
            <p:ph type="ftr" sz="quarter" idx="11"/>
          </p:nvPr>
        </p:nvSpPr>
        <p:spPr/>
        <p:txBody>
          <a:bodyPr/>
          <a:lstStyle/>
          <a:p>
            <a:r>
              <a:rPr lang="en-US" smtClean="0"/>
              <a:t>CRIS2016 St Andrews 9-11 June 2016</a:t>
            </a:r>
            <a:endParaRPr lang="fr-FR"/>
          </a:p>
        </p:txBody>
      </p:sp>
      <p:sp>
        <p:nvSpPr>
          <p:cNvPr id="6" name="Espace réservé du numéro de diapositive 5"/>
          <p:cNvSpPr>
            <a:spLocks noGrp="1"/>
          </p:cNvSpPr>
          <p:nvPr>
            <p:ph type="sldNum" sz="quarter" idx="12"/>
          </p:nvPr>
        </p:nvSpPr>
        <p:spPr/>
        <p:txBody>
          <a:bodyPr/>
          <a:lstStyle/>
          <a:p>
            <a:fld id="{DFA91EE6-6655-4F6E-89CB-D4C376920BAA}" type="slidenum">
              <a:rPr lang="fr-FR" smtClean="0"/>
              <a:t>‹N°›</a:t>
            </a:fld>
            <a:endParaRPr lang="fr-FR"/>
          </a:p>
        </p:txBody>
      </p:sp>
    </p:spTree>
    <p:extLst>
      <p:ext uri="{BB962C8B-B14F-4D97-AF65-F5344CB8AC3E}">
        <p14:creationId xmlns:p14="http://schemas.microsoft.com/office/powerpoint/2010/main" val="263931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29E62E-3745-4471-9ABC-6A08368CA259}" type="datetime1">
              <a:rPr lang="fr-FR" smtClean="0"/>
              <a:t>24/05/2016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CRIS2016 St Andrews 9-11 June 2016</a:t>
            </a:r>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A91EE6-6655-4F6E-89CB-D4C376920BAA}" type="slidenum">
              <a:rPr lang="fr-FR" smtClean="0"/>
              <a:t>‹N°›</a:t>
            </a:fld>
            <a:endParaRPr lang="fr-FR"/>
          </a:p>
        </p:txBody>
      </p:sp>
    </p:spTree>
    <p:extLst>
      <p:ext uri="{BB962C8B-B14F-4D97-AF65-F5344CB8AC3E}">
        <p14:creationId xmlns:p14="http://schemas.microsoft.com/office/powerpoint/2010/main" val="1811962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joachim.schopfel@univ-lille3.fr" TargetMode="External"/><Relationship Id="rId2" Type="http://schemas.openxmlformats.org/officeDocument/2006/relationships/hyperlink" Target="http://www.citeulike.org/user/Schopfel/tag/cris201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en-US" dirty="0" smtClean="0"/>
              <a:t>Research Data in Current Research Information Systems</a:t>
            </a:r>
            <a:endParaRPr lang="fr-FR" dirty="0"/>
          </a:p>
        </p:txBody>
      </p:sp>
      <p:sp>
        <p:nvSpPr>
          <p:cNvPr id="3" name="Sous-titre 2"/>
          <p:cNvSpPr>
            <a:spLocks noGrp="1"/>
          </p:cNvSpPr>
          <p:nvPr>
            <p:ph type="subTitle" idx="1"/>
          </p:nvPr>
        </p:nvSpPr>
        <p:spPr/>
        <p:txBody>
          <a:bodyPr>
            <a:normAutofit/>
          </a:bodyPr>
          <a:lstStyle/>
          <a:p>
            <a:r>
              <a:rPr lang="fr-FR" dirty="0" smtClean="0"/>
              <a:t>Joachim </a:t>
            </a:r>
            <a:r>
              <a:rPr lang="fr-FR" dirty="0" err="1" smtClean="0"/>
              <a:t>Schöpfel</a:t>
            </a:r>
            <a:r>
              <a:rPr lang="fr-FR" dirty="0" smtClean="0"/>
              <a:t>, </a:t>
            </a:r>
            <a:r>
              <a:rPr lang="fr-FR" dirty="0" err="1" smtClean="0"/>
              <a:t>GERiiCO</a:t>
            </a:r>
            <a:r>
              <a:rPr lang="fr-FR" dirty="0" smtClean="0"/>
              <a:t> </a:t>
            </a:r>
            <a:r>
              <a:rPr lang="fr-FR" dirty="0" err="1" smtClean="0"/>
              <a:t>laboratory</a:t>
            </a:r>
            <a:r>
              <a:rPr lang="fr-FR" dirty="0" smtClean="0"/>
              <a:t>, </a:t>
            </a:r>
            <a:r>
              <a:rPr lang="fr-FR" dirty="0" err="1" smtClean="0"/>
              <a:t>University</a:t>
            </a:r>
            <a:r>
              <a:rPr lang="fr-FR" dirty="0" smtClean="0"/>
              <a:t> of Lille 3 (France)</a:t>
            </a:r>
          </a:p>
          <a:p>
            <a:r>
              <a:rPr lang="fr-FR" dirty="0" smtClean="0"/>
              <a:t>Hélène Prost, CNRS, Nancy (France)</a:t>
            </a:r>
          </a:p>
          <a:p>
            <a:r>
              <a:rPr lang="fr-FR" dirty="0" smtClean="0"/>
              <a:t>Violaine </a:t>
            </a:r>
            <a:r>
              <a:rPr lang="fr-FR" dirty="0" err="1" smtClean="0"/>
              <a:t>Rebouillat</a:t>
            </a:r>
            <a:r>
              <a:rPr lang="fr-FR" dirty="0" smtClean="0"/>
              <a:t>, </a:t>
            </a:r>
            <a:r>
              <a:rPr lang="fr-FR" dirty="0" err="1" smtClean="0"/>
              <a:t>Dicen</a:t>
            </a:r>
            <a:r>
              <a:rPr lang="fr-FR" dirty="0" smtClean="0"/>
              <a:t>-IDF </a:t>
            </a:r>
            <a:r>
              <a:rPr lang="fr-FR" dirty="0" err="1" smtClean="0"/>
              <a:t>laboratory</a:t>
            </a:r>
            <a:r>
              <a:rPr lang="fr-FR" dirty="0" smtClean="0"/>
              <a:t>, Paris (France)</a:t>
            </a:r>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a:t>
            </a:fld>
            <a:endParaRPr lang="fr-FR"/>
          </a:p>
        </p:txBody>
      </p:sp>
      <p:pic>
        <p:nvPicPr>
          <p:cNvPr id="1026" name="Picture 2" descr="Afficher l'image d'orig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337681"/>
            <a:ext cx="2381250" cy="114300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4"/>
          <a:stretch>
            <a:fillRect/>
          </a:stretch>
        </p:blipFill>
        <p:spPr>
          <a:xfrm>
            <a:off x="4543425" y="547233"/>
            <a:ext cx="3105150" cy="723900"/>
          </a:xfrm>
          <a:prstGeom prst="rect">
            <a:avLst/>
          </a:prstGeom>
        </p:spPr>
      </p:pic>
      <p:pic>
        <p:nvPicPr>
          <p:cNvPr id="8" name="Image 7"/>
          <p:cNvPicPr>
            <a:picLocks noChangeAspect="1"/>
          </p:cNvPicPr>
          <p:nvPr/>
        </p:nvPicPr>
        <p:blipFill>
          <a:blip r:embed="rId5"/>
          <a:stretch>
            <a:fillRect/>
          </a:stretch>
        </p:blipFill>
        <p:spPr>
          <a:xfrm>
            <a:off x="10429197" y="290679"/>
            <a:ext cx="1237003" cy="1237003"/>
          </a:xfrm>
          <a:prstGeom prst="rect">
            <a:avLst/>
          </a:prstGeom>
        </p:spPr>
      </p:pic>
      <p:pic>
        <p:nvPicPr>
          <p:cNvPr id="1028" name="Picture 4" descr="Afficher l'image d'orig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1289" y="5257800"/>
            <a:ext cx="2809421" cy="852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995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Objectives</a:t>
            </a:r>
            <a:endParaRPr lang="fr-FR" dirty="0"/>
          </a:p>
        </p:txBody>
      </p:sp>
      <p:sp>
        <p:nvSpPr>
          <p:cNvPr id="3" name="Espace réservé du contenu 2"/>
          <p:cNvSpPr>
            <a:spLocks noGrp="1"/>
          </p:cNvSpPr>
          <p:nvPr>
            <p:ph idx="1"/>
          </p:nvPr>
        </p:nvSpPr>
        <p:spPr/>
        <p:txBody>
          <a:bodyPr>
            <a:normAutofit fontScale="92500"/>
          </a:bodyPr>
          <a:lstStyle/>
          <a:p>
            <a:r>
              <a:rPr lang="fr-FR" dirty="0" smtClean="0"/>
              <a:t>« </a:t>
            </a:r>
            <a:r>
              <a:rPr lang="fr-FR" dirty="0" err="1" smtClean="0"/>
              <a:t>Big</a:t>
            </a:r>
            <a:r>
              <a:rPr lang="fr-FR" dirty="0" smtClean="0"/>
              <a:t> data </a:t>
            </a:r>
            <a:r>
              <a:rPr lang="fr-FR" dirty="0" err="1" smtClean="0"/>
              <a:t>is</a:t>
            </a:r>
            <a:r>
              <a:rPr lang="fr-FR" dirty="0" smtClean="0"/>
              <a:t> fuel for </a:t>
            </a:r>
            <a:r>
              <a:rPr lang="fr-FR" dirty="0" err="1" smtClean="0"/>
              <a:t>economy</a:t>
            </a:r>
            <a:r>
              <a:rPr lang="fr-FR" dirty="0" smtClean="0"/>
              <a:t> and science »…</a:t>
            </a:r>
          </a:p>
          <a:p>
            <a:r>
              <a:rPr lang="fr-FR" dirty="0" smtClean="0"/>
              <a:t>How do the CRIS </a:t>
            </a:r>
            <a:r>
              <a:rPr lang="fr-FR" dirty="0" err="1" smtClean="0"/>
              <a:t>capitalize</a:t>
            </a:r>
            <a:r>
              <a:rPr lang="fr-FR" dirty="0" smtClean="0"/>
              <a:t> on </a:t>
            </a:r>
            <a:r>
              <a:rPr lang="fr-FR" dirty="0" err="1" smtClean="0"/>
              <a:t>this</a:t>
            </a:r>
            <a:r>
              <a:rPr lang="fr-FR" dirty="0" smtClean="0"/>
              <a:t> fuel?</a:t>
            </a:r>
          </a:p>
          <a:p>
            <a:pPr lvl="1"/>
            <a:r>
              <a:rPr lang="en-GB" dirty="0"/>
              <a:t>What does “research data” mean? In other words, what exactly is (or should be) the object of evaluation? </a:t>
            </a:r>
            <a:endParaRPr lang="fr-FR" dirty="0"/>
          </a:p>
          <a:p>
            <a:pPr lvl="1"/>
            <a:r>
              <a:rPr lang="en-GB" dirty="0"/>
              <a:t>How are research data identified? Or how should research data be identified?</a:t>
            </a:r>
            <a:endParaRPr lang="fr-FR" dirty="0"/>
          </a:p>
          <a:p>
            <a:pPr lvl="1"/>
            <a:r>
              <a:rPr lang="en-GB" dirty="0"/>
              <a:t>What is the link between evaluation and long-term preservation? </a:t>
            </a:r>
            <a:endParaRPr lang="en-GB" dirty="0" smtClean="0"/>
          </a:p>
          <a:p>
            <a:r>
              <a:rPr lang="en-US" dirty="0" smtClean="0"/>
              <a:t>Recommendations </a:t>
            </a:r>
            <a:r>
              <a:rPr lang="en-US" dirty="0"/>
              <a:t>for further development of </a:t>
            </a:r>
            <a:r>
              <a:rPr lang="en-US" dirty="0" smtClean="0"/>
              <a:t>CRIS</a:t>
            </a:r>
          </a:p>
          <a:p>
            <a:r>
              <a:rPr lang="en-US" dirty="0" smtClean="0"/>
              <a:t>“Value agnostic approach” - it </a:t>
            </a:r>
            <a:r>
              <a:rPr lang="en-US" dirty="0"/>
              <a:t>does not ask whether evaluating research data is good or bad. </a:t>
            </a:r>
            <a:endParaRPr lang="en-US" dirty="0" smtClean="0"/>
          </a:p>
          <a:p>
            <a:pPr lvl="1"/>
            <a:r>
              <a:rPr lang="en-US" dirty="0" smtClean="0"/>
              <a:t>It </a:t>
            </a:r>
            <a:r>
              <a:rPr lang="en-US" dirty="0"/>
              <a:t>rather assesses the way in which the evaluation is performed, the conditions under which it is performed, and the way in which it could be improved.</a:t>
            </a:r>
            <a:endParaRPr lang="fr-FR" dirty="0"/>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2</a:t>
            </a:fld>
            <a:endParaRPr lang="fr-FR"/>
          </a:p>
        </p:txBody>
      </p:sp>
      <p:pic>
        <p:nvPicPr>
          <p:cNvPr id="6" name="Image 5"/>
          <p:cNvPicPr>
            <a:picLocks noChangeAspect="1"/>
          </p:cNvPicPr>
          <p:nvPr/>
        </p:nvPicPr>
        <p:blipFill>
          <a:blip r:embed="rId2"/>
          <a:stretch>
            <a:fillRect/>
          </a:stretch>
        </p:blipFill>
        <p:spPr>
          <a:xfrm>
            <a:off x="8153400" y="1022350"/>
            <a:ext cx="2524125" cy="1247775"/>
          </a:xfrm>
          <a:prstGeom prst="rect">
            <a:avLst/>
          </a:prstGeom>
        </p:spPr>
      </p:pic>
    </p:spTree>
    <p:extLst>
      <p:ext uri="{BB962C8B-B14F-4D97-AF65-F5344CB8AC3E}">
        <p14:creationId xmlns:p14="http://schemas.microsoft.com/office/powerpoint/2010/main" val="894100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Methodology</a:t>
            </a:r>
            <a:endParaRPr lang="fr-FR" dirty="0"/>
          </a:p>
        </p:txBody>
      </p:sp>
      <p:sp>
        <p:nvSpPr>
          <p:cNvPr id="3" name="Espace réservé du contenu 2"/>
          <p:cNvSpPr>
            <a:spLocks noGrp="1"/>
          </p:cNvSpPr>
          <p:nvPr>
            <p:ph idx="1"/>
          </p:nvPr>
        </p:nvSpPr>
        <p:spPr/>
        <p:txBody>
          <a:bodyPr>
            <a:normAutofit fontScale="92500"/>
          </a:bodyPr>
          <a:lstStyle/>
          <a:p>
            <a:r>
              <a:rPr lang="en-US" dirty="0" smtClean="0"/>
              <a:t>Literature </a:t>
            </a:r>
            <a:r>
              <a:rPr lang="en-US" dirty="0"/>
              <a:t>review: we identified about 30 recent papers on the link between research data and current research information systems, with Google Scholar, the Scopus database and the </a:t>
            </a:r>
            <a:r>
              <a:rPr lang="en-US" dirty="0" err="1"/>
              <a:t>euroCRIS</a:t>
            </a:r>
            <a:r>
              <a:rPr lang="en-US" dirty="0"/>
              <a:t> </a:t>
            </a:r>
            <a:r>
              <a:rPr lang="en-US" dirty="0" smtClean="0"/>
              <a:t>digital </a:t>
            </a:r>
            <a:r>
              <a:rPr lang="en-US" dirty="0"/>
              <a:t>repository . </a:t>
            </a:r>
            <a:endParaRPr lang="en-US" dirty="0" smtClean="0"/>
          </a:p>
          <a:p>
            <a:r>
              <a:rPr lang="en-US" dirty="0" smtClean="0"/>
              <a:t>Survey </a:t>
            </a:r>
            <a:r>
              <a:rPr lang="en-US" dirty="0"/>
              <a:t>on data repositories: we </a:t>
            </a:r>
            <a:r>
              <a:rPr lang="en-US" dirty="0" smtClean="0"/>
              <a:t>analyzed </a:t>
            </a:r>
            <a:r>
              <a:rPr lang="en-US" dirty="0"/>
              <a:t>the social sciences and humanities data repositories in the re3data directory , regarding their compliance with the requirements of research evaluation. </a:t>
            </a:r>
          </a:p>
          <a:p>
            <a:r>
              <a:rPr lang="en-US" dirty="0" smtClean="0"/>
              <a:t>Studies </a:t>
            </a:r>
            <a:r>
              <a:rPr lang="en-US" dirty="0"/>
              <a:t>on data management: we </a:t>
            </a:r>
            <a:r>
              <a:rPr lang="en-US" dirty="0" smtClean="0"/>
              <a:t>re-analyzed </a:t>
            </a:r>
            <a:r>
              <a:rPr lang="en-US" dirty="0"/>
              <a:t>our own former and ongoing surveys on research data management (</a:t>
            </a:r>
            <a:r>
              <a:rPr lang="en-US" dirty="0" err="1"/>
              <a:t>Schöpfel</a:t>
            </a:r>
            <a:r>
              <a:rPr lang="en-US" dirty="0"/>
              <a:t> &amp; Prost 2016, </a:t>
            </a:r>
            <a:r>
              <a:rPr lang="en-US" dirty="0" err="1"/>
              <a:t>Rebouillat</a:t>
            </a:r>
            <a:r>
              <a:rPr lang="en-US" dirty="0"/>
              <a:t> 2015), in particular regarding the typology of data resources and results, in order to gain complementary empirical evidence for the discussion on the object of evaluation.</a:t>
            </a:r>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3</a:t>
            </a:fld>
            <a:endParaRPr lang="fr-FR"/>
          </a:p>
        </p:txBody>
      </p:sp>
    </p:spTree>
    <p:extLst>
      <p:ext uri="{BB962C8B-B14F-4D97-AF65-F5344CB8AC3E}">
        <p14:creationId xmlns:p14="http://schemas.microsoft.com/office/powerpoint/2010/main" val="664982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Research</a:t>
            </a:r>
            <a:r>
              <a:rPr lang="fr-FR" dirty="0" smtClean="0"/>
              <a:t> data in CRIS </a:t>
            </a:r>
            <a:r>
              <a:rPr lang="fr-FR" dirty="0" err="1" smtClean="0"/>
              <a:t>studies</a:t>
            </a:r>
            <a:endParaRPr lang="fr-FR" dirty="0"/>
          </a:p>
        </p:txBody>
      </p:sp>
      <p:sp>
        <p:nvSpPr>
          <p:cNvPr id="3" name="Espace réservé du contenu 2"/>
          <p:cNvSpPr>
            <a:spLocks noGrp="1"/>
          </p:cNvSpPr>
          <p:nvPr>
            <p:ph idx="1"/>
          </p:nvPr>
        </p:nvSpPr>
        <p:spPr/>
        <p:txBody>
          <a:bodyPr/>
          <a:lstStyle/>
          <a:p>
            <a:r>
              <a:rPr lang="en-US" dirty="0"/>
              <a:t>All papers and meetings in current research information systems talk about data. </a:t>
            </a:r>
            <a:endParaRPr lang="en-US" dirty="0" smtClean="0"/>
          </a:p>
          <a:p>
            <a:r>
              <a:rPr lang="en-US" dirty="0" smtClean="0"/>
              <a:t>However</a:t>
            </a:r>
            <a:r>
              <a:rPr lang="en-US" dirty="0"/>
              <a:t>, only a small number focus on research </a:t>
            </a:r>
            <a:r>
              <a:rPr lang="en-US" dirty="0" smtClean="0"/>
              <a:t>data.</a:t>
            </a:r>
          </a:p>
          <a:p>
            <a:r>
              <a:rPr lang="en-US" dirty="0" smtClean="0"/>
              <a:t>Especially </a:t>
            </a:r>
            <a:r>
              <a:rPr lang="en-US" dirty="0"/>
              <a:t>since 2010, probably due to their growing importance in the context of cyberinfrastructure and open science. </a:t>
            </a:r>
            <a:endParaRPr lang="en-US" dirty="0" smtClean="0"/>
          </a:p>
          <a:p>
            <a:r>
              <a:rPr lang="en-US" dirty="0" smtClean="0"/>
              <a:t>Some </a:t>
            </a:r>
            <a:r>
              <a:rPr lang="en-US" dirty="0"/>
              <a:t>papers confuse data on research with research </a:t>
            </a:r>
            <a:r>
              <a:rPr lang="en-US" dirty="0" smtClean="0"/>
              <a:t>data.</a:t>
            </a:r>
          </a:p>
          <a:p>
            <a:r>
              <a:rPr lang="en-US" dirty="0" smtClean="0"/>
              <a:t>Research </a:t>
            </a:r>
            <a:r>
              <a:rPr lang="en-US" dirty="0"/>
              <a:t>data have been defined in many different ways but there is little consensus.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4</a:t>
            </a:fld>
            <a:endParaRPr lang="fr-FR"/>
          </a:p>
        </p:txBody>
      </p:sp>
    </p:spTree>
    <p:extLst>
      <p:ext uri="{BB962C8B-B14F-4D97-AF65-F5344CB8AC3E}">
        <p14:creationId xmlns:p14="http://schemas.microsoft.com/office/powerpoint/2010/main" val="2315065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5</a:t>
            </a:fld>
            <a:endParaRPr lang="fr-FR"/>
          </a:p>
        </p:txBody>
      </p:sp>
      <p:pic>
        <p:nvPicPr>
          <p:cNvPr id="6" name="Image 5"/>
          <p:cNvPicPr>
            <a:picLocks noChangeAspect="1"/>
          </p:cNvPicPr>
          <p:nvPr/>
        </p:nvPicPr>
        <p:blipFill>
          <a:blip r:embed="rId2"/>
          <a:stretch>
            <a:fillRect/>
          </a:stretch>
        </p:blipFill>
        <p:spPr>
          <a:xfrm>
            <a:off x="1386114" y="173597"/>
            <a:ext cx="9419771" cy="5654365"/>
          </a:xfrm>
          <a:prstGeom prst="rect">
            <a:avLst/>
          </a:prstGeom>
        </p:spPr>
      </p:pic>
      <p:sp>
        <p:nvSpPr>
          <p:cNvPr id="7" name="Rectangle 6"/>
          <p:cNvSpPr/>
          <p:nvPr/>
        </p:nvSpPr>
        <p:spPr>
          <a:xfrm>
            <a:off x="3312127" y="5987018"/>
            <a:ext cx="5567743" cy="369332"/>
          </a:xfrm>
          <a:prstGeom prst="rect">
            <a:avLst/>
          </a:prstGeom>
        </p:spPr>
        <p:txBody>
          <a:bodyPr wrap="none">
            <a:spAutoFit/>
          </a:bodyPr>
          <a:lstStyle/>
          <a:p>
            <a:pPr algn="ctr"/>
            <a:r>
              <a:rPr lang="fr-FR" dirty="0" smtClean="0"/>
              <a:t>CRIS </a:t>
            </a:r>
            <a:r>
              <a:rPr lang="fr-FR" dirty="0"/>
              <a:t>digital </a:t>
            </a:r>
            <a:r>
              <a:rPr lang="fr-FR" dirty="0" err="1"/>
              <a:t>repository</a:t>
            </a:r>
            <a:r>
              <a:rPr lang="fr-FR" dirty="0"/>
              <a:t>: items (n=385) and </a:t>
            </a:r>
            <a:r>
              <a:rPr lang="fr-FR" dirty="0" err="1"/>
              <a:t>sample</a:t>
            </a:r>
            <a:r>
              <a:rPr lang="fr-FR" dirty="0"/>
              <a:t> (n=27)</a:t>
            </a:r>
          </a:p>
        </p:txBody>
      </p:sp>
    </p:spTree>
    <p:extLst>
      <p:ext uri="{BB962C8B-B14F-4D97-AF65-F5344CB8AC3E}">
        <p14:creationId xmlns:p14="http://schemas.microsoft.com/office/powerpoint/2010/main" val="410314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CRIS and data</a:t>
            </a:r>
            <a:endParaRPr lang="fr-FR" dirty="0"/>
          </a:p>
        </p:txBody>
      </p:sp>
      <p:sp>
        <p:nvSpPr>
          <p:cNvPr id="3" name="Espace réservé du contenu 2"/>
          <p:cNvSpPr>
            <a:spLocks noGrp="1"/>
          </p:cNvSpPr>
          <p:nvPr>
            <p:ph idx="1"/>
          </p:nvPr>
        </p:nvSpPr>
        <p:spPr>
          <a:xfrm>
            <a:off x="838200" y="1825625"/>
            <a:ext cx="10744200" cy="4351338"/>
          </a:xfrm>
        </p:spPr>
        <p:txBody>
          <a:bodyPr>
            <a:normAutofit/>
          </a:bodyPr>
          <a:lstStyle/>
          <a:p>
            <a:r>
              <a:rPr lang="en-GB" sz="3200" dirty="0"/>
              <a:t>The usual format of research evaluation systems like CERIF distinguishes between persons, units and projects; with regard to the research output, they usually take into account publications, patents and other products. Research data are part of the latter. </a:t>
            </a:r>
            <a:endParaRPr lang="en-GB" sz="3200" dirty="0" smtClean="0"/>
          </a:p>
          <a:p>
            <a:r>
              <a:rPr lang="en-GB" sz="3200" dirty="0" smtClean="0"/>
              <a:t>CRIS </a:t>
            </a:r>
            <a:r>
              <a:rPr lang="en-GB" sz="3200" dirty="0"/>
              <a:t>are usually considered as an option to improve library services for research data management, especially by linking and storage</a:t>
            </a:r>
            <a:r>
              <a:rPr lang="en-GB" sz="3200" dirty="0" smtClean="0"/>
              <a:t>.</a:t>
            </a:r>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6</a:t>
            </a:fld>
            <a:endParaRPr lang="fr-FR"/>
          </a:p>
        </p:txBody>
      </p:sp>
    </p:spTree>
    <p:extLst>
      <p:ext uri="{BB962C8B-B14F-4D97-AF65-F5344CB8AC3E}">
        <p14:creationId xmlns:p14="http://schemas.microsoft.com/office/powerpoint/2010/main" val="4015678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en-US" smtClean="0"/>
              <a:t>CRIS2016 St Andrews 9-11 June 2016</a:t>
            </a:r>
            <a:endParaRPr lang="fr-FR"/>
          </a:p>
        </p:txBody>
      </p:sp>
      <p:sp>
        <p:nvSpPr>
          <p:cNvPr id="3" name="Espace réservé du numéro de diapositive 2"/>
          <p:cNvSpPr>
            <a:spLocks noGrp="1"/>
          </p:cNvSpPr>
          <p:nvPr>
            <p:ph type="sldNum" sz="quarter" idx="12"/>
          </p:nvPr>
        </p:nvSpPr>
        <p:spPr/>
        <p:txBody>
          <a:bodyPr/>
          <a:lstStyle/>
          <a:p>
            <a:fld id="{DFA91EE6-6655-4F6E-89CB-D4C376920BAA}" type="slidenum">
              <a:rPr lang="fr-FR" smtClean="0"/>
              <a:t>7</a:t>
            </a:fld>
            <a:endParaRPr lang="fr-FR"/>
          </a:p>
        </p:txBody>
      </p:sp>
      <p:pic>
        <p:nvPicPr>
          <p:cNvPr id="1026" name="Picture 2" descr="Afficher l'image d'ori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2302" y="188829"/>
            <a:ext cx="9467396" cy="635008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p:cNvSpPr/>
          <p:nvPr/>
        </p:nvSpPr>
        <p:spPr>
          <a:xfrm>
            <a:off x="6096000" y="1418955"/>
            <a:ext cx="2394857" cy="194491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07103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Funding</a:t>
            </a:r>
            <a:r>
              <a:rPr lang="fr-FR" dirty="0" smtClean="0"/>
              <a:t> </a:t>
            </a:r>
            <a:r>
              <a:rPr lang="fr-FR" dirty="0" err="1" smtClean="0"/>
              <a:t>agencies</a:t>
            </a:r>
            <a:r>
              <a:rPr lang="fr-FR" dirty="0" smtClean="0"/>
              <a:t>’ </a:t>
            </a:r>
            <a:r>
              <a:rPr lang="fr-FR" dirty="0" err="1" smtClean="0"/>
              <a:t>requirements</a:t>
            </a:r>
            <a:endParaRPr lang="fr-FR" dirty="0"/>
          </a:p>
        </p:txBody>
      </p:sp>
      <p:sp>
        <p:nvSpPr>
          <p:cNvPr id="3" name="Espace réservé du contenu 2"/>
          <p:cNvSpPr>
            <a:spLocks noGrp="1"/>
          </p:cNvSpPr>
          <p:nvPr>
            <p:ph idx="1"/>
          </p:nvPr>
        </p:nvSpPr>
        <p:spPr>
          <a:xfrm>
            <a:off x="838199" y="1690688"/>
            <a:ext cx="11223171" cy="4665661"/>
          </a:xfrm>
        </p:spPr>
        <p:txBody>
          <a:bodyPr>
            <a:normAutofit/>
          </a:bodyPr>
          <a:lstStyle/>
          <a:p>
            <a:pPr marL="0" indent="0">
              <a:buNone/>
            </a:pPr>
            <a:r>
              <a:rPr lang="en-US" dirty="0"/>
              <a:t>Each funding agency labels its own and specific data-related requirements. Nevertheless, some essential criteria are common to most of </a:t>
            </a:r>
            <a:r>
              <a:rPr lang="en-US" dirty="0" smtClean="0"/>
              <a:t>them:</a:t>
            </a:r>
            <a:endParaRPr lang="en-US" dirty="0"/>
          </a:p>
          <a:p>
            <a:pPr marL="0" indent="0">
              <a:buNone/>
            </a:pPr>
            <a:r>
              <a:rPr lang="en-US" dirty="0"/>
              <a:t>•	An explicit data policy (awareness) governing the research life cycle,</a:t>
            </a:r>
          </a:p>
          <a:p>
            <a:pPr marL="0" indent="0">
              <a:buNone/>
            </a:pPr>
            <a:r>
              <a:rPr lang="en-US" dirty="0"/>
              <a:t>•	A research data management plan,</a:t>
            </a:r>
          </a:p>
          <a:p>
            <a:pPr marL="0" indent="0">
              <a:buNone/>
            </a:pPr>
            <a:r>
              <a:rPr lang="en-US" dirty="0"/>
              <a:t>•	A statement about open access to the data,</a:t>
            </a:r>
          </a:p>
          <a:p>
            <a:pPr marL="0" indent="0">
              <a:buNone/>
            </a:pPr>
            <a:r>
              <a:rPr lang="en-US" dirty="0"/>
              <a:t>•	Long-term surely preservation (storage) for at least ten years,</a:t>
            </a:r>
          </a:p>
          <a:p>
            <a:pPr marL="0" indent="0">
              <a:buNone/>
            </a:pPr>
            <a:r>
              <a:rPr lang="en-US" dirty="0"/>
              <a:t>•	A structured metadata description</a:t>
            </a:r>
            <a:r>
              <a:rPr lang="en-US" dirty="0" smtClean="0"/>
              <a:t>.</a:t>
            </a:r>
            <a:endParaRPr lang="en-US"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8</a:t>
            </a:fld>
            <a:endParaRPr lang="fr-FR"/>
          </a:p>
        </p:txBody>
      </p:sp>
    </p:spTree>
    <p:extLst>
      <p:ext uri="{BB962C8B-B14F-4D97-AF65-F5344CB8AC3E}">
        <p14:creationId xmlns:p14="http://schemas.microsoft.com/office/powerpoint/2010/main" val="3906037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Funding</a:t>
            </a:r>
            <a:r>
              <a:rPr lang="fr-FR" dirty="0" smtClean="0"/>
              <a:t> </a:t>
            </a:r>
            <a:r>
              <a:rPr lang="fr-FR" dirty="0" err="1" smtClean="0"/>
              <a:t>agencies</a:t>
            </a:r>
            <a:r>
              <a:rPr lang="fr-FR" dirty="0" smtClean="0"/>
              <a:t>’ </a:t>
            </a:r>
            <a:r>
              <a:rPr lang="fr-FR" dirty="0" err="1" smtClean="0"/>
              <a:t>requirements</a:t>
            </a:r>
            <a:r>
              <a:rPr lang="fr-FR" dirty="0" smtClean="0"/>
              <a:t> (</a:t>
            </a:r>
            <a:r>
              <a:rPr lang="fr-FR" dirty="0" err="1" smtClean="0"/>
              <a:t>cont’d</a:t>
            </a:r>
            <a:r>
              <a:rPr lang="fr-FR" dirty="0" smtClean="0"/>
              <a:t>)</a:t>
            </a:r>
            <a:endParaRPr lang="fr-FR" dirty="0"/>
          </a:p>
        </p:txBody>
      </p:sp>
      <p:sp>
        <p:nvSpPr>
          <p:cNvPr id="3" name="Espace réservé du contenu 2"/>
          <p:cNvSpPr>
            <a:spLocks noGrp="1"/>
          </p:cNvSpPr>
          <p:nvPr>
            <p:ph idx="1"/>
          </p:nvPr>
        </p:nvSpPr>
        <p:spPr>
          <a:xfrm>
            <a:off x="838199" y="1690688"/>
            <a:ext cx="11223171" cy="4665661"/>
          </a:xfrm>
        </p:spPr>
        <p:txBody>
          <a:bodyPr>
            <a:normAutofit/>
          </a:bodyPr>
          <a:lstStyle/>
          <a:p>
            <a:r>
              <a:rPr lang="en-US" dirty="0"/>
              <a:t>Increasing interest by funding bodies generally means strong recommendations or a code of conduct for the data </a:t>
            </a:r>
            <a:r>
              <a:rPr lang="en-US" dirty="0" smtClean="0"/>
              <a:t>management</a:t>
            </a:r>
            <a:r>
              <a:rPr lang="en-US" dirty="0"/>
              <a:t>.</a:t>
            </a:r>
            <a:endParaRPr lang="en-US" dirty="0" smtClean="0"/>
          </a:p>
          <a:p>
            <a:pPr lvl="1"/>
            <a:r>
              <a:rPr lang="en-US" dirty="0" smtClean="0"/>
              <a:t>It </a:t>
            </a:r>
            <a:r>
              <a:rPr lang="en-US" dirty="0"/>
              <a:t>sometimes involves a clear and explicit request or mandate. </a:t>
            </a:r>
          </a:p>
          <a:p>
            <a:r>
              <a:rPr lang="en-US" dirty="0"/>
              <a:t>Often, funding bodies expect the creation of a public data catalogue (metadata) and a data archive (preservation). </a:t>
            </a:r>
          </a:p>
          <a:p>
            <a:pPr lvl="1"/>
            <a:r>
              <a:rPr lang="en-US" dirty="0"/>
              <a:t>Also, they expect institutions to provide the necessary human and technical infrastructure. </a:t>
            </a:r>
          </a:p>
          <a:p>
            <a:pPr lvl="1"/>
            <a:r>
              <a:rPr lang="en-US" dirty="0"/>
              <a:t>Sometimes they offer additional funding for data curation. </a:t>
            </a:r>
          </a:p>
          <a:p>
            <a:r>
              <a:rPr lang="en-US" dirty="0"/>
              <a:t>However, it is not always obvious how (and if) they will assure the follow-up, beyond the initial statement of intention.</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9</a:t>
            </a:fld>
            <a:endParaRPr lang="fr-FR"/>
          </a:p>
        </p:txBody>
      </p:sp>
    </p:spTree>
    <p:extLst>
      <p:ext uri="{BB962C8B-B14F-4D97-AF65-F5344CB8AC3E}">
        <p14:creationId xmlns:p14="http://schemas.microsoft.com/office/powerpoint/2010/main" val="2405956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Metadata</a:t>
            </a:r>
            <a:r>
              <a:rPr lang="fr-FR" dirty="0" smtClean="0"/>
              <a:t>: standards</a:t>
            </a:r>
            <a:endParaRPr lang="fr-FR" dirty="0"/>
          </a:p>
        </p:txBody>
      </p:sp>
      <p:sp>
        <p:nvSpPr>
          <p:cNvPr id="3" name="Espace réservé du contenu 2"/>
          <p:cNvSpPr>
            <a:spLocks noGrp="1"/>
          </p:cNvSpPr>
          <p:nvPr>
            <p:ph idx="1"/>
          </p:nvPr>
        </p:nvSpPr>
        <p:spPr/>
        <p:txBody>
          <a:bodyPr>
            <a:normAutofit fontScale="92500"/>
          </a:bodyPr>
          <a:lstStyle/>
          <a:p>
            <a:r>
              <a:rPr lang="en-GB" dirty="0"/>
              <a:t>In general, sufficient metadata and stable identifiers are considered as necessary to improve the usefulness of repository </a:t>
            </a:r>
            <a:r>
              <a:rPr lang="en-GB" dirty="0" smtClean="0"/>
              <a:t>workflows.</a:t>
            </a:r>
          </a:p>
          <a:p>
            <a:r>
              <a:rPr lang="en-GB" dirty="0"/>
              <a:t>A</a:t>
            </a:r>
            <a:r>
              <a:rPr lang="en-GB" dirty="0" smtClean="0"/>
              <a:t> </a:t>
            </a:r>
            <a:r>
              <a:rPr lang="en-GB" dirty="0"/>
              <a:t>generic, domain agnostic metadata schema, reducing lack of consistency and providing interoperability through a limited number of </a:t>
            </a:r>
            <a:r>
              <a:rPr lang="en-GB" dirty="0" smtClean="0"/>
              <a:t>properties.</a:t>
            </a:r>
          </a:p>
          <a:p>
            <a:r>
              <a:rPr lang="en-GB" dirty="0"/>
              <a:t>M</a:t>
            </a:r>
            <a:r>
              <a:rPr lang="en-GB" dirty="0" smtClean="0"/>
              <a:t>etadata </a:t>
            </a:r>
            <a:r>
              <a:rPr lang="en-GB" dirty="0"/>
              <a:t>should at least contain information on funding, access rights and licensing, related publications and datasets, and embargoes. </a:t>
            </a:r>
            <a:endParaRPr lang="en-GB" dirty="0" smtClean="0"/>
          </a:p>
          <a:p>
            <a:r>
              <a:rPr lang="en-GB" dirty="0" smtClean="0"/>
              <a:t>The </a:t>
            </a:r>
            <a:r>
              <a:rPr lang="en-GB" dirty="0"/>
              <a:t>Dublin </a:t>
            </a:r>
            <a:r>
              <a:rPr lang="en-GB" dirty="0" smtClean="0"/>
              <a:t>Core </a:t>
            </a:r>
            <a:r>
              <a:rPr lang="en-GB" dirty="0"/>
              <a:t>appears compliant with research </a:t>
            </a:r>
            <a:r>
              <a:rPr lang="en-GB" dirty="0" smtClean="0"/>
              <a:t>data.</a:t>
            </a:r>
          </a:p>
          <a:p>
            <a:pPr lvl="1"/>
            <a:r>
              <a:rPr lang="en-GB" dirty="0"/>
              <a:t>A</a:t>
            </a:r>
            <a:r>
              <a:rPr lang="en-GB" dirty="0" smtClean="0"/>
              <a:t>t </a:t>
            </a:r>
            <a:r>
              <a:rPr lang="en-GB" dirty="0"/>
              <a:t>least eleven out of the fifteen DC core elements can be qualified in a way that the DC supports functions required in a laboratory setting – discovery, usage, authentication, </a:t>
            </a:r>
            <a:r>
              <a:rPr lang="en-GB" dirty="0" smtClean="0"/>
              <a:t>administration.</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10</a:t>
            </a:fld>
            <a:endParaRPr lang="fr-FR"/>
          </a:p>
        </p:txBody>
      </p:sp>
    </p:spTree>
    <p:extLst>
      <p:ext uri="{BB962C8B-B14F-4D97-AF65-F5344CB8AC3E}">
        <p14:creationId xmlns:p14="http://schemas.microsoft.com/office/powerpoint/2010/main" val="248447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Metadata</a:t>
            </a:r>
            <a:r>
              <a:rPr lang="fr-FR" dirty="0" smtClean="0"/>
              <a:t>: </a:t>
            </a:r>
            <a:r>
              <a:rPr lang="fr-FR" dirty="0" err="1" smtClean="0"/>
              <a:t>specificity</a:t>
            </a:r>
            <a:r>
              <a:rPr lang="fr-FR" dirty="0" smtClean="0"/>
              <a:t> and </a:t>
            </a:r>
            <a:r>
              <a:rPr lang="fr-FR" dirty="0" err="1" smtClean="0"/>
              <a:t>granularity</a:t>
            </a:r>
            <a:endParaRPr lang="fr-FR" dirty="0"/>
          </a:p>
        </p:txBody>
      </p:sp>
      <p:sp>
        <p:nvSpPr>
          <p:cNvPr id="3" name="Espace réservé du contenu 2"/>
          <p:cNvSpPr>
            <a:spLocks noGrp="1"/>
          </p:cNvSpPr>
          <p:nvPr>
            <p:ph idx="1"/>
          </p:nvPr>
        </p:nvSpPr>
        <p:spPr/>
        <p:txBody>
          <a:bodyPr>
            <a:normAutofit fontScale="92500" lnSpcReduction="10000"/>
          </a:bodyPr>
          <a:lstStyle/>
          <a:p>
            <a:r>
              <a:rPr lang="en-GB" dirty="0" smtClean="0"/>
              <a:t>Enhanced </a:t>
            </a:r>
            <a:r>
              <a:rPr lang="en-GB" dirty="0"/>
              <a:t>metadata for datasets are typically specific to research fields, disciplines or institutions inferring a community perspective to data from different sources and disciplinary </a:t>
            </a:r>
            <a:r>
              <a:rPr lang="en-GB" dirty="0" smtClean="0"/>
              <a:t>contexts</a:t>
            </a:r>
          </a:p>
          <a:p>
            <a:pPr lvl="1"/>
            <a:r>
              <a:rPr lang="en-GB" dirty="0" smtClean="0"/>
              <a:t>Detailed </a:t>
            </a:r>
            <a:r>
              <a:rPr lang="en-GB" dirty="0"/>
              <a:t>information about datasets describe for instance particular subjects, data types, methods or scientific names (species). </a:t>
            </a:r>
            <a:endParaRPr lang="en-GB" dirty="0" smtClean="0"/>
          </a:p>
          <a:p>
            <a:r>
              <a:rPr lang="en-GB" dirty="0" smtClean="0"/>
              <a:t>Metadata </a:t>
            </a:r>
            <a:r>
              <a:rPr lang="en-GB" dirty="0"/>
              <a:t>should be as standard as possible, but also as flexible as is needed, to accommodate the variant practices among communities, without compromising interoperability of data across </a:t>
            </a:r>
            <a:r>
              <a:rPr lang="en-GB" dirty="0" smtClean="0"/>
              <a:t>communities.</a:t>
            </a:r>
          </a:p>
          <a:p>
            <a:r>
              <a:rPr lang="en-GB" dirty="0"/>
              <a:t>Granularity is a particular problem: some metadata catalogues provide a rather low level of detail and specificity in describing the various aspects of data and </a:t>
            </a:r>
            <a:r>
              <a:rPr lang="en-GB" dirty="0" smtClean="0"/>
              <a:t>datasets.</a:t>
            </a:r>
          </a:p>
          <a:p>
            <a:pPr lvl="1"/>
            <a:r>
              <a:rPr lang="en-US" dirty="0" smtClean="0"/>
              <a:t>Identifiers </a:t>
            </a:r>
            <a:r>
              <a:rPr lang="en-US" dirty="0"/>
              <a:t>like the DOI </a:t>
            </a:r>
            <a:r>
              <a:rPr lang="en-US" dirty="0" smtClean="0"/>
              <a:t>do </a:t>
            </a:r>
            <a:r>
              <a:rPr lang="en-US" dirty="0"/>
              <a:t>not by themselves address </a:t>
            </a:r>
            <a:r>
              <a:rPr lang="en-US" dirty="0" smtClean="0"/>
              <a:t>granularity.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11</a:t>
            </a:fld>
            <a:endParaRPr lang="fr-FR"/>
          </a:p>
        </p:txBody>
      </p:sp>
    </p:spTree>
    <p:extLst>
      <p:ext uri="{BB962C8B-B14F-4D97-AF65-F5344CB8AC3E}">
        <p14:creationId xmlns:p14="http://schemas.microsoft.com/office/powerpoint/2010/main" val="109022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Data </a:t>
            </a:r>
            <a:r>
              <a:rPr lang="fr-FR" dirty="0" err="1" smtClean="0"/>
              <a:t>repositories</a:t>
            </a:r>
            <a:r>
              <a:rPr lang="fr-FR" dirty="0" smtClean="0"/>
              <a:t> and </a:t>
            </a:r>
            <a:r>
              <a:rPr lang="fr-FR" dirty="0" err="1" smtClean="0"/>
              <a:t>evaluation</a:t>
            </a:r>
            <a:endParaRPr lang="fr-FR" dirty="0"/>
          </a:p>
        </p:txBody>
      </p:sp>
      <p:sp>
        <p:nvSpPr>
          <p:cNvPr id="3" name="Espace réservé du contenu 2"/>
          <p:cNvSpPr>
            <a:spLocks noGrp="1"/>
          </p:cNvSpPr>
          <p:nvPr>
            <p:ph idx="1"/>
          </p:nvPr>
        </p:nvSpPr>
        <p:spPr>
          <a:xfrm>
            <a:off x="838199" y="1825625"/>
            <a:ext cx="11121571" cy="4530725"/>
          </a:xfrm>
        </p:spPr>
        <p:txBody>
          <a:bodyPr>
            <a:normAutofit fontScale="77500" lnSpcReduction="20000"/>
          </a:bodyPr>
          <a:lstStyle/>
          <a:p>
            <a:pPr marL="0" indent="0">
              <a:buNone/>
            </a:pPr>
            <a:r>
              <a:rPr lang="fr-FR" dirty="0" smtClean="0"/>
              <a:t>A</a:t>
            </a:r>
            <a:r>
              <a:rPr lang="en-GB" dirty="0" err="1" smtClean="0"/>
              <a:t>ll</a:t>
            </a:r>
            <a:r>
              <a:rPr lang="en-GB" dirty="0" smtClean="0"/>
              <a:t> </a:t>
            </a:r>
            <a:r>
              <a:rPr lang="en-GB" dirty="0"/>
              <a:t>data repositories are not qualified for research </a:t>
            </a:r>
            <a:r>
              <a:rPr lang="en-GB" dirty="0" smtClean="0"/>
              <a:t>evaluation. </a:t>
            </a:r>
            <a:r>
              <a:rPr lang="en-GB" dirty="0"/>
              <a:t>Only few repositories satisfy all conditions, i.e. are compliant with the main CRIS requirements. The re3data.org directory reveals a landscape of a large number of very different data repositories, domain or institution specific rather than generic. Variety and diversity prevail</a:t>
            </a:r>
            <a:r>
              <a:rPr lang="en-GB" dirty="0" smtClean="0"/>
              <a:t>.</a:t>
            </a:r>
          </a:p>
          <a:p>
            <a:endParaRPr lang="en-GB" dirty="0" smtClean="0"/>
          </a:p>
          <a:p>
            <a:pPr lvl="1"/>
            <a:r>
              <a:rPr lang="en-GB" b="1" dirty="0"/>
              <a:t>Identifiers:</a:t>
            </a:r>
            <a:r>
              <a:rPr lang="en-GB" dirty="0"/>
              <a:t> </a:t>
            </a:r>
            <a:r>
              <a:rPr lang="en-GB" dirty="0" smtClean="0"/>
              <a:t>DOI </a:t>
            </a:r>
            <a:r>
              <a:rPr lang="en-GB" dirty="0"/>
              <a:t>(31%), </a:t>
            </a:r>
            <a:r>
              <a:rPr lang="en-GB" dirty="0" smtClean="0"/>
              <a:t>handle (20</a:t>
            </a:r>
            <a:r>
              <a:rPr lang="en-GB" dirty="0"/>
              <a:t>%), </a:t>
            </a:r>
            <a:r>
              <a:rPr lang="en-GB" dirty="0" smtClean="0"/>
              <a:t>other </a:t>
            </a:r>
            <a:r>
              <a:rPr lang="en-GB" dirty="0"/>
              <a:t>identifiers (URN, ARK, Purl) are hardly used. </a:t>
            </a:r>
            <a:r>
              <a:rPr lang="en-GB" dirty="0" smtClean="0"/>
              <a:t>ORCID (</a:t>
            </a:r>
            <a:r>
              <a:rPr lang="en-GB" dirty="0"/>
              <a:t>2%).</a:t>
            </a:r>
            <a:endParaRPr lang="fr-FR" dirty="0"/>
          </a:p>
          <a:p>
            <a:pPr lvl="1"/>
            <a:r>
              <a:rPr lang="en-GB" b="1" dirty="0"/>
              <a:t>Metadata:</a:t>
            </a:r>
            <a:r>
              <a:rPr lang="en-GB" dirty="0"/>
              <a:t> </a:t>
            </a:r>
            <a:r>
              <a:rPr lang="en-GB" dirty="0" smtClean="0"/>
              <a:t>standards </a:t>
            </a:r>
            <a:r>
              <a:rPr lang="en-GB" dirty="0"/>
              <a:t>(38%). </a:t>
            </a:r>
            <a:r>
              <a:rPr lang="en-GB" dirty="0" smtClean="0"/>
              <a:t>The </a:t>
            </a:r>
            <a:r>
              <a:rPr lang="en-GB" dirty="0"/>
              <a:t>part of domain agnostic, generic standards can be estimated at 16% (Dublin Core, W3C, </a:t>
            </a:r>
            <a:r>
              <a:rPr lang="en-GB" dirty="0" err="1"/>
              <a:t>DataCite</a:t>
            </a:r>
            <a:r>
              <a:rPr lang="en-GB" dirty="0"/>
              <a:t>, OAI-ORE) while the part of domain specific metadata schemas is 22% (social sciences, surveys, geography, ecology</a:t>
            </a:r>
            <a:r>
              <a:rPr lang="en-GB" dirty="0" smtClean="0"/>
              <a:t>…).</a:t>
            </a:r>
            <a:endParaRPr lang="fr-FR" dirty="0"/>
          </a:p>
          <a:p>
            <a:pPr lvl="1"/>
            <a:r>
              <a:rPr lang="en-GB" b="1" dirty="0"/>
              <a:t>Quality:</a:t>
            </a:r>
            <a:r>
              <a:rPr lang="en-GB" dirty="0"/>
              <a:t> </a:t>
            </a:r>
            <a:r>
              <a:rPr lang="en-GB" dirty="0" smtClean="0"/>
              <a:t>some </a:t>
            </a:r>
            <a:r>
              <a:rPr lang="en-GB" dirty="0"/>
              <a:t>kind of quality management (69%). </a:t>
            </a:r>
            <a:r>
              <a:rPr lang="en-GB" dirty="0" smtClean="0"/>
              <a:t>Certificate </a:t>
            </a:r>
            <a:r>
              <a:rPr lang="en-GB" dirty="0"/>
              <a:t>or label (33%), such as the Dutch Data Seal of Approval DSA, a domain agnostic label (14%), the German Council for Social and Economic Data </a:t>
            </a:r>
            <a:r>
              <a:rPr lang="en-GB" dirty="0" err="1"/>
              <a:t>RatSWD</a:t>
            </a:r>
            <a:r>
              <a:rPr lang="en-GB" dirty="0"/>
              <a:t> label (6%) or the European Common Language Resources and Technology Infrastructure CLARIN certificate B (4%).</a:t>
            </a:r>
            <a:endParaRPr lang="fr-FR" dirty="0"/>
          </a:p>
          <a:p>
            <a:pPr lvl="1"/>
            <a:r>
              <a:rPr lang="en-GB" b="1" dirty="0"/>
              <a:t>Open access:</a:t>
            </a:r>
            <a:r>
              <a:rPr lang="en-GB" dirty="0"/>
              <a:t> </a:t>
            </a:r>
            <a:r>
              <a:rPr lang="en-GB" dirty="0" smtClean="0"/>
              <a:t>80% </a:t>
            </a:r>
            <a:r>
              <a:rPr lang="en-GB" dirty="0"/>
              <a:t>provide complete open access to the deposited data. 65% can (also) provide restricted access (for registered users, institutional members, on demand, required fees), 10% can manage embargoes and 15% can support closed access.</a:t>
            </a:r>
            <a:endParaRPr lang="fr-FR" dirty="0"/>
          </a:p>
          <a:p>
            <a:pPr lvl="1"/>
            <a:r>
              <a:rPr lang="en-GB" b="1" dirty="0"/>
              <a:t>Licensing:</a:t>
            </a:r>
            <a:r>
              <a:rPr lang="en-GB" dirty="0"/>
              <a:t> </a:t>
            </a:r>
            <a:r>
              <a:rPr lang="en-GB" dirty="0" smtClean="0"/>
              <a:t>38% disseminate </a:t>
            </a:r>
            <a:r>
              <a:rPr lang="en-GB" dirty="0"/>
              <a:t>their data with full copyright but this does not mean that they do not allow some kind of licensing, on request. </a:t>
            </a:r>
            <a:r>
              <a:rPr lang="en-GB" dirty="0" smtClean="0"/>
              <a:t>33% support </a:t>
            </a:r>
            <a:r>
              <a:rPr lang="en-GB" dirty="0"/>
              <a:t>the Creative Commons CC </a:t>
            </a:r>
            <a:r>
              <a:rPr lang="en-GB" dirty="0" smtClean="0"/>
              <a:t>licenses.</a:t>
            </a:r>
            <a:endParaRPr lang="fr-FR" dirty="0"/>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12</a:t>
            </a:fld>
            <a:endParaRPr lang="fr-FR"/>
          </a:p>
        </p:txBody>
      </p:sp>
    </p:spTree>
    <p:extLst>
      <p:ext uri="{BB962C8B-B14F-4D97-AF65-F5344CB8AC3E}">
        <p14:creationId xmlns:p14="http://schemas.microsoft.com/office/powerpoint/2010/main" val="3282909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Research</a:t>
            </a:r>
            <a:r>
              <a:rPr lang="fr-FR" dirty="0" smtClean="0"/>
              <a:t> data management</a:t>
            </a:r>
            <a:endParaRPr lang="fr-FR" dirty="0"/>
          </a:p>
        </p:txBody>
      </p:sp>
      <p:sp>
        <p:nvSpPr>
          <p:cNvPr id="3" name="Espace réservé du contenu 2"/>
          <p:cNvSpPr>
            <a:spLocks noGrp="1"/>
          </p:cNvSpPr>
          <p:nvPr>
            <p:ph idx="1"/>
          </p:nvPr>
        </p:nvSpPr>
        <p:spPr>
          <a:xfrm>
            <a:off x="838199" y="1825624"/>
            <a:ext cx="11005457" cy="4530725"/>
          </a:xfrm>
        </p:spPr>
        <p:txBody>
          <a:bodyPr>
            <a:normAutofit fontScale="77500" lnSpcReduction="20000"/>
          </a:bodyPr>
          <a:lstStyle/>
          <a:p>
            <a:r>
              <a:rPr lang="en-GB" b="1" dirty="0"/>
              <a:t>Output/input:</a:t>
            </a:r>
            <a:r>
              <a:rPr lang="en-GB" dirty="0"/>
              <a:t> The distinction between primary and secondary data is essential for research data management and data sharing. However it is unclear what should be measured for research evaluation. </a:t>
            </a:r>
            <a:endParaRPr lang="en-GB" dirty="0" smtClean="0"/>
          </a:p>
          <a:p>
            <a:pPr lvl="1"/>
            <a:r>
              <a:rPr lang="en-GB" dirty="0" smtClean="0"/>
              <a:t>Normally</a:t>
            </a:r>
            <a:r>
              <a:rPr lang="en-GB" dirty="0"/>
              <a:t>, only output should be assessed - in other words, secondary data. On the other hand, collecting and curating primary data as input for research is time and resource consuming and co-determines the quality of the scientific result. Should input be </a:t>
            </a:r>
            <a:r>
              <a:rPr lang="en-GB" dirty="0" smtClean="0"/>
              <a:t>valued?</a:t>
            </a:r>
            <a:endParaRPr lang="fr-FR" dirty="0"/>
          </a:p>
          <a:p>
            <a:r>
              <a:rPr lang="en-GB" b="1" dirty="0"/>
              <a:t>Generic/specific data:</a:t>
            </a:r>
            <a:r>
              <a:rPr lang="en-GB" dirty="0"/>
              <a:t> </a:t>
            </a:r>
            <a:r>
              <a:rPr lang="en-GB" dirty="0" smtClean="0"/>
              <a:t>According </a:t>
            </a:r>
            <a:r>
              <a:rPr lang="en-GB" dirty="0"/>
              <a:t>to our survey results, the data distribution (“data profile”) seems to characterize a discipline better than a specific type of data. </a:t>
            </a:r>
            <a:endParaRPr lang="en-GB" dirty="0" smtClean="0"/>
          </a:p>
          <a:p>
            <a:pPr lvl="1"/>
            <a:r>
              <a:rPr lang="en-GB" dirty="0" smtClean="0"/>
              <a:t>This </a:t>
            </a:r>
            <a:r>
              <a:rPr lang="en-GB" dirty="0"/>
              <a:t>is a strong argument for a domain agnostic approach to metadata and evaluation. </a:t>
            </a:r>
            <a:endParaRPr lang="fr-FR" dirty="0"/>
          </a:p>
          <a:p>
            <a:r>
              <a:rPr lang="en-GB" b="1" dirty="0"/>
              <a:t>Functional/dysfunctional:</a:t>
            </a:r>
            <a:r>
              <a:rPr lang="en-GB" dirty="0"/>
              <a:t> What </a:t>
            </a:r>
            <a:r>
              <a:rPr lang="en-GB" dirty="0" smtClean="0"/>
              <a:t>researchers </a:t>
            </a:r>
            <a:r>
              <a:rPr lang="en-GB" dirty="0"/>
              <a:t>do with “their own data” is more or less functional and compliant with their immediate </a:t>
            </a:r>
            <a:r>
              <a:rPr lang="en-GB" dirty="0" smtClean="0"/>
              <a:t>needs. </a:t>
            </a:r>
            <a:endParaRPr lang="en-GB" dirty="0" smtClean="0"/>
          </a:p>
          <a:p>
            <a:pPr lvl="1"/>
            <a:r>
              <a:rPr lang="en-GB" dirty="0" smtClean="0"/>
              <a:t>This </a:t>
            </a:r>
            <a:r>
              <a:rPr lang="en-GB" dirty="0"/>
              <a:t>functional practice becomes dysfunctional regarding CRIS requirements and evaluation, which imply collective, standard and community </a:t>
            </a:r>
            <a:r>
              <a:rPr lang="en-GB" dirty="0" smtClean="0"/>
              <a:t>procedures.</a:t>
            </a:r>
            <a:endParaRPr lang="fr-FR" dirty="0"/>
          </a:p>
          <a:p>
            <a:r>
              <a:rPr lang="en-GB" b="1" dirty="0"/>
              <a:t>Funders are the key (but not exclusively):</a:t>
            </a:r>
            <a:r>
              <a:rPr lang="en-GB" dirty="0"/>
              <a:t> Funders’ requirements are a strong incentive for research data management and sharing. H2020 guidelines on project proposals are a very (if not the most) important motor for preparing a data management plan.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13</a:t>
            </a:fld>
            <a:endParaRPr lang="fr-FR"/>
          </a:p>
        </p:txBody>
      </p:sp>
    </p:spTree>
    <p:extLst>
      <p:ext uri="{BB962C8B-B14F-4D97-AF65-F5344CB8AC3E}">
        <p14:creationId xmlns:p14="http://schemas.microsoft.com/office/powerpoint/2010/main" val="2461821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 </a:t>
            </a:r>
            <a:r>
              <a:rPr lang="fr-FR" dirty="0" err="1" smtClean="0"/>
              <a:t>object</a:t>
            </a:r>
            <a:r>
              <a:rPr lang="fr-FR" dirty="0" smtClean="0"/>
              <a:t> of </a:t>
            </a:r>
            <a:r>
              <a:rPr lang="fr-FR" dirty="0" err="1" smtClean="0"/>
              <a:t>evaluation</a:t>
            </a:r>
            <a:endParaRPr lang="fr-FR" dirty="0"/>
          </a:p>
        </p:txBody>
      </p:sp>
      <p:sp>
        <p:nvSpPr>
          <p:cNvPr id="3" name="Espace réservé du contenu 2"/>
          <p:cNvSpPr>
            <a:spLocks noGrp="1"/>
          </p:cNvSpPr>
          <p:nvPr>
            <p:ph idx="1"/>
          </p:nvPr>
        </p:nvSpPr>
        <p:spPr>
          <a:xfrm>
            <a:off x="838199" y="1825625"/>
            <a:ext cx="11208658" cy="4351338"/>
          </a:xfrm>
        </p:spPr>
        <p:txBody>
          <a:bodyPr>
            <a:normAutofit/>
          </a:bodyPr>
          <a:lstStyle/>
          <a:p>
            <a:r>
              <a:rPr lang="en-GB" dirty="0"/>
              <a:t>The development of CRIS did </a:t>
            </a:r>
            <a:r>
              <a:rPr lang="en-GB" dirty="0" smtClean="0"/>
              <a:t>(does) not </a:t>
            </a:r>
            <a:r>
              <a:rPr lang="en-GB" dirty="0"/>
              <a:t>produce any special data typology. </a:t>
            </a:r>
            <a:endParaRPr lang="en-GB" dirty="0" smtClean="0"/>
          </a:p>
          <a:p>
            <a:r>
              <a:rPr lang="en-GB" dirty="0" smtClean="0"/>
              <a:t>Current </a:t>
            </a:r>
            <a:r>
              <a:rPr lang="en-GB" dirty="0"/>
              <a:t>research information systems generally do not evaluate research data in the strict sense but data management, along with a more or less generic and standard description. </a:t>
            </a:r>
            <a:endParaRPr lang="fr-FR" dirty="0"/>
          </a:p>
          <a:p>
            <a:r>
              <a:rPr lang="en-GB" dirty="0" smtClean="0"/>
              <a:t>The </a:t>
            </a:r>
            <a:r>
              <a:rPr lang="en-GB" dirty="0"/>
              <a:t>exact nature of data seems more or less irrelevant for research evaluation, because the real object of evaluation is data curation NOT data.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14</a:t>
            </a:fld>
            <a:endParaRPr lang="fr-FR"/>
          </a:p>
        </p:txBody>
      </p:sp>
    </p:spTree>
    <p:extLst>
      <p:ext uri="{BB962C8B-B14F-4D97-AF65-F5344CB8AC3E}">
        <p14:creationId xmlns:p14="http://schemas.microsoft.com/office/powerpoint/2010/main" val="3299653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 </a:t>
            </a:r>
            <a:r>
              <a:rPr lang="fr-FR" dirty="0" err="1" smtClean="0"/>
              <a:t>identifiers</a:t>
            </a:r>
            <a:endParaRPr lang="fr-FR" dirty="0"/>
          </a:p>
        </p:txBody>
      </p:sp>
      <p:sp>
        <p:nvSpPr>
          <p:cNvPr id="3" name="Espace réservé du contenu 2"/>
          <p:cNvSpPr>
            <a:spLocks noGrp="1"/>
          </p:cNvSpPr>
          <p:nvPr>
            <p:ph idx="1"/>
          </p:nvPr>
        </p:nvSpPr>
        <p:spPr/>
        <p:txBody>
          <a:bodyPr>
            <a:normAutofit fontScale="85000" lnSpcReduction="20000"/>
          </a:bodyPr>
          <a:lstStyle/>
          <a:p>
            <a:r>
              <a:rPr lang="en-GB" dirty="0"/>
              <a:t>Persistent identifiers are a crucial condition for the identification of datasets and their linking to </a:t>
            </a:r>
            <a:r>
              <a:rPr lang="en-GB" dirty="0" smtClean="0"/>
              <a:t>publications.</a:t>
            </a:r>
          </a:p>
          <a:p>
            <a:pPr lvl="1"/>
            <a:r>
              <a:rPr lang="en-GB" dirty="0" smtClean="0"/>
              <a:t>DOI </a:t>
            </a:r>
            <a:r>
              <a:rPr lang="en-GB" dirty="0"/>
              <a:t>is usually the preferred </a:t>
            </a:r>
            <a:r>
              <a:rPr lang="en-GB" dirty="0" smtClean="0"/>
              <a:t>solution. </a:t>
            </a:r>
          </a:p>
          <a:p>
            <a:r>
              <a:rPr lang="en-GB" dirty="0" smtClean="0"/>
              <a:t>Granularity: a </a:t>
            </a:r>
            <a:r>
              <a:rPr lang="en-GB" dirty="0"/>
              <a:t>high-level DOI makes the access to data more difficult. A low-level DOI makes the citation difficult. </a:t>
            </a:r>
            <a:r>
              <a:rPr lang="en-GB" dirty="0" smtClean="0"/>
              <a:t>The </a:t>
            </a:r>
            <a:r>
              <a:rPr lang="en-GB" dirty="0"/>
              <a:t>optimum level and nature of granularity, however, would vary with the kind of </a:t>
            </a:r>
            <a:r>
              <a:rPr lang="en-GB" dirty="0" smtClean="0"/>
              <a:t>data.</a:t>
            </a:r>
          </a:p>
          <a:p>
            <a:pPr lvl="1"/>
            <a:r>
              <a:rPr lang="en-GB" dirty="0" smtClean="0"/>
              <a:t>It </a:t>
            </a:r>
            <a:r>
              <a:rPr lang="en-GB" dirty="0"/>
              <a:t>is possible but not necessary to attribute different DOIs to the same dataset, on different levels. </a:t>
            </a:r>
            <a:endParaRPr lang="en-GB" dirty="0" smtClean="0"/>
          </a:p>
          <a:p>
            <a:r>
              <a:rPr lang="en-GB" dirty="0" smtClean="0"/>
              <a:t>This </a:t>
            </a:r>
            <a:r>
              <a:rPr lang="en-GB" dirty="0"/>
              <a:t>manifest problem of the so-called granularity principle makes it difficult to use identifiers for the evaluation of research data. </a:t>
            </a:r>
            <a:endParaRPr lang="en-GB" dirty="0" smtClean="0"/>
          </a:p>
          <a:p>
            <a:pPr lvl="1"/>
            <a:r>
              <a:rPr lang="en-GB" dirty="0" smtClean="0"/>
              <a:t>DOIs </a:t>
            </a:r>
            <a:r>
              <a:rPr lang="en-GB" dirty="0"/>
              <a:t>are useful for discovery, citation etc. but not for evaluation of data. </a:t>
            </a:r>
            <a:endParaRPr lang="en-GB" dirty="0" smtClean="0"/>
          </a:p>
          <a:p>
            <a:r>
              <a:rPr lang="en-GB" dirty="0" smtClean="0"/>
              <a:t>In </a:t>
            </a:r>
            <a:r>
              <a:rPr lang="en-GB" dirty="0"/>
              <a:t>fact, CRIS evaluate the assignment of DOIs or other persistent identifiers as a criterion of high-quality research management NOT the datasets identified through DOI themselves</a:t>
            </a:r>
            <a:r>
              <a:rPr lang="en-GB" dirty="0" smtClean="0"/>
              <a:t>.</a:t>
            </a:r>
            <a:endParaRPr lang="fr-FR" dirty="0"/>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15</a:t>
            </a:fld>
            <a:endParaRPr lang="fr-FR"/>
          </a:p>
        </p:txBody>
      </p:sp>
    </p:spTree>
    <p:extLst>
      <p:ext uri="{BB962C8B-B14F-4D97-AF65-F5344CB8AC3E}">
        <p14:creationId xmlns:p14="http://schemas.microsoft.com/office/powerpoint/2010/main" val="118910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 </a:t>
            </a:r>
            <a:r>
              <a:rPr lang="fr-FR" dirty="0" err="1" smtClean="0"/>
              <a:t>preservation</a:t>
            </a:r>
            <a:endParaRPr lang="fr-FR" dirty="0"/>
          </a:p>
        </p:txBody>
      </p:sp>
      <p:sp>
        <p:nvSpPr>
          <p:cNvPr id="3" name="Espace réservé du contenu 2"/>
          <p:cNvSpPr>
            <a:spLocks noGrp="1"/>
          </p:cNvSpPr>
          <p:nvPr>
            <p:ph idx="1"/>
          </p:nvPr>
        </p:nvSpPr>
        <p:spPr>
          <a:xfrm>
            <a:off x="838200" y="1825624"/>
            <a:ext cx="11136086" cy="4530725"/>
          </a:xfrm>
        </p:spPr>
        <p:txBody>
          <a:bodyPr>
            <a:normAutofit/>
          </a:bodyPr>
          <a:lstStyle/>
          <a:p>
            <a:r>
              <a:rPr lang="en-GB" dirty="0" smtClean="0"/>
              <a:t>Studies </a:t>
            </a:r>
            <a:r>
              <a:rPr lang="en-GB" dirty="0"/>
              <a:t>on data curation and CRIS consider long-term conservation necessary and critical for research evaluation. </a:t>
            </a:r>
            <a:endParaRPr lang="en-GB" dirty="0" smtClean="0"/>
          </a:p>
          <a:p>
            <a:pPr lvl="1"/>
            <a:r>
              <a:rPr lang="en-GB" dirty="0" smtClean="0"/>
              <a:t>The </a:t>
            </a:r>
            <a:r>
              <a:rPr lang="en-GB" dirty="0"/>
              <a:t>critical issue can be described as the choice of the repository(</a:t>
            </a:r>
            <a:r>
              <a:rPr lang="en-GB" dirty="0" err="1"/>
              <a:t>ies</a:t>
            </a:r>
            <a:r>
              <a:rPr lang="en-GB" dirty="0"/>
              <a:t>) for the deposit of the </a:t>
            </a:r>
            <a:r>
              <a:rPr lang="en-GB" dirty="0" smtClean="0"/>
              <a:t>research. </a:t>
            </a:r>
            <a:endParaRPr lang="en-GB" dirty="0" smtClean="0"/>
          </a:p>
          <a:p>
            <a:pPr lvl="1"/>
            <a:r>
              <a:rPr lang="en-GB" dirty="0" smtClean="0"/>
              <a:t>The </a:t>
            </a:r>
            <a:r>
              <a:rPr lang="en-GB" dirty="0"/>
              <a:t>objects of assessment vary from policy statement (declaration, guarantee) and institutional investment (human resources, budget) to certification, quality label and institutional partnership with another expert and specialised organisation (service) in charge of data preservation (data centre…). </a:t>
            </a:r>
            <a:endParaRPr lang="en-GB" dirty="0" smtClean="0"/>
          </a:p>
          <a:p>
            <a:r>
              <a:rPr lang="en-GB" dirty="0" smtClean="0"/>
              <a:t>The </a:t>
            </a:r>
            <a:r>
              <a:rPr lang="en-GB" dirty="0"/>
              <a:t>re3data.org directory reveals that only one part of the data repositories meets the needs of research evaluation formats and systems.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16</a:t>
            </a:fld>
            <a:endParaRPr lang="fr-FR"/>
          </a:p>
        </p:txBody>
      </p:sp>
    </p:spTree>
    <p:extLst>
      <p:ext uri="{BB962C8B-B14F-4D97-AF65-F5344CB8AC3E}">
        <p14:creationId xmlns:p14="http://schemas.microsoft.com/office/powerpoint/2010/main" val="1113102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 sharing and open </a:t>
            </a:r>
            <a:r>
              <a:rPr lang="fr-FR" dirty="0" err="1" smtClean="0"/>
              <a:t>access</a:t>
            </a:r>
            <a:endParaRPr lang="fr-FR" dirty="0"/>
          </a:p>
        </p:txBody>
      </p:sp>
      <p:sp>
        <p:nvSpPr>
          <p:cNvPr id="3" name="Espace réservé du contenu 2"/>
          <p:cNvSpPr>
            <a:spLocks noGrp="1"/>
          </p:cNvSpPr>
          <p:nvPr>
            <p:ph idx="1"/>
          </p:nvPr>
        </p:nvSpPr>
        <p:spPr>
          <a:xfrm>
            <a:off x="838200" y="1984884"/>
            <a:ext cx="10515600" cy="4351338"/>
          </a:xfrm>
        </p:spPr>
        <p:txBody>
          <a:bodyPr>
            <a:normAutofit/>
          </a:bodyPr>
          <a:lstStyle/>
          <a:p>
            <a:r>
              <a:rPr lang="en-GB" dirty="0"/>
              <a:t>Usually, open data policy is part of research evaluation, yet dependent on several conditions such as third-party rights, confidentiality, etc. </a:t>
            </a:r>
            <a:endParaRPr lang="en-GB" dirty="0" smtClean="0"/>
          </a:p>
          <a:p>
            <a:r>
              <a:rPr lang="en-GB" dirty="0" smtClean="0"/>
              <a:t>The </a:t>
            </a:r>
            <a:r>
              <a:rPr lang="en-GB" dirty="0"/>
              <a:t>European Amsterdam Call for Action on Open Science imposes on the Member States the fact that open data should set the default standard for publicly funded </a:t>
            </a:r>
            <a:r>
              <a:rPr lang="en-GB" dirty="0" smtClean="0"/>
              <a:t>research. </a:t>
            </a:r>
          </a:p>
          <a:p>
            <a:pPr lvl="1"/>
            <a:r>
              <a:rPr lang="en-GB" dirty="0"/>
              <a:t>O</a:t>
            </a:r>
            <a:r>
              <a:rPr lang="en-GB" dirty="0" smtClean="0"/>
              <a:t>ther </a:t>
            </a:r>
            <a:r>
              <a:rPr lang="en-GB" dirty="0"/>
              <a:t>access regimes are allowed, from open and free downloads to application and registration-based access. </a:t>
            </a:r>
            <a:endParaRPr lang="en-GB" dirty="0" smtClean="0"/>
          </a:p>
          <a:p>
            <a:r>
              <a:rPr lang="en-GB" dirty="0" smtClean="0"/>
              <a:t>CRIS </a:t>
            </a:r>
            <a:r>
              <a:rPr lang="en-GB" dirty="0"/>
              <a:t>usually appear assessing rather the (formal) possibility and/or policy of open research data rather than the real openness.</a:t>
            </a:r>
            <a:r>
              <a:rPr lang="fr-FR" dirty="0"/>
              <a:t> </a:t>
            </a:r>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17</a:t>
            </a:fld>
            <a:endParaRPr lang="fr-FR"/>
          </a:p>
        </p:txBody>
      </p:sp>
      <p:pic>
        <p:nvPicPr>
          <p:cNvPr id="6" name="Image 5"/>
          <p:cNvPicPr>
            <a:picLocks noChangeAspect="1"/>
          </p:cNvPicPr>
          <p:nvPr/>
        </p:nvPicPr>
        <p:blipFill>
          <a:blip r:embed="rId2"/>
          <a:stretch>
            <a:fillRect/>
          </a:stretch>
        </p:blipFill>
        <p:spPr>
          <a:xfrm>
            <a:off x="9864725" y="69737"/>
            <a:ext cx="2223180" cy="3153001"/>
          </a:xfrm>
          <a:prstGeom prst="rect">
            <a:avLst/>
          </a:prstGeom>
        </p:spPr>
      </p:pic>
    </p:spTree>
    <p:extLst>
      <p:ext uri="{BB962C8B-B14F-4D97-AF65-F5344CB8AC3E}">
        <p14:creationId xmlns:p14="http://schemas.microsoft.com/office/powerpoint/2010/main" val="1142609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 </a:t>
            </a:r>
            <a:r>
              <a:rPr lang="fr-FR" dirty="0" err="1" smtClean="0"/>
              <a:t>recommendations</a:t>
            </a:r>
            <a:endParaRPr lang="fr-FR" dirty="0"/>
          </a:p>
        </p:txBody>
      </p:sp>
      <p:sp>
        <p:nvSpPr>
          <p:cNvPr id="3" name="Espace réservé du contenu 2"/>
          <p:cNvSpPr>
            <a:spLocks noGrp="1"/>
          </p:cNvSpPr>
          <p:nvPr>
            <p:ph idx="1"/>
          </p:nvPr>
        </p:nvSpPr>
        <p:spPr/>
        <p:txBody>
          <a:bodyPr>
            <a:normAutofit lnSpcReduction="10000"/>
          </a:bodyPr>
          <a:lstStyle/>
          <a:p>
            <a:pPr lvl="0"/>
            <a:r>
              <a:rPr lang="en-GB" dirty="0"/>
              <a:t>Evaluation should not concentrate on data but on data management.</a:t>
            </a:r>
            <a:endParaRPr lang="fr-FR" dirty="0"/>
          </a:p>
          <a:p>
            <a:pPr lvl="0"/>
            <a:r>
              <a:rPr lang="en-GB" dirty="0"/>
              <a:t>The deposit of data in labelled data repositories should be preferred (expected).</a:t>
            </a:r>
            <a:endParaRPr lang="fr-FR" dirty="0"/>
          </a:p>
          <a:p>
            <a:pPr lvl="0"/>
            <a:r>
              <a:rPr lang="en-GB" dirty="0"/>
              <a:t>Standard, generic and rich metadata should be required.</a:t>
            </a:r>
            <a:endParaRPr lang="fr-FR" dirty="0"/>
          </a:p>
          <a:p>
            <a:pPr lvl="0"/>
            <a:r>
              <a:rPr lang="en-GB" dirty="0"/>
              <a:t>Standard persistent identifiers for data and contributors (authors), namely DOI and ORCID, should be required.</a:t>
            </a:r>
            <a:endParaRPr lang="fr-FR" dirty="0"/>
          </a:p>
          <a:p>
            <a:pPr lvl="0"/>
            <a:r>
              <a:rPr lang="en-GB" dirty="0"/>
              <a:t>Open data policy should be the default, at least for public funded research.</a:t>
            </a:r>
            <a:endParaRPr lang="fr-FR" dirty="0"/>
          </a:p>
          <a:p>
            <a:pPr lvl="0"/>
            <a:r>
              <a:rPr lang="en-GB" dirty="0"/>
              <a:t>Evaluation should include explicit measures for reporting and follow-up (no simple declaration of intention).</a:t>
            </a:r>
            <a:endParaRPr lang="fr-FR" dirty="0"/>
          </a:p>
          <a:p>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18</a:t>
            </a:fld>
            <a:endParaRPr lang="fr-FR"/>
          </a:p>
        </p:txBody>
      </p:sp>
    </p:spTree>
    <p:extLst>
      <p:ext uri="{BB962C8B-B14F-4D97-AF65-F5344CB8AC3E}">
        <p14:creationId xmlns:p14="http://schemas.microsoft.com/office/powerpoint/2010/main" val="1645057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References</a:t>
            </a:r>
            <a:endParaRPr lang="fr-FR" dirty="0"/>
          </a:p>
        </p:txBody>
      </p:sp>
      <p:sp>
        <p:nvSpPr>
          <p:cNvPr id="3" name="Espace réservé du contenu 2"/>
          <p:cNvSpPr>
            <a:spLocks noGrp="1"/>
          </p:cNvSpPr>
          <p:nvPr>
            <p:ph idx="1"/>
          </p:nvPr>
        </p:nvSpPr>
        <p:spPr/>
        <p:txBody>
          <a:bodyPr/>
          <a:lstStyle/>
          <a:p>
            <a:r>
              <a:rPr lang="en-US" dirty="0" err="1"/>
              <a:t>Schöpfel</a:t>
            </a:r>
            <a:r>
              <a:rPr lang="en-US" dirty="0"/>
              <a:t>, J., Prost, H., </a:t>
            </a:r>
            <a:r>
              <a:rPr lang="en-US" dirty="0" err="1"/>
              <a:t>Rebouillat</a:t>
            </a:r>
            <a:r>
              <a:rPr lang="en-US" dirty="0"/>
              <a:t>, V., 2016. Research </a:t>
            </a:r>
            <a:r>
              <a:rPr lang="en-US" dirty="0" smtClean="0"/>
              <a:t>Data </a:t>
            </a:r>
            <a:r>
              <a:rPr lang="en-US" dirty="0"/>
              <a:t>in </a:t>
            </a:r>
            <a:r>
              <a:rPr lang="en-US" dirty="0" smtClean="0"/>
              <a:t>Current Research Information Systems</a:t>
            </a:r>
            <a:r>
              <a:rPr lang="en-US" dirty="0"/>
              <a:t>. In: </a:t>
            </a:r>
            <a:r>
              <a:rPr lang="en-US" i="1" dirty="0"/>
              <a:t>CRIS 2016</a:t>
            </a:r>
            <a:r>
              <a:rPr lang="en-US" dirty="0"/>
              <a:t>, St Andrews, 8-11 June 2016.</a:t>
            </a:r>
            <a:endParaRPr lang="fr-FR" dirty="0" smtClean="0">
              <a:hlinkClick r:id="rId2"/>
            </a:endParaRPr>
          </a:p>
          <a:p>
            <a:r>
              <a:rPr lang="fr-FR" dirty="0" smtClean="0">
                <a:hlinkClick r:id="rId2"/>
              </a:rPr>
              <a:t>http://www.citeulike.org/user/Schopfel/tag/cris2016</a:t>
            </a:r>
            <a:r>
              <a:rPr lang="fr-FR" dirty="0" smtClean="0"/>
              <a:t> </a:t>
            </a:r>
          </a:p>
          <a:p>
            <a:endParaRPr lang="fr-FR" dirty="0"/>
          </a:p>
          <a:p>
            <a:r>
              <a:rPr lang="fr-FR" dirty="0" err="1" smtClean="0"/>
              <a:t>Corresponding</a:t>
            </a:r>
            <a:r>
              <a:rPr lang="fr-FR" dirty="0" smtClean="0"/>
              <a:t> </a:t>
            </a:r>
            <a:r>
              <a:rPr lang="fr-FR" dirty="0" err="1" smtClean="0"/>
              <a:t>author</a:t>
            </a:r>
            <a:r>
              <a:rPr lang="fr-FR" dirty="0" smtClean="0"/>
              <a:t>: </a:t>
            </a:r>
            <a:r>
              <a:rPr lang="fr-FR" dirty="0" smtClean="0">
                <a:hlinkClick r:id="rId3"/>
              </a:rPr>
              <a:t>joachim.schopfel@univ-lille3.fr</a:t>
            </a:r>
            <a:r>
              <a:rPr lang="fr-FR" dirty="0" smtClean="0"/>
              <a:t> </a:t>
            </a:r>
            <a:endParaRPr lang="fr-FR" dirty="0"/>
          </a:p>
        </p:txBody>
      </p:sp>
      <p:sp>
        <p:nvSpPr>
          <p:cNvPr id="4" name="Espace réservé du pied de page 3"/>
          <p:cNvSpPr>
            <a:spLocks noGrp="1"/>
          </p:cNvSpPr>
          <p:nvPr>
            <p:ph type="ftr" sz="quarter" idx="11"/>
          </p:nvPr>
        </p:nvSpPr>
        <p:spPr/>
        <p:txBody>
          <a:bodyPr/>
          <a:lstStyle/>
          <a:p>
            <a:r>
              <a:rPr lang="en-US" smtClean="0"/>
              <a:t>CRIS2016 St Andrews 9-11 June 2016</a:t>
            </a:r>
            <a:endParaRPr lang="fr-FR"/>
          </a:p>
        </p:txBody>
      </p:sp>
      <p:sp>
        <p:nvSpPr>
          <p:cNvPr id="5" name="Espace réservé du numéro de diapositive 4"/>
          <p:cNvSpPr>
            <a:spLocks noGrp="1"/>
          </p:cNvSpPr>
          <p:nvPr>
            <p:ph type="sldNum" sz="quarter" idx="12"/>
          </p:nvPr>
        </p:nvSpPr>
        <p:spPr/>
        <p:txBody>
          <a:bodyPr/>
          <a:lstStyle/>
          <a:p>
            <a:fld id="{DFA91EE6-6655-4F6E-89CB-D4C376920BAA}" type="slidenum">
              <a:rPr lang="fr-FR" smtClean="0"/>
              <a:t>19</a:t>
            </a:fld>
            <a:endParaRPr lang="fr-FR"/>
          </a:p>
        </p:txBody>
      </p:sp>
    </p:spTree>
    <p:extLst>
      <p:ext uri="{BB962C8B-B14F-4D97-AF65-F5344CB8AC3E}">
        <p14:creationId xmlns:p14="http://schemas.microsoft.com/office/powerpoint/2010/main" val="18265787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1880</Words>
  <Application>Microsoft Office PowerPoint</Application>
  <PresentationFormat>Grand écran</PresentationFormat>
  <Paragraphs>142</Paragraphs>
  <Slides>19</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Calibri</vt:lpstr>
      <vt:lpstr>Calibri Light</vt:lpstr>
      <vt:lpstr>Thème Office</vt:lpstr>
      <vt:lpstr>Research Data in Current Research Information Systems</vt:lpstr>
      <vt:lpstr>Objectives</vt:lpstr>
      <vt:lpstr>Methodology</vt:lpstr>
      <vt:lpstr>Research data in CRIS studies</vt:lpstr>
      <vt:lpstr>Présentation PowerPoint</vt:lpstr>
      <vt:lpstr>CRIS and data</vt:lpstr>
      <vt:lpstr>Présentation PowerPoint</vt:lpstr>
      <vt:lpstr>Funding agencies’ requirements</vt:lpstr>
      <vt:lpstr>Funding agencies’ requirements (cont’d)</vt:lpstr>
      <vt:lpstr>Metadata: standards</vt:lpstr>
      <vt:lpstr>Metadata: specificity and granularity</vt:lpstr>
      <vt:lpstr>Data repositories and evaluation</vt:lpstr>
      <vt:lpstr>Research data management</vt:lpstr>
      <vt:lpstr>Discussion: object of evaluation</vt:lpstr>
      <vt:lpstr>Discussion: identifiers</vt:lpstr>
      <vt:lpstr>Discussion: preservation</vt:lpstr>
      <vt:lpstr>Discussion: sharing and open access</vt:lpstr>
      <vt:lpstr>Conclusion: recommendations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Data in Current Research Information Systems</dc:title>
  <dc:creator>Joachim Schopfel</dc:creator>
  <cp:lastModifiedBy>Joachim Schopfel</cp:lastModifiedBy>
  <cp:revision>12</cp:revision>
  <dcterms:created xsi:type="dcterms:W3CDTF">2016-05-22T20:13:04Z</dcterms:created>
  <dcterms:modified xsi:type="dcterms:W3CDTF">2016-05-24T22:43:05Z</dcterms:modified>
</cp:coreProperties>
</file>