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diagrams/quickStyle1.xml" ContentType="application/vnd.openxmlformats-officedocument.drawingml.diagramStyl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tiff" ContentType="image/tiff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1"/>
  </p:notesMasterIdLst>
  <p:handoutMasterIdLst>
    <p:handoutMasterId r:id="rId32"/>
  </p:handoutMasterIdLst>
  <p:sldIdLst>
    <p:sldId id="257" r:id="rId3"/>
    <p:sldId id="314" r:id="rId4"/>
    <p:sldId id="294" r:id="rId5"/>
    <p:sldId id="267" r:id="rId6"/>
    <p:sldId id="270" r:id="rId7"/>
    <p:sldId id="271" r:id="rId8"/>
    <p:sldId id="273" r:id="rId9"/>
    <p:sldId id="274" r:id="rId10"/>
    <p:sldId id="275" r:id="rId11"/>
    <p:sldId id="300" r:id="rId12"/>
    <p:sldId id="301" r:id="rId13"/>
    <p:sldId id="295" r:id="rId14"/>
    <p:sldId id="296" r:id="rId15"/>
    <p:sldId id="278" r:id="rId16"/>
    <p:sldId id="279" r:id="rId17"/>
    <p:sldId id="280" r:id="rId18"/>
    <p:sldId id="315" r:id="rId19"/>
    <p:sldId id="302" r:id="rId20"/>
    <p:sldId id="317" r:id="rId21"/>
    <p:sldId id="303" r:id="rId22"/>
    <p:sldId id="304" r:id="rId23"/>
    <p:sldId id="305" r:id="rId24"/>
    <p:sldId id="306" r:id="rId25"/>
    <p:sldId id="307" r:id="rId26"/>
    <p:sldId id="308" r:id="rId27"/>
    <p:sldId id="316" r:id="rId28"/>
    <p:sldId id="310" r:id="rId29"/>
    <p:sldId id="313" r:id="rId30"/>
  </p:sldIdLst>
  <p:sldSz cx="9144000" cy="6858000" type="screen4x3"/>
  <p:notesSz cx="6797675" cy="987425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59214" autoAdjust="0"/>
  </p:normalViewPr>
  <p:slideViewPr>
    <p:cSldViewPr>
      <p:cViewPr varScale="1">
        <p:scale>
          <a:sx n="41" d="100"/>
          <a:sy n="41" d="100"/>
        </p:scale>
        <p:origin x="-21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2988" y="-108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2C66AE-02FB-4427-903E-E422168A771C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C00244-DEE4-4834-B251-F2BAF6674019}">
      <dgm:prSet phldrT="[Text]"/>
      <dgm:spPr/>
      <dgm:t>
        <a:bodyPr/>
        <a:lstStyle/>
        <a:p>
          <a:endParaRPr lang="en-US" dirty="0"/>
        </a:p>
      </dgm:t>
    </dgm:pt>
    <dgm:pt modelId="{3AE078D5-4D15-40B7-A2C6-5B8A7387A504}" type="parTrans" cxnId="{12390392-5D0F-40F2-AC7C-DD16BA9847C5}">
      <dgm:prSet/>
      <dgm:spPr/>
      <dgm:t>
        <a:bodyPr/>
        <a:lstStyle/>
        <a:p>
          <a:endParaRPr lang="en-US"/>
        </a:p>
      </dgm:t>
    </dgm:pt>
    <dgm:pt modelId="{C78B88C2-B478-424C-B8FF-DA3188A89BF6}" type="sibTrans" cxnId="{12390392-5D0F-40F2-AC7C-DD16BA9847C5}">
      <dgm:prSet/>
      <dgm:spPr/>
      <dgm:t>
        <a:bodyPr/>
        <a:lstStyle/>
        <a:p>
          <a:endParaRPr lang="en-US"/>
        </a:p>
      </dgm:t>
    </dgm:pt>
    <dgm:pt modelId="{5338E7DE-3A5B-437B-9C47-87A2BE2D7C24}">
      <dgm:prSet phldrT="[Text]"/>
      <dgm:spPr/>
      <dgm:t>
        <a:bodyPr/>
        <a:lstStyle/>
        <a:p>
          <a:endParaRPr lang="en-US" dirty="0"/>
        </a:p>
      </dgm:t>
    </dgm:pt>
    <dgm:pt modelId="{1E87C80D-4437-4AB4-84BF-1877F4522B16}" type="parTrans" cxnId="{C7BE8295-B74C-46E2-BF6B-AAF6DF239A85}">
      <dgm:prSet/>
      <dgm:spPr/>
      <dgm:t>
        <a:bodyPr/>
        <a:lstStyle/>
        <a:p>
          <a:endParaRPr lang="en-US"/>
        </a:p>
      </dgm:t>
    </dgm:pt>
    <dgm:pt modelId="{7A024194-B145-4002-BC05-126F6E5000B9}" type="sibTrans" cxnId="{C7BE8295-B74C-46E2-BF6B-AAF6DF239A85}">
      <dgm:prSet/>
      <dgm:spPr/>
      <dgm:t>
        <a:bodyPr/>
        <a:lstStyle/>
        <a:p>
          <a:endParaRPr lang="en-US"/>
        </a:p>
      </dgm:t>
    </dgm:pt>
    <dgm:pt modelId="{BE2A1FA8-65A6-4E08-BA94-FE7253DB3D4E}">
      <dgm:prSet phldrT="[Text]"/>
      <dgm:spPr/>
      <dgm:t>
        <a:bodyPr/>
        <a:lstStyle/>
        <a:p>
          <a:endParaRPr lang="en-US" dirty="0"/>
        </a:p>
      </dgm:t>
    </dgm:pt>
    <dgm:pt modelId="{E300ED43-D92A-47B0-8772-5F96C9322548}" type="sibTrans" cxnId="{A1075454-9524-4307-BBB5-489498BCDDBD}">
      <dgm:prSet/>
      <dgm:spPr/>
      <dgm:t>
        <a:bodyPr/>
        <a:lstStyle/>
        <a:p>
          <a:endParaRPr lang="en-US"/>
        </a:p>
      </dgm:t>
    </dgm:pt>
    <dgm:pt modelId="{BEE3BBFA-103D-4D0D-AE24-EEB4615EE0CA}" type="parTrans" cxnId="{A1075454-9524-4307-BBB5-489498BCDDBD}">
      <dgm:prSet/>
      <dgm:spPr/>
      <dgm:t>
        <a:bodyPr/>
        <a:lstStyle/>
        <a:p>
          <a:endParaRPr lang="en-US"/>
        </a:p>
      </dgm:t>
    </dgm:pt>
    <dgm:pt modelId="{24D61A56-801C-4DB7-869E-3B48C3AEB85D}">
      <dgm:prSet phldrT="[Text]"/>
      <dgm:spPr/>
      <dgm:t>
        <a:bodyPr/>
        <a:lstStyle/>
        <a:p>
          <a:endParaRPr lang="en-US" dirty="0"/>
        </a:p>
      </dgm:t>
    </dgm:pt>
    <dgm:pt modelId="{BBD7FDE7-3C47-42D4-98C6-2B9086B9D8D0}" type="sibTrans" cxnId="{D69B4423-50AD-4257-9EB0-5BF2A842433C}">
      <dgm:prSet/>
      <dgm:spPr/>
      <dgm:t>
        <a:bodyPr/>
        <a:lstStyle/>
        <a:p>
          <a:endParaRPr lang="en-US"/>
        </a:p>
      </dgm:t>
    </dgm:pt>
    <dgm:pt modelId="{F3D6FF39-F20F-45F2-BBC5-236B1D418ED2}" type="parTrans" cxnId="{D69B4423-50AD-4257-9EB0-5BF2A842433C}">
      <dgm:prSet/>
      <dgm:spPr/>
      <dgm:t>
        <a:bodyPr/>
        <a:lstStyle/>
        <a:p>
          <a:endParaRPr lang="en-US"/>
        </a:p>
      </dgm:t>
    </dgm:pt>
    <dgm:pt modelId="{53879BC3-F6C8-405A-985D-4664196F80B6}" type="pres">
      <dgm:prSet presAssocID="{332C66AE-02FB-4427-903E-E422168A771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58ACD80-273D-431F-89FA-A6B57CDC684B}" type="pres">
      <dgm:prSet presAssocID="{B5C00244-DEE4-4834-B251-F2BAF6674019}" presName="composite" presStyleCnt="0"/>
      <dgm:spPr/>
    </dgm:pt>
    <dgm:pt modelId="{3D563CAD-0CB9-4023-A0B5-3339B07F9E7A}" type="pres">
      <dgm:prSet presAssocID="{B5C00244-DEE4-4834-B251-F2BAF6674019}" presName="LShape" presStyleLbl="alignNode1" presStyleIdx="0" presStyleCnt="7"/>
      <dgm:spPr>
        <a:solidFill>
          <a:srgbClr val="2980B9"/>
        </a:solidFill>
        <a:ln>
          <a:noFill/>
        </a:ln>
      </dgm:spPr>
    </dgm:pt>
    <dgm:pt modelId="{D7F963DF-6298-42D5-B681-B1143A3B1F13}" type="pres">
      <dgm:prSet presAssocID="{B5C00244-DEE4-4834-B251-F2BAF6674019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4C6923-882D-4D05-8CCF-B9EC673DA9CE}" type="pres">
      <dgm:prSet presAssocID="{B5C00244-DEE4-4834-B251-F2BAF6674019}" presName="Triangle" presStyleLbl="alignNode1" presStyleIdx="1" presStyleCnt="7" custLinFactNeighborX="-47021" custLinFactNeighborY="-40432"/>
      <dgm:spPr>
        <a:solidFill>
          <a:srgbClr val="2980B9"/>
        </a:solidFill>
        <a:ln>
          <a:noFill/>
        </a:ln>
      </dgm:spPr>
    </dgm:pt>
    <dgm:pt modelId="{74F7C453-FCE4-4148-95DA-802008396F90}" type="pres">
      <dgm:prSet presAssocID="{C78B88C2-B478-424C-B8FF-DA3188A89BF6}" presName="sibTrans" presStyleCnt="0"/>
      <dgm:spPr/>
    </dgm:pt>
    <dgm:pt modelId="{68AAA848-963C-4A20-BF5C-ECB7E8D5829C}" type="pres">
      <dgm:prSet presAssocID="{C78B88C2-B478-424C-B8FF-DA3188A89BF6}" presName="space" presStyleCnt="0"/>
      <dgm:spPr/>
    </dgm:pt>
    <dgm:pt modelId="{D0236680-502A-4C35-BA95-535812537268}" type="pres">
      <dgm:prSet presAssocID="{24D61A56-801C-4DB7-869E-3B48C3AEB85D}" presName="composite" presStyleCnt="0"/>
      <dgm:spPr/>
    </dgm:pt>
    <dgm:pt modelId="{208B265F-0D8D-4C33-9805-6941AF49EF1D}" type="pres">
      <dgm:prSet presAssocID="{24D61A56-801C-4DB7-869E-3B48C3AEB85D}" presName="LShape" presStyleLbl="alignNode1" presStyleIdx="2" presStyleCnt="7"/>
      <dgm:spPr>
        <a:solidFill>
          <a:srgbClr val="16A085"/>
        </a:solidFill>
        <a:ln>
          <a:noFill/>
        </a:ln>
      </dgm:spPr>
    </dgm:pt>
    <dgm:pt modelId="{4958F2D0-0E40-497B-A975-0D75A0FF244F}" type="pres">
      <dgm:prSet presAssocID="{24D61A56-801C-4DB7-869E-3B48C3AEB85D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666EEE-88C4-4D01-BEEE-FEEE9E3C3D74}" type="pres">
      <dgm:prSet presAssocID="{24D61A56-801C-4DB7-869E-3B48C3AEB85D}" presName="Triangle" presStyleLbl="alignNode1" presStyleIdx="3" presStyleCnt="7" custLinFactX="-100000" custLinFactNeighborX="-130952" custLinFactNeighborY="-56982"/>
      <dgm:spPr>
        <a:solidFill>
          <a:srgbClr val="16A085"/>
        </a:solidFill>
        <a:ln>
          <a:noFill/>
        </a:ln>
      </dgm:spPr>
      <dgm:t>
        <a:bodyPr/>
        <a:lstStyle/>
        <a:p>
          <a:endParaRPr lang="es-ES"/>
        </a:p>
      </dgm:t>
    </dgm:pt>
    <dgm:pt modelId="{B723622A-568A-4E77-A2F3-E1CBB7F38607}" type="pres">
      <dgm:prSet presAssocID="{BBD7FDE7-3C47-42D4-98C6-2B9086B9D8D0}" presName="sibTrans" presStyleCnt="0"/>
      <dgm:spPr/>
    </dgm:pt>
    <dgm:pt modelId="{BAEA5B3E-7F9E-4040-A430-3BE6F0BB3B2E}" type="pres">
      <dgm:prSet presAssocID="{BBD7FDE7-3C47-42D4-98C6-2B9086B9D8D0}" presName="space" presStyleCnt="0"/>
      <dgm:spPr/>
    </dgm:pt>
    <dgm:pt modelId="{049C3BF8-F5A2-42BF-A06E-E59DA4E020EB}" type="pres">
      <dgm:prSet presAssocID="{5338E7DE-3A5B-437B-9C47-87A2BE2D7C24}" presName="composite" presStyleCnt="0"/>
      <dgm:spPr/>
    </dgm:pt>
    <dgm:pt modelId="{CA6E3CBC-A1B5-4632-A6D3-A9DC7C3468E2}" type="pres">
      <dgm:prSet presAssocID="{5338E7DE-3A5B-437B-9C47-87A2BE2D7C24}" presName="LShape" presStyleLbl="alignNode1" presStyleIdx="4" presStyleCnt="7"/>
      <dgm:spPr>
        <a:solidFill>
          <a:srgbClr val="94B64E"/>
        </a:solidFill>
        <a:ln>
          <a:noFill/>
        </a:ln>
      </dgm:spPr>
    </dgm:pt>
    <dgm:pt modelId="{0E1B455E-C20D-4BD7-B86E-488EE8474EE9}" type="pres">
      <dgm:prSet presAssocID="{5338E7DE-3A5B-437B-9C47-87A2BE2D7C24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65F8E9-4851-404F-B372-DD7576958221}" type="pres">
      <dgm:prSet presAssocID="{5338E7DE-3A5B-437B-9C47-87A2BE2D7C24}" presName="Triangle" presStyleLbl="alignNode1" presStyleIdx="5" presStyleCnt="7" custLinFactX="-100000" custLinFactNeighborX="-159919" custLinFactNeighborY="-95669"/>
      <dgm:spPr>
        <a:solidFill>
          <a:srgbClr val="94B64E"/>
        </a:solidFill>
        <a:ln>
          <a:noFill/>
        </a:ln>
      </dgm:spPr>
    </dgm:pt>
    <dgm:pt modelId="{1EBC35D0-A568-46E8-8936-FB47749288EC}" type="pres">
      <dgm:prSet presAssocID="{7A024194-B145-4002-BC05-126F6E5000B9}" presName="sibTrans" presStyleCnt="0"/>
      <dgm:spPr/>
    </dgm:pt>
    <dgm:pt modelId="{94040503-145F-48B7-985D-24DA3452EE84}" type="pres">
      <dgm:prSet presAssocID="{7A024194-B145-4002-BC05-126F6E5000B9}" presName="space" presStyleCnt="0"/>
      <dgm:spPr/>
    </dgm:pt>
    <dgm:pt modelId="{EFFD96A2-5C9F-4390-84CC-3FE6BA996C4C}" type="pres">
      <dgm:prSet presAssocID="{BE2A1FA8-65A6-4E08-BA94-FE7253DB3D4E}" presName="composite" presStyleCnt="0"/>
      <dgm:spPr/>
    </dgm:pt>
    <dgm:pt modelId="{094C7320-42ED-438F-960E-07B344201BF8}" type="pres">
      <dgm:prSet presAssocID="{BE2A1FA8-65A6-4E08-BA94-FE7253DB3D4E}" presName="LShape" presStyleLbl="alignNode1" presStyleIdx="6" presStyleCnt="7"/>
      <dgm:spPr>
        <a:solidFill>
          <a:srgbClr val="F39C12"/>
        </a:solidFill>
        <a:ln>
          <a:noFill/>
        </a:ln>
      </dgm:spPr>
    </dgm:pt>
    <dgm:pt modelId="{270691C8-DE71-4E8F-80DA-379AB0BFF27E}" type="pres">
      <dgm:prSet presAssocID="{BE2A1FA8-65A6-4E08-BA94-FE7253DB3D4E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69B4423-50AD-4257-9EB0-5BF2A842433C}" srcId="{332C66AE-02FB-4427-903E-E422168A771C}" destId="{24D61A56-801C-4DB7-869E-3B48C3AEB85D}" srcOrd="1" destOrd="0" parTransId="{F3D6FF39-F20F-45F2-BBC5-236B1D418ED2}" sibTransId="{BBD7FDE7-3C47-42D4-98C6-2B9086B9D8D0}"/>
    <dgm:cxn modelId="{ECE27964-D5DE-4830-A97B-4583A4CEBD12}" type="presOf" srcId="{BE2A1FA8-65A6-4E08-BA94-FE7253DB3D4E}" destId="{270691C8-DE71-4E8F-80DA-379AB0BFF27E}" srcOrd="0" destOrd="0" presId="urn:microsoft.com/office/officeart/2009/3/layout/StepUpProcess"/>
    <dgm:cxn modelId="{12390392-5D0F-40F2-AC7C-DD16BA9847C5}" srcId="{332C66AE-02FB-4427-903E-E422168A771C}" destId="{B5C00244-DEE4-4834-B251-F2BAF6674019}" srcOrd="0" destOrd="0" parTransId="{3AE078D5-4D15-40B7-A2C6-5B8A7387A504}" sibTransId="{C78B88C2-B478-424C-B8FF-DA3188A89BF6}"/>
    <dgm:cxn modelId="{C7BE8295-B74C-46E2-BF6B-AAF6DF239A85}" srcId="{332C66AE-02FB-4427-903E-E422168A771C}" destId="{5338E7DE-3A5B-437B-9C47-87A2BE2D7C24}" srcOrd="2" destOrd="0" parTransId="{1E87C80D-4437-4AB4-84BF-1877F4522B16}" sibTransId="{7A024194-B145-4002-BC05-126F6E5000B9}"/>
    <dgm:cxn modelId="{A1075454-9524-4307-BBB5-489498BCDDBD}" srcId="{332C66AE-02FB-4427-903E-E422168A771C}" destId="{BE2A1FA8-65A6-4E08-BA94-FE7253DB3D4E}" srcOrd="3" destOrd="0" parTransId="{BEE3BBFA-103D-4D0D-AE24-EEB4615EE0CA}" sibTransId="{E300ED43-D92A-47B0-8772-5F96C9322548}"/>
    <dgm:cxn modelId="{3F73CBF3-AA01-4C27-9725-B54E79E1DA32}" type="presOf" srcId="{B5C00244-DEE4-4834-B251-F2BAF6674019}" destId="{D7F963DF-6298-42D5-B681-B1143A3B1F13}" srcOrd="0" destOrd="0" presId="urn:microsoft.com/office/officeart/2009/3/layout/StepUpProcess"/>
    <dgm:cxn modelId="{C9555BE9-0160-4DE5-9604-4B0A8B990BBD}" type="presOf" srcId="{332C66AE-02FB-4427-903E-E422168A771C}" destId="{53879BC3-F6C8-405A-985D-4664196F80B6}" srcOrd="0" destOrd="0" presId="urn:microsoft.com/office/officeart/2009/3/layout/StepUpProcess"/>
    <dgm:cxn modelId="{C0041A45-1BF9-455A-B152-E50DA6A514C4}" type="presOf" srcId="{24D61A56-801C-4DB7-869E-3B48C3AEB85D}" destId="{4958F2D0-0E40-497B-A975-0D75A0FF244F}" srcOrd="0" destOrd="0" presId="urn:microsoft.com/office/officeart/2009/3/layout/StepUpProcess"/>
    <dgm:cxn modelId="{9A18CF94-4355-4719-BFF8-D089B1548622}" type="presOf" srcId="{5338E7DE-3A5B-437B-9C47-87A2BE2D7C24}" destId="{0E1B455E-C20D-4BD7-B86E-488EE8474EE9}" srcOrd="0" destOrd="0" presId="urn:microsoft.com/office/officeart/2009/3/layout/StepUpProcess"/>
    <dgm:cxn modelId="{D32D0ADB-1910-4FBC-B9F2-6D1B214E3504}" type="presParOf" srcId="{53879BC3-F6C8-405A-985D-4664196F80B6}" destId="{258ACD80-273D-431F-89FA-A6B57CDC684B}" srcOrd="0" destOrd="0" presId="urn:microsoft.com/office/officeart/2009/3/layout/StepUpProcess"/>
    <dgm:cxn modelId="{161CB5B1-2BAA-44FC-915E-4CC06328CE94}" type="presParOf" srcId="{258ACD80-273D-431F-89FA-A6B57CDC684B}" destId="{3D563CAD-0CB9-4023-A0B5-3339B07F9E7A}" srcOrd="0" destOrd="0" presId="urn:microsoft.com/office/officeart/2009/3/layout/StepUpProcess"/>
    <dgm:cxn modelId="{E533F003-42EE-478A-8433-45BE288CBA6F}" type="presParOf" srcId="{258ACD80-273D-431F-89FA-A6B57CDC684B}" destId="{D7F963DF-6298-42D5-B681-B1143A3B1F13}" srcOrd="1" destOrd="0" presId="urn:microsoft.com/office/officeart/2009/3/layout/StepUpProcess"/>
    <dgm:cxn modelId="{BD652671-565C-4737-AAC3-E3D6194C416E}" type="presParOf" srcId="{258ACD80-273D-431F-89FA-A6B57CDC684B}" destId="{234C6923-882D-4D05-8CCF-B9EC673DA9CE}" srcOrd="2" destOrd="0" presId="urn:microsoft.com/office/officeart/2009/3/layout/StepUpProcess"/>
    <dgm:cxn modelId="{46EDA080-2F92-4364-9CB2-561BFAD9B1FA}" type="presParOf" srcId="{53879BC3-F6C8-405A-985D-4664196F80B6}" destId="{74F7C453-FCE4-4148-95DA-802008396F90}" srcOrd="1" destOrd="0" presId="urn:microsoft.com/office/officeart/2009/3/layout/StepUpProcess"/>
    <dgm:cxn modelId="{EA29F9B6-3E5C-48D6-8F37-8BE0DCA8B9E6}" type="presParOf" srcId="{74F7C453-FCE4-4148-95DA-802008396F90}" destId="{68AAA848-963C-4A20-BF5C-ECB7E8D5829C}" srcOrd="0" destOrd="0" presId="urn:microsoft.com/office/officeart/2009/3/layout/StepUpProcess"/>
    <dgm:cxn modelId="{90BCADCE-F9A1-477F-91A7-C7195CEC682D}" type="presParOf" srcId="{53879BC3-F6C8-405A-985D-4664196F80B6}" destId="{D0236680-502A-4C35-BA95-535812537268}" srcOrd="2" destOrd="0" presId="urn:microsoft.com/office/officeart/2009/3/layout/StepUpProcess"/>
    <dgm:cxn modelId="{1E528854-8194-46DA-88F9-F6E5A3C4A5C0}" type="presParOf" srcId="{D0236680-502A-4C35-BA95-535812537268}" destId="{208B265F-0D8D-4C33-9805-6941AF49EF1D}" srcOrd="0" destOrd="0" presId="urn:microsoft.com/office/officeart/2009/3/layout/StepUpProcess"/>
    <dgm:cxn modelId="{3EAEF3EE-8C7B-4745-B32C-F0AB039395B4}" type="presParOf" srcId="{D0236680-502A-4C35-BA95-535812537268}" destId="{4958F2D0-0E40-497B-A975-0D75A0FF244F}" srcOrd="1" destOrd="0" presId="urn:microsoft.com/office/officeart/2009/3/layout/StepUpProcess"/>
    <dgm:cxn modelId="{784799BA-E785-49E1-B832-B368A7191F6A}" type="presParOf" srcId="{D0236680-502A-4C35-BA95-535812537268}" destId="{94666EEE-88C4-4D01-BEEE-FEEE9E3C3D74}" srcOrd="2" destOrd="0" presId="urn:microsoft.com/office/officeart/2009/3/layout/StepUpProcess"/>
    <dgm:cxn modelId="{DC38A037-DC4B-4E3C-88E8-FA64B1E6E498}" type="presParOf" srcId="{53879BC3-F6C8-405A-985D-4664196F80B6}" destId="{B723622A-568A-4E77-A2F3-E1CBB7F38607}" srcOrd="3" destOrd="0" presId="urn:microsoft.com/office/officeart/2009/3/layout/StepUpProcess"/>
    <dgm:cxn modelId="{415E5408-CF77-49EE-8F4B-FAC67D615153}" type="presParOf" srcId="{B723622A-568A-4E77-A2F3-E1CBB7F38607}" destId="{BAEA5B3E-7F9E-4040-A430-3BE6F0BB3B2E}" srcOrd="0" destOrd="0" presId="urn:microsoft.com/office/officeart/2009/3/layout/StepUpProcess"/>
    <dgm:cxn modelId="{1D15F271-FEF0-4E14-81D8-E95B35E8A6D5}" type="presParOf" srcId="{53879BC3-F6C8-405A-985D-4664196F80B6}" destId="{049C3BF8-F5A2-42BF-A06E-E59DA4E020EB}" srcOrd="4" destOrd="0" presId="urn:microsoft.com/office/officeart/2009/3/layout/StepUpProcess"/>
    <dgm:cxn modelId="{3B75C273-1C51-496B-BC7B-2BC716BAC7C2}" type="presParOf" srcId="{049C3BF8-F5A2-42BF-A06E-E59DA4E020EB}" destId="{CA6E3CBC-A1B5-4632-A6D3-A9DC7C3468E2}" srcOrd="0" destOrd="0" presId="urn:microsoft.com/office/officeart/2009/3/layout/StepUpProcess"/>
    <dgm:cxn modelId="{D3111FFB-6B49-4D87-AD60-5139EBCF433E}" type="presParOf" srcId="{049C3BF8-F5A2-42BF-A06E-E59DA4E020EB}" destId="{0E1B455E-C20D-4BD7-B86E-488EE8474EE9}" srcOrd="1" destOrd="0" presId="urn:microsoft.com/office/officeart/2009/3/layout/StepUpProcess"/>
    <dgm:cxn modelId="{4F92B1BB-7945-4CE0-BE53-05F9302EB207}" type="presParOf" srcId="{049C3BF8-F5A2-42BF-A06E-E59DA4E020EB}" destId="{8D65F8E9-4851-404F-B372-DD7576958221}" srcOrd="2" destOrd="0" presId="urn:microsoft.com/office/officeart/2009/3/layout/StepUpProcess"/>
    <dgm:cxn modelId="{976FF788-9664-4639-96B5-8DDE7E229794}" type="presParOf" srcId="{53879BC3-F6C8-405A-985D-4664196F80B6}" destId="{1EBC35D0-A568-46E8-8936-FB47749288EC}" srcOrd="5" destOrd="0" presId="urn:microsoft.com/office/officeart/2009/3/layout/StepUpProcess"/>
    <dgm:cxn modelId="{6D535F75-32ED-4887-8617-C997C3C9A22B}" type="presParOf" srcId="{1EBC35D0-A568-46E8-8936-FB47749288EC}" destId="{94040503-145F-48B7-985D-24DA3452EE84}" srcOrd="0" destOrd="0" presId="urn:microsoft.com/office/officeart/2009/3/layout/StepUpProcess"/>
    <dgm:cxn modelId="{509927A5-374F-4B35-B4F6-0A9A09037E8C}" type="presParOf" srcId="{53879BC3-F6C8-405A-985D-4664196F80B6}" destId="{EFFD96A2-5C9F-4390-84CC-3FE6BA996C4C}" srcOrd="6" destOrd="0" presId="urn:microsoft.com/office/officeart/2009/3/layout/StepUpProcess"/>
    <dgm:cxn modelId="{3DC2F8C9-B594-4980-84AA-7B8F1B91AE54}" type="presParOf" srcId="{EFFD96A2-5C9F-4390-84CC-3FE6BA996C4C}" destId="{094C7320-42ED-438F-960E-07B344201BF8}" srcOrd="0" destOrd="0" presId="urn:microsoft.com/office/officeart/2009/3/layout/StepUpProcess"/>
    <dgm:cxn modelId="{3CA413A7-4C81-4715-8860-E9293B177369}" type="presParOf" srcId="{EFFD96A2-5C9F-4390-84CC-3FE6BA996C4C}" destId="{270691C8-DE71-4E8F-80DA-379AB0BFF27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697EF-8C7D-43EE-B65D-0E7378B16B7A}" type="datetimeFigureOut">
              <a:rPr lang="es-ES" smtClean="0"/>
              <a:pPr/>
              <a:t>09/11/2015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F9FFC-0BFF-4C7F-BF2D-12C9FC7988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EBDA21-2BD6-4A43-85AC-10C3EB0BEE34}" type="datetimeFigureOut">
              <a:rPr lang="es-ES" smtClean="0"/>
              <a:pPr/>
              <a:t>09/11/2015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A119C-4026-4493-AD3F-BD6EE56773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31863" y="741363"/>
            <a:ext cx="4933950" cy="370205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841FD-3E88-4193-B303-7D6768B92F41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ca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1F4EF-EDC0-4E65-92CA-6F52A44DC941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1F4EF-EDC0-4E65-92CA-6F52A44DC941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3950" cy="3702050"/>
          </a:xfrm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5"/>
            <a:ext cx="4984750" cy="4443649"/>
          </a:xfrm>
          <a:noFill/>
          <a:ln/>
        </p:spPr>
        <p:txBody>
          <a:bodyPr/>
          <a:lstStyle/>
          <a:p>
            <a:endParaRPr lang="ca-E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31863" y="741363"/>
            <a:ext cx="4933950" cy="370205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0B5341-235C-43F5-8053-A431BE8BCB30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1F4EF-EDC0-4E65-92CA-6F52A44DC941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3950" cy="3702050"/>
          </a:xfrm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5"/>
            <a:ext cx="4984750" cy="4443649"/>
          </a:xfrm>
          <a:noFill/>
          <a:ln/>
        </p:spPr>
        <p:txBody>
          <a:bodyPr/>
          <a:lstStyle/>
          <a:p>
            <a:endParaRPr lang="ca-E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a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1F4EF-EDC0-4E65-92CA-6F52A44DC941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3950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F4A66DB-3C2D-4182-ABAB-42E4D5CE9C11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31863" y="741363"/>
            <a:ext cx="4933950" cy="370205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841FD-3E88-4193-B303-7D6768B92F41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31863" y="741363"/>
            <a:ext cx="4933950" cy="370205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endParaRPr lang="en-U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0B5341-235C-43F5-8053-A431BE8BCB30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3950" cy="3702050"/>
          </a:xfrm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a-E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3950" cy="3702050"/>
          </a:xfrm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31863" y="741363"/>
            <a:ext cx="4933950" cy="370205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D23C5-F0C7-4EFA-8F63-C0261F938D3A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A119C-4026-4493-AD3F-BD6EE5677302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42628" y="332656"/>
            <a:ext cx="6658744" cy="792088"/>
          </a:xfrm>
        </p:spPr>
        <p:txBody>
          <a:bodyPr anchor="b"/>
          <a:lstStyle>
            <a:lvl1pPr>
              <a:defRPr sz="2800" baseline="0">
                <a:solidFill>
                  <a:srgbClr val="C00000"/>
                </a:solidFill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9632" y="1916832"/>
            <a:ext cx="7340600" cy="274320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Pct val="100000"/>
              <a:defRPr sz="2400"/>
            </a:lvl1pPr>
          </a:lstStyle>
          <a:p>
            <a:r>
              <a:rPr lang="es-ES" smtClean="0"/>
              <a:t>Haga clic para modificar el estilo de subtítulo del patrón</a:t>
            </a:r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332656"/>
            <a:ext cx="7124700" cy="1143000"/>
          </a:xfrm>
        </p:spPr>
        <p:txBody>
          <a:bodyPr/>
          <a:lstStyle>
            <a:lvl1pPr>
              <a:defRPr sz="2800" baseline="0"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57300" y="2362200"/>
            <a:ext cx="7200900" cy="3733800"/>
          </a:xfrm>
          <a:prstGeom prst="rect">
            <a:avLst/>
          </a:prstGeom>
        </p:spPr>
        <p:txBody>
          <a:bodyPr/>
          <a:lstStyle>
            <a:lvl1pPr>
              <a:buSzPct val="100000"/>
              <a:defRPr baseline="0">
                <a:latin typeface="Georgia" pitchFamily="18" charset="0"/>
              </a:defRPr>
            </a:lvl1pPr>
            <a:lvl2pPr>
              <a:buSzPct val="100000"/>
              <a:defRPr baseline="0">
                <a:latin typeface="Georgia" pitchFamily="18" charset="0"/>
              </a:defRPr>
            </a:lvl2pPr>
            <a:lvl3pPr>
              <a:buSzPct val="100000"/>
              <a:defRPr baseline="0">
                <a:latin typeface="Georgia" pitchFamily="18" charset="0"/>
              </a:defRPr>
            </a:lvl3pPr>
            <a:lvl4pPr>
              <a:buSzPct val="100000"/>
              <a:defRPr baseline="0">
                <a:latin typeface="Georgia" pitchFamily="18" charset="0"/>
              </a:defRPr>
            </a:lvl4pPr>
            <a:lvl5pPr>
              <a:buSzPct val="100000"/>
              <a:defRPr baseline="0">
                <a:latin typeface="Georgia" pitchFamily="18" charset="0"/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 baseline="0"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 baseline="0"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257300" y="2362200"/>
            <a:ext cx="3524250" cy="3733800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 baseline="0">
                <a:latin typeface="Georgia" pitchFamily="18" charset="0"/>
              </a:defRPr>
            </a:lvl1pPr>
            <a:lvl2pPr>
              <a:buSzPct val="100000"/>
              <a:defRPr sz="2400" baseline="0">
                <a:latin typeface="Georgia" pitchFamily="18" charset="0"/>
              </a:defRPr>
            </a:lvl2pPr>
            <a:lvl3pPr>
              <a:buSzPct val="100000"/>
              <a:defRPr sz="2000" baseline="0">
                <a:latin typeface="Georgia" pitchFamily="18" charset="0"/>
              </a:defRPr>
            </a:lvl3pPr>
            <a:lvl4pPr>
              <a:buSzPct val="100000"/>
              <a:defRPr sz="1800" baseline="0">
                <a:latin typeface="Georgia" pitchFamily="18" charset="0"/>
              </a:defRPr>
            </a:lvl4pPr>
            <a:lvl5pPr>
              <a:buSzPct val="100000"/>
              <a:defRPr sz="1800" baseline="0">
                <a:latin typeface="Georgia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33950" y="2362200"/>
            <a:ext cx="3524250" cy="3733800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 baseline="0">
                <a:latin typeface="Georgia" pitchFamily="18" charset="0"/>
              </a:defRPr>
            </a:lvl1pPr>
            <a:lvl2pPr>
              <a:buSzPct val="100000"/>
              <a:defRPr sz="2400" baseline="0">
                <a:latin typeface="Georgia" pitchFamily="18" charset="0"/>
              </a:defRPr>
            </a:lvl2pPr>
            <a:lvl3pPr>
              <a:buSzPct val="100000"/>
              <a:defRPr sz="2000" baseline="0">
                <a:latin typeface="Georgia" pitchFamily="18" charset="0"/>
              </a:defRPr>
            </a:lvl3pPr>
            <a:lvl4pPr>
              <a:buSzPct val="100000"/>
              <a:defRPr sz="1800" baseline="0">
                <a:latin typeface="Georgia" pitchFamily="18" charset="0"/>
              </a:defRPr>
            </a:lvl4pPr>
            <a:lvl5pPr>
              <a:buSzPct val="100000"/>
              <a:defRPr sz="1800" baseline="0">
                <a:latin typeface="Georgia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11430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4175" y="1853134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4175" y="2492896"/>
            <a:ext cx="4040188" cy="395128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4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600"/>
            </a:lvl4pPr>
            <a:lvl5pPr>
              <a:buSzPct val="100000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572000" y="1853134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72000" y="2492896"/>
            <a:ext cx="4041775" cy="395128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4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600"/>
            </a:lvl4pPr>
            <a:lvl5pPr>
              <a:buSzPct val="100000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124700" cy="11430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ca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8046" y="692696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5896" y="692696"/>
            <a:ext cx="5111750" cy="5853113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3200"/>
            </a:lvl1pPr>
            <a:lvl2pPr>
              <a:buSzPct val="100000"/>
              <a:defRPr sz="2800"/>
            </a:lvl2pPr>
            <a:lvl3pPr>
              <a:buSzPct val="100000"/>
              <a:defRPr sz="2400"/>
            </a:lvl3pPr>
            <a:lvl4pPr>
              <a:buSzPct val="100000"/>
              <a:defRPr sz="2000"/>
            </a:lvl4pPr>
            <a:lvl5pPr>
              <a:buSzPct val="100000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8046" y="1854746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124700" cy="11430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57300" y="2362200"/>
            <a:ext cx="7200900" cy="3733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57975" y="609600"/>
            <a:ext cx="1800225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57300" y="609600"/>
            <a:ext cx="5248275" cy="5486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42628" y="332656"/>
            <a:ext cx="6658744" cy="792088"/>
          </a:xfrm>
        </p:spPr>
        <p:txBody>
          <a:bodyPr anchor="b"/>
          <a:lstStyle>
            <a:lvl1pPr>
              <a:defRPr sz="2800" baseline="0">
                <a:solidFill>
                  <a:srgbClr val="C00000"/>
                </a:solidFill>
                <a:latin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9632" y="1916832"/>
            <a:ext cx="7340600" cy="274320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Pct val="100000"/>
              <a:defRPr sz="2400"/>
            </a:lvl1pPr>
          </a:lstStyle>
          <a:p>
            <a:r>
              <a:rPr lang="es-ES" dirty="0" smtClean="0"/>
              <a:t>Haga clic para modificar el estilo de subtítulo del patrón</a:t>
            </a:r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332656"/>
            <a:ext cx="7124700" cy="1143000"/>
          </a:xfrm>
        </p:spPr>
        <p:txBody>
          <a:bodyPr/>
          <a:lstStyle>
            <a:lvl1pPr>
              <a:defRPr sz="2800" baseline="0">
                <a:latin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57300" y="2362200"/>
            <a:ext cx="7200900" cy="3733800"/>
          </a:xfrm>
          <a:prstGeom prst="rect">
            <a:avLst/>
          </a:prstGeom>
        </p:spPr>
        <p:txBody>
          <a:bodyPr/>
          <a:lstStyle>
            <a:lvl1pPr>
              <a:buSzPct val="100000"/>
              <a:defRPr baseline="0">
                <a:latin typeface="Georgia" pitchFamily="18" charset="0"/>
              </a:defRPr>
            </a:lvl1pPr>
            <a:lvl2pPr>
              <a:buSzPct val="100000"/>
              <a:defRPr baseline="0">
                <a:latin typeface="Georgia" pitchFamily="18" charset="0"/>
              </a:defRPr>
            </a:lvl2pPr>
            <a:lvl3pPr>
              <a:buSzPct val="100000"/>
              <a:defRPr baseline="0">
                <a:latin typeface="Georgia" pitchFamily="18" charset="0"/>
              </a:defRPr>
            </a:lvl3pPr>
            <a:lvl4pPr>
              <a:buSzPct val="100000"/>
              <a:defRPr baseline="0">
                <a:latin typeface="Georgia" pitchFamily="18" charset="0"/>
              </a:defRPr>
            </a:lvl4pPr>
            <a:lvl5pPr>
              <a:buSzPct val="100000"/>
              <a:defRPr baseline="0">
                <a:latin typeface="Georgia" pitchFamily="18" charset="0"/>
              </a:defRPr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ca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 baseline="0">
                <a:latin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 baseline="0">
                <a:latin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257300" y="2362200"/>
            <a:ext cx="3524250" cy="3733800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 baseline="0">
                <a:latin typeface="Georgia" pitchFamily="18" charset="0"/>
              </a:defRPr>
            </a:lvl1pPr>
            <a:lvl2pPr>
              <a:buSzPct val="100000"/>
              <a:defRPr sz="2400" baseline="0">
                <a:latin typeface="Georgia" pitchFamily="18" charset="0"/>
              </a:defRPr>
            </a:lvl2pPr>
            <a:lvl3pPr>
              <a:buSzPct val="100000"/>
              <a:defRPr sz="2000" baseline="0">
                <a:latin typeface="Georgia" pitchFamily="18" charset="0"/>
              </a:defRPr>
            </a:lvl3pPr>
            <a:lvl4pPr>
              <a:buSzPct val="100000"/>
              <a:defRPr sz="1800" baseline="0">
                <a:latin typeface="Georgia" pitchFamily="18" charset="0"/>
              </a:defRPr>
            </a:lvl4pPr>
            <a:lvl5pPr>
              <a:buSzPct val="100000"/>
              <a:defRPr sz="1800" baseline="0">
                <a:latin typeface="Georgia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ca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33950" y="2362200"/>
            <a:ext cx="3524250" cy="3733800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800" baseline="0">
                <a:latin typeface="Georgia" pitchFamily="18" charset="0"/>
              </a:defRPr>
            </a:lvl1pPr>
            <a:lvl2pPr>
              <a:buSzPct val="100000"/>
              <a:defRPr sz="2400" baseline="0">
                <a:latin typeface="Georgia" pitchFamily="18" charset="0"/>
              </a:defRPr>
            </a:lvl2pPr>
            <a:lvl3pPr>
              <a:buSzPct val="100000"/>
              <a:defRPr sz="2000" baseline="0">
                <a:latin typeface="Georgia" pitchFamily="18" charset="0"/>
              </a:defRPr>
            </a:lvl3pPr>
            <a:lvl4pPr>
              <a:buSzPct val="100000"/>
              <a:defRPr sz="1800" baseline="0">
                <a:latin typeface="Georgia" pitchFamily="18" charset="0"/>
              </a:defRPr>
            </a:lvl4pPr>
            <a:lvl5pPr>
              <a:buSzPct val="100000"/>
              <a:defRPr sz="1800" baseline="0">
                <a:latin typeface="Georgia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ca-E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11430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4175" y="1853134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4175" y="2492896"/>
            <a:ext cx="4040188" cy="395128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4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600"/>
            </a:lvl4pPr>
            <a:lvl5pPr>
              <a:buSzPct val="100000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ca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572000" y="1853134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72000" y="2492896"/>
            <a:ext cx="4041775" cy="3951288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24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600"/>
            </a:lvl4pPr>
            <a:lvl5pPr>
              <a:buSzPct val="100000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ca-E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124700" cy="11430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ca-E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8046" y="692696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dirty="0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5896" y="692696"/>
            <a:ext cx="5111750" cy="5853113"/>
          </a:xfrm>
          <a:prstGeom prst="rect">
            <a:avLst/>
          </a:prstGeom>
        </p:spPr>
        <p:txBody>
          <a:bodyPr/>
          <a:lstStyle>
            <a:lvl1pPr>
              <a:buSzPct val="100000"/>
              <a:defRPr sz="3200"/>
            </a:lvl1pPr>
            <a:lvl2pPr>
              <a:buSzPct val="100000"/>
              <a:defRPr sz="2800"/>
            </a:lvl2pPr>
            <a:lvl3pPr>
              <a:buSzPct val="100000"/>
              <a:defRPr sz="2400"/>
            </a:lvl3pPr>
            <a:lvl4pPr>
              <a:buSzPct val="100000"/>
              <a:defRPr sz="2000"/>
            </a:lvl4pPr>
            <a:lvl5pPr>
              <a:buSzPct val="100000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ca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8046" y="1854746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124700" cy="11430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57300" y="2362200"/>
            <a:ext cx="7200900" cy="3733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57975" y="609600"/>
            <a:ext cx="1800225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57300" y="609600"/>
            <a:ext cx="5248275" cy="5486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tif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tif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1009650" y="1052736"/>
            <a:ext cx="7124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err="1" smtClean="0"/>
              <a:t>Fer</a:t>
            </a:r>
            <a:r>
              <a:rPr lang="es-ES" dirty="0" smtClean="0"/>
              <a:t> clic per </a:t>
            </a:r>
            <a:r>
              <a:rPr lang="es-ES" dirty="0" err="1" smtClean="0"/>
              <a:t>escriure</a:t>
            </a:r>
            <a:r>
              <a:rPr lang="es-ES" dirty="0" smtClean="0"/>
              <a:t> el </a:t>
            </a:r>
            <a:r>
              <a:rPr lang="es-ES" dirty="0" err="1" smtClean="0"/>
              <a:t>títol</a:t>
            </a:r>
            <a:endParaRPr lang="es-E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SzPct val="150000"/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Verdana" pitchFamily="34" charset="0"/>
        <a:buChar char="–"/>
        <a:defRPr sz="26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SzPct val="130000"/>
        <a:buChar char="•"/>
        <a:defRPr sz="22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1009650" y="1052736"/>
            <a:ext cx="7124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err="1" smtClean="0"/>
              <a:t>Fer</a:t>
            </a:r>
            <a:r>
              <a:rPr lang="es-ES" dirty="0" smtClean="0"/>
              <a:t> clic per </a:t>
            </a:r>
            <a:r>
              <a:rPr lang="es-ES" dirty="0" err="1" smtClean="0"/>
              <a:t>escriure</a:t>
            </a:r>
            <a:r>
              <a:rPr lang="es-ES" dirty="0" smtClean="0"/>
              <a:t> el </a:t>
            </a:r>
            <a:r>
              <a:rPr lang="es-ES" dirty="0" err="1" smtClean="0"/>
              <a:t>títol</a:t>
            </a:r>
            <a:endParaRPr lang="es-E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SzPct val="150000"/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Verdana" pitchFamily="34" charset="0"/>
        <a:buChar char="–"/>
        <a:defRPr sz="26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SzPct val="130000"/>
        <a:buChar char="•"/>
        <a:defRPr sz="22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0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9.png"/><Relationship Id="rId4" Type="http://schemas.openxmlformats.org/officeDocument/2006/relationships/image" Target="../media/image31.png"/><Relationship Id="rId9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0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3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755576" y="2204864"/>
            <a:ext cx="7632848" cy="2862322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000" dirty="0" err="1" smtClean="0">
                <a:solidFill>
                  <a:srgbClr val="C00000"/>
                </a:solidFill>
                <a:latin typeface="Georgia" pitchFamily="18" charset="0"/>
              </a:rPr>
              <a:t>Scientific</a:t>
            </a:r>
            <a:r>
              <a:rPr lang="es-ES" sz="4000" dirty="0" smtClean="0">
                <a:solidFill>
                  <a:srgbClr val="C00000"/>
                </a:solidFill>
                <a:latin typeface="Georgia" pitchFamily="18" charset="0"/>
              </a:rPr>
              <a:t> output at </a:t>
            </a:r>
            <a:r>
              <a:rPr lang="es-ES" sz="4000" dirty="0" err="1" smtClean="0">
                <a:solidFill>
                  <a:srgbClr val="C00000"/>
                </a:solidFill>
                <a:latin typeface="Georgia" pitchFamily="18" charset="0"/>
              </a:rPr>
              <a:t>the</a:t>
            </a:r>
            <a:r>
              <a:rPr lang="es-ES" sz="4000" dirty="0" smtClean="0">
                <a:solidFill>
                  <a:srgbClr val="C00000"/>
                </a:solidFill>
                <a:latin typeface="Georgia" pitchFamily="18" charset="0"/>
              </a:rPr>
              <a:t> UPF: </a:t>
            </a:r>
            <a:r>
              <a:rPr lang="es-ES" sz="4000" dirty="0" err="1" smtClean="0">
                <a:solidFill>
                  <a:srgbClr val="C00000"/>
                </a:solidFill>
                <a:latin typeface="Georgia" pitchFamily="18" charset="0"/>
              </a:rPr>
              <a:t>management</a:t>
            </a:r>
            <a:r>
              <a:rPr lang="es-ES" sz="4000" dirty="0" smtClean="0">
                <a:solidFill>
                  <a:srgbClr val="C00000"/>
                </a:solidFill>
                <a:latin typeface="Georgia" pitchFamily="18" charset="0"/>
              </a:rPr>
              <a:t> and </a:t>
            </a:r>
            <a:r>
              <a:rPr lang="es-ES" sz="4000" dirty="0" err="1" smtClean="0">
                <a:solidFill>
                  <a:srgbClr val="C00000"/>
                </a:solidFill>
                <a:latin typeface="Georgia" pitchFamily="18" charset="0"/>
              </a:rPr>
              <a:t>dissemination</a:t>
            </a:r>
            <a:endParaRPr lang="es-ES" sz="4000" dirty="0" smtClean="0">
              <a:solidFill>
                <a:srgbClr val="C00000"/>
              </a:solidFill>
              <a:latin typeface="Georgia" pitchFamily="18" charset="0"/>
            </a:endParaRPr>
          </a:p>
          <a:p>
            <a:pPr algn="ctr"/>
            <a:endParaRPr lang="es-ES" sz="4000" dirty="0" smtClean="0">
              <a:solidFill>
                <a:srgbClr val="C00000"/>
              </a:solidFill>
              <a:latin typeface="Georgia" pitchFamily="18" charset="0"/>
            </a:endParaRPr>
          </a:p>
          <a:p>
            <a:pPr algn="ctr"/>
            <a:r>
              <a:rPr lang="es-ES" sz="2000" dirty="0" smtClean="0">
                <a:solidFill>
                  <a:srgbClr val="C00000"/>
                </a:solidFill>
                <a:latin typeface="Georgia" pitchFamily="18" charset="0"/>
              </a:rPr>
              <a:t>Elena Blanco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latin typeface="Georgia" pitchFamily="18" charset="0"/>
              </a:rPr>
              <a:t>Marina Losada</a:t>
            </a:r>
          </a:p>
          <a:p>
            <a:pPr algn="ctr"/>
            <a:endParaRPr lang="es-ES" sz="2000" dirty="0"/>
          </a:p>
        </p:txBody>
      </p:sp>
      <p:sp>
        <p:nvSpPr>
          <p:cNvPr id="3" name="2 CuadroTexto"/>
          <p:cNvSpPr txBox="1"/>
          <p:nvPr/>
        </p:nvSpPr>
        <p:spPr>
          <a:xfrm>
            <a:off x="1403648" y="836712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err="1" smtClean="0">
                <a:solidFill>
                  <a:srgbClr val="C00000"/>
                </a:solidFill>
              </a:rPr>
              <a:t>euroCRIS</a:t>
            </a:r>
            <a:r>
              <a:rPr lang="es-ES" sz="2800" dirty="0" smtClean="0">
                <a:solidFill>
                  <a:srgbClr val="C00000"/>
                </a:solidFill>
              </a:rPr>
              <a:t> 2015</a:t>
            </a:r>
            <a:endParaRPr lang="es-ES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35732" y="332656"/>
            <a:ext cx="7124700" cy="864096"/>
          </a:xfrm>
        </p:spPr>
        <p:txBody>
          <a:bodyPr/>
          <a:lstStyle/>
          <a:p>
            <a:r>
              <a:rPr lang="es-ES" dirty="0" err="1" smtClean="0"/>
              <a:t>Scientific</a:t>
            </a:r>
            <a:r>
              <a:rPr lang="es-ES" dirty="0" smtClean="0"/>
              <a:t> output at </a:t>
            </a:r>
            <a:r>
              <a:rPr lang="es-ES" dirty="0" err="1" smtClean="0"/>
              <a:t>the</a:t>
            </a:r>
            <a:r>
              <a:rPr lang="es-ES" dirty="0" smtClean="0"/>
              <a:t> UPF</a:t>
            </a:r>
            <a:endParaRPr lang="es-ES" dirty="0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15616" y="2492896"/>
            <a:ext cx="72009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CRIS</a:t>
            </a:r>
          </a:p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</a:t>
            </a:r>
            <a:r>
              <a:rPr lang="ca-ES" sz="3200" kern="0" dirty="0" err="1" smtClean="0">
                <a:latin typeface="+mn-lt"/>
              </a:rPr>
              <a:t>Repository</a:t>
            </a:r>
            <a:endParaRPr lang="ca-ES" sz="3200" kern="0" dirty="0" smtClean="0">
              <a:latin typeface="+mn-lt"/>
            </a:endParaRPr>
          </a:p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Lines of </a:t>
            </a:r>
            <a:r>
              <a:rPr lang="ca-ES" sz="3200" kern="0" dirty="0" err="1" smtClean="0">
                <a:latin typeface="+mn-lt"/>
              </a:rPr>
              <a:t>work</a:t>
            </a:r>
            <a:endParaRPr lang="ca-ES" sz="3200" kern="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317624" y="1182688"/>
            <a:ext cx="3254376" cy="2130425"/>
            <a:chOff x="-7985" y="901147"/>
            <a:chExt cx="3255023" cy="2131459"/>
          </a:xfrm>
          <a:solidFill>
            <a:schemeClr val="accent1">
              <a:lumMod val="75000"/>
            </a:schemeClr>
          </a:solidFill>
        </p:grpSpPr>
        <p:grpSp>
          <p:nvGrpSpPr>
            <p:cNvPr id="4" name="Group 41"/>
            <p:cNvGrpSpPr/>
            <p:nvPr/>
          </p:nvGrpSpPr>
          <p:grpSpPr>
            <a:xfrm>
              <a:off x="-7985" y="901147"/>
              <a:ext cx="3059976" cy="2131459"/>
              <a:chOff x="3189432" y="1419609"/>
              <a:chExt cx="4204043" cy="2131459"/>
            </a:xfrm>
            <a:grpFill/>
          </p:grpSpPr>
          <p:sp>
            <p:nvSpPr>
              <p:cNvPr id="6" name="Rectangle 37"/>
              <p:cNvSpPr/>
              <p:nvPr/>
            </p:nvSpPr>
            <p:spPr>
              <a:xfrm>
                <a:off x="3189432" y="1419609"/>
                <a:ext cx="4204043" cy="2131459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316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7" name="TextBox 38"/>
              <p:cNvSpPr txBox="1"/>
              <p:nvPr/>
            </p:nvSpPr>
            <p:spPr>
              <a:xfrm>
                <a:off x="3476471" y="2403919"/>
                <a:ext cx="3629964" cy="908382"/>
              </a:xfrm>
              <a:prstGeom prst="rect">
                <a:avLst/>
              </a:prstGeom>
              <a:grpFill/>
            </p:spPr>
            <p:txBody>
              <a:bodyPr>
                <a:spAutoFit/>
              </a:bodyPr>
              <a:lstStyle/>
              <a:p>
                <a:pPr algn="ctr" defTabSz="10316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 smtClean="0">
                    <a:solidFill>
                      <a:schemeClr val="bg1"/>
                    </a:solidFill>
                  </a:rPr>
                  <a:t>SCIENTIFIC OUTPUT </a:t>
                </a:r>
              </a:p>
              <a:p>
                <a:pPr algn="ctr" defTabSz="10316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 smtClean="0">
                    <a:solidFill>
                      <a:schemeClr val="bg1"/>
                    </a:solidFill>
                    <a:latin typeface="+mn-lt"/>
                    <a:cs typeface="+mn-cs"/>
                  </a:rPr>
                  <a:t>PORTAL</a:t>
                </a:r>
                <a:endParaRPr lang="en-US" sz="1400" b="1" dirty="0">
                  <a:solidFill>
                    <a:schemeClr val="bg1"/>
                  </a:solidFill>
                  <a:latin typeface="+mn-lt"/>
                  <a:cs typeface="+mn-cs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sz="1000" dirty="0" smtClean="0">
                    <a:solidFill>
                      <a:schemeClr val="bg1"/>
                    </a:solidFill>
                    <a:latin typeface="Verdana" pitchFamily="34" charset="0"/>
                  </a:rPr>
                  <a:t>References of the scientific output of the UPF researchers</a:t>
                </a:r>
                <a:endParaRPr lang="en-US" sz="1000" dirty="0">
                  <a:solidFill>
                    <a:schemeClr val="bg1"/>
                  </a:solidFill>
                  <a:latin typeface="Verdana" pitchFamily="34" charset="0"/>
                </a:endParaRPr>
              </a:p>
            </p:txBody>
          </p:sp>
          <p:sp>
            <p:nvSpPr>
              <p:cNvPr id="8" name="TextBox 39"/>
              <p:cNvSpPr txBox="1"/>
              <p:nvPr/>
            </p:nvSpPr>
            <p:spPr>
              <a:xfrm>
                <a:off x="3941768" y="1433680"/>
                <a:ext cx="2133554" cy="831400"/>
              </a:xfrm>
              <a:prstGeom prst="rect">
                <a:avLst/>
              </a:prstGeom>
              <a:grpFill/>
            </p:spPr>
            <p:txBody>
              <a:bodyPr wrap="square" anchor="ctr">
                <a:spAutoFit/>
              </a:bodyPr>
              <a:lstStyle/>
              <a:p>
                <a:pPr algn="ctr" defTabSz="10316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4800" dirty="0" smtClean="0">
                    <a:solidFill>
                      <a:schemeClr val="bg1"/>
                    </a:solidFill>
                    <a:latin typeface="FontAwesome" pitchFamily="2" charset="0"/>
                    <a:cs typeface="+mn-cs"/>
                  </a:rPr>
                  <a:t>CRIS</a:t>
                </a:r>
                <a:endParaRPr lang="en-US" sz="4800" dirty="0">
                  <a:solidFill>
                    <a:schemeClr val="bg1"/>
                  </a:solidFill>
                  <a:latin typeface="FontAwesome" pitchFamily="2" charset="0"/>
                  <a:cs typeface="+mn-cs"/>
                </a:endParaRPr>
              </a:p>
            </p:txBody>
          </p:sp>
        </p:grpSp>
        <p:sp>
          <p:nvSpPr>
            <p:cNvPr id="5" name="Isosceles Triangle 36"/>
            <p:cNvSpPr/>
            <p:nvPr/>
          </p:nvSpPr>
          <p:spPr>
            <a:xfrm rot="5400000">
              <a:off x="2919088" y="1869226"/>
              <a:ext cx="460598" cy="19530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316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860032" y="3601797"/>
            <a:ext cx="3253437" cy="2131459"/>
            <a:chOff x="-201446" y="901147"/>
            <a:chExt cx="3253437" cy="2131459"/>
          </a:xfrm>
          <a:solidFill>
            <a:schemeClr val="accent3">
              <a:lumMod val="75000"/>
            </a:schemeClr>
          </a:solidFill>
        </p:grpSpPr>
        <p:grpSp>
          <p:nvGrpSpPr>
            <p:cNvPr id="10" name="Group 41"/>
            <p:cNvGrpSpPr/>
            <p:nvPr/>
          </p:nvGrpSpPr>
          <p:grpSpPr>
            <a:xfrm>
              <a:off x="-7985" y="901147"/>
              <a:ext cx="3059976" cy="2131459"/>
              <a:chOff x="3189432" y="1419609"/>
              <a:chExt cx="4204043" cy="2131459"/>
            </a:xfrm>
            <a:grpFill/>
          </p:grpSpPr>
          <p:sp>
            <p:nvSpPr>
              <p:cNvPr id="12" name="Rectangle 43"/>
              <p:cNvSpPr/>
              <p:nvPr/>
            </p:nvSpPr>
            <p:spPr>
              <a:xfrm>
                <a:off x="3189432" y="1419609"/>
                <a:ext cx="4204043" cy="2131459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316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3" name="TextBox 44"/>
              <p:cNvSpPr txBox="1"/>
              <p:nvPr/>
            </p:nvSpPr>
            <p:spPr>
              <a:xfrm>
                <a:off x="3476471" y="2403919"/>
                <a:ext cx="3629964" cy="692497"/>
              </a:xfrm>
              <a:prstGeom prst="rect">
                <a:avLst/>
              </a:prstGeom>
              <a:grpFill/>
            </p:spPr>
            <p:txBody>
              <a:bodyPr>
                <a:spAutoFit/>
              </a:bodyPr>
              <a:lstStyle/>
              <a:p>
                <a:pPr algn="ctr" defTabSz="10316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 smtClean="0">
                    <a:solidFill>
                      <a:schemeClr val="bg1"/>
                    </a:solidFill>
                  </a:rPr>
                  <a:t>e-Repositori</a:t>
                </a:r>
                <a:endParaRPr lang="en-US" sz="1400" b="1" dirty="0">
                  <a:solidFill>
                    <a:schemeClr val="bg1"/>
                  </a:solidFill>
                  <a:latin typeface="+mn-lt"/>
                  <a:cs typeface="+mn-cs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sz="1000" dirty="0" smtClean="0">
                    <a:solidFill>
                      <a:schemeClr val="bg1"/>
                    </a:solidFill>
                    <a:latin typeface="Verdana" pitchFamily="34" charset="0"/>
                  </a:rPr>
                  <a:t>Open access digital documents  produced at the UPF</a:t>
                </a:r>
                <a:endParaRPr lang="en-US" sz="1000" dirty="0">
                  <a:solidFill>
                    <a:schemeClr val="bg1"/>
                  </a:solidFill>
                  <a:latin typeface="Verdana" pitchFamily="34" charset="0"/>
                </a:endParaRPr>
              </a:p>
            </p:txBody>
          </p:sp>
          <p:sp>
            <p:nvSpPr>
              <p:cNvPr id="14" name="TextBox 45"/>
              <p:cNvSpPr txBox="1"/>
              <p:nvPr/>
            </p:nvSpPr>
            <p:spPr>
              <a:xfrm>
                <a:off x="3337329" y="1448010"/>
                <a:ext cx="4056145" cy="830997"/>
              </a:xfrm>
              <a:prstGeom prst="rect">
                <a:avLst/>
              </a:prstGeom>
              <a:grpFill/>
            </p:spPr>
            <p:txBody>
              <a:bodyPr wrap="square" anchor="ctr">
                <a:spAutoFit/>
              </a:bodyPr>
              <a:lstStyle/>
              <a:p>
                <a:pPr algn="ctr" defTabSz="10316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4800" dirty="0" smtClean="0">
                    <a:solidFill>
                      <a:schemeClr val="bg1"/>
                    </a:solidFill>
                    <a:latin typeface="FontAwesome" pitchFamily="2" charset="0"/>
                  </a:rPr>
                  <a:t>REPOSITORY</a:t>
                </a:r>
                <a:endParaRPr lang="en-US" sz="4800" dirty="0">
                  <a:solidFill>
                    <a:schemeClr val="bg1"/>
                  </a:solidFill>
                  <a:latin typeface="FontAwesome" pitchFamily="2" charset="0"/>
                  <a:cs typeface="+mn-cs"/>
                </a:endParaRPr>
              </a:p>
            </p:txBody>
          </p:sp>
        </p:grpSp>
        <p:sp>
          <p:nvSpPr>
            <p:cNvPr id="11" name="Isosceles Triangle 42"/>
            <p:cNvSpPr/>
            <p:nvPr/>
          </p:nvSpPr>
          <p:spPr>
            <a:xfrm rot="16200000">
              <a:off x="-334350" y="1869354"/>
              <a:ext cx="460856" cy="1950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316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3199" y="3501007"/>
            <a:ext cx="3228801" cy="2175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1" y="1124745"/>
            <a:ext cx="3240360" cy="2239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1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116 Rectángulo redondeado"/>
          <p:cNvSpPr/>
          <p:nvPr/>
        </p:nvSpPr>
        <p:spPr>
          <a:xfrm>
            <a:off x="4572001" y="883650"/>
            <a:ext cx="4464496" cy="5584155"/>
          </a:xfrm>
          <a:prstGeom prst="roundRect">
            <a:avLst/>
          </a:prstGeom>
          <a:noFill/>
          <a:ln w="31750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Rectángulo redondeado"/>
          <p:cNvSpPr/>
          <p:nvPr/>
        </p:nvSpPr>
        <p:spPr>
          <a:xfrm>
            <a:off x="134907" y="921969"/>
            <a:ext cx="4222780" cy="5584155"/>
          </a:xfrm>
          <a:prstGeom prst="roundRect">
            <a:avLst/>
          </a:prstGeom>
          <a:noFill/>
          <a:ln w="317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89" name="88 Conector recto de flecha"/>
          <p:cNvCxnSpPr/>
          <p:nvPr/>
        </p:nvCxnSpPr>
        <p:spPr>
          <a:xfrm flipV="1">
            <a:off x="4096070" y="2697172"/>
            <a:ext cx="1490057" cy="5030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  <a:effectLst>
            <a:glow rad="139700">
              <a:schemeClr val="accent4">
                <a:lumMod val="60000"/>
                <a:lumOff val="40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7" name="96 CuadroTexto"/>
          <p:cNvSpPr txBox="1"/>
          <p:nvPr/>
        </p:nvSpPr>
        <p:spPr>
          <a:xfrm>
            <a:off x="4432899" y="2263422"/>
            <a:ext cx="1003197" cy="2539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 smtClean="0"/>
              <a:t>Publication</a:t>
            </a:r>
            <a:endParaRPr lang="en-GB" sz="1050" dirty="0"/>
          </a:p>
        </p:txBody>
      </p:sp>
      <p:cxnSp>
        <p:nvCxnSpPr>
          <p:cNvPr id="99" name="98 Conector recto de flecha"/>
          <p:cNvCxnSpPr/>
          <p:nvPr/>
        </p:nvCxnSpPr>
        <p:spPr>
          <a:xfrm rot="5400000" flipH="1" flipV="1">
            <a:off x="5429259" y="3425007"/>
            <a:ext cx="1000128" cy="3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3" name="102 CuadroTexto"/>
          <p:cNvSpPr txBox="1"/>
          <p:nvPr/>
        </p:nvSpPr>
        <p:spPr>
          <a:xfrm>
            <a:off x="5220072" y="3356992"/>
            <a:ext cx="792088" cy="2539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 smtClean="0"/>
              <a:t>Search</a:t>
            </a:r>
            <a:endParaRPr lang="en-GB" sz="1050" dirty="0"/>
          </a:p>
        </p:txBody>
      </p:sp>
      <p:sp>
        <p:nvSpPr>
          <p:cNvPr id="119" name="118 CuadroTexto"/>
          <p:cNvSpPr txBox="1"/>
          <p:nvPr/>
        </p:nvSpPr>
        <p:spPr>
          <a:xfrm>
            <a:off x="2091662" y="776837"/>
            <a:ext cx="1256202" cy="34051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400" b="1" dirty="0" smtClean="0"/>
              <a:t>Back-end </a:t>
            </a:r>
            <a:endParaRPr lang="en-GB" b="1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6444208" y="751709"/>
            <a:ext cx="1296144" cy="340519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400" b="1" dirty="0" smtClean="0"/>
              <a:t>Front-end</a:t>
            </a:r>
            <a:endParaRPr lang="en-GB" b="1" dirty="0"/>
          </a:p>
        </p:txBody>
      </p:sp>
      <p:sp>
        <p:nvSpPr>
          <p:cNvPr id="121" name="120 CuadroTexto"/>
          <p:cNvSpPr txBox="1"/>
          <p:nvPr/>
        </p:nvSpPr>
        <p:spPr>
          <a:xfrm flipH="1">
            <a:off x="1619672" y="1268760"/>
            <a:ext cx="792088" cy="34051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GB" sz="1400" b="1" dirty="0" smtClean="0"/>
              <a:t>GPC</a:t>
            </a:r>
            <a:endParaRPr lang="en-GB" b="1" dirty="0"/>
          </a:p>
        </p:txBody>
      </p:sp>
      <p:sp>
        <p:nvSpPr>
          <p:cNvPr id="130" name="129 CuadroTexto"/>
          <p:cNvSpPr txBox="1"/>
          <p:nvPr/>
        </p:nvSpPr>
        <p:spPr>
          <a:xfrm>
            <a:off x="4857752" y="1214422"/>
            <a:ext cx="503531" cy="34051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400" b="1" dirty="0" smtClean="0"/>
              <a:t>PPC</a:t>
            </a:r>
            <a:endParaRPr lang="en-GB" b="1" dirty="0"/>
          </a:p>
        </p:txBody>
      </p:sp>
      <p:cxnSp>
        <p:nvCxnSpPr>
          <p:cNvPr id="93" name="92 Conector recto de flecha"/>
          <p:cNvCxnSpPr/>
          <p:nvPr/>
        </p:nvCxnSpPr>
        <p:spPr>
          <a:xfrm>
            <a:off x="3851920" y="3573016"/>
            <a:ext cx="2160240" cy="1872208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5" name="94 CuadroTexto"/>
          <p:cNvSpPr txBox="1"/>
          <p:nvPr/>
        </p:nvSpPr>
        <p:spPr>
          <a:xfrm>
            <a:off x="7429520" y="4500570"/>
            <a:ext cx="1174928" cy="25391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 err="1" smtClean="0"/>
              <a:t>Generación</a:t>
            </a:r>
            <a:r>
              <a:rPr lang="en-GB" sz="1050" dirty="0" smtClean="0"/>
              <a:t> CV</a:t>
            </a:r>
            <a:endParaRPr lang="en-GB" sz="1050" dirty="0"/>
          </a:p>
        </p:txBody>
      </p:sp>
      <p:sp>
        <p:nvSpPr>
          <p:cNvPr id="41" name="40 Rectángulo"/>
          <p:cNvSpPr/>
          <p:nvPr/>
        </p:nvSpPr>
        <p:spPr>
          <a:xfrm>
            <a:off x="354809" y="4010492"/>
            <a:ext cx="790074" cy="106250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114300" tIns="57150" rIns="114300" bIns="57150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_tradnl" sz="3000" kern="1200" dirty="0" smtClean="0">
                <a:solidFill>
                  <a:schemeClr val="tx1"/>
                </a:solidFill>
              </a:rPr>
              <a:t>	  	      </a:t>
            </a:r>
            <a:endParaRPr lang="es-ES_tradnl" sz="3000" kern="1200" dirty="0">
              <a:solidFill>
                <a:schemeClr val="tx1"/>
              </a:solidFill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196752"/>
            <a:ext cx="2592288" cy="1800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 cstate="print"/>
          <a:srcRect l="1613" t="21277" r="1613" b="4255"/>
          <a:stretch>
            <a:fillRect/>
          </a:stretch>
        </p:blipFill>
        <p:spPr bwMode="auto">
          <a:xfrm>
            <a:off x="6084168" y="3140968"/>
            <a:ext cx="2592288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988840"/>
            <a:ext cx="2664296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34 CuadroTexto"/>
          <p:cNvSpPr txBox="1"/>
          <p:nvPr/>
        </p:nvSpPr>
        <p:spPr>
          <a:xfrm>
            <a:off x="3347864" y="5229200"/>
            <a:ext cx="79208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 err="1" smtClean="0"/>
              <a:t>Research</a:t>
            </a:r>
            <a:r>
              <a:rPr lang="es-ES" sz="900" b="1" dirty="0" smtClean="0"/>
              <a:t> </a:t>
            </a:r>
            <a:r>
              <a:rPr lang="es-ES" sz="900" b="1" dirty="0" err="1" smtClean="0"/>
              <a:t>projects</a:t>
            </a:r>
            <a:r>
              <a:rPr lang="es-ES" sz="900" b="1" dirty="0" smtClean="0"/>
              <a:t> data </a:t>
            </a:r>
            <a:endParaRPr lang="es-ES" sz="900" b="1" dirty="0"/>
          </a:p>
        </p:txBody>
      </p:sp>
      <p:sp>
        <p:nvSpPr>
          <p:cNvPr id="27" name="26 CuadroTexto"/>
          <p:cNvSpPr txBox="1"/>
          <p:nvPr/>
        </p:nvSpPr>
        <p:spPr>
          <a:xfrm>
            <a:off x="1115616" y="6309320"/>
            <a:ext cx="1872208" cy="340519"/>
          </a:xfrm>
          <a:prstGeom prst="round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400" b="1" dirty="0" smtClean="0"/>
              <a:t>CERIF compliant</a:t>
            </a:r>
            <a:endParaRPr lang="en-GB" b="1" dirty="0"/>
          </a:p>
        </p:txBody>
      </p:sp>
      <p:pic>
        <p:nvPicPr>
          <p:cNvPr id="1027" name="Picture 3" descr="C:\Users\U16504\Documents\photoshop\icones\48 px  web icons\PNG\Databas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581128"/>
            <a:ext cx="609600" cy="609600"/>
          </a:xfrm>
          <a:prstGeom prst="rect">
            <a:avLst/>
          </a:prstGeom>
          <a:noFill/>
        </p:spPr>
      </p:pic>
      <p:pic>
        <p:nvPicPr>
          <p:cNvPr id="30" name="Picture 2" descr="Resultado de imagen de web of scien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5013176"/>
            <a:ext cx="648072" cy="713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12" descr="http://cdn.intechopen.com/public/images/nano/logoscopus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221088"/>
            <a:ext cx="788937" cy="79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1 Título"/>
          <p:cNvSpPr>
            <a:spLocks noGrp="1"/>
          </p:cNvSpPr>
          <p:nvPr>
            <p:ph type="title"/>
          </p:nvPr>
        </p:nvSpPr>
        <p:spPr>
          <a:xfrm>
            <a:off x="1259632" y="0"/>
            <a:ext cx="7124700" cy="792088"/>
          </a:xfrm>
        </p:spPr>
        <p:txBody>
          <a:bodyPr/>
          <a:lstStyle/>
          <a:p>
            <a:r>
              <a:rPr lang="es-ES" dirty="0" smtClean="0"/>
              <a:t>CRIS</a:t>
            </a:r>
            <a:endParaRPr lang="es-ES" dirty="0"/>
          </a:p>
        </p:txBody>
      </p:sp>
      <p:sp>
        <p:nvSpPr>
          <p:cNvPr id="33" name="32 CuadroTexto"/>
          <p:cNvSpPr txBox="1"/>
          <p:nvPr/>
        </p:nvSpPr>
        <p:spPr>
          <a:xfrm>
            <a:off x="2411760" y="5517232"/>
            <a:ext cx="79208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 err="1" smtClean="0"/>
              <a:t>Human</a:t>
            </a:r>
            <a:r>
              <a:rPr lang="es-ES" sz="900" b="1" dirty="0" smtClean="0"/>
              <a:t> </a:t>
            </a:r>
            <a:r>
              <a:rPr lang="es-ES" sz="900" b="1" dirty="0" err="1" smtClean="0"/>
              <a:t>reosurces</a:t>
            </a:r>
            <a:r>
              <a:rPr lang="es-ES" sz="900" b="1" dirty="0" smtClean="0"/>
              <a:t> data</a:t>
            </a:r>
            <a:endParaRPr lang="es-ES" sz="900" b="1" dirty="0"/>
          </a:p>
        </p:txBody>
      </p:sp>
      <p:cxnSp>
        <p:nvCxnSpPr>
          <p:cNvPr id="36" name="35 Conector recto de flecha"/>
          <p:cNvCxnSpPr/>
          <p:nvPr/>
        </p:nvCxnSpPr>
        <p:spPr>
          <a:xfrm flipV="1">
            <a:off x="2267746" y="3789040"/>
            <a:ext cx="0" cy="432048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5157192"/>
            <a:ext cx="1452669" cy="978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3" descr="C:\Users\U16504\Documents\photoshop\icones\48 px  web icons\PNG\Database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483768" y="4869160"/>
            <a:ext cx="609600" cy="609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800381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1556792"/>
            <a:ext cx="8280920" cy="1323439"/>
          </a:xfrm>
          <a:prstGeom prst="rect">
            <a:avLst/>
          </a:prstGeom>
          <a:noFill/>
          <a:ln w="3175">
            <a:noFill/>
          </a:ln>
        </p:spPr>
        <p:txBody>
          <a:bodyPr wrap="square" numCol="2" rtlCol="0">
            <a:spAutoFit/>
          </a:bodyPr>
          <a:lstStyle/>
          <a:p>
            <a:endParaRPr lang="ca-ES" sz="2000" dirty="0" smtClean="0">
              <a:latin typeface="Georgia" pitchFamily="18" charset="0"/>
            </a:endParaRPr>
          </a:p>
          <a:p>
            <a:endParaRPr lang="ca-ES" sz="2000" dirty="0" smtClean="0">
              <a:latin typeface="Georgia" pitchFamily="18" charset="0"/>
            </a:endParaRPr>
          </a:p>
          <a:p>
            <a:endParaRPr lang="ca-ES" sz="2000" dirty="0" smtClean="0">
              <a:latin typeface="Georgia" pitchFamily="18" charset="0"/>
            </a:endParaRPr>
          </a:p>
          <a:p>
            <a:endParaRPr lang="ca-ES" sz="2000" dirty="0" smtClean="0">
              <a:latin typeface="Georgia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8542188" cy="6132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280920" cy="5688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1042988" y="117475"/>
            <a:ext cx="75612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sz="2200">
                <a:solidFill>
                  <a:srgbClr val="800000"/>
                </a:solidFill>
              </a:rPr>
              <a:t/>
            </a:r>
            <a:br>
              <a:rPr lang="es-ES" sz="2200">
                <a:solidFill>
                  <a:srgbClr val="800000"/>
                </a:solidFill>
              </a:rPr>
            </a:br>
            <a:endParaRPr lang="es-ES" sz="2200"/>
          </a:p>
        </p:txBody>
      </p:sp>
      <p:sp>
        <p:nvSpPr>
          <p:cNvPr id="6" name="5 Elipse"/>
          <p:cNvSpPr/>
          <p:nvPr/>
        </p:nvSpPr>
        <p:spPr>
          <a:xfrm>
            <a:off x="5286380" y="3214686"/>
            <a:ext cx="91440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860032" y="1844824"/>
            <a:ext cx="864096" cy="36004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5775"/>
            <a:ext cx="8856984" cy="5607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7 Elipse"/>
          <p:cNvSpPr/>
          <p:nvPr/>
        </p:nvSpPr>
        <p:spPr bwMode="auto">
          <a:xfrm>
            <a:off x="6372200" y="3501008"/>
            <a:ext cx="720080" cy="432048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764704"/>
            <a:ext cx="8757238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5 Elipse"/>
          <p:cNvSpPr/>
          <p:nvPr/>
        </p:nvSpPr>
        <p:spPr bwMode="auto">
          <a:xfrm>
            <a:off x="2699792" y="2492896"/>
            <a:ext cx="504056" cy="432048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3" y="404664"/>
            <a:ext cx="8944445" cy="6264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1042988" y="117475"/>
            <a:ext cx="75612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sz="2200">
                <a:solidFill>
                  <a:srgbClr val="800000"/>
                </a:solidFill>
              </a:rPr>
              <a:t/>
            </a:r>
            <a:br>
              <a:rPr lang="es-ES" sz="2200">
                <a:solidFill>
                  <a:srgbClr val="800000"/>
                </a:solidFill>
              </a:rPr>
            </a:br>
            <a:endParaRPr lang="es-ES" sz="2200"/>
          </a:p>
        </p:txBody>
      </p:sp>
      <p:sp>
        <p:nvSpPr>
          <p:cNvPr id="6" name="5 Elipse"/>
          <p:cNvSpPr/>
          <p:nvPr/>
        </p:nvSpPr>
        <p:spPr>
          <a:xfrm>
            <a:off x="5286380" y="3214686"/>
            <a:ext cx="91440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860032" y="1844824"/>
            <a:ext cx="864096" cy="36004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718" y="620688"/>
            <a:ext cx="8934424" cy="5751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8 Elipse"/>
          <p:cNvSpPr/>
          <p:nvPr/>
        </p:nvSpPr>
        <p:spPr bwMode="auto">
          <a:xfrm>
            <a:off x="7020272" y="3717032"/>
            <a:ext cx="1224136" cy="432048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324" y="260648"/>
            <a:ext cx="8920172" cy="6264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5"/>
          <p:cNvGrpSpPr>
            <a:grpSpLocks/>
          </p:cNvGrpSpPr>
          <p:nvPr/>
        </p:nvGrpSpPr>
        <p:grpSpPr bwMode="auto">
          <a:xfrm>
            <a:off x="323528" y="3686944"/>
            <a:ext cx="1938437" cy="2036440"/>
            <a:chOff x="7658100" y="5626650"/>
            <a:chExt cx="4370298" cy="5790651"/>
          </a:xfrm>
        </p:grpSpPr>
        <p:sp>
          <p:nvSpPr>
            <p:cNvPr id="11" name="Shape 820"/>
            <p:cNvSpPr/>
            <p:nvPr/>
          </p:nvSpPr>
          <p:spPr>
            <a:xfrm>
              <a:off x="7697895" y="5626650"/>
              <a:ext cx="4330503" cy="5790651"/>
            </a:xfrm>
            <a:prstGeom prst="roundRect">
              <a:avLst>
                <a:gd name="adj" fmla="val 3282"/>
              </a:avLst>
            </a:prstGeom>
            <a:solidFill>
              <a:schemeClr val="accent5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12" name="Shape 821"/>
            <p:cNvSpPr>
              <a:spLocks noChangeArrowheads="1"/>
            </p:cNvSpPr>
            <p:nvPr/>
          </p:nvSpPr>
          <p:spPr bwMode="auto">
            <a:xfrm>
              <a:off x="8260727" y="6014887"/>
              <a:ext cx="3180361" cy="787651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non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err="1" smtClean="0">
                  <a:solidFill>
                    <a:schemeClr val="bg1"/>
                  </a:solidFill>
                  <a:latin typeface="+mn-lt"/>
                </a:rPr>
                <a:t>Experts</a:t>
              </a:r>
              <a:r>
                <a:rPr lang="es-ES" sz="1800" dirty="0" smtClean="0">
                  <a:solidFill>
                    <a:schemeClr val="bg1"/>
                  </a:solidFill>
                  <a:latin typeface="+mn-lt"/>
                </a:rPr>
                <a:t> guide</a:t>
              </a:r>
              <a:endParaRPr sz="18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3" name="Shape 823"/>
            <p:cNvSpPr>
              <a:spLocks noChangeArrowheads="1"/>
            </p:cNvSpPr>
            <p:nvPr/>
          </p:nvSpPr>
          <p:spPr bwMode="auto">
            <a:xfrm>
              <a:off x="8064499" y="7327898"/>
              <a:ext cx="3581402" cy="420999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 sz="2400" spc="48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endParaRPr sz="1200" dirty="0">
                <a:solidFill>
                  <a:schemeClr val="bg1"/>
                </a:solidFill>
              </a:endParaRPr>
            </a:p>
          </p:txBody>
        </p:sp>
        <p:sp>
          <p:nvSpPr>
            <p:cNvPr id="14" name="Shape 824"/>
            <p:cNvSpPr/>
            <p:nvPr/>
          </p:nvSpPr>
          <p:spPr>
            <a:xfrm>
              <a:off x="7976462" y="7878965"/>
              <a:ext cx="3719095" cy="3234327"/>
            </a:xfrm>
            <a:prstGeom prst="roundRect">
              <a:avLst>
                <a:gd name="adj" fmla="val 9406"/>
              </a:avLst>
            </a:prstGeom>
            <a:noFill/>
            <a:ln w="25400" cap="flat">
              <a:noFill/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15" name="Shape 825"/>
            <p:cNvSpPr>
              <a:spLocks noChangeArrowheads="1"/>
            </p:cNvSpPr>
            <p:nvPr/>
          </p:nvSpPr>
          <p:spPr bwMode="auto">
            <a:xfrm>
              <a:off x="8632168" y="8493233"/>
              <a:ext cx="2597527" cy="210040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>
              <a:lvl1pPr>
                <a:defRPr sz="3200" spc="64">
                  <a:solidFill>
                    <a:srgbClr val="7A7A7A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>
                      <a:lumMod val="50000"/>
                    </a:schemeClr>
                  </a:solidFill>
                  <a:latin typeface="+mn-lt"/>
                </a:rPr>
                <a:t> </a:t>
              </a:r>
              <a:r>
                <a:rPr lang="es-ES" sz="1600" dirty="0" err="1" smtClean="0">
                  <a:solidFill>
                    <a:schemeClr val="bg1"/>
                  </a:solidFill>
                  <a:latin typeface="+mn-lt"/>
                </a:rPr>
                <a:t>Information</a:t>
              </a:r>
              <a:endParaRPr lang="es-ES" sz="1600" dirty="0" smtClean="0">
                <a:solidFill>
                  <a:schemeClr val="bg1"/>
                </a:solidFill>
                <a:latin typeface="+mn-lt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err="1" smtClean="0">
                  <a:solidFill>
                    <a:schemeClr val="bg1"/>
                  </a:solidFill>
                  <a:latin typeface="+mn-lt"/>
                </a:rPr>
                <a:t>for</a:t>
              </a: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 </a:t>
              </a:r>
              <a:r>
                <a:rPr lang="es-ES" sz="1600" dirty="0" err="1" smtClean="0">
                  <a:solidFill>
                    <a:schemeClr val="bg1"/>
                  </a:solidFill>
                  <a:latin typeface="+mn-lt"/>
                </a:rPr>
                <a:t>the</a:t>
              </a: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 media</a:t>
              </a:r>
              <a:endParaRPr sz="1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6" name="Shape 827"/>
            <p:cNvSpPr>
              <a:spLocks noChangeShapeType="1"/>
            </p:cNvSpPr>
            <p:nvPr/>
          </p:nvSpPr>
          <p:spPr bwMode="auto">
            <a:xfrm>
              <a:off x="7658100" y="6934200"/>
              <a:ext cx="4360817" cy="1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endParaRPr lang="es-ES"/>
            </a:p>
          </p:txBody>
        </p:sp>
      </p:grpSp>
      <p:grpSp>
        <p:nvGrpSpPr>
          <p:cNvPr id="17" name="Group 24"/>
          <p:cNvGrpSpPr>
            <a:grpSpLocks/>
          </p:cNvGrpSpPr>
          <p:nvPr/>
        </p:nvGrpSpPr>
        <p:grpSpPr bwMode="auto">
          <a:xfrm>
            <a:off x="2483768" y="3686944"/>
            <a:ext cx="1930400" cy="2036440"/>
            <a:chOff x="12368296" y="5625675"/>
            <a:chExt cx="4400421" cy="5791626"/>
          </a:xfrm>
        </p:grpSpPr>
        <p:sp>
          <p:nvSpPr>
            <p:cNvPr id="18" name="Shape 829"/>
            <p:cNvSpPr/>
            <p:nvPr/>
          </p:nvSpPr>
          <p:spPr>
            <a:xfrm>
              <a:off x="12368296" y="5625675"/>
              <a:ext cx="4331663" cy="5791626"/>
            </a:xfrm>
            <a:prstGeom prst="roundRect">
              <a:avLst>
                <a:gd name="adj" fmla="val 3282"/>
              </a:avLst>
            </a:prstGeom>
            <a:solidFill>
              <a:schemeClr val="accent2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19" name="Shape 830"/>
            <p:cNvSpPr>
              <a:spLocks noChangeArrowheads="1"/>
            </p:cNvSpPr>
            <p:nvPr/>
          </p:nvSpPr>
          <p:spPr bwMode="auto">
            <a:xfrm>
              <a:off x="14163642" y="6014884"/>
              <a:ext cx="686973" cy="787784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non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smtClean="0">
                  <a:solidFill>
                    <a:schemeClr val="bg1"/>
                  </a:solidFill>
                  <a:latin typeface="+mn-lt"/>
                </a:rPr>
                <a:t>CV</a:t>
              </a:r>
              <a:endParaRPr sz="18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0" name="Shape 832"/>
            <p:cNvSpPr>
              <a:spLocks noChangeArrowheads="1"/>
            </p:cNvSpPr>
            <p:nvPr/>
          </p:nvSpPr>
          <p:spPr bwMode="auto">
            <a:xfrm>
              <a:off x="12712700" y="7327902"/>
              <a:ext cx="3581401" cy="421069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 sz="2400" spc="48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endParaRPr sz="1200" dirty="0">
                <a:solidFill>
                  <a:schemeClr val="bg1"/>
                </a:solidFill>
              </a:endParaRPr>
            </a:p>
          </p:txBody>
        </p:sp>
        <p:sp>
          <p:nvSpPr>
            <p:cNvPr id="21" name="Shape 833"/>
            <p:cNvSpPr/>
            <p:nvPr/>
          </p:nvSpPr>
          <p:spPr>
            <a:xfrm>
              <a:off x="12697885" y="7878370"/>
              <a:ext cx="3720093" cy="3196466"/>
            </a:xfrm>
            <a:prstGeom prst="roundRect">
              <a:avLst>
                <a:gd name="adj" fmla="val 9406"/>
              </a:avLst>
            </a:prstGeom>
            <a:noFill/>
            <a:ln w="25400" cap="flat">
              <a:noFill/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2" name="Shape 834"/>
            <p:cNvSpPr>
              <a:spLocks noChangeArrowheads="1"/>
            </p:cNvSpPr>
            <p:nvPr/>
          </p:nvSpPr>
          <p:spPr bwMode="auto">
            <a:xfrm>
              <a:off x="12862030" y="8287950"/>
              <a:ext cx="3611190" cy="280100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>
              <a:lvl1pPr>
                <a:defRPr sz="3200" spc="64">
                  <a:solidFill>
                    <a:srgbClr val="7A7A7A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CVA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CVN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CV AQU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err="1" smtClean="0">
                  <a:solidFill>
                    <a:schemeClr val="bg1"/>
                  </a:solidFill>
                  <a:latin typeface="+mn-lt"/>
                </a:rPr>
                <a:t>Customized</a:t>
              </a: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 CV</a:t>
              </a:r>
              <a:endParaRPr sz="1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3" name="Shape 836"/>
            <p:cNvSpPr>
              <a:spLocks noChangeShapeType="1"/>
            </p:cNvSpPr>
            <p:nvPr/>
          </p:nvSpPr>
          <p:spPr bwMode="auto">
            <a:xfrm>
              <a:off x="12407899" y="6921500"/>
              <a:ext cx="4360818" cy="1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endParaRPr lang="es-ES"/>
            </a:p>
          </p:txBody>
        </p:sp>
      </p:grpSp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3" cstate="print"/>
          <a:srcRect l="16162" t="18139" r="57910" b="4956"/>
          <a:stretch>
            <a:fillRect/>
          </a:stretch>
        </p:blipFill>
        <p:spPr bwMode="auto">
          <a:xfrm>
            <a:off x="2793402" y="1700436"/>
            <a:ext cx="1274542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204492"/>
            <a:ext cx="1872208" cy="1015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9" name="Group 6"/>
          <p:cNvGrpSpPr>
            <a:grpSpLocks/>
          </p:cNvGrpSpPr>
          <p:nvPr/>
        </p:nvGrpSpPr>
        <p:grpSpPr bwMode="auto">
          <a:xfrm flipH="1">
            <a:off x="6732238" y="3686944"/>
            <a:ext cx="1869732" cy="2088232"/>
            <a:chOff x="3165971" y="5435418"/>
            <a:chExt cx="4360825" cy="5981883"/>
          </a:xfrm>
        </p:grpSpPr>
        <p:sp>
          <p:nvSpPr>
            <p:cNvPr id="40" name="Shape 811"/>
            <p:cNvSpPr/>
            <p:nvPr/>
          </p:nvSpPr>
          <p:spPr>
            <a:xfrm>
              <a:off x="3184521" y="5435418"/>
              <a:ext cx="4342275" cy="5981883"/>
            </a:xfrm>
            <a:prstGeom prst="roundRect">
              <a:avLst>
                <a:gd name="adj" fmla="val 3273"/>
              </a:avLst>
            </a:prstGeom>
            <a:solidFill>
              <a:schemeClr val="accent3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41" name="Shape 812"/>
            <p:cNvSpPr>
              <a:spLocks noChangeArrowheads="1"/>
            </p:cNvSpPr>
            <p:nvPr/>
          </p:nvSpPr>
          <p:spPr bwMode="auto">
            <a:xfrm>
              <a:off x="3362300" y="5862695"/>
              <a:ext cx="3643316" cy="821821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err="1" smtClean="0">
                  <a:solidFill>
                    <a:schemeClr val="bg1"/>
                  </a:solidFill>
                  <a:latin typeface="+mn-lt"/>
                </a:rPr>
                <a:t>Liferay</a:t>
              </a:r>
              <a:endParaRPr sz="18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42" name="Shape 814"/>
            <p:cNvSpPr>
              <a:spLocks noChangeArrowheads="1"/>
            </p:cNvSpPr>
            <p:nvPr/>
          </p:nvSpPr>
          <p:spPr bwMode="auto">
            <a:xfrm>
              <a:off x="3717872" y="7059942"/>
              <a:ext cx="3581403" cy="421000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 sz="2400" spc="48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endParaRPr sz="1200" dirty="0">
                <a:solidFill>
                  <a:schemeClr val="bg1"/>
                </a:solidFill>
              </a:endParaRPr>
            </a:p>
          </p:txBody>
        </p:sp>
        <p:sp>
          <p:nvSpPr>
            <p:cNvPr id="43" name="Shape 815"/>
            <p:cNvSpPr/>
            <p:nvPr/>
          </p:nvSpPr>
          <p:spPr>
            <a:xfrm>
              <a:off x="3540086" y="7674209"/>
              <a:ext cx="3508578" cy="3439083"/>
            </a:xfrm>
            <a:prstGeom prst="roundRect">
              <a:avLst>
                <a:gd name="adj" fmla="val 9406"/>
              </a:avLst>
            </a:prstGeom>
            <a:noFill/>
            <a:ln w="25400" cap="flat">
              <a:noFill/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s-ES" sz="1600" dirty="0" err="1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rPr>
                <a:t>Researchers</a:t>
              </a:r>
              <a:r>
                <a:rPr lang="es-ES" sz="1600" dirty="0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rPr>
                <a:t>’</a:t>
              </a:r>
            </a:p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s-ES" sz="1600" dirty="0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+mn-lt"/>
                  <a:ea typeface="+mn-ea"/>
                </a:rPr>
                <a:t>web </a:t>
              </a:r>
              <a:r>
                <a:rPr lang="es-ES" sz="1600" dirty="0" err="1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+mn-lt"/>
                  <a:ea typeface="+mn-ea"/>
                </a:rPr>
                <a:t>pages</a:t>
              </a:r>
              <a:endParaRPr sz="16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44" name="Shape 818"/>
            <p:cNvSpPr>
              <a:spLocks noChangeShapeType="1"/>
            </p:cNvSpPr>
            <p:nvPr/>
          </p:nvSpPr>
          <p:spPr bwMode="auto">
            <a:xfrm>
              <a:off x="3165971" y="6717249"/>
              <a:ext cx="436082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endParaRPr lang="es-ES"/>
            </a:p>
          </p:txBody>
        </p:sp>
      </p:grpSp>
      <p:grpSp>
        <p:nvGrpSpPr>
          <p:cNvPr id="35" name="Group 33"/>
          <p:cNvGrpSpPr>
            <a:grpSpLocks/>
          </p:cNvGrpSpPr>
          <p:nvPr/>
        </p:nvGrpSpPr>
        <p:grpSpPr bwMode="auto">
          <a:xfrm>
            <a:off x="4644008" y="3686944"/>
            <a:ext cx="1944216" cy="2088232"/>
            <a:chOff x="17043400" y="5626045"/>
            <a:chExt cx="4360817" cy="5598214"/>
          </a:xfrm>
        </p:grpSpPr>
        <p:sp>
          <p:nvSpPr>
            <p:cNvPr id="36" name="Shape 838"/>
            <p:cNvSpPr/>
            <p:nvPr/>
          </p:nvSpPr>
          <p:spPr>
            <a:xfrm>
              <a:off x="17050638" y="5626045"/>
              <a:ext cx="4192067" cy="5598214"/>
            </a:xfrm>
            <a:prstGeom prst="roundRect">
              <a:avLst>
                <a:gd name="adj" fmla="val 3282"/>
              </a:avLst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37" name="Shape 839"/>
            <p:cNvSpPr>
              <a:spLocks noChangeArrowheads="1"/>
            </p:cNvSpPr>
            <p:nvPr/>
          </p:nvSpPr>
          <p:spPr bwMode="auto">
            <a:xfrm>
              <a:off x="18633909" y="6014884"/>
              <a:ext cx="1117940" cy="735705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non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smtClean="0">
                  <a:solidFill>
                    <a:schemeClr val="bg1"/>
                  </a:solidFill>
                </a:rPr>
                <a:t>PRC</a:t>
              </a:r>
              <a:endParaRPr sz="1800" dirty="0">
                <a:solidFill>
                  <a:schemeClr val="bg1"/>
                </a:solidFill>
              </a:endParaRPr>
            </a:p>
          </p:txBody>
        </p:sp>
        <p:sp>
          <p:nvSpPr>
            <p:cNvPr id="38" name="Shape 841"/>
            <p:cNvSpPr/>
            <p:nvPr/>
          </p:nvSpPr>
          <p:spPr>
            <a:xfrm>
              <a:off x="17267567" y="7921070"/>
              <a:ext cx="3774755" cy="3192190"/>
            </a:xfrm>
            <a:prstGeom prst="roundRect">
              <a:avLst>
                <a:gd name="adj" fmla="val 9406"/>
              </a:avLst>
            </a:prstGeom>
            <a:noFill/>
            <a:ln w="25400" cap="flat">
              <a:noFill/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46" name="Shape 842"/>
            <p:cNvSpPr>
              <a:spLocks noChangeArrowheads="1"/>
            </p:cNvSpPr>
            <p:nvPr/>
          </p:nvSpPr>
          <p:spPr bwMode="auto">
            <a:xfrm>
              <a:off x="17538976" y="8494826"/>
              <a:ext cx="3528023" cy="1961880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>
              <a:lvl1pPr>
                <a:defRPr sz="3200" spc="64">
                  <a:solidFill>
                    <a:srgbClr val="7A7A7A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</a:rPr>
                <a:t>Portal de la 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</a:rPr>
                <a:t>Recerca de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</a:rPr>
                <a:t>Catalunya</a:t>
              </a:r>
            </a:p>
          </p:txBody>
        </p:sp>
        <p:sp>
          <p:nvSpPr>
            <p:cNvPr id="47" name="Shape 845"/>
            <p:cNvSpPr>
              <a:spLocks noChangeShapeType="1"/>
            </p:cNvSpPr>
            <p:nvPr/>
          </p:nvSpPr>
          <p:spPr bwMode="auto">
            <a:xfrm>
              <a:off x="17043400" y="6896100"/>
              <a:ext cx="4360817" cy="1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endParaRPr lang="es-ES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72444"/>
            <a:ext cx="2232248" cy="1387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1 Título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124700" cy="864096"/>
          </a:xfrm>
        </p:spPr>
        <p:txBody>
          <a:bodyPr/>
          <a:lstStyle/>
          <a:p>
            <a:r>
              <a:rPr lang="es-ES" dirty="0" err="1" smtClean="0"/>
              <a:t>Scientific</a:t>
            </a:r>
            <a:r>
              <a:rPr lang="es-ES" dirty="0" smtClean="0"/>
              <a:t> output at </a:t>
            </a:r>
            <a:r>
              <a:rPr lang="es-ES" dirty="0" err="1" smtClean="0"/>
              <a:t>the</a:t>
            </a:r>
            <a:r>
              <a:rPr lang="es-ES" dirty="0" smtClean="0"/>
              <a:t> UPF</a:t>
            </a:r>
            <a:endParaRPr lang="es-ES" dirty="0"/>
          </a:p>
        </p:txBody>
      </p:sp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1844824"/>
            <a:ext cx="1944216" cy="1373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24"/>
          <p:cNvGrpSpPr>
            <a:grpSpLocks/>
          </p:cNvGrpSpPr>
          <p:nvPr/>
        </p:nvGrpSpPr>
        <p:grpSpPr bwMode="auto">
          <a:xfrm>
            <a:off x="2570162" y="3553594"/>
            <a:ext cx="1929830" cy="2180456"/>
            <a:chOff x="12368296" y="5625675"/>
            <a:chExt cx="4400421" cy="5791626"/>
          </a:xfrm>
        </p:grpSpPr>
        <p:sp>
          <p:nvSpPr>
            <p:cNvPr id="35" name="Shape 829"/>
            <p:cNvSpPr/>
            <p:nvPr/>
          </p:nvSpPr>
          <p:spPr>
            <a:xfrm>
              <a:off x="12368296" y="5625675"/>
              <a:ext cx="4331663" cy="5791626"/>
            </a:xfrm>
            <a:prstGeom prst="roundRect">
              <a:avLst>
                <a:gd name="adj" fmla="val 3282"/>
              </a:avLst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s-ES" sz="2000" dirty="0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+mn-lt"/>
                  <a:ea typeface="+mn-ea"/>
                </a:rPr>
                <a:t/>
              </a:r>
              <a:br>
                <a:rPr lang="es-ES" sz="2000" dirty="0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+mn-lt"/>
                  <a:ea typeface="+mn-ea"/>
                </a:rPr>
              </a:br>
              <a:endParaRPr lang="es-ES" sz="2000" dirty="0" smtClea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s-ES" sz="1600" dirty="0" err="1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+mn-lt"/>
                  <a:ea typeface="+mn-ea"/>
                </a:rPr>
                <a:t>by</a:t>
              </a:r>
              <a:endParaRPr lang="es-ES" sz="1600" dirty="0" smtClea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s-ES" sz="1600" dirty="0" err="1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rPr>
                <a:t>Department</a:t>
              </a:r>
              <a:endParaRPr lang="es-ES" sz="1600" dirty="0" smtClea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s-ES" sz="1600" dirty="0" err="1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+mn-lt"/>
                  <a:ea typeface="+mn-ea"/>
                </a:rPr>
                <a:t>Group</a:t>
              </a:r>
              <a:endParaRPr lang="es-ES" sz="1600" dirty="0" smtClea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s-ES" sz="1600" dirty="0" err="1" smtClean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rPr>
                <a:t>Unit</a:t>
              </a:r>
              <a:endParaRPr sz="16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39" name="Shape 830"/>
            <p:cNvSpPr>
              <a:spLocks noChangeArrowheads="1"/>
            </p:cNvSpPr>
            <p:nvPr/>
          </p:nvSpPr>
          <p:spPr bwMode="auto">
            <a:xfrm>
              <a:off x="13088923" y="6014884"/>
              <a:ext cx="2836426" cy="735752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smtClean="0">
                  <a:solidFill>
                    <a:schemeClr val="bg1"/>
                  </a:solidFill>
                  <a:latin typeface="+mn-lt"/>
                </a:rPr>
                <a:t>UPF </a:t>
              </a:r>
              <a:r>
                <a:rPr lang="es-ES" sz="1800" dirty="0" err="1" smtClean="0">
                  <a:solidFill>
                    <a:schemeClr val="bg1"/>
                  </a:solidFill>
                  <a:latin typeface="+mn-lt"/>
                </a:rPr>
                <a:t>reports</a:t>
              </a:r>
              <a:endParaRPr sz="18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41" name="Shape 833"/>
            <p:cNvSpPr/>
            <p:nvPr/>
          </p:nvSpPr>
          <p:spPr>
            <a:xfrm>
              <a:off x="12860874" y="7920847"/>
              <a:ext cx="3535106" cy="3192394"/>
            </a:xfrm>
            <a:prstGeom prst="roundRect">
              <a:avLst>
                <a:gd name="adj" fmla="val 9406"/>
              </a:avLst>
            </a:prstGeom>
            <a:noFill/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43" name="Shape 836"/>
            <p:cNvSpPr>
              <a:spLocks noChangeShapeType="1"/>
            </p:cNvSpPr>
            <p:nvPr/>
          </p:nvSpPr>
          <p:spPr bwMode="auto">
            <a:xfrm>
              <a:off x="12407899" y="6921500"/>
              <a:ext cx="4360818" cy="1"/>
            </a:xfrm>
            <a:prstGeom prst="line">
              <a:avLst/>
            </a:prstGeom>
            <a:ln>
              <a:noFill/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endParaRPr lang="es-ES"/>
            </a:p>
          </p:txBody>
        </p:sp>
      </p:grp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67544" y="3553594"/>
            <a:ext cx="1983555" cy="2180456"/>
            <a:chOff x="2842337" y="5626650"/>
            <a:chExt cx="4528380" cy="5790651"/>
          </a:xfrm>
        </p:grpSpPr>
        <p:sp>
          <p:nvSpPr>
            <p:cNvPr id="4" name="Shape 811"/>
            <p:cNvSpPr/>
            <p:nvPr/>
          </p:nvSpPr>
          <p:spPr>
            <a:xfrm>
              <a:off x="2842337" y="5626650"/>
              <a:ext cx="4342278" cy="5790651"/>
            </a:xfrm>
            <a:prstGeom prst="roundRect">
              <a:avLst>
                <a:gd name="adj" fmla="val 3273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5" name="Shape 812"/>
            <p:cNvSpPr>
              <a:spLocks noChangeArrowheads="1"/>
            </p:cNvSpPr>
            <p:nvPr/>
          </p:nvSpPr>
          <p:spPr bwMode="auto">
            <a:xfrm>
              <a:off x="3269911" y="6014885"/>
              <a:ext cx="3282655" cy="73562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non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err="1" smtClean="0">
                  <a:solidFill>
                    <a:schemeClr val="bg1"/>
                  </a:solidFill>
                  <a:latin typeface="+mn-lt"/>
                </a:rPr>
                <a:t>Annual</a:t>
              </a:r>
              <a:r>
                <a:rPr lang="es-ES" sz="1800" dirty="0" smtClean="0">
                  <a:solidFill>
                    <a:schemeClr val="bg1"/>
                  </a:solidFill>
                  <a:latin typeface="+mn-lt"/>
                </a:rPr>
                <a:t> </a:t>
              </a:r>
              <a:r>
                <a:rPr lang="es-ES" sz="1800" dirty="0" err="1" smtClean="0">
                  <a:solidFill>
                    <a:schemeClr val="bg1"/>
                  </a:solidFill>
                  <a:latin typeface="+mn-lt"/>
                </a:rPr>
                <a:t>report</a:t>
              </a:r>
              <a:endParaRPr sz="18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6" name="Shape 814"/>
            <p:cNvSpPr>
              <a:spLocks noChangeArrowheads="1"/>
            </p:cNvSpPr>
            <p:nvPr/>
          </p:nvSpPr>
          <p:spPr bwMode="auto">
            <a:xfrm>
              <a:off x="3390898" y="7327898"/>
              <a:ext cx="3581403" cy="420999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 sz="2400" spc="48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endParaRPr sz="1200" dirty="0">
                <a:solidFill>
                  <a:schemeClr val="bg1"/>
                </a:solidFill>
              </a:endParaRPr>
            </a:p>
          </p:txBody>
        </p:sp>
        <p:sp>
          <p:nvSpPr>
            <p:cNvPr id="7" name="Shape 815"/>
            <p:cNvSpPr/>
            <p:nvPr/>
          </p:nvSpPr>
          <p:spPr>
            <a:xfrm>
              <a:off x="3335511" y="7921435"/>
              <a:ext cx="3713153" cy="3191856"/>
            </a:xfrm>
            <a:prstGeom prst="roundRect">
              <a:avLst>
                <a:gd name="adj" fmla="val 21111"/>
              </a:avLst>
            </a:prstGeom>
            <a:noFill/>
            <a:ln w="25400" cap="flat">
              <a:noFill/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8" name="Shape 816"/>
            <p:cNvSpPr>
              <a:spLocks noChangeArrowheads="1"/>
            </p:cNvSpPr>
            <p:nvPr/>
          </p:nvSpPr>
          <p:spPr bwMode="auto">
            <a:xfrm>
              <a:off x="3499902" y="9260060"/>
              <a:ext cx="3307889" cy="1307784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>
              <a:lvl1pPr>
                <a:defRPr sz="3200" spc="64">
                  <a:solidFill>
                    <a:srgbClr val="7A7A7A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err="1" smtClean="0">
                  <a:solidFill>
                    <a:schemeClr val="bg1"/>
                  </a:solidFill>
                  <a:latin typeface="+mn-lt"/>
                </a:rPr>
                <a:t>Researchers</a:t>
              </a: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’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err="1" smtClean="0">
                  <a:solidFill>
                    <a:schemeClr val="bg1"/>
                  </a:solidFill>
                  <a:latin typeface="+mn-lt"/>
                </a:rPr>
                <a:t>publications</a:t>
              </a:r>
              <a:r>
                <a:rPr lang="es-ES" sz="1600" dirty="0" err="1" smtClean="0">
                  <a:solidFill>
                    <a:schemeClr val="bg1">
                      <a:lumMod val="50000"/>
                    </a:schemeClr>
                  </a:solidFill>
                  <a:latin typeface="+mn-lt"/>
                </a:rPr>
                <a:t>s</a:t>
              </a:r>
              <a:endParaRPr sz="1600" dirty="0">
                <a:solidFill>
                  <a:schemeClr val="bg1">
                    <a:lumMod val="50000"/>
                  </a:schemeClr>
                </a:solidFill>
                <a:latin typeface="+mn-lt"/>
              </a:endParaRPr>
            </a:p>
          </p:txBody>
        </p:sp>
        <p:sp>
          <p:nvSpPr>
            <p:cNvPr id="9" name="Shape 818"/>
            <p:cNvSpPr>
              <a:spLocks noChangeShapeType="1"/>
            </p:cNvSpPr>
            <p:nvPr/>
          </p:nvSpPr>
          <p:spPr bwMode="auto">
            <a:xfrm>
              <a:off x="3009899" y="6959600"/>
              <a:ext cx="4360818" cy="1"/>
            </a:xfrm>
            <a:prstGeom prst="line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endParaRPr lang="es-ES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4661004" y="3553594"/>
            <a:ext cx="1849434" cy="2180456"/>
            <a:chOff x="7697895" y="5626650"/>
            <a:chExt cx="4330503" cy="5790651"/>
          </a:xfrm>
        </p:grpSpPr>
        <p:sp>
          <p:nvSpPr>
            <p:cNvPr id="11" name="Shape 820"/>
            <p:cNvSpPr/>
            <p:nvPr/>
          </p:nvSpPr>
          <p:spPr>
            <a:xfrm>
              <a:off x="7697895" y="5626650"/>
              <a:ext cx="4330503" cy="5790651"/>
            </a:xfrm>
            <a:prstGeom prst="roundRect">
              <a:avLst>
                <a:gd name="adj" fmla="val 3282"/>
              </a:avLst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12" name="Shape 821"/>
            <p:cNvSpPr>
              <a:spLocks noChangeArrowheads="1"/>
            </p:cNvSpPr>
            <p:nvPr/>
          </p:nvSpPr>
          <p:spPr bwMode="auto">
            <a:xfrm>
              <a:off x="8773661" y="6014885"/>
              <a:ext cx="2154497" cy="735628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err="1" smtClean="0">
                  <a:solidFill>
                    <a:schemeClr val="bg1"/>
                  </a:solidFill>
                  <a:latin typeface="+mn-lt"/>
                </a:rPr>
                <a:t>Explodat</a:t>
              </a:r>
              <a:endParaRPr sz="18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4" name="Shape 824"/>
            <p:cNvSpPr/>
            <p:nvPr/>
          </p:nvSpPr>
          <p:spPr>
            <a:xfrm>
              <a:off x="7995320" y="7921435"/>
              <a:ext cx="3700241" cy="3191856"/>
            </a:xfrm>
            <a:prstGeom prst="roundRect">
              <a:avLst>
                <a:gd name="adj" fmla="val 21111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15" name="Shape 825"/>
            <p:cNvSpPr>
              <a:spLocks noChangeArrowheads="1"/>
            </p:cNvSpPr>
            <p:nvPr/>
          </p:nvSpPr>
          <p:spPr bwMode="auto">
            <a:xfrm>
              <a:off x="8400004" y="9260060"/>
              <a:ext cx="2798881" cy="653891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>
              <a:spAutoFit/>
            </a:bodyPr>
            <a:lstStyle>
              <a:lvl1pPr>
                <a:defRPr sz="3200" spc="64">
                  <a:solidFill>
                    <a:srgbClr val="7A7A7A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Excel files</a:t>
              </a:r>
              <a:endParaRPr sz="1600" dirty="0"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17" name="Group 33"/>
          <p:cNvGrpSpPr>
            <a:grpSpLocks/>
          </p:cNvGrpSpPr>
          <p:nvPr/>
        </p:nvGrpSpPr>
        <p:grpSpPr bwMode="auto">
          <a:xfrm>
            <a:off x="6847572" y="3553594"/>
            <a:ext cx="1900892" cy="2180456"/>
            <a:chOff x="17043400" y="5626045"/>
            <a:chExt cx="4360817" cy="5791256"/>
          </a:xfrm>
        </p:grpSpPr>
        <p:sp>
          <p:nvSpPr>
            <p:cNvPr id="25" name="Shape 838"/>
            <p:cNvSpPr/>
            <p:nvPr/>
          </p:nvSpPr>
          <p:spPr>
            <a:xfrm>
              <a:off x="17050638" y="5626045"/>
              <a:ext cx="4331866" cy="5791256"/>
            </a:xfrm>
            <a:prstGeom prst="roundRect">
              <a:avLst>
                <a:gd name="adj" fmla="val 3282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6" name="Shape 839"/>
            <p:cNvSpPr>
              <a:spLocks noChangeArrowheads="1"/>
            </p:cNvSpPr>
            <p:nvPr/>
          </p:nvSpPr>
          <p:spPr bwMode="auto">
            <a:xfrm>
              <a:off x="17339455" y="6014884"/>
              <a:ext cx="3706855" cy="735705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none" lIns="0" tIns="0" rIns="0" bIns="0">
              <a:spAutoFit/>
            </a:bodyPr>
            <a:lstStyle>
              <a:lvl1pPr>
                <a:defRPr sz="4000" spc="79">
                  <a:solidFill>
                    <a:srgbClr val="FFFFFF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800" dirty="0" err="1" smtClean="0">
                  <a:solidFill>
                    <a:schemeClr val="bg1"/>
                  </a:solidFill>
                  <a:latin typeface="+mn-lt"/>
                </a:rPr>
                <a:t>Datawarehouse</a:t>
              </a:r>
              <a:endParaRPr sz="18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8" name="Shape 841"/>
            <p:cNvSpPr/>
            <p:nvPr/>
          </p:nvSpPr>
          <p:spPr>
            <a:xfrm>
              <a:off x="17267567" y="7921070"/>
              <a:ext cx="3774755" cy="3192190"/>
            </a:xfrm>
            <a:prstGeom prst="roundRect">
              <a:avLst>
                <a:gd name="adj" fmla="val 9406"/>
              </a:avLst>
            </a:prstGeom>
            <a:noFill/>
            <a:ln w="25400" cap="flat">
              <a:noFill/>
              <a:prstDash val="solid"/>
              <a:miter lim="400000"/>
            </a:ln>
            <a:effectLst/>
          </p:spPr>
          <p:txBody>
            <a:bodyPr lIns="0" tIns="0" rIns="0" bIns="0" anchor="ctr"/>
            <a:lstStyle/>
            <a:p>
              <a:pPr algn="ctr" defTabSz="584200" fontAlgn="auto">
                <a:spcBef>
                  <a:spcPts val="0"/>
                </a:spcBef>
                <a:spcAft>
                  <a:spcPts val="0"/>
                </a:spcAft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9" name="Shape 842"/>
            <p:cNvSpPr>
              <a:spLocks noChangeArrowheads="1"/>
            </p:cNvSpPr>
            <p:nvPr/>
          </p:nvSpPr>
          <p:spPr bwMode="auto">
            <a:xfrm>
              <a:off x="17432760" y="9259837"/>
              <a:ext cx="3634242" cy="653959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>
              <a:lvl1pPr>
                <a:defRPr sz="3200" spc="64">
                  <a:solidFill>
                    <a:srgbClr val="7A7A7A"/>
                  </a:solidFill>
                  <a:latin typeface="Oswald Regular"/>
                  <a:ea typeface="Oswald Regular"/>
                  <a:cs typeface="Oswald Regular"/>
                  <a:sym typeface="Oswald Regular"/>
                </a:defRPr>
              </a:lvl1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 sz="1800" spc="0">
                  <a:solidFill>
                    <a:srgbClr val="000000"/>
                  </a:solidFill>
                </a:defRPr>
              </a:pPr>
              <a:r>
                <a:rPr lang="es-ES" sz="1600" dirty="0" smtClean="0">
                  <a:solidFill>
                    <a:schemeClr val="bg1"/>
                  </a:solidFill>
                  <a:latin typeface="+mn-lt"/>
                </a:rPr>
                <a:t>Control panel</a:t>
              </a:r>
            </a:p>
          </p:txBody>
        </p:sp>
        <p:sp>
          <p:nvSpPr>
            <p:cNvPr id="30" name="Shape 845"/>
            <p:cNvSpPr>
              <a:spLocks noChangeShapeType="1"/>
            </p:cNvSpPr>
            <p:nvPr/>
          </p:nvSpPr>
          <p:spPr bwMode="auto">
            <a:xfrm>
              <a:off x="17043400" y="6896100"/>
              <a:ext cx="4360817" cy="1"/>
            </a:xfrm>
            <a:prstGeom prst="line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endParaRPr lang="es-ES"/>
            </a:p>
          </p:txBody>
        </p:sp>
      </p:grpSp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3" cstate="print"/>
          <a:srcRect t="20667" r="1163" b="388"/>
          <a:stretch>
            <a:fillRect/>
          </a:stretch>
        </p:blipFill>
        <p:spPr bwMode="auto">
          <a:xfrm>
            <a:off x="6732240" y="1768171"/>
            <a:ext cx="2016224" cy="1300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734344"/>
            <a:ext cx="2016224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734344"/>
            <a:ext cx="1944216" cy="1368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6" cstate="print"/>
          <a:srcRect l="55185" t="23142" r="6057" b="7044"/>
          <a:stretch>
            <a:fillRect/>
          </a:stretch>
        </p:blipFill>
        <p:spPr bwMode="auto">
          <a:xfrm>
            <a:off x="2627784" y="1878360"/>
            <a:ext cx="1728192" cy="124517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Shape 845"/>
          <p:cNvSpPr>
            <a:spLocks noChangeShapeType="1"/>
          </p:cNvSpPr>
          <p:nvPr/>
        </p:nvSpPr>
        <p:spPr bwMode="auto">
          <a:xfrm>
            <a:off x="4644008" y="3429000"/>
            <a:ext cx="1900892" cy="0"/>
          </a:xfrm>
          <a:prstGeom prst="line">
            <a:avLst/>
          </a:prstGeom>
          <a:noFill/>
          <a:ln w="12700">
            <a:solidFill>
              <a:schemeClr val="bg1"/>
            </a:solidFill>
            <a:miter lim="400000"/>
            <a:headEnd/>
            <a:tailEnd/>
          </a:ln>
        </p:spPr>
        <p:txBody>
          <a:bodyPr lIns="0" tIns="0" rIns="0" bIns="0" anchor="ctr"/>
          <a:lstStyle/>
          <a:p>
            <a:endParaRPr lang="es-ES"/>
          </a:p>
        </p:txBody>
      </p:sp>
      <p:sp>
        <p:nvSpPr>
          <p:cNvPr id="32" name="Shape 845"/>
          <p:cNvSpPr>
            <a:spLocks noChangeShapeType="1"/>
          </p:cNvSpPr>
          <p:nvPr/>
        </p:nvSpPr>
        <p:spPr bwMode="auto">
          <a:xfrm>
            <a:off x="2699792" y="3429000"/>
            <a:ext cx="1900892" cy="0"/>
          </a:xfrm>
          <a:prstGeom prst="line">
            <a:avLst/>
          </a:prstGeom>
          <a:noFill/>
          <a:ln w="12700">
            <a:solidFill>
              <a:schemeClr val="bg1"/>
            </a:solidFill>
            <a:miter lim="400000"/>
            <a:headEnd/>
            <a:tailEnd/>
          </a:ln>
        </p:spPr>
        <p:txBody>
          <a:bodyPr lIns="0" tIns="0" rIns="0" bIns="0" anchor="ctr"/>
          <a:lstStyle/>
          <a:p>
            <a:endParaRPr lang="es-ES"/>
          </a:p>
        </p:txBody>
      </p:sp>
      <p:sp>
        <p:nvSpPr>
          <p:cNvPr id="33" name="Shape 827"/>
          <p:cNvSpPr>
            <a:spLocks noChangeShapeType="1"/>
          </p:cNvSpPr>
          <p:nvPr/>
        </p:nvSpPr>
        <p:spPr bwMode="auto">
          <a:xfrm>
            <a:off x="395536" y="3384780"/>
            <a:ext cx="1934232" cy="0"/>
          </a:xfrm>
          <a:prstGeom prst="line">
            <a:avLst/>
          </a:prstGeom>
          <a:noFill/>
          <a:ln w="12700">
            <a:solidFill>
              <a:schemeClr val="bg1"/>
            </a:solidFill>
            <a:miter lim="400000"/>
            <a:headEnd/>
            <a:tailEnd/>
          </a:ln>
        </p:spPr>
        <p:txBody>
          <a:bodyPr lIns="0" tIns="0" rIns="0" bIns="0" anchor="ctr"/>
          <a:lstStyle/>
          <a:p>
            <a:endParaRPr lang="es-ES"/>
          </a:p>
        </p:txBody>
      </p:sp>
      <p:sp>
        <p:nvSpPr>
          <p:cNvPr id="40" name="Shape 845"/>
          <p:cNvSpPr>
            <a:spLocks noChangeShapeType="1"/>
          </p:cNvSpPr>
          <p:nvPr/>
        </p:nvSpPr>
        <p:spPr bwMode="auto">
          <a:xfrm>
            <a:off x="6847572" y="3429000"/>
            <a:ext cx="1900892" cy="0"/>
          </a:xfrm>
          <a:prstGeom prst="line">
            <a:avLst/>
          </a:prstGeom>
          <a:noFill/>
          <a:ln w="12700">
            <a:solidFill>
              <a:schemeClr val="bg1"/>
            </a:solidFill>
            <a:miter lim="400000"/>
            <a:headEnd/>
            <a:tailEnd/>
          </a:ln>
        </p:spPr>
        <p:txBody>
          <a:bodyPr lIns="0" tIns="0" rIns="0" bIns="0" anchor="ctr"/>
          <a:lstStyle/>
          <a:p>
            <a:endParaRPr lang="es-ES"/>
          </a:p>
        </p:txBody>
      </p:sp>
      <p:sp>
        <p:nvSpPr>
          <p:cNvPr id="42" name="1 Título"/>
          <p:cNvSpPr>
            <a:spLocks noGrp="1"/>
          </p:cNvSpPr>
          <p:nvPr>
            <p:ph type="title"/>
          </p:nvPr>
        </p:nvSpPr>
        <p:spPr>
          <a:xfrm>
            <a:off x="1335732" y="332656"/>
            <a:ext cx="7124700" cy="864096"/>
          </a:xfrm>
        </p:spPr>
        <p:txBody>
          <a:bodyPr/>
          <a:lstStyle/>
          <a:p>
            <a:r>
              <a:rPr lang="es-ES" dirty="0" err="1" smtClean="0"/>
              <a:t>Scientific</a:t>
            </a:r>
            <a:r>
              <a:rPr lang="es-ES" dirty="0" smtClean="0"/>
              <a:t> output at </a:t>
            </a:r>
            <a:r>
              <a:rPr lang="es-ES" dirty="0" err="1" smtClean="0"/>
              <a:t>the</a:t>
            </a:r>
            <a:r>
              <a:rPr lang="es-ES" dirty="0" smtClean="0"/>
              <a:t> UPF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1556792"/>
            <a:ext cx="8280920" cy="1323439"/>
          </a:xfrm>
          <a:prstGeom prst="rect">
            <a:avLst/>
          </a:prstGeom>
          <a:noFill/>
          <a:ln w="3175">
            <a:noFill/>
          </a:ln>
        </p:spPr>
        <p:txBody>
          <a:bodyPr wrap="square" numCol="2" rtlCol="0">
            <a:spAutoFit/>
          </a:bodyPr>
          <a:lstStyle/>
          <a:p>
            <a:endParaRPr lang="ca-ES" sz="2000" dirty="0" smtClean="0">
              <a:latin typeface="Georgia" pitchFamily="18" charset="0"/>
            </a:endParaRPr>
          </a:p>
          <a:p>
            <a:endParaRPr lang="ca-ES" sz="2000" dirty="0" smtClean="0">
              <a:latin typeface="Georgia" pitchFamily="18" charset="0"/>
            </a:endParaRPr>
          </a:p>
          <a:p>
            <a:endParaRPr lang="ca-ES" sz="2000" dirty="0" smtClean="0">
              <a:latin typeface="Georgia" pitchFamily="18" charset="0"/>
            </a:endParaRPr>
          </a:p>
          <a:p>
            <a:endParaRPr lang="ca-ES" sz="2000" dirty="0" smtClean="0">
              <a:latin typeface="Georgia" pitchFamily="18" charset="0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1977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rgia" pitchFamily="18" charset="0"/>
              <a:ea typeface="+mj-ea"/>
              <a:cs typeface="+mj-cs"/>
            </a:endParaRPr>
          </a:p>
        </p:txBody>
      </p:sp>
      <p:sp>
        <p:nvSpPr>
          <p:cNvPr id="8" name="QuadreDeText 7"/>
          <p:cNvSpPr txBox="1"/>
          <p:nvPr/>
        </p:nvSpPr>
        <p:spPr>
          <a:xfrm>
            <a:off x="611560" y="1484784"/>
            <a:ext cx="734481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endParaRPr lang="es-ES" sz="2400" dirty="0" smtClean="0"/>
          </a:p>
          <a:p>
            <a:pPr>
              <a:buClr>
                <a:srgbClr val="C00000"/>
              </a:buClr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 smtClean="0"/>
          </a:p>
          <a:p>
            <a:pPr>
              <a:buClr>
                <a:srgbClr val="C00000"/>
              </a:buClr>
              <a:buFont typeface="Wingdings" pitchFamily="2" charset="2"/>
              <a:buChar char="§"/>
            </a:pPr>
            <a:endParaRPr lang="es-E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8819738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1297"/>
            <a:ext cx="8647881" cy="6122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 Título"/>
          <p:cNvSpPr txBox="1">
            <a:spLocks/>
          </p:cNvSpPr>
          <p:nvPr/>
        </p:nvSpPr>
        <p:spPr>
          <a:xfrm>
            <a:off x="6702177" y="-2217"/>
            <a:ext cx="2441823" cy="659219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es-ES" sz="2000" dirty="0" smtClean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71" name="19 Marcador de número de diapositiva"/>
          <p:cNvSpPr>
            <a:spLocks noGrp="1"/>
          </p:cNvSpPr>
          <p:nvPr>
            <p:ph type="sldNum" sz="quarter" idx="4294967295"/>
          </p:nvPr>
        </p:nvSpPr>
        <p:spPr>
          <a:xfrm>
            <a:off x="8561388" y="6469063"/>
            <a:ext cx="561975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90E189E-7D5A-4346-98E4-C044D3C0A82D}" type="slidenum">
              <a:rPr lang="es-ES"/>
              <a:pPr>
                <a:defRPr/>
              </a:pPr>
              <a:t>16</a:t>
            </a:fld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8784976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539589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63724" y="332656"/>
            <a:ext cx="7124700" cy="864096"/>
          </a:xfrm>
        </p:spPr>
        <p:txBody>
          <a:bodyPr/>
          <a:lstStyle/>
          <a:p>
            <a:r>
              <a:rPr lang="es-ES" dirty="0" err="1" smtClean="0"/>
              <a:t>Scientific</a:t>
            </a:r>
            <a:r>
              <a:rPr lang="es-ES" dirty="0" smtClean="0"/>
              <a:t> output at </a:t>
            </a:r>
            <a:r>
              <a:rPr lang="es-ES" dirty="0" err="1" smtClean="0"/>
              <a:t>the</a:t>
            </a:r>
            <a:r>
              <a:rPr lang="es-ES" dirty="0" smtClean="0"/>
              <a:t> UPF</a:t>
            </a:r>
            <a:endParaRPr lang="es-ES" dirty="0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15616" y="2492896"/>
            <a:ext cx="72009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CRIS</a:t>
            </a:r>
          </a:p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</a:t>
            </a:r>
            <a:r>
              <a:rPr lang="ca-ES" sz="3200" kern="0" dirty="0" err="1" smtClean="0">
                <a:latin typeface="+mn-lt"/>
              </a:rPr>
              <a:t>Repository</a:t>
            </a:r>
            <a:endParaRPr lang="ca-ES" sz="3200" kern="0" dirty="0" smtClean="0">
              <a:latin typeface="+mn-lt"/>
            </a:endParaRPr>
          </a:p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Lines of </a:t>
            </a:r>
            <a:r>
              <a:rPr lang="ca-ES" sz="3200" kern="0" dirty="0" err="1" smtClean="0">
                <a:latin typeface="+mn-lt"/>
              </a:rPr>
              <a:t>work</a:t>
            </a:r>
            <a:endParaRPr lang="ca-ES" sz="3200" kern="0" dirty="0">
              <a:latin typeface="+mn-lt"/>
            </a:endParaRPr>
          </a:p>
        </p:txBody>
      </p:sp>
      <p:sp>
        <p:nvSpPr>
          <p:cNvPr id="4" name="3 Rectángulo"/>
          <p:cNvSpPr/>
          <p:nvPr/>
        </p:nvSpPr>
        <p:spPr bwMode="auto">
          <a:xfrm>
            <a:off x="971600" y="3140968"/>
            <a:ext cx="3168352" cy="576064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8228917" cy="5544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317624" y="1182688"/>
            <a:ext cx="3254376" cy="2130425"/>
            <a:chOff x="-7985" y="901147"/>
            <a:chExt cx="3255023" cy="2131459"/>
          </a:xfrm>
          <a:solidFill>
            <a:schemeClr val="accent1">
              <a:lumMod val="75000"/>
            </a:schemeClr>
          </a:solidFill>
        </p:grpSpPr>
        <p:sp>
          <p:nvSpPr>
            <p:cNvPr id="6" name="Rectangle 37"/>
            <p:cNvSpPr/>
            <p:nvPr/>
          </p:nvSpPr>
          <p:spPr>
            <a:xfrm>
              <a:off x="-7985" y="901147"/>
              <a:ext cx="3059976" cy="213145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316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" name="Isosceles Triangle 36"/>
            <p:cNvSpPr/>
            <p:nvPr/>
          </p:nvSpPr>
          <p:spPr>
            <a:xfrm rot="5400000">
              <a:off x="2919088" y="1869226"/>
              <a:ext cx="460598" cy="19530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316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4" name="Group 9"/>
          <p:cNvGrpSpPr/>
          <p:nvPr/>
        </p:nvGrpSpPr>
        <p:grpSpPr>
          <a:xfrm rot="10800000">
            <a:off x="1331641" y="3861048"/>
            <a:ext cx="3253437" cy="2131459"/>
            <a:chOff x="-201446" y="901147"/>
            <a:chExt cx="3253437" cy="2131459"/>
          </a:xfrm>
          <a:solidFill>
            <a:schemeClr val="accent3">
              <a:lumMod val="75000"/>
            </a:schemeClr>
          </a:solidFill>
        </p:grpSpPr>
        <p:sp>
          <p:nvSpPr>
            <p:cNvPr id="12" name="Rectangle 43"/>
            <p:cNvSpPr/>
            <p:nvPr/>
          </p:nvSpPr>
          <p:spPr>
            <a:xfrm>
              <a:off x="-7985" y="901147"/>
              <a:ext cx="3059976" cy="2131459"/>
            </a:xfrm>
            <a:prstGeom prst="rect">
              <a:avLst/>
            </a:prstGeom>
            <a:grpFill/>
            <a:ln>
              <a:noFill/>
            </a:ln>
            <a:effectLst>
              <a:outerShdw blurRad="317500" sx="1000" sy="1000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316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Isosceles Triangle 42"/>
            <p:cNvSpPr/>
            <p:nvPr/>
          </p:nvSpPr>
          <p:spPr>
            <a:xfrm rot="16200000">
              <a:off x="-334350" y="1869354"/>
              <a:ext cx="460856" cy="1950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316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5770" y="1202818"/>
            <a:ext cx="3164622" cy="2154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845733"/>
            <a:ext cx="3228801" cy="2175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1340768"/>
            <a:ext cx="2664296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4064948"/>
            <a:ext cx="2768275" cy="1740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0" name="19 Conector recto de flecha"/>
          <p:cNvCxnSpPr/>
          <p:nvPr/>
        </p:nvCxnSpPr>
        <p:spPr bwMode="auto">
          <a:xfrm>
            <a:off x="2843808" y="3356992"/>
            <a:ext cx="0" cy="4320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2" name="21 Conector recto de flecha"/>
          <p:cNvCxnSpPr>
            <a:stCxn id="15" idx="2"/>
          </p:cNvCxnSpPr>
          <p:nvPr/>
        </p:nvCxnSpPr>
        <p:spPr bwMode="auto">
          <a:xfrm flipH="1">
            <a:off x="6516216" y="3356992"/>
            <a:ext cx="1865" cy="4320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116 Rectángulo redondeado"/>
          <p:cNvSpPr/>
          <p:nvPr/>
        </p:nvSpPr>
        <p:spPr>
          <a:xfrm>
            <a:off x="4572001" y="883650"/>
            <a:ext cx="4464496" cy="5584155"/>
          </a:xfrm>
          <a:prstGeom prst="roundRect">
            <a:avLst/>
          </a:prstGeom>
          <a:noFill/>
          <a:ln w="31750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Rectángulo redondeado"/>
          <p:cNvSpPr/>
          <p:nvPr/>
        </p:nvSpPr>
        <p:spPr>
          <a:xfrm>
            <a:off x="134907" y="921969"/>
            <a:ext cx="4222780" cy="5584155"/>
          </a:xfrm>
          <a:prstGeom prst="roundRect">
            <a:avLst/>
          </a:prstGeom>
          <a:noFill/>
          <a:ln w="317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0" name="49 Conector recto de flecha"/>
          <p:cNvCxnSpPr/>
          <p:nvPr/>
        </p:nvCxnSpPr>
        <p:spPr>
          <a:xfrm flipV="1">
            <a:off x="1403648" y="3645024"/>
            <a:ext cx="360040" cy="936104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8" name="67 CuadroTexto"/>
          <p:cNvSpPr txBox="1"/>
          <p:nvPr/>
        </p:nvSpPr>
        <p:spPr>
          <a:xfrm>
            <a:off x="323528" y="4077072"/>
            <a:ext cx="1137019" cy="25391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 smtClean="0"/>
              <a:t>Input</a:t>
            </a:r>
            <a:endParaRPr lang="en-GB" sz="1050" dirty="0"/>
          </a:p>
        </p:txBody>
      </p:sp>
      <p:cxnSp>
        <p:nvCxnSpPr>
          <p:cNvPr id="72" name="71 Conector recto de flecha"/>
          <p:cNvCxnSpPr/>
          <p:nvPr/>
        </p:nvCxnSpPr>
        <p:spPr>
          <a:xfrm flipV="1">
            <a:off x="3131840" y="3501008"/>
            <a:ext cx="12957" cy="141929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7" name="76 CuadroTexto"/>
          <p:cNvSpPr txBox="1"/>
          <p:nvPr/>
        </p:nvSpPr>
        <p:spPr>
          <a:xfrm>
            <a:off x="2771800" y="4365104"/>
            <a:ext cx="803425" cy="2539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050" dirty="0" smtClean="0"/>
              <a:t>Validation</a:t>
            </a:r>
            <a:endParaRPr lang="en-GB" sz="1050" dirty="0"/>
          </a:p>
        </p:txBody>
      </p:sp>
      <p:cxnSp>
        <p:nvCxnSpPr>
          <p:cNvPr id="89" name="88 Conector recto de flecha"/>
          <p:cNvCxnSpPr/>
          <p:nvPr/>
        </p:nvCxnSpPr>
        <p:spPr>
          <a:xfrm flipV="1">
            <a:off x="4096070" y="2697172"/>
            <a:ext cx="1490057" cy="5030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  <a:effectLst>
            <a:glow rad="139700">
              <a:schemeClr val="accent4">
                <a:lumMod val="60000"/>
                <a:lumOff val="40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7" name="96 CuadroTexto"/>
          <p:cNvSpPr txBox="1"/>
          <p:nvPr/>
        </p:nvSpPr>
        <p:spPr>
          <a:xfrm>
            <a:off x="4432899" y="2263422"/>
            <a:ext cx="1003197" cy="2539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 smtClean="0"/>
              <a:t>Publication</a:t>
            </a:r>
            <a:endParaRPr lang="en-GB" sz="1050" dirty="0"/>
          </a:p>
        </p:txBody>
      </p:sp>
      <p:cxnSp>
        <p:nvCxnSpPr>
          <p:cNvPr id="99" name="98 Conector recto de flecha"/>
          <p:cNvCxnSpPr/>
          <p:nvPr/>
        </p:nvCxnSpPr>
        <p:spPr>
          <a:xfrm flipH="1" flipV="1">
            <a:off x="7092280" y="3068961"/>
            <a:ext cx="288032" cy="1008111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3" name="102 CuadroTexto"/>
          <p:cNvSpPr txBox="1"/>
          <p:nvPr/>
        </p:nvSpPr>
        <p:spPr>
          <a:xfrm>
            <a:off x="5940152" y="3933056"/>
            <a:ext cx="928694" cy="2539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 smtClean="0"/>
              <a:t>Search</a:t>
            </a:r>
            <a:endParaRPr lang="en-GB" sz="1050" dirty="0"/>
          </a:p>
        </p:txBody>
      </p:sp>
      <p:sp>
        <p:nvSpPr>
          <p:cNvPr id="119" name="118 CuadroTexto"/>
          <p:cNvSpPr txBox="1"/>
          <p:nvPr/>
        </p:nvSpPr>
        <p:spPr>
          <a:xfrm>
            <a:off x="2091662" y="776837"/>
            <a:ext cx="1256202" cy="34051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400" b="1" dirty="0" smtClean="0"/>
              <a:t>Back-end</a:t>
            </a:r>
            <a:endParaRPr lang="en-GB" b="1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6546844" y="751709"/>
            <a:ext cx="1409532" cy="340519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400" b="1" dirty="0" smtClean="0"/>
              <a:t>Front-end</a:t>
            </a:r>
            <a:endParaRPr lang="en-GB" b="1" dirty="0"/>
          </a:p>
        </p:txBody>
      </p:sp>
      <p:sp>
        <p:nvSpPr>
          <p:cNvPr id="121" name="120 CuadroTexto"/>
          <p:cNvSpPr txBox="1"/>
          <p:nvPr/>
        </p:nvSpPr>
        <p:spPr>
          <a:xfrm>
            <a:off x="2143108" y="1285861"/>
            <a:ext cx="1126923" cy="34051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GB" sz="1400" b="1" dirty="0" smtClean="0"/>
              <a:t>REC</a:t>
            </a:r>
            <a:endParaRPr lang="en-GB" b="1" dirty="0"/>
          </a:p>
        </p:txBody>
      </p:sp>
      <p:sp>
        <p:nvSpPr>
          <p:cNvPr id="130" name="129 CuadroTexto"/>
          <p:cNvSpPr txBox="1"/>
          <p:nvPr/>
        </p:nvSpPr>
        <p:spPr>
          <a:xfrm>
            <a:off x="4857752" y="1214422"/>
            <a:ext cx="1356555" cy="34051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400" b="1" dirty="0" smtClean="0"/>
              <a:t>e-Repositori</a:t>
            </a:r>
            <a:endParaRPr lang="en-GB" b="1" dirty="0"/>
          </a:p>
        </p:txBody>
      </p:sp>
      <p:pic>
        <p:nvPicPr>
          <p:cNvPr id="6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2442864" cy="1570738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12776"/>
            <a:ext cx="2039972" cy="1604301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40 Rectángulo"/>
          <p:cNvSpPr/>
          <p:nvPr/>
        </p:nvSpPr>
        <p:spPr>
          <a:xfrm>
            <a:off x="354809" y="4010492"/>
            <a:ext cx="790074" cy="106250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114300" tIns="57150" rIns="114300" bIns="57150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_tradnl" sz="3000" kern="1200" dirty="0" smtClean="0">
                <a:solidFill>
                  <a:schemeClr val="tx1"/>
                </a:solidFill>
              </a:rPr>
              <a:t>	  	      </a:t>
            </a:r>
            <a:endParaRPr lang="es-ES_tradnl" sz="3000" kern="1200" dirty="0">
              <a:solidFill>
                <a:schemeClr val="tx1"/>
              </a:solidFill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6" y="1844824"/>
            <a:ext cx="2448270" cy="1539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1412776"/>
            <a:ext cx="2016224" cy="1584176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653136"/>
            <a:ext cx="1368152" cy="850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1 Título"/>
          <p:cNvSpPr>
            <a:spLocks noGrp="1"/>
          </p:cNvSpPr>
          <p:nvPr>
            <p:ph type="title"/>
          </p:nvPr>
        </p:nvSpPr>
        <p:spPr>
          <a:xfrm>
            <a:off x="1259632" y="72008"/>
            <a:ext cx="7124700" cy="620688"/>
          </a:xfrm>
        </p:spPr>
        <p:txBody>
          <a:bodyPr/>
          <a:lstStyle/>
          <a:p>
            <a:r>
              <a:rPr lang="es-ES" dirty="0" err="1" smtClean="0"/>
              <a:t>Repository</a:t>
            </a:r>
            <a:endParaRPr lang="es-ES" dirty="0"/>
          </a:p>
        </p:txBody>
      </p:sp>
      <p:pic>
        <p:nvPicPr>
          <p:cNvPr id="30" name="Picture 4" descr="C:\Documents and Settings\wille\Local Settings\Temporary Internet Files\Content.IE5\B5EQJTMJ\j0433944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4869160"/>
            <a:ext cx="1100138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6" descr="Use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20272" y="4293096"/>
            <a:ext cx="1013246" cy="1013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800381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1428728" y="214290"/>
            <a:ext cx="7072362" cy="50006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8163"/>
            <a:ext cx="9144000" cy="5781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Elipse"/>
          <p:cNvSpPr/>
          <p:nvPr/>
        </p:nvSpPr>
        <p:spPr>
          <a:xfrm>
            <a:off x="0" y="2636912"/>
            <a:ext cx="1835696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0625"/>
            <a:ext cx="9144000" cy="4476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4 Elipse"/>
          <p:cNvSpPr/>
          <p:nvPr/>
        </p:nvSpPr>
        <p:spPr bwMode="auto">
          <a:xfrm>
            <a:off x="251520" y="2492896"/>
            <a:ext cx="1008112" cy="576064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8051581" cy="5061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1335732" y="332656"/>
            <a:ext cx="7124700" cy="864096"/>
          </a:xfrm>
        </p:spPr>
        <p:txBody>
          <a:bodyPr/>
          <a:lstStyle/>
          <a:p>
            <a:r>
              <a:rPr lang="es-ES" dirty="0" err="1" smtClean="0"/>
              <a:t>Scientific</a:t>
            </a:r>
            <a:r>
              <a:rPr lang="es-ES" dirty="0" smtClean="0"/>
              <a:t> output at </a:t>
            </a:r>
            <a:r>
              <a:rPr lang="es-ES" dirty="0" err="1" smtClean="0"/>
              <a:t>the</a:t>
            </a:r>
            <a:r>
              <a:rPr lang="es-ES" dirty="0" smtClean="0"/>
              <a:t> UPF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24744"/>
            <a:ext cx="8191218" cy="51571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1335732" y="332656"/>
            <a:ext cx="7124700" cy="864096"/>
          </a:xfrm>
        </p:spPr>
        <p:txBody>
          <a:bodyPr/>
          <a:lstStyle/>
          <a:p>
            <a:r>
              <a:rPr lang="es-ES" dirty="0" err="1" smtClean="0"/>
              <a:t>Scientific</a:t>
            </a:r>
            <a:r>
              <a:rPr lang="es-ES" dirty="0" smtClean="0"/>
              <a:t> output at </a:t>
            </a:r>
            <a:r>
              <a:rPr lang="es-ES" dirty="0" err="1" smtClean="0"/>
              <a:t>the</a:t>
            </a:r>
            <a:r>
              <a:rPr lang="es-ES" dirty="0" smtClean="0"/>
              <a:t> UPF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3" name="Diagram 4"/>
          <p:cNvGraphicFramePr/>
          <p:nvPr/>
        </p:nvGraphicFramePr>
        <p:xfrm>
          <a:off x="539552" y="1844824"/>
          <a:ext cx="8254726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3 Grupo"/>
          <p:cNvGrpSpPr/>
          <p:nvPr/>
        </p:nvGrpSpPr>
        <p:grpSpPr>
          <a:xfrm>
            <a:off x="611560" y="1916832"/>
            <a:ext cx="1800200" cy="3017741"/>
            <a:chOff x="611560" y="1916832"/>
            <a:chExt cx="1800200" cy="3017741"/>
          </a:xfrm>
        </p:grpSpPr>
        <p:sp>
          <p:nvSpPr>
            <p:cNvPr id="5" name="Text Box 10"/>
            <p:cNvSpPr txBox="1">
              <a:spLocks noChangeArrowheads="1"/>
            </p:cNvSpPr>
            <p:nvPr/>
          </p:nvSpPr>
          <p:spPr bwMode="auto">
            <a:xfrm>
              <a:off x="760413" y="4587875"/>
              <a:ext cx="1508125" cy="3466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4290" tIns="17145" rIns="34290" bIns="17145">
              <a:spAutoFit/>
            </a:bodyPr>
            <a:lstStyle/>
            <a:p>
              <a:pPr algn="ctr" defTabSz="816174" eaLnBrk="1" fontAlgn="auto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 smtClean="0">
                  <a:solidFill>
                    <a:srgbClr val="2980B9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Publications</a:t>
              </a:r>
              <a:endParaRPr lang="en-US" sz="1200" b="1" dirty="0">
                <a:solidFill>
                  <a:srgbClr val="2980B9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 bwMode="auto">
            <a:xfrm>
              <a:off x="1320776" y="3992563"/>
              <a:ext cx="442912" cy="442912"/>
            </a:xfrm>
            <a:prstGeom prst="roundRect">
              <a:avLst/>
            </a:prstGeom>
            <a:solidFill>
              <a:srgbClr val="2980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/>
            </a:p>
          </p:txBody>
        </p:sp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11560" y="1916832"/>
              <a:ext cx="1800200" cy="1261468"/>
            </a:xfrm>
            <a:prstGeom prst="rect">
              <a:avLst/>
            </a:prstGeom>
            <a:ln w="88900" cap="sq" cmpd="thickThin">
              <a:solidFill>
                <a:schemeClr val="bg1">
                  <a:lumMod val="65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grpSp>
          <p:nvGrpSpPr>
            <p:cNvPr id="8" name="Group 78"/>
            <p:cNvGrpSpPr>
              <a:grpSpLocks/>
            </p:cNvGrpSpPr>
            <p:nvPr/>
          </p:nvGrpSpPr>
          <p:grpSpPr bwMode="auto">
            <a:xfrm>
              <a:off x="1403648" y="4077072"/>
              <a:ext cx="288032" cy="288032"/>
              <a:chOff x="0" y="0"/>
              <a:chExt cx="846458" cy="794840"/>
            </a:xfrm>
            <a:solidFill>
              <a:schemeClr val="bg1"/>
            </a:solidFill>
          </p:grpSpPr>
          <p:sp>
            <p:nvSpPr>
              <p:cNvPr id="9" name="AutoShape 79"/>
              <p:cNvSpPr>
                <a:spLocks/>
              </p:cNvSpPr>
              <p:nvPr/>
            </p:nvSpPr>
            <p:spPr bwMode="auto">
              <a:xfrm>
                <a:off x="0" y="0"/>
                <a:ext cx="846458" cy="794840"/>
              </a:xfrm>
              <a:custGeom>
                <a:avLst/>
                <a:gdLst>
                  <a:gd name="T0" fmla="*/ 423229 w 21600"/>
                  <a:gd name="T1" fmla="*/ 397420 h 21600"/>
                  <a:gd name="T2" fmla="*/ 423229 w 21600"/>
                  <a:gd name="T3" fmla="*/ 397420 h 21600"/>
                  <a:gd name="T4" fmla="*/ 423229 w 21600"/>
                  <a:gd name="T5" fmla="*/ 397420 h 21600"/>
                  <a:gd name="T6" fmla="*/ 423229 w 21600"/>
                  <a:gd name="T7" fmla="*/ 39742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223" y="5760"/>
                    </a:moveTo>
                    <a:lnTo>
                      <a:pt x="17548" y="5760"/>
                    </a:lnTo>
                    <a:cubicBezTo>
                      <a:pt x="16804" y="5760"/>
                      <a:pt x="16198" y="5114"/>
                      <a:pt x="16198" y="4319"/>
                    </a:cubicBezTo>
                    <a:lnTo>
                      <a:pt x="16200" y="4319"/>
                    </a:lnTo>
                    <a:lnTo>
                      <a:pt x="16200" y="1440"/>
                    </a:lnTo>
                    <a:lnTo>
                      <a:pt x="20250" y="5760"/>
                    </a:lnTo>
                    <a:cubicBezTo>
                      <a:pt x="20250" y="5760"/>
                      <a:pt x="18223" y="5760"/>
                      <a:pt x="18223" y="5760"/>
                    </a:cubicBezTo>
                    <a:close/>
                    <a:moveTo>
                      <a:pt x="20250" y="19440"/>
                    </a:moveTo>
                    <a:cubicBezTo>
                      <a:pt x="20250" y="19837"/>
                      <a:pt x="19948" y="20160"/>
                      <a:pt x="19575" y="20160"/>
                    </a:cubicBezTo>
                    <a:lnTo>
                      <a:pt x="2024" y="20160"/>
                    </a:lnTo>
                    <a:cubicBezTo>
                      <a:pt x="1651" y="20160"/>
                      <a:pt x="1349" y="19837"/>
                      <a:pt x="1349" y="19440"/>
                    </a:cubicBezTo>
                    <a:lnTo>
                      <a:pt x="1349" y="2159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5525" y="1440"/>
                    </a:lnTo>
                    <a:lnTo>
                      <a:pt x="15525" y="4319"/>
                    </a:lnTo>
                    <a:lnTo>
                      <a:pt x="15523" y="4319"/>
                    </a:lnTo>
                    <a:cubicBezTo>
                      <a:pt x="15523" y="5513"/>
                      <a:pt x="16430" y="6479"/>
                      <a:pt x="17548" y="6479"/>
                    </a:cubicBezTo>
                    <a:lnTo>
                      <a:pt x="18223" y="6479"/>
                    </a:lnTo>
                    <a:lnTo>
                      <a:pt x="20250" y="6479"/>
                    </a:lnTo>
                    <a:cubicBezTo>
                      <a:pt x="20250" y="6479"/>
                      <a:pt x="20250" y="19440"/>
                      <a:pt x="20250" y="19440"/>
                    </a:cubicBezTo>
                    <a:close/>
                    <a:moveTo>
                      <a:pt x="21204" y="4741"/>
                    </a:moveTo>
                    <a:lnTo>
                      <a:pt x="17154" y="421"/>
                    </a:lnTo>
                    <a:cubicBezTo>
                      <a:pt x="16901" y="151"/>
                      <a:pt x="16557" y="0"/>
                      <a:pt x="16200" y="0"/>
                    </a:cubicBezTo>
                    <a:lnTo>
                      <a:pt x="2024" y="0"/>
                    </a:lnTo>
                    <a:cubicBezTo>
                      <a:pt x="908" y="0"/>
                      <a:pt x="0" y="968"/>
                      <a:pt x="0" y="2159"/>
                    </a:cubicBezTo>
                    <a:lnTo>
                      <a:pt x="0" y="19440"/>
                    </a:lnTo>
                    <a:cubicBezTo>
                      <a:pt x="0" y="20631"/>
                      <a:pt x="908" y="21599"/>
                      <a:pt x="2024" y="21599"/>
                    </a:cubicBezTo>
                    <a:lnTo>
                      <a:pt x="19575" y="21599"/>
                    </a:lnTo>
                    <a:cubicBezTo>
                      <a:pt x="20691" y="21599"/>
                      <a:pt x="21599" y="20631"/>
                      <a:pt x="21599" y="19440"/>
                    </a:cubicBezTo>
                    <a:lnTo>
                      <a:pt x="21599" y="5760"/>
                    </a:lnTo>
                    <a:cubicBezTo>
                      <a:pt x="21599" y="5378"/>
                      <a:pt x="21457" y="5011"/>
                      <a:pt x="21204" y="4741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0" name="AutoShape 80"/>
              <p:cNvSpPr>
                <a:spLocks/>
              </p:cNvSpPr>
              <p:nvPr/>
            </p:nvSpPr>
            <p:spPr bwMode="auto">
              <a:xfrm>
                <a:off x="397025" y="158651"/>
                <a:ext cx="158810" cy="26971"/>
              </a:xfrm>
              <a:custGeom>
                <a:avLst/>
                <a:gdLst>
                  <a:gd name="T0" fmla="*/ 79405 w 21600"/>
                  <a:gd name="T1" fmla="*/ 13486 h 21600"/>
                  <a:gd name="T2" fmla="*/ 79405 w 21600"/>
                  <a:gd name="T3" fmla="*/ 13486 h 21600"/>
                  <a:gd name="T4" fmla="*/ 79405 w 21600"/>
                  <a:gd name="T5" fmla="*/ 13486 h 21600"/>
                  <a:gd name="T6" fmla="*/ 79405 w 21600"/>
                  <a:gd name="T7" fmla="*/ 1348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799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799" y="21599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1" name="AutoShape 81"/>
              <p:cNvSpPr>
                <a:spLocks/>
              </p:cNvSpPr>
              <p:nvPr/>
            </p:nvSpPr>
            <p:spPr bwMode="auto">
              <a:xfrm>
                <a:off x="397025" y="237976"/>
                <a:ext cx="158810" cy="26971"/>
              </a:xfrm>
              <a:custGeom>
                <a:avLst/>
                <a:gdLst>
                  <a:gd name="T0" fmla="*/ 79405 w 21600"/>
                  <a:gd name="T1" fmla="*/ 13486 h 21600"/>
                  <a:gd name="T2" fmla="*/ 79405 w 21600"/>
                  <a:gd name="T3" fmla="*/ 13486 h 21600"/>
                  <a:gd name="T4" fmla="*/ 79405 w 21600"/>
                  <a:gd name="T5" fmla="*/ 13486 h 21600"/>
                  <a:gd name="T6" fmla="*/ 79405 w 21600"/>
                  <a:gd name="T7" fmla="*/ 1348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799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799" y="21599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2" name="AutoShape 82"/>
              <p:cNvSpPr>
                <a:spLocks/>
              </p:cNvSpPr>
              <p:nvPr/>
            </p:nvSpPr>
            <p:spPr bwMode="auto">
              <a:xfrm>
                <a:off x="397025" y="317301"/>
                <a:ext cx="343030" cy="26971"/>
              </a:xfrm>
              <a:custGeom>
                <a:avLst/>
                <a:gdLst>
                  <a:gd name="T0" fmla="*/ 171515 w 21600"/>
                  <a:gd name="T1" fmla="*/ 13486 h 21600"/>
                  <a:gd name="T2" fmla="*/ 171515 w 21600"/>
                  <a:gd name="T3" fmla="*/ 13486 h 21600"/>
                  <a:gd name="T4" fmla="*/ 171515 w 21600"/>
                  <a:gd name="T5" fmla="*/ 13486 h 21600"/>
                  <a:gd name="T6" fmla="*/ 171515 w 21600"/>
                  <a:gd name="T7" fmla="*/ 1348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369" y="21599"/>
                      <a:pt x="830" y="21599"/>
                    </a:cubicBezTo>
                    <a:lnTo>
                      <a:pt x="20769" y="21599"/>
                    </a:lnTo>
                    <a:cubicBezTo>
                      <a:pt x="21226" y="21599"/>
                      <a:pt x="21599" y="16769"/>
                      <a:pt x="21599" y="10800"/>
                    </a:cubicBezTo>
                    <a:cubicBezTo>
                      <a:pt x="21599" y="4830"/>
                      <a:pt x="21226" y="0"/>
                      <a:pt x="20769" y="0"/>
                    </a:cubicBezTo>
                    <a:lnTo>
                      <a:pt x="830" y="0"/>
                    </a:lnTo>
                    <a:cubicBezTo>
                      <a:pt x="369" y="0"/>
                      <a:pt x="0" y="4830"/>
                      <a:pt x="0" y="1080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3" name="AutoShape 83"/>
              <p:cNvSpPr>
                <a:spLocks/>
              </p:cNvSpPr>
              <p:nvPr/>
            </p:nvSpPr>
            <p:spPr bwMode="auto">
              <a:xfrm>
                <a:off x="106403" y="477539"/>
                <a:ext cx="633652" cy="25384"/>
              </a:xfrm>
              <a:custGeom>
                <a:avLst/>
                <a:gdLst>
                  <a:gd name="T0" fmla="*/ 316826 w 21600"/>
                  <a:gd name="T1" fmla="*/ 12692 h 21600"/>
                  <a:gd name="T2" fmla="*/ 316826 w 21600"/>
                  <a:gd name="T3" fmla="*/ 12692 h 21600"/>
                  <a:gd name="T4" fmla="*/ 316826 w 21600"/>
                  <a:gd name="T5" fmla="*/ 12692 h 21600"/>
                  <a:gd name="T6" fmla="*/ 316826 w 21600"/>
                  <a:gd name="T7" fmla="*/ 1269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600" y="16748"/>
                      <a:pt x="21600" y="10800"/>
                    </a:cubicBezTo>
                    <a:cubicBezTo>
                      <a:pt x="21600" y="4830"/>
                      <a:pt x="21397" y="0"/>
                      <a:pt x="2115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4" name="AutoShape 84"/>
              <p:cNvSpPr>
                <a:spLocks/>
              </p:cNvSpPr>
              <p:nvPr/>
            </p:nvSpPr>
            <p:spPr bwMode="auto">
              <a:xfrm>
                <a:off x="106403" y="556864"/>
                <a:ext cx="633652" cy="25384"/>
              </a:xfrm>
              <a:custGeom>
                <a:avLst/>
                <a:gdLst>
                  <a:gd name="T0" fmla="*/ 316826 w 21600"/>
                  <a:gd name="T1" fmla="*/ 12692 h 21600"/>
                  <a:gd name="T2" fmla="*/ 316826 w 21600"/>
                  <a:gd name="T3" fmla="*/ 12692 h 21600"/>
                  <a:gd name="T4" fmla="*/ 316826 w 21600"/>
                  <a:gd name="T5" fmla="*/ 12692 h 21600"/>
                  <a:gd name="T6" fmla="*/ 316826 w 21600"/>
                  <a:gd name="T7" fmla="*/ 1269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600" y="16748"/>
                      <a:pt x="21600" y="10800"/>
                    </a:cubicBezTo>
                    <a:cubicBezTo>
                      <a:pt x="21600" y="4830"/>
                      <a:pt x="21397" y="0"/>
                      <a:pt x="2115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5" name="AutoShape 85"/>
              <p:cNvSpPr>
                <a:spLocks/>
              </p:cNvSpPr>
              <p:nvPr/>
            </p:nvSpPr>
            <p:spPr bwMode="auto">
              <a:xfrm>
                <a:off x="106403" y="636189"/>
                <a:ext cx="633652" cy="26970"/>
              </a:xfrm>
              <a:custGeom>
                <a:avLst/>
                <a:gdLst>
                  <a:gd name="T0" fmla="*/ 316826 w 21600"/>
                  <a:gd name="T1" fmla="*/ 13485 h 21600"/>
                  <a:gd name="T2" fmla="*/ 316826 w 21600"/>
                  <a:gd name="T3" fmla="*/ 13485 h 21600"/>
                  <a:gd name="T4" fmla="*/ 316826 w 21600"/>
                  <a:gd name="T5" fmla="*/ 13485 h 21600"/>
                  <a:gd name="T6" fmla="*/ 316826 w 21600"/>
                  <a:gd name="T7" fmla="*/ 13485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600" y="16748"/>
                      <a:pt x="21600" y="10800"/>
                    </a:cubicBezTo>
                    <a:cubicBezTo>
                      <a:pt x="21600" y="4830"/>
                      <a:pt x="21397" y="0"/>
                      <a:pt x="2115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6" name="AutoShape 86"/>
              <p:cNvSpPr>
                <a:spLocks/>
              </p:cNvSpPr>
              <p:nvPr/>
            </p:nvSpPr>
            <p:spPr bwMode="auto">
              <a:xfrm>
                <a:off x="106403" y="398214"/>
                <a:ext cx="633652" cy="25384"/>
              </a:xfrm>
              <a:custGeom>
                <a:avLst/>
                <a:gdLst>
                  <a:gd name="T0" fmla="*/ 316826 w 21600"/>
                  <a:gd name="T1" fmla="*/ 12692 h 21600"/>
                  <a:gd name="T2" fmla="*/ 316826 w 21600"/>
                  <a:gd name="T3" fmla="*/ 12692 h 21600"/>
                  <a:gd name="T4" fmla="*/ 316826 w 21600"/>
                  <a:gd name="T5" fmla="*/ 12692 h 21600"/>
                  <a:gd name="T6" fmla="*/ 316826 w 21600"/>
                  <a:gd name="T7" fmla="*/ 1269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69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600" y="16769"/>
                      <a:pt x="21600" y="10800"/>
                    </a:cubicBezTo>
                    <a:cubicBezTo>
                      <a:pt x="21600" y="4830"/>
                      <a:pt x="21397" y="0"/>
                      <a:pt x="21150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17" name="AutoShape 87"/>
              <p:cNvSpPr>
                <a:spLocks/>
              </p:cNvSpPr>
              <p:nvPr/>
            </p:nvSpPr>
            <p:spPr bwMode="auto">
              <a:xfrm>
                <a:off x="106403" y="133267"/>
                <a:ext cx="238215" cy="211006"/>
              </a:xfrm>
              <a:custGeom>
                <a:avLst/>
                <a:gdLst>
                  <a:gd name="T0" fmla="*/ 119108 w 21600"/>
                  <a:gd name="T1" fmla="*/ 105503 h 21600"/>
                  <a:gd name="T2" fmla="*/ 119108 w 21600"/>
                  <a:gd name="T3" fmla="*/ 105503 h 21600"/>
                  <a:gd name="T4" fmla="*/ 119108 w 21600"/>
                  <a:gd name="T5" fmla="*/ 105503 h 21600"/>
                  <a:gd name="T6" fmla="*/ 119108 w 21600"/>
                  <a:gd name="T7" fmla="*/ 105503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4799" y="5400"/>
                    </a:moveTo>
                    <a:lnTo>
                      <a:pt x="16800" y="5400"/>
                    </a:lnTo>
                    <a:lnTo>
                      <a:pt x="16800" y="16199"/>
                    </a:lnTo>
                    <a:lnTo>
                      <a:pt x="4799" y="16199"/>
                    </a:lnTo>
                    <a:cubicBezTo>
                      <a:pt x="4799" y="16199"/>
                      <a:pt x="4799" y="5400"/>
                      <a:pt x="4799" y="5400"/>
                    </a:cubicBezTo>
                    <a:close/>
                    <a:moveTo>
                      <a:pt x="2399" y="21599"/>
                    </a:moveTo>
                    <a:lnTo>
                      <a:pt x="19200" y="21599"/>
                    </a:lnTo>
                    <a:cubicBezTo>
                      <a:pt x="20526" y="21599"/>
                      <a:pt x="21600" y="20392"/>
                      <a:pt x="21600" y="18900"/>
                    </a:cubicBezTo>
                    <a:lnTo>
                      <a:pt x="21600" y="2700"/>
                    </a:lnTo>
                    <a:cubicBezTo>
                      <a:pt x="21600" y="1207"/>
                      <a:pt x="20526" y="0"/>
                      <a:pt x="19200" y="0"/>
                    </a:cubicBezTo>
                    <a:lnTo>
                      <a:pt x="2399" y="0"/>
                    </a:lnTo>
                    <a:cubicBezTo>
                      <a:pt x="1073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073" y="21599"/>
                      <a:pt x="2399" y="21599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</p:grpSp>
      </p:grpSp>
      <p:grpSp>
        <p:nvGrpSpPr>
          <p:cNvPr id="18" name="17 Grupo"/>
          <p:cNvGrpSpPr/>
          <p:nvPr/>
        </p:nvGrpSpPr>
        <p:grpSpPr>
          <a:xfrm>
            <a:off x="2699792" y="1412776"/>
            <a:ext cx="1800200" cy="3299026"/>
            <a:chOff x="2699792" y="1412776"/>
            <a:chExt cx="1800200" cy="3299026"/>
          </a:xfrm>
        </p:grpSpPr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2915816" y="4365104"/>
              <a:ext cx="1508125" cy="3466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4290" tIns="17145" rIns="34290" bIns="17145">
              <a:spAutoFit/>
            </a:bodyPr>
            <a:lstStyle/>
            <a:p>
              <a:pPr algn="ctr" defTabSz="816174" eaLnBrk="1" fontAlgn="auto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 smtClean="0">
                  <a:solidFill>
                    <a:srgbClr val="16A085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Management</a:t>
              </a:r>
              <a:endParaRPr lang="en-US" sz="1200" b="1" dirty="0">
                <a:solidFill>
                  <a:srgbClr val="16A085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0" name="Rounded Rectangle 6"/>
            <p:cNvSpPr/>
            <p:nvPr/>
          </p:nvSpPr>
          <p:spPr bwMode="auto">
            <a:xfrm>
              <a:off x="3419872" y="3573016"/>
              <a:ext cx="442913" cy="442912"/>
            </a:xfrm>
            <a:prstGeom prst="roundRect">
              <a:avLst/>
            </a:prstGeom>
            <a:solidFill>
              <a:srgbClr val="16A0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/>
            </a:p>
          </p:txBody>
        </p: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699792" y="1412776"/>
              <a:ext cx="1800200" cy="1278161"/>
            </a:xfrm>
            <a:prstGeom prst="rect">
              <a:avLst/>
            </a:prstGeom>
            <a:ln w="88900" cap="sq" cmpd="thickThin">
              <a:solidFill>
                <a:schemeClr val="bg1">
                  <a:lumMod val="65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22" name="Freeform 82"/>
            <p:cNvSpPr>
              <a:spLocks noEditPoints="1"/>
            </p:cNvSpPr>
            <p:nvPr/>
          </p:nvSpPr>
          <p:spPr bwMode="auto">
            <a:xfrm>
              <a:off x="3491880" y="3645024"/>
              <a:ext cx="261938" cy="230187"/>
            </a:xfrm>
            <a:custGeom>
              <a:avLst/>
              <a:gdLst>
                <a:gd name="T0" fmla="*/ 110 w 111"/>
                <a:gd name="T1" fmla="*/ 13 h 97"/>
                <a:gd name="T2" fmla="*/ 101 w 111"/>
                <a:gd name="T3" fmla="*/ 3 h 97"/>
                <a:gd name="T4" fmla="*/ 96 w 111"/>
                <a:gd name="T5" fmla="*/ 3 h 97"/>
                <a:gd name="T6" fmla="*/ 95 w 111"/>
                <a:gd name="T7" fmla="*/ 5 h 97"/>
                <a:gd name="T8" fmla="*/ 92 w 111"/>
                <a:gd name="T9" fmla="*/ 6 h 97"/>
                <a:gd name="T10" fmla="*/ 92 w 111"/>
                <a:gd name="T11" fmla="*/ 6 h 97"/>
                <a:gd name="T12" fmla="*/ 67 w 111"/>
                <a:gd name="T13" fmla="*/ 32 h 97"/>
                <a:gd name="T14" fmla="*/ 66 w 111"/>
                <a:gd name="T15" fmla="*/ 37 h 97"/>
                <a:gd name="T16" fmla="*/ 68 w 111"/>
                <a:gd name="T17" fmla="*/ 41 h 97"/>
                <a:gd name="T18" fmla="*/ 68 w 111"/>
                <a:gd name="T19" fmla="*/ 41 h 97"/>
                <a:gd name="T20" fmla="*/ 69 w 111"/>
                <a:gd name="T21" fmla="*/ 41 h 97"/>
                <a:gd name="T22" fmla="*/ 63 w 111"/>
                <a:gd name="T23" fmla="*/ 46 h 97"/>
                <a:gd name="T24" fmla="*/ 45 w 111"/>
                <a:gd name="T25" fmla="*/ 28 h 97"/>
                <a:gd name="T26" fmla="*/ 39 w 111"/>
                <a:gd name="T27" fmla="*/ 7 h 97"/>
                <a:gd name="T28" fmla="*/ 18 w 111"/>
                <a:gd name="T29" fmla="*/ 1 h 97"/>
                <a:gd name="T30" fmla="*/ 30 w 111"/>
                <a:gd name="T31" fmla="*/ 14 h 97"/>
                <a:gd name="T32" fmla="*/ 27 w 111"/>
                <a:gd name="T33" fmla="*/ 26 h 97"/>
                <a:gd name="T34" fmla="*/ 15 w 111"/>
                <a:gd name="T35" fmla="*/ 29 h 97"/>
                <a:gd name="T36" fmla="*/ 3 w 111"/>
                <a:gd name="T37" fmla="*/ 17 h 97"/>
                <a:gd name="T38" fmla="*/ 9 w 111"/>
                <a:gd name="T39" fmla="*/ 37 h 97"/>
                <a:gd name="T40" fmla="*/ 31 w 111"/>
                <a:gd name="T41" fmla="*/ 43 h 97"/>
                <a:gd name="T42" fmla="*/ 31 w 111"/>
                <a:gd name="T43" fmla="*/ 43 h 97"/>
                <a:gd name="T44" fmla="*/ 48 w 111"/>
                <a:gd name="T45" fmla="*/ 60 h 97"/>
                <a:gd name="T46" fmla="*/ 32 w 111"/>
                <a:gd name="T47" fmla="*/ 78 h 97"/>
                <a:gd name="T48" fmla="*/ 31 w 111"/>
                <a:gd name="T49" fmla="*/ 77 h 97"/>
                <a:gd name="T50" fmla="*/ 26 w 111"/>
                <a:gd name="T51" fmla="*/ 80 h 97"/>
                <a:gd name="T52" fmla="*/ 18 w 111"/>
                <a:gd name="T53" fmla="*/ 93 h 97"/>
                <a:gd name="T54" fmla="*/ 20 w 111"/>
                <a:gd name="T55" fmla="*/ 95 h 97"/>
                <a:gd name="T56" fmla="*/ 33 w 111"/>
                <a:gd name="T57" fmla="*/ 87 h 97"/>
                <a:gd name="T58" fmla="*/ 37 w 111"/>
                <a:gd name="T59" fmla="*/ 83 h 97"/>
                <a:gd name="T60" fmla="*/ 35 w 111"/>
                <a:gd name="T61" fmla="*/ 82 h 97"/>
                <a:gd name="T62" fmla="*/ 53 w 111"/>
                <a:gd name="T63" fmla="*/ 64 h 97"/>
                <a:gd name="T64" fmla="*/ 82 w 111"/>
                <a:gd name="T65" fmla="*/ 93 h 97"/>
                <a:gd name="T66" fmla="*/ 89 w 111"/>
                <a:gd name="T67" fmla="*/ 97 h 97"/>
                <a:gd name="T68" fmla="*/ 96 w 111"/>
                <a:gd name="T69" fmla="*/ 93 h 97"/>
                <a:gd name="T70" fmla="*/ 96 w 111"/>
                <a:gd name="T71" fmla="*/ 79 h 97"/>
                <a:gd name="T72" fmla="*/ 67 w 111"/>
                <a:gd name="T73" fmla="*/ 50 h 97"/>
                <a:gd name="T74" fmla="*/ 72 w 111"/>
                <a:gd name="T75" fmla="*/ 45 h 97"/>
                <a:gd name="T76" fmla="*/ 75 w 111"/>
                <a:gd name="T77" fmla="*/ 47 h 97"/>
                <a:gd name="T78" fmla="*/ 82 w 111"/>
                <a:gd name="T79" fmla="*/ 46 h 97"/>
                <a:gd name="T80" fmla="*/ 106 w 111"/>
                <a:gd name="T81" fmla="*/ 21 h 97"/>
                <a:gd name="T82" fmla="*/ 106 w 111"/>
                <a:gd name="T83" fmla="*/ 20 h 97"/>
                <a:gd name="T84" fmla="*/ 106 w 111"/>
                <a:gd name="T85" fmla="*/ 20 h 97"/>
                <a:gd name="T86" fmla="*/ 107 w 111"/>
                <a:gd name="T87" fmla="*/ 18 h 97"/>
                <a:gd name="T88" fmla="*/ 110 w 111"/>
                <a:gd name="T89" fmla="*/ 18 h 97"/>
                <a:gd name="T90" fmla="*/ 110 w 111"/>
                <a:gd name="T91" fmla="*/ 13 h 97"/>
                <a:gd name="T92" fmla="*/ 90 w 111"/>
                <a:gd name="T93" fmla="*/ 84 h 97"/>
                <a:gd name="T94" fmla="*/ 94 w 111"/>
                <a:gd name="T95" fmla="*/ 87 h 97"/>
                <a:gd name="T96" fmla="*/ 90 w 111"/>
                <a:gd name="T97" fmla="*/ 92 h 97"/>
                <a:gd name="T98" fmla="*/ 86 w 111"/>
                <a:gd name="T99" fmla="*/ 87 h 97"/>
                <a:gd name="T100" fmla="*/ 90 w 111"/>
                <a:gd name="T101" fmla="*/ 84 h 97"/>
                <a:gd name="T102" fmla="*/ 76 w 111"/>
                <a:gd name="T103" fmla="*/ 32 h 97"/>
                <a:gd name="T104" fmla="*/ 74 w 111"/>
                <a:gd name="T105" fmla="*/ 31 h 97"/>
                <a:gd name="T106" fmla="*/ 93 w 111"/>
                <a:gd name="T107" fmla="*/ 13 h 97"/>
                <a:gd name="T108" fmla="*/ 95 w 111"/>
                <a:gd name="T109" fmla="*/ 14 h 97"/>
                <a:gd name="T110" fmla="*/ 76 w 111"/>
                <a:gd name="T111" fmla="*/ 32 h 97"/>
                <a:gd name="T112" fmla="*/ 76 w 111"/>
                <a:gd name="T113" fmla="*/ 32 h 97"/>
                <a:gd name="T114" fmla="*/ 82 w 111"/>
                <a:gd name="T115" fmla="*/ 39 h 97"/>
                <a:gd name="T116" fmla="*/ 80 w 111"/>
                <a:gd name="T117" fmla="*/ 37 h 97"/>
                <a:gd name="T118" fmla="*/ 99 w 111"/>
                <a:gd name="T119" fmla="*/ 18 h 97"/>
                <a:gd name="T120" fmla="*/ 101 w 111"/>
                <a:gd name="T121" fmla="*/ 20 h 97"/>
                <a:gd name="T122" fmla="*/ 82 w 111"/>
                <a:gd name="T123" fmla="*/ 39 h 97"/>
                <a:gd name="T124" fmla="*/ 82 w 111"/>
                <a:gd name="T125" fmla="*/ 3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1" h="97">
                  <a:moveTo>
                    <a:pt x="110" y="13"/>
                  </a:moveTo>
                  <a:cubicBezTo>
                    <a:pt x="101" y="3"/>
                    <a:pt x="101" y="3"/>
                    <a:pt x="101" y="3"/>
                  </a:cubicBezTo>
                  <a:cubicBezTo>
                    <a:pt x="99" y="1"/>
                    <a:pt x="97" y="1"/>
                    <a:pt x="96" y="3"/>
                  </a:cubicBezTo>
                  <a:cubicBezTo>
                    <a:pt x="95" y="4"/>
                    <a:pt x="95" y="4"/>
                    <a:pt x="95" y="5"/>
                  </a:cubicBezTo>
                  <a:cubicBezTo>
                    <a:pt x="94" y="5"/>
                    <a:pt x="93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67" y="32"/>
                    <a:pt x="67" y="32"/>
                    <a:pt x="67" y="32"/>
                  </a:cubicBezTo>
                  <a:cubicBezTo>
                    <a:pt x="67" y="33"/>
                    <a:pt x="67" y="36"/>
                    <a:pt x="66" y="37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7" y="21"/>
                    <a:pt x="45" y="13"/>
                    <a:pt x="39" y="7"/>
                  </a:cubicBezTo>
                  <a:cubicBezTo>
                    <a:pt x="34" y="1"/>
                    <a:pt x="25" y="0"/>
                    <a:pt x="18" y="1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0" y="23"/>
                    <a:pt x="3" y="32"/>
                    <a:pt x="9" y="37"/>
                  </a:cubicBezTo>
                  <a:cubicBezTo>
                    <a:pt x="14" y="43"/>
                    <a:pt x="23" y="46"/>
                    <a:pt x="31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48" y="60"/>
                    <a:pt x="48" y="60"/>
                    <a:pt x="48" y="60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1" y="77"/>
                    <a:pt x="31" y="77"/>
                    <a:pt x="31" y="77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37" y="83"/>
                    <a:pt x="37" y="83"/>
                    <a:pt x="37" y="83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4" y="96"/>
                    <a:pt x="86" y="97"/>
                    <a:pt x="89" y="97"/>
                  </a:cubicBezTo>
                  <a:cubicBezTo>
                    <a:pt x="91" y="97"/>
                    <a:pt x="94" y="96"/>
                    <a:pt x="96" y="93"/>
                  </a:cubicBezTo>
                  <a:cubicBezTo>
                    <a:pt x="101" y="89"/>
                    <a:pt x="101" y="83"/>
                    <a:pt x="96" y="79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7" y="46"/>
                    <a:pt x="79" y="46"/>
                    <a:pt x="82" y="46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7" y="19"/>
                    <a:pt x="107" y="19"/>
                    <a:pt x="107" y="18"/>
                  </a:cubicBezTo>
                  <a:cubicBezTo>
                    <a:pt x="109" y="18"/>
                    <a:pt x="110" y="18"/>
                    <a:pt x="110" y="18"/>
                  </a:cubicBezTo>
                  <a:cubicBezTo>
                    <a:pt x="111" y="16"/>
                    <a:pt x="111" y="14"/>
                    <a:pt x="110" y="13"/>
                  </a:cubicBezTo>
                  <a:close/>
                  <a:moveTo>
                    <a:pt x="90" y="84"/>
                  </a:moveTo>
                  <a:cubicBezTo>
                    <a:pt x="92" y="84"/>
                    <a:pt x="94" y="86"/>
                    <a:pt x="94" y="87"/>
                  </a:cubicBezTo>
                  <a:cubicBezTo>
                    <a:pt x="94" y="90"/>
                    <a:pt x="92" y="92"/>
                    <a:pt x="90" y="92"/>
                  </a:cubicBezTo>
                  <a:cubicBezTo>
                    <a:pt x="87" y="92"/>
                    <a:pt x="86" y="90"/>
                    <a:pt x="86" y="87"/>
                  </a:cubicBezTo>
                  <a:cubicBezTo>
                    <a:pt x="86" y="86"/>
                    <a:pt x="87" y="84"/>
                    <a:pt x="90" y="84"/>
                  </a:cubicBezTo>
                  <a:close/>
                  <a:moveTo>
                    <a:pt x="76" y="32"/>
                  </a:moveTo>
                  <a:cubicBezTo>
                    <a:pt x="74" y="31"/>
                    <a:pt x="74" y="31"/>
                    <a:pt x="74" y="31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6" y="32"/>
                    <a:pt x="76" y="32"/>
                    <a:pt x="76" y="32"/>
                  </a:cubicBezTo>
                  <a:close/>
                  <a:moveTo>
                    <a:pt x="82" y="39"/>
                  </a:moveTo>
                  <a:cubicBezTo>
                    <a:pt x="80" y="37"/>
                    <a:pt x="80" y="37"/>
                    <a:pt x="80" y="37"/>
                  </a:cubicBezTo>
                  <a:cubicBezTo>
                    <a:pt x="99" y="18"/>
                    <a:pt x="99" y="18"/>
                    <a:pt x="99" y="18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latin typeface="+mn-lt"/>
              </a:endParaRPr>
            </a:p>
          </p:txBody>
        </p:sp>
      </p:grpSp>
      <p:grpSp>
        <p:nvGrpSpPr>
          <p:cNvPr id="23" name="22 Grupo"/>
          <p:cNvGrpSpPr/>
          <p:nvPr/>
        </p:nvGrpSpPr>
        <p:grpSpPr>
          <a:xfrm>
            <a:off x="4864533" y="836712"/>
            <a:ext cx="1723691" cy="2819177"/>
            <a:chOff x="4864533" y="836712"/>
            <a:chExt cx="1723691" cy="2819177"/>
          </a:xfrm>
        </p:grpSpPr>
        <p:grpSp>
          <p:nvGrpSpPr>
            <p:cNvPr id="24" name="Group 34"/>
            <p:cNvGrpSpPr>
              <a:grpSpLocks/>
            </p:cNvGrpSpPr>
            <p:nvPr/>
          </p:nvGrpSpPr>
          <p:grpSpPr bwMode="auto">
            <a:xfrm>
              <a:off x="5580112" y="3212976"/>
              <a:ext cx="442912" cy="442913"/>
              <a:chOff x="5877305" y="3209359"/>
              <a:chExt cx="590170" cy="590170"/>
            </a:xfrm>
          </p:grpSpPr>
          <p:sp>
            <p:nvSpPr>
              <p:cNvPr id="26" name="Rounded Rectangle 7"/>
              <p:cNvSpPr/>
              <p:nvPr/>
            </p:nvSpPr>
            <p:spPr>
              <a:xfrm>
                <a:off x="5877305" y="3209359"/>
                <a:ext cx="590170" cy="590170"/>
              </a:xfrm>
              <a:prstGeom prst="roundRect">
                <a:avLst/>
              </a:prstGeom>
              <a:solidFill>
                <a:srgbClr val="94B6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/>
              </a:p>
            </p:txBody>
          </p:sp>
          <p:grpSp>
            <p:nvGrpSpPr>
              <p:cNvPr id="27" name="Group 23"/>
              <p:cNvGrpSpPr/>
              <p:nvPr/>
            </p:nvGrpSpPr>
            <p:grpSpPr>
              <a:xfrm>
                <a:off x="6006030" y="3396307"/>
                <a:ext cx="289300" cy="249489"/>
                <a:chOff x="6048376" y="3925888"/>
                <a:chExt cx="346075" cy="298451"/>
              </a:xfrm>
              <a:solidFill>
                <a:schemeClr val="bg1"/>
              </a:solidFill>
            </p:grpSpPr>
            <p:sp>
              <p:nvSpPr>
                <p:cNvPr id="28" name="Freeform 38"/>
                <p:cNvSpPr>
                  <a:spLocks/>
                </p:cNvSpPr>
                <p:nvPr/>
              </p:nvSpPr>
              <p:spPr bwMode="auto">
                <a:xfrm>
                  <a:off x="6102351" y="3925888"/>
                  <a:ext cx="292100" cy="244475"/>
                </a:xfrm>
                <a:custGeom>
                  <a:avLst/>
                  <a:gdLst>
                    <a:gd name="T0" fmla="*/ 72 w 78"/>
                    <a:gd name="T1" fmla="*/ 0 h 65"/>
                    <a:gd name="T2" fmla="*/ 48 w 78"/>
                    <a:gd name="T3" fmla="*/ 0 h 65"/>
                    <a:gd name="T4" fmla="*/ 42 w 78"/>
                    <a:gd name="T5" fmla="*/ 5 h 65"/>
                    <a:gd name="T6" fmla="*/ 42 w 78"/>
                    <a:gd name="T7" fmla="*/ 8 h 65"/>
                    <a:gd name="T8" fmla="*/ 5 w 78"/>
                    <a:gd name="T9" fmla="*/ 8 h 65"/>
                    <a:gd name="T10" fmla="*/ 0 w 78"/>
                    <a:gd name="T11" fmla="*/ 14 h 65"/>
                    <a:gd name="T12" fmla="*/ 0 w 78"/>
                    <a:gd name="T13" fmla="*/ 59 h 65"/>
                    <a:gd name="T14" fmla="*/ 5 w 78"/>
                    <a:gd name="T15" fmla="*/ 65 h 65"/>
                    <a:gd name="T16" fmla="*/ 73 w 78"/>
                    <a:gd name="T17" fmla="*/ 65 h 65"/>
                    <a:gd name="T18" fmla="*/ 78 w 78"/>
                    <a:gd name="T19" fmla="*/ 59 h 65"/>
                    <a:gd name="T20" fmla="*/ 78 w 78"/>
                    <a:gd name="T21" fmla="*/ 5 h 65"/>
                    <a:gd name="T22" fmla="*/ 72 w 78"/>
                    <a:gd name="T23" fmla="*/ 0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8" h="65">
                      <a:moveTo>
                        <a:pt x="72" y="0"/>
                      </a:move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5" y="0"/>
                        <a:pt x="42" y="2"/>
                        <a:pt x="42" y="5"/>
                      </a:cubicBezTo>
                      <a:cubicBezTo>
                        <a:pt x="42" y="8"/>
                        <a:pt x="42" y="8"/>
                        <a:pt x="42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2" y="8"/>
                        <a:pt x="0" y="11"/>
                        <a:pt x="0" y="14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2"/>
                        <a:pt x="2" y="65"/>
                        <a:pt x="5" y="65"/>
                      </a:cubicBezTo>
                      <a:cubicBezTo>
                        <a:pt x="73" y="65"/>
                        <a:pt x="73" y="65"/>
                        <a:pt x="73" y="65"/>
                      </a:cubicBezTo>
                      <a:cubicBezTo>
                        <a:pt x="76" y="65"/>
                        <a:pt x="78" y="62"/>
                        <a:pt x="78" y="59"/>
                      </a:cubicBezTo>
                      <a:cubicBezTo>
                        <a:pt x="78" y="5"/>
                        <a:pt x="78" y="5"/>
                        <a:pt x="78" y="5"/>
                      </a:cubicBezTo>
                      <a:cubicBezTo>
                        <a:pt x="78" y="2"/>
                        <a:pt x="75" y="0"/>
                        <a:pt x="72" y="0"/>
                      </a:cubicBezTo>
                      <a:close/>
                    </a:path>
                  </a:pathLst>
                </a:custGeom>
                <a:grpFill/>
                <a:ln w="7938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lIns="68580" tIns="34290" rIns="68580" bIns="34290"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>
                    <a:latin typeface="+mn-lt"/>
                  </a:endParaRPr>
                </a:p>
              </p:txBody>
            </p:sp>
            <p:sp>
              <p:nvSpPr>
                <p:cNvPr id="29" name="Freeform 39"/>
                <p:cNvSpPr>
                  <a:spLocks/>
                </p:cNvSpPr>
                <p:nvPr/>
              </p:nvSpPr>
              <p:spPr bwMode="auto">
                <a:xfrm>
                  <a:off x="6048376" y="3978276"/>
                  <a:ext cx="293688" cy="246063"/>
                </a:xfrm>
                <a:custGeom>
                  <a:avLst/>
                  <a:gdLst>
                    <a:gd name="T0" fmla="*/ 72 w 78"/>
                    <a:gd name="T1" fmla="*/ 0 h 65"/>
                    <a:gd name="T2" fmla="*/ 48 w 78"/>
                    <a:gd name="T3" fmla="*/ 0 h 65"/>
                    <a:gd name="T4" fmla="*/ 42 w 78"/>
                    <a:gd name="T5" fmla="*/ 5 h 65"/>
                    <a:gd name="T6" fmla="*/ 42 w 78"/>
                    <a:gd name="T7" fmla="*/ 9 h 65"/>
                    <a:gd name="T8" fmla="*/ 5 w 78"/>
                    <a:gd name="T9" fmla="*/ 9 h 65"/>
                    <a:gd name="T10" fmla="*/ 0 w 78"/>
                    <a:gd name="T11" fmla="*/ 14 h 65"/>
                    <a:gd name="T12" fmla="*/ 0 w 78"/>
                    <a:gd name="T13" fmla="*/ 60 h 65"/>
                    <a:gd name="T14" fmla="*/ 5 w 78"/>
                    <a:gd name="T15" fmla="*/ 65 h 65"/>
                    <a:gd name="T16" fmla="*/ 73 w 78"/>
                    <a:gd name="T17" fmla="*/ 65 h 65"/>
                    <a:gd name="T18" fmla="*/ 78 w 78"/>
                    <a:gd name="T19" fmla="*/ 60 h 65"/>
                    <a:gd name="T20" fmla="*/ 78 w 78"/>
                    <a:gd name="T21" fmla="*/ 5 h 65"/>
                    <a:gd name="T22" fmla="*/ 72 w 78"/>
                    <a:gd name="T23" fmla="*/ 0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8" h="65">
                      <a:moveTo>
                        <a:pt x="72" y="0"/>
                      </a:move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5" y="0"/>
                        <a:pt x="42" y="2"/>
                        <a:pt x="42" y="5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1"/>
                        <a:pt x="0" y="14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2" y="65"/>
                        <a:pt x="5" y="65"/>
                      </a:cubicBezTo>
                      <a:cubicBezTo>
                        <a:pt x="73" y="65"/>
                        <a:pt x="73" y="65"/>
                        <a:pt x="73" y="65"/>
                      </a:cubicBezTo>
                      <a:cubicBezTo>
                        <a:pt x="76" y="65"/>
                        <a:pt x="78" y="63"/>
                        <a:pt x="78" y="60"/>
                      </a:cubicBezTo>
                      <a:cubicBezTo>
                        <a:pt x="78" y="5"/>
                        <a:pt x="78" y="5"/>
                        <a:pt x="78" y="5"/>
                      </a:cubicBezTo>
                      <a:cubicBezTo>
                        <a:pt x="78" y="2"/>
                        <a:pt x="76" y="0"/>
                        <a:pt x="72" y="0"/>
                      </a:cubicBezTo>
                      <a:close/>
                    </a:path>
                  </a:pathLst>
                </a:custGeom>
                <a:grpFill/>
                <a:ln w="7938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lIns="68580" tIns="34290" rIns="68580" bIns="34290"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>
                    <a:latin typeface="+mn-lt"/>
                  </a:endParaRPr>
                </a:p>
              </p:txBody>
            </p:sp>
          </p:grpSp>
        </p:grpSp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864533" y="836712"/>
              <a:ext cx="1723691" cy="1313289"/>
            </a:xfrm>
            <a:prstGeom prst="rect">
              <a:avLst/>
            </a:prstGeom>
            <a:ln w="88900" cap="sq" cmpd="thickThin">
              <a:solidFill>
                <a:schemeClr val="bg1">
                  <a:lumMod val="65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grpSp>
        <p:nvGrpSpPr>
          <p:cNvPr id="30" name="29 Grupo"/>
          <p:cNvGrpSpPr/>
          <p:nvPr/>
        </p:nvGrpSpPr>
        <p:grpSpPr>
          <a:xfrm>
            <a:off x="6948264" y="447428"/>
            <a:ext cx="1868165" cy="3112246"/>
            <a:chOff x="6948264" y="447428"/>
            <a:chExt cx="1868165" cy="3112246"/>
          </a:xfrm>
        </p:grpSpPr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7308304" y="3212976"/>
              <a:ext cx="1508125" cy="3466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4290" tIns="17145" rIns="34290" bIns="17145">
              <a:spAutoFit/>
            </a:bodyPr>
            <a:lstStyle/>
            <a:p>
              <a:pPr algn="ctr" defTabSz="816174" eaLnBrk="1" fontAlgn="auto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 smtClean="0">
                  <a:solidFill>
                    <a:srgbClr val="F39C12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Discovery</a:t>
              </a:r>
              <a:endParaRPr lang="en-US" sz="1200" b="1" dirty="0">
                <a:solidFill>
                  <a:srgbClr val="F39C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32" name="Group 128"/>
            <p:cNvGrpSpPr>
              <a:grpSpLocks/>
            </p:cNvGrpSpPr>
            <p:nvPr/>
          </p:nvGrpSpPr>
          <p:grpSpPr bwMode="auto">
            <a:xfrm>
              <a:off x="7812360" y="2564904"/>
              <a:ext cx="351855" cy="288032"/>
              <a:chOff x="0" y="0"/>
              <a:chExt cx="846432" cy="794737"/>
            </a:xfrm>
            <a:solidFill>
              <a:schemeClr val="bg1"/>
            </a:solidFill>
          </p:grpSpPr>
          <p:sp>
            <p:nvSpPr>
              <p:cNvPr id="34" name="AutoShape 129"/>
              <p:cNvSpPr>
                <a:spLocks/>
              </p:cNvSpPr>
              <p:nvPr/>
            </p:nvSpPr>
            <p:spPr bwMode="auto">
              <a:xfrm>
                <a:off x="106200" y="106282"/>
                <a:ext cx="634031" cy="423543"/>
              </a:xfrm>
              <a:custGeom>
                <a:avLst/>
                <a:gdLst>
                  <a:gd name="T0" fmla="*/ 317016 w 21600"/>
                  <a:gd name="T1" fmla="*/ 211772 h 21600"/>
                  <a:gd name="T2" fmla="*/ 317016 w 21600"/>
                  <a:gd name="T3" fmla="*/ 211772 h 21600"/>
                  <a:gd name="T4" fmla="*/ 317016 w 21600"/>
                  <a:gd name="T5" fmla="*/ 211772 h 21600"/>
                  <a:gd name="T6" fmla="*/ 317016 w 21600"/>
                  <a:gd name="T7" fmla="*/ 21177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900" y="20255"/>
                    </a:lnTo>
                    <a:lnTo>
                      <a:pt x="900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900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900" y="21599"/>
                    </a:cubicBezTo>
                    <a:lnTo>
                      <a:pt x="20699" y="21599"/>
                    </a:lnTo>
                    <a:cubicBezTo>
                      <a:pt x="21197" y="21599"/>
                      <a:pt x="21599" y="20996"/>
                      <a:pt x="21599" y="20249"/>
                    </a:cubicBezTo>
                    <a:lnTo>
                      <a:pt x="21599" y="1350"/>
                    </a:lnTo>
                    <a:cubicBezTo>
                      <a:pt x="21599" y="603"/>
                      <a:pt x="21197" y="0"/>
                      <a:pt x="20699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  <p:sp>
            <p:nvSpPr>
              <p:cNvPr id="35" name="AutoShape 130"/>
              <p:cNvSpPr>
                <a:spLocks/>
              </p:cNvSpPr>
              <p:nvPr/>
            </p:nvSpPr>
            <p:spPr bwMode="auto">
              <a:xfrm>
                <a:off x="0" y="0"/>
                <a:ext cx="846432" cy="794737"/>
              </a:xfrm>
              <a:custGeom>
                <a:avLst/>
                <a:gdLst>
                  <a:gd name="T0" fmla="*/ 423216 w 21600"/>
                  <a:gd name="T1" fmla="*/ 397368 h 21600"/>
                  <a:gd name="T2" fmla="*/ 423216 w 21600"/>
                  <a:gd name="T3" fmla="*/ 397368 h 21600"/>
                  <a:gd name="T4" fmla="*/ 423216 w 21600"/>
                  <a:gd name="T5" fmla="*/ 397368 h 21600"/>
                  <a:gd name="T6" fmla="*/ 423216 w 21600"/>
                  <a:gd name="T7" fmla="*/ 397368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4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4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4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600"/>
                      <a:pt x="4724" y="21600"/>
                    </a:cubicBezTo>
                    <a:lnTo>
                      <a:pt x="16874" y="21600"/>
                    </a:lnTo>
                    <a:cubicBezTo>
                      <a:pt x="17248" y="21600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4" y="0"/>
                    </a:cubicBezTo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</p:spPr>
            <p:txBody>
              <a:bodyPr lIns="0" tIns="0" rIns="0" bIns="0" anchor="ctr"/>
              <a:lstStyle/>
              <a:p>
                <a:endParaRPr lang="es-ES"/>
              </a:p>
            </p:txBody>
          </p:sp>
        </p:grpSp>
        <p:pic>
          <p:nvPicPr>
            <p:cNvPr id="33" name="Picture 3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948264" y="447428"/>
              <a:ext cx="1728192" cy="1215025"/>
            </a:xfrm>
            <a:prstGeom prst="rect">
              <a:avLst/>
            </a:prstGeom>
            <a:ln w="88900" cap="sq" cmpd="thickThin">
              <a:solidFill>
                <a:schemeClr val="bg1">
                  <a:lumMod val="65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sp>
        <p:nvSpPr>
          <p:cNvPr id="36" name="Text Box 10"/>
          <p:cNvSpPr txBox="1">
            <a:spLocks noChangeArrowheads="1"/>
          </p:cNvSpPr>
          <p:nvPr/>
        </p:nvSpPr>
        <p:spPr bwMode="auto">
          <a:xfrm>
            <a:off x="5076056" y="4005064"/>
            <a:ext cx="1508125" cy="346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4290" tIns="17145" rIns="34290" bIns="17145">
            <a:spAutoFit/>
          </a:bodyPr>
          <a:lstStyle/>
          <a:p>
            <a:pPr algn="ctr" defTabSz="816174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smtClean="0">
                <a:solidFill>
                  <a:srgbClr val="92D050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Repository</a:t>
            </a:r>
            <a:endParaRPr lang="en-US" sz="1200" b="1" dirty="0">
              <a:solidFill>
                <a:srgbClr val="92D050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grpSp>
        <p:nvGrpSpPr>
          <p:cNvPr id="37" name="Group 35"/>
          <p:cNvGrpSpPr>
            <a:grpSpLocks/>
          </p:cNvGrpSpPr>
          <p:nvPr/>
        </p:nvGrpSpPr>
        <p:grpSpPr bwMode="auto">
          <a:xfrm>
            <a:off x="7812360" y="2564904"/>
            <a:ext cx="442916" cy="442914"/>
            <a:chOff x="7959342" y="2709234"/>
            <a:chExt cx="590170" cy="590170"/>
          </a:xfrm>
        </p:grpSpPr>
        <p:sp>
          <p:nvSpPr>
            <p:cNvPr id="38" name="Rounded Rectangle 12"/>
            <p:cNvSpPr/>
            <p:nvPr/>
          </p:nvSpPr>
          <p:spPr>
            <a:xfrm>
              <a:off x="7959342" y="2709234"/>
              <a:ext cx="590170" cy="590170"/>
            </a:xfrm>
            <a:prstGeom prst="roundRect">
              <a:avLst/>
            </a:prstGeom>
            <a:solidFill>
              <a:srgbClr val="F3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/>
            </a:p>
          </p:txBody>
        </p:sp>
        <p:sp>
          <p:nvSpPr>
            <p:cNvPr id="39" name="Freeform 69"/>
            <p:cNvSpPr>
              <a:spLocks/>
            </p:cNvSpPr>
            <p:nvPr/>
          </p:nvSpPr>
          <p:spPr bwMode="auto">
            <a:xfrm>
              <a:off x="8238874" y="2868952"/>
              <a:ext cx="15924" cy="25214"/>
            </a:xfrm>
            <a:custGeom>
              <a:avLst/>
              <a:gdLst>
                <a:gd name="T0" fmla="*/ 5 w 5"/>
                <a:gd name="T1" fmla="*/ 3 h 8"/>
                <a:gd name="T2" fmla="*/ 0 w 5"/>
                <a:gd name="T3" fmla="*/ 3 h 8"/>
                <a:gd name="T4" fmla="*/ 0 w 5"/>
                <a:gd name="T5" fmla="*/ 8 h 8"/>
                <a:gd name="T6" fmla="*/ 5 w 5"/>
                <a:gd name="T7" fmla="*/ 8 h 8"/>
                <a:gd name="T8" fmla="*/ 5 w 5"/>
                <a:gd name="T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8">
                  <a:moveTo>
                    <a:pt x="5" y="3"/>
                  </a:moveTo>
                  <a:cubicBezTo>
                    <a:pt x="5" y="0"/>
                    <a:pt x="0" y="0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" y="8"/>
                    <a:pt x="5" y="8"/>
                    <a:pt x="5" y="8"/>
                  </a:cubicBezTo>
                  <a:lnTo>
                    <a:pt x="5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latin typeface="+mn-lt"/>
              </a:endParaRPr>
            </a:p>
          </p:txBody>
        </p:sp>
      </p:grpSp>
      <p:sp>
        <p:nvSpPr>
          <p:cNvPr id="40" name="AutoShape 129"/>
          <p:cNvSpPr>
            <a:spLocks/>
          </p:cNvSpPr>
          <p:nvPr/>
        </p:nvSpPr>
        <p:spPr bwMode="auto">
          <a:xfrm>
            <a:off x="7910652" y="2679838"/>
            <a:ext cx="263562" cy="153502"/>
          </a:xfrm>
          <a:custGeom>
            <a:avLst/>
            <a:gdLst>
              <a:gd name="T0" fmla="*/ 317016 w 21600"/>
              <a:gd name="T1" fmla="*/ 211772 h 21600"/>
              <a:gd name="T2" fmla="*/ 317016 w 21600"/>
              <a:gd name="T3" fmla="*/ 211772 h 21600"/>
              <a:gd name="T4" fmla="*/ 317016 w 21600"/>
              <a:gd name="T5" fmla="*/ 211772 h 21600"/>
              <a:gd name="T6" fmla="*/ 317016 w 21600"/>
              <a:gd name="T7" fmla="*/ 21177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699" y="20255"/>
                </a:moveTo>
                <a:lnTo>
                  <a:pt x="900" y="20255"/>
                </a:lnTo>
                <a:lnTo>
                  <a:pt x="900" y="1350"/>
                </a:lnTo>
                <a:lnTo>
                  <a:pt x="20699" y="1350"/>
                </a:lnTo>
                <a:cubicBezTo>
                  <a:pt x="20699" y="1350"/>
                  <a:pt x="20699" y="20255"/>
                  <a:pt x="20699" y="20255"/>
                </a:cubicBezTo>
                <a:close/>
                <a:moveTo>
                  <a:pt x="20699" y="0"/>
                </a:moveTo>
                <a:lnTo>
                  <a:pt x="900" y="5"/>
                </a:lnTo>
                <a:cubicBezTo>
                  <a:pt x="402" y="5"/>
                  <a:pt x="0" y="603"/>
                  <a:pt x="0" y="1350"/>
                </a:cubicBezTo>
                <a:lnTo>
                  <a:pt x="0" y="20249"/>
                </a:lnTo>
                <a:cubicBezTo>
                  <a:pt x="0" y="20996"/>
                  <a:pt x="402" y="21599"/>
                  <a:pt x="900" y="21599"/>
                </a:cubicBezTo>
                <a:lnTo>
                  <a:pt x="20699" y="21599"/>
                </a:lnTo>
                <a:cubicBezTo>
                  <a:pt x="21197" y="21599"/>
                  <a:pt x="21599" y="20996"/>
                  <a:pt x="21599" y="20249"/>
                </a:cubicBezTo>
                <a:lnTo>
                  <a:pt x="21599" y="1350"/>
                </a:lnTo>
                <a:cubicBezTo>
                  <a:pt x="21599" y="603"/>
                  <a:pt x="21197" y="0"/>
                  <a:pt x="20699" y="0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es-ES"/>
          </a:p>
        </p:txBody>
      </p:sp>
      <p:sp>
        <p:nvSpPr>
          <p:cNvPr id="41" name="AutoShape 130"/>
          <p:cNvSpPr>
            <a:spLocks/>
          </p:cNvSpPr>
          <p:nvPr/>
        </p:nvSpPr>
        <p:spPr bwMode="auto">
          <a:xfrm>
            <a:off x="7861506" y="2633646"/>
            <a:ext cx="351855" cy="288032"/>
          </a:xfrm>
          <a:custGeom>
            <a:avLst/>
            <a:gdLst>
              <a:gd name="T0" fmla="*/ 423216 w 21600"/>
              <a:gd name="T1" fmla="*/ 397368 h 21600"/>
              <a:gd name="T2" fmla="*/ 423216 w 21600"/>
              <a:gd name="T3" fmla="*/ 397368 h 21600"/>
              <a:gd name="T4" fmla="*/ 423216 w 21600"/>
              <a:gd name="T5" fmla="*/ 397368 h 21600"/>
              <a:gd name="T6" fmla="*/ 423216 w 21600"/>
              <a:gd name="T7" fmla="*/ 3973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249" y="16562"/>
                </a:moveTo>
                <a:cubicBezTo>
                  <a:pt x="20249" y="16959"/>
                  <a:pt x="19946" y="17282"/>
                  <a:pt x="19574" y="17282"/>
                </a:cubicBezTo>
                <a:lnTo>
                  <a:pt x="13499" y="17282"/>
                </a:lnTo>
                <a:lnTo>
                  <a:pt x="8099" y="17282"/>
                </a:lnTo>
                <a:lnTo>
                  <a:pt x="2024" y="17282"/>
                </a:lnTo>
                <a:cubicBezTo>
                  <a:pt x="1651" y="17282"/>
                  <a:pt x="1349" y="16959"/>
                  <a:pt x="1349" y="16562"/>
                </a:cubicBezTo>
                <a:lnTo>
                  <a:pt x="1349" y="2160"/>
                </a:lnTo>
                <a:cubicBezTo>
                  <a:pt x="1349" y="1762"/>
                  <a:pt x="1651" y="1440"/>
                  <a:pt x="2024" y="1440"/>
                </a:cubicBezTo>
                <a:lnTo>
                  <a:pt x="19574" y="1440"/>
                </a:lnTo>
                <a:cubicBezTo>
                  <a:pt x="19946" y="1440"/>
                  <a:pt x="20249" y="1762"/>
                  <a:pt x="20249" y="2160"/>
                </a:cubicBezTo>
                <a:cubicBezTo>
                  <a:pt x="20249" y="2160"/>
                  <a:pt x="20249" y="16562"/>
                  <a:pt x="20249" y="16562"/>
                </a:cubicBezTo>
                <a:close/>
                <a:moveTo>
                  <a:pt x="19574" y="0"/>
                </a:moveTo>
                <a:lnTo>
                  <a:pt x="2024" y="0"/>
                </a:lnTo>
                <a:cubicBezTo>
                  <a:pt x="905" y="0"/>
                  <a:pt x="0" y="966"/>
                  <a:pt x="0" y="2160"/>
                </a:cubicBezTo>
                <a:lnTo>
                  <a:pt x="0" y="16562"/>
                </a:lnTo>
                <a:cubicBezTo>
                  <a:pt x="0" y="17753"/>
                  <a:pt x="903" y="18718"/>
                  <a:pt x="2018" y="18721"/>
                </a:cubicBezTo>
                <a:lnTo>
                  <a:pt x="8774" y="18721"/>
                </a:lnTo>
                <a:lnTo>
                  <a:pt x="8774" y="19597"/>
                </a:lnTo>
                <a:lnTo>
                  <a:pt x="4561" y="20181"/>
                </a:lnTo>
                <a:cubicBezTo>
                  <a:pt x="4260" y="20262"/>
                  <a:pt x="4049" y="20549"/>
                  <a:pt x="4049" y="20879"/>
                </a:cubicBezTo>
                <a:cubicBezTo>
                  <a:pt x="4049" y="21277"/>
                  <a:pt x="4351" y="21600"/>
                  <a:pt x="4724" y="21600"/>
                </a:cubicBezTo>
                <a:lnTo>
                  <a:pt x="16874" y="21600"/>
                </a:lnTo>
                <a:cubicBezTo>
                  <a:pt x="17248" y="21600"/>
                  <a:pt x="17549" y="21277"/>
                  <a:pt x="17549" y="20879"/>
                </a:cubicBezTo>
                <a:cubicBezTo>
                  <a:pt x="17549" y="20549"/>
                  <a:pt x="17339" y="20262"/>
                  <a:pt x="17038" y="20181"/>
                </a:cubicBezTo>
                <a:lnTo>
                  <a:pt x="12824" y="19597"/>
                </a:lnTo>
                <a:lnTo>
                  <a:pt x="12824" y="18721"/>
                </a:lnTo>
                <a:lnTo>
                  <a:pt x="19581" y="18721"/>
                </a:lnTo>
                <a:cubicBezTo>
                  <a:pt x="20696" y="18718"/>
                  <a:pt x="21600" y="17753"/>
                  <a:pt x="21600" y="16562"/>
                </a:cubicBezTo>
                <a:lnTo>
                  <a:pt x="21600" y="2160"/>
                </a:lnTo>
                <a:cubicBezTo>
                  <a:pt x="21600" y="966"/>
                  <a:pt x="20692" y="0"/>
                  <a:pt x="19574" y="0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63724" y="188640"/>
            <a:ext cx="7124700" cy="1143000"/>
          </a:xfrm>
        </p:spPr>
        <p:txBody>
          <a:bodyPr/>
          <a:lstStyle/>
          <a:p>
            <a:r>
              <a:rPr lang="es-ES" dirty="0" err="1" smtClean="0"/>
              <a:t>Scientific</a:t>
            </a:r>
            <a:r>
              <a:rPr lang="es-ES" dirty="0" smtClean="0"/>
              <a:t> output at </a:t>
            </a:r>
            <a:r>
              <a:rPr lang="es-ES" dirty="0" err="1" smtClean="0"/>
              <a:t>the</a:t>
            </a:r>
            <a:r>
              <a:rPr lang="es-ES" dirty="0" smtClean="0"/>
              <a:t> UPF</a:t>
            </a:r>
            <a:endParaRPr lang="es-ES" dirty="0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15616" y="2492896"/>
            <a:ext cx="72009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CRIS</a:t>
            </a:r>
          </a:p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</a:t>
            </a:r>
            <a:r>
              <a:rPr lang="ca-ES" sz="3200" kern="0" dirty="0" err="1" smtClean="0">
                <a:latin typeface="+mn-lt"/>
              </a:rPr>
              <a:t>Repository</a:t>
            </a:r>
            <a:endParaRPr lang="ca-ES" sz="3200" kern="0" dirty="0" smtClean="0">
              <a:latin typeface="+mn-lt"/>
            </a:endParaRPr>
          </a:p>
          <a:p>
            <a:pPr marL="495300" indent="-495300">
              <a:spcBef>
                <a:spcPct val="20000"/>
              </a:spcBef>
              <a:buClr>
                <a:srgbClr val="A50021"/>
              </a:buClr>
              <a:buFontTx/>
              <a:buAutoNum type="arabicPeriod"/>
              <a:defRPr/>
            </a:pPr>
            <a:r>
              <a:rPr lang="ca-ES" sz="3200" kern="0" dirty="0" smtClean="0">
                <a:latin typeface="+mn-lt"/>
              </a:rPr>
              <a:t> Lines of </a:t>
            </a:r>
            <a:r>
              <a:rPr lang="ca-ES" sz="3200" kern="0" dirty="0" err="1" smtClean="0">
                <a:latin typeface="+mn-lt"/>
              </a:rPr>
              <a:t>work</a:t>
            </a:r>
            <a:endParaRPr lang="ca-ES" sz="3200" kern="0" dirty="0">
              <a:latin typeface="+mn-lt"/>
            </a:endParaRPr>
          </a:p>
        </p:txBody>
      </p:sp>
      <p:sp>
        <p:nvSpPr>
          <p:cNvPr id="4" name="3 Rectángulo"/>
          <p:cNvSpPr/>
          <p:nvPr/>
        </p:nvSpPr>
        <p:spPr bwMode="auto">
          <a:xfrm>
            <a:off x="971600" y="3717032"/>
            <a:ext cx="3456384" cy="576064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87624" y="1556792"/>
            <a:ext cx="7632848" cy="4647426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es-ES" sz="2800" dirty="0" err="1" smtClean="0"/>
              <a:t>Lines</a:t>
            </a:r>
            <a:r>
              <a:rPr lang="es-ES" sz="2800" dirty="0" smtClean="0"/>
              <a:t> of </a:t>
            </a:r>
            <a:r>
              <a:rPr lang="es-ES" sz="2800" dirty="0" err="1" smtClean="0"/>
              <a:t>work</a:t>
            </a:r>
            <a:r>
              <a:rPr lang="es-ES" sz="2800" dirty="0" smtClean="0"/>
              <a:t>:</a:t>
            </a:r>
          </a:p>
          <a:p>
            <a:pPr>
              <a:spcBef>
                <a:spcPts val="1800"/>
              </a:spcBef>
              <a:spcAft>
                <a:spcPts val="120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s-ES" sz="2400" dirty="0" smtClean="0"/>
              <a:t> </a:t>
            </a:r>
            <a:r>
              <a:rPr lang="es-ES" sz="2400" dirty="0" err="1" smtClean="0"/>
              <a:t>To</a:t>
            </a:r>
            <a:r>
              <a:rPr lang="es-ES" sz="2400" dirty="0" smtClean="0"/>
              <a:t> </a:t>
            </a:r>
            <a:r>
              <a:rPr lang="es-ES" sz="2400" dirty="0" err="1" smtClean="0"/>
              <a:t>improve</a:t>
            </a:r>
            <a:r>
              <a:rPr lang="es-ES" sz="2400" dirty="0" smtClean="0"/>
              <a:t> </a:t>
            </a:r>
            <a:r>
              <a:rPr lang="es-ES" sz="2400" dirty="0" err="1" smtClean="0"/>
              <a:t>bibliometric</a:t>
            </a:r>
            <a:r>
              <a:rPr lang="es-ES" sz="2400" dirty="0" smtClean="0"/>
              <a:t> </a:t>
            </a:r>
            <a:r>
              <a:rPr lang="es-ES" sz="2400" dirty="0" err="1" smtClean="0"/>
              <a:t>indicators</a:t>
            </a:r>
            <a:r>
              <a:rPr lang="es-ES" sz="2400" dirty="0" smtClean="0"/>
              <a:t> in </a:t>
            </a:r>
            <a:r>
              <a:rPr lang="es-ES" sz="2400" dirty="0" err="1" smtClean="0"/>
              <a:t>the</a:t>
            </a:r>
            <a:r>
              <a:rPr lang="es-ES" sz="2400" dirty="0" smtClean="0"/>
              <a:t> CRIS</a:t>
            </a:r>
          </a:p>
          <a:p>
            <a:pPr>
              <a:spcBef>
                <a:spcPts val="1800"/>
              </a:spcBef>
              <a:spcAft>
                <a:spcPts val="120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s-ES" sz="2400" dirty="0" smtClean="0"/>
              <a:t>  </a:t>
            </a:r>
            <a:r>
              <a:rPr lang="es-ES" sz="2400" dirty="0" err="1" smtClean="0"/>
              <a:t>Continuous</a:t>
            </a:r>
            <a:r>
              <a:rPr lang="es-ES" sz="2400" dirty="0" smtClean="0"/>
              <a:t> </a:t>
            </a:r>
            <a:r>
              <a:rPr lang="es-ES" sz="2400" dirty="0" err="1" smtClean="0"/>
              <a:t>improvement</a:t>
            </a:r>
            <a:r>
              <a:rPr lang="es-ES" sz="2400" dirty="0" smtClean="0"/>
              <a:t> of </a:t>
            </a:r>
            <a:r>
              <a:rPr lang="es-ES" sz="2400" dirty="0" err="1" smtClean="0"/>
              <a:t>loads</a:t>
            </a:r>
            <a:r>
              <a:rPr lang="es-ES" sz="2400" dirty="0" smtClean="0"/>
              <a:t> </a:t>
            </a:r>
            <a:r>
              <a:rPr lang="es-ES" sz="2400" dirty="0" err="1" smtClean="0"/>
              <a:t>from</a:t>
            </a:r>
            <a:r>
              <a:rPr lang="es-ES" sz="2400" dirty="0" smtClean="0"/>
              <a:t> </a:t>
            </a:r>
            <a:r>
              <a:rPr lang="es-ES" sz="2400" dirty="0" err="1" smtClean="0"/>
              <a:t>WoS</a:t>
            </a:r>
            <a:r>
              <a:rPr lang="es-ES" sz="2400" dirty="0" smtClean="0"/>
              <a:t> and </a:t>
            </a:r>
            <a:r>
              <a:rPr lang="es-ES" sz="2400" dirty="0" err="1" smtClean="0"/>
              <a:t>Scopus</a:t>
            </a:r>
            <a:endParaRPr lang="es-ES" sz="2400" dirty="0" smtClean="0"/>
          </a:p>
          <a:p>
            <a:pPr>
              <a:spcBef>
                <a:spcPts val="1800"/>
              </a:spcBef>
              <a:spcAft>
                <a:spcPts val="120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s-ES" sz="2400" dirty="0" smtClean="0"/>
              <a:t>  </a:t>
            </a:r>
            <a:r>
              <a:rPr lang="es-ES" sz="2400" dirty="0" err="1" smtClean="0"/>
              <a:t>To</a:t>
            </a:r>
            <a:r>
              <a:rPr lang="es-ES" sz="2400" dirty="0" smtClean="0"/>
              <a:t> </a:t>
            </a:r>
            <a:r>
              <a:rPr lang="es-ES" sz="2400" dirty="0" err="1" smtClean="0"/>
              <a:t>increase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search</a:t>
            </a:r>
            <a:r>
              <a:rPr lang="es-ES" sz="2400" dirty="0" smtClean="0"/>
              <a:t> </a:t>
            </a:r>
            <a:r>
              <a:rPr lang="es-ES" sz="2400" dirty="0" err="1" smtClean="0"/>
              <a:t>capabilities</a:t>
            </a:r>
            <a:r>
              <a:rPr lang="es-ES" sz="2400" dirty="0" smtClean="0"/>
              <a:t> in </a:t>
            </a:r>
            <a:r>
              <a:rPr lang="es-ES" sz="2400" dirty="0" err="1" smtClean="0"/>
              <a:t>our</a:t>
            </a:r>
            <a:r>
              <a:rPr lang="es-ES" sz="2400" dirty="0" smtClean="0"/>
              <a:t> CRIS and </a:t>
            </a:r>
            <a:r>
              <a:rPr lang="es-ES" sz="2400" dirty="0" err="1" smtClean="0"/>
              <a:t>Experts</a:t>
            </a:r>
            <a:r>
              <a:rPr lang="es-ES" sz="2400" dirty="0" smtClean="0"/>
              <a:t> guide</a:t>
            </a:r>
          </a:p>
          <a:p>
            <a:pPr>
              <a:spcBef>
                <a:spcPts val="1800"/>
              </a:spcBef>
              <a:spcAft>
                <a:spcPts val="1200"/>
              </a:spcAft>
              <a:buClr>
                <a:srgbClr val="C00000"/>
              </a:buClr>
              <a:buFont typeface="Arial" pitchFamily="34" charset="0"/>
              <a:buChar char="•"/>
            </a:pPr>
            <a:r>
              <a:rPr lang="es-ES" sz="2400" dirty="0" smtClean="0"/>
              <a:t>  </a:t>
            </a:r>
            <a:r>
              <a:rPr lang="es-ES" sz="2400" dirty="0" err="1" smtClean="0"/>
              <a:t>To</a:t>
            </a:r>
            <a:r>
              <a:rPr lang="es-ES" sz="2400" dirty="0" smtClean="0"/>
              <a:t> link </a:t>
            </a:r>
            <a:r>
              <a:rPr lang="es-ES" sz="2400" dirty="0" err="1" smtClean="0"/>
              <a:t>the</a:t>
            </a:r>
            <a:r>
              <a:rPr lang="es-ES" sz="2400" dirty="0" smtClean="0"/>
              <a:t> CRIS  and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repository</a:t>
            </a:r>
            <a:r>
              <a:rPr lang="es-ES" sz="2400" dirty="0" smtClean="0"/>
              <a:t> </a:t>
            </a:r>
            <a:r>
              <a:rPr lang="es-ES" sz="2400" dirty="0" err="1" smtClean="0"/>
              <a:t>via</a:t>
            </a:r>
            <a:r>
              <a:rPr lang="es-ES" sz="2400" dirty="0" smtClean="0"/>
              <a:t> </a:t>
            </a:r>
            <a:r>
              <a:rPr lang="es-ES" sz="2400" dirty="0" err="1" smtClean="0"/>
              <a:t>webservice</a:t>
            </a:r>
            <a:endParaRPr lang="es-ES" sz="2400" dirty="0" smtClean="0"/>
          </a:p>
          <a:p>
            <a:pPr>
              <a:spcAft>
                <a:spcPts val="1200"/>
              </a:spcAft>
            </a:pPr>
            <a:endParaRPr lang="es-ES" sz="2400" dirty="0"/>
          </a:p>
        </p:txBody>
      </p:sp>
      <p:sp>
        <p:nvSpPr>
          <p:cNvPr id="4" name="1 Título"/>
          <p:cNvSpPr txBox="1">
            <a:spLocks/>
          </p:cNvSpPr>
          <p:nvPr/>
        </p:nvSpPr>
        <p:spPr bwMode="auto">
          <a:xfrm>
            <a:off x="1335732" y="116632"/>
            <a:ext cx="712470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itchFamily="34" charset="0"/>
                <a:ea typeface="+mj-ea"/>
                <a:cs typeface="+mj-cs"/>
              </a:rPr>
              <a:t>Scientific output at the UPF</a:t>
            </a:r>
            <a:endParaRPr kumimoji="0" lang="es-ES" sz="2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Verdan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0325" y="2514600"/>
            <a:ext cx="39433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UPF_nmarca-2">
  <a:themeElements>
    <a:clrScheme name="Nova marca UPF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C00000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333333"/>
        </a:dk1>
        <a:lt1>
          <a:srgbClr val="BAB9A0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9D9CD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3333"/>
        </a:dk1>
        <a:lt1>
          <a:srgbClr val="BDB9BF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BD9DC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D3D3D"/>
        </a:dk1>
        <a:lt1>
          <a:srgbClr val="EAEAEA"/>
        </a:lt1>
        <a:dk2>
          <a:srgbClr val="000000"/>
        </a:dk2>
        <a:lt2>
          <a:srgbClr val="333333"/>
        </a:lt2>
        <a:accent1>
          <a:srgbClr val="FFFFFF"/>
        </a:accent1>
        <a:accent2>
          <a:srgbClr val="969696"/>
        </a:accent2>
        <a:accent3>
          <a:srgbClr val="F3F3F3"/>
        </a:accent3>
        <a:accent4>
          <a:srgbClr val="333333"/>
        </a:accent4>
        <a:accent5>
          <a:srgbClr val="FFFFFF"/>
        </a:accent5>
        <a:accent6>
          <a:srgbClr val="878787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UPF">
  <a:themeElements>
    <a:clrScheme name="Nova marca UPF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C00000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333333"/>
        </a:dk1>
        <a:lt1>
          <a:srgbClr val="BAB9A0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9D9CD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3333"/>
        </a:dk1>
        <a:lt1>
          <a:srgbClr val="BDB9BF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BD9DC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D3D3D"/>
        </a:dk1>
        <a:lt1>
          <a:srgbClr val="EAEAEA"/>
        </a:lt1>
        <a:dk2>
          <a:srgbClr val="000000"/>
        </a:dk2>
        <a:lt2>
          <a:srgbClr val="333333"/>
        </a:lt2>
        <a:accent1>
          <a:srgbClr val="FFFFFF"/>
        </a:accent1>
        <a:accent2>
          <a:srgbClr val="969696"/>
        </a:accent2>
        <a:accent3>
          <a:srgbClr val="F3F3F3"/>
        </a:accent3>
        <a:accent4>
          <a:srgbClr val="333333"/>
        </a:accent4>
        <a:accent5>
          <a:srgbClr val="FFFFFF"/>
        </a:accent5>
        <a:accent6>
          <a:srgbClr val="878787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plantUPF_nmarca-2</Template>
  <TotalTime>1424</TotalTime>
  <Words>239</Words>
  <Application>Microsoft Office PowerPoint</Application>
  <PresentationFormat>Presentación en pantalla (4:3)</PresentationFormat>
  <Paragraphs>131</Paragraphs>
  <Slides>28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plantUPF_nmarca-2</vt:lpstr>
      <vt:lpstr>1_UPF</vt:lpstr>
      <vt:lpstr>Diapositiva 1</vt:lpstr>
      <vt:lpstr>Scientific output at the UPF</vt:lpstr>
      <vt:lpstr>Diapositiva 3</vt:lpstr>
      <vt:lpstr>CRIS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Scientific output at the UPF</vt:lpstr>
      <vt:lpstr>Scientific output at the UPF</vt:lpstr>
      <vt:lpstr>Diapositiva 14</vt:lpstr>
      <vt:lpstr>Diapositiva 15</vt:lpstr>
      <vt:lpstr>Diapositiva 16</vt:lpstr>
      <vt:lpstr>Scientific output at the UPF</vt:lpstr>
      <vt:lpstr>Diapositiva 18</vt:lpstr>
      <vt:lpstr>Diapositiva 19</vt:lpstr>
      <vt:lpstr>Repository</vt:lpstr>
      <vt:lpstr>Diapositiva 21</vt:lpstr>
      <vt:lpstr>Diapositiva 22</vt:lpstr>
      <vt:lpstr>Scientific output at the UPF</vt:lpstr>
      <vt:lpstr>Scientific output at the UPF</vt:lpstr>
      <vt:lpstr>Diapositiva 25</vt:lpstr>
      <vt:lpstr>Scientific output at the UPF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Universitat Pompeu Fabra</dc:creator>
  <cp:lastModifiedBy>UPF</cp:lastModifiedBy>
  <cp:revision>242</cp:revision>
  <dcterms:created xsi:type="dcterms:W3CDTF">2015-10-06T12:06:06Z</dcterms:created>
  <dcterms:modified xsi:type="dcterms:W3CDTF">2015-11-09T12:01:55Z</dcterms:modified>
</cp:coreProperties>
</file>