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Default Extension="jpeg" ContentType="image/jpeg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31"/>
  </p:notesMasterIdLst>
  <p:sldIdLst>
    <p:sldId id="256" r:id="rId2"/>
    <p:sldId id="411" r:id="rId3"/>
    <p:sldId id="392" r:id="rId4"/>
    <p:sldId id="393" r:id="rId5"/>
    <p:sldId id="368" r:id="rId6"/>
    <p:sldId id="374" r:id="rId7"/>
    <p:sldId id="382" r:id="rId8"/>
    <p:sldId id="412" r:id="rId9"/>
    <p:sldId id="394" r:id="rId10"/>
    <p:sldId id="397" r:id="rId11"/>
    <p:sldId id="369" r:id="rId12"/>
    <p:sldId id="395" r:id="rId13"/>
    <p:sldId id="370" r:id="rId14"/>
    <p:sldId id="371" r:id="rId15"/>
    <p:sldId id="372" r:id="rId16"/>
    <p:sldId id="396" r:id="rId17"/>
    <p:sldId id="391" r:id="rId18"/>
    <p:sldId id="398" r:id="rId19"/>
    <p:sldId id="399" r:id="rId20"/>
    <p:sldId id="400" r:id="rId21"/>
    <p:sldId id="401" r:id="rId22"/>
    <p:sldId id="402" r:id="rId23"/>
    <p:sldId id="403" r:id="rId24"/>
    <p:sldId id="404" r:id="rId25"/>
    <p:sldId id="405" r:id="rId26"/>
    <p:sldId id="406" r:id="rId27"/>
    <p:sldId id="407" r:id="rId28"/>
    <p:sldId id="408" r:id="rId29"/>
    <p:sldId id="409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6377985-01D9-4C59-996F-CB55FC93F4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2D7D9B6-A560-4DED-9D2C-42AB1260C637}" type="slidenum">
              <a:rPr lang="ru-RU" sz="1200"/>
              <a:pPr algn="r"/>
              <a:t>7</a:t>
            </a:fld>
            <a:endParaRPr lang="ru-RU" sz="1200"/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0AEB5ED-03C3-4990-A64E-B2B6B2CE36CE}" type="slidenum">
              <a:rPr lang="de-DE" sz="1200">
                <a:ea typeface="ＭＳ Ｐゴシック"/>
                <a:cs typeface="ＭＳ Ｐゴシック"/>
              </a:rPr>
              <a:pPr algn="r"/>
              <a:t>7</a:t>
            </a:fld>
            <a:endParaRPr lang="de-DE" sz="1200">
              <a:ea typeface="ＭＳ Ｐゴシック"/>
              <a:cs typeface="ＭＳ Ｐゴシック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0F584-9B20-49DC-BACE-8390A87187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34EA7-226E-4AC4-A380-BBE56FA29E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752B0-2A1C-4E3E-A6CC-613CA44114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12821-337F-406C-98C9-C2E93CC029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AC080-573B-4A60-93AE-957DDB3C96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8108-6FAB-4A39-AB77-B41D5D4EAC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9DCFF-A962-42EE-A4D0-E2B9FA5B2D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56AA7-5AF9-4EDC-83D5-432A664D39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79530E-40C1-4ED7-A378-17B3AC8572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CA1973-4BB6-4AF8-9939-F07C68610D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FE10FB-65AB-4352-8AED-2F3D5F16B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AE8D6F1-F3C8-460B-9233-C58EE4750E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620713"/>
            <a:ext cx="7918450" cy="3744912"/>
          </a:xfrm>
        </p:spPr>
        <p:txBody>
          <a:bodyPr/>
          <a:lstStyle/>
          <a:p>
            <a:pPr eaLnBrk="1" hangingPunct="1"/>
            <a:r>
              <a:rPr lang="en-US" sz="6600" smtClean="0"/>
              <a:t>Open repository of semantic linkages </a:t>
            </a:r>
            <a:br>
              <a:rPr lang="en-US" sz="6600" smtClean="0"/>
            </a:br>
            <a:r>
              <a:rPr lang="en-US" sz="6600" smtClean="0"/>
              <a:t>at Socionet CRIS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4581525"/>
            <a:ext cx="6400800" cy="1752600"/>
          </a:xfrm>
        </p:spPr>
        <p:txBody>
          <a:bodyPr/>
          <a:lstStyle/>
          <a:p>
            <a:pPr eaLnBrk="1" hangingPunct="1"/>
            <a:r>
              <a:rPr lang="en-US" smtClean="0"/>
              <a:t>Sergey Parinov</a:t>
            </a:r>
            <a:r>
              <a:rPr lang="ru-RU" smtClean="0"/>
              <a:t>, </a:t>
            </a:r>
          </a:p>
          <a:p>
            <a:pPr eaLnBrk="1" hangingPunct="1"/>
            <a:r>
              <a:rPr lang="en-US" smtClean="0"/>
              <a:t>CEMI RAS, Moscow</a:t>
            </a:r>
            <a:r>
              <a:rPr lang="ru-RU" smtClean="0"/>
              <a:t>, </a:t>
            </a:r>
            <a:r>
              <a:rPr lang="en-US" smtClean="0"/>
              <a:t>Russia</a:t>
            </a:r>
            <a:endParaRPr lang="ru-RU" smtClean="0"/>
          </a:p>
          <a:p>
            <a:pPr eaLnBrk="1" hangingPunct="1"/>
            <a:r>
              <a:rPr lang="en-US" smtClean="0"/>
              <a:t>euroCRIS</a:t>
            </a:r>
            <a:r>
              <a:rPr lang="ru-RU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en-US" dirty="0" smtClean="0"/>
              <a:t>To provide funders with better data for research evaluation we have to:</a:t>
            </a:r>
          </a:p>
          <a:p>
            <a:pPr marL="971550" lvl="1" indent="-514350">
              <a:buFont typeface="+mj-ea"/>
              <a:buAutoNum type="circleNumDbPlain"/>
            </a:pPr>
            <a:r>
              <a:rPr lang="en-US" dirty="0" smtClean="0"/>
              <a:t>increase a quality of basic research assessment data</a:t>
            </a:r>
          </a:p>
          <a:p>
            <a:pPr marL="971550" lvl="1" indent="-514350">
              <a:buFont typeface="+mj-ea"/>
              <a:buAutoNum type="circleNumDbPlain"/>
            </a:pPr>
            <a:r>
              <a:rPr lang="en-US" dirty="0" smtClean="0"/>
              <a:t>measure a qualitative characteristics of research usage and impact</a:t>
            </a:r>
          </a:p>
          <a:p>
            <a:pPr marL="971550" lvl="1" indent="-514350">
              <a:buFont typeface="+mj-ea"/>
              <a:buAutoNum type="circleNumDbPlain"/>
            </a:pPr>
            <a:r>
              <a:rPr lang="en-US" dirty="0" smtClean="0"/>
              <a:t>visualize forms and characteristics of research usage and impact</a:t>
            </a:r>
          </a:p>
          <a:p>
            <a:pPr marL="971550" lvl="1" indent="-514350">
              <a:buFont typeface="+mj-ea"/>
              <a:buAutoNum type="circleNumDbPlain"/>
            </a:pPr>
            <a:r>
              <a:rPr lang="en-US" dirty="0" smtClean="0"/>
              <a:t>provide tools and services to allow scientists to use research outputs in this new style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</a:t>
            </a:r>
            <a:r>
              <a:rPr lang="en-US" dirty="0" smtClean="0"/>
              <a:t>esearch usage </a:t>
            </a:r>
            <a:r>
              <a:rPr lang="en-US" dirty="0" smtClean="0"/>
              <a:t>= making</a:t>
            </a:r>
            <a:r>
              <a:rPr lang="en-US" dirty="0" smtClean="0"/>
              <a:t> relationships</a:t>
            </a:r>
            <a:endParaRPr lang="ru-RU" dirty="0" smtClean="0"/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 smtClean="0"/>
              <a:t>A fact:</a:t>
            </a:r>
            <a:r>
              <a:rPr lang="en-US" sz="2800" dirty="0" smtClean="0"/>
              <a:t> Using research outputs scientists </a:t>
            </a:r>
            <a:r>
              <a:rPr lang="en-US" sz="2800" dirty="0" smtClean="0"/>
              <a:t>create different relationships between objects of research data and information space (DIS)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Some of these relationships are visible (e.g. citations), the most of them are not observable and exist in mental form only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If we can visualize relationships, we get: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a new dimension for public scientific creativity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a new approach to measure research impact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new basic research assessment data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better research evaluation procedures, etc.</a:t>
            </a:r>
            <a:endParaRPr lang="ru-RU" sz="24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r>
              <a:rPr lang="en-US" smtClean="0"/>
              <a:t>Specification of relationships</a:t>
            </a:r>
            <a:endParaRPr lang="ru-RU" smtClean="0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US" sz="2400" dirty="0" smtClean="0"/>
              <a:t>Within virtual research environment the relationships exist as </a:t>
            </a:r>
            <a:r>
              <a:rPr lang="en-US" sz="2400" u="sng" dirty="0" smtClean="0"/>
              <a:t>semantic linkages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US" sz="2400" dirty="0" smtClean="0"/>
              <a:t>Scientists can </a:t>
            </a:r>
            <a:r>
              <a:rPr lang="en-US" sz="2400" u="sng" dirty="0" smtClean="0"/>
              <a:t>create</a:t>
            </a:r>
            <a:r>
              <a:rPr lang="en-US" sz="2400" dirty="0" smtClean="0"/>
              <a:t> linkages with assigned </a:t>
            </a:r>
            <a:r>
              <a:rPr lang="en-US" sz="2400" dirty="0" smtClean="0"/>
              <a:t>semantic value </a:t>
            </a:r>
            <a:r>
              <a:rPr lang="en-US" sz="2400" dirty="0" smtClean="0"/>
              <a:t>between any DIS objects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US" sz="2400" dirty="0" smtClean="0"/>
              <a:t>Semantic linkages belong to DIS as information objects of ‘</a:t>
            </a:r>
            <a:r>
              <a:rPr lang="en-US" sz="2400" u="sng" dirty="0" smtClean="0"/>
              <a:t>linkage</a:t>
            </a:r>
            <a:r>
              <a:rPr lang="en-US" sz="2400" dirty="0" smtClean="0"/>
              <a:t>’ data type and semantic vocabularies as ‘</a:t>
            </a:r>
            <a:r>
              <a:rPr lang="en-US" sz="2400" u="sng" dirty="0" smtClean="0"/>
              <a:t>metrics</a:t>
            </a:r>
            <a:r>
              <a:rPr lang="en-US" sz="2400" dirty="0" smtClean="0"/>
              <a:t>’ data type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US" sz="2400" dirty="0" smtClean="0"/>
              <a:t>A set of linkages organized within DIS as </a:t>
            </a:r>
            <a:r>
              <a:rPr lang="en-US" sz="2400" u="sng" dirty="0" smtClean="0"/>
              <a:t>discipline-thematic collections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US" sz="2400" dirty="0" smtClean="0"/>
              <a:t>Collections of linkages establish a </a:t>
            </a:r>
            <a:r>
              <a:rPr lang="en-US" sz="2400" u="sng" dirty="0" smtClean="0"/>
              <a:t>multilayer network structure</a:t>
            </a:r>
            <a:r>
              <a:rPr lang="en-US" sz="2400" dirty="0" smtClean="0"/>
              <a:t> over DIS objects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US" sz="2400" dirty="0" smtClean="0"/>
              <a:t>The multilayer structure is defined by existed in research practice </a:t>
            </a:r>
            <a:r>
              <a:rPr lang="en-US" sz="2400" u="sng" dirty="0" smtClean="0"/>
              <a:t>scientific relationships types</a:t>
            </a:r>
            <a:endParaRPr lang="ru-RU" sz="2400" u="sng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Scientific creativity within virtual research environment</a:t>
            </a:r>
            <a:endParaRPr lang="ru-RU" sz="4000" smtClean="0"/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229600" cy="4525962"/>
          </a:xfrm>
        </p:spPr>
        <p:txBody>
          <a:bodyPr/>
          <a:lstStyle/>
          <a:p>
            <a:r>
              <a:rPr lang="en-US" sz="2800" dirty="0" smtClean="0"/>
              <a:t>Research outputs (RO) creation = new objects + new relationships between objects</a:t>
            </a:r>
          </a:p>
          <a:p>
            <a:pPr lvl="1"/>
            <a:r>
              <a:rPr lang="en-US" sz="2400" dirty="0" smtClean="0"/>
              <a:t>New research objects are materials deposited at DIS, including non-traditional (artifacts, citations)</a:t>
            </a:r>
          </a:p>
          <a:p>
            <a:pPr lvl="1"/>
            <a:r>
              <a:rPr lang="en-US" sz="2400" dirty="0" smtClean="0"/>
              <a:t>New research relationships are semantic linkages of different types between objects of DIS</a:t>
            </a:r>
          </a:p>
          <a:p>
            <a:r>
              <a:rPr lang="en-US" sz="2800" dirty="0" smtClean="0"/>
              <a:t>Semantic linkages are created by researchers to</a:t>
            </a:r>
            <a:r>
              <a:rPr lang="en-US" sz="2800" dirty="0" smtClean="0"/>
              <a:t> </a:t>
            </a:r>
            <a:r>
              <a:rPr lang="en-US" sz="2800" dirty="0" smtClean="0"/>
              <a:t>visualize</a:t>
            </a:r>
            <a:r>
              <a:rPr lang="en-US" sz="2800" dirty="0" smtClean="0"/>
              <a:t> </a:t>
            </a:r>
            <a:r>
              <a:rPr lang="en-US" sz="2800" dirty="0" smtClean="0"/>
              <a:t>their opinion on impact and</a:t>
            </a:r>
            <a:r>
              <a:rPr lang="en-US" sz="2800" dirty="0" smtClean="0"/>
              <a:t> to make </a:t>
            </a:r>
            <a:r>
              <a:rPr lang="en-US" sz="2800" dirty="0" smtClean="0"/>
              <a:t>observable many types of </a:t>
            </a:r>
            <a:r>
              <a:rPr lang="en-US" sz="2800" dirty="0" smtClean="0"/>
              <a:t>scientific </a:t>
            </a:r>
            <a:r>
              <a:rPr lang="en-US" sz="2800" dirty="0" smtClean="0"/>
              <a:t>relationships</a:t>
            </a:r>
            <a:endParaRPr lang="ru-RU" sz="28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objects types at</a:t>
            </a:r>
            <a:r>
              <a:rPr lang="en-US" dirty="0" smtClean="0"/>
              <a:t> </a:t>
            </a:r>
            <a:r>
              <a:rPr lang="en-US" dirty="0" err="1" smtClean="0"/>
              <a:t>Socionet</a:t>
            </a:r>
            <a:r>
              <a:rPr lang="en-US" dirty="0" smtClean="0"/>
              <a:t> DIS</a:t>
            </a:r>
            <a:endParaRPr lang="ru-RU" dirty="0" smtClean="0"/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RO: paper, article, book, chapter, thesis, </a:t>
            </a:r>
            <a:r>
              <a:rPr lang="en-US" u="sng" smtClean="0"/>
              <a:t>artifact</a:t>
            </a:r>
            <a:r>
              <a:rPr lang="en-US" smtClean="0"/>
              <a:t>, </a:t>
            </a:r>
            <a:r>
              <a:rPr lang="en-US" u="sng" smtClean="0"/>
              <a:t>citation</a:t>
            </a:r>
          </a:p>
          <a:p>
            <a:r>
              <a:rPr lang="en-US" smtClean="0"/>
              <a:t>Research players: person, institution</a:t>
            </a:r>
            <a:r>
              <a:rPr lang="ru-RU" smtClean="0"/>
              <a:t> </a:t>
            </a:r>
            <a:endParaRPr lang="en-US" smtClean="0"/>
          </a:p>
          <a:p>
            <a:r>
              <a:rPr lang="en-US" smtClean="0"/>
              <a:t>Research relationships: </a:t>
            </a:r>
            <a:r>
              <a:rPr lang="en-US" u="sng" smtClean="0"/>
              <a:t>linkage</a:t>
            </a:r>
          </a:p>
          <a:p>
            <a:r>
              <a:rPr lang="en-US" smtClean="0"/>
              <a:t>Semantic vocabularies: </a:t>
            </a:r>
            <a:r>
              <a:rPr lang="en-US" u="sng" smtClean="0"/>
              <a:t>metrics</a:t>
            </a:r>
          </a:p>
          <a:p>
            <a:endParaRPr lang="en-US" smtClean="0"/>
          </a:p>
          <a:p>
            <a:r>
              <a:rPr lang="en-US" smtClean="0"/>
              <a:t>Non-traditional objects: artifact, citation, linkage, metrics </a:t>
            </a:r>
            <a:endParaRPr lang="ru-RU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/>
            <a:r>
              <a:rPr lang="de-DE" sz="3200" smtClean="0"/>
              <a:t>CERIF Base, Result and 2nd Level Entities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914400"/>
            <a:ext cx="8569325" cy="5538788"/>
          </a:xfrm>
          <a:solidFill>
            <a:srgbClr val="000066">
              <a:alpha val="41176"/>
            </a:srgbClr>
          </a:solidFill>
        </p:spPr>
        <p:txBody>
          <a:bodyPr/>
          <a:lstStyle/>
          <a:p>
            <a:pPr eaLnBrk="1" hangingPunct="1">
              <a:buFontTx/>
              <a:buNone/>
            </a:pPr>
            <a:endParaRPr lang="en-US" smtClean="0"/>
          </a:p>
        </p:txBody>
      </p:sp>
      <p:grpSp>
        <p:nvGrpSpPr>
          <p:cNvPr id="19459" name="Group 77"/>
          <p:cNvGrpSpPr>
            <a:grpSpLocks/>
          </p:cNvGrpSpPr>
          <p:nvPr/>
        </p:nvGrpSpPr>
        <p:grpSpPr bwMode="auto">
          <a:xfrm>
            <a:off x="533400" y="990600"/>
            <a:ext cx="8310563" cy="5338763"/>
            <a:chOff x="1125538" y="1268413"/>
            <a:chExt cx="7334250" cy="4249737"/>
          </a:xfrm>
        </p:grpSpPr>
        <p:sp>
          <p:nvSpPr>
            <p:cNvPr id="66" name="Oval 65"/>
            <p:cNvSpPr/>
            <p:nvPr/>
          </p:nvSpPr>
          <p:spPr bwMode="auto">
            <a:xfrm>
              <a:off x="5181441" y="2667301"/>
              <a:ext cx="305419" cy="228725"/>
            </a:xfrm>
            <a:prstGeom prst="ellipse">
              <a:avLst/>
            </a:prstGeom>
            <a:solidFill>
              <a:srgbClr val="FFBC9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>
                <a:solidFill>
                  <a:srgbClr val="FFFFFF"/>
                </a:solidFill>
              </a:endParaRPr>
            </a:p>
          </p:txBody>
        </p:sp>
        <p:sp>
          <p:nvSpPr>
            <p:cNvPr id="67" name="Oval 66"/>
            <p:cNvSpPr/>
            <p:nvPr/>
          </p:nvSpPr>
          <p:spPr bwMode="auto">
            <a:xfrm>
              <a:off x="2362624" y="2667301"/>
              <a:ext cx="304017" cy="228725"/>
            </a:xfrm>
            <a:prstGeom prst="ellipse">
              <a:avLst/>
            </a:prstGeom>
            <a:solidFill>
              <a:srgbClr val="FFBC9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>
                <a:solidFill>
                  <a:srgbClr val="FFFFFF"/>
                </a:solidFill>
              </a:endParaRPr>
            </a:p>
          </p:txBody>
        </p:sp>
        <p:sp>
          <p:nvSpPr>
            <p:cNvPr id="19463" name="Oval 24"/>
            <p:cNvSpPr>
              <a:spLocks noChangeArrowheads="1"/>
            </p:cNvSpPr>
            <p:nvPr/>
          </p:nvSpPr>
          <p:spPr bwMode="auto">
            <a:xfrm>
              <a:off x="1187450" y="4292600"/>
              <a:ext cx="360363" cy="28733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>
                <a:ea typeface="ＭＳ Ｐゴシック"/>
                <a:cs typeface="ＭＳ Ｐゴシック"/>
              </a:endParaRPr>
            </a:p>
          </p:txBody>
        </p:sp>
        <p:sp>
          <p:nvSpPr>
            <p:cNvPr id="19464" name="Oval 23"/>
            <p:cNvSpPr>
              <a:spLocks noChangeArrowheads="1"/>
            </p:cNvSpPr>
            <p:nvPr/>
          </p:nvSpPr>
          <p:spPr bwMode="auto">
            <a:xfrm>
              <a:off x="5588000" y="1465263"/>
              <a:ext cx="360363" cy="2873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>
                <a:ea typeface="ＭＳ Ｐゴシック"/>
                <a:cs typeface="ＭＳ Ｐゴシック"/>
              </a:endParaRPr>
            </a:p>
          </p:txBody>
        </p:sp>
        <p:cxnSp>
          <p:nvCxnSpPr>
            <p:cNvPr id="72" name="Elbow Connector 71"/>
            <p:cNvCxnSpPr/>
            <p:nvPr/>
          </p:nvCxnSpPr>
          <p:spPr bwMode="auto">
            <a:xfrm>
              <a:off x="3505842" y="3047666"/>
              <a:ext cx="1828308" cy="2527"/>
            </a:xfrm>
            <a:prstGeom prst="bentConnector3">
              <a:avLst>
                <a:gd name="adj1" fmla="val 50000"/>
              </a:avLst>
            </a:prstGeom>
            <a:ln w="6350" cap="flat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Elbow Connector 102"/>
            <p:cNvCxnSpPr>
              <a:cxnSpLocks noChangeShapeType="1"/>
            </p:cNvCxnSpPr>
            <p:nvPr/>
          </p:nvCxnSpPr>
          <p:spPr bwMode="auto">
            <a:xfrm rot="5400000">
              <a:off x="3971323" y="2905366"/>
              <a:ext cx="895945" cy="2802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04" name="Elbow Connector 103"/>
            <p:cNvCxnSpPr>
              <a:cxnSpLocks noChangeShapeType="1"/>
            </p:cNvCxnSpPr>
            <p:nvPr/>
          </p:nvCxnSpPr>
          <p:spPr bwMode="auto">
            <a:xfrm rot="16200000" flipH="1">
              <a:off x="4305083" y="2552789"/>
              <a:ext cx="1752717" cy="1524291"/>
            </a:xfrm>
            <a:prstGeom prst="bentConnector3">
              <a:avLst>
                <a:gd name="adj1" fmla="val 10185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05" name="Elbow Connector 104"/>
            <p:cNvCxnSpPr>
              <a:cxnSpLocks noChangeShapeType="1"/>
            </p:cNvCxnSpPr>
            <p:nvPr/>
          </p:nvCxnSpPr>
          <p:spPr bwMode="auto">
            <a:xfrm rot="5400000">
              <a:off x="2971328" y="2896034"/>
              <a:ext cx="1752717" cy="837800"/>
            </a:xfrm>
            <a:prstGeom prst="bentConnector3">
              <a:avLst>
                <a:gd name="adj1" fmla="val 11773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06" name="Elbow Connector 105"/>
            <p:cNvCxnSpPr>
              <a:cxnSpLocks noChangeShapeType="1"/>
              <a:endCxn id="19499" idx="3"/>
            </p:cNvCxnSpPr>
            <p:nvPr/>
          </p:nvCxnSpPr>
          <p:spPr bwMode="auto">
            <a:xfrm rot="10800000">
              <a:off x="3885513" y="1522412"/>
              <a:ext cx="736927" cy="458713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07" name="Elbow Connector 106"/>
            <p:cNvCxnSpPr>
              <a:cxnSpLocks noChangeShapeType="1"/>
              <a:endCxn id="19500" idx="2"/>
            </p:cNvCxnSpPr>
            <p:nvPr/>
          </p:nvCxnSpPr>
          <p:spPr bwMode="auto">
            <a:xfrm rot="5400000" flipH="1" flipV="1">
              <a:off x="4504301" y="1696265"/>
              <a:ext cx="352565" cy="217156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08" name="Elbow Connector 107"/>
            <p:cNvCxnSpPr>
              <a:cxnSpLocks noChangeShapeType="1"/>
              <a:endCxn id="19501" idx="1"/>
            </p:cNvCxnSpPr>
            <p:nvPr/>
          </p:nvCxnSpPr>
          <p:spPr bwMode="auto">
            <a:xfrm flipV="1">
              <a:off x="4877423" y="1801684"/>
              <a:ext cx="854612" cy="408167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09" name="Elbow Connector 108"/>
            <p:cNvCxnSpPr>
              <a:cxnSpLocks noChangeShapeType="1"/>
            </p:cNvCxnSpPr>
            <p:nvPr/>
          </p:nvCxnSpPr>
          <p:spPr bwMode="auto">
            <a:xfrm rot="5400000" flipH="1" flipV="1">
              <a:off x="3467674" y="3467464"/>
              <a:ext cx="1141098" cy="1064762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10" name="Elbow Connector 109"/>
            <p:cNvCxnSpPr>
              <a:cxnSpLocks noChangeShapeType="1"/>
              <a:endCxn id="19508" idx="0"/>
            </p:cNvCxnSpPr>
            <p:nvPr/>
          </p:nvCxnSpPr>
          <p:spPr bwMode="auto">
            <a:xfrm rot="16200000" flipH="1">
              <a:off x="3405141" y="4596372"/>
              <a:ext cx="737986" cy="385275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11" name="Elbow Connector 110"/>
            <p:cNvCxnSpPr>
              <a:cxnSpLocks noChangeShapeType="1"/>
            </p:cNvCxnSpPr>
            <p:nvPr/>
          </p:nvCxnSpPr>
          <p:spPr bwMode="auto">
            <a:xfrm rot="5400000">
              <a:off x="2438706" y="2057225"/>
              <a:ext cx="1142362" cy="381073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12" name="Elbow Connector 107"/>
            <p:cNvCxnSpPr>
              <a:cxnSpLocks noChangeShapeType="1"/>
              <a:stCxn id="19501" idx="2"/>
            </p:cNvCxnSpPr>
            <p:nvPr/>
          </p:nvCxnSpPr>
          <p:spPr bwMode="auto">
            <a:xfrm rot="5400000">
              <a:off x="4902684" y="1878811"/>
              <a:ext cx="1367296" cy="1571925"/>
            </a:xfrm>
            <a:prstGeom prst="bentConnector2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13" name="Elbow Connector 112"/>
            <p:cNvCxnSpPr>
              <a:cxnSpLocks noChangeShapeType="1"/>
              <a:stCxn id="19502" idx="1"/>
            </p:cNvCxnSpPr>
            <p:nvPr/>
          </p:nvCxnSpPr>
          <p:spPr bwMode="auto">
            <a:xfrm rot="10800000" flipV="1">
              <a:off x="6445146" y="2384238"/>
              <a:ext cx="487549" cy="1807054"/>
            </a:xfrm>
            <a:prstGeom prst="bentConnector2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14" name="Elbow Connector 117"/>
            <p:cNvCxnSpPr>
              <a:cxnSpLocks noChangeShapeType="1"/>
              <a:stCxn id="19503" idx="1"/>
            </p:cNvCxnSpPr>
            <p:nvPr/>
          </p:nvCxnSpPr>
          <p:spPr bwMode="auto">
            <a:xfrm rot="10800000" flipV="1">
              <a:off x="6324660" y="3032502"/>
              <a:ext cx="623446" cy="1158790"/>
            </a:xfrm>
            <a:prstGeom prst="bentConnector2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15" name="Elbow Connector 114"/>
            <p:cNvCxnSpPr>
              <a:cxnSpLocks noChangeShapeType="1"/>
            </p:cNvCxnSpPr>
            <p:nvPr/>
          </p:nvCxnSpPr>
          <p:spPr bwMode="auto">
            <a:xfrm rot="5400000" flipH="1" flipV="1">
              <a:off x="7277160" y="3238579"/>
              <a:ext cx="228725" cy="152710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16" name="Elbow Connector 115"/>
            <p:cNvCxnSpPr>
              <a:cxnSpLocks noChangeShapeType="1"/>
              <a:stCxn id="19505" idx="1"/>
            </p:cNvCxnSpPr>
            <p:nvPr/>
          </p:nvCxnSpPr>
          <p:spPr bwMode="auto">
            <a:xfrm rot="10800000" flipV="1">
              <a:off x="6477369" y="4402325"/>
              <a:ext cx="615041" cy="93512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17" name="Elbow Connector 116"/>
            <p:cNvCxnSpPr>
              <a:cxnSpLocks noChangeShapeType="1"/>
              <a:stCxn id="19506" idx="1"/>
            </p:cNvCxnSpPr>
            <p:nvPr/>
          </p:nvCxnSpPr>
          <p:spPr bwMode="auto">
            <a:xfrm rot="10800000">
              <a:off x="5943587" y="4571658"/>
              <a:ext cx="573010" cy="443550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18" name="Elbow Connector 117"/>
            <p:cNvCxnSpPr>
              <a:cxnSpLocks noChangeShapeType="1"/>
              <a:stCxn id="19507" idx="0"/>
            </p:cNvCxnSpPr>
            <p:nvPr/>
          </p:nvCxnSpPr>
          <p:spPr bwMode="auto">
            <a:xfrm rot="5400000" flipH="1" flipV="1">
              <a:off x="5338706" y="4781485"/>
              <a:ext cx="509260" cy="243774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19" name="Elbow Connector 118"/>
            <p:cNvCxnSpPr>
              <a:cxnSpLocks noChangeShapeType="1"/>
            </p:cNvCxnSpPr>
            <p:nvPr/>
          </p:nvCxnSpPr>
          <p:spPr bwMode="auto">
            <a:xfrm rot="16200000" flipV="1">
              <a:off x="4228375" y="4228947"/>
              <a:ext cx="1372350" cy="533783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20" name="Elbow Connector 119"/>
            <p:cNvCxnSpPr>
              <a:cxnSpLocks noChangeShapeType="1"/>
              <a:stCxn id="19509" idx="0"/>
            </p:cNvCxnSpPr>
            <p:nvPr/>
          </p:nvCxnSpPr>
          <p:spPr bwMode="auto">
            <a:xfrm rot="5400000" flipH="1" flipV="1">
              <a:off x="2288208" y="2958510"/>
              <a:ext cx="2575368" cy="1535499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21" name="Elbow Connector 120"/>
            <p:cNvCxnSpPr>
              <a:cxnSpLocks noChangeShapeType="1"/>
              <a:stCxn id="19495" idx="3"/>
            </p:cNvCxnSpPr>
            <p:nvPr/>
          </p:nvCxnSpPr>
          <p:spPr bwMode="auto">
            <a:xfrm>
              <a:off x="1890486" y="3933502"/>
              <a:ext cx="776156" cy="486514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22" name="Elbow Connector 121"/>
            <p:cNvCxnSpPr>
              <a:cxnSpLocks noChangeShapeType="1"/>
              <a:stCxn id="19496" idx="3"/>
            </p:cNvCxnSpPr>
            <p:nvPr/>
          </p:nvCxnSpPr>
          <p:spPr bwMode="auto">
            <a:xfrm>
              <a:off x="1828841" y="3286501"/>
              <a:ext cx="1301532" cy="904791"/>
            </a:xfrm>
            <a:prstGeom prst="bentConnector3">
              <a:avLst>
                <a:gd name="adj1" fmla="val 86449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26" name="Elbow Connector 125"/>
            <p:cNvCxnSpPr>
              <a:cxnSpLocks noChangeShapeType="1"/>
              <a:stCxn id="19498" idx="2"/>
            </p:cNvCxnSpPr>
            <p:nvPr/>
          </p:nvCxnSpPr>
          <p:spPr bwMode="auto">
            <a:xfrm rot="16200000" flipH="1">
              <a:off x="1029415" y="3239534"/>
              <a:ext cx="3142758" cy="893840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27" name="Elbow Connector 126"/>
            <p:cNvCxnSpPr>
              <a:cxnSpLocks noChangeShapeType="1"/>
              <a:stCxn id="19497" idx="2"/>
            </p:cNvCxnSpPr>
            <p:nvPr/>
          </p:nvCxnSpPr>
          <p:spPr bwMode="auto">
            <a:xfrm rot="16200000" flipH="1">
              <a:off x="1740441" y="2884020"/>
              <a:ext cx="1338231" cy="1276313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28" name="Elbow Connector 127"/>
            <p:cNvCxnSpPr>
              <a:cxnSpLocks noChangeShapeType="1"/>
            </p:cNvCxnSpPr>
            <p:nvPr/>
          </p:nvCxnSpPr>
          <p:spPr bwMode="auto">
            <a:xfrm rot="5400000" flipH="1" flipV="1">
              <a:off x="1524265" y="2438773"/>
              <a:ext cx="2361807" cy="1903963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29" name="Elbow Connector 128"/>
            <p:cNvCxnSpPr>
              <a:cxnSpLocks noChangeShapeType="1"/>
              <a:endCxn id="19509" idx="3"/>
            </p:cNvCxnSpPr>
            <p:nvPr/>
          </p:nvCxnSpPr>
          <p:spPr bwMode="auto">
            <a:xfrm rot="10800000" flipV="1">
              <a:off x="3347528" y="4342933"/>
              <a:ext cx="2062276" cy="849189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30" name="Elbow Connector 129"/>
            <p:cNvCxnSpPr>
              <a:cxnSpLocks noChangeShapeType="1"/>
              <a:stCxn id="19509" idx="0"/>
            </p:cNvCxnSpPr>
            <p:nvPr/>
          </p:nvCxnSpPr>
          <p:spPr bwMode="auto">
            <a:xfrm rot="5400000" flipH="1" flipV="1">
              <a:off x="2783855" y="4673030"/>
              <a:ext cx="365201" cy="316627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31" name="Elbow Connector 130"/>
            <p:cNvCxnSpPr>
              <a:cxnSpLocks noChangeShapeType="1"/>
              <a:stCxn id="19494" idx="3"/>
              <a:endCxn id="19509" idx="1"/>
            </p:cNvCxnSpPr>
            <p:nvPr/>
          </p:nvCxnSpPr>
          <p:spPr bwMode="auto">
            <a:xfrm>
              <a:off x="2034789" y="4655060"/>
              <a:ext cx="233967" cy="539589"/>
            </a:xfrm>
            <a:prstGeom prst="bentConnector3">
              <a:avLst>
                <a:gd name="adj1" fmla="val 50000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32" name="Elbow Connector 131"/>
            <p:cNvCxnSpPr>
              <a:cxnSpLocks noChangeShapeType="1"/>
            </p:cNvCxnSpPr>
            <p:nvPr/>
          </p:nvCxnSpPr>
          <p:spPr bwMode="auto">
            <a:xfrm rot="5400000">
              <a:off x="2133520" y="2971696"/>
              <a:ext cx="2590532" cy="1524291"/>
            </a:xfrm>
            <a:prstGeom prst="bentConnector3">
              <a:avLst>
                <a:gd name="adj1" fmla="val 72625"/>
              </a:avLst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33" name="Elbow Connector 170"/>
            <p:cNvCxnSpPr>
              <a:cxnSpLocks noChangeShapeType="1"/>
              <a:endCxn id="19505" idx="0"/>
            </p:cNvCxnSpPr>
            <p:nvPr/>
          </p:nvCxnSpPr>
          <p:spPr bwMode="auto">
            <a:xfrm>
              <a:off x="5181441" y="2285671"/>
              <a:ext cx="2357887" cy="1935949"/>
            </a:xfrm>
            <a:prstGeom prst="bentConnector2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sp>
          <p:nvSpPr>
            <p:cNvPr id="19494" name="Rectangle 7"/>
            <p:cNvSpPr>
              <a:spLocks noChangeArrowheads="1"/>
            </p:cNvSpPr>
            <p:nvPr/>
          </p:nvSpPr>
          <p:spPr bwMode="auto">
            <a:xfrm>
              <a:off x="1331913" y="4437063"/>
              <a:ext cx="703262" cy="43338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>
                  <a:solidFill>
                    <a:schemeClr val="bg1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Citation</a:t>
              </a:r>
            </a:p>
          </p:txBody>
        </p:sp>
        <p:sp>
          <p:nvSpPr>
            <p:cNvPr id="19495" name="Rectangle 8"/>
            <p:cNvSpPr>
              <a:spLocks noChangeArrowheads="1"/>
            </p:cNvSpPr>
            <p:nvPr/>
          </p:nvSpPr>
          <p:spPr bwMode="auto">
            <a:xfrm>
              <a:off x="1187450" y="3716338"/>
              <a:ext cx="703263" cy="43338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>
                  <a:solidFill>
                    <a:schemeClr val="bg1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CV</a:t>
              </a:r>
            </a:p>
          </p:txBody>
        </p:sp>
        <p:sp>
          <p:nvSpPr>
            <p:cNvPr id="19496" name="Rectangle 9"/>
            <p:cNvSpPr>
              <a:spLocks noChangeArrowheads="1"/>
            </p:cNvSpPr>
            <p:nvPr/>
          </p:nvSpPr>
          <p:spPr bwMode="auto">
            <a:xfrm>
              <a:off x="1125538" y="3068638"/>
              <a:ext cx="703262" cy="43338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>
                  <a:solidFill>
                    <a:schemeClr val="bg1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Prize</a:t>
              </a:r>
            </a:p>
          </p:txBody>
        </p:sp>
        <p:sp>
          <p:nvSpPr>
            <p:cNvPr id="19497" name="Rectangle 10"/>
            <p:cNvSpPr>
              <a:spLocks noChangeArrowheads="1"/>
            </p:cNvSpPr>
            <p:nvPr/>
          </p:nvSpPr>
          <p:spPr bwMode="auto">
            <a:xfrm>
              <a:off x="1258888" y="2420938"/>
              <a:ext cx="1025525" cy="43180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>
                  <a:solidFill>
                    <a:schemeClr val="bg1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Qualification</a:t>
              </a:r>
            </a:p>
          </p:txBody>
        </p:sp>
        <p:sp>
          <p:nvSpPr>
            <p:cNvPr id="19498" name="Rectangle 11"/>
            <p:cNvSpPr>
              <a:spLocks noChangeArrowheads="1"/>
            </p:cNvSpPr>
            <p:nvPr/>
          </p:nvSpPr>
          <p:spPr bwMode="auto">
            <a:xfrm>
              <a:off x="1371600" y="1828800"/>
              <a:ext cx="1565275" cy="28575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>
                  <a:solidFill>
                    <a:schemeClr val="bg1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ExpertiseAndSkills</a:t>
              </a:r>
            </a:p>
          </p:txBody>
        </p:sp>
        <p:sp>
          <p:nvSpPr>
            <p:cNvPr id="19499" name="Rectangle 12"/>
            <p:cNvSpPr>
              <a:spLocks noChangeArrowheads="1"/>
            </p:cNvSpPr>
            <p:nvPr/>
          </p:nvSpPr>
          <p:spPr bwMode="auto">
            <a:xfrm>
              <a:off x="2806700" y="1341438"/>
              <a:ext cx="1079500" cy="3603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>
                  <a:solidFill>
                    <a:schemeClr val="bg1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Equipment</a:t>
              </a:r>
            </a:p>
          </p:txBody>
        </p:sp>
        <p:sp>
          <p:nvSpPr>
            <p:cNvPr id="19500" name="Rectangle 13"/>
            <p:cNvSpPr>
              <a:spLocks noChangeArrowheads="1"/>
            </p:cNvSpPr>
            <p:nvPr/>
          </p:nvSpPr>
          <p:spPr bwMode="auto">
            <a:xfrm>
              <a:off x="4330700" y="1268413"/>
              <a:ext cx="915988" cy="3603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>
                  <a:solidFill>
                    <a:schemeClr val="bg1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Facility</a:t>
              </a:r>
            </a:p>
          </p:txBody>
        </p:sp>
        <p:sp>
          <p:nvSpPr>
            <p:cNvPr id="19501" name="Rectangle 14"/>
            <p:cNvSpPr>
              <a:spLocks noChangeArrowheads="1"/>
            </p:cNvSpPr>
            <p:nvPr/>
          </p:nvSpPr>
          <p:spPr bwMode="auto">
            <a:xfrm>
              <a:off x="5732463" y="1624012"/>
              <a:ext cx="1277937" cy="35718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>
                  <a:solidFill>
                    <a:schemeClr val="bg1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Funding</a:t>
              </a:r>
            </a:p>
          </p:txBody>
        </p:sp>
        <p:sp>
          <p:nvSpPr>
            <p:cNvPr id="19502" name="Rectangle 15"/>
            <p:cNvSpPr>
              <a:spLocks noChangeArrowheads="1"/>
            </p:cNvSpPr>
            <p:nvPr/>
          </p:nvSpPr>
          <p:spPr bwMode="auto">
            <a:xfrm>
              <a:off x="6932613" y="2205038"/>
              <a:ext cx="915987" cy="3603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>
                  <a:solidFill>
                    <a:schemeClr val="bg1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Service</a:t>
              </a:r>
            </a:p>
          </p:txBody>
        </p:sp>
        <p:sp>
          <p:nvSpPr>
            <p:cNvPr id="19503" name="Rectangle 16"/>
            <p:cNvSpPr>
              <a:spLocks noChangeArrowheads="1"/>
            </p:cNvSpPr>
            <p:nvPr/>
          </p:nvSpPr>
          <p:spPr bwMode="auto">
            <a:xfrm>
              <a:off x="6948488" y="2852738"/>
              <a:ext cx="1511300" cy="3603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>
                  <a:solidFill>
                    <a:schemeClr val="bg1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ElectronicAddresse</a:t>
              </a:r>
            </a:p>
          </p:txBody>
        </p:sp>
        <p:sp>
          <p:nvSpPr>
            <p:cNvPr id="19504" name="Rectangle 17"/>
            <p:cNvSpPr>
              <a:spLocks noChangeArrowheads="1"/>
            </p:cNvSpPr>
            <p:nvPr/>
          </p:nvSpPr>
          <p:spPr bwMode="auto">
            <a:xfrm>
              <a:off x="6948488" y="3429000"/>
              <a:ext cx="1511300" cy="360363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>
                  <a:solidFill>
                    <a:schemeClr val="bg1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PostalAddress</a:t>
              </a:r>
            </a:p>
          </p:txBody>
        </p:sp>
        <p:sp>
          <p:nvSpPr>
            <p:cNvPr id="19505" name="Rectangle 18"/>
            <p:cNvSpPr>
              <a:spLocks noChangeArrowheads="1"/>
            </p:cNvSpPr>
            <p:nvPr/>
          </p:nvSpPr>
          <p:spPr bwMode="auto">
            <a:xfrm>
              <a:off x="7092950" y="4221163"/>
              <a:ext cx="890588" cy="3603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>
                  <a:solidFill>
                    <a:schemeClr val="bg1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Country</a:t>
              </a:r>
            </a:p>
          </p:txBody>
        </p:sp>
        <p:sp>
          <p:nvSpPr>
            <p:cNvPr id="19506" name="Rectangle 19"/>
            <p:cNvSpPr>
              <a:spLocks noChangeArrowheads="1"/>
            </p:cNvSpPr>
            <p:nvPr/>
          </p:nvSpPr>
          <p:spPr bwMode="auto">
            <a:xfrm>
              <a:off x="6516688" y="4872038"/>
              <a:ext cx="1133475" cy="28575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>
                  <a:solidFill>
                    <a:schemeClr val="bg1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Currency</a:t>
              </a:r>
            </a:p>
          </p:txBody>
        </p:sp>
        <p:sp>
          <p:nvSpPr>
            <p:cNvPr id="19507" name="Rectangle 20"/>
            <p:cNvSpPr>
              <a:spLocks noChangeArrowheads="1"/>
            </p:cNvSpPr>
            <p:nvPr/>
          </p:nvSpPr>
          <p:spPr bwMode="auto">
            <a:xfrm>
              <a:off x="4716463" y="5157788"/>
              <a:ext cx="1511300" cy="3603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>
                  <a:solidFill>
                    <a:schemeClr val="bg1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Language</a:t>
              </a:r>
            </a:p>
          </p:txBody>
        </p:sp>
        <p:sp>
          <p:nvSpPr>
            <p:cNvPr id="19508" name="Rectangle 21"/>
            <p:cNvSpPr>
              <a:spLocks noChangeArrowheads="1"/>
            </p:cNvSpPr>
            <p:nvPr/>
          </p:nvSpPr>
          <p:spPr bwMode="auto">
            <a:xfrm>
              <a:off x="3563938" y="5157788"/>
              <a:ext cx="808037" cy="3603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>
                  <a:solidFill>
                    <a:schemeClr val="bg1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Event</a:t>
              </a:r>
            </a:p>
          </p:txBody>
        </p:sp>
        <p:sp>
          <p:nvSpPr>
            <p:cNvPr id="19509" name="Rectangle 22"/>
            <p:cNvSpPr>
              <a:spLocks noChangeArrowheads="1"/>
            </p:cNvSpPr>
            <p:nvPr/>
          </p:nvSpPr>
          <p:spPr bwMode="auto">
            <a:xfrm>
              <a:off x="2268538" y="5013325"/>
              <a:ext cx="1079500" cy="360363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>
                  <a:solidFill>
                    <a:schemeClr val="bg1"/>
                  </a:solidFill>
                  <a:latin typeface="Times New Roman" pitchFamily="18" charset="0"/>
                  <a:ea typeface="ＭＳ Ｐゴシック"/>
                  <a:cs typeface="ＭＳ Ｐゴシック"/>
                </a:rPr>
                <a:t>Metrics</a:t>
              </a:r>
            </a:p>
          </p:txBody>
        </p:sp>
        <p:cxnSp>
          <p:nvCxnSpPr>
            <p:cNvPr id="150" name="Shape 59"/>
            <p:cNvCxnSpPr>
              <a:stCxn id="19502" idx="0"/>
              <a:endCxn id="19501" idx="3"/>
            </p:cNvCxnSpPr>
            <p:nvPr/>
          </p:nvCxnSpPr>
          <p:spPr bwMode="auto">
            <a:xfrm rot="16200000" flipV="1">
              <a:off x="6998729" y="1812704"/>
              <a:ext cx="403112" cy="381073"/>
            </a:xfrm>
            <a:prstGeom prst="bentConnector2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9511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13013" y="1858963"/>
              <a:ext cx="3887787" cy="1417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12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49513" y="3200400"/>
              <a:ext cx="4103687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460" name="Text Box 60"/>
          <p:cNvSpPr txBox="1">
            <a:spLocks noChangeArrowheads="1"/>
          </p:cNvSpPr>
          <p:nvPr/>
        </p:nvSpPr>
        <p:spPr bwMode="auto">
          <a:xfrm>
            <a:off x="179388" y="6491288"/>
            <a:ext cx="7004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Source: Brigitte Jorg. CERIF </a:t>
            </a:r>
            <a:r>
              <a:rPr lang="ru-RU"/>
              <a:t>2008 – 1.2 Release</a:t>
            </a:r>
            <a:r>
              <a:rPr lang="en-US"/>
              <a:t>, www.eurocris.org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Non-traditional 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Fragmentation of traditional research paper/article is a way </a:t>
            </a:r>
          </a:p>
          <a:p>
            <a:pPr lvl="1"/>
            <a:r>
              <a:rPr lang="en-US" dirty="0" smtClean="0"/>
              <a:t>to make visual more relationships of different types</a:t>
            </a:r>
          </a:p>
          <a:p>
            <a:pPr lvl="1"/>
            <a:r>
              <a:rPr lang="en-US" dirty="0" smtClean="0"/>
              <a:t>to improve scientific circulation of RO</a:t>
            </a:r>
          </a:p>
          <a:p>
            <a:pPr lvl="1"/>
            <a:r>
              <a:rPr lang="en-US" dirty="0" smtClean="0"/>
              <a:t>to create better conditions for measuring of RO usage</a:t>
            </a:r>
          </a:p>
          <a:p>
            <a:pPr lvl="1"/>
            <a:r>
              <a:rPr lang="en-US" dirty="0" smtClean="0"/>
              <a:t>to allow researchers working in incremental style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en-US" smtClean="0"/>
              <a:t>Artifact and citation objects</a:t>
            </a:r>
            <a:endParaRPr lang="ru-RU" smtClean="0"/>
          </a:p>
        </p:txBody>
      </p:sp>
      <p:sp>
        <p:nvSpPr>
          <p:cNvPr id="21506" name="Содержимое 4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2"/>
          <a:srcRect l="3578" t="11841" r="9195" b="6839"/>
          <a:stretch>
            <a:fillRect/>
          </a:stretch>
        </p:blipFill>
        <p:spPr bwMode="auto">
          <a:xfrm>
            <a:off x="25400" y="1131888"/>
            <a:ext cx="5403850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5"/>
          <p:cNvPicPr>
            <a:picLocks noChangeAspect="1" noChangeArrowheads="1"/>
          </p:cNvPicPr>
          <p:nvPr/>
        </p:nvPicPr>
        <p:blipFill>
          <a:blip r:embed="rId3"/>
          <a:srcRect l="3513" t="11847" r="18243" b="9839"/>
          <a:stretch>
            <a:fillRect/>
          </a:stretch>
        </p:blipFill>
        <p:spPr bwMode="auto">
          <a:xfrm>
            <a:off x="4405313" y="1501775"/>
            <a:ext cx="4740275" cy="53562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Matrix of relationship types</a:t>
            </a:r>
            <a:endParaRPr lang="ru-RU" smtClean="0"/>
          </a:p>
        </p:txBody>
      </p:sp>
      <p:graphicFrame>
        <p:nvGraphicFramePr>
          <p:cNvPr id="55383" name="Group 87"/>
          <p:cNvGraphicFramePr>
            <a:graphicFrameLocks noGrp="1"/>
          </p:cNvGraphicFramePr>
          <p:nvPr/>
        </p:nvGraphicFramePr>
        <p:xfrm>
          <a:off x="1476375" y="1773238"/>
          <a:ext cx="6096000" cy="4178618"/>
        </p:xfrm>
        <a:graphic>
          <a:graphicData uri="http://schemas.openxmlformats.org/drawingml/2006/table">
            <a:tbl>
              <a:tblPr/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Pers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OrgUnit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ResPub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Project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Linkage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Pers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Subordination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Organizational role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Professional opinion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Project role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Professional opinion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OrgUnit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Position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Subordination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ResPub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Sci. inference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Sci. usage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Hierar., assoc.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Components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Project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Linkage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Initial relationship types </a:t>
            </a:r>
            <a:endParaRPr lang="ru-RU" smtClean="0"/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sz="2800" smtClean="0"/>
              <a:t>Scientific inference: if output is wrong, related outputs should be revised (ResPub-ResPub)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sz="2800" smtClean="0"/>
              <a:t>Scientific usage/impact, but not inference (ResPub-ResPub)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sz="2800" smtClean="0"/>
              <a:t>Hierarchical and associative relationships (ResPub-ResPub)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sz="2800" smtClean="0"/>
              <a:t>Relationships between components of scientific composition (ResPub-ResPub)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sz="2800" smtClean="0"/>
              <a:t>Professional opinions (Pers-ResPub)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sz="2800" smtClean="0"/>
              <a:t>Personal-organizational relationships (Pers-OrgUnit-ResPub)</a:t>
            </a:r>
            <a:endParaRPr lang="ru-RU" sz="280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en-US" smtClean="0"/>
              <a:t>Metrics objects</a:t>
            </a:r>
            <a:endParaRPr lang="ru-RU" smtClean="0"/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2"/>
          <a:srcRect l="1820" t="11893" r="5261" b="2255"/>
          <a:stretch>
            <a:fillRect/>
          </a:stretch>
        </p:blipFill>
        <p:spPr bwMode="auto">
          <a:xfrm>
            <a:off x="90488" y="1228725"/>
            <a:ext cx="5313362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5"/>
          <p:cNvPicPr>
            <a:picLocks noChangeAspect="1" noChangeArrowheads="1"/>
          </p:cNvPicPr>
          <p:nvPr/>
        </p:nvPicPr>
        <p:blipFill>
          <a:blip r:embed="rId3"/>
          <a:srcRect l="6398" t="11893" r="5261" b="18921"/>
          <a:stretch>
            <a:fillRect/>
          </a:stretch>
        </p:blipFill>
        <p:spPr bwMode="auto">
          <a:xfrm>
            <a:off x="4932363" y="2636838"/>
            <a:ext cx="4211637" cy="377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ResPub-ResPub relationships</a:t>
            </a:r>
            <a:endParaRPr lang="ru-RU" smtClean="0"/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800" smtClean="0"/>
              <a:t>Inference (CiTO) 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sz="2400" smtClean="0"/>
              <a:t>obtain background from, updates, used as evidence, confirms, qualifies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800" smtClean="0"/>
              <a:t>Impact/usage (CiTO) 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sz="2400" smtClean="0"/>
              <a:t>contains assertion from, uses data from, uses method from, corrects, refutes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800" smtClean="0"/>
              <a:t>Hierarchical and associative</a:t>
            </a:r>
            <a:r>
              <a:rPr lang="ru-RU" sz="2800" smtClean="0"/>
              <a:t> </a:t>
            </a:r>
            <a:r>
              <a:rPr lang="en-US" sz="2800" smtClean="0"/>
              <a:t>(SKOS, SWAN)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sz="2400" smtClean="0"/>
              <a:t>broader, narrower, related, alternative to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800" smtClean="0"/>
              <a:t>Components of scientific composition</a:t>
            </a:r>
            <a:r>
              <a:rPr lang="ru-RU" sz="2800" smtClean="0"/>
              <a:t> </a:t>
            </a:r>
            <a:r>
              <a:rPr lang="en-US" sz="2800" smtClean="0"/>
              <a:t>(DoCo)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sz="2400" smtClean="0"/>
              <a:t>duplicate, revised, so on</a:t>
            </a:r>
            <a:r>
              <a:rPr lang="ru-RU" sz="2400" smtClean="0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354137"/>
          </a:xfrm>
        </p:spPr>
        <p:txBody>
          <a:bodyPr/>
          <a:lstStyle/>
          <a:p>
            <a:r>
              <a:rPr lang="en-US" smtClean="0"/>
              <a:t>Pers-{ResPub,OrgUnit,Pers} relationships</a:t>
            </a:r>
            <a:endParaRPr lang="ru-RU" smtClean="0"/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229600" cy="452596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mtClean="0"/>
              <a:t>5. Professional opinions (SWAN)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responds negatively to, responds positively to, responds neutrally to</a:t>
            </a:r>
            <a:r>
              <a:rPr lang="ru-RU" smtClean="0"/>
              <a:t> </a:t>
            </a:r>
            <a:endParaRPr lang="en-US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mtClean="0"/>
              <a:t>6.1. Person-organization (CERIF)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employee, head, member, director, so on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mtClean="0"/>
              <a:t>6.2. Person-person (CERIF)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manager, supervisor, mentor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mtClean="0"/>
              <a:t>6.3. Person-ResPub (CERIF)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author, editor, reviewer, translator</a:t>
            </a:r>
            <a:endParaRPr lang="ru-RU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OrgUnit-ResPub relationships</a:t>
            </a:r>
            <a:endParaRPr lang="ru-RU" smtClean="0"/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mtClean="0"/>
              <a:t>6.4. Organization – ResPub (CERIF)</a:t>
            </a:r>
          </a:p>
          <a:p>
            <a:pPr lvl="1"/>
            <a:r>
              <a:rPr lang="en-US" smtClean="0"/>
              <a:t>intellectual property rights claim</a:t>
            </a:r>
          </a:p>
          <a:p>
            <a:pPr lvl="1"/>
            <a:r>
              <a:rPr lang="en-US" smtClean="0"/>
              <a:t>publisher</a:t>
            </a:r>
          </a:p>
          <a:p>
            <a:pPr lvl="1"/>
            <a:r>
              <a:rPr lang="en-US" smtClean="0"/>
              <a:t>organizational author</a:t>
            </a:r>
            <a:r>
              <a:rPr lang="ru-RU" smtClean="0"/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r>
              <a:rPr lang="en-US" sz="4000" smtClean="0"/>
              <a:t>Linkage objects</a:t>
            </a:r>
            <a:endParaRPr lang="ru-RU" sz="4000" smtClean="0"/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2"/>
          <a:srcRect l="2399" t="12860" r="5797" b="49004"/>
          <a:stretch>
            <a:fillRect/>
          </a:stretch>
        </p:blipFill>
        <p:spPr bwMode="auto">
          <a:xfrm>
            <a:off x="179388" y="1052513"/>
            <a:ext cx="5832475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/>
          <a:srcRect l="2379" t="12851" r="39206" b="51003"/>
          <a:stretch>
            <a:fillRect/>
          </a:stretch>
        </p:blipFill>
        <p:spPr bwMode="auto">
          <a:xfrm>
            <a:off x="5033963" y="1125538"/>
            <a:ext cx="3711575" cy="25923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7653" name="Picture 6"/>
          <p:cNvPicPr>
            <a:picLocks noChangeAspect="1" noChangeArrowheads="1"/>
          </p:cNvPicPr>
          <p:nvPr/>
        </p:nvPicPr>
        <p:blipFill>
          <a:blip r:embed="rId4"/>
          <a:srcRect l="2399" t="12860" r="27336" b="46989"/>
          <a:stretch>
            <a:fillRect/>
          </a:stretch>
        </p:blipFill>
        <p:spPr bwMode="auto">
          <a:xfrm>
            <a:off x="4284663" y="3890963"/>
            <a:ext cx="446405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7"/>
          <p:cNvPicPr>
            <a:picLocks noChangeAspect="1" noChangeArrowheads="1"/>
          </p:cNvPicPr>
          <p:nvPr/>
        </p:nvPicPr>
        <p:blipFill>
          <a:blip r:embed="rId5"/>
          <a:srcRect l="2379" t="13855" r="38640" b="30923"/>
          <a:stretch>
            <a:fillRect/>
          </a:stretch>
        </p:blipFill>
        <p:spPr bwMode="auto">
          <a:xfrm>
            <a:off x="312738" y="2808288"/>
            <a:ext cx="3748087" cy="396081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3687763" y="1360488"/>
            <a:ext cx="311150" cy="366712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1</a:t>
            </a:r>
            <a:endParaRPr lang="ru-RU"/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8027988" y="1412875"/>
            <a:ext cx="311150" cy="366713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2</a:t>
            </a:r>
            <a:endParaRPr lang="ru-RU"/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7956550" y="4149725"/>
            <a:ext cx="311150" cy="366713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3</a:t>
            </a:r>
            <a:endParaRPr lang="ru-RU"/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3348038" y="3141663"/>
            <a:ext cx="311150" cy="366712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4</a:t>
            </a:r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 smtClean="0"/>
              <a:t>Socionet CRIS technology of semantic linkages repository</a:t>
            </a:r>
            <a:endParaRPr lang="ru-RU" sz="4000" smtClean="0"/>
          </a:p>
        </p:txBody>
      </p:sp>
      <p:sp>
        <p:nvSpPr>
          <p:cNvPr id="28674" name="Содержимое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sz="2400" smtClean="0"/>
              <a:t>Tools for scientific creativity</a:t>
            </a:r>
          </a:p>
          <a:p>
            <a:pPr lvl="1"/>
            <a:r>
              <a:rPr lang="en-US" sz="2000" smtClean="0"/>
              <a:t>depositing of all RO types as objects of DIS</a:t>
            </a:r>
          </a:p>
          <a:p>
            <a:pPr lvl="1"/>
            <a:r>
              <a:rPr lang="en-US" sz="2000" smtClean="0"/>
              <a:t>creating, managing of relationships (as semantic linkages) between DIS objects </a:t>
            </a:r>
          </a:p>
          <a:p>
            <a:r>
              <a:rPr lang="en-US" sz="2400" smtClean="0"/>
              <a:t>An infrastructure to manage relationships</a:t>
            </a:r>
          </a:p>
          <a:p>
            <a:pPr lvl="1"/>
            <a:r>
              <a:rPr lang="en-US" sz="2000" smtClean="0"/>
              <a:t>managing metrics, vocabularies and linkage properties</a:t>
            </a:r>
          </a:p>
          <a:p>
            <a:pPr lvl="1"/>
            <a:r>
              <a:rPr lang="en-US" sz="2000" smtClean="0"/>
              <a:t>an open repository of of semantic linkages, including personalized tools to create and to change linkages </a:t>
            </a:r>
          </a:p>
          <a:p>
            <a:r>
              <a:rPr lang="en-US" sz="2400" smtClean="0"/>
              <a:t>Monitoring and visualization of linkages within DIS,  collect statistics about its changes</a:t>
            </a:r>
          </a:p>
          <a:p>
            <a:r>
              <a:rPr lang="en-US" sz="2400" smtClean="0"/>
              <a:t>Notification and confirmation services</a:t>
            </a:r>
          </a:p>
          <a:p>
            <a:r>
              <a:rPr lang="en-US" sz="2400" smtClean="0"/>
              <a:t>Scientometrics services (basic research assessment data)</a:t>
            </a:r>
            <a:endParaRPr lang="ru-RU" sz="240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en-US" sz="4000" smtClean="0"/>
              <a:t>Linkages between Socionet objects</a:t>
            </a:r>
            <a:endParaRPr lang="ru-RU" sz="4000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6324" name="Picture 5"/>
          <p:cNvPicPr>
            <a:picLocks noChangeAspect="1" noChangeArrowheads="1"/>
          </p:cNvPicPr>
          <p:nvPr/>
        </p:nvPicPr>
        <p:blipFill>
          <a:blip r:embed="rId2"/>
          <a:srcRect l="4651" t="12781" r="19461" b="5937"/>
          <a:stretch>
            <a:fillRect/>
          </a:stretch>
        </p:blipFill>
        <p:spPr bwMode="auto">
          <a:xfrm>
            <a:off x="50800" y="1341438"/>
            <a:ext cx="5122863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5" name="Picture 4"/>
          <p:cNvPicPr>
            <a:picLocks noChangeAspect="1" noChangeArrowheads="1"/>
          </p:cNvPicPr>
          <p:nvPr/>
        </p:nvPicPr>
        <p:blipFill>
          <a:blip r:embed="rId3"/>
          <a:srcRect l="2815" t="13774" r="4651" b="3368"/>
          <a:stretch>
            <a:fillRect/>
          </a:stretch>
        </p:blipFill>
        <p:spPr bwMode="auto">
          <a:xfrm>
            <a:off x="3525838" y="2065338"/>
            <a:ext cx="5580062" cy="472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4402138" cy="1143000"/>
          </a:xfrm>
        </p:spPr>
        <p:txBody>
          <a:bodyPr/>
          <a:lstStyle/>
          <a:p>
            <a:pPr algn="l"/>
            <a:r>
              <a:rPr lang="en-US" sz="4000" smtClean="0"/>
              <a:t>Socionet scientometrics</a:t>
            </a:r>
            <a:endParaRPr lang="ru-RU" sz="4000" smtClean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2"/>
          <a:srcRect l="22017" t="19756" r="29324" b="5644"/>
          <a:stretch>
            <a:fillRect/>
          </a:stretch>
        </p:blipFill>
        <p:spPr bwMode="auto">
          <a:xfrm>
            <a:off x="114300" y="1700213"/>
            <a:ext cx="4681538" cy="433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3"/>
          <a:srcRect l="15340" t="13712" r="23854" b="4645"/>
          <a:stretch>
            <a:fillRect/>
          </a:stretch>
        </p:blipFill>
        <p:spPr bwMode="auto">
          <a:xfrm>
            <a:off x="4948238" y="3336925"/>
            <a:ext cx="4103687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0" name="Picture 6"/>
          <p:cNvPicPr>
            <a:picLocks noChangeAspect="1" noChangeArrowheads="1"/>
          </p:cNvPicPr>
          <p:nvPr/>
        </p:nvPicPr>
        <p:blipFill>
          <a:blip r:embed="rId4"/>
          <a:srcRect l="17163" t="12711" r="8032" b="5644"/>
          <a:stretch>
            <a:fillRect/>
          </a:stretch>
        </p:blipFill>
        <p:spPr bwMode="auto">
          <a:xfrm>
            <a:off x="4957763" y="536575"/>
            <a:ext cx="4070350" cy="268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Development program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US" dirty="0" smtClean="0"/>
              <a:t>Open global repository of semantic linkages</a:t>
            </a:r>
            <a:endParaRPr lang="en-US" dirty="0" smtClean="0"/>
          </a:p>
          <a:p>
            <a:pPr lvl="1"/>
            <a:r>
              <a:rPr lang="en-US" dirty="0" smtClean="0"/>
              <a:t>using </a:t>
            </a:r>
            <a:r>
              <a:rPr lang="en-US" dirty="0" err="1" smtClean="0"/>
              <a:t>euroCRIS</a:t>
            </a:r>
            <a:r>
              <a:rPr lang="en-US" dirty="0" smtClean="0"/>
              <a:t> help to initiate a EU level project</a:t>
            </a:r>
            <a:r>
              <a:rPr lang="en-US" dirty="0" smtClean="0"/>
              <a:t> to build the repository</a:t>
            </a:r>
          </a:p>
          <a:p>
            <a:pPr lvl="1"/>
            <a:r>
              <a:rPr lang="en-US" dirty="0" smtClean="0"/>
              <a:t>collaboration with</a:t>
            </a:r>
            <a:r>
              <a:rPr lang="en-US" dirty="0" smtClean="0"/>
              <a:t> CERIF TG to add into the data model </a:t>
            </a:r>
            <a:r>
              <a:rPr lang="en-US" dirty="0" smtClean="0"/>
              <a:t>multilayer networks of</a:t>
            </a:r>
            <a:r>
              <a:rPr lang="en-US" dirty="0" smtClean="0"/>
              <a:t> semantic linkages </a:t>
            </a:r>
            <a:r>
              <a:rPr lang="en-US" dirty="0" smtClean="0"/>
              <a:t>between objects of different </a:t>
            </a:r>
            <a:r>
              <a:rPr lang="en-US" dirty="0" smtClean="0"/>
              <a:t>types</a:t>
            </a:r>
            <a:endParaRPr lang="en-US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Development program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2. Open library of utilities to use data of repository of semantic linkages and to add new services to it</a:t>
            </a:r>
          </a:p>
          <a:p>
            <a:pPr>
              <a:buFontTx/>
              <a:buNone/>
            </a:pPr>
            <a:r>
              <a:rPr lang="en-US" smtClean="0"/>
              <a:t>3. Initial visualization of linkages within a  scientific DIS </a:t>
            </a:r>
          </a:p>
          <a:p>
            <a:pPr>
              <a:buFontTx/>
              <a:buNone/>
            </a:pPr>
            <a:r>
              <a:rPr lang="en-US" smtClean="0"/>
              <a:t>4. Initial public services: monitoring of linkages, notifications, scientometrics, basic research assessment data</a:t>
            </a:r>
          </a:p>
          <a:p>
            <a:pPr>
              <a:buFontTx/>
              <a:buNone/>
            </a:pPr>
            <a:r>
              <a:rPr lang="en-US" smtClean="0"/>
              <a:t>5. RO life cycle concept/model development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for researchers</a:t>
            </a:r>
            <a:endParaRPr lang="ru-RU" dirty="0" smtClean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A paper gets a network form, researchers can work in incremental style</a:t>
            </a:r>
          </a:p>
          <a:p>
            <a:pPr>
              <a:lnSpc>
                <a:spcPct val="90000"/>
              </a:lnSpc>
            </a:pPr>
            <a:r>
              <a:rPr lang="en-US" smtClean="0"/>
              <a:t>Public statistical portrait of a RO, a researcher, an organization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views/downloads data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ingoing/outgoing linkages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a distribution of qualitative characteristics assigned with linkages</a:t>
            </a:r>
          </a:p>
          <a:p>
            <a:pPr>
              <a:lnSpc>
                <a:spcPct val="90000"/>
              </a:lnSpc>
            </a:pPr>
            <a:r>
              <a:rPr lang="en-US" smtClean="0"/>
              <a:t>Researchers become public figures</a:t>
            </a:r>
            <a:endParaRPr lang="ru-RU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Challenges: new research practice</a:t>
            </a:r>
            <a:endParaRPr lang="ru-RU" sz="4000" smtClean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An author registers RO as a ready for testing scientific object-for-reuse (OfR) by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specifying which research materials were used as roots/basements for his/her output (citation links)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specifying materials/scientist where/by whom the output could be used/reviewed (links to possible users)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A researcher make semantic linkages between RO 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Authors of linked materials receive a notification about created links, and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they can protest on how the materials were used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they can use suggested OfR and link it with their materials, or can review it, or can ignore it</a:t>
            </a:r>
            <a:endParaRPr lang="ru-RU" sz="240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274638"/>
            <a:ext cx="8435975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Challenges: new scientific communication</a:t>
            </a:r>
            <a:endParaRPr lang="ru-RU" sz="4000" smtClean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23850" y="1600200"/>
            <a:ext cx="4171950" cy="4525963"/>
          </a:xfrm>
        </p:spPr>
        <p:txBody>
          <a:bodyPr/>
          <a:lstStyle/>
          <a:p>
            <a:pPr eaLnBrk="1" hangingPunct="1"/>
            <a:r>
              <a:rPr lang="en-US" sz="2800" smtClean="0"/>
              <a:t>On a producer side</a:t>
            </a:r>
          </a:p>
          <a:p>
            <a:pPr lvl="1" eaLnBrk="1" hangingPunct="1"/>
            <a:endParaRPr lang="en-US" sz="2400" smtClean="0"/>
          </a:p>
          <a:p>
            <a:pPr lvl="1" eaLnBrk="1" hangingPunct="1"/>
            <a:r>
              <a:rPr lang="en-US" sz="2400" smtClean="0"/>
              <a:t>specify used OfR with quality characteristics</a:t>
            </a:r>
          </a:p>
          <a:p>
            <a:pPr lvl="1" eaLnBrk="1" hangingPunct="1"/>
            <a:endParaRPr lang="en-US" sz="2400" smtClean="0"/>
          </a:p>
          <a:p>
            <a:pPr lvl="1" eaLnBrk="1" hangingPunct="1"/>
            <a:endParaRPr lang="en-US" sz="2400" smtClean="0"/>
          </a:p>
          <a:p>
            <a:pPr lvl="1" eaLnBrk="1" hangingPunct="1"/>
            <a:r>
              <a:rPr lang="en-US" sz="2400" smtClean="0"/>
              <a:t>request on using-reviewing own OfR by linking it with other OfR or scientists</a:t>
            </a:r>
          </a:p>
          <a:p>
            <a:pPr lvl="1" eaLnBrk="1" hangingPunct="1"/>
            <a:endParaRPr lang="ru-RU" sz="2400" smtClean="0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1600200"/>
            <a:ext cx="4244975" cy="4525963"/>
          </a:xfrm>
        </p:spPr>
        <p:txBody>
          <a:bodyPr/>
          <a:lstStyle/>
          <a:p>
            <a:pPr eaLnBrk="1" hangingPunct="1"/>
            <a:r>
              <a:rPr lang="en-US" sz="2800" smtClean="0"/>
              <a:t>On a consumer side</a:t>
            </a:r>
          </a:p>
          <a:p>
            <a:pPr lvl="1" eaLnBrk="1" hangingPunct="1"/>
            <a:endParaRPr lang="en-US" sz="2400" smtClean="0"/>
          </a:p>
          <a:p>
            <a:pPr lvl="1" eaLnBrk="1" hangingPunct="1"/>
            <a:r>
              <a:rPr lang="en-US" sz="2400" smtClean="0"/>
              <a:t>protest against usage characteristics and/or provide comments on it, or do nothing</a:t>
            </a:r>
          </a:p>
          <a:p>
            <a:pPr lvl="1" eaLnBrk="1" hangingPunct="1"/>
            <a:r>
              <a:rPr lang="en-US" sz="2400" smtClean="0"/>
              <a:t>ban requests from some authors, or specify personal reviewing rate, or rewrite own OfR by using/citing suggested OfR</a:t>
            </a:r>
            <a:endParaRPr lang="ru-RU" sz="240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Challenges: open science business model</a:t>
            </a:r>
            <a:endParaRPr lang="ru-RU" sz="4000" smtClean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Open Science paradigm is based on:</a:t>
            </a:r>
          </a:p>
          <a:p>
            <a:pPr lvl="1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open access to </a:t>
            </a:r>
            <a:r>
              <a:rPr lang="en-US" sz="2400" u="sng" smtClean="0"/>
              <a:t>research outputs/results</a:t>
            </a:r>
            <a:r>
              <a:rPr lang="en-US" sz="2400" smtClean="0"/>
              <a:t>, and </a:t>
            </a:r>
            <a:r>
              <a:rPr lang="en-US" sz="2400" i="1" smtClean="0"/>
              <a:t>we propose a way to overcome a veto of commercial publishers</a:t>
            </a:r>
          </a:p>
          <a:p>
            <a:pPr lvl="1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open access to research outputs/results </a:t>
            </a:r>
            <a:r>
              <a:rPr lang="en-US" sz="2400" u="sng" smtClean="0"/>
              <a:t>usage data</a:t>
            </a:r>
            <a:r>
              <a:rPr lang="en-US" sz="2400" smtClean="0"/>
              <a:t>, </a:t>
            </a:r>
            <a:r>
              <a:rPr lang="en-US" sz="2400" i="1" smtClean="0"/>
              <a:t>and we provide a way how to make visual such data and collect it in a computer-readable form</a:t>
            </a:r>
          </a:p>
          <a:p>
            <a:pPr lvl="1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open access to basic research </a:t>
            </a:r>
            <a:r>
              <a:rPr lang="en-US" sz="2400" u="sng" smtClean="0"/>
              <a:t>assessment data</a:t>
            </a:r>
            <a:r>
              <a:rPr lang="en-US" sz="2400" smtClean="0"/>
              <a:t>, </a:t>
            </a:r>
            <a:r>
              <a:rPr lang="en-US" sz="2400" i="1" smtClean="0"/>
              <a:t>and we provide a mechanism of natural research assessment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Three types of openness create Open Science  as a new research practice and new </a:t>
            </a:r>
            <a:r>
              <a:rPr lang="en-US" sz="2800" smtClean="0">
                <a:solidFill>
                  <a:srgbClr val="FFFFFF"/>
                </a:solidFill>
              </a:rPr>
              <a:t>scientific communications</a:t>
            </a:r>
            <a:endParaRPr lang="ru-RU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Scientometrics challenges</a:t>
            </a:r>
            <a:endParaRPr lang="ru-RU" smtClean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Scientometric services collect data: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usual </a:t>
            </a:r>
            <a:r>
              <a:rPr lang="en-US" sz="2000" u="sng" smtClean="0"/>
              <a:t>quantitative</a:t>
            </a:r>
            <a:r>
              <a:rPr lang="en-US" sz="2000" smtClean="0"/>
              <a:t> characteristics of researchers/organizations and results of their activity;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u="sng" smtClean="0"/>
              <a:t>quantitative</a:t>
            </a:r>
            <a:r>
              <a:rPr lang="en-US" sz="2000" smtClean="0"/>
              <a:t> data about all existed relationships between information objects, e.g. number of persons linked with organization, number of publications linked with a person, number of citation/usage linked with a publication, and so on;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u="sng" smtClean="0"/>
              <a:t>qualitative</a:t>
            </a:r>
            <a:r>
              <a:rPr lang="en-US" sz="2000" smtClean="0"/>
              <a:t> data about all existed relationships between information objects, as a graph with semantic values assigned to each edge of the graph, e.g. a set of relations with the semantic value "member of staff" between an organization and persons; a set of relations with the semantic value "basement" between a publication and citations; and so on;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data about </a:t>
            </a:r>
            <a:r>
              <a:rPr lang="en-US" sz="2000" u="sng" smtClean="0"/>
              <a:t>views/downloads</a:t>
            </a:r>
            <a:r>
              <a:rPr lang="en-US" sz="2000" smtClean="0"/>
              <a:t> aggregated for each information objects according linkages, e.g. numbers of views/downloads for all publications related with a person or a sum of these numbers for all persons related with an organization and so on</a:t>
            </a:r>
            <a:endParaRPr lang="ru-RU" sz="200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Заголовок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Funders opportunities</a:t>
            </a:r>
            <a:endParaRPr lang="ru-RU" smtClean="0"/>
          </a:p>
        </p:txBody>
      </p:sp>
      <p:sp>
        <p:nvSpPr>
          <p:cNvPr id="65539" name="Содержимое 4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smtClean="0"/>
              <a:t>Funders can use existed basic research assessment data, including qualitative impact characteristics</a:t>
            </a:r>
          </a:p>
          <a:p>
            <a:r>
              <a:rPr lang="en-US" smtClean="0"/>
              <a:t>or</a:t>
            </a:r>
          </a:p>
          <a:p>
            <a:r>
              <a:rPr lang="en-US" smtClean="0"/>
              <a:t>They can provide their own types of relationships between RO, including vocabularies of linkage properties, and mandate researchers to use it </a:t>
            </a:r>
            <a:endParaRPr lang="ru-RU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274638"/>
            <a:ext cx="8610600" cy="1143000"/>
          </a:xfrm>
        </p:spPr>
        <p:txBody>
          <a:bodyPr/>
          <a:lstStyle/>
          <a:p>
            <a:pPr eaLnBrk="1" hangingPunct="1"/>
            <a:r>
              <a:rPr lang="en-US" smtClean="0"/>
              <a:t>Expected basic research assessment data</a:t>
            </a:r>
            <a:endParaRPr lang="ru-RU" smtClean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Accumulated data about a researcher-producer activity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total number of produced RO for certain period of time</a:t>
            </a:r>
            <a:endParaRPr lang="ru-RU" sz="2000" smtClean="0"/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numbers of produced RO that were used for certain period of time, including its quality characteristics distribution</a:t>
            </a:r>
            <a:endParaRPr lang="ru-RU" sz="2000" smtClean="0"/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numbers of produced RO that were reviewed for certain period of time, including its quality characteristics distribution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Accumulated data about a researcher-consumer activity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numbers of requests to use/review RO from other researchers</a:t>
            </a:r>
            <a:endParaRPr lang="ru-RU" sz="2000" smtClean="0"/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numbers of used RO by the person, including its quality characteristics distribution</a:t>
            </a:r>
            <a:endParaRPr lang="ru-RU" sz="2000" smtClean="0"/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number of made reviews by the person, including its quality characteristics distribution</a:t>
            </a:r>
            <a:r>
              <a:rPr lang="ru-RU" sz="2000" smtClean="0"/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number of banned authors, queue length of requests compare with personal rate, number of rejections</a:t>
            </a:r>
            <a:r>
              <a:rPr lang="ru-RU" sz="2000" smtClean="0"/>
              <a:t> </a:t>
            </a:r>
          </a:p>
          <a:p>
            <a:pPr eaLnBrk="1" hangingPunct="1">
              <a:lnSpc>
                <a:spcPct val="80000"/>
              </a:lnSpc>
            </a:pPr>
            <a:endParaRPr lang="ru-RU" sz="240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Expected qualitative impact characteristics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4294967295"/>
          </p:nvPr>
        </p:nvGraphicFramePr>
        <p:xfrm>
          <a:off x="457200" y="1676400"/>
          <a:ext cx="8229600" cy="4876801"/>
        </p:xfrm>
        <a:graphic>
          <a:graphicData uri="http://schemas.openxmlformats.org/drawingml/2006/table">
            <a:tbl>
              <a:tblPr/>
              <a:tblGrid>
                <a:gridCol w="1646238"/>
                <a:gridCol w="1646237"/>
                <a:gridCol w="1644650"/>
                <a:gridCol w="1646238"/>
                <a:gridCol w="1646237"/>
              </a:tblGrid>
              <a:tr h="1463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Researcher/Metrics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Scientific inference metrics (obtain background from, updates, used as evidence, confirms, qualifies)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Research usage metrics (contains assertion from, uses data from, uses method from, corrects, refutes)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Hierarchical and associative metrics (broader, narrower, related, alternative to)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Professional opinion metrics (responds negatively to, responds positively to, responds neutrally to)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156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Researcher’s portrait by outgoing linkages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Which RO a researcher used as a  basement for own RO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What RO a researcher used to produce own RO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How a researcher impacts on science corpus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What RO a researcher evaluated and how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1852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Researcher’s portrait by ingoing linkages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Who/where/ how used researcher’s RO as a basement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Who/where/ how used researcher’s RO to produce RO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How researcher’s RO are assigned with science corpus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What/whom researcher’s RO are evaluated and how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5578</TotalTime>
  <Words>1740</Words>
  <Application>Microsoft Macintosh PowerPoint</Application>
  <PresentationFormat>On-screen Show (4:3)</PresentationFormat>
  <Paragraphs>211</Paragraphs>
  <Slides>29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Оформление по умолчанию</vt:lpstr>
      <vt:lpstr>Open repository of semantic linkages  at Socionet CRIS</vt:lpstr>
      <vt:lpstr>Challenges</vt:lpstr>
      <vt:lpstr>Research usage = making relationships</vt:lpstr>
      <vt:lpstr>Specification of relationships</vt:lpstr>
      <vt:lpstr>Scientific creativity within virtual research environment</vt:lpstr>
      <vt:lpstr>Research objects types at Socionet DIS</vt:lpstr>
      <vt:lpstr>CERIF Base, Result and 2nd Level Entities</vt:lpstr>
      <vt:lpstr>Non-traditional RO</vt:lpstr>
      <vt:lpstr>Artifact and citation objects</vt:lpstr>
      <vt:lpstr>Matrix of relationship types</vt:lpstr>
      <vt:lpstr>Initial relationship types </vt:lpstr>
      <vt:lpstr>Metrics objects</vt:lpstr>
      <vt:lpstr>ResPub-ResPub relationships</vt:lpstr>
      <vt:lpstr>Pers-{ResPub,OrgUnit,Pers} relationships</vt:lpstr>
      <vt:lpstr>OrgUnit-ResPub relationships</vt:lpstr>
      <vt:lpstr>Linkage objects</vt:lpstr>
      <vt:lpstr>Socionet CRIS technology of semantic linkages repository</vt:lpstr>
      <vt:lpstr>Linkages between Socionet objects</vt:lpstr>
      <vt:lpstr>Socionet scientometrics</vt:lpstr>
      <vt:lpstr>Development program</vt:lpstr>
      <vt:lpstr>Development program</vt:lpstr>
      <vt:lpstr>Challenges for researchers</vt:lpstr>
      <vt:lpstr>Challenges: new research practice</vt:lpstr>
      <vt:lpstr>Challenges: new scientific communication</vt:lpstr>
      <vt:lpstr>Challenges: open science business model</vt:lpstr>
      <vt:lpstr>Scientometrics challenges</vt:lpstr>
      <vt:lpstr>Funders opportunities</vt:lpstr>
      <vt:lpstr>Expected basic research assessment data</vt:lpstr>
      <vt:lpstr>Expected qualitative impact characteristics</vt:lpstr>
    </vt:vector>
  </TitlesOfParts>
  <Company>нет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Новые технологии научно-исследовательской деятельности </dc:title>
  <dc:creator>1</dc:creator>
  <cp:lastModifiedBy>Sergey Parinov</cp:lastModifiedBy>
  <cp:revision>229</cp:revision>
  <dcterms:created xsi:type="dcterms:W3CDTF">2011-05-27T05:52:31Z</dcterms:created>
  <dcterms:modified xsi:type="dcterms:W3CDTF">2011-05-27T11:00:13Z</dcterms:modified>
</cp:coreProperties>
</file>