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5"/>
  </p:notesMasterIdLst>
  <p:handoutMasterIdLst>
    <p:handoutMasterId r:id="rId16"/>
  </p:handoutMasterIdLst>
  <p:sldIdLst>
    <p:sldId id="379" r:id="rId2"/>
    <p:sldId id="440" r:id="rId3"/>
    <p:sldId id="441" r:id="rId4"/>
    <p:sldId id="446" r:id="rId5"/>
    <p:sldId id="442" r:id="rId6"/>
    <p:sldId id="450" r:id="rId7"/>
    <p:sldId id="449" r:id="rId8"/>
    <p:sldId id="451" r:id="rId9"/>
    <p:sldId id="443" r:id="rId10"/>
    <p:sldId id="458" r:id="rId11"/>
    <p:sldId id="462" r:id="rId12"/>
    <p:sldId id="461" r:id="rId13"/>
    <p:sldId id="463" r:id="rId14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602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02" autoAdjust="0"/>
    <p:restoredTop sz="98239" autoAdjust="0"/>
  </p:normalViewPr>
  <p:slideViewPr>
    <p:cSldViewPr snapToGrid="0">
      <p:cViewPr varScale="1">
        <p:scale>
          <a:sx n="98" d="100"/>
          <a:sy n="98" d="100"/>
        </p:scale>
        <p:origin x="-1032" y="-12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285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3" d="100"/>
        <a:sy n="163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86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493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fld id="{66F0184A-E10E-449B-A8C4-17C46CD12BAD}" type="datetime1">
              <a:rPr lang="sv-SE"/>
              <a:pPr>
                <a:defRPr/>
              </a:pPr>
              <a:t>2012-09-10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4768" tIns="47384" rIns="94768" bIns="47384" numCol="1" anchor="ctr" anchorCtr="0" compatLnSpc="1">
            <a:prstTxWarp prst="textNoShape">
              <a:avLst/>
            </a:prstTxWarp>
          </a:bodyPr>
          <a:lstStyle/>
          <a:p>
            <a:pPr lvl="0"/>
            <a:endParaRPr lang="sv-S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sv-SE" noProof="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  <a:ea typeface="ＭＳ Ｐゴシック" pitchFamily="-112" charset="-128"/>
              </a:defRPr>
            </a:lvl1pPr>
          </a:lstStyle>
          <a:p>
            <a:pPr>
              <a:defRPr/>
            </a:pPr>
            <a:fld id="{F5F870B0-C9D8-47C6-8B80-99B42644EEA6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193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92075" indent="-92075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4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1pPr>
    <a:lvl2pPr marL="182563" indent="-9048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4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266700" indent="-8413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4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358775" indent="-92075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4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449263" indent="-9048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4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61152" indent="-292751">
              <a:defRPr>
                <a:solidFill>
                  <a:schemeClr val="tx1"/>
                </a:solidFill>
                <a:latin typeface="Arial" charset="0"/>
              </a:defRPr>
            </a:lvl2pPr>
            <a:lvl3pPr marL="1171004" indent="-234201">
              <a:defRPr>
                <a:solidFill>
                  <a:schemeClr val="tx1"/>
                </a:solidFill>
                <a:latin typeface="Arial" charset="0"/>
              </a:defRPr>
            </a:lvl3pPr>
            <a:lvl4pPr marL="1639405" indent="-234201">
              <a:defRPr>
                <a:solidFill>
                  <a:schemeClr val="tx1"/>
                </a:solidFill>
                <a:latin typeface="Arial" charset="0"/>
              </a:defRPr>
            </a:lvl4pPr>
            <a:lvl5pPr marL="2107806" indent="-234201">
              <a:defRPr>
                <a:solidFill>
                  <a:schemeClr val="tx1"/>
                </a:solidFill>
                <a:latin typeface="Arial" charset="0"/>
              </a:defRPr>
            </a:lvl5pPr>
            <a:lvl6pPr marL="2576208" indent="-2342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44609" indent="-2342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3011" indent="-2342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81412" indent="-2342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BE98EF1-488E-4504-872D-D0416443BF65}" type="slidenum">
              <a:rPr lang="sv-SE" smtClean="0"/>
              <a:pPr/>
              <a:t>10</a:t>
            </a:fld>
            <a:endParaRPr lang="sv-SE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SE" dirty="0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g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313" y="5605464"/>
            <a:ext cx="792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468313" y="3717032"/>
            <a:ext cx="8205787" cy="1254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defRPr/>
            </a:pPr>
            <a:endParaRPr lang="sv-SE">
              <a:ea typeface="+mn-ea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6726" y="1887538"/>
            <a:ext cx="8209731" cy="1644650"/>
          </a:xfrm>
        </p:spPr>
        <p:txBody>
          <a:bodyPr anchor="t"/>
          <a:lstStyle>
            <a:lvl1pPr>
              <a:lnSpc>
                <a:spcPts val="5999"/>
              </a:lnSpc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6726" y="3980036"/>
            <a:ext cx="7305675" cy="1537196"/>
          </a:xfrm>
        </p:spPr>
        <p:txBody>
          <a:bodyPr/>
          <a:lstStyle>
            <a:lvl1pPr marL="0" indent="0">
              <a:lnSpc>
                <a:spcPts val="2400"/>
              </a:lnSpc>
              <a:buFontTx/>
              <a:buNone/>
              <a:defRPr sz="2000"/>
            </a:lvl1pPr>
          </a:lstStyle>
          <a:p>
            <a:r>
              <a:rPr lang="sv-SE" smtClean="0"/>
              <a:t>Klicka här för att ändra format på underrubrik i bakgrunden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618922" y="6499245"/>
            <a:ext cx="2159000" cy="1444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60E2E-3CB6-4428-A826-8196EE9E5C84}" type="datetime1">
              <a:rPr lang="sv-SE" smtClean="0"/>
              <a:pPr>
                <a:defRPr/>
              </a:pPr>
              <a:t>2012-09-10</a:t>
            </a:fld>
            <a:endParaRPr lang="sv-S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6725" y="6524625"/>
            <a:ext cx="5029030" cy="10526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025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6726" y="1844825"/>
            <a:ext cx="7305675" cy="460851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4ED542-996F-3D4D-9CB1-3F9CC5D4D3C6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</p:spTree>
    <p:extLst>
      <p:ext uri="{BB962C8B-B14F-4D97-AF65-F5344CB8AC3E}">
        <p14:creationId xmlns:p14="http://schemas.microsoft.com/office/powerpoint/2010/main" val="84541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66726" y="1844825"/>
            <a:ext cx="3576638" cy="460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95764" y="1844825"/>
            <a:ext cx="3576637" cy="460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F63AB-21E8-5C4B-801B-581B7E0193C3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</p:spTree>
    <p:extLst>
      <p:ext uri="{BB962C8B-B14F-4D97-AF65-F5344CB8AC3E}">
        <p14:creationId xmlns:p14="http://schemas.microsoft.com/office/powerpoint/2010/main" val="1824004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31D624-BD1B-274A-93A3-8739F55FB346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35050" y="6373813"/>
            <a:ext cx="1590675" cy="144462"/>
          </a:xfrm>
          <a:prstGeom prst="rect">
            <a:avLst/>
          </a:prstGeom>
          <a:ln/>
        </p:spPr>
        <p:txBody>
          <a:bodyPr lIns="91428" tIns="45715" rIns="91428" bIns="45715"/>
          <a:lstStyle>
            <a:lvl1pPr>
              <a:defRPr/>
            </a:lvl1pPr>
          </a:lstStyle>
          <a:p>
            <a:fld id="{821BFE16-A948-C24F-976F-BEEB6E63B18B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6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BAABA4-98A0-8343-B2CC-A7193FF09D3E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</p:spTree>
    <p:extLst>
      <p:ext uri="{BB962C8B-B14F-4D97-AF65-F5344CB8AC3E}">
        <p14:creationId xmlns:p14="http://schemas.microsoft.com/office/powerpoint/2010/main" val="252539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1FAD57-3172-CF4B-A7E6-02C1E74E5662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</p:spTree>
    <p:extLst>
      <p:ext uri="{BB962C8B-B14F-4D97-AF65-F5344CB8AC3E}">
        <p14:creationId xmlns:p14="http://schemas.microsoft.com/office/powerpoint/2010/main" val="422833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668344" y="6525344"/>
            <a:ext cx="1006872" cy="144016"/>
          </a:xfrm>
          <a:ln/>
        </p:spPr>
        <p:txBody>
          <a:bodyPr/>
          <a:lstStyle>
            <a:lvl1pPr>
              <a:defRPr/>
            </a:lvl1pPr>
          </a:lstStyle>
          <a:p>
            <a:fld id="{4AE86FDF-0C3B-A548-94BA-1A2765B0D760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524625"/>
            <a:ext cx="7128024" cy="14473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</p:spTree>
    <p:extLst>
      <p:ext uri="{BB962C8B-B14F-4D97-AF65-F5344CB8AC3E}">
        <p14:creationId xmlns:p14="http://schemas.microsoft.com/office/powerpoint/2010/main" val="3567802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pPr lvl="0"/>
            <a:r>
              <a:rPr lang="sv-SE" noProof="0" smtClean="0"/>
              <a:t>Dra bilden till platshållaren eller klicka på ikonen för att lägga till den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A848EC-B377-0748-ACC7-15E64A3AB764}" type="datetime1">
              <a:rPr lang="sv-SE"/>
              <a:pPr/>
              <a:t>2012-09-10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Presentationens titel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35050" y="6373813"/>
            <a:ext cx="1590675" cy="144462"/>
          </a:xfrm>
          <a:prstGeom prst="rect">
            <a:avLst/>
          </a:prstGeom>
          <a:ln/>
        </p:spPr>
        <p:txBody>
          <a:bodyPr lIns="91428" tIns="45715" rIns="91428" bIns="45715"/>
          <a:lstStyle>
            <a:lvl1pPr>
              <a:defRPr/>
            </a:lvl1pPr>
          </a:lstStyle>
          <a:p>
            <a:fld id="{0B9B5027-5714-1641-B700-0ACA263B564A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9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6726" y="188641"/>
            <a:ext cx="8209731" cy="108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6" y="1906588"/>
            <a:ext cx="7305675" cy="454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på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04248" y="6525344"/>
            <a:ext cx="1006872" cy="14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r>
              <a:rPr lang="sv-SE" smtClean="0"/>
              <a:t>2009-11-18</a:t>
            </a: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2" y="6524625"/>
            <a:ext cx="6335936" cy="14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ea typeface="+mn-ea"/>
              </a:defRPr>
            </a:lvl1pPr>
          </a:lstStyle>
          <a:p>
            <a:pPr>
              <a:defRPr/>
            </a:pPr>
            <a:endParaRPr lang="sv-SE"/>
          </a:p>
        </p:txBody>
      </p:sp>
      <p:pic>
        <p:nvPicPr>
          <p:cNvPr id="1031" name="Picture 8" descr="Logg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313" y="5605464"/>
            <a:ext cx="792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68313" y="1484313"/>
            <a:ext cx="8205787" cy="1254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8" tIns="45715" rIns="91428" bIns="45715" anchor="ctr"/>
          <a:lstStyle/>
          <a:p>
            <a:pPr>
              <a:defRPr/>
            </a:pPr>
            <a:endParaRPr lang="sv-SE"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</p:sldLayoutIdLst>
  <p:txStyles>
    <p:titleStyle>
      <a:lvl1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  <a:ea typeface="ＭＳ Ｐゴシック" charset="0"/>
        </a:defRPr>
      </a:lvl2pPr>
      <a:lvl3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  <a:ea typeface="ＭＳ Ｐゴシック" charset="0"/>
        </a:defRPr>
      </a:lvl3pPr>
      <a:lvl4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  <a:ea typeface="ＭＳ Ｐゴシック" charset="0"/>
        </a:defRPr>
      </a:lvl4pPr>
      <a:lvl5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  <a:ea typeface="ＭＳ Ｐゴシック" charset="0"/>
        </a:defRPr>
      </a:lvl5pPr>
      <a:lvl6pPr marL="457144"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6pPr>
      <a:lvl7pPr marL="914287"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7pPr>
      <a:lvl8pPr marL="1371431"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8pPr>
      <a:lvl9pPr marL="1828574"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9pPr>
    </p:titleStyle>
    <p:bodyStyle>
      <a:lvl1pPr marL="271430" indent="-271430" algn="l" rtl="0" eaLnBrk="1" fontAlgn="base" hangingPunct="1">
        <a:lnSpc>
          <a:spcPct val="120000"/>
        </a:lnSpc>
        <a:spcBef>
          <a:spcPts val="12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22223" indent="-261905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984128" indent="-261905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47621" indent="-273017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96828" indent="-261905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Arial" charset="0"/>
        <a:buChar char="–"/>
        <a:defRPr sz="1800">
          <a:solidFill>
            <a:schemeClr val="tx1"/>
          </a:solidFill>
          <a:latin typeface="+mn-lt"/>
          <a:ea typeface="ＭＳ Ｐゴシック" charset="0"/>
        </a:defRPr>
      </a:lvl5pPr>
      <a:lvl6pPr marL="2076193" indent="-184127" algn="l" rtl="0" eaLnBrk="1" fontAlgn="base" hangingPunct="1">
        <a:lnSpc>
          <a:spcPts val="2200"/>
        </a:lnSpc>
        <a:spcBef>
          <a:spcPct val="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2533337" indent="-184127" algn="l" rtl="0" eaLnBrk="1" fontAlgn="base" hangingPunct="1">
        <a:lnSpc>
          <a:spcPts val="2200"/>
        </a:lnSpc>
        <a:spcBef>
          <a:spcPct val="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990480" indent="-184127" algn="l" rtl="0" eaLnBrk="1" fontAlgn="base" hangingPunct="1">
        <a:lnSpc>
          <a:spcPts val="2200"/>
        </a:lnSpc>
        <a:spcBef>
          <a:spcPct val="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3447624" indent="-184127" algn="l" rtl="0" eaLnBrk="1" fontAlgn="base" hangingPunct="1">
        <a:lnSpc>
          <a:spcPts val="2200"/>
        </a:lnSpc>
        <a:spcBef>
          <a:spcPct val="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orulf.lind@vr.se" TargetMode="External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gneta.ringaby@vr.s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6726" y="1395134"/>
            <a:ext cx="8209731" cy="1644650"/>
          </a:xfrm>
        </p:spPr>
        <p:txBody>
          <a:bodyPr/>
          <a:lstStyle/>
          <a:p>
            <a:r>
              <a:rPr lang="en-GB" noProof="0" dirty="0" smtClean="0"/>
              <a:t>Research information systems </a:t>
            </a:r>
            <a:br>
              <a:rPr lang="en-GB" noProof="0" dirty="0" smtClean="0"/>
            </a:br>
            <a:r>
              <a:rPr lang="en-GB" noProof="0" dirty="0" smtClean="0"/>
              <a:t>in Sweden</a:t>
            </a:r>
            <a:endParaRPr lang="en-GB" noProof="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66726" y="3980035"/>
            <a:ext cx="7305675" cy="2667397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Ulf Kronman</a:t>
            </a:r>
          </a:p>
          <a:p>
            <a:r>
              <a:rPr lang="en-GB" noProof="0" dirty="0" smtClean="0"/>
              <a:t>Coordinator of OpenAccess.se</a:t>
            </a:r>
          </a:p>
          <a:p>
            <a:r>
              <a:rPr lang="en-GB" noProof="0" dirty="0" smtClean="0"/>
              <a:t>The National Library of Sweden</a:t>
            </a:r>
          </a:p>
          <a:p>
            <a:endParaRPr lang="en-GB" noProof="0" dirty="0" smtClean="0"/>
          </a:p>
          <a:p>
            <a:r>
              <a:rPr lang="en-GB" dirty="0" smtClean="0"/>
              <a:t>EuroCRIS, Brussels 2012-09-10</a:t>
            </a:r>
          </a:p>
          <a:p>
            <a:endParaRPr lang="en-GB" noProof="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712" y="4097015"/>
            <a:ext cx="3011306" cy="25498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778" y="2827531"/>
            <a:ext cx="3046337" cy="21958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870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Pre-</a:t>
            </a:r>
            <a:r>
              <a:rPr lang="sv-SE" dirty="0" err="1" smtClean="0"/>
              <a:t>study</a:t>
            </a:r>
            <a:r>
              <a:rPr lang="sv-SE" dirty="0" smtClean="0"/>
              <a:t> Plans for the </a:t>
            </a:r>
            <a:r>
              <a:rPr lang="sv-SE" dirty="0" err="1" smtClean="0"/>
              <a:t>Autumn</a:t>
            </a:r>
            <a:r>
              <a:rPr lang="sv-SE" dirty="0" smtClean="0"/>
              <a:t> 2012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IT architecture </a:t>
            </a:r>
          </a:p>
          <a:p>
            <a:r>
              <a:rPr lang="en-US" smtClean="0"/>
              <a:t>Information Modelling</a:t>
            </a:r>
            <a:endParaRPr lang="sv-SE" smtClean="0"/>
          </a:p>
          <a:p>
            <a:r>
              <a:rPr lang="en-US" smtClean="0"/>
              <a:t>Adminisration/Economy </a:t>
            </a:r>
            <a:endParaRPr lang="sv-SE" smtClean="0"/>
          </a:p>
          <a:p>
            <a:r>
              <a:rPr lang="en-US" smtClean="0"/>
              <a:t>Communication </a:t>
            </a:r>
            <a:endParaRPr lang="sv-SE" smtClean="0"/>
          </a:p>
          <a:p>
            <a:r>
              <a:rPr lang="en-US" smtClean="0"/>
              <a:t>Statistics and Analysis </a:t>
            </a:r>
            <a:endParaRPr lang="sv-SE" smtClean="0"/>
          </a:p>
          <a:p>
            <a:endParaRPr lang="sv-SE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158021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SSN/PRIS </a:t>
            </a:r>
            <a:r>
              <a:rPr lang="sv-SE" dirty="0" err="1" smtClean="0"/>
              <a:t>Objects</a:t>
            </a:r>
            <a:r>
              <a:rPr lang="sv-SE" dirty="0" smtClean="0"/>
              <a:t> </a:t>
            </a:r>
            <a:r>
              <a:rPr lang="sv-SE" dirty="0" err="1"/>
              <a:t>within</a:t>
            </a:r>
            <a:r>
              <a:rPr lang="sv-SE" dirty="0"/>
              <a:t> </a:t>
            </a:r>
            <a:r>
              <a:rPr lang="sv-SE" dirty="0" err="1"/>
              <a:t>tree</a:t>
            </a:r>
            <a:r>
              <a:rPr lang="sv-SE" dirty="0"/>
              <a:t> </a:t>
            </a:r>
            <a:r>
              <a:rPr lang="sv-SE" dirty="0" err="1" smtClean="0"/>
              <a:t>years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A </a:t>
            </a:r>
            <a:r>
              <a:rPr lang="sv-SE" dirty="0" err="1"/>
              <a:t>complete</a:t>
            </a:r>
            <a:r>
              <a:rPr lang="sv-SE" dirty="0"/>
              <a:t>, </a:t>
            </a:r>
            <a:r>
              <a:rPr lang="sv-SE" dirty="0" err="1"/>
              <a:t>user</a:t>
            </a:r>
            <a:r>
              <a:rPr lang="sv-SE" dirty="0"/>
              <a:t> </a:t>
            </a:r>
            <a:r>
              <a:rPr lang="sv-SE" dirty="0" err="1"/>
              <a:t>friendly</a:t>
            </a:r>
            <a:r>
              <a:rPr lang="sv-SE" dirty="0"/>
              <a:t> System </a:t>
            </a:r>
            <a:r>
              <a:rPr lang="sv-SE" dirty="0" smtClean="0"/>
              <a:t>for </a:t>
            </a:r>
            <a:r>
              <a:rPr lang="sv-SE" dirty="0"/>
              <a:t>Swedish Research Information </a:t>
            </a:r>
          </a:p>
          <a:p>
            <a:r>
              <a:rPr lang="sv-SE" dirty="0" err="1"/>
              <a:t>Including</a:t>
            </a:r>
            <a:r>
              <a:rPr lang="sv-SE" dirty="0"/>
              <a:t> scientists R&amp;D organisations, </a:t>
            </a:r>
            <a:r>
              <a:rPr lang="sv-SE" dirty="0" err="1"/>
              <a:t>contact</a:t>
            </a:r>
            <a:r>
              <a:rPr lang="sv-SE" dirty="0"/>
              <a:t> information, </a:t>
            </a:r>
            <a:r>
              <a:rPr lang="sv-SE" dirty="0" err="1"/>
              <a:t>ongoing</a:t>
            </a:r>
            <a:r>
              <a:rPr lang="sv-SE" dirty="0"/>
              <a:t> research, </a:t>
            </a:r>
            <a:r>
              <a:rPr lang="sv-SE" dirty="0" err="1"/>
              <a:t>results</a:t>
            </a:r>
            <a:r>
              <a:rPr lang="sv-SE" dirty="0"/>
              <a:t>, </a:t>
            </a:r>
            <a:r>
              <a:rPr lang="sv-SE" dirty="0" err="1"/>
              <a:t>statistics</a:t>
            </a:r>
            <a:r>
              <a:rPr lang="sv-SE" dirty="0"/>
              <a:t>, </a:t>
            </a:r>
            <a:r>
              <a:rPr lang="sv-SE" dirty="0" err="1"/>
              <a:t>news</a:t>
            </a:r>
            <a:r>
              <a:rPr lang="sv-SE" dirty="0"/>
              <a:t>, web and mobile </a:t>
            </a:r>
            <a:r>
              <a:rPr lang="sv-SE" dirty="0" smtClean="0"/>
              <a:t>services</a:t>
            </a:r>
            <a:endParaRPr lang="sv-SE" dirty="0"/>
          </a:p>
          <a:p>
            <a:r>
              <a:rPr lang="sv-SE" dirty="0"/>
              <a:t>Open data </a:t>
            </a:r>
            <a:r>
              <a:rPr lang="sv-SE" dirty="0" err="1"/>
              <a:t>base</a:t>
            </a:r>
            <a:r>
              <a:rPr lang="sv-SE" dirty="0"/>
              <a:t> and smart </a:t>
            </a:r>
            <a:r>
              <a:rPr lang="sv-SE" dirty="0" err="1"/>
              <a:t>connections</a:t>
            </a:r>
            <a:r>
              <a:rPr lang="sv-SE" dirty="0"/>
              <a:t> to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sources</a:t>
            </a:r>
            <a:r>
              <a:rPr lang="sv-SE" dirty="0"/>
              <a:t> – </a:t>
            </a:r>
            <a:r>
              <a:rPr lang="sv-SE" dirty="0" err="1"/>
              <a:t>resuse</a:t>
            </a:r>
            <a:r>
              <a:rPr lang="sv-SE" dirty="0" smtClean="0"/>
              <a:t>!</a:t>
            </a:r>
            <a:endParaRPr lang="sv-SE" dirty="0"/>
          </a:p>
          <a:p>
            <a:r>
              <a:rPr lang="sv-SE" dirty="0"/>
              <a:t>A </a:t>
            </a:r>
            <a:r>
              <a:rPr lang="sv-SE" dirty="0" err="1"/>
              <a:t>useful</a:t>
            </a:r>
            <a:r>
              <a:rPr lang="sv-SE" dirty="0"/>
              <a:t> service in </a:t>
            </a:r>
            <a:r>
              <a:rPr lang="sv-SE" dirty="0" err="1"/>
              <a:t>collaboration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universities</a:t>
            </a:r>
            <a:r>
              <a:rPr lang="sv-SE" dirty="0"/>
              <a:t>, funders, business </a:t>
            </a:r>
            <a:r>
              <a:rPr lang="sv-SE" dirty="0" err="1"/>
              <a:t>world</a:t>
            </a:r>
            <a:r>
              <a:rPr lang="sv-SE" dirty="0"/>
              <a:t> and </a:t>
            </a:r>
            <a:r>
              <a:rPr lang="sv-SE" dirty="0" err="1"/>
              <a:t>others</a:t>
            </a:r>
            <a:r>
              <a:rPr lang="sv-SE" dirty="0"/>
              <a:t> – </a:t>
            </a:r>
            <a:r>
              <a:rPr lang="sv-SE" dirty="0" err="1"/>
              <a:t>interested</a:t>
            </a:r>
            <a:r>
              <a:rPr lang="sv-SE" dirty="0"/>
              <a:t> in Swedish research (The </a:t>
            </a:r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assignment</a:t>
            </a:r>
            <a:r>
              <a:rPr lang="sv-SE" dirty="0"/>
              <a:t>)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4316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Information from </a:t>
            </a:r>
            <a:r>
              <a:rPr lang="sv-SE" dirty="0"/>
              <a:t>The Swedish Research </a:t>
            </a:r>
            <a:r>
              <a:rPr lang="sv-SE" dirty="0" smtClean="0"/>
              <a:t>Council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6727" y="1844825"/>
            <a:ext cx="5831214" cy="4608512"/>
          </a:xfrm>
        </p:spPr>
        <p:txBody>
          <a:bodyPr/>
          <a:lstStyle/>
          <a:p>
            <a:pPr marL="0" indent="0">
              <a:buNone/>
            </a:pPr>
            <a:r>
              <a:rPr lang="sv-SE" b="1" dirty="0" smtClean="0">
                <a:latin typeface="+mj-lt"/>
              </a:rPr>
              <a:t>PRIS </a:t>
            </a:r>
            <a:r>
              <a:rPr lang="sv-SE" b="1" dirty="0"/>
              <a:t>–</a:t>
            </a:r>
            <a:r>
              <a:rPr lang="sv-SE" b="1" dirty="0" smtClean="0">
                <a:latin typeface="+mj-lt"/>
              </a:rPr>
              <a:t> Pre </a:t>
            </a:r>
            <a:r>
              <a:rPr lang="sv-SE" b="1" dirty="0" err="1" smtClean="0">
                <a:latin typeface="+mj-lt"/>
              </a:rPr>
              <a:t>Study</a:t>
            </a:r>
            <a:endParaRPr lang="sv-SE" b="1" dirty="0" smtClean="0">
              <a:latin typeface="+mj-lt"/>
            </a:endParaRPr>
          </a:p>
          <a:p>
            <a:pPr marL="0" indent="0">
              <a:buNone/>
            </a:pPr>
            <a:r>
              <a:rPr lang="sv-SE" dirty="0" smtClean="0">
                <a:latin typeface="+mj-lt"/>
              </a:rPr>
              <a:t>Agneta </a:t>
            </a:r>
            <a:r>
              <a:rPr lang="sv-SE" dirty="0" err="1" smtClean="0">
                <a:latin typeface="+mj-lt"/>
              </a:rPr>
              <a:t>Ringaby</a:t>
            </a:r>
            <a:r>
              <a:rPr lang="sv-SE" dirty="0" smtClean="0">
                <a:latin typeface="+mj-lt"/>
              </a:rPr>
              <a:t> </a:t>
            </a:r>
            <a:r>
              <a:rPr lang="sv-SE" dirty="0" smtClean="0">
                <a:latin typeface="+mj-lt"/>
                <a:hlinkClick r:id="rId2"/>
              </a:rPr>
              <a:t>agneta.ringaby [at] vr.se</a:t>
            </a:r>
            <a:endParaRPr lang="sv-SE" dirty="0" smtClean="0">
              <a:latin typeface="+mj-lt"/>
            </a:endParaRPr>
          </a:p>
          <a:p>
            <a:pPr marL="0" indent="0">
              <a:buNone/>
            </a:pPr>
            <a:endParaRPr lang="sv-SE" dirty="0" smtClean="0">
              <a:latin typeface="+mj-lt"/>
            </a:endParaRPr>
          </a:p>
          <a:p>
            <a:pPr marL="0" indent="0">
              <a:buNone/>
            </a:pPr>
            <a:r>
              <a:rPr lang="sv-SE" b="1" dirty="0" smtClean="0">
                <a:latin typeface="+mj-lt"/>
              </a:rPr>
              <a:t>PRISMA </a:t>
            </a:r>
            <a:r>
              <a:rPr lang="sv-SE" b="1" dirty="0"/>
              <a:t>–</a:t>
            </a:r>
            <a:r>
              <a:rPr lang="sv-SE" b="1" dirty="0" smtClean="0">
                <a:latin typeface="+mj-lt"/>
              </a:rPr>
              <a:t> Joint </a:t>
            </a:r>
            <a:r>
              <a:rPr lang="sv-SE" b="1" dirty="0" err="1" smtClean="0">
                <a:latin typeface="+mj-lt"/>
              </a:rPr>
              <a:t>Application</a:t>
            </a:r>
            <a:r>
              <a:rPr lang="sv-SE" b="1" dirty="0" smtClean="0">
                <a:latin typeface="+mj-lt"/>
              </a:rPr>
              <a:t> System</a:t>
            </a:r>
          </a:p>
          <a:p>
            <a:pPr marL="0" indent="0">
              <a:buNone/>
            </a:pPr>
            <a:r>
              <a:rPr lang="sv-SE" dirty="0" smtClean="0">
                <a:latin typeface="+mj-lt"/>
              </a:rPr>
              <a:t>Torulf Lind </a:t>
            </a:r>
            <a:r>
              <a:rPr lang="sv-SE" dirty="0" smtClean="0">
                <a:latin typeface="+mj-lt"/>
                <a:hlinkClick r:id="rId3"/>
              </a:rPr>
              <a:t>torulf.lind [at] vr.se</a:t>
            </a:r>
            <a:endParaRPr lang="sv-SE" dirty="0" smtClean="0">
              <a:latin typeface="+mj-lt"/>
            </a:endParaRPr>
          </a:p>
          <a:p>
            <a:pPr marL="0" indent="0">
              <a:buNone/>
            </a:pPr>
            <a:endParaRPr lang="sv-SE" dirty="0">
              <a:latin typeface="+mj-lt"/>
            </a:endParaRPr>
          </a:p>
        </p:txBody>
      </p:sp>
      <p:pic>
        <p:nvPicPr>
          <p:cNvPr id="4" name="Bildobjekt 9" descr="VR LOGO 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081" y="1891862"/>
            <a:ext cx="2111261" cy="200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093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Thanks for your attention!</a:t>
            </a:r>
            <a:br>
              <a:rPr lang="en-GB" dirty="0" smtClean="0"/>
            </a:br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466725" y="4149080"/>
            <a:ext cx="7305675" cy="2304256"/>
          </a:xfrm>
        </p:spPr>
        <p:txBody>
          <a:bodyPr>
            <a:normAutofit/>
          </a:bodyPr>
          <a:lstStyle/>
          <a:p>
            <a:r>
              <a:rPr lang="en-GB" sz="2400" dirty="0" smtClean="0"/>
              <a:t>E</a:t>
            </a:r>
            <a:r>
              <a:rPr lang="en-GB" sz="2400" dirty="0"/>
              <a:t>-mail:  </a:t>
            </a:r>
            <a:r>
              <a:rPr lang="en-GB" sz="2400" dirty="0" err="1" smtClean="0"/>
              <a:t>ulf.kronman</a:t>
            </a:r>
            <a:r>
              <a:rPr lang="en-GB" sz="2400" dirty="0" smtClean="0"/>
              <a:t> [at] kb.se</a:t>
            </a:r>
          </a:p>
          <a:p>
            <a:r>
              <a:rPr lang="en-GB" sz="2400" dirty="0" smtClean="0"/>
              <a:t>Twitter: @UlfKronman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90285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Swedish CRIS </a:t>
            </a:r>
            <a:r>
              <a:rPr lang="sv-SE" dirty="0" err="1" smtClean="0"/>
              <a:t>history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2003 –The LIFT </a:t>
            </a:r>
            <a:r>
              <a:rPr lang="sv-SE" dirty="0" err="1" smtClean="0"/>
              <a:t>project</a:t>
            </a:r>
            <a:endParaRPr lang="sv-SE" dirty="0" smtClean="0"/>
          </a:p>
          <a:p>
            <a:pPr lvl="1"/>
            <a:r>
              <a:rPr lang="sv-SE" dirty="0" smtClean="0"/>
              <a:t>Karolinska institutet, Avedas</a:t>
            </a:r>
          </a:p>
          <a:p>
            <a:pPr lvl="1"/>
            <a:r>
              <a:rPr lang="sv-SE" dirty="0" smtClean="0"/>
              <a:t>A </a:t>
            </a:r>
            <a:r>
              <a:rPr lang="sv-SE" dirty="0" err="1" smtClean="0"/>
              <a:t>prototype</a:t>
            </a:r>
            <a:r>
              <a:rPr lang="sv-SE" dirty="0" smtClean="0"/>
              <a:t> for an </a:t>
            </a:r>
            <a:r>
              <a:rPr lang="sv-SE" dirty="0" err="1" smtClean="0"/>
              <a:t>infrastructure</a:t>
            </a:r>
            <a:r>
              <a:rPr lang="sv-SE" dirty="0" smtClean="0"/>
              <a:t> for research information</a:t>
            </a:r>
          </a:p>
          <a:p>
            <a:r>
              <a:rPr lang="sv-SE" dirty="0" smtClean="0"/>
              <a:t>2006 – Stockholm </a:t>
            </a:r>
            <a:r>
              <a:rPr lang="sv-SE" dirty="0" err="1" smtClean="0"/>
              <a:t>ScienceNet</a:t>
            </a:r>
            <a:endParaRPr lang="sv-SE" dirty="0" smtClean="0"/>
          </a:p>
          <a:p>
            <a:pPr lvl="1"/>
            <a:r>
              <a:rPr lang="sv-SE" dirty="0" smtClean="0"/>
              <a:t>Karolinska Inst., KTH (Royal Inst. of Tech), Stockholm univ., Avedas, </a:t>
            </a:r>
            <a:r>
              <a:rPr lang="sv-SE" dirty="0" err="1" smtClean="0"/>
              <a:t>Vinnova</a:t>
            </a:r>
            <a:endParaRPr lang="sv-SE" dirty="0" smtClean="0"/>
          </a:p>
          <a:p>
            <a:r>
              <a:rPr lang="sv-SE" dirty="0" smtClean="0"/>
              <a:t>2008 – Sweden </a:t>
            </a:r>
            <a:r>
              <a:rPr lang="sv-SE" dirty="0" err="1" smtClean="0"/>
              <a:t>ScienceNet</a:t>
            </a:r>
            <a:r>
              <a:rPr lang="sv-SE" dirty="0" smtClean="0"/>
              <a:t> (SSN)</a:t>
            </a:r>
          </a:p>
          <a:p>
            <a:r>
              <a:rPr lang="sv-SE" dirty="0" smtClean="0"/>
              <a:t>2012 – SSN to the Swedish Research Council</a:t>
            </a:r>
          </a:p>
        </p:txBody>
      </p:sp>
    </p:spTree>
    <p:extLst>
      <p:ext uri="{BB962C8B-B14F-4D97-AF65-F5344CB8AC3E}">
        <p14:creationId xmlns:p14="http://schemas.microsoft.com/office/powerpoint/2010/main" val="864430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Stockholm </a:t>
            </a:r>
            <a:r>
              <a:rPr lang="sv-SE" dirty="0" err="1" smtClean="0"/>
              <a:t>ScienceNet</a:t>
            </a:r>
            <a:r>
              <a:rPr lang="sv-SE" dirty="0" smtClean="0"/>
              <a:t> (2006) </a:t>
            </a:r>
            <a:br>
              <a:rPr lang="sv-SE" dirty="0" smtClean="0"/>
            </a:br>
            <a:r>
              <a:rPr lang="sv-SE" sz="2000" dirty="0" smtClean="0"/>
              <a:t>From </a:t>
            </a:r>
            <a:r>
              <a:rPr lang="sv-SE" sz="2000" dirty="0" err="1" smtClean="0"/>
              <a:t>project</a:t>
            </a:r>
            <a:r>
              <a:rPr lang="sv-SE" sz="2000" dirty="0" smtClean="0"/>
              <a:t> </a:t>
            </a:r>
            <a:r>
              <a:rPr lang="sv-SE" sz="2000" dirty="0" err="1" smtClean="0"/>
              <a:t>report</a:t>
            </a:r>
            <a:r>
              <a:rPr lang="sv-SE" sz="2000" dirty="0" smtClean="0"/>
              <a:t>: http://ki.se/</a:t>
            </a:r>
            <a:r>
              <a:rPr lang="sv-SE" sz="2000" dirty="0" err="1" smtClean="0"/>
              <a:t>content</a:t>
            </a:r>
            <a:r>
              <a:rPr lang="sv-SE" sz="2000" dirty="0" smtClean="0"/>
              <a:t>/1/c6/01/00/06/</a:t>
            </a:r>
            <a:r>
              <a:rPr lang="sv-SE" sz="2000" dirty="0" err="1" smtClean="0"/>
              <a:t>LIFT_Slutrapport.pdf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8232"/>
            <a:ext cx="9144000" cy="544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04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Sweden </a:t>
            </a:r>
            <a:r>
              <a:rPr lang="sv-SE" dirty="0" err="1" smtClean="0"/>
              <a:t>ScienceNet</a:t>
            </a:r>
            <a:r>
              <a:rPr lang="sv-SE" dirty="0" smtClean="0"/>
              <a:t> (2008)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A national </a:t>
            </a:r>
            <a:r>
              <a:rPr lang="sv-SE" dirty="0" err="1" smtClean="0"/>
              <a:t>infrastructure</a:t>
            </a:r>
            <a:r>
              <a:rPr lang="sv-SE" dirty="0" smtClean="0"/>
              <a:t> for </a:t>
            </a:r>
            <a:r>
              <a:rPr lang="sv-SE" dirty="0" err="1" smtClean="0"/>
              <a:t>managing</a:t>
            </a:r>
            <a:r>
              <a:rPr lang="sv-SE" dirty="0" smtClean="0"/>
              <a:t> research information</a:t>
            </a:r>
          </a:p>
          <a:p>
            <a:pPr lvl="1"/>
            <a:r>
              <a:rPr lang="sv-SE" dirty="0" err="1" smtClean="0"/>
              <a:t>Better</a:t>
            </a:r>
            <a:r>
              <a:rPr lang="sv-SE" dirty="0" smtClean="0"/>
              <a:t> </a:t>
            </a:r>
            <a:r>
              <a:rPr lang="sv-SE" dirty="0" err="1" smtClean="0"/>
              <a:t>tools</a:t>
            </a:r>
            <a:r>
              <a:rPr lang="sv-SE" dirty="0" smtClean="0"/>
              <a:t> for planning, </a:t>
            </a:r>
            <a:r>
              <a:rPr lang="sv-SE" dirty="0" err="1" smtClean="0"/>
              <a:t>analysis</a:t>
            </a:r>
            <a:r>
              <a:rPr lang="sv-SE" dirty="0" smtClean="0"/>
              <a:t> and </a:t>
            </a:r>
            <a:r>
              <a:rPr lang="sv-SE" dirty="0" err="1" smtClean="0"/>
              <a:t>reporting</a:t>
            </a:r>
            <a:endParaRPr lang="sv-SE" dirty="0" smtClean="0"/>
          </a:p>
          <a:p>
            <a:pPr lvl="1"/>
            <a:r>
              <a:rPr lang="sv-SE" dirty="0" smtClean="0"/>
              <a:t>Make research </a:t>
            </a:r>
            <a:r>
              <a:rPr lang="sv-SE" dirty="0" err="1" smtClean="0"/>
              <a:t>competencies</a:t>
            </a:r>
            <a:r>
              <a:rPr lang="sv-SE" dirty="0" smtClean="0"/>
              <a:t> </a:t>
            </a:r>
            <a:r>
              <a:rPr lang="sv-SE" dirty="0" err="1" smtClean="0"/>
              <a:t>accessible</a:t>
            </a:r>
            <a:endParaRPr lang="sv-SE" dirty="0" smtClean="0"/>
          </a:p>
          <a:p>
            <a:pPr lvl="1"/>
            <a:r>
              <a:rPr lang="sv-SE" dirty="0" err="1" smtClean="0"/>
              <a:t>Include</a:t>
            </a:r>
            <a:r>
              <a:rPr lang="sv-SE" dirty="0" smtClean="0"/>
              <a:t> </a:t>
            </a:r>
            <a:r>
              <a:rPr lang="sv-SE" dirty="0" err="1" smtClean="0"/>
              <a:t>project</a:t>
            </a:r>
            <a:r>
              <a:rPr lang="sv-SE" dirty="0" smtClean="0"/>
              <a:t> info from </a:t>
            </a:r>
            <a:r>
              <a:rPr lang="sv-SE" dirty="0" err="1" smtClean="0"/>
              <a:t>large</a:t>
            </a:r>
            <a:r>
              <a:rPr lang="sv-SE" dirty="0" smtClean="0"/>
              <a:t> funders</a:t>
            </a:r>
          </a:p>
          <a:p>
            <a:pPr lvl="1"/>
            <a:r>
              <a:rPr lang="sv-SE" dirty="0" smtClean="0"/>
              <a:t>Contribute to a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efficient</a:t>
            </a:r>
            <a:r>
              <a:rPr lang="sv-SE" dirty="0" smtClean="0"/>
              <a:t> grants process from </a:t>
            </a:r>
            <a:r>
              <a:rPr lang="sv-SE" dirty="0" err="1" smtClean="0"/>
              <a:t>application</a:t>
            </a:r>
            <a:r>
              <a:rPr lang="sv-SE" dirty="0" smtClean="0"/>
              <a:t> to </a:t>
            </a:r>
            <a:r>
              <a:rPr lang="sv-SE" dirty="0" err="1" smtClean="0"/>
              <a:t>awarding</a:t>
            </a:r>
            <a:endParaRPr lang="sv-SE" dirty="0" smtClean="0"/>
          </a:p>
          <a:p>
            <a:r>
              <a:rPr lang="sv-SE" dirty="0" smtClean="0"/>
              <a:t>Project manager: Stockholm Science City</a:t>
            </a:r>
          </a:p>
          <a:p>
            <a:r>
              <a:rPr lang="sv-SE" dirty="0" smtClean="0"/>
              <a:t>Industry partner: Avedas</a:t>
            </a:r>
          </a:p>
          <a:p>
            <a:pPr lvl="1"/>
            <a:endParaRPr lang="sv-SE" dirty="0" smtClean="0"/>
          </a:p>
          <a:p>
            <a:pPr lvl="1"/>
            <a:endParaRPr lang="sv-SE" dirty="0" smtClean="0"/>
          </a:p>
          <a:p>
            <a:pPr lvl="1"/>
            <a:endParaRPr lang="sv-SE" dirty="0" smtClean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7948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Sweden Science Net (SSN)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smtClean="0"/>
              <a:t>A joint initiative between ten leading Swedish universities</a:t>
            </a:r>
          </a:p>
          <a:p>
            <a:pPr lvl="1"/>
            <a:r>
              <a:rPr lang="sv-SE" smtClean="0"/>
              <a:t>Chalmers University of Technology </a:t>
            </a:r>
          </a:p>
          <a:p>
            <a:pPr lvl="1"/>
            <a:r>
              <a:rPr lang="sv-SE" smtClean="0"/>
              <a:t>Karolinska Institutet </a:t>
            </a:r>
          </a:p>
          <a:p>
            <a:pPr lvl="1"/>
            <a:r>
              <a:rPr lang="sv-SE" smtClean="0"/>
              <a:t>Linköping University </a:t>
            </a:r>
          </a:p>
          <a:p>
            <a:pPr lvl="1"/>
            <a:r>
              <a:rPr lang="sv-SE" smtClean="0"/>
              <a:t>Lund University </a:t>
            </a:r>
          </a:p>
          <a:p>
            <a:pPr lvl="1"/>
            <a:r>
              <a:rPr lang="sv-SE" smtClean="0"/>
              <a:t>Royal Institute of Technology </a:t>
            </a:r>
          </a:p>
          <a:p>
            <a:pPr lvl="1"/>
            <a:r>
              <a:rPr lang="sv-SE" smtClean="0"/>
              <a:t>Stockholm University </a:t>
            </a:r>
          </a:p>
          <a:p>
            <a:pPr lvl="1"/>
            <a:r>
              <a:rPr lang="sv-SE" smtClean="0"/>
              <a:t>Swedish University of </a:t>
            </a:r>
            <a:br>
              <a:rPr lang="sv-SE" smtClean="0"/>
            </a:br>
            <a:r>
              <a:rPr lang="sv-SE" smtClean="0"/>
              <a:t>Agricultural Science </a:t>
            </a:r>
          </a:p>
          <a:p>
            <a:pPr lvl="1"/>
            <a:r>
              <a:rPr lang="sv-SE" smtClean="0"/>
              <a:t>Umeå University </a:t>
            </a:r>
          </a:p>
          <a:p>
            <a:pPr lvl="1"/>
            <a:r>
              <a:rPr lang="sv-SE" smtClean="0"/>
              <a:t>University of Gothenburg </a:t>
            </a:r>
          </a:p>
          <a:p>
            <a:pPr lvl="1"/>
            <a:r>
              <a:rPr lang="sv-SE" smtClean="0"/>
              <a:t>Uppsala University </a:t>
            </a:r>
          </a:p>
          <a:p>
            <a:r>
              <a:rPr lang="sv-SE" smtClean="0"/>
              <a:t>Answers to key questions </a:t>
            </a:r>
          </a:p>
          <a:p>
            <a:pPr lvl="1"/>
            <a:r>
              <a:rPr lang="sv-SE" smtClean="0"/>
              <a:t>What projects are ongoing in different areas? </a:t>
            </a:r>
          </a:p>
          <a:p>
            <a:pPr lvl="1"/>
            <a:r>
              <a:rPr lang="sv-SE" smtClean="0"/>
              <a:t>Which researchers are supported by which financing agencies? </a:t>
            </a:r>
          </a:p>
          <a:p>
            <a:pPr lvl="1"/>
            <a:r>
              <a:rPr lang="sv-SE" smtClean="0"/>
              <a:t>Which collaborations exist between researchers and organizations? 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531308" y="6427149"/>
            <a:ext cx="7677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From Sweden Science Net </a:t>
            </a:r>
            <a:r>
              <a:rPr lang="sv-SE" sz="1600" dirty="0" err="1" smtClean="0"/>
              <a:t>website</a:t>
            </a:r>
            <a:r>
              <a:rPr lang="sv-SE" sz="1600" dirty="0"/>
              <a:t>: http://</a:t>
            </a:r>
            <a:r>
              <a:rPr lang="sv-SE" sz="1600" dirty="0" err="1"/>
              <a:t>www.sciencenet.se</a:t>
            </a:r>
            <a:r>
              <a:rPr lang="sv-SE" sz="1600" dirty="0"/>
              <a:t>/</a:t>
            </a:r>
            <a:r>
              <a:rPr lang="sv-SE" sz="1600" dirty="0" err="1"/>
              <a:t>converis</a:t>
            </a:r>
            <a:r>
              <a:rPr lang="sv-SE" sz="1600" dirty="0"/>
              <a:t>/</a:t>
            </a:r>
            <a:r>
              <a:rPr lang="sv-SE" sz="1600" dirty="0" err="1"/>
              <a:t>static</a:t>
            </a:r>
            <a:r>
              <a:rPr lang="sv-SE" sz="1600" dirty="0"/>
              <a:t>/</a:t>
            </a:r>
            <a:r>
              <a:rPr lang="sv-SE" sz="1600" dirty="0" err="1"/>
              <a:t>about</a:t>
            </a:r>
            <a:endParaRPr lang="sv-SE" sz="16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700" y="2468582"/>
            <a:ext cx="4814789" cy="25979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632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Sweden ScienceNet contains today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Information about grants-funded research conducted at Swedish universities </a:t>
            </a:r>
          </a:p>
          <a:p>
            <a:pPr lvl="0"/>
            <a:r>
              <a:rPr lang="en-US" smtClean="0"/>
              <a:t>Ca 7 000 projects and 6 000 researchers</a:t>
            </a:r>
            <a:endParaRPr lang="sv-SE" smtClean="0"/>
          </a:p>
          <a:p>
            <a:pPr lvl="0"/>
            <a:r>
              <a:rPr lang="en-US" smtClean="0"/>
              <a:t>Projects starting 2008 and later</a:t>
            </a:r>
          </a:p>
          <a:p>
            <a:pPr lvl="0"/>
            <a:r>
              <a:rPr lang="en-US" smtClean="0"/>
              <a:t>Data categorized according the Swedish standard for classification of research topics</a:t>
            </a:r>
            <a:endParaRPr lang="sv-SE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680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Project data from funding agencies</a:t>
            </a:r>
            <a:endParaRPr lang="sv-SE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 smtClean="0"/>
              <a:t>Project data </a:t>
            </a:r>
            <a:r>
              <a:rPr lang="sv-SE" dirty="0" err="1" smtClean="0"/>
              <a:t>are</a:t>
            </a:r>
            <a:r>
              <a:rPr lang="sv-SE" dirty="0" smtClean="0"/>
              <a:t> </a:t>
            </a:r>
            <a:r>
              <a:rPr lang="sv-SE" dirty="0" err="1" smtClean="0"/>
              <a:t>exposed</a:t>
            </a:r>
            <a:r>
              <a:rPr lang="sv-SE" dirty="0" smtClean="0"/>
              <a:t> from</a:t>
            </a:r>
          </a:p>
          <a:p>
            <a:pPr lvl="1"/>
            <a:r>
              <a:rPr lang="sv-SE" dirty="0" smtClean="0"/>
              <a:t>Vetenskapsrådet</a:t>
            </a:r>
          </a:p>
          <a:p>
            <a:pPr lvl="1"/>
            <a:r>
              <a:rPr lang="sv-SE" dirty="0" smtClean="0"/>
              <a:t>FAS</a:t>
            </a:r>
          </a:p>
          <a:p>
            <a:pPr lvl="1"/>
            <a:r>
              <a:rPr lang="sv-SE" dirty="0" smtClean="0"/>
              <a:t>Formas</a:t>
            </a:r>
          </a:p>
          <a:p>
            <a:pPr lvl="1"/>
            <a:r>
              <a:rPr lang="sv-SE" dirty="0" err="1" smtClean="0"/>
              <a:t>Vinnova</a:t>
            </a:r>
            <a:r>
              <a:rPr lang="sv-SE" dirty="0" smtClean="0"/>
              <a:t> </a:t>
            </a:r>
          </a:p>
          <a:p>
            <a:pPr lvl="1"/>
            <a:r>
              <a:rPr lang="sv-SE" dirty="0" smtClean="0"/>
              <a:t>Stiftelsen för strategisk forskning</a:t>
            </a:r>
          </a:p>
          <a:p>
            <a:pPr lvl="1"/>
            <a:r>
              <a:rPr lang="sv-SE" dirty="0" smtClean="0"/>
              <a:t>Riksbankens jubileumsfond</a:t>
            </a:r>
          </a:p>
          <a:p>
            <a:pPr marL="0" indent="0">
              <a:buNone/>
            </a:pPr>
            <a:r>
              <a:rPr lang="sv-SE" dirty="0" smtClean="0"/>
              <a:t>Test data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been</a:t>
            </a:r>
            <a:r>
              <a:rPr lang="sv-SE" dirty="0" smtClean="0"/>
              <a:t> </a:t>
            </a:r>
            <a:r>
              <a:rPr lang="sv-SE" dirty="0" err="1" smtClean="0"/>
              <a:t>provided</a:t>
            </a:r>
            <a:r>
              <a:rPr lang="sv-SE" dirty="0" smtClean="0"/>
              <a:t> by </a:t>
            </a:r>
          </a:p>
          <a:p>
            <a:pPr lvl="1"/>
            <a:r>
              <a:rPr lang="sv-SE" dirty="0" smtClean="0"/>
              <a:t>Ragnar Söderbergs stiftelse</a:t>
            </a:r>
          </a:p>
          <a:p>
            <a:pPr lvl="1"/>
            <a:r>
              <a:rPr lang="sv-SE" dirty="0" smtClean="0"/>
              <a:t>Naturvårdsverket</a:t>
            </a:r>
          </a:p>
          <a:p>
            <a:pPr lvl="1"/>
            <a:r>
              <a:rPr lang="sv-SE" dirty="0" smtClean="0"/>
              <a:t>Rymdstyrelsen</a:t>
            </a:r>
          </a:p>
          <a:p>
            <a:pPr lvl="1"/>
            <a:r>
              <a:rPr lang="sv-SE" dirty="0" smtClean="0"/>
              <a:t>Cancerfonden</a:t>
            </a:r>
          </a:p>
          <a:p>
            <a:pPr lvl="1"/>
            <a:r>
              <a:rPr lang="sv-SE" dirty="0" smtClean="0"/>
              <a:t>IFAU</a:t>
            </a:r>
            <a:endParaRPr lang="sv-SE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066861" y="1783357"/>
            <a:ext cx="3641402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200" dirty="0" err="1" smtClean="0"/>
              <a:t>Discussions</a:t>
            </a:r>
            <a:r>
              <a:rPr lang="sv-SE" sz="2200" dirty="0" smtClean="0"/>
              <a:t> </a:t>
            </a:r>
            <a:r>
              <a:rPr lang="sv-SE" sz="2200" dirty="0" err="1" smtClean="0"/>
              <a:t>are</a:t>
            </a:r>
            <a:r>
              <a:rPr lang="sv-SE" sz="2200" dirty="0" smtClean="0"/>
              <a:t> </a:t>
            </a:r>
            <a:r>
              <a:rPr lang="sv-SE" sz="2200" dirty="0" err="1" smtClean="0"/>
              <a:t>ongoing</a:t>
            </a:r>
            <a:r>
              <a:rPr lang="sv-SE" sz="2200" dirty="0" smtClean="0"/>
              <a:t> </a:t>
            </a:r>
            <a:r>
              <a:rPr lang="sv-SE" sz="2200" dirty="0" err="1" smtClean="0"/>
              <a:t>with</a:t>
            </a:r>
            <a:endParaRPr lang="sv-SE" sz="2200" dirty="0" smtClean="0"/>
          </a:p>
          <a:p>
            <a:pPr lvl="1"/>
            <a:r>
              <a:rPr lang="sv-SE" sz="1700" dirty="0" smtClean="0"/>
              <a:t>Energimyndigheten</a:t>
            </a:r>
          </a:p>
          <a:p>
            <a:pPr lvl="1"/>
            <a:r>
              <a:rPr lang="sv-SE" sz="1700" dirty="0" smtClean="0"/>
              <a:t>Sida</a:t>
            </a:r>
          </a:p>
          <a:p>
            <a:pPr lvl="1"/>
            <a:r>
              <a:rPr lang="sv-SE" sz="1700" dirty="0" smtClean="0"/>
              <a:t>Strålsäkerhetsmyndigheten</a:t>
            </a:r>
          </a:p>
          <a:p>
            <a:pPr lvl="1"/>
            <a:r>
              <a:rPr lang="sv-SE" sz="1700" dirty="0" err="1" smtClean="0"/>
              <a:t>Mistra</a:t>
            </a:r>
            <a:endParaRPr lang="sv-SE" sz="1700" dirty="0" smtClean="0"/>
          </a:p>
          <a:p>
            <a:pPr lvl="1"/>
            <a:r>
              <a:rPr lang="sv-SE" sz="1700" dirty="0" smtClean="0"/>
              <a:t>KK-stiftelsen</a:t>
            </a:r>
          </a:p>
          <a:p>
            <a:pPr lvl="1"/>
            <a:r>
              <a:rPr lang="sv-SE" sz="1700" dirty="0" smtClean="0"/>
              <a:t>Göran Gustafssons stiftelse</a:t>
            </a:r>
          </a:p>
          <a:p>
            <a:pPr lvl="1"/>
            <a:r>
              <a:rPr lang="sv-SE" sz="1700" dirty="0" err="1" smtClean="0"/>
              <a:t>Wallenbergsstiftelserna</a:t>
            </a:r>
            <a:endParaRPr lang="sv-SE" sz="1700" dirty="0" smtClean="0"/>
          </a:p>
          <a:p>
            <a:pPr lvl="1"/>
            <a:r>
              <a:rPr lang="sv-SE" sz="1700" dirty="0" smtClean="0"/>
              <a:t>Handelsbanksstiftelserna</a:t>
            </a:r>
          </a:p>
          <a:p>
            <a:pPr lvl="1"/>
            <a:r>
              <a:rPr lang="sv-SE" sz="1700" dirty="0" smtClean="0"/>
              <a:t>Åke Wibergs stiftelse</a:t>
            </a:r>
          </a:p>
          <a:p>
            <a:pPr lvl="1"/>
            <a:r>
              <a:rPr lang="sv-SE" sz="1700" dirty="0" smtClean="0"/>
              <a:t>EU-kommissionen</a:t>
            </a:r>
          </a:p>
          <a:p>
            <a:pPr lvl="1"/>
            <a:r>
              <a:rPr lang="sv-SE" sz="1700" dirty="0" smtClean="0"/>
              <a:t>Nordiska ministerrådet</a:t>
            </a:r>
          </a:p>
          <a:p>
            <a:pPr marL="400050" lvl="1" indent="0">
              <a:buFont typeface="Arial" pitchFamily="34" charset="0"/>
              <a:buNone/>
            </a:pPr>
            <a:endParaRPr lang="sv-SE" sz="1700" b="1" dirty="0"/>
          </a:p>
        </p:txBody>
      </p:sp>
    </p:spTree>
    <p:extLst>
      <p:ext uri="{BB962C8B-B14F-4D97-AF65-F5344CB8AC3E}">
        <p14:creationId xmlns:p14="http://schemas.microsoft.com/office/powerpoint/2010/main" val="996346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Information gathered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6726" y="1844825"/>
            <a:ext cx="7305675" cy="480260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sv-SE" dirty="0" err="1" smtClean="0"/>
              <a:t>Programme</a:t>
            </a:r>
            <a:r>
              <a:rPr lang="sv-SE" dirty="0" smtClean="0"/>
              <a:t> of </a:t>
            </a:r>
            <a:r>
              <a:rPr lang="sv-SE" dirty="0" err="1" smtClean="0"/>
              <a:t>funding</a:t>
            </a:r>
            <a:r>
              <a:rPr lang="sv-SE" dirty="0" smtClean="0"/>
              <a:t> </a:t>
            </a:r>
            <a:r>
              <a:rPr lang="sv-SE" dirty="0" err="1" smtClean="0"/>
              <a:t>organization</a:t>
            </a:r>
            <a:r>
              <a:rPr lang="sv-SE" dirty="0" smtClean="0"/>
              <a:t> </a:t>
            </a:r>
          </a:p>
          <a:p>
            <a:pPr lvl="0"/>
            <a:r>
              <a:rPr lang="en-US" dirty="0" smtClean="0"/>
              <a:t>Project number</a:t>
            </a:r>
            <a:endParaRPr lang="sv-SE" dirty="0" smtClean="0"/>
          </a:p>
          <a:p>
            <a:pPr lvl="0"/>
            <a:r>
              <a:rPr lang="en-US" dirty="0" smtClean="0"/>
              <a:t>Project title</a:t>
            </a:r>
            <a:endParaRPr lang="sv-SE" dirty="0" smtClean="0"/>
          </a:p>
          <a:p>
            <a:pPr lvl="0"/>
            <a:r>
              <a:rPr lang="en-US" dirty="0" smtClean="0"/>
              <a:t>Abstract / Summary</a:t>
            </a:r>
            <a:endParaRPr lang="sv-SE" dirty="0" smtClean="0"/>
          </a:p>
          <a:p>
            <a:pPr lvl="0"/>
            <a:r>
              <a:rPr lang="en-US" dirty="0" smtClean="0"/>
              <a:t>Classification according to OECD’s Fields of Science </a:t>
            </a:r>
            <a:endParaRPr lang="sv-SE" dirty="0" smtClean="0"/>
          </a:p>
          <a:p>
            <a:pPr lvl="0"/>
            <a:r>
              <a:rPr lang="en-US" dirty="0" smtClean="0"/>
              <a:t>Date of project start</a:t>
            </a:r>
            <a:endParaRPr lang="sv-SE" dirty="0" smtClean="0"/>
          </a:p>
          <a:p>
            <a:pPr lvl="0"/>
            <a:r>
              <a:rPr lang="en-US" dirty="0" smtClean="0"/>
              <a:t>Date of project end</a:t>
            </a:r>
            <a:endParaRPr lang="sv-SE" dirty="0" smtClean="0"/>
          </a:p>
          <a:p>
            <a:pPr lvl="0"/>
            <a:r>
              <a:rPr lang="en-US" dirty="0" smtClean="0"/>
              <a:t>Funding per year</a:t>
            </a:r>
            <a:endParaRPr lang="sv-SE" dirty="0" smtClean="0"/>
          </a:p>
          <a:p>
            <a:pPr lvl="0"/>
            <a:r>
              <a:rPr lang="en-US" dirty="0" smtClean="0"/>
              <a:t>Project leader / Coordinator </a:t>
            </a:r>
            <a:endParaRPr lang="sv-SE" dirty="0" smtClean="0"/>
          </a:p>
          <a:p>
            <a:pPr lvl="0"/>
            <a:r>
              <a:rPr lang="en-US" dirty="0" smtClean="0"/>
              <a:t>Host institution for project leader</a:t>
            </a:r>
            <a:endParaRPr lang="sv-SE" dirty="0" smtClean="0"/>
          </a:p>
          <a:p>
            <a:pPr lvl="0"/>
            <a:r>
              <a:rPr lang="en-US" dirty="0" smtClean="0"/>
              <a:t>Collaborators in the project</a:t>
            </a:r>
            <a:endParaRPr lang="sv-SE" dirty="0" smtClean="0"/>
          </a:p>
          <a:p>
            <a:pPr lvl="0"/>
            <a:r>
              <a:rPr lang="en-US" dirty="0" smtClean="0"/>
              <a:t>Host institutions for collaborators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519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Sweden </a:t>
            </a:r>
            <a:r>
              <a:rPr lang="sv-SE" dirty="0" err="1" smtClean="0"/>
              <a:t>ScienceNet</a:t>
            </a:r>
            <a:r>
              <a:rPr lang="sv-SE" dirty="0" smtClean="0"/>
              <a:t> to the Research Council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Ministry of Education and Research assigned the Swedish Research Council (SRC) to manage and further develop SSN</a:t>
            </a:r>
          </a:p>
          <a:p>
            <a:r>
              <a:rPr lang="sv-SE" dirty="0" smtClean="0"/>
              <a:t>The Research Council </a:t>
            </a:r>
            <a:r>
              <a:rPr lang="sv-SE" dirty="0" err="1" smtClean="0"/>
              <a:t>started</a:t>
            </a:r>
            <a:r>
              <a:rPr lang="sv-SE" dirty="0" smtClean="0"/>
              <a:t> </a:t>
            </a:r>
            <a:r>
              <a:rPr lang="sv-SE" dirty="0" smtClean="0"/>
              <a:t>a pre-</a:t>
            </a:r>
            <a:r>
              <a:rPr lang="sv-SE" dirty="0" err="1" smtClean="0"/>
              <a:t>study</a:t>
            </a:r>
            <a:endParaRPr lang="sv-SE" dirty="0" smtClean="0"/>
          </a:p>
          <a:p>
            <a:pPr lvl="1"/>
            <a:r>
              <a:rPr lang="sv-SE" dirty="0" smtClean="0"/>
              <a:t>PRIS – Public Research Information Sweden</a:t>
            </a:r>
            <a:endParaRPr lang="en-GB" dirty="0" smtClean="0"/>
          </a:p>
          <a:p>
            <a:pPr lvl="1"/>
            <a:r>
              <a:rPr lang="en-GB" dirty="0" smtClean="0"/>
              <a:t>Planned to deliver </a:t>
            </a:r>
            <a:r>
              <a:rPr lang="en-GB" dirty="0" smtClean="0"/>
              <a:t>a report </a:t>
            </a:r>
            <a:r>
              <a:rPr lang="en-GB" dirty="0" smtClean="0"/>
              <a:t>in December 2012</a:t>
            </a:r>
          </a:p>
          <a:p>
            <a:r>
              <a:rPr lang="en-GB" dirty="0" smtClean="0"/>
              <a:t>SRC is planning to link research information to its new system for project funding applications (PRISMA)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377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tema">
  <a:themeElements>
    <a:clrScheme name="KB_PPT_Mall 4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9CB00"/>
      </a:accent1>
      <a:accent2>
        <a:srgbClr val="009EE0"/>
      </a:accent2>
      <a:accent3>
        <a:srgbClr val="FFFFFF"/>
      </a:accent3>
      <a:accent4>
        <a:srgbClr val="000000"/>
      </a:accent4>
      <a:accent5>
        <a:srgbClr val="D9E2AA"/>
      </a:accent5>
      <a:accent6>
        <a:srgbClr val="008FCB"/>
      </a:accent6>
      <a:hlink>
        <a:srgbClr val="E2007A"/>
      </a:hlink>
      <a:folHlink>
        <a:srgbClr val="F29400"/>
      </a:folHlink>
    </a:clrScheme>
    <a:fontScheme name="KB_PPT_Mall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B_PPT_Mall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29400"/>
        </a:accent1>
        <a:accent2>
          <a:srgbClr val="B9CB00"/>
        </a:accent2>
        <a:accent3>
          <a:srgbClr val="FFFFFF"/>
        </a:accent3>
        <a:accent4>
          <a:srgbClr val="000000"/>
        </a:accent4>
        <a:accent5>
          <a:srgbClr val="F7C8AA"/>
        </a:accent5>
        <a:accent6>
          <a:srgbClr val="A7B800"/>
        </a:accent6>
        <a:hlink>
          <a:srgbClr val="009EE0"/>
        </a:hlink>
        <a:folHlink>
          <a:srgbClr val="E20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B_PPT_Mall 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2007A"/>
        </a:accent1>
        <a:accent2>
          <a:srgbClr val="B9CB00"/>
        </a:accent2>
        <a:accent3>
          <a:srgbClr val="FFFFFF"/>
        </a:accent3>
        <a:accent4>
          <a:srgbClr val="000000"/>
        </a:accent4>
        <a:accent5>
          <a:srgbClr val="EEAABE"/>
        </a:accent5>
        <a:accent6>
          <a:srgbClr val="A7B800"/>
        </a:accent6>
        <a:hlink>
          <a:srgbClr val="009EE0"/>
        </a:hlink>
        <a:folHlink>
          <a:srgbClr val="F2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B_PPT_Mall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9EE0"/>
        </a:accent1>
        <a:accent2>
          <a:srgbClr val="B9CB00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A7B800"/>
        </a:accent6>
        <a:hlink>
          <a:srgbClr val="E2007A"/>
        </a:hlink>
        <a:folHlink>
          <a:srgbClr val="F2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B_PPT_Mall 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9CB00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9E2AA"/>
        </a:accent5>
        <a:accent6>
          <a:srgbClr val="008FCB"/>
        </a:accent6>
        <a:hlink>
          <a:srgbClr val="E2007A"/>
        </a:hlink>
        <a:folHlink>
          <a:srgbClr val="F2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B_PPT_Mall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0000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008FCB"/>
        </a:accent6>
        <a:hlink>
          <a:srgbClr val="E2007A"/>
        </a:hlink>
        <a:folHlink>
          <a:srgbClr val="F29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Standardtema.thmx</Template>
  <TotalTime>4447</TotalTime>
  <Words>524</Words>
  <Application>Microsoft Macintosh PowerPoint</Application>
  <PresentationFormat>Bildspel på skärmen (4:3)</PresentationFormat>
  <Paragraphs>114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4" baseType="lpstr">
      <vt:lpstr>Standardtema</vt:lpstr>
      <vt:lpstr>Research information systems  in Sweden</vt:lpstr>
      <vt:lpstr>Swedish CRIS history</vt:lpstr>
      <vt:lpstr>Stockholm ScienceNet (2006)  From project report: http://ki.se/content/1/c6/01/00/06/LIFT_Slutrapport.pdf</vt:lpstr>
      <vt:lpstr>Sweden ScienceNet (2008)</vt:lpstr>
      <vt:lpstr>Sweden Science Net (SSN)</vt:lpstr>
      <vt:lpstr>Sweden ScienceNet contains today </vt:lpstr>
      <vt:lpstr>Project data from funding agencies</vt:lpstr>
      <vt:lpstr>Information gathered</vt:lpstr>
      <vt:lpstr>Sweden ScienceNet to the Research Council</vt:lpstr>
      <vt:lpstr>Pre-study Plans for the Autumn 2012</vt:lpstr>
      <vt:lpstr>SSN/PRIS Objects within tree years</vt:lpstr>
      <vt:lpstr>Information from The Swedish Research Council</vt:lpstr>
      <vt:lpstr>Thanks for your attention! Questions?</vt:lpstr>
    </vt:vector>
  </TitlesOfParts>
  <Company>Vetenskapsrådet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Mäter bibliometri forskningskvalitet?</dc:title>
  <dc:creator>Ulf Kronman</dc:creator>
  <cp:lastModifiedBy>Ulf Kronman</cp:lastModifiedBy>
  <cp:revision>519</cp:revision>
  <cp:lastPrinted>2012-09-09T06:01:02Z</cp:lastPrinted>
  <dcterms:created xsi:type="dcterms:W3CDTF">2009-10-09T06:59:57Z</dcterms:created>
  <dcterms:modified xsi:type="dcterms:W3CDTF">2012-09-10T04:52:02Z</dcterms:modified>
</cp:coreProperties>
</file>