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66" r:id="rId2"/>
  </p:sldMasterIdLst>
  <p:notesMasterIdLst>
    <p:notesMasterId r:id="rId16"/>
  </p:notesMasterIdLst>
  <p:sldIdLst>
    <p:sldId id="256" r:id="rId3"/>
    <p:sldId id="259" r:id="rId4"/>
    <p:sldId id="304" r:id="rId5"/>
    <p:sldId id="305" r:id="rId6"/>
    <p:sldId id="306" r:id="rId7"/>
    <p:sldId id="310" r:id="rId8"/>
    <p:sldId id="312" r:id="rId9"/>
    <p:sldId id="313" r:id="rId10"/>
    <p:sldId id="314" r:id="rId11"/>
    <p:sldId id="317" r:id="rId12"/>
    <p:sldId id="315" r:id="rId13"/>
    <p:sldId id="316" r:id="rId14"/>
    <p:sldId id="298" r:id="rId15"/>
  </p:sldIdLst>
  <p:sldSz cx="9144000" cy="5143500" type="screen16x9"/>
  <p:notesSz cx="6858000" cy="9144000"/>
  <p:custDataLst>
    <p:tags r:id="rId17"/>
  </p:custDataLst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2A4F"/>
    <a:srgbClr val="6A3464"/>
    <a:srgbClr val="540C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50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4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31367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4936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3695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16717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56748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495127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3299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69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marR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marR="0" indent="0" algn="ctr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None/>
              <a:defRPr/>
            </a:lvl1pPr>
            <a:lvl2pPr marL="3429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2pPr>
            <a:lvl3pPr marL="6858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3pPr>
            <a:lvl4pPr marL="10287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4pPr>
            <a:lvl5pPr marL="13716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5pPr>
            <a:lvl6pPr marL="17145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6pPr>
            <a:lvl7pPr marL="20574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7pPr>
            <a:lvl8pPr marL="24003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8pPr>
            <a:lvl9pPr marL="2743200" marR="0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623887" y="1282303"/>
            <a:ext cx="7886700" cy="213955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23887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38862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629150" y="1369218"/>
            <a:ext cx="38862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629841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0" cy="617934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0" cy="276344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7" cy="120014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887391" y="740568"/>
            <a:ext cx="4629150" cy="3655218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7" cy="2858691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7" cy="1200149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b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pic" idx="2"/>
          </p:nvPr>
        </p:nvSpPr>
        <p:spPr>
          <a:xfrm>
            <a:off x="3887391" y="740568"/>
            <a:ext cx="4629150" cy="3655218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7" cy="2858691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342900" indent="0" rtl="0">
              <a:spcBef>
                <a:spcPts val="0"/>
              </a:spcBef>
              <a:buFont typeface="Calibri"/>
              <a:buNone/>
              <a:defRPr/>
            </a:lvl2pPr>
            <a:lvl3pPr marL="685800" indent="0" rtl="0">
              <a:spcBef>
                <a:spcPts val="0"/>
              </a:spcBef>
              <a:buFont typeface="Calibri"/>
              <a:buNone/>
              <a:defRPr/>
            </a:lvl3pPr>
            <a:lvl4pPr marL="1028700" indent="0" rtl="0">
              <a:spcBef>
                <a:spcPts val="0"/>
              </a:spcBef>
              <a:buFont typeface="Calibri"/>
              <a:buNone/>
              <a:defRPr/>
            </a:lvl4pPr>
            <a:lvl5pPr marL="1371600" indent="0" rtl="0">
              <a:spcBef>
                <a:spcPts val="0"/>
              </a:spcBef>
              <a:buFont typeface="Calibri"/>
              <a:buNone/>
              <a:defRPr/>
            </a:lvl5pPr>
            <a:lvl6pPr marL="1714500" indent="0" rtl="0">
              <a:spcBef>
                <a:spcPts val="0"/>
              </a:spcBef>
              <a:buFont typeface="Calibri"/>
              <a:buNone/>
              <a:defRPr/>
            </a:lvl6pPr>
            <a:lvl7pPr marL="2057400" indent="0" rtl="0">
              <a:spcBef>
                <a:spcPts val="0"/>
              </a:spcBef>
              <a:buFont typeface="Calibri"/>
              <a:buNone/>
              <a:defRPr/>
            </a:lvl7pPr>
            <a:lvl8pPr marL="2400300" indent="0" rtl="0">
              <a:spcBef>
                <a:spcPts val="0"/>
              </a:spcBef>
              <a:buFont typeface="Calibri"/>
              <a:buNone/>
              <a:defRPr/>
            </a:lvl8pPr>
            <a:lvl9pPr marL="27432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3" cy="7886700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8" cy="1971675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8" cy="5800724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52070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86360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2065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4pPr>
            <a:lvl5pPr marL="15494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5pPr>
            <a:lvl6pPr marL="18923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2352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25781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292100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342900" marR="0" indent="0" algn="l" rtl="0">
              <a:spcBef>
                <a:spcPts val="0"/>
              </a:spcBef>
              <a:defRPr/>
            </a:lvl2pPr>
            <a:lvl3pPr marL="685800" marR="0" indent="0" algn="l" rtl="0">
              <a:spcBef>
                <a:spcPts val="0"/>
              </a:spcBef>
              <a:defRPr/>
            </a:lvl3pPr>
            <a:lvl4pPr marL="1028700" marR="0" indent="0" algn="l" rtl="0">
              <a:spcBef>
                <a:spcPts val="0"/>
              </a:spcBef>
              <a:defRPr/>
            </a:lvl4pPr>
            <a:lvl5pPr marL="1371600" marR="0" indent="0" algn="l" rtl="0">
              <a:spcBef>
                <a:spcPts val="0"/>
              </a:spcBef>
              <a:defRPr/>
            </a:lvl5pPr>
            <a:lvl6pPr marL="1714500" marR="0" indent="0" algn="l" rtl="0">
              <a:spcBef>
                <a:spcPts val="0"/>
              </a:spcBef>
              <a:defRPr/>
            </a:lvl6pPr>
            <a:lvl7pPr marL="2057400" marR="0" indent="0" algn="l" rtl="0">
              <a:spcBef>
                <a:spcPts val="0"/>
              </a:spcBef>
              <a:defRPr/>
            </a:lvl7pPr>
            <a:lvl8pPr marL="2400300" marR="0" indent="0" algn="l" rtl="0">
              <a:spcBef>
                <a:spcPts val="0"/>
              </a:spcBef>
              <a:defRPr/>
            </a:lvl8pPr>
            <a:lvl9pPr marL="27432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1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628650" y="27384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1100"/>
            </a:lvl1pPr>
            <a:lvl2pPr marL="0" marR="0" indent="0" algn="l" rtl="0">
              <a:spcBef>
                <a:spcPts val="0"/>
              </a:spcBef>
              <a:buSzPct val="100000"/>
              <a:defRPr sz="1100"/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t" anchorCtr="0"/>
          <a:lstStyle>
            <a:lvl1pPr marL="177800" marR="0" indent="-38100" algn="l" rtl="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1pPr>
            <a:lvl2pPr marL="520700" marR="0" indent="-635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2pPr>
            <a:lvl3pPr marL="863600" marR="0" indent="-762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3pPr>
            <a:lvl4pPr marL="12065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4pPr>
            <a:lvl5pPr marL="15494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5pPr>
            <a:lvl6pPr marL="18923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6pPr>
            <a:lvl7pPr marL="22352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7pPr>
            <a:lvl8pPr marL="25781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8pPr>
            <a:lvl9pPr marL="2921000" marR="0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1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286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l" rtl="0">
              <a:spcBef>
                <a:spcPts val="0"/>
              </a:spcBef>
              <a:buSzPct val="100000"/>
              <a:defRPr sz="1100"/>
            </a:lvl1pPr>
            <a:lvl2pPr marL="342900" marR="0" indent="0" algn="l" rtl="0">
              <a:spcBef>
                <a:spcPts val="0"/>
              </a:spcBef>
              <a:buSzPct val="100000"/>
              <a:defRPr sz="1100"/>
            </a:lvl2pPr>
            <a:lvl3pPr marL="685800" marR="0" indent="0" algn="l" rtl="0">
              <a:spcBef>
                <a:spcPts val="0"/>
              </a:spcBef>
              <a:buSzPct val="100000"/>
              <a:defRPr sz="1100"/>
            </a:lvl3pPr>
            <a:lvl4pPr marL="1028700" marR="0" indent="0" algn="l" rtl="0">
              <a:spcBef>
                <a:spcPts val="0"/>
              </a:spcBef>
              <a:buSzPct val="100000"/>
              <a:defRPr sz="1100"/>
            </a:lvl4pPr>
            <a:lvl5pPr marL="1371600" marR="0" indent="0" algn="l" rtl="0">
              <a:spcBef>
                <a:spcPts val="0"/>
              </a:spcBef>
              <a:buSzPct val="100000"/>
              <a:defRPr sz="1100"/>
            </a:lvl5pPr>
            <a:lvl6pPr marL="1714500" marR="0" indent="0" algn="l" rtl="0">
              <a:spcBef>
                <a:spcPts val="0"/>
              </a:spcBef>
              <a:buSzPct val="100000"/>
              <a:defRPr sz="1100"/>
            </a:lvl6pPr>
            <a:lvl7pPr marL="2057400" marR="0" indent="0" algn="l" rtl="0">
              <a:spcBef>
                <a:spcPts val="0"/>
              </a:spcBef>
              <a:buSzPct val="100000"/>
              <a:defRPr sz="1100"/>
            </a:lvl7pPr>
            <a:lvl8pPr marL="2400300" marR="0" indent="0" algn="l" rtl="0">
              <a:spcBef>
                <a:spcPts val="0"/>
              </a:spcBef>
              <a:buSzPct val="100000"/>
              <a:defRPr sz="1100"/>
            </a:lvl8pPr>
            <a:lvl9pPr marL="274320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028950" y="4767262"/>
            <a:ext cx="30860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/>
          <a:lstStyle>
            <a:lvl1pPr marL="0" marR="0" indent="0" algn="ctr" rtl="0">
              <a:spcBef>
                <a:spcPts val="0"/>
              </a:spcBef>
              <a:buSzPct val="100000"/>
              <a:defRPr sz="1100"/>
            </a:lvl1pPr>
            <a:lvl2pPr marL="342900" marR="0" indent="0" algn="l" rtl="0">
              <a:spcBef>
                <a:spcPts val="0"/>
              </a:spcBef>
              <a:buSzPct val="100000"/>
              <a:defRPr sz="1100"/>
            </a:lvl2pPr>
            <a:lvl3pPr marL="685800" marR="0" indent="0" algn="l" rtl="0">
              <a:spcBef>
                <a:spcPts val="0"/>
              </a:spcBef>
              <a:buSzPct val="100000"/>
              <a:defRPr sz="1100"/>
            </a:lvl3pPr>
            <a:lvl4pPr marL="1028700" marR="0" indent="0" algn="l" rtl="0">
              <a:spcBef>
                <a:spcPts val="0"/>
              </a:spcBef>
              <a:buSzPct val="100000"/>
              <a:defRPr sz="1100"/>
            </a:lvl4pPr>
            <a:lvl5pPr marL="1371600" marR="0" indent="0" algn="l" rtl="0">
              <a:spcBef>
                <a:spcPts val="0"/>
              </a:spcBef>
              <a:buSzPct val="100000"/>
              <a:defRPr sz="1100"/>
            </a:lvl5pPr>
            <a:lvl6pPr marL="1714500" marR="0" indent="0" algn="l" rtl="0">
              <a:spcBef>
                <a:spcPts val="0"/>
              </a:spcBef>
              <a:buSzPct val="100000"/>
              <a:defRPr sz="1100"/>
            </a:lvl6pPr>
            <a:lvl7pPr marL="2057400" marR="0" indent="0" algn="l" rtl="0">
              <a:spcBef>
                <a:spcPts val="0"/>
              </a:spcBef>
              <a:buSzPct val="100000"/>
              <a:defRPr sz="1100"/>
            </a:lvl7pPr>
            <a:lvl8pPr marL="2400300" marR="0" indent="0" algn="l" rtl="0">
              <a:spcBef>
                <a:spcPts val="0"/>
              </a:spcBef>
              <a:buSzPct val="100000"/>
              <a:defRPr sz="1100"/>
            </a:lvl8pPr>
            <a:lvl9pPr marL="274320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6457950" y="4767262"/>
            <a:ext cx="2057399" cy="273843"/>
          </a:xfrm>
          <a:prstGeom prst="rect">
            <a:avLst/>
          </a:prstGeom>
          <a:noFill/>
          <a:ln>
            <a:noFill/>
          </a:ln>
        </p:spPr>
        <p:txBody>
          <a:bodyPr lIns="68575" tIns="68575" rIns="68575" bIns="68575" anchor="ctr" anchorCtr="0">
            <a:noAutofit/>
          </a:bodyPr>
          <a:lstStyle/>
          <a:p>
            <a:pPr marL="0" lvl="0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100"/>
          </a:p>
          <a:p>
            <a:pPr marL="342900" lvl="1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100"/>
          </a:p>
          <a:p>
            <a:pPr marL="685800" lvl="2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100"/>
          </a:p>
          <a:p>
            <a:pPr marL="1028700" lvl="3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100"/>
          </a:p>
          <a:p>
            <a:pPr marL="1371600" lvl="4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100"/>
          </a:p>
          <a:p>
            <a:pPr marL="1714500" lvl="5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100"/>
          </a:p>
          <a:p>
            <a:pPr marL="2057400" lvl="6" indent="-6985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sz="1100"/>
          </a:p>
          <a:p>
            <a:pPr marL="2400300" lvl="7" indent="-6985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sz="1100"/>
          </a:p>
          <a:p>
            <a:pPr marL="2743200" lvl="8" indent="-6985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sz="11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64" r:id="rId10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d.simons@ru.n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wmf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gif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7518610" y="1"/>
            <a:ext cx="1578989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9706" y="4455356"/>
            <a:ext cx="1486194" cy="47522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7518610" y="3951136"/>
            <a:ext cx="1824086" cy="415498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30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Ed </a:t>
            </a:r>
            <a:r>
              <a:rPr lang="en-GB" sz="2300" i="0" u="none" strike="noStrike" cap="none" baseline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Simons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1071087" y="342209"/>
            <a:ext cx="5817393" cy="17906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lvl="0">
              <a:lnSpc>
                <a:spcPct val="90000"/>
              </a:lnSpc>
              <a:buClr>
                <a:srgbClr val="7F7F7F"/>
              </a:buClr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Integrating Data Management Plan functionality in the CRIS</a:t>
            </a:r>
            <a:endParaRPr lang="en-GB" sz="4000" b="1" u="none" strike="noStrike" cap="none" baseline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1071087" y="3993391"/>
            <a:ext cx="4828799" cy="1399154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0" u="none" strike="noStrike" cap="none" baseline="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Ed Simons (</a:t>
            </a:r>
            <a:r>
              <a:rPr lang="en-GB" sz="1600" i="0" u="none" strike="noStrike" cap="none" baseline="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ed.simons@ru.nl</a:t>
            </a:r>
            <a:r>
              <a:rPr lang="en-GB" sz="1600" i="0" u="none" strike="noStrike" cap="none" baseline="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dirty="0" err="1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euroCRIS</a:t>
            </a:r>
            <a:r>
              <a:rPr lang="en-GB" sz="16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GB" sz="1600" dirty="0" err="1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Radboud</a:t>
            </a:r>
            <a:r>
              <a:rPr lang="en-GB" sz="16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University </a:t>
            </a:r>
            <a:endParaRPr lang="en-GB" sz="1600" i="0" u="none" strike="noStrike" cap="none" baseline="0" dirty="0" smtClean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dirty="0" err="1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euroCRIS</a:t>
            </a:r>
            <a:r>
              <a:rPr lang="en-GB" sz="16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Membership Meeting</a:t>
            </a:r>
            <a:endParaRPr lang="en-GB" sz="1600" baseline="0" dirty="0" smtClean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baseline="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Dublin, May 31</a:t>
            </a:r>
            <a:r>
              <a:rPr lang="en-GB" sz="1600" baseline="30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GB" sz="16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2017</a:t>
            </a:r>
            <a:endParaRPr lang="en-GB" sz="1600" i="0" u="none" strike="noStrike" cap="none" baseline="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1071087" y="2943825"/>
            <a:ext cx="4952700" cy="101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2" name="Shape 103"/>
          <p:cNvSpPr txBox="1"/>
          <p:nvPr/>
        </p:nvSpPr>
        <p:spPr>
          <a:xfrm>
            <a:off x="7518610" y="3581837"/>
            <a:ext cx="1824086" cy="415498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600" i="0" u="none" strike="noStrike" cap="none" baseline="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r>
              <a:rPr lang="en-GB" sz="160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by:</a:t>
            </a:r>
            <a:endParaRPr lang="en-GB" sz="1600" i="0" u="none" strike="noStrike" cap="none" baseline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4433580"/>
            <a:ext cx="1486200" cy="47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(meta)Data in a CRIS</a:t>
            </a:r>
            <a:endParaRPr lang="en-GB"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Shape 142"/>
          <p:cNvSpPr txBox="1"/>
          <p:nvPr/>
        </p:nvSpPr>
        <p:spPr>
          <a:xfrm>
            <a:off x="618413" y="4239077"/>
            <a:ext cx="6818100" cy="880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57719" y="604929"/>
            <a:ext cx="7407263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	A CRIS is an information system that </a:t>
            </a:r>
            <a:r>
              <a:rPr lang="nl-NL" altLang="nl-NL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holds</a:t>
            </a:r>
            <a: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data </a:t>
            </a:r>
            <a:r>
              <a:rPr lang="nl-NL" altLang="nl-NL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about</a:t>
            </a:r>
            <a: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virtually all aspects of research:</a:t>
            </a:r>
            <a:b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</a:br>
            <a:endParaRPr lang="nl-NL" altLang="nl-NL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The </a:t>
            </a:r>
            <a:r>
              <a:rPr lang="nl-NL" altLang="nl-NL" i="1" dirty="0" err="1" smtClean="0">
                <a:latin typeface="Calibri" panose="020F0502020204030204" pitchFamily="34" charset="0"/>
              </a:rPr>
              <a:t>researchers</a:t>
            </a:r>
            <a:r>
              <a:rPr lang="nl-NL" altLang="nl-NL" i="1" dirty="0" smtClean="0">
                <a:latin typeface="Calibri" panose="020F0502020204030204" pitchFamily="34" charset="0"/>
              </a:rPr>
              <a:t> </a:t>
            </a:r>
            <a:r>
              <a:rPr lang="nl-NL" altLang="nl-NL" dirty="0" smtClean="0">
                <a:latin typeface="Calibri" panose="020F0502020204030204" pitchFamily="34" charset="0"/>
              </a:rPr>
              <a:t>(ID, name, </a:t>
            </a:r>
            <a:r>
              <a:rPr lang="nl-NL" altLang="nl-NL" dirty="0" err="1" smtClean="0">
                <a:latin typeface="Calibri" panose="020F0502020204030204" pitchFamily="34" charset="0"/>
              </a:rPr>
              <a:t>title</a:t>
            </a:r>
            <a:r>
              <a:rPr lang="nl-NL" altLang="nl-NL" dirty="0" smtClean="0">
                <a:latin typeface="Calibri" panose="020F0502020204030204" pitchFamily="34" charset="0"/>
              </a:rPr>
              <a:t>, </a:t>
            </a:r>
            <a:r>
              <a:rPr lang="nl-NL" altLang="nl-NL" dirty="0" err="1" smtClean="0">
                <a:latin typeface="Calibri" panose="020F0502020204030204" pitchFamily="34" charset="0"/>
              </a:rPr>
              <a:t>affiliation</a:t>
            </a:r>
            <a:r>
              <a:rPr lang="nl-NL" altLang="nl-NL" dirty="0" smtClean="0">
                <a:latin typeface="Calibri" panose="020F0502020204030204" pitchFamily="34" charset="0"/>
              </a:rPr>
              <a:t>, ...) </a:t>
            </a:r>
            <a:r>
              <a:rPr lang="nl-NL" altLang="nl-NL" dirty="0" err="1" smtClean="0">
                <a:latin typeface="Calibri" panose="020F0502020204030204" pitchFamily="34" charset="0"/>
              </a:rPr>
              <a:t>and</a:t>
            </a:r>
            <a:r>
              <a:rPr lang="nl-NL" altLang="nl-NL" dirty="0" smtClean="0">
                <a:latin typeface="Calibri" panose="020F0502020204030204" pitchFamily="34" charset="0"/>
              </a:rPr>
              <a:t> </a:t>
            </a:r>
            <a:r>
              <a:rPr lang="nl-NL" altLang="nl-NL" dirty="0" err="1" smtClean="0">
                <a:latin typeface="Calibri" panose="020F0502020204030204" pitchFamily="34" charset="0"/>
              </a:rPr>
              <a:t>their</a:t>
            </a:r>
            <a:r>
              <a:rPr lang="nl-NL" altLang="nl-NL" dirty="0" smtClean="0">
                <a:latin typeface="Calibri" panose="020F0502020204030204" pitchFamily="34" charset="0"/>
              </a:rPr>
              <a:t> </a:t>
            </a:r>
            <a:r>
              <a:rPr lang="nl-NL" altLang="nl-NL" dirty="0" err="1" smtClean="0">
                <a:latin typeface="Calibri" panose="020F0502020204030204" pitchFamily="34" charset="0"/>
              </a:rPr>
              <a:t>role</a:t>
            </a:r>
            <a:r>
              <a:rPr lang="nl-NL" altLang="nl-NL" dirty="0" smtClean="0">
                <a:latin typeface="Calibri" panose="020F0502020204030204" pitchFamily="34" charset="0"/>
              </a:rPr>
              <a:t>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The </a:t>
            </a:r>
            <a:r>
              <a:rPr lang="nl-NL" altLang="nl-NL" i="1" dirty="0" err="1" smtClean="0">
                <a:latin typeface="Calibri" panose="020F0502020204030204" pitchFamily="34" charset="0"/>
              </a:rPr>
              <a:t>projects</a:t>
            </a:r>
            <a:r>
              <a:rPr lang="nl-NL" altLang="nl-NL" i="1" dirty="0" smtClean="0">
                <a:latin typeface="Calibri" panose="020F0502020204030204" pitchFamily="34" charset="0"/>
              </a:rPr>
              <a:t> </a:t>
            </a:r>
            <a:r>
              <a:rPr lang="nl-NL" altLang="nl-NL" dirty="0" smtClean="0">
                <a:latin typeface="Calibri" panose="020F0502020204030204" pitchFamily="34" charset="0"/>
              </a:rPr>
              <a:t>(ID, </a:t>
            </a:r>
            <a:r>
              <a:rPr lang="nl-NL" altLang="nl-NL" dirty="0" err="1" smtClean="0">
                <a:latin typeface="Calibri" panose="020F0502020204030204" pitchFamily="34" charset="0"/>
              </a:rPr>
              <a:t>title</a:t>
            </a:r>
            <a:r>
              <a:rPr lang="nl-NL" altLang="nl-NL" dirty="0" smtClean="0">
                <a:latin typeface="Calibri" panose="020F0502020204030204" pitchFamily="34" charset="0"/>
              </a:rPr>
              <a:t>, description, key words, start- and enddate, 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The </a:t>
            </a:r>
            <a:r>
              <a:rPr lang="nl-NL" altLang="nl-NL" i="1" dirty="0" err="1" smtClean="0">
                <a:latin typeface="Calibri" panose="020F0502020204030204" pitchFamily="34" charset="0"/>
              </a:rPr>
              <a:t>organisations</a:t>
            </a:r>
            <a:r>
              <a:rPr lang="nl-NL" altLang="nl-NL" i="1" dirty="0" smtClean="0">
                <a:latin typeface="Calibri" panose="020F0502020204030204" pitchFamily="34" charset="0"/>
              </a:rPr>
              <a:t> </a:t>
            </a:r>
            <a:r>
              <a:rPr lang="nl-NL" altLang="nl-NL" dirty="0" smtClean="0">
                <a:latin typeface="Calibri" panose="020F0502020204030204" pitchFamily="34" charset="0"/>
              </a:rPr>
              <a:t>(</a:t>
            </a:r>
            <a:r>
              <a:rPr lang="nl-NL" altLang="nl-NL" dirty="0" err="1" smtClean="0">
                <a:latin typeface="Calibri" panose="020F0502020204030204" pitchFamily="34" charset="0"/>
              </a:rPr>
              <a:t>institutes</a:t>
            </a:r>
            <a:r>
              <a:rPr lang="nl-NL" altLang="nl-NL" dirty="0" smtClean="0">
                <a:latin typeface="Calibri" panose="020F0502020204030204" pitchFamily="34" charset="0"/>
              </a:rPr>
              <a:t>, </a:t>
            </a:r>
            <a:r>
              <a:rPr lang="nl-NL" altLang="nl-NL" dirty="0" err="1" smtClean="0">
                <a:latin typeface="Calibri" panose="020F0502020204030204" pitchFamily="34" charset="0"/>
              </a:rPr>
              <a:t>universities</a:t>
            </a:r>
            <a:r>
              <a:rPr lang="nl-NL" altLang="nl-NL" dirty="0" smtClean="0">
                <a:latin typeface="Calibri" panose="020F0502020204030204" pitchFamily="34" charset="0"/>
              </a:rPr>
              <a:t>,…)  involved and their role (owner, funder, 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The input </a:t>
            </a:r>
            <a:r>
              <a:rPr lang="nl-NL" altLang="nl-NL" dirty="0" smtClean="0">
                <a:latin typeface="Calibri" panose="020F0502020204030204" pitchFamily="34" charset="0"/>
              </a:rPr>
              <a:t>invested in the research both in time (f.t.e.) and money.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The results </a:t>
            </a:r>
            <a:r>
              <a:rPr lang="nl-NL" altLang="nl-NL" dirty="0" smtClean="0">
                <a:latin typeface="Calibri" panose="020F0502020204030204" pitchFamily="34" charset="0"/>
              </a:rPr>
              <a:t>from the research (publications, datasets, software, patents,  images, etc...)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dirty="0" smtClean="0">
                <a:latin typeface="Calibri" panose="020F0502020204030204" pitchFamily="34" charset="0"/>
              </a:rPr>
              <a:t>The </a:t>
            </a:r>
            <a:r>
              <a:rPr lang="nl-NL" altLang="nl-NL" i="1" dirty="0" smtClean="0">
                <a:latin typeface="Calibri" panose="020F0502020204030204" pitchFamily="34" charset="0"/>
              </a:rPr>
              <a:t>equipment and services </a:t>
            </a:r>
            <a:r>
              <a:rPr lang="nl-NL" altLang="nl-NL" dirty="0" smtClean="0">
                <a:latin typeface="Calibri" panose="020F0502020204030204" pitchFamily="34" charset="0"/>
              </a:rPr>
              <a:t>used.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Cooperations </a:t>
            </a:r>
            <a:r>
              <a:rPr lang="nl-NL" altLang="nl-NL" dirty="0" smtClean="0">
                <a:latin typeface="Calibri" panose="020F0502020204030204" pitchFamily="34" charset="0"/>
              </a:rPr>
              <a:t>with other projects, researchers, groups, organisations.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smtClean="0">
                <a:latin typeface="Calibri" panose="020F0502020204030204" pitchFamily="34" charset="0"/>
              </a:rPr>
              <a:t>Links to other systems </a:t>
            </a:r>
            <a:r>
              <a:rPr lang="nl-NL" altLang="nl-NL" dirty="0" smtClean="0">
                <a:latin typeface="Calibri" panose="020F0502020204030204" pitchFamily="34" charset="0"/>
              </a:rPr>
              <a:t>(HRM, financial, external: ORCID, WoS, Scopus, 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dirty="0" smtClean="0">
                <a:latin typeface="Calibri" panose="020F0502020204030204" pitchFamily="34" charset="0"/>
              </a:rPr>
              <a:t>The</a:t>
            </a:r>
            <a:r>
              <a:rPr lang="nl-NL" altLang="nl-NL" i="1" dirty="0" smtClean="0">
                <a:latin typeface="Calibri" panose="020F0502020204030204" pitchFamily="34" charset="0"/>
              </a:rPr>
              <a:t> domain or subject area </a:t>
            </a:r>
            <a:r>
              <a:rPr lang="nl-NL" altLang="nl-NL" dirty="0" smtClean="0">
                <a:latin typeface="Calibri" panose="020F0502020204030204" pitchFamily="34" charset="0"/>
              </a:rPr>
              <a:t>of </a:t>
            </a:r>
            <a:r>
              <a:rPr lang="nl-NL" altLang="nl-NL" dirty="0" err="1" smtClean="0">
                <a:latin typeface="Calibri" panose="020F0502020204030204" pitchFamily="34" charset="0"/>
              </a:rPr>
              <a:t>the</a:t>
            </a:r>
            <a:r>
              <a:rPr lang="nl-NL" altLang="nl-NL" dirty="0" smtClean="0">
                <a:latin typeface="Calibri" panose="020F0502020204030204" pitchFamily="34" charset="0"/>
              </a:rPr>
              <a:t> research belongs to.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dirty="0" smtClean="0">
                <a:latin typeface="Calibri" panose="020F0502020204030204" pitchFamily="34" charset="0"/>
              </a:rPr>
              <a:t>The </a:t>
            </a:r>
            <a:r>
              <a:rPr lang="nl-NL" altLang="nl-NL" i="1" dirty="0" smtClean="0">
                <a:latin typeface="Calibri" panose="020F0502020204030204" pitchFamily="34" charset="0"/>
              </a:rPr>
              <a:t>impact of the research</a:t>
            </a:r>
            <a:r>
              <a:rPr lang="nl-NL" altLang="nl-NL" dirty="0" smtClean="0">
                <a:latin typeface="Calibri" panose="020F0502020204030204" pitchFamily="34" charset="0"/>
              </a:rPr>
              <a:t>, both in- and outside of </a:t>
            </a:r>
            <a:r>
              <a:rPr lang="nl-NL" altLang="nl-NL" dirty="0" err="1" smtClean="0">
                <a:latin typeface="Calibri" panose="020F0502020204030204" pitchFamily="34" charset="0"/>
              </a:rPr>
              <a:t>academia</a:t>
            </a:r>
            <a:r>
              <a:rPr lang="nl-NL" altLang="nl-NL" dirty="0" smtClean="0">
                <a:latin typeface="Calibri" panose="020F0502020204030204" pitchFamily="34" charset="0"/>
              </a:rPr>
              <a:t> (</a:t>
            </a:r>
            <a:r>
              <a:rPr lang="nl-NL" altLang="nl-NL" dirty="0" err="1" smtClean="0">
                <a:latin typeface="Calibri" panose="020F0502020204030204" pitchFamily="34" charset="0"/>
              </a:rPr>
              <a:t>metrics</a:t>
            </a:r>
            <a:r>
              <a:rPr lang="nl-NL" altLang="nl-NL" dirty="0" smtClean="0">
                <a:latin typeface="Calibri" panose="020F0502020204030204" pitchFamily="34" charset="0"/>
              </a:rPr>
              <a:t>, impact indicators,…).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dirty="0" smtClean="0">
                <a:latin typeface="Calibri" panose="020F0502020204030204" pitchFamily="34" charset="0"/>
              </a:rPr>
              <a:t>Semantic </a:t>
            </a:r>
            <a:r>
              <a:rPr lang="nl-NL" altLang="nl-NL" i="1" dirty="0" smtClean="0">
                <a:latin typeface="Calibri" panose="020F0502020204030204" pitchFamily="34" charset="0"/>
              </a:rPr>
              <a:t>classifications of the research </a:t>
            </a:r>
            <a:r>
              <a:rPr lang="nl-NL" altLang="nl-NL" dirty="0" smtClean="0">
                <a:latin typeface="Calibri" panose="020F0502020204030204" pitchFamily="34" charset="0"/>
              </a:rPr>
              <a:t>on various dimensions (typologies, controlled vocacbularies  ...),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i="1" dirty="0" err="1" smtClean="0">
                <a:latin typeface="Calibri" panose="020F0502020204030204" pitchFamily="34" charset="0"/>
              </a:rPr>
              <a:t>Rights</a:t>
            </a:r>
            <a:r>
              <a:rPr lang="nl-NL" altLang="nl-NL" i="1" dirty="0">
                <a:latin typeface="Calibri" panose="020F0502020204030204" pitchFamily="34" charset="0"/>
              </a:rPr>
              <a:t> </a:t>
            </a:r>
            <a:r>
              <a:rPr lang="nl-NL" altLang="nl-NL" i="1" dirty="0" smtClean="0">
                <a:latin typeface="Calibri" panose="020F0502020204030204" pitchFamily="34" charset="0"/>
              </a:rPr>
              <a:t>metadata</a:t>
            </a:r>
            <a:r>
              <a:rPr lang="nl-NL" altLang="nl-NL" dirty="0" smtClean="0">
                <a:latin typeface="Calibri" panose="020F0502020204030204" pitchFamily="34" charset="0"/>
              </a:rPr>
              <a:t>: </a:t>
            </a:r>
            <a:r>
              <a:rPr lang="nl-NL" altLang="nl-NL" dirty="0" err="1" smtClean="0">
                <a:latin typeface="Calibri" panose="020F0502020204030204" pitchFamily="34" charset="0"/>
              </a:rPr>
              <a:t>who</a:t>
            </a:r>
            <a:r>
              <a:rPr lang="nl-NL" altLang="nl-NL" dirty="0" smtClean="0">
                <a:latin typeface="Calibri" panose="020F0502020204030204" pitchFamily="34" charset="0"/>
              </a:rPr>
              <a:t> is </a:t>
            </a:r>
            <a:r>
              <a:rPr lang="nl-NL" altLang="nl-NL" dirty="0" err="1" smtClean="0">
                <a:latin typeface="Calibri" panose="020F0502020204030204" pitchFamily="34" charset="0"/>
              </a:rPr>
              <a:t>authorised</a:t>
            </a:r>
            <a:r>
              <a:rPr lang="nl-NL" altLang="nl-NL" dirty="0" smtClean="0">
                <a:latin typeface="Calibri" panose="020F0502020204030204" pitchFamily="34" charset="0"/>
              </a:rPr>
              <a:t> or </a:t>
            </a:r>
            <a:r>
              <a:rPr lang="nl-NL" altLang="nl-NL" dirty="0" err="1" smtClean="0">
                <a:latin typeface="Calibri" panose="020F0502020204030204" pitchFamily="34" charset="0"/>
              </a:rPr>
              <a:t>which</a:t>
            </a:r>
            <a:r>
              <a:rPr lang="nl-NL" altLang="nl-NL" dirty="0" smtClean="0">
                <a:latin typeface="Calibri" panose="020F0502020204030204" pitchFamily="34" charset="0"/>
              </a:rPr>
              <a:t> </a:t>
            </a:r>
            <a:r>
              <a:rPr lang="nl-NL" altLang="nl-NL" dirty="0" err="1" smtClean="0">
                <a:latin typeface="Calibri" panose="020F0502020204030204" pitchFamily="34" charset="0"/>
              </a:rPr>
              <a:t>conditions</a:t>
            </a:r>
            <a:r>
              <a:rPr lang="nl-NL" altLang="nl-NL" dirty="0" smtClean="0">
                <a:latin typeface="Calibri" panose="020F0502020204030204" pitchFamily="34" charset="0"/>
              </a:rPr>
              <a:t> </a:t>
            </a:r>
            <a:r>
              <a:rPr lang="nl-NL" altLang="nl-NL" dirty="0" err="1" smtClean="0">
                <a:latin typeface="Calibri" panose="020F0502020204030204" pitchFamily="34" charset="0"/>
              </a:rPr>
              <a:t>may</a:t>
            </a:r>
            <a:r>
              <a:rPr lang="nl-NL" altLang="nl-NL" dirty="0" smtClean="0">
                <a:latin typeface="Calibri" panose="020F0502020204030204" pitchFamily="34" charset="0"/>
              </a:rPr>
              <a:t> </a:t>
            </a:r>
            <a:r>
              <a:rPr lang="nl-NL" altLang="nl-NL" dirty="0" err="1" smtClean="0">
                <a:latin typeface="Calibri" panose="020F0502020204030204" pitchFamily="34" charset="0"/>
              </a:rPr>
              <a:t>apply</a:t>
            </a:r>
            <a:r>
              <a:rPr lang="nl-NL" altLang="nl-NL" dirty="0" smtClean="0">
                <a:latin typeface="Calibri" panose="020F0502020204030204" pitchFamily="34" charset="0"/>
              </a:rPr>
              <a:t> </a:t>
            </a:r>
            <a:r>
              <a:rPr lang="nl-NL" altLang="nl-NL" dirty="0" err="1" smtClean="0">
                <a:latin typeface="Calibri" panose="020F0502020204030204" pitchFamily="34" charset="0"/>
              </a:rPr>
              <a:t>to</a:t>
            </a:r>
            <a:r>
              <a:rPr lang="nl-NL" altLang="nl-NL" dirty="0" smtClean="0">
                <a:latin typeface="Calibri" panose="020F0502020204030204" pitchFamily="34" charset="0"/>
              </a:rPr>
              <a:t> access (</a:t>
            </a:r>
            <a:r>
              <a:rPr lang="nl-NL" altLang="nl-NL" dirty="0" err="1" smtClean="0">
                <a:latin typeface="Calibri" panose="020F0502020204030204" pitchFamily="34" charset="0"/>
              </a:rPr>
              <a:t>some</a:t>
            </a:r>
            <a:r>
              <a:rPr lang="nl-NL" altLang="nl-NL" dirty="0" smtClean="0">
                <a:latin typeface="Calibri" panose="020F0502020204030204" pitchFamily="34" charset="0"/>
              </a:rPr>
              <a:t> of </a:t>
            </a:r>
            <a:r>
              <a:rPr lang="nl-NL" altLang="nl-NL" dirty="0" err="1" smtClean="0">
                <a:latin typeface="Calibri" panose="020F0502020204030204" pitchFamily="34" charset="0"/>
              </a:rPr>
              <a:t>the</a:t>
            </a:r>
            <a:r>
              <a:rPr lang="nl-NL" altLang="nl-NL" dirty="0" smtClean="0">
                <a:latin typeface="Calibri" panose="020F0502020204030204" pitchFamily="34" charset="0"/>
              </a:rPr>
              <a:t>) information in </a:t>
            </a:r>
            <a:r>
              <a:rPr lang="nl-NL" altLang="nl-NL" dirty="0" err="1" smtClean="0">
                <a:latin typeface="Calibri" panose="020F0502020204030204" pitchFamily="34" charset="0"/>
              </a:rPr>
              <a:t>the</a:t>
            </a:r>
            <a:r>
              <a:rPr lang="nl-NL" altLang="nl-NL" dirty="0" smtClean="0">
                <a:latin typeface="Calibri" panose="020F0502020204030204" pitchFamily="34" charset="0"/>
              </a:rPr>
              <a:t> CRIS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1100" dirty="0" err="1" smtClean="0">
                <a:latin typeface="Calibri" panose="020F0502020204030204" pitchFamily="34" charset="0"/>
              </a:rPr>
              <a:t>Etc</a:t>
            </a:r>
            <a:r>
              <a:rPr lang="nl-NL" altLang="nl-NL" sz="1100" dirty="0" smtClean="0">
                <a:latin typeface="Calibri" panose="020F0502020204030204" pitchFamily="34" charset="0"/>
              </a:rPr>
              <a:t>…</a:t>
            </a:r>
            <a:br>
              <a:rPr lang="nl-NL" altLang="nl-NL" sz="1100" dirty="0" smtClean="0">
                <a:latin typeface="Calibri" panose="020F0502020204030204" pitchFamily="34" charset="0"/>
              </a:rPr>
            </a:br>
            <a:endParaRPr lang="nl-NL" altLang="nl-NL" sz="1100" dirty="0" smtClean="0"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1000" dirty="0" smtClean="0">
                <a:latin typeface="Calibri" panose="020F0502020204030204" pitchFamily="34" charset="0"/>
              </a:rPr>
              <a:t/>
            </a:r>
            <a:br>
              <a:rPr lang="nl-NL" altLang="nl-NL" sz="1000" dirty="0" smtClean="0">
                <a:latin typeface="Calibri" panose="020F0502020204030204" pitchFamily="34" charset="0"/>
              </a:rPr>
            </a:br>
            <a:endParaRPr lang="nl-NL" altLang="nl-NL" sz="1000" dirty="0" smtClean="0">
              <a:latin typeface="Calibri" panose="020F0502020204030204" pitchFamily="34" charset="0"/>
            </a:endParaRPr>
          </a:p>
        </p:txBody>
      </p:sp>
      <p:sp>
        <p:nvSpPr>
          <p:cNvPr id="11" name="Shape 124"/>
          <p:cNvSpPr txBox="1">
            <a:spLocks noGrp="1"/>
          </p:cNvSpPr>
          <p:nvPr>
            <p:ph type="ctrTitle"/>
          </p:nvPr>
        </p:nvSpPr>
        <p:spPr>
          <a:xfrm>
            <a:off x="558531" y="0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What is a CRIS?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5440" y="4679327"/>
            <a:ext cx="7138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542A4F"/>
                </a:solidFill>
              </a:rPr>
              <a:t>And</a:t>
            </a:r>
            <a:r>
              <a:rPr lang="nl-NL" dirty="0" smtClean="0">
                <a:solidFill>
                  <a:srgbClr val="542A4F"/>
                </a:solidFill>
              </a:rPr>
              <a:t> </a:t>
            </a:r>
            <a:r>
              <a:rPr lang="nl-NL" dirty="0" err="1" smtClean="0">
                <a:solidFill>
                  <a:srgbClr val="542A4F"/>
                </a:solidFill>
              </a:rPr>
              <a:t>all</a:t>
            </a:r>
            <a:r>
              <a:rPr lang="nl-NL" dirty="0" smtClean="0">
                <a:solidFill>
                  <a:srgbClr val="542A4F"/>
                </a:solidFill>
              </a:rPr>
              <a:t> these </a:t>
            </a:r>
            <a:r>
              <a:rPr lang="nl-NL" dirty="0" err="1" smtClean="0">
                <a:solidFill>
                  <a:srgbClr val="542A4F"/>
                </a:solidFill>
              </a:rPr>
              <a:t>aspects</a:t>
            </a:r>
            <a:r>
              <a:rPr lang="nl-NL" dirty="0" smtClean="0">
                <a:solidFill>
                  <a:srgbClr val="542A4F"/>
                </a:solidFill>
              </a:rPr>
              <a:t> </a:t>
            </a:r>
            <a:r>
              <a:rPr lang="nl-NL" dirty="0" err="1" smtClean="0">
                <a:solidFill>
                  <a:srgbClr val="542A4F"/>
                </a:solidFill>
              </a:rPr>
              <a:t>related</a:t>
            </a:r>
            <a:r>
              <a:rPr lang="nl-NL" dirty="0" smtClean="0">
                <a:solidFill>
                  <a:srgbClr val="542A4F"/>
                </a:solidFill>
              </a:rPr>
              <a:t> or </a:t>
            </a:r>
            <a:r>
              <a:rPr lang="nl-NL" dirty="0" err="1" smtClean="0">
                <a:solidFill>
                  <a:srgbClr val="542A4F"/>
                </a:solidFill>
              </a:rPr>
              <a:t>linked</a:t>
            </a:r>
            <a:r>
              <a:rPr lang="nl-NL" dirty="0" smtClean="0">
                <a:solidFill>
                  <a:srgbClr val="542A4F"/>
                </a:solidFill>
              </a:rPr>
              <a:t> </a:t>
            </a:r>
            <a:r>
              <a:rPr lang="nl-NL" dirty="0" err="1" smtClean="0">
                <a:solidFill>
                  <a:srgbClr val="542A4F"/>
                </a:solidFill>
              </a:rPr>
              <a:t>to</a:t>
            </a:r>
            <a:r>
              <a:rPr lang="nl-NL" dirty="0" smtClean="0">
                <a:solidFill>
                  <a:srgbClr val="542A4F"/>
                </a:solidFill>
              </a:rPr>
              <a:t> </a:t>
            </a:r>
            <a:r>
              <a:rPr lang="nl-NL" dirty="0" err="1" smtClean="0">
                <a:solidFill>
                  <a:srgbClr val="542A4F"/>
                </a:solidFill>
              </a:rPr>
              <a:t>each</a:t>
            </a:r>
            <a:r>
              <a:rPr lang="nl-NL" dirty="0" smtClean="0">
                <a:solidFill>
                  <a:srgbClr val="542A4F"/>
                </a:solidFill>
              </a:rPr>
              <a:t> </a:t>
            </a:r>
            <a:r>
              <a:rPr lang="nl-NL" dirty="0" err="1" smtClean="0">
                <a:solidFill>
                  <a:srgbClr val="542A4F"/>
                </a:solidFill>
              </a:rPr>
              <a:t>other</a:t>
            </a:r>
            <a:r>
              <a:rPr lang="nl-NL" dirty="0" smtClean="0">
                <a:solidFill>
                  <a:srgbClr val="6A3464"/>
                </a:solidFill>
              </a:rPr>
              <a:t>!</a:t>
            </a:r>
            <a:endParaRPr lang="nl-NL" dirty="0">
              <a:solidFill>
                <a:srgbClr val="6A3464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7565009" y="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4433580"/>
            <a:ext cx="1486200" cy="47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Evolution of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CRISs</a:t>
            </a:r>
            <a:endParaRPr lang="en-GB"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24"/>
          <p:cNvSpPr txBox="1">
            <a:spLocks noGrp="1"/>
          </p:cNvSpPr>
          <p:nvPr>
            <p:ph type="ctrTitle"/>
          </p:nvPr>
        </p:nvSpPr>
        <p:spPr>
          <a:xfrm>
            <a:off x="558531" y="0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What is a CRIS: a bit of history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66835" y="962848"/>
            <a:ext cx="666459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1800" dirty="0" smtClean="0">
                <a:latin typeface="Calibri" panose="020F0502020204030204" pitchFamily="34" charset="0"/>
              </a:rPr>
              <a:t>CRIS’s first appeared around the end of the 80’s, early 90’s, closely linked to emerging policies of research assessment and control within some European countries (e.g. The Netherlands, Norway, Denmark,…).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nl-NL" altLang="nl-NL" sz="1800" dirty="0"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1800" dirty="0" smtClean="0">
                <a:latin typeface="Calibri" panose="020F0502020204030204" pitchFamily="34" charset="0"/>
              </a:rPr>
              <a:t>So  initially they more or less uniquely had an administrative purpose and were also as such conceived by the research community.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nl-NL" altLang="nl-NL" sz="1800" dirty="0"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1800" dirty="0" smtClean="0">
                <a:latin typeface="Calibri" panose="020F0502020204030204" pitchFamily="34" charset="0"/>
              </a:rPr>
              <a:t>In the course of time, and especially the last decade, however the image has changed and CRIS nowadays are evolving into multifunctional instruments for a multitude of stakeholders among which</a:t>
            </a:r>
            <a:r>
              <a:rPr lang="nl-NL" altLang="nl-NL" sz="1800" dirty="0">
                <a:latin typeface="Calibri" panose="020F0502020204030204" pitchFamily="34" charset="0"/>
              </a:rPr>
              <a:t> </a:t>
            </a:r>
            <a:r>
              <a:rPr lang="nl-NL" altLang="nl-NL" sz="1800" dirty="0" smtClean="0">
                <a:latin typeface="Calibri" panose="020F0502020204030204" pitchFamily="34" charset="0"/>
              </a:rPr>
              <a:t>research managers and, not the least, </a:t>
            </a:r>
            <a:r>
              <a:rPr lang="nl-NL" altLang="nl-NL" sz="1800" i="1" dirty="0" smtClean="0">
                <a:latin typeface="Calibri" panose="020F0502020204030204" pitchFamily="34" charset="0"/>
              </a:rPr>
              <a:t>the researchers themselves. </a:t>
            </a:r>
            <a:br>
              <a:rPr lang="nl-NL" altLang="nl-NL" sz="1800" i="1" dirty="0" smtClean="0">
                <a:latin typeface="Calibri" panose="020F0502020204030204" pitchFamily="34" charset="0"/>
              </a:rPr>
            </a:br>
            <a:endParaRPr lang="nl-NL" altLang="nl-NL" sz="1800" dirty="0" smtClean="0"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1800" dirty="0" smtClean="0">
                <a:latin typeface="Calibri" panose="020F0502020204030204" pitchFamily="34" charset="0"/>
              </a:rPr>
              <a:t/>
            </a:r>
            <a:br>
              <a:rPr lang="nl-NL" altLang="nl-NL" sz="1800" dirty="0" smtClean="0">
                <a:latin typeface="Calibri" panose="020F0502020204030204" pitchFamily="34" charset="0"/>
              </a:rPr>
            </a:br>
            <a:endParaRPr lang="nl-NL" altLang="nl-NL" sz="18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179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7565009" y="-10668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4433580"/>
            <a:ext cx="1486200" cy="47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CRIS: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Multifunctional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esources</a:t>
            </a:r>
            <a:endParaRPr lang="en-GB"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24"/>
          <p:cNvSpPr txBox="1">
            <a:spLocks noGrp="1"/>
          </p:cNvSpPr>
          <p:nvPr>
            <p:ph type="ctrTitle"/>
          </p:nvPr>
        </p:nvSpPr>
        <p:spPr>
          <a:xfrm>
            <a:off x="558531" y="0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Functionality of CRIS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" y="730704"/>
            <a:ext cx="7390143" cy="390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189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7565009" y="-106680"/>
            <a:ext cx="1578900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1346" y="4433580"/>
            <a:ext cx="1486200" cy="475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7565009" y="604929"/>
            <a:ext cx="1823999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CRIS: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Multifunctional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Information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GB" sz="1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esources</a:t>
            </a:r>
            <a:endParaRPr lang="en-GB"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24"/>
          <p:cNvSpPr txBox="1">
            <a:spLocks noGrp="1"/>
          </p:cNvSpPr>
          <p:nvPr>
            <p:ph type="ctrTitle"/>
          </p:nvPr>
        </p:nvSpPr>
        <p:spPr>
          <a:xfrm>
            <a:off x="558531" y="0"/>
            <a:ext cx="6481199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Functionality of CRIS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4" y="664199"/>
            <a:ext cx="7462972" cy="420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0293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9" name="Tekstvak 8"/>
          <p:cNvSpPr txBox="1">
            <a:spLocks noChangeArrowheads="1"/>
          </p:cNvSpPr>
          <p:nvPr/>
        </p:nvSpPr>
        <p:spPr bwMode="auto">
          <a:xfrm>
            <a:off x="2074069" y="3790950"/>
            <a:ext cx="5225654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NL" altLang="nl-NL" sz="1050">
              <a:latin typeface="Calibri" pitchFamily="34" charset="0"/>
            </a:endParaRPr>
          </a:p>
        </p:txBody>
      </p:sp>
      <p:pic>
        <p:nvPicPr>
          <p:cNvPr id="7" name="Afbeelding 6" descr="can-stock-photo_csp12068337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251306" y="1693522"/>
            <a:ext cx="1792908" cy="1338704"/>
          </a:xfrm>
          <a:prstGeom prst="rect">
            <a:avLst/>
          </a:prstGeom>
          <a:scene3d>
            <a:camera prst="orthographicFront">
              <a:rot lat="1351253" lon="19966416" rev="20931090"/>
            </a:camera>
            <a:lightRig rig="threePt" dir="t"/>
          </a:scene3d>
        </p:spPr>
      </p:pic>
      <p:pic>
        <p:nvPicPr>
          <p:cNvPr id="16391" name="Tijdelijke aanduiding voor inhoud 13" descr="Naamloo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-78680" r="-78680"/>
          <a:stretch>
            <a:fillRect/>
          </a:stretch>
        </p:blipFill>
        <p:spPr>
          <a:xfrm>
            <a:off x="2788444" y="2050257"/>
            <a:ext cx="3077766" cy="1674019"/>
          </a:xfrm>
        </p:spPr>
      </p:pic>
      <p:pic>
        <p:nvPicPr>
          <p:cNvPr id="16392" name="Picture 22" descr="http://i394.photobucket.com/albums/pp29/o3n1x3r/animasi/gmb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354" y="1772841"/>
            <a:ext cx="2007394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ep 15"/>
          <p:cNvGrpSpPr>
            <a:grpSpLocks/>
          </p:cNvGrpSpPr>
          <p:nvPr/>
        </p:nvGrpSpPr>
        <p:grpSpPr bwMode="auto">
          <a:xfrm>
            <a:off x="3654029" y="2139554"/>
            <a:ext cx="1187053" cy="1587103"/>
            <a:chOff x="3923928" y="3068960"/>
            <a:chExt cx="1584176" cy="2116239"/>
          </a:xfrm>
        </p:grpSpPr>
        <p:pic>
          <p:nvPicPr>
            <p:cNvPr id="16408" name="Picture 2" descr="C:\Users\Gebruiker\AppData\Local\Microsoft\Windows\Temporary Internet Files\Content.IE5\20KOTTV0\MC900433879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23928" y="4293096"/>
              <a:ext cx="892103" cy="89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3" descr="C:\Users\Gebruiker\AppData\Local\Microsoft\Windows\Temporary Internet Files\Content.IE5\GG5U9CRD\MC900303595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11960" y="3068960"/>
              <a:ext cx="397478" cy="397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4" descr="C:\Users\Gebruiker\AppData\Local\Microsoft\Windows\Temporary Internet Files\Content.IE5\O2XIFSDV\MC900434845[1]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67944" y="3573016"/>
              <a:ext cx="739282" cy="739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11" name="laptop"/>
            <p:cNvSpPr>
              <a:spLocks noEditPoints="1" noChangeArrowheads="1"/>
            </p:cNvSpPr>
            <p:nvPr/>
          </p:nvSpPr>
          <p:spPr bwMode="auto">
            <a:xfrm>
              <a:off x="4860032" y="3068960"/>
              <a:ext cx="352664" cy="55223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2147483647 h 21600"/>
                <a:gd name="T8" fmla="*/ 2147483647 w 21600"/>
                <a:gd name="T9" fmla="*/ 0 h 21600"/>
                <a:gd name="T10" fmla="*/ 2147483647 w 21600"/>
                <a:gd name="T11" fmla="*/ 2147483647 h 21600"/>
                <a:gd name="T12" fmla="*/ 0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4445 w 21600"/>
                <a:gd name="T25" fmla="*/ 1858 h 21600"/>
                <a:gd name="T26" fmla="*/ 17311 w 21600"/>
                <a:gd name="T27" fmla="*/ 1232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3362" y="0"/>
                  </a:moveTo>
                  <a:lnTo>
                    <a:pt x="18327" y="0"/>
                  </a:lnTo>
                  <a:lnTo>
                    <a:pt x="18327" y="14347"/>
                  </a:lnTo>
                  <a:lnTo>
                    <a:pt x="3362" y="14347"/>
                  </a:lnTo>
                  <a:lnTo>
                    <a:pt x="3362" y="0"/>
                  </a:lnTo>
                  <a:close/>
                </a:path>
                <a:path w="21600" h="21600" extrusionOk="0">
                  <a:moveTo>
                    <a:pt x="3340" y="15068"/>
                  </a:moveTo>
                  <a:lnTo>
                    <a:pt x="0" y="19877"/>
                  </a:lnTo>
                  <a:lnTo>
                    <a:pt x="21600" y="19877"/>
                  </a:lnTo>
                  <a:lnTo>
                    <a:pt x="18327" y="15068"/>
                  </a:lnTo>
                  <a:lnTo>
                    <a:pt x="3340" y="15068"/>
                  </a:lnTo>
                  <a:close/>
                </a:path>
                <a:path w="21600" h="21600" extrusionOk="0">
                  <a:moveTo>
                    <a:pt x="0" y="19877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9877"/>
                  </a:lnTo>
                  <a:lnTo>
                    <a:pt x="0" y="19877"/>
                  </a:lnTo>
                  <a:close/>
                </a:path>
                <a:path w="21600" h="21600" extrusionOk="0">
                  <a:moveTo>
                    <a:pt x="4186" y="1523"/>
                  </a:moveTo>
                  <a:lnTo>
                    <a:pt x="17547" y="1523"/>
                  </a:lnTo>
                  <a:lnTo>
                    <a:pt x="17547" y="12744"/>
                  </a:lnTo>
                  <a:lnTo>
                    <a:pt x="4186" y="12744"/>
                  </a:lnTo>
                  <a:lnTo>
                    <a:pt x="4186" y="1523"/>
                  </a:lnTo>
                  <a:close/>
                </a:path>
                <a:path w="21600" h="21600" extrusionOk="0">
                  <a:moveTo>
                    <a:pt x="3318" y="15549"/>
                  </a:moveTo>
                  <a:lnTo>
                    <a:pt x="2917" y="16110"/>
                  </a:lnTo>
                  <a:lnTo>
                    <a:pt x="18727" y="16110"/>
                  </a:lnTo>
                  <a:lnTo>
                    <a:pt x="18327" y="15549"/>
                  </a:lnTo>
                  <a:lnTo>
                    <a:pt x="3318" y="15549"/>
                  </a:lnTo>
                  <a:close/>
                </a:path>
                <a:path w="21600" h="21600" extrusionOk="0">
                  <a:moveTo>
                    <a:pt x="6213" y="18314"/>
                  </a:moveTo>
                  <a:lnTo>
                    <a:pt x="5946" y="18875"/>
                  </a:lnTo>
                  <a:lnTo>
                    <a:pt x="15766" y="18875"/>
                  </a:lnTo>
                  <a:lnTo>
                    <a:pt x="15499" y="18314"/>
                  </a:lnTo>
                  <a:lnTo>
                    <a:pt x="6213" y="18314"/>
                  </a:lnTo>
                  <a:close/>
                </a:path>
                <a:path w="21600" h="21600" extrusionOk="0">
                  <a:moveTo>
                    <a:pt x="2828" y="16471"/>
                  </a:moveTo>
                  <a:lnTo>
                    <a:pt x="2405" y="17072"/>
                  </a:lnTo>
                  <a:lnTo>
                    <a:pt x="19284" y="17072"/>
                  </a:lnTo>
                  <a:lnTo>
                    <a:pt x="18839" y="16471"/>
                  </a:lnTo>
                  <a:lnTo>
                    <a:pt x="2828" y="16471"/>
                  </a:lnTo>
                  <a:close/>
                </a:path>
                <a:path w="21600" h="21600" extrusionOk="0">
                  <a:moveTo>
                    <a:pt x="2316" y="17352"/>
                  </a:moveTo>
                  <a:lnTo>
                    <a:pt x="1871" y="17953"/>
                  </a:lnTo>
                  <a:lnTo>
                    <a:pt x="19863" y="17953"/>
                  </a:lnTo>
                  <a:lnTo>
                    <a:pt x="19395" y="17352"/>
                  </a:lnTo>
                  <a:lnTo>
                    <a:pt x="2316" y="17352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l-NL" sz="1050"/>
            </a:p>
          </p:txBody>
        </p:sp>
        <p:pic>
          <p:nvPicPr>
            <p:cNvPr id="16412" name="Picture 6" descr="C:\Users\Gebruiker\AppData\Local\Microsoft\Windows\Temporary Internet Files\Content.IE5\O2XIFSDV\MC900441809[1]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716016" y="3645024"/>
              <a:ext cx="792088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U-vormige pijl 16"/>
          <p:cNvSpPr/>
          <p:nvPr/>
        </p:nvSpPr>
        <p:spPr bwMode="auto">
          <a:xfrm>
            <a:off x="1402557" y="963216"/>
            <a:ext cx="3240881" cy="1403747"/>
          </a:xfrm>
          <a:prstGeom prst="uturnArrow">
            <a:avLst>
              <a:gd name="adj1" fmla="val 19573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5" tIns="34283" rIns="68565" bIns="34283"/>
          <a:lstStyle/>
          <a:p>
            <a:pPr algn="ctr" defTabSz="685660">
              <a:defRPr/>
            </a:pPr>
            <a:endParaRPr lang="nl-NL" sz="1050">
              <a:latin typeface="Century Gothic" pitchFamily="32" charset="0"/>
              <a:ea typeface="ヒラギノ明朝 ProN W3" charset="-128"/>
              <a:cs typeface="ヒラギノ明朝 ProN W3" charset="-128"/>
            </a:endParaRPr>
          </a:p>
        </p:txBody>
      </p:sp>
      <p:pic>
        <p:nvPicPr>
          <p:cNvPr id="16395" name="Afbeelding 17" descr="dexter155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66448" y="2869407"/>
            <a:ext cx="1221581" cy="122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Afbeelding 18" descr="Nature-journal.jpg"/>
          <p:cNvPicPr>
            <a:picLocks noChangeAspect="1"/>
          </p:cNvPicPr>
          <p:nvPr/>
        </p:nvPicPr>
        <p:blipFill>
          <a:blip r:embed="rId10" cstate="print">
            <a:extLst/>
          </a:blip>
          <a:stretch>
            <a:fillRect/>
          </a:stretch>
        </p:blipFill>
        <p:spPr>
          <a:xfrm>
            <a:off x="6354889" y="2237212"/>
            <a:ext cx="1311912" cy="1739277"/>
          </a:xfrm>
          <a:prstGeom prst="rect">
            <a:avLst/>
          </a:prstGeom>
          <a:scene3d>
            <a:camera prst="orthographicFront">
              <a:rot lat="19860343" lon="18971190" rev="1620185"/>
            </a:camera>
            <a:lightRig rig="threePt" dir="t"/>
          </a:scene3d>
        </p:spPr>
      </p:pic>
      <p:sp>
        <p:nvSpPr>
          <p:cNvPr id="20" name="U-vormige pijl 19"/>
          <p:cNvSpPr/>
          <p:nvPr/>
        </p:nvSpPr>
        <p:spPr bwMode="auto">
          <a:xfrm rot="10800000" flipH="1">
            <a:off x="4157663" y="3555207"/>
            <a:ext cx="3401616" cy="1197769"/>
          </a:xfrm>
          <a:prstGeom prst="uturnArrow">
            <a:avLst>
              <a:gd name="adj1" fmla="val 22616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5" tIns="34283" rIns="68565" bIns="34283"/>
          <a:lstStyle/>
          <a:p>
            <a:pPr algn="ctr" defTabSz="685660">
              <a:defRPr/>
            </a:pPr>
            <a:endParaRPr lang="nl-NL" sz="1050">
              <a:latin typeface="Century Gothic" pitchFamily="32" charset="0"/>
              <a:ea typeface="ヒラギノ明朝 ProN W3" charset="-128"/>
              <a:cs typeface="ヒラギノ明朝 ProN W3" charset="-128"/>
            </a:endParaRPr>
          </a:p>
        </p:txBody>
      </p:sp>
      <p:sp>
        <p:nvSpPr>
          <p:cNvPr id="26" name="Tekstvak 29"/>
          <p:cNvSpPr txBox="1"/>
          <p:nvPr/>
        </p:nvSpPr>
        <p:spPr>
          <a:xfrm>
            <a:off x="4088606" y="3026569"/>
            <a:ext cx="966788" cy="392401"/>
          </a:xfrm>
          <a:prstGeom prst="rect">
            <a:avLst/>
          </a:prstGeom>
          <a:noFill/>
        </p:spPr>
        <p:txBody>
          <a:bodyPr lIns="68565" tIns="34283" rIns="68565" bIns="34283">
            <a:spAutoFit/>
          </a:bodyPr>
          <a:lstStyle/>
          <a:p>
            <a:pPr algn="ctr">
              <a:defRPr/>
            </a:pPr>
            <a:r>
              <a:rPr lang="en-US" sz="1050" b="1" dirty="0">
                <a:solidFill>
                  <a:schemeClr val="bg1"/>
                </a:solidFill>
                <a:latin typeface="+mj-lt"/>
              </a:rPr>
              <a:t>temporary</a:t>
            </a:r>
          </a:p>
          <a:p>
            <a:pPr algn="ctr">
              <a:defRPr/>
            </a:pPr>
            <a:r>
              <a:rPr lang="en-US" sz="1050" b="1" dirty="0">
                <a:solidFill>
                  <a:schemeClr val="bg1"/>
                </a:solidFill>
                <a:latin typeface="+mj-lt"/>
              </a:rPr>
              <a:t>storage</a:t>
            </a:r>
            <a:endParaRPr lang="nl-NL" sz="105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kstvak 25"/>
          <p:cNvSpPr txBox="1">
            <a:spLocks noChangeArrowheads="1"/>
          </p:cNvSpPr>
          <p:nvPr/>
        </p:nvSpPr>
        <p:spPr bwMode="auto">
          <a:xfrm>
            <a:off x="4745832" y="3756422"/>
            <a:ext cx="2183606" cy="415498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nl-NL" sz="1050">
                <a:solidFill>
                  <a:schemeClr val="bg1"/>
                </a:solidFill>
                <a:latin typeface="Calibri" pitchFamily="34" charset="0"/>
              </a:rPr>
              <a:t>CRIS: linking publications to dataset + archiving of data.</a:t>
            </a:r>
            <a:endParaRPr lang="nl-NL" altLang="nl-NL" sz="105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Tekstvak 32"/>
          <p:cNvSpPr txBox="1">
            <a:spLocks noChangeArrowheads="1"/>
          </p:cNvSpPr>
          <p:nvPr/>
        </p:nvSpPr>
        <p:spPr bwMode="auto">
          <a:xfrm>
            <a:off x="354806" y="3857626"/>
            <a:ext cx="23764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75" b="1">
                <a:latin typeface="Calibri" pitchFamily="34" charset="0"/>
              </a:rPr>
              <a:t>data collection</a:t>
            </a:r>
          </a:p>
        </p:txBody>
      </p:sp>
      <p:sp>
        <p:nvSpPr>
          <p:cNvPr id="33" name="Tekstvak 32"/>
          <p:cNvSpPr txBox="1">
            <a:spLocks noChangeArrowheads="1"/>
          </p:cNvSpPr>
          <p:nvPr/>
        </p:nvSpPr>
        <p:spPr bwMode="auto">
          <a:xfrm>
            <a:off x="1708547" y="1210867"/>
            <a:ext cx="23764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75" b="1">
                <a:latin typeface="Calibri" pitchFamily="34" charset="0"/>
              </a:rPr>
              <a:t>selection</a:t>
            </a:r>
          </a:p>
        </p:txBody>
      </p:sp>
      <p:sp>
        <p:nvSpPr>
          <p:cNvPr id="34" name="Tekstvak 32"/>
          <p:cNvSpPr txBox="1">
            <a:spLocks noChangeArrowheads="1"/>
          </p:cNvSpPr>
          <p:nvPr/>
        </p:nvSpPr>
        <p:spPr bwMode="auto">
          <a:xfrm>
            <a:off x="2121694" y="2538413"/>
            <a:ext cx="23764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75" b="1">
                <a:latin typeface="Calibri" pitchFamily="34" charset="0"/>
              </a:rPr>
              <a:t>analysis</a:t>
            </a:r>
          </a:p>
        </p:txBody>
      </p:sp>
      <p:sp>
        <p:nvSpPr>
          <p:cNvPr id="35" name="Tekstvak 32"/>
          <p:cNvSpPr txBox="1">
            <a:spLocks noChangeArrowheads="1"/>
          </p:cNvSpPr>
          <p:nvPr/>
        </p:nvSpPr>
        <p:spPr bwMode="auto">
          <a:xfrm>
            <a:off x="4275535" y="2265760"/>
            <a:ext cx="237648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00" b="1">
                <a:latin typeface="Calibri" pitchFamily="34" charset="0"/>
              </a:rPr>
              <a:t>data life </a:t>
            </a:r>
          </a:p>
          <a:p>
            <a:pPr algn="ctr"/>
            <a:r>
              <a:rPr lang="nl-NL" altLang="nl-NL" sz="1500" b="1">
                <a:latin typeface="Calibri" pitchFamily="34" charset="0"/>
              </a:rPr>
              <a:t>cycle</a:t>
            </a:r>
          </a:p>
          <a:p>
            <a:pPr algn="ctr"/>
            <a:r>
              <a:rPr lang="nl-NL" altLang="nl-NL" sz="1500" b="1">
                <a:latin typeface="Calibri" pitchFamily="34" charset="0"/>
              </a:rPr>
              <a:t>management</a:t>
            </a:r>
          </a:p>
        </p:txBody>
      </p:sp>
      <p:sp>
        <p:nvSpPr>
          <p:cNvPr id="36" name="Tekstvak 32"/>
          <p:cNvSpPr txBox="1">
            <a:spLocks noChangeArrowheads="1"/>
          </p:cNvSpPr>
          <p:nvPr/>
        </p:nvSpPr>
        <p:spPr bwMode="auto">
          <a:xfrm>
            <a:off x="4644628" y="4200526"/>
            <a:ext cx="23764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75" b="1">
                <a:latin typeface="Calibri" pitchFamily="34" charset="0"/>
              </a:rPr>
              <a:t>publication of results</a:t>
            </a:r>
          </a:p>
        </p:txBody>
      </p:sp>
      <p:sp>
        <p:nvSpPr>
          <p:cNvPr id="37" name="Tekstvak 32"/>
          <p:cNvSpPr txBox="1">
            <a:spLocks noChangeArrowheads="1"/>
          </p:cNvSpPr>
          <p:nvPr/>
        </p:nvSpPr>
        <p:spPr bwMode="auto">
          <a:xfrm>
            <a:off x="5444728" y="2115742"/>
            <a:ext cx="23764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75" b="1">
                <a:latin typeface="Calibri" pitchFamily="34" charset="0"/>
              </a:rPr>
              <a:t>articles</a:t>
            </a:r>
          </a:p>
        </p:txBody>
      </p:sp>
      <p:sp>
        <p:nvSpPr>
          <p:cNvPr id="38" name="Tekstvak 32"/>
          <p:cNvSpPr txBox="1">
            <a:spLocks noChangeArrowheads="1"/>
          </p:cNvSpPr>
          <p:nvPr/>
        </p:nvSpPr>
        <p:spPr bwMode="auto">
          <a:xfrm>
            <a:off x="7141369" y="1457326"/>
            <a:ext cx="2376488" cy="33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1575" b="1">
                <a:latin typeface="Calibri" pitchFamily="34" charset="0"/>
              </a:rPr>
              <a:t>final dataset</a:t>
            </a:r>
          </a:p>
        </p:txBody>
      </p:sp>
      <p:sp>
        <p:nvSpPr>
          <p:cNvPr id="30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CRIS- new field of application: research data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Tekstvak 32"/>
          <p:cNvSpPr txBox="1">
            <a:spLocks noChangeArrowheads="1"/>
          </p:cNvSpPr>
          <p:nvPr/>
        </p:nvSpPr>
        <p:spPr bwMode="auto">
          <a:xfrm>
            <a:off x="461057" y="4250944"/>
            <a:ext cx="2376488" cy="253916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nl-NL" sz="1050" dirty="0">
                <a:solidFill>
                  <a:schemeClr val="bg1"/>
                </a:solidFill>
                <a:latin typeface="Calibri" pitchFamily="34" charset="0"/>
              </a:rPr>
              <a:t>CRIS: </a:t>
            </a:r>
            <a:r>
              <a:rPr lang="en-US" altLang="nl-NL" sz="1050" dirty="0" smtClean="0">
                <a:solidFill>
                  <a:schemeClr val="bg1"/>
                </a:solidFill>
                <a:latin typeface="Calibri" pitchFamily="34" charset="0"/>
              </a:rPr>
              <a:t>Data Management Plan</a:t>
            </a:r>
            <a:endParaRPr lang="nl-NL" altLang="nl-NL" sz="105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6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150019" y="3537347"/>
            <a:ext cx="8253413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4313" indent="-214313"/>
            <a:r>
              <a:rPr lang="nl-NL" altLang="nl-NL" sz="1500">
                <a:latin typeface="Calibri" pitchFamily="34" charset="0"/>
              </a:rPr>
              <a:t/>
            </a:r>
            <a:br>
              <a:rPr lang="nl-NL" altLang="nl-NL" sz="1500">
                <a:latin typeface="Calibri" pitchFamily="34" charset="0"/>
              </a:rPr>
            </a:br>
            <a:endParaRPr lang="nl-NL" altLang="nl-NL" sz="1050">
              <a:latin typeface="Calibri" pitchFamily="34" charset="0"/>
            </a:endParaRPr>
          </a:p>
        </p:txBody>
      </p:sp>
      <p:sp>
        <p:nvSpPr>
          <p:cNvPr id="30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 - new field of application: research data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50" y="1286950"/>
            <a:ext cx="8437544" cy="36784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67023" y="766872"/>
            <a:ext cx="5156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 smtClean="0">
                <a:latin typeface="Calibri" panose="020F0502020204030204" pitchFamily="34" charset="0"/>
              </a:rPr>
              <a:t>The RIS/RDS project at Radboud University in cooperation with DANS (national data hosting organisation in NL)</a:t>
            </a:r>
            <a:endParaRPr lang="nl-NL" sz="1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39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150019" y="3537347"/>
            <a:ext cx="8253413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4313" indent="-214313"/>
            <a:r>
              <a:rPr lang="nl-NL" altLang="nl-NL" sz="1500">
                <a:latin typeface="Calibri" pitchFamily="34" charset="0"/>
              </a:rPr>
              <a:t/>
            </a:r>
            <a:br>
              <a:rPr lang="nl-NL" altLang="nl-NL" sz="1500">
                <a:latin typeface="Calibri" pitchFamily="34" charset="0"/>
              </a:rPr>
            </a:br>
            <a:endParaRPr lang="nl-NL" altLang="nl-NL" sz="1050">
              <a:latin typeface="Calibri" pitchFamily="34" charset="0"/>
            </a:endParaRPr>
          </a:p>
        </p:txBody>
      </p:sp>
      <p:sp>
        <p:nvSpPr>
          <p:cNvPr id="30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CRIS: Integrating Data Management Plan 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66" y="1112833"/>
            <a:ext cx="7633092" cy="514135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24247" y="3644721"/>
            <a:ext cx="1365162" cy="377374"/>
          </a:xfrm>
          <a:prstGeom prst="ellipse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78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150019" y="3537347"/>
            <a:ext cx="8253413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4313" indent="-214313"/>
            <a:r>
              <a:rPr lang="nl-NL" altLang="nl-NL" sz="1500">
                <a:latin typeface="Calibri" pitchFamily="34" charset="0"/>
              </a:rPr>
              <a:t/>
            </a:r>
            <a:br>
              <a:rPr lang="nl-NL" altLang="nl-NL" sz="1500">
                <a:latin typeface="Calibri" pitchFamily="34" charset="0"/>
              </a:rPr>
            </a:br>
            <a:endParaRPr lang="nl-NL" altLang="nl-NL" sz="1050">
              <a:latin typeface="Calibri" pitchFamily="34" charset="0"/>
            </a:endParaRPr>
          </a:p>
        </p:txBody>
      </p:sp>
      <p:sp>
        <p:nvSpPr>
          <p:cNvPr id="30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 - Data Management Plan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66" y="1068660"/>
            <a:ext cx="7566660" cy="284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8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150019" y="3537347"/>
            <a:ext cx="8253413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4313" indent="-214313"/>
            <a:r>
              <a:rPr lang="nl-NL" altLang="nl-NL" sz="1500">
                <a:latin typeface="Calibri" pitchFamily="34" charset="0"/>
              </a:rPr>
              <a:t/>
            </a:r>
            <a:br>
              <a:rPr lang="nl-NL" altLang="nl-NL" sz="1500">
                <a:latin typeface="Calibri" pitchFamily="34" charset="0"/>
              </a:rPr>
            </a:br>
            <a:endParaRPr lang="nl-NL" altLang="nl-NL" sz="1050"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0" y="1046628"/>
            <a:ext cx="8148470" cy="3159611"/>
          </a:xfrm>
          <a:prstGeom prst="rect">
            <a:avLst/>
          </a:prstGeom>
        </p:spPr>
      </p:pic>
      <p:sp>
        <p:nvSpPr>
          <p:cNvPr id="7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 - Data Management Plan: Horizon2020 format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32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150019" y="3537347"/>
            <a:ext cx="8253413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4313" indent="-214313"/>
            <a:r>
              <a:rPr lang="nl-NL" altLang="nl-NL" sz="1500">
                <a:latin typeface="Calibri" pitchFamily="34" charset="0"/>
              </a:rPr>
              <a:t/>
            </a:r>
            <a:br>
              <a:rPr lang="nl-NL" altLang="nl-NL" sz="1500">
                <a:latin typeface="Calibri" pitchFamily="34" charset="0"/>
              </a:rPr>
            </a:br>
            <a:endParaRPr lang="nl-NL" altLang="nl-NL" sz="1050">
              <a:latin typeface="Calibri" pitchFamily="34" charset="0"/>
            </a:endParaRPr>
          </a:p>
        </p:txBody>
      </p:sp>
      <p:sp>
        <p:nvSpPr>
          <p:cNvPr id="7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 - Data Management Plan: Horizon2020 format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" y="696517"/>
            <a:ext cx="5692054" cy="427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797844" y="165498"/>
            <a:ext cx="69472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68580" anchor="b"/>
          <a:lstStyle/>
          <a:p>
            <a:pPr eaLnBrk="1" hangingPunct="1">
              <a:defRPr/>
            </a:pPr>
            <a:endParaRPr lang="nl-NL" altLang="nl-NL" sz="24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150019" y="3537347"/>
            <a:ext cx="8253413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4313" indent="-214313"/>
            <a:r>
              <a:rPr lang="nl-NL" altLang="nl-NL" sz="1500">
                <a:latin typeface="Calibri" pitchFamily="34" charset="0"/>
              </a:rPr>
              <a:t/>
            </a:r>
            <a:br>
              <a:rPr lang="nl-NL" altLang="nl-NL" sz="1500">
                <a:latin typeface="Calibri" pitchFamily="34" charset="0"/>
              </a:rPr>
            </a:br>
            <a:endParaRPr lang="nl-NL" altLang="nl-NL" sz="1050">
              <a:latin typeface="Calibri" pitchFamily="34" charset="0"/>
            </a:endParaRPr>
          </a:p>
        </p:txBody>
      </p:sp>
      <p:sp>
        <p:nvSpPr>
          <p:cNvPr id="30" name="Shape 136"/>
          <p:cNvSpPr txBox="1">
            <a:spLocks/>
          </p:cNvSpPr>
          <p:nvPr/>
        </p:nvSpPr>
        <p:spPr>
          <a:xfrm>
            <a:off x="713466" y="104486"/>
            <a:ext cx="8251942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1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spcBef>
                <a:spcPts val="0"/>
              </a:spcBef>
              <a:buSzPct val="100000"/>
              <a:defRPr sz="1100"/>
            </a:lvl3pPr>
            <a:lvl4pPr marL="0" marR="0" indent="0" algn="l" rtl="0">
              <a:spcBef>
                <a:spcPts val="0"/>
              </a:spcBef>
              <a:buSzPct val="100000"/>
              <a:defRPr sz="1100"/>
            </a:lvl4pPr>
            <a:lvl5pPr marL="0" marR="0" indent="0" algn="l" rtl="0">
              <a:spcBef>
                <a:spcPts val="0"/>
              </a:spcBef>
              <a:buSzPct val="100000"/>
              <a:defRPr sz="1100"/>
            </a:lvl5pPr>
            <a:lvl6pPr marL="0" marR="0" indent="0" algn="l" rtl="0">
              <a:spcBef>
                <a:spcPts val="0"/>
              </a:spcBef>
              <a:buSzPct val="100000"/>
              <a:defRPr sz="1100"/>
            </a:lvl6pPr>
            <a:lvl7pPr marL="0" marR="0" indent="0" algn="l" rtl="0">
              <a:spcBef>
                <a:spcPts val="0"/>
              </a:spcBef>
              <a:buSzPct val="100000"/>
              <a:defRPr sz="1100"/>
            </a:lvl7pPr>
            <a:lvl8pPr marL="0" marR="0" indent="0" algn="l" rtl="0">
              <a:spcBef>
                <a:spcPts val="0"/>
              </a:spcBef>
              <a:buSzPct val="100000"/>
              <a:defRPr sz="1100"/>
            </a:lvl8pPr>
            <a:lvl9pPr marL="0" marR="0" indent="0" algn="l" rtl="0">
              <a:spcBef>
                <a:spcPts val="0"/>
              </a:spcBef>
              <a:buSzPct val="100000"/>
              <a:defRPr sz="1100"/>
            </a:lvl9pPr>
          </a:lstStyle>
          <a:p>
            <a:pPr>
              <a:buClr>
                <a:srgbClr val="7F7F7F"/>
              </a:buClr>
              <a:buSzPct val="25000"/>
            </a:pPr>
            <a:r>
              <a:rPr lang="en-GB" sz="3000" dirty="0" smtClean="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CRIS - Data Management Plan: National (NL) format</a:t>
            </a: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6" y="976239"/>
            <a:ext cx="7713873" cy="328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3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7549793" y="-184897"/>
            <a:ext cx="1594207" cy="514349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lIns="68575" tIns="34275" rIns="68575" bIns="34275" anchor="ctr" anchorCtr="0">
            <a:noAutofit/>
          </a:bodyPr>
          <a:lstStyle/>
          <a:p>
            <a:pPr lvl="0">
              <a:buSzPct val="25000"/>
            </a:pPr>
            <a:endParaRPr lang="en-GB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Shape 148"/>
          <p:cNvSpPr txBox="1">
            <a:spLocks noGrp="1"/>
          </p:cNvSpPr>
          <p:nvPr>
            <p:ph type="ctrTitle"/>
          </p:nvPr>
        </p:nvSpPr>
        <p:spPr>
          <a:xfrm>
            <a:off x="56140" y="-79569"/>
            <a:ext cx="7493653" cy="6641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25000"/>
              <a:buFont typeface="Calibri"/>
              <a:buNone/>
            </a:pPr>
            <a:endParaRPr lang="en-GB" sz="3000" dirty="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2234" y="4483403"/>
            <a:ext cx="1486200" cy="4751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152"/>
          <p:cNvSpPr txBox="1"/>
          <p:nvPr/>
        </p:nvSpPr>
        <p:spPr>
          <a:xfrm>
            <a:off x="235583" y="1474552"/>
            <a:ext cx="7356651" cy="1824600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defRPr/>
            </a:pP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Thank you very much for your attention!</a:t>
            </a:r>
          </a:p>
          <a:p>
            <a:pPr algn="ctr" eaLnBrk="1" hangingPunct="1">
              <a:spcBef>
                <a:spcPct val="0"/>
              </a:spcBef>
              <a:buClrTx/>
              <a:buSzTx/>
              <a:defRPr/>
            </a:pPr>
            <a:endParaRPr lang="nl-NL" altLang="nl-NL" sz="2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defRPr/>
            </a:pP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Questions?</a:t>
            </a:r>
            <a:r>
              <a:rPr lang="nl-NL" altLang="nl-NL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nl-NL" altLang="nl-NL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</a:br>
            <a:endParaRPr lang="nl-NL" altLang="nl-NL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defRPr/>
            </a:pPr>
            <a:r>
              <a:rPr lang="nl-NL" altLang="nl-NL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 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nl-NL" altLang="nl-NL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defRPr/>
            </a:pPr>
            <a:endParaRPr lang="nl-NL" altLang="nl-NL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defRPr/>
            </a:pPr>
            <a:r>
              <a:rPr lang="nl-NL" altLang="nl-N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</a:t>
            </a:r>
            <a:endParaRPr lang="nl-NL" altLang="nl-NL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Shape 153"/>
          <p:cNvSpPr txBox="1"/>
          <p:nvPr/>
        </p:nvSpPr>
        <p:spPr>
          <a:xfrm>
            <a:off x="7528527" y="689958"/>
            <a:ext cx="1751724" cy="2412299"/>
          </a:xfrm>
          <a:prstGeom prst="rect">
            <a:avLst/>
          </a:prstGeom>
          <a:noFill/>
          <a:ln>
            <a:noFill/>
          </a:ln>
        </p:spPr>
        <p:txBody>
          <a:bodyPr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GB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GB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GB" sz="20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urocris.org</a:t>
            </a:r>
            <a:endParaRPr lang="en-GB" sz="16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429509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6&quot;&gt;&lt;property id=&quot;20148&quot; value=&quot;5&quot;/&gt;&lt;property id=&quot;20300&quot; value=&quot;Slide 2 - &amp;quot;What is a CRIS?&amp;quot;&quot;/&gt;&lt;property id=&quot;20307&quot; value=&quot;259&quot;/&gt;&lt;/object&gt;&lt;object type=&quot;3&quot; unique_id=&quot;10075&quot;&gt;&lt;property id=&quot;20148&quot; value=&quot;5&quot;/&gt;&lt;property id=&quot;20300&quot; value=&quot;Slide 13&quot;/&gt;&lt;property id=&quot;20307&quot; value=&quot;298&quot;/&gt;&lt;/object&gt;&lt;object type=&quot;3&quot; unique_id=&quot;25274&quot;&gt;&lt;property id=&quot;20148&quot; value=&quot;5&quot;/&gt;&lt;property id=&quot;20300&quot; value=&quot;Slide 3 - &amp;quot;What is a CRIS: a bit of history&amp;quot;&quot;/&gt;&lt;property id=&quot;20307&quot; value=&quot;304&quot;/&gt;&lt;/object&gt;&lt;object type=&quot;3&quot; unique_id=&quot;25275&quot;&gt;&lt;property id=&quot;20148&quot; value=&quot;5&quot;/&gt;&lt;property id=&quot;20300&quot; value=&quot;Slide 4 - &amp;quot;Functionality of CRIS&amp;quot;&quot;/&gt;&lt;property id=&quot;20307&quot; value=&quot;305&quot;/&gt;&lt;/object&gt;&lt;object type=&quot;3&quot; unique_id=&quot;25276&quot;&gt;&lt;property id=&quot;20148&quot; value=&quot;5&quot;/&gt;&lt;property id=&quot;20300&quot; value=&quot;Slide 5 - &amp;quot;Functionality of CRIS&amp;quot;&quot;/&gt;&lt;property id=&quot;20307&quot; value=&quot;306&quot;/&gt;&lt;/object&gt;&lt;object type=&quot;3&quot; unique_id=&quot;25697&quot;&gt;&lt;property id=&quot;20148&quot; value=&quot;5&quot;/&gt;&lt;property id=&quot;20300&quot; value=&quot;Slide 6&quot;/&gt;&lt;property id=&quot;20307&quot; value=&quot;310&quot;/&gt;&lt;/object&gt;&lt;object type=&quot;3&quot; unique_id=&quot;26135&quot;&gt;&lt;property id=&quot;20148&quot; value=&quot;5&quot;/&gt;&lt;property id=&quot;20300&quot; value=&quot;Slide 7&quot;/&gt;&lt;property id=&quot;20307&quot; value=&quot;312&quot;/&gt;&lt;/object&gt;&lt;object type=&quot;3&quot; unique_id=&quot;27524&quot;&gt;&lt;property id=&quot;20148&quot; value=&quot;5&quot;/&gt;&lt;property id=&quot;20300&quot; value=&quot;Slide 8&quot;/&gt;&lt;property id=&quot;20307&quot; value=&quot;313&quot;/&gt;&lt;/object&gt;&lt;object type=&quot;3&quot; unique_id=&quot;27525&quot;&gt;&lt;property id=&quot;20148&quot; value=&quot;5&quot;/&gt;&lt;property id=&quot;20300&quot; value=&quot;Slide 9&quot;/&gt;&lt;property id=&quot;20307&quot; value=&quot;314&quot;/&gt;&lt;/object&gt;&lt;object type=&quot;3&quot; unique_id=&quot;27526&quot;&gt;&lt;property id=&quot;20148&quot; value=&quot;5&quot;/&gt;&lt;property id=&quot;20300&quot; value=&quot;Slide 10&quot;/&gt;&lt;property id=&quot;20307&quot; value=&quot;317&quot;/&gt;&lt;/object&gt;&lt;object type=&quot;3&quot; unique_id=&quot;27527&quot;&gt;&lt;property id=&quot;20148&quot; value=&quot;5&quot;/&gt;&lt;property id=&quot;20300&quot; value=&quot;Slide 11&quot;/&gt;&lt;property id=&quot;20307&quot; value=&quot;315&quot;/&gt;&lt;/object&gt;&lt;object type=&quot;3&quot; unique_id=&quot;27528&quot;&gt;&lt;property id=&quot;20148&quot; value=&quot;5&quot;/&gt;&lt;property id=&quot;20300&quot; value=&quot;Slide 12&quot;/&gt;&lt;property id=&quot;20307&quot; value=&quot;316&quot;/&gt;&lt;/object&gt;&lt;/object&gt;&lt;object type=&quot;8&quot; unique_id=&quot;1005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298</Words>
  <Application>Microsoft Office PowerPoint</Application>
  <PresentationFormat>On-screen Show (16:9)</PresentationFormat>
  <Paragraphs>80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Courier New</vt:lpstr>
      <vt:lpstr>Wingdings</vt:lpstr>
      <vt:lpstr>ヒラギノ明朝 ProN W3</vt:lpstr>
      <vt:lpstr>simple-light</vt:lpstr>
      <vt:lpstr>Office Theme</vt:lpstr>
      <vt:lpstr>PowerPoint Presentation</vt:lpstr>
      <vt:lpstr>What is a CRIS?</vt:lpstr>
      <vt:lpstr>What is a CRIS: a bit of history</vt:lpstr>
      <vt:lpstr>Functionality of CRIS</vt:lpstr>
      <vt:lpstr>Functionality of CRIS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folio</dc:creator>
  <cp:lastModifiedBy>folio</cp:lastModifiedBy>
  <cp:revision>151</cp:revision>
  <dcterms:modified xsi:type="dcterms:W3CDTF">2017-05-30T17:42:03Z</dcterms:modified>
</cp:coreProperties>
</file>