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31"/>
  </p:notesMasterIdLst>
  <p:handoutMasterIdLst>
    <p:handoutMasterId r:id="rId32"/>
  </p:handoutMasterIdLst>
  <p:sldIdLst>
    <p:sldId id="294" r:id="rId6"/>
    <p:sldId id="323" r:id="rId7"/>
    <p:sldId id="312" r:id="rId8"/>
    <p:sldId id="317" r:id="rId9"/>
    <p:sldId id="309" r:id="rId10"/>
    <p:sldId id="313" r:id="rId11"/>
    <p:sldId id="314" r:id="rId12"/>
    <p:sldId id="315" r:id="rId13"/>
    <p:sldId id="325" r:id="rId14"/>
    <p:sldId id="327" r:id="rId15"/>
    <p:sldId id="324" r:id="rId16"/>
    <p:sldId id="316" r:id="rId17"/>
    <p:sldId id="326" r:id="rId18"/>
    <p:sldId id="328" r:id="rId19"/>
    <p:sldId id="329" r:id="rId20"/>
    <p:sldId id="331" r:id="rId21"/>
    <p:sldId id="330" r:id="rId22"/>
    <p:sldId id="332" r:id="rId23"/>
    <p:sldId id="333" r:id="rId24"/>
    <p:sldId id="334" r:id="rId25"/>
    <p:sldId id="301" r:id="rId26"/>
    <p:sldId id="319" r:id="rId27"/>
    <p:sldId id="320" r:id="rId28"/>
    <p:sldId id="321" r:id="rId29"/>
    <p:sldId id="295" r:id="rId30"/>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8">
          <p15:clr>
            <a:srgbClr val="A4A3A4"/>
          </p15:clr>
        </p15:guide>
        <p15:guide id="2" pos="55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6126"/>
    <a:srgbClr val="5E6262"/>
    <a:srgbClr val="171D2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71705" autoAdjust="0"/>
  </p:normalViewPr>
  <p:slideViewPr>
    <p:cSldViewPr snapToGrid="0" snapToObjects="1">
      <p:cViewPr varScale="1">
        <p:scale>
          <a:sx n="84" d="100"/>
          <a:sy n="84" d="100"/>
        </p:scale>
        <p:origin x="1320" y="72"/>
      </p:cViewPr>
      <p:guideLst>
        <p:guide orient="horz" pos="1808"/>
        <p:guide pos="557"/>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1EA7726C-ACAE-124E-B040-09E55DEF4DA0}" type="datetimeFigureOut">
              <a:rPr lang="en-US" smtClean="0"/>
              <a:t>11/13/2015</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681C18C3-2E63-8349-A502-4ACA2BEDD3E4}" type="slidenum">
              <a:rPr lang="en-US" smtClean="0"/>
              <a:t>‹#›</a:t>
            </a:fld>
            <a:endParaRPr lang="en-US"/>
          </a:p>
        </p:txBody>
      </p:sp>
    </p:spTree>
    <p:extLst>
      <p:ext uri="{BB962C8B-B14F-4D97-AF65-F5344CB8AC3E}">
        <p14:creationId xmlns:p14="http://schemas.microsoft.com/office/powerpoint/2010/main" val="861189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8855EBFE-F343-4858-9A07-2C843E8E7C5C}" type="datetimeFigureOut">
              <a:rPr lang="nl-NL" smtClean="0"/>
              <a:t>13-11-2015</a:t>
            </a:fld>
            <a:endParaRPr lang="nl-NL"/>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38201BDF-7029-4C37-8139-4C7E27381A77}" type="slidenum">
              <a:rPr lang="nl-NL" smtClean="0"/>
              <a:t>‹#›</a:t>
            </a:fld>
            <a:endParaRPr lang="nl-NL"/>
          </a:p>
        </p:txBody>
      </p:sp>
    </p:spTree>
    <p:extLst>
      <p:ext uri="{BB962C8B-B14F-4D97-AF65-F5344CB8AC3E}">
        <p14:creationId xmlns:p14="http://schemas.microsoft.com/office/powerpoint/2010/main" val="903282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isni.org/filedepot_download/140/451"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en.wikipedia.org/wiki/Biblioth%C3%A8que_nationale_de_France" TargetMode="External"/><Relationship Id="rId3" Type="http://schemas.openxmlformats.org/officeDocument/2006/relationships/hyperlink" Target="https://en.wikipedia.org/wiki/Conf%C3%A9d%C3%A9ration_Internationale_des_Soci%C3%A9t%C3%A9s_d%C2%B4Auteurs_et_Compositeurs" TargetMode="External"/><Relationship Id="rId7" Type="http://schemas.openxmlformats.org/officeDocument/2006/relationships/hyperlink" Target="https://en.wikipedia.org/wiki/ProQuest"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en.wikipedia.org/wiki/Online_Computer_Library_Center" TargetMode="External"/><Relationship Id="rId5" Type="http://schemas.openxmlformats.org/officeDocument/2006/relationships/hyperlink" Target="https://en.wikipedia.org/w/index.php?title=International_Federation_of_Reproduction_Rights_Organisations&amp;action=edit&amp;redlink=1" TargetMode="External"/><Relationship Id="rId4" Type="http://schemas.openxmlformats.org/officeDocument/2006/relationships/hyperlink" Target="https://en.wikipedia.org/w/index.php?title=Conference_of_European_National_Librarians&amp;action=edit&amp;redlink=1" TargetMode="External"/><Relationship Id="rId9" Type="http://schemas.openxmlformats.org/officeDocument/2006/relationships/hyperlink" Target="https://en.wikipedia.org/wiki/British_Library"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thomsonreuters.com/thomson-reuters-web-of-science/"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www.scopus.co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err="1" smtClean="0"/>
              <a:t>Thank</a:t>
            </a:r>
            <a:r>
              <a:rPr lang="nl-NL" dirty="0" smtClean="0"/>
              <a:t> </a:t>
            </a:r>
            <a:r>
              <a:rPr lang="nl-NL" dirty="0" err="1" smtClean="0"/>
              <a:t>you</a:t>
            </a:r>
            <a:r>
              <a:rPr lang="nl-NL" dirty="0" smtClean="0"/>
              <a:t> </a:t>
            </a:r>
            <a:r>
              <a:rPr lang="nl-NL" dirty="0" err="1" smtClean="0"/>
              <a:t>very</a:t>
            </a:r>
            <a:r>
              <a:rPr lang="nl-NL" dirty="0" smtClean="0"/>
              <a:t> </a:t>
            </a:r>
            <a:r>
              <a:rPr lang="nl-NL" dirty="0" err="1" smtClean="0"/>
              <a:t>much</a:t>
            </a:r>
            <a:r>
              <a:rPr lang="nl-NL" dirty="0" smtClean="0"/>
              <a:t> </a:t>
            </a:r>
            <a:r>
              <a:rPr lang="nl-NL" dirty="0" err="1" smtClean="0"/>
              <a:t>for</a:t>
            </a:r>
            <a:r>
              <a:rPr lang="nl-NL" dirty="0" smtClean="0"/>
              <a:t> </a:t>
            </a:r>
            <a:r>
              <a:rPr lang="nl-NL" dirty="0" err="1" smtClean="0"/>
              <a:t>inviting</a:t>
            </a:r>
            <a:r>
              <a:rPr lang="nl-NL" dirty="0" smtClean="0"/>
              <a:t> me</a:t>
            </a:r>
            <a:r>
              <a:rPr lang="nl-NL" baseline="0" dirty="0" smtClean="0"/>
              <a:t> </a:t>
            </a:r>
            <a:r>
              <a:rPr lang="nl-NL" baseline="0" dirty="0" err="1" smtClean="0"/>
              <a:t>to</a:t>
            </a:r>
            <a:r>
              <a:rPr lang="nl-NL" baseline="0" dirty="0" smtClean="0"/>
              <a:t> </a:t>
            </a:r>
            <a:r>
              <a:rPr lang="nl-NL" baseline="0" dirty="0" err="1" smtClean="0"/>
              <a:t>give</a:t>
            </a:r>
            <a:r>
              <a:rPr lang="nl-NL" baseline="0" dirty="0" smtClean="0"/>
              <a:t> a talk </a:t>
            </a:r>
            <a:r>
              <a:rPr lang="nl-NL" baseline="0" dirty="0" err="1" smtClean="0"/>
              <a:t>about</a:t>
            </a:r>
            <a:r>
              <a:rPr lang="nl-NL" baseline="0" dirty="0" smtClean="0"/>
              <a:t> ISNI </a:t>
            </a:r>
            <a:r>
              <a:rPr lang="nl-NL" baseline="0" dirty="0" err="1" smtClean="0"/>
              <a:t>and</a:t>
            </a:r>
            <a:r>
              <a:rPr lang="nl-NL" baseline="0" dirty="0" smtClean="0"/>
              <a:t> OCLC in </a:t>
            </a:r>
            <a:r>
              <a:rPr lang="nl-NL" baseline="0" dirty="0" err="1" smtClean="0"/>
              <a:t>the</a:t>
            </a:r>
            <a:r>
              <a:rPr lang="nl-NL" baseline="0" dirty="0" smtClean="0"/>
              <a:t> context of </a:t>
            </a:r>
            <a:r>
              <a:rPr lang="nl-NL" baseline="0" dirty="0" err="1" smtClean="0"/>
              <a:t>euroCRIS</a:t>
            </a:r>
            <a:r>
              <a:rPr lang="nl-NL" baseline="0" dirty="0" smtClean="0"/>
              <a:t> </a:t>
            </a:r>
            <a:r>
              <a:rPr lang="nl-NL" baseline="0" dirty="0" err="1" smtClean="0"/>
              <a:t>and</a:t>
            </a:r>
            <a:r>
              <a:rPr lang="nl-NL" baseline="0" dirty="0" smtClean="0"/>
              <a:t> research information management.</a:t>
            </a:r>
            <a:endParaRPr lang="nl-NL" dirty="0"/>
          </a:p>
        </p:txBody>
      </p:sp>
      <p:sp>
        <p:nvSpPr>
          <p:cNvPr id="4" name="Slide Number Placeholder 3"/>
          <p:cNvSpPr>
            <a:spLocks noGrp="1"/>
          </p:cNvSpPr>
          <p:nvPr>
            <p:ph type="sldNum" sz="quarter" idx="10"/>
          </p:nvPr>
        </p:nvSpPr>
        <p:spPr/>
        <p:txBody>
          <a:bodyPr/>
          <a:lstStyle/>
          <a:p>
            <a:fld id="{38201BDF-7029-4C37-8139-4C7E27381A77}" type="slidenum">
              <a:rPr lang="nl-NL" smtClean="0"/>
              <a:t>1</a:t>
            </a:fld>
            <a:endParaRPr lang="nl-NL"/>
          </a:p>
        </p:txBody>
      </p:sp>
    </p:spTree>
    <p:extLst>
      <p:ext uri="{BB962C8B-B14F-4D97-AF65-F5344CB8AC3E}">
        <p14:creationId xmlns:p14="http://schemas.microsoft.com/office/powerpoint/2010/main" val="2535660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We heard another example yesterday,</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from </a:t>
            </a:r>
            <a:r>
              <a:rPr lang="en-GB" sz="1200" kern="1200" dirty="0" err="1" smtClean="0">
                <a:solidFill>
                  <a:schemeClr val="tx1"/>
                </a:solidFill>
                <a:effectLst/>
                <a:latin typeface="+mn-lt"/>
                <a:ea typeface="+mn-ea"/>
                <a:cs typeface="+mn-cs"/>
              </a:rPr>
              <a:t>João</a:t>
            </a:r>
            <a:r>
              <a:rPr lang="en-GB" sz="1200" kern="1200" baseline="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Moreiro</a:t>
            </a:r>
            <a:r>
              <a:rPr lang="en-GB" sz="1200" kern="1200" dirty="0" smtClean="0">
                <a:solidFill>
                  <a:schemeClr val="tx1"/>
                </a:solidFill>
                <a:effectLst/>
                <a:latin typeface="+mn-lt"/>
                <a:ea typeface="+mn-ea"/>
                <a:cs typeface="+mn-cs"/>
              </a:rPr>
              <a:t>, about the intention of FCT to work with ISNI and Ringgold, for batch assignment of ISNIs to research</a:t>
            </a:r>
            <a:r>
              <a:rPr lang="en-GB" sz="1200" kern="1200" baseline="0" dirty="0" smtClean="0">
                <a:solidFill>
                  <a:schemeClr val="tx1"/>
                </a:solidFill>
                <a:effectLst/>
                <a:latin typeface="+mn-lt"/>
                <a:ea typeface="+mn-ea"/>
                <a:cs typeface="+mn-cs"/>
              </a:rPr>
              <a:t> institution</a:t>
            </a:r>
            <a:r>
              <a:rPr lang="en-GB" sz="1200" kern="1200" dirty="0" smtClean="0">
                <a:solidFill>
                  <a:schemeClr val="tx1"/>
                </a:solidFill>
                <a:effectLst/>
                <a:latin typeface="+mn-lt"/>
                <a:ea typeface="+mn-ea"/>
                <a:cs typeface="+mn-cs"/>
              </a:rPr>
              <a:t>s in Portugal,</a:t>
            </a:r>
            <a:r>
              <a:rPr lang="en-GB" sz="1200" kern="1200" baseline="0" dirty="0" smtClean="0">
                <a:solidFill>
                  <a:schemeClr val="tx1"/>
                </a:solidFill>
                <a:effectLst/>
                <a:latin typeface="+mn-lt"/>
                <a:ea typeface="+mn-ea"/>
                <a:cs typeface="+mn-cs"/>
              </a:rPr>
              <a:t> but also for the continued maintenance of such org-identifiers and keeping the system up-to-date and useful. </a:t>
            </a:r>
            <a:endParaRPr lang="en-GB"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He explained quite eloquently, the need for a</a:t>
            </a:r>
            <a:r>
              <a:rPr lang="en-GB" sz="1200" kern="1200" baseline="0" dirty="0" smtClean="0">
                <a:solidFill>
                  <a:schemeClr val="tx1"/>
                </a:solidFill>
                <a:effectLst/>
                <a:latin typeface="+mn-lt"/>
                <a:ea typeface="+mn-ea"/>
                <a:cs typeface="+mn-cs"/>
              </a:rPr>
              <a:t> g</a:t>
            </a:r>
            <a:r>
              <a:rPr lang="en-GB" sz="1200" kern="1200" dirty="0" smtClean="0">
                <a:solidFill>
                  <a:schemeClr val="tx1"/>
                </a:solidFill>
                <a:effectLst/>
                <a:latin typeface="+mn-lt"/>
                <a:ea typeface="+mn-ea"/>
                <a:cs typeface="+mn-cs"/>
              </a:rPr>
              <a:t>lobal hub and a concerted effort for authority control. Keeping a national registry of research organisations is useful, but not good enough. Academia</a:t>
            </a:r>
            <a:r>
              <a:rPr lang="en-GB" sz="1200" kern="1200" baseline="0" dirty="0" smtClean="0">
                <a:solidFill>
                  <a:schemeClr val="tx1"/>
                </a:solidFill>
                <a:effectLst/>
                <a:latin typeface="+mn-lt"/>
                <a:ea typeface="+mn-ea"/>
                <a:cs typeface="+mn-cs"/>
              </a:rPr>
              <a:t> is international and researchers collaborate across institutions, borders and disciplines. They publish with co-authors from other universities, and they are extremely mobile: as visiting fellows, teachers and chairs of excellence, temporarily affiliated with other institutions than their own. </a:t>
            </a: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8201BDF-7029-4C37-8139-4C7E27381A77}" type="slidenum">
              <a:rPr lang="nl-NL" smtClean="0"/>
              <a:t>10</a:t>
            </a:fld>
            <a:endParaRPr lang="nl-NL"/>
          </a:p>
        </p:txBody>
      </p:sp>
    </p:spTree>
    <p:extLst>
      <p:ext uri="{BB962C8B-B14F-4D97-AF65-F5344CB8AC3E}">
        <p14:creationId xmlns:p14="http://schemas.microsoft.com/office/powerpoint/2010/main" val="449740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“Why ISNI?” is also explained by clarifying the (past) confusion around ORCIDs and ISNIs. The</a:t>
            </a:r>
            <a:r>
              <a:rPr lang="en-GB" sz="1200" kern="1200" baseline="0" dirty="0" smtClean="0">
                <a:solidFill>
                  <a:schemeClr val="tx1"/>
                </a:solidFill>
                <a:effectLst/>
                <a:latin typeface="+mn-lt"/>
                <a:ea typeface="+mn-ea"/>
                <a:cs typeface="+mn-cs"/>
              </a:rPr>
              <a:t> confusion arises because at first sight both identifiers seem to have the same purpose – but in fact </a:t>
            </a:r>
            <a:r>
              <a:rPr lang="en-GB" sz="1200" kern="1200" dirty="0" smtClean="0">
                <a:solidFill>
                  <a:schemeClr val="tx1"/>
                </a:solidFill>
                <a:effectLst/>
                <a:latin typeface="+mn-lt"/>
                <a:ea typeface="+mn-ea"/>
                <a:cs typeface="+mn-cs"/>
              </a:rPr>
              <a:t>ISNI and ORCID are quite complementary and potentially synergetic.  </a:t>
            </a:r>
          </a:p>
          <a:p>
            <a:r>
              <a:rPr lang="en-GB" sz="1200" kern="1200" dirty="0" smtClean="0">
                <a:solidFill>
                  <a:schemeClr val="tx1"/>
                </a:solidFill>
                <a:effectLst/>
                <a:latin typeface="+mn-lt"/>
                <a:ea typeface="+mn-ea"/>
                <a:cs typeface="+mn-cs"/>
              </a:rPr>
              <a:t>ORCID is focussed on the researcher claiming and maintaining his identifier.  ISNI collects the public identity of persons and organisations (not only academic researchers) from its trusted sources. </a:t>
            </a:r>
          </a:p>
          <a:p>
            <a:r>
              <a:rPr lang="en-GB" sz="1200" kern="1200" dirty="0" smtClean="0">
                <a:solidFill>
                  <a:schemeClr val="tx1"/>
                </a:solidFill>
                <a:effectLst/>
                <a:latin typeface="+mn-lt"/>
                <a:ea typeface="+mn-ea"/>
                <a:cs typeface="+mn-cs"/>
              </a:rPr>
              <a:t>ORCID are validated by ISNI and not the other way round.</a:t>
            </a:r>
            <a:r>
              <a:rPr lang="en-GB" sz="1200" kern="1200" baseline="0" dirty="0" smtClean="0">
                <a:solidFill>
                  <a:schemeClr val="tx1"/>
                </a:solidFill>
                <a:effectLst/>
                <a:latin typeface="+mn-lt"/>
                <a:ea typeface="+mn-ea"/>
                <a:cs typeface="+mn-cs"/>
              </a:rPr>
              <a:t> ISNIs are subject to </a:t>
            </a:r>
            <a:r>
              <a:rPr lang="en-GB" sz="1200" kern="1200" dirty="0" smtClean="0">
                <a:solidFill>
                  <a:schemeClr val="tx1"/>
                </a:solidFill>
                <a:effectLst/>
                <a:latin typeface="+mn-lt"/>
                <a:ea typeface="+mn-ea"/>
                <a:cs typeface="+mn-cs"/>
              </a:rPr>
              <a:t>Quality monitoring</a:t>
            </a:r>
            <a:r>
              <a:rPr lang="en-GB" sz="1200" kern="1200" baseline="0" dirty="0" smtClean="0">
                <a:solidFill>
                  <a:schemeClr val="tx1"/>
                </a:solidFill>
                <a:effectLst/>
                <a:latin typeface="+mn-lt"/>
                <a:ea typeface="+mn-ea"/>
                <a:cs typeface="+mn-cs"/>
              </a:rPr>
              <a:t>.</a:t>
            </a:r>
            <a:endParaRPr lang="nl-NL" dirty="0"/>
          </a:p>
        </p:txBody>
      </p:sp>
      <p:sp>
        <p:nvSpPr>
          <p:cNvPr id="4" name="Slide Number Placeholder 3"/>
          <p:cNvSpPr>
            <a:spLocks noGrp="1"/>
          </p:cNvSpPr>
          <p:nvPr>
            <p:ph type="sldNum" sz="quarter" idx="10"/>
          </p:nvPr>
        </p:nvSpPr>
        <p:spPr/>
        <p:txBody>
          <a:bodyPr/>
          <a:lstStyle/>
          <a:p>
            <a:fld id="{38201BDF-7029-4C37-8139-4C7E27381A77}" type="slidenum">
              <a:rPr lang="nl-NL" smtClean="0"/>
              <a:t>11</a:t>
            </a:fld>
            <a:endParaRPr lang="nl-NL"/>
          </a:p>
        </p:txBody>
      </p:sp>
    </p:spTree>
    <p:extLst>
      <p:ext uri="{BB962C8B-B14F-4D97-AF65-F5344CB8AC3E}">
        <p14:creationId xmlns:p14="http://schemas.microsoft.com/office/powerpoint/2010/main" val="3489986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smtClean="0"/>
              <a:t>ISNI</a:t>
            </a:r>
            <a:r>
              <a:rPr lang="en-GB" baseline="0" noProof="0" dirty="0" smtClean="0"/>
              <a:t>’s system has a focus on quality. </a:t>
            </a:r>
            <a:endParaRPr lang="nl-NL" dirty="0" smtClean="0"/>
          </a:p>
          <a:p>
            <a:r>
              <a:rPr lang="en-GB" baseline="0" noProof="0" dirty="0" smtClean="0"/>
              <a:t>The system’s matching and disambiguation policies and the workflows of the ISNI service are geared towards the continuous quality improvement of the data.</a:t>
            </a:r>
          </a:p>
          <a:p>
            <a:r>
              <a:rPr lang="en-GB" baseline="0" noProof="0" dirty="0" smtClean="0"/>
              <a:t> The BL and the </a:t>
            </a:r>
            <a:r>
              <a:rPr lang="en-GB" baseline="0" noProof="0" dirty="0" err="1" smtClean="0"/>
              <a:t>BnF</a:t>
            </a:r>
            <a:r>
              <a:rPr lang="en-GB" baseline="0" noProof="0" dirty="0" smtClean="0"/>
              <a:t> check  and evaluate ISNI assignment proposals and corrections and support members in reconciling identities. </a:t>
            </a:r>
          </a:p>
          <a:p>
            <a:r>
              <a:rPr lang="en-GB" baseline="0" noProof="0" dirty="0" smtClean="0"/>
              <a:t>Other national libraries and agencies are set to participate in this role for their own national identities (Netherlands, Luxembourg, etc.)</a:t>
            </a:r>
          </a:p>
        </p:txBody>
      </p:sp>
      <p:sp>
        <p:nvSpPr>
          <p:cNvPr id="4" name="Slide Number Placeholder 3"/>
          <p:cNvSpPr>
            <a:spLocks noGrp="1"/>
          </p:cNvSpPr>
          <p:nvPr>
            <p:ph type="sldNum" sz="quarter" idx="10"/>
          </p:nvPr>
        </p:nvSpPr>
        <p:spPr/>
        <p:txBody>
          <a:bodyPr/>
          <a:lstStyle/>
          <a:p>
            <a:fld id="{AE921901-2D7D-404F-83CF-0310337D82A5}" type="slidenum">
              <a:rPr lang="en-US" smtClean="0"/>
              <a:pPr/>
              <a:t>12</a:t>
            </a:fld>
            <a:endParaRPr lang="en-US" dirty="0"/>
          </a:p>
        </p:txBody>
      </p:sp>
    </p:spTree>
    <p:extLst>
      <p:ext uri="{BB962C8B-B14F-4D97-AF65-F5344CB8AC3E}">
        <p14:creationId xmlns:p14="http://schemas.microsoft.com/office/powerpoint/2010/main" val="766206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ISNI is built on a strong, sustainable and internationally well supported baseline. All stakeholders in ISNI have a business interest in using the system.</a:t>
            </a:r>
            <a:r>
              <a:rPr lang="en-US" sz="1200" kern="1200" baseline="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t>The ISNI business model is one of sharing the workload between all members, for the benefit of all the members.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OCLC provides the technical platform for ISNI and runs the assignment system . As long as libraries are</a:t>
            </a:r>
            <a:r>
              <a:rPr lang="en-GB" sz="1200" kern="1200" baseline="0" dirty="0" smtClean="0">
                <a:solidFill>
                  <a:schemeClr val="tx1"/>
                </a:solidFill>
                <a:effectLst/>
                <a:latin typeface="+mn-lt"/>
                <a:ea typeface="+mn-ea"/>
                <a:cs typeface="+mn-cs"/>
              </a:rPr>
              <a:t> major stakeholders in ISNI, OCLC will have an interest in providing this service.</a:t>
            </a:r>
          </a:p>
          <a:p>
            <a:r>
              <a:rPr lang="nl-NL" dirty="0" err="1" smtClean="0"/>
              <a:t>And</a:t>
            </a:r>
            <a:r>
              <a:rPr lang="nl-NL" dirty="0" smtClean="0"/>
              <a:t> OCLC </a:t>
            </a:r>
            <a:r>
              <a:rPr lang="nl-NL" dirty="0" err="1" smtClean="0"/>
              <a:t>might</a:t>
            </a:r>
            <a:r>
              <a:rPr lang="nl-NL" dirty="0" smtClean="0"/>
              <a:t> </a:t>
            </a:r>
            <a:r>
              <a:rPr lang="nl-NL" dirty="0" err="1" smtClean="0"/>
              <a:t>be</a:t>
            </a:r>
            <a:r>
              <a:rPr lang="nl-NL" dirty="0" smtClean="0"/>
              <a:t> </a:t>
            </a:r>
            <a:r>
              <a:rPr lang="nl-NL" dirty="0" err="1" smtClean="0"/>
              <a:t>an</a:t>
            </a:r>
            <a:r>
              <a:rPr lang="nl-NL" dirty="0" smtClean="0"/>
              <a:t> </a:t>
            </a:r>
            <a:r>
              <a:rPr lang="nl-NL" dirty="0" err="1" smtClean="0"/>
              <a:t>interesting</a:t>
            </a:r>
            <a:r>
              <a:rPr lang="nl-NL" dirty="0" smtClean="0"/>
              <a:t> </a:t>
            </a:r>
            <a:r>
              <a:rPr lang="nl-NL" dirty="0" err="1" smtClean="0"/>
              <a:t>player</a:t>
            </a:r>
            <a:r>
              <a:rPr lang="nl-NL" dirty="0" smtClean="0"/>
              <a:t> </a:t>
            </a:r>
            <a:r>
              <a:rPr lang="nl-NL" dirty="0" err="1" smtClean="0"/>
              <a:t>for</a:t>
            </a:r>
            <a:r>
              <a:rPr lang="nl-NL" dirty="0" smtClean="0"/>
              <a:t> </a:t>
            </a:r>
            <a:r>
              <a:rPr lang="nl-NL" dirty="0" err="1" smtClean="0"/>
              <a:t>the</a:t>
            </a:r>
            <a:r>
              <a:rPr lang="nl-NL" dirty="0" smtClean="0"/>
              <a:t> ISNI community, </a:t>
            </a:r>
            <a:r>
              <a:rPr lang="nl-NL" dirty="0" err="1" smtClean="0"/>
              <a:t>from</a:t>
            </a:r>
            <a:r>
              <a:rPr lang="nl-NL" dirty="0" smtClean="0"/>
              <a:t> </a:t>
            </a:r>
            <a:r>
              <a:rPr lang="nl-NL" dirty="0" err="1" smtClean="0"/>
              <a:t>another</a:t>
            </a:r>
            <a:r>
              <a:rPr lang="nl-NL" dirty="0" smtClean="0"/>
              <a:t> </a:t>
            </a:r>
            <a:r>
              <a:rPr lang="nl-NL" dirty="0" err="1" smtClean="0"/>
              <a:t>perspective</a:t>
            </a:r>
            <a:r>
              <a:rPr lang="nl-NL" dirty="0" smtClean="0"/>
              <a:t>.</a:t>
            </a:r>
            <a:endParaRPr lang="nl-NL" dirty="0"/>
          </a:p>
        </p:txBody>
      </p:sp>
      <p:sp>
        <p:nvSpPr>
          <p:cNvPr id="4" name="Slide Number Placeholder 3"/>
          <p:cNvSpPr>
            <a:spLocks noGrp="1"/>
          </p:cNvSpPr>
          <p:nvPr>
            <p:ph type="sldNum" sz="quarter" idx="10"/>
          </p:nvPr>
        </p:nvSpPr>
        <p:spPr/>
        <p:txBody>
          <a:bodyPr/>
          <a:lstStyle/>
          <a:p>
            <a:fld id="{38201BDF-7029-4C37-8139-4C7E27381A77}" type="slidenum">
              <a:rPr lang="nl-NL" smtClean="0"/>
              <a:t>13</a:t>
            </a:fld>
            <a:endParaRPr lang="nl-NL"/>
          </a:p>
        </p:txBody>
      </p:sp>
    </p:spTree>
    <p:extLst>
      <p:ext uri="{BB962C8B-B14F-4D97-AF65-F5344CB8AC3E}">
        <p14:creationId xmlns:p14="http://schemas.microsoft.com/office/powerpoint/2010/main" val="2794740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err="1" smtClean="0"/>
              <a:t>OCLC’s</a:t>
            </a:r>
            <a:r>
              <a:rPr lang="nl-NL" dirty="0" smtClean="0"/>
              <a:t> </a:t>
            </a:r>
            <a:r>
              <a:rPr lang="nl-NL" dirty="0" err="1" smtClean="0"/>
              <a:t>core</a:t>
            </a:r>
            <a:r>
              <a:rPr lang="nl-NL" dirty="0" smtClean="0"/>
              <a:t> business </a:t>
            </a:r>
            <a:r>
              <a:rPr lang="nl-NL" dirty="0" err="1" smtClean="0"/>
              <a:t>and</a:t>
            </a:r>
            <a:r>
              <a:rPr lang="nl-NL" dirty="0" smtClean="0"/>
              <a:t> expertise area is metadata. In </a:t>
            </a:r>
            <a:r>
              <a:rPr lang="nl-NL" dirty="0" err="1" smtClean="0"/>
              <a:t>the</a:t>
            </a:r>
            <a:r>
              <a:rPr lang="nl-NL" dirty="0" smtClean="0"/>
              <a:t> past</a:t>
            </a:r>
            <a:r>
              <a:rPr lang="nl-NL" baseline="0" dirty="0" smtClean="0"/>
              <a:t> </a:t>
            </a:r>
            <a:r>
              <a:rPr lang="nl-NL" baseline="0" dirty="0" err="1" smtClean="0"/>
              <a:t>years</a:t>
            </a:r>
            <a:r>
              <a:rPr lang="nl-NL" baseline="0" dirty="0" smtClean="0"/>
              <a:t>, OCLC has </a:t>
            </a:r>
            <a:r>
              <a:rPr lang="nl-NL" baseline="0" dirty="0" err="1" smtClean="0"/>
              <a:t>invested</a:t>
            </a:r>
            <a:r>
              <a:rPr lang="nl-NL" baseline="0" dirty="0" smtClean="0"/>
              <a:t> </a:t>
            </a:r>
            <a:r>
              <a:rPr lang="nl-NL" baseline="0" dirty="0" err="1" smtClean="0"/>
              <a:t>much</a:t>
            </a:r>
            <a:r>
              <a:rPr lang="nl-NL" baseline="0" dirty="0" smtClean="0"/>
              <a:t> effort </a:t>
            </a:r>
            <a:r>
              <a:rPr lang="nl-NL" baseline="0" dirty="0" err="1" smtClean="0"/>
              <a:t>into</a:t>
            </a:r>
            <a:r>
              <a:rPr lang="nl-NL" baseline="0" dirty="0" smtClean="0"/>
              <a:t> </a:t>
            </a:r>
            <a:r>
              <a:rPr lang="nl-NL" baseline="0" dirty="0" err="1" smtClean="0"/>
              <a:t>developing</a:t>
            </a:r>
            <a:r>
              <a:rPr lang="nl-NL" baseline="0" dirty="0" smtClean="0"/>
              <a:t> </a:t>
            </a:r>
            <a:r>
              <a:rPr lang="nl-NL" baseline="0" dirty="0" err="1" smtClean="0"/>
              <a:t>Linked</a:t>
            </a:r>
            <a:r>
              <a:rPr lang="nl-NL" baseline="0" dirty="0" smtClean="0"/>
              <a:t> Data </a:t>
            </a:r>
            <a:r>
              <a:rPr lang="nl-NL" baseline="0" dirty="0" err="1" smtClean="0"/>
              <a:t>from</a:t>
            </a:r>
            <a:r>
              <a:rPr lang="nl-NL" baseline="0" dirty="0" smtClean="0"/>
              <a:t> </a:t>
            </a:r>
            <a:r>
              <a:rPr lang="nl-NL" baseline="0" dirty="0" err="1" smtClean="0"/>
              <a:t>bibliographic</a:t>
            </a:r>
            <a:r>
              <a:rPr lang="nl-NL" baseline="0" dirty="0" smtClean="0"/>
              <a:t> records </a:t>
            </a:r>
            <a:r>
              <a:rPr lang="nl-NL" baseline="0" dirty="0" err="1" smtClean="0"/>
              <a:t>and</a:t>
            </a:r>
            <a:r>
              <a:rPr lang="nl-NL" baseline="0" dirty="0" smtClean="0"/>
              <a:t> </a:t>
            </a:r>
            <a:r>
              <a:rPr lang="nl-NL" baseline="0" dirty="0" err="1" smtClean="0"/>
              <a:t>this</a:t>
            </a:r>
            <a:r>
              <a:rPr lang="nl-NL" baseline="0" dirty="0" smtClean="0"/>
              <a:t> </a:t>
            </a:r>
            <a:r>
              <a:rPr lang="nl-NL" baseline="0" dirty="0" err="1" smtClean="0"/>
              <a:t>transition</a:t>
            </a:r>
            <a:r>
              <a:rPr lang="nl-NL" baseline="0" dirty="0" smtClean="0"/>
              <a:t> is </a:t>
            </a:r>
            <a:r>
              <a:rPr lang="nl-NL" baseline="0" dirty="0" err="1" smtClean="0"/>
              <a:t>not</a:t>
            </a:r>
            <a:r>
              <a:rPr lang="nl-NL" baseline="0" dirty="0" smtClean="0"/>
              <a:t> </a:t>
            </a:r>
            <a:r>
              <a:rPr lang="nl-NL" baseline="0" dirty="0" err="1" smtClean="0"/>
              <a:t>only</a:t>
            </a:r>
            <a:r>
              <a:rPr lang="nl-NL" baseline="0" dirty="0" smtClean="0"/>
              <a:t> of </a:t>
            </a:r>
            <a:r>
              <a:rPr lang="nl-NL" baseline="0" dirty="0" err="1" smtClean="0"/>
              <a:t>importance</a:t>
            </a:r>
            <a:r>
              <a:rPr lang="nl-NL" baseline="0" dirty="0" smtClean="0"/>
              <a:t> </a:t>
            </a:r>
            <a:r>
              <a:rPr lang="nl-NL" baseline="0" dirty="0" err="1" smtClean="0"/>
              <a:t>to</a:t>
            </a:r>
            <a:r>
              <a:rPr lang="nl-NL" baseline="0" dirty="0" smtClean="0"/>
              <a:t> </a:t>
            </a:r>
            <a:r>
              <a:rPr lang="nl-NL" baseline="0" dirty="0" err="1" smtClean="0"/>
              <a:t>library</a:t>
            </a:r>
            <a:r>
              <a:rPr lang="nl-NL" baseline="0" dirty="0" smtClean="0"/>
              <a:t> data. </a:t>
            </a:r>
            <a:r>
              <a:rPr lang="nl-NL" baseline="0" dirty="0" err="1" smtClean="0"/>
              <a:t>Linking</a:t>
            </a:r>
            <a:r>
              <a:rPr lang="nl-NL" baseline="0" dirty="0" smtClean="0"/>
              <a:t> data </a:t>
            </a:r>
            <a:r>
              <a:rPr lang="nl-NL" baseline="0" dirty="0" err="1" smtClean="0"/>
              <a:t>into</a:t>
            </a:r>
            <a:r>
              <a:rPr lang="nl-NL" baseline="0" dirty="0" smtClean="0"/>
              <a:t> </a:t>
            </a:r>
            <a:r>
              <a:rPr lang="nl-NL" baseline="0" dirty="0" err="1" smtClean="0"/>
              <a:t>the</a:t>
            </a:r>
            <a:r>
              <a:rPr lang="nl-NL" baseline="0" dirty="0" smtClean="0"/>
              <a:t> web is </a:t>
            </a:r>
            <a:r>
              <a:rPr lang="nl-NL" baseline="0" dirty="0" err="1" smtClean="0"/>
              <a:t>also</a:t>
            </a:r>
            <a:r>
              <a:rPr lang="nl-NL" baseline="0" dirty="0" smtClean="0"/>
              <a:t> relevant </a:t>
            </a:r>
            <a:r>
              <a:rPr lang="nl-NL" baseline="0" dirty="0" err="1" smtClean="0"/>
              <a:t>for</a:t>
            </a:r>
            <a:r>
              <a:rPr lang="nl-NL" baseline="0" dirty="0" smtClean="0"/>
              <a:t> research information. </a:t>
            </a:r>
          </a:p>
          <a:p>
            <a:pPr marL="0" marR="0" indent="0" algn="l" defTabSz="914400" rtl="0" eaLnBrk="1" fontAlgn="auto" latinLnBrk="0" hangingPunct="1">
              <a:lnSpc>
                <a:spcPct val="100000"/>
              </a:lnSpc>
              <a:spcBef>
                <a:spcPts val="0"/>
              </a:spcBef>
              <a:spcAft>
                <a:spcPts val="0"/>
              </a:spcAft>
              <a:buClrTx/>
              <a:buSzTx/>
              <a:buFontTx/>
              <a:buNone/>
              <a:tabLst/>
              <a:defRPr/>
            </a:pPr>
            <a:r>
              <a:rPr lang="nl-NL" baseline="0" dirty="0" err="1" smtClean="0"/>
              <a:t>So</a:t>
            </a:r>
            <a:r>
              <a:rPr lang="nl-NL" baseline="0" dirty="0" smtClean="0"/>
              <a:t> let me </a:t>
            </a:r>
            <a:r>
              <a:rPr lang="nl-NL" baseline="0" dirty="0" err="1" smtClean="0"/>
              <a:t>explain</a:t>
            </a:r>
            <a:r>
              <a:rPr lang="nl-NL" baseline="0" dirty="0" smtClean="0"/>
              <a:t> </a:t>
            </a:r>
            <a:r>
              <a:rPr lang="nl-NL" baseline="0" dirty="0" err="1" smtClean="0"/>
              <a:t>which</a:t>
            </a:r>
            <a:r>
              <a:rPr lang="nl-NL" baseline="0" dirty="0" smtClean="0"/>
              <a:t> </a:t>
            </a:r>
            <a:r>
              <a:rPr lang="nl-NL" baseline="0" dirty="0" err="1" smtClean="0"/>
              <a:t>direction</a:t>
            </a:r>
            <a:r>
              <a:rPr lang="nl-NL" baseline="0" dirty="0" smtClean="0"/>
              <a:t> OCLC is </a:t>
            </a:r>
            <a:r>
              <a:rPr lang="nl-NL" baseline="0" dirty="0" err="1" smtClean="0"/>
              <a:t>taking</a:t>
            </a:r>
            <a:r>
              <a:rPr lang="nl-NL" baseline="0" dirty="0" smtClean="0"/>
              <a:t> </a:t>
            </a:r>
            <a:r>
              <a:rPr lang="nl-NL" baseline="0" dirty="0" err="1" smtClean="0"/>
              <a:t>with</a:t>
            </a:r>
            <a:r>
              <a:rPr lang="nl-NL" baseline="0" dirty="0" smtClean="0"/>
              <a:t> </a:t>
            </a:r>
            <a:r>
              <a:rPr lang="nl-NL" baseline="0" dirty="0" err="1" smtClean="0"/>
              <a:t>linked</a:t>
            </a:r>
            <a:r>
              <a:rPr lang="nl-NL" baseline="0" dirty="0" smtClean="0"/>
              <a:t> data </a:t>
            </a:r>
            <a:r>
              <a:rPr lang="nl-NL" baseline="0" dirty="0" err="1" smtClean="0"/>
              <a:t>and</a:t>
            </a:r>
            <a:r>
              <a:rPr lang="nl-NL" baseline="0" dirty="0" smtClean="0"/>
              <a:t> </a:t>
            </a:r>
            <a:r>
              <a:rPr lang="nl-NL" baseline="0" dirty="0" err="1" smtClean="0"/>
              <a:t>how</a:t>
            </a:r>
            <a:r>
              <a:rPr lang="nl-NL" baseline="0" dirty="0" smtClean="0"/>
              <a:t> ISNI </a:t>
            </a:r>
            <a:r>
              <a:rPr lang="nl-NL" baseline="0" dirty="0" err="1" smtClean="0"/>
              <a:t>can</a:t>
            </a:r>
            <a:r>
              <a:rPr lang="nl-NL" baseline="0" dirty="0" smtClean="0"/>
              <a:t> benefit </a:t>
            </a:r>
            <a:r>
              <a:rPr lang="nl-NL" baseline="0" dirty="0" err="1" smtClean="0"/>
              <a:t>from</a:t>
            </a:r>
            <a:r>
              <a:rPr lang="nl-NL" baseline="0" dirty="0" smtClean="0"/>
              <a:t> </a:t>
            </a:r>
            <a:r>
              <a:rPr lang="nl-NL" baseline="0" dirty="0" err="1" smtClean="0"/>
              <a:t>this</a:t>
            </a:r>
            <a:r>
              <a:rPr lang="nl-NL" baseline="0" dirty="0" smtClean="0"/>
              <a:t> </a:t>
            </a:r>
            <a:r>
              <a:rPr lang="nl-NL" baseline="0" dirty="0" err="1" smtClean="0"/>
              <a:t>and</a:t>
            </a:r>
            <a:r>
              <a:rPr lang="nl-NL" baseline="0" dirty="0" smtClean="0"/>
              <a:t> </a:t>
            </a:r>
            <a:r>
              <a:rPr lang="nl-NL" baseline="0" dirty="0" err="1" smtClean="0"/>
              <a:t>how</a:t>
            </a:r>
            <a:r>
              <a:rPr lang="nl-NL" baseline="0" dirty="0" smtClean="0"/>
              <a:t> ISNI </a:t>
            </a:r>
            <a:r>
              <a:rPr lang="nl-NL" baseline="0" dirty="0" err="1" smtClean="0"/>
              <a:t>can</a:t>
            </a:r>
            <a:r>
              <a:rPr lang="nl-NL" baseline="0" dirty="0" smtClean="0"/>
              <a:t> </a:t>
            </a:r>
            <a:r>
              <a:rPr lang="nl-NL" baseline="0" dirty="0" err="1" smtClean="0"/>
              <a:t>play</a:t>
            </a:r>
            <a:r>
              <a:rPr lang="nl-NL" baseline="0" dirty="0" smtClean="0"/>
              <a:t> </a:t>
            </a:r>
            <a:r>
              <a:rPr lang="nl-NL" baseline="0" dirty="0" err="1" smtClean="0"/>
              <a:t>an</a:t>
            </a:r>
            <a:r>
              <a:rPr lang="nl-NL" baseline="0" dirty="0" smtClean="0"/>
              <a:t> important </a:t>
            </a:r>
            <a:r>
              <a:rPr lang="nl-NL" baseline="0" dirty="0" err="1" smtClean="0"/>
              <a:t>role</a:t>
            </a:r>
            <a:r>
              <a:rPr lang="nl-NL" baseline="0" dirty="0" smtClean="0"/>
              <a:t> in </a:t>
            </a:r>
            <a:r>
              <a:rPr lang="nl-NL" baseline="0" dirty="0" err="1" smtClean="0"/>
              <a:t>linking</a:t>
            </a:r>
            <a:r>
              <a:rPr lang="nl-NL" baseline="0" dirty="0" smtClean="0"/>
              <a:t> data </a:t>
            </a:r>
            <a:r>
              <a:rPr lang="nl-NL" baseline="0" dirty="0" err="1" smtClean="0"/>
              <a:t>for</a:t>
            </a:r>
            <a:r>
              <a:rPr lang="nl-NL" baseline="0" dirty="0" smtClean="0"/>
              <a:t> research information.</a:t>
            </a:r>
            <a:endParaRPr lang="nl-NL" dirty="0"/>
          </a:p>
        </p:txBody>
      </p:sp>
      <p:sp>
        <p:nvSpPr>
          <p:cNvPr id="4" name="Slide Number Placeholder 3"/>
          <p:cNvSpPr>
            <a:spLocks noGrp="1"/>
          </p:cNvSpPr>
          <p:nvPr>
            <p:ph type="sldNum" sz="quarter" idx="10"/>
          </p:nvPr>
        </p:nvSpPr>
        <p:spPr/>
        <p:txBody>
          <a:bodyPr/>
          <a:lstStyle/>
          <a:p>
            <a:fld id="{38201BDF-7029-4C37-8139-4C7E27381A77}" type="slidenum">
              <a:rPr lang="nl-NL" smtClean="0"/>
              <a:t>14</a:t>
            </a:fld>
            <a:endParaRPr lang="nl-NL"/>
          </a:p>
        </p:txBody>
      </p:sp>
    </p:spTree>
    <p:extLst>
      <p:ext uri="{BB962C8B-B14F-4D97-AF65-F5344CB8AC3E}">
        <p14:creationId xmlns:p14="http://schemas.microsoft.com/office/powerpoint/2010/main" val="1656065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nl-NL" dirty="0" smtClean="0">
                <a:latin typeface="Arial" panose="020B0604020202020204" pitchFamily="34" charset="0"/>
                <a:cs typeface="Arial" panose="020B0604020202020204" pitchFamily="34" charset="0"/>
              </a:rPr>
              <a:t>In the past decennia, libraries have made the transition from local catalogues to large metadata aggregations – a development that was necessary to achieve</a:t>
            </a:r>
            <a:r>
              <a:rPr lang="en-US" altLang="nl-NL" baseline="0" dirty="0" smtClean="0">
                <a:latin typeface="Arial" panose="020B0604020202020204" pitchFamily="34" charset="0"/>
                <a:cs typeface="Arial" panose="020B0604020202020204" pitchFamily="34" charset="0"/>
              </a:rPr>
              <a:t> efficiencies through sharing and reusing similar data, digitally. It was also an opportunity to better serve users, and offer them a larger variety of titles than just the ones held in local catalogues.</a:t>
            </a:r>
            <a:endParaRPr lang="en-US" altLang="nl-NL" dirty="0" smtClean="0">
              <a:latin typeface="Arial" panose="020B0604020202020204" pitchFamily="34" charset="0"/>
              <a:cs typeface="Arial" panose="020B0604020202020204" pitchFamily="34" charset="0"/>
            </a:endParaRP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54397AB-BEAD-4E1A-8D15-12FECC815B80}" type="slidenum">
              <a:rPr lang="nl-NL" altLang="nl-NL"/>
              <a:pPr>
                <a:spcBef>
                  <a:spcPct val="0"/>
                </a:spcBef>
              </a:pPr>
              <a:t>15</a:t>
            </a:fld>
            <a:endParaRPr lang="nl-NL" altLang="nl-NL"/>
          </a:p>
        </p:txBody>
      </p:sp>
    </p:spTree>
    <p:extLst>
      <p:ext uri="{BB962C8B-B14F-4D97-AF65-F5344CB8AC3E}">
        <p14:creationId xmlns:p14="http://schemas.microsoft.com/office/powerpoint/2010/main" val="1095859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CCA4640-A780-4C65-8798-61205F650A53}" type="slidenum">
              <a:rPr lang="en-US" altLang="nl-NL"/>
              <a:pPr>
                <a:spcBef>
                  <a:spcPct val="0"/>
                </a:spcBef>
              </a:pPr>
              <a:t>16</a:t>
            </a:fld>
            <a:endParaRPr lang="en-US" altLang="nl-NL"/>
          </a:p>
        </p:txBody>
      </p:sp>
      <p:sp>
        <p:nvSpPr>
          <p:cNvPr id="3174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2" tIns="45534" rIns="91072" bIns="45534"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E92BBAEF-F6CB-4285-900B-282A8D41CDBF}" type="slidenum">
              <a:rPr lang="en-US" altLang="nl-NL" sz="1000"/>
              <a:pPr algn="r" eaLnBrk="1" hangingPunct="1">
                <a:spcBef>
                  <a:spcPct val="0"/>
                </a:spcBef>
              </a:pPr>
              <a:t>16</a:t>
            </a:fld>
            <a:endParaRPr lang="en-US" altLang="nl-NL" sz="1000"/>
          </a:p>
        </p:txBody>
      </p:sp>
      <p:sp>
        <p:nvSpPr>
          <p:cNvPr id="3174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nl-NL" sz="1800" dirty="0" err="1" smtClean="0">
                <a:latin typeface="Arial" panose="020B0604020202020204" pitchFamily="34" charset="0"/>
                <a:cs typeface="Arial" panose="020B0604020202020204" pitchFamily="34" charset="0"/>
              </a:rPr>
              <a:t>WorldCat</a:t>
            </a:r>
            <a:r>
              <a:rPr lang="en-US" altLang="nl-NL" sz="1800" dirty="0" smtClean="0">
                <a:latin typeface="Arial" panose="020B0604020202020204" pitchFamily="34" charset="0"/>
                <a:cs typeface="Arial" panose="020B0604020202020204" pitchFamily="34" charset="0"/>
              </a:rPr>
              <a:t> is an example of such aggregations, one</a:t>
            </a:r>
            <a:r>
              <a:rPr lang="en-US" altLang="nl-NL" sz="1800" baseline="0" dirty="0" smtClean="0">
                <a:latin typeface="Arial" panose="020B0604020202020204" pitchFamily="34" charset="0"/>
                <a:cs typeface="Arial" panose="020B0604020202020204" pitchFamily="34" charset="0"/>
              </a:rPr>
              <a:t> of the biggest and fast growing library dataset in the world.</a:t>
            </a:r>
          </a:p>
          <a:p>
            <a:pPr eaLnBrk="1" hangingPunct="1">
              <a:spcBef>
                <a:spcPct val="0"/>
              </a:spcBef>
            </a:pPr>
            <a:r>
              <a:rPr lang="en-US" altLang="nl-NL" sz="1800" baseline="0" dirty="0" smtClean="0">
                <a:latin typeface="Arial" panose="020B0604020202020204" pitchFamily="34" charset="0"/>
                <a:cs typeface="Arial" panose="020B0604020202020204" pitchFamily="34" charset="0"/>
              </a:rPr>
              <a:t>But there are several problems with aggregating data.</a:t>
            </a:r>
            <a:endParaRPr lang="en-US" altLang="nl-NL" sz="18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9286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err="1" smtClean="0"/>
              <a:t>Because</a:t>
            </a:r>
            <a:r>
              <a:rPr lang="nl-NL" dirty="0" smtClean="0"/>
              <a:t> even</a:t>
            </a:r>
            <a:r>
              <a:rPr lang="nl-NL" baseline="0" dirty="0" smtClean="0"/>
              <a:t> </a:t>
            </a:r>
            <a:r>
              <a:rPr lang="nl-NL" baseline="0" dirty="0" err="1" smtClean="0"/>
              <a:t>though</a:t>
            </a:r>
            <a:r>
              <a:rPr lang="nl-NL" baseline="0" dirty="0" smtClean="0"/>
              <a:t> </a:t>
            </a:r>
            <a:r>
              <a:rPr lang="nl-NL" baseline="0" dirty="0" err="1" smtClean="0"/>
              <a:t>the</a:t>
            </a:r>
            <a:r>
              <a:rPr lang="nl-NL" baseline="0" dirty="0" smtClean="0"/>
              <a:t> data are </a:t>
            </a:r>
            <a:r>
              <a:rPr lang="nl-NL" baseline="0" dirty="0" err="1" smtClean="0"/>
              <a:t>similar</a:t>
            </a:r>
            <a:r>
              <a:rPr lang="nl-NL" baseline="0" dirty="0" smtClean="0"/>
              <a:t>, </a:t>
            </a:r>
            <a:r>
              <a:rPr lang="nl-NL" baseline="0" dirty="0" err="1" smtClean="0"/>
              <a:t>they</a:t>
            </a:r>
            <a:r>
              <a:rPr lang="nl-NL" baseline="0" dirty="0" smtClean="0"/>
              <a:t> are </a:t>
            </a:r>
            <a:r>
              <a:rPr lang="nl-NL" baseline="0" dirty="0" err="1" smtClean="0"/>
              <a:t>still</a:t>
            </a:r>
            <a:r>
              <a:rPr lang="nl-NL" baseline="0" dirty="0" smtClean="0"/>
              <a:t> </a:t>
            </a:r>
            <a:r>
              <a:rPr lang="nl-NL" baseline="0" dirty="0" err="1" smtClean="0"/>
              <a:t>very</a:t>
            </a:r>
            <a:r>
              <a:rPr lang="nl-NL" baseline="0" dirty="0" smtClean="0"/>
              <a:t> different </a:t>
            </a:r>
            <a:r>
              <a:rPr lang="nl-NL" baseline="0" dirty="0" err="1" smtClean="0"/>
              <a:t>due</a:t>
            </a:r>
            <a:r>
              <a:rPr lang="nl-NL" baseline="0" dirty="0" smtClean="0"/>
              <a:t> </a:t>
            </a:r>
            <a:r>
              <a:rPr lang="nl-NL" baseline="0" dirty="0" err="1" smtClean="0"/>
              <a:t>to</a:t>
            </a:r>
            <a:r>
              <a:rPr lang="nl-NL" baseline="0" dirty="0" smtClean="0"/>
              <a:t> different </a:t>
            </a:r>
            <a:r>
              <a:rPr lang="nl-NL" baseline="0" dirty="0" err="1" smtClean="0"/>
              <a:t>cataloguing</a:t>
            </a:r>
            <a:r>
              <a:rPr lang="nl-NL" baseline="0" dirty="0" smtClean="0"/>
              <a:t> </a:t>
            </a:r>
            <a:r>
              <a:rPr lang="nl-NL" baseline="0" dirty="0" err="1" smtClean="0"/>
              <a:t>practices</a:t>
            </a:r>
            <a:r>
              <a:rPr lang="nl-NL" baseline="0" dirty="0" smtClean="0"/>
              <a:t> </a:t>
            </a:r>
            <a:r>
              <a:rPr lang="nl-NL" baseline="0" dirty="0" err="1" smtClean="0"/>
              <a:t>and</a:t>
            </a:r>
            <a:r>
              <a:rPr lang="nl-NL" baseline="0" dirty="0" smtClean="0"/>
              <a:t> </a:t>
            </a:r>
            <a:r>
              <a:rPr lang="nl-NL" baseline="0" dirty="0" err="1" smtClean="0"/>
              <a:t>languages</a:t>
            </a:r>
            <a:r>
              <a:rPr lang="nl-NL" baseline="0" dirty="0" smtClean="0"/>
              <a:t>. The data </a:t>
            </a:r>
            <a:r>
              <a:rPr lang="nl-NL" baseline="0" dirty="0" err="1" smtClean="0"/>
              <a:t>also</a:t>
            </a:r>
            <a:r>
              <a:rPr lang="nl-NL" baseline="0" dirty="0" smtClean="0"/>
              <a:t> </a:t>
            </a:r>
            <a:r>
              <a:rPr lang="nl-NL" baseline="0" dirty="0" err="1" smtClean="0"/>
              <a:t>increasingly</a:t>
            </a:r>
            <a:r>
              <a:rPr lang="nl-NL" baseline="0" dirty="0" smtClean="0"/>
              <a:t> </a:t>
            </a:r>
            <a:r>
              <a:rPr lang="nl-NL" baseline="0" dirty="0" err="1" smtClean="0"/>
              <a:t>come</a:t>
            </a:r>
            <a:r>
              <a:rPr lang="nl-NL" baseline="0" dirty="0" smtClean="0"/>
              <a:t> </a:t>
            </a:r>
            <a:r>
              <a:rPr lang="nl-NL" baseline="0" dirty="0" err="1" smtClean="0"/>
              <a:t>from</a:t>
            </a:r>
            <a:r>
              <a:rPr lang="nl-NL" baseline="0" dirty="0" smtClean="0"/>
              <a:t> </a:t>
            </a:r>
            <a:r>
              <a:rPr lang="nl-NL" baseline="0" dirty="0" err="1" smtClean="0"/>
              <a:t>heterogeneous</a:t>
            </a:r>
            <a:r>
              <a:rPr lang="nl-NL" baseline="0" dirty="0" smtClean="0"/>
              <a:t> sources – </a:t>
            </a:r>
            <a:r>
              <a:rPr lang="nl-NL" baseline="0" dirty="0" err="1" smtClean="0"/>
              <a:t>not</a:t>
            </a:r>
            <a:r>
              <a:rPr lang="nl-NL" baseline="0" dirty="0" smtClean="0"/>
              <a:t> </a:t>
            </a:r>
            <a:r>
              <a:rPr lang="nl-NL" baseline="0" dirty="0" err="1" smtClean="0"/>
              <a:t>just</a:t>
            </a:r>
            <a:r>
              <a:rPr lang="nl-NL" baseline="0" dirty="0" smtClean="0"/>
              <a:t> </a:t>
            </a:r>
            <a:r>
              <a:rPr lang="nl-NL" baseline="0" dirty="0" err="1" smtClean="0"/>
              <a:t>libraries</a:t>
            </a:r>
            <a:r>
              <a:rPr lang="nl-NL" baseline="0" dirty="0" smtClean="0"/>
              <a:t>. </a:t>
            </a:r>
            <a:r>
              <a:rPr lang="nl-NL" baseline="0" dirty="0" err="1" smtClean="0"/>
              <a:t>And</a:t>
            </a:r>
            <a:r>
              <a:rPr lang="nl-NL" baseline="0" dirty="0" smtClean="0"/>
              <a:t> </a:t>
            </a:r>
            <a:r>
              <a:rPr lang="nl-NL" baseline="0" dirty="0" err="1" smtClean="0"/>
              <a:t>the</a:t>
            </a:r>
            <a:r>
              <a:rPr lang="nl-NL" baseline="0" dirty="0" smtClean="0"/>
              <a:t> </a:t>
            </a:r>
            <a:r>
              <a:rPr lang="nl-NL" baseline="0" dirty="0" err="1" smtClean="0"/>
              <a:t>local</a:t>
            </a:r>
            <a:r>
              <a:rPr lang="nl-NL" baseline="0" dirty="0" smtClean="0"/>
              <a:t>/</a:t>
            </a:r>
            <a:r>
              <a:rPr lang="nl-NL" baseline="0" dirty="0" err="1" smtClean="0"/>
              <a:t>national</a:t>
            </a:r>
            <a:r>
              <a:rPr lang="nl-NL" baseline="0" dirty="0" smtClean="0"/>
              <a:t> </a:t>
            </a:r>
            <a:r>
              <a:rPr lang="nl-NL" baseline="0" dirty="0" err="1" smtClean="0"/>
              <a:t>authorities</a:t>
            </a:r>
            <a:r>
              <a:rPr lang="nl-NL" baseline="0" dirty="0" smtClean="0"/>
              <a:t> </a:t>
            </a:r>
            <a:r>
              <a:rPr lang="nl-NL" baseline="0" dirty="0" err="1" smtClean="0"/>
              <a:t>that</a:t>
            </a:r>
            <a:r>
              <a:rPr lang="nl-NL" baseline="0" dirty="0" smtClean="0"/>
              <a:t> </a:t>
            </a:r>
            <a:r>
              <a:rPr lang="nl-NL" baseline="0" dirty="0" err="1" smtClean="0"/>
              <a:t>used</a:t>
            </a:r>
            <a:r>
              <a:rPr lang="nl-NL" baseline="0" dirty="0" smtClean="0"/>
              <a:t> </a:t>
            </a:r>
            <a:r>
              <a:rPr lang="nl-NL" baseline="0" dirty="0" err="1" smtClean="0"/>
              <a:t>to</a:t>
            </a:r>
            <a:r>
              <a:rPr lang="nl-NL" baseline="0" dirty="0" smtClean="0"/>
              <a:t> make </a:t>
            </a:r>
            <a:r>
              <a:rPr lang="nl-NL" baseline="0" dirty="0" err="1" smtClean="0"/>
              <a:t>the</a:t>
            </a:r>
            <a:r>
              <a:rPr lang="nl-NL" baseline="0" dirty="0" smtClean="0"/>
              <a:t> data in </a:t>
            </a:r>
            <a:r>
              <a:rPr lang="nl-NL" baseline="0" dirty="0" err="1" smtClean="0"/>
              <a:t>local</a:t>
            </a:r>
            <a:r>
              <a:rPr lang="nl-NL" baseline="0" dirty="0" smtClean="0"/>
              <a:t> </a:t>
            </a:r>
            <a:r>
              <a:rPr lang="nl-NL" baseline="0" dirty="0" err="1" smtClean="0"/>
              <a:t>catalogues</a:t>
            </a:r>
            <a:r>
              <a:rPr lang="nl-NL" baseline="0" dirty="0" smtClean="0"/>
              <a:t> uniform, </a:t>
            </a:r>
            <a:r>
              <a:rPr lang="nl-NL" baseline="0" dirty="0" err="1" smtClean="0"/>
              <a:t>cannot</a:t>
            </a:r>
            <a:r>
              <a:rPr lang="nl-NL" baseline="0" dirty="0" smtClean="0"/>
              <a:t> </a:t>
            </a:r>
            <a:r>
              <a:rPr lang="nl-NL" baseline="0" dirty="0" err="1" smtClean="0"/>
              <a:t>be</a:t>
            </a:r>
            <a:r>
              <a:rPr lang="nl-NL" baseline="0" dirty="0" smtClean="0"/>
              <a:t> </a:t>
            </a:r>
            <a:r>
              <a:rPr lang="nl-NL" baseline="0" dirty="0" err="1" smtClean="0"/>
              <a:t>applied</a:t>
            </a:r>
            <a:r>
              <a:rPr lang="nl-NL" baseline="0" dirty="0" smtClean="0"/>
              <a:t> on </a:t>
            </a:r>
            <a:r>
              <a:rPr lang="nl-NL" baseline="0" dirty="0" err="1" smtClean="0"/>
              <a:t>this</a:t>
            </a:r>
            <a:r>
              <a:rPr lang="nl-NL" baseline="0" dirty="0" smtClean="0"/>
              <a:t> </a:t>
            </a:r>
            <a:r>
              <a:rPr lang="nl-NL" baseline="0" dirty="0" err="1" smtClean="0"/>
              <a:t>heterogeneous</a:t>
            </a:r>
            <a:r>
              <a:rPr lang="nl-NL" baseline="0" dirty="0" smtClean="0"/>
              <a:t> dataset without first </a:t>
            </a:r>
            <a:r>
              <a:rPr lang="nl-NL" baseline="0" dirty="0" err="1" smtClean="0"/>
              <a:t>aligning</a:t>
            </a:r>
            <a:r>
              <a:rPr lang="nl-NL" baseline="0" dirty="0" smtClean="0"/>
              <a:t> </a:t>
            </a:r>
            <a:r>
              <a:rPr lang="nl-NL" baseline="0" dirty="0" err="1" smtClean="0"/>
              <a:t>them</a:t>
            </a:r>
            <a:r>
              <a:rPr lang="nl-NL" baseline="0" dirty="0" smtClean="0"/>
              <a:t>. </a:t>
            </a:r>
            <a:endParaRPr lang="nl-NL" dirty="0"/>
          </a:p>
        </p:txBody>
      </p:sp>
      <p:sp>
        <p:nvSpPr>
          <p:cNvPr id="4" name="Slide Number Placeholder 3"/>
          <p:cNvSpPr>
            <a:spLocks noGrp="1"/>
          </p:cNvSpPr>
          <p:nvPr>
            <p:ph type="sldNum" sz="quarter" idx="10"/>
          </p:nvPr>
        </p:nvSpPr>
        <p:spPr/>
        <p:txBody>
          <a:bodyPr/>
          <a:lstStyle/>
          <a:p>
            <a:fld id="{38201BDF-7029-4C37-8139-4C7E27381A77}" type="slidenum">
              <a:rPr lang="nl-NL" smtClean="0"/>
              <a:t>17</a:t>
            </a:fld>
            <a:endParaRPr lang="nl-NL"/>
          </a:p>
        </p:txBody>
      </p:sp>
    </p:spTree>
    <p:extLst>
      <p:ext uri="{BB962C8B-B14F-4D97-AF65-F5344CB8AC3E}">
        <p14:creationId xmlns:p14="http://schemas.microsoft.com/office/powerpoint/2010/main" val="401264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nl-NL" dirty="0" smtClean="0"/>
              <a:t>VIAF</a:t>
            </a:r>
            <a:r>
              <a:rPr lang="en-GB" altLang="nl-NL" baseline="0" dirty="0" smtClean="0"/>
              <a:t> has been such an effort, of </a:t>
            </a:r>
            <a:r>
              <a:rPr lang="en-GB" altLang="nl-NL" dirty="0" smtClean="0"/>
              <a:t>aligning and cross-linking authority files. Ensuring that identities across</a:t>
            </a:r>
            <a:r>
              <a:rPr lang="en-GB" altLang="nl-NL" baseline="0" dirty="0" smtClean="0"/>
              <a:t> different national union catalogues could be matched.</a:t>
            </a:r>
            <a:endParaRPr lang="en-GB" altLang="nl-NL" dirty="0" smtClean="0"/>
          </a:p>
          <a:p>
            <a:pPr eaLnBrk="1" hangingPunct="1">
              <a:spcBef>
                <a:spcPct val="0"/>
              </a:spcBef>
            </a:pPr>
            <a:endParaRPr lang="en-GB" altLang="nl-NL" dirty="0" smtClean="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A7A9DA2-6DE8-4EED-8F8C-797DA22AEC19}" type="slidenum">
              <a:rPr lang="en-US" altLang="nl-NL"/>
              <a:pPr>
                <a:spcBef>
                  <a:spcPct val="0"/>
                </a:spcBef>
              </a:pPr>
              <a:t>18</a:t>
            </a:fld>
            <a:endParaRPr lang="en-US" altLang="nl-NL"/>
          </a:p>
        </p:txBody>
      </p:sp>
    </p:spTree>
    <p:extLst>
      <p:ext uri="{BB962C8B-B14F-4D97-AF65-F5344CB8AC3E}">
        <p14:creationId xmlns:p14="http://schemas.microsoft.com/office/powerpoint/2010/main" val="3280556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nl-NL" dirty="0" smtClean="0">
                <a:solidFill>
                  <a:srgbClr val="000000"/>
                </a:solidFill>
              </a:rPr>
              <a:t>And, while libraries</a:t>
            </a:r>
            <a:r>
              <a:rPr lang="en-GB" altLang="nl-NL" baseline="0" dirty="0" smtClean="0">
                <a:solidFill>
                  <a:srgbClr val="000000"/>
                </a:solidFill>
              </a:rPr>
              <a:t> were busy develo</a:t>
            </a:r>
            <a:r>
              <a:rPr lang="en-GB" altLang="nl-NL" dirty="0" smtClean="0">
                <a:solidFill>
                  <a:srgbClr val="000000"/>
                </a:solidFill>
              </a:rPr>
              <a:t>ping the proper logistics and infrastructures for their supermarkets (metadata harvesting workflows, metadata conversion and harmonisation and enrichment procedures, etc.), developments on the Web are overtaking them.</a:t>
            </a:r>
            <a:endParaRPr lang="nl-NL" altLang="nl-NL" dirty="0"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94755D0-475D-402C-AAA7-DA8A45B1EA26}" type="slidenum">
              <a:rPr lang="en-US" altLang="nl-NL">
                <a:latin typeface="Calibri" panose="020F0502020204030204" pitchFamily="34" charset="0"/>
              </a:rPr>
              <a:pPr/>
              <a:t>19</a:t>
            </a:fld>
            <a:endParaRPr lang="en-US" altLang="nl-NL">
              <a:latin typeface="Calibri" panose="020F0502020204030204" pitchFamily="34" charset="0"/>
            </a:endParaRPr>
          </a:p>
        </p:txBody>
      </p:sp>
    </p:spTree>
    <p:extLst>
      <p:ext uri="{BB962C8B-B14F-4D97-AF65-F5344CB8AC3E}">
        <p14:creationId xmlns:p14="http://schemas.microsoft.com/office/powerpoint/2010/main" val="3930997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dirty="0" smtClean="0">
                <a:solidFill>
                  <a:schemeClr val="tx1"/>
                </a:solidFill>
                <a:effectLst/>
                <a:latin typeface="+mn-lt"/>
                <a:ea typeface="+mn-ea"/>
                <a:cs typeface="+mn-cs"/>
              </a:rPr>
              <a:t>Let</a:t>
            </a:r>
            <a:r>
              <a:rPr lang="nl-NL" sz="1200" kern="1200" baseline="0" dirty="0" smtClean="0">
                <a:solidFill>
                  <a:schemeClr val="tx1"/>
                </a:solidFill>
                <a:effectLst/>
                <a:latin typeface="+mn-lt"/>
                <a:ea typeface="+mn-ea"/>
                <a:cs typeface="+mn-cs"/>
              </a:rPr>
              <a:t> me </a:t>
            </a:r>
            <a:r>
              <a:rPr lang="nl-NL" sz="1200" kern="1200" baseline="0" dirty="0" err="1" smtClean="0">
                <a:solidFill>
                  <a:schemeClr val="tx1"/>
                </a:solidFill>
                <a:effectLst/>
                <a:latin typeface="+mn-lt"/>
                <a:ea typeface="+mn-ea"/>
                <a:cs typeface="+mn-cs"/>
              </a:rPr>
              <a:t>clarify</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from</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the</a:t>
            </a:r>
            <a:r>
              <a:rPr lang="nl-NL" sz="1200" kern="1200" baseline="0" dirty="0" smtClean="0">
                <a:solidFill>
                  <a:schemeClr val="tx1"/>
                </a:solidFill>
                <a:effectLst/>
                <a:latin typeface="+mn-lt"/>
                <a:ea typeface="+mn-ea"/>
                <a:cs typeface="+mn-cs"/>
              </a:rPr>
              <a:t> start </a:t>
            </a:r>
            <a:r>
              <a:rPr lang="nl-NL" sz="1200" kern="1200" baseline="0" dirty="0" err="1" smtClean="0">
                <a:solidFill>
                  <a:schemeClr val="tx1"/>
                </a:solidFill>
                <a:effectLst/>
                <a:latin typeface="+mn-lt"/>
                <a:ea typeface="+mn-ea"/>
                <a:cs typeface="+mn-cs"/>
              </a:rPr>
              <a:t>t</a:t>
            </a:r>
            <a:r>
              <a:rPr lang="nl-NL" sz="1200" kern="1200" dirty="0" err="1" smtClean="0">
                <a:solidFill>
                  <a:schemeClr val="tx1"/>
                </a:solidFill>
                <a:effectLst/>
                <a:latin typeface="+mn-lt"/>
                <a:ea typeface="+mn-ea"/>
                <a:cs typeface="+mn-cs"/>
              </a:rPr>
              <a:t>hat</a:t>
            </a:r>
            <a:r>
              <a:rPr lang="nl-NL" sz="1200" kern="1200" dirty="0" smtClean="0">
                <a:solidFill>
                  <a:schemeClr val="tx1"/>
                </a:solidFill>
                <a:effectLst/>
                <a:latin typeface="+mn-lt"/>
                <a:ea typeface="+mn-ea"/>
                <a:cs typeface="+mn-cs"/>
              </a:rPr>
              <a:t> i </a:t>
            </a:r>
            <a:r>
              <a:rPr lang="nl-NL" sz="1200" kern="1200" dirty="0" err="1" smtClean="0">
                <a:solidFill>
                  <a:schemeClr val="tx1"/>
                </a:solidFill>
                <a:effectLst/>
                <a:latin typeface="+mn-lt"/>
                <a:ea typeface="+mn-ea"/>
                <a:cs typeface="+mn-cs"/>
              </a:rPr>
              <a:t>am</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not</a:t>
            </a:r>
            <a:r>
              <a:rPr lang="nl-NL" sz="1200" kern="1200" dirty="0" smtClean="0">
                <a:solidFill>
                  <a:schemeClr val="tx1"/>
                </a:solidFill>
                <a:effectLst/>
                <a:latin typeface="+mn-lt"/>
                <a:ea typeface="+mn-ea"/>
                <a:cs typeface="+mn-cs"/>
              </a:rPr>
              <a:t> </a:t>
            </a:r>
            <a:r>
              <a:rPr lang="nl-NL" sz="1200" kern="1200" dirty="0" err="1" smtClean="0">
                <a:solidFill>
                  <a:schemeClr val="tx1"/>
                </a:solidFill>
                <a:effectLst/>
                <a:latin typeface="+mn-lt"/>
                <a:ea typeface="+mn-ea"/>
                <a:cs typeface="+mn-cs"/>
              </a:rPr>
              <a:t>working</a:t>
            </a:r>
            <a:r>
              <a:rPr lang="nl-NL" sz="1200" kern="1200" dirty="0" smtClean="0">
                <a:solidFill>
                  <a:schemeClr val="tx1"/>
                </a:solidFill>
                <a:effectLst/>
                <a:latin typeface="+mn-lt"/>
                <a:ea typeface="+mn-ea"/>
                <a:cs typeface="+mn-cs"/>
              </a:rPr>
              <a:t> on ISNI,</a:t>
            </a:r>
            <a:r>
              <a:rPr lang="nl-NL" sz="1200" kern="1200" baseline="0" dirty="0" smtClean="0">
                <a:solidFill>
                  <a:schemeClr val="tx1"/>
                </a:solidFill>
                <a:effectLst/>
                <a:latin typeface="+mn-lt"/>
                <a:ea typeface="+mn-ea"/>
                <a:cs typeface="+mn-cs"/>
              </a:rPr>
              <a:t> at </a:t>
            </a:r>
            <a:r>
              <a:rPr lang="nl-NL" sz="1200" kern="1200" dirty="0" smtClean="0">
                <a:solidFill>
                  <a:schemeClr val="tx1"/>
                </a:solidFill>
                <a:effectLst/>
                <a:latin typeface="+mn-lt"/>
                <a:ea typeface="+mn-ea"/>
                <a:cs typeface="+mn-cs"/>
              </a:rPr>
              <a:t>OCLC. </a:t>
            </a:r>
            <a:r>
              <a:rPr lang="nl-NL" sz="1200" kern="1200" dirty="0" err="1" smtClean="0">
                <a:solidFill>
                  <a:schemeClr val="tx1"/>
                </a:solidFill>
                <a:effectLst/>
                <a:latin typeface="+mn-lt"/>
                <a:ea typeface="+mn-ea"/>
                <a:cs typeface="+mn-cs"/>
              </a:rPr>
              <a:t>However</a:t>
            </a:r>
            <a:r>
              <a:rPr lang="nl-NL" sz="1200" kern="1200" dirty="0" smtClean="0">
                <a:solidFill>
                  <a:schemeClr val="tx1"/>
                </a:solidFill>
                <a:effectLst/>
                <a:latin typeface="+mn-lt"/>
                <a:ea typeface="+mn-ea"/>
                <a:cs typeface="+mn-cs"/>
              </a:rPr>
              <a:t>,</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both</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my</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colleagues</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Janifer</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and</a:t>
            </a:r>
            <a:r>
              <a:rPr lang="nl-NL" sz="1200" kern="1200" baseline="0" dirty="0" smtClean="0">
                <a:solidFill>
                  <a:schemeClr val="tx1"/>
                </a:solidFill>
                <a:effectLst/>
                <a:latin typeface="+mn-lt"/>
                <a:ea typeface="+mn-ea"/>
                <a:cs typeface="+mn-cs"/>
              </a:rPr>
              <a:t> Karen are ISNI </a:t>
            </a:r>
            <a:r>
              <a:rPr lang="nl-NL" sz="1200" kern="1200" baseline="0" dirty="0" err="1" smtClean="0">
                <a:solidFill>
                  <a:schemeClr val="tx1"/>
                </a:solidFill>
                <a:effectLst/>
                <a:latin typeface="+mn-lt"/>
                <a:ea typeface="+mn-ea"/>
                <a:cs typeface="+mn-cs"/>
              </a:rPr>
              <a:t>specialists</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and</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they</a:t>
            </a:r>
            <a:r>
              <a:rPr lang="nl-NL" sz="1200" kern="1200" baseline="0" dirty="0" smtClean="0">
                <a:solidFill>
                  <a:schemeClr val="tx1"/>
                </a:solidFill>
                <a:effectLst/>
                <a:latin typeface="+mn-lt"/>
                <a:ea typeface="+mn-ea"/>
                <a:cs typeface="+mn-cs"/>
              </a:rPr>
              <a:t> have </a:t>
            </a:r>
            <a:r>
              <a:rPr lang="nl-NL" sz="1200" kern="1200" baseline="0" dirty="0" err="1" smtClean="0">
                <a:solidFill>
                  <a:schemeClr val="tx1"/>
                </a:solidFill>
                <a:effectLst/>
                <a:latin typeface="+mn-lt"/>
                <a:ea typeface="+mn-ea"/>
                <a:cs typeface="+mn-cs"/>
              </a:rPr>
              <a:t>provided</a:t>
            </a:r>
            <a:r>
              <a:rPr lang="nl-NL" sz="1200" kern="1200" baseline="0" dirty="0" smtClean="0">
                <a:solidFill>
                  <a:schemeClr val="tx1"/>
                </a:solidFill>
                <a:effectLst/>
                <a:latin typeface="+mn-lt"/>
                <a:ea typeface="+mn-ea"/>
                <a:cs typeface="+mn-cs"/>
              </a:rPr>
              <a:t> me </a:t>
            </a:r>
            <a:r>
              <a:rPr lang="nl-NL" sz="1200" kern="1200" baseline="0" dirty="0" err="1" smtClean="0">
                <a:solidFill>
                  <a:schemeClr val="tx1"/>
                </a:solidFill>
                <a:effectLst/>
                <a:latin typeface="+mn-lt"/>
                <a:ea typeface="+mn-ea"/>
                <a:cs typeface="+mn-cs"/>
              </a:rPr>
              <a:t>lots</a:t>
            </a:r>
            <a:r>
              <a:rPr lang="nl-NL" sz="1200" kern="1200" baseline="0" dirty="0" smtClean="0">
                <a:solidFill>
                  <a:schemeClr val="tx1"/>
                </a:solidFill>
                <a:effectLst/>
                <a:latin typeface="+mn-lt"/>
                <a:ea typeface="+mn-ea"/>
                <a:cs typeface="+mn-cs"/>
              </a:rPr>
              <a:t> of info, </a:t>
            </a:r>
            <a:r>
              <a:rPr lang="nl-NL" sz="1200" kern="1200" baseline="0" dirty="0" err="1" smtClean="0">
                <a:solidFill>
                  <a:schemeClr val="tx1"/>
                </a:solidFill>
                <a:effectLst/>
                <a:latin typeface="+mn-lt"/>
                <a:ea typeface="+mn-ea"/>
                <a:cs typeface="+mn-cs"/>
              </a:rPr>
              <a:t>advice</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and</a:t>
            </a:r>
            <a:r>
              <a:rPr lang="nl-NL" sz="1200" kern="1200" baseline="0" dirty="0" smtClean="0">
                <a:solidFill>
                  <a:schemeClr val="tx1"/>
                </a:solidFill>
                <a:effectLst/>
                <a:latin typeface="+mn-lt"/>
                <a:ea typeface="+mn-ea"/>
                <a:cs typeface="+mn-cs"/>
              </a:rPr>
              <a:t> slides, </a:t>
            </a:r>
            <a:r>
              <a:rPr lang="nl-NL" sz="1200" kern="1200" baseline="0" dirty="0" err="1" smtClean="0">
                <a:solidFill>
                  <a:schemeClr val="tx1"/>
                </a:solidFill>
                <a:effectLst/>
                <a:latin typeface="+mn-lt"/>
                <a:ea typeface="+mn-ea"/>
                <a:cs typeface="+mn-cs"/>
              </a:rPr>
              <a:t>which</a:t>
            </a:r>
            <a:r>
              <a:rPr lang="nl-NL" sz="1200" kern="1200" baseline="0" dirty="0" smtClean="0">
                <a:solidFill>
                  <a:schemeClr val="tx1"/>
                </a:solidFill>
                <a:effectLst/>
                <a:latin typeface="+mn-lt"/>
                <a:ea typeface="+mn-ea"/>
                <a:cs typeface="+mn-cs"/>
              </a:rPr>
              <a:t> i have re-</a:t>
            </a:r>
            <a:r>
              <a:rPr lang="nl-NL" sz="1200" kern="1200" baseline="0" dirty="0" err="1" smtClean="0">
                <a:solidFill>
                  <a:schemeClr val="tx1"/>
                </a:solidFill>
                <a:effectLst/>
                <a:latin typeface="+mn-lt"/>
                <a:ea typeface="+mn-ea"/>
                <a:cs typeface="+mn-cs"/>
              </a:rPr>
              <a:t>used</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heavily</a:t>
            </a:r>
            <a:r>
              <a:rPr lang="nl-NL" sz="1200" kern="1200" baseline="0" dirty="0" smtClean="0">
                <a:solidFill>
                  <a:schemeClr val="tx1"/>
                </a:solidFill>
                <a:effectLst/>
                <a:latin typeface="+mn-lt"/>
                <a:ea typeface="+mn-ea"/>
                <a:cs typeface="+mn-cs"/>
              </a:rPr>
              <a:t> in </a:t>
            </a:r>
            <a:r>
              <a:rPr lang="nl-NL" sz="1200" kern="1200" baseline="0" dirty="0" err="1" smtClean="0">
                <a:solidFill>
                  <a:schemeClr val="tx1"/>
                </a:solidFill>
                <a:effectLst/>
                <a:latin typeface="+mn-lt"/>
                <a:ea typeface="+mn-ea"/>
                <a:cs typeface="+mn-cs"/>
              </a:rPr>
              <a:t>this</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presentation</a:t>
            </a:r>
            <a:r>
              <a:rPr lang="nl-NL" sz="1200" kern="1200" baseline="0" dirty="0" smtClean="0">
                <a:solidFill>
                  <a:schemeClr val="tx1"/>
                </a:solidFill>
                <a:effectLst/>
                <a:latin typeface="+mn-lt"/>
                <a:ea typeface="+mn-ea"/>
                <a:cs typeface="+mn-cs"/>
              </a:rPr>
              <a:t>.</a:t>
            </a: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8201BDF-7029-4C37-8139-4C7E27381A77}" type="slidenum">
              <a:rPr lang="nl-NL" smtClean="0"/>
              <a:t>2</a:t>
            </a:fld>
            <a:endParaRPr lang="nl-NL"/>
          </a:p>
        </p:txBody>
      </p:sp>
    </p:spTree>
    <p:extLst>
      <p:ext uri="{BB962C8B-B14F-4D97-AF65-F5344CB8AC3E}">
        <p14:creationId xmlns:p14="http://schemas.microsoft.com/office/powerpoint/2010/main" val="3372318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nl-NL" dirty="0" smtClean="0"/>
              <a:t>In </a:t>
            </a:r>
            <a:r>
              <a:rPr lang="nl-NL" altLang="nl-NL" dirty="0" err="1" smtClean="0"/>
              <a:t>the</a:t>
            </a:r>
            <a:r>
              <a:rPr lang="nl-NL" altLang="nl-NL" dirty="0" smtClean="0"/>
              <a:t> Web environment,</a:t>
            </a:r>
            <a:r>
              <a:rPr lang="nl-NL" altLang="nl-NL" baseline="0" dirty="0" smtClean="0"/>
              <a:t> </a:t>
            </a:r>
            <a:r>
              <a:rPr lang="nl-NL" altLang="nl-NL" baseline="0" dirty="0" err="1" smtClean="0"/>
              <a:t>libraries</a:t>
            </a:r>
            <a:r>
              <a:rPr lang="nl-NL" altLang="nl-NL" baseline="0" dirty="0" smtClean="0"/>
              <a:t> </a:t>
            </a:r>
            <a:r>
              <a:rPr lang="nl-NL" altLang="nl-NL" dirty="0" err="1" smtClean="0"/>
              <a:t>need</a:t>
            </a:r>
            <a:r>
              <a:rPr lang="nl-NL" altLang="nl-NL" dirty="0" smtClean="0"/>
              <a:t> </a:t>
            </a:r>
            <a:r>
              <a:rPr lang="nl-NL" altLang="nl-NL" dirty="0" err="1" smtClean="0"/>
              <a:t>to</a:t>
            </a:r>
            <a:r>
              <a:rPr lang="nl-NL" altLang="nl-NL" dirty="0" smtClean="0"/>
              <a:t> </a:t>
            </a:r>
            <a:r>
              <a:rPr lang="nl-NL" altLang="nl-NL" dirty="0" err="1" smtClean="0"/>
              <a:t>weave</a:t>
            </a:r>
            <a:r>
              <a:rPr lang="nl-NL" altLang="nl-NL" dirty="0" smtClean="0"/>
              <a:t> </a:t>
            </a:r>
            <a:r>
              <a:rPr lang="nl-NL" altLang="nl-NL" dirty="0" err="1" smtClean="0"/>
              <a:t>their</a:t>
            </a:r>
            <a:r>
              <a:rPr lang="nl-NL" altLang="nl-NL" dirty="0" smtClean="0"/>
              <a:t> metadata </a:t>
            </a:r>
            <a:r>
              <a:rPr lang="nl-NL" altLang="nl-NL" dirty="0" err="1" smtClean="0"/>
              <a:t>into</a:t>
            </a:r>
            <a:r>
              <a:rPr lang="nl-NL" altLang="nl-NL" dirty="0" smtClean="0"/>
              <a:t> </a:t>
            </a:r>
            <a:r>
              <a:rPr lang="nl-NL" altLang="nl-NL" dirty="0" err="1" smtClean="0"/>
              <a:t>the</a:t>
            </a:r>
            <a:r>
              <a:rPr lang="nl-NL" altLang="nl-NL" dirty="0" smtClean="0"/>
              <a:t> web </a:t>
            </a:r>
            <a:r>
              <a:rPr lang="nl-NL" altLang="nl-NL" dirty="0" err="1" smtClean="0"/>
              <a:t>tapestry</a:t>
            </a:r>
            <a:r>
              <a:rPr lang="nl-NL" altLang="nl-NL" dirty="0" smtClean="0"/>
              <a:t>. </a:t>
            </a:r>
            <a:endParaRPr lang="nl-NL" altLang="nl-NL" dirty="0" smtClean="0"/>
          </a:p>
          <a:p>
            <a:pPr eaLnBrk="1" hangingPunct="1">
              <a:spcBef>
                <a:spcPct val="0"/>
              </a:spcBef>
            </a:pPr>
            <a:r>
              <a:rPr lang="nl-NL" altLang="nl-NL" dirty="0" smtClean="0"/>
              <a:t>Library </a:t>
            </a:r>
            <a:r>
              <a:rPr lang="nl-NL" altLang="nl-NL" dirty="0" smtClean="0"/>
              <a:t>data </a:t>
            </a:r>
            <a:r>
              <a:rPr lang="nl-NL" altLang="nl-NL" dirty="0" err="1" smtClean="0"/>
              <a:t>need</a:t>
            </a:r>
            <a:r>
              <a:rPr lang="nl-NL" altLang="nl-NL" dirty="0" smtClean="0"/>
              <a:t> </a:t>
            </a:r>
            <a:r>
              <a:rPr lang="nl-NL" altLang="nl-NL" dirty="0" err="1" smtClean="0"/>
              <a:t>to</a:t>
            </a:r>
            <a:r>
              <a:rPr lang="nl-NL" altLang="nl-NL" dirty="0" smtClean="0"/>
              <a:t> </a:t>
            </a:r>
            <a:r>
              <a:rPr lang="nl-NL" altLang="nl-NL" dirty="0" err="1" smtClean="0"/>
              <a:t>be</a:t>
            </a:r>
            <a:r>
              <a:rPr lang="nl-NL" altLang="nl-NL" dirty="0" smtClean="0"/>
              <a:t> </a:t>
            </a:r>
            <a:r>
              <a:rPr lang="nl-NL" altLang="nl-NL" dirty="0" err="1" smtClean="0"/>
              <a:t>linked</a:t>
            </a:r>
            <a:r>
              <a:rPr lang="nl-NL" altLang="nl-NL" dirty="0" smtClean="0"/>
              <a:t> </a:t>
            </a:r>
            <a:r>
              <a:rPr lang="nl-NL" altLang="nl-NL" dirty="0" err="1" smtClean="0"/>
              <a:t>to</a:t>
            </a:r>
            <a:r>
              <a:rPr lang="nl-NL" altLang="nl-NL" dirty="0" smtClean="0"/>
              <a:t> </a:t>
            </a:r>
            <a:r>
              <a:rPr lang="nl-NL" altLang="nl-NL" dirty="0" err="1" smtClean="0"/>
              <a:t>other</a:t>
            </a:r>
            <a:r>
              <a:rPr lang="nl-NL" altLang="nl-NL" dirty="0" smtClean="0"/>
              <a:t>, non-</a:t>
            </a:r>
            <a:r>
              <a:rPr lang="nl-NL" altLang="nl-NL" dirty="0" err="1" smtClean="0"/>
              <a:t>library</a:t>
            </a:r>
            <a:r>
              <a:rPr lang="nl-NL" altLang="nl-NL" baseline="0" dirty="0" smtClean="0"/>
              <a:t> data</a:t>
            </a:r>
            <a:r>
              <a:rPr lang="nl-NL" altLang="nl-NL" dirty="0" smtClean="0"/>
              <a:t>: data </a:t>
            </a:r>
            <a:r>
              <a:rPr lang="nl-NL" altLang="nl-NL" dirty="0" err="1" smtClean="0"/>
              <a:t>from</a:t>
            </a:r>
            <a:r>
              <a:rPr lang="nl-NL" altLang="nl-NL" dirty="0" smtClean="0"/>
              <a:t> </a:t>
            </a:r>
            <a:r>
              <a:rPr lang="nl-NL" altLang="nl-NL" dirty="0" err="1" smtClean="0"/>
              <a:t>publishers</a:t>
            </a:r>
            <a:r>
              <a:rPr lang="nl-NL" altLang="nl-NL" dirty="0" smtClean="0"/>
              <a:t>, wikidata, </a:t>
            </a:r>
            <a:r>
              <a:rPr lang="nl-NL" altLang="nl-NL" dirty="0" err="1" smtClean="0"/>
              <a:t>and</a:t>
            </a:r>
            <a:r>
              <a:rPr lang="nl-NL" altLang="nl-NL" dirty="0" smtClean="0"/>
              <a:t> data </a:t>
            </a:r>
            <a:r>
              <a:rPr lang="nl-NL" altLang="nl-NL" dirty="0" err="1" smtClean="0"/>
              <a:t>from</a:t>
            </a:r>
            <a:r>
              <a:rPr lang="nl-NL" altLang="nl-NL" dirty="0" smtClean="0"/>
              <a:t> </a:t>
            </a:r>
            <a:r>
              <a:rPr lang="nl-NL" altLang="nl-NL" dirty="0" err="1" smtClean="0"/>
              <a:t>other</a:t>
            </a:r>
            <a:r>
              <a:rPr lang="nl-NL" altLang="nl-NL" dirty="0" smtClean="0"/>
              <a:t> </a:t>
            </a:r>
            <a:r>
              <a:rPr lang="nl-NL" altLang="nl-NL" dirty="0" err="1" smtClean="0"/>
              <a:t>players</a:t>
            </a:r>
            <a:r>
              <a:rPr lang="nl-NL" altLang="nl-NL" baseline="0" dirty="0" smtClean="0"/>
              <a:t> in </a:t>
            </a:r>
            <a:r>
              <a:rPr lang="nl-NL" altLang="nl-NL" baseline="0" dirty="0" err="1" smtClean="0"/>
              <a:t>the</a:t>
            </a:r>
            <a:r>
              <a:rPr lang="nl-NL" altLang="nl-NL" baseline="0" dirty="0" smtClean="0"/>
              <a:t> field – like CRIS </a:t>
            </a:r>
            <a:r>
              <a:rPr lang="nl-NL" altLang="nl-NL" baseline="0" dirty="0" err="1" smtClean="0"/>
              <a:t>and</a:t>
            </a:r>
            <a:r>
              <a:rPr lang="nl-NL" altLang="nl-NL" baseline="0" dirty="0" smtClean="0"/>
              <a:t> </a:t>
            </a:r>
            <a:r>
              <a:rPr lang="nl-NL" altLang="nl-NL" baseline="0" dirty="0" err="1" smtClean="0"/>
              <a:t>IRs</a:t>
            </a:r>
            <a:endParaRPr lang="nl-NL" altLang="nl-NL" dirty="0" smtClean="0"/>
          </a:p>
          <a:p>
            <a:pPr marL="0" marR="0" indent="0" algn="l" defTabSz="914400" rtl="0" eaLnBrk="1" fontAlgn="auto" latinLnBrk="0" hangingPunct="1">
              <a:lnSpc>
                <a:spcPct val="100000"/>
              </a:lnSpc>
              <a:spcBef>
                <a:spcPct val="0"/>
              </a:spcBef>
              <a:spcAft>
                <a:spcPts val="0"/>
              </a:spcAft>
              <a:buClrTx/>
              <a:buSzTx/>
              <a:buFontTx/>
              <a:buNone/>
              <a:tabLst/>
              <a:defRPr/>
            </a:pPr>
            <a:r>
              <a:rPr lang="nl-NL" altLang="nl-NL" dirty="0" smtClean="0"/>
              <a:t>In </a:t>
            </a:r>
            <a:r>
              <a:rPr lang="nl-NL" altLang="nl-NL" dirty="0" err="1" smtClean="0"/>
              <a:t>this</a:t>
            </a:r>
            <a:r>
              <a:rPr lang="nl-NL" altLang="nl-NL" dirty="0" smtClean="0"/>
              <a:t> </a:t>
            </a:r>
            <a:r>
              <a:rPr lang="nl-NL" altLang="nl-NL" dirty="0" err="1" smtClean="0"/>
              <a:t>linked</a:t>
            </a:r>
            <a:r>
              <a:rPr lang="nl-NL" altLang="nl-NL" dirty="0" smtClean="0"/>
              <a:t> data environment,</a:t>
            </a:r>
            <a:r>
              <a:rPr lang="nl-NL" altLang="nl-NL" baseline="0" dirty="0" smtClean="0"/>
              <a:t> </a:t>
            </a:r>
            <a:r>
              <a:rPr lang="nl-NL" altLang="nl-NL" dirty="0" err="1" smtClean="0"/>
              <a:t>identifiers</a:t>
            </a:r>
            <a:r>
              <a:rPr lang="nl-NL" altLang="nl-NL" dirty="0" smtClean="0"/>
              <a:t> </a:t>
            </a:r>
            <a:r>
              <a:rPr lang="nl-NL" altLang="nl-NL" dirty="0" err="1" smtClean="0"/>
              <a:t>play</a:t>
            </a:r>
            <a:r>
              <a:rPr lang="nl-NL" altLang="nl-NL" dirty="0" smtClean="0"/>
              <a:t> </a:t>
            </a:r>
            <a:r>
              <a:rPr lang="nl-NL" altLang="nl-NL" dirty="0" err="1" smtClean="0"/>
              <a:t>an</a:t>
            </a:r>
            <a:r>
              <a:rPr lang="nl-NL" altLang="nl-NL" dirty="0" smtClean="0"/>
              <a:t> important </a:t>
            </a:r>
            <a:r>
              <a:rPr lang="nl-NL" altLang="nl-NL" dirty="0" err="1" smtClean="0"/>
              <a:t>role</a:t>
            </a:r>
            <a:r>
              <a:rPr lang="nl-NL" altLang="nl-NL" dirty="0" smtClean="0"/>
              <a:t>,</a:t>
            </a:r>
            <a:r>
              <a:rPr lang="nl-NL" altLang="nl-NL" baseline="0" dirty="0" smtClean="0"/>
              <a:t> as </a:t>
            </a:r>
            <a:r>
              <a:rPr lang="nl-NL" altLang="nl-NL" baseline="0" dirty="0" err="1" smtClean="0"/>
              <a:t>URIs</a:t>
            </a:r>
            <a:r>
              <a:rPr lang="nl-NL" altLang="nl-NL" baseline="0" dirty="0" smtClean="0"/>
              <a:t>. </a:t>
            </a:r>
          </a:p>
          <a:p>
            <a:pPr marL="0" marR="0" indent="0" algn="l" defTabSz="914400" rtl="0" eaLnBrk="1" fontAlgn="auto" latinLnBrk="0" hangingPunct="1">
              <a:lnSpc>
                <a:spcPct val="100000"/>
              </a:lnSpc>
              <a:spcBef>
                <a:spcPct val="0"/>
              </a:spcBef>
              <a:spcAft>
                <a:spcPts val="0"/>
              </a:spcAft>
              <a:buClrTx/>
              <a:buSzTx/>
              <a:buFontTx/>
              <a:buNone/>
              <a:tabLst/>
              <a:defRPr/>
            </a:pPr>
            <a:r>
              <a:rPr lang="nl-NL" sz="1200" kern="1200" baseline="0" dirty="0" err="1" smtClean="0">
                <a:solidFill>
                  <a:schemeClr val="tx1"/>
                </a:solidFill>
                <a:effectLst/>
                <a:latin typeface="+mn-lt"/>
                <a:ea typeface="+mn-ea"/>
                <a:cs typeface="+mn-cs"/>
              </a:rPr>
              <a:t>And</a:t>
            </a:r>
            <a:r>
              <a:rPr lang="nl-NL" sz="1200" kern="1200" baseline="0" dirty="0" smtClean="0">
                <a:solidFill>
                  <a:schemeClr val="tx1"/>
                </a:solidFill>
                <a:effectLst/>
                <a:latin typeface="+mn-lt"/>
                <a:ea typeface="+mn-ea"/>
                <a:cs typeface="+mn-cs"/>
              </a:rPr>
              <a:t> ISNI, </a:t>
            </a:r>
            <a:r>
              <a:rPr lang="nl-NL" sz="1200" kern="1200" baseline="0" dirty="0" err="1" smtClean="0">
                <a:solidFill>
                  <a:schemeClr val="tx1"/>
                </a:solidFill>
                <a:effectLst/>
                <a:latin typeface="+mn-lt"/>
                <a:ea typeface="+mn-ea"/>
                <a:cs typeface="+mn-cs"/>
              </a:rPr>
              <a:t>an</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authoritative</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global</a:t>
            </a:r>
            <a:r>
              <a:rPr lang="nl-NL" sz="1200" kern="1200" baseline="0" dirty="0" smtClean="0">
                <a:solidFill>
                  <a:schemeClr val="tx1"/>
                </a:solidFill>
                <a:effectLst/>
                <a:latin typeface="+mn-lt"/>
                <a:ea typeface="+mn-ea"/>
                <a:cs typeface="+mn-cs"/>
              </a:rPr>
              <a:t> name </a:t>
            </a:r>
            <a:r>
              <a:rPr lang="nl-NL" sz="1200" kern="1200" baseline="0" dirty="0" err="1" smtClean="0">
                <a:solidFill>
                  <a:schemeClr val="tx1"/>
                </a:solidFill>
                <a:effectLst/>
                <a:latin typeface="+mn-lt"/>
                <a:ea typeface="+mn-ea"/>
                <a:cs typeface="+mn-cs"/>
              </a:rPr>
              <a:t>identity</a:t>
            </a:r>
            <a:r>
              <a:rPr lang="nl-NL" sz="1200" kern="1200" baseline="0" dirty="0" smtClean="0">
                <a:solidFill>
                  <a:schemeClr val="tx1"/>
                </a:solidFill>
                <a:effectLst/>
                <a:latin typeface="+mn-lt"/>
                <a:ea typeface="+mn-ea"/>
                <a:cs typeface="+mn-cs"/>
              </a:rPr>
              <a:t> </a:t>
            </a:r>
            <a:r>
              <a:rPr lang="nl-NL" sz="1200" kern="1200" baseline="0" dirty="0" smtClean="0">
                <a:solidFill>
                  <a:schemeClr val="tx1"/>
                </a:solidFill>
                <a:effectLst/>
                <a:latin typeface="+mn-lt"/>
                <a:ea typeface="+mn-ea"/>
                <a:cs typeface="+mn-cs"/>
              </a:rPr>
              <a:t>service, is </a:t>
            </a:r>
            <a:r>
              <a:rPr lang="nl-NL" sz="1200" kern="1200" baseline="0" dirty="0" err="1" smtClean="0">
                <a:solidFill>
                  <a:schemeClr val="tx1"/>
                </a:solidFill>
                <a:effectLst/>
                <a:latin typeface="+mn-lt"/>
                <a:ea typeface="+mn-ea"/>
                <a:cs typeface="+mn-cs"/>
              </a:rPr>
              <a:t>potentially</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an</a:t>
            </a:r>
            <a:r>
              <a:rPr lang="nl-NL" sz="1200" kern="1200" baseline="0" dirty="0" smtClean="0">
                <a:solidFill>
                  <a:schemeClr val="tx1"/>
                </a:solidFill>
                <a:effectLst/>
                <a:latin typeface="+mn-lt"/>
                <a:ea typeface="+mn-ea"/>
                <a:cs typeface="+mn-cs"/>
              </a:rPr>
              <a:t> important </a:t>
            </a:r>
            <a:r>
              <a:rPr lang="nl-NL" sz="1200" kern="1200" baseline="0" dirty="0" err="1" smtClean="0">
                <a:solidFill>
                  <a:schemeClr val="tx1"/>
                </a:solidFill>
                <a:effectLst/>
                <a:latin typeface="+mn-lt"/>
                <a:ea typeface="+mn-ea"/>
                <a:cs typeface="+mn-cs"/>
              </a:rPr>
              <a:t>identifier</a:t>
            </a:r>
            <a:r>
              <a:rPr lang="nl-NL" sz="1200" kern="1200" baseline="0" dirty="0" smtClean="0">
                <a:solidFill>
                  <a:schemeClr val="tx1"/>
                </a:solidFill>
                <a:effectLst/>
                <a:latin typeface="+mn-lt"/>
                <a:ea typeface="+mn-ea"/>
                <a:cs typeface="+mn-cs"/>
              </a:rPr>
              <a:t> hub </a:t>
            </a:r>
            <a:r>
              <a:rPr lang="nl-NL" sz="1200" kern="1200" baseline="0" dirty="0" err="1" smtClean="0">
                <a:solidFill>
                  <a:schemeClr val="tx1"/>
                </a:solidFill>
                <a:effectLst/>
                <a:latin typeface="+mn-lt"/>
                <a:ea typeface="+mn-ea"/>
                <a:cs typeface="+mn-cs"/>
              </a:rPr>
              <a:t>for</a:t>
            </a:r>
            <a:r>
              <a:rPr lang="nl-NL" sz="1200" kern="1200" baseline="0" dirty="0" smtClean="0">
                <a:solidFill>
                  <a:schemeClr val="tx1"/>
                </a:solidFill>
                <a:effectLst/>
                <a:latin typeface="+mn-lt"/>
                <a:ea typeface="+mn-ea"/>
                <a:cs typeface="+mn-cs"/>
              </a:rPr>
              <a:t> </a:t>
            </a:r>
            <a:r>
              <a:rPr lang="nl-NL" sz="1200" kern="1200" baseline="0" dirty="0" err="1" smtClean="0">
                <a:solidFill>
                  <a:schemeClr val="tx1"/>
                </a:solidFill>
                <a:effectLst/>
                <a:latin typeface="+mn-lt"/>
                <a:ea typeface="+mn-ea"/>
                <a:cs typeface="+mn-cs"/>
              </a:rPr>
              <a:t>linked</a:t>
            </a:r>
            <a:r>
              <a:rPr lang="nl-NL" sz="1200" kern="1200" baseline="0" dirty="0" smtClean="0">
                <a:solidFill>
                  <a:schemeClr val="tx1"/>
                </a:solidFill>
                <a:effectLst/>
                <a:latin typeface="+mn-lt"/>
                <a:ea typeface="+mn-ea"/>
                <a:cs typeface="+mn-cs"/>
              </a:rPr>
              <a:t> data.</a:t>
            </a:r>
          </a:p>
          <a:p>
            <a:pPr marL="0" marR="0" indent="0" algn="l" defTabSz="914400" rtl="0" eaLnBrk="1" fontAlgn="auto" latinLnBrk="0" hangingPunct="1">
              <a:lnSpc>
                <a:spcPct val="100000"/>
              </a:lnSpc>
              <a:spcBef>
                <a:spcPct val="0"/>
              </a:spcBef>
              <a:spcAft>
                <a:spcPts val="0"/>
              </a:spcAft>
              <a:buClrTx/>
              <a:buSzTx/>
              <a:buFontTx/>
              <a:buNone/>
              <a:tabLst/>
              <a:defRPr/>
            </a:pPr>
            <a:r>
              <a:rPr lang="en-GB" sz="1200" kern="1200" dirty="0" smtClean="0">
                <a:solidFill>
                  <a:schemeClr val="tx1"/>
                </a:solidFill>
                <a:effectLst/>
                <a:latin typeface="+mn-lt"/>
                <a:ea typeface="+mn-ea"/>
                <a:cs typeface="+mn-cs"/>
              </a:rPr>
              <a:t>As part of its linked data strategy, OCLC is investing in the entity metadata model and naturally, opportunities for providing a global name identity service is part of its future planning. </a:t>
            </a:r>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D562648-0349-44FF-AAB7-BFFFBE82EB6A}" type="slidenum">
              <a:rPr lang="en-GB" altLang="nl-NL"/>
              <a:pPr>
                <a:spcBef>
                  <a:spcPct val="0"/>
                </a:spcBef>
              </a:pPr>
              <a:t>20</a:t>
            </a:fld>
            <a:endParaRPr lang="en-GB" altLang="nl-NL"/>
          </a:p>
        </p:txBody>
      </p:sp>
    </p:spTree>
    <p:extLst>
      <p:ext uri="{BB962C8B-B14F-4D97-AF65-F5344CB8AC3E}">
        <p14:creationId xmlns:p14="http://schemas.microsoft.com/office/powerpoint/2010/main" val="32737590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are interested, you can find </a:t>
            </a:r>
            <a:r>
              <a:rPr lang="en-US" dirty="0" smtClean="0"/>
              <a:t>more information </a:t>
            </a:r>
            <a:r>
              <a:rPr lang="en-US" dirty="0" smtClean="0"/>
              <a:t>about OCLC’s Linked Data-related activities on the</a:t>
            </a:r>
            <a:r>
              <a:rPr lang="en-US" baseline="0" dirty="0" smtClean="0"/>
              <a:t> web.</a:t>
            </a:r>
          </a:p>
          <a:p>
            <a:r>
              <a:rPr lang="en-US" dirty="0" smtClean="0"/>
              <a:t>OCLC</a:t>
            </a:r>
            <a:r>
              <a:rPr lang="en-US" baseline="0" dirty="0" smtClean="0"/>
              <a:t> Research is doing </a:t>
            </a:r>
            <a:r>
              <a:rPr lang="en-US" dirty="0" smtClean="0"/>
              <a:t>data modeling, contributing to best practices and standardization (W3C, BIBFRAME), publishing WC-dataset as linked data, surveying the field to explore how libraries are publishing</a:t>
            </a:r>
            <a:r>
              <a:rPr lang="en-US" baseline="0" dirty="0" smtClean="0"/>
              <a:t> and consuming linked data, prototyping new applications based on linked data.</a:t>
            </a:r>
          </a:p>
          <a:p>
            <a:pPr marL="0" indent="0">
              <a:buFontTx/>
              <a:buNone/>
            </a:pPr>
            <a:r>
              <a:rPr lang="en-US" baseline="0" dirty="0" smtClean="0"/>
              <a:t>The </a:t>
            </a:r>
            <a:r>
              <a:rPr lang="en-US" baseline="0" dirty="0" err="1" smtClean="0"/>
              <a:t>EntityJS</a:t>
            </a:r>
            <a:r>
              <a:rPr lang="en-US" baseline="0" dirty="0" smtClean="0"/>
              <a:t> project is </a:t>
            </a:r>
            <a:r>
              <a:rPr lang="en-US" baseline="0" dirty="0" smtClean="0"/>
              <a:t>a </a:t>
            </a:r>
            <a:r>
              <a:rPr lang="en-US" baseline="0" dirty="0" smtClean="0"/>
              <a:t>prototype effort, testing the process of transforming bibliographic records to triples and </a:t>
            </a:r>
            <a:r>
              <a:rPr lang="en-US" sz="1200" baseline="0" dirty="0" smtClean="0"/>
              <a:t>g</a:t>
            </a:r>
            <a:r>
              <a:rPr lang="en-US" sz="1200" dirty="0" smtClean="0"/>
              <a:t>etting some real-life RDF experience.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As a result of OCLC Research’s work in this area, OCLC is piloting a person reconciliation services called the Person Entity Lookup Pilot.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ISNI is important in this context as a Name Identity Service.</a:t>
            </a:r>
            <a:endParaRPr lang="nl-NL" baseline="0" dirty="0" smtClean="0"/>
          </a:p>
          <a:p>
            <a:pPr marL="0" indent="0">
              <a:buFontTx/>
              <a:buNone/>
            </a:pPr>
            <a:endParaRPr lang="nl-NL" dirty="0"/>
          </a:p>
        </p:txBody>
      </p:sp>
      <p:sp>
        <p:nvSpPr>
          <p:cNvPr id="4" name="Slide Number Placeholder 3"/>
          <p:cNvSpPr>
            <a:spLocks noGrp="1"/>
          </p:cNvSpPr>
          <p:nvPr>
            <p:ph type="sldNum" sz="quarter" idx="10"/>
          </p:nvPr>
        </p:nvSpPr>
        <p:spPr/>
        <p:txBody>
          <a:bodyPr/>
          <a:lstStyle/>
          <a:p>
            <a:fld id="{38201BDF-7029-4C37-8139-4C7E27381A77}" type="slidenum">
              <a:rPr lang="nl-NL" smtClean="0"/>
              <a:t>21</a:t>
            </a:fld>
            <a:endParaRPr lang="nl-NL"/>
          </a:p>
        </p:txBody>
      </p:sp>
    </p:spTree>
    <p:extLst>
      <p:ext uri="{BB962C8B-B14F-4D97-AF65-F5344CB8AC3E}">
        <p14:creationId xmlns:p14="http://schemas.microsoft.com/office/powerpoint/2010/main" val="1232643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OCLC </a:t>
            </a:r>
            <a:r>
              <a:rPr lang="en-GB" dirty="0" smtClean="0"/>
              <a:t>is</a:t>
            </a:r>
            <a:r>
              <a:rPr lang="en-GB" baseline="0" dirty="0" smtClean="0"/>
              <a:t> applying </a:t>
            </a:r>
            <a:r>
              <a:rPr lang="en-GB" baseline="0" dirty="0" smtClean="0"/>
              <a:t>its entity </a:t>
            </a:r>
            <a:r>
              <a:rPr lang="en-GB" baseline="0" dirty="0" smtClean="0"/>
              <a:t>metadata modelling expertise to ISNI as well.</a:t>
            </a:r>
          </a:p>
          <a:p>
            <a:r>
              <a:rPr lang="en-GB" baseline="0" dirty="0" smtClean="0"/>
              <a:t>In </a:t>
            </a:r>
            <a:r>
              <a:rPr lang="en-GB" baseline="0" dirty="0" smtClean="0"/>
              <a:t>ISNI, n</a:t>
            </a:r>
            <a:r>
              <a:rPr lang="en-GB" dirty="0" smtClean="0"/>
              <a:t>ame </a:t>
            </a:r>
            <a:r>
              <a:rPr lang="en-GB" dirty="0" smtClean="0"/>
              <a:t>entities and relationship types are used to express multiple </a:t>
            </a:r>
            <a:r>
              <a:rPr lang="en-GB" dirty="0" smtClean="0"/>
              <a:t>things.  </a:t>
            </a:r>
            <a:endParaRPr lang="en-GB" dirty="0" smtClean="0"/>
          </a:p>
          <a:p>
            <a:r>
              <a:rPr lang="en-GB" dirty="0" smtClean="0"/>
              <a:t>They can be used to express hierarchy, historical relationships, etc.  </a:t>
            </a:r>
            <a:endParaRPr lang="en-GB" dirty="0" smtClean="0"/>
          </a:p>
          <a:p>
            <a:r>
              <a:rPr lang="en-GB" dirty="0" smtClean="0"/>
              <a:t>These </a:t>
            </a:r>
            <a:r>
              <a:rPr lang="en-GB" dirty="0" smtClean="0"/>
              <a:t>links may have date ranges and can be used for both display and retrieval.  </a:t>
            </a:r>
            <a:endParaRPr lang="en-GB" baseline="0" dirty="0" smtClean="0"/>
          </a:p>
        </p:txBody>
      </p:sp>
      <p:sp>
        <p:nvSpPr>
          <p:cNvPr id="4" name="Slide Number Placeholder 3"/>
          <p:cNvSpPr>
            <a:spLocks noGrp="1"/>
          </p:cNvSpPr>
          <p:nvPr>
            <p:ph type="sldNum" sz="quarter" idx="10"/>
          </p:nvPr>
        </p:nvSpPr>
        <p:spPr/>
        <p:txBody>
          <a:bodyPr/>
          <a:lstStyle/>
          <a:p>
            <a:fld id="{AE921901-2D7D-404F-83CF-0310337D82A5}" type="slidenum">
              <a:rPr lang="en-US" smtClean="0"/>
              <a:pPr/>
              <a:t>22</a:t>
            </a:fld>
            <a:endParaRPr lang="en-US" dirty="0"/>
          </a:p>
        </p:txBody>
      </p:sp>
    </p:spTree>
    <p:extLst>
      <p:ext uri="{BB962C8B-B14F-4D97-AF65-F5344CB8AC3E}">
        <p14:creationId xmlns:p14="http://schemas.microsoft.com/office/powerpoint/2010/main" val="42578235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TextEdit="1"/>
          </p:cNvSpPr>
          <p:nvPr>
            <p:ph type="sldImg"/>
          </p:nvPr>
        </p:nvSpPr>
        <p:spPr bwMode="auto">
          <a:noFill/>
          <a:ln>
            <a:solidFill>
              <a:srgbClr val="000000"/>
            </a:solidFill>
            <a:miter lim="800000"/>
            <a:headEnd/>
            <a:tailEnd/>
          </a:ln>
        </p:spPr>
      </p:sp>
      <p:sp>
        <p:nvSpPr>
          <p:cNvPr id="18434" name="Rectangle 3"/>
          <p:cNvSpPr>
            <a:spLocks noGrp="1"/>
          </p:cNvSpPr>
          <p:nvPr>
            <p:ph type="body" idx="1"/>
          </p:nvPr>
        </p:nvSpPr>
        <p:spPr bwMode="auto">
          <a:noFill/>
        </p:spPr>
        <p:txBody>
          <a:bodyPr wrap="square" numCol="1" anchor="t" anchorCtr="0" compatLnSpc="1">
            <a:prstTxWarp prst="textNoShape">
              <a:avLst/>
            </a:prstTxWarp>
          </a:bodyPr>
          <a:lstStyle/>
          <a:p>
            <a:r>
              <a:rPr lang="en-GB" dirty="0" smtClean="0"/>
              <a:t>Communities ask for new entities and relationships. </a:t>
            </a:r>
          </a:p>
          <a:p>
            <a:r>
              <a:rPr lang="en-GB" dirty="0" smtClean="0"/>
              <a:t>Last year, during a </a:t>
            </a:r>
            <a:r>
              <a:rPr lang="en-GB" dirty="0" err="1" smtClean="0"/>
              <a:t>euroCRIS</a:t>
            </a:r>
            <a:r>
              <a:rPr lang="en-GB" dirty="0" smtClean="0"/>
              <a:t>-ISNI meeting,</a:t>
            </a:r>
            <a:r>
              <a:rPr lang="en-GB" baseline="0" dirty="0" smtClean="0"/>
              <a:t> Ed Simons recommended to add research project or research group as an organisation type to ISNI.</a:t>
            </a:r>
          </a:p>
          <a:p>
            <a:r>
              <a:rPr lang="en-GB" dirty="0" smtClean="0"/>
              <a:t>This action was</a:t>
            </a:r>
            <a:r>
              <a:rPr lang="en-GB" baseline="0" dirty="0" smtClean="0"/>
              <a:t> immediately implemented.</a:t>
            </a:r>
            <a:endParaRPr lang="en-GB" dirty="0" smtClean="0"/>
          </a:p>
          <a:p>
            <a:r>
              <a:rPr lang="en-GB" dirty="0" smtClean="0"/>
              <a:t>(Research)</a:t>
            </a:r>
            <a:r>
              <a:rPr lang="en-GB" baseline="0" dirty="0" smtClean="0"/>
              <a:t> </a:t>
            </a:r>
            <a:r>
              <a:rPr lang="en-GB" dirty="0" smtClean="0"/>
              <a:t>project or a (research)</a:t>
            </a:r>
            <a:r>
              <a:rPr lang="en-GB" baseline="0" dirty="0" smtClean="0"/>
              <a:t> </a:t>
            </a:r>
            <a:r>
              <a:rPr lang="en-GB" dirty="0" smtClean="0"/>
              <a:t>group is a</a:t>
            </a:r>
            <a:r>
              <a:rPr lang="en-GB" baseline="0" dirty="0" smtClean="0"/>
              <a:t> newly added </a:t>
            </a:r>
            <a:r>
              <a:rPr lang="en-GB" dirty="0" smtClean="0"/>
              <a:t>organisation type. In a non-academic environment, you could think of a rock band, for example.</a:t>
            </a:r>
          </a:p>
          <a:p>
            <a:r>
              <a:rPr lang="en-GB" dirty="0" smtClean="0"/>
              <a:t>It can have multiple links to both persons and other organisations</a:t>
            </a:r>
            <a:r>
              <a:rPr lang="en-GB" baseline="0" dirty="0" smtClean="0"/>
              <a:t> as well as links to funders.</a:t>
            </a:r>
          </a:p>
          <a:p>
            <a:endParaRPr lang="en-GB" dirty="0" smtClean="0"/>
          </a:p>
        </p:txBody>
      </p:sp>
    </p:spTree>
    <p:extLst>
      <p:ext uri="{BB962C8B-B14F-4D97-AF65-F5344CB8AC3E}">
        <p14:creationId xmlns:p14="http://schemas.microsoft.com/office/powerpoint/2010/main" val="2031798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For more </a:t>
            </a:r>
            <a:r>
              <a:rPr lang="en-US" sz="1200" kern="1200" dirty="0" smtClean="0">
                <a:solidFill>
                  <a:schemeClr val="tx1"/>
                </a:solidFill>
                <a:effectLst/>
                <a:latin typeface="+mn-lt"/>
                <a:ea typeface="+mn-ea"/>
                <a:cs typeface="+mn-cs"/>
              </a:rPr>
              <a:t>info,</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see the ISNI documentation</a:t>
            </a:r>
            <a:r>
              <a:rPr lang="en-US" sz="1200" kern="1200" baseline="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3"/>
              </a:rPr>
              <a:t>ISNI Data element values doc</a:t>
            </a:r>
            <a:r>
              <a:rPr lang="en-US"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These element values are supported by the ISNI-system – although not all are used yet. </a:t>
            </a:r>
            <a:endParaRPr lang="nl-NL" dirty="0"/>
          </a:p>
        </p:txBody>
      </p:sp>
      <p:sp>
        <p:nvSpPr>
          <p:cNvPr id="4" name="Slide Number Placeholder 3"/>
          <p:cNvSpPr>
            <a:spLocks noGrp="1"/>
          </p:cNvSpPr>
          <p:nvPr>
            <p:ph type="sldNum" sz="quarter" idx="10"/>
          </p:nvPr>
        </p:nvSpPr>
        <p:spPr/>
        <p:txBody>
          <a:bodyPr/>
          <a:lstStyle/>
          <a:p>
            <a:fld id="{38201BDF-7029-4C37-8139-4C7E27381A77}" type="slidenum">
              <a:rPr lang="nl-NL" smtClean="0"/>
              <a:t>24</a:t>
            </a:fld>
            <a:endParaRPr lang="nl-NL"/>
          </a:p>
        </p:txBody>
      </p:sp>
    </p:spTree>
    <p:extLst>
      <p:ext uri="{BB962C8B-B14F-4D97-AF65-F5344CB8AC3E}">
        <p14:creationId xmlns:p14="http://schemas.microsoft.com/office/powerpoint/2010/main" val="24094958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We are actively observing the RIM-field and welcome any discussion about the needs in that area from the various groups of users.</a:t>
            </a:r>
            <a:endParaRPr lang="nl-NL" sz="1200" kern="1200" dirty="0" smtClean="0">
              <a:solidFill>
                <a:schemeClr val="tx1"/>
              </a:solidFill>
              <a:effectLst/>
              <a:latin typeface="+mn-lt"/>
              <a:ea typeface="+mn-ea"/>
              <a:cs typeface="+mn-cs"/>
            </a:endParaRPr>
          </a:p>
          <a:p>
            <a:endParaRPr lang="nl-NL" dirty="0"/>
          </a:p>
        </p:txBody>
      </p:sp>
      <p:sp>
        <p:nvSpPr>
          <p:cNvPr id="4" name="Slide Number Placeholder 3"/>
          <p:cNvSpPr>
            <a:spLocks noGrp="1"/>
          </p:cNvSpPr>
          <p:nvPr>
            <p:ph type="sldNum" sz="quarter" idx="10"/>
          </p:nvPr>
        </p:nvSpPr>
        <p:spPr/>
        <p:txBody>
          <a:bodyPr/>
          <a:lstStyle/>
          <a:p>
            <a:fld id="{38201BDF-7029-4C37-8139-4C7E27381A77}" type="slidenum">
              <a:rPr lang="nl-NL" smtClean="0"/>
              <a:t>25</a:t>
            </a:fld>
            <a:endParaRPr lang="nl-NL"/>
          </a:p>
        </p:txBody>
      </p:sp>
    </p:spTree>
    <p:extLst>
      <p:ext uri="{BB962C8B-B14F-4D97-AF65-F5344CB8AC3E}">
        <p14:creationId xmlns:p14="http://schemas.microsoft.com/office/powerpoint/2010/main" val="3372999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How </a:t>
            </a:r>
            <a:r>
              <a:rPr lang="nl-NL" dirty="0" err="1" smtClean="0"/>
              <a:t>many</a:t>
            </a:r>
            <a:r>
              <a:rPr lang="nl-NL" dirty="0" smtClean="0"/>
              <a:t> of </a:t>
            </a:r>
            <a:r>
              <a:rPr lang="nl-NL" dirty="0" err="1" smtClean="0"/>
              <a:t>you</a:t>
            </a:r>
            <a:r>
              <a:rPr lang="nl-NL" dirty="0" smtClean="0"/>
              <a:t> </a:t>
            </a:r>
            <a:r>
              <a:rPr lang="nl-NL" baseline="0" dirty="0" err="1" smtClean="0"/>
              <a:t>know</a:t>
            </a:r>
            <a:r>
              <a:rPr lang="nl-NL" baseline="0" dirty="0" smtClean="0"/>
              <a:t> </a:t>
            </a:r>
            <a:r>
              <a:rPr lang="nl-NL" baseline="0" dirty="0" err="1" smtClean="0"/>
              <a:t>what</a:t>
            </a:r>
            <a:r>
              <a:rPr lang="nl-NL" baseline="0" dirty="0" smtClean="0"/>
              <a:t> ISNI is? (</a:t>
            </a:r>
            <a:r>
              <a:rPr lang="nl-NL" baseline="0" dirty="0" err="1" smtClean="0"/>
              <a:t>approx</a:t>
            </a:r>
            <a:r>
              <a:rPr lang="nl-NL" baseline="0" dirty="0" smtClean="0"/>
              <a:t>. half of </a:t>
            </a:r>
            <a:r>
              <a:rPr lang="nl-NL" baseline="0" dirty="0" err="1" smtClean="0"/>
              <a:t>the</a:t>
            </a:r>
            <a:r>
              <a:rPr lang="nl-NL" baseline="0" dirty="0" smtClean="0"/>
              <a:t> </a:t>
            </a:r>
            <a:r>
              <a:rPr lang="nl-NL" baseline="0" dirty="0" err="1" smtClean="0"/>
              <a:t>audience</a:t>
            </a:r>
            <a:r>
              <a:rPr lang="nl-NL" baseline="0" dirty="0" smtClean="0"/>
              <a:t> </a:t>
            </a:r>
            <a:r>
              <a:rPr lang="nl-NL" baseline="0" dirty="0" err="1" smtClean="0"/>
              <a:t>raised</a:t>
            </a:r>
            <a:r>
              <a:rPr lang="nl-NL" baseline="0" dirty="0" smtClean="0"/>
              <a:t> </a:t>
            </a:r>
            <a:r>
              <a:rPr lang="nl-NL" baseline="0" dirty="0" err="1" smtClean="0"/>
              <a:t>their</a:t>
            </a:r>
            <a:r>
              <a:rPr lang="nl-NL" baseline="0" dirty="0" smtClean="0"/>
              <a:t> hands).</a:t>
            </a:r>
          </a:p>
          <a:p>
            <a:r>
              <a:rPr lang="nl-NL" dirty="0" smtClean="0"/>
              <a:t>Let me start</a:t>
            </a:r>
            <a:r>
              <a:rPr lang="nl-NL" baseline="0" dirty="0" smtClean="0"/>
              <a:t> </a:t>
            </a:r>
            <a:r>
              <a:rPr lang="nl-NL" baseline="0" dirty="0" err="1" smtClean="0"/>
              <a:t>with</a:t>
            </a:r>
            <a:r>
              <a:rPr lang="nl-NL" baseline="0" dirty="0" smtClean="0"/>
              <a:t> </a:t>
            </a:r>
            <a:r>
              <a:rPr lang="nl-NL" baseline="0" dirty="0" err="1" smtClean="0"/>
              <a:t>the</a:t>
            </a:r>
            <a:r>
              <a:rPr lang="nl-NL" baseline="0" dirty="0" smtClean="0"/>
              <a:t> </a:t>
            </a:r>
            <a:r>
              <a:rPr lang="nl-NL" baseline="0" dirty="0" err="1" smtClean="0"/>
              <a:t>what</a:t>
            </a:r>
            <a:r>
              <a:rPr lang="nl-NL" baseline="0" dirty="0" smtClean="0"/>
              <a:t>, </a:t>
            </a:r>
            <a:r>
              <a:rPr lang="nl-NL" baseline="0" dirty="0" err="1" smtClean="0"/>
              <a:t>the</a:t>
            </a:r>
            <a:r>
              <a:rPr lang="nl-NL" baseline="0" dirty="0" smtClean="0"/>
              <a:t> </a:t>
            </a:r>
            <a:r>
              <a:rPr lang="nl-NL" baseline="0" dirty="0" err="1" smtClean="0"/>
              <a:t>who</a:t>
            </a:r>
            <a:r>
              <a:rPr lang="nl-NL" baseline="0" dirty="0" smtClean="0"/>
              <a:t> </a:t>
            </a:r>
            <a:r>
              <a:rPr lang="nl-NL" baseline="0" dirty="0" err="1" smtClean="0"/>
              <a:t>and</a:t>
            </a:r>
            <a:r>
              <a:rPr lang="nl-NL" baseline="0" dirty="0" smtClean="0"/>
              <a:t> </a:t>
            </a:r>
            <a:r>
              <a:rPr lang="nl-NL" baseline="0" dirty="0" err="1" smtClean="0"/>
              <a:t>the</a:t>
            </a:r>
            <a:r>
              <a:rPr lang="nl-NL" baseline="0" dirty="0" smtClean="0"/>
              <a:t> </a:t>
            </a:r>
            <a:r>
              <a:rPr lang="nl-NL" baseline="0" dirty="0" err="1" smtClean="0"/>
              <a:t>why</a:t>
            </a:r>
            <a:r>
              <a:rPr lang="nl-NL" baseline="0" dirty="0" smtClean="0"/>
              <a:t> of ISNI.</a:t>
            </a:r>
            <a:endParaRPr lang="nl-NL" dirty="0"/>
          </a:p>
        </p:txBody>
      </p:sp>
      <p:sp>
        <p:nvSpPr>
          <p:cNvPr id="4" name="Slide Number Placeholder 3"/>
          <p:cNvSpPr>
            <a:spLocks noGrp="1"/>
          </p:cNvSpPr>
          <p:nvPr>
            <p:ph type="sldNum" sz="quarter" idx="10"/>
          </p:nvPr>
        </p:nvSpPr>
        <p:spPr/>
        <p:txBody>
          <a:bodyPr/>
          <a:lstStyle/>
          <a:p>
            <a:fld id="{38201BDF-7029-4C37-8139-4C7E27381A77}" type="slidenum">
              <a:rPr lang="nl-NL" smtClean="0"/>
              <a:t>3</a:t>
            </a:fld>
            <a:endParaRPr lang="nl-NL"/>
          </a:p>
        </p:txBody>
      </p:sp>
    </p:spTree>
    <p:extLst>
      <p:ext uri="{BB962C8B-B14F-4D97-AF65-F5344CB8AC3E}">
        <p14:creationId xmlns:p14="http://schemas.microsoft.com/office/powerpoint/2010/main" val="817256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 typeface="Arial"/>
              <a:buNone/>
            </a:pPr>
            <a:r>
              <a:rPr lang="en-GB" baseline="0" noProof="0" dirty="0" smtClean="0"/>
              <a:t>ISNI covers multiple domains. Academic research is a major domain within ISNI. </a:t>
            </a:r>
          </a:p>
          <a:p>
            <a:pPr marL="0" indent="0">
              <a:buFont typeface="Arial"/>
              <a:buNone/>
            </a:pPr>
            <a:r>
              <a:rPr lang="en-GB" baseline="0" noProof="0" dirty="0" smtClean="0"/>
              <a:t>This global identifier is cross-domain in the sense that it links the same identity known under different names and identifiers in domain-specific databases. It is this bridging role that is most characteristic of ISNI. As such it serves as a name identity hub.</a:t>
            </a:r>
          </a:p>
          <a:p>
            <a:r>
              <a:rPr lang="en-GB" noProof="0" dirty="0" smtClean="0"/>
              <a:t>The cross-domain nature of ISNI is</a:t>
            </a:r>
            <a:r>
              <a:rPr lang="en-GB" baseline="0" noProof="0" dirty="0" smtClean="0"/>
              <a:t> explained by the “who is ISNI”.</a:t>
            </a:r>
            <a:endParaRPr lang="en-GB" noProof="0" dirty="0" smtClean="0"/>
          </a:p>
        </p:txBody>
      </p:sp>
      <p:sp>
        <p:nvSpPr>
          <p:cNvPr id="4" name="Espace réservé du numéro de diapositive 3"/>
          <p:cNvSpPr>
            <a:spLocks noGrp="1"/>
          </p:cNvSpPr>
          <p:nvPr>
            <p:ph type="sldNum" sz="quarter" idx="10"/>
          </p:nvPr>
        </p:nvSpPr>
        <p:spPr/>
        <p:txBody>
          <a:bodyPr/>
          <a:lstStyle/>
          <a:p>
            <a:pPr>
              <a:defRPr/>
            </a:pPr>
            <a:fld id="{C17A2DC3-F03F-46CD-AF45-C9773EAE9721}" type="slidenum">
              <a:rPr lang="en-GB" smtClean="0"/>
              <a:pPr>
                <a:defRPr/>
              </a:pPr>
              <a:t>4</a:t>
            </a:fld>
            <a:endParaRPr lang="en-GB"/>
          </a:p>
        </p:txBody>
      </p:sp>
    </p:spTree>
    <p:extLst>
      <p:ext uri="{BB962C8B-B14F-4D97-AF65-F5344CB8AC3E}">
        <p14:creationId xmlns:p14="http://schemas.microsoft.com/office/powerpoint/2010/main" val="3600101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smtClean="0">
                <a:ln>
                  <a:noFill/>
                </a:ln>
                <a:solidFill>
                  <a:prstClr val="black"/>
                </a:solidFill>
                <a:effectLst/>
                <a:uLnTx/>
                <a:uFillTx/>
                <a:latin typeface="+mn-lt"/>
                <a:ea typeface="+mn-ea"/>
                <a:cs typeface="+mn-cs"/>
              </a:rPr>
              <a:t>The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organisation</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behind</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ISNI is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driven</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by</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its</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founding</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members,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who</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are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representatives</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of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the</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different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domains</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illustrated</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in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the</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previous</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slide.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dirty="0" err="1" smtClean="0">
                <a:solidFill>
                  <a:schemeClr val="tx1"/>
                </a:solidFill>
                <a:effectLst/>
                <a:latin typeface="+mn-lt"/>
                <a:ea typeface="+mn-ea"/>
                <a:cs typeface="+mn-cs"/>
                <a:hlinkClick r:id="rId3" tooltip="Confédération Internationale des Sociétés d´Auteurs et Compositeurs"/>
              </a:rPr>
              <a:t>Confédération</a:t>
            </a:r>
            <a:r>
              <a:rPr lang="en-US" sz="1200" b="0" i="0" u="none" strike="noStrike" kern="1200" dirty="0" smtClean="0">
                <a:solidFill>
                  <a:schemeClr val="tx1"/>
                </a:solidFill>
                <a:effectLst/>
                <a:latin typeface="+mn-lt"/>
                <a:ea typeface="+mn-ea"/>
                <a:cs typeface="+mn-cs"/>
                <a:hlinkClick r:id="rId3" tooltip="Confédération Internationale des Sociétés d´Auteurs et Compositeurs"/>
              </a:rPr>
              <a:t> </a:t>
            </a:r>
            <a:r>
              <a:rPr lang="en-US" sz="1200" b="0" i="0" u="none" strike="noStrike" kern="1200" dirty="0" err="1" smtClean="0">
                <a:solidFill>
                  <a:schemeClr val="tx1"/>
                </a:solidFill>
                <a:effectLst/>
                <a:latin typeface="+mn-lt"/>
                <a:ea typeface="+mn-ea"/>
                <a:cs typeface="+mn-cs"/>
                <a:hlinkClick r:id="rId3" tooltip="Confédération Internationale des Sociétés d´Auteurs et Compositeurs"/>
              </a:rPr>
              <a:t>Internationale</a:t>
            </a:r>
            <a:r>
              <a:rPr lang="en-US" sz="1200" b="0" i="0" u="none" strike="noStrike" kern="1200" dirty="0" smtClean="0">
                <a:solidFill>
                  <a:schemeClr val="tx1"/>
                </a:solidFill>
                <a:effectLst/>
                <a:latin typeface="+mn-lt"/>
                <a:ea typeface="+mn-ea"/>
                <a:cs typeface="+mn-cs"/>
                <a:hlinkClick r:id="rId3" tooltip="Confédération Internationale des Sociétés d´Auteurs et Compositeurs"/>
              </a:rPr>
              <a:t> des </a:t>
            </a:r>
            <a:r>
              <a:rPr lang="en-US" sz="1200" b="0" i="0" u="none" strike="noStrike" kern="1200" dirty="0" err="1" smtClean="0">
                <a:solidFill>
                  <a:schemeClr val="tx1"/>
                </a:solidFill>
                <a:effectLst/>
                <a:latin typeface="+mn-lt"/>
                <a:ea typeface="+mn-ea"/>
                <a:cs typeface="+mn-cs"/>
                <a:hlinkClick r:id="rId3" tooltip="Confédération Internationale des Sociétés d´Auteurs et Compositeurs"/>
              </a:rPr>
              <a:t>Sociétés</a:t>
            </a:r>
            <a:r>
              <a:rPr lang="en-US" sz="1200" b="0" i="0" u="none" strike="noStrike" kern="1200" dirty="0" smtClean="0">
                <a:solidFill>
                  <a:schemeClr val="tx1"/>
                </a:solidFill>
                <a:effectLst/>
                <a:latin typeface="+mn-lt"/>
                <a:ea typeface="+mn-ea"/>
                <a:cs typeface="+mn-cs"/>
                <a:hlinkClick r:id="rId3" tooltip="Confédération Internationale des Sociétés d´Auteurs et Compositeurs"/>
              </a:rPr>
              <a:t> </a:t>
            </a:r>
            <a:r>
              <a:rPr lang="en-US" sz="1200" b="0" i="0" u="none" strike="noStrike" kern="1200" dirty="0" err="1" smtClean="0">
                <a:solidFill>
                  <a:schemeClr val="tx1"/>
                </a:solidFill>
                <a:effectLst/>
                <a:latin typeface="+mn-lt"/>
                <a:ea typeface="+mn-ea"/>
                <a:cs typeface="+mn-cs"/>
                <a:hlinkClick r:id="rId3" tooltip="Confédération Internationale des Sociétés d´Auteurs et Compositeurs"/>
              </a:rPr>
              <a:t>d´Auteurs</a:t>
            </a:r>
            <a:r>
              <a:rPr lang="en-US" sz="1200" b="0" i="0" u="none" strike="noStrike" kern="1200" dirty="0" smtClean="0">
                <a:solidFill>
                  <a:schemeClr val="tx1"/>
                </a:solidFill>
                <a:effectLst/>
                <a:latin typeface="+mn-lt"/>
                <a:ea typeface="+mn-ea"/>
                <a:cs typeface="+mn-cs"/>
                <a:hlinkClick r:id="rId3" tooltip="Confédération Internationale des Sociétés d´Auteurs et Compositeurs"/>
              </a:rPr>
              <a:t> et </a:t>
            </a:r>
            <a:r>
              <a:rPr lang="en-US" sz="1200" b="0" i="0" u="none" strike="noStrike" kern="1200" dirty="0" err="1" smtClean="0">
                <a:solidFill>
                  <a:schemeClr val="tx1"/>
                </a:solidFill>
                <a:effectLst/>
                <a:latin typeface="+mn-lt"/>
                <a:ea typeface="+mn-ea"/>
                <a:cs typeface="+mn-cs"/>
                <a:hlinkClick r:id="rId3" tooltip="Confédération Internationale des Sociétés d´Auteurs et Compositeurs"/>
              </a:rPr>
              <a:t>Compositeurs</a:t>
            </a:r>
            <a:r>
              <a:rPr lang="en-US" sz="1200" b="0" i="0" kern="1200" dirty="0" smtClean="0">
                <a:solidFill>
                  <a:schemeClr val="tx1"/>
                </a:solidFill>
                <a:effectLst/>
                <a:latin typeface="+mn-lt"/>
                <a:ea typeface="+mn-ea"/>
                <a:cs typeface="+mn-cs"/>
              </a:rPr>
              <a:t> (CISAC),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kern="1200" dirty="0" smtClean="0">
                <a:solidFill>
                  <a:schemeClr val="tx1"/>
                </a:solidFill>
                <a:effectLst/>
                <a:latin typeface="+mn-lt"/>
                <a:ea typeface="+mn-ea"/>
                <a:cs typeface="+mn-cs"/>
              </a:rPr>
              <a:t>the </a:t>
            </a:r>
            <a:r>
              <a:rPr lang="en-US" sz="1200" b="0" i="0" u="none" strike="noStrike" kern="1200" dirty="0" smtClean="0">
                <a:solidFill>
                  <a:schemeClr val="tx1"/>
                </a:solidFill>
                <a:effectLst/>
                <a:latin typeface="+mn-lt"/>
                <a:ea typeface="+mn-ea"/>
                <a:cs typeface="+mn-cs"/>
                <a:hlinkClick r:id="rId4" tooltip="Conference of European National Librarians (page does not exist)"/>
              </a:rPr>
              <a:t>Conference of European National Librarians</a:t>
            </a:r>
            <a:r>
              <a:rPr lang="en-US" sz="1200" b="0" i="0" kern="1200" dirty="0" smtClean="0">
                <a:solidFill>
                  <a:schemeClr val="tx1"/>
                </a:solidFill>
                <a:effectLst/>
                <a:latin typeface="+mn-lt"/>
                <a:ea typeface="+mn-ea"/>
                <a:cs typeface="+mn-cs"/>
              </a:rPr>
              <a:t> (CENL),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kern="1200" dirty="0" smtClean="0">
                <a:solidFill>
                  <a:schemeClr val="tx1"/>
                </a:solidFill>
                <a:effectLst/>
                <a:latin typeface="+mn-lt"/>
                <a:ea typeface="+mn-ea"/>
                <a:cs typeface="+mn-cs"/>
              </a:rPr>
              <a:t>the </a:t>
            </a:r>
            <a:r>
              <a:rPr lang="en-US" sz="1200" b="0" i="0" u="none" strike="noStrike" kern="1200" dirty="0" smtClean="0">
                <a:solidFill>
                  <a:schemeClr val="tx1"/>
                </a:solidFill>
                <a:effectLst/>
                <a:latin typeface="+mn-lt"/>
                <a:ea typeface="+mn-ea"/>
                <a:cs typeface="+mn-cs"/>
                <a:hlinkClick r:id="rId5" tooltip="International Federation of Reproduction Rights Organisations (page does not exist)"/>
              </a:rPr>
              <a:t>International Federation of Reproduction Rights </a:t>
            </a:r>
            <a:r>
              <a:rPr lang="en-US" sz="1200" b="0" i="0" u="none" strike="noStrike" kern="1200" dirty="0" err="1" smtClean="0">
                <a:solidFill>
                  <a:schemeClr val="tx1"/>
                </a:solidFill>
                <a:effectLst/>
                <a:latin typeface="+mn-lt"/>
                <a:ea typeface="+mn-ea"/>
                <a:cs typeface="+mn-cs"/>
                <a:hlinkClick r:id="rId5" tooltip="International Federation of Reproduction Rights Organisations (page does not exist)"/>
              </a:rPr>
              <a:t>Organisations</a:t>
            </a:r>
            <a:r>
              <a:rPr lang="en-US" sz="1200" b="0" i="0" kern="1200" dirty="0" smtClean="0">
                <a:solidFill>
                  <a:schemeClr val="tx1"/>
                </a:solidFill>
                <a:effectLst/>
                <a:latin typeface="+mn-lt"/>
                <a:ea typeface="+mn-ea"/>
                <a:cs typeface="+mn-cs"/>
              </a:rPr>
              <a:t>(IFRRO),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kern="1200" dirty="0" smtClean="0">
                <a:solidFill>
                  <a:schemeClr val="tx1"/>
                </a:solidFill>
                <a:effectLst/>
                <a:latin typeface="+mn-lt"/>
                <a:ea typeface="+mn-ea"/>
                <a:cs typeface="+mn-cs"/>
              </a:rPr>
              <a:t>the </a:t>
            </a:r>
            <a:r>
              <a:rPr lang="en-US" b="0" i="0" dirty="0" smtClean="0">
                <a:solidFill>
                  <a:srgbClr val="545454"/>
                </a:solidFill>
                <a:effectLst/>
                <a:latin typeface="arial" panose="020B0604020202020204" pitchFamily="34" charset="0"/>
              </a:rPr>
              <a:t>Societies' Council for the Collective Management of Performers' Rights (SCAPR)</a:t>
            </a:r>
            <a:r>
              <a:rPr lang="en-US" sz="1200" b="0" i="0" kern="1200" dirty="0" smtClean="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kern="1200" dirty="0" smtClean="0">
                <a:solidFill>
                  <a:schemeClr val="tx1"/>
                </a:solidFill>
                <a:effectLst/>
                <a:latin typeface="+mn-lt"/>
                <a:ea typeface="+mn-ea"/>
                <a:cs typeface="+mn-cs"/>
              </a:rPr>
              <a:t>the </a:t>
            </a:r>
            <a:r>
              <a:rPr lang="en-US" sz="1200" b="0" i="0" u="none" strike="noStrike" kern="1200" dirty="0" smtClean="0">
                <a:solidFill>
                  <a:schemeClr val="tx1"/>
                </a:solidFill>
                <a:effectLst/>
                <a:latin typeface="+mn-lt"/>
                <a:ea typeface="+mn-ea"/>
                <a:cs typeface="+mn-cs"/>
                <a:hlinkClick r:id="rId6" tooltip="Online Computer Library Center"/>
              </a:rPr>
              <a:t>Online Computer Library Center</a:t>
            </a:r>
            <a:r>
              <a:rPr lang="en-US" sz="1200" b="0" i="0" kern="1200" dirty="0" smtClean="0">
                <a:solidFill>
                  <a:schemeClr val="tx1"/>
                </a:solidFill>
                <a:effectLst/>
                <a:latin typeface="+mn-lt"/>
                <a:ea typeface="+mn-ea"/>
                <a:cs typeface="+mn-cs"/>
              </a:rPr>
              <a:t> (OCLC)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kern="1200" dirty="0" smtClean="0">
                <a:solidFill>
                  <a:schemeClr val="tx1"/>
                </a:solidFill>
                <a:effectLst/>
                <a:latin typeface="+mn-lt"/>
                <a:ea typeface="+mn-ea"/>
                <a:cs typeface="+mn-cs"/>
              </a:rPr>
              <a:t>and </a:t>
            </a:r>
            <a:r>
              <a:rPr lang="en-US" sz="1200" b="0" i="0" u="none" strike="noStrike" kern="1200" dirty="0" smtClean="0">
                <a:solidFill>
                  <a:schemeClr val="tx1"/>
                </a:solidFill>
                <a:effectLst/>
                <a:latin typeface="+mn-lt"/>
                <a:ea typeface="+mn-ea"/>
                <a:cs typeface="+mn-cs"/>
                <a:hlinkClick r:id="rId7" tooltip="ProQuest"/>
              </a:rPr>
              <a:t>ProQuest</a:t>
            </a:r>
            <a:r>
              <a:rPr lang="en-US" sz="1200" b="0" i="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A representative</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from each of these </a:t>
            </a:r>
            <a:r>
              <a:rPr lang="en-US" sz="1200" b="0" i="0" kern="1200" dirty="0" err="1" smtClean="0">
                <a:solidFill>
                  <a:schemeClr val="tx1"/>
                </a:solidFill>
                <a:effectLst/>
                <a:latin typeface="+mn-lt"/>
                <a:ea typeface="+mn-ea"/>
                <a:cs typeface="+mn-cs"/>
              </a:rPr>
              <a:t>organisations</a:t>
            </a:r>
            <a:r>
              <a:rPr lang="en-US" sz="1200" b="0" i="0" kern="1200" dirty="0" smtClean="0">
                <a:solidFill>
                  <a:schemeClr val="tx1"/>
                </a:solidFill>
                <a:effectLst/>
                <a:latin typeface="+mn-lt"/>
                <a:ea typeface="+mn-ea"/>
                <a:cs typeface="+mn-cs"/>
              </a:rPr>
              <a:t> is</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member of the ISNI international agency (ISNI-IA) and, in the case of CENL, both the </a:t>
            </a:r>
            <a:r>
              <a:rPr lang="en-US" sz="1200" b="0" i="0" u="none" strike="noStrike" kern="1200" dirty="0" err="1" smtClean="0">
                <a:solidFill>
                  <a:schemeClr val="tx1"/>
                </a:solidFill>
                <a:effectLst/>
                <a:latin typeface="+mn-lt"/>
                <a:ea typeface="+mn-ea"/>
                <a:cs typeface="+mn-cs"/>
                <a:hlinkClick r:id="rId8" tooltip="Bibliothèque nationale de France"/>
              </a:rPr>
              <a:t>Bibliothèque</a:t>
            </a:r>
            <a:r>
              <a:rPr lang="en-US" sz="1200" b="0" i="0" u="none" strike="noStrike" kern="1200" dirty="0" smtClean="0">
                <a:solidFill>
                  <a:schemeClr val="tx1"/>
                </a:solidFill>
                <a:effectLst/>
                <a:latin typeface="+mn-lt"/>
                <a:ea typeface="+mn-ea"/>
                <a:cs typeface="+mn-cs"/>
                <a:hlinkClick r:id="rId8" tooltip="Bibliothèque nationale de France"/>
              </a:rPr>
              <a:t> </a:t>
            </a:r>
            <a:r>
              <a:rPr lang="en-US" sz="1200" b="0" i="0" u="none" strike="noStrike" kern="1200" dirty="0" err="1" smtClean="0">
                <a:solidFill>
                  <a:schemeClr val="tx1"/>
                </a:solidFill>
                <a:effectLst/>
                <a:latin typeface="+mn-lt"/>
                <a:ea typeface="+mn-ea"/>
                <a:cs typeface="+mn-cs"/>
                <a:hlinkClick r:id="rId8" tooltip="Bibliothèque nationale de France"/>
              </a:rPr>
              <a:t>nationale</a:t>
            </a:r>
            <a:r>
              <a:rPr lang="en-US" sz="1200" b="0" i="0" u="none" strike="noStrike" kern="1200" dirty="0" smtClean="0">
                <a:solidFill>
                  <a:schemeClr val="tx1"/>
                </a:solidFill>
                <a:effectLst/>
                <a:latin typeface="+mn-lt"/>
                <a:ea typeface="+mn-ea"/>
                <a:cs typeface="+mn-cs"/>
                <a:hlinkClick r:id="rId8" tooltip="Bibliothèque nationale de France"/>
              </a:rPr>
              <a:t> de France</a:t>
            </a:r>
            <a:r>
              <a:rPr lang="en-US" sz="1200" b="0" i="0" kern="1200" dirty="0" smtClean="0">
                <a:solidFill>
                  <a:schemeClr val="tx1"/>
                </a:solidFill>
                <a:effectLst/>
                <a:latin typeface="+mn-lt"/>
                <a:ea typeface="+mn-ea"/>
                <a:cs typeface="+mn-cs"/>
              </a:rPr>
              <a:t> and the </a:t>
            </a:r>
            <a:r>
              <a:rPr lang="en-US" sz="1200" b="0" i="0" u="sng" kern="1200" dirty="0" smtClean="0">
                <a:solidFill>
                  <a:schemeClr val="tx1"/>
                </a:solidFill>
                <a:effectLst/>
                <a:latin typeface="+mn-lt"/>
                <a:ea typeface="+mn-ea"/>
                <a:cs typeface="+mn-cs"/>
                <a:hlinkClick r:id="rId9" tooltip="British Library"/>
              </a:rPr>
              <a:t>British Library</a:t>
            </a:r>
            <a:r>
              <a:rPr lang="en-US" sz="1200" b="0" i="0" u="none" kern="1200" baseline="0" dirty="0" smtClean="0">
                <a:solidFill>
                  <a:schemeClr val="tx1"/>
                </a:solidFill>
                <a:effectLst/>
                <a:latin typeface="+mn-lt"/>
                <a:ea typeface="+mn-ea"/>
                <a:cs typeface="+mn-cs"/>
              </a:rPr>
              <a:t> have been nominated as representatives in the IA. The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Ifrro</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is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the</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current</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chair</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Ifrro</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SCAPR, OCLC,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ProQuest</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and</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CENL are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all</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contributing</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their</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data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to</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the</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ISNI-database. </a:t>
            </a:r>
            <a:r>
              <a:rPr lang="en-US" sz="1200" dirty="0" smtClean="0">
                <a:solidFill>
                  <a:srgbClr val="373737"/>
                </a:solidFill>
                <a:effectLst/>
                <a:latin typeface="inherit"/>
                <a:ea typeface="Times New Roman" panose="02020603050405020304" pitchFamily="18" charset="0"/>
                <a:cs typeface="Times New Roman" panose="02020603050405020304" pitchFamily="18" charset="0"/>
              </a:rPr>
              <a:t>The ISNI database is built from hundreds of datasets worldwide and holds public records of over 8.6 million identities, including 8.24 million individuals (of which 2.25 million are researchers) and 446,000 </a:t>
            </a:r>
            <a:r>
              <a:rPr lang="en-US" sz="1200" dirty="0" err="1" smtClean="0">
                <a:solidFill>
                  <a:srgbClr val="373737"/>
                </a:solidFill>
                <a:effectLst/>
                <a:latin typeface="inherit"/>
                <a:ea typeface="Times New Roman" panose="02020603050405020304" pitchFamily="18" charset="0"/>
                <a:cs typeface="Times New Roman" panose="02020603050405020304" pitchFamily="18" charset="0"/>
              </a:rPr>
              <a:t>organisations</a:t>
            </a:r>
            <a:r>
              <a:rPr lang="en-US" sz="1200" dirty="0" smtClean="0">
                <a:solidFill>
                  <a:srgbClr val="373737"/>
                </a:solidFill>
                <a:effectLst/>
                <a:latin typeface="inherit"/>
                <a:ea typeface="Times New Roman" panose="02020603050405020304" pitchFamily="18" charset="0"/>
                <a:cs typeface="Times New Roman" panose="02020603050405020304" pitchFamily="18" charset="0"/>
              </a:rPr>
              <a:t>.</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smtClean="0">
                <a:ln>
                  <a:noFill/>
                </a:ln>
                <a:solidFill>
                  <a:prstClr val="black"/>
                </a:solidFill>
                <a:effectLst/>
                <a:uLnTx/>
                <a:uFillTx/>
                <a:latin typeface="+mn-lt"/>
                <a:ea typeface="+mn-ea"/>
                <a:cs typeface="+mn-cs"/>
              </a:rPr>
              <a:t>OCLC is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the</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infrastructure</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provider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and</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the</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ISNI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assignment</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agency.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Publishers</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like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ProQuest</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and</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national</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libraries</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such</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as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the</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BL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and</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BnF</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are ISNI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Registration</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agencies</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for</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their</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communities</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smtClean="0">
                <a:ln>
                  <a:noFill/>
                </a:ln>
                <a:solidFill>
                  <a:prstClr val="black"/>
                </a:solidFill>
                <a:effectLst/>
                <a:uLnTx/>
                <a:uFillTx/>
                <a:latin typeface="+mn-lt"/>
                <a:ea typeface="+mn-ea"/>
                <a:cs typeface="+mn-cs"/>
              </a:rPr>
              <a:t>The BL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and</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BnF</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form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the</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ISNI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Quality</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Team.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From</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this</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outline</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it</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is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immediately</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clear</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that</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all</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members in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the</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ISNI-</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network</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are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contributing</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and</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playing</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role</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to</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 make ISNI </a:t>
            </a:r>
            <a:r>
              <a:rPr kumimoji="0" lang="nl-NL" sz="1200" b="0" i="0" u="none" strike="noStrike" kern="1200" cap="none" spc="0" normalizeH="0" baseline="0" noProof="0" dirty="0" err="1" smtClean="0">
                <a:ln>
                  <a:noFill/>
                </a:ln>
                <a:solidFill>
                  <a:prstClr val="black"/>
                </a:solidFill>
                <a:effectLst/>
                <a:uLnTx/>
                <a:uFillTx/>
                <a:latin typeface="+mn-lt"/>
                <a:ea typeface="+mn-ea"/>
                <a:cs typeface="+mn-cs"/>
              </a:rPr>
              <a:t>work</a:t>
            </a:r>
            <a:r>
              <a:rPr kumimoji="0" lang="nl-NL" sz="1200" b="0" i="0" u="none" strike="noStrike" kern="1200" cap="none" spc="0" normalizeH="0" baseline="0" noProof="0" dirty="0" smtClean="0">
                <a:ln>
                  <a:noFill/>
                </a:ln>
                <a:solidFill>
                  <a:prstClr val="black"/>
                </a:solidFill>
                <a:effectLst/>
                <a:uLnTx/>
                <a:uFillTx/>
                <a:latin typeface="+mn-lt"/>
                <a:ea typeface="+mn-ea"/>
                <a:cs typeface="+mn-cs"/>
              </a:rPr>
              <a:t>.</a:t>
            </a:r>
            <a:endParaRPr lang="en-GB" dirty="0"/>
          </a:p>
        </p:txBody>
      </p:sp>
      <p:sp>
        <p:nvSpPr>
          <p:cNvPr id="4" name="Slide Number Placeholder 3"/>
          <p:cNvSpPr>
            <a:spLocks noGrp="1"/>
          </p:cNvSpPr>
          <p:nvPr>
            <p:ph type="sldNum" sz="quarter" idx="10"/>
          </p:nvPr>
        </p:nvSpPr>
        <p:spPr/>
        <p:txBody>
          <a:bodyPr/>
          <a:lstStyle/>
          <a:p>
            <a:fld id="{AE921901-2D7D-404F-83CF-0310337D82A5}" type="slidenum">
              <a:rPr lang="en-US" smtClean="0"/>
              <a:pPr/>
              <a:t>5</a:t>
            </a:fld>
            <a:endParaRPr lang="en-US" dirty="0"/>
          </a:p>
        </p:txBody>
      </p:sp>
    </p:spTree>
    <p:extLst>
      <p:ext uri="{BB962C8B-B14F-4D97-AF65-F5344CB8AC3E}">
        <p14:creationId xmlns:p14="http://schemas.microsoft.com/office/powerpoint/2010/main" val="3431206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fr-FR" sz="1200" kern="1200" dirty="0" smtClean="0">
                <a:solidFill>
                  <a:schemeClr val="tx1"/>
                </a:solidFill>
                <a:effectLst/>
                <a:latin typeface="+mn-lt"/>
                <a:ea typeface="+mn-ea"/>
                <a:cs typeface="+mn-cs"/>
              </a:rPr>
              <a:t>The ISNI organisation </a:t>
            </a:r>
            <a:r>
              <a:rPr lang="fr-FR" sz="1200" kern="1200" dirty="0" err="1" smtClean="0">
                <a:solidFill>
                  <a:schemeClr val="tx1"/>
                </a:solidFill>
                <a:effectLst/>
                <a:latin typeface="+mn-lt"/>
                <a:ea typeface="+mn-ea"/>
                <a:cs typeface="+mn-cs"/>
              </a:rPr>
              <a:t>is</a:t>
            </a:r>
            <a:r>
              <a:rPr lang="fr-FR" sz="1200" kern="1200" dirty="0" smtClean="0">
                <a:solidFill>
                  <a:schemeClr val="tx1"/>
                </a:solidFill>
                <a:effectLst/>
                <a:latin typeface="+mn-lt"/>
                <a:ea typeface="+mn-ea"/>
                <a:cs typeface="+mn-cs"/>
              </a:rPr>
              <a:t> a </a:t>
            </a:r>
            <a:r>
              <a:rPr lang="fr-FR" sz="1200" kern="1200" dirty="0" err="1" smtClean="0">
                <a:solidFill>
                  <a:schemeClr val="tx1"/>
                </a:solidFill>
                <a:effectLst/>
                <a:latin typeface="+mn-lt"/>
                <a:ea typeface="+mn-ea"/>
                <a:cs typeface="+mn-cs"/>
              </a:rPr>
              <a:t>growing</a:t>
            </a:r>
            <a:r>
              <a:rPr lang="fr-FR" sz="1200" kern="1200" dirty="0" smtClean="0">
                <a:solidFill>
                  <a:schemeClr val="tx1"/>
                </a:solidFill>
                <a:effectLst/>
                <a:latin typeface="+mn-lt"/>
                <a:ea typeface="+mn-ea"/>
                <a:cs typeface="+mn-cs"/>
              </a:rPr>
              <a:t> network:</a:t>
            </a:r>
            <a:r>
              <a:rPr lang="fr-FR" sz="1200" kern="1200" baseline="0" dirty="0" smtClean="0">
                <a:solidFill>
                  <a:schemeClr val="tx1"/>
                </a:solidFill>
                <a:effectLst/>
                <a:latin typeface="+mn-lt"/>
                <a:ea typeface="+mn-ea"/>
                <a:cs typeface="+mn-cs"/>
              </a:rPr>
              <a:t> t</a:t>
            </a:r>
            <a:r>
              <a:rPr lang="nl-NL" dirty="0" smtClean="0"/>
              <a:t>he </a:t>
            </a:r>
            <a:r>
              <a:rPr lang="nl-NL" dirty="0" err="1" smtClean="0"/>
              <a:t>founding</a:t>
            </a:r>
            <a:r>
              <a:rPr lang="nl-NL" dirty="0" smtClean="0"/>
              <a:t> members are </a:t>
            </a:r>
            <a:r>
              <a:rPr lang="nl-NL" dirty="0" err="1" smtClean="0"/>
              <a:t>networks</a:t>
            </a:r>
            <a:r>
              <a:rPr lang="nl-NL" baseline="0" dirty="0" smtClean="0"/>
              <a:t> </a:t>
            </a:r>
            <a:r>
              <a:rPr lang="nl-NL" baseline="0" dirty="0" err="1" smtClean="0"/>
              <a:t>themselves</a:t>
            </a:r>
            <a:r>
              <a:rPr lang="nl-NL" baseline="0" dirty="0" smtClean="0"/>
              <a:t> </a:t>
            </a:r>
            <a:r>
              <a:rPr lang="nl-NL" baseline="0" dirty="0" err="1" smtClean="0"/>
              <a:t>and</a:t>
            </a:r>
            <a:r>
              <a:rPr lang="nl-NL" baseline="0" dirty="0" smtClean="0"/>
              <a:t> </a:t>
            </a:r>
            <a:r>
              <a:rPr lang="nl-NL" baseline="0" dirty="0" err="1" smtClean="0"/>
              <a:t>attract</a:t>
            </a:r>
            <a:r>
              <a:rPr lang="nl-NL" baseline="0" dirty="0" smtClean="0"/>
              <a:t> </a:t>
            </a:r>
            <a:r>
              <a:rPr lang="nl-NL" baseline="0" dirty="0" err="1" smtClean="0"/>
              <a:t>their</a:t>
            </a:r>
            <a:r>
              <a:rPr lang="nl-NL" baseline="0" dirty="0" smtClean="0"/>
              <a:t> members </a:t>
            </a:r>
            <a:r>
              <a:rPr lang="nl-NL" baseline="0" dirty="0" err="1" smtClean="0"/>
              <a:t>to</a:t>
            </a:r>
            <a:r>
              <a:rPr lang="nl-NL" baseline="0" dirty="0" smtClean="0"/>
              <a:t> </a:t>
            </a:r>
            <a:r>
              <a:rPr lang="nl-NL" baseline="0" dirty="0" err="1" smtClean="0"/>
              <a:t>join</a:t>
            </a:r>
            <a:r>
              <a:rPr lang="nl-NL" baseline="0" dirty="0" smtClean="0"/>
              <a:t> ISNI (</a:t>
            </a:r>
            <a:r>
              <a:rPr lang="nl-NL" baseline="0" dirty="0" err="1" smtClean="0"/>
              <a:t>examples</a:t>
            </a:r>
            <a:r>
              <a:rPr lang="nl-NL" baseline="0" dirty="0" smtClean="0"/>
              <a:t> are La </a:t>
            </a:r>
            <a:r>
              <a:rPr lang="nl-NL" baseline="0" dirty="0" err="1" smtClean="0"/>
              <a:t>Trobe</a:t>
            </a:r>
            <a:r>
              <a:rPr lang="nl-NL" baseline="0" dirty="0" smtClean="0"/>
              <a:t> University Library </a:t>
            </a:r>
            <a:r>
              <a:rPr lang="nl-NL" baseline="0" dirty="0" err="1" smtClean="0"/>
              <a:t>and</a:t>
            </a:r>
            <a:r>
              <a:rPr lang="nl-NL" baseline="0" dirty="0" smtClean="0"/>
              <a:t> </a:t>
            </a:r>
            <a:r>
              <a:rPr lang="nl-NL" baseline="0" dirty="0" err="1" smtClean="0"/>
              <a:t>Bowker</a:t>
            </a:r>
            <a:r>
              <a:rPr lang="nl-NL" baseline="0" dirty="0" smtClean="0"/>
              <a:t> </a:t>
            </a:r>
            <a:r>
              <a:rPr lang="nl-NL" baseline="0" dirty="0" err="1" smtClean="0"/>
              <a:t>Idenfier</a:t>
            </a:r>
            <a:r>
              <a:rPr lang="nl-NL" baseline="0" dirty="0" smtClean="0"/>
              <a:t> Services).</a:t>
            </a:r>
          </a:p>
          <a:p>
            <a:pPr marL="171450" lvl="0" indent="-171450">
              <a:buFont typeface="Arial" panose="020B0604020202020204" pitchFamily="34" charset="0"/>
              <a:buChar char="•"/>
            </a:pPr>
            <a:r>
              <a:rPr lang="nl-NL" baseline="0" dirty="0" smtClean="0"/>
              <a:t>But </a:t>
            </a:r>
            <a:r>
              <a:rPr lang="nl-NL" baseline="0" dirty="0" err="1" smtClean="0"/>
              <a:t>also</a:t>
            </a:r>
            <a:r>
              <a:rPr lang="nl-NL" baseline="0" dirty="0" smtClean="0"/>
              <a:t> </a:t>
            </a:r>
            <a:r>
              <a:rPr lang="nl-NL" baseline="0" dirty="0" err="1" smtClean="0"/>
              <a:t>other</a:t>
            </a:r>
            <a:r>
              <a:rPr lang="nl-NL" baseline="0" dirty="0" smtClean="0"/>
              <a:t> </a:t>
            </a:r>
            <a:r>
              <a:rPr lang="nl-NL" baseline="0" dirty="0" err="1" smtClean="0"/>
              <a:t>organisations</a:t>
            </a:r>
            <a:r>
              <a:rPr lang="nl-NL" baseline="0" dirty="0" smtClean="0"/>
              <a:t> </a:t>
            </a:r>
            <a:r>
              <a:rPr lang="nl-NL" baseline="0" dirty="0" err="1" smtClean="0"/>
              <a:t>and</a:t>
            </a:r>
            <a:r>
              <a:rPr lang="nl-NL" baseline="0" dirty="0" smtClean="0"/>
              <a:t> </a:t>
            </a:r>
            <a:r>
              <a:rPr lang="nl-NL" baseline="0" dirty="0" err="1" smtClean="0"/>
              <a:t>agencies</a:t>
            </a:r>
            <a:r>
              <a:rPr lang="nl-NL" baseline="0" dirty="0" smtClean="0"/>
              <a:t> </a:t>
            </a:r>
            <a:r>
              <a:rPr lang="nl-NL" baseline="0" dirty="0" err="1" smtClean="0"/>
              <a:t>join</a:t>
            </a:r>
            <a:r>
              <a:rPr lang="nl-NL" baseline="0" dirty="0" smtClean="0"/>
              <a:t> ISNI </a:t>
            </a:r>
            <a:r>
              <a:rPr lang="nl-NL" baseline="0" dirty="0" err="1" smtClean="0"/>
              <a:t>because</a:t>
            </a:r>
            <a:r>
              <a:rPr lang="nl-NL" baseline="0" dirty="0" smtClean="0"/>
              <a:t> </a:t>
            </a:r>
            <a:r>
              <a:rPr lang="nl-NL" baseline="0" dirty="0" err="1" smtClean="0"/>
              <a:t>they</a:t>
            </a:r>
            <a:r>
              <a:rPr lang="nl-NL" baseline="0" dirty="0" smtClean="0"/>
              <a:t> </a:t>
            </a:r>
            <a:r>
              <a:rPr lang="nl-NL" baseline="0" dirty="0" err="1" smtClean="0"/>
              <a:t>see</a:t>
            </a:r>
            <a:r>
              <a:rPr lang="nl-NL" baseline="0" dirty="0" smtClean="0"/>
              <a:t> </a:t>
            </a:r>
            <a:r>
              <a:rPr lang="nl-NL" baseline="0" dirty="0" err="1" smtClean="0"/>
              <a:t>the</a:t>
            </a:r>
            <a:r>
              <a:rPr lang="nl-NL" baseline="0" dirty="0" smtClean="0"/>
              <a:t> benefit of </a:t>
            </a:r>
            <a:r>
              <a:rPr lang="nl-NL" baseline="0" dirty="0" err="1" smtClean="0"/>
              <a:t>sharing</a:t>
            </a:r>
            <a:r>
              <a:rPr lang="nl-NL" baseline="0" dirty="0" smtClean="0"/>
              <a:t> </a:t>
            </a:r>
            <a:r>
              <a:rPr lang="nl-NL" baseline="0" dirty="0" err="1" smtClean="0"/>
              <a:t>identifiers</a:t>
            </a:r>
            <a:r>
              <a:rPr lang="nl-NL" baseline="0" dirty="0" smtClean="0"/>
              <a:t> </a:t>
            </a:r>
            <a:r>
              <a:rPr lang="nl-NL" baseline="0" dirty="0" err="1" smtClean="0"/>
              <a:t>with</a:t>
            </a:r>
            <a:r>
              <a:rPr lang="nl-NL" baseline="0" dirty="0" smtClean="0"/>
              <a:t> </a:t>
            </a:r>
            <a:r>
              <a:rPr lang="nl-NL" baseline="0" dirty="0" err="1" smtClean="0"/>
              <a:t>the</a:t>
            </a:r>
            <a:r>
              <a:rPr lang="nl-NL" baseline="0" dirty="0" smtClean="0"/>
              <a:t> ISNI-hub (</a:t>
            </a:r>
            <a:r>
              <a:rPr lang="nl-NL" baseline="0" dirty="0" err="1" smtClean="0"/>
              <a:t>examples</a:t>
            </a:r>
            <a:r>
              <a:rPr lang="nl-NL" baseline="0" dirty="0" smtClean="0"/>
              <a:t> are </a:t>
            </a:r>
            <a:r>
              <a:rPr lang="nl-NL" baseline="0" dirty="0" err="1" smtClean="0"/>
              <a:t>the</a:t>
            </a:r>
            <a:r>
              <a:rPr lang="nl-NL" baseline="0" dirty="0" smtClean="0"/>
              <a:t> ISSN </a:t>
            </a:r>
            <a:r>
              <a:rPr lang="nl-NL" baseline="0" dirty="0" err="1" smtClean="0"/>
              <a:t>international</a:t>
            </a:r>
            <a:r>
              <a:rPr lang="nl-NL" baseline="0" dirty="0" smtClean="0"/>
              <a:t> Centre </a:t>
            </a:r>
            <a:r>
              <a:rPr lang="nl-NL" baseline="0" dirty="0" err="1" smtClean="0"/>
              <a:t>and</a:t>
            </a:r>
            <a:r>
              <a:rPr lang="nl-NL" baseline="0" dirty="0" smtClean="0"/>
              <a:t> </a:t>
            </a:r>
            <a:r>
              <a:rPr lang="nl-NL" baseline="0" dirty="0" err="1" smtClean="0"/>
              <a:t>Ringgold</a:t>
            </a:r>
            <a:r>
              <a:rPr lang="nl-NL" baseline="0" dirty="0" smtClean="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NL" dirty="0" smtClean="0"/>
          </a:p>
        </p:txBody>
      </p:sp>
      <p:sp>
        <p:nvSpPr>
          <p:cNvPr id="4" name="Slide Number Placeholder 3"/>
          <p:cNvSpPr>
            <a:spLocks noGrp="1"/>
          </p:cNvSpPr>
          <p:nvPr>
            <p:ph type="sldNum" sz="quarter" idx="10"/>
          </p:nvPr>
        </p:nvSpPr>
        <p:spPr/>
        <p:txBody>
          <a:bodyPr/>
          <a:lstStyle/>
          <a:p>
            <a:fld id="{AE921901-2D7D-404F-83CF-0310337D82A5}" type="slidenum">
              <a:rPr lang="en-US" smtClean="0"/>
              <a:pPr/>
              <a:t>6</a:t>
            </a:fld>
            <a:endParaRPr lang="en-US" dirty="0"/>
          </a:p>
        </p:txBody>
      </p:sp>
    </p:spTree>
    <p:extLst>
      <p:ext uri="{BB962C8B-B14F-4D97-AF65-F5344CB8AC3E}">
        <p14:creationId xmlns:p14="http://schemas.microsoft.com/office/powerpoint/2010/main" val="845618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fr-FR" sz="1200" kern="1200" dirty="0" err="1" smtClean="0">
                <a:solidFill>
                  <a:schemeClr val="tx1"/>
                </a:solidFill>
                <a:effectLst/>
                <a:latin typeface="+mn-lt"/>
                <a:ea typeface="+mn-ea"/>
                <a:cs typeface="+mn-cs"/>
              </a:rPr>
              <a:t>Furthermore</a:t>
            </a:r>
            <a:r>
              <a:rPr lang="fr-FR" sz="1200" kern="1200" dirty="0" smtClean="0">
                <a:solidFill>
                  <a:schemeClr val="tx1"/>
                </a:solidFill>
                <a:effectLst/>
                <a:latin typeface="+mn-lt"/>
                <a:ea typeface="+mn-ea"/>
                <a:cs typeface="+mn-cs"/>
              </a:rPr>
              <a:t>, ISNI</a:t>
            </a:r>
            <a:r>
              <a:rPr lang="fr-FR" sz="1200" kern="1200" baseline="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is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also</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growing</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through</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partnerships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with</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related</a:t>
            </a:r>
            <a:r>
              <a:rPr lang="fr-FR" sz="1200" kern="1200" dirty="0" smtClean="0">
                <a:solidFill>
                  <a:schemeClr val="tx1"/>
                </a:solidFill>
                <a:effectLst/>
                <a:latin typeface="+mn-lt"/>
                <a:ea typeface="+mn-ea"/>
                <a:cs typeface="+mn-cs"/>
              </a:rPr>
              <a:t> networks,</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such</a:t>
            </a:r>
            <a:r>
              <a:rPr lang="fr-FR" sz="1200" kern="1200" baseline="0" dirty="0" smtClean="0">
                <a:solidFill>
                  <a:schemeClr val="tx1"/>
                </a:solidFill>
                <a:effectLst/>
                <a:latin typeface="+mn-lt"/>
                <a:ea typeface="+mn-ea"/>
                <a:cs typeface="+mn-cs"/>
              </a:rPr>
              <a:t> as: </a:t>
            </a:r>
            <a:r>
              <a:rPr lang="fr-FR" sz="1200" kern="1200" dirty="0" smtClean="0">
                <a:solidFill>
                  <a:schemeClr val="tx1"/>
                </a:solidFill>
                <a:effectLst/>
                <a:latin typeface="+mn-lt"/>
                <a:ea typeface="+mn-ea"/>
                <a:cs typeface="+mn-cs"/>
              </a:rPr>
              <a:t>ORCID, </a:t>
            </a:r>
            <a:r>
              <a:rPr lang="fr-FR" sz="1200" kern="1200" dirty="0" err="1" smtClean="0">
                <a:solidFill>
                  <a:schemeClr val="tx1"/>
                </a:solidFill>
                <a:effectLst/>
                <a:latin typeface="+mn-lt"/>
                <a:ea typeface="+mn-ea"/>
                <a:cs typeface="+mn-cs"/>
              </a:rPr>
              <a:t>Linked</a:t>
            </a:r>
            <a:r>
              <a:rPr lang="fr-FR" sz="1200" kern="1200" dirty="0" smtClean="0">
                <a:solidFill>
                  <a:schemeClr val="tx1"/>
                </a:solidFill>
                <a:effectLst/>
                <a:latin typeface="+mn-lt"/>
                <a:ea typeface="+mn-ea"/>
                <a:cs typeface="+mn-cs"/>
              </a:rPr>
              <a:t> Content Coalition, CASRAI.</a:t>
            </a:r>
            <a:r>
              <a:rPr lang="fr-FR" sz="1200" kern="1200" baseline="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fr-FR" sz="1200" kern="1200" baseline="0" dirty="0" smtClean="0">
                <a:solidFill>
                  <a:schemeClr val="tx1"/>
                </a:solidFill>
                <a:effectLst/>
                <a:latin typeface="+mn-lt"/>
                <a:ea typeface="+mn-ea"/>
                <a:cs typeface="+mn-cs"/>
              </a:rPr>
              <a:t>There </a:t>
            </a:r>
            <a:r>
              <a:rPr lang="fr-FR" sz="1200" kern="1200" baseline="0" dirty="0" err="1" smtClean="0">
                <a:solidFill>
                  <a:schemeClr val="tx1"/>
                </a:solidFill>
                <a:effectLst/>
                <a:latin typeface="+mn-lt"/>
                <a:ea typeface="+mn-ea"/>
                <a:cs typeface="+mn-cs"/>
              </a:rPr>
              <a:t>is</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also</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een</a:t>
            </a:r>
            <a:r>
              <a:rPr lang="fr-FR" sz="1200" kern="1200" baseline="0" dirty="0" smtClean="0">
                <a:solidFill>
                  <a:schemeClr val="tx1"/>
                </a:solidFill>
                <a:effectLst/>
                <a:latin typeface="+mn-lt"/>
                <a:ea typeface="+mn-ea"/>
                <a:cs typeface="+mn-cs"/>
              </a:rPr>
              <a:t> intention to close a </a:t>
            </a:r>
            <a:r>
              <a:rPr lang="fr-FR" sz="1200" kern="1200" baseline="0" dirty="0" err="1" smtClean="0">
                <a:solidFill>
                  <a:schemeClr val="tx1"/>
                </a:solidFill>
                <a:effectLst/>
                <a:latin typeface="+mn-lt"/>
                <a:ea typeface="+mn-ea"/>
                <a:cs typeface="+mn-cs"/>
              </a:rPr>
              <a:t>partnership</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between</a:t>
            </a:r>
            <a:r>
              <a:rPr lang="fr-FR" sz="1200" kern="1200" baseline="0" dirty="0" smtClean="0">
                <a:solidFill>
                  <a:schemeClr val="tx1"/>
                </a:solidFill>
                <a:effectLst/>
                <a:latin typeface="+mn-lt"/>
                <a:ea typeface="+mn-ea"/>
                <a:cs typeface="+mn-cs"/>
              </a:rPr>
              <a:t> ISNI and </a:t>
            </a:r>
            <a:r>
              <a:rPr lang="fr-FR" sz="1200" kern="1200" baseline="0" dirty="0" err="1" smtClean="0">
                <a:solidFill>
                  <a:schemeClr val="tx1"/>
                </a:solidFill>
                <a:effectLst/>
                <a:latin typeface="+mn-lt"/>
                <a:ea typeface="+mn-ea"/>
                <a:cs typeface="+mn-cs"/>
              </a:rPr>
              <a:t>euroCRIS</a:t>
            </a:r>
            <a:r>
              <a:rPr lang="fr-FR" sz="1200" kern="1200" baseline="0" dirty="0" smtClean="0">
                <a:solidFill>
                  <a:schemeClr val="tx1"/>
                </a:solidFill>
                <a:effectLst/>
                <a:latin typeface="+mn-lt"/>
                <a:ea typeface="+mn-ea"/>
                <a:cs typeface="+mn-cs"/>
              </a:rPr>
              <a:t>.</a:t>
            </a:r>
            <a:endParaRPr lang="en-GB" dirty="0"/>
          </a:p>
        </p:txBody>
      </p:sp>
      <p:sp>
        <p:nvSpPr>
          <p:cNvPr id="4" name="Slide Number Placeholder 3"/>
          <p:cNvSpPr>
            <a:spLocks noGrp="1"/>
          </p:cNvSpPr>
          <p:nvPr>
            <p:ph type="sldNum" sz="quarter" idx="10"/>
          </p:nvPr>
        </p:nvSpPr>
        <p:spPr/>
        <p:txBody>
          <a:bodyPr/>
          <a:lstStyle/>
          <a:p>
            <a:fld id="{AE921901-2D7D-404F-83CF-0310337D82A5}" type="slidenum">
              <a:rPr lang="en-US" smtClean="0"/>
              <a:pPr/>
              <a:t>7</a:t>
            </a:fld>
            <a:endParaRPr lang="en-US" dirty="0"/>
          </a:p>
        </p:txBody>
      </p:sp>
    </p:spTree>
    <p:extLst>
      <p:ext uri="{BB962C8B-B14F-4D97-AF65-F5344CB8AC3E}">
        <p14:creationId xmlns:p14="http://schemas.microsoft.com/office/powerpoint/2010/main" val="3061097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smtClean="0">
                <a:solidFill>
                  <a:srgbClr val="252525"/>
                </a:solidFill>
                <a:effectLst/>
                <a:latin typeface="Arial" panose="020B0604020202020204" pitchFamily="34" charset="0"/>
              </a:rPr>
              <a:t>Who ISNI is explains what ISNI is-for: ISNI is for the stakeholders</a:t>
            </a:r>
            <a:r>
              <a:rPr lang="en-US" b="0" i="0" baseline="0" dirty="0" smtClean="0">
                <a:solidFill>
                  <a:srgbClr val="252525"/>
                </a:solidFill>
                <a:effectLst/>
                <a:latin typeface="Arial" panose="020B0604020202020204" pitchFamily="34" charset="0"/>
              </a:rPr>
              <a:t> who participate in ISNI.</a:t>
            </a:r>
          </a:p>
          <a:p>
            <a:r>
              <a:rPr lang="en-US" b="0" i="0" baseline="0" dirty="0" smtClean="0">
                <a:solidFill>
                  <a:srgbClr val="252525"/>
                </a:solidFill>
                <a:effectLst/>
                <a:latin typeface="Arial" panose="020B0604020202020204" pitchFamily="34" charset="0"/>
              </a:rPr>
              <a:t>It is for sharing </a:t>
            </a:r>
            <a:r>
              <a:rPr lang="en-US" b="0" i="0" dirty="0" smtClean="0">
                <a:solidFill>
                  <a:srgbClr val="252525"/>
                </a:solidFill>
                <a:effectLst/>
                <a:latin typeface="Arial" panose="020B0604020202020204" pitchFamily="34" charset="0"/>
              </a:rPr>
              <a:t>information between the members – sharing data about same identities, that sit in separate databases of the ISNI members. The purpose is to help each other with the management of identities and their associated metadata (rights; creative/scientific</a:t>
            </a:r>
            <a:r>
              <a:rPr lang="en-US" b="0" i="0" baseline="0" dirty="0" smtClean="0">
                <a:solidFill>
                  <a:srgbClr val="252525"/>
                </a:solidFill>
                <a:effectLst/>
                <a:latin typeface="Arial" panose="020B0604020202020204" pitchFamily="34" charset="0"/>
              </a:rPr>
              <a:t> outputs; etc.) </a:t>
            </a:r>
            <a:r>
              <a:rPr lang="en-US" b="0" i="0" dirty="0" smtClean="0">
                <a:solidFill>
                  <a:srgbClr val="252525"/>
                </a:solidFill>
                <a:effectLst/>
                <a:latin typeface="Arial" panose="020B0604020202020204" pitchFamily="34" charset="0"/>
              </a:rPr>
              <a:t>across national borders and in the digital environment.</a:t>
            </a:r>
          </a:p>
          <a:p>
            <a:r>
              <a:rPr lang="en-US" b="0" i="0" dirty="0" smtClean="0">
                <a:solidFill>
                  <a:srgbClr val="252525"/>
                </a:solidFill>
                <a:effectLst/>
                <a:latin typeface="Arial" panose="020B0604020202020204" pitchFamily="34" charset="0"/>
              </a:rPr>
              <a:t>Let me give you 2 examples.</a:t>
            </a:r>
          </a:p>
        </p:txBody>
      </p:sp>
      <p:sp>
        <p:nvSpPr>
          <p:cNvPr id="4" name="Slide Number Placeholder 3"/>
          <p:cNvSpPr>
            <a:spLocks noGrp="1"/>
          </p:cNvSpPr>
          <p:nvPr>
            <p:ph type="sldNum" sz="quarter" idx="10"/>
          </p:nvPr>
        </p:nvSpPr>
        <p:spPr/>
        <p:txBody>
          <a:bodyPr/>
          <a:lstStyle/>
          <a:p>
            <a:fld id="{38201BDF-7029-4C37-8139-4C7E27381A77}" type="slidenum">
              <a:rPr lang="nl-NL" smtClean="0"/>
              <a:t>8</a:t>
            </a:fld>
            <a:endParaRPr lang="nl-NL"/>
          </a:p>
        </p:txBody>
      </p:sp>
    </p:spTree>
    <p:extLst>
      <p:ext uri="{BB962C8B-B14F-4D97-AF65-F5344CB8AC3E}">
        <p14:creationId xmlns:p14="http://schemas.microsoft.com/office/powerpoint/2010/main" val="3994730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Organisations like La Trobe University are choosing to work with ISNI to get quick coverage.  La Trobe loaded its research information data to ISNI and immediately half of its identities matched with the database and became assigned.  They separated the other half into current and non current researchers and concentrated on the former.  They then manually enriched them and disambiguated them and got them ISNI’s. They now have nearly 100%</a:t>
            </a:r>
            <a:r>
              <a:rPr lang="en-GB" sz="1200" kern="1200" baseline="0" dirty="0" smtClean="0">
                <a:solidFill>
                  <a:schemeClr val="tx1"/>
                </a:solidFill>
                <a:effectLst/>
                <a:latin typeface="+mn-lt"/>
                <a:ea typeface="+mn-ea"/>
                <a:cs typeface="+mn-cs"/>
              </a:rPr>
              <a:t> coverage for their 10.000+ scholars – and this result was achieved with relatively little effort.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La Trobe University</a:t>
            </a:r>
            <a:r>
              <a:rPr lang="en-US" baseline="0" dirty="0" smtClean="0"/>
              <a:t> also </a:t>
            </a:r>
            <a:r>
              <a:rPr lang="en-US" dirty="0" smtClean="0"/>
              <a:t>uses ISNI to solve the problem when reporting on research outputs in humanities. La Trobe is one of the strongest Humanities faculties in Australia. Creative works like art exhibitions, poems, books and dance performances do not often appear in citation indexes, such as </a:t>
            </a:r>
            <a:r>
              <a:rPr lang="en-US" dirty="0" smtClean="0">
                <a:hlinkClick r:id="rId3"/>
              </a:rPr>
              <a:t>Web of Science</a:t>
            </a:r>
            <a:r>
              <a:rPr lang="en-US" dirty="0" smtClean="0"/>
              <a:t> and </a:t>
            </a:r>
            <a:r>
              <a:rPr lang="en-US" dirty="0" smtClean="0">
                <a:hlinkClick r:id="rId4"/>
              </a:rPr>
              <a:t>Scopus</a:t>
            </a:r>
            <a:r>
              <a:rPr lang="en-US" dirty="0" smtClean="0"/>
              <a:t>,</a:t>
            </a:r>
            <a:r>
              <a:rPr lang="en-US" baseline="0" dirty="0" smtClean="0"/>
              <a:t> but they are in the </a:t>
            </a:r>
            <a:r>
              <a:rPr lang="en-US" dirty="0" smtClean="0"/>
              <a:t>ISNI database, because these outputs have been registered by museums, libraries, galleries and publishers of creative works.</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smtClean="0"/>
          </a:p>
          <a:p>
            <a:endParaRPr lang="nl-NL" dirty="0"/>
          </a:p>
        </p:txBody>
      </p:sp>
      <p:sp>
        <p:nvSpPr>
          <p:cNvPr id="4" name="Slide Number Placeholder 3"/>
          <p:cNvSpPr>
            <a:spLocks noGrp="1"/>
          </p:cNvSpPr>
          <p:nvPr>
            <p:ph type="sldNum" sz="quarter" idx="10"/>
          </p:nvPr>
        </p:nvSpPr>
        <p:spPr/>
        <p:txBody>
          <a:bodyPr/>
          <a:lstStyle/>
          <a:p>
            <a:fld id="{38201BDF-7029-4C37-8139-4C7E27381A77}" type="slidenum">
              <a:rPr lang="nl-NL" smtClean="0"/>
              <a:t>9</a:t>
            </a:fld>
            <a:endParaRPr lang="nl-NL"/>
          </a:p>
        </p:txBody>
      </p:sp>
    </p:spTree>
    <p:extLst>
      <p:ext uri="{BB962C8B-B14F-4D97-AF65-F5344CB8AC3E}">
        <p14:creationId xmlns:p14="http://schemas.microsoft.com/office/powerpoint/2010/main" val="6645172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screen">
            <a:extLst>
              <a:ext uri="{28A0092B-C50C-407E-A947-70E740481C1C}">
                <a14:useLocalDpi xmlns:a14="http://schemas.microsoft.com/office/drawing/2010/main"/>
              </a:ext>
            </a:extLst>
          </a:blip>
          <a:srcRect l="23295" b="48278"/>
          <a:stretch/>
        </p:blipFill>
        <p:spPr>
          <a:xfrm>
            <a:off x="3163889" y="2"/>
            <a:ext cx="5980110" cy="1060063"/>
          </a:xfrm>
          <a:prstGeom prst="rect">
            <a:avLst/>
          </a:prstGeom>
        </p:spPr>
      </p:pic>
      <p:sp>
        <p:nvSpPr>
          <p:cNvPr id="22" name="Rectangle 21"/>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3" name="Rectangle 22"/>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4" name="Rectangle 23"/>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1" name="Rectangle 10"/>
          <p:cNvSpPr/>
          <p:nvPr/>
        </p:nvSpPr>
        <p:spPr>
          <a:xfrm>
            <a:off x="-1" y="2"/>
            <a:ext cx="3190875" cy="1060065"/>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36" name="Text Placeholder 35"/>
          <p:cNvSpPr>
            <a:spLocks noGrp="1"/>
          </p:cNvSpPr>
          <p:nvPr>
            <p:ph type="body" sz="quarter" idx="12" hasCustomPrompt="1"/>
          </p:nvPr>
        </p:nvSpPr>
        <p:spPr>
          <a:xfrm>
            <a:off x="2" y="1329876"/>
            <a:ext cx="3582591" cy="569387"/>
          </a:xfrm>
          <a:prstGeom prst="rect">
            <a:avLst/>
          </a:prstGeom>
          <a:solidFill>
            <a:schemeClr val="accent2"/>
          </a:solidFill>
          <a:ln>
            <a:noFill/>
          </a:ln>
        </p:spPr>
        <p:txBody>
          <a:bodyPr vert="horz" wrap="none" lIns="457200" tIns="137160" rIns="274320" bIns="182880">
            <a:spAutoFit/>
          </a:bodyPr>
          <a:lstStyle>
            <a:lvl1pPr marL="0" marR="0" indent="0" algn="l" defTabSz="457200" rtl="0" eaLnBrk="1" fontAlgn="auto" latinLnBrk="0" hangingPunct="1">
              <a:lnSpc>
                <a:spcPct val="100000"/>
              </a:lnSpc>
              <a:spcBef>
                <a:spcPts val="0"/>
              </a:spcBef>
              <a:spcAft>
                <a:spcPts val="0"/>
              </a:spcAft>
              <a:buClrTx/>
              <a:buSzTx/>
              <a:buFontTx/>
              <a:buNone/>
              <a:tabLst/>
              <a:defRPr sz="1600" baseline="0">
                <a:ln>
                  <a:noFill/>
                </a:ln>
                <a:solidFill>
                  <a:schemeClr val="bg1"/>
                </a:solidFill>
                <a:effectLs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chemeClr val="bg1"/>
                </a:solidFill>
                <a:cs typeface="Arial" charset="0"/>
              </a:rPr>
              <a:t>Event Location • June 25, 2015 </a:t>
            </a:r>
          </a:p>
        </p:txBody>
      </p:sp>
      <p:sp>
        <p:nvSpPr>
          <p:cNvPr id="16" name="Text Placeholder 18"/>
          <p:cNvSpPr>
            <a:spLocks noGrp="1"/>
          </p:cNvSpPr>
          <p:nvPr>
            <p:ph type="body" sz="quarter" idx="16" hasCustomPrompt="1"/>
          </p:nvPr>
        </p:nvSpPr>
        <p:spPr>
          <a:xfrm>
            <a:off x="779470" y="1852402"/>
            <a:ext cx="7754770" cy="1234773"/>
          </a:xfrm>
          <a:prstGeom prst="rect">
            <a:avLst/>
          </a:prstGeom>
          <a:ln w="101600" cmpd="sng">
            <a:solidFill>
              <a:schemeClr val="accent2"/>
            </a:solidFill>
            <a:miter lim="800000"/>
          </a:ln>
        </p:spPr>
        <p:txBody>
          <a:bodyPr vert="horz" wrap="square" lIns="548640" tIns="274320" rIns="457200" bIns="365760">
            <a:normAutofit/>
          </a:bodyPr>
          <a:lstStyle>
            <a:lvl1pPr marL="0" indent="0" algn="l">
              <a:spcBef>
                <a:spcPts val="0"/>
              </a:spcBef>
              <a:buNone/>
              <a:defRPr sz="4400" b="1" baseline="0">
                <a:ln w="0" cmpd="sng">
                  <a:noFill/>
                </a:ln>
                <a:solidFill>
                  <a:schemeClr val="accent2"/>
                </a:solidFill>
              </a:defRPr>
            </a:lvl1pPr>
          </a:lstStyle>
          <a:p>
            <a:pPr lvl="0"/>
            <a:r>
              <a:rPr lang="en-US" dirty="0" smtClean="0"/>
              <a:t>Place title here</a:t>
            </a:r>
            <a:endParaRPr lang="en-US" dirty="0"/>
          </a:p>
        </p:txBody>
      </p:sp>
      <p:pic>
        <p:nvPicPr>
          <p:cNvPr id="18" name="Picture 5"/>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7" hasCustomPrompt="1"/>
          </p:nvPr>
        </p:nvSpPr>
        <p:spPr>
          <a:xfrm>
            <a:off x="728694" y="3206972"/>
            <a:ext cx="1860270" cy="400110"/>
          </a:xfrm>
          <a:prstGeom prst="rect">
            <a:avLst/>
          </a:prstGeom>
        </p:spPr>
        <p:txBody>
          <a:bodyPr vert="horz" wrap="none" lIns="0">
            <a:spAutoFit/>
          </a:bodyPr>
          <a:lstStyle>
            <a:lvl1pPr marL="0" indent="0">
              <a:buNone/>
              <a:defRPr sz="2000" b="1"/>
            </a:lvl1pPr>
            <a:lvl2pPr marL="457200" indent="0">
              <a:buNone/>
              <a:defRPr/>
            </a:lvl2pPr>
            <a:lvl5pPr marL="1828800" indent="0">
              <a:buNone/>
              <a:defRPr/>
            </a:lvl5pPr>
          </a:lstStyle>
          <a:p>
            <a:pPr lvl="0"/>
            <a:r>
              <a:rPr lang="en-US" dirty="0" smtClean="0"/>
              <a:t>Speaker Name</a:t>
            </a:r>
            <a:endParaRPr lang="en-US" dirty="0"/>
          </a:p>
        </p:txBody>
      </p:sp>
      <p:sp>
        <p:nvSpPr>
          <p:cNvPr id="17" name="Text Placeholder 2"/>
          <p:cNvSpPr>
            <a:spLocks noGrp="1"/>
          </p:cNvSpPr>
          <p:nvPr>
            <p:ph type="body" sz="quarter" idx="18" hasCustomPrompt="1"/>
          </p:nvPr>
        </p:nvSpPr>
        <p:spPr>
          <a:xfrm>
            <a:off x="728695" y="3613838"/>
            <a:ext cx="1364723" cy="307777"/>
          </a:xfrm>
          <a:prstGeom prst="rect">
            <a:avLst/>
          </a:prstGeom>
        </p:spPr>
        <p:txBody>
          <a:bodyPr vert="horz" wrap="none" lIns="0" tIns="0">
            <a:spAutoFit/>
          </a:bodyPr>
          <a:lstStyle>
            <a:lvl1pPr marL="0" indent="0">
              <a:buNone/>
              <a:defRPr sz="1700" b="0"/>
            </a:lvl1pPr>
            <a:lvl2pPr marL="457200" indent="0">
              <a:buNone/>
              <a:defRPr/>
            </a:lvl2pPr>
            <a:lvl5pPr marL="1828800" indent="0">
              <a:buNone/>
              <a:defRPr/>
            </a:lvl5pPr>
          </a:lstStyle>
          <a:p>
            <a:pPr lvl="0"/>
            <a:r>
              <a:rPr lang="en-US" dirty="0" smtClean="0"/>
              <a:t>Speaker Title</a:t>
            </a:r>
            <a:endParaRPr lang="en-US" dirty="0"/>
          </a:p>
        </p:txBody>
      </p:sp>
      <p:sp>
        <p:nvSpPr>
          <p:cNvPr id="15" name="Rectangle 14"/>
          <p:cNvSpPr/>
          <p:nvPr userDrawn="1"/>
        </p:nvSpPr>
        <p:spPr>
          <a:xfrm>
            <a:off x="3136900" y="0"/>
            <a:ext cx="445693" cy="1060065"/>
          </a:xfrm>
          <a:prstGeom prst="rect">
            <a:avLst/>
          </a:prstGeom>
          <a:solidFill>
            <a:srgbClr val="00AFD7">
              <a:alpha val="63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Tree>
    <p:extLst>
      <p:ext uri="{BB962C8B-B14F-4D97-AF65-F5344CB8AC3E}">
        <p14:creationId xmlns:p14="http://schemas.microsoft.com/office/powerpoint/2010/main" val="3016524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 1">
    <p:spTree>
      <p:nvGrpSpPr>
        <p:cNvPr id="1" name=""/>
        <p:cNvGrpSpPr/>
        <p:nvPr/>
      </p:nvGrpSpPr>
      <p:grpSpPr>
        <a:xfrm>
          <a:off x="0" y="0"/>
          <a:ext cx="0" cy="0"/>
          <a:chOff x="0" y="0"/>
          <a:chExt cx="0" cy="0"/>
        </a:xfrm>
      </p:grpSpPr>
      <p:sp>
        <p:nvSpPr>
          <p:cNvPr id="19" name="Text Placeholder 18"/>
          <p:cNvSpPr>
            <a:spLocks noGrp="1"/>
          </p:cNvSpPr>
          <p:nvPr>
            <p:ph type="body" sz="quarter" idx="10" hasCustomPrompt="1"/>
          </p:nvPr>
        </p:nvSpPr>
        <p:spPr>
          <a:xfrm>
            <a:off x="240428" y="194732"/>
            <a:ext cx="3980966" cy="781050"/>
          </a:xfrm>
          <a:prstGeom prst="rect">
            <a:avLst/>
          </a:prstGeom>
        </p:spPr>
        <p:txBody>
          <a:bodyPr vert="horz"/>
          <a:lstStyle>
            <a:lvl1pPr marL="0" indent="0">
              <a:buNone/>
              <a:defRPr sz="3200" b="1" baseline="0">
                <a:solidFill>
                  <a:srgbClr val="236192"/>
                </a:solidFill>
              </a:defRPr>
            </a:lvl1pPr>
          </a:lstStyle>
          <a:p>
            <a:pPr lvl="0"/>
            <a:r>
              <a:rPr lang="en-US" dirty="0" smtClean="0"/>
              <a:t>Closing Message</a:t>
            </a:r>
            <a:endParaRPr lang="en-US" dirty="0"/>
          </a:p>
        </p:txBody>
      </p:sp>
      <p:sp>
        <p:nvSpPr>
          <p:cNvPr id="9" name="Rectangle 8"/>
          <p:cNvSpPr/>
          <p:nvPr userDrawn="1"/>
        </p:nvSpPr>
        <p:spPr>
          <a:xfrm rot="10800000">
            <a:off x="11338" y="4388000"/>
            <a:ext cx="9144000" cy="179785"/>
          </a:xfrm>
          <a:prstGeom prst="rect">
            <a:avLst/>
          </a:prstGeom>
          <a:solidFill>
            <a:srgbClr val="00AFD7"/>
          </a:solidFill>
          <a:ln w="9525"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D527F"/>
              </a:solidFill>
              <a:effectLst/>
              <a:uLnTx/>
              <a:uFillTx/>
              <a:latin typeface="Calibri"/>
              <a:ea typeface="+mn-ea"/>
              <a:cs typeface="+mn-cs"/>
            </a:endParaRPr>
          </a:p>
        </p:txBody>
      </p:sp>
      <p:sp>
        <p:nvSpPr>
          <p:cNvPr id="21" name="Text Placeholder 20"/>
          <p:cNvSpPr>
            <a:spLocks noGrp="1"/>
          </p:cNvSpPr>
          <p:nvPr>
            <p:ph type="body" sz="quarter" idx="11" hasCustomPrompt="1"/>
          </p:nvPr>
        </p:nvSpPr>
        <p:spPr>
          <a:xfrm>
            <a:off x="240615" y="990753"/>
            <a:ext cx="3887788" cy="304289"/>
          </a:xfrm>
          <a:prstGeom prst="rect">
            <a:avLst/>
          </a:prstGeom>
        </p:spPr>
        <p:txBody>
          <a:bodyPr vert="horz">
            <a:normAutofit/>
          </a:bodyPr>
          <a:lstStyle>
            <a:lvl1pPr marL="0" indent="0">
              <a:buNone/>
              <a:defRPr sz="1800" b="1" baseline="0"/>
            </a:lvl1pPr>
          </a:lstStyle>
          <a:p>
            <a:pPr lvl="0"/>
            <a:r>
              <a:rPr lang="en-US" dirty="0" smtClean="0"/>
              <a:t>Speaker Name</a:t>
            </a:r>
            <a:endParaRPr lang="en-US" dirty="0"/>
          </a:p>
        </p:txBody>
      </p:sp>
      <p:sp>
        <p:nvSpPr>
          <p:cNvPr id="22" name="Text Placeholder 20"/>
          <p:cNvSpPr>
            <a:spLocks noGrp="1"/>
          </p:cNvSpPr>
          <p:nvPr>
            <p:ph type="body" sz="quarter" idx="12" hasCustomPrompt="1"/>
          </p:nvPr>
        </p:nvSpPr>
        <p:spPr>
          <a:xfrm>
            <a:off x="240428" y="1267826"/>
            <a:ext cx="3887788" cy="269270"/>
          </a:xfrm>
          <a:prstGeom prst="rect">
            <a:avLst/>
          </a:prstGeom>
        </p:spPr>
        <p:txBody>
          <a:bodyPr vert="horz">
            <a:normAutofit/>
          </a:bodyPr>
          <a:lstStyle>
            <a:lvl1pPr marL="0" indent="0">
              <a:buNone/>
              <a:defRPr sz="1400" b="0" baseline="0"/>
            </a:lvl1pPr>
          </a:lstStyle>
          <a:p>
            <a:pPr lvl="0"/>
            <a:r>
              <a:rPr lang="en-US" dirty="0" smtClean="0"/>
              <a:t>Speaker Title</a:t>
            </a:r>
            <a:endParaRPr lang="en-US" dirty="0"/>
          </a:p>
        </p:txBody>
      </p:sp>
      <p:sp>
        <p:nvSpPr>
          <p:cNvPr id="23" name="Text Placeholder 20"/>
          <p:cNvSpPr>
            <a:spLocks noGrp="1"/>
          </p:cNvSpPr>
          <p:nvPr>
            <p:ph type="body" sz="quarter" idx="13" hasCustomPrompt="1"/>
          </p:nvPr>
        </p:nvSpPr>
        <p:spPr>
          <a:xfrm>
            <a:off x="240428" y="1508234"/>
            <a:ext cx="3887788" cy="229121"/>
          </a:xfrm>
          <a:prstGeom prst="rect">
            <a:avLst/>
          </a:prstGeom>
        </p:spPr>
        <p:txBody>
          <a:bodyPr vert="horz">
            <a:normAutofit/>
          </a:bodyPr>
          <a:lstStyle>
            <a:lvl1pPr marL="0" indent="0">
              <a:buNone/>
              <a:defRPr sz="1400" b="1" baseline="0">
                <a:solidFill>
                  <a:srgbClr val="236192"/>
                </a:solidFill>
              </a:defRPr>
            </a:lvl1pPr>
          </a:lstStyle>
          <a:p>
            <a:pPr lvl="0"/>
            <a:r>
              <a:rPr lang="en-US" dirty="0" smtClean="0"/>
              <a:t>Speaker Contact</a:t>
            </a:r>
            <a:endParaRPr lang="en-US" dirty="0"/>
          </a:p>
        </p:txBody>
      </p:sp>
      <p:pic>
        <p:nvPicPr>
          <p:cNvPr id="10" name="Picture 26" descr="OCLC_H_PMS.eps"/>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36924" y="4760706"/>
            <a:ext cx="723437" cy="2406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10" descr="ppt-because-pattern.psd"/>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546829" y="1"/>
            <a:ext cx="4597172" cy="4387999"/>
          </a:xfrm>
          <a:prstGeom prst="rect">
            <a:avLst/>
          </a:prstGeom>
        </p:spPr>
      </p:pic>
    </p:spTree>
    <p:extLst>
      <p:ext uri="{BB962C8B-B14F-4D97-AF65-F5344CB8AC3E}">
        <p14:creationId xmlns:p14="http://schemas.microsoft.com/office/powerpoint/2010/main" val="21414870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 2">
    <p:spTree>
      <p:nvGrpSpPr>
        <p:cNvPr id="1" name=""/>
        <p:cNvGrpSpPr/>
        <p:nvPr/>
      </p:nvGrpSpPr>
      <p:grpSpPr>
        <a:xfrm>
          <a:off x="0" y="0"/>
          <a:ext cx="0" cy="0"/>
          <a:chOff x="0" y="0"/>
          <a:chExt cx="0" cy="0"/>
        </a:xfrm>
      </p:grpSpPr>
      <p:sp>
        <p:nvSpPr>
          <p:cNvPr id="7" name="Rectangle 6"/>
          <p:cNvSpPr/>
          <p:nvPr userDrawn="1"/>
        </p:nvSpPr>
        <p:spPr>
          <a:xfrm rot="16200000">
            <a:off x="477189" y="3861998"/>
            <a:ext cx="607721" cy="2921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0" name="TextBox 8"/>
          <p:cNvSpPr txBox="1">
            <a:spLocks noChangeArrowheads="1"/>
          </p:cNvSpPr>
          <p:nvPr userDrawn="1"/>
        </p:nvSpPr>
        <p:spPr bwMode="auto">
          <a:xfrm>
            <a:off x="5924930" y="3701654"/>
            <a:ext cx="422275" cy="1846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r>
              <a:rPr lang="en-US" sz="600" dirty="0">
                <a:solidFill>
                  <a:schemeClr val="bg1"/>
                </a:solidFill>
              </a:rPr>
              <a:t>SM</a:t>
            </a:r>
          </a:p>
        </p:txBody>
      </p:sp>
      <p:sp>
        <p:nvSpPr>
          <p:cNvPr id="11" name="Rectangle 10"/>
          <p:cNvSpPr/>
          <p:nvPr userDrawn="1"/>
        </p:nvSpPr>
        <p:spPr>
          <a:xfrm>
            <a:off x="0" y="3704187"/>
            <a:ext cx="635000" cy="607721"/>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2" name="Text Placeholder 18"/>
          <p:cNvSpPr>
            <a:spLocks noGrp="1"/>
          </p:cNvSpPr>
          <p:nvPr>
            <p:ph type="body" sz="quarter" idx="10" hasCustomPrompt="1"/>
          </p:nvPr>
        </p:nvSpPr>
        <p:spPr>
          <a:xfrm>
            <a:off x="731839" y="831455"/>
            <a:ext cx="4177899" cy="1492716"/>
          </a:xfrm>
          <a:prstGeom prst="rect">
            <a:avLst/>
          </a:prstGeom>
          <a:ln w="101600" cmpd="sng">
            <a:solidFill>
              <a:srgbClr val="236192"/>
            </a:solidFill>
            <a:miter lim="800000"/>
          </a:ln>
        </p:spPr>
        <p:txBody>
          <a:bodyPr vert="horz" wrap="none" lIns="548640" tIns="274320" rIns="457200" bIns="365760">
            <a:spAutoFit/>
          </a:bodyPr>
          <a:lstStyle>
            <a:lvl1pPr marL="0" indent="0" algn="l">
              <a:spcBef>
                <a:spcPts val="0"/>
              </a:spcBef>
              <a:buNone/>
              <a:defRPr sz="5500" b="1" baseline="0">
                <a:ln w="0" cmpd="sng">
                  <a:noFill/>
                </a:ln>
                <a:solidFill>
                  <a:srgbClr val="236192"/>
                </a:solidFill>
              </a:defRPr>
            </a:lvl1pPr>
          </a:lstStyle>
          <a:p>
            <a:pPr lvl="0"/>
            <a:r>
              <a:rPr lang="en-US" dirty="0" smtClean="0"/>
              <a:t>Text Here</a:t>
            </a:r>
            <a:endParaRPr lang="en-US" dirty="0"/>
          </a:p>
        </p:txBody>
      </p:sp>
      <p:sp>
        <p:nvSpPr>
          <p:cNvPr id="13" name="Text Placeholder 20"/>
          <p:cNvSpPr>
            <a:spLocks noGrp="1"/>
          </p:cNvSpPr>
          <p:nvPr>
            <p:ph type="body" sz="quarter" idx="11" hasCustomPrompt="1"/>
          </p:nvPr>
        </p:nvSpPr>
        <p:spPr>
          <a:xfrm>
            <a:off x="698251" y="2397542"/>
            <a:ext cx="3887788" cy="304289"/>
          </a:xfrm>
          <a:prstGeom prst="rect">
            <a:avLst/>
          </a:prstGeom>
        </p:spPr>
        <p:txBody>
          <a:bodyPr vert="horz">
            <a:normAutofit/>
          </a:bodyPr>
          <a:lstStyle>
            <a:lvl1pPr marL="0" indent="0">
              <a:buNone/>
              <a:defRPr sz="1800" b="1" baseline="0">
                <a:solidFill>
                  <a:srgbClr val="000000"/>
                </a:solidFill>
              </a:defRPr>
            </a:lvl1pPr>
          </a:lstStyle>
          <a:p>
            <a:pPr lvl="0"/>
            <a:r>
              <a:rPr lang="en-US" dirty="0" smtClean="0"/>
              <a:t>Speaker Name</a:t>
            </a:r>
            <a:endParaRPr lang="en-US" dirty="0"/>
          </a:p>
        </p:txBody>
      </p:sp>
      <p:sp>
        <p:nvSpPr>
          <p:cNvPr id="14" name="Text Placeholder 20"/>
          <p:cNvSpPr>
            <a:spLocks noGrp="1"/>
          </p:cNvSpPr>
          <p:nvPr>
            <p:ph type="body" sz="quarter" idx="12" hasCustomPrompt="1"/>
          </p:nvPr>
        </p:nvSpPr>
        <p:spPr>
          <a:xfrm>
            <a:off x="698064" y="2688127"/>
            <a:ext cx="3887788" cy="269270"/>
          </a:xfrm>
          <a:prstGeom prst="rect">
            <a:avLst/>
          </a:prstGeom>
        </p:spPr>
        <p:txBody>
          <a:bodyPr vert="horz">
            <a:normAutofit/>
          </a:bodyPr>
          <a:lstStyle>
            <a:lvl1pPr marL="0" indent="0">
              <a:buNone/>
              <a:defRPr sz="1400" b="0" baseline="0">
                <a:solidFill>
                  <a:srgbClr val="000000"/>
                </a:solidFill>
              </a:defRPr>
            </a:lvl1pPr>
          </a:lstStyle>
          <a:p>
            <a:pPr lvl="0"/>
            <a:r>
              <a:rPr lang="en-US" dirty="0" smtClean="0"/>
              <a:t>Speaker Title</a:t>
            </a:r>
            <a:endParaRPr lang="en-US" dirty="0"/>
          </a:p>
        </p:txBody>
      </p:sp>
      <p:sp>
        <p:nvSpPr>
          <p:cNvPr id="15" name="Text Placeholder 20"/>
          <p:cNvSpPr>
            <a:spLocks noGrp="1"/>
          </p:cNvSpPr>
          <p:nvPr>
            <p:ph type="body" sz="quarter" idx="13" hasCustomPrompt="1"/>
          </p:nvPr>
        </p:nvSpPr>
        <p:spPr>
          <a:xfrm>
            <a:off x="698064" y="2957399"/>
            <a:ext cx="3887788" cy="229121"/>
          </a:xfrm>
          <a:prstGeom prst="rect">
            <a:avLst/>
          </a:prstGeom>
        </p:spPr>
        <p:txBody>
          <a:bodyPr vert="horz">
            <a:normAutofit/>
          </a:bodyPr>
          <a:lstStyle>
            <a:lvl1pPr marL="0" indent="0">
              <a:buNone/>
              <a:defRPr sz="1400" b="1" baseline="0">
                <a:solidFill>
                  <a:schemeClr val="accent2"/>
                </a:solidFill>
              </a:defRPr>
            </a:lvl1pPr>
          </a:lstStyle>
          <a:p>
            <a:pPr lvl="0"/>
            <a:r>
              <a:rPr lang="en-US" dirty="0" smtClean="0"/>
              <a:t>Speaker Contact</a:t>
            </a:r>
            <a:endParaRPr lang="en-US" dirty="0"/>
          </a:p>
        </p:txBody>
      </p:sp>
      <p:sp>
        <p:nvSpPr>
          <p:cNvPr id="18" name="Text Placeholder 16"/>
          <p:cNvSpPr>
            <a:spLocks noGrp="1"/>
          </p:cNvSpPr>
          <p:nvPr>
            <p:ph type="body" sz="quarter" idx="14" hasCustomPrompt="1"/>
          </p:nvPr>
        </p:nvSpPr>
        <p:spPr>
          <a:xfrm>
            <a:off x="1" y="312442"/>
            <a:ext cx="3679825" cy="566309"/>
          </a:xfrm>
          <a:prstGeom prst="rect">
            <a:avLst/>
          </a:prstGeom>
          <a:solidFill>
            <a:srgbClr val="236192"/>
          </a:solidFill>
        </p:spPr>
        <p:txBody>
          <a:bodyPr vert="horz" wrap="square" lIns="640080" tIns="91440" bIns="164592">
            <a:spAutoFit/>
          </a:bodyPr>
          <a:lstStyle>
            <a:lvl1pPr marL="0" indent="0">
              <a:buNone/>
              <a:defRPr sz="2000" baseline="0">
                <a:solidFill>
                  <a:schemeClr val="bg1"/>
                </a:solidFill>
              </a:defRPr>
            </a:lvl1pPr>
          </a:lstStyle>
          <a:p>
            <a:pPr lvl="0"/>
            <a:r>
              <a:rPr lang="en-US" dirty="0" smtClean="0"/>
              <a:t>Event Title</a:t>
            </a:r>
            <a:endParaRPr lang="en-US" dirty="0"/>
          </a:p>
        </p:txBody>
      </p:sp>
      <p:pic>
        <p:nvPicPr>
          <p:cNvPr id="16" name="Picture 15" descr="ppt-because-tag.psd"/>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27100" y="3704187"/>
            <a:ext cx="8216894" cy="607721"/>
          </a:xfrm>
          <a:prstGeom prst="rect">
            <a:avLst/>
          </a:prstGeom>
        </p:spPr>
      </p:pic>
    </p:spTree>
    <p:extLst>
      <p:ext uri="{BB962C8B-B14F-4D97-AF65-F5344CB8AC3E}">
        <p14:creationId xmlns:p14="http://schemas.microsoft.com/office/powerpoint/2010/main" val="1621949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Large Head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751"/>
            <a:ext cx="8229600" cy="3165872"/>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6654406" y="4800601"/>
            <a:ext cx="1269211" cy="220744"/>
          </a:xfrm>
          <a:prstGeom prst="rect">
            <a:avLst/>
          </a:prstGeom>
        </p:spPr>
        <p:txBody>
          <a:bodyPr/>
          <a:lstStyle/>
          <a:p>
            <a:fld id="{793BC21B-894E-AB42-B567-820E81E1B58F}" type="datetimeFigureOut">
              <a:rPr lang="en-US" smtClean="0"/>
              <a:pPr/>
              <a:t>11/13/2015</a:t>
            </a:fld>
            <a:endParaRPr lang="en-US" dirty="0"/>
          </a:p>
        </p:txBody>
      </p:sp>
      <p:sp>
        <p:nvSpPr>
          <p:cNvPr id="5" name="Footer Placeholder 4"/>
          <p:cNvSpPr>
            <a:spLocks noGrp="1"/>
          </p:cNvSpPr>
          <p:nvPr>
            <p:ph type="ftr" sz="quarter" idx="11"/>
          </p:nvPr>
        </p:nvSpPr>
        <p:spPr>
          <a:xfrm>
            <a:off x="4038601" y="4800601"/>
            <a:ext cx="2466093" cy="2207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8115382" y="4800601"/>
            <a:ext cx="571419" cy="220744"/>
          </a:xfrm>
          <a:prstGeom prst="rect">
            <a:avLst/>
          </a:prstGeom>
        </p:spPr>
        <p:txBody>
          <a:bodyPr/>
          <a:lstStyle/>
          <a:p>
            <a:fld id="{818857F2-102E-5148-ADF3-C396FE20EBDD}" type="slidenum">
              <a:rPr lang="en-US" smtClean="0"/>
              <a:pPr/>
              <a:t>‹#›</a:t>
            </a:fld>
            <a:endParaRPr lang="en-US" dirty="0"/>
          </a:p>
        </p:txBody>
      </p:sp>
      <p:grpSp>
        <p:nvGrpSpPr>
          <p:cNvPr id="7" name="Group 7"/>
          <p:cNvGrpSpPr/>
          <p:nvPr userDrawn="1"/>
        </p:nvGrpSpPr>
        <p:grpSpPr>
          <a:xfrm>
            <a:off x="0" y="1"/>
            <a:ext cx="9144000" cy="1319415"/>
            <a:chOff x="228600" y="228600"/>
            <a:chExt cx="9144000" cy="1759220"/>
          </a:xfrm>
          <a:solidFill>
            <a:srgbClr val="195A88"/>
          </a:solidFill>
        </p:grpSpPr>
        <p:sp>
          <p:nvSpPr>
            <p:cNvPr id="9" name="Rounded Rectangle 8"/>
            <p:cNvSpPr/>
            <p:nvPr userDrawn="1"/>
          </p:nvSpPr>
          <p:spPr>
            <a:xfrm>
              <a:off x="228600" y="228600"/>
              <a:ext cx="9144000" cy="152400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Isosceles Triangle 9"/>
            <p:cNvSpPr/>
            <p:nvPr userDrawn="1"/>
          </p:nvSpPr>
          <p:spPr>
            <a:xfrm rot="10800000">
              <a:off x="942302" y="1731952"/>
              <a:ext cx="505498" cy="255868"/>
            </a:xfrm>
            <a:prstGeom prst="triangl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marL="0" algn="ctr" defTabSz="342900" rtl="0" eaLnBrk="1" latinLnBrk="0" hangingPunct="1"/>
              <a:endParaRPr lang="en-US" sz="1350" kern="1200" dirty="0">
                <a:solidFill>
                  <a:schemeClr val="lt1"/>
                </a:solidFill>
                <a:latin typeface="+mn-lt"/>
                <a:ea typeface="+mn-ea"/>
                <a:cs typeface="+mn-cs"/>
              </a:endParaRPr>
            </a:p>
          </p:txBody>
        </p:sp>
      </p:grpSp>
      <p:sp>
        <p:nvSpPr>
          <p:cNvPr id="2" name="Title 1"/>
          <p:cNvSpPr>
            <a:spLocks noGrp="1"/>
          </p:cNvSpPr>
          <p:nvPr>
            <p:ph type="title"/>
          </p:nvPr>
        </p:nvSpPr>
        <p:spPr>
          <a:xfrm>
            <a:off x="457200" y="285750"/>
            <a:ext cx="8229600" cy="685800"/>
          </a:xfrm>
          <a:prstGeom prst="rect">
            <a:avLst/>
          </a:prstGeom>
        </p:spPr>
        <p:txBody>
          <a:bodyPr wrap="none"/>
          <a:lstStyle>
            <a:lvl1pPr algn="l">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8058651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Big Text-Whit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654406" y="4800601"/>
            <a:ext cx="1269211" cy="220744"/>
          </a:xfrm>
          <a:prstGeom prst="rect">
            <a:avLst/>
          </a:prstGeom>
        </p:spPr>
        <p:txBody>
          <a:bodyPr/>
          <a:lstStyle/>
          <a:p>
            <a:fld id="{793BC21B-894E-AB42-B567-820E81E1B58F}" type="datetimeFigureOut">
              <a:rPr lang="en-US" smtClean="0"/>
              <a:pPr/>
              <a:t>11/13/2015</a:t>
            </a:fld>
            <a:endParaRPr lang="en-US" dirty="0"/>
          </a:p>
        </p:txBody>
      </p:sp>
      <p:sp>
        <p:nvSpPr>
          <p:cNvPr id="5" name="Footer Placeholder 4"/>
          <p:cNvSpPr>
            <a:spLocks noGrp="1"/>
          </p:cNvSpPr>
          <p:nvPr>
            <p:ph type="ftr" sz="quarter" idx="11"/>
          </p:nvPr>
        </p:nvSpPr>
        <p:spPr>
          <a:xfrm>
            <a:off x="4038601" y="4800601"/>
            <a:ext cx="2466093" cy="2207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8115382" y="4800601"/>
            <a:ext cx="571419" cy="220744"/>
          </a:xfrm>
          <a:prstGeom prst="rect">
            <a:avLst/>
          </a:prstGeom>
        </p:spPr>
        <p:txBody>
          <a:bodyPr/>
          <a:lstStyle/>
          <a:p>
            <a:fld id="{818857F2-102E-5148-ADF3-C396FE20EBDD}" type="slidenum">
              <a:rPr lang="en-US" smtClean="0"/>
              <a:pPr/>
              <a:t>‹#›</a:t>
            </a:fld>
            <a:endParaRPr lang="en-US" dirty="0"/>
          </a:p>
        </p:txBody>
      </p:sp>
      <p:sp>
        <p:nvSpPr>
          <p:cNvPr id="13" name="Text Placeholder 12"/>
          <p:cNvSpPr>
            <a:spLocks noGrp="1"/>
          </p:cNvSpPr>
          <p:nvPr>
            <p:ph type="body" sz="quarter" idx="13"/>
          </p:nvPr>
        </p:nvSpPr>
        <p:spPr>
          <a:xfrm>
            <a:off x="152400" y="171450"/>
            <a:ext cx="8839200" cy="4343400"/>
          </a:xfrm>
          <a:prstGeom prst="rect">
            <a:avLst/>
          </a:prstGeom>
        </p:spPr>
        <p:txBody>
          <a:bodyPr lIns="457200" tIns="457200" rIns="457200" bIns="457200" anchor="ctr">
            <a:noAutofit/>
          </a:bodyPr>
          <a:lstStyle>
            <a:lvl1pPr marL="0" indent="0" algn="ctr">
              <a:lnSpc>
                <a:spcPct val="100000"/>
              </a:lnSpc>
              <a:spcBef>
                <a:spcPts val="900"/>
              </a:spcBef>
              <a:buNone/>
              <a:defRPr sz="6000">
                <a:gradFill flip="none" rotWithShape="1">
                  <a:gsLst>
                    <a:gs pos="0">
                      <a:schemeClr val="accent1">
                        <a:lumMod val="75000"/>
                      </a:schemeClr>
                    </a:gs>
                    <a:gs pos="100000">
                      <a:schemeClr val="accent1"/>
                    </a:gs>
                  </a:gsLst>
                  <a:lin ang="16200000" scaled="0"/>
                  <a:tileRect/>
                </a:gradFill>
              </a:defRPr>
            </a:lvl1pPr>
            <a:lvl2pPr algn="ctr">
              <a:buNone/>
              <a:defRPr sz="6600">
                <a:solidFill>
                  <a:schemeClr val="bg1"/>
                </a:solidFill>
              </a:defRPr>
            </a:lvl2pPr>
            <a:lvl3pPr algn="ctr">
              <a:buNone/>
              <a:defRPr sz="6600">
                <a:solidFill>
                  <a:schemeClr val="bg1"/>
                </a:solidFill>
              </a:defRPr>
            </a:lvl3pPr>
            <a:lvl4pPr algn="ctr">
              <a:buNone/>
              <a:defRPr sz="6600">
                <a:solidFill>
                  <a:schemeClr val="bg1"/>
                </a:solidFill>
              </a:defRPr>
            </a:lvl4pPr>
            <a:lvl5pPr algn="ctr">
              <a:buNone/>
              <a:defRPr sz="6600">
                <a:solidFill>
                  <a:schemeClr val="bg1"/>
                </a:solidFill>
              </a:defRPr>
            </a:lvl5pPr>
          </a:lstStyle>
          <a:p>
            <a:pPr lvl="0"/>
            <a:r>
              <a:rPr lang="en-US" dirty="0" smtClean="0"/>
              <a:t>Click to edit Master text styles</a:t>
            </a:r>
            <a:endParaRPr lang="en-US" dirty="0"/>
          </a:p>
        </p:txBody>
      </p:sp>
    </p:spTree>
    <p:extLst>
      <p:ext uri="{BB962C8B-B14F-4D97-AF65-F5344CB8AC3E}">
        <p14:creationId xmlns:p14="http://schemas.microsoft.com/office/powerpoint/2010/main" val="2538978700"/>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lank Page ">
    <p:spTree>
      <p:nvGrpSpPr>
        <p:cNvPr id="1" name=""/>
        <p:cNvGrpSpPr/>
        <p:nvPr/>
      </p:nvGrpSpPr>
      <p:grpSpPr>
        <a:xfrm>
          <a:off x="0" y="0"/>
          <a:ext cx="0" cy="0"/>
          <a:chOff x="0" y="0"/>
          <a:chExt cx="0" cy="0"/>
        </a:xfrm>
      </p:grpSpPr>
      <p:pic>
        <p:nvPicPr>
          <p:cNvPr id="2" name="Picture 4" descr="OCLC-RESEARCH_H_MD.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4769644"/>
            <a:ext cx="1676400" cy="259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p:cNvSpPr>
            <a:spLocks noGrp="1"/>
          </p:cNvSpPr>
          <p:nvPr>
            <p:ph type="sldNum" sz="quarter" idx="10"/>
          </p:nvPr>
        </p:nvSpPr>
        <p:spPr>
          <a:xfrm>
            <a:off x="6553200" y="4767263"/>
            <a:ext cx="2133600" cy="273844"/>
          </a:xfrm>
          <a:prstGeom prst="rect">
            <a:avLst/>
          </a:prstGeom>
        </p:spPr>
        <p:txBody>
          <a:bodyPr/>
          <a:lstStyle>
            <a:lvl1pPr>
              <a:defRPr smtClean="0"/>
            </a:lvl1pPr>
          </a:lstStyle>
          <a:p>
            <a:pPr>
              <a:defRPr/>
            </a:pPr>
            <a:fld id="{134CFB32-277F-4373-9C95-BEC3CA711950}" type="slidenum">
              <a:rPr lang="en-US" altLang="nl-NL"/>
              <a:pPr>
                <a:defRPr/>
              </a:pPr>
              <a:t>‹#›</a:t>
            </a:fld>
            <a:endParaRPr lang="en-US" altLang="nl-NL"/>
          </a:p>
        </p:txBody>
      </p:sp>
    </p:spTree>
    <p:extLst>
      <p:ext uri="{BB962C8B-B14F-4D97-AF65-F5344CB8AC3E}">
        <p14:creationId xmlns:p14="http://schemas.microsoft.com/office/powerpoint/2010/main" val="20828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Blank with Title">
    <p:spTree>
      <p:nvGrpSpPr>
        <p:cNvPr id="1" name=""/>
        <p:cNvGrpSpPr/>
        <p:nvPr/>
      </p:nvGrpSpPr>
      <p:grpSpPr>
        <a:xfrm>
          <a:off x="0" y="0"/>
          <a:ext cx="0" cy="0"/>
          <a:chOff x="0" y="0"/>
          <a:chExt cx="0" cy="0"/>
        </a:xfrm>
      </p:grpSpPr>
      <p:pic>
        <p:nvPicPr>
          <p:cNvPr id="3" name="Picture 4" descr="OCLC-RESEARCH_H_MD.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4769644"/>
            <a:ext cx="1676400" cy="259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05979"/>
            <a:ext cx="8229600" cy="857250"/>
          </a:xfrm>
          <a:prstGeom prst="rect">
            <a:avLst/>
          </a:prstGeom>
        </p:spPr>
        <p:txBody>
          <a:bodyPr/>
          <a:lstStyle>
            <a:lvl1pPr algn="l">
              <a:defRPr/>
            </a:lvl1pPr>
          </a:lstStyle>
          <a:p>
            <a:r>
              <a:rPr lang="en-US" smtClean="0"/>
              <a:t>Click to edit Master title style</a:t>
            </a:r>
            <a:endParaRPr lang="en-US" dirty="0"/>
          </a:p>
        </p:txBody>
      </p:sp>
      <p:sp>
        <p:nvSpPr>
          <p:cNvPr id="4" name="Slide Number Placeholder 4"/>
          <p:cNvSpPr>
            <a:spLocks noGrp="1"/>
          </p:cNvSpPr>
          <p:nvPr>
            <p:ph type="sldNum" sz="quarter" idx="10"/>
          </p:nvPr>
        </p:nvSpPr>
        <p:spPr>
          <a:xfrm>
            <a:off x="6553200" y="4767263"/>
            <a:ext cx="2133600" cy="273844"/>
          </a:xfrm>
          <a:prstGeom prst="rect">
            <a:avLst/>
          </a:prstGeom>
        </p:spPr>
        <p:txBody>
          <a:bodyPr/>
          <a:lstStyle>
            <a:lvl1pPr>
              <a:defRPr smtClean="0"/>
            </a:lvl1pPr>
          </a:lstStyle>
          <a:p>
            <a:pPr>
              <a:defRPr/>
            </a:pPr>
            <a:fld id="{8F148B01-50A0-4C5B-9829-A23D2EA4601B}" type="slidenum">
              <a:rPr lang="en-US" altLang="nl-NL"/>
              <a:pPr>
                <a:defRPr/>
              </a:pPr>
              <a:t>‹#›</a:t>
            </a:fld>
            <a:endParaRPr lang="en-US" altLang="nl-NL"/>
          </a:p>
        </p:txBody>
      </p:sp>
    </p:spTree>
    <p:extLst>
      <p:ext uri="{BB962C8B-B14F-4D97-AF65-F5344CB8AC3E}">
        <p14:creationId xmlns:p14="http://schemas.microsoft.com/office/powerpoint/2010/main" val="2236811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peaker Intr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82651" y="1493044"/>
            <a:ext cx="2016125" cy="1928813"/>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smtClean="0"/>
          </a:p>
          <a:p>
            <a:endParaRPr lang="en-US" dirty="0" smtClean="0"/>
          </a:p>
          <a:p>
            <a:endParaRPr lang="en-US" dirty="0" smtClean="0"/>
          </a:p>
          <a:p>
            <a:r>
              <a:rPr lang="en-US" dirty="0" smtClean="0"/>
              <a:t>Place Speaker </a:t>
            </a:r>
            <a:br>
              <a:rPr lang="en-US" dirty="0" smtClean="0"/>
            </a:br>
            <a:r>
              <a:rPr lang="en-US" dirty="0" smtClean="0"/>
              <a:t>Photo Here</a:t>
            </a:r>
            <a:endParaRPr lang="en-US" dirty="0"/>
          </a:p>
        </p:txBody>
      </p:sp>
      <p:sp>
        <p:nvSpPr>
          <p:cNvPr id="5" name="Rectangle 4"/>
          <p:cNvSpPr/>
          <p:nvPr userDrawn="1"/>
        </p:nvSpPr>
        <p:spPr>
          <a:xfrm rot="5400000">
            <a:off x="-524273" y="2014936"/>
            <a:ext cx="1931195"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3" name="Text Placeholder 12"/>
          <p:cNvSpPr>
            <a:spLocks noGrp="1"/>
          </p:cNvSpPr>
          <p:nvPr>
            <p:ph type="body" sz="quarter" idx="12" hasCustomPrompt="1"/>
          </p:nvPr>
        </p:nvSpPr>
        <p:spPr>
          <a:xfrm>
            <a:off x="3416308" y="2073399"/>
            <a:ext cx="5727699" cy="639129"/>
          </a:xfrm>
          <a:prstGeom prst="rect">
            <a:avLst/>
          </a:prstGeom>
        </p:spPr>
        <p:txBody>
          <a:bodyPr vert="horz">
            <a:normAutofit/>
          </a:bodyPr>
          <a:lstStyle>
            <a:lvl1pPr marL="0" marR="0" indent="0" algn="l" defTabSz="457200"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200"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smtClean="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7" name="Straight Connector 16"/>
          <p:cNvCxnSpPr/>
          <p:nvPr userDrawn="1"/>
        </p:nvCxnSpPr>
        <p:spPr>
          <a:xfrm>
            <a:off x="3416300" y="2712528"/>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sz="quarter" idx="13" hasCustomPrompt="1"/>
          </p:nvPr>
        </p:nvSpPr>
        <p:spPr>
          <a:xfrm>
            <a:off x="3416300" y="1490664"/>
            <a:ext cx="5727700" cy="488156"/>
          </a:xfrm>
          <a:prstGeom prst="rect">
            <a:avLst/>
          </a:prstGeom>
        </p:spPr>
        <p:txBody>
          <a:bodyPr vert="horz"/>
          <a:lstStyle>
            <a:lvl1pPr marL="0" indent="0">
              <a:buNone/>
              <a:defRPr sz="3600" b="1" baseline="0">
                <a:solidFill>
                  <a:srgbClr val="236192"/>
                </a:solidFill>
              </a:defRPr>
            </a:lvl1pPr>
          </a:lstStyle>
          <a:p>
            <a:pPr lvl="0"/>
            <a:r>
              <a:rPr lang="en-US" dirty="0" smtClean="0"/>
              <a:t>Speaker Name</a:t>
            </a:r>
            <a:endParaRPr lang="en-US" dirty="0"/>
          </a:p>
        </p:txBody>
      </p:sp>
      <p:sp>
        <p:nvSpPr>
          <p:cNvPr id="10" name="Text Placeholder 14"/>
          <p:cNvSpPr>
            <a:spLocks noGrp="1"/>
          </p:cNvSpPr>
          <p:nvPr>
            <p:ph type="body" sz="quarter" idx="15" hasCustomPrompt="1"/>
          </p:nvPr>
        </p:nvSpPr>
        <p:spPr>
          <a:xfrm>
            <a:off x="882651" y="1493043"/>
            <a:ext cx="161925" cy="1928814"/>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smtClean="0"/>
              <a:t>     </a:t>
            </a:r>
          </a:p>
          <a:p>
            <a:pPr lvl="0"/>
            <a:endParaRPr lang="en-US" dirty="0" smtClean="0"/>
          </a:p>
          <a:p>
            <a:pPr lvl="0"/>
            <a:r>
              <a:rPr lang="en-US" dirty="0" smtClean="0"/>
              <a:t> </a:t>
            </a:r>
          </a:p>
          <a:p>
            <a:pPr lvl="0"/>
            <a:r>
              <a:rPr lang="en-US" dirty="0" smtClean="0"/>
              <a:t> </a:t>
            </a:r>
          </a:p>
          <a:p>
            <a:pPr lvl="0"/>
            <a:r>
              <a:rPr lang="en-US" dirty="0" smtClean="0"/>
              <a:t> </a:t>
            </a:r>
          </a:p>
          <a:p>
            <a:pPr lvl="0"/>
            <a:endParaRPr lang="en-US" dirty="0"/>
          </a:p>
        </p:txBody>
      </p:sp>
    </p:spTree>
    <p:extLst>
      <p:ext uri="{BB962C8B-B14F-4D97-AF65-F5344CB8AC3E}">
        <p14:creationId xmlns:p14="http://schemas.microsoft.com/office/powerpoint/2010/main" val="32370853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peaker Intr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82651" y="590743"/>
            <a:ext cx="2016125" cy="1928813"/>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smtClean="0"/>
          </a:p>
          <a:p>
            <a:endParaRPr lang="en-US" dirty="0" smtClean="0"/>
          </a:p>
          <a:p>
            <a:endParaRPr lang="en-US" dirty="0" smtClean="0"/>
          </a:p>
          <a:p>
            <a:r>
              <a:rPr lang="en-US" dirty="0" smtClean="0"/>
              <a:t>Place Speaker </a:t>
            </a:r>
            <a:br>
              <a:rPr lang="en-US" dirty="0" smtClean="0"/>
            </a:br>
            <a:r>
              <a:rPr lang="en-US" dirty="0" smtClean="0"/>
              <a:t>Photo Here</a:t>
            </a:r>
            <a:endParaRPr lang="en-US" dirty="0"/>
          </a:p>
        </p:txBody>
      </p:sp>
      <p:sp>
        <p:nvSpPr>
          <p:cNvPr id="5" name="Rectangle 4"/>
          <p:cNvSpPr/>
          <p:nvPr userDrawn="1"/>
        </p:nvSpPr>
        <p:spPr>
          <a:xfrm rot="5400000">
            <a:off x="-524273" y="1112635"/>
            <a:ext cx="1931195"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3" name="Text Placeholder 12"/>
          <p:cNvSpPr>
            <a:spLocks noGrp="1"/>
          </p:cNvSpPr>
          <p:nvPr>
            <p:ph type="body" sz="quarter" idx="12" hasCustomPrompt="1"/>
          </p:nvPr>
        </p:nvSpPr>
        <p:spPr>
          <a:xfrm>
            <a:off x="3416308" y="1171098"/>
            <a:ext cx="5727699" cy="639129"/>
          </a:xfrm>
          <a:prstGeom prst="rect">
            <a:avLst/>
          </a:prstGeom>
        </p:spPr>
        <p:txBody>
          <a:bodyPr vert="horz">
            <a:normAutofit/>
          </a:bodyPr>
          <a:lstStyle>
            <a:lvl1pPr marL="0" marR="0" indent="0" algn="l" defTabSz="457200"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200"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smtClean="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7" name="Straight Connector 16"/>
          <p:cNvCxnSpPr/>
          <p:nvPr userDrawn="1"/>
        </p:nvCxnSpPr>
        <p:spPr>
          <a:xfrm>
            <a:off x="3416300" y="1810227"/>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sz="quarter" idx="13" hasCustomPrompt="1"/>
          </p:nvPr>
        </p:nvSpPr>
        <p:spPr>
          <a:xfrm>
            <a:off x="3416300" y="588363"/>
            <a:ext cx="5727700" cy="488156"/>
          </a:xfrm>
          <a:prstGeom prst="rect">
            <a:avLst/>
          </a:prstGeom>
        </p:spPr>
        <p:txBody>
          <a:bodyPr vert="horz"/>
          <a:lstStyle>
            <a:lvl1pPr marL="0" indent="0">
              <a:buNone/>
              <a:defRPr sz="3600" b="1" baseline="0">
                <a:solidFill>
                  <a:srgbClr val="236192"/>
                </a:solidFill>
              </a:defRPr>
            </a:lvl1pPr>
          </a:lstStyle>
          <a:p>
            <a:pPr lvl="0"/>
            <a:r>
              <a:rPr lang="en-US" dirty="0" smtClean="0"/>
              <a:t>Speaker Name</a:t>
            </a:r>
            <a:endParaRPr lang="en-US" dirty="0"/>
          </a:p>
        </p:txBody>
      </p:sp>
      <p:sp>
        <p:nvSpPr>
          <p:cNvPr id="10" name="Text Placeholder 14"/>
          <p:cNvSpPr>
            <a:spLocks noGrp="1"/>
          </p:cNvSpPr>
          <p:nvPr>
            <p:ph type="body" sz="quarter" idx="15" hasCustomPrompt="1"/>
          </p:nvPr>
        </p:nvSpPr>
        <p:spPr>
          <a:xfrm>
            <a:off x="882651" y="590742"/>
            <a:ext cx="161925" cy="1928814"/>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smtClean="0"/>
              <a:t>     </a:t>
            </a:r>
          </a:p>
          <a:p>
            <a:pPr lvl="0"/>
            <a:endParaRPr lang="en-US" dirty="0" smtClean="0"/>
          </a:p>
          <a:p>
            <a:pPr lvl="0"/>
            <a:r>
              <a:rPr lang="en-US" dirty="0" smtClean="0"/>
              <a:t> </a:t>
            </a:r>
          </a:p>
          <a:p>
            <a:pPr lvl="0"/>
            <a:r>
              <a:rPr lang="en-US" dirty="0" smtClean="0"/>
              <a:t> </a:t>
            </a:r>
          </a:p>
          <a:p>
            <a:pPr lvl="0"/>
            <a:r>
              <a:rPr lang="en-US" dirty="0" smtClean="0"/>
              <a:t> </a:t>
            </a:r>
          </a:p>
          <a:p>
            <a:pPr lvl="0"/>
            <a:endParaRPr lang="en-US" dirty="0"/>
          </a:p>
        </p:txBody>
      </p:sp>
      <p:sp>
        <p:nvSpPr>
          <p:cNvPr id="8" name="Picture Placeholder 8"/>
          <p:cNvSpPr>
            <a:spLocks noGrp="1"/>
          </p:cNvSpPr>
          <p:nvPr>
            <p:ph type="pic" sz="quarter" idx="16"/>
          </p:nvPr>
        </p:nvSpPr>
        <p:spPr>
          <a:xfrm>
            <a:off x="882651" y="2873892"/>
            <a:ext cx="2016125" cy="1928813"/>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smtClean="0"/>
          </a:p>
          <a:p>
            <a:endParaRPr lang="en-US" dirty="0" smtClean="0"/>
          </a:p>
          <a:p>
            <a:endParaRPr lang="en-US" dirty="0" smtClean="0"/>
          </a:p>
          <a:p>
            <a:r>
              <a:rPr lang="en-US" dirty="0" smtClean="0"/>
              <a:t>Place Speaker </a:t>
            </a:r>
            <a:br>
              <a:rPr lang="en-US" dirty="0" smtClean="0"/>
            </a:br>
            <a:r>
              <a:rPr lang="en-US" dirty="0" smtClean="0"/>
              <a:t>Photo Here</a:t>
            </a:r>
            <a:endParaRPr lang="en-US" dirty="0"/>
          </a:p>
        </p:txBody>
      </p:sp>
      <p:sp>
        <p:nvSpPr>
          <p:cNvPr id="11" name="Rectangle 10"/>
          <p:cNvSpPr/>
          <p:nvPr userDrawn="1"/>
        </p:nvSpPr>
        <p:spPr>
          <a:xfrm rot="5400000">
            <a:off x="-524273" y="3395784"/>
            <a:ext cx="1931195"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2" name="Text Placeholder 12"/>
          <p:cNvSpPr>
            <a:spLocks noGrp="1"/>
          </p:cNvSpPr>
          <p:nvPr>
            <p:ph type="body" sz="quarter" idx="17" hasCustomPrompt="1"/>
          </p:nvPr>
        </p:nvSpPr>
        <p:spPr>
          <a:xfrm>
            <a:off x="3416308" y="3454247"/>
            <a:ext cx="5727699" cy="639129"/>
          </a:xfrm>
          <a:prstGeom prst="rect">
            <a:avLst/>
          </a:prstGeom>
        </p:spPr>
        <p:txBody>
          <a:bodyPr vert="horz">
            <a:normAutofit/>
          </a:bodyPr>
          <a:lstStyle>
            <a:lvl1pPr marL="0" marR="0" indent="0" algn="l" defTabSz="457200"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200"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smtClean="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4" name="Straight Connector 13"/>
          <p:cNvCxnSpPr/>
          <p:nvPr userDrawn="1"/>
        </p:nvCxnSpPr>
        <p:spPr>
          <a:xfrm>
            <a:off x="3416300" y="4093376"/>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 name="Text Placeholder 2"/>
          <p:cNvSpPr>
            <a:spLocks noGrp="1"/>
          </p:cNvSpPr>
          <p:nvPr>
            <p:ph type="body" sz="quarter" idx="18" hasCustomPrompt="1"/>
          </p:nvPr>
        </p:nvSpPr>
        <p:spPr>
          <a:xfrm>
            <a:off x="3416300" y="2871512"/>
            <a:ext cx="5727700" cy="488156"/>
          </a:xfrm>
          <a:prstGeom prst="rect">
            <a:avLst/>
          </a:prstGeom>
        </p:spPr>
        <p:txBody>
          <a:bodyPr vert="horz"/>
          <a:lstStyle>
            <a:lvl1pPr marL="0" indent="0">
              <a:buNone/>
              <a:defRPr sz="3600" b="1" baseline="0">
                <a:solidFill>
                  <a:srgbClr val="236192"/>
                </a:solidFill>
              </a:defRPr>
            </a:lvl1pPr>
          </a:lstStyle>
          <a:p>
            <a:pPr lvl="0"/>
            <a:r>
              <a:rPr lang="en-US" dirty="0" smtClean="0"/>
              <a:t>Speaker Name</a:t>
            </a:r>
            <a:endParaRPr lang="en-US" dirty="0"/>
          </a:p>
        </p:txBody>
      </p:sp>
      <p:sp>
        <p:nvSpPr>
          <p:cNvPr id="16" name="Text Placeholder 14"/>
          <p:cNvSpPr>
            <a:spLocks noGrp="1"/>
          </p:cNvSpPr>
          <p:nvPr>
            <p:ph type="body" sz="quarter" idx="19" hasCustomPrompt="1"/>
          </p:nvPr>
        </p:nvSpPr>
        <p:spPr>
          <a:xfrm>
            <a:off x="882651" y="2873891"/>
            <a:ext cx="161925" cy="1928814"/>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smtClean="0"/>
              <a:t>     </a:t>
            </a:r>
          </a:p>
          <a:p>
            <a:pPr lvl="0"/>
            <a:endParaRPr lang="en-US" dirty="0" smtClean="0"/>
          </a:p>
          <a:p>
            <a:pPr lvl="0"/>
            <a:r>
              <a:rPr lang="en-US" dirty="0" smtClean="0"/>
              <a:t> </a:t>
            </a:r>
          </a:p>
          <a:p>
            <a:pPr lvl="0"/>
            <a:r>
              <a:rPr lang="en-US" dirty="0" smtClean="0"/>
              <a:t> </a:t>
            </a:r>
          </a:p>
          <a:p>
            <a:pPr lvl="0"/>
            <a:r>
              <a:rPr lang="en-US" dirty="0" smtClean="0"/>
              <a:t> </a:t>
            </a:r>
          </a:p>
          <a:p>
            <a:pPr lvl="0"/>
            <a:endParaRPr lang="en-US" dirty="0"/>
          </a:p>
        </p:txBody>
      </p:sp>
    </p:spTree>
    <p:extLst>
      <p:ext uri="{BB962C8B-B14F-4D97-AF65-F5344CB8AC3E}">
        <p14:creationId xmlns:p14="http://schemas.microsoft.com/office/powerpoint/2010/main" val="9073364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ew Section">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AFD7"/>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Text Placeholder 8"/>
          <p:cNvSpPr>
            <a:spLocks noGrp="1"/>
          </p:cNvSpPr>
          <p:nvPr>
            <p:ph type="body" sz="quarter" idx="10" hasCustomPrompt="1"/>
          </p:nvPr>
        </p:nvSpPr>
        <p:spPr>
          <a:xfrm>
            <a:off x="315259" y="831061"/>
            <a:ext cx="8174038" cy="692497"/>
          </a:xfrm>
          <a:prstGeom prst="rect">
            <a:avLst/>
          </a:prstGeom>
          <a:ln w="28575" cmpd="sng">
            <a:solidFill>
              <a:srgbClr val="FFFFFF"/>
            </a:solidFill>
          </a:ln>
        </p:spPr>
        <p:txBody>
          <a:bodyPr vert="horz" lIns="274320" tIns="45720" rIns="274320" bIns="91440">
            <a:sp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600" b="1" i="0" cap="all" baseline="0">
                <a:solidFill>
                  <a:schemeClr val="bg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600" b="1" dirty="0" smtClean="0">
                <a:solidFill>
                  <a:schemeClr val="bg1"/>
                </a:solidFill>
                <a:cs typeface="Arial" charset="0"/>
              </a:rPr>
              <a:t>NEW SECTION TITLE</a:t>
            </a:r>
          </a:p>
        </p:txBody>
      </p:sp>
      <p:sp>
        <p:nvSpPr>
          <p:cNvPr id="4" name="Text Placeholder 3"/>
          <p:cNvSpPr>
            <a:spLocks noGrp="1"/>
          </p:cNvSpPr>
          <p:nvPr>
            <p:ph type="body" sz="quarter" idx="11" hasCustomPrompt="1"/>
          </p:nvPr>
        </p:nvSpPr>
        <p:spPr>
          <a:xfrm>
            <a:off x="176213" y="638175"/>
            <a:ext cx="265112" cy="4505325"/>
          </a:xfrm>
          <a:prstGeom prst="rect">
            <a:avLst/>
          </a:prstGeom>
          <a:solidFill>
            <a:srgbClr val="00AFD7"/>
          </a:solidFill>
        </p:spPr>
        <p:txBody>
          <a:bodyPr vert="horz"/>
          <a:lstStyle>
            <a:lvl1pPr marL="0" indent="0">
              <a:buNone/>
              <a:defRPr baseline="0"/>
            </a:lvl1pPr>
          </a:lstStyle>
          <a:p>
            <a:pPr lvl="0"/>
            <a:r>
              <a:rPr lang="en-US" dirty="0" smtClean="0"/>
              <a:t>     </a:t>
            </a:r>
            <a:endParaRPr lang="en-US" dirty="0"/>
          </a:p>
        </p:txBody>
      </p:sp>
      <p:sp>
        <p:nvSpPr>
          <p:cNvPr id="12" name="Text Placeholder 3"/>
          <p:cNvSpPr>
            <a:spLocks noGrp="1"/>
          </p:cNvSpPr>
          <p:nvPr>
            <p:ph type="body" sz="quarter" idx="12" hasCustomPrompt="1"/>
          </p:nvPr>
        </p:nvSpPr>
        <p:spPr>
          <a:xfrm>
            <a:off x="8411956" y="638176"/>
            <a:ext cx="265112" cy="4074629"/>
          </a:xfrm>
          <a:prstGeom prst="rect">
            <a:avLst/>
          </a:prstGeom>
          <a:solidFill>
            <a:srgbClr val="00AFD7"/>
          </a:solidFill>
        </p:spPr>
        <p:txBody>
          <a:bodyPr vert="horz"/>
          <a:lstStyle>
            <a:lvl1pPr marL="0" indent="0">
              <a:buNone/>
              <a:defRPr baseline="0"/>
            </a:lvl1pPr>
          </a:lstStyle>
          <a:p>
            <a:pPr lvl="0"/>
            <a:r>
              <a:rPr lang="en-US" dirty="0" smtClean="0"/>
              <a:t>     </a:t>
            </a:r>
            <a:endParaRPr lang="en-US" dirty="0"/>
          </a:p>
        </p:txBody>
      </p:sp>
      <p:pic>
        <p:nvPicPr>
          <p:cNvPr id="7"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3974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Bullet">
    <p:spTree>
      <p:nvGrpSpPr>
        <p:cNvPr id="1" name=""/>
        <p:cNvGrpSpPr/>
        <p:nvPr/>
      </p:nvGrpSpPr>
      <p:grpSpPr>
        <a:xfrm>
          <a:off x="0" y="0"/>
          <a:ext cx="0" cy="0"/>
          <a:chOff x="0" y="0"/>
          <a:chExt cx="0" cy="0"/>
        </a:xfrm>
      </p:grpSpPr>
      <p:sp>
        <p:nvSpPr>
          <p:cNvPr id="18" name="Rectangle 17"/>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9" name="Rectangle 18"/>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0" name="Rectangle 19"/>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6" name="Text Placeholder 5"/>
          <p:cNvSpPr>
            <a:spLocks noGrp="1"/>
          </p:cNvSpPr>
          <p:nvPr>
            <p:ph type="body" sz="quarter" idx="13" hasCustomPrompt="1"/>
          </p:nvPr>
        </p:nvSpPr>
        <p:spPr>
          <a:xfrm>
            <a:off x="340786" y="343304"/>
            <a:ext cx="8439148" cy="686442"/>
          </a:xfrm>
          <a:prstGeom prst="rect">
            <a:avLst/>
          </a:prstGeom>
        </p:spPr>
        <p:txBody>
          <a:bodyPr vert="horz"/>
          <a:lstStyle>
            <a:lvl1pPr marL="0" indent="0">
              <a:buNone/>
              <a:defRPr sz="3600" b="1" baseline="0">
                <a:solidFill>
                  <a:schemeClr val="tx2"/>
                </a:solidFill>
              </a:defRPr>
            </a:lvl1pPr>
          </a:lstStyle>
          <a:p>
            <a:pPr lvl="0"/>
            <a:r>
              <a:rPr lang="en-US" dirty="0" smtClean="0"/>
              <a:t>Title of slide</a:t>
            </a:r>
            <a:endParaRPr lang="en-US" dirty="0"/>
          </a:p>
        </p:txBody>
      </p:sp>
      <p:pic>
        <p:nvPicPr>
          <p:cNvPr id="8"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4"/>
          </p:nvPr>
        </p:nvSpPr>
        <p:spPr>
          <a:xfrm>
            <a:off x="341313" y="1030288"/>
            <a:ext cx="8439150" cy="3317875"/>
          </a:xfrm>
          <a:prstGeom prst="rect">
            <a:avLst/>
          </a:prstGeom>
        </p:spPr>
        <p:txBody>
          <a:bodyPr vert="horz"/>
          <a:lstStyle>
            <a:lvl1pPr>
              <a:defRPr sz="2800"/>
            </a:lvl1pPr>
            <a:lvl2pPr>
              <a:defRPr sz="24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72074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Header">
    <p:spTree>
      <p:nvGrpSpPr>
        <p:cNvPr id="1" name=""/>
        <p:cNvGrpSpPr/>
        <p:nvPr/>
      </p:nvGrpSpPr>
      <p:grpSpPr>
        <a:xfrm>
          <a:off x="0" y="0"/>
          <a:ext cx="0" cy="0"/>
          <a:chOff x="0" y="0"/>
          <a:chExt cx="0" cy="0"/>
        </a:xfrm>
      </p:grpSpPr>
      <p:sp>
        <p:nvSpPr>
          <p:cNvPr id="18" name="Rectangle 17"/>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9" name="Rectangle 18"/>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0" name="Rectangle 19"/>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6" name="Text Placeholder 5"/>
          <p:cNvSpPr>
            <a:spLocks noGrp="1"/>
          </p:cNvSpPr>
          <p:nvPr>
            <p:ph type="body" sz="quarter" idx="13" hasCustomPrompt="1"/>
          </p:nvPr>
        </p:nvSpPr>
        <p:spPr>
          <a:xfrm>
            <a:off x="340786" y="343304"/>
            <a:ext cx="8439148" cy="686442"/>
          </a:xfrm>
          <a:prstGeom prst="rect">
            <a:avLst/>
          </a:prstGeom>
        </p:spPr>
        <p:txBody>
          <a:bodyPr vert="horz"/>
          <a:lstStyle>
            <a:lvl1pPr marL="0" indent="0">
              <a:buNone/>
              <a:defRPr sz="3600" b="1" baseline="0">
                <a:solidFill>
                  <a:schemeClr val="tx2"/>
                </a:solidFill>
              </a:defRPr>
            </a:lvl1pPr>
          </a:lstStyle>
          <a:p>
            <a:pPr lvl="0"/>
            <a:r>
              <a:rPr lang="en-US" dirty="0" smtClean="0"/>
              <a:t>Title of slide</a:t>
            </a:r>
            <a:endParaRPr lang="en-US" dirty="0"/>
          </a:p>
        </p:txBody>
      </p:sp>
      <p:pic>
        <p:nvPicPr>
          <p:cNvPr id="8"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84561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Bar">
    <p:spTree>
      <p:nvGrpSpPr>
        <p:cNvPr id="1" name=""/>
        <p:cNvGrpSpPr/>
        <p:nvPr/>
      </p:nvGrpSpPr>
      <p:grpSpPr>
        <a:xfrm>
          <a:off x="0" y="0"/>
          <a:ext cx="0" cy="0"/>
          <a:chOff x="0" y="0"/>
          <a:chExt cx="0" cy="0"/>
        </a:xfrm>
      </p:grpSpPr>
      <p:sp>
        <p:nvSpPr>
          <p:cNvPr id="18" name="Rectangle 17"/>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9" name="Rectangle 18"/>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0" name="Rectangle 19"/>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45983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Blank">
    <p:spTree>
      <p:nvGrpSpPr>
        <p:cNvPr id="1" name=""/>
        <p:cNvGrpSpPr/>
        <p:nvPr/>
      </p:nvGrpSpPr>
      <p:grpSpPr>
        <a:xfrm>
          <a:off x="0" y="0"/>
          <a:ext cx="0" cy="0"/>
          <a:chOff x="0" y="0"/>
          <a:chExt cx="0" cy="0"/>
        </a:xfrm>
      </p:grpSpPr>
      <p:pic>
        <p:nvPicPr>
          <p:cNvPr id="3" name="Picture 26" descr="OCLC_H_PMS.eps"/>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36924" y="4760706"/>
            <a:ext cx="723437" cy="2406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82560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1"/>
            <a:ext cx="9144000" cy="5143500"/>
          </a:xfrm>
          <a:prstGeom prst="rect">
            <a:avLst/>
          </a:prstGeom>
        </p:spPr>
        <p:txBody>
          <a:bodyPr vert="horz" anchor="ctr"/>
          <a:lstStyle>
            <a:lvl1pPr marL="0" indent="0" algn="l">
              <a:buNone/>
              <a:defRPr sz="1900" baseline="0">
                <a:sym typeface="Wingdings"/>
              </a:defRPr>
            </a:lvl1pPr>
            <a:lvl2pPr marL="457200" indent="0">
              <a:buNone/>
              <a:defRPr sz="2400"/>
            </a:lvl2pPr>
          </a:lstStyle>
          <a:p>
            <a:pPr lvl="1"/>
            <a:r>
              <a:rPr lang="en-US" dirty="0" smtClean="0"/>
              <a:t>Drag and drop photo here</a:t>
            </a:r>
            <a:endParaRPr lang="en-US" dirty="0"/>
          </a:p>
        </p:txBody>
      </p:sp>
      <p:sp>
        <p:nvSpPr>
          <p:cNvPr id="15" name="Text Placeholder 14"/>
          <p:cNvSpPr>
            <a:spLocks noGrp="1"/>
          </p:cNvSpPr>
          <p:nvPr>
            <p:ph type="body" sz="quarter" idx="13" hasCustomPrompt="1"/>
          </p:nvPr>
        </p:nvSpPr>
        <p:spPr>
          <a:xfrm>
            <a:off x="7583491" y="-15479"/>
            <a:ext cx="433387" cy="5174457"/>
          </a:xfrm>
          <a:prstGeom prst="rect">
            <a:avLst/>
          </a:prstGeom>
          <a:solidFill>
            <a:schemeClr val="accent1">
              <a:alpha val="78000"/>
            </a:schemeClr>
          </a:solidFill>
        </p:spPr>
        <p:txBody>
          <a:bodyPr vert="horz"/>
          <a:lstStyle>
            <a:lvl1pPr marL="0" indent="0">
              <a:buNone/>
              <a:defRPr>
                <a:solidFill>
                  <a:schemeClr val="accent1"/>
                </a:solidFill>
              </a:defRPr>
            </a:lvl1pPr>
          </a:lstStyle>
          <a:p>
            <a:pPr lvl="0"/>
            <a:r>
              <a:rPr lang="en-US" dirty="0" smtClean="0"/>
              <a:t>     </a:t>
            </a:r>
          </a:p>
          <a:p>
            <a:pPr lvl="0"/>
            <a:endParaRPr lang="en-US" dirty="0" smtClean="0"/>
          </a:p>
          <a:p>
            <a:pPr lvl="0"/>
            <a:r>
              <a:rPr lang="en-US" dirty="0" smtClean="0"/>
              <a:t> </a:t>
            </a:r>
          </a:p>
          <a:p>
            <a:pPr lvl="0"/>
            <a:r>
              <a:rPr lang="en-US" dirty="0" smtClean="0"/>
              <a:t> </a:t>
            </a:r>
          </a:p>
          <a:p>
            <a:pPr lvl="0"/>
            <a:r>
              <a:rPr lang="en-US" dirty="0" smtClean="0"/>
              <a:t> </a:t>
            </a:r>
          </a:p>
          <a:p>
            <a:pPr lvl="0"/>
            <a:endParaRPr lang="en-US" dirty="0"/>
          </a:p>
        </p:txBody>
      </p:sp>
      <p:sp>
        <p:nvSpPr>
          <p:cNvPr id="16" name="Text Placeholder 14"/>
          <p:cNvSpPr>
            <a:spLocks noGrp="1"/>
          </p:cNvSpPr>
          <p:nvPr>
            <p:ph type="body" sz="quarter" idx="14" hasCustomPrompt="1"/>
          </p:nvPr>
        </p:nvSpPr>
        <p:spPr>
          <a:xfrm>
            <a:off x="8016878" y="-15479"/>
            <a:ext cx="1127125" cy="5174457"/>
          </a:xfrm>
          <a:prstGeom prst="rect">
            <a:avLst/>
          </a:prstGeom>
          <a:solidFill>
            <a:schemeClr val="accent1"/>
          </a:solidFill>
        </p:spPr>
        <p:txBody>
          <a:bodyPr vert="horz"/>
          <a:lstStyle>
            <a:lvl1pPr marL="0" indent="0">
              <a:buNone/>
              <a:defRPr>
                <a:solidFill>
                  <a:schemeClr val="accent1"/>
                </a:solidFill>
              </a:defRPr>
            </a:lvl1pPr>
          </a:lstStyle>
          <a:p>
            <a:pPr lvl="0"/>
            <a:r>
              <a:rPr lang="en-US" dirty="0" smtClean="0"/>
              <a:t> </a:t>
            </a:r>
          </a:p>
          <a:p>
            <a:pPr lvl="0"/>
            <a:r>
              <a:rPr lang="en-US" dirty="0" smtClean="0"/>
              <a:t> </a:t>
            </a:r>
          </a:p>
          <a:p>
            <a:pPr lvl="0"/>
            <a:r>
              <a:rPr lang="en-US" dirty="0" smtClean="0"/>
              <a:t> </a:t>
            </a:r>
          </a:p>
          <a:p>
            <a:pPr lvl="0"/>
            <a:r>
              <a:rPr lang="en-US" dirty="0" smtClean="0"/>
              <a:t> </a:t>
            </a:r>
          </a:p>
          <a:p>
            <a:pPr lvl="0"/>
            <a:r>
              <a:rPr lang="en-US" dirty="0" smtClean="0"/>
              <a:t> </a:t>
            </a:r>
          </a:p>
        </p:txBody>
      </p:sp>
      <p:sp>
        <p:nvSpPr>
          <p:cNvPr id="11" name="Text Placeholder 10"/>
          <p:cNvSpPr>
            <a:spLocks noGrp="1"/>
          </p:cNvSpPr>
          <p:nvPr>
            <p:ph type="body" sz="quarter" idx="11" hasCustomPrompt="1"/>
          </p:nvPr>
        </p:nvSpPr>
        <p:spPr>
          <a:xfrm>
            <a:off x="-14111" y="3748282"/>
            <a:ext cx="6153150" cy="715580"/>
          </a:xfrm>
          <a:prstGeom prst="rect">
            <a:avLst/>
          </a:prstGeom>
          <a:solidFill>
            <a:schemeClr val="bg1"/>
          </a:solidFill>
        </p:spPr>
        <p:txBody>
          <a:bodyPr vert="horz" lIns="640080"/>
          <a:lstStyle>
            <a:lvl1pPr marL="0" indent="0">
              <a:buNone/>
              <a:defRPr sz="2400" b="1" baseline="0">
                <a:solidFill>
                  <a:srgbClr val="236192"/>
                </a:solidFill>
              </a:defRPr>
            </a:lvl1pPr>
          </a:lstStyle>
          <a:p>
            <a:pPr lvl="0"/>
            <a:r>
              <a:rPr lang="en-US" dirty="0" smtClean="0"/>
              <a:t>Persons Name</a:t>
            </a:r>
            <a:endParaRPr lang="en-US" dirty="0"/>
          </a:p>
        </p:txBody>
      </p:sp>
      <p:sp>
        <p:nvSpPr>
          <p:cNvPr id="12" name="Text Placeholder 10"/>
          <p:cNvSpPr>
            <a:spLocks noGrp="1"/>
          </p:cNvSpPr>
          <p:nvPr>
            <p:ph type="body" sz="quarter" idx="12" hasCustomPrompt="1"/>
          </p:nvPr>
        </p:nvSpPr>
        <p:spPr>
          <a:xfrm>
            <a:off x="534917" y="4085464"/>
            <a:ext cx="5610225" cy="264319"/>
          </a:xfrm>
          <a:prstGeom prst="rect">
            <a:avLst/>
          </a:prstGeom>
        </p:spPr>
        <p:txBody>
          <a:bodyPr vert="horz"/>
          <a:lstStyle>
            <a:lvl1pPr marL="0" indent="0">
              <a:buNone/>
              <a:defRPr sz="1800" b="0" baseline="0">
                <a:solidFill>
                  <a:schemeClr val="tx1"/>
                </a:solidFill>
              </a:defRPr>
            </a:lvl1pPr>
          </a:lstStyle>
          <a:p>
            <a:pPr lvl="0"/>
            <a:r>
              <a:rPr lang="en-US" dirty="0" smtClean="0"/>
              <a:t>Persons Title</a:t>
            </a:r>
            <a:endParaRPr lang="en-US" dirty="0"/>
          </a:p>
        </p:txBody>
      </p:sp>
      <p:pic>
        <p:nvPicPr>
          <p:cNvPr id="8"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23677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0395708"/>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60" r:id="rId3"/>
    <p:sldLayoutId id="2147483655" r:id="rId4"/>
    <p:sldLayoutId id="2147483653" r:id="rId5"/>
    <p:sldLayoutId id="2147483661" r:id="rId6"/>
    <p:sldLayoutId id="2147483654" r:id="rId7"/>
    <p:sldLayoutId id="2147483658" r:id="rId8"/>
    <p:sldLayoutId id="2147483657" r:id="rId9"/>
    <p:sldLayoutId id="2147483656" r:id="rId10"/>
    <p:sldLayoutId id="2147483659" r:id="rId11"/>
    <p:sldLayoutId id="2147483662" r:id="rId12"/>
    <p:sldLayoutId id="2147483663" r:id="rId13"/>
    <p:sldLayoutId id="2147483664" r:id="rId14"/>
    <p:sldLayoutId id="2147483665" r:id="rId15"/>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9.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vmlDrawing" Target="../drawings/vmlDrawing1.vml"/><Relationship Id="rId5" Type="http://schemas.openxmlformats.org/officeDocument/2006/relationships/image" Target="../media/image35.png"/><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notesSlide" Target="../notesSlides/notesSlide18.xml"/><Relationship Id="rId16"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hyperlink" Target="http://www.oclc.org/research/themes/data-science/linkeddata.html"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hyperlink" Target="http://www.oclc.org/news/releases/2015/201526dublin.en.html"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www.oclc.org/research" TargetMode="External"/><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17.png"/><Relationship Id="rId5" Type="http://schemas.openxmlformats.org/officeDocument/2006/relationships/image" Target="../media/image12.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1.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19.png"/><Relationship Id="rId5" Type="http://schemas.openxmlformats.org/officeDocument/2006/relationships/image" Target="../media/image12.png"/><Relationship Id="rId10" Type="http://schemas.openxmlformats.org/officeDocument/2006/relationships/image" Target="../media/image18.png"/><Relationship Id="rId4" Type="http://schemas.openxmlformats.org/officeDocument/2006/relationships/image" Target="../media/image11.png"/><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23.png"/><Relationship Id="rId5" Type="http://schemas.openxmlformats.org/officeDocument/2006/relationships/image" Target="../media/image12.png"/><Relationship Id="rId10" Type="http://schemas.openxmlformats.org/officeDocument/2006/relationships/image" Target="../media/image22.png"/><Relationship Id="rId4" Type="http://schemas.openxmlformats.org/officeDocument/2006/relationships/image" Target="../media/image11.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a:xfrm>
            <a:off x="2" y="1329876"/>
            <a:ext cx="7565020" cy="569387"/>
          </a:xfrm>
        </p:spPr>
        <p:txBody>
          <a:bodyPr/>
          <a:lstStyle/>
          <a:p>
            <a:r>
              <a:rPr lang="nl-NL" dirty="0" err="1"/>
              <a:t>e</a:t>
            </a:r>
            <a:r>
              <a:rPr lang="nl-NL" dirty="0" err="1" smtClean="0"/>
              <a:t>uroCRIS</a:t>
            </a:r>
            <a:r>
              <a:rPr lang="nl-NL" dirty="0" smtClean="0"/>
              <a:t> </a:t>
            </a:r>
            <a:r>
              <a:rPr lang="nl-NL" dirty="0" err="1" smtClean="0"/>
              <a:t>strategic</a:t>
            </a:r>
            <a:r>
              <a:rPr lang="nl-NL" dirty="0" smtClean="0"/>
              <a:t> </a:t>
            </a:r>
            <a:r>
              <a:rPr lang="nl-NL" dirty="0" err="1" smtClean="0"/>
              <a:t>membership</a:t>
            </a:r>
            <a:r>
              <a:rPr lang="nl-NL" dirty="0" smtClean="0"/>
              <a:t> meeting Barcelona – 9-11 November 2015</a:t>
            </a:r>
            <a:endParaRPr lang="nl-NL" dirty="0"/>
          </a:p>
        </p:txBody>
      </p:sp>
      <p:sp>
        <p:nvSpPr>
          <p:cNvPr id="7" name="Text Placeholder 6"/>
          <p:cNvSpPr>
            <a:spLocks noGrp="1"/>
          </p:cNvSpPr>
          <p:nvPr>
            <p:ph type="body" sz="quarter" idx="16"/>
          </p:nvPr>
        </p:nvSpPr>
        <p:spPr>
          <a:xfrm>
            <a:off x="779470" y="1852403"/>
            <a:ext cx="8236514" cy="808501"/>
          </a:xfrm>
        </p:spPr>
        <p:txBody>
          <a:bodyPr>
            <a:noAutofit/>
          </a:bodyPr>
          <a:lstStyle/>
          <a:p>
            <a:r>
              <a:rPr lang="nl-NL" sz="2400" dirty="0" err="1" smtClean="0"/>
              <a:t>Role</a:t>
            </a:r>
            <a:r>
              <a:rPr lang="nl-NL" sz="2400" dirty="0" smtClean="0"/>
              <a:t> of ISNI in research information management</a:t>
            </a:r>
            <a:endParaRPr lang="nl-NL" sz="2400" dirty="0"/>
          </a:p>
        </p:txBody>
      </p:sp>
      <p:sp>
        <p:nvSpPr>
          <p:cNvPr id="8" name="Text Placeholder 7"/>
          <p:cNvSpPr>
            <a:spLocks noGrp="1"/>
          </p:cNvSpPr>
          <p:nvPr>
            <p:ph type="body" sz="quarter" idx="17"/>
          </p:nvPr>
        </p:nvSpPr>
        <p:spPr>
          <a:xfrm>
            <a:off x="728694" y="3206972"/>
            <a:ext cx="3385286" cy="400110"/>
          </a:xfrm>
        </p:spPr>
        <p:txBody>
          <a:bodyPr/>
          <a:lstStyle/>
          <a:p>
            <a:r>
              <a:rPr lang="nl-NL" dirty="0" smtClean="0"/>
              <a:t>Titia van der Werf-Davelaar</a:t>
            </a:r>
            <a:endParaRPr lang="nl-NL" dirty="0"/>
          </a:p>
        </p:txBody>
      </p:sp>
      <p:sp>
        <p:nvSpPr>
          <p:cNvPr id="9" name="Text Placeholder 8"/>
          <p:cNvSpPr>
            <a:spLocks noGrp="1"/>
          </p:cNvSpPr>
          <p:nvPr>
            <p:ph type="body" sz="quarter" idx="18"/>
          </p:nvPr>
        </p:nvSpPr>
        <p:spPr>
          <a:xfrm>
            <a:off x="728695" y="3613838"/>
            <a:ext cx="4166462" cy="307777"/>
          </a:xfrm>
        </p:spPr>
        <p:txBody>
          <a:bodyPr/>
          <a:lstStyle/>
          <a:p>
            <a:r>
              <a:rPr lang="nl-NL" dirty="0" smtClean="0"/>
              <a:t>Senior Program </a:t>
            </a:r>
            <a:r>
              <a:rPr lang="nl-NL" dirty="0" err="1" smtClean="0"/>
              <a:t>Officer</a:t>
            </a:r>
            <a:r>
              <a:rPr lang="nl-NL" dirty="0" smtClean="0"/>
              <a:t> – OCLC Research</a:t>
            </a:r>
            <a:endParaRPr lang="nl-NL" dirty="0"/>
          </a:p>
        </p:txBody>
      </p:sp>
    </p:spTree>
    <p:extLst>
      <p:ext uri="{BB962C8B-B14F-4D97-AF65-F5344CB8AC3E}">
        <p14:creationId xmlns:p14="http://schemas.microsoft.com/office/powerpoint/2010/main" val="19576629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nl-NL" dirty="0" err="1" smtClean="0"/>
              <a:t>Why</a:t>
            </a:r>
            <a:r>
              <a:rPr lang="nl-NL" dirty="0" smtClean="0"/>
              <a:t> ISNI?</a:t>
            </a:r>
            <a:endParaRPr lang="nl-NL" dirty="0"/>
          </a:p>
        </p:txBody>
      </p:sp>
      <p:pic>
        <p:nvPicPr>
          <p:cNvPr id="3" name="Picture 2"/>
          <p:cNvPicPr>
            <a:picLocks noChangeAspect="1"/>
          </p:cNvPicPr>
          <p:nvPr/>
        </p:nvPicPr>
        <p:blipFill>
          <a:blip r:embed="rId3"/>
          <a:stretch>
            <a:fillRect/>
          </a:stretch>
        </p:blipFill>
        <p:spPr>
          <a:xfrm>
            <a:off x="2902226" y="686525"/>
            <a:ext cx="4576430" cy="3630034"/>
          </a:xfrm>
          <a:prstGeom prst="rect">
            <a:avLst/>
          </a:prstGeom>
        </p:spPr>
      </p:pic>
      <p:pic>
        <p:nvPicPr>
          <p:cNvPr id="6" name="Picture 5"/>
          <p:cNvPicPr>
            <a:picLocks noChangeAspect="1"/>
          </p:cNvPicPr>
          <p:nvPr/>
        </p:nvPicPr>
        <p:blipFill>
          <a:blip r:embed="rId4"/>
          <a:stretch>
            <a:fillRect/>
          </a:stretch>
        </p:blipFill>
        <p:spPr>
          <a:xfrm>
            <a:off x="153860" y="2501542"/>
            <a:ext cx="2894175" cy="977900"/>
          </a:xfrm>
          <a:prstGeom prst="rect">
            <a:avLst/>
          </a:prstGeom>
        </p:spPr>
      </p:pic>
    </p:spTree>
    <p:extLst>
      <p:ext uri="{BB962C8B-B14F-4D97-AF65-F5344CB8AC3E}">
        <p14:creationId xmlns:p14="http://schemas.microsoft.com/office/powerpoint/2010/main" val="3275622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nl-NL" dirty="0" err="1" smtClean="0"/>
              <a:t>Why</a:t>
            </a:r>
            <a:r>
              <a:rPr lang="nl-NL" dirty="0" smtClean="0"/>
              <a:t> ISNI?</a:t>
            </a:r>
            <a:endParaRPr lang="nl-NL" dirty="0"/>
          </a:p>
        </p:txBody>
      </p:sp>
      <p:sp>
        <p:nvSpPr>
          <p:cNvPr id="6" name="Text Placeholder 5"/>
          <p:cNvSpPr>
            <a:spLocks noGrp="1"/>
          </p:cNvSpPr>
          <p:nvPr>
            <p:ph type="body" sz="quarter" idx="14"/>
          </p:nvPr>
        </p:nvSpPr>
        <p:spPr/>
        <p:txBody>
          <a:bodyPr/>
          <a:lstStyle/>
          <a:p>
            <a:pPr marL="0" indent="0">
              <a:buNone/>
            </a:pPr>
            <a:r>
              <a:rPr lang="en-AU" sz="1800" i="1" dirty="0" smtClean="0"/>
              <a:t>“With continuing collaboration and increasing interoperability between ISNI and ORCID, it is important to communicate clearly </a:t>
            </a:r>
            <a:r>
              <a:rPr lang="en-AU" sz="1800" b="1" i="1" dirty="0" smtClean="0"/>
              <a:t>the balance </a:t>
            </a:r>
            <a:r>
              <a:rPr lang="en-AU" sz="1800" i="1" dirty="0" smtClean="0"/>
              <a:t>between:</a:t>
            </a:r>
          </a:p>
          <a:p>
            <a:endParaRPr lang="en-AU" sz="1800" i="1" dirty="0" smtClean="0"/>
          </a:p>
          <a:p>
            <a:r>
              <a:rPr lang="en-AU" sz="1800" i="1" dirty="0" smtClean="0"/>
              <a:t>The </a:t>
            </a:r>
            <a:r>
              <a:rPr lang="en-AU" sz="1800" b="1" i="1" dirty="0" smtClean="0"/>
              <a:t>quality</a:t>
            </a:r>
            <a:r>
              <a:rPr lang="en-AU" sz="1800" i="1" dirty="0" smtClean="0"/>
              <a:t> of publication/output/results information in ISNI where multiple sources (…) have contributed to creating the resources  </a:t>
            </a:r>
          </a:p>
          <a:p>
            <a:endParaRPr lang="en-AU" sz="1800" i="1" dirty="0" smtClean="0"/>
          </a:p>
          <a:p>
            <a:r>
              <a:rPr lang="en-AU" sz="1800" i="1" dirty="0" smtClean="0"/>
              <a:t>The </a:t>
            </a:r>
            <a:r>
              <a:rPr lang="en-AU" sz="1800" b="1" i="1" dirty="0" smtClean="0"/>
              <a:t>immediacy, currency and ownership </a:t>
            </a:r>
            <a:r>
              <a:rPr lang="en-AU" sz="1800" i="1" dirty="0" smtClean="0"/>
              <a:t>created by the claim and self-registration model of ORCID.”</a:t>
            </a:r>
          </a:p>
          <a:p>
            <a:pPr marL="0" indent="0">
              <a:buNone/>
            </a:pPr>
            <a:endParaRPr lang="en-AU" sz="1800" i="1" dirty="0"/>
          </a:p>
          <a:p>
            <a:pPr marL="0" indent="0">
              <a:buNone/>
            </a:pPr>
            <a:endParaRPr lang="en-AU" sz="1100" dirty="0" smtClean="0"/>
          </a:p>
          <a:p>
            <a:pPr marL="0" indent="0">
              <a:buNone/>
            </a:pPr>
            <a:r>
              <a:rPr lang="en-AU" sz="1100" dirty="0"/>
              <a:t>	</a:t>
            </a:r>
            <a:r>
              <a:rPr lang="en-AU" sz="1100" dirty="0" smtClean="0"/>
              <a:t>								KE-Report National approaches to ORCID and ISNI (July 2015)</a:t>
            </a:r>
            <a:endParaRPr lang="nl-NL" sz="1100" dirty="0"/>
          </a:p>
        </p:txBody>
      </p:sp>
    </p:spTree>
    <p:extLst>
      <p:ext uri="{BB962C8B-B14F-4D97-AF65-F5344CB8AC3E}">
        <p14:creationId xmlns:p14="http://schemas.microsoft.com/office/powerpoint/2010/main" val="1852016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46217" y="195349"/>
            <a:ext cx="6172200" cy="685800"/>
          </a:xfrm>
          <a:prstGeom prst="rect">
            <a:avLst/>
          </a:prstGeom>
        </p:spPr>
        <p:txBody>
          <a:bodyPr>
            <a:normAutofit/>
          </a:bodyPr>
          <a:lstStyle/>
          <a:p>
            <a:pPr algn="l"/>
            <a:r>
              <a:rPr lang="en-GB" sz="3000" b="1" dirty="0" smtClean="0">
                <a:solidFill>
                  <a:srgbClr val="1F497D"/>
                </a:solidFill>
              </a:rPr>
              <a:t>Data quality management</a:t>
            </a:r>
            <a:endParaRPr lang="en-GB" sz="3000" b="1" dirty="0">
              <a:solidFill>
                <a:srgbClr val="1F497D"/>
              </a:solidFill>
            </a:endParaRPr>
          </a:p>
        </p:txBody>
      </p:sp>
      <p:pic>
        <p:nvPicPr>
          <p:cNvPr id="1026" name="Picture 2"/>
          <p:cNvPicPr>
            <a:picLocks noChangeAspect="1" noChangeArrowheads="1"/>
          </p:cNvPicPr>
          <p:nvPr/>
        </p:nvPicPr>
        <p:blipFill>
          <a:blip r:embed="rId3"/>
          <a:srcRect/>
          <a:stretch>
            <a:fillRect/>
          </a:stretch>
        </p:blipFill>
        <p:spPr bwMode="auto">
          <a:xfrm>
            <a:off x="1928850" y="724120"/>
            <a:ext cx="2228850" cy="2133380"/>
          </a:xfrm>
          <a:prstGeom prst="rect">
            <a:avLst/>
          </a:prstGeom>
          <a:noFill/>
          <a:ln w="9525">
            <a:noFill/>
            <a:miter lim="800000"/>
            <a:headEnd/>
            <a:tailEnd/>
          </a:ln>
        </p:spPr>
      </p:pic>
      <p:pic>
        <p:nvPicPr>
          <p:cNvPr id="8" name="Picture 2"/>
          <p:cNvPicPr>
            <a:picLocks noChangeAspect="1" noChangeArrowheads="1"/>
          </p:cNvPicPr>
          <p:nvPr/>
        </p:nvPicPr>
        <p:blipFill>
          <a:blip r:embed="rId3"/>
          <a:srcRect/>
          <a:stretch>
            <a:fillRect/>
          </a:stretch>
        </p:blipFill>
        <p:spPr bwMode="auto">
          <a:xfrm>
            <a:off x="4800600" y="724120"/>
            <a:ext cx="2228850" cy="2133380"/>
          </a:xfrm>
          <a:prstGeom prst="rect">
            <a:avLst/>
          </a:prstGeom>
          <a:noFill/>
          <a:ln w="9525">
            <a:noFill/>
            <a:miter lim="800000"/>
            <a:headEnd/>
            <a:tailEnd/>
          </a:ln>
        </p:spPr>
      </p:pic>
      <p:sp>
        <p:nvSpPr>
          <p:cNvPr id="9" name="Can 8"/>
          <p:cNvSpPr/>
          <p:nvPr/>
        </p:nvSpPr>
        <p:spPr>
          <a:xfrm>
            <a:off x="1928850" y="3429000"/>
            <a:ext cx="5329200" cy="972108"/>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b="1" dirty="0"/>
              <a:t>ISNI Database</a:t>
            </a:r>
          </a:p>
          <a:p>
            <a:pPr algn="ctr"/>
            <a:r>
              <a:rPr lang="en-GB" sz="1350" b="1" dirty="0"/>
              <a:t>Harvested, Batch loaded; Online contributions</a:t>
            </a:r>
          </a:p>
        </p:txBody>
      </p:sp>
      <p:sp>
        <p:nvSpPr>
          <p:cNvPr id="10" name="Rectangle 9"/>
          <p:cNvSpPr/>
          <p:nvPr/>
        </p:nvSpPr>
        <p:spPr>
          <a:xfrm>
            <a:off x="1571700" y="2571750"/>
            <a:ext cx="1114350" cy="571500"/>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chemeClr val="tx1"/>
                </a:solidFill>
              </a:rPr>
              <a:t>Algorithms</a:t>
            </a:r>
          </a:p>
          <a:p>
            <a:pPr algn="ctr"/>
            <a:r>
              <a:rPr lang="en-GB" sz="1200" dirty="0">
                <a:solidFill>
                  <a:schemeClr val="tx1"/>
                </a:solidFill>
              </a:rPr>
              <a:t>Notifications</a:t>
            </a:r>
          </a:p>
          <a:p>
            <a:pPr algn="ctr"/>
            <a:r>
              <a:rPr lang="en-GB" sz="1200" dirty="0">
                <a:solidFill>
                  <a:schemeClr val="tx1"/>
                </a:solidFill>
              </a:rPr>
              <a:t>Data fixing</a:t>
            </a:r>
          </a:p>
        </p:txBody>
      </p:sp>
      <p:sp>
        <p:nvSpPr>
          <p:cNvPr id="13" name="Rectangle 12"/>
          <p:cNvSpPr/>
          <p:nvPr/>
        </p:nvSpPr>
        <p:spPr>
          <a:xfrm>
            <a:off x="3371850" y="2571750"/>
            <a:ext cx="971550" cy="571500"/>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chemeClr val="tx1"/>
                </a:solidFill>
              </a:rPr>
              <a:t>Sampling</a:t>
            </a:r>
          </a:p>
          <a:p>
            <a:pPr algn="ctr"/>
            <a:r>
              <a:rPr lang="en-GB" sz="1200" dirty="0">
                <a:solidFill>
                  <a:schemeClr val="tx1"/>
                </a:solidFill>
              </a:rPr>
              <a:t>Data Policy</a:t>
            </a:r>
          </a:p>
        </p:txBody>
      </p:sp>
      <p:sp>
        <p:nvSpPr>
          <p:cNvPr id="14" name="Rectangle 13"/>
          <p:cNvSpPr/>
          <p:nvPr/>
        </p:nvSpPr>
        <p:spPr>
          <a:xfrm>
            <a:off x="4514850" y="2571750"/>
            <a:ext cx="971550" cy="571500"/>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chemeClr val="tx1"/>
                </a:solidFill>
              </a:rPr>
              <a:t>Enrichment</a:t>
            </a:r>
          </a:p>
          <a:p>
            <a:pPr algn="ctr"/>
            <a:r>
              <a:rPr lang="en-GB" sz="1200" dirty="0">
                <a:solidFill>
                  <a:schemeClr val="tx1"/>
                </a:solidFill>
              </a:rPr>
              <a:t>Correction</a:t>
            </a:r>
          </a:p>
          <a:p>
            <a:pPr algn="ctr"/>
            <a:r>
              <a:rPr lang="en-GB" sz="1200" dirty="0" err="1">
                <a:solidFill>
                  <a:schemeClr val="tx1"/>
                </a:solidFill>
              </a:rPr>
              <a:t>Curation</a:t>
            </a:r>
            <a:endParaRPr lang="en-GB" sz="1200" dirty="0">
              <a:solidFill>
                <a:schemeClr val="tx1"/>
              </a:solidFill>
            </a:endParaRPr>
          </a:p>
        </p:txBody>
      </p:sp>
      <p:sp>
        <p:nvSpPr>
          <p:cNvPr id="15" name="Rectangle 14"/>
          <p:cNvSpPr/>
          <p:nvPr/>
        </p:nvSpPr>
        <p:spPr>
          <a:xfrm>
            <a:off x="6286500" y="2571750"/>
            <a:ext cx="971550" cy="571500"/>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chemeClr val="tx1"/>
                </a:solidFill>
              </a:rPr>
              <a:t>Crowd sourcing</a:t>
            </a:r>
          </a:p>
        </p:txBody>
      </p:sp>
      <p:pic>
        <p:nvPicPr>
          <p:cNvPr id="16" name="Picture 3" descr="oclc logo.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67818" y="1351337"/>
            <a:ext cx="907256" cy="377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ounded Rectangle 50"/>
          <p:cNvSpPr>
            <a:spLocks noChangeArrowheads="1"/>
          </p:cNvSpPr>
          <p:nvPr/>
        </p:nvSpPr>
        <p:spPr bwMode="auto">
          <a:xfrm>
            <a:off x="3983157" y="1351337"/>
            <a:ext cx="1006592" cy="580294"/>
          </a:xfrm>
          <a:prstGeom prst="roundRect">
            <a:avLst>
              <a:gd name="adj" fmla="val 16667"/>
            </a:avLst>
          </a:prstGeom>
          <a:solidFill>
            <a:srgbClr val="E4F3F4"/>
          </a:solidFill>
          <a:ln w="25400">
            <a:solidFill>
              <a:srgbClr val="89A4A7"/>
            </a:solidFill>
            <a:round/>
            <a:headEnd/>
            <a:tailEnd/>
          </a:ln>
        </p:spPr>
        <p:txBody>
          <a:bodyPr rIns="0"/>
          <a:lstStyle/>
          <a:p>
            <a:pPr algn="ctr"/>
            <a:r>
              <a:rPr lang="en-GB" sz="600">
                <a:latin typeface="Trebuchet MS" pitchFamily="34" charset="0"/>
              </a:rPr>
              <a:t>   </a:t>
            </a:r>
          </a:p>
        </p:txBody>
      </p:sp>
      <p:pic>
        <p:nvPicPr>
          <p:cNvPr id="18" name="Picture 25"/>
          <p:cNvPicPr>
            <a:picLocks noChangeAspect="1" noChangeArrowheads="1"/>
          </p:cNvPicPr>
          <p:nvPr/>
        </p:nvPicPr>
        <p:blipFill>
          <a:blip r:embed="rId5"/>
          <a:srcRect/>
          <a:stretch>
            <a:fillRect/>
          </a:stretch>
        </p:blipFill>
        <p:spPr bwMode="auto">
          <a:xfrm>
            <a:off x="4146094" y="1430509"/>
            <a:ext cx="240782" cy="444011"/>
          </a:xfrm>
          <a:prstGeom prst="rect">
            <a:avLst/>
          </a:prstGeom>
          <a:noFill/>
          <a:ln w="9525">
            <a:noFill/>
            <a:miter lim="800000"/>
            <a:headEnd/>
            <a:tailEnd/>
          </a:ln>
        </p:spPr>
      </p:pic>
      <p:pic>
        <p:nvPicPr>
          <p:cNvPr id="19" name="Picture 27"/>
          <p:cNvPicPr>
            <a:picLocks noChangeAspect="1" noChangeArrowheads="1"/>
          </p:cNvPicPr>
          <p:nvPr/>
        </p:nvPicPr>
        <p:blipFill>
          <a:blip r:embed="rId6"/>
          <a:srcRect/>
          <a:stretch>
            <a:fillRect/>
          </a:stretch>
        </p:blipFill>
        <p:spPr bwMode="auto">
          <a:xfrm>
            <a:off x="4486453" y="1557119"/>
            <a:ext cx="456666" cy="161766"/>
          </a:xfrm>
          <a:prstGeom prst="rect">
            <a:avLst/>
          </a:prstGeom>
          <a:noFill/>
          <a:ln w="9525">
            <a:noFill/>
            <a:miter lim="800000"/>
            <a:headEnd/>
            <a:tailEnd/>
          </a:ln>
        </p:spPr>
      </p:pic>
      <p:pic>
        <p:nvPicPr>
          <p:cNvPr id="20" name="Picture 2"/>
          <p:cNvPicPr>
            <a:picLocks noChangeAspect="1" noChangeArrowheads="1"/>
          </p:cNvPicPr>
          <p:nvPr/>
        </p:nvPicPr>
        <p:blipFill>
          <a:blip r:embed="rId7"/>
          <a:srcRect/>
          <a:stretch>
            <a:fillRect/>
          </a:stretch>
        </p:blipFill>
        <p:spPr bwMode="auto">
          <a:xfrm>
            <a:off x="6896336" y="1347689"/>
            <a:ext cx="894521" cy="742392"/>
          </a:xfrm>
          <a:prstGeom prst="rect">
            <a:avLst/>
          </a:prstGeom>
          <a:noFill/>
          <a:ln w="9525">
            <a:noFill/>
            <a:miter lim="800000"/>
            <a:headEnd/>
            <a:tailEnd/>
          </a:ln>
        </p:spPr>
      </p:pic>
      <p:sp>
        <p:nvSpPr>
          <p:cNvPr id="21" name="Rectangle 20"/>
          <p:cNvSpPr/>
          <p:nvPr/>
        </p:nvSpPr>
        <p:spPr>
          <a:xfrm>
            <a:off x="2382478" y="4572000"/>
            <a:ext cx="4875572" cy="40005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350" dirty="0" err="1">
                <a:solidFill>
                  <a:schemeClr val="tx1"/>
                </a:solidFill>
              </a:rPr>
              <a:t>Members</a:t>
            </a:r>
            <a:r>
              <a:rPr lang="fr-FR" sz="1350" dirty="0">
                <a:solidFill>
                  <a:schemeClr val="tx1"/>
                </a:solidFill>
              </a:rPr>
              <a:t> and Registration </a:t>
            </a:r>
            <a:r>
              <a:rPr lang="fr-FR" sz="1350" dirty="0" err="1">
                <a:solidFill>
                  <a:schemeClr val="tx1"/>
                </a:solidFill>
              </a:rPr>
              <a:t>Agencies</a:t>
            </a:r>
            <a:endParaRPr lang="fr-FR" sz="1350" dirty="0">
              <a:solidFill>
                <a:schemeClr val="tx1"/>
              </a:solidFill>
            </a:endParaRPr>
          </a:p>
        </p:txBody>
      </p:sp>
      <p:cxnSp>
        <p:nvCxnSpPr>
          <p:cNvPr id="23" name="Straight Arrow Connector 22"/>
          <p:cNvCxnSpPr/>
          <p:nvPr/>
        </p:nvCxnSpPr>
        <p:spPr>
          <a:xfrm flipH="1" flipV="1">
            <a:off x="3600450" y="4401108"/>
            <a:ext cx="557250" cy="31293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V="1">
            <a:off x="5486400" y="4401108"/>
            <a:ext cx="417393" cy="31293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flipV="1">
            <a:off x="4800600" y="4401108"/>
            <a:ext cx="0" cy="32735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1993125" y="3143250"/>
            <a:ext cx="235725" cy="342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3747432" y="3143250"/>
            <a:ext cx="0" cy="2857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p:nvPr/>
        </p:nvCxnSpPr>
        <p:spPr>
          <a:xfrm>
            <a:off x="4943119" y="3143250"/>
            <a:ext cx="0" cy="2857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flipH="1">
            <a:off x="6515100" y="3143250"/>
            <a:ext cx="295689" cy="342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p:nvPr/>
        </p:nvCxnSpPr>
        <p:spPr>
          <a:xfrm>
            <a:off x="5486400" y="2971800"/>
            <a:ext cx="800100"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a:off x="2686050" y="2971800"/>
            <a:ext cx="685800"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74018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nl-NL" dirty="0" err="1" smtClean="0"/>
              <a:t>Sustainable</a:t>
            </a:r>
            <a:r>
              <a:rPr lang="nl-NL" dirty="0" smtClean="0"/>
              <a:t> business model</a:t>
            </a:r>
            <a:endParaRPr lang="nl-NL" dirty="0"/>
          </a:p>
        </p:txBody>
      </p:sp>
      <p:sp>
        <p:nvSpPr>
          <p:cNvPr id="3" name="Text Placeholder 2"/>
          <p:cNvSpPr>
            <a:spLocks noGrp="1"/>
          </p:cNvSpPr>
          <p:nvPr>
            <p:ph type="body" sz="quarter" idx="14"/>
          </p:nvPr>
        </p:nvSpPr>
        <p:spPr/>
        <p:txBody>
          <a:bodyPr/>
          <a:lstStyle/>
          <a:p>
            <a:pPr marL="0" indent="0">
              <a:buNone/>
            </a:pPr>
            <a:r>
              <a:rPr lang="nl-NL" dirty="0" err="1" smtClean="0"/>
              <a:t>All</a:t>
            </a:r>
            <a:r>
              <a:rPr lang="nl-NL" dirty="0" smtClean="0"/>
              <a:t> stakeholders in ISNI have a business interest in </a:t>
            </a:r>
            <a:r>
              <a:rPr lang="nl-NL" dirty="0" err="1" smtClean="0"/>
              <a:t>using</a:t>
            </a:r>
            <a:r>
              <a:rPr lang="nl-NL" dirty="0" smtClean="0"/>
              <a:t> </a:t>
            </a:r>
            <a:r>
              <a:rPr lang="nl-NL" dirty="0" err="1" smtClean="0"/>
              <a:t>the</a:t>
            </a:r>
            <a:r>
              <a:rPr lang="nl-NL" dirty="0" smtClean="0"/>
              <a:t> </a:t>
            </a:r>
            <a:r>
              <a:rPr lang="nl-NL" dirty="0" err="1" smtClean="0"/>
              <a:t>assignment</a:t>
            </a:r>
            <a:r>
              <a:rPr lang="nl-NL" dirty="0" smtClean="0"/>
              <a:t> system</a:t>
            </a:r>
          </a:p>
          <a:p>
            <a:pPr lvl="1"/>
            <a:r>
              <a:rPr lang="nl-NL" dirty="0" err="1" smtClean="0"/>
              <a:t>Rights</a:t>
            </a:r>
            <a:r>
              <a:rPr lang="nl-NL" dirty="0" smtClean="0"/>
              <a:t> </a:t>
            </a:r>
            <a:r>
              <a:rPr lang="nl-NL" dirty="0" err="1" smtClean="0"/>
              <a:t>mngt</a:t>
            </a:r>
            <a:r>
              <a:rPr lang="nl-NL" dirty="0" smtClean="0"/>
              <a:t> </a:t>
            </a:r>
            <a:r>
              <a:rPr lang="nl-NL" dirty="0" err="1" smtClean="0"/>
              <a:t>agencies</a:t>
            </a:r>
            <a:r>
              <a:rPr lang="nl-NL" dirty="0" smtClean="0"/>
              <a:t> </a:t>
            </a:r>
            <a:r>
              <a:rPr lang="nl-NL" dirty="0" err="1" smtClean="0"/>
              <a:t>for</a:t>
            </a:r>
            <a:r>
              <a:rPr lang="nl-NL" dirty="0" smtClean="0"/>
              <a:t> </a:t>
            </a:r>
            <a:r>
              <a:rPr lang="nl-NL" dirty="0" err="1" smtClean="0"/>
              <a:t>rights</a:t>
            </a:r>
            <a:r>
              <a:rPr lang="nl-NL" dirty="0" smtClean="0"/>
              <a:t> </a:t>
            </a:r>
            <a:r>
              <a:rPr lang="nl-NL" dirty="0" err="1" smtClean="0"/>
              <a:t>mngt</a:t>
            </a:r>
            <a:endParaRPr lang="nl-NL" dirty="0" smtClean="0"/>
          </a:p>
          <a:p>
            <a:pPr lvl="1"/>
            <a:r>
              <a:rPr lang="nl-NL" dirty="0" smtClean="0"/>
              <a:t>(National) </a:t>
            </a:r>
            <a:r>
              <a:rPr lang="nl-NL" dirty="0" err="1" smtClean="0"/>
              <a:t>libraries</a:t>
            </a:r>
            <a:r>
              <a:rPr lang="nl-NL" dirty="0" smtClean="0"/>
              <a:t> </a:t>
            </a:r>
            <a:r>
              <a:rPr lang="nl-NL" dirty="0" err="1" smtClean="0"/>
              <a:t>for</a:t>
            </a:r>
            <a:r>
              <a:rPr lang="nl-NL" dirty="0" smtClean="0"/>
              <a:t> </a:t>
            </a:r>
            <a:r>
              <a:rPr lang="nl-NL" dirty="0" err="1" smtClean="0"/>
              <a:t>bibliographic</a:t>
            </a:r>
            <a:r>
              <a:rPr lang="nl-NL" dirty="0" smtClean="0"/>
              <a:t> control</a:t>
            </a:r>
          </a:p>
          <a:p>
            <a:pPr lvl="1"/>
            <a:r>
              <a:rPr lang="nl-NL" dirty="0" smtClean="0"/>
              <a:t>(University) </a:t>
            </a:r>
            <a:r>
              <a:rPr lang="nl-NL" dirty="0" err="1" smtClean="0"/>
              <a:t>libraries</a:t>
            </a:r>
            <a:r>
              <a:rPr lang="nl-NL" dirty="0" smtClean="0"/>
              <a:t>/CRIS </a:t>
            </a:r>
            <a:r>
              <a:rPr lang="nl-NL" dirty="0" err="1" smtClean="0"/>
              <a:t>for</a:t>
            </a:r>
            <a:r>
              <a:rPr lang="nl-NL" dirty="0" smtClean="0"/>
              <a:t> research information </a:t>
            </a:r>
            <a:r>
              <a:rPr lang="nl-NL" dirty="0" err="1" smtClean="0"/>
              <a:t>mngt</a:t>
            </a:r>
            <a:endParaRPr lang="nl-NL" dirty="0" smtClean="0"/>
          </a:p>
          <a:p>
            <a:pPr lvl="1"/>
            <a:r>
              <a:rPr lang="nl-NL" dirty="0" err="1" smtClean="0"/>
              <a:t>Publishers</a:t>
            </a:r>
            <a:r>
              <a:rPr lang="nl-NL" dirty="0" smtClean="0"/>
              <a:t> </a:t>
            </a:r>
            <a:r>
              <a:rPr lang="nl-NL" dirty="0" err="1" smtClean="0"/>
              <a:t>for</a:t>
            </a:r>
            <a:r>
              <a:rPr lang="nl-NL" dirty="0" smtClean="0"/>
              <a:t> </a:t>
            </a:r>
            <a:r>
              <a:rPr lang="nl-NL" dirty="0" err="1" smtClean="0"/>
              <a:t>mngt</a:t>
            </a:r>
            <a:r>
              <a:rPr lang="nl-NL" dirty="0" smtClean="0"/>
              <a:t> of </a:t>
            </a:r>
            <a:r>
              <a:rPr lang="nl-NL" dirty="0" err="1" smtClean="0"/>
              <a:t>authors</a:t>
            </a:r>
            <a:r>
              <a:rPr lang="nl-NL" dirty="0" smtClean="0"/>
              <a:t>/</a:t>
            </a:r>
            <a:r>
              <a:rPr lang="nl-NL" dirty="0" err="1" smtClean="0"/>
              <a:t>subscribers</a:t>
            </a:r>
            <a:endParaRPr lang="nl-NL" dirty="0" smtClean="0"/>
          </a:p>
          <a:p>
            <a:pPr lvl="1"/>
            <a:endParaRPr lang="nl-NL" dirty="0"/>
          </a:p>
        </p:txBody>
      </p:sp>
    </p:spTree>
    <p:extLst>
      <p:ext uri="{BB962C8B-B14F-4D97-AF65-F5344CB8AC3E}">
        <p14:creationId xmlns:p14="http://schemas.microsoft.com/office/powerpoint/2010/main" val="31125035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15259" y="831061"/>
            <a:ext cx="8174038" cy="1246495"/>
          </a:xfrm>
        </p:spPr>
        <p:txBody>
          <a:bodyPr/>
          <a:lstStyle/>
          <a:p>
            <a:r>
              <a:rPr lang="nl-NL" dirty="0" smtClean="0"/>
              <a:t>OCLC: </a:t>
            </a:r>
            <a:r>
              <a:rPr lang="nl-NL" dirty="0" err="1" smtClean="0"/>
              <a:t>transitioning</a:t>
            </a:r>
            <a:r>
              <a:rPr lang="nl-NL" dirty="0" smtClean="0"/>
              <a:t> </a:t>
            </a:r>
            <a:r>
              <a:rPr lang="nl-NL" dirty="0" err="1" smtClean="0"/>
              <a:t>from</a:t>
            </a:r>
            <a:r>
              <a:rPr lang="nl-NL" dirty="0" smtClean="0"/>
              <a:t> MARC </a:t>
            </a:r>
            <a:r>
              <a:rPr lang="nl-NL" dirty="0" err="1" smtClean="0"/>
              <a:t>to</a:t>
            </a:r>
            <a:r>
              <a:rPr lang="nl-NL" dirty="0" smtClean="0"/>
              <a:t> </a:t>
            </a:r>
            <a:r>
              <a:rPr lang="nl-NL" dirty="0" err="1" smtClean="0"/>
              <a:t>linked</a:t>
            </a:r>
            <a:r>
              <a:rPr lang="nl-NL" dirty="0" smtClean="0"/>
              <a:t> data</a:t>
            </a:r>
            <a:endParaRPr lang="nl-NL" dirty="0"/>
          </a:p>
        </p:txBody>
      </p:sp>
      <p:sp>
        <p:nvSpPr>
          <p:cNvPr id="4" name="Text Placeholder 3"/>
          <p:cNvSpPr>
            <a:spLocks noGrp="1"/>
          </p:cNvSpPr>
          <p:nvPr>
            <p:ph type="body" sz="quarter" idx="11"/>
          </p:nvPr>
        </p:nvSpPr>
        <p:spPr/>
        <p:txBody>
          <a:bodyPr/>
          <a:lstStyle/>
          <a:p>
            <a:endParaRPr lang="nl-NL"/>
          </a:p>
        </p:txBody>
      </p:sp>
      <p:sp>
        <p:nvSpPr>
          <p:cNvPr id="5" name="Text Placeholder 4"/>
          <p:cNvSpPr>
            <a:spLocks noGrp="1"/>
          </p:cNvSpPr>
          <p:nvPr>
            <p:ph type="body" sz="quarter" idx="12"/>
          </p:nvPr>
        </p:nvSpPr>
        <p:spPr/>
        <p:txBody>
          <a:bodyPr/>
          <a:lstStyle/>
          <a:p>
            <a:endParaRPr lang="nl-NL"/>
          </a:p>
        </p:txBody>
      </p:sp>
    </p:spTree>
    <p:extLst>
      <p:ext uri="{BB962C8B-B14F-4D97-AF65-F5344CB8AC3E}">
        <p14:creationId xmlns:p14="http://schemas.microsoft.com/office/powerpoint/2010/main" val="7326768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6" descr="old-stor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0"/>
            <a:ext cx="3904060" cy="2713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Box 7"/>
          <p:cNvSpPr txBox="1">
            <a:spLocks noChangeArrowheads="1"/>
          </p:cNvSpPr>
          <p:nvPr/>
        </p:nvSpPr>
        <p:spPr bwMode="auto">
          <a:xfrm>
            <a:off x="1143000" y="1"/>
            <a:ext cx="2526654"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rgbClr val="646464"/>
                </a:solidFill>
                <a:latin typeface="Arial" panose="020B0604020202020204" pitchFamily="34" charset="0"/>
                <a:ea typeface="Open Sans" panose="020B0604020202020204" charset="0"/>
                <a:cs typeface="Open Sans" panose="020B0604020202020204" charset="0"/>
              </a:defRPr>
            </a:lvl1pPr>
            <a:lvl2pPr marL="742950" indent="-285750">
              <a:spcBef>
                <a:spcPct val="20000"/>
              </a:spcBef>
              <a:buFont typeface="Arial" panose="020B0604020202020204" pitchFamily="34" charset="0"/>
              <a:buChar char="–"/>
              <a:defRPr sz="2400">
                <a:solidFill>
                  <a:srgbClr val="646464"/>
                </a:solidFill>
                <a:latin typeface="Arial" panose="020B0604020202020204" pitchFamily="34" charset="0"/>
                <a:ea typeface="Open Sans" panose="020B0604020202020204" charset="0"/>
                <a:cs typeface="Open Sans" panose="020B0604020202020204" charset="0"/>
              </a:defRPr>
            </a:lvl2pPr>
            <a:lvl3pPr marL="1143000" indent="-228600">
              <a:spcBef>
                <a:spcPct val="20000"/>
              </a:spcBef>
              <a:buFont typeface="Arial" panose="020B0604020202020204" pitchFamily="34" charset="0"/>
              <a:buChar char="•"/>
              <a:defRPr sz="2000">
                <a:solidFill>
                  <a:srgbClr val="646464"/>
                </a:solidFill>
                <a:latin typeface="Arial" panose="020B0604020202020204" pitchFamily="34" charset="0"/>
                <a:ea typeface="Open Sans" panose="020B0604020202020204" charset="0"/>
                <a:cs typeface="Open Sans" panose="020B0604020202020204" charset="0"/>
              </a:defRPr>
            </a:lvl3pPr>
            <a:lvl4pPr marL="16002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4pPr>
            <a:lvl5pPr marL="20574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5pPr>
            <a:lvl6pPr marL="25146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6pPr>
            <a:lvl7pPr marL="29718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7pPr>
            <a:lvl8pPr marL="34290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8pPr>
            <a:lvl9pPr marL="38862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9pPr>
          </a:lstStyle>
          <a:p>
            <a:pPr eaLnBrk="1" hangingPunct="1">
              <a:spcBef>
                <a:spcPct val="0"/>
              </a:spcBef>
              <a:buFontTx/>
              <a:buNone/>
            </a:pPr>
            <a:r>
              <a:rPr lang="en-GB" altLang="nl-NL" sz="825">
                <a:solidFill>
                  <a:schemeClr val="tx1"/>
                </a:solidFill>
                <a:latin typeface="Times New Roman" panose="02020603050405020304" pitchFamily="18" charset="0"/>
                <a:cs typeface="Arial" panose="020B0604020202020204" pitchFamily="34" charset="0"/>
              </a:rPr>
              <a:t>http://old-photos.blogspot.nl/2011_01_01_archive.html</a:t>
            </a:r>
          </a:p>
        </p:txBody>
      </p:sp>
      <p:pic>
        <p:nvPicPr>
          <p:cNvPr id="28676" name="Picture 8" descr="T&amp;T_Supermarke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21882" y="2231232"/>
            <a:ext cx="4379119" cy="291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Box 9"/>
          <p:cNvSpPr txBox="1">
            <a:spLocks noChangeArrowheads="1"/>
          </p:cNvSpPr>
          <p:nvPr/>
        </p:nvSpPr>
        <p:spPr bwMode="auto">
          <a:xfrm>
            <a:off x="4705350" y="4947048"/>
            <a:ext cx="3248005"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rgbClr val="646464"/>
                </a:solidFill>
                <a:latin typeface="Arial" panose="020B0604020202020204" pitchFamily="34" charset="0"/>
                <a:ea typeface="Open Sans" panose="020B0604020202020204" charset="0"/>
                <a:cs typeface="Open Sans" panose="020B0604020202020204" charset="0"/>
              </a:defRPr>
            </a:lvl1pPr>
            <a:lvl2pPr marL="742950" indent="-285750">
              <a:spcBef>
                <a:spcPct val="20000"/>
              </a:spcBef>
              <a:buFont typeface="Arial" panose="020B0604020202020204" pitchFamily="34" charset="0"/>
              <a:buChar char="–"/>
              <a:defRPr sz="2400">
                <a:solidFill>
                  <a:srgbClr val="646464"/>
                </a:solidFill>
                <a:latin typeface="Arial" panose="020B0604020202020204" pitchFamily="34" charset="0"/>
                <a:ea typeface="Open Sans" panose="020B0604020202020204" charset="0"/>
                <a:cs typeface="Open Sans" panose="020B0604020202020204" charset="0"/>
              </a:defRPr>
            </a:lvl2pPr>
            <a:lvl3pPr marL="1143000" indent="-228600">
              <a:spcBef>
                <a:spcPct val="20000"/>
              </a:spcBef>
              <a:buFont typeface="Arial" panose="020B0604020202020204" pitchFamily="34" charset="0"/>
              <a:buChar char="•"/>
              <a:defRPr sz="2000">
                <a:solidFill>
                  <a:srgbClr val="646464"/>
                </a:solidFill>
                <a:latin typeface="Arial" panose="020B0604020202020204" pitchFamily="34" charset="0"/>
                <a:ea typeface="Open Sans" panose="020B0604020202020204" charset="0"/>
                <a:cs typeface="Open Sans" panose="020B0604020202020204" charset="0"/>
              </a:defRPr>
            </a:lvl3pPr>
            <a:lvl4pPr marL="16002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4pPr>
            <a:lvl5pPr marL="20574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5pPr>
            <a:lvl6pPr marL="25146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6pPr>
            <a:lvl7pPr marL="29718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7pPr>
            <a:lvl8pPr marL="34290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8pPr>
            <a:lvl9pPr marL="38862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9pPr>
          </a:lstStyle>
          <a:p>
            <a:pPr eaLnBrk="1" hangingPunct="1">
              <a:spcBef>
                <a:spcPct val="0"/>
              </a:spcBef>
              <a:buFontTx/>
              <a:buNone/>
            </a:pPr>
            <a:r>
              <a:rPr lang="en-GB" altLang="nl-NL" sz="825">
                <a:solidFill>
                  <a:schemeClr val="tx1"/>
                </a:solidFill>
                <a:latin typeface="Times New Roman" panose="02020603050405020304" pitchFamily="18" charset="0"/>
                <a:cs typeface="Arial" panose="020B0604020202020204" pitchFamily="34" charset="0"/>
              </a:rPr>
              <a:t>http://upload.wikimedia.org/wikipedia/en/1/1e/T%26T_Supermarket.jpg</a:t>
            </a:r>
          </a:p>
        </p:txBody>
      </p:sp>
      <p:sp>
        <p:nvSpPr>
          <p:cNvPr id="28678" name="TextBox 10"/>
          <p:cNvSpPr txBox="1">
            <a:spLocks noChangeArrowheads="1"/>
          </p:cNvSpPr>
          <p:nvPr/>
        </p:nvSpPr>
        <p:spPr bwMode="auto">
          <a:xfrm>
            <a:off x="5232797" y="865585"/>
            <a:ext cx="283763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rgbClr val="646464"/>
                </a:solidFill>
                <a:latin typeface="Arial" panose="020B0604020202020204" pitchFamily="34" charset="0"/>
                <a:ea typeface="Open Sans" panose="020B0604020202020204" charset="0"/>
                <a:cs typeface="Open Sans" panose="020B0604020202020204" charset="0"/>
              </a:defRPr>
            </a:lvl1pPr>
            <a:lvl2pPr marL="742950" indent="-285750">
              <a:spcBef>
                <a:spcPct val="20000"/>
              </a:spcBef>
              <a:buFont typeface="Arial" panose="020B0604020202020204" pitchFamily="34" charset="0"/>
              <a:buChar char="–"/>
              <a:defRPr sz="2400">
                <a:solidFill>
                  <a:srgbClr val="646464"/>
                </a:solidFill>
                <a:latin typeface="Arial" panose="020B0604020202020204" pitchFamily="34" charset="0"/>
                <a:ea typeface="Open Sans" panose="020B0604020202020204" charset="0"/>
                <a:cs typeface="Open Sans" panose="020B0604020202020204" charset="0"/>
              </a:defRPr>
            </a:lvl2pPr>
            <a:lvl3pPr marL="1143000" indent="-228600">
              <a:spcBef>
                <a:spcPct val="20000"/>
              </a:spcBef>
              <a:buFont typeface="Arial" panose="020B0604020202020204" pitchFamily="34" charset="0"/>
              <a:buChar char="•"/>
              <a:defRPr sz="2000">
                <a:solidFill>
                  <a:srgbClr val="646464"/>
                </a:solidFill>
                <a:latin typeface="Arial" panose="020B0604020202020204" pitchFamily="34" charset="0"/>
                <a:ea typeface="Open Sans" panose="020B0604020202020204" charset="0"/>
                <a:cs typeface="Open Sans" panose="020B0604020202020204" charset="0"/>
              </a:defRPr>
            </a:lvl3pPr>
            <a:lvl4pPr marL="16002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4pPr>
            <a:lvl5pPr marL="20574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5pPr>
            <a:lvl6pPr marL="25146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6pPr>
            <a:lvl7pPr marL="29718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7pPr>
            <a:lvl8pPr marL="34290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8pPr>
            <a:lvl9pPr marL="38862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9pPr>
          </a:lstStyle>
          <a:p>
            <a:pPr eaLnBrk="1" hangingPunct="1">
              <a:spcBef>
                <a:spcPct val="0"/>
              </a:spcBef>
              <a:buFontTx/>
              <a:buNone/>
            </a:pPr>
            <a:r>
              <a:rPr lang="en-GB" altLang="nl-NL" sz="2100">
                <a:solidFill>
                  <a:srgbClr val="C00000"/>
                </a:solidFill>
                <a:latin typeface="Times New Roman" panose="02020603050405020304" pitchFamily="18" charset="0"/>
                <a:cs typeface="Arial" panose="020B0604020202020204" pitchFamily="34" charset="0"/>
              </a:rPr>
              <a:t>From local catalogues ...</a:t>
            </a:r>
          </a:p>
        </p:txBody>
      </p:sp>
      <p:sp>
        <p:nvSpPr>
          <p:cNvPr id="28679" name="TextBox 11"/>
          <p:cNvSpPr txBox="1">
            <a:spLocks noChangeArrowheads="1"/>
          </p:cNvSpPr>
          <p:nvPr/>
        </p:nvSpPr>
        <p:spPr bwMode="auto">
          <a:xfrm>
            <a:off x="1143000" y="3587354"/>
            <a:ext cx="237751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rgbClr val="646464"/>
                </a:solidFill>
                <a:latin typeface="Arial" panose="020B0604020202020204" pitchFamily="34" charset="0"/>
                <a:ea typeface="Open Sans" panose="020B0604020202020204" charset="0"/>
                <a:cs typeface="Open Sans" panose="020B0604020202020204" charset="0"/>
              </a:defRPr>
            </a:lvl1pPr>
            <a:lvl2pPr marL="742950" indent="-285750">
              <a:spcBef>
                <a:spcPct val="20000"/>
              </a:spcBef>
              <a:buFont typeface="Arial" panose="020B0604020202020204" pitchFamily="34" charset="0"/>
              <a:buChar char="–"/>
              <a:defRPr sz="2400">
                <a:solidFill>
                  <a:srgbClr val="646464"/>
                </a:solidFill>
                <a:latin typeface="Arial" panose="020B0604020202020204" pitchFamily="34" charset="0"/>
                <a:ea typeface="Open Sans" panose="020B0604020202020204" charset="0"/>
                <a:cs typeface="Open Sans" panose="020B0604020202020204" charset="0"/>
              </a:defRPr>
            </a:lvl2pPr>
            <a:lvl3pPr marL="1143000" indent="-228600">
              <a:spcBef>
                <a:spcPct val="20000"/>
              </a:spcBef>
              <a:buFont typeface="Arial" panose="020B0604020202020204" pitchFamily="34" charset="0"/>
              <a:buChar char="•"/>
              <a:defRPr sz="2000">
                <a:solidFill>
                  <a:srgbClr val="646464"/>
                </a:solidFill>
                <a:latin typeface="Arial" panose="020B0604020202020204" pitchFamily="34" charset="0"/>
                <a:ea typeface="Open Sans" panose="020B0604020202020204" charset="0"/>
                <a:cs typeface="Open Sans" panose="020B0604020202020204" charset="0"/>
              </a:defRPr>
            </a:lvl3pPr>
            <a:lvl4pPr marL="16002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4pPr>
            <a:lvl5pPr marL="20574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5pPr>
            <a:lvl6pPr marL="25146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6pPr>
            <a:lvl7pPr marL="29718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7pPr>
            <a:lvl8pPr marL="34290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8pPr>
            <a:lvl9pPr marL="38862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9pPr>
          </a:lstStyle>
          <a:p>
            <a:pPr eaLnBrk="1" hangingPunct="1">
              <a:spcBef>
                <a:spcPct val="0"/>
              </a:spcBef>
              <a:buFontTx/>
              <a:buNone/>
            </a:pPr>
            <a:r>
              <a:rPr lang="en-GB" altLang="nl-NL" sz="2100">
                <a:solidFill>
                  <a:srgbClr val="C00000"/>
                </a:solidFill>
                <a:latin typeface="Times New Roman" panose="02020603050405020304" pitchFamily="18" charset="0"/>
                <a:cs typeface="Arial" panose="020B0604020202020204" pitchFamily="34" charset="0"/>
              </a:rPr>
              <a:t>... to large metadata </a:t>
            </a:r>
          </a:p>
          <a:p>
            <a:pPr eaLnBrk="1" hangingPunct="1">
              <a:spcBef>
                <a:spcPct val="0"/>
              </a:spcBef>
              <a:buFontTx/>
              <a:buNone/>
            </a:pPr>
            <a:r>
              <a:rPr lang="en-GB" altLang="nl-NL" sz="2100">
                <a:solidFill>
                  <a:srgbClr val="C00000"/>
                </a:solidFill>
                <a:latin typeface="Times New Roman" panose="02020603050405020304" pitchFamily="18" charset="0"/>
                <a:cs typeface="Arial" panose="020B0604020202020204" pitchFamily="34" charset="0"/>
              </a:rPr>
              <a:t>aggregations</a:t>
            </a:r>
            <a:r>
              <a:rPr lang="en-GB" altLang="nl-NL" sz="1350">
                <a:solidFill>
                  <a:schemeClr val="tx1"/>
                </a:solidFill>
                <a:latin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962909628"/>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0" y="0"/>
            <a:ext cx="6172200" cy="857250"/>
          </a:xfrm>
          <a:prstGeom prst="rect">
            <a:avLst/>
          </a:prstGeom>
        </p:spPr>
        <p:txBody>
          <a:bodyPr/>
          <a:lstStyle/>
          <a:p>
            <a:pPr eaLnBrk="1" hangingPunct="1"/>
            <a:r>
              <a:rPr lang="en-US" altLang="nl-NL" sz="2400">
                <a:latin typeface="Arial" panose="020B0604020202020204" pitchFamily="34" charset="0"/>
                <a:ea typeface="Georgia" panose="02040502050405020303" pitchFamily="18" charset="0"/>
                <a:cs typeface="Georgia" panose="02040502050405020303" pitchFamily="18" charset="0"/>
              </a:rPr>
              <a:t>WorldCat growth since 1998</a:t>
            </a:r>
          </a:p>
        </p:txBody>
      </p:sp>
      <p:graphicFrame>
        <p:nvGraphicFramePr>
          <p:cNvPr id="30723" name="Chart 7"/>
          <p:cNvGraphicFramePr>
            <a:graphicFrameLocks/>
          </p:cNvGraphicFramePr>
          <p:nvPr/>
        </p:nvGraphicFramePr>
        <p:xfrm>
          <a:off x="1309687" y="0"/>
          <a:ext cx="6691313" cy="4723210"/>
        </p:xfrm>
        <a:graphic>
          <a:graphicData uri="http://schemas.openxmlformats.org/presentationml/2006/ole">
            <mc:AlternateContent xmlns:mc="http://schemas.openxmlformats.org/markup-compatibility/2006">
              <mc:Choice xmlns:v="urn:schemas-microsoft-com:vml" Requires="v">
                <p:oleObj spid="_x0000_s2075" name="Chart" r:id="rId4" imgW="8919221" imgH="6297714" progId="Excel.Chart.8">
                  <p:embed/>
                </p:oleObj>
              </mc:Choice>
              <mc:Fallback>
                <p:oleObj name="Chart" r:id="rId4" imgW="8919221" imgH="6297714"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9687" y="0"/>
                        <a:ext cx="6691313" cy="472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p:nvPr/>
        </p:nvSpPr>
        <p:spPr>
          <a:xfrm>
            <a:off x="5422107" y="195263"/>
            <a:ext cx="2174081" cy="457200"/>
          </a:xfrm>
          <a:prstGeom prst="rect">
            <a:avLst/>
          </a:prstGeom>
        </p:spPr>
        <p:txBody>
          <a:bodyPr anchor="ctr"/>
          <a:lstStyle/>
          <a:p>
            <a:pPr marL="9525" indent="-178594" algn="r">
              <a:buClr>
                <a:srgbClr val="FF7600"/>
              </a:buClr>
              <a:defRPr/>
            </a:pPr>
            <a:r>
              <a:rPr lang="en-US" sz="1050" dirty="0">
                <a:solidFill>
                  <a:schemeClr val="tx1">
                    <a:lumMod val="65000"/>
                    <a:lumOff val="35000"/>
                  </a:schemeClr>
                </a:solidFill>
                <a:latin typeface="Arial"/>
                <a:cs typeface="Arial"/>
              </a:rPr>
              <a:t>As of 27 April 2012</a:t>
            </a:r>
          </a:p>
        </p:txBody>
      </p:sp>
    </p:spTree>
    <p:extLst>
      <p:ext uri="{BB962C8B-B14F-4D97-AF65-F5344CB8AC3E}">
        <p14:creationId xmlns:p14="http://schemas.microsoft.com/office/powerpoint/2010/main" val="984815785"/>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Snagit_PPTB37F" descr="PPTB37F.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0"/>
            <a:ext cx="42005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629150" y="971550"/>
            <a:ext cx="3371850" cy="369332"/>
          </a:xfrm>
          <a:prstGeom prst="rect">
            <a:avLst/>
          </a:prstGeom>
          <a:solidFill>
            <a:schemeClr val="bg1">
              <a:lumMod val="50000"/>
            </a:schemeClr>
          </a:solidFill>
        </p:spPr>
        <p:txBody>
          <a:bodyPr>
            <a:spAutoFit/>
          </a:bodyPr>
          <a:lstStyle/>
          <a:p>
            <a:pPr>
              <a:defRPr/>
            </a:pPr>
            <a:r>
              <a:rPr lang="en-US" dirty="0">
                <a:solidFill>
                  <a:schemeClr val="bg1"/>
                </a:solidFill>
                <a:latin typeface="Segoe UI Light" pitchFamily="34" charset="0"/>
              </a:rPr>
              <a:t>Cataloging error</a:t>
            </a:r>
          </a:p>
        </p:txBody>
      </p:sp>
      <p:sp>
        <p:nvSpPr>
          <p:cNvPr id="6" name="TextBox 5"/>
          <p:cNvSpPr txBox="1"/>
          <p:nvPr/>
        </p:nvSpPr>
        <p:spPr>
          <a:xfrm>
            <a:off x="4629150" y="1657350"/>
            <a:ext cx="3371850" cy="646331"/>
          </a:xfrm>
          <a:prstGeom prst="rect">
            <a:avLst/>
          </a:prstGeom>
          <a:solidFill>
            <a:schemeClr val="bg1">
              <a:lumMod val="50000"/>
            </a:schemeClr>
          </a:solidFill>
        </p:spPr>
        <p:txBody>
          <a:bodyPr>
            <a:spAutoFit/>
          </a:bodyPr>
          <a:lstStyle/>
          <a:p>
            <a:pPr>
              <a:defRPr/>
            </a:pPr>
            <a:r>
              <a:rPr lang="en-US" dirty="0">
                <a:solidFill>
                  <a:schemeClr val="bg1"/>
                </a:solidFill>
                <a:latin typeface="Segoe UI Light" pitchFamily="34" charset="0"/>
              </a:rPr>
              <a:t>Harvested – points to repository splash page</a:t>
            </a:r>
          </a:p>
        </p:txBody>
      </p:sp>
      <p:sp>
        <p:nvSpPr>
          <p:cNvPr id="7" name="TextBox 6"/>
          <p:cNvSpPr txBox="1"/>
          <p:nvPr/>
        </p:nvSpPr>
        <p:spPr>
          <a:xfrm>
            <a:off x="4629150" y="2457450"/>
            <a:ext cx="3371850" cy="369332"/>
          </a:xfrm>
          <a:prstGeom prst="rect">
            <a:avLst/>
          </a:prstGeom>
          <a:solidFill>
            <a:schemeClr val="bg1">
              <a:lumMod val="50000"/>
            </a:schemeClr>
          </a:solidFill>
        </p:spPr>
        <p:txBody>
          <a:bodyPr>
            <a:spAutoFit/>
          </a:bodyPr>
          <a:lstStyle/>
          <a:p>
            <a:pPr>
              <a:defRPr/>
            </a:pPr>
            <a:r>
              <a:rPr lang="en-US" dirty="0">
                <a:solidFill>
                  <a:schemeClr val="bg1"/>
                </a:solidFill>
                <a:latin typeface="Segoe UI Light" pitchFamily="34" charset="0"/>
              </a:rPr>
              <a:t>Analytic – essay in book</a:t>
            </a:r>
          </a:p>
        </p:txBody>
      </p:sp>
      <p:sp>
        <p:nvSpPr>
          <p:cNvPr id="8" name="TextBox 7"/>
          <p:cNvSpPr txBox="1"/>
          <p:nvPr/>
        </p:nvSpPr>
        <p:spPr>
          <a:xfrm>
            <a:off x="4629150" y="4457700"/>
            <a:ext cx="3371850" cy="369332"/>
          </a:xfrm>
          <a:prstGeom prst="rect">
            <a:avLst/>
          </a:prstGeom>
          <a:solidFill>
            <a:schemeClr val="bg1">
              <a:lumMod val="50000"/>
            </a:schemeClr>
          </a:solidFill>
        </p:spPr>
        <p:txBody>
          <a:bodyPr>
            <a:spAutoFit/>
          </a:bodyPr>
          <a:lstStyle/>
          <a:p>
            <a:pPr>
              <a:defRPr/>
            </a:pPr>
            <a:r>
              <a:rPr lang="en-US" dirty="0">
                <a:solidFill>
                  <a:schemeClr val="bg1"/>
                </a:solidFill>
                <a:latin typeface="Segoe UI Light" pitchFamily="34" charset="0"/>
              </a:rPr>
              <a:t>Catalan translation </a:t>
            </a:r>
          </a:p>
        </p:txBody>
      </p:sp>
      <p:sp>
        <p:nvSpPr>
          <p:cNvPr id="9" name="TextBox 8"/>
          <p:cNvSpPr txBox="1"/>
          <p:nvPr/>
        </p:nvSpPr>
        <p:spPr>
          <a:xfrm>
            <a:off x="4629150" y="3733800"/>
            <a:ext cx="3371850" cy="369332"/>
          </a:xfrm>
          <a:prstGeom prst="rect">
            <a:avLst/>
          </a:prstGeom>
          <a:solidFill>
            <a:schemeClr val="bg1">
              <a:lumMod val="50000"/>
            </a:schemeClr>
          </a:solidFill>
        </p:spPr>
        <p:txBody>
          <a:bodyPr>
            <a:spAutoFit/>
          </a:bodyPr>
          <a:lstStyle/>
          <a:p>
            <a:pPr>
              <a:defRPr/>
            </a:pPr>
            <a:r>
              <a:rPr lang="en-US" dirty="0">
                <a:solidFill>
                  <a:schemeClr val="bg1"/>
                </a:solidFill>
                <a:latin typeface="Segoe UI Light" pitchFamily="34" charset="0"/>
              </a:rPr>
              <a:t>Loaded from </a:t>
            </a:r>
            <a:r>
              <a:rPr lang="en-US" dirty="0" err="1">
                <a:solidFill>
                  <a:schemeClr val="bg1"/>
                </a:solidFill>
                <a:latin typeface="Segoe UI Light" pitchFamily="34" charset="0"/>
              </a:rPr>
              <a:t>Crossref</a:t>
            </a:r>
            <a:endParaRPr lang="en-US" dirty="0">
              <a:solidFill>
                <a:schemeClr val="bg1"/>
              </a:solidFill>
              <a:latin typeface="Segoe UI Light" pitchFamily="34" charset="0"/>
            </a:endParaRPr>
          </a:p>
        </p:txBody>
      </p:sp>
      <p:sp>
        <p:nvSpPr>
          <p:cNvPr id="10" name="TextBox 9"/>
          <p:cNvSpPr txBox="1"/>
          <p:nvPr/>
        </p:nvSpPr>
        <p:spPr>
          <a:xfrm>
            <a:off x="4629150" y="3143250"/>
            <a:ext cx="3371850" cy="369332"/>
          </a:xfrm>
          <a:prstGeom prst="rect">
            <a:avLst/>
          </a:prstGeom>
          <a:solidFill>
            <a:schemeClr val="bg1">
              <a:lumMod val="50000"/>
            </a:schemeClr>
          </a:solidFill>
        </p:spPr>
        <p:txBody>
          <a:bodyPr>
            <a:spAutoFit/>
          </a:bodyPr>
          <a:lstStyle/>
          <a:p>
            <a:pPr>
              <a:defRPr/>
            </a:pPr>
            <a:r>
              <a:rPr lang="en-US" dirty="0">
                <a:solidFill>
                  <a:schemeClr val="bg1"/>
                </a:solidFill>
                <a:latin typeface="Segoe UI Light" pitchFamily="34" charset="0"/>
              </a:rPr>
              <a:t>Loaded from Elsevier </a:t>
            </a:r>
          </a:p>
        </p:txBody>
      </p:sp>
    </p:spTree>
    <p:extLst>
      <p:ext uri="{BB962C8B-B14F-4D97-AF65-F5344CB8AC3E}">
        <p14:creationId xmlns:p14="http://schemas.microsoft.com/office/powerpoint/2010/main" val="364520509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ppt_x"/>
                                          </p:val>
                                        </p:tav>
                                        <p:tav tm="100000">
                                          <p:val>
                                            <p:strVal val="#ppt_x"/>
                                          </p:val>
                                        </p:tav>
                                      </p:tavLst>
                                    </p:anim>
                                    <p:anim calcmode="lin" valueType="num">
                                      <p:cBhvr additive="base">
                                        <p:cTn id="16" dur="10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ppt_x"/>
                                          </p:val>
                                        </p:tav>
                                        <p:tav tm="100000">
                                          <p:val>
                                            <p:strVal val="#ppt_x"/>
                                          </p:val>
                                        </p:tav>
                                      </p:tavLst>
                                    </p:anim>
                                    <p:anim calcmode="lin" valueType="num">
                                      <p:cBhvr additive="base">
                                        <p:cTn id="20" dur="10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1000" fill="hold"/>
                                        <p:tgtEl>
                                          <p:spTgt spid="9"/>
                                        </p:tgtEl>
                                        <p:attrNameLst>
                                          <p:attrName>ppt_x</p:attrName>
                                        </p:attrNameLst>
                                      </p:cBhvr>
                                      <p:tavLst>
                                        <p:tav tm="0">
                                          <p:val>
                                            <p:strVal val="#ppt_x"/>
                                          </p:val>
                                        </p:tav>
                                        <p:tav tm="100000">
                                          <p:val>
                                            <p:strVal val="#ppt_x"/>
                                          </p:val>
                                        </p:tav>
                                      </p:tavLst>
                                    </p:anim>
                                    <p:anim calcmode="lin" valueType="num">
                                      <p:cBhvr additive="base">
                                        <p:cTn id="24" dur="10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1000" fill="hold"/>
                                        <p:tgtEl>
                                          <p:spTgt spid="10"/>
                                        </p:tgtEl>
                                        <p:attrNameLst>
                                          <p:attrName>ppt_x</p:attrName>
                                        </p:attrNameLst>
                                      </p:cBhvr>
                                      <p:tavLst>
                                        <p:tav tm="0">
                                          <p:val>
                                            <p:strVal val="#ppt_x"/>
                                          </p:val>
                                        </p:tav>
                                        <p:tav tm="100000">
                                          <p:val>
                                            <p:strVal val="#ppt_x"/>
                                          </p:val>
                                        </p:tav>
                                      </p:tavLst>
                                    </p:anim>
                                    <p:anim calcmode="lin" valueType="num">
                                      <p:cBhvr additive="base">
                                        <p:cTn id="2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2"/>
          <p:cNvSpPr>
            <a:spLocks noGrp="1"/>
          </p:cNvSpPr>
          <p:nvPr>
            <p:ph type="body" sz="quarter" idx="4294967295"/>
          </p:nvPr>
        </p:nvSpPr>
        <p:spPr>
          <a:xfrm>
            <a:off x="0" y="342900"/>
            <a:ext cx="8439150" cy="687388"/>
          </a:xfrm>
          <a:prstGeom prst="rect">
            <a:avLst/>
          </a:prstGeom>
        </p:spPr>
        <p:txBody>
          <a:bodyPr/>
          <a:lstStyle/>
          <a:p>
            <a:pPr eaLnBrk="1" hangingPunct="1">
              <a:lnSpc>
                <a:spcPct val="70000"/>
              </a:lnSpc>
              <a:buFont typeface="Arial" panose="020B0604020202020204" pitchFamily="34" charset="0"/>
              <a:buNone/>
            </a:pPr>
            <a:r>
              <a:rPr lang="en-US" altLang="nl-NL" dirty="0" smtClean="0">
                <a:ea typeface="Open Sans" panose="020B0604020202020204" charset="0"/>
                <a:cs typeface="Open Sans" panose="020B0604020202020204" charset="0"/>
              </a:rPr>
              <a:t>Virtual International Authority File - VIAF</a:t>
            </a:r>
          </a:p>
          <a:p>
            <a:pPr eaLnBrk="1" hangingPunct="1">
              <a:lnSpc>
                <a:spcPct val="70000"/>
              </a:lnSpc>
              <a:buFont typeface="Arial" panose="020B0604020202020204" pitchFamily="34" charset="0"/>
              <a:buNone/>
            </a:pPr>
            <a:endParaRPr lang="en-US" altLang="nl-NL" dirty="0" smtClean="0">
              <a:cs typeface="Arial" panose="020B0604020202020204" pitchFamily="34" charset="0"/>
            </a:endParaRPr>
          </a:p>
          <a:p>
            <a:pPr eaLnBrk="1" hangingPunct="1">
              <a:lnSpc>
                <a:spcPct val="70000"/>
              </a:lnSpc>
            </a:pPr>
            <a:r>
              <a:rPr lang="en-US" altLang="nl-NL" sz="1800" dirty="0">
                <a:ea typeface="Open Sans" panose="020B0604020202020204" charset="0"/>
                <a:cs typeface="Open Sans" panose="020B0604020202020204" charset="0"/>
              </a:rPr>
              <a:t>Merge of 24+ national level authority files</a:t>
            </a:r>
          </a:p>
          <a:p>
            <a:pPr eaLnBrk="1" hangingPunct="1">
              <a:lnSpc>
                <a:spcPct val="70000"/>
              </a:lnSpc>
            </a:pPr>
            <a:r>
              <a:rPr lang="en-US" altLang="nl-NL" sz="1800" dirty="0">
                <a:ea typeface="Open Sans" panose="020B0604020202020204" charset="0"/>
                <a:cs typeface="Open Sans" panose="020B0604020202020204" charset="0"/>
              </a:rPr>
              <a:t>Cooperative program run by OCLC </a:t>
            </a:r>
          </a:p>
          <a:p>
            <a:pPr eaLnBrk="1" hangingPunct="1">
              <a:lnSpc>
                <a:spcPct val="70000"/>
              </a:lnSpc>
            </a:pPr>
            <a:r>
              <a:rPr lang="en-US" altLang="nl-NL" sz="1800" dirty="0">
                <a:ea typeface="Open Sans" panose="020B0604020202020204" charset="0"/>
                <a:cs typeface="Open Sans" panose="020B0604020202020204" charset="0"/>
              </a:rPr>
              <a:t>Initiated by LoC, DNB, </a:t>
            </a:r>
            <a:r>
              <a:rPr lang="en-US" altLang="nl-NL" sz="1800" dirty="0" err="1">
                <a:ea typeface="Open Sans" panose="020B0604020202020204" charset="0"/>
                <a:cs typeface="Open Sans" panose="020B0604020202020204" charset="0"/>
              </a:rPr>
              <a:t>BnF</a:t>
            </a:r>
            <a:r>
              <a:rPr lang="en-US" altLang="nl-NL" sz="1800" dirty="0">
                <a:ea typeface="Open Sans" panose="020B0604020202020204" charset="0"/>
                <a:cs typeface="Open Sans" panose="020B0604020202020204" charset="0"/>
              </a:rPr>
              <a:t> and OCLC</a:t>
            </a:r>
          </a:p>
          <a:p>
            <a:pPr eaLnBrk="1" hangingPunct="1">
              <a:lnSpc>
                <a:spcPct val="70000"/>
              </a:lnSpc>
            </a:pPr>
            <a:r>
              <a:rPr lang="en-US" altLang="nl-NL" sz="1800" dirty="0">
                <a:ea typeface="Open Sans" panose="020B0604020202020204" charset="0"/>
                <a:cs typeface="Open Sans" panose="020B0604020202020204" charset="0"/>
              </a:rPr>
              <a:t>29 million authority records</a:t>
            </a:r>
          </a:p>
          <a:p>
            <a:pPr eaLnBrk="1" hangingPunct="1">
              <a:lnSpc>
                <a:spcPct val="70000"/>
              </a:lnSpc>
            </a:pPr>
            <a:r>
              <a:rPr lang="en-US" altLang="nl-NL" sz="1800" dirty="0">
                <a:ea typeface="Open Sans" panose="020B0604020202020204" charset="0"/>
                <a:cs typeface="Open Sans" panose="020B0604020202020204" charset="0"/>
              </a:rPr>
              <a:t>112 million bibliographic records</a:t>
            </a:r>
          </a:p>
          <a:p>
            <a:pPr eaLnBrk="1" hangingPunct="1">
              <a:lnSpc>
                <a:spcPct val="70000"/>
              </a:lnSpc>
            </a:pPr>
            <a:endParaRPr lang="en-US" altLang="nl-NL" sz="1800" dirty="0">
              <a:ea typeface="Open Sans" panose="020B0604020202020204" charset="0"/>
              <a:cs typeface="Open Sans" panose="020B0604020202020204" charset="0"/>
            </a:endParaRPr>
          </a:p>
          <a:p>
            <a:pPr eaLnBrk="1" hangingPunct="1">
              <a:lnSpc>
                <a:spcPct val="70000"/>
              </a:lnSpc>
            </a:pPr>
            <a:r>
              <a:rPr lang="en-US" altLang="nl-NL" sz="1800" dirty="0">
                <a:ea typeface="Open Sans" panose="020B0604020202020204" charset="0"/>
                <a:cs typeface="Open Sans" panose="020B0604020202020204" charset="0"/>
              </a:rPr>
              <a:t>Migrated from an OCLC Research project to an </a:t>
            </a:r>
          </a:p>
          <a:p>
            <a:pPr eaLnBrk="1" hangingPunct="1">
              <a:lnSpc>
                <a:spcPct val="70000"/>
              </a:lnSpc>
              <a:buFont typeface="Arial" panose="020B0604020202020204" pitchFamily="34" charset="0"/>
              <a:buNone/>
            </a:pPr>
            <a:r>
              <a:rPr lang="en-US" altLang="nl-NL" sz="1800" dirty="0">
                <a:ea typeface="Open Sans" panose="020B0604020202020204" charset="0"/>
                <a:cs typeface="Open Sans" panose="020B0604020202020204" charset="0"/>
              </a:rPr>
              <a:t>	OCLC service in 2012</a:t>
            </a:r>
          </a:p>
          <a:p>
            <a:pPr eaLnBrk="1" hangingPunct="1">
              <a:lnSpc>
                <a:spcPct val="70000"/>
              </a:lnSpc>
            </a:pPr>
            <a:r>
              <a:rPr lang="en-US" altLang="nl-NL" sz="1800" dirty="0">
                <a:ea typeface="Open Sans" panose="020B0604020202020204" charset="0"/>
                <a:cs typeface="Open Sans" panose="020B0604020202020204" charset="0"/>
              </a:rPr>
              <a:t>VIAF is available as linked data</a:t>
            </a:r>
          </a:p>
          <a:p>
            <a:pPr eaLnBrk="1" hangingPunct="1">
              <a:lnSpc>
                <a:spcPct val="70000"/>
              </a:lnSpc>
            </a:pPr>
            <a:endParaRPr lang="en-GB" altLang="nl-NL" sz="2250" dirty="0">
              <a:cs typeface="Arial" panose="020B0604020202020204" pitchFamily="34" charset="0"/>
            </a:endParaRPr>
          </a:p>
        </p:txBody>
      </p:sp>
      <p:grpSp>
        <p:nvGrpSpPr>
          <p:cNvPr id="41988" name="Group 21"/>
          <p:cNvGrpSpPr>
            <a:grpSpLocks/>
          </p:cNvGrpSpPr>
          <p:nvPr/>
        </p:nvGrpSpPr>
        <p:grpSpPr bwMode="auto">
          <a:xfrm>
            <a:off x="7055644" y="1383506"/>
            <a:ext cx="810816" cy="3186113"/>
            <a:chOff x="7391400" y="228600"/>
            <a:chExt cx="1143000" cy="3667125"/>
          </a:xfrm>
        </p:grpSpPr>
        <p:pic>
          <p:nvPicPr>
            <p:cNvPr id="41989" name="Picture 8" descr="C:\Apache Software Foundation\Tomcat 6.0\webapps\viaf\images\flags\ICC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7200" y="2286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9" descr="C:\Apache Software Foundation\Tomcat 6.0\webapps\viaf\images\flags\J9U.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6858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10" descr="C:\Apache Software Foundation\Tomcat 6.0\webapps\viaf\images\flags\JP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77200" y="11430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11" descr="C:\Apache Software Foundation\Tomcat 6.0\webapps\viaf\images\flags\LC.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77200" y="16002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3" name="Picture 12" descr="C:\Apache Software Foundation\Tomcat 6.0\webapps\viaf\images\flags\NK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77200" y="21336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Picture 13" descr="C:\Apache Software Foundation\Tomcat 6.0\webapps\viaf\images\flags\NLA.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7200" y="26670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Picture 2" descr="C:\Apache Software Foundation\Tomcat 6.0\webapps\viaf\images\flags\BAV.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91400" y="2286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6" name="Picture 3" descr="C:\Apache Software Foundation\Tomcat 6.0\webapps\viaf\images\flags\LAC.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91400" y="6858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Picture 4" descr="C:\Apache Software Foundation\Tomcat 6.0\webapps\viaf\images\flags\BNE.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91400" y="11430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8" name="Picture 5" descr="C:\Apache Software Foundation\Tomcat 6.0\webapps\viaf\images\flags\BNF.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391400" y="16002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Picture 6" descr="C:\Apache Software Foundation\Tomcat 6.0\webapps\viaf\images\flags\DNB.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91400" y="21336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0" name="Picture 7" descr="C:\Apache Software Foundation\Tomcat 6.0\webapps\viaf\images\flags\EGAXA.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391400" y="26670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1" name="Picture 14" descr="C:\Apache Software Foundation\Tomcat 6.0\webapps\viaf\images\flags\PTBNP.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391400" y="31242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2" name="Picture 15" descr="C:\Apache Software Foundation\Tomcat 6.0\webapps\viaf\images\flags\SELIBR.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077200" y="31242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3" name="Picture 16" descr="C:\Apache Software Foundation\Tomcat 6.0\webapps\viaf\images\flags\SWNL.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153400" y="3581400"/>
              <a:ext cx="31432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4" name="Picture 17" descr="C:\Apache Software Foundation\Tomcat 6.0\webapps\viaf\images\flags\NUKAT.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391400" y="3581400"/>
              <a:ext cx="4572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0342816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lod-datasets_2010-09-22_colored.jpg.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18348" y="2219325"/>
            <a:ext cx="4082653" cy="265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Box 4"/>
          <p:cNvSpPr txBox="1">
            <a:spLocks noChangeArrowheads="1"/>
          </p:cNvSpPr>
          <p:nvPr/>
        </p:nvSpPr>
        <p:spPr bwMode="auto">
          <a:xfrm>
            <a:off x="3831431" y="4947048"/>
            <a:ext cx="6858000"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rgbClr val="646464"/>
                </a:solidFill>
                <a:latin typeface="Arial" panose="020B0604020202020204" pitchFamily="34" charset="0"/>
                <a:ea typeface="Open Sans" panose="020B0604020202020204" charset="0"/>
                <a:cs typeface="Open Sans" panose="020B0604020202020204" charset="0"/>
              </a:defRPr>
            </a:lvl1pPr>
            <a:lvl2pPr marL="742950" indent="-285750">
              <a:spcBef>
                <a:spcPct val="20000"/>
              </a:spcBef>
              <a:buFont typeface="Arial" panose="020B0604020202020204" pitchFamily="34" charset="0"/>
              <a:buChar char="–"/>
              <a:defRPr sz="2400">
                <a:solidFill>
                  <a:srgbClr val="646464"/>
                </a:solidFill>
                <a:latin typeface="Arial" panose="020B0604020202020204" pitchFamily="34" charset="0"/>
                <a:ea typeface="Open Sans" panose="020B0604020202020204" charset="0"/>
                <a:cs typeface="Open Sans" panose="020B0604020202020204" charset="0"/>
              </a:defRPr>
            </a:lvl2pPr>
            <a:lvl3pPr marL="1143000" indent="-228600">
              <a:spcBef>
                <a:spcPct val="20000"/>
              </a:spcBef>
              <a:buFont typeface="Arial" panose="020B0604020202020204" pitchFamily="34" charset="0"/>
              <a:buChar char="•"/>
              <a:defRPr sz="2000">
                <a:solidFill>
                  <a:srgbClr val="646464"/>
                </a:solidFill>
                <a:latin typeface="Arial" panose="020B0604020202020204" pitchFamily="34" charset="0"/>
                <a:ea typeface="Open Sans" panose="020B0604020202020204" charset="0"/>
                <a:cs typeface="Open Sans" panose="020B0604020202020204" charset="0"/>
              </a:defRPr>
            </a:lvl3pPr>
            <a:lvl4pPr marL="16002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4pPr>
            <a:lvl5pPr marL="20574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5pPr>
            <a:lvl6pPr marL="25146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6pPr>
            <a:lvl7pPr marL="29718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7pPr>
            <a:lvl8pPr marL="34290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8pPr>
            <a:lvl9pPr marL="38862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9pPr>
          </a:lstStyle>
          <a:p>
            <a:pPr eaLnBrk="1" hangingPunct="1">
              <a:spcBef>
                <a:spcPct val="0"/>
              </a:spcBef>
              <a:buFontTx/>
              <a:buNone/>
            </a:pPr>
            <a:r>
              <a:rPr lang="nl-NL" altLang="nl-NL" sz="825">
                <a:solidFill>
                  <a:schemeClr val="tx1"/>
                </a:solidFill>
                <a:latin typeface="Times New Roman" panose="02020603050405020304" pitchFamily="18" charset="0"/>
                <a:cs typeface="Arial" panose="020B0604020202020204" pitchFamily="34" charset="0"/>
              </a:rPr>
              <a:t>Linking Open Data cloud diagram, by Richard Cyganiak and Anja Jentzsch. http://lod-cloud.net/</a:t>
            </a:r>
            <a:endParaRPr lang="en-GB" altLang="nl-NL" sz="825">
              <a:solidFill>
                <a:schemeClr val="tx1"/>
              </a:solidFill>
              <a:latin typeface="Times New Roman" panose="02020603050405020304" pitchFamily="18" charset="0"/>
              <a:cs typeface="Arial" panose="020B0604020202020204" pitchFamily="34" charset="0"/>
            </a:endParaRPr>
          </a:p>
        </p:txBody>
      </p:sp>
      <p:pic>
        <p:nvPicPr>
          <p:cNvPr id="47108" name="Picture 5" descr="TEL.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01216"/>
            <a:ext cx="4114800" cy="2530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Box 6"/>
          <p:cNvSpPr txBox="1">
            <a:spLocks noChangeArrowheads="1"/>
          </p:cNvSpPr>
          <p:nvPr/>
        </p:nvSpPr>
        <p:spPr bwMode="auto">
          <a:xfrm>
            <a:off x="1143001" y="1"/>
            <a:ext cx="4062331"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rgbClr val="646464"/>
                </a:solidFill>
                <a:latin typeface="Arial" panose="020B0604020202020204" pitchFamily="34" charset="0"/>
                <a:ea typeface="Open Sans" panose="020B0604020202020204" charset="0"/>
                <a:cs typeface="Open Sans" panose="020B0604020202020204" charset="0"/>
              </a:defRPr>
            </a:lvl1pPr>
            <a:lvl2pPr marL="742950" indent="-285750">
              <a:spcBef>
                <a:spcPct val="20000"/>
              </a:spcBef>
              <a:buFont typeface="Arial" panose="020B0604020202020204" pitchFamily="34" charset="0"/>
              <a:buChar char="–"/>
              <a:defRPr sz="2400">
                <a:solidFill>
                  <a:srgbClr val="646464"/>
                </a:solidFill>
                <a:latin typeface="Arial" panose="020B0604020202020204" pitchFamily="34" charset="0"/>
                <a:ea typeface="Open Sans" panose="020B0604020202020204" charset="0"/>
                <a:cs typeface="Open Sans" panose="020B0604020202020204" charset="0"/>
              </a:defRPr>
            </a:lvl2pPr>
            <a:lvl3pPr marL="1143000" indent="-228600">
              <a:spcBef>
                <a:spcPct val="20000"/>
              </a:spcBef>
              <a:buFont typeface="Arial" panose="020B0604020202020204" pitchFamily="34" charset="0"/>
              <a:buChar char="•"/>
              <a:defRPr sz="2000">
                <a:solidFill>
                  <a:srgbClr val="646464"/>
                </a:solidFill>
                <a:latin typeface="Arial" panose="020B0604020202020204" pitchFamily="34" charset="0"/>
                <a:ea typeface="Open Sans" panose="020B0604020202020204" charset="0"/>
                <a:cs typeface="Open Sans" panose="020B0604020202020204" charset="0"/>
              </a:defRPr>
            </a:lvl3pPr>
            <a:lvl4pPr marL="16002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4pPr>
            <a:lvl5pPr marL="20574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5pPr>
            <a:lvl6pPr marL="25146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6pPr>
            <a:lvl7pPr marL="29718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7pPr>
            <a:lvl8pPr marL="34290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8pPr>
            <a:lvl9pPr marL="38862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9pPr>
          </a:lstStyle>
          <a:p>
            <a:pPr eaLnBrk="1" hangingPunct="1">
              <a:spcBef>
                <a:spcPct val="0"/>
              </a:spcBef>
              <a:buFontTx/>
              <a:buNone/>
            </a:pPr>
            <a:r>
              <a:rPr lang="en-GB" altLang="nl-NL" sz="825">
                <a:solidFill>
                  <a:schemeClr val="tx1"/>
                </a:solidFill>
                <a:latin typeface="Times New Roman" panose="02020603050405020304" pitchFamily="18" charset="0"/>
                <a:cs typeface="Arial" panose="020B0604020202020204" pitchFamily="34" charset="0"/>
              </a:rPr>
              <a:t>http://www.theeuropeanlibrary.org/confluence/display/wiki/A+Library+domain+aggregator</a:t>
            </a:r>
          </a:p>
        </p:txBody>
      </p:sp>
      <p:sp>
        <p:nvSpPr>
          <p:cNvPr id="47110" name="TextBox 7"/>
          <p:cNvSpPr txBox="1">
            <a:spLocks noChangeArrowheads="1"/>
          </p:cNvSpPr>
          <p:nvPr/>
        </p:nvSpPr>
        <p:spPr bwMode="auto">
          <a:xfrm>
            <a:off x="5207794" y="467916"/>
            <a:ext cx="26789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rgbClr val="646464"/>
                </a:solidFill>
                <a:latin typeface="Arial" panose="020B0604020202020204" pitchFamily="34" charset="0"/>
                <a:ea typeface="Open Sans" panose="020B0604020202020204" charset="0"/>
                <a:cs typeface="Open Sans" panose="020B0604020202020204" charset="0"/>
              </a:defRPr>
            </a:lvl1pPr>
            <a:lvl2pPr marL="742950" indent="-285750">
              <a:spcBef>
                <a:spcPct val="20000"/>
              </a:spcBef>
              <a:buFont typeface="Arial" panose="020B0604020202020204" pitchFamily="34" charset="0"/>
              <a:buChar char="–"/>
              <a:defRPr sz="2400">
                <a:solidFill>
                  <a:srgbClr val="646464"/>
                </a:solidFill>
                <a:latin typeface="Arial" panose="020B0604020202020204" pitchFamily="34" charset="0"/>
                <a:ea typeface="Open Sans" panose="020B0604020202020204" charset="0"/>
                <a:cs typeface="Open Sans" panose="020B0604020202020204" charset="0"/>
              </a:defRPr>
            </a:lvl2pPr>
            <a:lvl3pPr marL="1143000" indent="-228600">
              <a:spcBef>
                <a:spcPct val="20000"/>
              </a:spcBef>
              <a:buFont typeface="Arial" panose="020B0604020202020204" pitchFamily="34" charset="0"/>
              <a:buChar char="•"/>
              <a:defRPr sz="2000">
                <a:solidFill>
                  <a:srgbClr val="646464"/>
                </a:solidFill>
                <a:latin typeface="Arial" panose="020B0604020202020204" pitchFamily="34" charset="0"/>
                <a:ea typeface="Open Sans" panose="020B0604020202020204" charset="0"/>
                <a:cs typeface="Open Sans" panose="020B0604020202020204" charset="0"/>
              </a:defRPr>
            </a:lvl3pPr>
            <a:lvl4pPr marL="16002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4pPr>
            <a:lvl5pPr marL="20574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5pPr>
            <a:lvl6pPr marL="25146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6pPr>
            <a:lvl7pPr marL="29718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7pPr>
            <a:lvl8pPr marL="34290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8pPr>
            <a:lvl9pPr marL="38862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9pPr>
          </a:lstStyle>
          <a:p>
            <a:pPr eaLnBrk="1" hangingPunct="1">
              <a:spcBef>
                <a:spcPct val="0"/>
              </a:spcBef>
              <a:buFontTx/>
              <a:buNone/>
            </a:pPr>
            <a:r>
              <a:rPr lang="en-GB" altLang="nl-NL" sz="2100">
                <a:solidFill>
                  <a:srgbClr val="C00000"/>
                </a:solidFill>
                <a:latin typeface="Times New Roman" panose="02020603050405020304" pitchFamily="18" charset="0"/>
                <a:cs typeface="Arial" panose="020B0604020202020204" pitchFamily="34" charset="0"/>
              </a:rPr>
              <a:t>From an infrastructure </a:t>
            </a:r>
          </a:p>
          <a:p>
            <a:pPr eaLnBrk="1" hangingPunct="1">
              <a:spcBef>
                <a:spcPct val="0"/>
              </a:spcBef>
              <a:buFontTx/>
              <a:buNone/>
            </a:pPr>
            <a:r>
              <a:rPr lang="en-GB" altLang="nl-NL" sz="2100">
                <a:solidFill>
                  <a:srgbClr val="C00000"/>
                </a:solidFill>
                <a:latin typeface="Times New Roman" panose="02020603050405020304" pitchFamily="18" charset="0"/>
                <a:cs typeface="Arial" panose="020B0604020202020204" pitchFamily="34" charset="0"/>
              </a:rPr>
              <a:t>of aggregators ...</a:t>
            </a:r>
          </a:p>
        </p:txBody>
      </p:sp>
      <p:sp>
        <p:nvSpPr>
          <p:cNvPr id="47111" name="TextBox 8"/>
          <p:cNvSpPr txBox="1">
            <a:spLocks noChangeArrowheads="1"/>
          </p:cNvSpPr>
          <p:nvPr/>
        </p:nvSpPr>
        <p:spPr bwMode="auto">
          <a:xfrm>
            <a:off x="1143000" y="4235053"/>
            <a:ext cx="335874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rgbClr val="646464"/>
                </a:solidFill>
                <a:latin typeface="Arial" panose="020B0604020202020204" pitchFamily="34" charset="0"/>
                <a:ea typeface="Open Sans" panose="020B0604020202020204" charset="0"/>
                <a:cs typeface="Open Sans" panose="020B0604020202020204" charset="0"/>
              </a:defRPr>
            </a:lvl1pPr>
            <a:lvl2pPr marL="742950" indent="-285750">
              <a:spcBef>
                <a:spcPct val="20000"/>
              </a:spcBef>
              <a:buFont typeface="Arial" panose="020B0604020202020204" pitchFamily="34" charset="0"/>
              <a:buChar char="–"/>
              <a:defRPr sz="2400">
                <a:solidFill>
                  <a:srgbClr val="646464"/>
                </a:solidFill>
                <a:latin typeface="Arial" panose="020B0604020202020204" pitchFamily="34" charset="0"/>
                <a:ea typeface="Open Sans" panose="020B0604020202020204" charset="0"/>
                <a:cs typeface="Open Sans" panose="020B0604020202020204" charset="0"/>
              </a:defRPr>
            </a:lvl2pPr>
            <a:lvl3pPr marL="1143000" indent="-228600">
              <a:spcBef>
                <a:spcPct val="20000"/>
              </a:spcBef>
              <a:buFont typeface="Arial" panose="020B0604020202020204" pitchFamily="34" charset="0"/>
              <a:buChar char="•"/>
              <a:defRPr sz="2000">
                <a:solidFill>
                  <a:srgbClr val="646464"/>
                </a:solidFill>
                <a:latin typeface="Arial" panose="020B0604020202020204" pitchFamily="34" charset="0"/>
                <a:ea typeface="Open Sans" panose="020B0604020202020204" charset="0"/>
                <a:cs typeface="Open Sans" panose="020B0604020202020204" charset="0"/>
              </a:defRPr>
            </a:lvl3pPr>
            <a:lvl4pPr marL="16002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4pPr>
            <a:lvl5pPr marL="20574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5pPr>
            <a:lvl6pPr marL="25146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6pPr>
            <a:lvl7pPr marL="29718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7pPr>
            <a:lvl8pPr marL="34290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8pPr>
            <a:lvl9pPr marL="38862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9pPr>
          </a:lstStyle>
          <a:p>
            <a:pPr eaLnBrk="1" hangingPunct="1">
              <a:spcBef>
                <a:spcPct val="0"/>
              </a:spcBef>
              <a:buFontTx/>
              <a:buNone/>
            </a:pPr>
            <a:r>
              <a:rPr lang="en-GB" altLang="nl-NL" sz="2100">
                <a:solidFill>
                  <a:srgbClr val="C00000"/>
                </a:solidFill>
                <a:latin typeface="Times New Roman" panose="02020603050405020304" pitchFamily="18" charset="0"/>
                <a:cs typeface="Arial" panose="020B0604020202020204" pitchFamily="34" charset="0"/>
              </a:rPr>
              <a:t>... to the web of data tapestry.</a:t>
            </a:r>
          </a:p>
        </p:txBody>
      </p:sp>
    </p:spTree>
    <p:extLst>
      <p:ext uri="{BB962C8B-B14F-4D97-AF65-F5344CB8AC3E}">
        <p14:creationId xmlns:p14="http://schemas.microsoft.com/office/powerpoint/2010/main" val="398046321"/>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40786" y="2689696"/>
            <a:ext cx="1066800" cy="1409700"/>
          </a:xfrm>
          <a:prstGeom prst="rect">
            <a:avLst/>
          </a:prstGeom>
        </p:spPr>
      </p:pic>
      <p:pic>
        <p:nvPicPr>
          <p:cNvPr id="5" name="Picture 4"/>
          <p:cNvPicPr>
            <a:picLocks noChangeAspect="1"/>
          </p:cNvPicPr>
          <p:nvPr/>
        </p:nvPicPr>
        <p:blipFill>
          <a:blip r:embed="rId4"/>
          <a:stretch>
            <a:fillRect/>
          </a:stretch>
        </p:blipFill>
        <p:spPr>
          <a:xfrm>
            <a:off x="340786" y="1162050"/>
            <a:ext cx="1378649" cy="1409700"/>
          </a:xfrm>
          <a:prstGeom prst="rect">
            <a:avLst/>
          </a:prstGeom>
        </p:spPr>
      </p:pic>
      <p:sp>
        <p:nvSpPr>
          <p:cNvPr id="11" name="Text Placeholder 10"/>
          <p:cNvSpPr>
            <a:spLocks noGrp="1"/>
          </p:cNvSpPr>
          <p:nvPr>
            <p:ph type="body" sz="quarter" idx="13"/>
          </p:nvPr>
        </p:nvSpPr>
        <p:spPr/>
        <p:txBody>
          <a:bodyPr/>
          <a:lstStyle/>
          <a:p>
            <a:r>
              <a:rPr lang="nl-NL" dirty="0" err="1" smtClean="0"/>
              <a:t>acknowledgements</a:t>
            </a:r>
            <a:endParaRPr lang="nl-NL" dirty="0"/>
          </a:p>
        </p:txBody>
      </p:sp>
      <p:sp>
        <p:nvSpPr>
          <p:cNvPr id="12" name="TextBox 11"/>
          <p:cNvSpPr txBox="1"/>
          <p:nvPr/>
        </p:nvSpPr>
        <p:spPr>
          <a:xfrm>
            <a:off x="2401294" y="1657350"/>
            <a:ext cx="2512612" cy="369332"/>
          </a:xfrm>
          <a:prstGeom prst="rect">
            <a:avLst/>
          </a:prstGeom>
          <a:noFill/>
        </p:spPr>
        <p:txBody>
          <a:bodyPr wrap="square" rtlCol="0">
            <a:spAutoFit/>
          </a:bodyPr>
          <a:lstStyle/>
          <a:p>
            <a:r>
              <a:rPr lang="nl-NL" dirty="0" err="1" smtClean="0"/>
              <a:t>Janifer</a:t>
            </a:r>
            <a:r>
              <a:rPr lang="nl-NL" dirty="0" smtClean="0"/>
              <a:t> </a:t>
            </a:r>
            <a:r>
              <a:rPr lang="nl-NL" dirty="0" err="1" smtClean="0"/>
              <a:t>Gatenby</a:t>
            </a:r>
            <a:endParaRPr lang="nl-NL" dirty="0"/>
          </a:p>
        </p:txBody>
      </p:sp>
      <p:sp>
        <p:nvSpPr>
          <p:cNvPr id="16" name="TextBox 15"/>
          <p:cNvSpPr txBox="1"/>
          <p:nvPr/>
        </p:nvSpPr>
        <p:spPr>
          <a:xfrm>
            <a:off x="2401293" y="3209880"/>
            <a:ext cx="2846567" cy="369332"/>
          </a:xfrm>
          <a:prstGeom prst="rect">
            <a:avLst/>
          </a:prstGeom>
          <a:noFill/>
        </p:spPr>
        <p:txBody>
          <a:bodyPr wrap="square" rtlCol="0">
            <a:spAutoFit/>
          </a:bodyPr>
          <a:lstStyle/>
          <a:p>
            <a:r>
              <a:rPr lang="nl-NL" dirty="0" smtClean="0"/>
              <a:t>Karen Smith-</a:t>
            </a:r>
            <a:r>
              <a:rPr lang="nl-NL" dirty="0" err="1" smtClean="0"/>
              <a:t>Yoshimura</a:t>
            </a:r>
            <a:endParaRPr lang="nl-NL" dirty="0"/>
          </a:p>
        </p:txBody>
      </p:sp>
    </p:spTree>
    <p:extLst>
      <p:ext uri="{BB962C8B-B14F-4D97-AF65-F5344CB8AC3E}">
        <p14:creationId xmlns:p14="http://schemas.microsoft.com/office/powerpoint/2010/main" val="35254025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lod-datasets_2010-09-22_colored.jpg.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850" y="1200150"/>
            <a:ext cx="4082654"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Box 4"/>
          <p:cNvSpPr txBox="1">
            <a:spLocks noChangeArrowheads="1"/>
          </p:cNvSpPr>
          <p:nvPr/>
        </p:nvSpPr>
        <p:spPr bwMode="auto">
          <a:xfrm>
            <a:off x="1494235" y="3975498"/>
            <a:ext cx="6155531"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rgbClr val="646464"/>
                </a:solidFill>
                <a:latin typeface="Arial" panose="020B0604020202020204" pitchFamily="34" charset="0"/>
                <a:ea typeface="Open Sans" panose="020B0604020202020204" charset="0"/>
                <a:cs typeface="Open Sans" panose="020B0604020202020204" charset="0"/>
              </a:defRPr>
            </a:lvl1pPr>
            <a:lvl2pPr marL="742950" indent="-285750">
              <a:spcBef>
                <a:spcPct val="20000"/>
              </a:spcBef>
              <a:buFont typeface="Arial" panose="020B0604020202020204" pitchFamily="34" charset="0"/>
              <a:buChar char="–"/>
              <a:defRPr sz="2400">
                <a:solidFill>
                  <a:srgbClr val="646464"/>
                </a:solidFill>
                <a:latin typeface="Arial" panose="020B0604020202020204" pitchFamily="34" charset="0"/>
                <a:ea typeface="Open Sans" panose="020B0604020202020204" charset="0"/>
                <a:cs typeface="Open Sans" panose="020B0604020202020204" charset="0"/>
              </a:defRPr>
            </a:lvl2pPr>
            <a:lvl3pPr marL="1143000" indent="-228600">
              <a:spcBef>
                <a:spcPct val="20000"/>
              </a:spcBef>
              <a:buFont typeface="Arial" panose="020B0604020202020204" pitchFamily="34" charset="0"/>
              <a:buChar char="•"/>
              <a:defRPr sz="2000">
                <a:solidFill>
                  <a:srgbClr val="646464"/>
                </a:solidFill>
                <a:latin typeface="Arial" panose="020B0604020202020204" pitchFamily="34" charset="0"/>
                <a:ea typeface="Open Sans" panose="020B0604020202020204" charset="0"/>
                <a:cs typeface="Open Sans" panose="020B0604020202020204" charset="0"/>
              </a:defRPr>
            </a:lvl3pPr>
            <a:lvl4pPr marL="16002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4pPr>
            <a:lvl5pPr marL="2057400" indent="-228600">
              <a:spcBef>
                <a:spcPct val="20000"/>
              </a:spcBef>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5pPr>
            <a:lvl6pPr marL="25146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6pPr>
            <a:lvl7pPr marL="29718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7pPr>
            <a:lvl8pPr marL="34290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8pPr>
            <a:lvl9pPr marL="3886200" indent="-228600" eaLnBrk="0" fontAlgn="base" hangingPunct="0">
              <a:spcBef>
                <a:spcPct val="20000"/>
              </a:spcBef>
              <a:spcAft>
                <a:spcPct val="0"/>
              </a:spcAft>
              <a:buFont typeface="Arial" panose="020B0604020202020204" pitchFamily="34" charset="0"/>
              <a:buChar char="»"/>
              <a:defRPr>
                <a:solidFill>
                  <a:srgbClr val="646464"/>
                </a:solidFill>
                <a:latin typeface="Arial" panose="020B0604020202020204" pitchFamily="34" charset="0"/>
                <a:ea typeface="Open Sans" panose="020B0604020202020204" charset="0"/>
                <a:cs typeface="Open Sans" panose="020B0604020202020204" charset="0"/>
              </a:defRPr>
            </a:lvl9pPr>
          </a:lstStyle>
          <a:p>
            <a:pPr eaLnBrk="1" hangingPunct="1">
              <a:spcBef>
                <a:spcPct val="0"/>
              </a:spcBef>
              <a:buFontTx/>
              <a:buNone/>
            </a:pPr>
            <a:r>
              <a:rPr lang="nl-NL" altLang="nl-NL" sz="825">
                <a:solidFill>
                  <a:schemeClr val="tx1"/>
                </a:solidFill>
                <a:latin typeface="Times New Roman" panose="02020603050405020304" pitchFamily="18" charset="0"/>
                <a:cs typeface="Arial" panose="020B0604020202020204" pitchFamily="34" charset="0"/>
              </a:rPr>
              <a:t>Linking Open Data cloud diagram, by Richard Cyganiak and Anja Jentzsch. http://lod-cloud.net/</a:t>
            </a:r>
            <a:endParaRPr lang="en-GB" altLang="nl-NL" sz="825">
              <a:solidFill>
                <a:schemeClr val="tx1"/>
              </a:solidFill>
              <a:latin typeface="Times New Roman" panose="02020603050405020304" pitchFamily="18" charset="0"/>
              <a:cs typeface="Arial" panose="020B0604020202020204" pitchFamily="34" charset="0"/>
            </a:endParaRPr>
          </a:p>
        </p:txBody>
      </p:sp>
      <p:sp>
        <p:nvSpPr>
          <p:cNvPr id="15365" name="Title 9"/>
          <p:cNvSpPr>
            <a:spLocks noGrp="1"/>
          </p:cNvSpPr>
          <p:nvPr>
            <p:ph type="title" idx="4294967295"/>
          </p:nvPr>
        </p:nvSpPr>
        <p:spPr>
          <a:xfrm>
            <a:off x="0" y="206375"/>
            <a:ext cx="8229600" cy="857250"/>
          </a:xfrm>
          <a:prstGeom prst="rect">
            <a:avLst/>
          </a:prstGeom>
        </p:spPr>
        <p:txBody>
          <a:bodyPr rtlCol="0">
            <a:normAutofit fontScale="90000"/>
          </a:bodyPr>
          <a:lstStyle/>
          <a:p>
            <a:pPr>
              <a:defRPr/>
            </a:pPr>
            <a:r>
              <a:rPr lang="en-GB" sz="2700">
                <a:cs typeface="Arial"/>
              </a:rPr>
              <a:t>Getting ready to move to the global aggregation: the semantic web</a:t>
            </a:r>
          </a:p>
        </p:txBody>
      </p:sp>
    </p:spTree>
    <p:extLst>
      <p:ext uri="{BB962C8B-B14F-4D97-AF65-F5344CB8AC3E}">
        <p14:creationId xmlns:p14="http://schemas.microsoft.com/office/powerpoint/2010/main" val="4061446338"/>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nl-NL" sz="3200" dirty="0" smtClean="0"/>
              <a:t>OCLC Research - Data </a:t>
            </a:r>
            <a:r>
              <a:rPr lang="nl-NL" sz="3200" dirty="0" err="1" smtClean="0"/>
              <a:t>Science</a:t>
            </a:r>
            <a:endParaRPr lang="nl-NL" sz="3200" dirty="0"/>
          </a:p>
        </p:txBody>
      </p:sp>
      <p:sp>
        <p:nvSpPr>
          <p:cNvPr id="3" name="Text Placeholder 2"/>
          <p:cNvSpPr>
            <a:spLocks noGrp="1"/>
          </p:cNvSpPr>
          <p:nvPr>
            <p:ph type="body" sz="quarter" idx="14"/>
          </p:nvPr>
        </p:nvSpPr>
        <p:spPr/>
        <p:txBody>
          <a:bodyPr/>
          <a:lstStyle/>
          <a:p>
            <a:r>
              <a:rPr lang="nl-NL" b="1" dirty="0" err="1" smtClean="0"/>
              <a:t>Linked</a:t>
            </a:r>
            <a:r>
              <a:rPr lang="nl-NL" b="1" dirty="0" smtClean="0"/>
              <a:t> Data</a:t>
            </a:r>
          </a:p>
          <a:p>
            <a:pPr lvl="1"/>
            <a:r>
              <a:rPr lang="nl-NL" dirty="0" err="1" smtClean="0"/>
              <a:t>Extracting</a:t>
            </a:r>
            <a:r>
              <a:rPr lang="nl-NL" dirty="0" smtClean="0"/>
              <a:t> </a:t>
            </a:r>
            <a:r>
              <a:rPr lang="nl-NL" dirty="0" err="1" smtClean="0"/>
              <a:t>entities</a:t>
            </a:r>
            <a:r>
              <a:rPr lang="nl-NL" dirty="0" smtClean="0"/>
              <a:t> </a:t>
            </a:r>
            <a:r>
              <a:rPr lang="nl-NL" dirty="0" err="1" smtClean="0"/>
              <a:t>from</a:t>
            </a:r>
            <a:r>
              <a:rPr lang="nl-NL" dirty="0" smtClean="0"/>
              <a:t> records </a:t>
            </a:r>
            <a:r>
              <a:rPr lang="nl-NL" dirty="0" err="1" smtClean="0"/>
              <a:t>and</a:t>
            </a:r>
            <a:r>
              <a:rPr lang="nl-NL" dirty="0" smtClean="0"/>
              <a:t> </a:t>
            </a:r>
          </a:p>
          <a:p>
            <a:pPr marL="457200" lvl="1" indent="0">
              <a:buNone/>
            </a:pPr>
            <a:r>
              <a:rPr lang="nl-NL" dirty="0" err="1" smtClean="0"/>
              <a:t>weaving</a:t>
            </a:r>
            <a:r>
              <a:rPr lang="nl-NL" dirty="0" smtClean="0"/>
              <a:t> </a:t>
            </a:r>
            <a:r>
              <a:rPr lang="nl-NL" dirty="0" err="1" smtClean="0"/>
              <a:t>library</a:t>
            </a:r>
            <a:r>
              <a:rPr lang="nl-NL" dirty="0" smtClean="0"/>
              <a:t> data </a:t>
            </a:r>
            <a:r>
              <a:rPr lang="nl-NL" dirty="0" err="1" smtClean="0"/>
              <a:t>into</a:t>
            </a:r>
            <a:r>
              <a:rPr lang="nl-NL" dirty="0" smtClean="0"/>
              <a:t> </a:t>
            </a:r>
            <a:r>
              <a:rPr lang="nl-NL" dirty="0" err="1" smtClean="0"/>
              <a:t>the</a:t>
            </a:r>
            <a:r>
              <a:rPr lang="nl-NL" dirty="0" smtClean="0"/>
              <a:t> web of data</a:t>
            </a:r>
          </a:p>
          <a:p>
            <a:pPr marL="457200" lvl="1" indent="0">
              <a:buNone/>
            </a:pPr>
            <a:r>
              <a:rPr lang="nl-NL" dirty="0" smtClean="0"/>
              <a:t>(</a:t>
            </a:r>
            <a:r>
              <a:rPr lang="nl-NL" dirty="0" err="1" smtClean="0">
                <a:hlinkClick r:id="rId3"/>
              </a:rPr>
              <a:t>Linked</a:t>
            </a:r>
            <a:r>
              <a:rPr lang="nl-NL" dirty="0" smtClean="0">
                <a:hlinkClick r:id="rId3"/>
              </a:rPr>
              <a:t> Data research</a:t>
            </a:r>
            <a:r>
              <a:rPr lang="nl-NL" dirty="0" smtClean="0"/>
              <a:t>)</a:t>
            </a:r>
          </a:p>
          <a:p>
            <a:pPr lvl="1"/>
            <a:endParaRPr lang="nl-NL" dirty="0"/>
          </a:p>
          <a:p>
            <a:pPr lvl="1"/>
            <a:r>
              <a:rPr lang="nl-NL" dirty="0"/>
              <a:t>The </a:t>
            </a:r>
            <a:r>
              <a:rPr lang="nl-NL" dirty="0" err="1"/>
              <a:t>EntityJS</a:t>
            </a:r>
            <a:r>
              <a:rPr lang="nl-NL" dirty="0"/>
              <a:t> Research Project</a:t>
            </a:r>
          </a:p>
          <a:p>
            <a:pPr lvl="1"/>
            <a:endParaRPr lang="nl-NL" dirty="0" smtClean="0"/>
          </a:p>
          <a:p>
            <a:pPr lvl="1"/>
            <a:r>
              <a:rPr lang="nl-NL" dirty="0">
                <a:hlinkClick r:id="rId4"/>
              </a:rPr>
              <a:t>Person </a:t>
            </a:r>
            <a:r>
              <a:rPr lang="nl-NL" dirty="0" err="1">
                <a:hlinkClick r:id="rId4"/>
              </a:rPr>
              <a:t>Entity</a:t>
            </a:r>
            <a:r>
              <a:rPr lang="nl-NL" dirty="0">
                <a:hlinkClick r:id="rId4"/>
              </a:rPr>
              <a:t> </a:t>
            </a:r>
            <a:r>
              <a:rPr lang="nl-NL" dirty="0" err="1">
                <a:hlinkClick r:id="rId4"/>
              </a:rPr>
              <a:t>Lookup</a:t>
            </a:r>
            <a:r>
              <a:rPr lang="nl-NL" dirty="0">
                <a:hlinkClick r:id="rId4"/>
              </a:rPr>
              <a:t> Pilot</a:t>
            </a:r>
            <a:endParaRPr lang="nl-NL" dirty="0"/>
          </a:p>
          <a:p>
            <a:pPr lvl="1"/>
            <a:endParaRPr lang="nl-NL" dirty="0"/>
          </a:p>
          <a:p>
            <a:pPr lvl="1"/>
            <a:endParaRPr lang="nl-NL" dirty="0" smtClean="0"/>
          </a:p>
        </p:txBody>
      </p:sp>
      <p:pic>
        <p:nvPicPr>
          <p:cNvPr id="4" name="Picture 3"/>
          <p:cNvPicPr>
            <a:picLocks noChangeAspect="1"/>
          </p:cNvPicPr>
          <p:nvPr/>
        </p:nvPicPr>
        <p:blipFill>
          <a:blip r:embed="rId5"/>
          <a:stretch>
            <a:fillRect/>
          </a:stretch>
        </p:blipFill>
        <p:spPr>
          <a:xfrm>
            <a:off x="6653356" y="343304"/>
            <a:ext cx="1481527" cy="1817340"/>
          </a:xfrm>
          <a:prstGeom prst="rect">
            <a:avLst/>
          </a:prstGeom>
        </p:spPr>
      </p:pic>
      <p:pic>
        <p:nvPicPr>
          <p:cNvPr id="5" name="Picture 4"/>
          <p:cNvPicPr>
            <a:picLocks noChangeAspect="1"/>
          </p:cNvPicPr>
          <p:nvPr/>
        </p:nvPicPr>
        <p:blipFill>
          <a:blip r:embed="rId6"/>
          <a:stretch>
            <a:fillRect/>
          </a:stretch>
        </p:blipFill>
        <p:spPr>
          <a:xfrm>
            <a:off x="6218546" y="2870214"/>
            <a:ext cx="1916337" cy="147794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849514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US" dirty="0" smtClean="0">
                <a:solidFill>
                  <a:srgbClr val="1F497D"/>
                </a:solidFill>
              </a:rPr>
              <a:t>Linking </a:t>
            </a:r>
            <a:r>
              <a:rPr lang="en-US" dirty="0">
                <a:solidFill>
                  <a:srgbClr val="1F497D"/>
                </a:solidFill>
              </a:rPr>
              <a:t>among </a:t>
            </a:r>
            <a:r>
              <a:rPr lang="en-US" dirty="0" smtClean="0">
                <a:solidFill>
                  <a:srgbClr val="1F497D"/>
                </a:solidFill>
              </a:rPr>
              <a:t>identities in ISNI</a:t>
            </a:r>
            <a:endParaRPr lang="en-US" dirty="0">
              <a:solidFill>
                <a:srgbClr val="1F497D"/>
              </a:solidFill>
            </a:endParaRPr>
          </a:p>
          <a:p>
            <a:endParaRPr lang="nl-NL" dirty="0"/>
          </a:p>
        </p:txBody>
      </p:sp>
      <p:sp>
        <p:nvSpPr>
          <p:cNvPr id="4" name="TextBox 3"/>
          <p:cNvSpPr txBox="1"/>
          <p:nvPr/>
        </p:nvSpPr>
        <p:spPr>
          <a:xfrm>
            <a:off x="1371600" y="980919"/>
            <a:ext cx="600075" cy="1223412"/>
          </a:xfrm>
          <a:prstGeom prst="rect">
            <a:avLst/>
          </a:prstGeom>
          <a:noFill/>
        </p:spPr>
        <p:txBody>
          <a:bodyPr wrap="square" rtlCol="0">
            <a:spAutoFit/>
          </a:bodyPr>
          <a:lstStyle/>
          <a:p>
            <a:r>
              <a:rPr lang="en-GB" sz="6000" dirty="0">
                <a:latin typeface="Webdings" pitchFamily="18" charset="2"/>
              </a:rPr>
              <a:t></a:t>
            </a:r>
            <a:endParaRPr lang="nl-NL" sz="6000" dirty="0">
              <a:latin typeface="Webdings" pitchFamily="18" charset="2"/>
            </a:endParaRPr>
          </a:p>
          <a:p>
            <a:endParaRPr lang="nl-NL" sz="1350" dirty="0"/>
          </a:p>
        </p:txBody>
      </p:sp>
      <p:sp>
        <p:nvSpPr>
          <p:cNvPr id="5" name="TextBox 4"/>
          <p:cNvSpPr txBox="1"/>
          <p:nvPr/>
        </p:nvSpPr>
        <p:spPr>
          <a:xfrm>
            <a:off x="2525141" y="989693"/>
            <a:ext cx="600075" cy="1223412"/>
          </a:xfrm>
          <a:prstGeom prst="rect">
            <a:avLst/>
          </a:prstGeom>
          <a:noFill/>
        </p:spPr>
        <p:txBody>
          <a:bodyPr wrap="square" rtlCol="0">
            <a:spAutoFit/>
          </a:bodyPr>
          <a:lstStyle/>
          <a:p>
            <a:r>
              <a:rPr lang="en-GB" sz="6000" dirty="0">
                <a:latin typeface="Webdings" pitchFamily="18" charset="2"/>
              </a:rPr>
              <a:t></a:t>
            </a:r>
            <a:endParaRPr lang="nl-NL" sz="6000" dirty="0">
              <a:latin typeface="Webdings" pitchFamily="18" charset="2"/>
            </a:endParaRPr>
          </a:p>
          <a:p>
            <a:endParaRPr lang="nl-NL" sz="1350" dirty="0"/>
          </a:p>
        </p:txBody>
      </p:sp>
      <p:sp>
        <p:nvSpPr>
          <p:cNvPr id="6" name="TextBox 5"/>
          <p:cNvSpPr txBox="1"/>
          <p:nvPr/>
        </p:nvSpPr>
        <p:spPr>
          <a:xfrm>
            <a:off x="1480279" y="2012429"/>
            <a:ext cx="1641423" cy="507831"/>
          </a:xfrm>
          <a:prstGeom prst="rect">
            <a:avLst/>
          </a:prstGeom>
          <a:noFill/>
        </p:spPr>
        <p:txBody>
          <a:bodyPr wrap="square" rtlCol="0">
            <a:spAutoFit/>
          </a:bodyPr>
          <a:lstStyle/>
          <a:p>
            <a:r>
              <a:rPr lang="en-GB" sz="1350" dirty="0"/>
              <a:t>Co-author, pseudonym…..</a:t>
            </a:r>
          </a:p>
        </p:txBody>
      </p:sp>
      <p:cxnSp>
        <p:nvCxnSpPr>
          <p:cNvPr id="8" name="Straight Arrow Connector 7"/>
          <p:cNvCxnSpPr/>
          <p:nvPr/>
        </p:nvCxnSpPr>
        <p:spPr>
          <a:xfrm>
            <a:off x="1971675" y="1581083"/>
            <a:ext cx="853503" cy="0"/>
          </a:xfrm>
          <a:prstGeom prst="straightConnector1">
            <a:avLst/>
          </a:prstGeom>
          <a:ln w="41275">
            <a:headEnd type="triangle"/>
            <a:tailEnd type="triangle"/>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4285313" y="980919"/>
            <a:ext cx="600075" cy="1223412"/>
          </a:xfrm>
          <a:prstGeom prst="rect">
            <a:avLst/>
          </a:prstGeom>
          <a:noFill/>
        </p:spPr>
        <p:txBody>
          <a:bodyPr wrap="square" rtlCol="0">
            <a:spAutoFit/>
          </a:bodyPr>
          <a:lstStyle/>
          <a:p>
            <a:r>
              <a:rPr lang="en-GB" sz="6000" dirty="0">
                <a:latin typeface="Webdings" pitchFamily="18" charset="2"/>
              </a:rPr>
              <a:t></a:t>
            </a:r>
            <a:endParaRPr lang="nl-NL" sz="6000" dirty="0">
              <a:latin typeface="Webdings" pitchFamily="18" charset="2"/>
            </a:endParaRPr>
          </a:p>
          <a:p>
            <a:endParaRPr lang="nl-NL" sz="1350" dirty="0"/>
          </a:p>
        </p:txBody>
      </p:sp>
      <p:cxnSp>
        <p:nvCxnSpPr>
          <p:cNvPr id="14" name="Straight Arrow Connector 13"/>
          <p:cNvCxnSpPr/>
          <p:nvPr/>
        </p:nvCxnSpPr>
        <p:spPr>
          <a:xfrm>
            <a:off x="4885388" y="1581083"/>
            <a:ext cx="853503" cy="0"/>
          </a:xfrm>
          <a:prstGeom prst="straightConnector1">
            <a:avLst/>
          </a:prstGeom>
          <a:ln w="41275">
            <a:headEnd type="triangle"/>
            <a:tailEnd type="triangle"/>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2639441" y="2680570"/>
            <a:ext cx="600075" cy="1223412"/>
          </a:xfrm>
          <a:prstGeom prst="rect">
            <a:avLst/>
          </a:prstGeom>
          <a:noFill/>
        </p:spPr>
        <p:txBody>
          <a:bodyPr wrap="square" rtlCol="0">
            <a:spAutoFit/>
          </a:bodyPr>
          <a:lstStyle/>
          <a:p>
            <a:r>
              <a:rPr lang="en-GB" sz="6000" dirty="0">
                <a:latin typeface="Webdings" pitchFamily="18" charset="2"/>
              </a:rPr>
              <a:t></a:t>
            </a:r>
            <a:endParaRPr lang="nl-NL" sz="6000" dirty="0">
              <a:latin typeface="Webdings" pitchFamily="18" charset="2"/>
            </a:endParaRPr>
          </a:p>
          <a:p>
            <a:endParaRPr lang="nl-NL" sz="1350" dirty="0"/>
          </a:p>
        </p:txBody>
      </p:sp>
      <p:cxnSp>
        <p:nvCxnSpPr>
          <p:cNvPr id="17" name="Straight Arrow Connector 16"/>
          <p:cNvCxnSpPr/>
          <p:nvPr/>
        </p:nvCxnSpPr>
        <p:spPr>
          <a:xfrm>
            <a:off x="1939821" y="3190652"/>
            <a:ext cx="853503" cy="0"/>
          </a:xfrm>
          <a:prstGeom prst="straightConnector1">
            <a:avLst/>
          </a:prstGeom>
          <a:ln w="41275">
            <a:headEnd type="triangle"/>
            <a:tailEnd type="triangle"/>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5738892" y="1103993"/>
            <a:ext cx="707231" cy="715581"/>
          </a:xfrm>
          <a:prstGeom prst="rect">
            <a:avLst/>
          </a:prstGeom>
          <a:noFill/>
        </p:spPr>
        <p:txBody>
          <a:bodyPr wrap="square" rtlCol="0">
            <a:spAutoFit/>
          </a:bodyPr>
          <a:lstStyle/>
          <a:p>
            <a:r>
              <a:rPr lang="en-GB" sz="4050" dirty="0">
                <a:latin typeface="Webdings" pitchFamily="18" charset="2"/>
              </a:rPr>
              <a:t>G</a:t>
            </a:r>
          </a:p>
        </p:txBody>
      </p:sp>
      <p:sp>
        <p:nvSpPr>
          <p:cNvPr id="20" name="TextBox 19"/>
          <p:cNvSpPr txBox="1"/>
          <p:nvPr/>
        </p:nvSpPr>
        <p:spPr>
          <a:xfrm>
            <a:off x="4639265" y="1947647"/>
            <a:ext cx="1641423" cy="507831"/>
          </a:xfrm>
          <a:prstGeom prst="rect">
            <a:avLst/>
          </a:prstGeom>
          <a:noFill/>
        </p:spPr>
        <p:txBody>
          <a:bodyPr wrap="square" rtlCol="0">
            <a:spAutoFit/>
          </a:bodyPr>
          <a:lstStyle/>
          <a:p>
            <a:r>
              <a:rPr lang="en-GB" sz="1350" dirty="0" err="1"/>
              <a:t>isMemberOf</a:t>
            </a:r>
            <a:r>
              <a:rPr lang="en-GB" sz="1350" dirty="0"/>
              <a:t>,</a:t>
            </a:r>
          </a:p>
          <a:p>
            <a:r>
              <a:rPr lang="en-GB" sz="1350" dirty="0" err="1"/>
              <a:t>isAffiliatedWith</a:t>
            </a:r>
            <a:r>
              <a:rPr lang="en-GB" sz="1350" dirty="0"/>
              <a:t>…..</a:t>
            </a:r>
          </a:p>
        </p:txBody>
      </p:sp>
      <p:sp>
        <p:nvSpPr>
          <p:cNvPr id="21" name="TextBox 20"/>
          <p:cNvSpPr txBox="1"/>
          <p:nvPr/>
        </p:nvSpPr>
        <p:spPr>
          <a:xfrm>
            <a:off x="1318022" y="2723211"/>
            <a:ext cx="707231" cy="715581"/>
          </a:xfrm>
          <a:prstGeom prst="rect">
            <a:avLst/>
          </a:prstGeom>
          <a:noFill/>
        </p:spPr>
        <p:txBody>
          <a:bodyPr wrap="square" rtlCol="0">
            <a:spAutoFit/>
          </a:bodyPr>
          <a:lstStyle/>
          <a:p>
            <a:r>
              <a:rPr lang="en-GB" sz="4050" dirty="0">
                <a:latin typeface="Webdings" pitchFamily="18" charset="2"/>
              </a:rPr>
              <a:t>G</a:t>
            </a:r>
          </a:p>
        </p:txBody>
      </p:sp>
      <p:sp>
        <p:nvSpPr>
          <p:cNvPr id="22" name="TextBox 21"/>
          <p:cNvSpPr txBox="1"/>
          <p:nvPr/>
        </p:nvSpPr>
        <p:spPr>
          <a:xfrm>
            <a:off x="1425939" y="3498899"/>
            <a:ext cx="1641423" cy="507831"/>
          </a:xfrm>
          <a:prstGeom prst="rect">
            <a:avLst/>
          </a:prstGeom>
          <a:noFill/>
        </p:spPr>
        <p:txBody>
          <a:bodyPr wrap="square" rtlCol="0">
            <a:spAutoFit/>
          </a:bodyPr>
          <a:lstStyle/>
          <a:p>
            <a:r>
              <a:rPr lang="en-GB" sz="1350" dirty="0" err="1"/>
              <a:t>hasMember</a:t>
            </a:r>
            <a:r>
              <a:rPr lang="en-GB" sz="1350" dirty="0"/>
              <a:t>,</a:t>
            </a:r>
          </a:p>
          <a:p>
            <a:r>
              <a:rPr lang="en-GB" sz="1350" dirty="0" err="1"/>
              <a:t>hasEmployee</a:t>
            </a:r>
            <a:r>
              <a:rPr lang="en-GB" sz="1350" dirty="0"/>
              <a:t>…..</a:t>
            </a:r>
          </a:p>
        </p:txBody>
      </p:sp>
      <p:sp>
        <p:nvSpPr>
          <p:cNvPr id="23" name="TextBox 22"/>
          <p:cNvSpPr txBox="1"/>
          <p:nvPr/>
        </p:nvSpPr>
        <p:spPr>
          <a:xfrm>
            <a:off x="4517705" y="2740528"/>
            <a:ext cx="600075" cy="923330"/>
          </a:xfrm>
          <a:prstGeom prst="rect">
            <a:avLst/>
          </a:prstGeom>
          <a:noFill/>
        </p:spPr>
        <p:txBody>
          <a:bodyPr wrap="square" rtlCol="0">
            <a:spAutoFit/>
          </a:bodyPr>
          <a:lstStyle/>
          <a:p>
            <a:r>
              <a:rPr lang="en-GB" sz="4050" dirty="0">
                <a:latin typeface="Webdings" pitchFamily="18" charset="2"/>
              </a:rPr>
              <a:t>G</a:t>
            </a:r>
          </a:p>
          <a:p>
            <a:endParaRPr lang="nl-NL" sz="1350" dirty="0"/>
          </a:p>
        </p:txBody>
      </p:sp>
      <p:cxnSp>
        <p:nvCxnSpPr>
          <p:cNvPr id="24" name="Straight Arrow Connector 23"/>
          <p:cNvCxnSpPr/>
          <p:nvPr/>
        </p:nvCxnSpPr>
        <p:spPr>
          <a:xfrm>
            <a:off x="5124630" y="3190652"/>
            <a:ext cx="853503" cy="0"/>
          </a:xfrm>
          <a:prstGeom prst="straightConnector1">
            <a:avLst/>
          </a:prstGeom>
          <a:ln w="41275">
            <a:headEnd type="triangle"/>
            <a:tailEnd type="triangle"/>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5978134" y="2713561"/>
            <a:ext cx="707231" cy="715581"/>
          </a:xfrm>
          <a:prstGeom prst="rect">
            <a:avLst/>
          </a:prstGeom>
          <a:noFill/>
        </p:spPr>
        <p:txBody>
          <a:bodyPr wrap="square" rtlCol="0">
            <a:spAutoFit/>
          </a:bodyPr>
          <a:lstStyle/>
          <a:p>
            <a:r>
              <a:rPr lang="en-GB" sz="4050" dirty="0">
                <a:latin typeface="Webdings" pitchFamily="18" charset="2"/>
              </a:rPr>
              <a:t>G</a:t>
            </a:r>
          </a:p>
        </p:txBody>
      </p:sp>
      <p:sp>
        <p:nvSpPr>
          <p:cNvPr id="26" name="TextBox 25"/>
          <p:cNvSpPr txBox="1"/>
          <p:nvPr/>
        </p:nvSpPr>
        <p:spPr>
          <a:xfrm>
            <a:off x="4517705" y="3480591"/>
            <a:ext cx="1641423" cy="1338828"/>
          </a:xfrm>
          <a:prstGeom prst="rect">
            <a:avLst/>
          </a:prstGeom>
          <a:noFill/>
        </p:spPr>
        <p:txBody>
          <a:bodyPr wrap="square" rtlCol="0">
            <a:spAutoFit/>
          </a:bodyPr>
          <a:lstStyle/>
          <a:p>
            <a:r>
              <a:rPr lang="en-GB" sz="1350" dirty="0" err="1"/>
              <a:t>hasUnit</a:t>
            </a:r>
            <a:r>
              <a:rPr lang="en-GB" sz="1350" dirty="0"/>
              <a:t>,</a:t>
            </a:r>
          </a:p>
          <a:p>
            <a:r>
              <a:rPr lang="en-GB" sz="1350" dirty="0"/>
              <a:t>supersedes</a:t>
            </a:r>
          </a:p>
          <a:p>
            <a:r>
              <a:rPr lang="en-GB" sz="1350" dirty="0"/>
              <a:t>acquired</a:t>
            </a:r>
          </a:p>
          <a:p>
            <a:r>
              <a:rPr lang="en-GB" sz="1350" dirty="0"/>
              <a:t>hosts</a:t>
            </a:r>
          </a:p>
          <a:p>
            <a:r>
              <a:rPr lang="en-GB" sz="1350" dirty="0" err="1"/>
              <a:t>isPartneredWith</a:t>
            </a:r>
            <a:r>
              <a:rPr lang="en-GB" sz="1350" dirty="0"/>
              <a:t>…..</a:t>
            </a:r>
          </a:p>
        </p:txBody>
      </p:sp>
    </p:spTree>
    <p:extLst>
      <p:ext uri="{BB962C8B-B14F-4D97-AF65-F5344CB8AC3E}">
        <p14:creationId xmlns:p14="http://schemas.microsoft.com/office/powerpoint/2010/main" val="40725489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3436364" y="2237418"/>
            <a:ext cx="1578769" cy="1478756"/>
          </a:xfrm>
          <a:prstGeom prst="ellipse">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50" dirty="0"/>
              <a:t>Research project</a:t>
            </a:r>
          </a:p>
        </p:txBody>
      </p:sp>
      <p:sp>
        <p:nvSpPr>
          <p:cNvPr id="10" name="TextBox 9"/>
          <p:cNvSpPr txBox="1"/>
          <p:nvPr/>
        </p:nvSpPr>
        <p:spPr>
          <a:xfrm>
            <a:off x="5893814" y="2076451"/>
            <a:ext cx="707231" cy="715581"/>
          </a:xfrm>
          <a:prstGeom prst="rect">
            <a:avLst/>
          </a:prstGeom>
          <a:noFill/>
        </p:spPr>
        <p:txBody>
          <a:bodyPr wrap="square" rtlCol="0">
            <a:spAutoFit/>
          </a:bodyPr>
          <a:lstStyle/>
          <a:p>
            <a:r>
              <a:rPr lang="en-GB" sz="4050" dirty="0">
                <a:latin typeface="Webdings" pitchFamily="18" charset="2"/>
              </a:rPr>
              <a:t>G</a:t>
            </a:r>
          </a:p>
        </p:txBody>
      </p:sp>
      <p:sp>
        <p:nvSpPr>
          <p:cNvPr id="11" name="TextBox 10"/>
          <p:cNvSpPr txBox="1"/>
          <p:nvPr/>
        </p:nvSpPr>
        <p:spPr>
          <a:xfrm>
            <a:off x="6143845" y="2733676"/>
            <a:ext cx="707231" cy="715581"/>
          </a:xfrm>
          <a:prstGeom prst="rect">
            <a:avLst/>
          </a:prstGeom>
          <a:noFill/>
        </p:spPr>
        <p:txBody>
          <a:bodyPr wrap="square" rtlCol="0">
            <a:spAutoFit/>
          </a:bodyPr>
          <a:lstStyle/>
          <a:p>
            <a:r>
              <a:rPr lang="en-GB" sz="4050" dirty="0">
                <a:latin typeface="Webdings" pitchFamily="18" charset="2"/>
              </a:rPr>
              <a:t>G</a:t>
            </a:r>
          </a:p>
        </p:txBody>
      </p:sp>
      <p:sp>
        <p:nvSpPr>
          <p:cNvPr id="12" name="TextBox 11"/>
          <p:cNvSpPr txBox="1"/>
          <p:nvPr/>
        </p:nvSpPr>
        <p:spPr>
          <a:xfrm>
            <a:off x="5408039" y="1633539"/>
            <a:ext cx="707231" cy="715581"/>
          </a:xfrm>
          <a:prstGeom prst="rect">
            <a:avLst/>
          </a:prstGeom>
          <a:noFill/>
        </p:spPr>
        <p:txBody>
          <a:bodyPr wrap="square" rtlCol="0">
            <a:spAutoFit/>
          </a:bodyPr>
          <a:lstStyle/>
          <a:p>
            <a:r>
              <a:rPr lang="en-GB" sz="4050" dirty="0">
                <a:latin typeface="Webdings" pitchFamily="18" charset="2"/>
              </a:rPr>
              <a:t>G</a:t>
            </a:r>
          </a:p>
        </p:txBody>
      </p:sp>
      <p:sp>
        <p:nvSpPr>
          <p:cNvPr id="13" name="TextBox 12"/>
          <p:cNvSpPr txBox="1"/>
          <p:nvPr/>
        </p:nvSpPr>
        <p:spPr>
          <a:xfrm>
            <a:off x="5608064" y="3340895"/>
            <a:ext cx="707231" cy="715581"/>
          </a:xfrm>
          <a:prstGeom prst="rect">
            <a:avLst/>
          </a:prstGeom>
          <a:noFill/>
        </p:spPr>
        <p:txBody>
          <a:bodyPr wrap="square" rtlCol="0">
            <a:spAutoFit/>
          </a:bodyPr>
          <a:lstStyle/>
          <a:p>
            <a:r>
              <a:rPr lang="en-GB" sz="4050" dirty="0">
                <a:latin typeface="Webdings" pitchFamily="18" charset="2"/>
              </a:rPr>
              <a:t>G</a:t>
            </a:r>
          </a:p>
        </p:txBody>
      </p:sp>
      <p:sp>
        <p:nvSpPr>
          <p:cNvPr id="14" name="TextBox 13"/>
          <p:cNvSpPr txBox="1"/>
          <p:nvPr/>
        </p:nvSpPr>
        <p:spPr>
          <a:xfrm>
            <a:off x="1714720" y="2073111"/>
            <a:ext cx="600075" cy="1223412"/>
          </a:xfrm>
          <a:prstGeom prst="rect">
            <a:avLst/>
          </a:prstGeom>
          <a:noFill/>
        </p:spPr>
        <p:txBody>
          <a:bodyPr wrap="square" rtlCol="0">
            <a:spAutoFit/>
          </a:bodyPr>
          <a:lstStyle/>
          <a:p>
            <a:r>
              <a:rPr lang="en-GB" sz="6000" dirty="0">
                <a:latin typeface="Webdings" pitchFamily="18" charset="2"/>
              </a:rPr>
              <a:t></a:t>
            </a:r>
            <a:endParaRPr lang="nl-NL" sz="6000" dirty="0">
              <a:latin typeface="Webdings" pitchFamily="18" charset="2"/>
            </a:endParaRPr>
          </a:p>
          <a:p>
            <a:endParaRPr lang="nl-NL" sz="1350" dirty="0"/>
          </a:p>
        </p:txBody>
      </p:sp>
      <p:sp>
        <p:nvSpPr>
          <p:cNvPr id="15" name="TextBox 14"/>
          <p:cNvSpPr txBox="1"/>
          <p:nvPr/>
        </p:nvSpPr>
        <p:spPr>
          <a:xfrm>
            <a:off x="2236213" y="3701887"/>
            <a:ext cx="757238" cy="1015663"/>
          </a:xfrm>
          <a:prstGeom prst="rect">
            <a:avLst/>
          </a:prstGeom>
          <a:noFill/>
        </p:spPr>
        <p:txBody>
          <a:bodyPr wrap="square" rtlCol="0">
            <a:spAutoFit/>
          </a:bodyPr>
          <a:lstStyle/>
          <a:p>
            <a:r>
              <a:rPr lang="en-GB" sz="6000" dirty="0">
                <a:latin typeface="Webdings" pitchFamily="18" charset="2"/>
              </a:rPr>
              <a:t>m</a:t>
            </a:r>
            <a:endParaRPr lang="en-GB" sz="6000" dirty="0"/>
          </a:p>
        </p:txBody>
      </p:sp>
      <p:sp>
        <p:nvSpPr>
          <p:cNvPr id="16" name="TextBox 15"/>
          <p:cNvSpPr txBox="1"/>
          <p:nvPr/>
        </p:nvSpPr>
        <p:spPr>
          <a:xfrm>
            <a:off x="1825448" y="2977319"/>
            <a:ext cx="700088" cy="784830"/>
          </a:xfrm>
          <a:prstGeom prst="rect">
            <a:avLst/>
          </a:prstGeom>
          <a:noFill/>
        </p:spPr>
        <p:txBody>
          <a:bodyPr wrap="square" rtlCol="0">
            <a:spAutoFit/>
          </a:bodyPr>
          <a:lstStyle/>
          <a:p>
            <a:r>
              <a:rPr lang="en-GB" sz="4500" dirty="0">
                <a:latin typeface="Webdings" pitchFamily="18" charset="2"/>
              </a:rPr>
              <a:t></a:t>
            </a:r>
            <a:endParaRPr lang="en-GB" sz="6000" dirty="0"/>
          </a:p>
        </p:txBody>
      </p:sp>
      <p:cxnSp>
        <p:nvCxnSpPr>
          <p:cNvPr id="18" name="Straight Arrow Connector 17"/>
          <p:cNvCxnSpPr/>
          <p:nvPr/>
        </p:nvCxnSpPr>
        <p:spPr>
          <a:xfrm flipH="1" flipV="1">
            <a:off x="2597193" y="2433638"/>
            <a:ext cx="957263" cy="1143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9" idx="2"/>
          </p:cNvCxnSpPr>
          <p:nvPr/>
        </p:nvCxnSpPr>
        <p:spPr>
          <a:xfrm flipH="1">
            <a:off x="2507676" y="2976796"/>
            <a:ext cx="928688" cy="1893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9" idx="3"/>
          </p:cNvCxnSpPr>
          <p:nvPr/>
        </p:nvCxnSpPr>
        <p:spPr>
          <a:xfrm flipH="1">
            <a:off x="2771996" y="3499615"/>
            <a:ext cx="895573" cy="5737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4886765" y="2301247"/>
            <a:ext cx="492919" cy="27860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V="1">
            <a:off x="4979238" y="2645475"/>
            <a:ext cx="657225" cy="128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5006758" y="2915396"/>
            <a:ext cx="871538" cy="1683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5010511" y="3153842"/>
            <a:ext cx="600075" cy="37147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1800445" y="1569245"/>
            <a:ext cx="1528763" cy="507831"/>
          </a:xfrm>
          <a:prstGeom prst="rect">
            <a:avLst/>
          </a:prstGeom>
          <a:noFill/>
        </p:spPr>
        <p:txBody>
          <a:bodyPr wrap="square" rtlCol="0">
            <a:spAutoFit/>
          </a:bodyPr>
          <a:lstStyle/>
          <a:p>
            <a:r>
              <a:rPr lang="en-GB" sz="1350" dirty="0"/>
              <a:t>Links to member researchers</a:t>
            </a:r>
          </a:p>
        </p:txBody>
      </p:sp>
      <p:sp>
        <p:nvSpPr>
          <p:cNvPr id="34" name="TextBox 33"/>
          <p:cNvSpPr txBox="1"/>
          <p:nvPr/>
        </p:nvSpPr>
        <p:spPr>
          <a:xfrm>
            <a:off x="5710678" y="1334528"/>
            <a:ext cx="1650206" cy="507831"/>
          </a:xfrm>
          <a:prstGeom prst="rect">
            <a:avLst/>
          </a:prstGeom>
          <a:noFill/>
        </p:spPr>
        <p:txBody>
          <a:bodyPr wrap="square" rtlCol="0">
            <a:spAutoFit/>
          </a:bodyPr>
          <a:lstStyle/>
          <a:p>
            <a:r>
              <a:rPr lang="en-GB" sz="1350" dirty="0"/>
              <a:t>Links to supporting institutions</a:t>
            </a:r>
          </a:p>
        </p:txBody>
      </p:sp>
      <p:pic>
        <p:nvPicPr>
          <p:cNvPr id="30" name="Picture 29"/>
          <p:cNvPicPr>
            <a:picLocks noChangeAspect="1"/>
          </p:cNvPicPr>
          <p:nvPr/>
        </p:nvPicPr>
        <p:blipFill>
          <a:blip r:embed="rId3"/>
          <a:stretch>
            <a:fillRect/>
          </a:stretch>
        </p:blipFill>
        <p:spPr>
          <a:xfrm>
            <a:off x="3977316" y="4200476"/>
            <a:ext cx="909449" cy="452782"/>
          </a:xfrm>
          <a:prstGeom prst="rect">
            <a:avLst/>
          </a:prstGeom>
        </p:spPr>
      </p:pic>
      <p:sp>
        <p:nvSpPr>
          <p:cNvPr id="31" name="TextBox 30"/>
          <p:cNvSpPr txBox="1"/>
          <p:nvPr/>
        </p:nvSpPr>
        <p:spPr>
          <a:xfrm>
            <a:off x="4946296" y="4254312"/>
            <a:ext cx="1528763" cy="300082"/>
          </a:xfrm>
          <a:prstGeom prst="rect">
            <a:avLst/>
          </a:prstGeom>
          <a:noFill/>
        </p:spPr>
        <p:txBody>
          <a:bodyPr wrap="square" rtlCol="0">
            <a:spAutoFit/>
          </a:bodyPr>
          <a:lstStyle/>
          <a:p>
            <a:r>
              <a:rPr lang="en-GB" sz="1350" dirty="0"/>
              <a:t>Links to funders </a:t>
            </a:r>
          </a:p>
        </p:txBody>
      </p:sp>
      <p:cxnSp>
        <p:nvCxnSpPr>
          <p:cNvPr id="35" name="Straight Arrow Connector 34"/>
          <p:cNvCxnSpPr/>
          <p:nvPr/>
        </p:nvCxnSpPr>
        <p:spPr>
          <a:xfrm>
            <a:off x="4190031" y="3716174"/>
            <a:ext cx="13321" cy="4288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xt Placeholder 20"/>
          <p:cNvSpPr>
            <a:spLocks noGrp="1"/>
          </p:cNvSpPr>
          <p:nvPr>
            <p:ph type="body" sz="quarter" idx="13"/>
          </p:nvPr>
        </p:nvSpPr>
        <p:spPr/>
        <p:txBody>
          <a:bodyPr/>
          <a:lstStyle/>
          <a:p>
            <a:r>
              <a:rPr lang="nl-NL" dirty="0" err="1" smtClean="0"/>
              <a:t>and</a:t>
            </a:r>
            <a:r>
              <a:rPr lang="nl-NL" dirty="0" smtClean="0"/>
              <a:t> </a:t>
            </a:r>
            <a:r>
              <a:rPr lang="nl-NL" dirty="0" err="1" smtClean="0"/>
              <a:t>creating</a:t>
            </a:r>
            <a:r>
              <a:rPr lang="nl-NL" dirty="0" smtClean="0"/>
              <a:t> new </a:t>
            </a:r>
            <a:r>
              <a:rPr lang="nl-NL" dirty="0" err="1" smtClean="0"/>
              <a:t>identity</a:t>
            </a:r>
            <a:r>
              <a:rPr lang="nl-NL" dirty="0" smtClean="0"/>
              <a:t> types</a:t>
            </a:r>
            <a:endParaRPr lang="nl-NL" dirty="0"/>
          </a:p>
        </p:txBody>
      </p:sp>
      <p:cxnSp>
        <p:nvCxnSpPr>
          <p:cNvPr id="36" name="Straight Arrow Connector 35"/>
          <p:cNvCxnSpPr/>
          <p:nvPr/>
        </p:nvCxnSpPr>
        <p:spPr>
          <a:xfrm>
            <a:off x="4571736" y="3644503"/>
            <a:ext cx="13321" cy="4288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9285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nl-NL" dirty="0" smtClean="0"/>
              <a:t>ISNI data element </a:t>
            </a:r>
            <a:r>
              <a:rPr lang="nl-NL" dirty="0" err="1" smtClean="0"/>
              <a:t>values</a:t>
            </a:r>
            <a:endParaRPr lang="nl-NL" dirty="0"/>
          </a:p>
        </p:txBody>
      </p:sp>
      <p:pic>
        <p:nvPicPr>
          <p:cNvPr id="3" name="Picture 2"/>
          <p:cNvPicPr>
            <a:picLocks noChangeAspect="1"/>
          </p:cNvPicPr>
          <p:nvPr/>
        </p:nvPicPr>
        <p:blipFill>
          <a:blip r:embed="rId3"/>
          <a:stretch>
            <a:fillRect/>
          </a:stretch>
        </p:blipFill>
        <p:spPr>
          <a:xfrm>
            <a:off x="2425148" y="1029746"/>
            <a:ext cx="4043948" cy="3629942"/>
          </a:xfrm>
          <a:prstGeom prst="rect">
            <a:avLst/>
          </a:prstGeom>
        </p:spPr>
      </p:pic>
    </p:spTree>
    <p:extLst>
      <p:ext uri="{BB962C8B-B14F-4D97-AF65-F5344CB8AC3E}">
        <p14:creationId xmlns:p14="http://schemas.microsoft.com/office/powerpoint/2010/main" val="22948063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31839" y="831455"/>
            <a:ext cx="7684155" cy="1200329"/>
          </a:xfrm>
        </p:spPr>
        <p:txBody>
          <a:bodyPr/>
          <a:lstStyle/>
          <a:p>
            <a:r>
              <a:rPr lang="nl-NL" sz="3600" dirty="0"/>
              <a:t>w</a:t>
            </a:r>
            <a:r>
              <a:rPr lang="nl-NL" sz="3600" dirty="0" smtClean="0"/>
              <a:t>e </a:t>
            </a:r>
            <a:r>
              <a:rPr lang="nl-NL" sz="3600" dirty="0" err="1" smtClean="0"/>
              <a:t>welcome</a:t>
            </a:r>
            <a:r>
              <a:rPr lang="nl-NL" sz="3600" dirty="0" smtClean="0"/>
              <a:t> </a:t>
            </a:r>
            <a:r>
              <a:rPr lang="nl-NL" sz="3600" dirty="0" err="1" smtClean="0"/>
              <a:t>your</a:t>
            </a:r>
            <a:r>
              <a:rPr lang="nl-NL" sz="3600" dirty="0" smtClean="0"/>
              <a:t> engagement</a:t>
            </a:r>
            <a:endParaRPr lang="nl-NL" sz="3600" dirty="0"/>
          </a:p>
        </p:txBody>
      </p:sp>
      <p:sp>
        <p:nvSpPr>
          <p:cNvPr id="3" name="Text Placeholder 2"/>
          <p:cNvSpPr>
            <a:spLocks noGrp="1"/>
          </p:cNvSpPr>
          <p:nvPr>
            <p:ph type="body" sz="quarter" idx="11"/>
          </p:nvPr>
        </p:nvSpPr>
        <p:spPr>
          <a:xfrm>
            <a:off x="146316" y="2339877"/>
            <a:ext cx="3887788" cy="304289"/>
          </a:xfrm>
        </p:spPr>
        <p:txBody>
          <a:bodyPr>
            <a:noAutofit/>
          </a:bodyPr>
          <a:lstStyle/>
          <a:p>
            <a:r>
              <a:rPr lang="en-US" sz="1600" b="0" dirty="0" smtClean="0">
                <a:hlinkClick r:id="rId3"/>
              </a:rPr>
              <a:t>www.isni.org</a:t>
            </a:r>
          </a:p>
          <a:p>
            <a:r>
              <a:rPr lang="en-US" sz="1600" b="0" dirty="0" smtClean="0">
                <a:hlinkClick r:id="rId3"/>
              </a:rPr>
              <a:t>www.oclc.org/research</a:t>
            </a:r>
            <a:endParaRPr lang="nl-NL" sz="1600" dirty="0"/>
          </a:p>
        </p:txBody>
      </p:sp>
      <p:sp>
        <p:nvSpPr>
          <p:cNvPr id="4" name="Text Placeholder 3"/>
          <p:cNvSpPr>
            <a:spLocks noGrp="1"/>
          </p:cNvSpPr>
          <p:nvPr>
            <p:ph type="body" sz="quarter" idx="14"/>
          </p:nvPr>
        </p:nvSpPr>
        <p:spPr>
          <a:xfrm>
            <a:off x="1" y="312442"/>
            <a:ext cx="9143999" cy="504754"/>
          </a:xfrm>
        </p:spPr>
        <p:txBody>
          <a:bodyPr/>
          <a:lstStyle/>
          <a:p>
            <a:r>
              <a:rPr lang="nl-NL" sz="1600" dirty="0" err="1" smtClean="0"/>
              <a:t>euroCRIS</a:t>
            </a:r>
            <a:r>
              <a:rPr lang="nl-NL" sz="1600" dirty="0" smtClean="0"/>
              <a:t> </a:t>
            </a:r>
            <a:r>
              <a:rPr lang="nl-NL" sz="1600" dirty="0" err="1" smtClean="0"/>
              <a:t>strategic</a:t>
            </a:r>
            <a:r>
              <a:rPr lang="nl-NL" sz="1600" dirty="0" smtClean="0"/>
              <a:t> </a:t>
            </a:r>
            <a:r>
              <a:rPr lang="nl-NL" sz="1600" dirty="0" err="1" smtClean="0"/>
              <a:t>membership</a:t>
            </a:r>
            <a:r>
              <a:rPr lang="nl-NL" sz="1600" dirty="0" smtClean="0"/>
              <a:t> meeting Barcelona – 9-11 November 2015</a:t>
            </a:r>
            <a:endParaRPr lang="nl-NL" sz="1600" dirty="0"/>
          </a:p>
        </p:txBody>
      </p:sp>
    </p:spTree>
    <p:extLst>
      <p:ext uri="{BB962C8B-B14F-4D97-AF65-F5344CB8AC3E}">
        <p14:creationId xmlns:p14="http://schemas.microsoft.com/office/powerpoint/2010/main" val="11737668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nl-NL" dirty="0" err="1" smtClean="0"/>
              <a:t>What</a:t>
            </a:r>
            <a:r>
              <a:rPr lang="nl-NL" dirty="0" smtClean="0"/>
              <a:t> is ISNI?</a:t>
            </a:r>
            <a:endParaRPr lang="nl-NL" dirty="0"/>
          </a:p>
        </p:txBody>
      </p:sp>
      <p:sp>
        <p:nvSpPr>
          <p:cNvPr id="6" name="Text Placeholder 5"/>
          <p:cNvSpPr>
            <a:spLocks noGrp="1"/>
          </p:cNvSpPr>
          <p:nvPr>
            <p:ph type="body" sz="quarter" idx="14"/>
          </p:nvPr>
        </p:nvSpPr>
        <p:spPr>
          <a:xfrm>
            <a:off x="341313" y="1030288"/>
            <a:ext cx="8439150" cy="3613274"/>
          </a:xfrm>
        </p:spPr>
        <p:txBody>
          <a:bodyPr/>
          <a:lstStyle/>
          <a:p>
            <a:r>
              <a:rPr lang="en-AU" sz="1800" i="1" dirty="0"/>
              <a:t>ISNI is the globally recognized and adopted international standard approved by ISO for the </a:t>
            </a:r>
            <a:r>
              <a:rPr lang="en-AU" sz="1800" b="1" i="1" dirty="0"/>
              <a:t>unique identification of the public identities of persons and organizations</a:t>
            </a:r>
            <a:r>
              <a:rPr lang="en-AU" sz="1800" i="1" dirty="0"/>
              <a:t> across all fields of creative activity, including researchers, inventors, writers, artists, visual creators, performers, producers, publishers, academic and other types of organizations, aggregators and more. </a:t>
            </a:r>
            <a:r>
              <a:rPr lang="en-AU" sz="1800" i="1" dirty="0" smtClean="0"/>
              <a:t>ISNIs are neutral </a:t>
            </a:r>
            <a:r>
              <a:rPr lang="en-AU" sz="1800" i="1" dirty="0"/>
              <a:t>and international in </a:t>
            </a:r>
            <a:r>
              <a:rPr lang="en-AU" sz="1800" i="1" dirty="0" smtClean="0"/>
              <a:t>scope.</a:t>
            </a:r>
          </a:p>
          <a:p>
            <a:r>
              <a:rPr lang="en-AU" sz="1800" i="1" dirty="0" smtClean="0"/>
              <a:t>ISNI </a:t>
            </a:r>
            <a:r>
              <a:rPr lang="en-AU" sz="1800" i="1" dirty="0"/>
              <a:t>is </a:t>
            </a:r>
            <a:r>
              <a:rPr lang="en-AU" sz="1800" i="1" dirty="0" smtClean="0"/>
              <a:t>an identifier assignment </a:t>
            </a:r>
            <a:r>
              <a:rPr lang="en-AU" sz="1800" b="1" i="1" dirty="0" smtClean="0"/>
              <a:t>service</a:t>
            </a:r>
            <a:r>
              <a:rPr lang="en-AU" sz="1800" i="1" dirty="0" smtClean="0"/>
              <a:t>, offering </a:t>
            </a:r>
            <a:r>
              <a:rPr lang="en-AU" sz="1800" i="1" dirty="0"/>
              <a:t>identifiers that are </a:t>
            </a:r>
            <a:r>
              <a:rPr lang="en-AU" sz="1800" i="1" dirty="0" smtClean="0"/>
              <a:t>managed and curated.  </a:t>
            </a:r>
          </a:p>
          <a:p>
            <a:r>
              <a:rPr lang="en-AU" sz="1800" i="1" dirty="0" smtClean="0"/>
              <a:t>ISNI </a:t>
            </a:r>
            <a:r>
              <a:rPr lang="en-AU" sz="1800" i="1" dirty="0"/>
              <a:t>serves as a hub, to link local and global environments and acts as a </a:t>
            </a:r>
            <a:r>
              <a:rPr lang="en-AU" sz="1800" b="1" i="1" dirty="0"/>
              <a:t>bridging </a:t>
            </a:r>
            <a:r>
              <a:rPr lang="en-AU" sz="1800" b="1" i="1" dirty="0" smtClean="0"/>
              <a:t>identifier</a:t>
            </a:r>
            <a:r>
              <a:rPr lang="en-AU" sz="1800" i="1" dirty="0" smtClean="0"/>
              <a:t>, intended to provide interoperability between different identifiers for the same identity.</a:t>
            </a:r>
          </a:p>
          <a:p>
            <a:pPr marL="0" indent="0">
              <a:buNone/>
            </a:pPr>
            <a:r>
              <a:rPr lang="en-AU" sz="1100" dirty="0" smtClean="0"/>
              <a:t>										</a:t>
            </a:r>
            <a:endParaRPr lang="nl-NL" sz="1100" dirty="0"/>
          </a:p>
        </p:txBody>
      </p:sp>
    </p:spTree>
    <p:extLst>
      <p:ext uri="{BB962C8B-B14F-4D97-AF65-F5344CB8AC3E}">
        <p14:creationId xmlns:p14="http://schemas.microsoft.com/office/powerpoint/2010/main" val="30962947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Cloud 52"/>
          <p:cNvSpPr/>
          <p:nvPr/>
        </p:nvSpPr>
        <p:spPr>
          <a:xfrm>
            <a:off x="413538" y="1815666"/>
            <a:ext cx="2808312" cy="1350150"/>
          </a:xfrm>
          <a:prstGeom prst="cloud">
            <a:avLst/>
          </a:prstGeom>
          <a:solidFill>
            <a:schemeClr val="bg1">
              <a:lumMod val="85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a:p>
        </p:txBody>
      </p:sp>
      <p:sp>
        <p:nvSpPr>
          <p:cNvPr id="2" name="Étoile à 32 branches 1"/>
          <p:cNvSpPr/>
          <p:nvPr/>
        </p:nvSpPr>
        <p:spPr>
          <a:xfrm>
            <a:off x="2249742" y="1134126"/>
            <a:ext cx="5022558" cy="3456384"/>
          </a:xfrm>
          <a:prstGeom prst="star32">
            <a:avLst>
              <a:gd name="adj" fmla="val 0"/>
            </a:avLst>
          </a:prstGeom>
          <a:solidFill>
            <a:schemeClr val="accent1">
              <a:lumMod val="20000"/>
              <a:lumOff val="80000"/>
              <a:alpha val="62000"/>
            </a:schemeClr>
          </a:solidFill>
          <a:ln>
            <a:solidFill>
              <a:schemeClr val="accent1">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50"/>
          </a:p>
        </p:txBody>
      </p:sp>
      <p:sp>
        <p:nvSpPr>
          <p:cNvPr id="53" name="Cloud 52"/>
          <p:cNvSpPr/>
          <p:nvPr/>
        </p:nvSpPr>
        <p:spPr>
          <a:xfrm>
            <a:off x="3059833" y="3219822"/>
            <a:ext cx="5077010" cy="2106234"/>
          </a:xfrm>
          <a:prstGeom prst="cloud">
            <a:avLst/>
          </a:prstGeom>
          <a:solidFill>
            <a:schemeClr val="bg1">
              <a:lumMod val="85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a:p>
        </p:txBody>
      </p:sp>
      <p:sp>
        <p:nvSpPr>
          <p:cNvPr id="52" name="Cloud 51"/>
          <p:cNvSpPr/>
          <p:nvPr/>
        </p:nvSpPr>
        <p:spPr>
          <a:xfrm>
            <a:off x="5868591" y="1743620"/>
            <a:ext cx="2132409" cy="1869672"/>
          </a:xfrm>
          <a:prstGeom prst="cloud">
            <a:avLst/>
          </a:prstGeom>
          <a:solidFill>
            <a:schemeClr val="accent5">
              <a:lumMod val="20000"/>
              <a:lumOff val="80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a:p>
        </p:txBody>
      </p:sp>
      <p:sp>
        <p:nvSpPr>
          <p:cNvPr id="51" name="Cloud 50"/>
          <p:cNvSpPr/>
          <p:nvPr/>
        </p:nvSpPr>
        <p:spPr>
          <a:xfrm>
            <a:off x="845586" y="2463739"/>
            <a:ext cx="2916324" cy="2538281"/>
          </a:xfrm>
          <a:prstGeom prst="cloud">
            <a:avLst/>
          </a:prstGeom>
          <a:solidFill>
            <a:schemeClr val="accent5">
              <a:lumMod val="20000"/>
              <a:lumOff val="80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a:p>
        </p:txBody>
      </p:sp>
      <p:sp>
        <p:nvSpPr>
          <p:cNvPr id="49" name="Cloud 48"/>
          <p:cNvSpPr/>
          <p:nvPr/>
        </p:nvSpPr>
        <p:spPr>
          <a:xfrm>
            <a:off x="2789803" y="324037"/>
            <a:ext cx="3726413" cy="1782365"/>
          </a:xfrm>
          <a:prstGeom prst="cloud">
            <a:avLst/>
          </a:prstGeom>
          <a:solidFill>
            <a:schemeClr val="accent5">
              <a:lumMod val="20000"/>
              <a:lumOff val="80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a:p>
        </p:txBody>
      </p:sp>
      <p:sp>
        <p:nvSpPr>
          <p:cNvPr id="50" name="Cloud 49"/>
          <p:cNvSpPr/>
          <p:nvPr/>
        </p:nvSpPr>
        <p:spPr>
          <a:xfrm rot="801286">
            <a:off x="5652121" y="627534"/>
            <a:ext cx="2538281" cy="1599642"/>
          </a:xfrm>
          <a:prstGeom prst="cloud">
            <a:avLst/>
          </a:prstGeom>
          <a:solidFill>
            <a:schemeClr val="accent1">
              <a:lumMod val="40000"/>
              <a:lumOff val="6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a:p>
        </p:txBody>
      </p:sp>
      <p:sp>
        <p:nvSpPr>
          <p:cNvPr id="48" name="Cloud 47"/>
          <p:cNvSpPr/>
          <p:nvPr/>
        </p:nvSpPr>
        <p:spPr>
          <a:xfrm>
            <a:off x="1061610" y="648072"/>
            <a:ext cx="2268252" cy="1599642"/>
          </a:xfrm>
          <a:prstGeom prst="cloud">
            <a:avLst/>
          </a:prstGeom>
          <a:solidFill>
            <a:schemeClr val="accent1">
              <a:lumMod val="40000"/>
              <a:lumOff val="6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a:p>
        </p:txBody>
      </p:sp>
      <p:sp>
        <p:nvSpPr>
          <p:cNvPr id="5129" name="TextBox 6"/>
          <p:cNvSpPr txBox="1">
            <a:spLocks noChangeArrowheads="1"/>
          </p:cNvSpPr>
          <p:nvPr/>
        </p:nvSpPr>
        <p:spPr bwMode="auto">
          <a:xfrm>
            <a:off x="1493900" y="3535297"/>
            <a:ext cx="1079897" cy="323165"/>
          </a:xfrm>
          <a:prstGeom prst="rect">
            <a:avLst/>
          </a:prstGeom>
          <a:noFill/>
          <a:ln w="9525">
            <a:noFill/>
            <a:miter lim="800000"/>
            <a:headEnd/>
            <a:tailEnd/>
          </a:ln>
        </p:spPr>
        <p:txBody>
          <a:bodyPr>
            <a:spAutoFit/>
          </a:bodyPr>
          <a:lstStyle/>
          <a:p>
            <a:r>
              <a:rPr lang="en-GB" altLang="zh-TW" sz="1500" b="1" dirty="0">
                <a:latin typeface="Calibri" pitchFamily="34" charset="0"/>
              </a:rPr>
              <a:t>Libraries</a:t>
            </a:r>
            <a:endParaRPr lang="en-GB" sz="1500" b="1" dirty="0">
              <a:latin typeface="Calibri" pitchFamily="34" charset="0"/>
            </a:endParaRPr>
          </a:p>
        </p:txBody>
      </p:sp>
      <p:sp>
        <p:nvSpPr>
          <p:cNvPr id="5131" name="TextBox 9"/>
          <p:cNvSpPr txBox="1">
            <a:spLocks noChangeArrowheads="1"/>
          </p:cNvSpPr>
          <p:nvPr/>
        </p:nvSpPr>
        <p:spPr bwMode="auto">
          <a:xfrm>
            <a:off x="3816213" y="539539"/>
            <a:ext cx="1512094" cy="300082"/>
          </a:xfrm>
          <a:prstGeom prst="rect">
            <a:avLst/>
          </a:prstGeom>
          <a:noFill/>
          <a:ln w="9525">
            <a:noFill/>
            <a:miter lim="800000"/>
            <a:headEnd/>
            <a:tailEnd/>
          </a:ln>
        </p:spPr>
        <p:txBody>
          <a:bodyPr>
            <a:spAutoFit/>
          </a:bodyPr>
          <a:lstStyle/>
          <a:p>
            <a:pPr algn="ctr"/>
            <a:r>
              <a:rPr lang="en-GB" altLang="zh-TW" sz="1350" b="1" dirty="0">
                <a:latin typeface="Calibri" pitchFamily="34" charset="0"/>
              </a:rPr>
              <a:t>Text Rights</a:t>
            </a:r>
            <a:endParaRPr lang="en-GB" sz="1350" b="1" dirty="0">
              <a:latin typeface="Calibri" pitchFamily="34" charset="0"/>
            </a:endParaRPr>
          </a:p>
        </p:txBody>
      </p:sp>
      <p:sp>
        <p:nvSpPr>
          <p:cNvPr id="5133" name="TextBox 13"/>
          <p:cNvSpPr txBox="1">
            <a:spLocks noChangeArrowheads="1"/>
          </p:cNvSpPr>
          <p:nvPr/>
        </p:nvSpPr>
        <p:spPr bwMode="auto">
          <a:xfrm>
            <a:off x="6138174" y="897564"/>
            <a:ext cx="1081088" cy="507831"/>
          </a:xfrm>
          <a:prstGeom prst="rect">
            <a:avLst/>
          </a:prstGeom>
          <a:noFill/>
          <a:ln w="9525">
            <a:noFill/>
            <a:miter lim="800000"/>
            <a:headEnd/>
            <a:tailEnd/>
          </a:ln>
        </p:spPr>
        <p:txBody>
          <a:bodyPr>
            <a:spAutoFit/>
          </a:bodyPr>
          <a:lstStyle/>
          <a:p>
            <a:r>
              <a:rPr lang="en-GB" altLang="zh-TW" sz="1350" b="1" dirty="0">
                <a:latin typeface="Calibri" pitchFamily="34" charset="0"/>
              </a:rPr>
              <a:t>Music Rights</a:t>
            </a:r>
            <a:endParaRPr lang="en-GB" sz="1350" b="1" dirty="0">
              <a:latin typeface="Calibri" pitchFamily="34" charset="0"/>
            </a:endParaRPr>
          </a:p>
        </p:txBody>
      </p:sp>
      <p:sp>
        <p:nvSpPr>
          <p:cNvPr id="5135" name="TextBox 15"/>
          <p:cNvSpPr txBox="1">
            <a:spLocks noChangeArrowheads="1"/>
          </p:cNvSpPr>
          <p:nvPr/>
        </p:nvSpPr>
        <p:spPr bwMode="auto">
          <a:xfrm>
            <a:off x="1871012" y="863929"/>
            <a:ext cx="1350169" cy="300082"/>
          </a:xfrm>
          <a:prstGeom prst="rect">
            <a:avLst/>
          </a:prstGeom>
          <a:noFill/>
          <a:ln w="9525">
            <a:noFill/>
            <a:miter lim="800000"/>
            <a:headEnd/>
            <a:tailEnd/>
          </a:ln>
        </p:spPr>
        <p:txBody>
          <a:bodyPr>
            <a:spAutoFit/>
          </a:bodyPr>
          <a:lstStyle/>
          <a:p>
            <a:r>
              <a:rPr lang="en-GB" altLang="zh-TW" sz="1350" b="1" dirty="0">
                <a:latin typeface="Calibri" pitchFamily="34" charset="0"/>
              </a:rPr>
              <a:t>Trade Sources</a:t>
            </a:r>
            <a:endParaRPr lang="en-GB" sz="1350" b="1" dirty="0">
              <a:latin typeface="Calibri" pitchFamily="34" charset="0"/>
            </a:endParaRPr>
          </a:p>
        </p:txBody>
      </p:sp>
      <p:sp>
        <p:nvSpPr>
          <p:cNvPr id="5139" name="TextBox 19"/>
          <p:cNvSpPr txBox="1">
            <a:spLocks noChangeArrowheads="1"/>
          </p:cNvSpPr>
          <p:nvPr/>
        </p:nvSpPr>
        <p:spPr bwMode="auto">
          <a:xfrm>
            <a:off x="6192441" y="2375687"/>
            <a:ext cx="1350169" cy="300082"/>
          </a:xfrm>
          <a:prstGeom prst="rect">
            <a:avLst/>
          </a:prstGeom>
          <a:noFill/>
          <a:ln w="9525">
            <a:noFill/>
            <a:miter lim="800000"/>
            <a:headEnd/>
            <a:tailEnd/>
          </a:ln>
        </p:spPr>
        <p:txBody>
          <a:bodyPr>
            <a:spAutoFit/>
          </a:bodyPr>
          <a:lstStyle/>
          <a:p>
            <a:r>
              <a:rPr lang="en-GB" altLang="zh-TW" sz="1350" b="1" dirty="0">
                <a:latin typeface="Calibri" pitchFamily="34" charset="0"/>
              </a:rPr>
              <a:t>Encyclopaedias</a:t>
            </a:r>
            <a:endParaRPr lang="en-GB" sz="1350" b="1" dirty="0">
              <a:latin typeface="Calibri" pitchFamily="34" charset="0"/>
            </a:endParaRPr>
          </a:p>
        </p:txBody>
      </p:sp>
      <p:sp>
        <p:nvSpPr>
          <p:cNvPr id="5140" name="TextBox 20"/>
          <p:cNvSpPr txBox="1">
            <a:spLocks noChangeArrowheads="1"/>
          </p:cNvSpPr>
          <p:nvPr/>
        </p:nvSpPr>
        <p:spPr bwMode="auto">
          <a:xfrm>
            <a:off x="4139728" y="3641713"/>
            <a:ext cx="2376488" cy="1131079"/>
          </a:xfrm>
          <a:prstGeom prst="rect">
            <a:avLst/>
          </a:prstGeom>
          <a:noFill/>
          <a:ln w="9525">
            <a:noFill/>
            <a:miter lim="800000"/>
            <a:headEnd/>
            <a:tailEnd/>
          </a:ln>
        </p:spPr>
        <p:txBody>
          <a:bodyPr>
            <a:spAutoFit/>
          </a:bodyPr>
          <a:lstStyle/>
          <a:p>
            <a:r>
              <a:rPr lang="en-GB" altLang="zh-TW" sz="1350" b="1" dirty="0">
                <a:latin typeface="Calibri" pitchFamily="34" charset="0"/>
              </a:rPr>
              <a:t>Researchers &amp; Professional</a:t>
            </a:r>
          </a:p>
          <a:p>
            <a:r>
              <a:rPr lang="en-GB" sz="1350" b="1" dirty="0">
                <a:latin typeface="Calibri" pitchFamily="34" charset="0"/>
              </a:rPr>
              <a:t>     Granting organisations</a:t>
            </a:r>
          </a:p>
          <a:p>
            <a:r>
              <a:rPr lang="en-GB" sz="1350" b="1" dirty="0">
                <a:latin typeface="Calibri" pitchFamily="34" charset="0"/>
              </a:rPr>
              <a:t>     Professional  Societies</a:t>
            </a:r>
          </a:p>
          <a:p>
            <a:r>
              <a:rPr lang="en-GB" sz="1350" b="1" dirty="0">
                <a:latin typeface="Calibri" pitchFamily="34" charset="0"/>
              </a:rPr>
              <a:t>     Article databases</a:t>
            </a:r>
          </a:p>
          <a:p>
            <a:r>
              <a:rPr lang="en-GB" sz="1350" b="1" dirty="0">
                <a:latin typeface="Calibri" pitchFamily="34" charset="0"/>
              </a:rPr>
              <a:t>     Theses databases</a:t>
            </a:r>
          </a:p>
        </p:txBody>
      </p:sp>
      <p:sp>
        <p:nvSpPr>
          <p:cNvPr id="54" name="Title 1"/>
          <p:cNvSpPr txBox="1">
            <a:spLocks/>
          </p:cNvSpPr>
          <p:nvPr/>
        </p:nvSpPr>
        <p:spPr>
          <a:xfrm>
            <a:off x="1143000" y="-20538"/>
            <a:ext cx="1808820" cy="661764"/>
          </a:xfrm>
          <a:prstGeom prst="rect">
            <a:avLst/>
          </a:prstGeom>
        </p:spPr>
        <p:txBody>
          <a:bodyPr vert="horz" lIns="68580" tIns="34290" rIns="68580" bIns="3429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3600" b="1" dirty="0">
                <a:solidFill>
                  <a:srgbClr val="006699"/>
                </a:solidFill>
                <a:effectLst>
                  <a:outerShdw blurRad="38100" dist="38100" dir="2700000" algn="tl">
                    <a:srgbClr val="DDDDDD"/>
                  </a:outerShdw>
                </a:effectLst>
                <a:latin typeface="Calibri" charset="0"/>
                <a:ea typeface="MS PGothic" charset="0"/>
                <a:cs typeface="MS PGothic" charset="0"/>
              </a:rPr>
              <a:t>cross-domain </a:t>
            </a:r>
            <a:endParaRPr lang="en-US" sz="3300" b="1" dirty="0">
              <a:solidFill>
                <a:srgbClr val="006699"/>
              </a:solidFill>
              <a:effectLst>
                <a:outerShdw blurRad="38100" dist="38100" dir="2700000" algn="tl">
                  <a:srgbClr val="DDDDDD"/>
                </a:outerShdw>
              </a:effectLst>
              <a:latin typeface="Calibri" charset="0"/>
              <a:ea typeface="MS PGothic" charset="0"/>
              <a:cs typeface="MS PGothic" charset="0"/>
            </a:endParaRPr>
          </a:p>
        </p:txBody>
      </p:sp>
      <p:sp>
        <p:nvSpPr>
          <p:cNvPr id="47" name="Title 1"/>
          <p:cNvSpPr txBox="1">
            <a:spLocks/>
          </p:cNvSpPr>
          <p:nvPr/>
        </p:nvSpPr>
        <p:spPr>
          <a:xfrm>
            <a:off x="6215051" y="-71691"/>
            <a:ext cx="2695228" cy="661764"/>
          </a:xfrm>
          <a:prstGeom prst="rect">
            <a:avLst/>
          </a:prstGeom>
        </p:spPr>
        <p:txBody>
          <a:bodyPr vert="horz" lIns="68580" tIns="34290" rIns="68580" bIns="3429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2250" b="1" dirty="0">
                <a:solidFill>
                  <a:srgbClr val="006699"/>
                </a:solidFill>
                <a:effectLst>
                  <a:outerShdw blurRad="38100" dist="38100" dir="2700000" algn="tl">
                    <a:srgbClr val="DDDDDD"/>
                  </a:outerShdw>
                </a:effectLst>
                <a:latin typeface="Calibri" charset="0"/>
                <a:ea typeface="MS PGothic" charset="0"/>
                <a:cs typeface="MS PGothic" charset="0"/>
              </a:rPr>
              <a:t>bridging-domains </a:t>
            </a:r>
          </a:p>
        </p:txBody>
      </p:sp>
      <p:sp>
        <p:nvSpPr>
          <p:cNvPr id="56" name="TextBox 15"/>
          <p:cNvSpPr txBox="1">
            <a:spLocks noChangeArrowheads="1"/>
          </p:cNvSpPr>
          <p:nvPr/>
        </p:nvSpPr>
        <p:spPr bwMode="auto">
          <a:xfrm>
            <a:off x="1223628" y="2193709"/>
            <a:ext cx="1350169" cy="507831"/>
          </a:xfrm>
          <a:prstGeom prst="rect">
            <a:avLst/>
          </a:prstGeom>
          <a:noFill/>
          <a:ln w="9525">
            <a:noFill/>
            <a:miter lim="800000"/>
            <a:headEnd/>
            <a:tailEnd/>
          </a:ln>
        </p:spPr>
        <p:txBody>
          <a:bodyPr>
            <a:spAutoFit/>
          </a:bodyPr>
          <a:lstStyle/>
          <a:p>
            <a:pPr algn="ctr"/>
            <a:r>
              <a:rPr lang="en-GB" altLang="zh-TW" sz="1350" b="1" dirty="0">
                <a:latin typeface="Calibri" pitchFamily="34" charset="0"/>
              </a:rPr>
              <a:t>Archives and Museums</a:t>
            </a:r>
            <a:endParaRPr lang="en-GB" sz="1350" b="1" dirty="0">
              <a:latin typeface="Calibri" pitchFamily="34" charset="0"/>
            </a:endParaRPr>
          </a:p>
        </p:txBody>
      </p:sp>
      <p:pic>
        <p:nvPicPr>
          <p:cNvPr id="20" name="Picture 29" descr="logo"/>
          <p:cNvPicPr>
            <a:picLocks noChangeAspect="1" noChangeArrowheads="1"/>
          </p:cNvPicPr>
          <p:nvPr/>
        </p:nvPicPr>
        <p:blipFill>
          <a:blip r:embed="rId3" cstate="print"/>
          <a:srcRect/>
          <a:stretch>
            <a:fillRect/>
          </a:stretch>
        </p:blipFill>
        <p:spPr>
          <a:xfrm>
            <a:off x="4409982" y="2734426"/>
            <a:ext cx="693751" cy="255783"/>
          </a:xfrm>
          <a:prstGeom prst="rect">
            <a:avLst/>
          </a:prstGeom>
          <a:effectLst>
            <a:outerShdw blurRad="292100" dist="139700" dir="2700000" algn="tl" rotWithShape="0">
              <a:srgbClr val="333333">
                <a:alpha val="65000"/>
              </a:srgbClr>
            </a:outerShdw>
          </a:effectLst>
          <a:extLst/>
        </p:spPr>
      </p:pic>
    </p:spTree>
    <p:extLst>
      <p:ext uri="{BB962C8B-B14F-4D97-AF65-F5344CB8AC3E}">
        <p14:creationId xmlns:p14="http://schemas.microsoft.com/office/powerpoint/2010/main" val="17210290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775713" y="1424341"/>
            <a:ext cx="3005013" cy="1816268"/>
          </a:xfrm>
          <a:prstGeom prst="ellipse">
            <a:avLst/>
          </a:prstGeom>
          <a:noFill/>
          <a:ln w="38100">
            <a:solidFill>
              <a:srgbClr val="0B7CCB"/>
            </a:solidFill>
            <a:prstDash val="dash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p>
        </p:txBody>
      </p:sp>
      <p:pic>
        <p:nvPicPr>
          <p:cNvPr id="5" name="Content Placeholder 10"/>
          <p:cNvPicPr>
            <a:picLocks noChangeAspect="1"/>
          </p:cNvPicPr>
          <p:nvPr/>
        </p:nvPicPr>
        <p:blipFill>
          <a:blip r:embed="rId3"/>
          <a:stretch>
            <a:fillRect/>
          </a:stretch>
        </p:blipFill>
        <p:spPr>
          <a:xfrm>
            <a:off x="4684247" y="3141368"/>
            <a:ext cx="715721" cy="475283"/>
          </a:xfrm>
          <a:prstGeom prst="rect">
            <a:avLst/>
          </a:prstGeom>
        </p:spPr>
      </p:pic>
      <p:pic>
        <p:nvPicPr>
          <p:cNvPr id="6" name="Picture 5"/>
          <p:cNvPicPr>
            <a:picLocks noChangeAspect="1"/>
          </p:cNvPicPr>
          <p:nvPr/>
        </p:nvPicPr>
        <p:blipFill>
          <a:blip r:embed="rId4"/>
          <a:stretch>
            <a:fillRect/>
          </a:stretch>
        </p:blipFill>
        <p:spPr>
          <a:xfrm>
            <a:off x="2841223" y="1423655"/>
            <a:ext cx="942733" cy="490916"/>
          </a:xfrm>
          <a:prstGeom prst="rect">
            <a:avLst/>
          </a:prstGeom>
        </p:spPr>
      </p:pic>
      <p:pic>
        <p:nvPicPr>
          <p:cNvPr id="7" name="Picture 6"/>
          <p:cNvPicPr>
            <a:picLocks noChangeAspect="1"/>
          </p:cNvPicPr>
          <p:nvPr/>
        </p:nvPicPr>
        <p:blipFill>
          <a:blip r:embed="rId5"/>
          <a:stretch>
            <a:fillRect/>
          </a:stretch>
        </p:blipFill>
        <p:spPr>
          <a:xfrm>
            <a:off x="4887706" y="1422964"/>
            <a:ext cx="1024523" cy="237353"/>
          </a:xfrm>
          <a:prstGeom prst="rect">
            <a:avLst/>
          </a:prstGeom>
        </p:spPr>
      </p:pic>
      <p:pic>
        <p:nvPicPr>
          <p:cNvPr id="8" name="Picture 7"/>
          <p:cNvPicPr>
            <a:picLocks noChangeAspect="1"/>
          </p:cNvPicPr>
          <p:nvPr/>
        </p:nvPicPr>
        <p:blipFill>
          <a:blip r:embed="rId6"/>
          <a:stretch>
            <a:fillRect/>
          </a:stretch>
        </p:blipFill>
        <p:spPr>
          <a:xfrm>
            <a:off x="2562064" y="2424183"/>
            <a:ext cx="371156" cy="381053"/>
          </a:xfrm>
          <a:prstGeom prst="rect">
            <a:avLst/>
          </a:prstGeom>
        </p:spPr>
      </p:pic>
      <p:pic>
        <p:nvPicPr>
          <p:cNvPr id="9" name="Picture 8"/>
          <p:cNvPicPr>
            <a:picLocks noChangeAspect="1"/>
          </p:cNvPicPr>
          <p:nvPr/>
        </p:nvPicPr>
        <p:blipFill>
          <a:blip r:embed="rId7"/>
          <a:stretch>
            <a:fillRect/>
          </a:stretch>
        </p:blipFill>
        <p:spPr>
          <a:xfrm>
            <a:off x="5310555" y="2422455"/>
            <a:ext cx="940341" cy="381053"/>
          </a:xfrm>
          <a:prstGeom prst="rect">
            <a:avLst/>
          </a:prstGeom>
        </p:spPr>
      </p:pic>
      <p:pic>
        <p:nvPicPr>
          <p:cNvPr id="10" name="Picture 9"/>
          <p:cNvPicPr>
            <a:picLocks noChangeAspect="1"/>
          </p:cNvPicPr>
          <p:nvPr/>
        </p:nvPicPr>
        <p:blipFill>
          <a:blip r:embed="rId8"/>
          <a:stretch>
            <a:fillRect/>
          </a:stretch>
        </p:blipFill>
        <p:spPr>
          <a:xfrm>
            <a:off x="3170715" y="3236657"/>
            <a:ext cx="647470" cy="284703"/>
          </a:xfrm>
          <a:prstGeom prst="rect">
            <a:avLst/>
          </a:prstGeom>
        </p:spPr>
      </p:pic>
      <p:pic>
        <p:nvPicPr>
          <p:cNvPr id="18" name="Picture 29" descr="logo"/>
          <p:cNvPicPr>
            <a:picLocks noChangeAspect="1" noChangeArrowheads="1"/>
          </p:cNvPicPr>
          <p:nvPr/>
        </p:nvPicPr>
        <p:blipFill>
          <a:blip r:embed="rId9" cstate="print"/>
          <a:srcRect/>
          <a:stretch>
            <a:fillRect/>
          </a:stretch>
        </p:blipFill>
        <p:spPr>
          <a:xfrm>
            <a:off x="3908784" y="2250851"/>
            <a:ext cx="693751" cy="255783"/>
          </a:xfrm>
          <a:prstGeom prst="rect">
            <a:avLst/>
          </a:prstGeom>
          <a:effectLst>
            <a:outerShdw blurRad="292100" dist="139700" dir="2700000" algn="tl" rotWithShape="0">
              <a:srgbClr val="333333">
                <a:alpha val="65000"/>
              </a:srgbClr>
            </a:outerShdw>
          </a:effectLst>
          <a:extLst/>
        </p:spPr>
      </p:pic>
      <p:sp>
        <p:nvSpPr>
          <p:cNvPr id="17" name="Rectangle 16"/>
          <p:cNvSpPr/>
          <p:nvPr/>
        </p:nvSpPr>
        <p:spPr>
          <a:xfrm>
            <a:off x="0" y="3938759"/>
            <a:ext cx="9144000" cy="646331"/>
          </a:xfrm>
          <a:prstGeom prst="rect">
            <a:avLst/>
          </a:prstGeom>
        </p:spPr>
        <p:txBody>
          <a:bodyPr wrap="square">
            <a:spAutoFit/>
          </a:bodyPr>
          <a:lstStyle/>
          <a:p>
            <a:pPr algn="ctr"/>
            <a:r>
              <a:rPr lang="en-AU" i="1" dirty="0"/>
              <a:t>ISNI-IA is a </a:t>
            </a:r>
            <a:r>
              <a:rPr lang="en-AU" b="1" i="1" dirty="0"/>
              <a:t>non-profit, community-driven network </a:t>
            </a:r>
            <a:r>
              <a:rPr lang="en-AU" i="1" dirty="0"/>
              <a:t>with contributors representing a broad range of domains such as libraries, rights agencies and publishers. </a:t>
            </a:r>
            <a:endParaRPr lang="nl-NL" i="1" dirty="0"/>
          </a:p>
        </p:txBody>
      </p:sp>
      <p:sp>
        <p:nvSpPr>
          <p:cNvPr id="3" name="Text Placeholder 2"/>
          <p:cNvSpPr>
            <a:spLocks noGrp="1"/>
          </p:cNvSpPr>
          <p:nvPr>
            <p:ph type="body" sz="quarter" idx="13"/>
          </p:nvPr>
        </p:nvSpPr>
        <p:spPr/>
        <p:txBody>
          <a:bodyPr/>
          <a:lstStyle/>
          <a:p>
            <a:r>
              <a:rPr lang="nl-NL" dirty="0" err="1" smtClean="0"/>
              <a:t>Who</a:t>
            </a:r>
            <a:r>
              <a:rPr lang="nl-NL" dirty="0" smtClean="0"/>
              <a:t> is ISNI?</a:t>
            </a:r>
            <a:endParaRPr lang="nl-NL" dirty="0"/>
          </a:p>
        </p:txBody>
      </p:sp>
      <p:pic>
        <p:nvPicPr>
          <p:cNvPr id="24" name="Picture 25"/>
          <p:cNvPicPr>
            <a:picLocks noChangeAspect="1" noChangeArrowheads="1"/>
          </p:cNvPicPr>
          <p:nvPr/>
        </p:nvPicPr>
        <p:blipFill>
          <a:blip r:embed="rId10"/>
          <a:srcRect/>
          <a:stretch>
            <a:fillRect/>
          </a:stretch>
        </p:blipFill>
        <p:spPr bwMode="auto">
          <a:xfrm>
            <a:off x="5399968" y="3212929"/>
            <a:ext cx="240782" cy="444011"/>
          </a:xfrm>
          <a:prstGeom prst="rect">
            <a:avLst/>
          </a:prstGeom>
          <a:noFill/>
          <a:ln w="9525">
            <a:noFill/>
            <a:miter lim="800000"/>
            <a:headEnd/>
            <a:tailEnd/>
          </a:ln>
        </p:spPr>
      </p:pic>
      <p:pic>
        <p:nvPicPr>
          <p:cNvPr id="25" name="Picture 27"/>
          <p:cNvPicPr>
            <a:picLocks noChangeAspect="1" noChangeArrowheads="1"/>
          </p:cNvPicPr>
          <p:nvPr/>
        </p:nvPicPr>
        <p:blipFill>
          <a:blip r:embed="rId11"/>
          <a:srcRect/>
          <a:stretch>
            <a:fillRect/>
          </a:stretch>
        </p:blipFill>
        <p:spPr bwMode="auto">
          <a:xfrm>
            <a:off x="4943301" y="3496242"/>
            <a:ext cx="456666" cy="161766"/>
          </a:xfrm>
          <a:prstGeom prst="rect">
            <a:avLst/>
          </a:prstGeom>
          <a:noFill/>
          <a:ln w="9525">
            <a:noFill/>
            <a:miter lim="800000"/>
            <a:headEnd/>
            <a:tailEnd/>
          </a:ln>
        </p:spPr>
      </p:pic>
    </p:spTree>
    <p:extLst>
      <p:ext uri="{BB962C8B-B14F-4D97-AF65-F5344CB8AC3E}">
        <p14:creationId xmlns:p14="http://schemas.microsoft.com/office/powerpoint/2010/main" val="18655398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Étoile à 32 branches 1"/>
          <p:cNvSpPr/>
          <p:nvPr/>
        </p:nvSpPr>
        <p:spPr>
          <a:xfrm>
            <a:off x="1359673" y="166977"/>
            <a:ext cx="5912627" cy="4423533"/>
          </a:xfrm>
          <a:prstGeom prst="star32">
            <a:avLst>
              <a:gd name="adj" fmla="val 0"/>
            </a:avLst>
          </a:prstGeom>
          <a:solidFill>
            <a:schemeClr val="accent1">
              <a:lumMod val="20000"/>
              <a:lumOff val="80000"/>
              <a:alpha val="62000"/>
            </a:schemeClr>
          </a:solidFill>
          <a:ln>
            <a:solidFill>
              <a:schemeClr val="accent1">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50"/>
          </a:p>
        </p:txBody>
      </p:sp>
      <p:sp>
        <p:nvSpPr>
          <p:cNvPr id="4" name="Oval 3"/>
          <p:cNvSpPr/>
          <p:nvPr/>
        </p:nvSpPr>
        <p:spPr>
          <a:xfrm>
            <a:off x="2775713" y="1424341"/>
            <a:ext cx="3005013" cy="1816268"/>
          </a:xfrm>
          <a:prstGeom prst="ellipse">
            <a:avLst/>
          </a:prstGeom>
          <a:noFill/>
          <a:ln w="38100">
            <a:solidFill>
              <a:srgbClr val="0B7CCB"/>
            </a:solidFill>
            <a:prstDash val="dash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p>
        </p:txBody>
      </p:sp>
      <p:pic>
        <p:nvPicPr>
          <p:cNvPr id="5" name="Content Placeholder 10"/>
          <p:cNvPicPr>
            <a:picLocks noChangeAspect="1"/>
          </p:cNvPicPr>
          <p:nvPr/>
        </p:nvPicPr>
        <p:blipFill>
          <a:blip r:embed="rId3"/>
          <a:stretch>
            <a:fillRect/>
          </a:stretch>
        </p:blipFill>
        <p:spPr>
          <a:xfrm>
            <a:off x="4684247" y="3141368"/>
            <a:ext cx="715721" cy="475283"/>
          </a:xfrm>
          <a:prstGeom prst="rect">
            <a:avLst/>
          </a:prstGeom>
        </p:spPr>
      </p:pic>
      <p:pic>
        <p:nvPicPr>
          <p:cNvPr id="6" name="Picture 5"/>
          <p:cNvPicPr>
            <a:picLocks noChangeAspect="1"/>
          </p:cNvPicPr>
          <p:nvPr/>
        </p:nvPicPr>
        <p:blipFill>
          <a:blip r:embed="rId4"/>
          <a:stretch>
            <a:fillRect/>
          </a:stretch>
        </p:blipFill>
        <p:spPr>
          <a:xfrm>
            <a:off x="2841223" y="1423655"/>
            <a:ext cx="942733" cy="490916"/>
          </a:xfrm>
          <a:prstGeom prst="rect">
            <a:avLst/>
          </a:prstGeom>
        </p:spPr>
      </p:pic>
      <p:pic>
        <p:nvPicPr>
          <p:cNvPr id="7" name="Picture 6"/>
          <p:cNvPicPr>
            <a:picLocks noChangeAspect="1"/>
          </p:cNvPicPr>
          <p:nvPr/>
        </p:nvPicPr>
        <p:blipFill>
          <a:blip r:embed="rId5"/>
          <a:stretch>
            <a:fillRect/>
          </a:stretch>
        </p:blipFill>
        <p:spPr>
          <a:xfrm>
            <a:off x="4887706" y="1422964"/>
            <a:ext cx="1024523" cy="237353"/>
          </a:xfrm>
          <a:prstGeom prst="rect">
            <a:avLst/>
          </a:prstGeom>
        </p:spPr>
      </p:pic>
      <p:pic>
        <p:nvPicPr>
          <p:cNvPr id="8" name="Picture 7"/>
          <p:cNvPicPr>
            <a:picLocks noChangeAspect="1"/>
          </p:cNvPicPr>
          <p:nvPr/>
        </p:nvPicPr>
        <p:blipFill>
          <a:blip r:embed="rId6"/>
          <a:stretch>
            <a:fillRect/>
          </a:stretch>
        </p:blipFill>
        <p:spPr>
          <a:xfrm>
            <a:off x="2562064" y="2424183"/>
            <a:ext cx="371156" cy="381053"/>
          </a:xfrm>
          <a:prstGeom prst="rect">
            <a:avLst/>
          </a:prstGeom>
        </p:spPr>
      </p:pic>
      <p:pic>
        <p:nvPicPr>
          <p:cNvPr id="9" name="Picture 8"/>
          <p:cNvPicPr>
            <a:picLocks noChangeAspect="1"/>
          </p:cNvPicPr>
          <p:nvPr/>
        </p:nvPicPr>
        <p:blipFill>
          <a:blip r:embed="rId7"/>
          <a:stretch>
            <a:fillRect/>
          </a:stretch>
        </p:blipFill>
        <p:spPr>
          <a:xfrm>
            <a:off x="5310555" y="2422455"/>
            <a:ext cx="940341" cy="381053"/>
          </a:xfrm>
          <a:prstGeom prst="rect">
            <a:avLst/>
          </a:prstGeom>
        </p:spPr>
      </p:pic>
      <p:pic>
        <p:nvPicPr>
          <p:cNvPr id="10" name="Picture 9"/>
          <p:cNvPicPr>
            <a:picLocks noChangeAspect="1"/>
          </p:cNvPicPr>
          <p:nvPr/>
        </p:nvPicPr>
        <p:blipFill>
          <a:blip r:embed="rId8"/>
          <a:stretch>
            <a:fillRect/>
          </a:stretch>
        </p:blipFill>
        <p:spPr>
          <a:xfrm>
            <a:off x="3170715" y="3236657"/>
            <a:ext cx="647470" cy="284703"/>
          </a:xfrm>
          <a:prstGeom prst="rect">
            <a:avLst/>
          </a:prstGeom>
        </p:spPr>
      </p:pic>
      <p:pic>
        <p:nvPicPr>
          <p:cNvPr id="18" name="Picture 29" descr="logo"/>
          <p:cNvPicPr>
            <a:picLocks noChangeAspect="1" noChangeArrowheads="1"/>
          </p:cNvPicPr>
          <p:nvPr/>
        </p:nvPicPr>
        <p:blipFill>
          <a:blip r:embed="rId9" cstate="print"/>
          <a:srcRect/>
          <a:stretch>
            <a:fillRect/>
          </a:stretch>
        </p:blipFill>
        <p:spPr>
          <a:xfrm>
            <a:off x="3908784" y="2250851"/>
            <a:ext cx="693751" cy="255783"/>
          </a:xfrm>
          <a:prstGeom prst="rect">
            <a:avLst/>
          </a:prstGeom>
          <a:effectLst>
            <a:outerShdw blurRad="292100" dist="139700" dir="2700000" algn="tl" rotWithShape="0">
              <a:srgbClr val="333333">
                <a:alpha val="65000"/>
              </a:srgbClr>
            </a:outerShdw>
          </a:effectLst>
          <a:extLst/>
        </p:spPr>
      </p:pic>
      <p:sp>
        <p:nvSpPr>
          <p:cNvPr id="19" name="Rectangle 18"/>
          <p:cNvSpPr/>
          <p:nvPr/>
        </p:nvSpPr>
        <p:spPr>
          <a:xfrm>
            <a:off x="134652" y="1122882"/>
            <a:ext cx="3310522" cy="300082"/>
          </a:xfrm>
          <a:prstGeom prst="rect">
            <a:avLst/>
          </a:prstGeom>
        </p:spPr>
        <p:txBody>
          <a:bodyPr wrap="none">
            <a:spAutoFit/>
          </a:bodyPr>
          <a:lstStyle/>
          <a:p>
            <a:r>
              <a:rPr lang="en-GB" sz="1350" dirty="0"/>
              <a:t>89 text rights management organisations</a:t>
            </a:r>
          </a:p>
        </p:txBody>
      </p:sp>
      <p:sp>
        <p:nvSpPr>
          <p:cNvPr id="20" name="Rectangle 19"/>
          <p:cNvSpPr/>
          <p:nvPr/>
        </p:nvSpPr>
        <p:spPr>
          <a:xfrm>
            <a:off x="5310555" y="232316"/>
            <a:ext cx="3781805" cy="300082"/>
          </a:xfrm>
          <a:prstGeom prst="rect">
            <a:avLst/>
          </a:prstGeom>
        </p:spPr>
        <p:txBody>
          <a:bodyPr wrap="none">
            <a:spAutoFit/>
          </a:bodyPr>
          <a:lstStyle/>
          <a:p>
            <a:r>
              <a:rPr lang="en-GB" sz="1350" dirty="0"/>
              <a:t>52 performer rights management organisations</a:t>
            </a:r>
          </a:p>
        </p:txBody>
      </p:sp>
      <p:sp>
        <p:nvSpPr>
          <p:cNvPr id="21" name="Rectangle 20"/>
          <p:cNvSpPr/>
          <p:nvPr/>
        </p:nvSpPr>
        <p:spPr>
          <a:xfrm>
            <a:off x="134652" y="4128581"/>
            <a:ext cx="3579826" cy="300082"/>
          </a:xfrm>
          <a:prstGeom prst="rect">
            <a:avLst/>
          </a:prstGeom>
        </p:spPr>
        <p:txBody>
          <a:bodyPr wrap="none">
            <a:spAutoFit/>
          </a:bodyPr>
          <a:lstStyle/>
          <a:p>
            <a:r>
              <a:rPr lang="en-GB" sz="1350" dirty="0"/>
              <a:t>229 music rights management organisations</a:t>
            </a:r>
          </a:p>
        </p:txBody>
      </p:sp>
      <p:sp>
        <p:nvSpPr>
          <p:cNvPr id="22" name="Rectangle 21"/>
          <p:cNvSpPr/>
          <p:nvPr/>
        </p:nvSpPr>
        <p:spPr>
          <a:xfrm>
            <a:off x="6958916" y="2503024"/>
            <a:ext cx="2050561" cy="300082"/>
          </a:xfrm>
          <a:prstGeom prst="rect">
            <a:avLst/>
          </a:prstGeom>
        </p:spPr>
        <p:txBody>
          <a:bodyPr wrap="none">
            <a:spAutoFit/>
          </a:bodyPr>
          <a:lstStyle/>
          <a:p>
            <a:r>
              <a:rPr lang="en-GB" sz="1350" dirty="0"/>
              <a:t>60,000 member libraries</a:t>
            </a:r>
          </a:p>
        </p:txBody>
      </p:sp>
      <p:sp>
        <p:nvSpPr>
          <p:cNvPr id="23" name="Rectangle 22"/>
          <p:cNvSpPr/>
          <p:nvPr/>
        </p:nvSpPr>
        <p:spPr>
          <a:xfrm>
            <a:off x="5069690" y="4128581"/>
            <a:ext cx="1685077" cy="300082"/>
          </a:xfrm>
          <a:prstGeom prst="rect">
            <a:avLst/>
          </a:prstGeom>
        </p:spPr>
        <p:txBody>
          <a:bodyPr wrap="none">
            <a:spAutoFit/>
          </a:bodyPr>
          <a:lstStyle/>
          <a:p>
            <a:r>
              <a:rPr lang="en-GB" sz="1350" dirty="0" smtClean="0"/>
              <a:t>49 </a:t>
            </a:r>
            <a:r>
              <a:rPr lang="en-GB" sz="1350" dirty="0"/>
              <a:t>national libraries</a:t>
            </a:r>
          </a:p>
        </p:txBody>
      </p:sp>
      <p:sp>
        <p:nvSpPr>
          <p:cNvPr id="14" name="Text Placeholder 13"/>
          <p:cNvSpPr>
            <a:spLocks noGrp="1"/>
          </p:cNvSpPr>
          <p:nvPr>
            <p:ph type="body" sz="quarter" idx="13"/>
          </p:nvPr>
        </p:nvSpPr>
        <p:spPr/>
        <p:txBody>
          <a:bodyPr/>
          <a:lstStyle/>
          <a:p>
            <a:r>
              <a:rPr lang="nl-NL" dirty="0" err="1" smtClean="0"/>
              <a:t>Who</a:t>
            </a:r>
            <a:r>
              <a:rPr lang="nl-NL" dirty="0" smtClean="0"/>
              <a:t> is ISNI?</a:t>
            </a:r>
            <a:endParaRPr lang="nl-NL" dirty="0"/>
          </a:p>
        </p:txBody>
      </p:sp>
      <p:pic>
        <p:nvPicPr>
          <p:cNvPr id="2" name="Picture 1"/>
          <p:cNvPicPr>
            <a:picLocks noChangeAspect="1"/>
          </p:cNvPicPr>
          <p:nvPr/>
        </p:nvPicPr>
        <p:blipFill>
          <a:blip r:embed="rId10"/>
          <a:stretch>
            <a:fillRect/>
          </a:stretch>
        </p:blipFill>
        <p:spPr>
          <a:xfrm>
            <a:off x="184729" y="3141368"/>
            <a:ext cx="855642" cy="428962"/>
          </a:xfrm>
          <a:prstGeom prst="rect">
            <a:avLst/>
          </a:prstGeom>
        </p:spPr>
      </p:pic>
      <p:pic>
        <p:nvPicPr>
          <p:cNvPr id="3" name="Picture 2"/>
          <p:cNvPicPr>
            <a:picLocks noChangeAspect="1"/>
          </p:cNvPicPr>
          <p:nvPr/>
        </p:nvPicPr>
        <p:blipFill>
          <a:blip r:embed="rId11"/>
          <a:stretch>
            <a:fillRect/>
          </a:stretch>
        </p:blipFill>
        <p:spPr>
          <a:xfrm>
            <a:off x="7887227" y="3000372"/>
            <a:ext cx="1019097" cy="1015037"/>
          </a:xfrm>
          <a:prstGeom prst="rect">
            <a:avLst/>
          </a:prstGeom>
        </p:spPr>
      </p:pic>
      <p:pic>
        <p:nvPicPr>
          <p:cNvPr id="12" name="Picture 11"/>
          <p:cNvPicPr>
            <a:picLocks noChangeAspect="1"/>
          </p:cNvPicPr>
          <p:nvPr/>
        </p:nvPicPr>
        <p:blipFill>
          <a:blip r:embed="rId12"/>
          <a:stretch>
            <a:fillRect/>
          </a:stretch>
        </p:blipFill>
        <p:spPr>
          <a:xfrm>
            <a:off x="7045310" y="1343770"/>
            <a:ext cx="1964168" cy="369233"/>
          </a:xfrm>
          <a:prstGeom prst="rect">
            <a:avLst/>
          </a:prstGeom>
        </p:spPr>
      </p:pic>
      <p:pic>
        <p:nvPicPr>
          <p:cNvPr id="13" name="Picture 12"/>
          <p:cNvPicPr>
            <a:picLocks noChangeAspect="1"/>
          </p:cNvPicPr>
          <p:nvPr/>
        </p:nvPicPr>
        <p:blipFill>
          <a:blip r:embed="rId13"/>
          <a:stretch>
            <a:fillRect/>
          </a:stretch>
        </p:blipFill>
        <p:spPr>
          <a:xfrm>
            <a:off x="172086" y="1974807"/>
            <a:ext cx="1187588" cy="347460"/>
          </a:xfrm>
          <a:prstGeom prst="rect">
            <a:avLst/>
          </a:prstGeom>
        </p:spPr>
      </p:pic>
    </p:spTree>
    <p:extLst>
      <p:ext uri="{BB962C8B-B14F-4D97-AF65-F5344CB8AC3E}">
        <p14:creationId xmlns:p14="http://schemas.microsoft.com/office/powerpoint/2010/main" val="36537328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Étoile à 32 branches 1"/>
          <p:cNvSpPr/>
          <p:nvPr/>
        </p:nvSpPr>
        <p:spPr>
          <a:xfrm>
            <a:off x="1359673" y="166977"/>
            <a:ext cx="5912627" cy="4423533"/>
          </a:xfrm>
          <a:prstGeom prst="star32">
            <a:avLst>
              <a:gd name="adj" fmla="val 0"/>
            </a:avLst>
          </a:prstGeom>
          <a:solidFill>
            <a:schemeClr val="accent1">
              <a:lumMod val="20000"/>
              <a:lumOff val="80000"/>
              <a:alpha val="62000"/>
            </a:schemeClr>
          </a:solidFill>
          <a:ln>
            <a:solidFill>
              <a:schemeClr val="accent1">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50"/>
          </a:p>
        </p:txBody>
      </p:sp>
      <p:sp>
        <p:nvSpPr>
          <p:cNvPr id="4" name="Oval 3"/>
          <p:cNvSpPr/>
          <p:nvPr/>
        </p:nvSpPr>
        <p:spPr>
          <a:xfrm>
            <a:off x="2775713" y="1424341"/>
            <a:ext cx="3005013" cy="1816268"/>
          </a:xfrm>
          <a:prstGeom prst="ellipse">
            <a:avLst/>
          </a:prstGeom>
          <a:noFill/>
          <a:ln w="38100">
            <a:solidFill>
              <a:srgbClr val="0B7CCB"/>
            </a:solidFill>
            <a:prstDash val="dash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p>
        </p:txBody>
      </p:sp>
      <p:pic>
        <p:nvPicPr>
          <p:cNvPr id="5" name="Content Placeholder 10"/>
          <p:cNvPicPr>
            <a:picLocks noChangeAspect="1"/>
          </p:cNvPicPr>
          <p:nvPr/>
        </p:nvPicPr>
        <p:blipFill>
          <a:blip r:embed="rId3"/>
          <a:stretch>
            <a:fillRect/>
          </a:stretch>
        </p:blipFill>
        <p:spPr>
          <a:xfrm>
            <a:off x="4684247" y="3141368"/>
            <a:ext cx="715721" cy="475283"/>
          </a:xfrm>
          <a:prstGeom prst="rect">
            <a:avLst/>
          </a:prstGeom>
        </p:spPr>
      </p:pic>
      <p:pic>
        <p:nvPicPr>
          <p:cNvPr id="6" name="Picture 5"/>
          <p:cNvPicPr>
            <a:picLocks noChangeAspect="1"/>
          </p:cNvPicPr>
          <p:nvPr/>
        </p:nvPicPr>
        <p:blipFill>
          <a:blip r:embed="rId4"/>
          <a:stretch>
            <a:fillRect/>
          </a:stretch>
        </p:blipFill>
        <p:spPr>
          <a:xfrm>
            <a:off x="2841223" y="1423655"/>
            <a:ext cx="942733" cy="490916"/>
          </a:xfrm>
          <a:prstGeom prst="rect">
            <a:avLst/>
          </a:prstGeom>
        </p:spPr>
      </p:pic>
      <p:pic>
        <p:nvPicPr>
          <p:cNvPr id="7" name="Picture 6"/>
          <p:cNvPicPr>
            <a:picLocks noChangeAspect="1"/>
          </p:cNvPicPr>
          <p:nvPr/>
        </p:nvPicPr>
        <p:blipFill>
          <a:blip r:embed="rId5"/>
          <a:stretch>
            <a:fillRect/>
          </a:stretch>
        </p:blipFill>
        <p:spPr>
          <a:xfrm>
            <a:off x="4887706" y="1422964"/>
            <a:ext cx="1024523" cy="237353"/>
          </a:xfrm>
          <a:prstGeom prst="rect">
            <a:avLst/>
          </a:prstGeom>
        </p:spPr>
      </p:pic>
      <p:pic>
        <p:nvPicPr>
          <p:cNvPr id="8" name="Picture 7"/>
          <p:cNvPicPr>
            <a:picLocks noChangeAspect="1"/>
          </p:cNvPicPr>
          <p:nvPr/>
        </p:nvPicPr>
        <p:blipFill>
          <a:blip r:embed="rId6"/>
          <a:stretch>
            <a:fillRect/>
          </a:stretch>
        </p:blipFill>
        <p:spPr>
          <a:xfrm>
            <a:off x="2562064" y="2424183"/>
            <a:ext cx="371156" cy="381053"/>
          </a:xfrm>
          <a:prstGeom prst="rect">
            <a:avLst/>
          </a:prstGeom>
        </p:spPr>
      </p:pic>
      <p:pic>
        <p:nvPicPr>
          <p:cNvPr id="9" name="Picture 8"/>
          <p:cNvPicPr>
            <a:picLocks noChangeAspect="1"/>
          </p:cNvPicPr>
          <p:nvPr/>
        </p:nvPicPr>
        <p:blipFill>
          <a:blip r:embed="rId7"/>
          <a:stretch>
            <a:fillRect/>
          </a:stretch>
        </p:blipFill>
        <p:spPr>
          <a:xfrm>
            <a:off x="5310555" y="2422455"/>
            <a:ext cx="940341" cy="381053"/>
          </a:xfrm>
          <a:prstGeom prst="rect">
            <a:avLst/>
          </a:prstGeom>
        </p:spPr>
      </p:pic>
      <p:pic>
        <p:nvPicPr>
          <p:cNvPr id="10" name="Picture 9"/>
          <p:cNvPicPr>
            <a:picLocks noChangeAspect="1"/>
          </p:cNvPicPr>
          <p:nvPr/>
        </p:nvPicPr>
        <p:blipFill>
          <a:blip r:embed="rId8"/>
          <a:stretch>
            <a:fillRect/>
          </a:stretch>
        </p:blipFill>
        <p:spPr>
          <a:xfrm>
            <a:off x="3170715" y="3236657"/>
            <a:ext cx="647470" cy="284703"/>
          </a:xfrm>
          <a:prstGeom prst="rect">
            <a:avLst/>
          </a:prstGeom>
        </p:spPr>
      </p:pic>
      <p:pic>
        <p:nvPicPr>
          <p:cNvPr id="18" name="Picture 29" descr="logo"/>
          <p:cNvPicPr>
            <a:picLocks noChangeAspect="1" noChangeArrowheads="1"/>
          </p:cNvPicPr>
          <p:nvPr/>
        </p:nvPicPr>
        <p:blipFill>
          <a:blip r:embed="rId9" cstate="print"/>
          <a:srcRect/>
          <a:stretch>
            <a:fillRect/>
          </a:stretch>
        </p:blipFill>
        <p:spPr>
          <a:xfrm>
            <a:off x="3908784" y="2250851"/>
            <a:ext cx="693751" cy="255783"/>
          </a:xfrm>
          <a:prstGeom prst="rect">
            <a:avLst/>
          </a:prstGeom>
          <a:effectLst>
            <a:outerShdw blurRad="292100" dist="139700" dir="2700000" algn="tl" rotWithShape="0">
              <a:srgbClr val="333333">
                <a:alpha val="65000"/>
              </a:srgbClr>
            </a:outerShdw>
          </a:effectLst>
          <a:extLst/>
        </p:spPr>
      </p:pic>
      <p:sp>
        <p:nvSpPr>
          <p:cNvPr id="14" name="Text Placeholder 13"/>
          <p:cNvSpPr>
            <a:spLocks noGrp="1"/>
          </p:cNvSpPr>
          <p:nvPr>
            <p:ph type="body" sz="quarter" idx="13"/>
          </p:nvPr>
        </p:nvSpPr>
        <p:spPr/>
        <p:txBody>
          <a:bodyPr/>
          <a:lstStyle/>
          <a:p>
            <a:r>
              <a:rPr lang="nl-NL" dirty="0" err="1" smtClean="0"/>
              <a:t>Who</a:t>
            </a:r>
            <a:r>
              <a:rPr lang="nl-NL" dirty="0" smtClean="0"/>
              <a:t> is ISNI?</a:t>
            </a:r>
            <a:endParaRPr lang="nl-NL" dirty="0"/>
          </a:p>
        </p:txBody>
      </p:sp>
      <p:pic>
        <p:nvPicPr>
          <p:cNvPr id="3" name="Picture 2"/>
          <p:cNvPicPr>
            <a:picLocks noChangeAspect="1"/>
          </p:cNvPicPr>
          <p:nvPr/>
        </p:nvPicPr>
        <p:blipFill>
          <a:blip r:embed="rId10"/>
          <a:stretch>
            <a:fillRect/>
          </a:stretch>
        </p:blipFill>
        <p:spPr>
          <a:xfrm>
            <a:off x="243177" y="3895311"/>
            <a:ext cx="1676400" cy="533400"/>
          </a:xfrm>
          <a:prstGeom prst="rect">
            <a:avLst/>
          </a:prstGeom>
        </p:spPr>
      </p:pic>
      <p:pic>
        <p:nvPicPr>
          <p:cNvPr id="12" name="Picture 11"/>
          <p:cNvPicPr>
            <a:picLocks noChangeAspect="1"/>
          </p:cNvPicPr>
          <p:nvPr/>
        </p:nvPicPr>
        <p:blipFill>
          <a:blip r:embed="rId11"/>
          <a:stretch>
            <a:fillRect/>
          </a:stretch>
        </p:blipFill>
        <p:spPr>
          <a:xfrm>
            <a:off x="7308502" y="2617008"/>
            <a:ext cx="1266825" cy="762000"/>
          </a:xfrm>
          <a:prstGeom prst="rect">
            <a:avLst/>
          </a:prstGeom>
        </p:spPr>
      </p:pic>
      <p:pic>
        <p:nvPicPr>
          <p:cNvPr id="13" name="Picture 12"/>
          <p:cNvPicPr>
            <a:picLocks noChangeAspect="1"/>
          </p:cNvPicPr>
          <p:nvPr/>
        </p:nvPicPr>
        <p:blipFill>
          <a:blip r:embed="rId12"/>
          <a:stretch>
            <a:fillRect/>
          </a:stretch>
        </p:blipFill>
        <p:spPr>
          <a:xfrm>
            <a:off x="7240256" y="964100"/>
            <a:ext cx="1304925" cy="762000"/>
          </a:xfrm>
          <a:prstGeom prst="rect">
            <a:avLst/>
          </a:prstGeom>
        </p:spPr>
      </p:pic>
      <p:pic>
        <p:nvPicPr>
          <p:cNvPr id="15" name="Picture 14"/>
          <p:cNvPicPr>
            <a:picLocks noChangeAspect="1"/>
          </p:cNvPicPr>
          <p:nvPr/>
        </p:nvPicPr>
        <p:blipFill>
          <a:blip r:embed="rId13"/>
          <a:stretch>
            <a:fillRect/>
          </a:stretch>
        </p:blipFill>
        <p:spPr>
          <a:xfrm>
            <a:off x="5526996" y="4196217"/>
            <a:ext cx="1447800" cy="419100"/>
          </a:xfrm>
          <a:prstGeom prst="rect">
            <a:avLst/>
          </a:prstGeom>
        </p:spPr>
      </p:pic>
      <p:sp>
        <p:nvSpPr>
          <p:cNvPr id="16" name="Rectangle 15"/>
          <p:cNvSpPr/>
          <p:nvPr/>
        </p:nvSpPr>
        <p:spPr>
          <a:xfrm>
            <a:off x="141273" y="1614489"/>
            <a:ext cx="1156086" cy="300082"/>
          </a:xfrm>
          <a:prstGeom prst="rect">
            <a:avLst/>
          </a:prstGeom>
        </p:spPr>
        <p:txBody>
          <a:bodyPr wrap="none">
            <a:spAutoFit/>
          </a:bodyPr>
          <a:lstStyle/>
          <a:p>
            <a:r>
              <a:rPr lang="en-GB" sz="1350" dirty="0" smtClean="0"/>
              <a:t>Partnerships</a:t>
            </a:r>
            <a:endParaRPr lang="en-GB" sz="1350" dirty="0"/>
          </a:p>
        </p:txBody>
      </p:sp>
    </p:spTree>
    <p:extLst>
      <p:ext uri="{BB962C8B-B14F-4D97-AF65-F5344CB8AC3E}">
        <p14:creationId xmlns:p14="http://schemas.microsoft.com/office/powerpoint/2010/main" val="26686445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nl-NL" dirty="0" err="1" smtClean="0"/>
              <a:t>Why</a:t>
            </a:r>
            <a:r>
              <a:rPr lang="nl-NL" dirty="0" smtClean="0"/>
              <a:t> ISNI?</a:t>
            </a:r>
            <a:endParaRPr lang="nl-NL" dirty="0"/>
          </a:p>
        </p:txBody>
      </p:sp>
      <p:sp>
        <p:nvSpPr>
          <p:cNvPr id="6" name="Text Placeholder 5"/>
          <p:cNvSpPr>
            <a:spLocks noGrp="1"/>
          </p:cNvSpPr>
          <p:nvPr>
            <p:ph type="body" sz="quarter" idx="14"/>
          </p:nvPr>
        </p:nvSpPr>
        <p:spPr/>
        <p:txBody>
          <a:bodyPr/>
          <a:lstStyle/>
          <a:p>
            <a:endParaRPr lang="en-AU" sz="1800" i="1" dirty="0" smtClean="0"/>
          </a:p>
          <a:p>
            <a:pPr marL="0" indent="0">
              <a:buNone/>
            </a:pPr>
            <a:endParaRPr lang="en-AU" sz="1800" b="1" i="1" dirty="0" smtClean="0"/>
          </a:p>
          <a:p>
            <a:pPr marL="0" indent="0">
              <a:buNone/>
            </a:pPr>
            <a:endParaRPr lang="en-AU" sz="1800" b="1" i="1" dirty="0"/>
          </a:p>
          <a:p>
            <a:pPr marL="0" indent="0">
              <a:buNone/>
            </a:pPr>
            <a:r>
              <a:rPr lang="en-AU" sz="1800" i="1" dirty="0" smtClean="0"/>
              <a:t>For</a:t>
            </a:r>
            <a:r>
              <a:rPr lang="en-AU" sz="1800" b="1" i="1" dirty="0" smtClean="0"/>
              <a:t> sharing public information about identities </a:t>
            </a:r>
            <a:r>
              <a:rPr lang="en-AU" sz="1800" i="1" dirty="0" smtClean="0"/>
              <a:t>online and in databases, across stakeholders, national borders and in the digital environment</a:t>
            </a:r>
          </a:p>
        </p:txBody>
      </p:sp>
    </p:spTree>
    <p:extLst>
      <p:ext uri="{BB962C8B-B14F-4D97-AF65-F5344CB8AC3E}">
        <p14:creationId xmlns:p14="http://schemas.microsoft.com/office/powerpoint/2010/main" val="13546827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nl-NL" dirty="0" err="1" smtClean="0"/>
              <a:t>Why</a:t>
            </a:r>
            <a:r>
              <a:rPr lang="nl-NL" dirty="0" smtClean="0"/>
              <a:t> ISNI?</a:t>
            </a:r>
            <a:endParaRPr lang="nl-NL" dirty="0"/>
          </a:p>
        </p:txBody>
      </p:sp>
      <p:pic>
        <p:nvPicPr>
          <p:cNvPr id="4" name="Picture 3"/>
          <p:cNvPicPr>
            <a:picLocks noChangeAspect="1"/>
          </p:cNvPicPr>
          <p:nvPr/>
        </p:nvPicPr>
        <p:blipFill>
          <a:blip r:embed="rId3"/>
          <a:stretch>
            <a:fillRect/>
          </a:stretch>
        </p:blipFill>
        <p:spPr>
          <a:xfrm>
            <a:off x="2392491" y="1142114"/>
            <a:ext cx="4359018" cy="2859272"/>
          </a:xfrm>
          <a:prstGeom prst="rect">
            <a:avLst/>
          </a:prstGeom>
        </p:spPr>
      </p:pic>
      <p:pic>
        <p:nvPicPr>
          <p:cNvPr id="5" name="Picture 4"/>
          <p:cNvPicPr>
            <a:picLocks noChangeAspect="1"/>
          </p:cNvPicPr>
          <p:nvPr/>
        </p:nvPicPr>
        <p:blipFill>
          <a:blip r:embed="rId4"/>
          <a:stretch>
            <a:fillRect/>
          </a:stretch>
        </p:blipFill>
        <p:spPr>
          <a:xfrm>
            <a:off x="4961875" y="3418524"/>
            <a:ext cx="3164098" cy="914479"/>
          </a:xfrm>
          <a:prstGeom prst="rect">
            <a:avLst/>
          </a:prstGeom>
        </p:spPr>
      </p:pic>
    </p:spTree>
    <p:extLst>
      <p:ext uri="{BB962C8B-B14F-4D97-AF65-F5344CB8AC3E}">
        <p14:creationId xmlns:p14="http://schemas.microsoft.com/office/powerpoint/2010/main" val="31545013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Master_Slides_V2">
  <a:themeElements>
    <a:clrScheme name="Custom 4">
      <a:dk1>
        <a:srgbClr val="000000"/>
      </a:dk1>
      <a:lt1>
        <a:sysClr val="window" lastClr="FFFFFF"/>
      </a:lt1>
      <a:dk2>
        <a:srgbClr val="1F497D"/>
      </a:dk2>
      <a:lt2>
        <a:srgbClr val="EEECE1"/>
      </a:lt2>
      <a:accent1>
        <a:srgbClr val="00AFD7"/>
      </a:accent1>
      <a:accent2>
        <a:srgbClr val="236192"/>
      </a:accent2>
      <a:accent3>
        <a:srgbClr val="8A1B61"/>
      </a:accent3>
      <a:accent4>
        <a:srgbClr val="007749"/>
      </a:accent4>
      <a:accent5>
        <a:srgbClr val="E87722"/>
      </a:accent5>
      <a:accent6>
        <a:srgbClr val="AE2573"/>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12B7454417836544B1C1DCF6C112C203" ma:contentTypeVersion="62" ma:contentTypeDescription="Upload an image." ma:contentTypeScope="" ma:versionID="b788eb34901465ef3517f5ffcabd0081">
  <xsd:schema xmlns:xsd="http://www.w3.org/2001/XMLSchema" xmlns:xs="http://www.w3.org/2001/XMLSchema" xmlns:p="http://schemas.microsoft.com/office/2006/metadata/properties" xmlns:ns1="http://schemas.microsoft.com/sharepoint/v3" xmlns:ns2="515A6959-D1E1-430D-B961-269A566CCCD0" xmlns:ns3="http://schemas.microsoft.com/sharepoint/v3/fields" xmlns:ns4="6b67d80f-331f-4b51-b18e-81b8c101c29d" targetNamespace="http://schemas.microsoft.com/office/2006/metadata/properties" ma:root="true" ma:fieldsID="5165191be07f866d8d54e8d445bdeb5b" ns1:_="" ns2:_="" ns3:_="" ns4:_="">
    <xsd:import namespace="http://schemas.microsoft.com/sharepoint/v3"/>
    <xsd:import namespace="515A6959-D1E1-430D-B961-269A566CCCD0"/>
    <xsd:import namespace="http://schemas.microsoft.com/sharepoint/v3/fields"/>
    <xsd:import namespace="6b67d80f-331f-4b51-b18e-81b8c101c29d"/>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27" nillable="true" ma:displayName="Scheduling Start Date" ma:description="" ma:hidden="true" ma:internalName="PublishingStartDate">
      <xsd:simpleType>
        <xsd:restriction base="dms:Unknown"/>
      </xsd:simpleType>
    </xsd:element>
    <xsd:element name="PublishingExpirationDate" ma:index="28"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5A6959-D1E1-430D-B961-269A566CCCD0"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b67d80f-331f-4b51-b18e-81b8c101c29d" elementFormDefault="qualified">
    <xsd:import namespace="http://schemas.microsoft.com/office/2006/documentManagement/types"/>
    <xsd:import namespace="http://schemas.microsoft.com/office/infopath/2007/PartnerControls"/>
    <xsd:element name="SharedWithUsers" ma:index="2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0"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mageCreateDate xmlns="515A6959-D1E1-430D-B961-269A566CCCD0" xsi:nil="true"/>
    <PublishingExpirationDate xmlns="http://schemas.microsoft.com/sharepoint/v3" xsi:nil="true"/>
    <PublishingStartDate xmlns="http://schemas.microsoft.com/sharepoint/v3" xsi:nil="true"/>
    <wic_System_Copyright xmlns="http://schemas.microsoft.com/sharepoint/v3/fields" xsi:nil="true"/>
  </documentManagement>
</p:properties>
</file>

<file path=customXml/item3.xml><?xml version="1.0" encoding="utf-8"?>
<?mso-contentType ?>
<SharedContentType xmlns="Microsoft.SharePoint.Taxonomy.ContentTypeSync" SourceId="e1e867eb-0ccf-46b3-a8be-678a344b5681" ContentTypeId="0x0101009148F5A04DDD49CBA7127AADA5FB792B"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C572F2-6C16-419E-9F58-ACC002BCB3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15A6959-D1E1-430D-B961-269A566CCCD0"/>
    <ds:schemaRef ds:uri="http://schemas.microsoft.com/sharepoint/v3/fields"/>
    <ds:schemaRef ds:uri="6b67d80f-331f-4b51-b18e-81b8c101c2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800F9AD-66A1-4791-9B6E-4A3BFE343E10}">
  <ds:schemaRefs>
    <ds:schemaRef ds:uri="http://schemas.microsoft.com/office/2006/documentManagement/types"/>
    <ds:schemaRef ds:uri="515A6959-D1E1-430D-B961-269A566CCCD0"/>
    <ds:schemaRef ds:uri="http://purl.org/dc/elements/1.1/"/>
    <ds:schemaRef ds:uri="http://www.w3.org/XML/1998/namespace"/>
    <ds:schemaRef ds:uri="http://purl.org/dc/dcmitype/"/>
    <ds:schemaRef ds:uri="http://purl.org/dc/terms/"/>
    <ds:schemaRef ds:uri="http://schemas.microsoft.com/office/2006/metadata/properties"/>
    <ds:schemaRef ds:uri="http://schemas.microsoft.com/office/infopath/2007/PartnerControls"/>
    <ds:schemaRef ds:uri="http://schemas.openxmlformats.org/package/2006/metadata/core-properties"/>
    <ds:schemaRef ds:uri="6b67d80f-331f-4b51-b18e-81b8c101c29d"/>
    <ds:schemaRef ds:uri="http://schemas.microsoft.com/sharepoint/v3/fields"/>
    <ds:schemaRef ds:uri="http://schemas.microsoft.com/sharepoint/v3"/>
  </ds:schemaRefs>
</ds:datastoreItem>
</file>

<file path=customXml/itemProps3.xml><?xml version="1.0" encoding="utf-8"?>
<ds:datastoreItem xmlns:ds="http://schemas.openxmlformats.org/officeDocument/2006/customXml" ds:itemID="{ABD2CB61-7FA5-4388-AB53-8CF4DD5686C9}">
  <ds:schemaRefs>
    <ds:schemaRef ds:uri="Microsoft.SharePoint.Taxonomy.ContentTypeSync"/>
  </ds:schemaRefs>
</ds:datastoreItem>
</file>

<file path=customXml/itemProps4.xml><?xml version="1.0" encoding="utf-8"?>
<ds:datastoreItem xmlns:ds="http://schemas.openxmlformats.org/officeDocument/2006/customXml" ds:itemID="{AC06F012-B077-4E53-819C-AA089FC278F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12046</TotalTime>
  <Words>2181</Words>
  <Application>Microsoft Office PowerPoint</Application>
  <PresentationFormat>On-screen Show (16:9)</PresentationFormat>
  <Paragraphs>246</Paragraphs>
  <Slides>25</Slides>
  <Notes>25</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41" baseType="lpstr">
      <vt:lpstr>inherit</vt:lpstr>
      <vt:lpstr>微軟正黑體</vt:lpstr>
      <vt:lpstr>ＭＳ Ｐゴシック</vt:lpstr>
      <vt:lpstr>ＭＳ Ｐゴシック</vt:lpstr>
      <vt:lpstr>Open Sans</vt:lpstr>
      <vt:lpstr>Arial</vt:lpstr>
      <vt:lpstr>Arial</vt:lpstr>
      <vt:lpstr>Calibri</vt:lpstr>
      <vt:lpstr>Georgia</vt:lpstr>
      <vt:lpstr>Segoe UI Light</vt:lpstr>
      <vt:lpstr>Times New Roman</vt:lpstr>
      <vt:lpstr>Trebuchet MS</vt:lpstr>
      <vt:lpstr>Webdings</vt:lpstr>
      <vt:lpstr>Wingdings</vt:lpstr>
      <vt:lpstr>Master_Slides_V2</vt:lpstr>
      <vt:lpstr>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quality management</vt:lpstr>
      <vt:lpstr>PowerPoint Presentation</vt:lpstr>
      <vt:lpstr>PowerPoint Presentation</vt:lpstr>
      <vt:lpstr>PowerPoint Presentation</vt:lpstr>
      <vt:lpstr>WorldCat growth since 1998</vt:lpstr>
      <vt:lpstr>PowerPoint Presentation</vt:lpstr>
      <vt:lpstr>PowerPoint Presentation</vt:lpstr>
      <vt:lpstr>PowerPoint Presentation</vt:lpstr>
      <vt:lpstr>Getting ready to move to the global aggregation: the semantic web</vt:lpstr>
      <vt:lpstr>PowerPoint Presentation</vt:lpstr>
      <vt:lpstr>PowerPoint Presentation</vt:lpstr>
      <vt:lpstr>PowerPoint Presentation</vt:lpstr>
      <vt:lpstr>PowerPoint Presentation</vt:lpstr>
      <vt:lpstr>PowerPoint Presentation</vt:lpstr>
    </vt:vector>
  </TitlesOfParts>
  <Company>oclc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Blake,Clint</dc:creator>
  <cp:keywords/>
  <dc:description/>
  <cp:lastModifiedBy>van der Werf,Titia</cp:lastModifiedBy>
  <cp:revision>312</cp:revision>
  <dcterms:created xsi:type="dcterms:W3CDTF">2015-04-17T19:58:50Z</dcterms:created>
  <dcterms:modified xsi:type="dcterms:W3CDTF">2015-11-13T20:23:14Z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0x0101009148F5A04DDD49CBA7127AADA5FB792B00AADE34325A8B49CDA8BB4DB53328F2140012B7454417836544B1C1DCF6C112C203</vt:lpwstr>
  </property>
  <property fmtid="{D5CDD505-2E9C-101B-9397-08002B2CF9AE}" pid="3" name="_AdHocReviewCycleID">
    <vt:i4>-644458008</vt:i4>
  </property>
  <property fmtid="{D5CDD505-2E9C-101B-9397-08002B2CF9AE}" pid="4" name="_NewReviewCycle">
    <vt:lpwstr/>
  </property>
  <property fmtid="{D5CDD505-2E9C-101B-9397-08002B2CF9AE}" pid="5" name="_EmailSubject">
    <vt:lpwstr>Re: Final programme of the euroCRIS Strategic Membership Meeting in Barcelona</vt:lpwstr>
  </property>
  <property fmtid="{D5CDD505-2E9C-101B-9397-08002B2CF9AE}" pid="6" name="_AuthorEmail">
    <vt:lpwstr>titia.vanderwerf@oclc.org</vt:lpwstr>
  </property>
  <property fmtid="{D5CDD505-2E9C-101B-9397-08002B2CF9AE}" pid="7" name="_AuthorEmailDisplayName">
    <vt:lpwstr>van der Werf,Titia</vt:lpwstr>
  </property>
</Properties>
</file>