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4" r:id="rId1"/>
  </p:sldMasterIdLst>
  <p:notesMasterIdLst>
    <p:notesMasterId r:id="rId27"/>
  </p:notesMasterIdLst>
  <p:sldIdLst>
    <p:sldId id="286" r:id="rId2"/>
    <p:sldId id="407" r:id="rId3"/>
    <p:sldId id="400" r:id="rId4"/>
    <p:sldId id="382" r:id="rId5"/>
    <p:sldId id="294" r:id="rId6"/>
    <p:sldId id="386" r:id="rId7"/>
    <p:sldId id="398" r:id="rId8"/>
    <p:sldId id="415" r:id="rId9"/>
    <p:sldId id="412" r:id="rId10"/>
    <p:sldId id="408" r:id="rId11"/>
    <p:sldId id="384" r:id="rId12"/>
    <p:sldId id="401" r:id="rId13"/>
    <p:sldId id="418" r:id="rId14"/>
    <p:sldId id="419" r:id="rId15"/>
    <p:sldId id="417" r:id="rId16"/>
    <p:sldId id="409" r:id="rId17"/>
    <p:sldId id="411" r:id="rId18"/>
    <p:sldId id="414" r:id="rId19"/>
    <p:sldId id="373" r:id="rId20"/>
    <p:sldId id="410" r:id="rId21"/>
    <p:sldId id="405" r:id="rId22"/>
    <p:sldId id="393" r:id="rId23"/>
    <p:sldId id="387" r:id="rId24"/>
    <p:sldId id="385" r:id="rId25"/>
    <p:sldId id="397" r:id="rId2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Lucida Grande"/>
        <a:ea typeface="ヒラギノ角ゴ Pro W3"/>
        <a:cs typeface="ヒラギノ角ゴ Pro W3"/>
      </a:defRPr>
    </a:lvl1pPr>
    <a:lvl2pPr marL="457200" algn="l" rtl="0" fontAlgn="base">
      <a:spcBef>
        <a:spcPct val="0"/>
      </a:spcBef>
      <a:spcAft>
        <a:spcPct val="0"/>
      </a:spcAft>
      <a:defRPr sz="2400" kern="1200">
        <a:solidFill>
          <a:schemeClr val="tx1"/>
        </a:solidFill>
        <a:latin typeface="Lucida Grande"/>
        <a:ea typeface="ヒラギノ角ゴ Pro W3"/>
        <a:cs typeface="ヒラギノ角ゴ Pro W3"/>
      </a:defRPr>
    </a:lvl2pPr>
    <a:lvl3pPr marL="914400" algn="l" rtl="0" fontAlgn="base">
      <a:spcBef>
        <a:spcPct val="0"/>
      </a:spcBef>
      <a:spcAft>
        <a:spcPct val="0"/>
      </a:spcAft>
      <a:defRPr sz="2400" kern="1200">
        <a:solidFill>
          <a:schemeClr val="tx1"/>
        </a:solidFill>
        <a:latin typeface="Lucida Grande"/>
        <a:ea typeface="ヒラギノ角ゴ Pro W3"/>
        <a:cs typeface="ヒラギノ角ゴ Pro W3"/>
      </a:defRPr>
    </a:lvl3pPr>
    <a:lvl4pPr marL="1371600" algn="l" rtl="0" fontAlgn="base">
      <a:spcBef>
        <a:spcPct val="0"/>
      </a:spcBef>
      <a:spcAft>
        <a:spcPct val="0"/>
      </a:spcAft>
      <a:defRPr sz="2400" kern="1200">
        <a:solidFill>
          <a:schemeClr val="tx1"/>
        </a:solidFill>
        <a:latin typeface="Lucida Grande"/>
        <a:ea typeface="ヒラギノ角ゴ Pro W3"/>
        <a:cs typeface="ヒラギノ角ゴ Pro W3"/>
      </a:defRPr>
    </a:lvl4pPr>
    <a:lvl5pPr marL="1828800" algn="l" rtl="0" fontAlgn="base">
      <a:spcBef>
        <a:spcPct val="0"/>
      </a:spcBef>
      <a:spcAft>
        <a:spcPct val="0"/>
      </a:spcAft>
      <a:defRPr sz="2400" kern="1200">
        <a:solidFill>
          <a:schemeClr val="tx1"/>
        </a:solidFill>
        <a:latin typeface="Lucida Grande"/>
        <a:ea typeface="ヒラギノ角ゴ Pro W3"/>
        <a:cs typeface="ヒラギノ角ゴ Pro W3"/>
      </a:defRPr>
    </a:lvl5pPr>
    <a:lvl6pPr marL="2286000" algn="l" defTabSz="914400" rtl="0" eaLnBrk="1" latinLnBrk="0" hangingPunct="1">
      <a:defRPr sz="2400" kern="1200">
        <a:solidFill>
          <a:schemeClr val="tx1"/>
        </a:solidFill>
        <a:latin typeface="Lucida Grande"/>
        <a:ea typeface="ヒラギノ角ゴ Pro W3"/>
        <a:cs typeface="ヒラギノ角ゴ Pro W3"/>
      </a:defRPr>
    </a:lvl6pPr>
    <a:lvl7pPr marL="2743200" algn="l" defTabSz="914400" rtl="0" eaLnBrk="1" latinLnBrk="0" hangingPunct="1">
      <a:defRPr sz="2400" kern="1200">
        <a:solidFill>
          <a:schemeClr val="tx1"/>
        </a:solidFill>
        <a:latin typeface="Lucida Grande"/>
        <a:ea typeface="ヒラギノ角ゴ Pro W3"/>
        <a:cs typeface="ヒラギノ角ゴ Pro W3"/>
      </a:defRPr>
    </a:lvl7pPr>
    <a:lvl8pPr marL="3200400" algn="l" defTabSz="914400" rtl="0" eaLnBrk="1" latinLnBrk="0" hangingPunct="1">
      <a:defRPr sz="2400" kern="1200">
        <a:solidFill>
          <a:schemeClr val="tx1"/>
        </a:solidFill>
        <a:latin typeface="Lucida Grande"/>
        <a:ea typeface="ヒラギノ角ゴ Pro W3"/>
        <a:cs typeface="ヒラギノ角ゴ Pro W3"/>
      </a:defRPr>
    </a:lvl8pPr>
    <a:lvl9pPr marL="3657600" algn="l" defTabSz="914400" rtl="0" eaLnBrk="1" latinLnBrk="0" hangingPunct="1">
      <a:defRPr sz="2400" kern="1200">
        <a:solidFill>
          <a:schemeClr val="tx1"/>
        </a:solidFill>
        <a:latin typeface="Lucida Grande"/>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0577" autoAdjust="0"/>
  </p:normalViewPr>
  <p:slideViewPr>
    <p:cSldViewPr>
      <p:cViewPr varScale="1">
        <p:scale>
          <a:sx n="64" d="100"/>
          <a:sy n="64" d="100"/>
        </p:scale>
        <p:origin x="-18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8180D0-1510-4ECB-98CC-7CBA43F27090}" type="doc">
      <dgm:prSet loTypeId="urn:microsoft.com/office/officeart/2005/8/layout/cycle2" loCatId="cycle" qsTypeId="urn:microsoft.com/office/officeart/2005/8/quickstyle/simple4" qsCatId="simple" csTypeId="urn:microsoft.com/office/officeart/2005/8/colors/colorful5" csCatId="colorful" phldr="1"/>
      <dgm:spPr/>
      <dgm:t>
        <a:bodyPr/>
        <a:lstStyle/>
        <a:p>
          <a:endParaRPr lang="en-GB"/>
        </a:p>
      </dgm:t>
    </dgm:pt>
    <dgm:pt modelId="{40670CB5-4DC7-4ECD-B61C-BE93F81144A8}">
      <dgm:prSet phldrT="[Text]"/>
      <dgm:spPr/>
      <dgm:t>
        <a:bodyPr/>
        <a:lstStyle/>
        <a:p>
          <a:r>
            <a:rPr lang="en-GB" dirty="0" smtClean="0"/>
            <a:t>proposal</a:t>
          </a:r>
          <a:endParaRPr lang="en-GB" dirty="0"/>
        </a:p>
      </dgm:t>
    </dgm:pt>
    <dgm:pt modelId="{9275AB68-31F0-44E5-B490-9D511BF5033C}" type="parTrans" cxnId="{E322F871-45F1-4490-83F9-02D16821DEA0}">
      <dgm:prSet/>
      <dgm:spPr/>
      <dgm:t>
        <a:bodyPr/>
        <a:lstStyle/>
        <a:p>
          <a:endParaRPr lang="en-GB"/>
        </a:p>
      </dgm:t>
    </dgm:pt>
    <dgm:pt modelId="{A2E444BF-E37F-4326-9156-6809936405EE}" type="sibTrans" cxnId="{E322F871-45F1-4490-83F9-02D16821DEA0}">
      <dgm:prSet/>
      <dgm:spPr/>
      <dgm:t>
        <a:bodyPr/>
        <a:lstStyle/>
        <a:p>
          <a:endParaRPr lang="en-GB"/>
        </a:p>
      </dgm:t>
    </dgm:pt>
    <dgm:pt modelId="{29ACD14E-181B-42C1-98C5-10EFF11ABF5F}">
      <dgm:prSet phldrT="[Text]"/>
      <dgm:spPr/>
      <dgm:t>
        <a:bodyPr/>
        <a:lstStyle/>
        <a:p>
          <a:r>
            <a:rPr lang="en-GB" dirty="0" smtClean="0"/>
            <a:t>approval</a:t>
          </a:r>
          <a:endParaRPr lang="en-GB" dirty="0"/>
        </a:p>
      </dgm:t>
    </dgm:pt>
    <dgm:pt modelId="{6B85AB49-6EE4-4DD0-ACCD-1B9CADD8B63E}" type="parTrans" cxnId="{C9C4E603-43DB-4A86-9A3E-CAF70C0C19C1}">
      <dgm:prSet/>
      <dgm:spPr/>
      <dgm:t>
        <a:bodyPr/>
        <a:lstStyle/>
        <a:p>
          <a:endParaRPr lang="en-GB"/>
        </a:p>
      </dgm:t>
    </dgm:pt>
    <dgm:pt modelId="{E1F2AA0D-66C1-4EE3-B7C8-B69BB01CEFF4}" type="sibTrans" cxnId="{C9C4E603-43DB-4A86-9A3E-CAF70C0C19C1}">
      <dgm:prSet/>
      <dgm:spPr/>
      <dgm:t>
        <a:bodyPr/>
        <a:lstStyle/>
        <a:p>
          <a:endParaRPr lang="en-GB"/>
        </a:p>
      </dgm:t>
    </dgm:pt>
    <dgm:pt modelId="{C82D4FF2-6E0F-4AA1-B180-09761B1F72A3}">
      <dgm:prSet phldrT="[Text]"/>
      <dgm:spPr/>
      <dgm:t>
        <a:bodyPr/>
        <a:lstStyle/>
        <a:p>
          <a:r>
            <a:rPr lang="en-GB" dirty="0" smtClean="0"/>
            <a:t>experiment</a:t>
          </a:r>
          <a:endParaRPr lang="en-GB" dirty="0"/>
        </a:p>
      </dgm:t>
    </dgm:pt>
    <dgm:pt modelId="{FECC49C3-C4D0-4EFE-9CE1-79B730566CF3}" type="parTrans" cxnId="{39CD5986-813B-4840-A7C3-8CA0C7BFF8D6}">
      <dgm:prSet/>
      <dgm:spPr/>
      <dgm:t>
        <a:bodyPr/>
        <a:lstStyle/>
        <a:p>
          <a:endParaRPr lang="en-GB"/>
        </a:p>
      </dgm:t>
    </dgm:pt>
    <dgm:pt modelId="{45AC93B7-2528-4D56-A972-230B3609A7C3}" type="sibTrans" cxnId="{39CD5986-813B-4840-A7C3-8CA0C7BFF8D6}">
      <dgm:prSet/>
      <dgm:spPr/>
      <dgm:t>
        <a:bodyPr/>
        <a:lstStyle/>
        <a:p>
          <a:endParaRPr lang="en-GB"/>
        </a:p>
      </dgm:t>
    </dgm:pt>
    <dgm:pt modelId="{5DA7FF29-2946-4D62-B2EE-6A5929FAB874}">
      <dgm:prSet phldrT="[Text]"/>
      <dgm:spPr/>
      <dgm:t>
        <a:bodyPr/>
        <a:lstStyle/>
        <a:p>
          <a:r>
            <a:rPr lang="en-GB" dirty="0" smtClean="0"/>
            <a:t>Data production</a:t>
          </a:r>
          <a:endParaRPr lang="en-GB" dirty="0"/>
        </a:p>
      </dgm:t>
    </dgm:pt>
    <dgm:pt modelId="{D2578A13-5574-401D-AF8F-2A06DAC23BF1}" type="parTrans" cxnId="{1ED9C6D1-C7FF-416D-BF4D-CC04988BE0D5}">
      <dgm:prSet/>
      <dgm:spPr/>
      <dgm:t>
        <a:bodyPr/>
        <a:lstStyle/>
        <a:p>
          <a:endParaRPr lang="en-GB"/>
        </a:p>
      </dgm:t>
    </dgm:pt>
    <dgm:pt modelId="{B933B8C7-49CC-4326-9D5B-480E92983D54}" type="sibTrans" cxnId="{1ED9C6D1-C7FF-416D-BF4D-CC04988BE0D5}">
      <dgm:prSet/>
      <dgm:spPr/>
      <dgm:t>
        <a:bodyPr/>
        <a:lstStyle/>
        <a:p>
          <a:endParaRPr lang="en-GB"/>
        </a:p>
      </dgm:t>
    </dgm:pt>
    <dgm:pt modelId="{B5C27B8D-0473-4FFC-B24A-C88A6B44CE97}">
      <dgm:prSet phldrT="[Text]"/>
      <dgm:spPr/>
      <dgm:t>
        <a:bodyPr/>
        <a:lstStyle/>
        <a:p>
          <a:r>
            <a:rPr lang="en-GB" dirty="0" smtClean="0"/>
            <a:t>Record publication info</a:t>
          </a:r>
          <a:endParaRPr lang="en-GB" dirty="0"/>
        </a:p>
      </dgm:t>
    </dgm:pt>
    <dgm:pt modelId="{7DB81E75-3F1D-4D68-9965-9B5CF3AB65AD}" type="parTrans" cxnId="{75194403-D1B2-4DD5-86A8-C528497A8EEA}">
      <dgm:prSet/>
      <dgm:spPr/>
      <dgm:t>
        <a:bodyPr/>
        <a:lstStyle/>
        <a:p>
          <a:endParaRPr lang="en-GB"/>
        </a:p>
      </dgm:t>
    </dgm:pt>
    <dgm:pt modelId="{BFC1E129-5002-44B6-8EE6-61169F570CED}" type="sibTrans" cxnId="{75194403-D1B2-4DD5-86A8-C528497A8EEA}">
      <dgm:prSet/>
      <dgm:spPr/>
      <dgm:t>
        <a:bodyPr/>
        <a:lstStyle/>
        <a:p>
          <a:endParaRPr lang="en-GB"/>
        </a:p>
      </dgm:t>
    </dgm:pt>
    <dgm:pt modelId="{121DDFF7-48A7-4390-BF48-203F54F06627}">
      <dgm:prSet phldrT="[Text]"/>
      <dgm:spPr/>
      <dgm:t>
        <a:bodyPr/>
        <a:lstStyle/>
        <a:p>
          <a:r>
            <a:rPr lang="en-GB" dirty="0" smtClean="0"/>
            <a:t>Data management</a:t>
          </a:r>
          <a:endParaRPr lang="en-GB" dirty="0"/>
        </a:p>
      </dgm:t>
    </dgm:pt>
    <dgm:pt modelId="{5CFF6E26-564A-4B66-9A28-AFABDE14B9C0}" type="parTrans" cxnId="{C39D88C7-66DC-4B87-AB4E-FA23728AB895}">
      <dgm:prSet/>
      <dgm:spPr/>
      <dgm:t>
        <a:bodyPr/>
        <a:lstStyle/>
        <a:p>
          <a:endParaRPr lang="en-GB"/>
        </a:p>
      </dgm:t>
    </dgm:pt>
    <dgm:pt modelId="{22CB5A04-2789-4B96-ADF8-DF275AC5F6FD}" type="sibTrans" cxnId="{C39D88C7-66DC-4B87-AB4E-FA23728AB895}">
      <dgm:prSet/>
      <dgm:spPr/>
      <dgm:t>
        <a:bodyPr/>
        <a:lstStyle/>
        <a:p>
          <a:endParaRPr lang="en-GB"/>
        </a:p>
      </dgm:t>
    </dgm:pt>
    <dgm:pt modelId="{4FA2022A-C77C-4E59-8CBD-238E0F1C0F68}">
      <dgm:prSet phldrT="[Text]"/>
      <dgm:spPr/>
      <dgm:t>
        <a:bodyPr/>
        <a:lstStyle/>
        <a:p>
          <a:r>
            <a:rPr lang="en-GB" dirty="0" smtClean="0"/>
            <a:t>Data analysis</a:t>
          </a:r>
          <a:endParaRPr lang="en-GB" dirty="0"/>
        </a:p>
      </dgm:t>
    </dgm:pt>
    <dgm:pt modelId="{5D4CED40-BFE2-4FB7-843F-13CAB7028B1F}" type="parTrans" cxnId="{892632A1-E3E5-4128-85FC-C19342A9D4E9}">
      <dgm:prSet/>
      <dgm:spPr/>
      <dgm:t>
        <a:bodyPr/>
        <a:lstStyle/>
        <a:p>
          <a:endParaRPr lang="en-GB"/>
        </a:p>
      </dgm:t>
    </dgm:pt>
    <dgm:pt modelId="{2697A133-A4B3-4557-9B7D-12C691B3977F}" type="sibTrans" cxnId="{892632A1-E3E5-4128-85FC-C19342A9D4E9}">
      <dgm:prSet/>
      <dgm:spPr/>
      <dgm:t>
        <a:bodyPr/>
        <a:lstStyle/>
        <a:p>
          <a:endParaRPr lang="en-GB"/>
        </a:p>
      </dgm:t>
    </dgm:pt>
    <dgm:pt modelId="{D5FEB04F-5633-4FD5-A5BD-EF45774E43F5}" type="pres">
      <dgm:prSet presAssocID="{2B8180D0-1510-4ECB-98CC-7CBA43F27090}" presName="cycle" presStyleCnt="0">
        <dgm:presLayoutVars>
          <dgm:dir/>
          <dgm:resizeHandles val="exact"/>
        </dgm:presLayoutVars>
      </dgm:prSet>
      <dgm:spPr/>
      <dgm:t>
        <a:bodyPr/>
        <a:lstStyle/>
        <a:p>
          <a:endParaRPr lang="en-GB"/>
        </a:p>
      </dgm:t>
    </dgm:pt>
    <dgm:pt modelId="{56F5D857-08C6-4F0C-B376-286BA7816ECD}" type="pres">
      <dgm:prSet presAssocID="{40670CB5-4DC7-4ECD-B61C-BE93F81144A8}" presName="node" presStyleLbl="node1" presStyleIdx="0" presStyleCnt="7">
        <dgm:presLayoutVars>
          <dgm:bulletEnabled val="1"/>
        </dgm:presLayoutVars>
      </dgm:prSet>
      <dgm:spPr/>
      <dgm:t>
        <a:bodyPr/>
        <a:lstStyle/>
        <a:p>
          <a:endParaRPr lang="en-GB"/>
        </a:p>
      </dgm:t>
    </dgm:pt>
    <dgm:pt modelId="{DF755A86-1B59-42BB-AE5C-60FDEDAE910A}" type="pres">
      <dgm:prSet presAssocID="{A2E444BF-E37F-4326-9156-6809936405EE}" presName="sibTrans" presStyleLbl="sibTrans2D1" presStyleIdx="0" presStyleCnt="7"/>
      <dgm:spPr/>
      <dgm:t>
        <a:bodyPr/>
        <a:lstStyle/>
        <a:p>
          <a:endParaRPr lang="en-GB"/>
        </a:p>
      </dgm:t>
    </dgm:pt>
    <dgm:pt modelId="{3251E2F9-517C-4E0F-A4E8-C0C34355BAA4}" type="pres">
      <dgm:prSet presAssocID="{A2E444BF-E37F-4326-9156-6809936405EE}" presName="connectorText" presStyleLbl="sibTrans2D1" presStyleIdx="0" presStyleCnt="7"/>
      <dgm:spPr/>
      <dgm:t>
        <a:bodyPr/>
        <a:lstStyle/>
        <a:p>
          <a:endParaRPr lang="en-GB"/>
        </a:p>
      </dgm:t>
    </dgm:pt>
    <dgm:pt modelId="{AE1BD3FD-0CE4-44E2-9836-6A878C3457CB}" type="pres">
      <dgm:prSet presAssocID="{29ACD14E-181B-42C1-98C5-10EFF11ABF5F}" presName="node" presStyleLbl="node1" presStyleIdx="1" presStyleCnt="7">
        <dgm:presLayoutVars>
          <dgm:bulletEnabled val="1"/>
        </dgm:presLayoutVars>
      </dgm:prSet>
      <dgm:spPr/>
      <dgm:t>
        <a:bodyPr/>
        <a:lstStyle/>
        <a:p>
          <a:endParaRPr lang="en-GB"/>
        </a:p>
      </dgm:t>
    </dgm:pt>
    <dgm:pt modelId="{1D07F33E-B3FF-42F9-9C0A-CEE571AA04F2}" type="pres">
      <dgm:prSet presAssocID="{E1F2AA0D-66C1-4EE3-B7C8-B69BB01CEFF4}" presName="sibTrans" presStyleLbl="sibTrans2D1" presStyleIdx="1" presStyleCnt="7"/>
      <dgm:spPr/>
      <dgm:t>
        <a:bodyPr/>
        <a:lstStyle/>
        <a:p>
          <a:endParaRPr lang="en-GB"/>
        </a:p>
      </dgm:t>
    </dgm:pt>
    <dgm:pt modelId="{404F5988-AD09-4C6A-81AB-4652AFDFCEF1}" type="pres">
      <dgm:prSet presAssocID="{E1F2AA0D-66C1-4EE3-B7C8-B69BB01CEFF4}" presName="connectorText" presStyleLbl="sibTrans2D1" presStyleIdx="1" presStyleCnt="7"/>
      <dgm:spPr/>
      <dgm:t>
        <a:bodyPr/>
        <a:lstStyle/>
        <a:p>
          <a:endParaRPr lang="en-GB"/>
        </a:p>
      </dgm:t>
    </dgm:pt>
    <dgm:pt modelId="{A9D545BF-5BA4-4E18-A3EA-4DF253EB453E}" type="pres">
      <dgm:prSet presAssocID="{C82D4FF2-6E0F-4AA1-B180-09761B1F72A3}" presName="node" presStyleLbl="node1" presStyleIdx="2" presStyleCnt="7">
        <dgm:presLayoutVars>
          <dgm:bulletEnabled val="1"/>
        </dgm:presLayoutVars>
      </dgm:prSet>
      <dgm:spPr/>
      <dgm:t>
        <a:bodyPr/>
        <a:lstStyle/>
        <a:p>
          <a:endParaRPr lang="en-GB"/>
        </a:p>
      </dgm:t>
    </dgm:pt>
    <dgm:pt modelId="{C10721CF-17B1-459D-82DE-022245EC8C15}" type="pres">
      <dgm:prSet presAssocID="{45AC93B7-2528-4D56-A972-230B3609A7C3}" presName="sibTrans" presStyleLbl="sibTrans2D1" presStyleIdx="2" presStyleCnt="7"/>
      <dgm:spPr/>
      <dgm:t>
        <a:bodyPr/>
        <a:lstStyle/>
        <a:p>
          <a:endParaRPr lang="en-GB"/>
        </a:p>
      </dgm:t>
    </dgm:pt>
    <dgm:pt modelId="{D2CB01DB-F78D-4211-AECA-4F5F4EA150FC}" type="pres">
      <dgm:prSet presAssocID="{45AC93B7-2528-4D56-A972-230B3609A7C3}" presName="connectorText" presStyleLbl="sibTrans2D1" presStyleIdx="2" presStyleCnt="7"/>
      <dgm:spPr/>
      <dgm:t>
        <a:bodyPr/>
        <a:lstStyle/>
        <a:p>
          <a:endParaRPr lang="en-GB"/>
        </a:p>
      </dgm:t>
    </dgm:pt>
    <dgm:pt modelId="{D4C814F7-390E-4B65-9A46-E23510AD39E8}" type="pres">
      <dgm:prSet presAssocID="{5DA7FF29-2946-4D62-B2EE-6A5929FAB874}" presName="node" presStyleLbl="node1" presStyleIdx="3" presStyleCnt="7">
        <dgm:presLayoutVars>
          <dgm:bulletEnabled val="1"/>
        </dgm:presLayoutVars>
      </dgm:prSet>
      <dgm:spPr/>
      <dgm:t>
        <a:bodyPr/>
        <a:lstStyle/>
        <a:p>
          <a:endParaRPr lang="en-GB"/>
        </a:p>
      </dgm:t>
    </dgm:pt>
    <dgm:pt modelId="{5290A315-2E1E-4742-982A-3D475E5DF4CD}" type="pres">
      <dgm:prSet presAssocID="{B933B8C7-49CC-4326-9D5B-480E92983D54}" presName="sibTrans" presStyleLbl="sibTrans2D1" presStyleIdx="3" presStyleCnt="7"/>
      <dgm:spPr/>
      <dgm:t>
        <a:bodyPr/>
        <a:lstStyle/>
        <a:p>
          <a:endParaRPr lang="en-GB"/>
        </a:p>
      </dgm:t>
    </dgm:pt>
    <dgm:pt modelId="{BA511600-F68C-4D99-80CF-14CA413A370A}" type="pres">
      <dgm:prSet presAssocID="{B933B8C7-49CC-4326-9D5B-480E92983D54}" presName="connectorText" presStyleLbl="sibTrans2D1" presStyleIdx="3" presStyleCnt="7"/>
      <dgm:spPr/>
      <dgm:t>
        <a:bodyPr/>
        <a:lstStyle/>
        <a:p>
          <a:endParaRPr lang="en-GB"/>
        </a:p>
      </dgm:t>
    </dgm:pt>
    <dgm:pt modelId="{358E08C8-AD53-4656-95D0-842B260F3D08}" type="pres">
      <dgm:prSet presAssocID="{121DDFF7-48A7-4390-BF48-203F54F06627}" presName="node" presStyleLbl="node1" presStyleIdx="4" presStyleCnt="7">
        <dgm:presLayoutVars>
          <dgm:bulletEnabled val="1"/>
        </dgm:presLayoutVars>
      </dgm:prSet>
      <dgm:spPr/>
      <dgm:t>
        <a:bodyPr/>
        <a:lstStyle/>
        <a:p>
          <a:endParaRPr lang="en-GB"/>
        </a:p>
      </dgm:t>
    </dgm:pt>
    <dgm:pt modelId="{874B5D66-8ACD-46E1-B4CF-79BE234950DC}" type="pres">
      <dgm:prSet presAssocID="{22CB5A04-2789-4B96-ADF8-DF275AC5F6FD}" presName="sibTrans" presStyleLbl="sibTrans2D1" presStyleIdx="4" presStyleCnt="7"/>
      <dgm:spPr/>
      <dgm:t>
        <a:bodyPr/>
        <a:lstStyle/>
        <a:p>
          <a:endParaRPr lang="en-GB"/>
        </a:p>
      </dgm:t>
    </dgm:pt>
    <dgm:pt modelId="{3FBE6147-C075-4739-9D6F-7B14767D9B86}" type="pres">
      <dgm:prSet presAssocID="{22CB5A04-2789-4B96-ADF8-DF275AC5F6FD}" presName="connectorText" presStyleLbl="sibTrans2D1" presStyleIdx="4" presStyleCnt="7"/>
      <dgm:spPr/>
      <dgm:t>
        <a:bodyPr/>
        <a:lstStyle/>
        <a:p>
          <a:endParaRPr lang="en-GB"/>
        </a:p>
      </dgm:t>
    </dgm:pt>
    <dgm:pt modelId="{02AA9203-3726-428B-AD09-FF678B74C44D}" type="pres">
      <dgm:prSet presAssocID="{4FA2022A-C77C-4E59-8CBD-238E0F1C0F68}" presName="node" presStyleLbl="node1" presStyleIdx="5" presStyleCnt="7">
        <dgm:presLayoutVars>
          <dgm:bulletEnabled val="1"/>
        </dgm:presLayoutVars>
      </dgm:prSet>
      <dgm:spPr/>
      <dgm:t>
        <a:bodyPr/>
        <a:lstStyle/>
        <a:p>
          <a:endParaRPr lang="en-GB"/>
        </a:p>
      </dgm:t>
    </dgm:pt>
    <dgm:pt modelId="{DCBC4BE5-CC38-491D-BF09-10A44058B7AA}" type="pres">
      <dgm:prSet presAssocID="{2697A133-A4B3-4557-9B7D-12C691B3977F}" presName="sibTrans" presStyleLbl="sibTrans2D1" presStyleIdx="5" presStyleCnt="7"/>
      <dgm:spPr/>
      <dgm:t>
        <a:bodyPr/>
        <a:lstStyle/>
        <a:p>
          <a:endParaRPr lang="en-GB"/>
        </a:p>
      </dgm:t>
    </dgm:pt>
    <dgm:pt modelId="{70C126A7-8D6B-450C-AB30-71D115010146}" type="pres">
      <dgm:prSet presAssocID="{2697A133-A4B3-4557-9B7D-12C691B3977F}" presName="connectorText" presStyleLbl="sibTrans2D1" presStyleIdx="5" presStyleCnt="7"/>
      <dgm:spPr/>
      <dgm:t>
        <a:bodyPr/>
        <a:lstStyle/>
        <a:p>
          <a:endParaRPr lang="en-GB"/>
        </a:p>
      </dgm:t>
    </dgm:pt>
    <dgm:pt modelId="{0F05395D-0D3D-49D6-BBB0-EB7A40295C41}" type="pres">
      <dgm:prSet presAssocID="{B5C27B8D-0473-4FFC-B24A-C88A6B44CE97}" presName="node" presStyleLbl="node1" presStyleIdx="6" presStyleCnt="7">
        <dgm:presLayoutVars>
          <dgm:bulletEnabled val="1"/>
        </dgm:presLayoutVars>
      </dgm:prSet>
      <dgm:spPr/>
      <dgm:t>
        <a:bodyPr/>
        <a:lstStyle/>
        <a:p>
          <a:endParaRPr lang="en-GB"/>
        </a:p>
      </dgm:t>
    </dgm:pt>
    <dgm:pt modelId="{3C130EBD-7F61-4548-91F3-2FA8DC2B67D4}" type="pres">
      <dgm:prSet presAssocID="{BFC1E129-5002-44B6-8EE6-61169F570CED}" presName="sibTrans" presStyleLbl="sibTrans2D1" presStyleIdx="6" presStyleCnt="7"/>
      <dgm:spPr/>
      <dgm:t>
        <a:bodyPr/>
        <a:lstStyle/>
        <a:p>
          <a:endParaRPr lang="en-GB"/>
        </a:p>
      </dgm:t>
    </dgm:pt>
    <dgm:pt modelId="{8411AAB8-D260-44B5-A153-110209BBBB4C}" type="pres">
      <dgm:prSet presAssocID="{BFC1E129-5002-44B6-8EE6-61169F570CED}" presName="connectorText" presStyleLbl="sibTrans2D1" presStyleIdx="6" presStyleCnt="7"/>
      <dgm:spPr/>
      <dgm:t>
        <a:bodyPr/>
        <a:lstStyle/>
        <a:p>
          <a:endParaRPr lang="en-GB"/>
        </a:p>
      </dgm:t>
    </dgm:pt>
  </dgm:ptLst>
  <dgm:cxnLst>
    <dgm:cxn modelId="{75194403-D1B2-4DD5-86A8-C528497A8EEA}" srcId="{2B8180D0-1510-4ECB-98CC-7CBA43F27090}" destId="{B5C27B8D-0473-4FFC-B24A-C88A6B44CE97}" srcOrd="6" destOrd="0" parTransId="{7DB81E75-3F1D-4D68-9965-9B5CF3AB65AD}" sibTransId="{BFC1E129-5002-44B6-8EE6-61169F570CED}"/>
    <dgm:cxn modelId="{3E2202B4-6A80-4DF5-8185-5C74999A5A85}" type="presOf" srcId="{2697A133-A4B3-4557-9B7D-12C691B3977F}" destId="{70C126A7-8D6B-450C-AB30-71D115010146}" srcOrd="1" destOrd="0" presId="urn:microsoft.com/office/officeart/2005/8/layout/cycle2"/>
    <dgm:cxn modelId="{12E78B7F-1EC2-43E3-9373-EDA178175D89}" type="presOf" srcId="{29ACD14E-181B-42C1-98C5-10EFF11ABF5F}" destId="{AE1BD3FD-0CE4-44E2-9836-6A878C3457CB}" srcOrd="0" destOrd="0" presId="urn:microsoft.com/office/officeart/2005/8/layout/cycle2"/>
    <dgm:cxn modelId="{9A82F213-8489-4E69-A8B6-04B8F052596D}" type="presOf" srcId="{B933B8C7-49CC-4326-9D5B-480E92983D54}" destId="{BA511600-F68C-4D99-80CF-14CA413A370A}" srcOrd="1" destOrd="0" presId="urn:microsoft.com/office/officeart/2005/8/layout/cycle2"/>
    <dgm:cxn modelId="{C9C4E603-43DB-4A86-9A3E-CAF70C0C19C1}" srcId="{2B8180D0-1510-4ECB-98CC-7CBA43F27090}" destId="{29ACD14E-181B-42C1-98C5-10EFF11ABF5F}" srcOrd="1" destOrd="0" parTransId="{6B85AB49-6EE4-4DD0-ACCD-1B9CADD8B63E}" sibTransId="{E1F2AA0D-66C1-4EE3-B7C8-B69BB01CEFF4}"/>
    <dgm:cxn modelId="{39CD5986-813B-4840-A7C3-8CA0C7BFF8D6}" srcId="{2B8180D0-1510-4ECB-98CC-7CBA43F27090}" destId="{C82D4FF2-6E0F-4AA1-B180-09761B1F72A3}" srcOrd="2" destOrd="0" parTransId="{FECC49C3-C4D0-4EFE-9CE1-79B730566CF3}" sibTransId="{45AC93B7-2528-4D56-A972-230B3609A7C3}"/>
    <dgm:cxn modelId="{E2A47A6B-8BED-4819-B090-52D4DA103B4E}" type="presOf" srcId="{4FA2022A-C77C-4E59-8CBD-238E0F1C0F68}" destId="{02AA9203-3726-428B-AD09-FF678B74C44D}" srcOrd="0" destOrd="0" presId="urn:microsoft.com/office/officeart/2005/8/layout/cycle2"/>
    <dgm:cxn modelId="{E322F871-45F1-4490-83F9-02D16821DEA0}" srcId="{2B8180D0-1510-4ECB-98CC-7CBA43F27090}" destId="{40670CB5-4DC7-4ECD-B61C-BE93F81144A8}" srcOrd="0" destOrd="0" parTransId="{9275AB68-31F0-44E5-B490-9D511BF5033C}" sibTransId="{A2E444BF-E37F-4326-9156-6809936405EE}"/>
    <dgm:cxn modelId="{C507FFCA-A241-4354-BCE7-51EBBD073C94}" type="presOf" srcId="{45AC93B7-2528-4D56-A972-230B3609A7C3}" destId="{D2CB01DB-F78D-4211-AECA-4F5F4EA150FC}" srcOrd="1" destOrd="0" presId="urn:microsoft.com/office/officeart/2005/8/layout/cycle2"/>
    <dgm:cxn modelId="{8ED8496F-F370-4DA1-A1FB-3E8B54135333}" type="presOf" srcId="{BFC1E129-5002-44B6-8EE6-61169F570CED}" destId="{8411AAB8-D260-44B5-A153-110209BBBB4C}" srcOrd="1" destOrd="0" presId="urn:microsoft.com/office/officeart/2005/8/layout/cycle2"/>
    <dgm:cxn modelId="{69CB6645-CA52-4280-83ED-406B7AE29BEF}" type="presOf" srcId="{B933B8C7-49CC-4326-9D5B-480E92983D54}" destId="{5290A315-2E1E-4742-982A-3D475E5DF4CD}" srcOrd="0" destOrd="0" presId="urn:microsoft.com/office/officeart/2005/8/layout/cycle2"/>
    <dgm:cxn modelId="{E96D7291-FDA3-4EB0-8D53-1196F4D81B7F}" type="presOf" srcId="{2B8180D0-1510-4ECB-98CC-7CBA43F27090}" destId="{D5FEB04F-5633-4FD5-A5BD-EF45774E43F5}" srcOrd="0" destOrd="0" presId="urn:microsoft.com/office/officeart/2005/8/layout/cycle2"/>
    <dgm:cxn modelId="{D4E18754-ADD1-4AC7-8919-40766214F658}" type="presOf" srcId="{22CB5A04-2789-4B96-ADF8-DF275AC5F6FD}" destId="{874B5D66-8ACD-46E1-B4CF-79BE234950DC}" srcOrd="0" destOrd="0" presId="urn:microsoft.com/office/officeart/2005/8/layout/cycle2"/>
    <dgm:cxn modelId="{1C17BA33-957D-44B3-A9BC-462375505EC9}" type="presOf" srcId="{121DDFF7-48A7-4390-BF48-203F54F06627}" destId="{358E08C8-AD53-4656-95D0-842B260F3D08}" srcOrd="0" destOrd="0" presId="urn:microsoft.com/office/officeart/2005/8/layout/cycle2"/>
    <dgm:cxn modelId="{47663446-7B65-4133-A5A5-B33373E1AB3E}" type="presOf" srcId="{2697A133-A4B3-4557-9B7D-12C691B3977F}" destId="{DCBC4BE5-CC38-491D-BF09-10A44058B7AA}" srcOrd="0" destOrd="0" presId="urn:microsoft.com/office/officeart/2005/8/layout/cycle2"/>
    <dgm:cxn modelId="{CEC0C4F6-9833-4D99-A211-EC211A3FC3B2}" type="presOf" srcId="{A2E444BF-E37F-4326-9156-6809936405EE}" destId="{DF755A86-1B59-42BB-AE5C-60FDEDAE910A}" srcOrd="0" destOrd="0" presId="urn:microsoft.com/office/officeart/2005/8/layout/cycle2"/>
    <dgm:cxn modelId="{C39D88C7-66DC-4B87-AB4E-FA23728AB895}" srcId="{2B8180D0-1510-4ECB-98CC-7CBA43F27090}" destId="{121DDFF7-48A7-4390-BF48-203F54F06627}" srcOrd="4" destOrd="0" parTransId="{5CFF6E26-564A-4B66-9A28-AFABDE14B9C0}" sibTransId="{22CB5A04-2789-4B96-ADF8-DF275AC5F6FD}"/>
    <dgm:cxn modelId="{892632A1-E3E5-4128-85FC-C19342A9D4E9}" srcId="{2B8180D0-1510-4ECB-98CC-7CBA43F27090}" destId="{4FA2022A-C77C-4E59-8CBD-238E0F1C0F68}" srcOrd="5" destOrd="0" parTransId="{5D4CED40-BFE2-4FB7-843F-13CAB7028B1F}" sibTransId="{2697A133-A4B3-4557-9B7D-12C691B3977F}"/>
    <dgm:cxn modelId="{3164F4A8-B7F2-4A6A-A798-D9F2E15C10DB}" type="presOf" srcId="{22CB5A04-2789-4B96-ADF8-DF275AC5F6FD}" destId="{3FBE6147-C075-4739-9D6F-7B14767D9B86}" srcOrd="1" destOrd="0" presId="urn:microsoft.com/office/officeart/2005/8/layout/cycle2"/>
    <dgm:cxn modelId="{025100C0-AA24-47E5-A42F-021E83AF8F07}" type="presOf" srcId="{40670CB5-4DC7-4ECD-B61C-BE93F81144A8}" destId="{56F5D857-08C6-4F0C-B376-286BA7816ECD}" srcOrd="0" destOrd="0" presId="urn:microsoft.com/office/officeart/2005/8/layout/cycle2"/>
    <dgm:cxn modelId="{09D05512-FF87-4F0B-AD7D-E1BE99758C9A}" type="presOf" srcId="{5DA7FF29-2946-4D62-B2EE-6A5929FAB874}" destId="{D4C814F7-390E-4B65-9A46-E23510AD39E8}" srcOrd="0" destOrd="0" presId="urn:microsoft.com/office/officeart/2005/8/layout/cycle2"/>
    <dgm:cxn modelId="{1ED9C6D1-C7FF-416D-BF4D-CC04988BE0D5}" srcId="{2B8180D0-1510-4ECB-98CC-7CBA43F27090}" destId="{5DA7FF29-2946-4D62-B2EE-6A5929FAB874}" srcOrd="3" destOrd="0" parTransId="{D2578A13-5574-401D-AF8F-2A06DAC23BF1}" sibTransId="{B933B8C7-49CC-4326-9D5B-480E92983D54}"/>
    <dgm:cxn modelId="{05AFE013-BD97-42C9-AE3C-5C47849440BA}" type="presOf" srcId="{BFC1E129-5002-44B6-8EE6-61169F570CED}" destId="{3C130EBD-7F61-4548-91F3-2FA8DC2B67D4}" srcOrd="0" destOrd="0" presId="urn:microsoft.com/office/officeart/2005/8/layout/cycle2"/>
    <dgm:cxn modelId="{FC39484E-BAF2-4535-917E-E06F886DDC3E}" type="presOf" srcId="{E1F2AA0D-66C1-4EE3-B7C8-B69BB01CEFF4}" destId="{404F5988-AD09-4C6A-81AB-4652AFDFCEF1}" srcOrd="1" destOrd="0" presId="urn:microsoft.com/office/officeart/2005/8/layout/cycle2"/>
    <dgm:cxn modelId="{9D0A92C0-DB57-4742-843B-A1F60464BE5A}" type="presOf" srcId="{45AC93B7-2528-4D56-A972-230B3609A7C3}" destId="{C10721CF-17B1-459D-82DE-022245EC8C15}" srcOrd="0" destOrd="0" presId="urn:microsoft.com/office/officeart/2005/8/layout/cycle2"/>
    <dgm:cxn modelId="{C30D5EB4-30DB-4C4F-8AF9-A7C221E883E4}" type="presOf" srcId="{E1F2AA0D-66C1-4EE3-B7C8-B69BB01CEFF4}" destId="{1D07F33E-B3FF-42F9-9C0A-CEE571AA04F2}" srcOrd="0" destOrd="0" presId="urn:microsoft.com/office/officeart/2005/8/layout/cycle2"/>
    <dgm:cxn modelId="{A7FAB0FA-9B5E-4C53-82E4-9B1D35AAA911}" type="presOf" srcId="{C82D4FF2-6E0F-4AA1-B180-09761B1F72A3}" destId="{A9D545BF-5BA4-4E18-A3EA-4DF253EB453E}" srcOrd="0" destOrd="0" presId="urn:microsoft.com/office/officeart/2005/8/layout/cycle2"/>
    <dgm:cxn modelId="{B84F7CF7-043A-4519-AF72-F624C0C9DD3F}" type="presOf" srcId="{A2E444BF-E37F-4326-9156-6809936405EE}" destId="{3251E2F9-517C-4E0F-A4E8-C0C34355BAA4}" srcOrd="1" destOrd="0" presId="urn:microsoft.com/office/officeart/2005/8/layout/cycle2"/>
    <dgm:cxn modelId="{E237ADC8-52EC-4D40-8D25-CB3242C1A451}" type="presOf" srcId="{B5C27B8D-0473-4FFC-B24A-C88A6B44CE97}" destId="{0F05395D-0D3D-49D6-BBB0-EB7A40295C41}" srcOrd="0" destOrd="0" presId="urn:microsoft.com/office/officeart/2005/8/layout/cycle2"/>
    <dgm:cxn modelId="{EB192928-2A26-4E09-9EA7-BD9EDC2213E7}" type="presParOf" srcId="{D5FEB04F-5633-4FD5-A5BD-EF45774E43F5}" destId="{56F5D857-08C6-4F0C-B376-286BA7816ECD}" srcOrd="0" destOrd="0" presId="urn:microsoft.com/office/officeart/2005/8/layout/cycle2"/>
    <dgm:cxn modelId="{FD48F4F0-98C6-4D76-8442-8C23801A884C}" type="presParOf" srcId="{D5FEB04F-5633-4FD5-A5BD-EF45774E43F5}" destId="{DF755A86-1B59-42BB-AE5C-60FDEDAE910A}" srcOrd="1" destOrd="0" presId="urn:microsoft.com/office/officeart/2005/8/layout/cycle2"/>
    <dgm:cxn modelId="{28529060-3494-4022-9628-C17E3CF4E4E2}" type="presParOf" srcId="{DF755A86-1B59-42BB-AE5C-60FDEDAE910A}" destId="{3251E2F9-517C-4E0F-A4E8-C0C34355BAA4}" srcOrd="0" destOrd="0" presId="urn:microsoft.com/office/officeart/2005/8/layout/cycle2"/>
    <dgm:cxn modelId="{609E9479-5DE7-4181-BB5F-30577674A5DD}" type="presParOf" srcId="{D5FEB04F-5633-4FD5-A5BD-EF45774E43F5}" destId="{AE1BD3FD-0CE4-44E2-9836-6A878C3457CB}" srcOrd="2" destOrd="0" presId="urn:microsoft.com/office/officeart/2005/8/layout/cycle2"/>
    <dgm:cxn modelId="{63E74999-D827-4BA4-976D-D1553FD156AC}" type="presParOf" srcId="{D5FEB04F-5633-4FD5-A5BD-EF45774E43F5}" destId="{1D07F33E-B3FF-42F9-9C0A-CEE571AA04F2}" srcOrd="3" destOrd="0" presId="urn:microsoft.com/office/officeart/2005/8/layout/cycle2"/>
    <dgm:cxn modelId="{56F62874-8884-4234-A59C-918ACBCA39EC}" type="presParOf" srcId="{1D07F33E-B3FF-42F9-9C0A-CEE571AA04F2}" destId="{404F5988-AD09-4C6A-81AB-4652AFDFCEF1}" srcOrd="0" destOrd="0" presId="urn:microsoft.com/office/officeart/2005/8/layout/cycle2"/>
    <dgm:cxn modelId="{BFD26A2D-978F-4B7E-AF97-3AEBC72055D1}" type="presParOf" srcId="{D5FEB04F-5633-4FD5-A5BD-EF45774E43F5}" destId="{A9D545BF-5BA4-4E18-A3EA-4DF253EB453E}" srcOrd="4" destOrd="0" presId="urn:microsoft.com/office/officeart/2005/8/layout/cycle2"/>
    <dgm:cxn modelId="{964D1F04-E496-4145-BA28-40BA4343AB19}" type="presParOf" srcId="{D5FEB04F-5633-4FD5-A5BD-EF45774E43F5}" destId="{C10721CF-17B1-459D-82DE-022245EC8C15}" srcOrd="5" destOrd="0" presId="urn:microsoft.com/office/officeart/2005/8/layout/cycle2"/>
    <dgm:cxn modelId="{4637F17E-6DCD-4B16-92F9-A010038D7FB4}" type="presParOf" srcId="{C10721CF-17B1-459D-82DE-022245EC8C15}" destId="{D2CB01DB-F78D-4211-AECA-4F5F4EA150FC}" srcOrd="0" destOrd="0" presId="urn:microsoft.com/office/officeart/2005/8/layout/cycle2"/>
    <dgm:cxn modelId="{893D2C70-9484-46E5-B6B1-4401853FB737}" type="presParOf" srcId="{D5FEB04F-5633-4FD5-A5BD-EF45774E43F5}" destId="{D4C814F7-390E-4B65-9A46-E23510AD39E8}" srcOrd="6" destOrd="0" presId="urn:microsoft.com/office/officeart/2005/8/layout/cycle2"/>
    <dgm:cxn modelId="{6960E5A3-073D-49D4-9F58-D295391A9798}" type="presParOf" srcId="{D5FEB04F-5633-4FD5-A5BD-EF45774E43F5}" destId="{5290A315-2E1E-4742-982A-3D475E5DF4CD}" srcOrd="7" destOrd="0" presId="urn:microsoft.com/office/officeart/2005/8/layout/cycle2"/>
    <dgm:cxn modelId="{8FEE93CB-0E2C-456B-8BBF-529CA3A66F8B}" type="presParOf" srcId="{5290A315-2E1E-4742-982A-3D475E5DF4CD}" destId="{BA511600-F68C-4D99-80CF-14CA413A370A}" srcOrd="0" destOrd="0" presId="urn:microsoft.com/office/officeart/2005/8/layout/cycle2"/>
    <dgm:cxn modelId="{1037E016-47C7-47A9-BDCA-064DAFC291AF}" type="presParOf" srcId="{D5FEB04F-5633-4FD5-A5BD-EF45774E43F5}" destId="{358E08C8-AD53-4656-95D0-842B260F3D08}" srcOrd="8" destOrd="0" presId="urn:microsoft.com/office/officeart/2005/8/layout/cycle2"/>
    <dgm:cxn modelId="{8F41E2F3-7A5C-47E6-92B4-62504DD8CC12}" type="presParOf" srcId="{D5FEB04F-5633-4FD5-A5BD-EF45774E43F5}" destId="{874B5D66-8ACD-46E1-B4CF-79BE234950DC}" srcOrd="9" destOrd="0" presId="urn:microsoft.com/office/officeart/2005/8/layout/cycle2"/>
    <dgm:cxn modelId="{CA4CBACC-EACB-4FEC-82D0-AECF1D6A1346}" type="presParOf" srcId="{874B5D66-8ACD-46E1-B4CF-79BE234950DC}" destId="{3FBE6147-C075-4739-9D6F-7B14767D9B86}" srcOrd="0" destOrd="0" presId="urn:microsoft.com/office/officeart/2005/8/layout/cycle2"/>
    <dgm:cxn modelId="{BD8620A2-B311-48A3-820B-98CCC4F69C1F}" type="presParOf" srcId="{D5FEB04F-5633-4FD5-A5BD-EF45774E43F5}" destId="{02AA9203-3726-428B-AD09-FF678B74C44D}" srcOrd="10" destOrd="0" presId="urn:microsoft.com/office/officeart/2005/8/layout/cycle2"/>
    <dgm:cxn modelId="{7324032B-0E96-42DA-92DC-00AEAAABA565}" type="presParOf" srcId="{D5FEB04F-5633-4FD5-A5BD-EF45774E43F5}" destId="{DCBC4BE5-CC38-491D-BF09-10A44058B7AA}" srcOrd="11" destOrd="0" presId="urn:microsoft.com/office/officeart/2005/8/layout/cycle2"/>
    <dgm:cxn modelId="{447EF8C2-100D-422D-9AF2-C58F620E70C2}" type="presParOf" srcId="{DCBC4BE5-CC38-491D-BF09-10A44058B7AA}" destId="{70C126A7-8D6B-450C-AB30-71D115010146}" srcOrd="0" destOrd="0" presId="urn:microsoft.com/office/officeart/2005/8/layout/cycle2"/>
    <dgm:cxn modelId="{3B26E7DE-2ABC-422A-843F-2DECD815B831}" type="presParOf" srcId="{D5FEB04F-5633-4FD5-A5BD-EF45774E43F5}" destId="{0F05395D-0D3D-49D6-BBB0-EB7A40295C41}" srcOrd="12" destOrd="0" presId="urn:microsoft.com/office/officeart/2005/8/layout/cycle2"/>
    <dgm:cxn modelId="{A0030820-25FA-47DB-BFB9-82C20BD8F116}" type="presParOf" srcId="{D5FEB04F-5633-4FD5-A5BD-EF45774E43F5}" destId="{3C130EBD-7F61-4548-91F3-2FA8DC2B67D4}" srcOrd="13" destOrd="0" presId="urn:microsoft.com/office/officeart/2005/8/layout/cycle2"/>
    <dgm:cxn modelId="{96BF303C-1C56-4034-A342-C004D6296474}" type="presParOf" srcId="{3C130EBD-7F61-4548-91F3-2FA8DC2B67D4}" destId="{8411AAB8-D260-44B5-A153-110209BBBB4C}"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8180D0-1510-4ECB-98CC-7CBA43F27090}" type="doc">
      <dgm:prSet loTypeId="urn:microsoft.com/office/officeart/2005/8/layout/cycle2" loCatId="cycle" qsTypeId="urn:microsoft.com/office/officeart/2005/8/quickstyle/simple4" qsCatId="simple" csTypeId="urn:microsoft.com/office/officeart/2005/8/colors/colorful5" csCatId="colorful" phldr="1"/>
      <dgm:spPr/>
      <dgm:t>
        <a:bodyPr/>
        <a:lstStyle/>
        <a:p>
          <a:endParaRPr lang="en-GB"/>
        </a:p>
      </dgm:t>
    </dgm:pt>
    <dgm:pt modelId="{40670CB5-4DC7-4ECD-B61C-BE93F81144A8}">
      <dgm:prSet phldrT="[Text]"/>
      <dgm:spPr/>
      <dgm:t>
        <a:bodyPr/>
        <a:lstStyle/>
        <a:p>
          <a:r>
            <a:rPr lang="en-GB" dirty="0" smtClean="0"/>
            <a:t>proposal</a:t>
          </a:r>
          <a:endParaRPr lang="en-GB" dirty="0"/>
        </a:p>
      </dgm:t>
    </dgm:pt>
    <dgm:pt modelId="{9275AB68-31F0-44E5-B490-9D511BF5033C}" type="parTrans" cxnId="{E322F871-45F1-4490-83F9-02D16821DEA0}">
      <dgm:prSet/>
      <dgm:spPr/>
      <dgm:t>
        <a:bodyPr/>
        <a:lstStyle/>
        <a:p>
          <a:endParaRPr lang="en-GB"/>
        </a:p>
      </dgm:t>
    </dgm:pt>
    <dgm:pt modelId="{A2E444BF-E37F-4326-9156-6809936405EE}" type="sibTrans" cxnId="{E322F871-45F1-4490-83F9-02D16821DEA0}">
      <dgm:prSet/>
      <dgm:spPr/>
      <dgm:t>
        <a:bodyPr/>
        <a:lstStyle/>
        <a:p>
          <a:endParaRPr lang="en-GB"/>
        </a:p>
      </dgm:t>
    </dgm:pt>
    <dgm:pt modelId="{29ACD14E-181B-42C1-98C5-10EFF11ABF5F}">
      <dgm:prSet phldrT="[Text]"/>
      <dgm:spPr/>
      <dgm:t>
        <a:bodyPr/>
        <a:lstStyle/>
        <a:p>
          <a:r>
            <a:rPr lang="en-GB" dirty="0" smtClean="0"/>
            <a:t>approval</a:t>
          </a:r>
          <a:endParaRPr lang="en-GB" dirty="0"/>
        </a:p>
      </dgm:t>
    </dgm:pt>
    <dgm:pt modelId="{6B85AB49-6EE4-4DD0-ACCD-1B9CADD8B63E}" type="parTrans" cxnId="{C9C4E603-43DB-4A86-9A3E-CAF70C0C19C1}">
      <dgm:prSet/>
      <dgm:spPr/>
      <dgm:t>
        <a:bodyPr/>
        <a:lstStyle/>
        <a:p>
          <a:endParaRPr lang="en-GB"/>
        </a:p>
      </dgm:t>
    </dgm:pt>
    <dgm:pt modelId="{E1F2AA0D-66C1-4EE3-B7C8-B69BB01CEFF4}" type="sibTrans" cxnId="{C9C4E603-43DB-4A86-9A3E-CAF70C0C19C1}">
      <dgm:prSet/>
      <dgm:spPr/>
      <dgm:t>
        <a:bodyPr/>
        <a:lstStyle/>
        <a:p>
          <a:endParaRPr lang="en-GB"/>
        </a:p>
      </dgm:t>
    </dgm:pt>
    <dgm:pt modelId="{C82D4FF2-6E0F-4AA1-B180-09761B1F72A3}">
      <dgm:prSet phldrT="[Text]"/>
      <dgm:spPr/>
      <dgm:t>
        <a:bodyPr/>
        <a:lstStyle/>
        <a:p>
          <a:r>
            <a:rPr lang="en-GB" dirty="0" smtClean="0"/>
            <a:t>experiment</a:t>
          </a:r>
          <a:endParaRPr lang="en-GB" dirty="0"/>
        </a:p>
      </dgm:t>
    </dgm:pt>
    <dgm:pt modelId="{FECC49C3-C4D0-4EFE-9CE1-79B730566CF3}" type="parTrans" cxnId="{39CD5986-813B-4840-A7C3-8CA0C7BFF8D6}">
      <dgm:prSet/>
      <dgm:spPr/>
      <dgm:t>
        <a:bodyPr/>
        <a:lstStyle/>
        <a:p>
          <a:endParaRPr lang="en-GB"/>
        </a:p>
      </dgm:t>
    </dgm:pt>
    <dgm:pt modelId="{45AC93B7-2528-4D56-A972-230B3609A7C3}" type="sibTrans" cxnId="{39CD5986-813B-4840-A7C3-8CA0C7BFF8D6}">
      <dgm:prSet/>
      <dgm:spPr/>
      <dgm:t>
        <a:bodyPr/>
        <a:lstStyle/>
        <a:p>
          <a:endParaRPr lang="en-GB"/>
        </a:p>
      </dgm:t>
    </dgm:pt>
    <dgm:pt modelId="{5DA7FF29-2946-4D62-B2EE-6A5929FAB874}">
      <dgm:prSet phldrT="[Text]"/>
      <dgm:spPr/>
      <dgm:t>
        <a:bodyPr/>
        <a:lstStyle/>
        <a:p>
          <a:r>
            <a:rPr lang="en-GB" dirty="0" smtClean="0"/>
            <a:t>Data production</a:t>
          </a:r>
          <a:endParaRPr lang="en-GB" dirty="0"/>
        </a:p>
      </dgm:t>
    </dgm:pt>
    <dgm:pt modelId="{D2578A13-5574-401D-AF8F-2A06DAC23BF1}" type="parTrans" cxnId="{1ED9C6D1-C7FF-416D-BF4D-CC04988BE0D5}">
      <dgm:prSet/>
      <dgm:spPr/>
      <dgm:t>
        <a:bodyPr/>
        <a:lstStyle/>
        <a:p>
          <a:endParaRPr lang="en-GB"/>
        </a:p>
      </dgm:t>
    </dgm:pt>
    <dgm:pt modelId="{B933B8C7-49CC-4326-9D5B-480E92983D54}" type="sibTrans" cxnId="{1ED9C6D1-C7FF-416D-BF4D-CC04988BE0D5}">
      <dgm:prSet/>
      <dgm:spPr/>
      <dgm:t>
        <a:bodyPr/>
        <a:lstStyle/>
        <a:p>
          <a:endParaRPr lang="en-GB"/>
        </a:p>
      </dgm:t>
    </dgm:pt>
    <dgm:pt modelId="{B5C27B8D-0473-4FFC-B24A-C88A6B44CE97}">
      <dgm:prSet phldrT="[Text]"/>
      <dgm:spPr/>
      <dgm:t>
        <a:bodyPr/>
        <a:lstStyle/>
        <a:p>
          <a:r>
            <a:rPr lang="en-GB" dirty="0" smtClean="0"/>
            <a:t>Record publication info</a:t>
          </a:r>
          <a:endParaRPr lang="en-GB" dirty="0"/>
        </a:p>
      </dgm:t>
    </dgm:pt>
    <dgm:pt modelId="{7DB81E75-3F1D-4D68-9965-9B5CF3AB65AD}" type="parTrans" cxnId="{75194403-D1B2-4DD5-86A8-C528497A8EEA}">
      <dgm:prSet/>
      <dgm:spPr/>
      <dgm:t>
        <a:bodyPr/>
        <a:lstStyle/>
        <a:p>
          <a:endParaRPr lang="en-GB"/>
        </a:p>
      </dgm:t>
    </dgm:pt>
    <dgm:pt modelId="{BFC1E129-5002-44B6-8EE6-61169F570CED}" type="sibTrans" cxnId="{75194403-D1B2-4DD5-86A8-C528497A8EEA}">
      <dgm:prSet/>
      <dgm:spPr/>
      <dgm:t>
        <a:bodyPr/>
        <a:lstStyle/>
        <a:p>
          <a:endParaRPr lang="en-GB"/>
        </a:p>
      </dgm:t>
    </dgm:pt>
    <dgm:pt modelId="{121DDFF7-48A7-4390-BF48-203F54F06627}">
      <dgm:prSet phldrT="[Text]"/>
      <dgm:spPr/>
      <dgm:t>
        <a:bodyPr/>
        <a:lstStyle/>
        <a:p>
          <a:r>
            <a:rPr lang="en-GB" dirty="0" smtClean="0"/>
            <a:t>Data management</a:t>
          </a:r>
          <a:endParaRPr lang="en-GB" dirty="0"/>
        </a:p>
      </dgm:t>
    </dgm:pt>
    <dgm:pt modelId="{5CFF6E26-564A-4B66-9A28-AFABDE14B9C0}" type="parTrans" cxnId="{C39D88C7-66DC-4B87-AB4E-FA23728AB895}">
      <dgm:prSet/>
      <dgm:spPr/>
      <dgm:t>
        <a:bodyPr/>
        <a:lstStyle/>
        <a:p>
          <a:endParaRPr lang="en-GB"/>
        </a:p>
      </dgm:t>
    </dgm:pt>
    <dgm:pt modelId="{22CB5A04-2789-4B96-ADF8-DF275AC5F6FD}" type="sibTrans" cxnId="{C39D88C7-66DC-4B87-AB4E-FA23728AB895}">
      <dgm:prSet/>
      <dgm:spPr/>
      <dgm:t>
        <a:bodyPr/>
        <a:lstStyle/>
        <a:p>
          <a:endParaRPr lang="en-GB"/>
        </a:p>
      </dgm:t>
    </dgm:pt>
    <dgm:pt modelId="{4FA2022A-C77C-4E59-8CBD-238E0F1C0F68}">
      <dgm:prSet phldrT="[Text]"/>
      <dgm:spPr/>
      <dgm:t>
        <a:bodyPr/>
        <a:lstStyle/>
        <a:p>
          <a:r>
            <a:rPr lang="en-GB" smtClean="0"/>
            <a:t>Data analysis</a:t>
          </a:r>
          <a:endParaRPr lang="en-GB" dirty="0"/>
        </a:p>
      </dgm:t>
    </dgm:pt>
    <dgm:pt modelId="{5D4CED40-BFE2-4FB7-843F-13CAB7028B1F}" type="parTrans" cxnId="{892632A1-E3E5-4128-85FC-C19342A9D4E9}">
      <dgm:prSet/>
      <dgm:spPr/>
      <dgm:t>
        <a:bodyPr/>
        <a:lstStyle/>
        <a:p>
          <a:endParaRPr lang="en-GB"/>
        </a:p>
      </dgm:t>
    </dgm:pt>
    <dgm:pt modelId="{2697A133-A4B3-4557-9B7D-12C691B3977F}" type="sibTrans" cxnId="{892632A1-E3E5-4128-85FC-C19342A9D4E9}">
      <dgm:prSet/>
      <dgm:spPr/>
      <dgm:t>
        <a:bodyPr/>
        <a:lstStyle/>
        <a:p>
          <a:endParaRPr lang="en-GB"/>
        </a:p>
      </dgm:t>
    </dgm:pt>
    <dgm:pt modelId="{D5FEB04F-5633-4FD5-A5BD-EF45774E43F5}" type="pres">
      <dgm:prSet presAssocID="{2B8180D0-1510-4ECB-98CC-7CBA43F27090}" presName="cycle" presStyleCnt="0">
        <dgm:presLayoutVars>
          <dgm:dir/>
          <dgm:resizeHandles val="exact"/>
        </dgm:presLayoutVars>
      </dgm:prSet>
      <dgm:spPr/>
      <dgm:t>
        <a:bodyPr/>
        <a:lstStyle/>
        <a:p>
          <a:endParaRPr lang="en-GB"/>
        </a:p>
      </dgm:t>
    </dgm:pt>
    <dgm:pt modelId="{56F5D857-08C6-4F0C-B376-286BA7816ECD}" type="pres">
      <dgm:prSet presAssocID="{40670CB5-4DC7-4ECD-B61C-BE93F81144A8}" presName="node" presStyleLbl="node1" presStyleIdx="0" presStyleCnt="7">
        <dgm:presLayoutVars>
          <dgm:bulletEnabled val="1"/>
        </dgm:presLayoutVars>
      </dgm:prSet>
      <dgm:spPr/>
      <dgm:t>
        <a:bodyPr/>
        <a:lstStyle/>
        <a:p>
          <a:endParaRPr lang="en-GB"/>
        </a:p>
      </dgm:t>
    </dgm:pt>
    <dgm:pt modelId="{DF755A86-1B59-42BB-AE5C-60FDEDAE910A}" type="pres">
      <dgm:prSet presAssocID="{A2E444BF-E37F-4326-9156-6809936405EE}" presName="sibTrans" presStyleLbl="sibTrans2D1" presStyleIdx="0" presStyleCnt="7"/>
      <dgm:spPr/>
      <dgm:t>
        <a:bodyPr/>
        <a:lstStyle/>
        <a:p>
          <a:endParaRPr lang="en-GB"/>
        </a:p>
      </dgm:t>
    </dgm:pt>
    <dgm:pt modelId="{3251E2F9-517C-4E0F-A4E8-C0C34355BAA4}" type="pres">
      <dgm:prSet presAssocID="{A2E444BF-E37F-4326-9156-6809936405EE}" presName="connectorText" presStyleLbl="sibTrans2D1" presStyleIdx="0" presStyleCnt="7"/>
      <dgm:spPr/>
      <dgm:t>
        <a:bodyPr/>
        <a:lstStyle/>
        <a:p>
          <a:endParaRPr lang="en-GB"/>
        </a:p>
      </dgm:t>
    </dgm:pt>
    <dgm:pt modelId="{AE1BD3FD-0CE4-44E2-9836-6A878C3457CB}" type="pres">
      <dgm:prSet presAssocID="{29ACD14E-181B-42C1-98C5-10EFF11ABF5F}" presName="node" presStyleLbl="node1" presStyleIdx="1" presStyleCnt="7">
        <dgm:presLayoutVars>
          <dgm:bulletEnabled val="1"/>
        </dgm:presLayoutVars>
      </dgm:prSet>
      <dgm:spPr/>
      <dgm:t>
        <a:bodyPr/>
        <a:lstStyle/>
        <a:p>
          <a:endParaRPr lang="en-GB"/>
        </a:p>
      </dgm:t>
    </dgm:pt>
    <dgm:pt modelId="{1D07F33E-B3FF-42F9-9C0A-CEE571AA04F2}" type="pres">
      <dgm:prSet presAssocID="{E1F2AA0D-66C1-4EE3-B7C8-B69BB01CEFF4}" presName="sibTrans" presStyleLbl="sibTrans2D1" presStyleIdx="1" presStyleCnt="7"/>
      <dgm:spPr/>
      <dgm:t>
        <a:bodyPr/>
        <a:lstStyle/>
        <a:p>
          <a:endParaRPr lang="en-GB"/>
        </a:p>
      </dgm:t>
    </dgm:pt>
    <dgm:pt modelId="{404F5988-AD09-4C6A-81AB-4652AFDFCEF1}" type="pres">
      <dgm:prSet presAssocID="{E1F2AA0D-66C1-4EE3-B7C8-B69BB01CEFF4}" presName="connectorText" presStyleLbl="sibTrans2D1" presStyleIdx="1" presStyleCnt="7"/>
      <dgm:spPr/>
      <dgm:t>
        <a:bodyPr/>
        <a:lstStyle/>
        <a:p>
          <a:endParaRPr lang="en-GB"/>
        </a:p>
      </dgm:t>
    </dgm:pt>
    <dgm:pt modelId="{A9D545BF-5BA4-4E18-A3EA-4DF253EB453E}" type="pres">
      <dgm:prSet presAssocID="{C82D4FF2-6E0F-4AA1-B180-09761B1F72A3}" presName="node" presStyleLbl="node1" presStyleIdx="2" presStyleCnt="7">
        <dgm:presLayoutVars>
          <dgm:bulletEnabled val="1"/>
        </dgm:presLayoutVars>
      </dgm:prSet>
      <dgm:spPr/>
      <dgm:t>
        <a:bodyPr/>
        <a:lstStyle/>
        <a:p>
          <a:endParaRPr lang="en-GB"/>
        </a:p>
      </dgm:t>
    </dgm:pt>
    <dgm:pt modelId="{C10721CF-17B1-459D-82DE-022245EC8C15}" type="pres">
      <dgm:prSet presAssocID="{45AC93B7-2528-4D56-A972-230B3609A7C3}" presName="sibTrans" presStyleLbl="sibTrans2D1" presStyleIdx="2" presStyleCnt="7"/>
      <dgm:spPr/>
      <dgm:t>
        <a:bodyPr/>
        <a:lstStyle/>
        <a:p>
          <a:endParaRPr lang="en-GB"/>
        </a:p>
      </dgm:t>
    </dgm:pt>
    <dgm:pt modelId="{D2CB01DB-F78D-4211-AECA-4F5F4EA150FC}" type="pres">
      <dgm:prSet presAssocID="{45AC93B7-2528-4D56-A972-230B3609A7C3}" presName="connectorText" presStyleLbl="sibTrans2D1" presStyleIdx="2" presStyleCnt="7"/>
      <dgm:spPr/>
      <dgm:t>
        <a:bodyPr/>
        <a:lstStyle/>
        <a:p>
          <a:endParaRPr lang="en-GB"/>
        </a:p>
      </dgm:t>
    </dgm:pt>
    <dgm:pt modelId="{D4C814F7-390E-4B65-9A46-E23510AD39E8}" type="pres">
      <dgm:prSet presAssocID="{5DA7FF29-2946-4D62-B2EE-6A5929FAB874}" presName="node" presStyleLbl="node1" presStyleIdx="3" presStyleCnt="7">
        <dgm:presLayoutVars>
          <dgm:bulletEnabled val="1"/>
        </dgm:presLayoutVars>
      </dgm:prSet>
      <dgm:spPr/>
      <dgm:t>
        <a:bodyPr/>
        <a:lstStyle/>
        <a:p>
          <a:endParaRPr lang="en-GB"/>
        </a:p>
      </dgm:t>
    </dgm:pt>
    <dgm:pt modelId="{5290A315-2E1E-4742-982A-3D475E5DF4CD}" type="pres">
      <dgm:prSet presAssocID="{B933B8C7-49CC-4326-9D5B-480E92983D54}" presName="sibTrans" presStyleLbl="sibTrans2D1" presStyleIdx="3" presStyleCnt="7"/>
      <dgm:spPr/>
      <dgm:t>
        <a:bodyPr/>
        <a:lstStyle/>
        <a:p>
          <a:endParaRPr lang="en-GB"/>
        </a:p>
      </dgm:t>
    </dgm:pt>
    <dgm:pt modelId="{BA511600-F68C-4D99-80CF-14CA413A370A}" type="pres">
      <dgm:prSet presAssocID="{B933B8C7-49CC-4326-9D5B-480E92983D54}" presName="connectorText" presStyleLbl="sibTrans2D1" presStyleIdx="3" presStyleCnt="7"/>
      <dgm:spPr/>
      <dgm:t>
        <a:bodyPr/>
        <a:lstStyle/>
        <a:p>
          <a:endParaRPr lang="en-GB"/>
        </a:p>
      </dgm:t>
    </dgm:pt>
    <dgm:pt modelId="{358E08C8-AD53-4656-95D0-842B260F3D08}" type="pres">
      <dgm:prSet presAssocID="{121DDFF7-48A7-4390-BF48-203F54F06627}" presName="node" presStyleLbl="node1" presStyleIdx="4" presStyleCnt="7">
        <dgm:presLayoutVars>
          <dgm:bulletEnabled val="1"/>
        </dgm:presLayoutVars>
      </dgm:prSet>
      <dgm:spPr/>
      <dgm:t>
        <a:bodyPr/>
        <a:lstStyle/>
        <a:p>
          <a:endParaRPr lang="en-GB"/>
        </a:p>
      </dgm:t>
    </dgm:pt>
    <dgm:pt modelId="{874B5D66-8ACD-46E1-B4CF-79BE234950DC}" type="pres">
      <dgm:prSet presAssocID="{22CB5A04-2789-4B96-ADF8-DF275AC5F6FD}" presName="sibTrans" presStyleLbl="sibTrans2D1" presStyleIdx="4" presStyleCnt="7"/>
      <dgm:spPr/>
      <dgm:t>
        <a:bodyPr/>
        <a:lstStyle/>
        <a:p>
          <a:endParaRPr lang="en-GB"/>
        </a:p>
      </dgm:t>
    </dgm:pt>
    <dgm:pt modelId="{3FBE6147-C075-4739-9D6F-7B14767D9B86}" type="pres">
      <dgm:prSet presAssocID="{22CB5A04-2789-4B96-ADF8-DF275AC5F6FD}" presName="connectorText" presStyleLbl="sibTrans2D1" presStyleIdx="4" presStyleCnt="7"/>
      <dgm:spPr/>
      <dgm:t>
        <a:bodyPr/>
        <a:lstStyle/>
        <a:p>
          <a:endParaRPr lang="en-GB"/>
        </a:p>
      </dgm:t>
    </dgm:pt>
    <dgm:pt modelId="{02AA9203-3726-428B-AD09-FF678B74C44D}" type="pres">
      <dgm:prSet presAssocID="{4FA2022A-C77C-4E59-8CBD-238E0F1C0F68}" presName="node" presStyleLbl="node1" presStyleIdx="5" presStyleCnt="7">
        <dgm:presLayoutVars>
          <dgm:bulletEnabled val="1"/>
        </dgm:presLayoutVars>
      </dgm:prSet>
      <dgm:spPr/>
      <dgm:t>
        <a:bodyPr/>
        <a:lstStyle/>
        <a:p>
          <a:endParaRPr lang="en-GB"/>
        </a:p>
      </dgm:t>
    </dgm:pt>
    <dgm:pt modelId="{DCBC4BE5-CC38-491D-BF09-10A44058B7AA}" type="pres">
      <dgm:prSet presAssocID="{2697A133-A4B3-4557-9B7D-12C691B3977F}" presName="sibTrans" presStyleLbl="sibTrans2D1" presStyleIdx="5" presStyleCnt="7"/>
      <dgm:spPr/>
      <dgm:t>
        <a:bodyPr/>
        <a:lstStyle/>
        <a:p>
          <a:endParaRPr lang="en-GB"/>
        </a:p>
      </dgm:t>
    </dgm:pt>
    <dgm:pt modelId="{70C126A7-8D6B-450C-AB30-71D115010146}" type="pres">
      <dgm:prSet presAssocID="{2697A133-A4B3-4557-9B7D-12C691B3977F}" presName="connectorText" presStyleLbl="sibTrans2D1" presStyleIdx="5" presStyleCnt="7"/>
      <dgm:spPr/>
      <dgm:t>
        <a:bodyPr/>
        <a:lstStyle/>
        <a:p>
          <a:endParaRPr lang="en-GB"/>
        </a:p>
      </dgm:t>
    </dgm:pt>
    <dgm:pt modelId="{0F05395D-0D3D-49D6-BBB0-EB7A40295C41}" type="pres">
      <dgm:prSet presAssocID="{B5C27B8D-0473-4FFC-B24A-C88A6B44CE97}" presName="node" presStyleLbl="node1" presStyleIdx="6" presStyleCnt="7">
        <dgm:presLayoutVars>
          <dgm:bulletEnabled val="1"/>
        </dgm:presLayoutVars>
      </dgm:prSet>
      <dgm:spPr/>
      <dgm:t>
        <a:bodyPr/>
        <a:lstStyle/>
        <a:p>
          <a:endParaRPr lang="en-GB"/>
        </a:p>
      </dgm:t>
    </dgm:pt>
    <dgm:pt modelId="{3C130EBD-7F61-4548-91F3-2FA8DC2B67D4}" type="pres">
      <dgm:prSet presAssocID="{BFC1E129-5002-44B6-8EE6-61169F570CED}" presName="sibTrans" presStyleLbl="sibTrans2D1" presStyleIdx="6" presStyleCnt="7"/>
      <dgm:spPr/>
      <dgm:t>
        <a:bodyPr/>
        <a:lstStyle/>
        <a:p>
          <a:endParaRPr lang="en-GB"/>
        </a:p>
      </dgm:t>
    </dgm:pt>
    <dgm:pt modelId="{8411AAB8-D260-44B5-A153-110209BBBB4C}" type="pres">
      <dgm:prSet presAssocID="{BFC1E129-5002-44B6-8EE6-61169F570CED}" presName="connectorText" presStyleLbl="sibTrans2D1" presStyleIdx="6" presStyleCnt="7"/>
      <dgm:spPr/>
      <dgm:t>
        <a:bodyPr/>
        <a:lstStyle/>
        <a:p>
          <a:endParaRPr lang="en-GB"/>
        </a:p>
      </dgm:t>
    </dgm:pt>
  </dgm:ptLst>
  <dgm:cxnLst>
    <dgm:cxn modelId="{75194403-D1B2-4DD5-86A8-C528497A8EEA}" srcId="{2B8180D0-1510-4ECB-98CC-7CBA43F27090}" destId="{B5C27B8D-0473-4FFC-B24A-C88A6B44CE97}" srcOrd="6" destOrd="0" parTransId="{7DB81E75-3F1D-4D68-9965-9B5CF3AB65AD}" sibTransId="{BFC1E129-5002-44B6-8EE6-61169F570CED}"/>
    <dgm:cxn modelId="{624A6C5F-B129-48EA-9D46-F78C78D2C66E}" type="presOf" srcId="{2B8180D0-1510-4ECB-98CC-7CBA43F27090}" destId="{D5FEB04F-5633-4FD5-A5BD-EF45774E43F5}" srcOrd="0" destOrd="0" presId="urn:microsoft.com/office/officeart/2005/8/layout/cycle2"/>
    <dgm:cxn modelId="{08AE1DA6-099B-4573-A84E-1DC37B110999}" type="presOf" srcId="{40670CB5-4DC7-4ECD-B61C-BE93F81144A8}" destId="{56F5D857-08C6-4F0C-B376-286BA7816ECD}" srcOrd="0" destOrd="0" presId="urn:microsoft.com/office/officeart/2005/8/layout/cycle2"/>
    <dgm:cxn modelId="{C9C4E603-43DB-4A86-9A3E-CAF70C0C19C1}" srcId="{2B8180D0-1510-4ECB-98CC-7CBA43F27090}" destId="{29ACD14E-181B-42C1-98C5-10EFF11ABF5F}" srcOrd="1" destOrd="0" parTransId="{6B85AB49-6EE4-4DD0-ACCD-1B9CADD8B63E}" sibTransId="{E1F2AA0D-66C1-4EE3-B7C8-B69BB01CEFF4}"/>
    <dgm:cxn modelId="{39CD5986-813B-4840-A7C3-8CA0C7BFF8D6}" srcId="{2B8180D0-1510-4ECB-98CC-7CBA43F27090}" destId="{C82D4FF2-6E0F-4AA1-B180-09761B1F72A3}" srcOrd="2" destOrd="0" parTransId="{FECC49C3-C4D0-4EFE-9CE1-79B730566CF3}" sibTransId="{45AC93B7-2528-4D56-A972-230B3609A7C3}"/>
    <dgm:cxn modelId="{64B1ECE0-8FA9-4872-8688-76AE2410722E}" type="presOf" srcId="{121DDFF7-48A7-4390-BF48-203F54F06627}" destId="{358E08C8-AD53-4656-95D0-842B260F3D08}" srcOrd="0" destOrd="0" presId="urn:microsoft.com/office/officeart/2005/8/layout/cycle2"/>
    <dgm:cxn modelId="{E322F871-45F1-4490-83F9-02D16821DEA0}" srcId="{2B8180D0-1510-4ECB-98CC-7CBA43F27090}" destId="{40670CB5-4DC7-4ECD-B61C-BE93F81144A8}" srcOrd="0" destOrd="0" parTransId="{9275AB68-31F0-44E5-B490-9D511BF5033C}" sibTransId="{A2E444BF-E37F-4326-9156-6809936405EE}"/>
    <dgm:cxn modelId="{D629D753-6B62-462A-9482-5F9A4987B558}" type="presOf" srcId="{E1F2AA0D-66C1-4EE3-B7C8-B69BB01CEFF4}" destId="{404F5988-AD09-4C6A-81AB-4652AFDFCEF1}" srcOrd="1" destOrd="0" presId="urn:microsoft.com/office/officeart/2005/8/layout/cycle2"/>
    <dgm:cxn modelId="{7CFDDC6E-7530-49CF-9C28-53E11D6963A5}" type="presOf" srcId="{A2E444BF-E37F-4326-9156-6809936405EE}" destId="{DF755A86-1B59-42BB-AE5C-60FDEDAE910A}" srcOrd="0" destOrd="0" presId="urn:microsoft.com/office/officeart/2005/8/layout/cycle2"/>
    <dgm:cxn modelId="{6C3C8250-ACB2-4067-8E55-93A637D3BAE2}" type="presOf" srcId="{5DA7FF29-2946-4D62-B2EE-6A5929FAB874}" destId="{D4C814F7-390E-4B65-9A46-E23510AD39E8}" srcOrd="0" destOrd="0" presId="urn:microsoft.com/office/officeart/2005/8/layout/cycle2"/>
    <dgm:cxn modelId="{109CC7DA-66B2-4276-88E4-C291B7E01187}" type="presOf" srcId="{E1F2AA0D-66C1-4EE3-B7C8-B69BB01CEFF4}" destId="{1D07F33E-B3FF-42F9-9C0A-CEE571AA04F2}" srcOrd="0" destOrd="0" presId="urn:microsoft.com/office/officeart/2005/8/layout/cycle2"/>
    <dgm:cxn modelId="{EB2D11ED-C26B-426F-BF4A-0B1C44D9FFAC}" type="presOf" srcId="{B933B8C7-49CC-4326-9D5B-480E92983D54}" destId="{BA511600-F68C-4D99-80CF-14CA413A370A}" srcOrd="1" destOrd="0" presId="urn:microsoft.com/office/officeart/2005/8/layout/cycle2"/>
    <dgm:cxn modelId="{EC3552F5-9A0D-48C2-8359-FF1DE99267C9}" type="presOf" srcId="{22CB5A04-2789-4B96-ADF8-DF275AC5F6FD}" destId="{874B5D66-8ACD-46E1-B4CF-79BE234950DC}" srcOrd="0" destOrd="0" presId="urn:microsoft.com/office/officeart/2005/8/layout/cycle2"/>
    <dgm:cxn modelId="{3263969A-A5CA-4AA6-BA7D-9023AB858E6D}" type="presOf" srcId="{45AC93B7-2528-4D56-A972-230B3609A7C3}" destId="{C10721CF-17B1-459D-82DE-022245EC8C15}" srcOrd="0" destOrd="0" presId="urn:microsoft.com/office/officeart/2005/8/layout/cycle2"/>
    <dgm:cxn modelId="{E5C47B79-42E2-48BF-8848-84B20DDC2053}" type="presOf" srcId="{2697A133-A4B3-4557-9B7D-12C691B3977F}" destId="{70C126A7-8D6B-450C-AB30-71D115010146}" srcOrd="1" destOrd="0" presId="urn:microsoft.com/office/officeart/2005/8/layout/cycle2"/>
    <dgm:cxn modelId="{3508A77E-F5B2-4913-8B35-71C11EBE444F}" type="presOf" srcId="{C82D4FF2-6E0F-4AA1-B180-09761B1F72A3}" destId="{A9D545BF-5BA4-4E18-A3EA-4DF253EB453E}" srcOrd="0" destOrd="0" presId="urn:microsoft.com/office/officeart/2005/8/layout/cycle2"/>
    <dgm:cxn modelId="{59F1B12B-6F16-47ED-B8D6-FD3CA12F5351}" type="presOf" srcId="{A2E444BF-E37F-4326-9156-6809936405EE}" destId="{3251E2F9-517C-4E0F-A4E8-C0C34355BAA4}" srcOrd="1" destOrd="0" presId="urn:microsoft.com/office/officeart/2005/8/layout/cycle2"/>
    <dgm:cxn modelId="{A308FE1B-A1A9-45FF-925F-A993561E11F3}" type="presOf" srcId="{BFC1E129-5002-44B6-8EE6-61169F570CED}" destId="{3C130EBD-7F61-4548-91F3-2FA8DC2B67D4}" srcOrd="0" destOrd="0" presId="urn:microsoft.com/office/officeart/2005/8/layout/cycle2"/>
    <dgm:cxn modelId="{C39D88C7-66DC-4B87-AB4E-FA23728AB895}" srcId="{2B8180D0-1510-4ECB-98CC-7CBA43F27090}" destId="{121DDFF7-48A7-4390-BF48-203F54F06627}" srcOrd="4" destOrd="0" parTransId="{5CFF6E26-564A-4B66-9A28-AFABDE14B9C0}" sibTransId="{22CB5A04-2789-4B96-ADF8-DF275AC5F6FD}"/>
    <dgm:cxn modelId="{892632A1-E3E5-4128-85FC-C19342A9D4E9}" srcId="{2B8180D0-1510-4ECB-98CC-7CBA43F27090}" destId="{4FA2022A-C77C-4E59-8CBD-238E0F1C0F68}" srcOrd="5" destOrd="0" parTransId="{5D4CED40-BFE2-4FB7-843F-13CAB7028B1F}" sibTransId="{2697A133-A4B3-4557-9B7D-12C691B3977F}"/>
    <dgm:cxn modelId="{6825CBBE-F3A1-4F30-974F-474A310EACDF}" type="presOf" srcId="{BFC1E129-5002-44B6-8EE6-61169F570CED}" destId="{8411AAB8-D260-44B5-A153-110209BBBB4C}" srcOrd="1" destOrd="0" presId="urn:microsoft.com/office/officeart/2005/8/layout/cycle2"/>
    <dgm:cxn modelId="{1ED9C6D1-C7FF-416D-BF4D-CC04988BE0D5}" srcId="{2B8180D0-1510-4ECB-98CC-7CBA43F27090}" destId="{5DA7FF29-2946-4D62-B2EE-6A5929FAB874}" srcOrd="3" destOrd="0" parTransId="{D2578A13-5574-401D-AF8F-2A06DAC23BF1}" sibTransId="{B933B8C7-49CC-4326-9D5B-480E92983D54}"/>
    <dgm:cxn modelId="{5346E7D4-64C3-4B67-B500-94F061576FEC}" type="presOf" srcId="{B933B8C7-49CC-4326-9D5B-480E92983D54}" destId="{5290A315-2E1E-4742-982A-3D475E5DF4CD}" srcOrd="0" destOrd="0" presId="urn:microsoft.com/office/officeart/2005/8/layout/cycle2"/>
    <dgm:cxn modelId="{C747D7CB-6D57-425F-981C-3EC70BB8C874}" type="presOf" srcId="{45AC93B7-2528-4D56-A972-230B3609A7C3}" destId="{D2CB01DB-F78D-4211-AECA-4F5F4EA150FC}" srcOrd="1" destOrd="0" presId="urn:microsoft.com/office/officeart/2005/8/layout/cycle2"/>
    <dgm:cxn modelId="{F5B86104-BD3B-47A3-8962-E14953A1913E}" type="presOf" srcId="{B5C27B8D-0473-4FFC-B24A-C88A6B44CE97}" destId="{0F05395D-0D3D-49D6-BBB0-EB7A40295C41}" srcOrd="0" destOrd="0" presId="urn:microsoft.com/office/officeart/2005/8/layout/cycle2"/>
    <dgm:cxn modelId="{C9B45902-4FBC-41FC-8C4D-66EA5654F2F9}" type="presOf" srcId="{22CB5A04-2789-4B96-ADF8-DF275AC5F6FD}" destId="{3FBE6147-C075-4739-9D6F-7B14767D9B86}" srcOrd="1" destOrd="0" presId="urn:microsoft.com/office/officeart/2005/8/layout/cycle2"/>
    <dgm:cxn modelId="{5D506627-1151-4584-8AE3-DE213D63E1B6}" type="presOf" srcId="{4FA2022A-C77C-4E59-8CBD-238E0F1C0F68}" destId="{02AA9203-3726-428B-AD09-FF678B74C44D}" srcOrd="0" destOrd="0" presId="urn:microsoft.com/office/officeart/2005/8/layout/cycle2"/>
    <dgm:cxn modelId="{D6FE4009-B080-40CE-8FEE-41A2DAABE013}" type="presOf" srcId="{29ACD14E-181B-42C1-98C5-10EFF11ABF5F}" destId="{AE1BD3FD-0CE4-44E2-9836-6A878C3457CB}" srcOrd="0" destOrd="0" presId="urn:microsoft.com/office/officeart/2005/8/layout/cycle2"/>
    <dgm:cxn modelId="{C54E5891-25F8-42D3-8031-41156A2BC357}" type="presOf" srcId="{2697A133-A4B3-4557-9B7D-12C691B3977F}" destId="{DCBC4BE5-CC38-491D-BF09-10A44058B7AA}" srcOrd="0" destOrd="0" presId="urn:microsoft.com/office/officeart/2005/8/layout/cycle2"/>
    <dgm:cxn modelId="{A2F750BD-B9BD-4FA7-A0B4-D842F28B593B}" type="presParOf" srcId="{D5FEB04F-5633-4FD5-A5BD-EF45774E43F5}" destId="{56F5D857-08C6-4F0C-B376-286BA7816ECD}" srcOrd="0" destOrd="0" presId="urn:microsoft.com/office/officeart/2005/8/layout/cycle2"/>
    <dgm:cxn modelId="{E5823B27-4B0A-4F08-84B2-B724677A4060}" type="presParOf" srcId="{D5FEB04F-5633-4FD5-A5BD-EF45774E43F5}" destId="{DF755A86-1B59-42BB-AE5C-60FDEDAE910A}" srcOrd="1" destOrd="0" presId="urn:microsoft.com/office/officeart/2005/8/layout/cycle2"/>
    <dgm:cxn modelId="{6D7438A4-426A-4330-AE56-2F966D6DF292}" type="presParOf" srcId="{DF755A86-1B59-42BB-AE5C-60FDEDAE910A}" destId="{3251E2F9-517C-4E0F-A4E8-C0C34355BAA4}" srcOrd="0" destOrd="0" presId="urn:microsoft.com/office/officeart/2005/8/layout/cycle2"/>
    <dgm:cxn modelId="{AACC4487-FE22-482F-8A7D-9F8A145A55A3}" type="presParOf" srcId="{D5FEB04F-5633-4FD5-A5BD-EF45774E43F5}" destId="{AE1BD3FD-0CE4-44E2-9836-6A878C3457CB}" srcOrd="2" destOrd="0" presId="urn:microsoft.com/office/officeart/2005/8/layout/cycle2"/>
    <dgm:cxn modelId="{6F2C3398-EBEC-4EC3-929F-88ECC0799F7E}" type="presParOf" srcId="{D5FEB04F-5633-4FD5-A5BD-EF45774E43F5}" destId="{1D07F33E-B3FF-42F9-9C0A-CEE571AA04F2}" srcOrd="3" destOrd="0" presId="urn:microsoft.com/office/officeart/2005/8/layout/cycle2"/>
    <dgm:cxn modelId="{A1C4F12D-C7EC-4DBA-8078-356AF108D44C}" type="presParOf" srcId="{1D07F33E-B3FF-42F9-9C0A-CEE571AA04F2}" destId="{404F5988-AD09-4C6A-81AB-4652AFDFCEF1}" srcOrd="0" destOrd="0" presId="urn:microsoft.com/office/officeart/2005/8/layout/cycle2"/>
    <dgm:cxn modelId="{A4FE2444-5375-4906-9F8F-2EDBDB777BA7}" type="presParOf" srcId="{D5FEB04F-5633-4FD5-A5BD-EF45774E43F5}" destId="{A9D545BF-5BA4-4E18-A3EA-4DF253EB453E}" srcOrd="4" destOrd="0" presId="urn:microsoft.com/office/officeart/2005/8/layout/cycle2"/>
    <dgm:cxn modelId="{DD2582ED-794A-43CA-AD38-B0D91DA83936}" type="presParOf" srcId="{D5FEB04F-5633-4FD5-A5BD-EF45774E43F5}" destId="{C10721CF-17B1-459D-82DE-022245EC8C15}" srcOrd="5" destOrd="0" presId="urn:microsoft.com/office/officeart/2005/8/layout/cycle2"/>
    <dgm:cxn modelId="{F75CC3BC-0938-4B14-98F4-4F0642D2FFE6}" type="presParOf" srcId="{C10721CF-17B1-459D-82DE-022245EC8C15}" destId="{D2CB01DB-F78D-4211-AECA-4F5F4EA150FC}" srcOrd="0" destOrd="0" presId="urn:microsoft.com/office/officeart/2005/8/layout/cycle2"/>
    <dgm:cxn modelId="{7CB32405-D840-49D3-AAE0-EF1ADD1312BA}" type="presParOf" srcId="{D5FEB04F-5633-4FD5-A5BD-EF45774E43F5}" destId="{D4C814F7-390E-4B65-9A46-E23510AD39E8}" srcOrd="6" destOrd="0" presId="urn:microsoft.com/office/officeart/2005/8/layout/cycle2"/>
    <dgm:cxn modelId="{EEC0A53E-778F-4700-B679-231B6AF9193C}" type="presParOf" srcId="{D5FEB04F-5633-4FD5-A5BD-EF45774E43F5}" destId="{5290A315-2E1E-4742-982A-3D475E5DF4CD}" srcOrd="7" destOrd="0" presId="urn:microsoft.com/office/officeart/2005/8/layout/cycle2"/>
    <dgm:cxn modelId="{7D057635-C33D-40B1-9E1B-F7E93FD54FCB}" type="presParOf" srcId="{5290A315-2E1E-4742-982A-3D475E5DF4CD}" destId="{BA511600-F68C-4D99-80CF-14CA413A370A}" srcOrd="0" destOrd="0" presId="urn:microsoft.com/office/officeart/2005/8/layout/cycle2"/>
    <dgm:cxn modelId="{4C3CFF55-19D7-4416-BC10-45BAA181771A}" type="presParOf" srcId="{D5FEB04F-5633-4FD5-A5BD-EF45774E43F5}" destId="{358E08C8-AD53-4656-95D0-842B260F3D08}" srcOrd="8" destOrd="0" presId="urn:microsoft.com/office/officeart/2005/8/layout/cycle2"/>
    <dgm:cxn modelId="{66CD750F-D357-429E-A987-F057A6A78B2D}" type="presParOf" srcId="{D5FEB04F-5633-4FD5-A5BD-EF45774E43F5}" destId="{874B5D66-8ACD-46E1-B4CF-79BE234950DC}" srcOrd="9" destOrd="0" presId="urn:microsoft.com/office/officeart/2005/8/layout/cycle2"/>
    <dgm:cxn modelId="{0694E459-E4DD-4126-90D9-489AD51284EA}" type="presParOf" srcId="{874B5D66-8ACD-46E1-B4CF-79BE234950DC}" destId="{3FBE6147-C075-4739-9D6F-7B14767D9B86}" srcOrd="0" destOrd="0" presId="urn:microsoft.com/office/officeart/2005/8/layout/cycle2"/>
    <dgm:cxn modelId="{B9E294C6-A456-4E97-BA22-794AC851385A}" type="presParOf" srcId="{D5FEB04F-5633-4FD5-A5BD-EF45774E43F5}" destId="{02AA9203-3726-428B-AD09-FF678B74C44D}" srcOrd="10" destOrd="0" presId="urn:microsoft.com/office/officeart/2005/8/layout/cycle2"/>
    <dgm:cxn modelId="{B17CAC8D-CF22-45F1-AEF6-A02499F326E8}" type="presParOf" srcId="{D5FEB04F-5633-4FD5-A5BD-EF45774E43F5}" destId="{DCBC4BE5-CC38-491D-BF09-10A44058B7AA}" srcOrd="11" destOrd="0" presId="urn:microsoft.com/office/officeart/2005/8/layout/cycle2"/>
    <dgm:cxn modelId="{CEA49C0D-6586-4DCE-A69D-CD6ECAF58E8E}" type="presParOf" srcId="{DCBC4BE5-CC38-491D-BF09-10A44058B7AA}" destId="{70C126A7-8D6B-450C-AB30-71D115010146}" srcOrd="0" destOrd="0" presId="urn:microsoft.com/office/officeart/2005/8/layout/cycle2"/>
    <dgm:cxn modelId="{227E62AB-54D5-43C7-9066-7BFEEC555416}" type="presParOf" srcId="{D5FEB04F-5633-4FD5-A5BD-EF45774E43F5}" destId="{0F05395D-0D3D-49D6-BBB0-EB7A40295C41}" srcOrd="12" destOrd="0" presId="urn:microsoft.com/office/officeart/2005/8/layout/cycle2"/>
    <dgm:cxn modelId="{94761359-B77A-48AB-8A6E-B9704E19334F}" type="presParOf" srcId="{D5FEB04F-5633-4FD5-A5BD-EF45774E43F5}" destId="{3C130EBD-7F61-4548-91F3-2FA8DC2B67D4}" srcOrd="13" destOrd="0" presId="urn:microsoft.com/office/officeart/2005/8/layout/cycle2"/>
    <dgm:cxn modelId="{A6444272-8F3F-42EC-9400-574F51855319}" type="presParOf" srcId="{3C130EBD-7F61-4548-91F3-2FA8DC2B67D4}" destId="{8411AAB8-D260-44B5-A153-110209BBBB4C}"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F5D857-08C6-4F0C-B376-286BA7816ECD}">
      <dsp:nvSpPr>
        <dsp:cNvPr id="0" name=""/>
        <dsp:cNvSpPr/>
      </dsp:nvSpPr>
      <dsp:spPr>
        <a:xfrm>
          <a:off x="3501766" y="996"/>
          <a:ext cx="989354" cy="989354"/>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proposal</a:t>
          </a:r>
          <a:endParaRPr lang="en-GB" sz="900" kern="1200" dirty="0"/>
        </a:p>
      </dsp:txBody>
      <dsp:txXfrm>
        <a:off x="3501766" y="996"/>
        <a:ext cx="989354" cy="989354"/>
      </dsp:txXfrm>
    </dsp:sp>
    <dsp:sp modelId="{DF755A86-1B59-42BB-AE5C-60FDEDAE910A}">
      <dsp:nvSpPr>
        <dsp:cNvPr id="0" name=""/>
        <dsp:cNvSpPr/>
      </dsp:nvSpPr>
      <dsp:spPr>
        <a:xfrm rot="1542857">
          <a:off x="4527684" y="648039"/>
          <a:ext cx="263664" cy="333906"/>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542857">
        <a:off x="4527684" y="648039"/>
        <a:ext cx="263664" cy="333906"/>
      </dsp:txXfrm>
    </dsp:sp>
    <dsp:sp modelId="{AE1BD3FD-0CE4-44E2-9836-6A878C3457CB}">
      <dsp:nvSpPr>
        <dsp:cNvPr id="0" name=""/>
        <dsp:cNvSpPr/>
      </dsp:nvSpPr>
      <dsp:spPr>
        <a:xfrm>
          <a:off x="4841358" y="646110"/>
          <a:ext cx="989354" cy="989354"/>
        </a:xfrm>
        <a:prstGeom prst="ellipse">
          <a:avLst/>
        </a:prstGeom>
        <a:gradFill rotWithShape="0">
          <a:gsLst>
            <a:gs pos="0">
              <a:schemeClr val="accent5">
                <a:hueOff val="542837"/>
                <a:satOff val="1866"/>
                <a:lumOff val="-8954"/>
                <a:alphaOff val="0"/>
                <a:shade val="51000"/>
                <a:satMod val="130000"/>
              </a:schemeClr>
            </a:gs>
            <a:gs pos="80000">
              <a:schemeClr val="accent5">
                <a:hueOff val="542837"/>
                <a:satOff val="1866"/>
                <a:lumOff val="-8954"/>
                <a:alphaOff val="0"/>
                <a:shade val="93000"/>
                <a:satMod val="130000"/>
              </a:schemeClr>
            </a:gs>
            <a:gs pos="100000">
              <a:schemeClr val="accent5">
                <a:hueOff val="542837"/>
                <a:satOff val="1866"/>
                <a:lumOff val="-895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approval</a:t>
          </a:r>
          <a:endParaRPr lang="en-GB" sz="900" kern="1200" dirty="0"/>
        </a:p>
      </dsp:txBody>
      <dsp:txXfrm>
        <a:off x="4841358" y="646110"/>
        <a:ext cx="989354" cy="989354"/>
      </dsp:txXfrm>
    </dsp:sp>
    <dsp:sp modelId="{1D07F33E-B3FF-42F9-9C0A-CEE571AA04F2}">
      <dsp:nvSpPr>
        <dsp:cNvPr id="0" name=""/>
        <dsp:cNvSpPr/>
      </dsp:nvSpPr>
      <dsp:spPr>
        <a:xfrm rot="4628571">
          <a:off x="5367968" y="1691336"/>
          <a:ext cx="263664" cy="333906"/>
        </a:xfrm>
        <a:prstGeom prst="rightArrow">
          <a:avLst>
            <a:gd name="adj1" fmla="val 60000"/>
            <a:gd name="adj2" fmla="val 50000"/>
          </a:avLst>
        </a:prstGeom>
        <a:gradFill rotWithShape="0">
          <a:gsLst>
            <a:gs pos="0">
              <a:schemeClr val="accent5">
                <a:hueOff val="542837"/>
                <a:satOff val="1866"/>
                <a:lumOff val="-8954"/>
                <a:alphaOff val="0"/>
                <a:shade val="51000"/>
                <a:satMod val="130000"/>
              </a:schemeClr>
            </a:gs>
            <a:gs pos="80000">
              <a:schemeClr val="accent5">
                <a:hueOff val="542837"/>
                <a:satOff val="1866"/>
                <a:lumOff val="-8954"/>
                <a:alphaOff val="0"/>
                <a:shade val="93000"/>
                <a:satMod val="130000"/>
              </a:schemeClr>
            </a:gs>
            <a:gs pos="100000">
              <a:schemeClr val="accent5">
                <a:hueOff val="542837"/>
                <a:satOff val="1866"/>
                <a:lumOff val="-895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4628571">
        <a:off x="5367968" y="1691336"/>
        <a:ext cx="263664" cy="333906"/>
      </dsp:txXfrm>
    </dsp:sp>
    <dsp:sp modelId="{A9D545BF-5BA4-4E18-A3EA-4DF253EB453E}">
      <dsp:nvSpPr>
        <dsp:cNvPr id="0" name=""/>
        <dsp:cNvSpPr/>
      </dsp:nvSpPr>
      <dsp:spPr>
        <a:xfrm>
          <a:off x="5172210" y="2095666"/>
          <a:ext cx="989354" cy="989354"/>
        </a:xfrm>
        <a:prstGeom prst="ellipse">
          <a:avLst/>
        </a:prstGeom>
        <a:gradFill rotWithShape="0">
          <a:gsLst>
            <a:gs pos="0">
              <a:schemeClr val="accent5">
                <a:hueOff val="1085675"/>
                <a:satOff val="3732"/>
                <a:lumOff val="-17909"/>
                <a:alphaOff val="0"/>
                <a:shade val="51000"/>
                <a:satMod val="130000"/>
              </a:schemeClr>
            </a:gs>
            <a:gs pos="80000">
              <a:schemeClr val="accent5">
                <a:hueOff val="1085675"/>
                <a:satOff val="3732"/>
                <a:lumOff val="-17909"/>
                <a:alphaOff val="0"/>
                <a:shade val="93000"/>
                <a:satMod val="130000"/>
              </a:schemeClr>
            </a:gs>
            <a:gs pos="100000">
              <a:schemeClr val="accent5">
                <a:hueOff val="1085675"/>
                <a:satOff val="3732"/>
                <a:lumOff val="-1790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experiment</a:t>
          </a:r>
          <a:endParaRPr lang="en-GB" sz="900" kern="1200" dirty="0"/>
        </a:p>
      </dsp:txBody>
      <dsp:txXfrm>
        <a:off x="5172210" y="2095666"/>
        <a:ext cx="989354" cy="989354"/>
      </dsp:txXfrm>
    </dsp:sp>
    <dsp:sp modelId="{C10721CF-17B1-459D-82DE-022245EC8C15}">
      <dsp:nvSpPr>
        <dsp:cNvPr id="0" name=""/>
        <dsp:cNvSpPr/>
      </dsp:nvSpPr>
      <dsp:spPr>
        <a:xfrm rot="7714286">
          <a:off x="5076194" y="2998783"/>
          <a:ext cx="263664" cy="333906"/>
        </a:xfrm>
        <a:prstGeom prst="rightArrow">
          <a:avLst>
            <a:gd name="adj1" fmla="val 60000"/>
            <a:gd name="adj2" fmla="val 50000"/>
          </a:avLst>
        </a:prstGeom>
        <a:gradFill rotWithShape="0">
          <a:gsLst>
            <a:gs pos="0">
              <a:schemeClr val="accent5">
                <a:hueOff val="1085675"/>
                <a:satOff val="3732"/>
                <a:lumOff val="-17909"/>
                <a:alphaOff val="0"/>
                <a:shade val="51000"/>
                <a:satMod val="130000"/>
              </a:schemeClr>
            </a:gs>
            <a:gs pos="80000">
              <a:schemeClr val="accent5">
                <a:hueOff val="1085675"/>
                <a:satOff val="3732"/>
                <a:lumOff val="-17909"/>
                <a:alphaOff val="0"/>
                <a:shade val="93000"/>
                <a:satMod val="130000"/>
              </a:schemeClr>
            </a:gs>
            <a:gs pos="100000">
              <a:schemeClr val="accent5">
                <a:hueOff val="1085675"/>
                <a:satOff val="3732"/>
                <a:lumOff val="-1790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7714286">
        <a:off x="5076194" y="2998783"/>
        <a:ext cx="263664" cy="333906"/>
      </dsp:txXfrm>
    </dsp:sp>
    <dsp:sp modelId="{D4C814F7-390E-4B65-9A46-E23510AD39E8}">
      <dsp:nvSpPr>
        <dsp:cNvPr id="0" name=""/>
        <dsp:cNvSpPr/>
      </dsp:nvSpPr>
      <dsp:spPr>
        <a:xfrm>
          <a:off x="4245184" y="3258121"/>
          <a:ext cx="989354" cy="989354"/>
        </a:xfrm>
        <a:prstGeom prst="ellipse">
          <a:avLst/>
        </a:prstGeom>
        <a:gradFill rotWithShape="0">
          <a:gsLst>
            <a:gs pos="0">
              <a:schemeClr val="accent5">
                <a:hueOff val="1628512"/>
                <a:satOff val="5598"/>
                <a:lumOff val="-26863"/>
                <a:alphaOff val="0"/>
                <a:shade val="51000"/>
                <a:satMod val="130000"/>
              </a:schemeClr>
            </a:gs>
            <a:gs pos="80000">
              <a:schemeClr val="accent5">
                <a:hueOff val="1628512"/>
                <a:satOff val="5598"/>
                <a:lumOff val="-26863"/>
                <a:alphaOff val="0"/>
                <a:shade val="93000"/>
                <a:satMod val="130000"/>
              </a:schemeClr>
            </a:gs>
            <a:gs pos="100000">
              <a:schemeClr val="accent5">
                <a:hueOff val="1628512"/>
                <a:satOff val="5598"/>
                <a:lumOff val="-2686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Data production</a:t>
          </a:r>
          <a:endParaRPr lang="en-GB" sz="900" kern="1200" dirty="0"/>
        </a:p>
      </dsp:txBody>
      <dsp:txXfrm>
        <a:off x="4245184" y="3258121"/>
        <a:ext cx="989354" cy="989354"/>
      </dsp:txXfrm>
    </dsp:sp>
    <dsp:sp modelId="{5290A315-2E1E-4742-982A-3D475E5DF4CD}">
      <dsp:nvSpPr>
        <dsp:cNvPr id="0" name=""/>
        <dsp:cNvSpPr/>
      </dsp:nvSpPr>
      <dsp:spPr>
        <a:xfrm rot="10800000">
          <a:off x="3872073" y="3585844"/>
          <a:ext cx="263664" cy="333906"/>
        </a:xfrm>
        <a:prstGeom prst="rightArrow">
          <a:avLst>
            <a:gd name="adj1" fmla="val 60000"/>
            <a:gd name="adj2" fmla="val 50000"/>
          </a:avLst>
        </a:prstGeom>
        <a:gradFill rotWithShape="0">
          <a:gsLst>
            <a:gs pos="0">
              <a:schemeClr val="accent5">
                <a:hueOff val="1628512"/>
                <a:satOff val="5598"/>
                <a:lumOff val="-26863"/>
                <a:alphaOff val="0"/>
                <a:shade val="51000"/>
                <a:satMod val="130000"/>
              </a:schemeClr>
            </a:gs>
            <a:gs pos="80000">
              <a:schemeClr val="accent5">
                <a:hueOff val="1628512"/>
                <a:satOff val="5598"/>
                <a:lumOff val="-26863"/>
                <a:alphaOff val="0"/>
                <a:shade val="93000"/>
                <a:satMod val="130000"/>
              </a:schemeClr>
            </a:gs>
            <a:gs pos="100000">
              <a:schemeClr val="accent5">
                <a:hueOff val="1628512"/>
                <a:satOff val="5598"/>
                <a:lumOff val="-2686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0800000">
        <a:off x="3872073" y="3585844"/>
        <a:ext cx="263664" cy="333906"/>
      </dsp:txXfrm>
    </dsp:sp>
    <dsp:sp modelId="{358E08C8-AD53-4656-95D0-842B260F3D08}">
      <dsp:nvSpPr>
        <dsp:cNvPr id="0" name=""/>
        <dsp:cNvSpPr/>
      </dsp:nvSpPr>
      <dsp:spPr>
        <a:xfrm>
          <a:off x="2758349" y="3258121"/>
          <a:ext cx="989354" cy="989354"/>
        </a:xfrm>
        <a:prstGeom prst="ellipse">
          <a:avLst/>
        </a:prstGeom>
        <a:gradFill rotWithShape="0">
          <a:gsLst>
            <a:gs pos="0">
              <a:schemeClr val="accent5">
                <a:hueOff val="2171350"/>
                <a:satOff val="7464"/>
                <a:lumOff val="-35817"/>
                <a:alphaOff val="0"/>
                <a:shade val="51000"/>
                <a:satMod val="130000"/>
              </a:schemeClr>
            </a:gs>
            <a:gs pos="80000">
              <a:schemeClr val="accent5">
                <a:hueOff val="2171350"/>
                <a:satOff val="7464"/>
                <a:lumOff val="-35817"/>
                <a:alphaOff val="0"/>
                <a:shade val="93000"/>
                <a:satMod val="130000"/>
              </a:schemeClr>
            </a:gs>
            <a:gs pos="100000">
              <a:schemeClr val="accent5">
                <a:hueOff val="2171350"/>
                <a:satOff val="7464"/>
                <a:lumOff val="-3581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Data management</a:t>
          </a:r>
          <a:endParaRPr lang="en-GB" sz="900" kern="1200" dirty="0"/>
        </a:p>
      </dsp:txBody>
      <dsp:txXfrm>
        <a:off x="2758349" y="3258121"/>
        <a:ext cx="989354" cy="989354"/>
      </dsp:txXfrm>
    </dsp:sp>
    <dsp:sp modelId="{874B5D66-8ACD-46E1-B4CF-79BE234950DC}">
      <dsp:nvSpPr>
        <dsp:cNvPr id="0" name=""/>
        <dsp:cNvSpPr/>
      </dsp:nvSpPr>
      <dsp:spPr>
        <a:xfrm rot="13885714">
          <a:off x="2662333" y="3010451"/>
          <a:ext cx="263664" cy="333906"/>
        </a:xfrm>
        <a:prstGeom prst="rightArrow">
          <a:avLst>
            <a:gd name="adj1" fmla="val 60000"/>
            <a:gd name="adj2" fmla="val 50000"/>
          </a:avLst>
        </a:prstGeom>
        <a:gradFill rotWithShape="0">
          <a:gsLst>
            <a:gs pos="0">
              <a:schemeClr val="accent5">
                <a:hueOff val="2171350"/>
                <a:satOff val="7464"/>
                <a:lumOff val="-35817"/>
                <a:alphaOff val="0"/>
                <a:shade val="51000"/>
                <a:satMod val="130000"/>
              </a:schemeClr>
            </a:gs>
            <a:gs pos="80000">
              <a:schemeClr val="accent5">
                <a:hueOff val="2171350"/>
                <a:satOff val="7464"/>
                <a:lumOff val="-35817"/>
                <a:alphaOff val="0"/>
                <a:shade val="93000"/>
                <a:satMod val="130000"/>
              </a:schemeClr>
            </a:gs>
            <a:gs pos="100000">
              <a:schemeClr val="accent5">
                <a:hueOff val="2171350"/>
                <a:satOff val="7464"/>
                <a:lumOff val="-3581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3885714">
        <a:off x="2662333" y="3010451"/>
        <a:ext cx="263664" cy="333906"/>
      </dsp:txXfrm>
    </dsp:sp>
    <dsp:sp modelId="{02AA9203-3726-428B-AD09-FF678B74C44D}">
      <dsp:nvSpPr>
        <dsp:cNvPr id="0" name=""/>
        <dsp:cNvSpPr/>
      </dsp:nvSpPr>
      <dsp:spPr>
        <a:xfrm>
          <a:off x="1831323" y="2095666"/>
          <a:ext cx="989354" cy="989354"/>
        </a:xfrm>
        <a:prstGeom prst="ellipse">
          <a:avLst/>
        </a:prstGeom>
        <a:gradFill rotWithShape="0">
          <a:gsLst>
            <a:gs pos="0">
              <a:schemeClr val="accent5">
                <a:hueOff val="2714187"/>
                <a:satOff val="9330"/>
                <a:lumOff val="-44772"/>
                <a:alphaOff val="0"/>
                <a:shade val="51000"/>
                <a:satMod val="130000"/>
              </a:schemeClr>
            </a:gs>
            <a:gs pos="80000">
              <a:schemeClr val="accent5">
                <a:hueOff val="2714187"/>
                <a:satOff val="9330"/>
                <a:lumOff val="-44772"/>
                <a:alphaOff val="0"/>
                <a:shade val="93000"/>
                <a:satMod val="130000"/>
              </a:schemeClr>
            </a:gs>
            <a:gs pos="100000">
              <a:schemeClr val="accent5">
                <a:hueOff val="2714187"/>
                <a:satOff val="9330"/>
                <a:lumOff val="-4477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Data analysis</a:t>
          </a:r>
          <a:endParaRPr lang="en-GB" sz="900" kern="1200" dirty="0"/>
        </a:p>
      </dsp:txBody>
      <dsp:txXfrm>
        <a:off x="1831323" y="2095666"/>
        <a:ext cx="989354" cy="989354"/>
      </dsp:txXfrm>
    </dsp:sp>
    <dsp:sp modelId="{DCBC4BE5-CC38-491D-BF09-10A44058B7AA}">
      <dsp:nvSpPr>
        <dsp:cNvPr id="0" name=""/>
        <dsp:cNvSpPr/>
      </dsp:nvSpPr>
      <dsp:spPr>
        <a:xfrm rot="16971429">
          <a:off x="2357933" y="1705887"/>
          <a:ext cx="263664" cy="333906"/>
        </a:xfrm>
        <a:prstGeom prst="rightArrow">
          <a:avLst>
            <a:gd name="adj1" fmla="val 60000"/>
            <a:gd name="adj2" fmla="val 50000"/>
          </a:avLst>
        </a:prstGeom>
        <a:gradFill rotWithShape="0">
          <a:gsLst>
            <a:gs pos="0">
              <a:schemeClr val="accent5">
                <a:hueOff val="2714187"/>
                <a:satOff val="9330"/>
                <a:lumOff val="-44772"/>
                <a:alphaOff val="0"/>
                <a:shade val="51000"/>
                <a:satMod val="130000"/>
              </a:schemeClr>
            </a:gs>
            <a:gs pos="80000">
              <a:schemeClr val="accent5">
                <a:hueOff val="2714187"/>
                <a:satOff val="9330"/>
                <a:lumOff val="-44772"/>
                <a:alphaOff val="0"/>
                <a:shade val="93000"/>
                <a:satMod val="130000"/>
              </a:schemeClr>
            </a:gs>
            <a:gs pos="100000">
              <a:schemeClr val="accent5">
                <a:hueOff val="2714187"/>
                <a:satOff val="9330"/>
                <a:lumOff val="-4477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6971429">
        <a:off x="2357933" y="1705887"/>
        <a:ext cx="263664" cy="333906"/>
      </dsp:txXfrm>
    </dsp:sp>
    <dsp:sp modelId="{0F05395D-0D3D-49D6-BBB0-EB7A40295C41}">
      <dsp:nvSpPr>
        <dsp:cNvPr id="0" name=""/>
        <dsp:cNvSpPr/>
      </dsp:nvSpPr>
      <dsp:spPr>
        <a:xfrm>
          <a:off x="2162175" y="646110"/>
          <a:ext cx="989354" cy="989354"/>
        </a:xfrm>
        <a:prstGeom prst="ellipse">
          <a:avLst/>
        </a:prstGeom>
        <a:gradFill rotWithShape="0">
          <a:gsLst>
            <a:gs pos="0">
              <a:schemeClr val="accent5">
                <a:hueOff val="3257024"/>
                <a:satOff val="11196"/>
                <a:lumOff val="-53726"/>
                <a:alphaOff val="0"/>
                <a:shade val="51000"/>
                <a:satMod val="130000"/>
              </a:schemeClr>
            </a:gs>
            <a:gs pos="80000">
              <a:schemeClr val="accent5">
                <a:hueOff val="3257024"/>
                <a:satOff val="11196"/>
                <a:lumOff val="-53726"/>
                <a:alphaOff val="0"/>
                <a:shade val="93000"/>
                <a:satMod val="130000"/>
              </a:schemeClr>
            </a:gs>
            <a:gs pos="100000">
              <a:schemeClr val="accent5">
                <a:hueOff val="3257024"/>
                <a:satOff val="11196"/>
                <a:lumOff val="-5372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Record publication info</a:t>
          </a:r>
          <a:endParaRPr lang="en-GB" sz="900" kern="1200" dirty="0"/>
        </a:p>
      </dsp:txBody>
      <dsp:txXfrm>
        <a:off x="2162175" y="646110"/>
        <a:ext cx="989354" cy="989354"/>
      </dsp:txXfrm>
    </dsp:sp>
    <dsp:sp modelId="{3C130EBD-7F61-4548-91F3-2FA8DC2B67D4}">
      <dsp:nvSpPr>
        <dsp:cNvPr id="0" name=""/>
        <dsp:cNvSpPr/>
      </dsp:nvSpPr>
      <dsp:spPr>
        <a:xfrm rot="20057143">
          <a:off x="3188092" y="654514"/>
          <a:ext cx="263664" cy="333906"/>
        </a:xfrm>
        <a:prstGeom prst="rightArrow">
          <a:avLst>
            <a:gd name="adj1" fmla="val 60000"/>
            <a:gd name="adj2" fmla="val 50000"/>
          </a:avLst>
        </a:prstGeom>
        <a:gradFill rotWithShape="0">
          <a:gsLst>
            <a:gs pos="0">
              <a:schemeClr val="accent5">
                <a:hueOff val="3257024"/>
                <a:satOff val="11196"/>
                <a:lumOff val="-53726"/>
                <a:alphaOff val="0"/>
                <a:shade val="51000"/>
                <a:satMod val="130000"/>
              </a:schemeClr>
            </a:gs>
            <a:gs pos="80000">
              <a:schemeClr val="accent5">
                <a:hueOff val="3257024"/>
                <a:satOff val="11196"/>
                <a:lumOff val="-53726"/>
                <a:alphaOff val="0"/>
                <a:shade val="93000"/>
                <a:satMod val="130000"/>
              </a:schemeClr>
            </a:gs>
            <a:gs pos="100000">
              <a:schemeClr val="accent5">
                <a:hueOff val="3257024"/>
                <a:satOff val="11196"/>
                <a:lumOff val="-5372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20057143">
        <a:off x="3188092" y="654514"/>
        <a:ext cx="263664" cy="33390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F5D857-08C6-4F0C-B376-286BA7816ECD}">
      <dsp:nvSpPr>
        <dsp:cNvPr id="0" name=""/>
        <dsp:cNvSpPr/>
      </dsp:nvSpPr>
      <dsp:spPr>
        <a:xfrm>
          <a:off x="3501766" y="996"/>
          <a:ext cx="989354" cy="989354"/>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proposal</a:t>
          </a:r>
          <a:endParaRPr lang="en-GB" sz="900" kern="1200" dirty="0"/>
        </a:p>
      </dsp:txBody>
      <dsp:txXfrm>
        <a:off x="3501766" y="996"/>
        <a:ext cx="989354" cy="989354"/>
      </dsp:txXfrm>
    </dsp:sp>
    <dsp:sp modelId="{DF755A86-1B59-42BB-AE5C-60FDEDAE910A}">
      <dsp:nvSpPr>
        <dsp:cNvPr id="0" name=""/>
        <dsp:cNvSpPr/>
      </dsp:nvSpPr>
      <dsp:spPr>
        <a:xfrm rot="1542857">
          <a:off x="4527684" y="648039"/>
          <a:ext cx="263664" cy="333906"/>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542857">
        <a:off x="4527684" y="648039"/>
        <a:ext cx="263664" cy="333906"/>
      </dsp:txXfrm>
    </dsp:sp>
    <dsp:sp modelId="{AE1BD3FD-0CE4-44E2-9836-6A878C3457CB}">
      <dsp:nvSpPr>
        <dsp:cNvPr id="0" name=""/>
        <dsp:cNvSpPr/>
      </dsp:nvSpPr>
      <dsp:spPr>
        <a:xfrm>
          <a:off x="4841358" y="646110"/>
          <a:ext cx="989354" cy="989354"/>
        </a:xfrm>
        <a:prstGeom prst="ellipse">
          <a:avLst/>
        </a:prstGeom>
        <a:gradFill rotWithShape="0">
          <a:gsLst>
            <a:gs pos="0">
              <a:schemeClr val="accent5">
                <a:hueOff val="542837"/>
                <a:satOff val="1866"/>
                <a:lumOff val="-8954"/>
                <a:alphaOff val="0"/>
                <a:shade val="51000"/>
                <a:satMod val="130000"/>
              </a:schemeClr>
            </a:gs>
            <a:gs pos="80000">
              <a:schemeClr val="accent5">
                <a:hueOff val="542837"/>
                <a:satOff val="1866"/>
                <a:lumOff val="-8954"/>
                <a:alphaOff val="0"/>
                <a:shade val="93000"/>
                <a:satMod val="130000"/>
              </a:schemeClr>
            </a:gs>
            <a:gs pos="100000">
              <a:schemeClr val="accent5">
                <a:hueOff val="542837"/>
                <a:satOff val="1866"/>
                <a:lumOff val="-895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approval</a:t>
          </a:r>
          <a:endParaRPr lang="en-GB" sz="900" kern="1200" dirty="0"/>
        </a:p>
      </dsp:txBody>
      <dsp:txXfrm>
        <a:off x="4841358" y="646110"/>
        <a:ext cx="989354" cy="989354"/>
      </dsp:txXfrm>
    </dsp:sp>
    <dsp:sp modelId="{1D07F33E-B3FF-42F9-9C0A-CEE571AA04F2}">
      <dsp:nvSpPr>
        <dsp:cNvPr id="0" name=""/>
        <dsp:cNvSpPr/>
      </dsp:nvSpPr>
      <dsp:spPr>
        <a:xfrm rot="4628571">
          <a:off x="5367968" y="1691336"/>
          <a:ext cx="263664" cy="333906"/>
        </a:xfrm>
        <a:prstGeom prst="rightArrow">
          <a:avLst>
            <a:gd name="adj1" fmla="val 60000"/>
            <a:gd name="adj2" fmla="val 50000"/>
          </a:avLst>
        </a:prstGeom>
        <a:gradFill rotWithShape="0">
          <a:gsLst>
            <a:gs pos="0">
              <a:schemeClr val="accent5">
                <a:hueOff val="542837"/>
                <a:satOff val="1866"/>
                <a:lumOff val="-8954"/>
                <a:alphaOff val="0"/>
                <a:shade val="51000"/>
                <a:satMod val="130000"/>
              </a:schemeClr>
            </a:gs>
            <a:gs pos="80000">
              <a:schemeClr val="accent5">
                <a:hueOff val="542837"/>
                <a:satOff val="1866"/>
                <a:lumOff val="-8954"/>
                <a:alphaOff val="0"/>
                <a:shade val="93000"/>
                <a:satMod val="130000"/>
              </a:schemeClr>
            </a:gs>
            <a:gs pos="100000">
              <a:schemeClr val="accent5">
                <a:hueOff val="542837"/>
                <a:satOff val="1866"/>
                <a:lumOff val="-895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4628571">
        <a:off x="5367968" y="1691336"/>
        <a:ext cx="263664" cy="333906"/>
      </dsp:txXfrm>
    </dsp:sp>
    <dsp:sp modelId="{A9D545BF-5BA4-4E18-A3EA-4DF253EB453E}">
      <dsp:nvSpPr>
        <dsp:cNvPr id="0" name=""/>
        <dsp:cNvSpPr/>
      </dsp:nvSpPr>
      <dsp:spPr>
        <a:xfrm>
          <a:off x="5172210" y="2095666"/>
          <a:ext cx="989354" cy="989354"/>
        </a:xfrm>
        <a:prstGeom prst="ellipse">
          <a:avLst/>
        </a:prstGeom>
        <a:gradFill rotWithShape="0">
          <a:gsLst>
            <a:gs pos="0">
              <a:schemeClr val="accent5">
                <a:hueOff val="1085675"/>
                <a:satOff val="3732"/>
                <a:lumOff val="-17909"/>
                <a:alphaOff val="0"/>
                <a:shade val="51000"/>
                <a:satMod val="130000"/>
              </a:schemeClr>
            </a:gs>
            <a:gs pos="80000">
              <a:schemeClr val="accent5">
                <a:hueOff val="1085675"/>
                <a:satOff val="3732"/>
                <a:lumOff val="-17909"/>
                <a:alphaOff val="0"/>
                <a:shade val="93000"/>
                <a:satMod val="130000"/>
              </a:schemeClr>
            </a:gs>
            <a:gs pos="100000">
              <a:schemeClr val="accent5">
                <a:hueOff val="1085675"/>
                <a:satOff val="3732"/>
                <a:lumOff val="-1790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experiment</a:t>
          </a:r>
          <a:endParaRPr lang="en-GB" sz="900" kern="1200" dirty="0"/>
        </a:p>
      </dsp:txBody>
      <dsp:txXfrm>
        <a:off x="5172210" y="2095666"/>
        <a:ext cx="989354" cy="989354"/>
      </dsp:txXfrm>
    </dsp:sp>
    <dsp:sp modelId="{C10721CF-17B1-459D-82DE-022245EC8C15}">
      <dsp:nvSpPr>
        <dsp:cNvPr id="0" name=""/>
        <dsp:cNvSpPr/>
      </dsp:nvSpPr>
      <dsp:spPr>
        <a:xfrm rot="7714286">
          <a:off x="5076194" y="2998783"/>
          <a:ext cx="263664" cy="333906"/>
        </a:xfrm>
        <a:prstGeom prst="rightArrow">
          <a:avLst>
            <a:gd name="adj1" fmla="val 60000"/>
            <a:gd name="adj2" fmla="val 50000"/>
          </a:avLst>
        </a:prstGeom>
        <a:gradFill rotWithShape="0">
          <a:gsLst>
            <a:gs pos="0">
              <a:schemeClr val="accent5">
                <a:hueOff val="1085675"/>
                <a:satOff val="3732"/>
                <a:lumOff val="-17909"/>
                <a:alphaOff val="0"/>
                <a:shade val="51000"/>
                <a:satMod val="130000"/>
              </a:schemeClr>
            </a:gs>
            <a:gs pos="80000">
              <a:schemeClr val="accent5">
                <a:hueOff val="1085675"/>
                <a:satOff val="3732"/>
                <a:lumOff val="-17909"/>
                <a:alphaOff val="0"/>
                <a:shade val="93000"/>
                <a:satMod val="130000"/>
              </a:schemeClr>
            </a:gs>
            <a:gs pos="100000">
              <a:schemeClr val="accent5">
                <a:hueOff val="1085675"/>
                <a:satOff val="3732"/>
                <a:lumOff val="-1790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7714286">
        <a:off x="5076194" y="2998783"/>
        <a:ext cx="263664" cy="333906"/>
      </dsp:txXfrm>
    </dsp:sp>
    <dsp:sp modelId="{D4C814F7-390E-4B65-9A46-E23510AD39E8}">
      <dsp:nvSpPr>
        <dsp:cNvPr id="0" name=""/>
        <dsp:cNvSpPr/>
      </dsp:nvSpPr>
      <dsp:spPr>
        <a:xfrm>
          <a:off x="4245184" y="3258121"/>
          <a:ext cx="989354" cy="989354"/>
        </a:xfrm>
        <a:prstGeom prst="ellipse">
          <a:avLst/>
        </a:prstGeom>
        <a:gradFill rotWithShape="0">
          <a:gsLst>
            <a:gs pos="0">
              <a:schemeClr val="accent5">
                <a:hueOff val="1628512"/>
                <a:satOff val="5598"/>
                <a:lumOff val="-26863"/>
                <a:alphaOff val="0"/>
                <a:shade val="51000"/>
                <a:satMod val="130000"/>
              </a:schemeClr>
            </a:gs>
            <a:gs pos="80000">
              <a:schemeClr val="accent5">
                <a:hueOff val="1628512"/>
                <a:satOff val="5598"/>
                <a:lumOff val="-26863"/>
                <a:alphaOff val="0"/>
                <a:shade val="93000"/>
                <a:satMod val="130000"/>
              </a:schemeClr>
            </a:gs>
            <a:gs pos="100000">
              <a:schemeClr val="accent5">
                <a:hueOff val="1628512"/>
                <a:satOff val="5598"/>
                <a:lumOff val="-2686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Data production</a:t>
          </a:r>
          <a:endParaRPr lang="en-GB" sz="900" kern="1200" dirty="0"/>
        </a:p>
      </dsp:txBody>
      <dsp:txXfrm>
        <a:off x="4245184" y="3258121"/>
        <a:ext cx="989354" cy="989354"/>
      </dsp:txXfrm>
    </dsp:sp>
    <dsp:sp modelId="{5290A315-2E1E-4742-982A-3D475E5DF4CD}">
      <dsp:nvSpPr>
        <dsp:cNvPr id="0" name=""/>
        <dsp:cNvSpPr/>
      </dsp:nvSpPr>
      <dsp:spPr>
        <a:xfrm rot="10800000">
          <a:off x="3872073" y="3585844"/>
          <a:ext cx="263664" cy="333906"/>
        </a:xfrm>
        <a:prstGeom prst="rightArrow">
          <a:avLst>
            <a:gd name="adj1" fmla="val 60000"/>
            <a:gd name="adj2" fmla="val 50000"/>
          </a:avLst>
        </a:prstGeom>
        <a:gradFill rotWithShape="0">
          <a:gsLst>
            <a:gs pos="0">
              <a:schemeClr val="accent5">
                <a:hueOff val="1628512"/>
                <a:satOff val="5598"/>
                <a:lumOff val="-26863"/>
                <a:alphaOff val="0"/>
                <a:shade val="51000"/>
                <a:satMod val="130000"/>
              </a:schemeClr>
            </a:gs>
            <a:gs pos="80000">
              <a:schemeClr val="accent5">
                <a:hueOff val="1628512"/>
                <a:satOff val="5598"/>
                <a:lumOff val="-26863"/>
                <a:alphaOff val="0"/>
                <a:shade val="93000"/>
                <a:satMod val="130000"/>
              </a:schemeClr>
            </a:gs>
            <a:gs pos="100000">
              <a:schemeClr val="accent5">
                <a:hueOff val="1628512"/>
                <a:satOff val="5598"/>
                <a:lumOff val="-2686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0800000">
        <a:off x="3872073" y="3585844"/>
        <a:ext cx="263664" cy="333906"/>
      </dsp:txXfrm>
    </dsp:sp>
    <dsp:sp modelId="{358E08C8-AD53-4656-95D0-842B260F3D08}">
      <dsp:nvSpPr>
        <dsp:cNvPr id="0" name=""/>
        <dsp:cNvSpPr/>
      </dsp:nvSpPr>
      <dsp:spPr>
        <a:xfrm>
          <a:off x="2758349" y="3258121"/>
          <a:ext cx="989354" cy="989354"/>
        </a:xfrm>
        <a:prstGeom prst="ellipse">
          <a:avLst/>
        </a:prstGeom>
        <a:gradFill rotWithShape="0">
          <a:gsLst>
            <a:gs pos="0">
              <a:schemeClr val="accent5">
                <a:hueOff val="2171350"/>
                <a:satOff val="7464"/>
                <a:lumOff val="-35817"/>
                <a:alphaOff val="0"/>
                <a:shade val="51000"/>
                <a:satMod val="130000"/>
              </a:schemeClr>
            </a:gs>
            <a:gs pos="80000">
              <a:schemeClr val="accent5">
                <a:hueOff val="2171350"/>
                <a:satOff val="7464"/>
                <a:lumOff val="-35817"/>
                <a:alphaOff val="0"/>
                <a:shade val="93000"/>
                <a:satMod val="130000"/>
              </a:schemeClr>
            </a:gs>
            <a:gs pos="100000">
              <a:schemeClr val="accent5">
                <a:hueOff val="2171350"/>
                <a:satOff val="7464"/>
                <a:lumOff val="-3581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Data management</a:t>
          </a:r>
          <a:endParaRPr lang="en-GB" sz="900" kern="1200" dirty="0"/>
        </a:p>
      </dsp:txBody>
      <dsp:txXfrm>
        <a:off x="2758349" y="3258121"/>
        <a:ext cx="989354" cy="989354"/>
      </dsp:txXfrm>
    </dsp:sp>
    <dsp:sp modelId="{874B5D66-8ACD-46E1-B4CF-79BE234950DC}">
      <dsp:nvSpPr>
        <dsp:cNvPr id="0" name=""/>
        <dsp:cNvSpPr/>
      </dsp:nvSpPr>
      <dsp:spPr>
        <a:xfrm rot="13885714">
          <a:off x="2662333" y="3010451"/>
          <a:ext cx="263664" cy="333906"/>
        </a:xfrm>
        <a:prstGeom prst="rightArrow">
          <a:avLst>
            <a:gd name="adj1" fmla="val 60000"/>
            <a:gd name="adj2" fmla="val 50000"/>
          </a:avLst>
        </a:prstGeom>
        <a:gradFill rotWithShape="0">
          <a:gsLst>
            <a:gs pos="0">
              <a:schemeClr val="accent5">
                <a:hueOff val="2171350"/>
                <a:satOff val="7464"/>
                <a:lumOff val="-35817"/>
                <a:alphaOff val="0"/>
                <a:shade val="51000"/>
                <a:satMod val="130000"/>
              </a:schemeClr>
            </a:gs>
            <a:gs pos="80000">
              <a:schemeClr val="accent5">
                <a:hueOff val="2171350"/>
                <a:satOff val="7464"/>
                <a:lumOff val="-35817"/>
                <a:alphaOff val="0"/>
                <a:shade val="93000"/>
                <a:satMod val="130000"/>
              </a:schemeClr>
            </a:gs>
            <a:gs pos="100000">
              <a:schemeClr val="accent5">
                <a:hueOff val="2171350"/>
                <a:satOff val="7464"/>
                <a:lumOff val="-3581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3885714">
        <a:off x="2662333" y="3010451"/>
        <a:ext cx="263664" cy="333906"/>
      </dsp:txXfrm>
    </dsp:sp>
    <dsp:sp modelId="{02AA9203-3726-428B-AD09-FF678B74C44D}">
      <dsp:nvSpPr>
        <dsp:cNvPr id="0" name=""/>
        <dsp:cNvSpPr/>
      </dsp:nvSpPr>
      <dsp:spPr>
        <a:xfrm>
          <a:off x="1831323" y="2095666"/>
          <a:ext cx="989354" cy="989354"/>
        </a:xfrm>
        <a:prstGeom prst="ellipse">
          <a:avLst/>
        </a:prstGeom>
        <a:gradFill rotWithShape="0">
          <a:gsLst>
            <a:gs pos="0">
              <a:schemeClr val="accent5">
                <a:hueOff val="2714187"/>
                <a:satOff val="9330"/>
                <a:lumOff val="-44772"/>
                <a:alphaOff val="0"/>
                <a:shade val="51000"/>
                <a:satMod val="130000"/>
              </a:schemeClr>
            </a:gs>
            <a:gs pos="80000">
              <a:schemeClr val="accent5">
                <a:hueOff val="2714187"/>
                <a:satOff val="9330"/>
                <a:lumOff val="-44772"/>
                <a:alphaOff val="0"/>
                <a:shade val="93000"/>
                <a:satMod val="130000"/>
              </a:schemeClr>
            </a:gs>
            <a:gs pos="100000">
              <a:schemeClr val="accent5">
                <a:hueOff val="2714187"/>
                <a:satOff val="9330"/>
                <a:lumOff val="-4477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smtClean="0"/>
            <a:t>Data analysis</a:t>
          </a:r>
          <a:endParaRPr lang="en-GB" sz="900" kern="1200" dirty="0"/>
        </a:p>
      </dsp:txBody>
      <dsp:txXfrm>
        <a:off x="1831323" y="2095666"/>
        <a:ext cx="989354" cy="989354"/>
      </dsp:txXfrm>
    </dsp:sp>
    <dsp:sp modelId="{DCBC4BE5-CC38-491D-BF09-10A44058B7AA}">
      <dsp:nvSpPr>
        <dsp:cNvPr id="0" name=""/>
        <dsp:cNvSpPr/>
      </dsp:nvSpPr>
      <dsp:spPr>
        <a:xfrm rot="16971429">
          <a:off x="2357933" y="1705887"/>
          <a:ext cx="263664" cy="333906"/>
        </a:xfrm>
        <a:prstGeom prst="rightArrow">
          <a:avLst>
            <a:gd name="adj1" fmla="val 60000"/>
            <a:gd name="adj2" fmla="val 50000"/>
          </a:avLst>
        </a:prstGeom>
        <a:gradFill rotWithShape="0">
          <a:gsLst>
            <a:gs pos="0">
              <a:schemeClr val="accent5">
                <a:hueOff val="2714187"/>
                <a:satOff val="9330"/>
                <a:lumOff val="-44772"/>
                <a:alphaOff val="0"/>
                <a:shade val="51000"/>
                <a:satMod val="130000"/>
              </a:schemeClr>
            </a:gs>
            <a:gs pos="80000">
              <a:schemeClr val="accent5">
                <a:hueOff val="2714187"/>
                <a:satOff val="9330"/>
                <a:lumOff val="-44772"/>
                <a:alphaOff val="0"/>
                <a:shade val="93000"/>
                <a:satMod val="130000"/>
              </a:schemeClr>
            </a:gs>
            <a:gs pos="100000">
              <a:schemeClr val="accent5">
                <a:hueOff val="2714187"/>
                <a:satOff val="9330"/>
                <a:lumOff val="-4477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6971429">
        <a:off x="2357933" y="1705887"/>
        <a:ext cx="263664" cy="333906"/>
      </dsp:txXfrm>
    </dsp:sp>
    <dsp:sp modelId="{0F05395D-0D3D-49D6-BBB0-EB7A40295C41}">
      <dsp:nvSpPr>
        <dsp:cNvPr id="0" name=""/>
        <dsp:cNvSpPr/>
      </dsp:nvSpPr>
      <dsp:spPr>
        <a:xfrm>
          <a:off x="2162175" y="646110"/>
          <a:ext cx="989354" cy="989354"/>
        </a:xfrm>
        <a:prstGeom prst="ellipse">
          <a:avLst/>
        </a:prstGeom>
        <a:gradFill rotWithShape="0">
          <a:gsLst>
            <a:gs pos="0">
              <a:schemeClr val="accent5">
                <a:hueOff val="3257024"/>
                <a:satOff val="11196"/>
                <a:lumOff val="-53726"/>
                <a:alphaOff val="0"/>
                <a:shade val="51000"/>
                <a:satMod val="130000"/>
              </a:schemeClr>
            </a:gs>
            <a:gs pos="80000">
              <a:schemeClr val="accent5">
                <a:hueOff val="3257024"/>
                <a:satOff val="11196"/>
                <a:lumOff val="-53726"/>
                <a:alphaOff val="0"/>
                <a:shade val="93000"/>
                <a:satMod val="130000"/>
              </a:schemeClr>
            </a:gs>
            <a:gs pos="100000">
              <a:schemeClr val="accent5">
                <a:hueOff val="3257024"/>
                <a:satOff val="11196"/>
                <a:lumOff val="-5372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GB" sz="900" kern="1200" dirty="0" smtClean="0"/>
            <a:t>Record publication info</a:t>
          </a:r>
          <a:endParaRPr lang="en-GB" sz="900" kern="1200" dirty="0"/>
        </a:p>
      </dsp:txBody>
      <dsp:txXfrm>
        <a:off x="2162175" y="646110"/>
        <a:ext cx="989354" cy="989354"/>
      </dsp:txXfrm>
    </dsp:sp>
    <dsp:sp modelId="{3C130EBD-7F61-4548-91F3-2FA8DC2B67D4}">
      <dsp:nvSpPr>
        <dsp:cNvPr id="0" name=""/>
        <dsp:cNvSpPr/>
      </dsp:nvSpPr>
      <dsp:spPr>
        <a:xfrm rot="20057143">
          <a:off x="3188092" y="654514"/>
          <a:ext cx="263664" cy="333906"/>
        </a:xfrm>
        <a:prstGeom prst="rightArrow">
          <a:avLst>
            <a:gd name="adj1" fmla="val 60000"/>
            <a:gd name="adj2" fmla="val 50000"/>
          </a:avLst>
        </a:prstGeom>
        <a:gradFill rotWithShape="0">
          <a:gsLst>
            <a:gs pos="0">
              <a:schemeClr val="accent5">
                <a:hueOff val="3257024"/>
                <a:satOff val="11196"/>
                <a:lumOff val="-53726"/>
                <a:alphaOff val="0"/>
                <a:shade val="51000"/>
                <a:satMod val="130000"/>
              </a:schemeClr>
            </a:gs>
            <a:gs pos="80000">
              <a:schemeClr val="accent5">
                <a:hueOff val="3257024"/>
                <a:satOff val="11196"/>
                <a:lumOff val="-53726"/>
                <a:alphaOff val="0"/>
                <a:shade val="93000"/>
                <a:satMod val="130000"/>
              </a:schemeClr>
            </a:gs>
            <a:gs pos="100000">
              <a:schemeClr val="accent5">
                <a:hueOff val="3257024"/>
                <a:satOff val="11196"/>
                <a:lumOff val="-5372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20057143">
        <a:off x="3188092" y="654514"/>
        <a:ext cx="263664" cy="33390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latin typeface="Lucida Grande" pitchFamily="84" charset="0"/>
                <a:ea typeface="ヒラギノ角ゴ Pro W3" pitchFamily="84" charset="-128"/>
                <a:cs typeface="+mn-cs"/>
              </a:defRPr>
            </a:lvl1pPr>
          </a:lstStyle>
          <a:p>
            <a:pPr>
              <a:defRPr/>
            </a:pPr>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Lucida Grande" pitchFamily="84" charset="0"/>
                <a:ea typeface="ヒラギノ角ゴ Pro W3" pitchFamily="84" charset="-128"/>
                <a:cs typeface="+mn-cs"/>
              </a:defRPr>
            </a:lvl1pPr>
          </a:lstStyle>
          <a:p>
            <a:pPr>
              <a:defRPr/>
            </a:pPr>
            <a:endParaRPr lang="en-US"/>
          </a:p>
        </p:txBody>
      </p:sp>
      <p:sp>
        <p:nvSpPr>
          <p:cNvPr id="460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latin typeface="Lucida Grande" pitchFamily="84" charset="0"/>
                <a:ea typeface="ヒラギノ角ゴ Pro W3" pitchFamily="84" charset="-128"/>
                <a:cs typeface="+mn-cs"/>
              </a:defRPr>
            </a:lvl1pPr>
          </a:lstStyle>
          <a:p>
            <a:pPr>
              <a:defRPr/>
            </a:pPr>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atin typeface="Lucida Grande" pitchFamily="84" charset="0"/>
                <a:ea typeface="ヒラギノ角ゴ Pro W3" pitchFamily="84" charset="-128"/>
                <a:cs typeface="+mn-cs"/>
              </a:defRPr>
            </a:lvl1pPr>
          </a:lstStyle>
          <a:p>
            <a:pPr>
              <a:defRPr/>
            </a:pPr>
            <a:fld id="{60B85E68-159C-4864-977A-99913B8C886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Lucida Grande" pitchFamily="84" charset="0"/>
        <a:ea typeface="ヒラギノ角ゴ Pro W3" pitchFamily="84" charset="-128"/>
        <a:cs typeface="ヒラギノ角ゴ Pro W3"/>
      </a:defRPr>
    </a:lvl1pPr>
    <a:lvl2pPr marL="457200" algn="l" rtl="0" eaLnBrk="0" fontAlgn="base" hangingPunct="0">
      <a:spcBef>
        <a:spcPct val="30000"/>
      </a:spcBef>
      <a:spcAft>
        <a:spcPct val="0"/>
      </a:spcAft>
      <a:defRPr sz="1200" kern="1200">
        <a:solidFill>
          <a:schemeClr val="tx1"/>
        </a:solidFill>
        <a:latin typeface="Lucida Grande" pitchFamily="84" charset="0"/>
        <a:ea typeface="ヒラギノ角ゴ Pro W3" pitchFamily="84" charset="-128"/>
        <a:cs typeface="ヒラギノ角ゴ Pro W3"/>
      </a:defRPr>
    </a:lvl2pPr>
    <a:lvl3pPr marL="914400" algn="l" rtl="0" eaLnBrk="0" fontAlgn="base" hangingPunct="0">
      <a:spcBef>
        <a:spcPct val="30000"/>
      </a:spcBef>
      <a:spcAft>
        <a:spcPct val="0"/>
      </a:spcAft>
      <a:defRPr sz="1200" kern="1200">
        <a:solidFill>
          <a:schemeClr val="tx1"/>
        </a:solidFill>
        <a:latin typeface="Lucida Grande" pitchFamily="84" charset="0"/>
        <a:ea typeface="ヒラギノ角ゴ Pro W3" pitchFamily="84" charset="-128"/>
        <a:cs typeface="ヒラギノ角ゴ Pro W3"/>
      </a:defRPr>
    </a:lvl3pPr>
    <a:lvl4pPr marL="1371600" algn="l" rtl="0" eaLnBrk="0" fontAlgn="base" hangingPunct="0">
      <a:spcBef>
        <a:spcPct val="30000"/>
      </a:spcBef>
      <a:spcAft>
        <a:spcPct val="0"/>
      </a:spcAft>
      <a:defRPr sz="1200" kern="1200">
        <a:solidFill>
          <a:schemeClr val="tx1"/>
        </a:solidFill>
        <a:latin typeface="Lucida Grande" pitchFamily="84" charset="0"/>
        <a:ea typeface="ヒラギノ角ゴ Pro W3" pitchFamily="84" charset="-128"/>
        <a:cs typeface="ヒラギノ角ゴ Pro W3"/>
      </a:defRPr>
    </a:lvl4pPr>
    <a:lvl5pPr marL="1828800" algn="l" rtl="0" eaLnBrk="0" fontAlgn="base" hangingPunct="0">
      <a:spcBef>
        <a:spcPct val="30000"/>
      </a:spcBef>
      <a:spcAft>
        <a:spcPct val="0"/>
      </a:spcAft>
      <a:defRPr sz="1200" kern="1200">
        <a:solidFill>
          <a:schemeClr val="tx1"/>
        </a:solidFill>
        <a:latin typeface="Lucida Grande" pitchFamily="84" charset="0"/>
        <a:ea typeface="ヒラギノ角ゴ Pro W3" pitchFamily="84" charset="-128"/>
        <a:cs typeface="ヒラギノ角ゴ Pro W3"/>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A29D388B-F69B-4704-8FB5-509A934FCB81}" type="slidenum">
              <a:rPr lang="en-US" smtClean="0">
                <a:latin typeface="Lucida Grande"/>
                <a:ea typeface="ヒラギノ角ゴ Pro W3"/>
                <a:cs typeface="ヒラギノ角ゴ Pro W3"/>
              </a:rPr>
              <a:pPr/>
              <a:t>1</a:t>
            </a:fld>
            <a:endParaRPr lang="en-US" smtClean="0">
              <a:latin typeface="Lucida Grande"/>
              <a:ea typeface="ヒラギノ角ゴ Pro W3"/>
              <a:cs typeface="ヒラギノ角ゴ Pro W3"/>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latin typeface="Arial" pitchFamily="34" charset="0"/>
              <a:ea typeface="ヒラギノ角ゴ Pro W3"/>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A29D388B-F69B-4704-8FB5-509A934FCB81}" type="slidenum">
              <a:rPr lang="en-US" smtClean="0">
                <a:latin typeface="Lucida Grande"/>
                <a:ea typeface="ヒラギノ角ゴ Pro W3"/>
                <a:cs typeface="ヒラギノ角ゴ Pro W3"/>
              </a:rPr>
              <a:pPr/>
              <a:t>15</a:t>
            </a:fld>
            <a:endParaRPr lang="en-US" smtClean="0">
              <a:latin typeface="Lucida Grande"/>
              <a:ea typeface="ヒラギノ角ゴ Pro W3"/>
              <a:cs typeface="ヒラギノ角ゴ Pro W3"/>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latin typeface="Arial" pitchFamily="34" charset="0"/>
              <a:ea typeface="ヒラギノ角ゴ Pro W3"/>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p:txBody>
          <a:bodyPr/>
          <a:lstStyle/>
          <a:p>
            <a:pPr>
              <a:defRPr/>
            </a:pPr>
            <a:fld id="{C9C544EF-9105-4DFD-9B50-16FDEE5A9D02}" type="slidenum">
              <a:rPr lang="en-GB" smtClean="0"/>
              <a:pPr>
                <a:defRPr/>
              </a:pPr>
              <a:t>22</a:t>
            </a:fld>
            <a:endParaRPr lang="en-GB"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dirty="0"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A4A23B0-039D-414E-8BF5-192D1D33B32E}" type="slidenum">
              <a:rPr lang="en-GB"/>
              <a:pPr>
                <a:defRPr/>
              </a:pPr>
              <a:t>23</a:t>
            </a:fld>
            <a:endParaRPr lang="en-GB"/>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40"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47500" lnSpcReduction="20000"/>
          </a:bodyPr>
          <a:lstStyle/>
          <a:p>
            <a:pPr fontAlgn="auto">
              <a:spcBef>
                <a:spcPts val="0"/>
              </a:spcBef>
              <a:spcAft>
                <a:spcPts val="0"/>
              </a:spcAft>
              <a:defRPr/>
            </a:pPr>
            <a:r>
              <a:rPr lang="en-GB" dirty="0" smtClean="0"/>
              <a:t>PaNdata-ODI will develop, deploy and operate an Open Data Infrastructure across the participating facilities with user and data services which support the tracing of provenance of data, preservation, and scalability through parallel access. It will be instantiated through three virtual laboratories supporting powder diffraction, small angle scattering and tomography</a:t>
            </a:r>
          </a:p>
          <a:p>
            <a:pPr fontAlgn="auto">
              <a:spcBef>
                <a:spcPts val="0"/>
              </a:spcBef>
              <a:spcAft>
                <a:spcPts val="0"/>
              </a:spcAft>
              <a:defRPr/>
            </a:pPr>
            <a:endParaRPr lang="en-GB" b="1" dirty="0" smtClean="0"/>
          </a:p>
          <a:p>
            <a:pPr fontAlgn="auto">
              <a:spcBef>
                <a:spcPts val="0"/>
              </a:spcBef>
              <a:spcAft>
                <a:spcPts val="0"/>
              </a:spcAft>
              <a:defRPr/>
            </a:pPr>
            <a:endParaRPr lang="en-GB" b="1" dirty="0" smtClean="0"/>
          </a:p>
          <a:p>
            <a:pPr fontAlgn="auto">
              <a:spcBef>
                <a:spcPts val="0"/>
              </a:spcBef>
              <a:spcAft>
                <a:spcPts val="0"/>
              </a:spcAft>
              <a:defRPr/>
            </a:pPr>
            <a:r>
              <a:rPr lang="en-GB" b="1" dirty="0" err="1" smtClean="0"/>
              <a:t>PaNDATA</a:t>
            </a:r>
            <a:r>
              <a:rPr lang="en-GB" b="1" dirty="0" smtClean="0"/>
              <a:t> – Photon and Neutron Data Infrastructure</a:t>
            </a:r>
          </a:p>
          <a:p>
            <a:pPr fontAlgn="auto">
              <a:spcBef>
                <a:spcPts val="0"/>
              </a:spcBef>
              <a:spcAft>
                <a:spcPts val="0"/>
              </a:spcAft>
              <a:defRPr/>
            </a:pPr>
            <a:endParaRPr lang="en-GB" b="1" dirty="0" smtClean="0"/>
          </a:p>
          <a:p>
            <a:pPr>
              <a:defRPr/>
            </a:pPr>
            <a:endParaRPr lang="en-GB" i="1" dirty="0" smtClean="0"/>
          </a:p>
          <a:p>
            <a:pPr fontAlgn="auto">
              <a:spcBef>
                <a:spcPts val="0"/>
              </a:spcBef>
              <a:spcAft>
                <a:spcPts val="0"/>
              </a:spcAft>
              <a:defRPr/>
            </a:pPr>
            <a:endParaRPr lang="en-GB" b="1" dirty="0" smtClean="0"/>
          </a:p>
          <a:p>
            <a:pPr fontAlgn="auto">
              <a:spcBef>
                <a:spcPts val="0"/>
              </a:spcBef>
              <a:spcAft>
                <a:spcPts val="0"/>
              </a:spcAft>
              <a:defRPr/>
            </a:pPr>
            <a:r>
              <a:rPr lang="en-GB" b="1" dirty="0" smtClean="0"/>
              <a:t>Aims</a:t>
            </a:r>
            <a:endParaRPr lang="en-GB" dirty="0" smtClean="0"/>
          </a:p>
          <a:p>
            <a:pPr fontAlgn="auto">
              <a:spcBef>
                <a:spcPts val="0"/>
              </a:spcBef>
              <a:spcAft>
                <a:spcPts val="0"/>
              </a:spcAft>
              <a:defRPr/>
            </a:pPr>
            <a:r>
              <a:rPr lang="en-GB" dirty="0" err="1" smtClean="0"/>
              <a:t>PANdata</a:t>
            </a:r>
            <a:r>
              <a:rPr lang="en-GB" dirty="0" smtClean="0"/>
              <a:t> brings together some of the major multidisciplinary Research Infrastructures in Europe to construct and operate a sustainable data infrastructure for the European Neutron and Photon laboratories. Such a unique infrastructure will enhance all research done in this community, by making data accessible, preserving the data, allowing experiments to be carried out jointly in several laboratories and by providing powerful tools for scientists to remotely interact with the data. </a:t>
            </a:r>
            <a:br>
              <a:rPr lang="en-GB" dirty="0" smtClean="0"/>
            </a:br>
            <a:r>
              <a:rPr lang="en-GB" dirty="0" smtClean="0"/>
              <a:t/>
            </a:r>
            <a:br>
              <a:rPr lang="en-GB" dirty="0" smtClean="0"/>
            </a:br>
            <a:r>
              <a:rPr lang="en-GB" dirty="0" smtClean="0"/>
              <a:t>The current situation at many of the facilities, and in particular at the photon sources, leaves data management almost entirely to the individual users who essentially have to carry away data on portable media. These media are notoriously unsuitable to guarantee the longevity and availability of precious and costly experimental data. Not only is this becoming unfeasible considering the dramatic increase in size of some of the data sets, it is also counterproductive for the scientific workflow and in the end constitutes a dramatic loss because the data is inaccessible for the scientific community. This is why the participating laboratories have decided to join forces, create synergy, and remedy the current situation which has persisted for too long. </a:t>
            </a:r>
            <a:br>
              <a:rPr lang="en-GB" dirty="0" smtClean="0"/>
            </a:br>
            <a:r>
              <a:rPr lang="en-GB" dirty="0" smtClean="0"/>
              <a:t/>
            </a:r>
            <a:br>
              <a:rPr lang="en-GB" dirty="0" smtClean="0"/>
            </a:br>
            <a:r>
              <a:rPr lang="en-GB" dirty="0" smtClean="0"/>
              <a:t/>
            </a:r>
            <a:br>
              <a:rPr lang="en-GB" dirty="0" smtClean="0"/>
            </a:br>
            <a:r>
              <a:rPr lang="en-GB" dirty="0" smtClean="0"/>
              <a:t>Neutron and photon facilities are major scientific data producers, serving an expanding user community of 25,000 to 30,000 scientists across Europe. The experiments in these facilities are of increasing complexity, they are increasingly done by international research groups and many of them will be done in more than one laboratory. The resulting data needs to be accessible over the Internet and remain on-line until the results are published and in many cases much longer to allow re-processing and to allow for the preservation of knowledge. </a:t>
            </a:r>
            <a:br>
              <a:rPr lang="en-GB" dirty="0" smtClean="0"/>
            </a:br>
            <a:r>
              <a:rPr lang="en-GB" dirty="0" smtClean="0"/>
              <a:t/>
            </a:r>
            <a:br>
              <a:rPr lang="en-GB" dirty="0" smtClean="0"/>
            </a:br>
            <a:r>
              <a:rPr lang="en-GB" dirty="0" err="1" smtClean="0"/>
              <a:t>PANdata</a:t>
            </a:r>
            <a:r>
              <a:rPr lang="en-GB" dirty="0" smtClean="0"/>
              <a:t> will provide our user communities with data repositories and data management tools to: </a:t>
            </a:r>
            <a:br>
              <a:rPr lang="en-GB" dirty="0" smtClean="0"/>
            </a:br>
            <a:r>
              <a:rPr lang="en-GB" dirty="0" smtClean="0"/>
              <a:t/>
            </a:r>
            <a:br>
              <a:rPr lang="en-GB" dirty="0" smtClean="0"/>
            </a:br>
            <a:r>
              <a:rPr lang="en-GB" dirty="0" smtClean="0"/>
              <a:t>· deal with large sets and large data rates from the experiments, </a:t>
            </a:r>
            <a:br>
              <a:rPr lang="en-GB" dirty="0" smtClean="0"/>
            </a:br>
            <a:r>
              <a:rPr lang="en-GB" dirty="0" smtClean="0"/>
              <a:t/>
            </a:r>
            <a:br>
              <a:rPr lang="en-GB" dirty="0" smtClean="0"/>
            </a:br>
            <a:r>
              <a:rPr lang="en-GB" dirty="0" smtClean="0"/>
              <a:t>· enable easy and standardised annotation of data, </a:t>
            </a:r>
            <a:br>
              <a:rPr lang="en-GB" dirty="0" smtClean="0"/>
            </a:br>
            <a:r>
              <a:rPr lang="en-GB" dirty="0" smtClean="0"/>
              <a:t/>
            </a:r>
            <a:br>
              <a:rPr lang="en-GB" dirty="0" smtClean="0"/>
            </a:br>
            <a:r>
              <a:rPr lang="en-GB" dirty="0" smtClean="0"/>
              <a:t>· allow transparent and secure remote access to data, </a:t>
            </a:r>
            <a:br>
              <a:rPr lang="en-GB" dirty="0" smtClean="0"/>
            </a:br>
            <a:r>
              <a:rPr lang="en-GB" dirty="0" smtClean="0"/>
              <a:t/>
            </a:r>
            <a:br>
              <a:rPr lang="en-GB" dirty="0" smtClean="0"/>
            </a:br>
            <a:r>
              <a:rPr lang="en-GB" dirty="0" smtClean="0"/>
              <a:t>· establish sustainable and compatible data catalogues, allow long-term preservation of data, and </a:t>
            </a:r>
            <a:br>
              <a:rPr lang="en-GB" dirty="0" smtClean="0"/>
            </a:br>
            <a:r>
              <a:rPr lang="en-GB" dirty="0" smtClean="0"/>
              <a:t/>
            </a:r>
            <a:br>
              <a:rPr lang="en-GB" dirty="0" smtClean="0"/>
            </a:br>
            <a:r>
              <a:rPr lang="en-GB" dirty="0" smtClean="0"/>
              <a:t>· provide compatible open source data analysis software. </a:t>
            </a:r>
            <a:br>
              <a:rPr lang="en-GB" dirty="0" smtClean="0"/>
            </a:br>
            <a:r>
              <a:rPr lang="en-GB" dirty="0" smtClean="0"/>
              <a:t/>
            </a:r>
            <a:br>
              <a:rPr lang="en-GB" dirty="0" smtClean="0"/>
            </a:br>
            <a:r>
              <a:rPr lang="en-GB" dirty="0" smtClean="0"/>
              <a:t>This will have a major impact on our scientific user community because it will offer: </a:t>
            </a:r>
            <a:br>
              <a:rPr lang="en-GB" dirty="0" smtClean="0"/>
            </a:br>
            <a:r>
              <a:rPr lang="en-GB" dirty="0" smtClean="0"/>
              <a:t/>
            </a:r>
            <a:br>
              <a:rPr lang="en-GB" dirty="0" smtClean="0"/>
            </a:br>
            <a:r>
              <a:rPr lang="en-GB" dirty="0" smtClean="0"/>
              <a:t>· cross facility and cross discipline data analysis, </a:t>
            </a:r>
            <a:br>
              <a:rPr lang="en-GB" dirty="0" smtClean="0"/>
            </a:br>
            <a:r>
              <a:rPr lang="en-GB" dirty="0" smtClean="0"/>
              <a:t/>
            </a:r>
            <a:br>
              <a:rPr lang="en-GB" dirty="0" smtClean="0"/>
            </a:br>
            <a:r>
              <a:rPr lang="en-GB" dirty="0" smtClean="0"/>
              <a:t>· secure access to large data sets over the network instead of using portable media, </a:t>
            </a:r>
            <a:br>
              <a:rPr lang="en-GB" dirty="0" smtClean="0"/>
            </a:br>
            <a:r>
              <a:rPr lang="en-GB" dirty="0" smtClean="0"/>
              <a:t/>
            </a:r>
            <a:br>
              <a:rPr lang="en-GB" dirty="0" smtClean="0"/>
            </a:br>
            <a:r>
              <a:rPr lang="en-GB" dirty="0" smtClean="0"/>
              <a:t>· maintaining the records of science by having properly annotated data, </a:t>
            </a:r>
            <a:br>
              <a:rPr lang="en-GB" dirty="0" smtClean="0"/>
            </a:br>
            <a:r>
              <a:rPr lang="en-GB" dirty="0" smtClean="0"/>
              <a:t/>
            </a:r>
            <a:br>
              <a:rPr lang="en-GB" dirty="0" smtClean="0"/>
            </a:br>
            <a:r>
              <a:rPr lang="en-GB" dirty="0" smtClean="0"/>
              <a:t>· linking publications to data, </a:t>
            </a:r>
            <a:br>
              <a:rPr lang="en-GB" dirty="0" smtClean="0"/>
            </a:br>
            <a:r>
              <a:rPr lang="en-GB" dirty="0" smtClean="0"/>
              <a:t/>
            </a:r>
            <a:br>
              <a:rPr lang="en-GB" dirty="0" smtClean="0"/>
            </a:br>
            <a:r>
              <a:rPr lang="en-GB" dirty="0" smtClean="0"/>
              <a:t>· allowing efficient software developments, and </a:t>
            </a:r>
            <a:br>
              <a:rPr lang="en-GB" dirty="0" smtClean="0"/>
            </a:br>
            <a:r>
              <a:rPr lang="en-GB" dirty="0" smtClean="0"/>
              <a:t/>
            </a:r>
            <a:br>
              <a:rPr lang="en-GB" dirty="0" smtClean="0"/>
            </a:br>
            <a:r>
              <a:rPr lang="en-GB" dirty="0" smtClean="0"/>
              <a:t>efficient scientific collaborations across Europe by providing compatible data formats and analysis software. </a:t>
            </a:r>
            <a:br>
              <a:rPr lang="en-GB" dirty="0" smtClean="0"/>
            </a:br>
            <a:r>
              <a:rPr lang="en-GB" dirty="0" smtClean="0"/>
              <a:t/>
            </a:r>
            <a:br>
              <a:rPr lang="en-GB" dirty="0" smtClean="0"/>
            </a:br>
            <a:r>
              <a:rPr lang="en-GB" dirty="0" smtClean="0"/>
              <a:t/>
            </a:r>
            <a:br>
              <a:rPr lang="en-GB" dirty="0" smtClean="0"/>
            </a:br>
            <a:r>
              <a:rPr lang="en-GB" dirty="0" smtClean="0"/>
              <a:t>At the heart of the vision is a series of federated data catalogues which allow scientists to perform cross-facility, cross-discipline interaction with experimental and derived data, with near real-time access to the data – a ‘Google Earth’, at the scale of atoms and molecules. Along with this </a:t>
            </a:r>
            <a:r>
              <a:rPr lang="en-GB" dirty="0" err="1" smtClean="0"/>
              <a:t>PANdata</a:t>
            </a:r>
            <a:r>
              <a:rPr lang="en-GB" dirty="0" smtClean="0"/>
              <a:t> will thrive for a unification of data management policies in order for the common technology to be successfully adopted</a:t>
            </a:r>
          </a:p>
          <a:p>
            <a:pPr fontAlgn="auto">
              <a:spcBef>
                <a:spcPts val="0"/>
              </a:spcBef>
              <a:spcAft>
                <a:spcPts val="0"/>
              </a:spcAft>
              <a:defRPr/>
            </a:pPr>
            <a:endParaRPr lang="en-GB" dirty="0" smtClean="0"/>
          </a:p>
          <a:p>
            <a:pPr fontAlgn="auto">
              <a:spcBef>
                <a:spcPts val="0"/>
              </a:spcBef>
              <a:spcAft>
                <a:spcPts val="0"/>
              </a:spcAft>
              <a:defRPr/>
            </a:pPr>
            <a:r>
              <a:rPr lang="en-GB" b="1" dirty="0" smtClean="0"/>
              <a:t>Partners</a:t>
            </a:r>
          </a:p>
          <a:p>
            <a:pPr fontAlgn="auto">
              <a:spcBef>
                <a:spcPts val="0"/>
              </a:spcBef>
              <a:spcAft>
                <a:spcPts val="0"/>
              </a:spcAft>
              <a:defRPr/>
            </a:pPr>
            <a:r>
              <a:rPr lang="en-GB" dirty="0" smtClean="0"/>
              <a:t> </a:t>
            </a:r>
          </a:p>
          <a:p>
            <a:pPr fontAlgn="auto">
              <a:spcBef>
                <a:spcPts val="0"/>
              </a:spcBef>
              <a:spcAft>
                <a:spcPts val="0"/>
              </a:spcAft>
              <a:defRPr/>
            </a:pPr>
            <a:r>
              <a:rPr lang="en-GB" dirty="0" smtClean="0"/>
              <a:t>ISIS Pulsed Neutron &amp; </a:t>
            </a:r>
            <a:r>
              <a:rPr lang="en-GB" dirty="0" err="1" smtClean="0"/>
              <a:t>Muon</a:t>
            </a:r>
            <a:r>
              <a:rPr lang="en-GB" dirty="0" smtClean="0"/>
              <a:t> Source </a:t>
            </a:r>
          </a:p>
          <a:p>
            <a:pPr fontAlgn="auto">
              <a:spcBef>
                <a:spcPts val="0"/>
              </a:spcBef>
              <a:spcAft>
                <a:spcPts val="0"/>
              </a:spcAft>
              <a:defRPr/>
            </a:pPr>
            <a:r>
              <a:rPr lang="en-GB" dirty="0" smtClean="0"/>
              <a:t>ILL </a:t>
            </a:r>
          </a:p>
          <a:p>
            <a:pPr fontAlgn="auto">
              <a:spcBef>
                <a:spcPts val="0"/>
              </a:spcBef>
              <a:spcAft>
                <a:spcPts val="0"/>
              </a:spcAft>
              <a:defRPr/>
            </a:pPr>
            <a:r>
              <a:rPr lang="en-GB" dirty="0" smtClean="0"/>
              <a:t>PSI - Paul </a:t>
            </a:r>
            <a:r>
              <a:rPr lang="en-GB" dirty="0" err="1" smtClean="0"/>
              <a:t>Scherrer</a:t>
            </a:r>
            <a:r>
              <a:rPr lang="en-GB" dirty="0" smtClean="0"/>
              <a:t> </a:t>
            </a:r>
            <a:r>
              <a:rPr lang="en-GB" dirty="0" err="1" smtClean="0"/>
              <a:t>Institut</a:t>
            </a:r>
            <a:endParaRPr lang="en-GB" dirty="0" smtClean="0"/>
          </a:p>
          <a:p>
            <a:pPr fontAlgn="auto">
              <a:spcBef>
                <a:spcPts val="0"/>
              </a:spcBef>
              <a:spcAft>
                <a:spcPts val="0"/>
              </a:spcAft>
              <a:defRPr/>
            </a:pPr>
            <a:r>
              <a:rPr lang="en-GB" dirty="0" smtClean="0"/>
              <a:t>Trieste Italy: </a:t>
            </a:r>
            <a:r>
              <a:rPr lang="en-GB" dirty="0" err="1" smtClean="0"/>
              <a:t>Elettra</a:t>
            </a:r>
            <a:r>
              <a:rPr lang="en-GB" dirty="0" smtClean="0"/>
              <a:t> Synchrotron Light Source</a:t>
            </a:r>
          </a:p>
          <a:p>
            <a:pPr fontAlgn="auto">
              <a:spcBef>
                <a:spcPts val="0"/>
              </a:spcBef>
              <a:spcAft>
                <a:spcPts val="0"/>
              </a:spcAft>
              <a:defRPr/>
            </a:pPr>
            <a:r>
              <a:rPr lang="en-GB" dirty="0" smtClean="0"/>
              <a:t>Diamond Light Source</a:t>
            </a:r>
          </a:p>
          <a:p>
            <a:pPr fontAlgn="auto">
              <a:spcBef>
                <a:spcPts val="0"/>
              </a:spcBef>
              <a:spcAft>
                <a:spcPts val="0"/>
              </a:spcAft>
              <a:defRPr/>
            </a:pPr>
            <a:r>
              <a:rPr lang="en-GB" dirty="0" smtClean="0"/>
              <a:t>Synchrotron SOLEIL</a:t>
            </a:r>
          </a:p>
          <a:p>
            <a:pPr fontAlgn="auto">
              <a:spcBef>
                <a:spcPts val="0"/>
              </a:spcBef>
              <a:spcAft>
                <a:spcPts val="0"/>
              </a:spcAft>
              <a:defRPr/>
            </a:pPr>
            <a:r>
              <a:rPr lang="en-GB" dirty="0" err="1" smtClean="0"/>
              <a:t>Deutsches</a:t>
            </a:r>
            <a:r>
              <a:rPr lang="en-GB" dirty="0" smtClean="0"/>
              <a:t> </a:t>
            </a:r>
            <a:r>
              <a:rPr lang="en-GB" dirty="0" err="1" smtClean="0"/>
              <a:t>Elektronen</a:t>
            </a:r>
            <a:r>
              <a:rPr lang="en-GB" dirty="0" smtClean="0"/>
              <a:t>-Synchrotron DESY</a:t>
            </a:r>
          </a:p>
          <a:p>
            <a:pPr fontAlgn="auto">
              <a:spcBef>
                <a:spcPts val="0"/>
              </a:spcBef>
              <a:spcAft>
                <a:spcPts val="0"/>
              </a:spcAft>
              <a:defRPr/>
            </a:pPr>
            <a:r>
              <a:rPr lang="en-GB" dirty="0" err="1" smtClean="0"/>
              <a:t>HZBHelmholtz-Zentrum</a:t>
            </a:r>
            <a:r>
              <a:rPr lang="en-GB" dirty="0" smtClean="0"/>
              <a:t> Berlin </a:t>
            </a:r>
            <a:r>
              <a:rPr lang="en-GB" dirty="0" err="1" smtClean="0"/>
              <a:t>für</a:t>
            </a:r>
            <a:r>
              <a:rPr lang="en-GB" dirty="0" smtClean="0"/>
              <a:t> </a:t>
            </a:r>
            <a:r>
              <a:rPr lang="en-GB" dirty="0" err="1" smtClean="0"/>
              <a:t>Materialien</a:t>
            </a:r>
            <a:r>
              <a:rPr lang="en-GB" dirty="0" smtClean="0"/>
              <a:t> und </a:t>
            </a:r>
            <a:r>
              <a:rPr lang="en-GB" dirty="0" err="1" smtClean="0"/>
              <a:t>Energie</a:t>
            </a:r>
            <a:endParaRPr lang="en-GB" dirty="0" smtClean="0"/>
          </a:p>
          <a:p>
            <a:pPr fontAlgn="auto">
              <a:spcBef>
                <a:spcPts val="0"/>
              </a:spcBef>
              <a:spcAft>
                <a:spcPts val="0"/>
              </a:spcAft>
              <a:defRPr/>
            </a:pPr>
            <a:r>
              <a:rPr lang="en-GB" dirty="0" smtClean="0"/>
              <a:t>ALBA synchrotron - </a:t>
            </a:r>
            <a:r>
              <a:rPr lang="en-GB" dirty="0" err="1" smtClean="0"/>
              <a:t>Cerdanyola</a:t>
            </a:r>
            <a:r>
              <a:rPr lang="en-GB" dirty="0" smtClean="0"/>
              <a:t> del </a:t>
            </a:r>
            <a:r>
              <a:rPr lang="en-GB" dirty="0" err="1" smtClean="0"/>
              <a:t>Vallès</a:t>
            </a:r>
            <a:r>
              <a:rPr lang="en-GB" dirty="0" smtClean="0"/>
              <a:t>, Barcelona</a:t>
            </a:r>
          </a:p>
        </p:txBody>
      </p:sp>
      <p:sp>
        <p:nvSpPr>
          <p:cNvPr id="41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574072-2241-44C7-B8CC-07CC9469C994}" type="slidenum">
              <a:rPr lang="en-GB"/>
              <a:pPr fontAlgn="base">
                <a:spcBef>
                  <a:spcPct val="0"/>
                </a:spcBef>
                <a:spcAft>
                  <a:spcPct val="0"/>
                </a:spcAft>
                <a:defRPr/>
              </a:pPr>
              <a:t>24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A29D388B-F69B-4704-8FB5-509A934FCB81}" type="slidenum">
              <a:rPr lang="en-US" smtClean="0">
                <a:latin typeface="Lucida Grande"/>
                <a:ea typeface="ヒラギノ角ゴ Pro W3"/>
                <a:cs typeface="ヒラギノ角ゴ Pro W3"/>
              </a:rPr>
              <a:pPr/>
              <a:t>2</a:t>
            </a:fld>
            <a:endParaRPr lang="en-US" smtClean="0">
              <a:latin typeface="Lucida Grande"/>
              <a:ea typeface="ヒラギノ角ゴ Pro W3"/>
              <a:cs typeface="ヒラギノ角ゴ Pro W3"/>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latin typeface="Arial" pitchFamily="34" charset="0"/>
              <a:ea typeface="ヒラギノ角ゴ Pro W3"/>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A29D388B-F69B-4704-8FB5-509A934FCB81}" type="slidenum">
              <a:rPr lang="en-US" smtClean="0">
                <a:latin typeface="Lucida Grande"/>
                <a:ea typeface="ヒラギノ角ゴ Pro W3"/>
                <a:cs typeface="ヒラギノ角ゴ Pro W3"/>
              </a:rPr>
              <a:pPr/>
              <a:t>3</a:t>
            </a:fld>
            <a:endParaRPr lang="en-US" smtClean="0">
              <a:latin typeface="Lucida Grande"/>
              <a:ea typeface="ヒラギノ角ゴ Pro W3"/>
              <a:cs typeface="ヒラギノ角ゴ Pro W3"/>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latin typeface="Arial" pitchFamily="34" charset="0"/>
              <a:ea typeface="ヒラギノ角ゴ Pro W3"/>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eaLnBrk="1" hangingPunct="1"/>
            <a:endParaRPr lang="en-US" smtClean="0">
              <a:latin typeface="Arial" pitchFamily="34" charset="0"/>
              <a:ea typeface="ヒラギノ角ゴ Pro W3"/>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FFC16A5-221A-4D32-8229-83C898892A5F}" type="slidenum">
              <a:rPr lang="en-GB"/>
              <a:pPr>
                <a:defRPr/>
              </a:pPr>
              <a:t>6</a:t>
            </a:fld>
            <a:endParaRPr lang="en-GB"/>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8"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GB" dirty="0" smtClean="0"/>
              <a:t>30,000 user visitors each year</a:t>
            </a:r>
          </a:p>
          <a:p>
            <a:r>
              <a:rPr lang="en-GB" dirty="0" smtClean="0"/>
              <a:t>Billions of Euro of infrastructure</a:t>
            </a:r>
          </a:p>
          <a:p>
            <a:r>
              <a:rPr lang="en-GB" dirty="0" smtClean="0"/>
              <a:t>Support experiments in many scientific fields:</a:t>
            </a:r>
          </a:p>
          <a:p>
            <a:pPr>
              <a:buFont typeface="Arial" pitchFamily="34" charset="0"/>
              <a:buChar char="•"/>
            </a:pPr>
            <a:r>
              <a:rPr lang="en-GB" dirty="0" smtClean="0"/>
              <a:t>  physics, chemistry, biology, material sciences, </a:t>
            </a:r>
          </a:p>
          <a:p>
            <a:pPr>
              <a:buFont typeface="Arial" pitchFamily="34" charset="0"/>
              <a:buChar char="•"/>
            </a:pPr>
            <a:r>
              <a:rPr lang="en-GB" dirty="0" smtClean="0"/>
              <a:t>   energy technology, environmental science, medical technology </a:t>
            </a:r>
          </a:p>
          <a:p>
            <a:pPr>
              <a:buFont typeface="Arial" pitchFamily="34" charset="0"/>
              <a:buChar char="•"/>
            </a:pPr>
            <a:r>
              <a:rPr lang="en-GB" dirty="0" smtClean="0"/>
              <a:t>    cultural heritage investigations.</a:t>
            </a:r>
          </a:p>
          <a:p>
            <a:pPr>
              <a:buFont typeface="Arial" pitchFamily="34" charset="0"/>
              <a:buChar char="•"/>
            </a:pPr>
            <a:endParaRPr lang="en-GB" dirty="0" smtClean="0"/>
          </a:p>
          <a:p>
            <a:r>
              <a:rPr lang="en-GB" dirty="0" smtClean="0"/>
              <a:t>Industrial applications are growing</a:t>
            </a:r>
          </a:p>
          <a:p>
            <a:pPr>
              <a:buFont typeface="Arial" pitchFamily="34" charset="0"/>
              <a:buChar char="•"/>
            </a:pPr>
            <a:r>
              <a:rPr lang="en-GB" dirty="0" smtClean="0"/>
              <a:t>    pharmaceuticals, petrochemicals and microelectronics</a:t>
            </a:r>
          </a:p>
          <a:p>
            <a:pPr>
              <a:buFont typeface="Arial" pitchFamily="34" charset="0"/>
              <a:buChar char="•"/>
            </a:pPr>
            <a:endParaRPr lang="en-GB" dirty="0" smtClean="0"/>
          </a:p>
          <a:p>
            <a:r>
              <a:rPr lang="en-GB" dirty="0" smtClean="0"/>
              <a:t>experimental techniques including </a:t>
            </a:r>
          </a:p>
          <a:p>
            <a:pPr>
              <a:buFont typeface="Arial" pitchFamily="34" charset="0"/>
              <a:buChar char="•"/>
            </a:pPr>
            <a:r>
              <a:rPr lang="en-GB" dirty="0" smtClean="0"/>
              <a:t>   photoemission and spectromicroscopy, </a:t>
            </a:r>
          </a:p>
          <a:p>
            <a:pPr>
              <a:buFont typeface="Arial" pitchFamily="34" charset="0"/>
              <a:buChar char="•"/>
            </a:pPr>
            <a:r>
              <a:rPr lang="en-GB" dirty="0" smtClean="0"/>
              <a:t>    macromolecular crystallography, </a:t>
            </a:r>
          </a:p>
          <a:p>
            <a:pPr>
              <a:buFont typeface="Arial" pitchFamily="34" charset="0"/>
              <a:buChar char="•"/>
            </a:pPr>
            <a:r>
              <a:rPr lang="en-GB" dirty="0" smtClean="0"/>
              <a:t>     low-angle scattering, dichroic absorption spectroscopy,</a:t>
            </a:r>
          </a:p>
          <a:p>
            <a:pPr>
              <a:buFont typeface="Arial" pitchFamily="34" charset="0"/>
              <a:buChar char="•"/>
            </a:pPr>
            <a:r>
              <a:rPr lang="en-GB" dirty="0" smtClean="0"/>
              <a:t>     neutron and x-ray imaging.</a:t>
            </a:r>
          </a:p>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A29D388B-F69B-4704-8FB5-509A934FCB81}" type="slidenum">
              <a:rPr lang="en-US" smtClean="0">
                <a:latin typeface="Lucida Grande"/>
                <a:ea typeface="ヒラギノ角ゴ Pro W3"/>
                <a:cs typeface="ヒラギノ角ゴ Pro W3"/>
              </a:rPr>
              <a:pPr/>
              <a:t>7</a:t>
            </a:fld>
            <a:endParaRPr lang="en-US" smtClean="0">
              <a:latin typeface="Lucida Grande"/>
              <a:ea typeface="ヒラギノ角ゴ Pro W3"/>
              <a:cs typeface="ヒラギノ角ゴ Pro W3"/>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latin typeface="Arial" pitchFamily="34" charset="0"/>
              <a:ea typeface="ヒラギノ角ゴ Pro W3"/>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Reporting</a:t>
            </a:r>
          </a:p>
          <a:p>
            <a:r>
              <a:rPr lang="en-GB" dirty="0" smtClean="0"/>
              <a:t>Good data management</a:t>
            </a:r>
          </a:p>
          <a:p>
            <a:r>
              <a:rPr lang="en-GB" dirty="0" smtClean="0"/>
              <a:t>Dat</a:t>
            </a:r>
            <a:r>
              <a:rPr lang="en-GB" baseline="0" dirty="0" smtClean="0"/>
              <a:t>a management – linked to good preservation</a:t>
            </a:r>
            <a:endParaRPr lang="en-GB" dirty="0"/>
          </a:p>
        </p:txBody>
      </p:sp>
      <p:sp>
        <p:nvSpPr>
          <p:cNvPr id="4" name="Slide Number Placeholder 3"/>
          <p:cNvSpPr>
            <a:spLocks noGrp="1"/>
          </p:cNvSpPr>
          <p:nvPr>
            <p:ph type="sldNum" sz="quarter" idx="10"/>
          </p:nvPr>
        </p:nvSpPr>
        <p:spPr/>
        <p:txBody>
          <a:bodyPr/>
          <a:lstStyle/>
          <a:p>
            <a:pPr>
              <a:defRPr/>
            </a:pPr>
            <a:fld id="{60B85E68-159C-4864-977A-99913B8C886B}"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A29D388B-F69B-4704-8FB5-509A934FCB81}" type="slidenum">
              <a:rPr lang="en-US" smtClean="0">
                <a:latin typeface="Lucida Grande"/>
                <a:ea typeface="ヒラギノ角ゴ Pro W3"/>
                <a:cs typeface="ヒラギノ角ゴ Pro W3"/>
              </a:rPr>
              <a:pPr/>
              <a:t>12</a:t>
            </a:fld>
            <a:endParaRPr lang="en-US" smtClean="0">
              <a:latin typeface="Lucida Grande"/>
              <a:ea typeface="ヒラギノ角ゴ Pro W3"/>
              <a:cs typeface="ヒラギノ角ゴ Pro W3"/>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latin typeface="Arial" pitchFamily="34" charset="0"/>
              <a:ea typeface="ヒラギノ角ゴ Pro W3"/>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A29D388B-F69B-4704-8FB5-509A934FCB81}" type="slidenum">
              <a:rPr lang="en-US" smtClean="0">
                <a:latin typeface="Lucida Grande"/>
                <a:ea typeface="ヒラギノ角ゴ Pro W3"/>
                <a:cs typeface="ヒラギノ角ゴ Pro W3"/>
              </a:rPr>
              <a:pPr/>
              <a:t>13</a:t>
            </a:fld>
            <a:endParaRPr lang="en-US" smtClean="0">
              <a:latin typeface="Lucida Grande"/>
              <a:ea typeface="ヒラギノ角ゴ Pro W3"/>
              <a:cs typeface="ヒラギノ角ゴ Pro W3"/>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latin typeface="Arial" pitchFamily="34" charset="0"/>
              <a:ea typeface="ヒラギノ角ゴ Pro W3"/>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4290"/>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1970065"/>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685800" y="1557338"/>
            <a:ext cx="7772400" cy="38004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78604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1285860"/>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557338"/>
            <a:ext cx="3810000" cy="451486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57338"/>
            <a:ext cx="3810000" cy="3800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89733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1829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08477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8514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71942"/>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345916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463868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3337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685800" y="1557338"/>
            <a:ext cx="7772400" cy="4538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7" descr="STFC_PowerPoint_STFC_bottomright.png"/>
          <p:cNvPicPr>
            <a:picLocks noChangeAspect="1"/>
          </p:cNvPicPr>
          <p:nvPr/>
        </p:nvPicPr>
        <p:blipFill>
          <a:blip r:embed="rId11" cstate="print"/>
          <a:srcRect/>
          <a:stretch>
            <a:fillRect/>
          </a:stretch>
        </p:blipFill>
        <p:spPr bwMode="auto">
          <a:xfrm>
            <a:off x="1697038" y="5321300"/>
            <a:ext cx="7446962" cy="15367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p:txStyles>
    <p:titleStyle>
      <a:lvl1pPr algn="ctr" rtl="0" eaLnBrk="1" fontAlgn="base" hangingPunct="1">
        <a:spcBef>
          <a:spcPct val="0"/>
        </a:spcBef>
        <a:spcAft>
          <a:spcPct val="0"/>
        </a:spcAft>
        <a:defRPr sz="4400">
          <a:solidFill>
            <a:schemeClr val="accent2"/>
          </a:solidFill>
          <a:latin typeface="+mj-lt"/>
          <a:ea typeface="+mj-ea"/>
          <a:cs typeface="+mj-cs"/>
        </a:defRPr>
      </a:lvl1pPr>
      <a:lvl2pPr algn="ctr" rtl="0" eaLnBrk="1" fontAlgn="base" hangingPunct="1">
        <a:spcBef>
          <a:spcPct val="0"/>
        </a:spcBef>
        <a:spcAft>
          <a:spcPct val="0"/>
        </a:spcAft>
        <a:defRPr sz="4400">
          <a:solidFill>
            <a:schemeClr val="tx2"/>
          </a:solidFill>
          <a:latin typeface="Corisande" pitchFamily="2" charset="0"/>
          <a:ea typeface="ヒラギノ角ゴ Pro W3" pitchFamily="84" charset="-128"/>
        </a:defRPr>
      </a:lvl2pPr>
      <a:lvl3pPr algn="ctr" rtl="0" eaLnBrk="1" fontAlgn="base" hangingPunct="1">
        <a:spcBef>
          <a:spcPct val="0"/>
        </a:spcBef>
        <a:spcAft>
          <a:spcPct val="0"/>
        </a:spcAft>
        <a:defRPr sz="4400">
          <a:solidFill>
            <a:schemeClr val="tx2"/>
          </a:solidFill>
          <a:latin typeface="Corisande" pitchFamily="2" charset="0"/>
          <a:ea typeface="ヒラギノ角ゴ Pro W3" pitchFamily="84" charset="-128"/>
        </a:defRPr>
      </a:lvl3pPr>
      <a:lvl4pPr algn="ctr" rtl="0" eaLnBrk="1" fontAlgn="base" hangingPunct="1">
        <a:spcBef>
          <a:spcPct val="0"/>
        </a:spcBef>
        <a:spcAft>
          <a:spcPct val="0"/>
        </a:spcAft>
        <a:defRPr sz="4400">
          <a:solidFill>
            <a:schemeClr val="tx2"/>
          </a:solidFill>
          <a:latin typeface="Corisande" pitchFamily="2" charset="0"/>
          <a:ea typeface="ヒラギノ角ゴ Pro W3" pitchFamily="84" charset="-128"/>
        </a:defRPr>
      </a:lvl4pPr>
      <a:lvl5pPr algn="ctr" rtl="0" eaLnBrk="1" fontAlgn="base" hangingPunct="1">
        <a:spcBef>
          <a:spcPct val="0"/>
        </a:spcBef>
        <a:spcAft>
          <a:spcPct val="0"/>
        </a:spcAft>
        <a:defRPr sz="4400">
          <a:solidFill>
            <a:schemeClr val="tx2"/>
          </a:solidFill>
          <a:latin typeface="Corisande" pitchFamily="2" charset="0"/>
          <a:ea typeface="ヒラギノ角ゴ Pro W3" pitchFamily="84" charset="-128"/>
        </a:defRPr>
      </a:lvl5pPr>
      <a:lvl6pPr marL="457200" algn="ctr" rtl="0" eaLnBrk="1" fontAlgn="base" hangingPunct="1">
        <a:spcBef>
          <a:spcPct val="0"/>
        </a:spcBef>
        <a:spcAft>
          <a:spcPct val="0"/>
        </a:spcAft>
        <a:defRPr sz="4400">
          <a:solidFill>
            <a:schemeClr val="tx2"/>
          </a:solidFill>
          <a:latin typeface="Lucida Grande" pitchFamily="84" charset="0"/>
          <a:ea typeface="ヒラギノ角ゴ Pro W3" pitchFamily="84" charset="-128"/>
        </a:defRPr>
      </a:lvl6pPr>
      <a:lvl7pPr marL="914400" algn="ctr" rtl="0" eaLnBrk="1" fontAlgn="base" hangingPunct="1">
        <a:spcBef>
          <a:spcPct val="0"/>
        </a:spcBef>
        <a:spcAft>
          <a:spcPct val="0"/>
        </a:spcAft>
        <a:defRPr sz="4400">
          <a:solidFill>
            <a:schemeClr val="tx2"/>
          </a:solidFill>
          <a:latin typeface="Lucida Grande" pitchFamily="84" charset="0"/>
          <a:ea typeface="ヒラギノ角ゴ Pro W3" pitchFamily="84" charset="-128"/>
        </a:defRPr>
      </a:lvl7pPr>
      <a:lvl8pPr marL="1371600" algn="ctr" rtl="0" eaLnBrk="1" fontAlgn="base" hangingPunct="1">
        <a:spcBef>
          <a:spcPct val="0"/>
        </a:spcBef>
        <a:spcAft>
          <a:spcPct val="0"/>
        </a:spcAft>
        <a:defRPr sz="4400">
          <a:solidFill>
            <a:schemeClr val="tx2"/>
          </a:solidFill>
          <a:latin typeface="Lucida Grande" pitchFamily="84" charset="0"/>
          <a:ea typeface="ヒラギノ角ゴ Pro W3" pitchFamily="84" charset="-128"/>
        </a:defRPr>
      </a:lvl8pPr>
      <a:lvl9pPr marL="1828800" algn="ctr" rtl="0" eaLnBrk="1" fontAlgn="base" hangingPunct="1">
        <a:spcBef>
          <a:spcPct val="0"/>
        </a:spcBef>
        <a:spcAft>
          <a:spcPct val="0"/>
        </a:spcAft>
        <a:defRPr sz="4400">
          <a:solidFill>
            <a:schemeClr val="tx2"/>
          </a:solidFill>
          <a:latin typeface="Lucida Grande" pitchFamily="84" charset="0"/>
          <a:ea typeface="ヒラギノ角ゴ Pro W3" pitchFamily="84" charset="-128"/>
        </a:defRPr>
      </a:lvl9pPr>
    </p:titleStyle>
    <p:bodyStyle>
      <a:lvl1pPr marL="342900" indent="-342900" algn="l" rtl="0" eaLnBrk="1" fontAlgn="base" hangingPunct="1">
        <a:spcBef>
          <a:spcPct val="20000"/>
        </a:spcBef>
        <a:spcAft>
          <a:spcPct val="0"/>
        </a:spcAft>
        <a:buChar char="•"/>
        <a:defRPr sz="3200">
          <a:solidFill>
            <a:schemeClr val="tx1"/>
          </a:solidFill>
          <a:latin typeface="Arial" pitchFamily="34" charset="0"/>
          <a:ea typeface="+mn-ea"/>
          <a:cs typeface="+mn-cs"/>
        </a:defRPr>
      </a:lvl1pPr>
      <a:lvl2pPr marL="742950" indent="-285750" algn="l" rtl="0" eaLnBrk="1" fontAlgn="base" hangingPunct="1">
        <a:spcBef>
          <a:spcPct val="20000"/>
        </a:spcBef>
        <a:spcAft>
          <a:spcPct val="0"/>
        </a:spcAft>
        <a:buChar char="–"/>
        <a:defRPr sz="2800">
          <a:solidFill>
            <a:schemeClr val="accent2"/>
          </a:solidFill>
          <a:latin typeface="+mn-lt"/>
          <a:ea typeface="+mn-ea"/>
        </a:defRPr>
      </a:lvl2pPr>
      <a:lvl3pPr marL="1143000" indent="-228600" algn="l" rtl="0" eaLnBrk="1" fontAlgn="base" hangingPunct="1">
        <a:spcBef>
          <a:spcPct val="20000"/>
        </a:spcBef>
        <a:spcAft>
          <a:spcPct val="0"/>
        </a:spcAft>
        <a:buChar char="•"/>
        <a:defRPr sz="2400">
          <a:solidFill>
            <a:schemeClr val="accent2"/>
          </a:solidFill>
          <a:latin typeface="+mn-lt"/>
          <a:ea typeface="+mn-ea"/>
        </a:defRPr>
      </a:lvl3pPr>
      <a:lvl4pPr marL="1600200" indent="-228600" algn="l" rtl="0" eaLnBrk="1" fontAlgn="base" hangingPunct="1">
        <a:spcBef>
          <a:spcPct val="20000"/>
        </a:spcBef>
        <a:spcAft>
          <a:spcPct val="0"/>
        </a:spcAft>
        <a:buChar char="–"/>
        <a:defRPr sz="2000">
          <a:solidFill>
            <a:schemeClr val="accent2"/>
          </a:solidFill>
          <a:latin typeface="+mn-lt"/>
          <a:ea typeface="+mn-ea"/>
        </a:defRPr>
      </a:lvl4pPr>
      <a:lvl5pPr marL="2057400" indent="-228600" algn="l" rtl="0" eaLnBrk="1" fontAlgn="base" hangingPunct="1">
        <a:spcBef>
          <a:spcPct val="20000"/>
        </a:spcBef>
        <a:spcAft>
          <a:spcPct val="0"/>
        </a:spcAft>
        <a:buChar char="»"/>
        <a:defRPr sz="2000">
          <a:solidFill>
            <a:schemeClr val="accent2"/>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Layout" Target="../diagrams/layout2.xml"/><Relationship Id="rId7" Type="http://schemas.openxmlformats.org/officeDocument/2006/relationships/image" Target="../media/image2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26.png"/><Relationship Id="rId5" Type="http://schemas.openxmlformats.org/officeDocument/2006/relationships/diagramColors" Target="../diagrams/colors2.xml"/><Relationship Id="rId10" Type="http://schemas.openxmlformats.org/officeDocument/2006/relationships/image" Target="../media/image25.png"/><Relationship Id="rId4" Type="http://schemas.openxmlformats.org/officeDocument/2006/relationships/diagramQuickStyle" Target="../diagrams/quickStyle2.xml"/><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3" Type="http://schemas.openxmlformats.org/officeDocument/2006/relationships/image" Target="../media/image28.png"/><Relationship Id="rId21" Type="http://schemas.openxmlformats.org/officeDocument/2006/relationships/image" Target="../media/image46.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2" Type="http://schemas.openxmlformats.org/officeDocument/2006/relationships/notesSlide" Target="../notesSlides/notesSlide13.xml"/><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image" Target="../media/image49.pn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48.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s>
</file>

<file path=ppt/slides/_rels/slide2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jpe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5.png"/><Relationship Id="rId5" Type="http://schemas.openxmlformats.org/officeDocument/2006/relationships/diagramQuickStyle" Target="../diagrams/quickStyle1.xml"/><Relationship Id="rId10" Type="http://schemas.openxmlformats.org/officeDocument/2006/relationships/image" Target="../media/image24.png"/><Relationship Id="rId4" Type="http://schemas.openxmlformats.org/officeDocument/2006/relationships/diagramLayout" Target="../diagrams/layout1.xml"/><Relationship Id="rId9"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611560" y="549275"/>
            <a:ext cx="7916490" cy="1799605"/>
          </a:xfrm>
        </p:spPr>
        <p:txBody>
          <a:bodyPr>
            <a:normAutofit fontScale="90000"/>
          </a:bodyPr>
          <a:lstStyle/>
          <a:p>
            <a:pPr>
              <a:defRPr/>
            </a:pPr>
            <a:r>
              <a:rPr lang="en-GB" sz="3600" b="1" dirty="0" smtClean="0">
                <a:solidFill>
                  <a:schemeClr val="tx2"/>
                </a:solidFill>
                <a:latin typeface="+mj-lt"/>
                <a:ea typeface="+mj-ea"/>
                <a:cs typeface="+mj-cs"/>
              </a:rPr>
              <a:t>Context and Linking in the Research Lifecycle</a:t>
            </a:r>
            <a:br>
              <a:rPr lang="en-GB" sz="3600" b="1" dirty="0" smtClean="0">
                <a:solidFill>
                  <a:schemeClr val="tx2"/>
                </a:solidFill>
                <a:latin typeface="+mj-lt"/>
                <a:ea typeface="+mj-ea"/>
                <a:cs typeface="+mj-cs"/>
              </a:rPr>
            </a:br>
            <a:r>
              <a:rPr lang="en-GB" sz="3600" b="1" dirty="0" smtClean="0">
                <a:solidFill>
                  <a:schemeClr val="tx2"/>
                </a:solidFill>
                <a:latin typeface="+mj-lt"/>
                <a:ea typeface="+mj-ea"/>
                <a:cs typeface="+mj-cs"/>
              </a:rPr>
              <a:t>CERIF and other standards</a:t>
            </a:r>
            <a:r>
              <a:rPr lang="en-GB" sz="3600" b="1" dirty="0" smtClean="0">
                <a:solidFill>
                  <a:schemeClr val="tx2"/>
                </a:solidFill>
                <a:latin typeface="+mj-lt"/>
                <a:ea typeface="+mj-ea"/>
                <a:cs typeface="+mj-cs"/>
              </a:rPr>
              <a:t/>
            </a:r>
            <a:br>
              <a:rPr lang="en-GB" sz="3600" b="1" dirty="0" smtClean="0">
                <a:solidFill>
                  <a:schemeClr val="tx2"/>
                </a:solidFill>
                <a:latin typeface="+mj-lt"/>
                <a:ea typeface="+mj-ea"/>
                <a:cs typeface="+mj-cs"/>
              </a:rPr>
            </a:br>
            <a:endParaRPr lang="en-GB" sz="4000" dirty="0" smtClean="0">
              <a:solidFill>
                <a:schemeClr val="accent6"/>
              </a:solidFill>
            </a:endParaRPr>
          </a:p>
        </p:txBody>
      </p:sp>
      <p:sp>
        <p:nvSpPr>
          <p:cNvPr id="2051" name="Rectangle 3"/>
          <p:cNvSpPr>
            <a:spLocks noGrp="1" noChangeArrowheads="1"/>
          </p:cNvSpPr>
          <p:nvPr>
            <p:ph type="subTitle" idx="1"/>
          </p:nvPr>
        </p:nvSpPr>
        <p:spPr>
          <a:xfrm>
            <a:off x="611188" y="2852738"/>
            <a:ext cx="7121525" cy="2041525"/>
          </a:xfrm>
        </p:spPr>
        <p:txBody>
          <a:bodyPr/>
          <a:lstStyle/>
          <a:p>
            <a:pPr>
              <a:lnSpc>
                <a:spcPct val="90000"/>
              </a:lnSpc>
            </a:pPr>
            <a:r>
              <a:rPr lang="en-GB" sz="2800" b="1" dirty="0" smtClean="0"/>
              <a:t>Catherine Jones</a:t>
            </a:r>
            <a:endParaRPr lang="en-GB" sz="2800" dirty="0" smtClean="0"/>
          </a:p>
          <a:p>
            <a:pPr>
              <a:lnSpc>
                <a:spcPct val="90000"/>
              </a:lnSpc>
            </a:pPr>
            <a:endParaRPr lang="en-GB" sz="2000" dirty="0" smtClean="0"/>
          </a:p>
          <a:p>
            <a:pPr>
              <a:lnSpc>
                <a:spcPct val="90000"/>
              </a:lnSpc>
            </a:pPr>
            <a:r>
              <a:rPr lang="en-GB" sz="2000" dirty="0" smtClean="0"/>
              <a:t>Scientific Information Group</a:t>
            </a:r>
          </a:p>
          <a:p>
            <a:pPr>
              <a:lnSpc>
                <a:spcPct val="90000"/>
              </a:lnSpc>
            </a:pPr>
            <a:r>
              <a:rPr lang="en-GB" sz="2000" dirty="0" smtClean="0"/>
              <a:t>Scientific Computing Department</a:t>
            </a:r>
          </a:p>
          <a:p>
            <a:pPr>
              <a:lnSpc>
                <a:spcPct val="90000"/>
              </a:lnSpc>
            </a:pPr>
            <a:r>
              <a:rPr lang="en-GB" sz="2000" dirty="0" smtClean="0"/>
              <a:t>STFC Rutherford Appleton Laboratory</a:t>
            </a:r>
          </a:p>
          <a:p>
            <a:pPr>
              <a:lnSpc>
                <a:spcPct val="90000"/>
              </a:lnSpc>
            </a:pPr>
            <a:endParaRPr lang="en-GB" sz="2000" dirty="0" smtClean="0"/>
          </a:p>
          <a:p>
            <a:pPr>
              <a:lnSpc>
                <a:spcPct val="90000"/>
              </a:lnSpc>
            </a:pPr>
            <a:r>
              <a:rPr lang="en-GB" sz="2000" dirty="0" smtClean="0"/>
              <a:t>Catherine.jones@stfc.ac.uk</a:t>
            </a:r>
          </a:p>
          <a:p>
            <a:pPr>
              <a:lnSpc>
                <a:spcPct val="90000"/>
              </a:lnSpc>
            </a:pPr>
            <a:endParaRPr lang="en-GB" sz="2000" dirty="0" smtClean="0"/>
          </a:p>
          <a:p>
            <a:pPr>
              <a:lnSpc>
                <a:spcPct val="90000"/>
              </a:lnSpc>
            </a:pPr>
            <a:endParaRPr lang="en-GB" sz="2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Research lifecycle</a:t>
            </a:r>
            <a:endParaRPr lang="en-GB" dirty="0"/>
          </a:p>
        </p:txBody>
      </p:sp>
      <p:graphicFrame>
        <p:nvGraphicFramePr>
          <p:cNvPr id="4" name="Content Placeholder 3"/>
          <p:cNvGraphicFramePr>
            <a:graphicFrameLocks noGrp="1"/>
          </p:cNvGraphicFramePr>
          <p:nvPr>
            <p:ph idx="1"/>
          </p:nvPr>
        </p:nvGraphicFramePr>
        <p:xfrm>
          <a:off x="755576" y="1484784"/>
          <a:ext cx="7992888"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90" descr="PDF"/>
          <p:cNvPicPr>
            <a:picLocks noChangeAspect="1" noChangeArrowheads="1"/>
          </p:cNvPicPr>
          <p:nvPr/>
        </p:nvPicPr>
        <p:blipFill>
          <a:blip r:embed="rId7" cstate="print"/>
          <a:srcRect/>
          <a:stretch>
            <a:fillRect/>
          </a:stretch>
        </p:blipFill>
        <p:spPr bwMode="auto">
          <a:xfrm>
            <a:off x="7164288" y="908720"/>
            <a:ext cx="915988" cy="1257300"/>
          </a:xfrm>
          <a:prstGeom prst="rect">
            <a:avLst/>
          </a:prstGeom>
          <a:noFill/>
          <a:ln w="9525">
            <a:noFill/>
            <a:miter lim="800000"/>
            <a:headEnd/>
            <a:tailEnd/>
          </a:ln>
        </p:spPr>
      </p:pic>
      <p:cxnSp>
        <p:nvCxnSpPr>
          <p:cNvPr id="7" name="Straight Arrow Connector 6"/>
          <p:cNvCxnSpPr>
            <a:stCxn id="5" idx="1"/>
          </p:cNvCxnSpPr>
          <p:nvPr/>
        </p:nvCxnSpPr>
        <p:spPr bwMode="auto">
          <a:xfrm flipH="1">
            <a:off x="5220072" y="1537370"/>
            <a:ext cx="1944216" cy="23544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pic>
        <p:nvPicPr>
          <p:cNvPr id="8" name="Picture 82" descr="GEM%20Small%20Annotated%20Pic"/>
          <p:cNvPicPr>
            <a:picLocks noChangeAspect="1" noChangeArrowheads="1"/>
          </p:cNvPicPr>
          <p:nvPr/>
        </p:nvPicPr>
        <p:blipFill>
          <a:blip r:embed="rId8" cstate="print"/>
          <a:srcRect/>
          <a:stretch>
            <a:fillRect/>
          </a:stretch>
        </p:blipFill>
        <p:spPr bwMode="auto">
          <a:xfrm>
            <a:off x="7308304" y="3645024"/>
            <a:ext cx="1400175" cy="960437"/>
          </a:xfrm>
          <a:prstGeom prst="rect">
            <a:avLst/>
          </a:prstGeom>
          <a:noFill/>
          <a:ln w="9525">
            <a:noFill/>
            <a:miter lim="800000"/>
            <a:headEnd/>
            <a:tailEnd/>
          </a:ln>
        </p:spPr>
      </p:pic>
      <p:pic>
        <p:nvPicPr>
          <p:cNvPr id="9" name="Picture 21"/>
          <p:cNvPicPr>
            <a:picLocks noChangeAspect="1" noChangeArrowheads="1"/>
          </p:cNvPicPr>
          <p:nvPr/>
        </p:nvPicPr>
        <p:blipFill>
          <a:blip r:embed="rId9" cstate="print"/>
          <a:srcRect/>
          <a:stretch>
            <a:fillRect/>
          </a:stretch>
        </p:blipFill>
        <p:spPr bwMode="auto">
          <a:xfrm>
            <a:off x="2051720" y="5085184"/>
            <a:ext cx="1238250" cy="1314450"/>
          </a:xfrm>
          <a:prstGeom prst="rect">
            <a:avLst/>
          </a:prstGeom>
          <a:noFill/>
          <a:ln w="12700">
            <a:noFill/>
            <a:miter lim="800000"/>
            <a:headEnd/>
            <a:tailEnd/>
          </a:ln>
        </p:spPr>
      </p:pic>
      <p:pic>
        <p:nvPicPr>
          <p:cNvPr id="10" name="Picture 29"/>
          <p:cNvPicPr>
            <a:picLocks noChangeAspect="1" noChangeArrowheads="1"/>
          </p:cNvPicPr>
          <p:nvPr/>
        </p:nvPicPr>
        <p:blipFill>
          <a:blip r:embed="rId10" cstate="print"/>
          <a:srcRect/>
          <a:stretch>
            <a:fillRect/>
          </a:stretch>
        </p:blipFill>
        <p:spPr bwMode="auto">
          <a:xfrm>
            <a:off x="827584" y="3717032"/>
            <a:ext cx="1471612" cy="968375"/>
          </a:xfrm>
          <a:prstGeom prst="rect">
            <a:avLst/>
          </a:prstGeom>
          <a:noFill/>
          <a:ln w="9525">
            <a:noFill/>
            <a:miter lim="800000"/>
            <a:headEnd/>
            <a:tailEnd/>
          </a:ln>
        </p:spPr>
      </p:pic>
      <p:pic>
        <p:nvPicPr>
          <p:cNvPr id="11" name="Picture 18"/>
          <p:cNvPicPr>
            <a:picLocks noChangeAspect="1" noChangeArrowheads="1"/>
          </p:cNvPicPr>
          <p:nvPr/>
        </p:nvPicPr>
        <p:blipFill>
          <a:blip r:embed="rId11" cstate="print"/>
          <a:srcRect/>
          <a:stretch>
            <a:fillRect/>
          </a:stretch>
        </p:blipFill>
        <p:spPr bwMode="auto">
          <a:xfrm>
            <a:off x="539552" y="1268760"/>
            <a:ext cx="1349375" cy="1584176"/>
          </a:xfrm>
          <a:prstGeom prst="rect">
            <a:avLst/>
          </a:prstGeom>
          <a:noFill/>
          <a:ln w="9525">
            <a:noFill/>
            <a:miter lim="800000"/>
            <a:headEnd/>
            <a:tailEnd/>
          </a:ln>
        </p:spPr>
      </p:pic>
      <p:cxnSp>
        <p:nvCxnSpPr>
          <p:cNvPr id="12" name="Straight Arrow Connector 11"/>
          <p:cNvCxnSpPr/>
          <p:nvPr/>
        </p:nvCxnSpPr>
        <p:spPr bwMode="auto">
          <a:xfrm>
            <a:off x="1907704" y="1700808"/>
            <a:ext cx="1080120" cy="57606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8" name="Oval 17"/>
          <p:cNvSpPr/>
          <p:nvPr/>
        </p:nvSpPr>
        <p:spPr bwMode="auto">
          <a:xfrm rot="19892274">
            <a:off x="2593413" y="1557075"/>
            <a:ext cx="3044592" cy="1516505"/>
          </a:xfrm>
          <a:prstGeom prst="ellipse">
            <a:avLst/>
          </a:prstGeom>
          <a:solidFill>
            <a:srgbClr val="FFFF00">
              <a:alpha val="8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Lucida Grande" pitchFamily="84" charset="0"/>
              <a:ea typeface="ヒラギノ角ゴ Pro W3" pitchFamily="84" charset="-128"/>
            </a:endParaRPr>
          </a:p>
        </p:txBody>
      </p:sp>
      <p:sp>
        <p:nvSpPr>
          <p:cNvPr id="19" name="Line Callout 1 18"/>
          <p:cNvSpPr/>
          <p:nvPr/>
        </p:nvSpPr>
        <p:spPr bwMode="auto">
          <a:xfrm>
            <a:off x="5292080" y="2564904"/>
            <a:ext cx="3456384" cy="1224136"/>
          </a:xfrm>
          <a:prstGeom prst="borderCallout1">
            <a:avLst>
              <a:gd name="adj1" fmla="val 49299"/>
              <a:gd name="adj2" fmla="val -1828"/>
              <a:gd name="adj3" fmla="val 27722"/>
              <a:gd name="adj4" fmla="val -26472"/>
            </a:avLst>
          </a:prstGeom>
          <a:solidFill>
            <a:schemeClr val="accent1">
              <a:alpha val="52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Lucida Grande" pitchFamily="84" charset="0"/>
                <a:ea typeface="ヒラギノ角ゴ Pro W3" pitchFamily="84" charset="-128"/>
              </a:rPr>
              <a:t>Links to organisational</a:t>
            </a:r>
            <a:r>
              <a:rPr kumimoji="0" lang="en-GB" sz="2400" b="0" i="0" u="none" strike="noStrike" cap="none" normalizeH="0" dirty="0" smtClean="0">
                <a:ln>
                  <a:noFill/>
                </a:ln>
                <a:solidFill>
                  <a:schemeClr val="tx1"/>
                </a:solidFill>
                <a:effectLst/>
                <a:latin typeface="Lucida Grande" pitchFamily="84" charset="0"/>
                <a:ea typeface="ヒラギノ角ゴ Pro W3" pitchFamily="84" charset="-128"/>
              </a:rPr>
              <a:t> info: people, projects, organisational structure</a:t>
            </a:r>
            <a:endParaRPr kumimoji="0" lang="en-GB" sz="2400" b="0" i="0" u="none" strike="noStrike" cap="none" normalizeH="0" baseline="0" dirty="0" smtClean="0">
              <a:ln>
                <a:noFill/>
              </a:ln>
              <a:solidFill>
                <a:schemeClr val="tx1"/>
              </a:solidFill>
              <a:effectLst/>
              <a:latin typeface="Lucida Grande" pitchFamily="84" charset="0"/>
              <a:ea typeface="ヒラギノ角ゴ Pro W3" pitchFamily="84" charset="-128"/>
            </a:endParaRPr>
          </a:p>
        </p:txBody>
      </p:sp>
      <p:sp>
        <p:nvSpPr>
          <p:cNvPr id="13" name="Oval 12"/>
          <p:cNvSpPr/>
          <p:nvPr/>
        </p:nvSpPr>
        <p:spPr bwMode="auto">
          <a:xfrm rot="19201848">
            <a:off x="2770500" y="3113630"/>
            <a:ext cx="1585699" cy="3019541"/>
          </a:xfrm>
          <a:prstGeom prst="ellipse">
            <a:avLst/>
          </a:prstGeom>
          <a:solidFill>
            <a:srgbClr val="FFC000">
              <a:alpha val="13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Lucida Grande" pitchFamily="84" charset="0"/>
              <a:ea typeface="ヒラギノ角ゴ Pro W3" pitchFamily="84" charset="-128"/>
            </a:endParaRPr>
          </a:p>
        </p:txBody>
      </p:sp>
      <p:sp>
        <p:nvSpPr>
          <p:cNvPr id="14" name="Line Callout 1 13"/>
          <p:cNvSpPr/>
          <p:nvPr/>
        </p:nvSpPr>
        <p:spPr bwMode="auto">
          <a:xfrm>
            <a:off x="5364088" y="4797152"/>
            <a:ext cx="3456384" cy="1512168"/>
          </a:xfrm>
          <a:prstGeom prst="borderCallout1">
            <a:avLst>
              <a:gd name="adj1" fmla="val 49299"/>
              <a:gd name="adj2" fmla="val -1828"/>
              <a:gd name="adj3" fmla="val 48539"/>
              <a:gd name="adj4" fmla="val -18665"/>
            </a:avLst>
          </a:prstGeom>
          <a:solidFill>
            <a:schemeClr val="accent1">
              <a:alpha val="52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Lucida Grande" pitchFamily="84" charset="0"/>
                <a:ea typeface="ヒラギノ角ゴ Pro W3" pitchFamily="84" charset="-128"/>
              </a:rPr>
              <a:t>Provenance and </a:t>
            </a:r>
            <a:r>
              <a:rPr lang="en-GB" dirty="0" smtClean="0">
                <a:latin typeface="Lucida Grande" pitchFamily="84" charset="0"/>
                <a:ea typeface="ヒラギノ角ゴ Pro W3" pitchFamily="84" charset="-128"/>
              </a:rPr>
              <a:t>context for the results – machine readable links from data to publication</a:t>
            </a:r>
            <a:endParaRPr kumimoji="0" lang="en-GB" sz="2400" b="0" i="0" u="none" strike="noStrike" cap="none" normalizeH="0" baseline="0" dirty="0" smtClean="0">
              <a:ln>
                <a:noFill/>
              </a:ln>
              <a:solidFill>
                <a:schemeClr val="tx1"/>
              </a:solidFill>
              <a:effectLst/>
              <a:latin typeface="Lucida Grande" pitchFamily="84" charset="0"/>
              <a:ea typeface="ヒラギノ角ゴ Pro W3" pitchFamily="8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par>
                                <p:cTn id="11" presetID="9"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ssolve">
                                      <p:cBhvr>
                                        <p:cTn id="13" dur="500"/>
                                        <p:tgtEl>
                                          <p:spTgt spid="9"/>
                                        </p:tgtEl>
                                      </p:cBhvr>
                                    </p:animEffect>
                                  </p:childTnLst>
                                </p:cTn>
                              </p:par>
                              <p:par>
                                <p:cTn id="14" presetID="9"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dissolve">
                                      <p:cBhvr>
                                        <p:cTn id="16" dur="500"/>
                                        <p:tgtEl>
                                          <p:spTgt spid="10"/>
                                        </p:tgtEl>
                                      </p:cBhvr>
                                    </p:animEffect>
                                  </p:childTnLst>
                                </p:cTn>
                              </p:par>
                              <p:par>
                                <p:cTn id="17" presetID="9"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6632"/>
            <a:ext cx="7772400" cy="1143000"/>
          </a:xfrm>
        </p:spPr>
        <p:txBody>
          <a:bodyPr/>
          <a:lstStyle/>
          <a:p>
            <a:r>
              <a:rPr lang="en-GB" b="1" dirty="0" smtClean="0"/>
              <a:t>Why capture the lifecycle and linkage?</a:t>
            </a:r>
            <a:endParaRPr lang="en-GB" b="1" dirty="0"/>
          </a:p>
        </p:txBody>
      </p:sp>
      <p:sp>
        <p:nvSpPr>
          <p:cNvPr id="3" name="Content Placeholder 2"/>
          <p:cNvSpPr>
            <a:spLocks noGrp="1"/>
          </p:cNvSpPr>
          <p:nvPr>
            <p:ph idx="1"/>
          </p:nvPr>
        </p:nvSpPr>
        <p:spPr>
          <a:xfrm>
            <a:off x="685800" y="1412776"/>
            <a:ext cx="7772400" cy="4608512"/>
          </a:xfrm>
        </p:spPr>
        <p:txBody>
          <a:bodyPr>
            <a:normAutofit fontScale="47500" lnSpcReduction="20000"/>
          </a:bodyPr>
          <a:lstStyle/>
          <a:p>
            <a:r>
              <a:rPr lang="en-GB" dirty="0" smtClean="0"/>
              <a:t>Explicitly links the stages in the process</a:t>
            </a:r>
          </a:p>
          <a:p>
            <a:pPr lvl="1"/>
            <a:r>
              <a:rPr lang="en-GB" dirty="0" smtClean="0"/>
              <a:t>Makes each different kind of data part of a bigger process</a:t>
            </a:r>
            <a:endParaRPr lang="en-GB" dirty="0" smtClean="0"/>
          </a:p>
          <a:p>
            <a:r>
              <a:rPr lang="en-GB" dirty="0" smtClean="0"/>
              <a:t>Easy </a:t>
            </a:r>
            <a:r>
              <a:rPr lang="en-GB" dirty="0" smtClean="0"/>
              <a:t>for the scientists </a:t>
            </a:r>
          </a:p>
          <a:p>
            <a:pPr lvl="1"/>
            <a:r>
              <a:rPr lang="en-GB" dirty="0" smtClean="0"/>
              <a:t>Linking the notification of publications from the last proposal to the next </a:t>
            </a:r>
            <a:r>
              <a:rPr lang="en-GB" dirty="0" smtClean="0"/>
              <a:t>proposal</a:t>
            </a:r>
          </a:p>
          <a:p>
            <a:pPr lvl="1"/>
            <a:r>
              <a:rPr lang="en-GB" dirty="0" smtClean="0"/>
              <a:t>Reduces the need for re-keying</a:t>
            </a:r>
            <a:endParaRPr lang="en-GB" dirty="0" smtClean="0"/>
          </a:p>
          <a:p>
            <a:r>
              <a:rPr lang="en-GB" dirty="0" smtClean="0"/>
              <a:t>Provide the evidential basis for research</a:t>
            </a:r>
          </a:p>
          <a:p>
            <a:pPr lvl="1"/>
            <a:r>
              <a:rPr lang="en-GB" dirty="0" smtClean="0"/>
              <a:t>Validate and verify publications</a:t>
            </a:r>
          </a:p>
          <a:p>
            <a:pPr lvl="1"/>
            <a:r>
              <a:rPr lang="en-GB" dirty="0" smtClean="0"/>
              <a:t>Safeguard against error or fraud	</a:t>
            </a:r>
          </a:p>
          <a:p>
            <a:r>
              <a:rPr lang="en-GB" dirty="0" smtClean="0"/>
              <a:t>Measure the impact of science</a:t>
            </a:r>
          </a:p>
          <a:p>
            <a:pPr lvl="1"/>
            <a:r>
              <a:rPr lang="en-GB" dirty="0" smtClean="0"/>
              <a:t>Provide information on the value of the facility to </a:t>
            </a:r>
            <a:r>
              <a:rPr lang="en-GB" dirty="0" smtClean="0"/>
              <a:t>service providers, funders and researchers</a:t>
            </a:r>
          </a:p>
          <a:p>
            <a:pPr lvl="1"/>
            <a:r>
              <a:rPr lang="en-GB" dirty="0" smtClean="0"/>
              <a:t>Influence the policy makers</a:t>
            </a:r>
          </a:p>
          <a:p>
            <a:r>
              <a:rPr lang="en-GB" dirty="0" smtClean="0"/>
              <a:t>Reuse of data</a:t>
            </a:r>
          </a:p>
          <a:p>
            <a:pPr lvl="1"/>
            <a:r>
              <a:rPr lang="en-GB" dirty="0" smtClean="0"/>
              <a:t>Get new science from old data</a:t>
            </a:r>
          </a:p>
          <a:p>
            <a:pPr lvl="1"/>
            <a:r>
              <a:rPr lang="en-GB" dirty="0" smtClean="0"/>
              <a:t>Non-repeatable results</a:t>
            </a:r>
          </a:p>
          <a:p>
            <a:pPr lvl="1"/>
            <a:r>
              <a:rPr lang="en-GB" dirty="0" smtClean="0"/>
              <a:t>Value for money</a:t>
            </a:r>
          </a:p>
          <a:p>
            <a:pPr lvl="1"/>
            <a:r>
              <a:rPr lang="en-GB" dirty="0" smtClean="0"/>
              <a:t>Teaching material</a:t>
            </a:r>
          </a:p>
          <a:p>
            <a:pPr lvl="1"/>
            <a:r>
              <a:rPr lang="en-GB" dirty="0" smtClean="0"/>
              <a:t>Comparative studies</a:t>
            </a:r>
          </a:p>
          <a:p>
            <a:r>
              <a:rPr lang="en-GB" dirty="0" smtClean="0"/>
              <a:t>Encourages good data management practices</a:t>
            </a:r>
            <a:endParaRPr lang="en-GB" dirty="0" smtClean="0"/>
          </a:p>
          <a:p>
            <a:pPr lvl="1"/>
            <a:r>
              <a:rPr lang="en-GB" dirty="0" smtClean="0"/>
              <a:t>RCUK directives</a:t>
            </a:r>
            <a:endParaRPr lang="en-GB" dirty="0" smtClean="0"/>
          </a:p>
          <a:p>
            <a:pPr lvl="1"/>
            <a:r>
              <a:rPr lang="en-GB" dirty="0" smtClean="0"/>
              <a:t>Data Preservation considerations at data creation stage</a:t>
            </a:r>
            <a:endParaRPr lang="en-GB" dirty="0" smtClean="0"/>
          </a:p>
          <a:p>
            <a:endParaRPr lang="en-GB" dirty="0" smtClean="0"/>
          </a:p>
          <a:p>
            <a:pPr lvl="1"/>
            <a:endParaRPr lang="en-GB" dirty="0" smtClean="0"/>
          </a:p>
          <a:p>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611188" y="2852738"/>
            <a:ext cx="7849244" cy="2041525"/>
          </a:xfrm>
        </p:spPr>
        <p:txBody>
          <a:bodyPr/>
          <a:lstStyle/>
          <a:p>
            <a:pPr>
              <a:lnSpc>
                <a:spcPct val="90000"/>
              </a:lnSpc>
            </a:pPr>
            <a:r>
              <a:rPr lang="en-GB" sz="3600" b="1" dirty="0" smtClean="0"/>
              <a:t>Drivers for developments in this area</a:t>
            </a:r>
            <a:endParaRPr lang="en-GB" sz="3600" dirty="0" smtClean="0"/>
          </a:p>
          <a:p>
            <a:pPr>
              <a:lnSpc>
                <a:spcPct val="90000"/>
              </a:lnSpc>
            </a:pPr>
            <a:endParaRPr lang="en-GB" sz="2000" dirty="0" smtClean="0"/>
          </a:p>
          <a:p>
            <a:pPr>
              <a:lnSpc>
                <a:spcPct val="90000"/>
              </a:lnSpc>
            </a:pPr>
            <a:endParaRPr lang="en-GB" sz="2000" dirty="0" smtClean="0"/>
          </a:p>
          <a:p>
            <a:pPr>
              <a:lnSpc>
                <a:spcPct val="90000"/>
              </a:lnSpc>
            </a:pPr>
            <a:endParaRPr lang="en-GB" sz="20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Policy</a:t>
            </a:r>
            <a:endParaRPr lang="en-GB" dirty="0"/>
          </a:p>
        </p:txBody>
      </p:sp>
      <p:sp>
        <p:nvSpPr>
          <p:cNvPr id="2051" name="Rectangle 3"/>
          <p:cNvSpPr>
            <a:spLocks noGrp="1" noChangeArrowheads="1"/>
          </p:cNvSpPr>
          <p:nvPr>
            <p:ph idx="1"/>
          </p:nvPr>
        </p:nvSpPr>
        <p:spPr/>
        <p:txBody>
          <a:bodyPr/>
          <a:lstStyle/>
          <a:p>
            <a:pPr>
              <a:lnSpc>
                <a:spcPct val="90000"/>
              </a:lnSpc>
            </a:pPr>
            <a:r>
              <a:rPr lang="en-GB" sz="3600" b="1" dirty="0" smtClean="0"/>
              <a:t>RCUK/UK Government</a:t>
            </a:r>
          </a:p>
          <a:p>
            <a:pPr lvl="1">
              <a:lnSpc>
                <a:spcPct val="90000"/>
              </a:lnSpc>
            </a:pPr>
            <a:r>
              <a:rPr lang="en-GB" dirty="0" smtClean="0"/>
              <a:t>Open Data; Open Access to publications</a:t>
            </a:r>
          </a:p>
          <a:p>
            <a:pPr lvl="1">
              <a:lnSpc>
                <a:spcPct val="90000"/>
              </a:lnSpc>
            </a:pPr>
            <a:r>
              <a:rPr lang="en-GB" dirty="0" smtClean="0"/>
              <a:t>Impact agenda</a:t>
            </a:r>
          </a:p>
          <a:p>
            <a:pPr lvl="1">
              <a:lnSpc>
                <a:spcPct val="90000"/>
              </a:lnSpc>
            </a:pPr>
            <a:r>
              <a:rPr lang="en-GB" dirty="0" smtClean="0"/>
              <a:t>Active data management</a:t>
            </a:r>
          </a:p>
          <a:p>
            <a:pPr lvl="2">
              <a:lnSpc>
                <a:spcPct val="90000"/>
              </a:lnSpc>
            </a:pPr>
            <a:r>
              <a:rPr lang="en-GB" dirty="0" smtClean="0"/>
              <a:t>This includes preservation</a:t>
            </a:r>
          </a:p>
          <a:p>
            <a:pPr lvl="1">
              <a:lnSpc>
                <a:spcPct val="90000"/>
              </a:lnSpc>
            </a:pPr>
            <a:endParaRPr lang="en-GB" dirty="0" smtClean="0"/>
          </a:p>
          <a:p>
            <a:pPr>
              <a:lnSpc>
                <a:spcPct val="90000"/>
              </a:lnSpc>
            </a:pPr>
            <a:endParaRPr lang="en-GB" sz="2000" dirty="0" smtClean="0"/>
          </a:p>
          <a:p>
            <a:pPr>
              <a:lnSpc>
                <a:spcPct val="90000"/>
              </a:lnSpc>
            </a:pPr>
            <a:endParaRPr lang="en-GB" sz="2000" dirty="0" smtClean="0"/>
          </a:p>
          <a:p>
            <a:pPr>
              <a:lnSpc>
                <a:spcPct val="90000"/>
              </a:lnSpc>
            </a:pPr>
            <a:endParaRPr lang="en-GB" sz="20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Technological/Scientific developments</a:t>
            </a:r>
            <a:endParaRPr lang="en-GB" dirty="0"/>
          </a:p>
        </p:txBody>
      </p:sp>
      <p:sp>
        <p:nvSpPr>
          <p:cNvPr id="3" name="Content Placeholder 2"/>
          <p:cNvSpPr>
            <a:spLocks noGrp="1"/>
          </p:cNvSpPr>
          <p:nvPr>
            <p:ph idx="1"/>
          </p:nvPr>
        </p:nvSpPr>
        <p:spPr/>
        <p:txBody>
          <a:bodyPr/>
          <a:lstStyle/>
          <a:p>
            <a:r>
              <a:rPr lang="en-GB" dirty="0" smtClean="0"/>
              <a:t>Standards for interchange </a:t>
            </a:r>
          </a:p>
          <a:p>
            <a:pPr lvl="1"/>
            <a:r>
              <a:rPr lang="en-GB" dirty="0" smtClean="0"/>
              <a:t>CERIF; DC &amp; domain specific</a:t>
            </a:r>
          </a:p>
          <a:p>
            <a:r>
              <a:rPr lang="en-GB" dirty="0" smtClean="0"/>
              <a:t>Interest in capturing analysis stages to enhance provenance of data</a:t>
            </a:r>
          </a:p>
          <a:p>
            <a:r>
              <a:rPr lang="en-GB" dirty="0" smtClean="0"/>
              <a:t>Electronic Lab notebooks</a:t>
            </a:r>
          </a:p>
          <a:p>
            <a:r>
              <a:rPr lang="en-GB" dirty="0" smtClean="0"/>
              <a:t>Social media and online communities</a:t>
            </a:r>
          </a:p>
          <a:p>
            <a:r>
              <a:rPr lang="en-GB" dirty="0" smtClean="0"/>
              <a:t>Persistent identifiers for digital objects</a:t>
            </a:r>
          </a:p>
          <a:p>
            <a:r>
              <a:rPr lang="en-GB" dirty="0" smtClean="0"/>
              <a:t>Possibilities for linking objects</a:t>
            </a:r>
          </a:p>
          <a:p>
            <a:pPr>
              <a:buNone/>
            </a:pPr>
            <a:r>
              <a:rPr lang="en-GB" dirty="0" smtClean="0"/>
              <a:t>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611188" y="2852738"/>
            <a:ext cx="7849244" cy="2041525"/>
          </a:xfrm>
        </p:spPr>
        <p:txBody>
          <a:bodyPr/>
          <a:lstStyle/>
          <a:p>
            <a:pPr>
              <a:lnSpc>
                <a:spcPct val="90000"/>
              </a:lnSpc>
            </a:pPr>
            <a:r>
              <a:rPr lang="en-GB" sz="3600" b="1" dirty="0" smtClean="0"/>
              <a:t>Infrastructure to support data management</a:t>
            </a:r>
            <a:endParaRPr lang="en-GB" sz="3600" dirty="0" smtClean="0"/>
          </a:p>
          <a:p>
            <a:pPr>
              <a:lnSpc>
                <a:spcPct val="90000"/>
              </a:lnSpc>
            </a:pPr>
            <a:endParaRPr lang="en-GB" sz="2000" dirty="0" smtClean="0"/>
          </a:p>
          <a:p>
            <a:pPr>
              <a:lnSpc>
                <a:spcPct val="90000"/>
              </a:lnSpc>
            </a:pPr>
            <a:endParaRPr lang="en-GB" sz="2000" dirty="0" smtClean="0"/>
          </a:p>
          <a:p>
            <a:pPr>
              <a:lnSpc>
                <a:spcPct val="90000"/>
              </a:lnSpc>
            </a:pPr>
            <a:endParaRPr lang="en-GB"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tools for STFC</a:t>
            </a:r>
            <a:endParaRPr lang="en-GB" dirty="0"/>
          </a:p>
        </p:txBody>
      </p:sp>
      <p:sp>
        <p:nvSpPr>
          <p:cNvPr id="3" name="Content Placeholder 2"/>
          <p:cNvSpPr>
            <a:spLocks noGrp="1"/>
          </p:cNvSpPr>
          <p:nvPr>
            <p:ph idx="1"/>
          </p:nvPr>
        </p:nvSpPr>
        <p:spPr/>
        <p:txBody>
          <a:bodyPr/>
          <a:lstStyle/>
          <a:p>
            <a:r>
              <a:rPr lang="en-GB" dirty="0" smtClean="0"/>
              <a:t>ICAT – data catalogue</a:t>
            </a:r>
          </a:p>
          <a:p>
            <a:r>
              <a:rPr lang="en-GB" dirty="0" err="1" smtClean="0"/>
              <a:t>ePubs</a:t>
            </a:r>
            <a:r>
              <a:rPr lang="en-GB" dirty="0" smtClean="0"/>
              <a:t> – publication repository</a:t>
            </a:r>
          </a:p>
          <a:p>
            <a:r>
              <a:rPr lang="en-GB" dirty="0" err="1" smtClean="0"/>
              <a:t>DataCite</a:t>
            </a:r>
            <a:r>
              <a:rPr lang="en-GB" dirty="0" smtClean="0"/>
              <a:t> – assigning DOIs to data</a:t>
            </a:r>
          </a:p>
          <a:p>
            <a:r>
              <a:rPr lang="en-GB" dirty="0" smtClean="0"/>
              <a:t>Safety Deposit Box – ISIS preservation tool</a:t>
            </a:r>
            <a:endParaRPr lang="en-GB"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ePubs</a:t>
            </a:r>
            <a:r>
              <a:rPr lang="en-GB" dirty="0" smtClean="0"/>
              <a:t> – STFC’s publication Repository</a:t>
            </a:r>
            <a:endParaRPr lang="en-GB" dirty="0"/>
          </a:p>
        </p:txBody>
      </p:sp>
      <p:sp>
        <p:nvSpPr>
          <p:cNvPr id="3" name="Content Placeholder 2"/>
          <p:cNvSpPr>
            <a:spLocks noGrp="1"/>
          </p:cNvSpPr>
          <p:nvPr>
            <p:ph idx="1"/>
          </p:nvPr>
        </p:nvSpPr>
        <p:spPr/>
        <p:txBody>
          <a:bodyPr/>
          <a:lstStyle/>
          <a:p>
            <a:r>
              <a:rPr lang="en-GB" dirty="0" smtClean="0"/>
              <a:t>Aims to collect the scientific and technical output of the Laboratories</a:t>
            </a:r>
          </a:p>
          <a:p>
            <a:r>
              <a:rPr lang="en-GB" dirty="0" smtClean="0"/>
              <a:t>Standard metadata concerning publications</a:t>
            </a:r>
          </a:p>
          <a:p>
            <a:r>
              <a:rPr lang="en-GB" dirty="0" smtClean="0"/>
              <a:t>Needs </a:t>
            </a:r>
            <a:r>
              <a:rPr lang="en-GB" dirty="0" smtClean="0"/>
              <a:t>to be able to link the publication to its context: data; organisational structure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FRBR for publications</a:t>
            </a:r>
            <a:endParaRPr lang="en-GB" dirty="0"/>
          </a:p>
        </p:txBody>
      </p:sp>
      <p:sp>
        <p:nvSpPr>
          <p:cNvPr id="3" name="Content Placeholder 2"/>
          <p:cNvSpPr>
            <a:spLocks noGrp="1"/>
          </p:cNvSpPr>
          <p:nvPr>
            <p:ph idx="1"/>
          </p:nvPr>
        </p:nvSpPr>
        <p:spPr/>
        <p:txBody>
          <a:bodyPr/>
          <a:lstStyle/>
          <a:p>
            <a:r>
              <a:rPr lang="en-GB" dirty="0" smtClean="0"/>
              <a:t>Conceptual Model</a:t>
            </a:r>
          </a:p>
          <a:p>
            <a:r>
              <a:rPr lang="en-GB" dirty="0" smtClean="0"/>
              <a:t>4 levels: Work; Expression, Manifestation and </a:t>
            </a:r>
            <a:r>
              <a:rPr lang="en-GB" dirty="0" smtClean="0"/>
              <a:t>Item </a:t>
            </a:r>
          </a:p>
          <a:p>
            <a:r>
              <a:rPr lang="en-GB" dirty="0" smtClean="0"/>
              <a:t>Related items include People</a:t>
            </a:r>
            <a:endParaRPr lang="en-GB" dirty="0" smtClean="0"/>
          </a:p>
          <a:p>
            <a:r>
              <a:rPr lang="en-GB" dirty="0" smtClean="0"/>
              <a:t>Enables linking of related objects</a:t>
            </a:r>
          </a:p>
          <a:p>
            <a:r>
              <a:rPr lang="en-GB" dirty="0" err="1" smtClean="0"/>
              <a:t>ePubs</a:t>
            </a:r>
            <a:r>
              <a:rPr lang="en-GB" dirty="0" smtClean="0"/>
              <a:t> uses this as the conceptual model</a:t>
            </a:r>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2"/>
          <p:cNvSpPr>
            <a:spLocks noGrp="1"/>
          </p:cNvSpPr>
          <p:nvPr>
            <p:ph type="title"/>
          </p:nvPr>
        </p:nvSpPr>
        <p:spPr>
          <a:xfrm>
            <a:off x="685800" y="115888"/>
            <a:ext cx="7772400" cy="1143000"/>
          </a:xfrm>
        </p:spPr>
        <p:txBody>
          <a:bodyPr/>
          <a:lstStyle/>
          <a:p>
            <a:r>
              <a:rPr lang="en-US" b="1" dirty="0" smtClean="0">
                <a:ea typeface="ヒラギノ角ゴ Pro W3"/>
                <a:cs typeface="ヒラギノ角ゴ Pro W3"/>
              </a:rPr>
              <a:t>CSMD for </a:t>
            </a:r>
            <a:r>
              <a:rPr lang="en-US" b="1" dirty="0" smtClean="0">
                <a:ea typeface="ヒラギノ角ゴ Pro W3"/>
                <a:cs typeface="ヒラギノ角ゴ Pro W3"/>
              </a:rPr>
              <a:t>Data –underpins ICAT</a:t>
            </a:r>
            <a:endParaRPr lang="en-GB" b="1" dirty="0" smtClean="0"/>
          </a:p>
        </p:txBody>
      </p:sp>
      <p:sp>
        <p:nvSpPr>
          <p:cNvPr id="8" name="Rounded Rectangle 7"/>
          <p:cNvSpPr/>
          <p:nvPr/>
        </p:nvSpPr>
        <p:spPr bwMode="auto">
          <a:xfrm>
            <a:off x="5351463" y="2476500"/>
            <a:ext cx="1000125" cy="355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Investigation</a:t>
            </a:r>
          </a:p>
        </p:txBody>
      </p:sp>
      <p:sp>
        <p:nvSpPr>
          <p:cNvPr id="9" name="Rounded Rectangle 8"/>
          <p:cNvSpPr/>
          <p:nvPr/>
        </p:nvSpPr>
        <p:spPr bwMode="auto">
          <a:xfrm>
            <a:off x="5351463" y="1916113"/>
            <a:ext cx="1000125" cy="355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Publication</a:t>
            </a:r>
          </a:p>
        </p:txBody>
      </p:sp>
      <p:sp>
        <p:nvSpPr>
          <p:cNvPr id="10" name="Rounded Rectangle 9"/>
          <p:cNvSpPr/>
          <p:nvPr/>
        </p:nvSpPr>
        <p:spPr bwMode="auto">
          <a:xfrm>
            <a:off x="6710363" y="1916113"/>
            <a:ext cx="1000125" cy="355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Keyword</a:t>
            </a:r>
          </a:p>
        </p:txBody>
      </p:sp>
      <p:sp>
        <p:nvSpPr>
          <p:cNvPr id="11" name="Rounded Rectangle 10"/>
          <p:cNvSpPr/>
          <p:nvPr/>
        </p:nvSpPr>
        <p:spPr bwMode="auto">
          <a:xfrm>
            <a:off x="3995738" y="1916113"/>
            <a:ext cx="1000125" cy="355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Topic</a:t>
            </a:r>
          </a:p>
        </p:txBody>
      </p:sp>
      <p:sp>
        <p:nvSpPr>
          <p:cNvPr id="12" name="Rounded Rectangle 11"/>
          <p:cNvSpPr/>
          <p:nvPr/>
        </p:nvSpPr>
        <p:spPr bwMode="auto">
          <a:xfrm>
            <a:off x="6710363" y="3033713"/>
            <a:ext cx="1000125" cy="357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Sample</a:t>
            </a:r>
          </a:p>
        </p:txBody>
      </p:sp>
      <p:sp>
        <p:nvSpPr>
          <p:cNvPr id="13" name="Rounded Rectangle 12"/>
          <p:cNvSpPr/>
          <p:nvPr/>
        </p:nvSpPr>
        <p:spPr bwMode="auto">
          <a:xfrm>
            <a:off x="8066088" y="3033713"/>
            <a:ext cx="1000125" cy="357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Sample Parameter</a:t>
            </a:r>
          </a:p>
        </p:txBody>
      </p:sp>
      <p:sp>
        <p:nvSpPr>
          <p:cNvPr id="14" name="Rounded Rectangle 13"/>
          <p:cNvSpPr/>
          <p:nvPr/>
        </p:nvSpPr>
        <p:spPr bwMode="auto">
          <a:xfrm>
            <a:off x="5351463" y="3033713"/>
            <a:ext cx="1000125" cy="357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Dataset</a:t>
            </a:r>
          </a:p>
        </p:txBody>
      </p:sp>
      <p:sp>
        <p:nvSpPr>
          <p:cNvPr id="15" name="Rounded Rectangle 14"/>
          <p:cNvSpPr/>
          <p:nvPr/>
        </p:nvSpPr>
        <p:spPr bwMode="auto">
          <a:xfrm>
            <a:off x="6710363" y="3594100"/>
            <a:ext cx="1000125" cy="355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Dataset Parameter</a:t>
            </a:r>
          </a:p>
        </p:txBody>
      </p:sp>
      <p:sp>
        <p:nvSpPr>
          <p:cNvPr id="16" name="Rounded Rectangle 15"/>
          <p:cNvSpPr/>
          <p:nvPr/>
        </p:nvSpPr>
        <p:spPr bwMode="auto">
          <a:xfrm>
            <a:off x="5351463" y="3594100"/>
            <a:ext cx="1000125" cy="355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err="1">
                <a:solidFill>
                  <a:schemeClr val="tx1"/>
                </a:solidFill>
              </a:rPr>
              <a:t>Datafile</a:t>
            </a:r>
            <a:endParaRPr lang="en-GB" sz="1050" dirty="0">
              <a:solidFill>
                <a:schemeClr val="tx1"/>
              </a:solidFill>
            </a:endParaRPr>
          </a:p>
        </p:txBody>
      </p:sp>
      <p:sp>
        <p:nvSpPr>
          <p:cNvPr id="17" name="Rounded Rectangle 16"/>
          <p:cNvSpPr/>
          <p:nvPr/>
        </p:nvSpPr>
        <p:spPr bwMode="auto">
          <a:xfrm>
            <a:off x="6710363" y="4152900"/>
            <a:ext cx="1000125" cy="355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err="1">
                <a:solidFill>
                  <a:schemeClr val="tx1"/>
                </a:solidFill>
              </a:rPr>
              <a:t>Datafile</a:t>
            </a:r>
            <a:r>
              <a:rPr lang="en-GB" sz="1050" dirty="0">
                <a:solidFill>
                  <a:schemeClr val="tx1"/>
                </a:solidFill>
              </a:rPr>
              <a:t> Parameter</a:t>
            </a:r>
          </a:p>
        </p:txBody>
      </p:sp>
      <p:sp>
        <p:nvSpPr>
          <p:cNvPr id="18" name="Rounded Rectangle 17"/>
          <p:cNvSpPr/>
          <p:nvPr/>
        </p:nvSpPr>
        <p:spPr bwMode="auto">
          <a:xfrm>
            <a:off x="6710363" y="2476500"/>
            <a:ext cx="1000125" cy="355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Investigator</a:t>
            </a:r>
          </a:p>
        </p:txBody>
      </p:sp>
      <p:cxnSp>
        <p:nvCxnSpPr>
          <p:cNvPr id="19" name="Straight Arrow Connector 18"/>
          <p:cNvCxnSpPr>
            <a:cxnSpLocks noChangeShapeType="1"/>
          </p:cNvCxnSpPr>
          <p:nvPr/>
        </p:nvCxnSpPr>
        <p:spPr bwMode="auto">
          <a:xfrm rot="5400000" flipH="1" flipV="1">
            <a:off x="6403182" y="2220119"/>
            <a:ext cx="255587" cy="358775"/>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0" name="Straight Arrow Connector 19"/>
          <p:cNvCxnSpPr>
            <a:cxnSpLocks noChangeShapeType="1"/>
            <a:stCxn id="8" idx="0"/>
            <a:endCxn id="9" idx="2"/>
          </p:cNvCxnSpPr>
          <p:nvPr/>
        </p:nvCxnSpPr>
        <p:spPr bwMode="auto">
          <a:xfrm rot="5400000" flipH="1" flipV="1">
            <a:off x="5748338" y="2373313"/>
            <a:ext cx="204787" cy="1587"/>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1" name="Straight Arrow Connector 20"/>
          <p:cNvCxnSpPr>
            <a:cxnSpLocks noChangeShapeType="1"/>
          </p:cNvCxnSpPr>
          <p:nvPr/>
        </p:nvCxnSpPr>
        <p:spPr bwMode="auto">
          <a:xfrm rot="10800000">
            <a:off x="4995863" y="2271713"/>
            <a:ext cx="355600" cy="204787"/>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2" name="Straight Arrow Connector 21"/>
          <p:cNvCxnSpPr>
            <a:cxnSpLocks noChangeShapeType="1"/>
            <a:stCxn id="8" idx="3"/>
            <a:endCxn id="18" idx="1"/>
          </p:cNvCxnSpPr>
          <p:nvPr/>
        </p:nvCxnSpPr>
        <p:spPr bwMode="auto">
          <a:xfrm>
            <a:off x="6351588" y="2652713"/>
            <a:ext cx="358775" cy="1587"/>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3" name="Straight Arrow Connector 22"/>
          <p:cNvCxnSpPr>
            <a:cxnSpLocks noChangeShapeType="1"/>
          </p:cNvCxnSpPr>
          <p:nvPr/>
        </p:nvCxnSpPr>
        <p:spPr bwMode="auto">
          <a:xfrm>
            <a:off x="6351588" y="2832100"/>
            <a:ext cx="358775" cy="201613"/>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4" name="Straight Arrow Connector 23"/>
          <p:cNvCxnSpPr>
            <a:cxnSpLocks noChangeShapeType="1"/>
            <a:stCxn id="12" idx="3"/>
            <a:endCxn id="13" idx="1"/>
          </p:cNvCxnSpPr>
          <p:nvPr/>
        </p:nvCxnSpPr>
        <p:spPr bwMode="auto">
          <a:xfrm>
            <a:off x="7710488" y="3213100"/>
            <a:ext cx="355600" cy="0"/>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5" name="Straight Arrow Connector 24"/>
          <p:cNvCxnSpPr>
            <a:cxnSpLocks noChangeShapeType="1"/>
            <a:stCxn id="8" idx="2"/>
            <a:endCxn id="14" idx="0"/>
          </p:cNvCxnSpPr>
          <p:nvPr/>
        </p:nvCxnSpPr>
        <p:spPr bwMode="auto">
          <a:xfrm rot="5400000">
            <a:off x="5749925" y="2932113"/>
            <a:ext cx="201613" cy="1587"/>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6" name="Straight Arrow Connector 25"/>
          <p:cNvCxnSpPr>
            <a:cxnSpLocks noChangeShapeType="1"/>
            <a:stCxn id="14" idx="3"/>
            <a:endCxn id="12" idx="1"/>
          </p:cNvCxnSpPr>
          <p:nvPr/>
        </p:nvCxnSpPr>
        <p:spPr bwMode="auto">
          <a:xfrm>
            <a:off x="6351588" y="3213100"/>
            <a:ext cx="358775" cy="0"/>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7" name="Straight Arrow Connector 26"/>
          <p:cNvCxnSpPr>
            <a:cxnSpLocks noChangeShapeType="1"/>
          </p:cNvCxnSpPr>
          <p:nvPr/>
        </p:nvCxnSpPr>
        <p:spPr bwMode="auto">
          <a:xfrm>
            <a:off x="6351588" y="3390900"/>
            <a:ext cx="358775" cy="203200"/>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8" name="Straight Arrow Connector 27"/>
          <p:cNvCxnSpPr>
            <a:cxnSpLocks noChangeShapeType="1"/>
            <a:stCxn id="14" idx="2"/>
            <a:endCxn id="16" idx="0"/>
          </p:cNvCxnSpPr>
          <p:nvPr/>
        </p:nvCxnSpPr>
        <p:spPr bwMode="auto">
          <a:xfrm rot="5400000">
            <a:off x="5749132" y="3491706"/>
            <a:ext cx="203200" cy="1587"/>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cxnSp>
        <p:nvCxnSpPr>
          <p:cNvPr id="29" name="Straight Arrow Connector 28"/>
          <p:cNvCxnSpPr>
            <a:cxnSpLocks noChangeShapeType="1"/>
          </p:cNvCxnSpPr>
          <p:nvPr/>
        </p:nvCxnSpPr>
        <p:spPr bwMode="auto">
          <a:xfrm>
            <a:off x="6351588" y="3949700"/>
            <a:ext cx="358775" cy="203200"/>
          </a:xfrm>
          <a:prstGeom prst="straightConnector1">
            <a:avLst/>
          </a:prstGeom>
          <a:noFill/>
          <a:ln w="25400">
            <a:solidFill>
              <a:schemeClr val="accent1"/>
            </a:solidFill>
            <a:round/>
            <a:headEnd/>
            <a:tailEnd type="arrow" w="med" len="med"/>
          </a:ln>
          <a:effectLst>
            <a:outerShdw blurRad="63500" dist="20000" dir="5400000" rotWithShape="0">
              <a:srgbClr val="000000">
                <a:alpha val="37999"/>
              </a:srgbClr>
            </a:outerShdw>
          </a:effectLst>
        </p:spPr>
      </p:cxnSp>
      <p:sp>
        <p:nvSpPr>
          <p:cNvPr id="30" name="Rounded Rectangle 29"/>
          <p:cNvSpPr>
            <a:spLocks noChangeArrowheads="1"/>
          </p:cNvSpPr>
          <p:nvPr/>
        </p:nvSpPr>
        <p:spPr bwMode="auto">
          <a:xfrm>
            <a:off x="5351463" y="4152900"/>
            <a:ext cx="1000125" cy="355600"/>
          </a:xfrm>
          <a:prstGeom prst="roundRect">
            <a:avLst>
              <a:gd name="adj" fmla="val 16667"/>
            </a:avLst>
          </a:prstGeom>
          <a:solidFill>
            <a:srgbClr val="9BBB59"/>
          </a:solidFill>
          <a:ln w="38100">
            <a:solidFill>
              <a:schemeClr val="bg1"/>
            </a:solidFill>
            <a:prstDash val="sysDot"/>
            <a:round/>
            <a:headEnd/>
            <a:tailEnd/>
          </a:ln>
          <a:effectLst>
            <a:outerShdw blurRad="63500" dist="20000" dir="5400000" rotWithShape="0">
              <a:srgbClr val="000000">
                <a:alpha val="37999"/>
              </a:srgbClr>
            </a:outerShdw>
          </a:effectLst>
        </p:spPr>
        <p:txBody>
          <a:bodyPr anchor="ctr"/>
          <a:lstStyle/>
          <a:p>
            <a:pPr algn="ctr" fontAlgn="auto">
              <a:spcBef>
                <a:spcPts val="0"/>
              </a:spcBef>
              <a:spcAft>
                <a:spcPts val="0"/>
              </a:spcAft>
              <a:defRPr/>
            </a:pPr>
            <a:r>
              <a:rPr lang="en-GB" sz="1050" dirty="0">
                <a:latin typeface="+mn-lt"/>
                <a:ea typeface="ヒラギノ角ゴ Pro W3" pitchFamily="-106" charset="-128"/>
                <a:cs typeface="Arial" charset="0"/>
              </a:rPr>
              <a:t>Related </a:t>
            </a:r>
            <a:r>
              <a:rPr lang="en-GB" sz="1050" dirty="0" err="1">
                <a:latin typeface="+mn-lt"/>
                <a:ea typeface="ヒラギノ角ゴ Pro W3" pitchFamily="-106" charset="-128"/>
                <a:cs typeface="Arial" charset="0"/>
              </a:rPr>
              <a:t>Datafile</a:t>
            </a:r>
            <a:endParaRPr lang="en-GB" sz="1050" dirty="0">
              <a:latin typeface="+mn-lt"/>
              <a:ea typeface="ヒラギノ角ゴ Pro W3" pitchFamily="-106" charset="-128"/>
              <a:cs typeface="Arial" charset="0"/>
            </a:endParaRPr>
          </a:p>
        </p:txBody>
      </p:sp>
      <p:sp>
        <p:nvSpPr>
          <p:cNvPr id="31" name="Rounded Rectangle 30"/>
          <p:cNvSpPr/>
          <p:nvPr/>
        </p:nvSpPr>
        <p:spPr bwMode="auto">
          <a:xfrm>
            <a:off x="8066088" y="3594100"/>
            <a:ext cx="1000125" cy="3556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GB" sz="1050" dirty="0">
                <a:solidFill>
                  <a:schemeClr val="bg1"/>
                </a:solidFill>
              </a:rPr>
              <a:t>Parameter</a:t>
            </a:r>
          </a:p>
        </p:txBody>
      </p:sp>
      <p:sp>
        <p:nvSpPr>
          <p:cNvPr id="32" name="Rounded Rectangle 31"/>
          <p:cNvSpPr/>
          <p:nvPr/>
        </p:nvSpPr>
        <p:spPr bwMode="auto">
          <a:xfrm>
            <a:off x="3995738" y="2476500"/>
            <a:ext cx="1000125" cy="3556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GB" sz="1050" dirty="0">
                <a:solidFill>
                  <a:schemeClr val="bg1"/>
                </a:solidFill>
              </a:rPr>
              <a:t>Authorisation</a:t>
            </a:r>
          </a:p>
        </p:txBody>
      </p:sp>
      <p:cxnSp>
        <p:nvCxnSpPr>
          <p:cNvPr id="33" name="Straight Arrow Connector 32"/>
          <p:cNvCxnSpPr>
            <a:cxnSpLocks noChangeShapeType="1"/>
            <a:stCxn id="16" idx="2"/>
            <a:endCxn id="30" idx="0"/>
          </p:cNvCxnSpPr>
          <p:nvPr/>
        </p:nvCxnSpPr>
        <p:spPr bwMode="auto">
          <a:xfrm rot="5400000">
            <a:off x="5749132" y="4050506"/>
            <a:ext cx="203200" cy="1587"/>
          </a:xfrm>
          <a:prstGeom prst="straightConnector1">
            <a:avLst/>
          </a:prstGeom>
          <a:noFill/>
          <a:ln w="25400">
            <a:solidFill>
              <a:srgbClr val="9BBB59"/>
            </a:solidFill>
            <a:prstDash val="sysDot"/>
            <a:round/>
            <a:headEnd/>
            <a:tailEnd type="arrow" w="med" len="med"/>
          </a:ln>
          <a:effectLst>
            <a:outerShdw blurRad="63500" dist="20000" dir="5400000" rotWithShape="0">
              <a:srgbClr val="000000">
                <a:alpha val="37999"/>
              </a:srgbClr>
            </a:outerShdw>
          </a:effectLst>
        </p:spPr>
      </p:cxnSp>
      <p:cxnSp>
        <p:nvCxnSpPr>
          <p:cNvPr id="34" name="Straight Arrow Connector 33"/>
          <p:cNvCxnSpPr>
            <a:cxnSpLocks noChangeShapeType="1"/>
            <a:endCxn id="31" idx="0"/>
          </p:cNvCxnSpPr>
          <p:nvPr/>
        </p:nvCxnSpPr>
        <p:spPr bwMode="auto">
          <a:xfrm rot="5400000">
            <a:off x="8465344" y="3491706"/>
            <a:ext cx="203200" cy="1588"/>
          </a:xfrm>
          <a:prstGeom prst="straightConnector1">
            <a:avLst/>
          </a:prstGeom>
          <a:noFill/>
          <a:ln w="25400">
            <a:solidFill>
              <a:schemeClr val="accent2"/>
            </a:solidFill>
            <a:round/>
            <a:headEnd/>
            <a:tailEnd type="arrow" w="med" len="med"/>
          </a:ln>
          <a:effectLst>
            <a:outerShdw blurRad="63500" dist="20000" dir="5400000" rotWithShape="0">
              <a:srgbClr val="000000">
                <a:alpha val="37999"/>
              </a:srgbClr>
            </a:outerShdw>
          </a:effectLst>
        </p:spPr>
      </p:cxnSp>
      <p:cxnSp>
        <p:nvCxnSpPr>
          <p:cNvPr id="35" name="Straight Arrow Connector 34"/>
          <p:cNvCxnSpPr>
            <a:cxnSpLocks noChangeShapeType="1"/>
            <a:stCxn id="15" idx="3"/>
            <a:endCxn id="31" idx="1"/>
          </p:cNvCxnSpPr>
          <p:nvPr/>
        </p:nvCxnSpPr>
        <p:spPr bwMode="auto">
          <a:xfrm>
            <a:off x="7710488" y="3770313"/>
            <a:ext cx="355600" cy="1587"/>
          </a:xfrm>
          <a:prstGeom prst="straightConnector1">
            <a:avLst/>
          </a:prstGeom>
          <a:noFill/>
          <a:ln w="25400">
            <a:solidFill>
              <a:schemeClr val="accent2"/>
            </a:solidFill>
            <a:round/>
            <a:headEnd/>
            <a:tailEnd type="arrow" w="med" len="med"/>
          </a:ln>
          <a:effectLst>
            <a:outerShdw blurRad="63500" dist="20000" dir="5400000" rotWithShape="0">
              <a:srgbClr val="000000">
                <a:alpha val="37999"/>
              </a:srgbClr>
            </a:outerShdw>
          </a:effectLst>
        </p:spPr>
      </p:cxnSp>
      <p:cxnSp>
        <p:nvCxnSpPr>
          <p:cNvPr id="36" name="Straight Arrow Connector 35"/>
          <p:cNvCxnSpPr>
            <a:cxnSpLocks noChangeShapeType="1"/>
          </p:cNvCxnSpPr>
          <p:nvPr/>
        </p:nvCxnSpPr>
        <p:spPr bwMode="auto">
          <a:xfrm rot="5400000" flipH="1" flipV="1">
            <a:off x="7761288" y="3898900"/>
            <a:ext cx="254000" cy="355600"/>
          </a:xfrm>
          <a:prstGeom prst="straightConnector1">
            <a:avLst/>
          </a:prstGeom>
          <a:noFill/>
          <a:ln w="25400">
            <a:solidFill>
              <a:schemeClr val="accent2"/>
            </a:solidFill>
            <a:round/>
            <a:headEnd/>
            <a:tailEnd type="arrow" w="med" len="med"/>
          </a:ln>
          <a:effectLst>
            <a:outerShdw blurRad="63500" dist="20000" dir="5400000" rotWithShape="0">
              <a:srgbClr val="000000">
                <a:alpha val="37999"/>
              </a:srgbClr>
            </a:outerShdw>
          </a:effectLst>
        </p:spPr>
      </p:cxnSp>
      <p:cxnSp>
        <p:nvCxnSpPr>
          <p:cNvPr id="37" name="Straight Arrow Connector 36"/>
          <p:cNvCxnSpPr>
            <a:cxnSpLocks noChangeShapeType="1"/>
            <a:stCxn id="32" idx="3"/>
            <a:endCxn id="8" idx="1"/>
          </p:cNvCxnSpPr>
          <p:nvPr/>
        </p:nvCxnSpPr>
        <p:spPr bwMode="auto">
          <a:xfrm>
            <a:off x="4995863" y="2652713"/>
            <a:ext cx="355600" cy="1587"/>
          </a:xfrm>
          <a:prstGeom prst="straightConnector1">
            <a:avLst/>
          </a:prstGeom>
          <a:noFill/>
          <a:ln w="25400">
            <a:solidFill>
              <a:schemeClr val="accent2"/>
            </a:solidFill>
            <a:round/>
            <a:headEnd/>
            <a:tailEnd type="arrow" w="med" len="med"/>
          </a:ln>
          <a:effectLst>
            <a:outerShdw blurRad="63500" dist="20000" dir="5400000" rotWithShape="0">
              <a:srgbClr val="000000">
                <a:alpha val="37999"/>
              </a:srgbClr>
            </a:outerShdw>
          </a:effectLst>
        </p:spPr>
      </p:cxnSp>
      <p:cxnSp>
        <p:nvCxnSpPr>
          <p:cNvPr id="38" name="Straight Arrow Connector 37"/>
          <p:cNvCxnSpPr>
            <a:cxnSpLocks noChangeShapeType="1"/>
          </p:cNvCxnSpPr>
          <p:nvPr/>
        </p:nvCxnSpPr>
        <p:spPr bwMode="auto">
          <a:xfrm>
            <a:off x="4995863" y="2832100"/>
            <a:ext cx="355600" cy="201613"/>
          </a:xfrm>
          <a:prstGeom prst="straightConnector1">
            <a:avLst/>
          </a:prstGeom>
          <a:noFill/>
          <a:ln w="25400">
            <a:solidFill>
              <a:schemeClr val="accent2"/>
            </a:solidFill>
            <a:round/>
            <a:headEnd/>
            <a:tailEnd type="arrow" w="med" len="med"/>
          </a:ln>
          <a:effectLst>
            <a:outerShdw blurRad="63500" dist="20000" dir="5400000" rotWithShape="0">
              <a:srgbClr val="000000">
                <a:alpha val="37999"/>
              </a:srgbClr>
            </a:outerShdw>
          </a:effectLst>
        </p:spPr>
      </p:cxnSp>
      <p:sp>
        <p:nvSpPr>
          <p:cNvPr id="15367" name="Rectangle 40"/>
          <p:cNvSpPr>
            <a:spLocks noChangeArrowheads="1"/>
          </p:cNvSpPr>
          <p:nvPr/>
        </p:nvSpPr>
        <p:spPr bwMode="auto">
          <a:xfrm>
            <a:off x="144463" y="1752600"/>
            <a:ext cx="4067175" cy="4246563"/>
          </a:xfrm>
          <a:prstGeom prst="rect">
            <a:avLst/>
          </a:prstGeom>
          <a:noFill/>
          <a:ln w="9525">
            <a:noFill/>
            <a:miter lim="800000"/>
            <a:headEnd/>
            <a:tailEnd/>
          </a:ln>
        </p:spPr>
        <p:txBody>
          <a:bodyPr>
            <a:normAutofit fontScale="77500" lnSpcReduction="20000"/>
          </a:bodyPr>
          <a:lstStyle/>
          <a:p>
            <a:pPr>
              <a:buFont typeface="Arial" pitchFamily="34" charset="0"/>
              <a:buChar char="•"/>
              <a:defRPr/>
            </a:pPr>
            <a:r>
              <a:rPr lang="en-GB" dirty="0">
                <a:latin typeface="Calibri" pitchFamily="34" charset="0"/>
                <a:ea typeface="ヒラギノ角ゴ Pro W3" pitchFamily="-106" charset="-128"/>
                <a:cs typeface="+mn-cs"/>
              </a:rPr>
              <a:t> CSMD: Core Scientific </a:t>
            </a:r>
            <a:r>
              <a:rPr lang="en-GB" dirty="0" err="1">
                <a:latin typeface="Calibri" pitchFamily="34" charset="0"/>
                <a:ea typeface="ヒラギノ角ゴ Pro W3" pitchFamily="-106" charset="-128"/>
                <a:cs typeface="+mn-cs"/>
              </a:rPr>
              <a:t>MetaData</a:t>
            </a:r>
            <a:r>
              <a:rPr lang="en-GB" dirty="0">
                <a:latin typeface="Calibri" pitchFamily="34" charset="0"/>
                <a:ea typeface="ヒラギノ角ゴ Pro W3" pitchFamily="-106" charset="-128"/>
                <a:cs typeface="+mn-cs"/>
              </a:rPr>
              <a:t> model</a:t>
            </a:r>
          </a:p>
          <a:p>
            <a:pPr>
              <a:buFont typeface="Arial" pitchFamily="34" charset="0"/>
              <a:buChar char="•"/>
              <a:defRPr/>
            </a:pPr>
            <a:endParaRPr lang="en-GB" dirty="0">
              <a:latin typeface="Calibri" pitchFamily="34" charset="0"/>
              <a:ea typeface="ヒラギノ角ゴ Pro W3" pitchFamily="-106" charset="-128"/>
              <a:cs typeface="+mn-cs"/>
            </a:endParaRPr>
          </a:p>
          <a:p>
            <a:pPr>
              <a:buFont typeface="Arial" pitchFamily="34" charset="0"/>
              <a:buChar char="•"/>
              <a:defRPr/>
            </a:pPr>
            <a:r>
              <a:rPr lang="en-GB" dirty="0">
                <a:latin typeface="Calibri" pitchFamily="34" charset="0"/>
                <a:ea typeface="ヒラギノ角ゴ Pro W3" pitchFamily="-106" charset="-128"/>
                <a:cs typeface="+mn-cs"/>
              </a:rPr>
              <a:t> Designed to describe facilities based experiments in Structural Science</a:t>
            </a:r>
          </a:p>
          <a:p>
            <a:pPr>
              <a:buFont typeface="Arial" pitchFamily="34" charset="0"/>
              <a:buChar char="•"/>
              <a:defRPr/>
            </a:pPr>
            <a:endParaRPr lang="en-GB" dirty="0">
              <a:latin typeface="Calibri" pitchFamily="34" charset="0"/>
              <a:ea typeface="ヒラギノ角ゴ Pro W3" pitchFamily="-106" charset="-128"/>
              <a:cs typeface="+mn-cs"/>
            </a:endParaRPr>
          </a:p>
          <a:p>
            <a:pPr>
              <a:buFont typeface="Arial" pitchFamily="34" charset="0"/>
              <a:buChar char="•"/>
              <a:defRPr/>
            </a:pPr>
            <a:r>
              <a:rPr lang="en-GB" dirty="0">
                <a:latin typeface="Calibri" pitchFamily="34" charset="0"/>
                <a:ea typeface="ヒラギノ角ゴ Pro W3" pitchFamily="-106" charset="-128"/>
                <a:cs typeface="+mn-cs"/>
              </a:rPr>
              <a:t> Forms the information model </a:t>
            </a:r>
          </a:p>
          <a:p>
            <a:pPr>
              <a:defRPr/>
            </a:pPr>
            <a:r>
              <a:rPr lang="en-GB" dirty="0">
                <a:latin typeface="Calibri" pitchFamily="34" charset="0"/>
                <a:ea typeface="ヒラギノ角ゴ Pro W3" pitchFamily="-106" charset="-128"/>
                <a:cs typeface="+mn-cs"/>
              </a:rPr>
              <a:t>for ICAT, a production data management infrastructure employed by STFC</a:t>
            </a:r>
          </a:p>
          <a:p>
            <a:pPr>
              <a:defRPr/>
            </a:pPr>
            <a:endParaRPr lang="en-GB" dirty="0">
              <a:latin typeface="Calibri" pitchFamily="34" charset="0"/>
              <a:ea typeface="ヒラギノ角ゴ Pro W3" pitchFamily="-106" charset="-128"/>
              <a:cs typeface="+mn-cs"/>
            </a:endParaRPr>
          </a:p>
          <a:p>
            <a:pPr>
              <a:buFont typeface="Arial" pitchFamily="34" charset="0"/>
              <a:buChar char="•"/>
              <a:defRPr/>
            </a:pPr>
            <a:r>
              <a:rPr lang="en-GB" dirty="0">
                <a:latin typeface="Calibri" pitchFamily="34" charset="0"/>
                <a:ea typeface="ヒラギノ角ゴ Pro W3" pitchFamily="-106" charset="-128"/>
                <a:cs typeface="+mn-cs"/>
              </a:rPr>
              <a:t> Forms the basis for extensions:</a:t>
            </a:r>
          </a:p>
          <a:p>
            <a:pPr lvl="1">
              <a:buFontTx/>
              <a:buChar char="-"/>
              <a:defRPr/>
            </a:pPr>
            <a:r>
              <a:rPr lang="en-GB" dirty="0">
                <a:latin typeface="Calibri" pitchFamily="34" charset="0"/>
                <a:ea typeface="ヒラギノ角ゴ Pro W3" pitchFamily="-106" charset="-128"/>
                <a:cs typeface="+mn-cs"/>
              </a:rPr>
              <a:t>  To derived data</a:t>
            </a:r>
          </a:p>
          <a:p>
            <a:pPr lvl="1">
              <a:buFontTx/>
              <a:buChar char="-"/>
              <a:defRPr/>
            </a:pPr>
            <a:r>
              <a:rPr lang="en-GB" dirty="0">
                <a:latin typeface="Calibri" pitchFamily="34" charset="0"/>
                <a:ea typeface="ヒラギノ角ゴ Pro W3" pitchFamily="-106" charset="-128"/>
                <a:cs typeface="+mn-cs"/>
              </a:rPr>
              <a:t>  To laboratory based science</a:t>
            </a:r>
          </a:p>
          <a:p>
            <a:pPr lvl="1">
              <a:buFontTx/>
              <a:buChar char="-"/>
              <a:defRPr/>
            </a:pPr>
            <a:r>
              <a:rPr lang="en-GB" dirty="0">
                <a:latin typeface="Calibri" pitchFamily="34" charset="0"/>
                <a:ea typeface="ヒラギノ角ゴ Pro W3" pitchFamily="-106" charset="-128"/>
                <a:cs typeface="+mn-cs"/>
              </a:rPr>
              <a:t>  To secondary analysis data</a:t>
            </a:r>
          </a:p>
          <a:p>
            <a:pPr lvl="1">
              <a:buFontTx/>
              <a:buChar char="-"/>
              <a:defRPr/>
            </a:pPr>
            <a:r>
              <a:rPr lang="en-GB" dirty="0">
                <a:latin typeface="Calibri" pitchFamily="34" charset="0"/>
                <a:ea typeface="ヒラギノ角ゴ Pro W3" pitchFamily="-106" charset="-128"/>
                <a:cs typeface="+mn-cs"/>
              </a:rPr>
              <a:t>  To preservation information</a:t>
            </a:r>
          </a:p>
          <a:p>
            <a:pPr lvl="1">
              <a:buFontTx/>
              <a:buChar char="-"/>
              <a:defRPr/>
            </a:pPr>
            <a:r>
              <a:rPr lang="en-GB" dirty="0">
                <a:latin typeface="Calibri" pitchFamily="34" charset="0"/>
                <a:ea typeface="ヒラギノ角ゴ Pro W3" pitchFamily="-106" charset="-128"/>
                <a:cs typeface="+mn-cs"/>
              </a:rPr>
              <a:t>  To publication data</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115616" y="1124744"/>
            <a:ext cx="7121525" cy="2041525"/>
          </a:xfrm>
        </p:spPr>
        <p:txBody>
          <a:bodyPr/>
          <a:lstStyle/>
          <a:p>
            <a:pPr algn="l">
              <a:lnSpc>
                <a:spcPct val="90000"/>
              </a:lnSpc>
            </a:pPr>
            <a:r>
              <a:rPr lang="en-GB" sz="3600" b="1" dirty="0" smtClean="0"/>
              <a:t>The science we do</a:t>
            </a:r>
          </a:p>
          <a:p>
            <a:pPr algn="l">
              <a:lnSpc>
                <a:spcPct val="90000"/>
              </a:lnSpc>
            </a:pPr>
            <a:endParaRPr lang="en-GB" sz="3600" b="1" dirty="0" smtClean="0"/>
          </a:p>
          <a:p>
            <a:pPr algn="l">
              <a:lnSpc>
                <a:spcPct val="90000"/>
              </a:lnSpc>
            </a:pPr>
            <a:r>
              <a:rPr lang="en-GB" sz="3600" b="1" dirty="0" smtClean="0"/>
              <a:t>Research Data </a:t>
            </a:r>
            <a:r>
              <a:rPr lang="en-GB" sz="3600" b="1" dirty="0" smtClean="0"/>
              <a:t>lifecycle</a:t>
            </a:r>
          </a:p>
          <a:p>
            <a:pPr algn="l">
              <a:lnSpc>
                <a:spcPct val="90000"/>
              </a:lnSpc>
            </a:pPr>
            <a:endParaRPr lang="en-GB" sz="3600" b="1" dirty="0" smtClean="0"/>
          </a:p>
          <a:p>
            <a:pPr algn="l">
              <a:lnSpc>
                <a:spcPct val="90000"/>
              </a:lnSpc>
            </a:pPr>
            <a:r>
              <a:rPr lang="en-GB" sz="3600" b="1" dirty="0" smtClean="0"/>
              <a:t>Drivers for developments</a:t>
            </a:r>
          </a:p>
          <a:p>
            <a:pPr algn="l">
              <a:lnSpc>
                <a:spcPct val="90000"/>
              </a:lnSpc>
            </a:pPr>
            <a:endParaRPr lang="en-GB" sz="3600" b="1" dirty="0" smtClean="0"/>
          </a:p>
          <a:p>
            <a:pPr algn="l">
              <a:lnSpc>
                <a:spcPct val="90000"/>
              </a:lnSpc>
            </a:pPr>
            <a:r>
              <a:rPr lang="en-GB" sz="3600" b="1" dirty="0" smtClean="0"/>
              <a:t>Infrastructure to support data  management</a:t>
            </a:r>
          </a:p>
          <a:p>
            <a:pPr algn="l">
              <a:lnSpc>
                <a:spcPct val="90000"/>
              </a:lnSpc>
            </a:pPr>
            <a:endParaRPr lang="en-GB" sz="3600" b="1" dirty="0" smtClean="0"/>
          </a:p>
          <a:p>
            <a:pPr algn="l">
              <a:lnSpc>
                <a:spcPct val="90000"/>
              </a:lnSpc>
            </a:pPr>
            <a:endParaRPr lang="en-GB" sz="3600" b="1" dirty="0" smtClean="0"/>
          </a:p>
          <a:p>
            <a:pPr>
              <a:lnSpc>
                <a:spcPct val="90000"/>
              </a:lnSpc>
            </a:pPr>
            <a:endParaRPr lang="en-GB" sz="2000" dirty="0" smtClean="0"/>
          </a:p>
          <a:p>
            <a:pPr>
              <a:lnSpc>
                <a:spcPct val="90000"/>
              </a:lnSpc>
            </a:pPr>
            <a:endParaRPr lang="en-GB" sz="2000" dirty="0" smtClean="0"/>
          </a:p>
          <a:p>
            <a:pPr>
              <a:lnSpc>
                <a:spcPct val="90000"/>
              </a:lnSpc>
            </a:pPr>
            <a:endParaRPr lang="en-GB" sz="20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projects  working to realise this vision</a:t>
            </a:r>
            <a:endParaRPr lang="en-GB" dirty="0"/>
          </a:p>
        </p:txBody>
      </p:sp>
      <p:sp>
        <p:nvSpPr>
          <p:cNvPr id="3" name="Content Placeholder 2"/>
          <p:cNvSpPr>
            <a:spLocks noGrp="1"/>
          </p:cNvSpPr>
          <p:nvPr>
            <p:ph idx="1"/>
          </p:nvPr>
        </p:nvSpPr>
        <p:spPr/>
        <p:txBody>
          <a:bodyPr/>
          <a:lstStyle/>
          <a:p>
            <a:r>
              <a:rPr lang="en-GB" sz="2400" dirty="0" err="1" smtClean="0"/>
              <a:t>WebTracks</a:t>
            </a:r>
            <a:endParaRPr lang="en-GB" sz="2400" dirty="0" smtClean="0"/>
          </a:p>
          <a:p>
            <a:pPr lvl="1"/>
            <a:r>
              <a:rPr lang="en-GB" sz="2400" dirty="0" smtClean="0"/>
              <a:t>linking publications and data</a:t>
            </a:r>
            <a:endParaRPr lang="en-GB" sz="2400" dirty="0" smtClean="0"/>
          </a:p>
          <a:p>
            <a:r>
              <a:rPr lang="en-GB" sz="2400" dirty="0" err="1" smtClean="0"/>
              <a:t>ePubs</a:t>
            </a:r>
            <a:r>
              <a:rPr lang="en-GB" sz="2400" dirty="0" smtClean="0"/>
              <a:t> revamp </a:t>
            </a:r>
          </a:p>
          <a:p>
            <a:pPr lvl="1"/>
            <a:r>
              <a:rPr lang="en-GB" sz="2400" dirty="0" smtClean="0"/>
              <a:t>considering reporting impact requirements (CERIF possibilities)</a:t>
            </a:r>
          </a:p>
          <a:p>
            <a:r>
              <a:rPr lang="en-GB" sz="2400" dirty="0" smtClean="0"/>
              <a:t>SCAPE </a:t>
            </a:r>
          </a:p>
          <a:p>
            <a:pPr lvl="1"/>
            <a:r>
              <a:rPr lang="en-GB" sz="2400" dirty="0" smtClean="0"/>
              <a:t>EU project considering scalable digital preservation</a:t>
            </a:r>
          </a:p>
          <a:p>
            <a:r>
              <a:rPr lang="en-GB" sz="2400" dirty="0" smtClean="0"/>
              <a:t>PANDATA</a:t>
            </a:r>
          </a:p>
          <a:p>
            <a:pPr lvl="1"/>
            <a:r>
              <a:rPr lang="en-GB" sz="2400" dirty="0" smtClean="0"/>
              <a:t> Consortium of Photon and Neutron sources in Europe </a:t>
            </a: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7384"/>
            <a:ext cx="7772400" cy="1143000"/>
          </a:xfrm>
        </p:spPr>
        <p:txBody>
          <a:bodyPr/>
          <a:lstStyle/>
          <a:p>
            <a:r>
              <a:rPr lang="en-GB" b="1" dirty="0" smtClean="0"/>
              <a:t>Conclusions</a:t>
            </a:r>
            <a:endParaRPr lang="en-GB" b="1" dirty="0"/>
          </a:p>
        </p:txBody>
      </p:sp>
      <p:sp>
        <p:nvSpPr>
          <p:cNvPr id="3" name="Content Placeholder 2"/>
          <p:cNvSpPr>
            <a:spLocks noGrp="1"/>
          </p:cNvSpPr>
          <p:nvPr>
            <p:ph idx="1"/>
          </p:nvPr>
        </p:nvSpPr>
        <p:spPr>
          <a:xfrm>
            <a:off x="685800" y="1412776"/>
            <a:ext cx="7772400" cy="4680520"/>
          </a:xfrm>
        </p:spPr>
        <p:txBody>
          <a:bodyPr>
            <a:normAutofit/>
          </a:bodyPr>
          <a:lstStyle/>
          <a:p>
            <a:r>
              <a:rPr lang="en-GB" dirty="0" smtClean="0"/>
              <a:t>Many more reasons for sharing data – or information about the data</a:t>
            </a:r>
          </a:p>
          <a:p>
            <a:r>
              <a:rPr lang="en-GB" dirty="0" smtClean="0"/>
              <a:t>Need to be able to use appropriate standards for data exchange</a:t>
            </a:r>
          </a:p>
          <a:p>
            <a:r>
              <a:rPr lang="en-GB" dirty="0" smtClean="0"/>
              <a:t>Interest in linking the stages in the Research Lifecycle</a:t>
            </a:r>
          </a:p>
          <a:p>
            <a:r>
              <a:rPr lang="en-GB" dirty="0" smtClean="0"/>
              <a:t>Requirements for impact reporting</a:t>
            </a:r>
            <a:endParaRPr lang="en-GB" dirty="0" smtClean="0"/>
          </a:p>
          <a:p>
            <a:pPr lvl="1"/>
            <a:endParaRPr lang="en-GB" dirty="0" smtClean="0"/>
          </a:p>
          <a:p>
            <a:pPr lvl="1"/>
            <a:endParaRPr lang="en-GB"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6" descr="j0398831"/>
          <p:cNvPicPr>
            <a:picLocks noChangeAspect="1" noChangeArrowheads="1"/>
          </p:cNvPicPr>
          <p:nvPr/>
        </p:nvPicPr>
        <p:blipFill>
          <a:blip r:embed="rId3" cstate="print"/>
          <a:srcRect/>
          <a:stretch>
            <a:fillRect/>
          </a:stretch>
        </p:blipFill>
        <p:spPr bwMode="auto">
          <a:xfrm>
            <a:off x="0" y="1741264"/>
            <a:ext cx="5689600" cy="4064000"/>
          </a:xfrm>
          <a:prstGeom prst="rect">
            <a:avLst/>
          </a:prstGeom>
          <a:noFill/>
          <a:ln w="9525">
            <a:noFill/>
            <a:miter lim="800000"/>
            <a:headEnd/>
            <a:tailEnd/>
          </a:ln>
        </p:spPr>
      </p:pic>
      <p:sp>
        <p:nvSpPr>
          <p:cNvPr id="24579" name="Rectangle 4"/>
          <p:cNvSpPr>
            <a:spLocks noGrp="1" noChangeArrowheads="1"/>
          </p:cNvSpPr>
          <p:nvPr>
            <p:ph type="ctrTitle"/>
          </p:nvPr>
        </p:nvSpPr>
        <p:spPr>
          <a:xfrm>
            <a:off x="3491880" y="2133203"/>
            <a:ext cx="5472608" cy="2447925"/>
          </a:xfrm>
        </p:spPr>
        <p:txBody>
          <a:bodyPr/>
          <a:lstStyle/>
          <a:p>
            <a:pPr eaLnBrk="1" hangingPunct="1"/>
            <a:r>
              <a:rPr lang="en-GB" dirty="0" smtClean="0">
                <a:solidFill>
                  <a:srgbClr val="7030A0"/>
                </a:solidFill>
              </a:rPr>
              <a:t>Thank You</a:t>
            </a:r>
            <a:br>
              <a:rPr lang="en-GB" dirty="0" smtClean="0">
                <a:solidFill>
                  <a:srgbClr val="7030A0"/>
                </a:solidFill>
              </a:rPr>
            </a:br>
            <a:r>
              <a:rPr lang="en-GB" dirty="0" smtClean="0">
                <a:solidFill>
                  <a:srgbClr val="7030A0"/>
                </a:solidFill>
              </a:rPr>
              <a:t/>
            </a:r>
            <a:br>
              <a:rPr lang="en-GB" dirty="0" smtClean="0">
                <a:solidFill>
                  <a:srgbClr val="7030A0"/>
                </a:solidFill>
              </a:rPr>
            </a:br>
            <a:r>
              <a:rPr lang="en-GB" dirty="0" smtClean="0">
                <a:solidFill>
                  <a:srgbClr val="7030A0"/>
                </a:solidFill>
              </a:rPr>
              <a:t>Questions?</a:t>
            </a:r>
            <a:br>
              <a:rPr lang="en-GB" dirty="0" smtClean="0">
                <a:solidFill>
                  <a:srgbClr val="7030A0"/>
                </a:solidFill>
              </a:rPr>
            </a:br>
            <a:r>
              <a:rPr lang="en-GB" dirty="0" smtClean="0">
                <a:solidFill>
                  <a:srgbClr val="7030A0"/>
                </a:solidFill>
              </a:rPr>
              <a:t/>
            </a:r>
            <a:br>
              <a:rPr lang="en-GB" dirty="0" smtClean="0">
                <a:solidFill>
                  <a:srgbClr val="7030A0"/>
                </a:solidFill>
              </a:rPr>
            </a:br>
            <a:r>
              <a:rPr lang="en-GB" sz="2000" i="1" dirty="0" smtClean="0">
                <a:solidFill>
                  <a:srgbClr val="7030A0"/>
                </a:solidFill>
              </a:rPr>
              <a:t>Catherine.jones@stfc.ac.uk</a:t>
            </a:r>
            <a:br>
              <a:rPr lang="en-GB" sz="2000" i="1" dirty="0" smtClean="0">
                <a:solidFill>
                  <a:srgbClr val="7030A0"/>
                </a:solidFill>
              </a:rPr>
            </a:br>
            <a:r>
              <a:rPr lang="en-GB" sz="2000" i="1" smtClean="0">
                <a:solidFill>
                  <a:srgbClr val="7030A0"/>
                </a:solidFill>
              </a:rPr>
              <a:t/>
            </a:r>
            <a:br>
              <a:rPr lang="en-GB" sz="2000" i="1" smtClean="0">
                <a:solidFill>
                  <a:srgbClr val="7030A0"/>
                </a:solidFill>
              </a:rPr>
            </a:br>
            <a:r>
              <a:rPr lang="en-GB" sz="2000" dirty="0" smtClean="0">
                <a:solidFill>
                  <a:srgbClr val="000066"/>
                </a:solidFill>
                <a:latin typeface="+mj-lt"/>
                <a:ea typeface="ヒラギノ角ゴ Pro W3" pitchFamily="84" charset="-128"/>
              </a:rPr>
              <a:t/>
            </a:r>
            <a:br>
              <a:rPr lang="en-GB" sz="2000" dirty="0" smtClean="0">
                <a:solidFill>
                  <a:srgbClr val="000066"/>
                </a:solidFill>
                <a:latin typeface="+mj-lt"/>
                <a:ea typeface="ヒラギノ角ゴ Pro W3" pitchFamily="84" charset="-128"/>
              </a:rPr>
            </a:br>
            <a:r>
              <a:rPr lang="en-GB" sz="2000" i="1" dirty="0" smtClean="0">
                <a:solidFill>
                  <a:srgbClr val="7030A0"/>
                </a:solidFill>
              </a:rPr>
              <a:t/>
            </a:r>
            <a:br>
              <a:rPr lang="en-GB" sz="2000" i="1" dirty="0" smtClean="0">
                <a:solidFill>
                  <a:srgbClr val="7030A0"/>
                </a:solidFill>
              </a:rPr>
            </a:br>
            <a:r>
              <a:rPr lang="en-GB" sz="2000" i="1" dirty="0" smtClean="0">
                <a:solidFill>
                  <a:srgbClr val="7030A0"/>
                </a:solidFill>
              </a:rPr>
              <a:t/>
            </a:r>
            <a:br>
              <a:rPr lang="en-GB" sz="2000" i="1" dirty="0" smtClean="0">
                <a:solidFill>
                  <a:srgbClr val="7030A0"/>
                </a:solidFill>
              </a:rPr>
            </a:br>
            <a:r>
              <a:rPr lang="en-GB" sz="2000" i="1" dirty="0" smtClean="0">
                <a:solidFill>
                  <a:srgbClr val="7030A0"/>
                </a:solidFill>
              </a:rPr>
              <a:t/>
            </a:r>
            <a:br>
              <a:rPr lang="en-GB" sz="2000" i="1" dirty="0" smtClean="0">
                <a:solidFill>
                  <a:srgbClr val="7030A0"/>
                </a:solidFill>
              </a:rPr>
            </a:br>
            <a:endParaRPr lang="en-GB" i="1" dirty="0" smtClean="0">
              <a:solidFill>
                <a:srgbClr val="7030A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457200" y="44450"/>
            <a:ext cx="8229600" cy="490538"/>
          </a:xfrm>
        </p:spPr>
        <p:txBody>
          <a:bodyPr/>
          <a:lstStyle/>
          <a:p>
            <a:r>
              <a:rPr lang="en-GB" sz="3600" b="1" dirty="0" err="1" smtClean="0"/>
              <a:t>PaN</a:t>
            </a:r>
            <a:r>
              <a:rPr lang="en-GB" sz="3600" b="1" dirty="0" smtClean="0"/>
              <a:t>-Data</a:t>
            </a:r>
            <a:r>
              <a:rPr lang="en-GB" sz="3600" dirty="0" smtClean="0"/>
              <a:t> </a:t>
            </a:r>
            <a:r>
              <a:rPr lang="en-GB" sz="3600" b="1" dirty="0" smtClean="0"/>
              <a:t>Vision</a:t>
            </a:r>
          </a:p>
        </p:txBody>
      </p:sp>
      <p:grpSp>
        <p:nvGrpSpPr>
          <p:cNvPr id="2" name="Group 146"/>
          <p:cNvGrpSpPr>
            <a:grpSpLocks/>
          </p:cNvGrpSpPr>
          <p:nvPr/>
        </p:nvGrpSpPr>
        <p:grpSpPr bwMode="auto">
          <a:xfrm>
            <a:off x="1547813" y="2581275"/>
            <a:ext cx="6519862" cy="2366963"/>
            <a:chOff x="975" y="1626"/>
            <a:chExt cx="4107" cy="1491"/>
          </a:xfrm>
        </p:grpSpPr>
        <p:grpSp>
          <p:nvGrpSpPr>
            <p:cNvPr id="3" name="Group 145"/>
            <p:cNvGrpSpPr>
              <a:grpSpLocks/>
            </p:cNvGrpSpPr>
            <p:nvPr/>
          </p:nvGrpSpPr>
          <p:grpSpPr bwMode="auto">
            <a:xfrm>
              <a:off x="1436" y="1626"/>
              <a:ext cx="1131" cy="1491"/>
              <a:chOff x="1436" y="1626"/>
              <a:chExt cx="1131" cy="1491"/>
            </a:xfrm>
          </p:grpSpPr>
          <p:sp>
            <p:nvSpPr>
              <p:cNvPr id="7278" name="Rectangle 63"/>
              <p:cNvSpPr>
                <a:spLocks noChangeArrowheads="1"/>
              </p:cNvSpPr>
              <p:nvPr/>
            </p:nvSpPr>
            <p:spPr bwMode="auto">
              <a:xfrm>
                <a:off x="1436" y="1626"/>
                <a:ext cx="210" cy="120"/>
              </a:xfrm>
              <a:prstGeom prst="rect">
                <a:avLst/>
              </a:prstGeom>
              <a:solidFill>
                <a:schemeClr val="accent1"/>
              </a:solidFill>
              <a:ln w="9525">
                <a:solidFill>
                  <a:schemeClr val="tx1"/>
                </a:solidFill>
                <a:miter lim="800000"/>
                <a:headEnd/>
                <a:tailEnd/>
              </a:ln>
            </p:spPr>
            <p:txBody>
              <a:bodyPr wrap="none" anchor="ctr"/>
              <a:lstStyle/>
              <a:p>
                <a:endParaRPr lang="en-GB"/>
              </a:p>
            </p:txBody>
          </p:sp>
          <p:sp>
            <p:nvSpPr>
              <p:cNvPr id="7279" name="Rectangle 64"/>
              <p:cNvSpPr>
                <a:spLocks noChangeArrowheads="1"/>
              </p:cNvSpPr>
              <p:nvPr/>
            </p:nvSpPr>
            <p:spPr bwMode="auto">
              <a:xfrm>
                <a:off x="1436" y="2312"/>
                <a:ext cx="210" cy="121"/>
              </a:xfrm>
              <a:prstGeom prst="rect">
                <a:avLst/>
              </a:prstGeom>
              <a:solidFill>
                <a:schemeClr val="accent1"/>
              </a:solidFill>
              <a:ln w="9525">
                <a:solidFill>
                  <a:schemeClr val="tx1"/>
                </a:solidFill>
                <a:miter lim="800000"/>
                <a:headEnd/>
                <a:tailEnd/>
              </a:ln>
            </p:spPr>
            <p:txBody>
              <a:bodyPr wrap="none" anchor="ctr"/>
              <a:lstStyle/>
              <a:p>
                <a:endParaRPr lang="en-GB"/>
              </a:p>
            </p:txBody>
          </p:sp>
          <p:sp>
            <p:nvSpPr>
              <p:cNvPr id="7280" name="Rectangle 65"/>
              <p:cNvSpPr>
                <a:spLocks noChangeArrowheads="1"/>
              </p:cNvSpPr>
              <p:nvPr/>
            </p:nvSpPr>
            <p:spPr bwMode="auto">
              <a:xfrm>
                <a:off x="1436" y="2996"/>
                <a:ext cx="210" cy="121"/>
              </a:xfrm>
              <a:prstGeom prst="rect">
                <a:avLst/>
              </a:prstGeom>
              <a:solidFill>
                <a:schemeClr val="accent1"/>
              </a:solidFill>
              <a:ln w="9525">
                <a:solidFill>
                  <a:schemeClr val="tx1"/>
                </a:solidFill>
                <a:miter lim="800000"/>
                <a:headEnd/>
                <a:tailEnd/>
              </a:ln>
            </p:spPr>
            <p:txBody>
              <a:bodyPr wrap="none" anchor="ctr"/>
              <a:lstStyle/>
              <a:p>
                <a:endParaRPr lang="en-GB"/>
              </a:p>
            </p:txBody>
          </p:sp>
          <p:sp>
            <p:nvSpPr>
              <p:cNvPr id="7281" name="Rectangle 68"/>
              <p:cNvSpPr>
                <a:spLocks noChangeArrowheads="1"/>
              </p:cNvSpPr>
              <p:nvPr/>
            </p:nvSpPr>
            <p:spPr bwMode="auto">
              <a:xfrm>
                <a:off x="2358" y="1626"/>
                <a:ext cx="209" cy="120"/>
              </a:xfrm>
              <a:prstGeom prst="rect">
                <a:avLst/>
              </a:prstGeom>
              <a:solidFill>
                <a:schemeClr val="accent1"/>
              </a:solidFill>
              <a:ln w="9525">
                <a:solidFill>
                  <a:schemeClr val="tx1"/>
                </a:solidFill>
                <a:miter lim="800000"/>
                <a:headEnd/>
                <a:tailEnd/>
              </a:ln>
            </p:spPr>
            <p:txBody>
              <a:bodyPr wrap="none" anchor="ctr"/>
              <a:lstStyle/>
              <a:p>
                <a:endParaRPr lang="en-GB"/>
              </a:p>
            </p:txBody>
          </p:sp>
          <p:sp>
            <p:nvSpPr>
              <p:cNvPr id="7282" name="Rectangle 69"/>
              <p:cNvSpPr>
                <a:spLocks noChangeArrowheads="1"/>
              </p:cNvSpPr>
              <p:nvPr/>
            </p:nvSpPr>
            <p:spPr bwMode="auto">
              <a:xfrm>
                <a:off x="2358" y="2312"/>
                <a:ext cx="209" cy="121"/>
              </a:xfrm>
              <a:prstGeom prst="rect">
                <a:avLst/>
              </a:prstGeom>
              <a:solidFill>
                <a:schemeClr val="accent1"/>
              </a:solidFill>
              <a:ln w="9525">
                <a:solidFill>
                  <a:schemeClr val="tx1"/>
                </a:solidFill>
                <a:miter lim="800000"/>
                <a:headEnd/>
                <a:tailEnd/>
              </a:ln>
            </p:spPr>
            <p:txBody>
              <a:bodyPr wrap="none" anchor="ctr"/>
              <a:lstStyle/>
              <a:p>
                <a:endParaRPr lang="en-GB"/>
              </a:p>
            </p:txBody>
          </p:sp>
          <p:sp>
            <p:nvSpPr>
              <p:cNvPr id="7283" name="Rectangle 70"/>
              <p:cNvSpPr>
                <a:spLocks noChangeArrowheads="1"/>
              </p:cNvSpPr>
              <p:nvPr/>
            </p:nvSpPr>
            <p:spPr bwMode="auto">
              <a:xfrm>
                <a:off x="2358" y="2996"/>
                <a:ext cx="209" cy="121"/>
              </a:xfrm>
              <a:prstGeom prst="rect">
                <a:avLst/>
              </a:prstGeom>
              <a:solidFill>
                <a:schemeClr val="accent1"/>
              </a:solidFill>
              <a:ln w="9525">
                <a:solidFill>
                  <a:schemeClr val="tx1"/>
                </a:solidFill>
                <a:miter lim="800000"/>
                <a:headEnd/>
                <a:tailEnd/>
              </a:ln>
            </p:spPr>
            <p:txBody>
              <a:bodyPr wrap="none" anchor="ctr"/>
              <a:lstStyle/>
              <a:p>
                <a:endParaRPr lang="en-GB"/>
              </a:p>
            </p:txBody>
          </p:sp>
        </p:grpSp>
        <p:grpSp>
          <p:nvGrpSpPr>
            <p:cNvPr id="4" name="Group 144"/>
            <p:cNvGrpSpPr>
              <a:grpSpLocks/>
            </p:cNvGrpSpPr>
            <p:nvPr/>
          </p:nvGrpSpPr>
          <p:grpSpPr bwMode="auto">
            <a:xfrm>
              <a:off x="975" y="1841"/>
              <a:ext cx="4107" cy="1090"/>
              <a:chOff x="975" y="1841"/>
              <a:chExt cx="4107" cy="1090"/>
            </a:xfrm>
          </p:grpSpPr>
          <p:sp>
            <p:nvSpPr>
              <p:cNvPr id="7270" name="AutoShape 103"/>
              <p:cNvSpPr>
                <a:spLocks noChangeArrowheads="1"/>
              </p:cNvSpPr>
              <p:nvPr/>
            </p:nvSpPr>
            <p:spPr bwMode="auto">
              <a:xfrm>
                <a:off x="975" y="1841"/>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71" name="AutoShape 104"/>
              <p:cNvSpPr>
                <a:spLocks noChangeArrowheads="1"/>
              </p:cNvSpPr>
              <p:nvPr/>
            </p:nvSpPr>
            <p:spPr bwMode="auto">
              <a:xfrm>
                <a:off x="975" y="2527"/>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72" name="AutoShape 107"/>
              <p:cNvSpPr>
                <a:spLocks noChangeArrowheads="1"/>
              </p:cNvSpPr>
              <p:nvPr/>
            </p:nvSpPr>
            <p:spPr bwMode="auto">
              <a:xfrm>
                <a:off x="2944" y="1841"/>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73" name="AutoShape 108"/>
              <p:cNvSpPr>
                <a:spLocks noChangeArrowheads="1"/>
              </p:cNvSpPr>
              <p:nvPr/>
            </p:nvSpPr>
            <p:spPr bwMode="auto">
              <a:xfrm>
                <a:off x="2944" y="2527"/>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74" name="AutoShape 111"/>
              <p:cNvSpPr>
                <a:spLocks noChangeArrowheads="1"/>
              </p:cNvSpPr>
              <p:nvPr/>
            </p:nvSpPr>
            <p:spPr bwMode="auto">
              <a:xfrm>
                <a:off x="3950" y="1841"/>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75" name="AutoShape 112"/>
              <p:cNvSpPr>
                <a:spLocks noChangeArrowheads="1"/>
              </p:cNvSpPr>
              <p:nvPr/>
            </p:nvSpPr>
            <p:spPr bwMode="auto">
              <a:xfrm>
                <a:off x="3950" y="2527"/>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76" name="AutoShape 115"/>
              <p:cNvSpPr>
                <a:spLocks noChangeArrowheads="1"/>
              </p:cNvSpPr>
              <p:nvPr/>
            </p:nvSpPr>
            <p:spPr bwMode="auto">
              <a:xfrm>
                <a:off x="4998" y="1841"/>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77" name="AutoShape 116"/>
              <p:cNvSpPr>
                <a:spLocks noChangeArrowheads="1"/>
              </p:cNvSpPr>
              <p:nvPr/>
            </p:nvSpPr>
            <p:spPr bwMode="auto">
              <a:xfrm>
                <a:off x="4998" y="2527"/>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grpSp>
      </p:grpSp>
      <p:grpSp>
        <p:nvGrpSpPr>
          <p:cNvPr id="5" name="Group 143"/>
          <p:cNvGrpSpPr>
            <a:grpSpLocks/>
          </p:cNvGrpSpPr>
          <p:nvPr/>
        </p:nvGrpSpPr>
        <p:grpSpPr bwMode="auto">
          <a:xfrm>
            <a:off x="815975" y="668338"/>
            <a:ext cx="8048625" cy="1425575"/>
            <a:chOff x="514" y="421"/>
            <a:chExt cx="5070" cy="898"/>
          </a:xfrm>
        </p:grpSpPr>
        <p:sp>
          <p:nvSpPr>
            <p:cNvPr id="7266" name="Oval 118"/>
            <p:cNvSpPr>
              <a:spLocks noChangeArrowheads="1"/>
            </p:cNvSpPr>
            <p:nvPr/>
          </p:nvSpPr>
          <p:spPr bwMode="auto">
            <a:xfrm>
              <a:off x="514" y="713"/>
              <a:ext cx="5070" cy="606"/>
            </a:xfrm>
            <a:prstGeom prst="ellipse">
              <a:avLst/>
            </a:prstGeom>
            <a:noFill/>
            <a:ln w="28575">
              <a:solidFill>
                <a:srgbClr val="FF0000"/>
              </a:solidFill>
              <a:round/>
              <a:headEnd/>
              <a:tailEnd/>
            </a:ln>
          </p:spPr>
          <p:txBody>
            <a:bodyPr wrap="none" anchor="ctr"/>
            <a:lstStyle/>
            <a:p>
              <a:endParaRPr lang="en-GB"/>
            </a:p>
          </p:txBody>
        </p:sp>
        <p:sp>
          <p:nvSpPr>
            <p:cNvPr id="7267" name="Rectangle 119"/>
            <p:cNvSpPr>
              <a:spLocks noChangeArrowheads="1"/>
            </p:cNvSpPr>
            <p:nvPr/>
          </p:nvSpPr>
          <p:spPr bwMode="auto">
            <a:xfrm>
              <a:off x="1101" y="421"/>
              <a:ext cx="4191" cy="288"/>
            </a:xfrm>
            <a:prstGeom prst="rect">
              <a:avLst/>
            </a:prstGeom>
            <a:noFill/>
            <a:ln w="9525">
              <a:noFill/>
              <a:miter lim="800000"/>
              <a:headEnd/>
              <a:tailEnd/>
            </a:ln>
          </p:spPr>
          <p:txBody>
            <a:bodyPr wrap="none">
              <a:spAutoFit/>
            </a:bodyPr>
            <a:lstStyle/>
            <a:p>
              <a:r>
                <a:rPr lang="en-GB" sz="2400">
                  <a:solidFill>
                    <a:srgbClr val="FF3300"/>
                  </a:solidFill>
                </a:rPr>
                <a:t>Single Infrastructure </a:t>
              </a:r>
              <a:r>
                <a:rPr lang="en-GB" sz="2400">
                  <a:solidFill>
                    <a:srgbClr val="FF3300"/>
                  </a:solidFill>
                  <a:sym typeface="Wingdings" pitchFamily="2" charset="2"/>
                </a:rPr>
                <a:t></a:t>
              </a:r>
              <a:r>
                <a:rPr lang="en-GB" sz="2400">
                  <a:solidFill>
                    <a:srgbClr val="FF3300"/>
                  </a:solidFill>
                </a:rPr>
                <a:t>  Single User Experience</a:t>
              </a:r>
            </a:p>
          </p:txBody>
        </p:sp>
      </p:grpSp>
      <p:grpSp>
        <p:nvGrpSpPr>
          <p:cNvPr id="6" name="Group 138"/>
          <p:cNvGrpSpPr>
            <a:grpSpLocks/>
          </p:cNvGrpSpPr>
          <p:nvPr/>
        </p:nvGrpSpPr>
        <p:grpSpPr bwMode="auto">
          <a:xfrm>
            <a:off x="971550" y="2060575"/>
            <a:ext cx="7753350" cy="4105275"/>
            <a:chOff x="598" y="1294"/>
            <a:chExt cx="4898" cy="2590"/>
          </a:xfrm>
        </p:grpSpPr>
        <p:grpSp>
          <p:nvGrpSpPr>
            <p:cNvPr id="7" name="Group 57"/>
            <p:cNvGrpSpPr>
              <a:grpSpLocks/>
            </p:cNvGrpSpPr>
            <p:nvPr/>
          </p:nvGrpSpPr>
          <p:grpSpPr bwMode="auto">
            <a:xfrm>
              <a:off x="598" y="1303"/>
              <a:ext cx="795" cy="2581"/>
              <a:chOff x="249" y="1298"/>
              <a:chExt cx="861" cy="2903"/>
            </a:xfrm>
          </p:grpSpPr>
          <p:sp>
            <p:nvSpPr>
              <p:cNvPr id="7264" name="Oval 58"/>
              <p:cNvSpPr>
                <a:spLocks noChangeArrowheads="1"/>
              </p:cNvSpPr>
              <p:nvPr/>
            </p:nvSpPr>
            <p:spPr bwMode="auto">
              <a:xfrm>
                <a:off x="249" y="1298"/>
                <a:ext cx="861" cy="2903"/>
              </a:xfrm>
              <a:prstGeom prst="ellipse">
                <a:avLst/>
              </a:prstGeom>
              <a:noFill/>
              <a:ln w="28575">
                <a:solidFill>
                  <a:srgbClr val="0000FF"/>
                </a:solidFill>
                <a:round/>
                <a:headEnd/>
                <a:tailEnd/>
              </a:ln>
            </p:spPr>
            <p:txBody>
              <a:bodyPr wrap="none" anchor="ctr"/>
              <a:lstStyle/>
              <a:p>
                <a:endParaRPr lang="en-GB"/>
              </a:p>
            </p:txBody>
          </p:sp>
          <p:sp>
            <p:nvSpPr>
              <p:cNvPr id="7265" name="Text Box 59"/>
              <p:cNvSpPr txBox="1">
                <a:spLocks noChangeArrowheads="1"/>
              </p:cNvSpPr>
              <p:nvPr/>
            </p:nvSpPr>
            <p:spPr bwMode="auto">
              <a:xfrm>
                <a:off x="313" y="3566"/>
                <a:ext cx="732" cy="454"/>
              </a:xfrm>
              <a:prstGeom prst="rect">
                <a:avLst/>
              </a:prstGeom>
              <a:noFill/>
              <a:ln w="9525">
                <a:noFill/>
                <a:miter lim="800000"/>
                <a:headEnd/>
                <a:tailEnd/>
              </a:ln>
            </p:spPr>
            <p:txBody>
              <a:bodyPr wrap="none">
                <a:spAutoFit/>
              </a:bodyPr>
              <a:lstStyle/>
              <a:p>
                <a:pPr algn="ctr"/>
                <a:r>
                  <a:rPr lang="en-GB">
                    <a:solidFill>
                      <a:srgbClr val="3333FF"/>
                    </a:solidFill>
                  </a:rPr>
                  <a:t>Capacity</a:t>
                </a:r>
              </a:p>
              <a:p>
                <a:pPr algn="ctr"/>
                <a:r>
                  <a:rPr lang="en-GB">
                    <a:solidFill>
                      <a:srgbClr val="3333FF"/>
                    </a:solidFill>
                  </a:rPr>
                  <a:t>Storage</a:t>
                </a:r>
              </a:p>
            </p:txBody>
          </p:sp>
        </p:grpSp>
        <p:grpSp>
          <p:nvGrpSpPr>
            <p:cNvPr id="8" name="Group 60"/>
            <p:cNvGrpSpPr>
              <a:grpSpLocks/>
            </p:cNvGrpSpPr>
            <p:nvPr/>
          </p:nvGrpSpPr>
          <p:grpSpPr bwMode="auto">
            <a:xfrm>
              <a:off x="4563" y="1303"/>
              <a:ext cx="933" cy="2581"/>
              <a:chOff x="4541" y="1298"/>
              <a:chExt cx="1010" cy="2903"/>
            </a:xfrm>
          </p:grpSpPr>
          <p:sp>
            <p:nvSpPr>
              <p:cNvPr id="7262" name="Oval 61"/>
              <p:cNvSpPr>
                <a:spLocks noChangeArrowheads="1"/>
              </p:cNvSpPr>
              <p:nvPr/>
            </p:nvSpPr>
            <p:spPr bwMode="auto">
              <a:xfrm>
                <a:off x="4604" y="1298"/>
                <a:ext cx="861" cy="2903"/>
              </a:xfrm>
              <a:prstGeom prst="ellipse">
                <a:avLst/>
              </a:prstGeom>
              <a:noFill/>
              <a:ln w="28575">
                <a:solidFill>
                  <a:srgbClr val="0000FF"/>
                </a:solidFill>
                <a:round/>
                <a:headEnd/>
                <a:tailEnd/>
              </a:ln>
            </p:spPr>
            <p:txBody>
              <a:bodyPr wrap="none" anchor="ctr"/>
              <a:lstStyle/>
              <a:p>
                <a:endParaRPr lang="en-GB"/>
              </a:p>
            </p:txBody>
          </p:sp>
          <p:sp>
            <p:nvSpPr>
              <p:cNvPr id="7263" name="Text Box 62"/>
              <p:cNvSpPr txBox="1">
                <a:spLocks noChangeArrowheads="1"/>
              </p:cNvSpPr>
              <p:nvPr/>
            </p:nvSpPr>
            <p:spPr bwMode="auto">
              <a:xfrm>
                <a:off x="4541" y="3566"/>
                <a:ext cx="1010" cy="454"/>
              </a:xfrm>
              <a:prstGeom prst="rect">
                <a:avLst/>
              </a:prstGeom>
              <a:noFill/>
              <a:ln w="9525">
                <a:noFill/>
                <a:miter lim="800000"/>
                <a:headEnd/>
                <a:tailEnd/>
              </a:ln>
            </p:spPr>
            <p:txBody>
              <a:bodyPr wrap="none">
                <a:spAutoFit/>
              </a:bodyPr>
              <a:lstStyle/>
              <a:p>
                <a:pPr algn="ctr"/>
                <a:r>
                  <a:rPr lang="en-GB">
                    <a:solidFill>
                      <a:srgbClr val="3333FF"/>
                    </a:solidFill>
                  </a:rPr>
                  <a:t>Publications </a:t>
                </a:r>
              </a:p>
              <a:p>
                <a:pPr algn="ctr"/>
                <a:r>
                  <a:rPr lang="en-GB">
                    <a:solidFill>
                      <a:srgbClr val="3333FF"/>
                    </a:solidFill>
                  </a:rPr>
                  <a:t>Repositories</a:t>
                </a:r>
              </a:p>
            </p:txBody>
          </p:sp>
        </p:grpSp>
        <p:grpSp>
          <p:nvGrpSpPr>
            <p:cNvPr id="9" name="Group 77"/>
            <p:cNvGrpSpPr>
              <a:grpSpLocks/>
            </p:cNvGrpSpPr>
            <p:nvPr/>
          </p:nvGrpSpPr>
          <p:grpSpPr bwMode="auto">
            <a:xfrm>
              <a:off x="2703" y="1303"/>
              <a:ext cx="1781" cy="2581"/>
              <a:chOff x="2528" y="1298"/>
              <a:chExt cx="1928" cy="2903"/>
            </a:xfrm>
          </p:grpSpPr>
          <p:sp>
            <p:nvSpPr>
              <p:cNvPr id="7260" name="Oval 78"/>
              <p:cNvSpPr>
                <a:spLocks noChangeArrowheads="1"/>
              </p:cNvSpPr>
              <p:nvPr/>
            </p:nvSpPr>
            <p:spPr bwMode="auto">
              <a:xfrm>
                <a:off x="2528" y="1298"/>
                <a:ext cx="1928" cy="2903"/>
              </a:xfrm>
              <a:prstGeom prst="ellipse">
                <a:avLst/>
              </a:prstGeom>
              <a:noFill/>
              <a:ln w="28575">
                <a:solidFill>
                  <a:srgbClr val="0000FF"/>
                </a:solidFill>
                <a:round/>
                <a:headEnd/>
                <a:tailEnd/>
              </a:ln>
            </p:spPr>
            <p:txBody>
              <a:bodyPr wrap="none" anchor="ctr"/>
              <a:lstStyle/>
              <a:p>
                <a:endParaRPr lang="en-GB"/>
              </a:p>
            </p:txBody>
          </p:sp>
          <p:sp>
            <p:nvSpPr>
              <p:cNvPr id="7261" name="Text Box 79"/>
              <p:cNvSpPr txBox="1">
                <a:spLocks noChangeArrowheads="1"/>
              </p:cNvSpPr>
              <p:nvPr/>
            </p:nvSpPr>
            <p:spPr bwMode="auto">
              <a:xfrm>
                <a:off x="2954" y="3566"/>
                <a:ext cx="994" cy="455"/>
              </a:xfrm>
              <a:prstGeom prst="rect">
                <a:avLst/>
              </a:prstGeom>
              <a:noFill/>
              <a:ln w="9525">
                <a:noFill/>
                <a:miter lim="800000"/>
                <a:headEnd/>
                <a:tailEnd/>
              </a:ln>
            </p:spPr>
            <p:txBody>
              <a:bodyPr wrap="none">
                <a:spAutoFit/>
              </a:bodyPr>
              <a:lstStyle/>
              <a:p>
                <a:pPr algn="ctr"/>
                <a:r>
                  <a:rPr lang="en-GB">
                    <a:solidFill>
                      <a:srgbClr val="3333FF"/>
                    </a:solidFill>
                  </a:rPr>
                  <a:t>Data </a:t>
                </a:r>
              </a:p>
              <a:p>
                <a:pPr algn="ctr"/>
                <a:r>
                  <a:rPr lang="en-GB">
                    <a:solidFill>
                      <a:srgbClr val="3333FF"/>
                    </a:solidFill>
                  </a:rPr>
                  <a:t>Repositories</a:t>
                </a:r>
              </a:p>
            </p:txBody>
          </p:sp>
        </p:grpSp>
        <p:grpSp>
          <p:nvGrpSpPr>
            <p:cNvPr id="10" name="Group 120"/>
            <p:cNvGrpSpPr>
              <a:grpSpLocks/>
            </p:cNvGrpSpPr>
            <p:nvPr/>
          </p:nvGrpSpPr>
          <p:grpSpPr bwMode="auto">
            <a:xfrm>
              <a:off x="1429" y="1294"/>
              <a:ext cx="1173" cy="2581"/>
              <a:chOff x="2528" y="1298"/>
              <a:chExt cx="1928" cy="2903"/>
            </a:xfrm>
          </p:grpSpPr>
          <p:sp>
            <p:nvSpPr>
              <p:cNvPr id="7258" name="Oval 121"/>
              <p:cNvSpPr>
                <a:spLocks noChangeArrowheads="1"/>
              </p:cNvSpPr>
              <p:nvPr/>
            </p:nvSpPr>
            <p:spPr bwMode="auto">
              <a:xfrm>
                <a:off x="2528" y="1298"/>
                <a:ext cx="1928" cy="2903"/>
              </a:xfrm>
              <a:prstGeom prst="ellipse">
                <a:avLst/>
              </a:prstGeom>
              <a:noFill/>
              <a:ln w="28575">
                <a:solidFill>
                  <a:srgbClr val="0000FF"/>
                </a:solidFill>
                <a:prstDash val="sysDot"/>
                <a:round/>
                <a:headEnd/>
                <a:tailEnd/>
              </a:ln>
            </p:spPr>
            <p:txBody>
              <a:bodyPr wrap="none" anchor="ctr"/>
              <a:lstStyle/>
              <a:p>
                <a:endParaRPr lang="en-GB"/>
              </a:p>
            </p:txBody>
          </p:sp>
          <p:sp>
            <p:nvSpPr>
              <p:cNvPr id="7259" name="Text Box 122"/>
              <p:cNvSpPr txBox="1">
                <a:spLocks noChangeArrowheads="1"/>
              </p:cNvSpPr>
              <p:nvPr/>
            </p:nvSpPr>
            <p:spPr bwMode="auto">
              <a:xfrm>
                <a:off x="2698" y="3566"/>
                <a:ext cx="1511" cy="455"/>
              </a:xfrm>
              <a:prstGeom prst="rect">
                <a:avLst/>
              </a:prstGeom>
              <a:noFill/>
              <a:ln w="9525">
                <a:noFill/>
                <a:miter lim="800000"/>
                <a:headEnd/>
                <a:tailEnd/>
              </a:ln>
            </p:spPr>
            <p:txBody>
              <a:bodyPr wrap="none">
                <a:spAutoFit/>
              </a:bodyPr>
              <a:lstStyle/>
              <a:p>
                <a:pPr algn="ctr"/>
                <a:r>
                  <a:rPr lang="en-GB">
                    <a:solidFill>
                      <a:srgbClr val="3333FF"/>
                    </a:solidFill>
                  </a:rPr>
                  <a:t>Software </a:t>
                </a:r>
              </a:p>
              <a:p>
                <a:pPr algn="ctr"/>
                <a:r>
                  <a:rPr lang="en-GB">
                    <a:solidFill>
                      <a:srgbClr val="3333FF"/>
                    </a:solidFill>
                  </a:rPr>
                  <a:t>Repositories</a:t>
                </a:r>
              </a:p>
            </p:txBody>
          </p:sp>
        </p:grpSp>
      </p:grpSp>
      <p:grpSp>
        <p:nvGrpSpPr>
          <p:cNvPr id="11" name="Group 141"/>
          <p:cNvGrpSpPr>
            <a:grpSpLocks/>
          </p:cNvGrpSpPr>
          <p:nvPr/>
        </p:nvGrpSpPr>
        <p:grpSpPr bwMode="auto">
          <a:xfrm>
            <a:off x="1016000" y="1387475"/>
            <a:ext cx="7588250" cy="1090613"/>
            <a:chOff x="640" y="874"/>
            <a:chExt cx="4780" cy="687"/>
          </a:xfrm>
        </p:grpSpPr>
        <p:grpSp>
          <p:nvGrpSpPr>
            <p:cNvPr id="12" name="Group 125"/>
            <p:cNvGrpSpPr>
              <a:grpSpLocks/>
            </p:cNvGrpSpPr>
            <p:nvPr/>
          </p:nvGrpSpPr>
          <p:grpSpPr bwMode="auto">
            <a:xfrm>
              <a:off x="640" y="874"/>
              <a:ext cx="4780" cy="315"/>
              <a:chOff x="640" y="874"/>
              <a:chExt cx="4780" cy="315"/>
            </a:xfrm>
          </p:grpSpPr>
          <p:sp>
            <p:nvSpPr>
              <p:cNvPr id="7236" name="Rectangle 83"/>
              <p:cNvSpPr>
                <a:spLocks noChangeArrowheads="1"/>
              </p:cNvSpPr>
              <p:nvPr/>
            </p:nvSpPr>
            <p:spPr bwMode="auto">
              <a:xfrm>
                <a:off x="1771" y="874"/>
                <a:ext cx="587" cy="282"/>
              </a:xfrm>
              <a:prstGeom prst="rect">
                <a:avLst/>
              </a:prstGeom>
              <a:solidFill>
                <a:schemeClr val="accent1">
                  <a:alpha val="52940"/>
                </a:schemeClr>
              </a:solidFill>
              <a:ln w="9525">
                <a:solidFill>
                  <a:schemeClr val="tx1"/>
                </a:solidFill>
                <a:miter lim="800000"/>
                <a:headEnd/>
                <a:tailEnd/>
              </a:ln>
            </p:spPr>
            <p:txBody>
              <a:bodyPr wrap="none" anchor="ctr"/>
              <a:lstStyle/>
              <a:p>
                <a:endParaRPr lang="en-GB"/>
              </a:p>
            </p:txBody>
          </p:sp>
          <p:cxnSp>
            <p:nvCxnSpPr>
              <p:cNvPr id="7237" name="AutoShape 84"/>
              <p:cNvCxnSpPr>
                <a:cxnSpLocks noChangeShapeType="1"/>
                <a:stCxn id="7252" idx="2"/>
                <a:endCxn id="7236" idx="1"/>
              </p:cNvCxnSpPr>
              <p:nvPr/>
            </p:nvCxnSpPr>
            <p:spPr bwMode="auto">
              <a:xfrm>
                <a:off x="1444" y="1015"/>
                <a:ext cx="327" cy="0"/>
              </a:xfrm>
              <a:prstGeom prst="straightConnector1">
                <a:avLst/>
              </a:prstGeom>
              <a:noFill/>
              <a:ln w="9525">
                <a:solidFill>
                  <a:schemeClr val="tx1"/>
                </a:solidFill>
                <a:round/>
                <a:headEnd/>
                <a:tailEnd type="triangle" w="med" len="med"/>
              </a:ln>
            </p:spPr>
          </p:cxnSp>
          <p:cxnSp>
            <p:nvCxnSpPr>
              <p:cNvPr id="7238" name="AutoShape 85"/>
              <p:cNvCxnSpPr>
                <a:cxnSpLocks noChangeShapeType="1"/>
                <a:stCxn id="7236" idx="3"/>
                <a:endCxn id="7250" idx="5"/>
              </p:cNvCxnSpPr>
              <p:nvPr/>
            </p:nvCxnSpPr>
            <p:spPr bwMode="auto">
              <a:xfrm>
                <a:off x="2358" y="1015"/>
                <a:ext cx="242" cy="0"/>
              </a:xfrm>
              <a:prstGeom prst="straightConnector1">
                <a:avLst/>
              </a:prstGeom>
              <a:noFill/>
              <a:ln w="9525">
                <a:solidFill>
                  <a:schemeClr val="tx1"/>
                </a:solidFill>
                <a:round/>
                <a:headEnd/>
                <a:tailEnd type="triangle" w="med" len="med"/>
              </a:ln>
            </p:spPr>
          </p:cxnSp>
          <p:cxnSp>
            <p:nvCxnSpPr>
              <p:cNvPr id="7239" name="AutoShape 86"/>
              <p:cNvCxnSpPr>
                <a:cxnSpLocks noChangeShapeType="1"/>
                <a:stCxn id="7250" idx="2"/>
                <a:endCxn id="7248" idx="5"/>
              </p:cNvCxnSpPr>
              <p:nvPr/>
            </p:nvCxnSpPr>
            <p:spPr bwMode="auto">
              <a:xfrm>
                <a:off x="3479" y="1015"/>
                <a:ext cx="128" cy="0"/>
              </a:xfrm>
              <a:prstGeom prst="straightConnector1">
                <a:avLst/>
              </a:prstGeom>
              <a:noFill/>
              <a:ln w="9525">
                <a:solidFill>
                  <a:schemeClr val="tx1"/>
                </a:solidFill>
                <a:round/>
                <a:headEnd/>
                <a:tailEnd type="triangle" w="med" len="med"/>
              </a:ln>
            </p:spPr>
          </p:cxnSp>
          <p:cxnSp>
            <p:nvCxnSpPr>
              <p:cNvPr id="7240" name="AutoShape 87"/>
              <p:cNvCxnSpPr>
                <a:cxnSpLocks noChangeShapeType="1"/>
                <a:stCxn id="7248" idx="2"/>
                <a:endCxn id="7246" idx="5"/>
              </p:cNvCxnSpPr>
              <p:nvPr/>
            </p:nvCxnSpPr>
            <p:spPr bwMode="auto">
              <a:xfrm>
                <a:off x="4522" y="1015"/>
                <a:ext cx="90" cy="0"/>
              </a:xfrm>
              <a:prstGeom prst="straightConnector1">
                <a:avLst/>
              </a:prstGeom>
              <a:noFill/>
              <a:ln w="9525">
                <a:solidFill>
                  <a:schemeClr val="tx1"/>
                </a:solidFill>
                <a:round/>
                <a:headEnd/>
                <a:tailEnd type="triangle" w="med" len="med"/>
              </a:ln>
            </p:spPr>
          </p:cxnSp>
          <p:grpSp>
            <p:nvGrpSpPr>
              <p:cNvPr id="13" name="Group 88"/>
              <p:cNvGrpSpPr>
                <a:grpSpLocks/>
              </p:cNvGrpSpPr>
              <p:nvPr/>
            </p:nvGrpSpPr>
            <p:grpSpPr bwMode="auto">
              <a:xfrm>
                <a:off x="640" y="874"/>
                <a:ext cx="795" cy="314"/>
                <a:chOff x="294" y="799"/>
                <a:chExt cx="861" cy="354"/>
              </a:xfrm>
            </p:grpSpPr>
            <p:sp>
              <p:nvSpPr>
                <p:cNvPr id="7252" name="AutoShape 89"/>
                <p:cNvSpPr>
                  <a:spLocks noChangeArrowheads="1"/>
                </p:cNvSpPr>
                <p:nvPr/>
              </p:nvSpPr>
              <p:spPr bwMode="auto">
                <a:xfrm>
                  <a:off x="294" y="799"/>
                  <a:ext cx="861" cy="317"/>
                </a:xfrm>
                <a:prstGeom prst="parallelogram">
                  <a:avLst>
                    <a:gd name="adj" fmla="val 0"/>
                  </a:avLst>
                </a:prstGeom>
                <a:solidFill>
                  <a:srgbClr val="00CCFF">
                    <a:alpha val="58038"/>
                  </a:srgbClr>
                </a:solidFill>
                <a:ln w="28575">
                  <a:solidFill>
                    <a:srgbClr val="0000FF"/>
                  </a:solidFill>
                  <a:miter lim="800000"/>
                  <a:headEnd/>
                  <a:tailEnd/>
                </a:ln>
              </p:spPr>
              <p:txBody>
                <a:bodyPr wrap="none" anchor="ctr"/>
                <a:lstStyle/>
                <a:p>
                  <a:endParaRPr lang="en-GB"/>
                </a:p>
              </p:txBody>
            </p:sp>
            <p:sp>
              <p:nvSpPr>
                <p:cNvPr id="7253" name="Text Box 90"/>
                <p:cNvSpPr txBox="1">
                  <a:spLocks noChangeArrowheads="1"/>
                </p:cNvSpPr>
                <p:nvPr/>
              </p:nvSpPr>
              <p:spPr bwMode="auto">
                <a:xfrm>
                  <a:off x="430" y="829"/>
                  <a:ext cx="636" cy="324"/>
                </a:xfrm>
                <a:prstGeom prst="rect">
                  <a:avLst/>
                </a:prstGeom>
                <a:noFill/>
                <a:ln w="9525">
                  <a:noFill/>
                  <a:miter lim="800000"/>
                  <a:headEnd/>
                  <a:tailEnd/>
                </a:ln>
              </p:spPr>
              <p:txBody>
                <a:bodyPr>
                  <a:spAutoFit/>
                </a:bodyPr>
                <a:lstStyle/>
                <a:p>
                  <a:pPr>
                    <a:spcBef>
                      <a:spcPct val="50000"/>
                    </a:spcBef>
                  </a:pPr>
                  <a:r>
                    <a:rPr lang="en-GB" sz="1200"/>
                    <a:t>Raw Data Catalogue</a:t>
                  </a:r>
                </a:p>
              </p:txBody>
            </p:sp>
          </p:grpSp>
          <p:sp>
            <p:nvSpPr>
              <p:cNvPr id="7242" name="Text Box 91"/>
              <p:cNvSpPr txBox="1">
                <a:spLocks noChangeArrowheads="1"/>
              </p:cNvSpPr>
              <p:nvPr/>
            </p:nvSpPr>
            <p:spPr bwMode="auto">
              <a:xfrm>
                <a:off x="1815" y="874"/>
                <a:ext cx="502" cy="288"/>
              </a:xfrm>
              <a:prstGeom prst="rect">
                <a:avLst/>
              </a:prstGeom>
              <a:noFill/>
              <a:ln w="9525">
                <a:noFill/>
                <a:miter lim="800000"/>
                <a:headEnd/>
                <a:tailEnd/>
              </a:ln>
            </p:spPr>
            <p:txBody>
              <a:bodyPr>
                <a:spAutoFit/>
              </a:bodyPr>
              <a:lstStyle/>
              <a:p>
                <a:pPr>
                  <a:spcBef>
                    <a:spcPct val="50000"/>
                  </a:spcBef>
                </a:pPr>
                <a:r>
                  <a:rPr lang="en-GB" sz="1200"/>
                  <a:t>Data Analysis</a:t>
                </a:r>
              </a:p>
            </p:txBody>
          </p:sp>
          <p:grpSp>
            <p:nvGrpSpPr>
              <p:cNvPr id="14" name="Group 92"/>
              <p:cNvGrpSpPr>
                <a:grpSpLocks/>
              </p:cNvGrpSpPr>
              <p:nvPr/>
            </p:nvGrpSpPr>
            <p:grpSpPr bwMode="auto">
              <a:xfrm>
                <a:off x="2609" y="874"/>
                <a:ext cx="861" cy="315"/>
                <a:chOff x="2426" y="799"/>
                <a:chExt cx="861" cy="355"/>
              </a:xfrm>
            </p:grpSpPr>
            <p:sp>
              <p:nvSpPr>
                <p:cNvPr id="7250" name="AutoShape 93"/>
                <p:cNvSpPr>
                  <a:spLocks noChangeArrowheads="1"/>
                </p:cNvSpPr>
                <p:nvPr/>
              </p:nvSpPr>
              <p:spPr bwMode="auto">
                <a:xfrm>
                  <a:off x="2426" y="799"/>
                  <a:ext cx="861" cy="317"/>
                </a:xfrm>
                <a:prstGeom prst="parallelogram">
                  <a:avLst>
                    <a:gd name="adj" fmla="val 0"/>
                  </a:avLst>
                </a:prstGeom>
                <a:solidFill>
                  <a:srgbClr val="00CCFF">
                    <a:alpha val="58038"/>
                  </a:srgbClr>
                </a:solidFill>
                <a:ln w="28575">
                  <a:solidFill>
                    <a:srgbClr val="0000FF"/>
                  </a:solidFill>
                  <a:miter lim="800000"/>
                  <a:headEnd/>
                  <a:tailEnd/>
                </a:ln>
              </p:spPr>
              <p:txBody>
                <a:bodyPr wrap="none" anchor="ctr"/>
                <a:lstStyle/>
                <a:p>
                  <a:endParaRPr lang="en-GB"/>
                </a:p>
              </p:txBody>
            </p:sp>
            <p:sp>
              <p:nvSpPr>
                <p:cNvPr id="7251" name="Text Box 94"/>
                <p:cNvSpPr txBox="1">
                  <a:spLocks noChangeArrowheads="1"/>
                </p:cNvSpPr>
                <p:nvPr/>
              </p:nvSpPr>
              <p:spPr bwMode="auto">
                <a:xfrm>
                  <a:off x="2470" y="829"/>
                  <a:ext cx="773" cy="325"/>
                </a:xfrm>
                <a:prstGeom prst="rect">
                  <a:avLst/>
                </a:prstGeom>
                <a:noFill/>
                <a:ln w="9525">
                  <a:noFill/>
                  <a:miter lim="800000"/>
                  <a:headEnd/>
                  <a:tailEnd/>
                </a:ln>
              </p:spPr>
              <p:txBody>
                <a:bodyPr>
                  <a:spAutoFit/>
                </a:bodyPr>
                <a:lstStyle/>
                <a:p>
                  <a:pPr>
                    <a:spcBef>
                      <a:spcPct val="50000"/>
                    </a:spcBef>
                  </a:pPr>
                  <a:r>
                    <a:rPr lang="en-GB" sz="1200"/>
                    <a:t>Analysed Data Catalogue</a:t>
                  </a:r>
                </a:p>
              </p:txBody>
            </p:sp>
          </p:grpSp>
          <p:grpSp>
            <p:nvGrpSpPr>
              <p:cNvPr id="15" name="Group 95"/>
              <p:cNvGrpSpPr>
                <a:grpSpLocks/>
              </p:cNvGrpSpPr>
              <p:nvPr/>
            </p:nvGrpSpPr>
            <p:grpSpPr bwMode="auto">
              <a:xfrm>
                <a:off x="3614" y="874"/>
                <a:ext cx="899" cy="315"/>
                <a:chOff x="3514" y="799"/>
                <a:chExt cx="863" cy="355"/>
              </a:xfrm>
            </p:grpSpPr>
            <p:sp>
              <p:nvSpPr>
                <p:cNvPr id="7248" name="AutoShape 96"/>
                <p:cNvSpPr>
                  <a:spLocks noChangeArrowheads="1"/>
                </p:cNvSpPr>
                <p:nvPr/>
              </p:nvSpPr>
              <p:spPr bwMode="auto">
                <a:xfrm>
                  <a:off x="3516" y="799"/>
                  <a:ext cx="861" cy="317"/>
                </a:xfrm>
                <a:prstGeom prst="parallelogram">
                  <a:avLst>
                    <a:gd name="adj" fmla="val 0"/>
                  </a:avLst>
                </a:prstGeom>
                <a:solidFill>
                  <a:srgbClr val="00CCFF">
                    <a:alpha val="58038"/>
                  </a:srgbClr>
                </a:solidFill>
                <a:ln w="28575">
                  <a:solidFill>
                    <a:srgbClr val="0000FF"/>
                  </a:solidFill>
                  <a:miter lim="800000"/>
                  <a:headEnd/>
                  <a:tailEnd/>
                </a:ln>
              </p:spPr>
              <p:txBody>
                <a:bodyPr wrap="none" anchor="ctr"/>
                <a:lstStyle/>
                <a:p>
                  <a:endParaRPr lang="en-GB"/>
                </a:p>
              </p:txBody>
            </p:sp>
            <p:sp>
              <p:nvSpPr>
                <p:cNvPr id="7249" name="Text Box 97"/>
                <p:cNvSpPr txBox="1">
                  <a:spLocks noChangeArrowheads="1"/>
                </p:cNvSpPr>
                <p:nvPr/>
              </p:nvSpPr>
              <p:spPr bwMode="auto">
                <a:xfrm>
                  <a:off x="3514" y="829"/>
                  <a:ext cx="819" cy="325"/>
                </a:xfrm>
                <a:prstGeom prst="rect">
                  <a:avLst/>
                </a:prstGeom>
                <a:noFill/>
                <a:ln w="9525">
                  <a:noFill/>
                  <a:miter lim="800000"/>
                  <a:headEnd/>
                  <a:tailEnd/>
                </a:ln>
              </p:spPr>
              <p:txBody>
                <a:bodyPr>
                  <a:spAutoFit/>
                </a:bodyPr>
                <a:lstStyle/>
                <a:p>
                  <a:pPr>
                    <a:spcBef>
                      <a:spcPct val="50000"/>
                    </a:spcBef>
                  </a:pPr>
                  <a:r>
                    <a:rPr lang="en-GB" sz="1200"/>
                    <a:t>Publication Data Catalogue</a:t>
                  </a:r>
                </a:p>
              </p:txBody>
            </p:sp>
          </p:grpSp>
          <p:grpSp>
            <p:nvGrpSpPr>
              <p:cNvPr id="16" name="Group 124"/>
              <p:cNvGrpSpPr>
                <a:grpSpLocks/>
              </p:cNvGrpSpPr>
              <p:nvPr/>
            </p:nvGrpSpPr>
            <p:grpSpPr bwMode="auto">
              <a:xfrm>
                <a:off x="4621" y="874"/>
                <a:ext cx="799" cy="304"/>
                <a:chOff x="4621" y="874"/>
                <a:chExt cx="799" cy="304"/>
              </a:xfrm>
            </p:grpSpPr>
            <p:sp>
              <p:nvSpPr>
                <p:cNvPr id="7246" name="AutoShape 99"/>
                <p:cNvSpPr>
                  <a:spLocks noChangeArrowheads="1"/>
                </p:cNvSpPr>
                <p:nvPr/>
              </p:nvSpPr>
              <p:spPr bwMode="auto">
                <a:xfrm>
                  <a:off x="4621" y="874"/>
                  <a:ext cx="795" cy="282"/>
                </a:xfrm>
                <a:prstGeom prst="parallelogram">
                  <a:avLst>
                    <a:gd name="adj" fmla="val 0"/>
                  </a:avLst>
                </a:prstGeom>
                <a:solidFill>
                  <a:srgbClr val="00CCFF">
                    <a:alpha val="58038"/>
                  </a:srgbClr>
                </a:solidFill>
                <a:ln w="28575">
                  <a:solidFill>
                    <a:srgbClr val="0000FF"/>
                  </a:solidFill>
                  <a:miter lim="800000"/>
                  <a:headEnd/>
                  <a:tailEnd/>
                </a:ln>
              </p:spPr>
              <p:txBody>
                <a:bodyPr wrap="none" anchor="ctr"/>
                <a:lstStyle/>
                <a:p>
                  <a:endParaRPr lang="en-GB"/>
                </a:p>
              </p:txBody>
            </p:sp>
            <p:sp>
              <p:nvSpPr>
                <p:cNvPr id="7247" name="Text Box 100"/>
                <p:cNvSpPr txBox="1">
                  <a:spLocks noChangeArrowheads="1"/>
                </p:cNvSpPr>
                <p:nvPr/>
              </p:nvSpPr>
              <p:spPr bwMode="auto">
                <a:xfrm>
                  <a:off x="4735" y="890"/>
                  <a:ext cx="685" cy="288"/>
                </a:xfrm>
                <a:prstGeom prst="rect">
                  <a:avLst/>
                </a:prstGeom>
                <a:noFill/>
                <a:ln w="9525">
                  <a:noFill/>
                  <a:miter lim="800000"/>
                  <a:headEnd/>
                  <a:tailEnd/>
                </a:ln>
              </p:spPr>
              <p:txBody>
                <a:bodyPr>
                  <a:spAutoFit/>
                </a:bodyPr>
                <a:lstStyle/>
                <a:p>
                  <a:pPr>
                    <a:spcBef>
                      <a:spcPct val="50000"/>
                    </a:spcBef>
                  </a:pPr>
                  <a:r>
                    <a:rPr lang="en-GB" sz="1200"/>
                    <a:t>Publications Catalogue</a:t>
                  </a:r>
                </a:p>
              </p:txBody>
            </p:sp>
          </p:grpSp>
        </p:grpSp>
        <p:grpSp>
          <p:nvGrpSpPr>
            <p:cNvPr id="17" name="Group 139"/>
            <p:cNvGrpSpPr>
              <a:grpSpLocks/>
            </p:cNvGrpSpPr>
            <p:nvPr/>
          </p:nvGrpSpPr>
          <p:grpSpPr bwMode="auto">
            <a:xfrm>
              <a:off x="975" y="1157"/>
              <a:ext cx="4107" cy="404"/>
              <a:chOff x="975" y="1157"/>
              <a:chExt cx="4107" cy="404"/>
            </a:xfrm>
          </p:grpSpPr>
          <p:sp>
            <p:nvSpPr>
              <p:cNvPr id="7232" name="AutoShape 114"/>
              <p:cNvSpPr>
                <a:spLocks noChangeArrowheads="1"/>
              </p:cNvSpPr>
              <p:nvPr/>
            </p:nvSpPr>
            <p:spPr bwMode="auto">
              <a:xfrm>
                <a:off x="4998" y="1157"/>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33" name="AutoShape 102"/>
              <p:cNvSpPr>
                <a:spLocks noChangeArrowheads="1"/>
              </p:cNvSpPr>
              <p:nvPr/>
            </p:nvSpPr>
            <p:spPr bwMode="auto">
              <a:xfrm>
                <a:off x="975" y="1157"/>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34" name="AutoShape 106"/>
              <p:cNvSpPr>
                <a:spLocks noChangeArrowheads="1"/>
              </p:cNvSpPr>
              <p:nvPr/>
            </p:nvSpPr>
            <p:spPr bwMode="auto">
              <a:xfrm>
                <a:off x="2944" y="1157"/>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sp>
            <p:nvSpPr>
              <p:cNvPr id="7235" name="AutoShape 110"/>
              <p:cNvSpPr>
                <a:spLocks noChangeArrowheads="1"/>
              </p:cNvSpPr>
              <p:nvPr/>
            </p:nvSpPr>
            <p:spPr bwMode="auto">
              <a:xfrm>
                <a:off x="3950" y="1157"/>
                <a:ext cx="84" cy="404"/>
              </a:xfrm>
              <a:prstGeom prst="upDownArrow">
                <a:avLst>
                  <a:gd name="adj1" fmla="val 50000"/>
                  <a:gd name="adj2" fmla="val 96190"/>
                </a:avLst>
              </a:prstGeom>
              <a:solidFill>
                <a:srgbClr val="0066FF">
                  <a:alpha val="50980"/>
                </a:srgbClr>
              </a:solidFill>
              <a:ln w="9525">
                <a:solidFill>
                  <a:srgbClr val="0000FF"/>
                </a:solidFill>
                <a:miter lim="800000"/>
                <a:headEnd/>
                <a:tailEnd/>
              </a:ln>
            </p:spPr>
            <p:txBody>
              <a:bodyPr wrap="none" anchor="ctr"/>
              <a:lstStyle/>
              <a:p>
                <a:endParaRPr lang="en-GB"/>
              </a:p>
            </p:txBody>
          </p:sp>
        </p:grpSp>
      </p:grpSp>
      <p:grpSp>
        <p:nvGrpSpPr>
          <p:cNvPr id="18" name="Group 9"/>
          <p:cNvGrpSpPr>
            <a:grpSpLocks/>
          </p:cNvGrpSpPr>
          <p:nvPr/>
        </p:nvGrpSpPr>
        <p:grpSpPr bwMode="auto">
          <a:xfrm>
            <a:off x="815975" y="2452688"/>
            <a:ext cx="7781925" cy="809625"/>
            <a:chOff x="158" y="1434"/>
            <a:chExt cx="5307" cy="574"/>
          </a:xfrm>
        </p:grpSpPr>
        <p:sp>
          <p:nvSpPr>
            <p:cNvPr id="7215" name="Rectangle 10"/>
            <p:cNvSpPr>
              <a:spLocks noChangeArrowheads="1"/>
            </p:cNvSpPr>
            <p:nvPr/>
          </p:nvSpPr>
          <p:spPr bwMode="auto">
            <a:xfrm>
              <a:off x="1473" y="1434"/>
              <a:ext cx="635" cy="318"/>
            </a:xfrm>
            <a:prstGeom prst="rect">
              <a:avLst/>
            </a:prstGeom>
            <a:solidFill>
              <a:schemeClr val="accent1">
                <a:alpha val="52940"/>
              </a:schemeClr>
            </a:solidFill>
            <a:ln w="9525">
              <a:solidFill>
                <a:schemeClr val="tx1"/>
              </a:solidFill>
              <a:miter lim="800000"/>
              <a:headEnd/>
              <a:tailEnd/>
            </a:ln>
          </p:spPr>
          <p:txBody>
            <a:bodyPr wrap="none" anchor="ctr"/>
            <a:lstStyle/>
            <a:p>
              <a:endParaRPr lang="en-GB"/>
            </a:p>
          </p:txBody>
        </p:sp>
        <p:sp>
          <p:nvSpPr>
            <p:cNvPr id="7216" name="AutoShape 11"/>
            <p:cNvSpPr>
              <a:spLocks noChangeArrowheads="1"/>
            </p:cNvSpPr>
            <p:nvPr/>
          </p:nvSpPr>
          <p:spPr bwMode="auto">
            <a:xfrm>
              <a:off x="248"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sp>
          <p:nvSpPr>
            <p:cNvPr id="7217" name="AutoShape 12"/>
            <p:cNvSpPr>
              <a:spLocks noChangeArrowheads="1"/>
            </p:cNvSpPr>
            <p:nvPr/>
          </p:nvSpPr>
          <p:spPr bwMode="auto">
            <a:xfrm>
              <a:off x="2425"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sp>
          <p:nvSpPr>
            <p:cNvPr id="7218" name="AutoShape 13"/>
            <p:cNvSpPr>
              <a:spLocks noChangeArrowheads="1"/>
            </p:cNvSpPr>
            <p:nvPr/>
          </p:nvSpPr>
          <p:spPr bwMode="auto">
            <a:xfrm>
              <a:off x="3515"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sp>
          <p:nvSpPr>
            <p:cNvPr id="7219" name="AutoShape 14"/>
            <p:cNvSpPr>
              <a:spLocks noChangeArrowheads="1"/>
            </p:cNvSpPr>
            <p:nvPr/>
          </p:nvSpPr>
          <p:spPr bwMode="auto">
            <a:xfrm>
              <a:off x="4604"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cxnSp>
          <p:nvCxnSpPr>
            <p:cNvPr id="7220" name="AutoShape 15"/>
            <p:cNvCxnSpPr>
              <a:cxnSpLocks noChangeShapeType="1"/>
              <a:stCxn id="7216" idx="2"/>
              <a:endCxn id="7215" idx="1"/>
            </p:cNvCxnSpPr>
            <p:nvPr/>
          </p:nvCxnSpPr>
          <p:spPr bwMode="auto">
            <a:xfrm>
              <a:off x="1001" y="1593"/>
              <a:ext cx="472" cy="0"/>
            </a:xfrm>
            <a:prstGeom prst="straightConnector1">
              <a:avLst/>
            </a:prstGeom>
            <a:noFill/>
            <a:ln w="9525">
              <a:solidFill>
                <a:schemeClr val="tx1"/>
              </a:solidFill>
              <a:round/>
              <a:headEnd/>
              <a:tailEnd type="triangle" w="med" len="med"/>
            </a:ln>
          </p:spPr>
        </p:cxnSp>
        <p:cxnSp>
          <p:nvCxnSpPr>
            <p:cNvPr id="7221" name="AutoShape 16"/>
            <p:cNvCxnSpPr>
              <a:cxnSpLocks noChangeShapeType="1"/>
              <a:stCxn id="7215" idx="3"/>
              <a:endCxn id="7217" idx="5"/>
            </p:cNvCxnSpPr>
            <p:nvPr/>
          </p:nvCxnSpPr>
          <p:spPr bwMode="auto">
            <a:xfrm>
              <a:off x="2108" y="1593"/>
              <a:ext cx="425" cy="0"/>
            </a:xfrm>
            <a:prstGeom prst="straightConnector1">
              <a:avLst/>
            </a:prstGeom>
            <a:noFill/>
            <a:ln w="9525">
              <a:solidFill>
                <a:schemeClr val="tx1"/>
              </a:solidFill>
              <a:round/>
              <a:headEnd/>
              <a:tailEnd type="triangle" w="med" len="med"/>
            </a:ln>
          </p:spPr>
        </p:cxnSp>
        <p:cxnSp>
          <p:nvCxnSpPr>
            <p:cNvPr id="7222" name="AutoShape 17"/>
            <p:cNvCxnSpPr>
              <a:cxnSpLocks noChangeShapeType="1"/>
              <a:stCxn id="7217" idx="2"/>
              <a:endCxn id="7218" idx="5"/>
            </p:cNvCxnSpPr>
            <p:nvPr/>
          </p:nvCxnSpPr>
          <p:spPr bwMode="auto">
            <a:xfrm>
              <a:off x="3178" y="1593"/>
              <a:ext cx="445" cy="0"/>
            </a:xfrm>
            <a:prstGeom prst="straightConnector1">
              <a:avLst/>
            </a:prstGeom>
            <a:noFill/>
            <a:ln w="9525">
              <a:solidFill>
                <a:schemeClr val="tx1"/>
              </a:solidFill>
              <a:round/>
              <a:headEnd/>
              <a:tailEnd type="triangle" w="med" len="med"/>
            </a:ln>
          </p:spPr>
        </p:cxnSp>
        <p:cxnSp>
          <p:nvCxnSpPr>
            <p:cNvPr id="7223" name="AutoShape 18"/>
            <p:cNvCxnSpPr>
              <a:cxnSpLocks noChangeShapeType="1"/>
              <a:stCxn id="7218" idx="2"/>
              <a:endCxn id="7219" idx="5"/>
            </p:cNvCxnSpPr>
            <p:nvPr/>
          </p:nvCxnSpPr>
          <p:spPr bwMode="auto">
            <a:xfrm>
              <a:off x="4268" y="1593"/>
              <a:ext cx="444" cy="0"/>
            </a:xfrm>
            <a:prstGeom prst="straightConnector1">
              <a:avLst/>
            </a:prstGeom>
            <a:noFill/>
            <a:ln w="9525">
              <a:solidFill>
                <a:schemeClr val="tx1"/>
              </a:solidFill>
              <a:round/>
              <a:headEnd/>
              <a:tailEnd type="triangle" w="med" len="med"/>
            </a:ln>
          </p:spPr>
        </p:cxnSp>
        <p:sp>
          <p:nvSpPr>
            <p:cNvPr id="7224" name="Text Box 19"/>
            <p:cNvSpPr txBox="1">
              <a:spLocks noChangeArrowheads="1"/>
            </p:cNvSpPr>
            <p:nvPr/>
          </p:nvSpPr>
          <p:spPr bwMode="auto">
            <a:xfrm>
              <a:off x="385" y="1488"/>
              <a:ext cx="544" cy="324"/>
            </a:xfrm>
            <a:prstGeom prst="rect">
              <a:avLst/>
            </a:prstGeom>
            <a:noFill/>
            <a:ln w="9525">
              <a:noFill/>
              <a:miter lim="800000"/>
              <a:headEnd/>
              <a:tailEnd/>
            </a:ln>
          </p:spPr>
          <p:txBody>
            <a:bodyPr>
              <a:spAutoFit/>
            </a:bodyPr>
            <a:lstStyle/>
            <a:p>
              <a:pPr>
                <a:spcBef>
                  <a:spcPct val="50000"/>
                </a:spcBef>
              </a:pPr>
              <a:r>
                <a:rPr lang="en-GB" sz="1200"/>
                <a:t>Raw Data</a:t>
              </a:r>
            </a:p>
          </p:txBody>
        </p:sp>
        <p:sp>
          <p:nvSpPr>
            <p:cNvPr id="7225" name="Text Box 20"/>
            <p:cNvSpPr txBox="1">
              <a:spLocks noChangeArrowheads="1"/>
            </p:cNvSpPr>
            <p:nvPr/>
          </p:nvSpPr>
          <p:spPr bwMode="auto">
            <a:xfrm>
              <a:off x="1521" y="1434"/>
              <a:ext cx="543" cy="324"/>
            </a:xfrm>
            <a:prstGeom prst="rect">
              <a:avLst/>
            </a:prstGeom>
            <a:noFill/>
            <a:ln w="9525">
              <a:noFill/>
              <a:miter lim="800000"/>
              <a:headEnd/>
              <a:tailEnd/>
            </a:ln>
          </p:spPr>
          <p:txBody>
            <a:bodyPr>
              <a:spAutoFit/>
            </a:bodyPr>
            <a:lstStyle/>
            <a:p>
              <a:pPr>
                <a:spcBef>
                  <a:spcPct val="50000"/>
                </a:spcBef>
              </a:pPr>
              <a:r>
                <a:rPr lang="en-GB" sz="1200"/>
                <a:t>Data Analysis</a:t>
              </a:r>
            </a:p>
          </p:txBody>
        </p:sp>
        <p:sp>
          <p:nvSpPr>
            <p:cNvPr id="7226" name="Text Box 21"/>
            <p:cNvSpPr txBox="1">
              <a:spLocks noChangeArrowheads="1"/>
            </p:cNvSpPr>
            <p:nvPr/>
          </p:nvSpPr>
          <p:spPr bwMode="auto">
            <a:xfrm>
              <a:off x="2655" y="1434"/>
              <a:ext cx="543" cy="324"/>
            </a:xfrm>
            <a:prstGeom prst="rect">
              <a:avLst/>
            </a:prstGeom>
            <a:noFill/>
            <a:ln w="9525">
              <a:noFill/>
              <a:miter lim="800000"/>
              <a:headEnd/>
              <a:tailEnd/>
            </a:ln>
          </p:spPr>
          <p:txBody>
            <a:bodyPr>
              <a:spAutoFit/>
            </a:bodyPr>
            <a:lstStyle/>
            <a:p>
              <a:pPr>
                <a:spcBef>
                  <a:spcPct val="50000"/>
                </a:spcBef>
              </a:pPr>
              <a:r>
                <a:rPr lang="en-GB" sz="1200"/>
                <a:t>Analysed Data</a:t>
              </a:r>
            </a:p>
          </p:txBody>
        </p:sp>
        <p:sp>
          <p:nvSpPr>
            <p:cNvPr id="7227" name="Text Box 22"/>
            <p:cNvSpPr txBox="1">
              <a:spLocks noChangeArrowheads="1"/>
            </p:cNvSpPr>
            <p:nvPr/>
          </p:nvSpPr>
          <p:spPr bwMode="auto">
            <a:xfrm>
              <a:off x="3697" y="1434"/>
              <a:ext cx="634" cy="324"/>
            </a:xfrm>
            <a:prstGeom prst="rect">
              <a:avLst/>
            </a:prstGeom>
            <a:noFill/>
            <a:ln w="9525">
              <a:noFill/>
              <a:miter lim="800000"/>
              <a:headEnd/>
              <a:tailEnd/>
            </a:ln>
          </p:spPr>
          <p:txBody>
            <a:bodyPr>
              <a:spAutoFit/>
            </a:bodyPr>
            <a:lstStyle/>
            <a:p>
              <a:pPr>
                <a:spcBef>
                  <a:spcPct val="50000"/>
                </a:spcBef>
              </a:pPr>
              <a:r>
                <a:rPr lang="en-GB" sz="1200"/>
                <a:t>Publication Data</a:t>
              </a:r>
            </a:p>
          </p:txBody>
        </p:sp>
        <p:sp>
          <p:nvSpPr>
            <p:cNvPr id="7228" name="Text Box 23"/>
            <p:cNvSpPr txBox="1">
              <a:spLocks noChangeArrowheads="1"/>
            </p:cNvSpPr>
            <p:nvPr/>
          </p:nvSpPr>
          <p:spPr bwMode="auto">
            <a:xfrm>
              <a:off x="4740" y="1488"/>
              <a:ext cx="635" cy="324"/>
            </a:xfrm>
            <a:prstGeom prst="rect">
              <a:avLst/>
            </a:prstGeom>
            <a:noFill/>
            <a:ln w="9525">
              <a:noFill/>
              <a:miter lim="800000"/>
              <a:headEnd/>
              <a:tailEnd/>
            </a:ln>
          </p:spPr>
          <p:txBody>
            <a:bodyPr>
              <a:spAutoFit/>
            </a:bodyPr>
            <a:lstStyle/>
            <a:p>
              <a:pPr>
                <a:spcBef>
                  <a:spcPct val="50000"/>
                </a:spcBef>
              </a:pPr>
              <a:r>
                <a:rPr lang="en-GB" sz="1200"/>
                <a:t>Publications</a:t>
              </a:r>
            </a:p>
          </p:txBody>
        </p:sp>
        <p:sp>
          <p:nvSpPr>
            <p:cNvPr id="7229" name="Text Box 24"/>
            <p:cNvSpPr txBox="1">
              <a:spLocks noChangeArrowheads="1"/>
            </p:cNvSpPr>
            <p:nvPr/>
          </p:nvSpPr>
          <p:spPr bwMode="auto">
            <a:xfrm>
              <a:off x="158" y="1748"/>
              <a:ext cx="741" cy="260"/>
            </a:xfrm>
            <a:prstGeom prst="rect">
              <a:avLst/>
            </a:prstGeom>
            <a:noFill/>
            <a:ln w="9525">
              <a:noFill/>
              <a:miter lim="800000"/>
              <a:headEnd/>
              <a:tailEnd/>
            </a:ln>
          </p:spPr>
          <p:txBody>
            <a:bodyPr wrap="none">
              <a:spAutoFit/>
            </a:bodyPr>
            <a:lstStyle/>
            <a:p>
              <a:r>
                <a:rPr lang="en-GB"/>
                <a:t>Facility 1</a:t>
              </a:r>
            </a:p>
          </p:txBody>
        </p:sp>
      </p:grpSp>
      <p:grpSp>
        <p:nvGrpSpPr>
          <p:cNvPr id="19" name="Group 25"/>
          <p:cNvGrpSpPr>
            <a:grpSpLocks/>
          </p:cNvGrpSpPr>
          <p:nvPr/>
        </p:nvGrpSpPr>
        <p:grpSpPr bwMode="auto">
          <a:xfrm>
            <a:off x="815975" y="3540125"/>
            <a:ext cx="7781925" cy="809625"/>
            <a:chOff x="158" y="1434"/>
            <a:chExt cx="5307" cy="574"/>
          </a:xfrm>
        </p:grpSpPr>
        <p:sp>
          <p:nvSpPr>
            <p:cNvPr id="7200" name="Rectangle 26"/>
            <p:cNvSpPr>
              <a:spLocks noChangeArrowheads="1"/>
            </p:cNvSpPr>
            <p:nvPr/>
          </p:nvSpPr>
          <p:spPr bwMode="auto">
            <a:xfrm>
              <a:off x="1473" y="1434"/>
              <a:ext cx="635" cy="318"/>
            </a:xfrm>
            <a:prstGeom prst="rect">
              <a:avLst/>
            </a:prstGeom>
            <a:solidFill>
              <a:schemeClr val="accent1">
                <a:alpha val="52940"/>
              </a:schemeClr>
            </a:solidFill>
            <a:ln w="9525">
              <a:solidFill>
                <a:schemeClr val="tx1"/>
              </a:solidFill>
              <a:miter lim="800000"/>
              <a:headEnd/>
              <a:tailEnd/>
            </a:ln>
          </p:spPr>
          <p:txBody>
            <a:bodyPr wrap="none" anchor="ctr"/>
            <a:lstStyle/>
            <a:p>
              <a:endParaRPr lang="en-GB"/>
            </a:p>
          </p:txBody>
        </p:sp>
        <p:sp>
          <p:nvSpPr>
            <p:cNvPr id="7201" name="AutoShape 27"/>
            <p:cNvSpPr>
              <a:spLocks noChangeArrowheads="1"/>
            </p:cNvSpPr>
            <p:nvPr/>
          </p:nvSpPr>
          <p:spPr bwMode="auto">
            <a:xfrm>
              <a:off x="248"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sp>
          <p:nvSpPr>
            <p:cNvPr id="7202" name="AutoShape 28"/>
            <p:cNvSpPr>
              <a:spLocks noChangeArrowheads="1"/>
            </p:cNvSpPr>
            <p:nvPr/>
          </p:nvSpPr>
          <p:spPr bwMode="auto">
            <a:xfrm>
              <a:off x="2425"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sp>
          <p:nvSpPr>
            <p:cNvPr id="7203" name="AutoShape 29"/>
            <p:cNvSpPr>
              <a:spLocks noChangeArrowheads="1"/>
            </p:cNvSpPr>
            <p:nvPr/>
          </p:nvSpPr>
          <p:spPr bwMode="auto">
            <a:xfrm>
              <a:off x="3515"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sp>
          <p:nvSpPr>
            <p:cNvPr id="7204" name="AutoShape 30"/>
            <p:cNvSpPr>
              <a:spLocks noChangeArrowheads="1"/>
            </p:cNvSpPr>
            <p:nvPr/>
          </p:nvSpPr>
          <p:spPr bwMode="auto">
            <a:xfrm>
              <a:off x="4604"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cxnSp>
          <p:nvCxnSpPr>
            <p:cNvPr id="7205" name="AutoShape 31"/>
            <p:cNvCxnSpPr>
              <a:cxnSpLocks noChangeShapeType="1"/>
              <a:stCxn id="7201" idx="2"/>
              <a:endCxn id="7200" idx="1"/>
            </p:cNvCxnSpPr>
            <p:nvPr/>
          </p:nvCxnSpPr>
          <p:spPr bwMode="auto">
            <a:xfrm>
              <a:off x="1001" y="1593"/>
              <a:ext cx="472" cy="0"/>
            </a:xfrm>
            <a:prstGeom prst="straightConnector1">
              <a:avLst/>
            </a:prstGeom>
            <a:noFill/>
            <a:ln w="9525">
              <a:solidFill>
                <a:schemeClr val="tx1"/>
              </a:solidFill>
              <a:round/>
              <a:headEnd/>
              <a:tailEnd type="triangle" w="med" len="med"/>
            </a:ln>
          </p:spPr>
        </p:cxnSp>
        <p:cxnSp>
          <p:nvCxnSpPr>
            <p:cNvPr id="7206" name="AutoShape 32"/>
            <p:cNvCxnSpPr>
              <a:cxnSpLocks noChangeShapeType="1"/>
              <a:stCxn id="7200" idx="3"/>
              <a:endCxn id="7202" idx="5"/>
            </p:cNvCxnSpPr>
            <p:nvPr/>
          </p:nvCxnSpPr>
          <p:spPr bwMode="auto">
            <a:xfrm>
              <a:off x="2108" y="1593"/>
              <a:ext cx="425" cy="0"/>
            </a:xfrm>
            <a:prstGeom prst="straightConnector1">
              <a:avLst/>
            </a:prstGeom>
            <a:noFill/>
            <a:ln w="9525">
              <a:solidFill>
                <a:schemeClr val="tx1"/>
              </a:solidFill>
              <a:round/>
              <a:headEnd/>
              <a:tailEnd type="triangle" w="med" len="med"/>
            </a:ln>
          </p:spPr>
        </p:cxnSp>
        <p:cxnSp>
          <p:nvCxnSpPr>
            <p:cNvPr id="7207" name="AutoShape 33"/>
            <p:cNvCxnSpPr>
              <a:cxnSpLocks noChangeShapeType="1"/>
              <a:stCxn id="7202" idx="2"/>
              <a:endCxn id="7203" idx="5"/>
            </p:cNvCxnSpPr>
            <p:nvPr/>
          </p:nvCxnSpPr>
          <p:spPr bwMode="auto">
            <a:xfrm>
              <a:off x="3178" y="1593"/>
              <a:ext cx="445" cy="0"/>
            </a:xfrm>
            <a:prstGeom prst="straightConnector1">
              <a:avLst/>
            </a:prstGeom>
            <a:noFill/>
            <a:ln w="9525">
              <a:solidFill>
                <a:schemeClr val="tx1"/>
              </a:solidFill>
              <a:round/>
              <a:headEnd/>
              <a:tailEnd type="triangle" w="med" len="med"/>
            </a:ln>
          </p:spPr>
        </p:cxnSp>
        <p:cxnSp>
          <p:nvCxnSpPr>
            <p:cNvPr id="7208" name="AutoShape 34"/>
            <p:cNvCxnSpPr>
              <a:cxnSpLocks noChangeShapeType="1"/>
              <a:stCxn id="7203" idx="2"/>
              <a:endCxn id="7204" idx="5"/>
            </p:cNvCxnSpPr>
            <p:nvPr/>
          </p:nvCxnSpPr>
          <p:spPr bwMode="auto">
            <a:xfrm>
              <a:off x="4268" y="1593"/>
              <a:ext cx="444" cy="0"/>
            </a:xfrm>
            <a:prstGeom prst="straightConnector1">
              <a:avLst/>
            </a:prstGeom>
            <a:noFill/>
            <a:ln w="9525">
              <a:solidFill>
                <a:schemeClr val="tx1"/>
              </a:solidFill>
              <a:round/>
              <a:headEnd/>
              <a:tailEnd type="triangle" w="med" len="med"/>
            </a:ln>
          </p:spPr>
        </p:cxnSp>
        <p:sp>
          <p:nvSpPr>
            <p:cNvPr id="7209" name="Text Box 35"/>
            <p:cNvSpPr txBox="1">
              <a:spLocks noChangeArrowheads="1"/>
            </p:cNvSpPr>
            <p:nvPr/>
          </p:nvSpPr>
          <p:spPr bwMode="auto">
            <a:xfrm>
              <a:off x="385" y="1488"/>
              <a:ext cx="544" cy="324"/>
            </a:xfrm>
            <a:prstGeom prst="rect">
              <a:avLst/>
            </a:prstGeom>
            <a:noFill/>
            <a:ln w="9525">
              <a:noFill/>
              <a:miter lim="800000"/>
              <a:headEnd/>
              <a:tailEnd/>
            </a:ln>
          </p:spPr>
          <p:txBody>
            <a:bodyPr>
              <a:spAutoFit/>
            </a:bodyPr>
            <a:lstStyle/>
            <a:p>
              <a:pPr>
                <a:spcBef>
                  <a:spcPct val="50000"/>
                </a:spcBef>
              </a:pPr>
              <a:r>
                <a:rPr lang="en-GB" sz="1200"/>
                <a:t>Raw Data</a:t>
              </a:r>
            </a:p>
          </p:txBody>
        </p:sp>
        <p:sp>
          <p:nvSpPr>
            <p:cNvPr id="7210" name="Text Box 36"/>
            <p:cNvSpPr txBox="1">
              <a:spLocks noChangeArrowheads="1"/>
            </p:cNvSpPr>
            <p:nvPr/>
          </p:nvSpPr>
          <p:spPr bwMode="auto">
            <a:xfrm>
              <a:off x="1521" y="1434"/>
              <a:ext cx="543" cy="324"/>
            </a:xfrm>
            <a:prstGeom prst="rect">
              <a:avLst/>
            </a:prstGeom>
            <a:noFill/>
            <a:ln w="9525">
              <a:noFill/>
              <a:miter lim="800000"/>
              <a:headEnd/>
              <a:tailEnd/>
            </a:ln>
          </p:spPr>
          <p:txBody>
            <a:bodyPr>
              <a:spAutoFit/>
            </a:bodyPr>
            <a:lstStyle/>
            <a:p>
              <a:pPr>
                <a:spcBef>
                  <a:spcPct val="50000"/>
                </a:spcBef>
              </a:pPr>
              <a:r>
                <a:rPr lang="en-GB" sz="1200"/>
                <a:t>Data Analysis</a:t>
              </a:r>
            </a:p>
          </p:txBody>
        </p:sp>
        <p:sp>
          <p:nvSpPr>
            <p:cNvPr id="7211" name="Text Box 37"/>
            <p:cNvSpPr txBox="1">
              <a:spLocks noChangeArrowheads="1"/>
            </p:cNvSpPr>
            <p:nvPr/>
          </p:nvSpPr>
          <p:spPr bwMode="auto">
            <a:xfrm>
              <a:off x="2655" y="1434"/>
              <a:ext cx="543" cy="324"/>
            </a:xfrm>
            <a:prstGeom prst="rect">
              <a:avLst/>
            </a:prstGeom>
            <a:noFill/>
            <a:ln w="9525">
              <a:noFill/>
              <a:miter lim="800000"/>
              <a:headEnd/>
              <a:tailEnd/>
            </a:ln>
          </p:spPr>
          <p:txBody>
            <a:bodyPr>
              <a:spAutoFit/>
            </a:bodyPr>
            <a:lstStyle/>
            <a:p>
              <a:pPr>
                <a:spcBef>
                  <a:spcPct val="50000"/>
                </a:spcBef>
              </a:pPr>
              <a:r>
                <a:rPr lang="en-GB" sz="1200"/>
                <a:t>Analysed Data</a:t>
              </a:r>
            </a:p>
          </p:txBody>
        </p:sp>
        <p:sp>
          <p:nvSpPr>
            <p:cNvPr id="7212" name="Text Box 38"/>
            <p:cNvSpPr txBox="1">
              <a:spLocks noChangeArrowheads="1"/>
            </p:cNvSpPr>
            <p:nvPr/>
          </p:nvSpPr>
          <p:spPr bwMode="auto">
            <a:xfrm>
              <a:off x="3697" y="1434"/>
              <a:ext cx="634" cy="324"/>
            </a:xfrm>
            <a:prstGeom prst="rect">
              <a:avLst/>
            </a:prstGeom>
            <a:noFill/>
            <a:ln w="9525">
              <a:noFill/>
              <a:miter lim="800000"/>
              <a:headEnd/>
              <a:tailEnd/>
            </a:ln>
          </p:spPr>
          <p:txBody>
            <a:bodyPr>
              <a:spAutoFit/>
            </a:bodyPr>
            <a:lstStyle/>
            <a:p>
              <a:pPr>
                <a:spcBef>
                  <a:spcPct val="50000"/>
                </a:spcBef>
              </a:pPr>
              <a:r>
                <a:rPr lang="en-GB" sz="1200"/>
                <a:t>Publication Data</a:t>
              </a:r>
            </a:p>
          </p:txBody>
        </p:sp>
        <p:sp>
          <p:nvSpPr>
            <p:cNvPr id="7213" name="Text Box 39"/>
            <p:cNvSpPr txBox="1">
              <a:spLocks noChangeArrowheads="1"/>
            </p:cNvSpPr>
            <p:nvPr/>
          </p:nvSpPr>
          <p:spPr bwMode="auto">
            <a:xfrm>
              <a:off x="4740" y="1488"/>
              <a:ext cx="635" cy="324"/>
            </a:xfrm>
            <a:prstGeom prst="rect">
              <a:avLst/>
            </a:prstGeom>
            <a:noFill/>
            <a:ln w="9525">
              <a:noFill/>
              <a:miter lim="800000"/>
              <a:headEnd/>
              <a:tailEnd/>
            </a:ln>
          </p:spPr>
          <p:txBody>
            <a:bodyPr>
              <a:spAutoFit/>
            </a:bodyPr>
            <a:lstStyle/>
            <a:p>
              <a:pPr>
                <a:spcBef>
                  <a:spcPct val="50000"/>
                </a:spcBef>
              </a:pPr>
              <a:r>
                <a:rPr lang="en-GB" sz="1200"/>
                <a:t>Publications</a:t>
              </a:r>
            </a:p>
          </p:txBody>
        </p:sp>
        <p:sp>
          <p:nvSpPr>
            <p:cNvPr id="7214" name="Text Box 40"/>
            <p:cNvSpPr txBox="1">
              <a:spLocks noChangeArrowheads="1"/>
            </p:cNvSpPr>
            <p:nvPr/>
          </p:nvSpPr>
          <p:spPr bwMode="auto">
            <a:xfrm>
              <a:off x="158" y="1748"/>
              <a:ext cx="784" cy="260"/>
            </a:xfrm>
            <a:prstGeom prst="rect">
              <a:avLst/>
            </a:prstGeom>
            <a:noFill/>
            <a:ln w="9525">
              <a:noFill/>
              <a:miter lim="800000"/>
              <a:headEnd/>
              <a:tailEnd/>
            </a:ln>
          </p:spPr>
          <p:txBody>
            <a:bodyPr wrap="none">
              <a:spAutoFit/>
            </a:bodyPr>
            <a:lstStyle/>
            <a:p>
              <a:r>
                <a:rPr lang="en-GB"/>
                <a:t>Facility 2 </a:t>
              </a:r>
            </a:p>
          </p:txBody>
        </p:sp>
      </p:grpSp>
      <p:grpSp>
        <p:nvGrpSpPr>
          <p:cNvPr id="20" name="Group 41"/>
          <p:cNvGrpSpPr>
            <a:grpSpLocks/>
          </p:cNvGrpSpPr>
          <p:nvPr/>
        </p:nvGrpSpPr>
        <p:grpSpPr bwMode="auto">
          <a:xfrm>
            <a:off x="815975" y="4627563"/>
            <a:ext cx="7781925" cy="811212"/>
            <a:chOff x="158" y="1434"/>
            <a:chExt cx="5307" cy="574"/>
          </a:xfrm>
        </p:grpSpPr>
        <p:sp>
          <p:nvSpPr>
            <p:cNvPr id="7185" name="Rectangle 42"/>
            <p:cNvSpPr>
              <a:spLocks noChangeArrowheads="1"/>
            </p:cNvSpPr>
            <p:nvPr/>
          </p:nvSpPr>
          <p:spPr bwMode="auto">
            <a:xfrm>
              <a:off x="1473" y="1434"/>
              <a:ext cx="635" cy="318"/>
            </a:xfrm>
            <a:prstGeom prst="rect">
              <a:avLst/>
            </a:prstGeom>
            <a:solidFill>
              <a:schemeClr val="accent1">
                <a:alpha val="52940"/>
              </a:schemeClr>
            </a:solidFill>
            <a:ln w="9525">
              <a:solidFill>
                <a:schemeClr val="tx1"/>
              </a:solidFill>
              <a:miter lim="800000"/>
              <a:headEnd/>
              <a:tailEnd/>
            </a:ln>
          </p:spPr>
          <p:txBody>
            <a:bodyPr wrap="none" anchor="ctr"/>
            <a:lstStyle/>
            <a:p>
              <a:endParaRPr lang="en-GB"/>
            </a:p>
          </p:txBody>
        </p:sp>
        <p:sp>
          <p:nvSpPr>
            <p:cNvPr id="7186" name="AutoShape 43"/>
            <p:cNvSpPr>
              <a:spLocks noChangeArrowheads="1"/>
            </p:cNvSpPr>
            <p:nvPr/>
          </p:nvSpPr>
          <p:spPr bwMode="auto">
            <a:xfrm>
              <a:off x="248"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sp>
          <p:nvSpPr>
            <p:cNvPr id="7187" name="AutoShape 44"/>
            <p:cNvSpPr>
              <a:spLocks noChangeArrowheads="1"/>
            </p:cNvSpPr>
            <p:nvPr/>
          </p:nvSpPr>
          <p:spPr bwMode="auto">
            <a:xfrm>
              <a:off x="2425"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sp>
          <p:nvSpPr>
            <p:cNvPr id="7188" name="AutoShape 45"/>
            <p:cNvSpPr>
              <a:spLocks noChangeArrowheads="1"/>
            </p:cNvSpPr>
            <p:nvPr/>
          </p:nvSpPr>
          <p:spPr bwMode="auto">
            <a:xfrm>
              <a:off x="3515"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sp>
          <p:nvSpPr>
            <p:cNvPr id="7189" name="AutoShape 46"/>
            <p:cNvSpPr>
              <a:spLocks noChangeArrowheads="1"/>
            </p:cNvSpPr>
            <p:nvPr/>
          </p:nvSpPr>
          <p:spPr bwMode="auto">
            <a:xfrm>
              <a:off x="4604" y="1434"/>
              <a:ext cx="861" cy="317"/>
            </a:xfrm>
            <a:prstGeom prst="parallelogram">
              <a:avLst>
                <a:gd name="adj" fmla="val 67902"/>
              </a:avLst>
            </a:prstGeom>
            <a:solidFill>
              <a:schemeClr val="accent1">
                <a:alpha val="58038"/>
              </a:schemeClr>
            </a:solidFill>
            <a:ln w="9525">
              <a:solidFill>
                <a:schemeClr val="tx1"/>
              </a:solidFill>
              <a:miter lim="800000"/>
              <a:headEnd/>
              <a:tailEnd/>
            </a:ln>
          </p:spPr>
          <p:txBody>
            <a:bodyPr wrap="none" anchor="ctr"/>
            <a:lstStyle/>
            <a:p>
              <a:endParaRPr lang="en-GB"/>
            </a:p>
          </p:txBody>
        </p:sp>
        <p:cxnSp>
          <p:nvCxnSpPr>
            <p:cNvPr id="7190" name="AutoShape 47"/>
            <p:cNvCxnSpPr>
              <a:cxnSpLocks noChangeShapeType="1"/>
              <a:stCxn id="7186" idx="2"/>
              <a:endCxn id="7185" idx="1"/>
            </p:cNvCxnSpPr>
            <p:nvPr/>
          </p:nvCxnSpPr>
          <p:spPr bwMode="auto">
            <a:xfrm>
              <a:off x="1001" y="1593"/>
              <a:ext cx="472" cy="0"/>
            </a:xfrm>
            <a:prstGeom prst="straightConnector1">
              <a:avLst/>
            </a:prstGeom>
            <a:noFill/>
            <a:ln w="9525">
              <a:solidFill>
                <a:schemeClr val="tx1"/>
              </a:solidFill>
              <a:round/>
              <a:headEnd/>
              <a:tailEnd type="triangle" w="med" len="med"/>
            </a:ln>
          </p:spPr>
        </p:cxnSp>
        <p:cxnSp>
          <p:nvCxnSpPr>
            <p:cNvPr id="7191" name="AutoShape 48"/>
            <p:cNvCxnSpPr>
              <a:cxnSpLocks noChangeShapeType="1"/>
              <a:stCxn id="7185" idx="3"/>
              <a:endCxn id="7187" idx="5"/>
            </p:cNvCxnSpPr>
            <p:nvPr/>
          </p:nvCxnSpPr>
          <p:spPr bwMode="auto">
            <a:xfrm>
              <a:off x="2108" y="1593"/>
              <a:ext cx="425" cy="0"/>
            </a:xfrm>
            <a:prstGeom prst="straightConnector1">
              <a:avLst/>
            </a:prstGeom>
            <a:noFill/>
            <a:ln w="9525">
              <a:solidFill>
                <a:schemeClr val="tx1"/>
              </a:solidFill>
              <a:round/>
              <a:headEnd/>
              <a:tailEnd type="triangle" w="med" len="med"/>
            </a:ln>
          </p:spPr>
        </p:cxnSp>
        <p:cxnSp>
          <p:nvCxnSpPr>
            <p:cNvPr id="7192" name="AutoShape 49"/>
            <p:cNvCxnSpPr>
              <a:cxnSpLocks noChangeShapeType="1"/>
              <a:stCxn id="7187" idx="2"/>
              <a:endCxn id="7188" idx="5"/>
            </p:cNvCxnSpPr>
            <p:nvPr/>
          </p:nvCxnSpPr>
          <p:spPr bwMode="auto">
            <a:xfrm>
              <a:off x="3178" y="1593"/>
              <a:ext cx="445" cy="0"/>
            </a:xfrm>
            <a:prstGeom prst="straightConnector1">
              <a:avLst/>
            </a:prstGeom>
            <a:noFill/>
            <a:ln w="9525">
              <a:solidFill>
                <a:schemeClr val="tx1"/>
              </a:solidFill>
              <a:round/>
              <a:headEnd/>
              <a:tailEnd type="triangle" w="med" len="med"/>
            </a:ln>
          </p:spPr>
        </p:cxnSp>
        <p:cxnSp>
          <p:nvCxnSpPr>
            <p:cNvPr id="7193" name="AutoShape 50"/>
            <p:cNvCxnSpPr>
              <a:cxnSpLocks noChangeShapeType="1"/>
              <a:stCxn id="7188" idx="2"/>
              <a:endCxn id="7189" idx="5"/>
            </p:cNvCxnSpPr>
            <p:nvPr/>
          </p:nvCxnSpPr>
          <p:spPr bwMode="auto">
            <a:xfrm>
              <a:off x="4268" y="1593"/>
              <a:ext cx="444" cy="0"/>
            </a:xfrm>
            <a:prstGeom prst="straightConnector1">
              <a:avLst/>
            </a:prstGeom>
            <a:noFill/>
            <a:ln w="9525">
              <a:solidFill>
                <a:schemeClr val="tx1"/>
              </a:solidFill>
              <a:round/>
              <a:headEnd/>
              <a:tailEnd type="triangle" w="med" len="med"/>
            </a:ln>
          </p:spPr>
        </p:cxnSp>
        <p:sp>
          <p:nvSpPr>
            <p:cNvPr id="7194" name="Text Box 51"/>
            <p:cNvSpPr txBox="1">
              <a:spLocks noChangeArrowheads="1"/>
            </p:cNvSpPr>
            <p:nvPr/>
          </p:nvSpPr>
          <p:spPr bwMode="auto">
            <a:xfrm>
              <a:off x="385" y="1488"/>
              <a:ext cx="544" cy="323"/>
            </a:xfrm>
            <a:prstGeom prst="rect">
              <a:avLst/>
            </a:prstGeom>
            <a:noFill/>
            <a:ln w="9525">
              <a:noFill/>
              <a:miter lim="800000"/>
              <a:headEnd/>
              <a:tailEnd/>
            </a:ln>
          </p:spPr>
          <p:txBody>
            <a:bodyPr>
              <a:spAutoFit/>
            </a:bodyPr>
            <a:lstStyle/>
            <a:p>
              <a:pPr>
                <a:spcBef>
                  <a:spcPct val="50000"/>
                </a:spcBef>
              </a:pPr>
              <a:r>
                <a:rPr lang="en-GB" sz="1200"/>
                <a:t>Raw Data</a:t>
              </a:r>
            </a:p>
          </p:txBody>
        </p:sp>
        <p:sp>
          <p:nvSpPr>
            <p:cNvPr id="7195" name="Text Box 52"/>
            <p:cNvSpPr txBox="1">
              <a:spLocks noChangeArrowheads="1"/>
            </p:cNvSpPr>
            <p:nvPr/>
          </p:nvSpPr>
          <p:spPr bwMode="auto">
            <a:xfrm>
              <a:off x="1521" y="1434"/>
              <a:ext cx="543" cy="324"/>
            </a:xfrm>
            <a:prstGeom prst="rect">
              <a:avLst/>
            </a:prstGeom>
            <a:noFill/>
            <a:ln w="9525">
              <a:noFill/>
              <a:miter lim="800000"/>
              <a:headEnd/>
              <a:tailEnd/>
            </a:ln>
          </p:spPr>
          <p:txBody>
            <a:bodyPr>
              <a:spAutoFit/>
            </a:bodyPr>
            <a:lstStyle/>
            <a:p>
              <a:pPr>
                <a:spcBef>
                  <a:spcPct val="50000"/>
                </a:spcBef>
              </a:pPr>
              <a:r>
                <a:rPr lang="en-GB" sz="1200"/>
                <a:t>Data Analysis</a:t>
              </a:r>
            </a:p>
          </p:txBody>
        </p:sp>
        <p:sp>
          <p:nvSpPr>
            <p:cNvPr id="7196" name="Text Box 53"/>
            <p:cNvSpPr txBox="1">
              <a:spLocks noChangeArrowheads="1"/>
            </p:cNvSpPr>
            <p:nvPr/>
          </p:nvSpPr>
          <p:spPr bwMode="auto">
            <a:xfrm>
              <a:off x="2655" y="1434"/>
              <a:ext cx="543" cy="324"/>
            </a:xfrm>
            <a:prstGeom prst="rect">
              <a:avLst/>
            </a:prstGeom>
            <a:noFill/>
            <a:ln w="9525">
              <a:noFill/>
              <a:miter lim="800000"/>
              <a:headEnd/>
              <a:tailEnd/>
            </a:ln>
          </p:spPr>
          <p:txBody>
            <a:bodyPr>
              <a:spAutoFit/>
            </a:bodyPr>
            <a:lstStyle/>
            <a:p>
              <a:pPr>
                <a:spcBef>
                  <a:spcPct val="50000"/>
                </a:spcBef>
              </a:pPr>
              <a:r>
                <a:rPr lang="en-GB" sz="1200"/>
                <a:t>Analysed Data</a:t>
              </a:r>
            </a:p>
          </p:txBody>
        </p:sp>
        <p:sp>
          <p:nvSpPr>
            <p:cNvPr id="7197" name="Text Box 54"/>
            <p:cNvSpPr txBox="1">
              <a:spLocks noChangeArrowheads="1"/>
            </p:cNvSpPr>
            <p:nvPr/>
          </p:nvSpPr>
          <p:spPr bwMode="auto">
            <a:xfrm>
              <a:off x="3697" y="1434"/>
              <a:ext cx="634" cy="324"/>
            </a:xfrm>
            <a:prstGeom prst="rect">
              <a:avLst/>
            </a:prstGeom>
            <a:noFill/>
            <a:ln w="9525">
              <a:noFill/>
              <a:miter lim="800000"/>
              <a:headEnd/>
              <a:tailEnd/>
            </a:ln>
          </p:spPr>
          <p:txBody>
            <a:bodyPr>
              <a:spAutoFit/>
            </a:bodyPr>
            <a:lstStyle/>
            <a:p>
              <a:pPr>
                <a:spcBef>
                  <a:spcPct val="50000"/>
                </a:spcBef>
              </a:pPr>
              <a:r>
                <a:rPr lang="en-GB" sz="1200"/>
                <a:t>Publication Data</a:t>
              </a:r>
            </a:p>
          </p:txBody>
        </p:sp>
        <p:sp>
          <p:nvSpPr>
            <p:cNvPr id="7198" name="Text Box 55"/>
            <p:cNvSpPr txBox="1">
              <a:spLocks noChangeArrowheads="1"/>
            </p:cNvSpPr>
            <p:nvPr/>
          </p:nvSpPr>
          <p:spPr bwMode="auto">
            <a:xfrm>
              <a:off x="4740" y="1488"/>
              <a:ext cx="635" cy="323"/>
            </a:xfrm>
            <a:prstGeom prst="rect">
              <a:avLst/>
            </a:prstGeom>
            <a:noFill/>
            <a:ln w="9525">
              <a:noFill/>
              <a:miter lim="800000"/>
              <a:headEnd/>
              <a:tailEnd/>
            </a:ln>
          </p:spPr>
          <p:txBody>
            <a:bodyPr>
              <a:spAutoFit/>
            </a:bodyPr>
            <a:lstStyle/>
            <a:p>
              <a:pPr>
                <a:spcBef>
                  <a:spcPct val="50000"/>
                </a:spcBef>
              </a:pPr>
              <a:r>
                <a:rPr lang="en-GB" sz="1200"/>
                <a:t>Publications</a:t>
              </a:r>
            </a:p>
          </p:txBody>
        </p:sp>
        <p:sp>
          <p:nvSpPr>
            <p:cNvPr id="7199" name="Text Box 56"/>
            <p:cNvSpPr txBox="1">
              <a:spLocks noChangeArrowheads="1"/>
            </p:cNvSpPr>
            <p:nvPr/>
          </p:nvSpPr>
          <p:spPr bwMode="auto">
            <a:xfrm>
              <a:off x="158" y="1748"/>
              <a:ext cx="741" cy="260"/>
            </a:xfrm>
            <a:prstGeom prst="rect">
              <a:avLst/>
            </a:prstGeom>
            <a:noFill/>
            <a:ln w="9525">
              <a:noFill/>
              <a:miter lim="800000"/>
              <a:headEnd/>
              <a:tailEnd/>
            </a:ln>
          </p:spPr>
          <p:txBody>
            <a:bodyPr wrap="none">
              <a:spAutoFit/>
            </a:bodyPr>
            <a:lstStyle/>
            <a:p>
              <a:r>
                <a:rPr lang="en-GB"/>
                <a:t>Facility 3</a:t>
              </a:r>
            </a:p>
          </p:txBody>
        </p:sp>
      </p:grpSp>
      <p:grpSp>
        <p:nvGrpSpPr>
          <p:cNvPr id="21" name="Group 137"/>
          <p:cNvGrpSpPr>
            <a:grpSpLocks/>
          </p:cNvGrpSpPr>
          <p:nvPr/>
        </p:nvGrpSpPr>
        <p:grpSpPr bwMode="auto">
          <a:xfrm>
            <a:off x="827088" y="1412875"/>
            <a:ext cx="8066087" cy="3960813"/>
            <a:chOff x="521" y="890"/>
            <a:chExt cx="5081" cy="2495"/>
          </a:xfrm>
        </p:grpSpPr>
        <p:grpSp>
          <p:nvGrpSpPr>
            <p:cNvPr id="22" name="Group 136"/>
            <p:cNvGrpSpPr>
              <a:grpSpLocks/>
            </p:cNvGrpSpPr>
            <p:nvPr/>
          </p:nvGrpSpPr>
          <p:grpSpPr bwMode="auto">
            <a:xfrm>
              <a:off x="521" y="1418"/>
              <a:ext cx="5081" cy="1967"/>
              <a:chOff x="521" y="1418"/>
              <a:chExt cx="5081" cy="1967"/>
            </a:xfrm>
          </p:grpSpPr>
          <p:sp>
            <p:nvSpPr>
              <p:cNvPr id="7182" name="Oval 129"/>
              <p:cNvSpPr>
                <a:spLocks noChangeArrowheads="1"/>
              </p:cNvSpPr>
              <p:nvPr/>
            </p:nvSpPr>
            <p:spPr bwMode="auto">
              <a:xfrm>
                <a:off x="521" y="1418"/>
                <a:ext cx="5070" cy="606"/>
              </a:xfrm>
              <a:prstGeom prst="ellipse">
                <a:avLst/>
              </a:prstGeom>
              <a:noFill/>
              <a:ln w="28575">
                <a:solidFill>
                  <a:srgbClr val="FF0000"/>
                </a:solidFill>
                <a:round/>
                <a:headEnd/>
                <a:tailEnd/>
              </a:ln>
            </p:spPr>
            <p:txBody>
              <a:bodyPr wrap="none" anchor="ctr"/>
              <a:lstStyle/>
              <a:p>
                <a:endParaRPr lang="en-GB"/>
              </a:p>
            </p:txBody>
          </p:sp>
          <p:sp>
            <p:nvSpPr>
              <p:cNvPr id="7183" name="Oval 130"/>
              <p:cNvSpPr>
                <a:spLocks noChangeArrowheads="1"/>
              </p:cNvSpPr>
              <p:nvPr/>
            </p:nvSpPr>
            <p:spPr bwMode="auto">
              <a:xfrm>
                <a:off x="521" y="2098"/>
                <a:ext cx="5070" cy="606"/>
              </a:xfrm>
              <a:prstGeom prst="ellipse">
                <a:avLst/>
              </a:prstGeom>
              <a:noFill/>
              <a:ln w="28575">
                <a:solidFill>
                  <a:srgbClr val="FF0000"/>
                </a:solidFill>
                <a:round/>
                <a:headEnd/>
                <a:tailEnd/>
              </a:ln>
            </p:spPr>
            <p:txBody>
              <a:bodyPr wrap="none" anchor="ctr"/>
              <a:lstStyle/>
              <a:p>
                <a:endParaRPr lang="en-GB"/>
              </a:p>
            </p:txBody>
          </p:sp>
          <p:sp>
            <p:nvSpPr>
              <p:cNvPr id="7184" name="Oval 131"/>
              <p:cNvSpPr>
                <a:spLocks noChangeArrowheads="1"/>
              </p:cNvSpPr>
              <p:nvPr/>
            </p:nvSpPr>
            <p:spPr bwMode="auto">
              <a:xfrm>
                <a:off x="532" y="2779"/>
                <a:ext cx="5070" cy="606"/>
              </a:xfrm>
              <a:prstGeom prst="ellipse">
                <a:avLst/>
              </a:prstGeom>
              <a:noFill/>
              <a:ln w="28575">
                <a:solidFill>
                  <a:srgbClr val="FF0000"/>
                </a:solidFill>
                <a:round/>
                <a:headEnd/>
                <a:tailEnd/>
              </a:ln>
            </p:spPr>
            <p:txBody>
              <a:bodyPr wrap="none" anchor="ctr"/>
              <a:lstStyle/>
              <a:p>
                <a:endParaRPr lang="en-GB"/>
              </a:p>
            </p:txBody>
          </p:sp>
        </p:grpSp>
        <p:sp>
          <p:nvSpPr>
            <p:cNvPr id="7181" name="Rectangle 132"/>
            <p:cNvSpPr>
              <a:spLocks noChangeArrowheads="1"/>
            </p:cNvSpPr>
            <p:nvPr/>
          </p:nvSpPr>
          <p:spPr bwMode="auto">
            <a:xfrm>
              <a:off x="612" y="890"/>
              <a:ext cx="4795" cy="288"/>
            </a:xfrm>
            <a:prstGeom prst="rect">
              <a:avLst/>
            </a:prstGeom>
            <a:noFill/>
            <a:ln w="9525">
              <a:noFill/>
              <a:miter lim="800000"/>
              <a:headEnd/>
              <a:tailEnd/>
            </a:ln>
          </p:spPr>
          <p:txBody>
            <a:bodyPr>
              <a:spAutoFit/>
            </a:bodyPr>
            <a:lstStyle/>
            <a:p>
              <a:r>
                <a:rPr lang="en-GB" sz="2400">
                  <a:solidFill>
                    <a:srgbClr val="FF3300"/>
                  </a:solidFill>
                </a:rPr>
                <a:t>Different Infrastructures </a:t>
              </a:r>
              <a:r>
                <a:rPr lang="en-GB" sz="2400">
                  <a:solidFill>
                    <a:srgbClr val="FF3300"/>
                  </a:solidFill>
                  <a:sym typeface="Wingdings" pitchFamily="2" charset="2"/>
                </a:rPr>
                <a:t></a:t>
              </a:r>
              <a:r>
                <a:rPr lang="en-GB" sz="2400">
                  <a:solidFill>
                    <a:srgbClr val="FF3300"/>
                  </a:solidFill>
                </a:rPr>
                <a:t>  Different User Experiences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nodeType="clickEffect">
                                  <p:stCondLst>
                                    <p:cond delay="0"/>
                                  </p:stCondLst>
                                  <p:childTnLst>
                                    <p:animEffect transition="out" filter="wipe(up)">
                                      <p:cBhvr>
                                        <p:cTn id="11" dur="500"/>
                                        <p:tgtEl>
                                          <p:spTgt spid="21"/>
                                        </p:tgtEl>
                                      </p:cBhvr>
                                    </p:animEffect>
                                    <p:set>
                                      <p:cBhvr>
                                        <p:cTn id="12" dur="1" fill="hold">
                                          <p:stCondLst>
                                            <p:cond delay="499"/>
                                          </p:stCondLst>
                                        </p:cTn>
                                        <p:tgtEl>
                                          <p:spTgt spid="2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up)">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 name="Rectangle 44"/>
          <p:cNvSpPr/>
          <p:nvPr/>
        </p:nvSpPr>
        <p:spPr>
          <a:xfrm>
            <a:off x="6429375" y="1500188"/>
            <a:ext cx="2500313" cy="35004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2" name="Rectangle 41"/>
          <p:cNvSpPr/>
          <p:nvPr/>
        </p:nvSpPr>
        <p:spPr>
          <a:xfrm>
            <a:off x="214313" y="1500188"/>
            <a:ext cx="2500312" cy="350043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076" name="Picture 2"/>
          <p:cNvPicPr>
            <a:picLocks noChangeAspect="1" noChangeArrowheads="1"/>
          </p:cNvPicPr>
          <p:nvPr/>
        </p:nvPicPr>
        <p:blipFill>
          <a:blip r:embed="rId3"/>
          <a:srcRect/>
          <a:stretch>
            <a:fillRect/>
          </a:stretch>
        </p:blipFill>
        <p:spPr bwMode="auto">
          <a:xfrm>
            <a:off x="4567238" y="3424238"/>
            <a:ext cx="7937" cy="7937"/>
          </a:xfrm>
          <a:prstGeom prst="rect">
            <a:avLst/>
          </a:prstGeom>
          <a:noFill/>
          <a:ln w="9525">
            <a:noFill/>
            <a:miter lim="800000"/>
            <a:headEnd/>
            <a:tailEnd/>
          </a:ln>
        </p:spPr>
      </p:pic>
      <p:sp>
        <p:nvSpPr>
          <p:cNvPr id="9221" name="TextBox 11"/>
          <p:cNvSpPr txBox="1">
            <a:spLocks noChangeArrowheads="1"/>
          </p:cNvSpPr>
          <p:nvPr/>
        </p:nvSpPr>
        <p:spPr bwMode="auto">
          <a:xfrm>
            <a:off x="323528" y="764704"/>
            <a:ext cx="8143875" cy="707886"/>
          </a:xfrm>
          <a:prstGeom prst="rect">
            <a:avLst/>
          </a:prstGeom>
          <a:noFill/>
          <a:ln w="9525">
            <a:noFill/>
            <a:miter lim="800000"/>
            <a:headEnd/>
            <a:tailEnd/>
          </a:ln>
        </p:spPr>
        <p:txBody>
          <a:bodyPr>
            <a:spAutoFit/>
          </a:bodyPr>
          <a:lstStyle/>
          <a:p>
            <a:pPr algn="ctr">
              <a:defRPr/>
            </a:pPr>
            <a:r>
              <a:rPr lang="en-GB" sz="2000" b="1" dirty="0">
                <a:solidFill>
                  <a:srgbClr val="666666"/>
                </a:solidFill>
                <a:latin typeface="Arial" charset="0"/>
              </a:rPr>
              <a:t>.</a:t>
            </a:r>
            <a:r>
              <a:rPr lang="en-GB" sz="2000" b="1" dirty="0" smtClean="0">
                <a:solidFill>
                  <a:srgbClr val="666666"/>
                </a:solidFill>
                <a:latin typeface="Arial" charset="0"/>
              </a:rPr>
              <a:t>.. </a:t>
            </a:r>
            <a:r>
              <a:rPr lang="en-GB" sz="2000" b="1" dirty="0">
                <a:solidFill>
                  <a:srgbClr val="666666"/>
                </a:solidFill>
                <a:latin typeface="Arial" charset="0"/>
              </a:rPr>
              <a:t>to construct and operate a shared data infrastructure for Photon </a:t>
            </a:r>
            <a:r>
              <a:rPr lang="en-GB" sz="2000" b="1" dirty="0" smtClean="0">
                <a:solidFill>
                  <a:srgbClr val="666666"/>
                </a:solidFill>
                <a:latin typeface="Arial" charset="0"/>
              </a:rPr>
              <a:t>and Neutron laboratories</a:t>
            </a:r>
            <a:r>
              <a:rPr lang="en-GB" sz="2000" b="1" dirty="0">
                <a:solidFill>
                  <a:srgbClr val="666666"/>
                </a:solidFill>
                <a:latin typeface="Arial" charset="0"/>
              </a:rPr>
              <a:t>... </a:t>
            </a:r>
          </a:p>
        </p:txBody>
      </p:sp>
      <p:grpSp>
        <p:nvGrpSpPr>
          <p:cNvPr id="2" name="Group 33"/>
          <p:cNvGrpSpPr>
            <a:grpSpLocks/>
          </p:cNvGrpSpPr>
          <p:nvPr/>
        </p:nvGrpSpPr>
        <p:grpSpPr bwMode="auto">
          <a:xfrm>
            <a:off x="6500813" y="1571625"/>
            <a:ext cx="2357437" cy="3357563"/>
            <a:chOff x="3760119" y="214290"/>
            <a:chExt cx="4812409" cy="6375646"/>
          </a:xfrm>
        </p:grpSpPr>
        <p:pic>
          <p:nvPicPr>
            <p:cNvPr id="3104" name="Picture 6"/>
            <p:cNvPicPr>
              <a:picLocks noChangeAspect="1" noChangeArrowheads="1"/>
            </p:cNvPicPr>
            <p:nvPr/>
          </p:nvPicPr>
          <p:blipFill>
            <a:blip r:embed="rId4" cstate="print"/>
            <a:srcRect l="18750" t="17752" r="21249" b="20119"/>
            <a:stretch>
              <a:fillRect/>
            </a:stretch>
          </p:blipFill>
          <p:spPr bwMode="auto">
            <a:xfrm>
              <a:off x="6215074" y="2714620"/>
              <a:ext cx="2357454" cy="2062773"/>
            </a:xfrm>
            <a:prstGeom prst="rect">
              <a:avLst/>
            </a:prstGeom>
            <a:noFill/>
            <a:ln w="9525">
              <a:noFill/>
              <a:miter lim="800000"/>
              <a:headEnd/>
              <a:tailEnd/>
            </a:ln>
          </p:spPr>
        </p:pic>
        <p:pic>
          <p:nvPicPr>
            <p:cNvPr id="3105" name="Picture 10"/>
            <p:cNvPicPr>
              <a:picLocks noChangeAspect="1" noChangeArrowheads="1"/>
            </p:cNvPicPr>
            <p:nvPr/>
          </p:nvPicPr>
          <p:blipFill>
            <a:blip r:embed="rId5" cstate="print"/>
            <a:srcRect/>
            <a:stretch>
              <a:fillRect/>
            </a:stretch>
          </p:blipFill>
          <p:spPr bwMode="auto">
            <a:xfrm>
              <a:off x="6143636" y="4143380"/>
              <a:ext cx="1340705" cy="1300154"/>
            </a:xfrm>
            <a:prstGeom prst="rect">
              <a:avLst/>
            </a:prstGeom>
            <a:noFill/>
            <a:ln w="9525">
              <a:noFill/>
              <a:miter lim="800000"/>
              <a:headEnd/>
              <a:tailEnd/>
            </a:ln>
          </p:spPr>
        </p:pic>
        <p:pic>
          <p:nvPicPr>
            <p:cNvPr id="3106" name="Picture 2"/>
            <p:cNvPicPr>
              <a:picLocks noChangeAspect="1" noChangeArrowheads="1"/>
            </p:cNvPicPr>
            <p:nvPr/>
          </p:nvPicPr>
          <p:blipFill>
            <a:blip r:embed="rId6" cstate="print"/>
            <a:srcRect/>
            <a:stretch>
              <a:fillRect/>
            </a:stretch>
          </p:blipFill>
          <p:spPr bwMode="auto">
            <a:xfrm>
              <a:off x="3786182" y="1500174"/>
              <a:ext cx="2475574" cy="1785950"/>
            </a:xfrm>
            <a:prstGeom prst="rect">
              <a:avLst/>
            </a:prstGeom>
            <a:noFill/>
            <a:ln w="9525">
              <a:noFill/>
              <a:miter lim="800000"/>
              <a:headEnd/>
              <a:tailEnd/>
            </a:ln>
          </p:spPr>
        </p:pic>
        <p:pic>
          <p:nvPicPr>
            <p:cNvPr id="3107" name="Picture 3"/>
            <p:cNvPicPr>
              <a:picLocks noChangeAspect="1" noChangeArrowheads="1"/>
            </p:cNvPicPr>
            <p:nvPr/>
          </p:nvPicPr>
          <p:blipFill>
            <a:blip r:embed="rId7" cstate="print"/>
            <a:srcRect/>
            <a:stretch>
              <a:fillRect/>
            </a:stretch>
          </p:blipFill>
          <p:spPr bwMode="auto">
            <a:xfrm>
              <a:off x="7072330" y="4071942"/>
              <a:ext cx="1500198" cy="1500198"/>
            </a:xfrm>
            <a:prstGeom prst="rect">
              <a:avLst/>
            </a:prstGeom>
            <a:noFill/>
            <a:ln w="9525">
              <a:noFill/>
              <a:miter lim="800000"/>
              <a:headEnd/>
              <a:tailEnd/>
            </a:ln>
          </p:spPr>
        </p:pic>
        <p:pic>
          <p:nvPicPr>
            <p:cNvPr id="3108" name="Picture 4"/>
            <p:cNvPicPr>
              <a:picLocks noChangeAspect="1" noChangeArrowheads="1"/>
            </p:cNvPicPr>
            <p:nvPr/>
          </p:nvPicPr>
          <p:blipFill>
            <a:blip r:embed="rId8" cstate="print"/>
            <a:srcRect l="-798" t="16508" r="20502" b="40233"/>
            <a:stretch>
              <a:fillRect/>
            </a:stretch>
          </p:blipFill>
          <p:spPr bwMode="auto">
            <a:xfrm>
              <a:off x="3760119" y="3214686"/>
              <a:ext cx="2474011" cy="1000132"/>
            </a:xfrm>
            <a:prstGeom prst="rect">
              <a:avLst/>
            </a:prstGeom>
            <a:noFill/>
            <a:ln w="9525">
              <a:noFill/>
              <a:miter lim="800000"/>
              <a:headEnd/>
              <a:tailEnd/>
            </a:ln>
          </p:spPr>
        </p:pic>
        <p:pic>
          <p:nvPicPr>
            <p:cNvPr id="3109" name="Picture 5"/>
            <p:cNvPicPr>
              <a:picLocks noChangeAspect="1" noChangeArrowheads="1"/>
            </p:cNvPicPr>
            <p:nvPr/>
          </p:nvPicPr>
          <p:blipFill>
            <a:blip r:embed="rId9" cstate="print"/>
            <a:srcRect/>
            <a:stretch>
              <a:fillRect/>
            </a:stretch>
          </p:blipFill>
          <p:spPr bwMode="auto">
            <a:xfrm>
              <a:off x="6215074" y="5395922"/>
              <a:ext cx="2357454" cy="1190855"/>
            </a:xfrm>
            <a:prstGeom prst="rect">
              <a:avLst/>
            </a:prstGeom>
            <a:noFill/>
            <a:ln w="9525">
              <a:noFill/>
              <a:miter lim="800000"/>
              <a:headEnd/>
              <a:tailEnd/>
            </a:ln>
          </p:spPr>
        </p:pic>
        <p:pic>
          <p:nvPicPr>
            <p:cNvPr id="3110" name="Picture 8"/>
            <p:cNvPicPr>
              <a:picLocks noChangeAspect="1" noChangeArrowheads="1"/>
            </p:cNvPicPr>
            <p:nvPr/>
          </p:nvPicPr>
          <p:blipFill>
            <a:blip r:embed="rId10" cstate="print"/>
            <a:srcRect l="43750" r="21875"/>
            <a:stretch>
              <a:fillRect/>
            </a:stretch>
          </p:blipFill>
          <p:spPr bwMode="auto">
            <a:xfrm>
              <a:off x="6215057" y="214290"/>
              <a:ext cx="2357471" cy="1285884"/>
            </a:xfrm>
            <a:prstGeom prst="rect">
              <a:avLst/>
            </a:prstGeom>
            <a:noFill/>
            <a:ln w="9525">
              <a:noFill/>
              <a:miter lim="800000"/>
              <a:headEnd/>
              <a:tailEnd/>
            </a:ln>
          </p:spPr>
        </p:pic>
        <p:pic>
          <p:nvPicPr>
            <p:cNvPr id="3111" name="Picture 9"/>
            <p:cNvPicPr>
              <a:picLocks noChangeAspect="1" noChangeArrowheads="1"/>
            </p:cNvPicPr>
            <p:nvPr/>
          </p:nvPicPr>
          <p:blipFill>
            <a:blip r:embed="rId11" cstate="print"/>
            <a:srcRect l="2670" t="61295" r="9950"/>
            <a:stretch>
              <a:fillRect/>
            </a:stretch>
          </p:blipFill>
          <p:spPr bwMode="auto">
            <a:xfrm>
              <a:off x="3786181" y="4214818"/>
              <a:ext cx="2743559" cy="979289"/>
            </a:xfrm>
            <a:prstGeom prst="rect">
              <a:avLst/>
            </a:prstGeom>
            <a:noFill/>
            <a:ln w="9525">
              <a:noFill/>
              <a:miter lim="800000"/>
              <a:headEnd/>
              <a:tailEnd/>
            </a:ln>
          </p:spPr>
        </p:pic>
        <p:pic>
          <p:nvPicPr>
            <p:cNvPr id="3112" name="Picture 4"/>
            <p:cNvPicPr>
              <a:picLocks noChangeAspect="1" noChangeArrowheads="1"/>
            </p:cNvPicPr>
            <p:nvPr/>
          </p:nvPicPr>
          <p:blipFill>
            <a:blip r:embed="rId12" cstate="print"/>
            <a:srcRect l="72830" t="36774" b="47899"/>
            <a:stretch>
              <a:fillRect/>
            </a:stretch>
          </p:blipFill>
          <p:spPr bwMode="auto">
            <a:xfrm>
              <a:off x="3786181" y="214290"/>
              <a:ext cx="3008217" cy="1285884"/>
            </a:xfrm>
            <a:prstGeom prst="rect">
              <a:avLst/>
            </a:prstGeom>
            <a:noFill/>
            <a:ln w="9525">
              <a:noFill/>
              <a:miter lim="800000"/>
              <a:headEnd/>
              <a:tailEnd/>
            </a:ln>
          </p:spPr>
        </p:pic>
        <p:pic>
          <p:nvPicPr>
            <p:cNvPr id="3113" name="Picture 4"/>
            <p:cNvPicPr>
              <a:picLocks noChangeAspect="1" noChangeArrowheads="1"/>
            </p:cNvPicPr>
            <p:nvPr/>
          </p:nvPicPr>
          <p:blipFill>
            <a:blip r:embed="rId13" cstate="print"/>
            <a:srcRect l="24922" t="48270" r="27170" b="26823"/>
            <a:stretch>
              <a:fillRect/>
            </a:stretch>
          </p:blipFill>
          <p:spPr bwMode="auto">
            <a:xfrm>
              <a:off x="5717389" y="1500174"/>
              <a:ext cx="2852971" cy="1233927"/>
            </a:xfrm>
            <a:prstGeom prst="rect">
              <a:avLst/>
            </a:prstGeom>
            <a:noFill/>
            <a:ln w="9525">
              <a:noFill/>
              <a:miter lim="800000"/>
              <a:headEnd/>
              <a:tailEnd/>
            </a:ln>
          </p:spPr>
        </p:pic>
        <p:pic>
          <p:nvPicPr>
            <p:cNvPr id="3114" name="Picture 6"/>
            <p:cNvPicPr>
              <a:picLocks noChangeAspect="1" noChangeArrowheads="1"/>
            </p:cNvPicPr>
            <p:nvPr/>
          </p:nvPicPr>
          <p:blipFill>
            <a:blip r:embed="rId4" cstate="print"/>
            <a:srcRect l="52499" t="66570"/>
            <a:stretch>
              <a:fillRect/>
            </a:stretch>
          </p:blipFill>
          <p:spPr bwMode="auto">
            <a:xfrm>
              <a:off x="3786181" y="5143512"/>
              <a:ext cx="2432055" cy="1446424"/>
            </a:xfrm>
            <a:prstGeom prst="rect">
              <a:avLst/>
            </a:prstGeom>
            <a:noFill/>
            <a:ln w="9525">
              <a:noFill/>
              <a:miter lim="800000"/>
              <a:headEnd/>
              <a:tailEnd/>
            </a:ln>
          </p:spPr>
        </p:pic>
      </p:grpSp>
      <p:grpSp>
        <p:nvGrpSpPr>
          <p:cNvPr id="3" name="Group 33"/>
          <p:cNvGrpSpPr>
            <a:grpSpLocks/>
          </p:cNvGrpSpPr>
          <p:nvPr/>
        </p:nvGrpSpPr>
        <p:grpSpPr bwMode="auto">
          <a:xfrm>
            <a:off x="285750" y="1581150"/>
            <a:ext cx="2357438" cy="3267075"/>
            <a:chOff x="4334223" y="836613"/>
            <a:chExt cx="4284969" cy="5308532"/>
          </a:xfrm>
        </p:grpSpPr>
        <p:pic>
          <p:nvPicPr>
            <p:cNvPr id="3098" name="Picture 12"/>
            <p:cNvPicPr>
              <a:picLocks noChangeAspect="1" noChangeArrowheads="1"/>
            </p:cNvPicPr>
            <p:nvPr/>
          </p:nvPicPr>
          <p:blipFill>
            <a:blip r:embed="rId14" cstate="print"/>
            <a:srcRect/>
            <a:stretch>
              <a:fillRect/>
            </a:stretch>
          </p:blipFill>
          <p:spPr bwMode="auto">
            <a:xfrm>
              <a:off x="4983461" y="3273052"/>
              <a:ext cx="3002668" cy="2497136"/>
            </a:xfrm>
            <a:prstGeom prst="rect">
              <a:avLst/>
            </a:prstGeom>
            <a:noFill/>
            <a:ln w="9525">
              <a:noFill/>
              <a:miter lim="800000"/>
              <a:headEnd/>
              <a:tailEnd/>
            </a:ln>
          </p:spPr>
        </p:pic>
        <p:pic>
          <p:nvPicPr>
            <p:cNvPr id="3099" name="Picture 10"/>
            <p:cNvPicPr>
              <a:picLocks noChangeAspect="1" noChangeArrowheads="1"/>
            </p:cNvPicPr>
            <p:nvPr/>
          </p:nvPicPr>
          <p:blipFill>
            <a:blip r:embed="rId15" cstate="print"/>
            <a:srcRect/>
            <a:stretch>
              <a:fillRect/>
            </a:stretch>
          </p:blipFill>
          <p:spPr bwMode="auto">
            <a:xfrm>
              <a:off x="4556148" y="1532740"/>
              <a:ext cx="1336246" cy="1160209"/>
            </a:xfrm>
            <a:prstGeom prst="rect">
              <a:avLst/>
            </a:prstGeom>
            <a:noFill/>
            <a:ln w="9525">
              <a:noFill/>
              <a:miter lim="800000"/>
              <a:headEnd/>
              <a:tailEnd/>
            </a:ln>
          </p:spPr>
        </p:pic>
        <p:pic>
          <p:nvPicPr>
            <p:cNvPr id="3100" name="Picture 11"/>
            <p:cNvPicPr>
              <a:picLocks noChangeAspect="1" noChangeArrowheads="1"/>
            </p:cNvPicPr>
            <p:nvPr/>
          </p:nvPicPr>
          <p:blipFill>
            <a:blip r:embed="rId16" cstate="print"/>
            <a:srcRect/>
            <a:stretch>
              <a:fillRect/>
            </a:stretch>
          </p:blipFill>
          <p:spPr bwMode="auto">
            <a:xfrm>
              <a:off x="6931176" y="1532738"/>
              <a:ext cx="1298475" cy="1177212"/>
            </a:xfrm>
            <a:prstGeom prst="rect">
              <a:avLst/>
            </a:prstGeom>
            <a:noFill/>
            <a:ln w="9525">
              <a:noFill/>
              <a:miter lim="800000"/>
              <a:headEnd/>
              <a:tailEnd/>
            </a:ln>
          </p:spPr>
        </p:pic>
        <p:sp>
          <p:nvSpPr>
            <p:cNvPr id="3101" name="Text Box 14"/>
            <p:cNvSpPr txBox="1">
              <a:spLocks noChangeArrowheads="1"/>
            </p:cNvSpPr>
            <p:nvPr/>
          </p:nvSpPr>
          <p:spPr bwMode="auto">
            <a:xfrm>
              <a:off x="4464073" y="836613"/>
              <a:ext cx="1547387" cy="749780"/>
            </a:xfrm>
            <a:prstGeom prst="rect">
              <a:avLst/>
            </a:prstGeom>
            <a:noFill/>
            <a:ln w="9525">
              <a:noFill/>
              <a:miter lim="800000"/>
              <a:headEnd/>
              <a:tailEnd/>
            </a:ln>
          </p:spPr>
          <p:txBody>
            <a:bodyPr wrap="none">
              <a:spAutoFit/>
            </a:bodyPr>
            <a:lstStyle/>
            <a:p>
              <a:r>
                <a:rPr lang="en-GB" sz="1200" b="1"/>
                <a:t>Neutron </a:t>
              </a:r>
            </a:p>
            <a:p>
              <a:r>
                <a:rPr lang="en-GB" sz="1200" b="1"/>
                <a:t>diffraction</a:t>
              </a:r>
              <a:endParaRPr lang="en-US" sz="1200" b="1"/>
            </a:p>
          </p:txBody>
        </p:sp>
        <p:sp>
          <p:nvSpPr>
            <p:cNvPr id="3102" name="Text Box 15"/>
            <p:cNvSpPr txBox="1">
              <a:spLocks noChangeArrowheads="1"/>
            </p:cNvSpPr>
            <p:nvPr/>
          </p:nvSpPr>
          <p:spPr bwMode="auto">
            <a:xfrm>
              <a:off x="6861202" y="849313"/>
              <a:ext cx="1547387" cy="749780"/>
            </a:xfrm>
            <a:prstGeom prst="rect">
              <a:avLst/>
            </a:prstGeom>
            <a:noFill/>
            <a:ln w="9525">
              <a:noFill/>
              <a:miter lim="800000"/>
              <a:headEnd/>
              <a:tailEnd/>
            </a:ln>
          </p:spPr>
          <p:txBody>
            <a:bodyPr wrap="none">
              <a:spAutoFit/>
            </a:bodyPr>
            <a:lstStyle/>
            <a:p>
              <a:r>
                <a:rPr lang="en-GB" sz="1200" b="1"/>
                <a:t>X-ray </a:t>
              </a:r>
            </a:p>
            <a:p>
              <a:r>
                <a:rPr lang="en-GB" sz="1200" b="1"/>
                <a:t>diffraction</a:t>
              </a:r>
              <a:endParaRPr lang="en-US" sz="1200" b="1"/>
            </a:p>
          </p:txBody>
        </p:sp>
        <p:sp>
          <p:nvSpPr>
            <p:cNvPr id="3103" name="Text Box 18"/>
            <p:cNvSpPr txBox="1">
              <a:spLocks noChangeArrowheads="1"/>
            </p:cNvSpPr>
            <p:nvPr/>
          </p:nvSpPr>
          <p:spPr bwMode="auto">
            <a:xfrm>
              <a:off x="4334223" y="5695277"/>
              <a:ext cx="4284969" cy="449868"/>
            </a:xfrm>
            <a:prstGeom prst="rect">
              <a:avLst/>
            </a:prstGeom>
            <a:noFill/>
            <a:ln w="9525">
              <a:noFill/>
              <a:miter lim="800000"/>
              <a:headEnd/>
              <a:tailEnd/>
            </a:ln>
          </p:spPr>
          <p:txBody>
            <a:bodyPr>
              <a:spAutoFit/>
            </a:bodyPr>
            <a:lstStyle/>
            <a:p>
              <a:r>
                <a:rPr lang="en-GB" sz="1200" b="1"/>
                <a:t>High-quality structure refinement</a:t>
              </a:r>
              <a:endParaRPr lang="en-US" sz="1200" b="1"/>
            </a:p>
          </p:txBody>
        </p:sp>
      </p:grpSp>
      <p:sp>
        <p:nvSpPr>
          <p:cNvPr id="44" name="Rectangle 43"/>
          <p:cNvSpPr/>
          <p:nvPr/>
        </p:nvSpPr>
        <p:spPr>
          <a:xfrm>
            <a:off x="2915816" y="1772816"/>
            <a:ext cx="3371254" cy="3231654"/>
          </a:xfrm>
          <a:prstGeom prst="rect">
            <a:avLst/>
          </a:prstGeom>
        </p:spPr>
        <p:txBody>
          <a:bodyPr wrap="square">
            <a:spAutoFit/>
          </a:bodyPr>
          <a:lstStyle/>
          <a:p>
            <a:pPr marL="342900" indent="-342900">
              <a:spcAft>
                <a:spcPts val="1200"/>
              </a:spcAft>
              <a:buSzPct val="135000"/>
              <a:buFont typeface="Arial" pitchFamily="34" charset="0"/>
              <a:buChar char="•"/>
              <a:defRPr/>
            </a:pPr>
            <a:r>
              <a:rPr lang="en-GB" sz="1400" dirty="0" smtClean="0">
                <a:solidFill>
                  <a:schemeClr val="tx1">
                    <a:lumMod val="65000"/>
                    <a:lumOff val="35000"/>
                  </a:schemeClr>
                </a:solidFill>
                <a:latin typeface="Arial" charset="0"/>
              </a:rPr>
              <a:t>Common data catalogue</a:t>
            </a:r>
            <a:endParaRPr lang="en-GB" sz="1400" dirty="0">
              <a:solidFill>
                <a:schemeClr val="tx1">
                  <a:lumMod val="65000"/>
                  <a:lumOff val="35000"/>
                </a:schemeClr>
              </a:solidFill>
              <a:latin typeface="Arial" charset="0"/>
            </a:endParaRPr>
          </a:p>
          <a:p>
            <a:pPr marL="342900" indent="-342900">
              <a:spcAft>
                <a:spcPts val="1200"/>
              </a:spcAft>
              <a:buSzPct val="135000"/>
              <a:buFont typeface="Arial" pitchFamily="34" charset="0"/>
              <a:buChar char="•"/>
              <a:defRPr/>
            </a:pPr>
            <a:r>
              <a:rPr lang="en-GB" sz="1400" dirty="0" smtClean="0">
                <a:solidFill>
                  <a:schemeClr val="tx1">
                    <a:lumMod val="65000"/>
                    <a:lumOff val="35000"/>
                  </a:schemeClr>
                </a:solidFill>
                <a:latin typeface="Arial" charset="0"/>
              </a:rPr>
              <a:t>Integration of users data </a:t>
            </a:r>
            <a:r>
              <a:rPr lang="en-GB" sz="1400" dirty="0">
                <a:solidFill>
                  <a:schemeClr val="tx1">
                    <a:lumMod val="65000"/>
                    <a:lumOff val="35000"/>
                  </a:schemeClr>
                </a:solidFill>
                <a:latin typeface="Arial" charset="0"/>
              </a:rPr>
              <a:t>from different facilities</a:t>
            </a:r>
          </a:p>
          <a:p>
            <a:pPr marL="342900" indent="-342900">
              <a:spcAft>
                <a:spcPts val="1200"/>
              </a:spcAft>
              <a:buSzPct val="135000"/>
              <a:buFont typeface="Arial" pitchFamily="34" charset="0"/>
              <a:buChar char="•"/>
              <a:defRPr/>
            </a:pPr>
            <a:r>
              <a:rPr lang="en-GB" sz="1400" dirty="0" smtClean="0">
                <a:solidFill>
                  <a:schemeClr val="tx1">
                    <a:lumMod val="65000"/>
                    <a:lumOff val="35000"/>
                  </a:schemeClr>
                </a:solidFill>
                <a:latin typeface="Arial" charset="0"/>
              </a:rPr>
              <a:t>Track provenance of data  through analysis stages</a:t>
            </a:r>
          </a:p>
          <a:p>
            <a:pPr marL="342900" indent="-342900">
              <a:spcAft>
                <a:spcPts val="1200"/>
              </a:spcAft>
              <a:buSzPct val="135000"/>
              <a:buFont typeface="Arial" pitchFamily="34" charset="0"/>
              <a:buChar char="•"/>
              <a:defRPr/>
            </a:pPr>
            <a:r>
              <a:rPr lang="en-GB" sz="1400" dirty="0" smtClean="0">
                <a:solidFill>
                  <a:schemeClr val="tx1">
                    <a:lumMod val="65000"/>
                    <a:lumOff val="35000"/>
                  </a:schemeClr>
                </a:solidFill>
                <a:latin typeface="Arial" charset="0"/>
              </a:rPr>
              <a:t>Deploy standards for long-term curation</a:t>
            </a:r>
          </a:p>
          <a:p>
            <a:pPr marL="342900" indent="-342900">
              <a:spcAft>
                <a:spcPts val="1200"/>
              </a:spcAft>
              <a:buSzPct val="135000"/>
              <a:buFont typeface="Arial" pitchFamily="34" charset="0"/>
              <a:buChar char="•"/>
              <a:defRPr/>
            </a:pPr>
            <a:r>
              <a:rPr lang="en-GB" sz="1400" dirty="0" smtClean="0">
                <a:solidFill>
                  <a:schemeClr val="tx1">
                    <a:lumMod val="65000"/>
                    <a:lumOff val="35000"/>
                  </a:schemeClr>
                </a:solidFill>
                <a:latin typeface="Arial" charset="0"/>
              </a:rPr>
              <a:t>Support scalability through parallelisation</a:t>
            </a:r>
            <a:endParaRPr lang="en-GB" sz="1400" dirty="0">
              <a:solidFill>
                <a:schemeClr val="tx1">
                  <a:lumMod val="65000"/>
                  <a:lumOff val="35000"/>
                </a:schemeClr>
              </a:solidFill>
              <a:latin typeface="Arial" charset="0"/>
            </a:endParaRPr>
          </a:p>
          <a:p>
            <a:pPr marL="342900" indent="-342900">
              <a:spcAft>
                <a:spcPts val="1200"/>
              </a:spcAft>
              <a:buSzPct val="135000"/>
              <a:buFont typeface="Arial" pitchFamily="34" charset="0"/>
              <a:buChar char="•"/>
              <a:defRPr/>
            </a:pPr>
            <a:r>
              <a:rPr lang="en-GB" sz="1400" dirty="0" smtClean="0">
                <a:solidFill>
                  <a:schemeClr val="tx1">
                    <a:lumMod val="65000"/>
                    <a:lumOff val="35000"/>
                  </a:schemeClr>
                </a:solidFill>
                <a:latin typeface="Arial" charset="0"/>
              </a:rPr>
              <a:t>Deploy infrastructure in three different techniques</a:t>
            </a:r>
            <a:endParaRPr lang="en-GB" sz="1400" dirty="0">
              <a:solidFill>
                <a:schemeClr val="tx1">
                  <a:lumMod val="65000"/>
                  <a:lumOff val="35000"/>
                </a:schemeClr>
              </a:solidFill>
              <a:latin typeface="Arial" charset="0"/>
            </a:endParaRPr>
          </a:p>
        </p:txBody>
      </p:sp>
      <p:pic>
        <p:nvPicPr>
          <p:cNvPr id="1026" name="Picture 2"/>
          <p:cNvPicPr>
            <a:picLocks noChangeAspect="1" noChangeArrowheads="1"/>
          </p:cNvPicPr>
          <p:nvPr/>
        </p:nvPicPr>
        <p:blipFill>
          <a:blip r:embed="rId17" cstate="print"/>
          <a:srcRect/>
          <a:stretch>
            <a:fillRect/>
          </a:stretch>
        </p:blipFill>
        <p:spPr bwMode="auto">
          <a:xfrm>
            <a:off x="71438" y="5286375"/>
            <a:ext cx="2643187" cy="571500"/>
          </a:xfrm>
          <a:prstGeom prst="rect">
            <a:avLst/>
          </a:prstGeom>
          <a:noFill/>
          <a:ln w="9525">
            <a:noFill/>
            <a:miter lim="800000"/>
            <a:headEnd/>
            <a:tailEnd/>
          </a:ln>
          <a:effectLst>
            <a:outerShdw blurRad="50800" dist="50800" dir="2400000" algn="ctr" rotWithShape="0">
              <a:schemeClr val="tx1"/>
            </a:outerShdw>
          </a:effectLst>
        </p:spPr>
      </p:pic>
      <p:pic>
        <p:nvPicPr>
          <p:cNvPr id="1027" name="Picture 3"/>
          <p:cNvPicPr>
            <a:picLocks noChangeAspect="1" noChangeArrowheads="1"/>
          </p:cNvPicPr>
          <p:nvPr/>
        </p:nvPicPr>
        <p:blipFill>
          <a:blip r:embed="rId18" cstate="print"/>
          <a:srcRect/>
          <a:stretch>
            <a:fillRect/>
          </a:stretch>
        </p:blipFill>
        <p:spPr bwMode="auto">
          <a:xfrm>
            <a:off x="1625377" y="5960431"/>
            <a:ext cx="714375" cy="785813"/>
          </a:xfrm>
          <a:prstGeom prst="rect">
            <a:avLst/>
          </a:prstGeom>
          <a:noFill/>
          <a:ln w="9525">
            <a:noFill/>
            <a:miter lim="800000"/>
            <a:headEnd/>
            <a:tailEnd/>
          </a:ln>
          <a:effectLst>
            <a:outerShdw blurRad="50800" dist="50800" dir="2400000" algn="ctr" rotWithShape="0">
              <a:schemeClr val="tx1"/>
            </a:outerShdw>
          </a:effectLst>
        </p:spPr>
      </p:pic>
      <p:pic>
        <p:nvPicPr>
          <p:cNvPr id="1033" name="Picture 9"/>
          <p:cNvPicPr>
            <a:picLocks noChangeAspect="1" noChangeArrowheads="1"/>
          </p:cNvPicPr>
          <p:nvPr/>
        </p:nvPicPr>
        <p:blipFill>
          <a:blip r:embed="rId19" cstate="print"/>
          <a:srcRect/>
          <a:stretch>
            <a:fillRect/>
          </a:stretch>
        </p:blipFill>
        <p:spPr bwMode="auto">
          <a:xfrm>
            <a:off x="5148064" y="6000750"/>
            <a:ext cx="771525" cy="771525"/>
          </a:xfrm>
          <a:prstGeom prst="rect">
            <a:avLst/>
          </a:prstGeom>
          <a:noFill/>
          <a:ln w="9525">
            <a:noFill/>
            <a:miter lim="800000"/>
            <a:headEnd/>
            <a:tailEnd/>
          </a:ln>
          <a:effectLst>
            <a:outerShdw blurRad="50800" dist="50800" dir="2400000" algn="ctr" rotWithShape="0">
              <a:schemeClr val="tx1"/>
            </a:outerShdw>
          </a:effectLst>
        </p:spPr>
      </p:pic>
      <p:pic>
        <p:nvPicPr>
          <p:cNvPr id="1034" name="Picture 10"/>
          <p:cNvPicPr>
            <a:picLocks noChangeAspect="1" noChangeArrowheads="1"/>
          </p:cNvPicPr>
          <p:nvPr/>
        </p:nvPicPr>
        <p:blipFill>
          <a:blip r:embed="rId20" cstate="print"/>
          <a:srcRect/>
          <a:stretch>
            <a:fillRect/>
          </a:stretch>
        </p:blipFill>
        <p:spPr bwMode="auto">
          <a:xfrm>
            <a:off x="2719958" y="6165304"/>
            <a:ext cx="1924050" cy="590550"/>
          </a:xfrm>
          <a:prstGeom prst="rect">
            <a:avLst/>
          </a:prstGeom>
          <a:noFill/>
          <a:ln w="9525">
            <a:noFill/>
            <a:miter lim="800000"/>
            <a:headEnd/>
            <a:tailEnd/>
          </a:ln>
          <a:effectLst>
            <a:outerShdw blurRad="50800" dist="50800" dir="2400000" algn="ctr" rotWithShape="0">
              <a:schemeClr val="tx1"/>
            </a:outerShdw>
          </a:effectLst>
        </p:spPr>
      </p:pic>
      <p:pic>
        <p:nvPicPr>
          <p:cNvPr id="1036" name="Picture 12"/>
          <p:cNvPicPr>
            <a:picLocks noChangeAspect="1" noChangeArrowheads="1"/>
          </p:cNvPicPr>
          <p:nvPr/>
        </p:nvPicPr>
        <p:blipFill>
          <a:blip r:embed="rId21" cstate="print"/>
          <a:srcRect/>
          <a:stretch>
            <a:fillRect/>
          </a:stretch>
        </p:blipFill>
        <p:spPr bwMode="auto">
          <a:xfrm>
            <a:off x="4238625" y="5286375"/>
            <a:ext cx="762000" cy="771525"/>
          </a:xfrm>
          <a:prstGeom prst="rect">
            <a:avLst/>
          </a:prstGeom>
          <a:noFill/>
          <a:ln w="9525">
            <a:noFill/>
            <a:miter lim="800000"/>
            <a:headEnd/>
            <a:tailEnd/>
          </a:ln>
          <a:effectLst>
            <a:outerShdw blurRad="50800" dist="50800" dir="2400000" algn="ctr" rotWithShape="0">
              <a:schemeClr val="tx1"/>
            </a:outerShdw>
          </a:effectLst>
        </p:spPr>
      </p:pic>
      <p:pic>
        <p:nvPicPr>
          <p:cNvPr id="1037" name="Picture 13"/>
          <p:cNvPicPr>
            <a:picLocks noChangeAspect="1" noChangeArrowheads="1"/>
          </p:cNvPicPr>
          <p:nvPr/>
        </p:nvPicPr>
        <p:blipFill>
          <a:blip r:embed="rId22" cstate="print"/>
          <a:srcRect/>
          <a:stretch>
            <a:fillRect/>
          </a:stretch>
        </p:blipFill>
        <p:spPr bwMode="auto">
          <a:xfrm>
            <a:off x="7177409" y="5169817"/>
            <a:ext cx="1643063" cy="779463"/>
          </a:xfrm>
          <a:prstGeom prst="rect">
            <a:avLst/>
          </a:prstGeom>
          <a:noFill/>
          <a:ln w="9525">
            <a:noFill/>
            <a:miter lim="800000"/>
            <a:headEnd/>
            <a:tailEnd/>
          </a:ln>
          <a:effectLst>
            <a:outerShdw blurRad="50800" dist="50800" dir="2400000" algn="ctr" rotWithShape="0">
              <a:schemeClr val="tx1"/>
            </a:outerShdw>
          </a:effectLst>
        </p:spPr>
      </p:pic>
      <p:pic>
        <p:nvPicPr>
          <p:cNvPr id="1038" name="Picture 14"/>
          <p:cNvPicPr>
            <a:picLocks noChangeAspect="1" noChangeArrowheads="1"/>
          </p:cNvPicPr>
          <p:nvPr/>
        </p:nvPicPr>
        <p:blipFill>
          <a:blip r:embed="rId23" cstate="print"/>
          <a:srcRect/>
          <a:stretch>
            <a:fillRect/>
          </a:stretch>
        </p:blipFill>
        <p:spPr bwMode="auto">
          <a:xfrm>
            <a:off x="179511" y="6021288"/>
            <a:ext cx="1179105" cy="648072"/>
          </a:xfrm>
          <a:prstGeom prst="rect">
            <a:avLst/>
          </a:prstGeom>
          <a:noFill/>
          <a:ln w="9525">
            <a:noFill/>
            <a:miter lim="800000"/>
            <a:headEnd/>
            <a:tailEnd/>
          </a:ln>
          <a:effectLst>
            <a:outerShdw blurRad="50800" dist="50800" dir="2400000" algn="ctr" rotWithShape="0">
              <a:schemeClr val="tx1"/>
            </a:outerShdw>
          </a:effectLst>
        </p:spPr>
      </p:pic>
      <p:pic>
        <p:nvPicPr>
          <p:cNvPr id="1040" name="Picture 16"/>
          <p:cNvPicPr>
            <a:picLocks noChangeAspect="1" noChangeArrowheads="1"/>
          </p:cNvPicPr>
          <p:nvPr/>
        </p:nvPicPr>
        <p:blipFill>
          <a:blip r:embed="rId24" cstate="print"/>
          <a:srcRect/>
          <a:stretch>
            <a:fillRect/>
          </a:stretch>
        </p:blipFill>
        <p:spPr bwMode="auto">
          <a:xfrm>
            <a:off x="3024188" y="5286375"/>
            <a:ext cx="833437" cy="785813"/>
          </a:xfrm>
          <a:prstGeom prst="rect">
            <a:avLst/>
          </a:prstGeom>
          <a:noFill/>
          <a:ln w="9525">
            <a:noFill/>
            <a:miter lim="800000"/>
            <a:headEnd/>
            <a:tailEnd/>
          </a:ln>
          <a:effectLst>
            <a:outerShdw blurRad="50800" dist="50800" dir="2400000" algn="ctr" rotWithShape="0">
              <a:schemeClr val="tx1"/>
            </a:outerShdw>
          </a:effectLst>
        </p:spPr>
      </p:pic>
      <p:pic>
        <p:nvPicPr>
          <p:cNvPr id="63" name="Picture 62" descr="Psilogo.gif"/>
          <p:cNvPicPr>
            <a:picLocks noChangeAspect="1"/>
          </p:cNvPicPr>
          <p:nvPr/>
        </p:nvPicPr>
        <p:blipFill>
          <a:blip r:embed="rId25" cstate="print"/>
          <a:stretch>
            <a:fillRect/>
          </a:stretch>
        </p:blipFill>
        <p:spPr>
          <a:xfrm>
            <a:off x="5214938" y="5286375"/>
            <a:ext cx="1558925" cy="571500"/>
          </a:xfrm>
          <a:prstGeom prst="rect">
            <a:avLst/>
          </a:prstGeom>
          <a:solidFill>
            <a:schemeClr val="bg1"/>
          </a:solidFill>
          <a:ln w="9525">
            <a:noFill/>
            <a:miter lim="800000"/>
            <a:headEnd/>
            <a:tailEnd/>
          </a:ln>
          <a:effectLst>
            <a:outerShdw blurRad="50800" dist="50800" dir="2400000" algn="ctr" rotWithShape="0">
              <a:schemeClr val="tx1"/>
            </a:outerShdw>
          </a:effectLst>
        </p:spPr>
      </p:pic>
      <p:pic>
        <p:nvPicPr>
          <p:cNvPr id="64" name="Picture 63" descr="Soleillogo.gif"/>
          <p:cNvPicPr>
            <a:picLocks noChangeAspect="1"/>
          </p:cNvPicPr>
          <p:nvPr/>
        </p:nvPicPr>
        <p:blipFill>
          <a:blip r:embed="rId26" cstate="print"/>
          <a:stretch>
            <a:fillRect/>
          </a:stretch>
        </p:blipFill>
        <p:spPr>
          <a:xfrm>
            <a:off x="6156176" y="6000750"/>
            <a:ext cx="1504950" cy="762000"/>
          </a:xfrm>
          <a:prstGeom prst="rect">
            <a:avLst/>
          </a:prstGeom>
          <a:solidFill>
            <a:schemeClr val="bg1"/>
          </a:solidFill>
          <a:ln w="9525">
            <a:noFill/>
            <a:miter lim="800000"/>
            <a:headEnd/>
            <a:tailEnd/>
          </a:ln>
          <a:effectLst>
            <a:outerShdw blurRad="50800" dist="50800" dir="2400000" algn="ctr" rotWithShape="0">
              <a:schemeClr val="tx1"/>
            </a:outerShdw>
          </a:effectLst>
        </p:spPr>
      </p:pic>
      <p:sp>
        <p:nvSpPr>
          <p:cNvPr id="46" name="Rectangle 45"/>
          <p:cNvSpPr/>
          <p:nvPr/>
        </p:nvSpPr>
        <p:spPr bwMode="auto">
          <a:xfrm>
            <a:off x="0" y="476672"/>
            <a:ext cx="9144000" cy="461665"/>
          </a:xfrm>
          <a:prstGeom prst="rect">
            <a:avLst/>
          </a:prstGeom>
        </p:spPr>
        <p:txBody>
          <a:bodyPr>
            <a:spAutoFit/>
          </a:bodyPr>
          <a:lstStyle/>
          <a:p>
            <a:pPr>
              <a:defRPr/>
            </a:pPr>
            <a:r>
              <a:rPr lang="en-GB" b="1" dirty="0">
                <a:solidFill>
                  <a:srgbClr val="FF0000"/>
                </a:solidFill>
                <a:latin typeface="Arial" charset="0"/>
              </a:rPr>
              <a:t>PaN-data ODI</a:t>
            </a:r>
            <a:r>
              <a:rPr lang="en-GB" sz="1600" dirty="0">
                <a:solidFill>
                  <a:srgbClr val="FF0000"/>
                </a:solidFill>
                <a:latin typeface="Arial" charset="0"/>
              </a:rPr>
              <a:t>– an Open Data Infrastructure for European Photon and Neutron laboratories</a:t>
            </a:r>
            <a:endParaRPr lang="en-GB" dirty="0">
              <a:solidFill>
                <a:srgbClr val="FF0000"/>
              </a:solidFill>
              <a:latin typeface="Arial" charset="0"/>
            </a:endParaRPr>
          </a:p>
        </p:txBody>
      </p:sp>
      <p:pic>
        <p:nvPicPr>
          <p:cNvPr id="40" name="Picture 39" descr="LLBO-FOND-RVB.png"/>
          <p:cNvPicPr>
            <a:picLocks noChangeAspect="1"/>
          </p:cNvPicPr>
          <p:nvPr/>
        </p:nvPicPr>
        <p:blipFill>
          <a:blip r:embed="rId27" cstate="print"/>
          <a:stretch>
            <a:fillRect/>
          </a:stretch>
        </p:blipFill>
        <p:spPr>
          <a:xfrm>
            <a:off x="7781120" y="6093296"/>
            <a:ext cx="1183368" cy="720080"/>
          </a:xfrm>
          <a:prstGeom prst="rect">
            <a:avLst/>
          </a:prstGeom>
        </p:spPr>
      </p:pic>
      <p:sp>
        <p:nvSpPr>
          <p:cNvPr id="41" name="TextBox 40"/>
          <p:cNvSpPr txBox="1"/>
          <p:nvPr/>
        </p:nvSpPr>
        <p:spPr>
          <a:xfrm>
            <a:off x="683568" y="0"/>
            <a:ext cx="7992888" cy="523220"/>
          </a:xfrm>
          <a:prstGeom prst="rect">
            <a:avLst/>
          </a:prstGeom>
          <a:noFill/>
        </p:spPr>
        <p:txBody>
          <a:bodyPr wrap="square" rtlCol="0">
            <a:spAutoFit/>
          </a:bodyPr>
          <a:lstStyle/>
          <a:p>
            <a:pPr algn="ctr"/>
            <a:r>
              <a:rPr lang="en-GB" sz="2800" b="1" dirty="0" smtClean="0">
                <a:solidFill>
                  <a:srgbClr val="002060"/>
                </a:solidFill>
              </a:rPr>
              <a:t>Driver 4: Interoperability across Facilities</a:t>
            </a:r>
            <a:endParaRPr lang="en-GB" sz="2800" b="1" dirty="0">
              <a:solidFill>
                <a:srgbClr val="002060"/>
              </a:solidFil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8964488" cy="1143000"/>
          </a:xfrm>
        </p:spPr>
        <p:txBody>
          <a:bodyPr>
            <a:normAutofit fontScale="90000"/>
          </a:bodyPr>
          <a:lstStyle/>
          <a:p>
            <a:r>
              <a:rPr lang="en-GB" b="1" dirty="0" smtClean="0"/>
              <a:t>A Data Management Architecture</a:t>
            </a:r>
            <a:endParaRPr lang="en-GB" b="1" dirty="0"/>
          </a:p>
        </p:txBody>
      </p:sp>
      <p:sp>
        <p:nvSpPr>
          <p:cNvPr id="6" name="Content Placeholder 5"/>
          <p:cNvSpPr>
            <a:spLocks noGrp="1"/>
          </p:cNvSpPr>
          <p:nvPr>
            <p:ph sz="half" idx="1"/>
          </p:nvPr>
        </p:nvSpPr>
        <p:spPr/>
        <p:txBody>
          <a:bodyPr/>
          <a:lstStyle/>
          <a:p>
            <a:endParaRPr lang="en-GB"/>
          </a:p>
        </p:txBody>
      </p:sp>
      <p:sp>
        <p:nvSpPr>
          <p:cNvPr id="7" name="Content Placeholder 6"/>
          <p:cNvSpPr>
            <a:spLocks noGrp="1"/>
          </p:cNvSpPr>
          <p:nvPr>
            <p:ph sz="half" idx="2"/>
          </p:nvPr>
        </p:nvSpPr>
        <p:spPr>
          <a:xfrm>
            <a:off x="5796136" y="1340768"/>
            <a:ext cx="3347864" cy="4465637"/>
          </a:xfrm>
        </p:spPr>
        <p:txBody>
          <a:bodyPr>
            <a:normAutofit fontScale="55000" lnSpcReduction="20000"/>
          </a:bodyPr>
          <a:lstStyle/>
          <a:p>
            <a:pPr>
              <a:buFont typeface="Arial" pitchFamily="34" charset="0"/>
              <a:buChar char="•"/>
            </a:pPr>
            <a:r>
              <a:rPr lang="en-GB" dirty="0" smtClean="0"/>
              <a:t>Generic</a:t>
            </a:r>
          </a:p>
          <a:p>
            <a:pPr lvl="1">
              <a:buFont typeface="Arial" pitchFamily="34" charset="0"/>
              <a:buChar char="•"/>
            </a:pPr>
            <a:r>
              <a:rPr lang="en-GB" dirty="0" smtClean="0"/>
              <a:t>Can be applied to different customers</a:t>
            </a:r>
          </a:p>
          <a:p>
            <a:pPr>
              <a:buFont typeface="Arial" pitchFamily="34" charset="0"/>
              <a:buChar char="•"/>
            </a:pPr>
            <a:r>
              <a:rPr lang="en-GB" dirty="0" smtClean="0"/>
              <a:t>  Robust	</a:t>
            </a:r>
          </a:p>
          <a:p>
            <a:pPr lvl="1">
              <a:buFont typeface="Arial" pitchFamily="34" charset="0"/>
              <a:buChar char="•"/>
            </a:pPr>
            <a:r>
              <a:rPr lang="en-GB" dirty="0" smtClean="0"/>
              <a:t>Can be monitored and maintained </a:t>
            </a:r>
          </a:p>
          <a:p>
            <a:pPr>
              <a:buFont typeface="Arial" pitchFamily="34" charset="0"/>
              <a:buChar char="•"/>
            </a:pPr>
            <a:r>
              <a:rPr lang="en-GB" dirty="0" smtClean="0"/>
              <a:t>  Fast</a:t>
            </a:r>
          </a:p>
          <a:p>
            <a:pPr lvl="1">
              <a:buFont typeface="Arial" pitchFamily="34" charset="0"/>
              <a:buChar char="•"/>
            </a:pPr>
            <a:r>
              <a:rPr lang="en-GB" dirty="0" smtClean="0"/>
              <a:t>Manages large rates of data ingest</a:t>
            </a:r>
          </a:p>
          <a:p>
            <a:pPr>
              <a:buFont typeface="Arial" pitchFamily="34" charset="0"/>
              <a:buChar char="•"/>
            </a:pPr>
            <a:r>
              <a:rPr lang="en-GB" dirty="0" smtClean="0"/>
              <a:t>Scalable</a:t>
            </a:r>
          </a:p>
          <a:p>
            <a:pPr lvl="1">
              <a:buFont typeface="Arial" pitchFamily="34" charset="0"/>
              <a:buChar char="•"/>
            </a:pPr>
            <a:r>
              <a:rPr lang="en-GB" dirty="0" smtClean="0"/>
              <a:t>Manages the storage of very large amounts of data</a:t>
            </a:r>
          </a:p>
          <a:p>
            <a:pPr>
              <a:buFont typeface="Arial" pitchFamily="34" charset="0"/>
              <a:buChar char="•"/>
            </a:pPr>
            <a:r>
              <a:rPr lang="en-GB" dirty="0" smtClean="0"/>
              <a:t>  Secure</a:t>
            </a:r>
          </a:p>
          <a:p>
            <a:pPr lvl="1">
              <a:buFont typeface="Arial" pitchFamily="34" charset="0"/>
              <a:buChar char="•"/>
            </a:pPr>
            <a:r>
              <a:rPr lang="en-GB" dirty="0" smtClean="0"/>
              <a:t>Allows role-based access control to be applied</a:t>
            </a:r>
          </a:p>
          <a:p>
            <a:pPr>
              <a:buFont typeface="Arial" pitchFamily="34" charset="0"/>
              <a:buChar char="•"/>
            </a:pPr>
            <a:r>
              <a:rPr lang="en-GB" dirty="0" smtClean="0"/>
              <a:t>Integrity</a:t>
            </a:r>
          </a:p>
          <a:p>
            <a:pPr lvl="1">
              <a:buFont typeface="Arial" pitchFamily="34" charset="0"/>
              <a:buChar char="•"/>
            </a:pPr>
            <a:r>
              <a:rPr lang="en-GB" dirty="0" smtClean="0"/>
              <a:t>Data Verification at ingest</a:t>
            </a:r>
          </a:p>
          <a:p>
            <a:pPr lvl="1">
              <a:buFont typeface="Arial" pitchFamily="34" charset="0"/>
              <a:buChar char="•"/>
            </a:pPr>
            <a:r>
              <a:rPr lang="en-GB" dirty="0" smtClean="0"/>
              <a:t>Does not lose or </a:t>
            </a:r>
            <a:r>
              <a:rPr lang="en-GB" dirty="0" err="1" smtClean="0"/>
              <a:t>mis</a:t>
            </a:r>
            <a:r>
              <a:rPr lang="en-GB" dirty="0" smtClean="0"/>
              <a:t>-identify data over time</a:t>
            </a:r>
          </a:p>
          <a:p>
            <a:pPr>
              <a:buFont typeface="Arial" pitchFamily="34" charset="0"/>
              <a:buChar char="•"/>
            </a:pPr>
            <a:r>
              <a:rPr lang="en-GB" dirty="0" smtClean="0"/>
              <a:t>Monitoring</a:t>
            </a:r>
          </a:p>
          <a:p>
            <a:pPr lvl="1">
              <a:buFont typeface="Arial" pitchFamily="34" charset="0"/>
              <a:buChar char="•"/>
            </a:pPr>
            <a:r>
              <a:rPr lang="en-GB" dirty="0" smtClean="0"/>
              <a:t>Must generate reports</a:t>
            </a:r>
          </a:p>
          <a:p>
            <a:endParaRPr lang="en-GB" dirty="0"/>
          </a:p>
        </p:txBody>
      </p:sp>
      <p:pic>
        <p:nvPicPr>
          <p:cNvPr id="25602" name="Picture 2" descr="C:\home\projects\faciliities\DevelopmentPlans\GeneralArchitecture.png"/>
          <p:cNvPicPr>
            <a:picLocks noChangeAspect="1" noChangeArrowheads="1"/>
          </p:cNvPicPr>
          <p:nvPr/>
        </p:nvPicPr>
        <p:blipFill>
          <a:blip r:embed="rId2" cstate="print"/>
          <a:srcRect/>
          <a:stretch>
            <a:fillRect/>
          </a:stretch>
        </p:blipFill>
        <p:spPr bwMode="auto">
          <a:xfrm>
            <a:off x="179512" y="1412776"/>
            <a:ext cx="5508104" cy="5265555"/>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611188" y="2852738"/>
            <a:ext cx="7121525" cy="2041525"/>
          </a:xfrm>
        </p:spPr>
        <p:txBody>
          <a:bodyPr/>
          <a:lstStyle/>
          <a:p>
            <a:pPr>
              <a:lnSpc>
                <a:spcPct val="90000"/>
              </a:lnSpc>
            </a:pPr>
            <a:r>
              <a:rPr lang="en-GB" sz="3600" b="1" dirty="0" smtClean="0"/>
              <a:t>The science we do</a:t>
            </a:r>
            <a:endParaRPr lang="en-GB" sz="3600" dirty="0" smtClean="0"/>
          </a:p>
          <a:p>
            <a:pPr>
              <a:lnSpc>
                <a:spcPct val="90000"/>
              </a:lnSpc>
            </a:pPr>
            <a:endParaRPr lang="en-GB" sz="2000" dirty="0" smtClean="0"/>
          </a:p>
          <a:p>
            <a:pPr>
              <a:lnSpc>
                <a:spcPct val="90000"/>
              </a:lnSpc>
            </a:pPr>
            <a:endParaRPr lang="en-GB" sz="2000" dirty="0" smtClean="0"/>
          </a:p>
          <a:p>
            <a:pPr>
              <a:lnSpc>
                <a:spcPct val="90000"/>
              </a:lnSpc>
            </a:pPr>
            <a:endParaRPr lang="en-GB" sz="20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85813" y="0"/>
            <a:ext cx="7416800" cy="1143000"/>
          </a:xfrm>
        </p:spPr>
        <p:txBody>
          <a:bodyPr/>
          <a:lstStyle/>
          <a:p>
            <a:pPr eaLnBrk="1" hangingPunct="1"/>
            <a:r>
              <a:rPr lang="en-GB" sz="4000" dirty="0" smtClean="0"/>
              <a:t>Science and Technology Facilities Council </a:t>
            </a:r>
          </a:p>
        </p:txBody>
      </p:sp>
      <p:pic>
        <p:nvPicPr>
          <p:cNvPr id="17411" name="Picture 4" descr="DLS07"/>
          <p:cNvPicPr>
            <a:picLocks noChangeAspect="1" noChangeArrowheads="1"/>
          </p:cNvPicPr>
          <p:nvPr/>
        </p:nvPicPr>
        <p:blipFill>
          <a:blip r:embed="rId3" cstate="print"/>
          <a:srcRect/>
          <a:stretch>
            <a:fillRect/>
          </a:stretch>
        </p:blipFill>
        <p:spPr bwMode="auto">
          <a:xfrm>
            <a:off x="6084888" y="4765675"/>
            <a:ext cx="3059112" cy="2092325"/>
          </a:xfrm>
          <a:prstGeom prst="rect">
            <a:avLst/>
          </a:prstGeom>
          <a:noFill/>
          <a:ln w="9525">
            <a:noFill/>
            <a:miter lim="800000"/>
            <a:headEnd/>
            <a:tailEnd/>
          </a:ln>
        </p:spPr>
      </p:pic>
      <p:pic>
        <p:nvPicPr>
          <p:cNvPr id="17412" name="Picture 6" descr="ts2inside1"/>
          <p:cNvPicPr>
            <a:picLocks noChangeAspect="1" noChangeArrowheads="1"/>
          </p:cNvPicPr>
          <p:nvPr/>
        </p:nvPicPr>
        <p:blipFill>
          <a:blip r:embed="rId4" cstate="print"/>
          <a:srcRect/>
          <a:stretch>
            <a:fillRect/>
          </a:stretch>
        </p:blipFill>
        <p:spPr bwMode="auto">
          <a:xfrm>
            <a:off x="4067175" y="5327650"/>
            <a:ext cx="2039938" cy="1530350"/>
          </a:xfrm>
          <a:prstGeom prst="rect">
            <a:avLst/>
          </a:prstGeom>
          <a:noFill/>
          <a:ln w="9525">
            <a:noFill/>
            <a:miter lim="800000"/>
            <a:headEnd/>
            <a:tailEnd/>
          </a:ln>
        </p:spPr>
      </p:pic>
      <p:pic>
        <p:nvPicPr>
          <p:cNvPr id="17413" name="Picture 7" descr="Tulane-model-2"/>
          <p:cNvPicPr>
            <a:picLocks noChangeAspect="1" noChangeArrowheads="1"/>
          </p:cNvPicPr>
          <p:nvPr/>
        </p:nvPicPr>
        <p:blipFill>
          <a:blip r:embed="rId5" cstate="print"/>
          <a:srcRect/>
          <a:stretch>
            <a:fillRect/>
          </a:stretch>
        </p:blipFill>
        <p:spPr bwMode="auto">
          <a:xfrm>
            <a:off x="7410450" y="404813"/>
            <a:ext cx="1733550" cy="863600"/>
          </a:xfrm>
          <a:prstGeom prst="rect">
            <a:avLst/>
          </a:prstGeom>
          <a:noFill/>
          <a:ln w="9525">
            <a:noFill/>
            <a:miter lim="800000"/>
            <a:headEnd/>
            <a:tailEnd/>
          </a:ln>
        </p:spPr>
      </p:pic>
      <p:pic>
        <p:nvPicPr>
          <p:cNvPr id="17414" name="Picture 8" descr="IsaacNewtonTelescope"/>
          <p:cNvPicPr>
            <a:picLocks noChangeAspect="1" noChangeArrowheads="1"/>
          </p:cNvPicPr>
          <p:nvPr/>
        </p:nvPicPr>
        <p:blipFill>
          <a:blip r:embed="rId6" cstate="print"/>
          <a:srcRect/>
          <a:stretch>
            <a:fillRect/>
          </a:stretch>
        </p:blipFill>
        <p:spPr bwMode="auto">
          <a:xfrm>
            <a:off x="8107363" y="2708275"/>
            <a:ext cx="1036637" cy="909638"/>
          </a:xfrm>
          <a:prstGeom prst="rect">
            <a:avLst/>
          </a:prstGeom>
          <a:noFill/>
          <a:ln w="9525">
            <a:noFill/>
            <a:miter lim="800000"/>
            <a:headEnd/>
            <a:tailEnd/>
          </a:ln>
        </p:spPr>
      </p:pic>
      <p:pic>
        <p:nvPicPr>
          <p:cNvPr id="17415" name="Picture 9" descr="Petabytedatastore"/>
          <p:cNvPicPr>
            <a:picLocks noChangeAspect="1" noChangeArrowheads="1"/>
          </p:cNvPicPr>
          <p:nvPr/>
        </p:nvPicPr>
        <p:blipFill>
          <a:blip r:embed="rId7" cstate="print"/>
          <a:srcRect/>
          <a:stretch>
            <a:fillRect/>
          </a:stretch>
        </p:blipFill>
        <p:spPr bwMode="auto">
          <a:xfrm>
            <a:off x="7162800" y="1225550"/>
            <a:ext cx="1981200" cy="1482725"/>
          </a:xfrm>
          <a:prstGeom prst="rect">
            <a:avLst/>
          </a:prstGeom>
          <a:noFill/>
          <a:ln w="9525">
            <a:noFill/>
            <a:miter lim="800000"/>
            <a:headEnd/>
            <a:tailEnd/>
          </a:ln>
        </p:spPr>
      </p:pic>
      <p:pic>
        <p:nvPicPr>
          <p:cNvPr id="17416" name="Picture 11" descr="CLFgood"/>
          <p:cNvPicPr>
            <a:picLocks noChangeAspect="1" noChangeArrowheads="1"/>
          </p:cNvPicPr>
          <p:nvPr/>
        </p:nvPicPr>
        <p:blipFill>
          <a:blip r:embed="rId8" cstate="print"/>
          <a:srcRect/>
          <a:stretch>
            <a:fillRect/>
          </a:stretch>
        </p:blipFill>
        <p:spPr bwMode="auto">
          <a:xfrm>
            <a:off x="7740650" y="3644900"/>
            <a:ext cx="1403350" cy="1128713"/>
          </a:xfrm>
          <a:prstGeom prst="rect">
            <a:avLst/>
          </a:prstGeom>
          <a:noFill/>
          <a:ln w="9525">
            <a:noFill/>
            <a:miter lim="800000"/>
            <a:headEnd/>
            <a:tailEnd/>
          </a:ln>
        </p:spPr>
      </p:pic>
      <p:sp>
        <p:nvSpPr>
          <p:cNvPr id="3083" name="Rectangle 3"/>
          <p:cNvSpPr>
            <a:spLocks noGrp="1" noChangeArrowheads="1"/>
          </p:cNvSpPr>
          <p:nvPr>
            <p:ph type="body" idx="1"/>
          </p:nvPr>
        </p:nvSpPr>
        <p:spPr>
          <a:xfrm>
            <a:off x="233363" y="1285875"/>
            <a:ext cx="6624637" cy="2857500"/>
          </a:xfrm>
        </p:spPr>
        <p:txBody>
          <a:bodyPr>
            <a:normAutofit fontScale="85000" lnSpcReduction="20000"/>
          </a:bodyPr>
          <a:lstStyle/>
          <a:p>
            <a:pPr eaLnBrk="1" hangingPunct="1">
              <a:lnSpc>
                <a:spcPct val="120000"/>
              </a:lnSpc>
              <a:defRPr/>
            </a:pPr>
            <a:r>
              <a:rPr lang="en-GB" sz="2000" dirty="0" smtClean="0"/>
              <a:t>Provide large-scale scientific facilities for UK Science </a:t>
            </a:r>
          </a:p>
          <a:p>
            <a:pPr lvl="1" eaLnBrk="1" hangingPunct="1">
              <a:lnSpc>
                <a:spcPct val="120000"/>
              </a:lnSpc>
              <a:defRPr/>
            </a:pPr>
            <a:r>
              <a:rPr lang="en-GB" sz="2000" dirty="0" smtClean="0"/>
              <a:t>particularly in physics and astronomy</a:t>
            </a:r>
          </a:p>
          <a:p>
            <a:pPr lvl="1" eaLnBrk="1" hangingPunct="1">
              <a:lnSpc>
                <a:spcPct val="120000"/>
              </a:lnSpc>
              <a:defRPr/>
            </a:pPr>
            <a:r>
              <a:rPr lang="en-GB" sz="2000" dirty="0" smtClean="0"/>
              <a:t>ISIS and Diamond Light Source facilities </a:t>
            </a:r>
          </a:p>
          <a:p>
            <a:pPr lvl="1" eaLnBrk="1" hangingPunct="1">
              <a:lnSpc>
                <a:spcPct val="90000"/>
              </a:lnSpc>
              <a:defRPr/>
            </a:pPr>
            <a:endParaRPr lang="en-GB" sz="2000" dirty="0" smtClean="0"/>
          </a:p>
          <a:p>
            <a:pPr eaLnBrk="1" hangingPunct="1">
              <a:lnSpc>
                <a:spcPct val="90000"/>
              </a:lnSpc>
              <a:defRPr/>
            </a:pPr>
            <a:r>
              <a:rPr lang="en-GB" sz="2000" dirty="0" smtClean="0"/>
              <a:t>Scientific Computing Department</a:t>
            </a:r>
          </a:p>
          <a:p>
            <a:pPr lvl="1" eaLnBrk="1" hangingPunct="1">
              <a:lnSpc>
                <a:spcPct val="120000"/>
              </a:lnSpc>
              <a:defRPr/>
            </a:pPr>
            <a:r>
              <a:rPr lang="en-GB" sz="2000" dirty="0" smtClean="0"/>
              <a:t>Provides advanced IT development and services to the STFC Science Programme</a:t>
            </a:r>
          </a:p>
          <a:p>
            <a:pPr lvl="1" eaLnBrk="1" hangingPunct="1">
              <a:lnSpc>
                <a:spcPct val="120000"/>
              </a:lnSpc>
              <a:defRPr/>
            </a:pPr>
            <a:r>
              <a:rPr lang="en-GB" sz="2000" dirty="0" smtClean="0"/>
              <a:t>Strong role in management of our science data</a:t>
            </a:r>
          </a:p>
          <a:p>
            <a:pPr lvl="1" eaLnBrk="1" hangingPunct="1">
              <a:lnSpc>
                <a:spcPct val="120000"/>
              </a:lnSpc>
              <a:defRPr/>
            </a:pPr>
            <a:r>
              <a:rPr lang="en-GB" sz="2000" dirty="0" smtClean="0"/>
              <a:t>Computational science and engineering</a:t>
            </a:r>
          </a:p>
          <a:p>
            <a:pPr lvl="1" eaLnBrk="1" hangingPunct="1">
              <a:lnSpc>
                <a:spcPct val="90000"/>
              </a:lnSpc>
              <a:defRPr/>
            </a:pPr>
            <a:endParaRPr lang="en-GB" dirty="0" smtClean="0"/>
          </a:p>
        </p:txBody>
      </p:sp>
      <p:pic>
        <p:nvPicPr>
          <p:cNvPr id="17418" name="Picture 2" descr="C:\home\projects\faciliities\talks\ISIS2_130.jpg"/>
          <p:cNvPicPr>
            <a:picLocks noChangeAspect="1" noChangeArrowheads="1"/>
          </p:cNvPicPr>
          <p:nvPr/>
        </p:nvPicPr>
        <p:blipFill>
          <a:blip r:embed="rId9" cstate="print"/>
          <a:srcRect/>
          <a:stretch>
            <a:fillRect/>
          </a:stretch>
        </p:blipFill>
        <p:spPr bwMode="auto">
          <a:xfrm>
            <a:off x="0" y="5214938"/>
            <a:ext cx="2616200" cy="1643062"/>
          </a:xfrm>
          <a:prstGeom prst="rect">
            <a:avLst/>
          </a:prstGeom>
          <a:noFill/>
          <a:ln w="9525">
            <a:noFill/>
            <a:miter lim="800000"/>
            <a:headEnd/>
            <a:tailEnd/>
          </a:ln>
        </p:spPr>
      </p:pic>
      <p:pic>
        <p:nvPicPr>
          <p:cNvPr id="17419" name="Picture 12" descr="ERLPgood"/>
          <p:cNvPicPr>
            <a:picLocks noChangeAspect="1" noChangeArrowheads="1"/>
          </p:cNvPicPr>
          <p:nvPr/>
        </p:nvPicPr>
        <p:blipFill>
          <a:blip r:embed="rId10" cstate="print"/>
          <a:srcRect/>
          <a:stretch>
            <a:fillRect/>
          </a:stretch>
        </p:blipFill>
        <p:spPr bwMode="auto">
          <a:xfrm>
            <a:off x="2143125" y="4214813"/>
            <a:ext cx="2693988" cy="1549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85800" y="116632"/>
            <a:ext cx="7772400" cy="1143000"/>
          </a:xfrm>
        </p:spPr>
        <p:txBody>
          <a:bodyPr/>
          <a:lstStyle/>
          <a:p>
            <a:r>
              <a:rPr lang="en-GB" b="1" dirty="0" smtClean="0"/>
              <a:t>Large-Scale Facilities</a:t>
            </a:r>
          </a:p>
        </p:txBody>
      </p:sp>
      <p:grpSp>
        <p:nvGrpSpPr>
          <p:cNvPr id="18435" name="Group 4"/>
          <p:cNvGrpSpPr>
            <a:grpSpLocks/>
          </p:cNvGrpSpPr>
          <p:nvPr/>
        </p:nvGrpSpPr>
        <p:grpSpPr bwMode="auto">
          <a:xfrm>
            <a:off x="714375" y="1285875"/>
            <a:ext cx="7889875" cy="4432300"/>
            <a:chOff x="780" y="993"/>
            <a:chExt cx="4692" cy="3121"/>
          </a:xfrm>
        </p:grpSpPr>
        <p:pic>
          <p:nvPicPr>
            <p:cNvPr id="18437" name="Picture 5" descr="05EC4018AERIALVIEW"/>
            <p:cNvPicPr>
              <a:picLocks noChangeAspect="1" noChangeArrowheads="1"/>
            </p:cNvPicPr>
            <p:nvPr/>
          </p:nvPicPr>
          <p:blipFill>
            <a:blip r:embed="rId2" cstate="print"/>
            <a:srcRect/>
            <a:stretch>
              <a:fillRect/>
            </a:stretch>
          </p:blipFill>
          <p:spPr bwMode="auto">
            <a:xfrm>
              <a:off x="780" y="993"/>
              <a:ext cx="4692" cy="3121"/>
            </a:xfrm>
            <a:prstGeom prst="rect">
              <a:avLst/>
            </a:prstGeom>
            <a:noFill/>
            <a:ln w="9525">
              <a:noFill/>
              <a:miter lim="800000"/>
              <a:headEnd/>
              <a:tailEnd/>
            </a:ln>
          </p:spPr>
        </p:pic>
        <p:sp>
          <p:nvSpPr>
            <p:cNvPr id="18438" name="Freeform 6"/>
            <p:cNvSpPr>
              <a:spLocks/>
            </p:cNvSpPr>
            <p:nvPr/>
          </p:nvSpPr>
          <p:spPr bwMode="auto">
            <a:xfrm>
              <a:off x="780" y="1704"/>
              <a:ext cx="1656" cy="1830"/>
            </a:xfrm>
            <a:custGeom>
              <a:avLst/>
              <a:gdLst>
                <a:gd name="T0" fmla="*/ 18 w 1656"/>
                <a:gd name="T1" fmla="*/ 0 h 1830"/>
                <a:gd name="T2" fmla="*/ 1368 w 1656"/>
                <a:gd name="T3" fmla="*/ 246 h 1830"/>
                <a:gd name="T4" fmla="*/ 1314 w 1656"/>
                <a:gd name="T5" fmla="*/ 648 h 1830"/>
                <a:gd name="T6" fmla="*/ 1656 w 1656"/>
                <a:gd name="T7" fmla="*/ 732 h 1830"/>
                <a:gd name="T8" fmla="*/ 1566 w 1656"/>
                <a:gd name="T9" fmla="*/ 1092 h 1830"/>
                <a:gd name="T10" fmla="*/ 1236 w 1656"/>
                <a:gd name="T11" fmla="*/ 1074 h 1830"/>
                <a:gd name="T12" fmla="*/ 978 w 1656"/>
                <a:gd name="T13" fmla="*/ 1830 h 1830"/>
                <a:gd name="T14" fmla="*/ 0 w 1656"/>
                <a:gd name="T15" fmla="*/ 1632 h 1830"/>
                <a:gd name="T16" fmla="*/ 0 60000 65536"/>
                <a:gd name="T17" fmla="*/ 0 60000 65536"/>
                <a:gd name="T18" fmla="*/ 0 60000 65536"/>
                <a:gd name="T19" fmla="*/ 0 60000 65536"/>
                <a:gd name="T20" fmla="*/ 0 60000 65536"/>
                <a:gd name="T21" fmla="*/ 0 60000 65536"/>
                <a:gd name="T22" fmla="*/ 0 60000 65536"/>
                <a:gd name="T23" fmla="*/ 0 60000 65536"/>
                <a:gd name="T24" fmla="*/ 0 w 1656"/>
                <a:gd name="T25" fmla="*/ 0 h 1830"/>
                <a:gd name="T26" fmla="*/ 1656 w 1656"/>
                <a:gd name="T27" fmla="*/ 1830 h 18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56" h="1830">
                  <a:moveTo>
                    <a:pt x="18" y="0"/>
                  </a:moveTo>
                  <a:lnTo>
                    <a:pt x="1368" y="246"/>
                  </a:lnTo>
                  <a:lnTo>
                    <a:pt x="1314" y="648"/>
                  </a:lnTo>
                  <a:lnTo>
                    <a:pt x="1656" y="732"/>
                  </a:lnTo>
                  <a:lnTo>
                    <a:pt x="1566" y="1092"/>
                  </a:lnTo>
                  <a:lnTo>
                    <a:pt x="1236" y="1074"/>
                  </a:lnTo>
                  <a:lnTo>
                    <a:pt x="978" y="1830"/>
                  </a:lnTo>
                  <a:lnTo>
                    <a:pt x="0" y="1632"/>
                  </a:lnTo>
                </a:path>
              </a:pathLst>
            </a:custGeom>
            <a:noFill/>
            <a:ln w="25400">
              <a:solidFill>
                <a:srgbClr val="FF0000"/>
              </a:solidFill>
              <a:round/>
              <a:headEnd/>
              <a:tailEnd/>
            </a:ln>
          </p:spPr>
          <p:txBody>
            <a:bodyPr/>
            <a:lstStyle/>
            <a:p>
              <a:endParaRPr lang="en-GB"/>
            </a:p>
          </p:txBody>
        </p:sp>
        <p:sp>
          <p:nvSpPr>
            <p:cNvPr id="18439" name="Freeform 7"/>
            <p:cNvSpPr>
              <a:spLocks/>
            </p:cNvSpPr>
            <p:nvPr/>
          </p:nvSpPr>
          <p:spPr bwMode="auto">
            <a:xfrm>
              <a:off x="4506" y="1470"/>
              <a:ext cx="966" cy="2160"/>
            </a:xfrm>
            <a:custGeom>
              <a:avLst/>
              <a:gdLst>
                <a:gd name="T0" fmla="*/ 948 w 966"/>
                <a:gd name="T1" fmla="*/ 252 h 2160"/>
                <a:gd name="T2" fmla="*/ 402 w 966"/>
                <a:gd name="T3" fmla="*/ 0 h 2160"/>
                <a:gd name="T4" fmla="*/ 0 w 966"/>
                <a:gd name="T5" fmla="*/ 384 h 2160"/>
                <a:gd name="T6" fmla="*/ 24 w 966"/>
                <a:gd name="T7" fmla="*/ 1536 h 2160"/>
                <a:gd name="T8" fmla="*/ 528 w 966"/>
                <a:gd name="T9" fmla="*/ 2160 h 2160"/>
                <a:gd name="T10" fmla="*/ 966 w 966"/>
                <a:gd name="T11" fmla="*/ 1848 h 2160"/>
                <a:gd name="T12" fmla="*/ 0 60000 65536"/>
                <a:gd name="T13" fmla="*/ 0 60000 65536"/>
                <a:gd name="T14" fmla="*/ 0 60000 65536"/>
                <a:gd name="T15" fmla="*/ 0 60000 65536"/>
                <a:gd name="T16" fmla="*/ 0 60000 65536"/>
                <a:gd name="T17" fmla="*/ 0 60000 65536"/>
                <a:gd name="T18" fmla="*/ 0 w 966"/>
                <a:gd name="T19" fmla="*/ 0 h 2160"/>
                <a:gd name="T20" fmla="*/ 966 w 966"/>
                <a:gd name="T21" fmla="*/ 2160 h 2160"/>
              </a:gdLst>
              <a:ahLst/>
              <a:cxnLst>
                <a:cxn ang="T12">
                  <a:pos x="T0" y="T1"/>
                </a:cxn>
                <a:cxn ang="T13">
                  <a:pos x="T2" y="T3"/>
                </a:cxn>
                <a:cxn ang="T14">
                  <a:pos x="T4" y="T5"/>
                </a:cxn>
                <a:cxn ang="T15">
                  <a:pos x="T6" y="T7"/>
                </a:cxn>
                <a:cxn ang="T16">
                  <a:pos x="T8" y="T9"/>
                </a:cxn>
                <a:cxn ang="T17">
                  <a:pos x="T10" y="T11"/>
                </a:cxn>
              </a:cxnLst>
              <a:rect l="T18" t="T19" r="T20" b="T21"/>
              <a:pathLst>
                <a:path w="966" h="2160">
                  <a:moveTo>
                    <a:pt x="948" y="252"/>
                  </a:moveTo>
                  <a:lnTo>
                    <a:pt x="402" y="0"/>
                  </a:lnTo>
                  <a:lnTo>
                    <a:pt x="0" y="384"/>
                  </a:lnTo>
                  <a:lnTo>
                    <a:pt x="24" y="1536"/>
                  </a:lnTo>
                  <a:lnTo>
                    <a:pt x="528" y="2160"/>
                  </a:lnTo>
                  <a:lnTo>
                    <a:pt x="966" y="1848"/>
                  </a:lnTo>
                </a:path>
              </a:pathLst>
            </a:custGeom>
            <a:noFill/>
            <a:ln w="25400">
              <a:solidFill>
                <a:srgbClr val="FF0000"/>
              </a:solidFill>
              <a:round/>
              <a:headEnd/>
              <a:tailEnd/>
            </a:ln>
          </p:spPr>
          <p:txBody>
            <a:bodyPr/>
            <a:lstStyle/>
            <a:p>
              <a:endParaRPr lang="en-GB"/>
            </a:p>
          </p:txBody>
        </p:sp>
        <p:sp>
          <p:nvSpPr>
            <p:cNvPr id="18440" name="Freeform 10"/>
            <p:cNvSpPr>
              <a:spLocks/>
            </p:cNvSpPr>
            <p:nvPr/>
          </p:nvSpPr>
          <p:spPr bwMode="auto">
            <a:xfrm>
              <a:off x="4054" y="2554"/>
              <a:ext cx="456" cy="222"/>
            </a:xfrm>
            <a:custGeom>
              <a:avLst/>
              <a:gdLst>
                <a:gd name="T0" fmla="*/ 0 w 312"/>
                <a:gd name="T1" fmla="*/ 0 h 294"/>
                <a:gd name="T2" fmla="*/ 1422 w 312"/>
                <a:gd name="T3" fmla="*/ 8 h 294"/>
                <a:gd name="T4" fmla="*/ 1367 w 312"/>
                <a:gd name="T5" fmla="*/ 96 h 294"/>
                <a:gd name="T6" fmla="*/ 0 w 312"/>
                <a:gd name="T7" fmla="*/ 85 h 294"/>
                <a:gd name="T8" fmla="*/ 0 w 312"/>
                <a:gd name="T9" fmla="*/ 0 h 294"/>
                <a:gd name="T10" fmla="*/ 0 60000 65536"/>
                <a:gd name="T11" fmla="*/ 0 60000 65536"/>
                <a:gd name="T12" fmla="*/ 0 60000 65536"/>
                <a:gd name="T13" fmla="*/ 0 60000 65536"/>
                <a:gd name="T14" fmla="*/ 0 60000 65536"/>
                <a:gd name="T15" fmla="*/ 0 w 312"/>
                <a:gd name="T16" fmla="*/ 0 h 294"/>
                <a:gd name="T17" fmla="*/ 312 w 312"/>
                <a:gd name="T18" fmla="*/ 294 h 294"/>
              </a:gdLst>
              <a:ahLst/>
              <a:cxnLst>
                <a:cxn ang="T10">
                  <a:pos x="T0" y="T1"/>
                </a:cxn>
                <a:cxn ang="T11">
                  <a:pos x="T2" y="T3"/>
                </a:cxn>
                <a:cxn ang="T12">
                  <a:pos x="T4" y="T5"/>
                </a:cxn>
                <a:cxn ang="T13">
                  <a:pos x="T6" y="T7"/>
                </a:cxn>
                <a:cxn ang="T14">
                  <a:pos x="T8" y="T9"/>
                </a:cxn>
              </a:cxnLst>
              <a:rect l="T15" t="T16" r="T17" b="T18"/>
              <a:pathLst>
                <a:path w="312" h="294">
                  <a:moveTo>
                    <a:pt x="0" y="0"/>
                  </a:moveTo>
                  <a:lnTo>
                    <a:pt x="312" y="24"/>
                  </a:lnTo>
                  <a:lnTo>
                    <a:pt x="300" y="294"/>
                  </a:lnTo>
                  <a:lnTo>
                    <a:pt x="0" y="264"/>
                  </a:lnTo>
                  <a:lnTo>
                    <a:pt x="0" y="0"/>
                  </a:lnTo>
                  <a:close/>
                </a:path>
              </a:pathLst>
            </a:custGeom>
            <a:noFill/>
            <a:ln w="25400">
              <a:solidFill>
                <a:srgbClr val="FF0000"/>
              </a:solidFill>
              <a:round/>
              <a:headEnd/>
              <a:tailEnd/>
            </a:ln>
          </p:spPr>
          <p:txBody>
            <a:bodyPr/>
            <a:lstStyle/>
            <a:p>
              <a:endParaRPr lang="en-GB"/>
            </a:p>
          </p:txBody>
        </p:sp>
      </p:grpSp>
      <p:sp>
        <p:nvSpPr>
          <p:cNvPr id="18436" name="TextBox 8"/>
          <p:cNvSpPr txBox="1">
            <a:spLocks noChangeArrowheads="1"/>
          </p:cNvSpPr>
          <p:nvPr/>
        </p:nvSpPr>
        <p:spPr bwMode="auto">
          <a:xfrm>
            <a:off x="395288" y="5949950"/>
            <a:ext cx="4730782" cy="461665"/>
          </a:xfrm>
          <a:prstGeom prst="rect">
            <a:avLst/>
          </a:prstGeom>
          <a:noFill/>
          <a:ln w="9525">
            <a:noFill/>
            <a:miter lim="800000"/>
            <a:headEnd/>
            <a:tailEnd/>
          </a:ln>
        </p:spPr>
        <p:txBody>
          <a:bodyPr wrap="none">
            <a:spAutoFit/>
          </a:bodyPr>
          <a:lstStyle/>
          <a:p>
            <a:r>
              <a:rPr lang="en-GB" b="1" i="1" dirty="0">
                <a:solidFill>
                  <a:srgbClr val="FF0000"/>
                </a:solidFill>
              </a:rPr>
              <a:t>Big Facilities for Small Science</a:t>
            </a:r>
          </a:p>
        </p:txBody>
      </p:sp>
      <p:sp>
        <p:nvSpPr>
          <p:cNvPr id="11" name="Oval 10"/>
          <p:cNvSpPr/>
          <p:nvPr/>
        </p:nvSpPr>
        <p:spPr bwMode="auto">
          <a:xfrm rot="20685489">
            <a:off x="5624266" y="2608361"/>
            <a:ext cx="1352817" cy="593661"/>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Lucida Grande" pitchFamily="84" charset="0"/>
              <a:ea typeface="ヒラギノ角ゴ Pro W3" pitchFamily="84" charset="-128"/>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xfrm>
            <a:off x="357188" y="260648"/>
            <a:ext cx="8329612" cy="360040"/>
          </a:xfrm>
        </p:spPr>
        <p:txBody>
          <a:bodyPr/>
          <a:lstStyle/>
          <a:p>
            <a:r>
              <a:rPr lang="en-GB" sz="2800" b="1" dirty="0" smtClean="0"/>
              <a:t>The Science we do  - Structure of materials</a:t>
            </a:r>
          </a:p>
        </p:txBody>
      </p:sp>
      <p:pic>
        <p:nvPicPr>
          <p:cNvPr id="25" name="Picture 2" descr="8 pass_Longitudinal"/>
          <p:cNvPicPr>
            <a:picLocks noChangeAspect="1" noChangeArrowheads="1"/>
          </p:cNvPicPr>
          <p:nvPr/>
        </p:nvPicPr>
        <p:blipFill>
          <a:blip r:embed="rId3" cstate="print"/>
          <a:srcRect l="4237" r="15254" b="-194"/>
          <a:stretch>
            <a:fillRect/>
          </a:stretch>
        </p:blipFill>
        <p:spPr bwMode="auto">
          <a:xfrm>
            <a:off x="251520" y="5271591"/>
            <a:ext cx="2448272" cy="1541785"/>
          </a:xfrm>
          <a:prstGeom prst="rect">
            <a:avLst/>
          </a:prstGeom>
          <a:noFill/>
          <a:ln w="38100">
            <a:solidFill>
              <a:schemeClr val="bg1"/>
            </a:solidFill>
            <a:miter lim="800000"/>
            <a:headEnd/>
            <a:tailEnd/>
          </a:ln>
        </p:spPr>
      </p:pic>
      <p:pic>
        <p:nvPicPr>
          <p:cNvPr id="26" name="Picture 11" descr="tf_screen.png"/>
          <p:cNvPicPr>
            <a:picLocks noChangeAspect="1"/>
          </p:cNvPicPr>
          <p:nvPr/>
        </p:nvPicPr>
        <p:blipFill>
          <a:blip r:embed="rId4" cstate="print"/>
          <a:srcRect/>
          <a:stretch>
            <a:fillRect/>
          </a:stretch>
        </p:blipFill>
        <p:spPr bwMode="auto">
          <a:xfrm>
            <a:off x="6012160" y="853365"/>
            <a:ext cx="1296144" cy="1296144"/>
          </a:xfrm>
          <a:prstGeom prst="rect">
            <a:avLst/>
          </a:prstGeom>
          <a:noFill/>
          <a:ln w="9525">
            <a:noFill/>
            <a:miter lim="800000"/>
            <a:headEnd/>
            <a:tailEnd/>
          </a:ln>
        </p:spPr>
      </p:pic>
      <p:sp>
        <p:nvSpPr>
          <p:cNvPr id="27" name="TextBox 15"/>
          <p:cNvSpPr txBox="1">
            <a:spLocks noChangeArrowheads="1"/>
          </p:cNvSpPr>
          <p:nvPr/>
        </p:nvSpPr>
        <p:spPr bwMode="auto">
          <a:xfrm>
            <a:off x="5940152" y="2151250"/>
            <a:ext cx="1728192" cy="461665"/>
          </a:xfrm>
          <a:prstGeom prst="rect">
            <a:avLst/>
          </a:prstGeom>
          <a:noFill/>
          <a:ln w="9525">
            <a:noFill/>
            <a:miter lim="800000"/>
            <a:headEnd/>
            <a:tailEnd/>
          </a:ln>
        </p:spPr>
        <p:txBody>
          <a:bodyPr wrap="square">
            <a:spAutoFit/>
          </a:bodyPr>
          <a:lstStyle/>
          <a:p>
            <a:r>
              <a:rPr lang="en-GB" sz="1200" dirty="0" smtClean="0">
                <a:latin typeface="Calibri" pitchFamily="34" charset="0"/>
              </a:rPr>
              <a:t>Fitting experimental </a:t>
            </a:r>
            <a:r>
              <a:rPr lang="en-GB" sz="1200" dirty="0">
                <a:latin typeface="Calibri" pitchFamily="34" charset="0"/>
              </a:rPr>
              <a:t>data to model</a:t>
            </a:r>
          </a:p>
        </p:txBody>
      </p:sp>
      <p:sp>
        <p:nvSpPr>
          <p:cNvPr id="29" name="Rectangle 1"/>
          <p:cNvSpPr>
            <a:spLocks noChangeArrowheads="1"/>
          </p:cNvSpPr>
          <p:nvPr/>
        </p:nvSpPr>
        <p:spPr bwMode="auto">
          <a:xfrm>
            <a:off x="2486521" y="5157192"/>
            <a:ext cx="2589535" cy="461665"/>
          </a:xfrm>
          <a:prstGeom prst="rect">
            <a:avLst/>
          </a:prstGeom>
          <a:noFill/>
          <a:ln w="9525">
            <a:noFill/>
            <a:miter lim="800000"/>
            <a:headEnd/>
            <a:tailEnd/>
          </a:ln>
        </p:spPr>
        <p:txBody>
          <a:bodyPr wrap="square" anchor="ctr">
            <a:spAutoFit/>
          </a:bodyPr>
          <a:lstStyle/>
          <a:p>
            <a:pPr algn="ctr"/>
            <a:r>
              <a:rPr lang="en-US" sz="1200" dirty="0">
                <a:solidFill>
                  <a:srgbClr val="000000"/>
                </a:solidFill>
                <a:latin typeface="Lucida Sans Unicode" pitchFamily="34" charset="0"/>
                <a:ea typeface="Times New Roman" pitchFamily="18" charset="0"/>
                <a:cs typeface="Lucida Sans Unicode" pitchFamily="34" charset="0"/>
              </a:rPr>
              <a:t>Bioactive glass </a:t>
            </a:r>
            <a:endParaRPr lang="en-US" sz="1200" dirty="0" smtClean="0">
              <a:solidFill>
                <a:srgbClr val="000000"/>
              </a:solidFill>
              <a:latin typeface="Lucida Sans Unicode" pitchFamily="34" charset="0"/>
              <a:ea typeface="Times New Roman" pitchFamily="18" charset="0"/>
              <a:cs typeface="Lucida Sans Unicode" pitchFamily="34" charset="0"/>
            </a:endParaRPr>
          </a:p>
          <a:p>
            <a:pPr algn="ctr"/>
            <a:r>
              <a:rPr lang="en-US" sz="1200" dirty="0" smtClean="0">
                <a:solidFill>
                  <a:srgbClr val="000000"/>
                </a:solidFill>
                <a:latin typeface="Lucida Sans Unicode" pitchFamily="34" charset="0"/>
                <a:ea typeface="Times New Roman" pitchFamily="18" charset="0"/>
                <a:cs typeface="Lucida Sans Unicode" pitchFamily="34" charset="0"/>
              </a:rPr>
              <a:t>for </a:t>
            </a:r>
            <a:r>
              <a:rPr lang="en-US" sz="1200" dirty="0">
                <a:solidFill>
                  <a:srgbClr val="000000"/>
                </a:solidFill>
                <a:latin typeface="Lucida Sans Unicode" pitchFamily="34" charset="0"/>
                <a:ea typeface="Times New Roman" pitchFamily="18" charset="0"/>
                <a:cs typeface="Lucida Sans Unicode" pitchFamily="34" charset="0"/>
              </a:rPr>
              <a:t>bone growth  </a:t>
            </a:r>
          </a:p>
        </p:txBody>
      </p:sp>
      <p:pic>
        <p:nvPicPr>
          <p:cNvPr id="30" name="Picture 3" descr="T:\communications\Proof Communications\article copy\bioactive glass\coverage\bioactive.tif"/>
          <p:cNvPicPr>
            <a:picLocks noChangeAspect="1" noChangeArrowheads="1"/>
          </p:cNvPicPr>
          <p:nvPr/>
        </p:nvPicPr>
        <p:blipFill>
          <a:blip r:embed="rId5" cstate="print"/>
          <a:srcRect/>
          <a:stretch>
            <a:fillRect/>
          </a:stretch>
        </p:blipFill>
        <p:spPr bwMode="auto">
          <a:xfrm>
            <a:off x="3059832" y="5661248"/>
            <a:ext cx="1440160" cy="1080120"/>
          </a:xfrm>
          <a:prstGeom prst="rect">
            <a:avLst/>
          </a:prstGeom>
          <a:noFill/>
          <a:ln w="9525">
            <a:noFill/>
            <a:miter lim="800000"/>
            <a:headEnd/>
            <a:tailEnd/>
          </a:ln>
        </p:spPr>
      </p:pic>
      <p:grpSp>
        <p:nvGrpSpPr>
          <p:cNvPr id="2" name="Group 33"/>
          <p:cNvGrpSpPr/>
          <p:nvPr/>
        </p:nvGrpSpPr>
        <p:grpSpPr>
          <a:xfrm>
            <a:off x="7236296" y="764704"/>
            <a:ext cx="2016224" cy="1816853"/>
            <a:chOff x="256481" y="4675975"/>
            <a:chExt cx="2016224" cy="1816853"/>
          </a:xfrm>
        </p:grpSpPr>
        <p:sp>
          <p:nvSpPr>
            <p:cNvPr id="32" name="Rectangle 1"/>
            <p:cNvSpPr>
              <a:spLocks noChangeArrowheads="1"/>
            </p:cNvSpPr>
            <p:nvPr/>
          </p:nvSpPr>
          <p:spPr bwMode="auto">
            <a:xfrm>
              <a:off x="256481" y="6031163"/>
              <a:ext cx="2016224" cy="461665"/>
            </a:xfrm>
            <a:prstGeom prst="rect">
              <a:avLst/>
            </a:prstGeom>
            <a:noFill/>
            <a:ln w="9525">
              <a:noFill/>
              <a:miter lim="800000"/>
              <a:headEnd/>
              <a:tailEnd/>
            </a:ln>
          </p:spPr>
          <p:txBody>
            <a:bodyPr wrap="square" anchor="ctr">
              <a:spAutoFit/>
            </a:bodyPr>
            <a:lstStyle/>
            <a:p>
              <a:pPr algn="ctr"/>
              <a:r>
                <a:rPr lang="en-US" sz="1200" dirty="0" smtClean="0">
                  <a:latin typeface="Calibri" pitchFamily="34" charset="0"/>
                </a:rPr>
                <a:t>Structure of cholesterol </a:t>
              </a:r>
            </a:p>
            <a:p>
              <a:pPr algn="ctr"/>
              <a:r>
                <a:rPr lang="en-US" sz="1200" dirty="0" smtClean="0">
                  <a:latin typeface="Calibri" pitchFamily="34" charset="0"/>
                </a:rPr>
                <a:t>in </a:t>
              </a:r>
              <a:r>
                <a:rPr lang="en-US" sz="1200" dirty="0">
                  <a:latin typeface="Calibri" pitchFamily="34" charset="0"/>
                </a:rPr>
                <a:t>crude oil </a:t>
              </a:r>
            </a:p>
          </p:txBody>
        </p:sp>
        <p:pic>
          <p:nvPicPr>
            <p:cNvPr id="33" name="Picture 2"/>
            <p:cNvPicPr>
              <a:picLocks noChangeAspect="1" noChangeArrowheads="1"/>
            </p:cNvPicPr>
            <p:nvPr/>
          </p:nvPicPr>
          <p:blipFill>
            <a:blip r:embed="rId6" cstate="print"/>
            <a:srcRect/>
            <a:stretch>
              <a:fillRect/>
            </a:stretch>
          </p:blipFill>
          <p:spPr bwMode="auto">
            <a:xfrm rot="16200000">
              <a:off x="648315" y="4659607"/>
              <a:ext cx="1422701" cy="1455438"/>
            </a:xfrm>
            <a:prstGeom prst="rect">
              <a:avLst/>
            </a:prstGeom>
            <a:noFill/>
            <a:ln w="9525">
              <a:noFill/>
              <a:miter lim="800000"/>
              <a:headEnd/>
              <a:tailEnd/>
            </a:ln>
          </p:spPr>
        </p:pic>
      </p:grpSp>
      <p:pic>
        <p:nvPicPr>
          <p:cNvPr id="35" name="Picture 3"/>
          <p:cNvPicPr>
            <a:picLocks noChangeAspect="1" noChangeArrowheads="1"/>
          </p:cNvPicPr>
          <p:nvPr/>
        </p:nvPicPr>
        <p:blipFill>
          <a:blip r:embed="rId7" cstate="print"/>
          <a:srcRect/>
          <a:stretch>
            <a:fillRect/>
          </a:stretch>
        </p:blipFill>
        <p:spPr bwMode="auto">
          <a:xfrm>
            <a:off x="5076056" y="5503207"/>
            <a:ext cx="1584176" cy="1238161"/>
          </a:xfrm>
          <a:prstGeom prst="rect">
            <a:avLst/>
          </a:prstGeom>
          <a:ln>
            <a:noFill/>
          </a:ln>
          <a:effectLst>
            <a:outerShdw blurRad="292100" dist="139700" dir="2700000" algn="tl" rotWithShape="0">
              <a:srgbClr val="333333">
                <a:alpha val="65000"/>
              </a:srgbClr>
            </a:outerShdw>
          </a:effectLst>
        </p:spPr>
      </p:pic>
      <p:sp>
        <p:nvSpPr>
          <p:cNvPr id="37" name="Rectangle 1"/>
          <p:cNvSpPr>
            <a:spLocks noChangeArrowheads="1"/>
          </p:cNvSpPr>
          <p:nvPr/>
        </p:nvSpPr>
        <p:spPr bwMode="auto">
          <a:xfrm>
            <a:off x="4572000" y="5085184"/>
            <a:ext cx="2589535" cy="461665"/>
          </a:xfrm>
          <a:prstGeom prst="rect">
            <a:avLst/>
          </a:prstGeom>
          <a:noFill/>
          <a:ln w="9525">
            <a:noFill/>
            <a:miter lim="800000"/>
            <a:headEnd/>
            <a:tailEnd/>
          </a:ln>
        </p:spPr>
        <p:txBody>
          <a:bodyPr wrap="square" anchor="ctr">
            <a:spAutoFit/>
          </a:bodyPr>
          <a:lstStyle/>
          <a:p>
            <a:pPr algn="ctr"/>
            <a:r>
              <a:rPr lang="en-US" sz="1200" dirty="0" smtClean="0">
                <a:solidFill>
                  <a:srgbClr val="000000"/>
                </a:solidFill>
                <a:latin typeface="Lucida Sans Unicode" pitchFamily="34" charset="0"/>
                <a:ea typeface="Times New Roman" pitchFamily="18" charset="0"/>
                <a:cs typeface="Lucida Sans Unicode" pitchFamily="34" charset="0"/>
              </a:rPr>
              <a:t>Hydrogen storage for zero emission vehicles</a:t>
            </a:r>
            <a:endParaRPr lang="en-US" sz="1200" dirty="0">
              <a:solidFill>
                <a:srgbClr val="000000"/>
              </a:solidFill>
              <a:latin typeface="Lucida Sans Unicode" pitchFamily="34" charset="0"/>
              <a:ea typeface="Times New Roman" pitchFamily="18" charset="0"/>
              <a:cs typeface="Lucida Sans Unicode" pitchFamily="34" charset="0"/>
            </a:endParaRPr>
          </a:p>
        </p:txBody>
      </p:sp>
      <p:grpSp>
        <p:nvGrpSpPr>
          <p:cNvPr id="3" name="Group 9"/>
          <p:cNvGrpSpPr>
            <a:grpSpLocks/>
          </p:cNvGrpSpPr>
          <p:nvPr/>
        </p:nvGrpSpPr>
        <p:grpSpPr bwMode="auto">
          <a:xfrm>
            <a:off x="7380312" y="5589240"/>
            <a:ext cx="1440160" cy="1152128"/>
            <a:chOff x="0" y="0"/>
            <a:chExt cx="4356100" cy="6858000"/>
          </a:xfrm>
        </p:grpSpPr>
        <p:pic>
          <p:nvPicPr>
            <p:cNvPr id="39" name="Picture 2" descr="Fnotext"/>
            <p:cNvPicPr>
              <a:picLocks noChangeAspect="1" noChangeArrowheads="1"/>
            </p:cNvPicPr>
            <p:nvPr/>
          </p:nvPicPr>
          <p:blipFill>
            <a:blip r:embed="rId8" cstate="print"/>
            <a:srcRect/>
            <a:stretch>
              <a:fillRect/>
            </a:stretch>
          </p:blipFill>
          <p:spPr bwMode="auto">
            <a:xfrm>
              <a:off x="0" y="3141663"/>
              <a:ext cx="4356100" cy="3716337"/>
            </a:xfrm>
            <a:prstGeom prst="rect">
              <a:avLst/>
            </a:prstGeom>
            <a:noFill/>
            <a:ln w="9525">
              <a:noFill/>
              <a:miter lim="800000"/>
              <a:headEnd/>
              <a:tailEnd/>
            </a:ln>
          </p:spPr>
        </p:pic>
        <p:pic>
          <p:nvPicPr>
            <p:cNvPr id="40" name="Picture 4" descr="AFnotext"/>
            <p:cNvPicPr>
              <a:picLocks noChangeAspect="1" noChangeArrowheads="1"/>
            </p:cNvPicPr>
            <p:nvPr/>
          </p:nvPicPr>
          <p:blipFill>
            <a:blip r:embed="rId9" cstate="print"/>
            <a:srcRect/>
            <a:stretch>
              <a:fillRect/>
            </a:stretch>
          </p:blipFill>
          <p:spPr bwMode="auto">
            <a:xfrm>
              <a:off x="0" y="0"/>
              <a:ext cx="4356100" cy="3429000"/>
            </a:xfrm>
            <a:prstGeom prst="rect">
              <a:avLst/>
            </a:prstGeom>
            <a:noFill/>
            <a:ln w="9525">
              <a:noFill/>
              <a:miter lim="800000"/>
              <a:headEnd/>
              <a:tailEnd/>
            </a:ln>
          </p:spPr>
        </p:pic>
        <p:pic>
          <p:nvPicPr>
            <p:cNvPr id="41" name="Picture 7" descr="spring1"/>
            <p:cNvPicPr>
              <a:picLocks noChangeAspect="1" noChangeArrowheads="1"/>
            </p:cNvPicPr>
            <p:nvPr/>
          </p:nvPicPr>
          <p:blipFill>
            <a:blip r:embed="rId10" cstate="print">
              <a:clrChange>
                <a:clrFrom>
                  <a:srgbClr val="505050"/>
                </a:clrFrom>
                <a:clrTo>
                  <a:srgbClr val="505050">
                    <a:alpha val="0"/>
                  </a:srgbClr>
                </a:clrTo>
              </a:clrChange>
            </a:blip>
            <a:srcRect/>
            <a:stretch>
              <a:fillRect/>
            </a:stretch>
          </p:blipFill>
          <p:spPr bwMode="auto">
            <a:xfrm>
              <a:off x="1763713" y="1196975"/>
              <a:ext cx="1008062" cy="5040313"/>
            </a:xfrm>
            <a:prstGeom prst="rect">
              <a:avLst/>
            </a:prstGeom>
            <a:noFill/>
            <a:ln w="9525">
              <a:noFill/>
              <a:miter lim="800000"/>
              <a:headEnd/>
              <a:tailEnd/>
            </a:ln>
          </p:spPr>
        </p:pic>
      </p:grpSp>
      <p:sp>
        <p:nvSpPr>
          <p:cNvPr id="42" name="Rectangle 1"/>
          <p:cNvSpPr>
            <a:spLocks noChangeArrowheads="1"/>
          </p:cNvSpPr>
          <p:nvPr/>
        </p:nvSpPr>
        <p:spPr bwMode="auto">
          <a:xfrm>
            <a:off x="7095033" y="5055567"/>
            <a:ext cx="2013471" cy="461665"/>
          </a:xfrm>
          <a:prstGeom prst="rect">
            <a:avLst/>
          </a:prstGeom>
          <a:noFill/>
          <a:ln w="9525">
            <a:noFill/>
            <a:miter lim="800000"/>
            <a:headEnd/>
            <a:tailEnd/>
          </a:ln>
        </p:spPr>
        <p:txBody>
          <a:bodyPr wrap="square" anchor="ctr">
            <a:spAutoFit/>
          </a:bodyPr>
          <a:lstStyle/>
          <a:p>
            <a:pPr algn="ctr"/>
            <a:r>
              <a:rPr lang="en-US" sz="1200" dirty="0" smtClean="0">
                <a:solidFill>
                  <a:srgbClr val="000000"/>
                </a:solidFill>
                <a:latin typeface="Lucida Sans Unicode" pitchFamily="34" charset="0"/>
                <a:ea typeface="Times New Roman" pitchFamily="18" charset="0"/>
                <a:cs typeface="Lucida Sans Unicode" pitchFamily="34" charset="0"/>
              </a:rPr>
              <a:t>Magnetic moments in electronic storage</a:t>
            </a:r>
            <a:endParaRPr lang="en-US" sz="1200" dirty="0">
              <a:solidFill>
                <a:srgbClr val="000000"/>
              </a:solidFill>
              <a:latin typeface="Lucida Sans Unicode" pitchFamily="34" charset="0"/>
              <a:ea typeface="Times New Roman" pitchFamily="18" charset="0"/>
              <a:cs typeface="Lucida Sans Unicode" pitchFamily="34" charset="0"/>
            </a:endParaRPr>
          </a:p>
        </p:txBody>
      </p:sp>
      <p:sp>
        <p:nvSpPr>
          <p:cNvPr id="45" name="Content Placeholder 3"/>
          <p:cNvSpPr txBox="1">
            <a:spLocks noGrp="1"/>
          </p:cNvSpPr>
          <p:nvPr>
            <p:ph idx="1"/>
          </p:nvPr>
        </p:nvSpPr>
        <p:spPr>
          <a:xfrm>
            <a:off x="35496" y="2708920"/>
            <a:ext cx="4320480" cy="2566857"/>
          </a:xfrm>
          <a:prstGeom prst="rect">
            <a:avLst/>
          </a:prstGeom>
          <a:noFill/>
        </p:spPr>
        <p:txBody>
          <a:bodyPr wrap="square" rtlCol="0">
            <a:spAutoFit/>
          </a:bodyPr>
          <a:lstStyle/>
          <a:p>
            <a:r>
              <a:rPr lang="en-GB" sz="1800" dirty="0" smtClean="0"/>
              <a:t>~30,000 user visitors each year in Europe: </a:t>
            </a:r>
          </a:p>
          <a:p>
            <a:pPr lvl="1"/>
            <a:r>
              <a:rPr lang="en-GB" sz="1600" dirty="0" smtClean="0">
                <a:solidFill>
                  <a:srgbClr val="0070C0"/>
                </a:solidFill>
              </a:rPr>
              <a:t>physics</a:t>
            </a:r>
            <a:r>
              <a:rPr lang="en-GB" sz="1600" dirty="0">
                <a:solidFill>
                  <a:srgbClr val="0070C0"/>
                </a:solidFill>
              </a:rPr>
              <a:t>, chemistry, biology, </a:t>
            </a:r>
            <a:r>
              <a:rPr lang="en-GB" sz="1600" dirty="0" smtClean="0">
                <a:solidFill>
                  <a:srgbClr val="0070C0"/>
                </a:solidFill>
              </a:rPr>
              <a:t>medicine, </a:t>
            </a:r>
          </a:p>
          <a:p>
            <a:pPr lvl="1"/>
            <a:r>
              <a:rPr lang="en-GB" sz="1600" dirty="0" smtClean="0">
                <a:solidFill>
                  <a:srgbClr val="0070C0"/>
                </a:solidFill>
              </a:rPr>
              <a:t>energy, environmental, materials, culture</a:t>
            </a:r>
          </a:p>
          <a:p>
            <a:pPr lvl="1"/>
            <a:r>
              <a:rPr lang="en-GB" sz="1600" dirty="0" smtClean="0">
                <a:solidFill>
                  <a:srgbClr val="0070C0"/>
                </a:solidFill>
              </a:rPr>
              <a:t>pharmaceuticals</a:t>
            </a:r>
            <a:r>
              <a:rPr lang="en-GB" sz="1600" dirty="0">
                <a:solidFill>
                  <a:srgbClr val="0070C0"/>
                </a:solidFill>
              </a:rPr>
              <a:t>, </a:t>
            </a:r>
            <a:r>
              <a:rPr lang="en-GB" sz="1600" dirty="0" smtClean="0">
                <a:solidFill>
                  <a:srgbClr val="0070C0"/>
                </a:solidFill>
              </a:rPr>
              <a:t>petrochemicals, microelectronics</a:t>
            </a:r>
          </a:p>
          <a:p>
            <a:pPr>
              <a:buFont typeface="Arial" pitchFamily="34" charset="0"/>
              <a:buChar char="•"/>
            </a:pPr>
            <a:endParaRPr lang="en-GB" sz="1600" dirty="0" smtClean="0"/>
          </a:p>
        </p:txBody>
      </p:sp>
      <p:sp>
        <p:nvSpPr>
          <p:cNvPr id="47" name="Right Arrow 46"/>
          <p:cNvSpPr/>
          <p:nvPr/>
        </p:nvSpPr>
        <p:spPr>
          <a:xfrm>
            <a:off x="3491880" y="1141397"/>
            <a:ext cx="288032"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ight Arrow 47"/>
          <p:cNvSpPr/>
          <p:nvPr/>
        </p:nvSpPr>
        <p:spPr>
          <a:xfrm>
            <a:off x="1835696" y="1069389"/>
            <a:ext cx="216024"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1"/>
          <p:cNvSpPr>
            <a:spLocks noChangeArrowheads="1"/>
          </p:cNvSpPr>
          <p:nvPr/>
        </p:nvSpPr>
        <p:spPr bwMode="auto">
          <a:xfrm>
            <a:off x="216024" y="5199583"/>
            <a:ext cx="2267744" cy="461665"/>
          </a:xfrm>
          <a:prstGeom prst="rect">
            <a:avLst/>
          </a:prstGeom>
          <a:solidFill>
            <a:schemeClr val="bg1"/>
          </a:solidFill>
          <a:ln w="9525">
            <a:noFill/>
            <a:miter lim="800000"/>
            <a:headEnd/>
            <a:tailEnd/>
          </a:ln>
        </p:spPr>
        <p:txBody>
          <a:bodyPr wrap="square" anchor="ctr">
            <a:spAutoFit/>
          </a:bodyPr>
          <a:lstStyle/>
          <a:p>
            <a:pPr algn="ctr"/>
            <a:r>
              <a:rPr lang="en-US" sz="1200" dirty="0" smtClean="0">
                <a:solidFill>
                  <a:srgbClr val="000000"/>
                </a:solidFill>
                <a:latin typeface="Lucida Sans Unicode" pitchFamily="34" charset="0"/>
                <a:ea typeface="Times New Roman" pitchFamily="18" charset="0"/>
                <a:cs typeface="Lucida Sans Unicode" pitchFamily="34" charset="0"/>
              </a:rPr>
              <a:t>Longitudinal strain in </a:t>
            </a:r>
          </a:p>
          <a:p>
            <a:pPr algn="ctr"/>
            <a:r>
              <a:rPr lang="en-US" sz="1200" dirty="0" smtClean="0">
                <a:solidFill>
                  <a:srgbClr val="000000"/>
                </a:solidFill>
                <a:latin typeface="Lucida Sans Unicode" pitchFamily="34" charset="0"/>
                <a:ea typeface="Times New Roman" pitchFamily="18" charset="0"/>
                <a:cs typeface="Lucida Sans Unicode" pitchFamily="34" charset="0"/>
              </a:rPr>
              <a:t>aircraft wing</a:t>
            </a:r>
            <a:endParaRPr lang="en-US" sz="1200" dirty="0">
              <a:solidFill>
                <a:srgbClr val="000000"/>
              </a:solidFill>
              <a:latin typeface="Lucida Sans Unicode" pitchFamily="34" charset="0"/>
              <a:ea typeface="Times New Roman" pitchFamily="18" charset="0"/>
              <a:cs typeface="Lucida Sans Unicode" pitchFamily="34" charset="0"/>
            </a:endParaRPr>
          </a:p>
        </p:txBody>
      </p:sp>
      <p:pic>
        <p:nvPicPr>
          <p:cNvPr id="61445" name="Picture 5"/>
          <p:cNvPicPr>
            <a:picLocks noChangeAspect="1" noChangeArrowheads="1"/>
          </p:cNvPicPr>
          <p:nvPr/>
        </p:nvPicPr>
        <p:blipFill>
          <a:blip r:embed="rId11" cstate="print"/>
          <a:srcRect/>
          <a:stretch>
            <a:fillRect/>
          </a:stretch>
        </p:blipFill>
        <p:spPr bwMode="auto">
          <a:xfrm>
            <a:off x="35496" y="853365"/>
            <a:ext cx="1758422" cy="1296144"/>
          </a:xfrm>
          <a:prstGeom prst="rect">
            <a:avLst/>
          </a:prstGeom>
          <a:noFill/>
          <a:ln w="9525">
            <a:noFill/>
            <a:miter lim="800000"/>
            <a:headEnd/>
            <a:tailEnd/>
          </a:ln>
        </p:spPr>
      </p:pic>
      <p:pic>
        <p:nvPicPr>
          <p:cNvPr id="61447" name="Picture 7"/>
          <p:cNvPicPr>
            <a:picLocks noChangeAspect="1" noChangeArrowheads="1"/>
          </p:cNvPicPr>
          <p:nvPr/>
        </p:nvPicPr>
        <p:blipFill>
          <a:blip r:embed="rId12" cstate="print"/>
          <a:srcRect/>
          <a:stretch>
            <a:fillRect/>
          </a:stretch>
        </p:blipFill>
        <p:spPr bwMode="auto">
          <a:xfrm>
            <a:off x="2123728" y="853365"/>
            <a:ext cx="1944216" cy="1287541"/>
          </a:xfrm>
          <a:prstGeom prst="rect">
            <a:avLst/>
          </a:prstGeom>
          <a:noFill/>
          <a:ln w="9525">
            <a:noFill/>
            <a:miter lim="800000"/>
            <a:headEnd/>
            <a:tailEnd/>
          </a:ln>
        </p:spPr>
      </p:pic>
      <p:sp>
        <p:nvSpPr>
          <p:cNvPr id="34" name="Right Arrow 33"/>
          <p:cNvSpPr/>
          <p:nvPr/>
        </p:nvSpPr>
        <p:spPr>
          <a:xfrm>
            <a:off x="4139952" y="1141397"/>
            <a:ext cx="216024"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1449" name="Picture 9"/>
          <p:cNvPicPr>
            <a:picLocks noChangeAspect="1" noChangeArrowheads="1"/>
          </p:cNvPicPr>
          <p:nvPr/>
        </p:nvPicPr>
        <p:blipFill>
          <a:blip r:embed="rId13" cstate="print"/>
          <a:srcRect/>
          <a:stretch>
            <a:fillRect/>
          </a:stretch>
        </p:blipFill>
        <p:spPr bwMode="auto">
          <a:xfrm>
            <a:off x="4448052" y="853365"/>
            <a:ext cx="1204068" cy="1224136"/>
          </a:xfrm>
          <a:prstGeom prst="rect">
            <a:avLst/>
          </a:prstGeom>
          <a:noFill/>
          <a:ln w="9525">
            <a:noFill/>
            <a:miter lim="800000"/>
            <a:headEnd/>
            <a:tailEnd/>
          </a:ln>
        </p:spPr>
      </p:pic>
      <p:sp>
        <p:nvSpPr>
          <p:cNvPr id="36" name="Right Arrow 35"/>
          <p:cNvSpPr/>
          <p:nvPr/>
        </p:nvSpPr>
        <p:spPr>
          <a:xfrm>
            <a:off x="5724128" y="1141397"/>
            <a:ext cx="216024"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ight Arrow 37"/>
          <p:cNvSpPr/>
          <p:nvPr/>
        </p:nvSpPr>
        <p:spPr>
          <a:xfrm>
            <a:off x="7380312" y="1141397"/>
            <a:ext cx="216024"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15"/>
          <p:cNvSpPr txBox="1">
            <a:spLocks noChangeArrowheads="1"/>
          </p:cNvSpPr>
          <p:nvPr/>
        </p:nvSpPr>
        <p:spPr bwMode="auto">
          <a:xfrm>
            <a:off x="4355976" y="2119892"/>
            <a:ext cx="1512168" cy="461665"/>
          </a:xfrm>
          <a:prstGeom prst="rect">
            <a:avLst/>
          </a:prstGeom>
          <a:noFill/>
          <a:ln w="9525">
            <a:noFill/>
            <a:miter lim="800000"/>
            <a:headEnd/>
            <a:tailEnd/>
          </a:ln>
        </p:spPr>
        <p:txBody>
          <a:bodyPr wrap="square">
            <a:spAutoFit/>
          </a:bodyPr>
          <a:lstStyle/>
          <a:p>
            <a:r>
              <a:rPr lang="en-GB" sz="1200" dirty="0" smtClean="0">
                <a:latin typeface="Calibri" pitchFamily="34" charset="0"/>
              </a:rPr>
              <a:t>Diffraction pattern from sample</a:t>
            </a:r>
            <a:endParaRPr lang="en-GB" sz="1200" dirty="0">
              <a:latin typeface="Calibri" pitchFamily="34" charset="0"/>
            </a:endParaRPr>
          </a:p>
        </p:txBody>
      </p:sp>
      <p:sp>
        <p:nvSpPr>
          <p:cNvPr id="44" name="TextBox 15"/>
          <p:cNvSpPr txBox="1">
            <a:spLocks noChangeArrowheads="1"/>
          </p:cNvSpPr>
          <p:nvPr/>
        </p:nvSpPr>
        <p:spPr bwMode="auto">
          <a:xfrm>
            <a:off x="35496" y="2119892"/>
            <a:ext cx="1512168" cy="461665"/>
          </a:xfrm>
          <a:prstGeom prst="rect">
            <a:avLst/>
          </a:prstGeom>
          <a:noFill/>
          <a:ln w="9525">
            <a:noFill/>
            <a:miter lim="800000"/>
            <a:headEnd/>
            <a:tailEnd/>
          </a:ln>
        </p:spPr>
        <p:txBody>
          <a:bodyPr wrap="square">
            <a:spAutoFit/>
          </a:bodyPr>
          <a:lstStyle/>
          <a:p>
            <a:r>
              <a:rPr lang="en-GB" sz="1200" dirty="0" smtClean="0">
                <a:latin typeface="Calibri" pitchFamily="34" charset="0"/>
              </a:rPr>
              <a:t>Visit facility on research campus</a:t>
            </a:r>
            <a:endParaRPr lang="en-GB" sz="1200" dirty="0">
              <a:latin typeface="Calibri" pitchFamily="34" charset="0"/>
            </a:endParaRPr>
          </a:p>
        </p:txBody>
      </p:sp>
      <p:sp>
        <p:nvSpPr>
          <p:cNvPr id="51" name="TextBox 15"/>
          <p:cNvSpPr txBox="1">
            <a:spLocks noChangeArrowheads="1"/>
          </p:cNvSpPr>
          <p:nvPr/>
        </p:nvSpPr>
        <p:spPr bwMode="auto">
          <a:xfrm>
            <a:off x="2123728" y="2119892"/>
            <a:ext cx="1512168" cy="461665"/>
          </a:xfrm>
          <a:prstGeom prst="rect">
            <a:avLst/>
          </a:prstGeom>
          <a:noFill/>
          <a:ln w="9525">
            <a:noFill/>
            <a:miter lim="800000"/>
            <a:headEnd/>
            <a:tailEnd/>
          </a:ln>
        </p:spPr>
        <p:txBody>
          <a:bodyPr wrap="square">
            <a:spAutoFit/>
          </a:bodyPr>
          <a:lstStyle/>
          <a:p>
            <a:r>
              <a:rPr lang="en-GB" sz="1200" dirty="0" smtClean="0">
                <a:latin typeface="Calibri" pitchFamily="34" charset="0"/>
              </a:rPr>
              <a:t>Place sample in beam</a:t>
            </a:r>
            <a:endParaRPr lang="en-GB" sz="1200" dirty="0">
              <a:latin typeface="Calibri" pitchFamily="34" charset="0"/>
            </a:endParaRPr>
          </a:p>
        </p:txBody>
      </p:sp>
      <p:sp>
        <p:nvSpPr>
          <p:cNvPr id="52" name="Content Placeholder 3"/>
          <p:cNvSpPr txBox="1">
            <a:spLocks/>
          </p:cNvSpPr>
          <p:nvPr/>
        </p:nvSpPr>
        <p:spPr bwMode="auto">
          <a:xfrm>
            <a:off x="4283968" y="2708920"/>
            <a:ext cx="4832920" cy="2720745"/>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spAutoFit/>
          </a:bodyPr>
          <a:lstStyle/>
          <a:p>
            <a:pPr marL="285750" indent="-285750" eaLnBrk="0" hangingPunct="0">
              <a:spcBef>
                <a:spcPct val="20000"/>
              </a:spcBef>
              <a:buFont typeface="Arial" pitchFamily="34" charset="0"/>
              <a:buChar char="•"/>
              <a:defRPr/>
            </a:pPr>
            <a:r>
              <a:rPr lang="en-GB" sz="1600" dirty="0" smtClean="0">
                <a:latin typeface="+mn-lt"/>
              </a:rPr>
              <a:t>Billions of € of investment</a:t>
            </a:r>
            <a:endParaRPr kumimoji="0" lang="en-GB" sz="1600" b="0" i="0" u="none" strike="noStrike" kern="1200" cap="none" spc="0" normalizeH="0" baseline="0" noProof="0" dirty="0" smtClean="0">
              <a:ln>
                <a:noFill/>
              </a:ln>
              <a:solidFill>
                <a:srgbClr val="0070C0"/>
              </a:solidFill>
              <a:effectLst/>
              <a:uLnTx/>
              <a:uFillTx/>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 typeface="Arial" pitchFamily="34" charset="0"/>
              <a:buChar char="–"/>
              <a:tabLst/>
              <a:defRPr/>
            </a:pPr>
            <a:r>
              <a:rPr lang="en-GB" sz="1600" dirty="0" smtClean="0">
                <a:solidFill>
                  <a:srgbClr val="0070C0"/>
                </a:solidFill>
                <a:latin typeface="+mn-lt"/>
                <a:ea typeface="+mn-ea"/>
                <a:cs typeface="+mn-cs"/>
              </a:rPr>
              <a:t>c. £400M for DLS</a:t>
            </a:r>
          </a:p>
          <a:p>
            <a:pPr marL="742950" marR="0" lvl="1" indent="-28575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en-GB" sz="1600" b="0" i="0" u="none" strike="noStrike" kern="1200" cap="none" spc="0" normalizeH="0" baseline="0" noProof="0" dirty="0" smtClean="0">
                <a:ln>
                  <a:noFill/>
                </a:ln>
                <a:solidFill>
                  <a:srgbClr val="0070C0"/>
                </a:solidFill>
                <a:effectLst/>
                <a:uLnTx/>
                <a:uFillTx/>
                <a:latin typeface="+mn-lt"/>
                <a:ea typeface="+mn-ea"/>
                <a:cs typeface="+mn-cs"/>
              </a:rPr>
              <a:t>+ running costs</a:t>
            </a:r>
          </a:p>
          <a:p>
            <a:pPr marL="342900" lvl="0" indent="-342900" eaLnBrk="0" hangingPunct="0">
              <a:spcBef>
                <a:spcPct val="20000"/>
              </a:spcBef>
              <a:buFont typeface="Arial" pitchFamily="34" charset="0"/>
              <a:buChar char="•"/>
              <a:defRPr/>
            </a:pPr>
            <a:r>
              <a:rPr lang="en-GB" sz="1800" dirty="0" smtClean="0">
                <a:latin typeface="+mn-lt"/>
              </a:rPr>
              <a:t>Over</a:t>
            </a:r>
            <a:r>
              <a:rPr lang="en-GB" sz="1800" dirty="0" smtClean="0">
                <a:latin typeface="+mn-lt"/>
                <a:ea typeface="+mn-ea"/>
                <a:cs typeface="+mn-cs"/>
              </a:rPr>
              <a:t> 5.000 high impact publications per year in Europe</a:t>
            </a:r>
          </a:p>
          <a:p>
            <a:pPr marL="742950" lvl="1" indent="-285750" eaLnBrk="0" hangingPunct="0">
              <a:spcBef>
                <a:spcPct val="20000"/>
              </a:spcBef>
              <a:buFont typeface="Arial" pitchFamily="34" charset="0"/>
              <a:buChar char="–"/>
              <a:defRPr/>
            </a:pPr>
            <a:r>
              <a:rPr lang="en-GB" sz="1600" dirty="0" smtClean="0">
                <a:solidFill>
                  <a:srgbClr val="0070C0"/>
                </a:solidFill>
                <a:latin typeface="+mn-lt"/>
                <a:ea typeface="+mn-ea"/>
                <a:cs typeface="+mn-cs"/>
              </a:rPr>
              <a:t>But so far no integrated data repositories</a:t>
            </a:r>
          </a:p>
          <a:p>
            <a:pPr marL="742950" lvl="1" indent="-285750" eaLnBrk="0" hangingPunct="0">
              <a:spcBef>
                <a:spcPct val="20000"/>
              </a:spcBef>
              <a:buFont typeface="Arial" pitchFamily="34" charset="0"/>
              <a:buChar char="–"/>
              <a:defRPr/>
            </a:pPr>
            <a:r>
              <a:rPr lang="en-GB" sz="1600" dirty="0" smtClean="0">
                <a:solidFill>
                  <a:srgbClr val="0070C0"/>
                </a:solidFill>
                <a:latin typeface="+mn-lt"/>
                <a:ea typeface="+mn-ea"/>
                <a:cs typeface="+mn-cs"/>
              </a:rPr>
              <a:t>Lacking sustainability &amp; traceability</a:t>
            </a:r>
          </a:p>
          <a:p>
            <a:pPr marL="285750" indent="-285750" eaLnBrk="0" hangingPunct="0">
              <a:spcBef>
                <a:spcPct val="20000"/>
              </a:spcBef>
              <a:buFont typeface="Arial" pitchFamily="34" charset="0"/>
              <a:buChar char="–"/>
              <a:defRPr/>
            </a:pPr>
            <a:endParaRPr kumimoji="0" lang="en-GB" sz="1600" b="0" i="0" u="none" strike="noStrike" kern="1200" cap="none" spc="0" normalizeH="0" baseline="0" noProof="0" dirty="0" smtClean="0">
              <a:ln>
                <a:noFill/>
              </a:ln>
              <a:solidFill>
                <a:srgbClr val="0070C0"/>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GB" sz="1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611188" y="2852738"/>
            <a:ext cx="7121525" cy="2041525"/>
          </a:xfrm>
        </p:spPr>
        <p:txBody>
          <a:bodyPr/>
          <a:lstStyle/>
          <a:p>
            <a:pPr>
              <a:lnSpc>
                <a:spcPct val="90000"/>
              </a:lnSpc>
            </a:pPr>
            <a:r>
              <a:rPr lang="en-GB" sz="3600" b="1" dirty="0" smtClean="0"/>
              <a:t>Research Lifecycle</a:t>
            </a:r>
            <a:endParaRPr lang="en-GB" sz="3600" dirty="0" smtClean="0"/>
          </a:p>
          <a:p>
            <a:pPr>
              <a:lnSpc>
                <a:spcPct val="90000"/>
              </a:lnSpc>
            </a:pPr>
            <a:endParaRPr lang="en-GB" sz="2000" dirty="0" smtClean="0"/>
          </a:p>
          <a:p>
            <a:pPr>
              <a:lnSpc>
                <a:spcPct val="90000"/>
              </a:lnSpc>
            </a:pPr>
            <a:endParaRPr lang="en-GB" sz="2000" dirty="0" smtClean="0"/>
          </a:p>
          <a:p>
            <a:pPr>
              <a:lnSpc>
                <a:spcPct val="90000"/>
              </a:lnSpc>
            </a:pPr>
            <a:endParaRPr lang="en-GB" sz="2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Vision for STFC data/publications</a:t>
            </a:r>
            <a:endParaRPr lang="en-GB" dirty="0"/>
          </a:p>
        </p:txBody>
      </p:sp>
      <p:sp>
        <p:nvSpPr>
          <p:cNvPr id="3" name="Content Placeholder 2"/>
          <p:cNvSpPr>
            <a:spLocks noGrp="1"/>
          </p:cNvSpPr>
          <p:nvPr>
            <p:ph idx="1"/>
          </p:nvPr>
        </p:nvSpPr>
        <p:spPr/>
        <p:txBody>
          <a:bodyPr/>
          <a:lstStyle/>
          <a:p>
            <a:r>
              <a:rPr lang="en-GB" sz="2800" dirty="0" smtClean="0"/>
              <a:t>Data generated at STFC Facilities is discoverable and reusable.</a:t>
            </a:r>
          </a:p>
          <a:p>
            <a:pPr lvl="1"/>
            <a:r>
              <a:rPr lang="en-GB" sz="2400" dirty="0" smtClean="0"/>
              <a:t>Creator privilege, commercial or IP considerations not withstanding</a:t>
            </a:r>
            <a:endParaRPr lang="en-GB" sz="2400" dirty="0" smtClean="0"/>
          </a:p>
          <a:p>
            <a:r>
              <a:rPr lang="en-GB" sz="2800" dirty="0" smtClean="0"/>
              <a:t>Stages in the research lifecycle linked in a machine readable way</a:t>
            </a:r>
          </a:p>
          <a:p>
            <a:r>
              <a:rPr lang="en-GB" sz="2800" dirty="0" smtClean="0"/>
              <a:t>Impact measurement</a:t>
            </a:r>
          </a:p>
          <a:p>
            <a:pPr lvl="1"/>
            <a:r>
              <a:rPr lang="en-GB" sz="2400" dirty="0" smtClean="0"/>
              <a:t>Effective and shareable</a:t>
            </a:r>
          </a:p>
          <a:p>
            <a:pPr lvl="1"/>
            <a:r>
              <a:rPr lang="en-GB" sz="2400" dirty="0" smtClean="0"/>
              <a:t> CERIF has a role here.</a:t>
            </a:r>
          </a:p>
          <a:p>
            <a:r>
              <a:rPr lang="en-GB" sz="2800" dirty="0" smtClean="0"/>
              <a:t>Retrievable context  for the future</a:t>
            </a:r>
          </a:p>
          <a:p>
            <a:endParaRPr lang="en-GB" dirty="0" smtClean="0"/>
          </a:p>
          <a:p>
            <a:pPr>
              <a:buNone/>
            </a:pPr>
            <a:endParaRPr lang="en-GB"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Research lifecycle</a:t>
            </a:r>
            <a:endParaRPr lang="en-GB" dirty="0"/>
          </a:p>
        </p:txBody>
      </p:sp>
      <p:graphicFrame>
        <p:nvGraphicFramePr>
          <p:cNvPr id="4" name="Content Placeholder 3"/>
          <p:cNvGraphicFramePr>
            <a:graphicFrameLocks noGrp="1"/>
          </p:cNvGraphicFramePr>
          <p:nvPr>
            <p:ph idx="1"/>
          </p:nvPr>
        </p:nvGraphicFramePr>
        <p:xfrm>
          <a:off x="755576" y="1484784"/>
          <a:ext cx="7992888"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90" descr="PDF"/>
          <p:cNvPicPr>
            <a:picLocks noChangeAspect="1" noChangeArrowheads="1"/>
          </p:cNvPicPr>
          <p:nvPr/>
        </p:nvPicPr>
        <p:blipFill>
          <a:blip r:embed="rId8" cstate="print"/>
          <a:srcRect/>
          <a:stretch>
            <a:fillRect/>
          </a:stretch>
        </p:blipFill>
        <p:spPr bwMode="auto">
          <a:xfrm>
            <a:off x="7164288" y="908720"/>
            <a:ext cx="915988" cy="1257300"/>
          </a:xfrm>
          <a:prstGeom prst="rect">
            <a:avLst/>
          </a:prstGeom>
          <a:noFill/>
          <a:ln w="9525">
            <a:noFill/>
            <a:miter lim="800000"/>
            <a:headEnd/>
            <a:tailEnd/>
          </a:ln>
        </p:spPr>
      </p:pic>
      <p:cxnSp>
        <p:nvCxnSpPr>
          <p:cNvPr id="7" name="Straight Arrow Connector 6"/>
          <p:cNvCxnSpPr>
            <a:stCxn id="5" idx="1"/>
          </p:cNvCxnSpPr>
          <p:nvPr/>
        </p:nvCxnSpPr>
        <p:spPr bwMode="auto">
          <a:xfrm flipH="1">
            <a:off x="5220072" y="1537370"/>
            <a:ext cx="1944216" cy="23544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pic>
        <p:nvPicPr>
          <p:cNvPr id="8" name="Picture 82" descr="GEM%20Small%20Annotated%20Pic"/>
          <p:cNvPicPr>
            <a:picLocks noChangeAspect="1" noChangeArrowheads="1"/>
          </p:cNvPicPr>
          <p:nvPr/>
        </p:nvPicPr>
        <p:blipFill>
          <a:blip r:embed="rId9" cstate="print"/>
          <a:srcRect/>
          <a:stretch>
            <a:fillRect/>
          </a:stretch>
        </p:blipFill>
        <p:spPr bwMode="auto">
          <a:xfrm>
            <a:off x="7308304" y="3645024"/>
            <a:ext cx="1400175" cy="960437"/>
          </a:xfrm>
          <a:prstGeom prst="rect">
            <a:avLst/>
          </a:prstGeom>
          <a:noFill/>
          <a:ln w="9525">
            <a:noFill/>
            <a:miter lim="800000"/>
            <a:headEnd/>
            <a:tailEnd/>
          </a:ln>
        </p:spPr>
      </p:pic>
      <p:pic>
        <p:nvPicPr>
          <p:cNvPr id="9" name="Picture 21"/>
          <p:cNvPicPr>
            <a:picLocks noChangeAspect="1" noChangeArrowheads="1"/>
          </p:cNvPicPr>
          <p:nvPr/>
        </p:nvPicPr>
        <p:blipFill>
          <a:blip r:embed="rId10" cstate="print"/>
          <a:srcRect/>
          <a:stretch>
            <a:fillRect/>
          </a:stretch>
        </p:blipFill>
        <p:spPr bwMode="auto">
          <a:xfrm>
            <a:off x="2051720" y="5085184"/>
            <a:ext cx="1238250" cy="1314450"/>
          </a:xfrm>
          <a:prstGeom prst="rect">
            <a:avLst/>
          </a:prstGeom>
          <a:noFill/>
          <a:ln w="12700">
            <a:noFill/>
            <a:miter lim="800000"/>
            <a:headEnd/>
            <a:tailEnd/>
          </a:ln>
        </p:spPr>
      </p:pic>
      <p:pic>
        <p:nvPicPr>
          <p:cNvPr id="10" name="Picture 29"/>
          <p:cNvPicPr>
            <a:picLocks noChangeAspect="1" noChangeArrowheads="1"/>
          </p:cNvPicPr>
          <p:nvPr/>
        </p:nvPicPr>
        <p:blipFill>
          <a:blip r:embed="rId11" cstate="print"/>
          <a:srcRect/>
          <a:stretch>
            <a:fillRect/>
          </a:stretch>
        </p:blipFill>
        <p:spPr bwMode="auto">
          <a:xfrm>
            <a:off x="827584" y="3717032"/>
            <a:ext cx="1471612" cy="968375"/>
          </a:xfrm>
          <a:prstGeom prst="rect">
            <a:avLst/>
          </a:prstGeom>
          <a:noFill/>
          <a:ln w="9525">
            <a:noFill/>
            <a:miter lim="800000"/>
            <a:headEnd/>
            <a:tailEnd/>
          </a:ln>
        </p:spPr>
      </p:pic>
      <p:pic>
        <p:nvPicPr>
          <p:cNvPr id="11" name="Picture 18"/>
          <p:cNvPicPr>
            <a:picLocks noChangeAspect="1" noChangeArrowheads="1"/>
          </p:cNvPicPr>
          <p:nvPr/>
        </p:nvPicPr>
        <p:blipFill>
          <a:blip r:embed="rId12" cstate="print"/>
          <a:srcRect/>
          <a:stretch>
            <a:fillRect/>
          </a:stretch>
        </p:blipFill>
        <p:spPr bwMode="auto">
          <a:xfrm>
            <a:off x="539552" y="1268760"/>
            <a:ext cx="1349375" cy="1584176"/>
          </a:xfrm>
          <a:prstGeom prst="rect">
            <a:avLst/>
          </a:prstGeom>
          <a:noFill/>
          <a:ln w="9525">
            <a:noFill/>
            <a:miter lim="800000"/>
            <a:headEnd/>
            <a:tailEnd/>
          </a:ln>
        </p:spPr>
      </p:pic>
      <p:cxnSp>
        <p:nvCxnSpPr>
          <p:cNvPr id="12" name="Straight Arrow Connector 11"/>
          <p:cNvCxnSpPr/>
          <p:nvPr/>
        </p:nvCxnSpPr>
        <p:spPr bwMode="auto">
          <a:xfrm>
            <a:off x="1907704" y="1700808"/>
            <a:ext cx="1080120" cy="57606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5" name="Oval 14"/>
          <p:cNvSpPr/>
          <p:nvPr/>
        </p:nvSpPr>
        <p:spPr bwMode="auto">
          <a:xfrm>
            <a:off x="3707904" y="2780928"/>
            <a:ext cx="2088232" cy="1944216"/>
          </a:xfrm>
          <a:prstGeom prst="ellipse">
            <a:avLst/>
          </a:prstGeom>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lin ang="189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Lucida Grande" pitchFamily="84" charset="0"/>
                <a:ea typeface="ヒラギノ角ゴ Pro W3" pitchFamily="84" charset="-128"/>
              </a:rPr>
              <a:t>Internal to the Organisation</a:t>
            </a:r>
          </a:p>
          <a:p>
            <a:pPr marL="0" marR="0" indent="0" algn="l"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Lucida Grande" pitchFamily="84" charset="0"/>
                <a:ea typeface="ヒラギノ角ゴ Pro W3" pitchFamily="84" charset="-128"/>
              </a:rPr>
              <a:t>requirements</a:t>
            </a:r>
            <a:endParaRPr kumimoji="0" lang="en-GB" sz="1600" b="1" i="0" u="none" strike="noStrike" cap="none" normalizeH="0" baseline="0" dirty="0" smtClean="0">
              <a:ln>
                <a:noFill/>
              </a:ln>
              <a:solidFill>
                <a:schemeClr val="tx1"/>
              </a:solidFill>
              <a:effectLst/>
              <a:latin typeface="Lucida Grande" pitchFamily="84" charset="0"/>
              <a:ea typeface="ヒラギノ角ゴ Pro W3" pitchFamily="84" charset="-128"/>
            </a:endParaRPr>
          </a:p>
        </p:txBody>
      </p:sp>
      <p:sp>
        <p:nvSpPr>
          <p:cNvPr id="16" name="Oval 15"/>
          <p:cNvSpPr/>
          <p:nvPr/>
        </p:nvSpPr>
        <p:spPr bwMode="auto">
          <a:xfrm>
            <a:off x="2051720" y="1196752"/>
            <a:ext cx="5400600" cy="4968552"/>
          </a:xfrm>
          <a:prstGeom prst="ellipse">
            <a:avLst/>
          </a:prstGeom>
          <a:solidFill>
            <a:srgbClr val="92D050">
              <a:alpha val="14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Lucida Grande" pitchFamily="84" charset="0"/>
              <a:ea typeface="ヒラギノ角ゴ Pro W3" pitchFamily="84" charset="-128"/>
            </a:endParaRPr>
          </a:p>
        </p:txBody>
      </p:sp>
      <p:sp>
        <p:nvSpPr>
          <p:cNvPr id="17" name="Line Callout 1 16"/>
          <p:cNvSpPr/>
          <p:nvPr/>
        </p:nvSpPr>
        <p:spPr bwMode="auto">
          <a:xfrm>
            <a:off x="7092280" y="1700808"/>
            <a:ext cx="1872208" cy="1008112"/>
          </a:xfrm>
          <a:prstGeom prst="borderCallout1">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Lucida Grande" pitchFamily="84" charset="0"/>
                <a:ea typeface="ヒラギノ角ゴ Pro W3" pitchFamily="84" charset="-128"/>
              </a:rPr>
              <a:t>External requirements</a:t>
            </a:r>
            <a:endParaRPr kumimoji="0" lang="en-GB" sz="2000" b="1" i="0" u="none" strike="noStrike" cap="none" normalizeH="0" baseline="0" dirty="0" smtClean="0">
              <a:ln>
                <a:noFill/>
              </a:ln>
              <a:solidFill>
                <a:schemeClr val="tx1"/>
              </a:solidFill>
              <a:effectLst/>
              <a:latin typeface="Lucida Grande" pitchFamily="84" charset="0"/>
              <a:ea typeface="ヒラギノ角ゴ Pro W3" pitchFamily="8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theme/theme1.xml><?xml version="1.0" encoding="utf-8"?>
<a:theme xmlns:a="http://schemas.openxmlformats.org/drawingml/2006/main" name="MRD-March2011">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FC style">
      <a:majorFont>
        <a:latin typeface="Corisande"/>
        <a:ea typeface=""/>
        <a:cs typeface=""/>
      </a:majorFont>
      <a:minorFont>
        <a:latin typeface="Corisand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Lucida Grande" pitchFamily="84" charset="0"/>
            <a:ea typeface="ヒラギノ角ゴ Pro W3" pitchFamily="8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Lucida Grande" pitchFamily="84" charset="0"/>
            <a:ea typeface="ヒラギノ角ゴ Pro W3" pitchFamily="8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MRD-March2011</Template>
  <TotalTime>1546</TotalTime>
  <Words>1099</Words>
  <Application>Microsoft Office PowerPoint</Application>
  <PresentationFormat>On-screen Show (4:3)</PresentationFormat>
  <Paragraphs>302</Paragraphs>
  <Slides>25</Slides>
  <Notes>13</Notes>
  <HiddenSlides>3</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MRD-March2011</vt:lpstr>
      <vt:lpstr>Context and Linking in the Research Lifecycle CERIF and other standards </vt:lpstr>
      <vt:lpstr>Slide 2</vt:lpstr>
      <vt:lpstr>Slide 3</vt:lpstr>
      <vt:lpstr>Science and Technology Facilities Council </vt:lpstr>
      <vt:lpstr>Large-Scale Facilities</vt:lpstr>
      <vt:lpstr>The Science we do  - Structure of materials</vt:lpstr>
      <vt:lpstr>Slide 7</vt:lpstr>
      <vt:lpstr>Vision for STFC data/publications</vt:lpstr>
      <vt:lpstr>Research lifecycle</vt:lpstr>
      <vt:lpstr>Research lifecycle</vt:lpstr>
      <vt:lpstr>Why capture the lifecycle and linkage?</vt:lpstr>
      <vt:lpstr>Slide 12</vt:lpstr>
      <vt:lpstr>Policy</vt:lpstr>
      <vt:lpstr>Technological/Scientific developments</vt:lpstr>
      <vt:lpstr>Slide 15</vt:lpstr>
      <vt:lpstr>Key tools for STFC</vt:lpstr>
      <vt:lpstr>ePubs – STFC’s publication Repository</vt:lpstr>
      <vt:lpstr>FRBR for publications</vt:lpstr>
      <vt:lpstr>CSMD for Data –underpins ICAT</vt:lpstr>
      <vt:lpstr>Other projects  working to realise this vision</vt:lpstr>
      <vt:lpstr>Conclusions</vt:lpstr>
      <vt:lpstr>Thank You  Questions?  Catherine.jones@stfc.ac.uk      </vt:lpstr>
      <vt:lpstr>PaN-Data Vision</vt:lpstr>
      <vt:lpstr>Slide 24</vt:lpstr>
      <vt:lpstr>A Data Management Architecture</vt:lpstr>
    </vt:vector>
  </TitlesOfParts>
  <Company>STFC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Research Information: Requirements of Science Research</dc:title>
  <dc:creator>Matthews</dc:creator>
  <cp:lastModifiedBy>cmg45</cp:lastModifiedBy>
  <cp:revision>36</cp:revision>
  <dcterms:created xsi:type="dcterms:W3CDTF">2011-05-22T07:31:35Z</dcterms:created>
  <dcterms:modified xsi:type="dcterms:W3CDTF">2012-09-09T07:38:30Z</dcterms:modified>
</cp:coreProperties>
</file>