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slideLayouts/slideLayout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6" r:id="rId2"/>
    <p:sldMasterId id="2147483665" r:id="rId3"/>
    <p:sldMasterId id="2147483692" r:id="rId4"/>
    <p:sldMasterId id="2147483668" r:id="rId5"/>
  </p:sldMasterIdLst>
  <p:notesMasterIdLst>
    <p:notesMasterId r:id="rId23"/>
  </p:notesMasterIdLst>
  <p:sldIdLst>
    <p:sldId id="256" r:id="rId6"/>
    <p:sldId id="369" r:id="rId7"/>
    <p:sldId id="269" r:id="rId8"/>
    <p:sldId id="368" r:id="rId9"/>
    <p:sldId id="370" r:id="rId10"/>
    <p:sldId id="371" r:id="rId11"/>
    <p:sldId id="372" r:id="rId12"/>
    <p:sldId id="373" r:id="rId13"/>
    <p:sldId id="376" r:id="rId14"/>
    <p:sldId id="319" r:id="rId15"/>
    <p:sldId id="378" r:id="rId16"/>
    <p:sldId id="380" r:id="rId17"/>
    <p:sldId id="383" r:id="rId18"/>
    <p:sldId id="381" r:id="rId19"/>
    <p:sldId id="377" r:id="rId20"/>
    <p:sldId id="352" r:id="rId21"/>
    <p:sldId id="367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  <a:srgbClr val="FFCC66"/>
    <a:srgbClr val="FF6699"/>
    <a:srgbClr val="D9D9D9"/>
    <a:srgbClr val="CC99FF"/>
    <a:srgbClr val="C5E0B4"/>
    <a:srgbClr val="FFCC99"/>
    <a:srgbClr val="FFFF66"/>
    <a:srgbClr val="FF9966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68" autoAdjust="0"/>
    <p:restoredTop sz="94711" autoAdjust="0"/>
  </p:normalViewPr>
  <p:slideViewPr>
    <p:cSldViewPr snapToGrid="0" snapToObjects="1">
      <p:cViewPr varScale="1">
        <p:scale>
          <a:sx n="97" d="100"/>
          <a:sy n="97" d="100"/>
        </p:scale>
        <p:origin x="31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140"/>
    </p:cViewPr>
  </p:sorterViewPr>
  <p:notesViewPr>
    <p:cSldViewPr snapToGrid="0" snapToObjects="1">
      <p:cViewPr varScale="1">
        <p:scale>
          <a:sx n="80" d="100"/>
          <a:sy n="80" d="100"/>
        </p:scale>
        <p:origin x="19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cfs.st-andrews.ac.uk\Shared\Library\DigitalResearch\OpenAccess\Reporting-KPIs\KPIs\KPI-Pure-deposit-monitoring-OAcompliance-2015-201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Deposit rates </a:t>
            </a:r>
          </a:p>
        </c:rich>
      </c:tx>
      <c:layout>
        <c:manualLayout>
          <c:xMode val="edge"/>
          <c:yMode val="edge"/>
          <c:x val="0.30540602182965543"/>
          <c:y val="1.898685683424062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Trend!$I$3</c:f>
              <c:strCache>
                <c:ptCount val="1"/>
                <c:pt idx="0">
                  <c:v>Biomedical sciences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Trend!$J$2:$M$2</c:f>
              <c:strCache>
                <c:ptCount val="4"/>
                <c:pt idx="0">
                  <c:v>Jan-May2015</c:v>
                </c:pt>
                <c:pt idx="1">
                  <c:v>Jan15-Feb16</c:v>
                </c:pt>
                <c:pt idx="2">
                  <c:v>Jan15-May16</c:v>
                </c:pt>
                <c:pt idx="3">
                  <c:v>Jan-May2016</c:v>
                </c:pt>
              </c:strCache>
            </c:strRef>
          </c:cat>
          <c:val>
            <c:numRef>
              <c:f>Trend!$J$3:$M$3</c:f>
              <c:numCache>
                <c:formatCode>0</c:formatCode>
                <c:ptCount val="4"/>
                <c:pt idx="0">
                  <c:v>43</c:v>
                </c:pt>
                <c:pt idx="1">
                  <c:v>71.666666666666671</c:v>
                </c:pt>
                <c:pt idx="2">
                  <c:v>77.666666666666671</c:v>
                </c:pt>
                <c:pt idx="3">
                  <c:v>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2C-40D6-974C-7A0ACF65B55C}"/>
            </c:ext>
          </c:extLst>
        </c:ser>
        <c:ser>
          <c:idx val="1"/>
          <c:order val="1"/>
          <c:tx>
            <c:strRef>
              <c:f>Trend!$I$4</c:f>
              <c:strCache>
                <c:ptCount val="1"/>
                <c:pt idx="0">
                  <c:v>Physical sciences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Trend!$J$2:$M$2</c:f>
              <c:strCache>
                <c:ptCount val="4"/>
                <c:pt idx="0">
                  <c:v>Jan-May2015</c:v>
                </c:pt>
                <c:pt idx="1">
                  <c:v>Jan15-Feb16</c:v>
                </c:pt>
                <c:pt idx="2">
                  <c:v>Jan15-May16</c:v>
                </c:pt>
                <c:pt idx="3">
                  <c:v>Jan-May2016</c:v>
                </c:pt>
              </c:strCache>
            </c:strRef>
          </c:cat>
          <c:val>
            <c:numRef>
              <c:f>Trend!$J$4:$M$4</c:f>
              <c:numCache>
                <c:formatCode>0</c:formatCode>
                <c:ptCount val="4"/>
                <c:pt idx="0">
                  <c:v>46.75</c:v>
                </c:pt>
                <c:pt idx="1">
                  <c:v>82.75</c:v>
                </c:pt>
                <c:pt idx="2">
                  <c:v>86</c:v>
                </c:pt>
                <c:pt idx="3">
                  <c:v>86.25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32C-40D6-974C-7A0ACF65B55C}"/>
            </c:ext>
          </c:extLst>
        </c:ser>
        <c:ser>
          <c:idx val="2"/>
          <c:order val="2"/>
          <c:tx>
            <c:strRef>
              <c:f>Trend!$I$5</c:f>
              <c:strCache>
                <c:ptCount val="1"/>
                <c:pt idx="0">
                  <c:v>Social Sciences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Trend!$J$2:$M$2</c:f>
              <c:strCache>
                <c:ptCount val="4"/>
                <c:pt idx="0">
                  <c:v>Jan-May2015</c:v>
                </c:pt>
                <c:pt idx="1">
                  <c:v>Jan15-Feb16</c:v>
                </c:pt>
                <c:pt idx="2">
                  <c:v>Jan15-May16</c:v>
                </c:pt>
                <c:pt idx="3">
                  <c:v>Jan-May2016</c:v>
                </c:pt>
              </c:strCache>
            </c:strRef>
          </c:cat>
          <c:val>
            <c:numRef>
              <c:f>Trend!$J$5:$M$5</c:f>
              <c:numCache>
                <c:formatCode>0</c:formatCode>
                <c:ptCount val="4"/>
                <c:pt idx="0">
                  <c:v>45</c:v>
                </c:pt>
                <c:pt idx="1">
                  <c:v>68.25</c:v>
                </c:pt>
                <c:pt idx="2">
                  <c:v>74.333333333333329</c:v>
                </c:pt>
                <c:pt idx="3">
                  <c:v>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32C-40D6-974C-7A0ACF65B55C}"/>
            </c:ext>
          </c:extLst>
        </c:ser>
        <c:ser>
          <c:idx val="3"/>
          <c:order val="3"/>
          <c:tx>
            <c:strRef>
              <c:f>Trend!$I$6</c:f>
              <c:strCache>
                <c:ptCount val="1"/>
                <c:pt idx="0">
                  <c:v>Arts and Humanities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Trend!$J$2:$M$2</c:f>
              <c:strCache>
                <c:ptCount val="4"/>
                <c:pt idx="0">
                  <c:v>Jan-May2015</c:v>
                </c:pt>
                <c:pt idx="1">
                  <c:v>Jan15-Feb16</c:v>
                </c:pt>
                <c:pt idx="2">
                  <c:v>Jan15-May16</c:v>
                </c:pt>
                <c:pt idx="3">
                  <c:v>Jan-May2016</c:v>
                </c:pt>
              </c:strCache>
            </c:strRef>
          </c:cat>
          <c:val>
            <c:numRef>
              <c:f>Trend!$J$6:$M$6</c:f>
              <c:numCache>
                <c:formatCode>0</c:formatCode>
                <c:ptCount val="4"/>
                <c:pt idx="0">
                  <c:v>37.142857142857146</c:v>
                </c:pt>
                <c:pt idx="1">
                  <c:v>47.714285714285715</c:v>
                </c:pt>
                <c:pt idx="2">
                  <c:v>59.428571428571431</c:v>
                </c:pt>
                <c:pt idx="3">
                  <c:v>81.571428571428569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32C-40D6-974C-7A0ACF65B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3534648"/>
        <c:axId val="134725416"/>
      </c:lineChart>
      <c:catAx>
        <c:axId val="133534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725416"/>
        <c:crosses val="autoZero"/>
        <c:auto val="1"/>
        <c:lblAlgn val="ctr"/>
        <c:lblOffset val="100"/>
        <c:noMultiLvlLbl val="0"/>
      </c:catAx>
      <c:valAx>
        <c:axId val="13472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3534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8.2216284762157532E-2"/>
          <c:y val="0.84684590101912938"/>
          <c:w val="0.86852599604824676"/>
          <c:h val="0.1291300749568466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E6DAE-467D-4DB3-863B-8B51D281C186}" type="datetimeFigureOut">
              <a:rPr lang="en-GB" smtClean="0"/>
              <a:t>08/06/2016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5B24E-182F-43EF-8FD1-D12495503E8F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586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24E-182F-43EF-8FD1-D12495503E8F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17733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24E-182F-43EF-8FD1-D12495503E8F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4880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24E-182F-43EF-8FD1-D12495503E8F}" type="slidenum">
              <a:rPr lang="en-GB" smtClean="0"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54806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Cross-team reminders – trialling mention of deposit for other content types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5B24E-182F-43EF-8FD1-D12495503E8F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483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9143999" cy="685730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323" t="31917"/>
          <a:stretch/>
        </p:blipFill>
        <p:spPr>
          <a:xfrm>
            <a:off x="6008995" y="4082472"/>
            <a:ext cx="3135004" cy="27751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84" b="78050"/>
          <a:stretch/>
        </p:blipFill>
        <p:spPr>
          <a:xfrm>
            <a:off x="1" y="345"/>
            <a:ext cx="4719782" cy="15051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74" r="68687"/>
          <a:stretch/>
        </p:blipFill>
        <p:spPr>
          <a:xfrm>
            <a:off x="0" y="5292435"/>
            <a:ext cx="2863273" cy="156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59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052B5-A3C4-49BE-89AF-30F12AF08C07}" type="datetime1">
              <a:rPr lang="en-US" smtClean="0"/>
              <a:t>6/8/2016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3375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052B5-A3C4-49BE-89AF-30F12AF08C07}" type="datetime1">
              <a:rPr lang="en-US" smtClean="0"/>
              <a:t>6/8/2016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534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"/>
            <a:ext cx="9143999" cy="6857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08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21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 descr="University_Library_rings.jp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‹#›</a:t>
            </a:fld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27" y="6420862"/>
            <a:ext cx="6863356" cy="4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280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731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2.jpeg"/><Relationship Id="rId12" Type="http://schemas.openxmlformats.org/officeDocument/2006/relationships/image" Target="../media/image1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E55EA8-50A1-4718-A57E-F1D92E258102}" type="datetime1">
              <a:rPr lang="en-US" smtClean="0"/>
              <a:t>6/8/2016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0BA89-6FB6-4DD4-9C49-C17D9B062E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7" r:id="rId2"/>
    <p:sldLayoutId id="2147483694" r:id="rId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C0B3F-42F4-4E2C-AB26-53A851830B56}" type="datetime1">
              <a:rPr lang="en-US" smtClean="0"/>
              <a:t>6/8/2016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8" name="Picture 7" descr="University_Library_rings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1413-404F-442A-82CB-63C13B870AF0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83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95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University_Library_rings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1413-404F-442A-82CB-63C13B870AF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59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7" name="Picture 6" descr="University_Library_rings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D1413-404F-442A-82CB-63C13B870AF0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27" y="6420862"/>
            <a:ext cx="6863356" cy="42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50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098" y="551824"/>
            <a:ext cx="7909428" cy="491405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3526016" y="3211157"/>
            <a:ext cx="1864428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/>
              <a:t>New </a:t>
            </a:r>
            <a:r>
              <a:rPr lang="en-US" sz="2800" dirty="0"/>
              <a:t>Digital Research Division</a:t>
            </a:r>
          </a:p>
          <a:p>
            <a:pPr algn="ctr"/>
            <a:r>
              <a:rPr lang="en-US" sz="2800" dirty="0"/>
              <a:t>Library</a:t>
            </a:r>
          </a:p>
        </p:txBody>
      </p:sp>
      <p:pic>
        <p:nvPicPr>
          <p:cNvPr id="9" name="Picture 8" descr="307px-Open_Access_logo_PLoS_white.svg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9350" y="672510"/>
            <a:ext cx="1059214" cy="165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743670" y="1043229"/>
            <a:ext cx="1325914" cy="15469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573257" y="1500560"/>
            <a:ext cx="2727244" cy="509716"/>
          </a:xfrm>
          <a:prstGeom prst="rect">
            <a:avLst/>
          </a:prstGeom>
        </p:spPr>
      </p:pic>
      <p:pic>
        <p:nvPicPr>
          <p:cNvPr id="17" name="Picture 16" descr="University_Library_rings.jpg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7472269" y="5318996"/>
            <a:ext cx="1671731" cy="153865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406627" y="3062112"/>
            <a:ext cx="2613150" cy="73435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950298" y="4312357"/>
            <a:ext cx="2695579" cy="1932843"/>
          </a:xfrm>
          <a:prstGeom prst="rect">
            <a:avLst/>
          </a:prstGeom>
        </p:spPr>
      </p:pic>
      <p:pic>
        <p:nvPicPr>
          <p:cNvPr id="14" name="Picture 13" descr="e-data-discovery.pn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444" y="2590129"/>
            <a:ext cx="2527300" cy="21971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3612444" y="5968349"/>
            <a:ext cx="1778000" cy="546100"/>
          </a:xfrm>
          <a:prstGeom prst="rect">
            <a:avLst/>
          </a:prstGeom>
        </p:spPr>
      </p:pic>
      <p:pic>
        <p:nvPicPr>
          <p:cNvPr id="16" name="Picture 15" descr="four-ways-to-measure-impact-copy.png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48" y="5214392"/>
            <a:ext cx="2708453" cy="1300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04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fce.ac.uk/rsrch/oa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t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1.xml"/><Relationship Id="rId4" Type="http://schemas.openxmlformats.org/officeDocument/2006/relationships/hyperlink" Target="https://openaccess.jiscinvolve.org/wp/2015/04/13/edinburgh-pathfinder-loch-case-studies-and-advocacy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openaccess.wp.st-andrews.ac.uk/" TargetMode="External"/><Relationship Id="rId3" Type="http://schemas.openxmlformats.org/officeDocument/2006/relationships/hyperlink" Target="http://orcid.org/0000-0003-2594-350X" TargetMode="External"/><Relationship Id="rId7" Type="http://schemas.openxmlformats.org/officeDocument/2006/relationships/hyperlink" Target="http://researchdata.wp.st-andrews.ac.uk/" TargetMode="External"/><Relationship Id="rId2" Type="http://schemas.openxmlformats.org/officeDocument/2006/relationships/hyperlink" Target="mailto:ff23@st-andrews.ac.uk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g"/><Relationship Id="rId5" Type="http://schemas.openxmlformats.org/officeDocument/2006/relationships/hyperlink" Target="http://orcid.org/0000-0002-0702-0907" TargetMode="External"/><Relationship Id="rId4" Type="http://schemas.openxmlformats.org/officeDocument/2006/relationships/hyperlink" Target="mailto:jep10@st-andrews.ac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60438" y="1848458"/>
            <a:ext cx="7757652" cy="3460961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4000"/>
              </a:lnSpc>
              <a:buNone/>
            </a:pPr>
            <a:r>
              <a:rPr lang="en-GB" sz="2800" dirty="0">
                <a:solidFill>
                  <a:srgbClr val="00AEEF"/>
                </a:solidFill>
                <a:latin typeface="Palatino"/>
                <a:cs typeface="Palatino"/>
              </a:rPr>
              <a:t>Using a CRIS to support communication of research: mapping the publication cycle to deposit workflows for data and publications</a:t>
            </a:r>
            <a:endParaRPr lang="en-US" sz="28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marL="0" indent="0">
              <a:buNone/>
            </a:pPr>
            <a:endParaRPr lang="en-US" sz="20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marL="0" indent="0">
              <a:buNone/>
            </a:pPr>
            <a:endParaRPr lang="en-US" sz="2000" dirty="0">
              <a:solidFill>
                <a:srgbClr val="00AEEF"/>
              </a:solidFill>
              <a:latin typeface="Palatino"/>
              <a:cs typeface="Palatino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Palatino"/>
                <a:cs typeface="Palatino"/>
              </a:rPr>
              <a:t>Federica Fina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Palatino"/>
                <a:cs typeface="Palatino"/>
              </a:rPr>
              <a:t>, Data Scientist, ff23@st-andrews.ac.uk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bg1">
                    <a:lumMod val="50000"/>
                  </a:schemeClr>
                </a:solidFill>
                <a:latin typeface="Palatino"/>
                <a:cs typeface="Palatino"/>
              </a:rPr>
              <a:t>Jackie Proven</a:t>
            </a:r>
            <a:r>
              <a:rPr lang="en-US" sz="1800" dirty="0">
                <a:solidFill>
                  <a:schemeClr val="bg1">
                    <a:lumMod val="50000"/>
                  </a:schemeClr>
                </a:solidFill>
                <a:latin typeface="Palatino"/>
                <a:cs typeface="Palatino"/>
              </a:rPr>
              <a:t>, </a:t>
            </a: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Palatino"/>
                <a:cs typeface="Palatino"/>
              </a:rPr>
              <a:t>Repository &amp; Open Access Services Manager, </a:t>
            </a:r>
          </a:p>
          <a:p>
            <a:pPr marL="0" indent="0">
              <a:buNone/>
            </a:pPr>
            <a:r>
              <a:rPr lang="en-GB" sz="1800" dirty="0">
                <a:solidFill>
                  <a:schemeClr val="bg1">
                    <a:lumMod val="50000"/>
                  </a:schemeClr>
                </a:solidFill>
                <a:latin typeface="Palatino"/>
                <a:cs typeface="Palatino"/>
              </a:rPr>
              <a:t>jep10@st-andrews.ac.uk</a:t>
            </a:r>
            <a:endParaRPr lang="en-US" sz="1800" dirty="0">
              <a:solidFill>
                <a:schemeClr val="bg1">
                  <a:lumMod val="50000"/>
                </a:schemeClr>
              </a:solidFill>
              <a:latin typeface="Palatino"/>
              <a:cs typeface="Palatin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 descr="altmetric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0160" y="344093"/>
            <a:ext cx="779837" cy="77637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2</a:t>
            </a:fld>
            <a:endParaRPr lang="en-GB" dirty="0"/>
          </a:p>
        </p:txBody>
      </p:sp>
      <p:grpSp>
        <p:nvGrpSpPr>
          <p:cNvPr id="79" name="Group 78"/>
          <p:cNvGrpSpPr/>
          <p:nvPr/>
        </p:nvGrpSpPr>
        <p:grpSpPr>
          <a:xfrm>
            <a:off x="4034058" y="856135"/>
            <a:ext cx="1904101" cy="1785623"/>
            <a:chOff x="4000348" y="788674"/>
            <a:chExt cx="2017713" cy="1862137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4000348" y="788674"/>
              <a:ext cx="2017713" cy="1862137"/>
            </a:xfrm>
            <a:prstGeom prst="ellipse">
              <a:avLst/>
            </a:prstGeom>
            <a:solidFill>
              <a:srgbClr val="3399FF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charset="0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546342" y="788674"/>
              <a:ext cx="1007830" cy="27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 Activities</a:t>
              </a: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1379869" y="940556"/>
            <a:ext cx="2581116" cy="1564719"/>
            <a:chOff x="790575" y="865188"/>
            <a:chExt cx="2808288" cy="1728787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790575" y="865188"/>
              <a:ext cx="2808288" cy="1728787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charset="0"/>
              </a:endParaRPr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1522882" y="865188"/>
              <a:ext cx="1404620" cy="336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600" dirty="0">
                  <a:solidFill>
                    <a:srgbClr val="000000"/>
                  </a:solidFill>
                  <a:cs typeface="Arial" charset="0"/>
                </a:rPr>
                <a:t>Publications</a:t>
              </a:r>
            </a:p>
          </p:txBody>
        </p:sp>
      </p:grp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3384550" y="3047701"/>
            <a:ext cx="1871663" cy="1800000"/>
          </a:xfrm>
          <a:prstGeom prst="ellipse">
            <a:avLst/>
          </a:prstGeom>
          <a:solidFill>
            <a:srgbClr val="FF99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endParaRPr lang="en-GB" dirty="0">
              <a:cs typeface="Arial" charset="0"/>
            </a:endParaRPr>
          </a:p>
          <a:p>
            <a:pPr algn="ctr">
              <a:spcBef>
                <a:spcPct val="20000"/>
              </a:spcBef>
            </a:pPr>
            <a:endParaRPr lang="en-GB" dirty="0">
              <a:cs typeface="Arial" charset="0"/>
            </a:endParaRPr>
          </a:p>
          <a:p>
            <a:pPr algn="ctr">
              <a:spcBef>
                <a:spcPct val="20000"/>
              </a:spcBef>
            </a:pPr>
            <a:endParaRPr lang="en-GB" dirty="0">
              <a:cs typeface="Arial" charset="0"/>
            </a:endParaRPr>
          </a:p>
          <a:p>
            <a:pPr algn="ctr">
              <a:spcBef>
                <a:spcPct val="20000"/>
              </a:spcBef>
            </a:pPr>
            <a:r>
              <a:rPr lang="en-GB" dirty="0">
                <a:cs typeface="Arial" charset="0"/>
              </a:rPr>
              <a:t>PURE CRIS</a:t>
            </a:r>
          </a:p>
          <a:p>
            <a:pPr algn="ctr">
              <a:spcBef>
                <a:spcPct val="20000"/>
              </a:spcBef>
            </a:pPr>
            <a:endParaRPr lang="en-GB" dirty="0">
              <a:cs typeface="Arial" charset="0"/>
            </a:endParaRPr>
          </a:p>
        </p:txBody>
      </p:sp>
      <p:grpSp>
        <p:nvGrpSpPr>
          <p:cNvPr id="77" name="Group 76"/>
          <p:cNvGrpSpPr/>
          <p:nvPr/>
        </p:nvGrpSpPr>
        <p:grpSpPr>
          <a:xfrm>
            <a:off x="5272732" y="3051036"/>
            <a:ext cx="3242478" cy="3009660"/>
            <a:chOff x="5272732" y="2810608"/>
            <a:chExt cx="3734080" cy="3259141"/>
          </a:xfrm>
        </p:grpSpPr>
        <p:sp>
          <p:nvSpPr>
            <p:cNvPr id="14" name="AutoShape 7"/>
            <p:cNvSpPr>
              <a:spLocks noChangeArrowheads="1"/>
            </p:cNvSpPr>
            <p:nvPr/>
          </p:nvSpPr>
          <p:spPr bwMode="auto">
            <a:xfrm>
              <a:off x="5272732" y="3915508"/>
              <a:ext cx="1256356" cy="360362"/>
            </a:xfrm>
            <a:prstGeom prst="rightArrow">
              <a:avLst>
                <a:gd name="adj1" fmla="val 50000"/>
                <a:gd name="adj2" fmla="val 84909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Fed Out</a:t>
              </a:r>
            </a:p>
          </p:txBody>
        </p:sp>
        <p:grpSp>
          <p:nvGrpSpPr>
            <p:cNvPr id="15" name="Group 9"/>
            <p:cNvGrpSpPr>
              <a:grpSpLocks/>
            </p:cNvGrpSpPr>
            <p:nvPr/>
          </p:nvGrpSpPr>
          <p:grpSpPr bwMode="auto">
            <a:xfrm>
              <a:off x="6529088" y="3542447"/>
              <a:ext cx="2477724" cy="1898650"/>
              <a:chOff x="4104" y="1740"/>
              <a:chExt cx="1561" cy="1196"/>
            </a:xfrm>
          </p:grpSpPr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4104" y="1887"/>
                <a:ext cx="0" cy="95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" name="Line 11"/>
              <p:cNvSpPr>
                <a:spLocks noChangeShapeType="1"/>
              </p:cNvSpPr>
              <p:nvPr/>
            </p:nvSpPr>
            <p:spPr bwMode="auto">
              <a:xfrm>
                <a:off x="4104" y="1887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Line 12"/>
              <p:cNvSpPr>
                <a:spLocks noChangeShapeType="1"/>
              </p:cNvSpPr>
              <p:nvPr/>
            </p:nvSpPr>
            <p:spPr bwMode="auto">
              <a:xfrm>
                <a:off x="4104" y="2840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Line 13"/>
              <p:cNvSpPr>
                <a:spLocks noChangeShapeType="1"/>
              </p:cNvSpPr>
              <p:nvPr/>
            </p:nvSpPr>
            <p:spPr bwMode="auto">
              <a:xfrm>
                <a:off x="4104" y="2363"/>
                <a:ext cx="31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" name="Text Box 14"/>
              <p:cNvSpPr txBox="1">
                <a:spLocks noChangeArrowheads="1"/>
              </p:cNvSpPr>
              <p:nvPr/>
            </p:nvSpPr>
            <p:spPr bwMode="auto">
              <a:xfrm>
                <a:off x="4284" y="2204"/>
                <a:ext cx="867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REF, RCUK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SFC, HESA</a:t>
                </a:r>
              </a:p>
            </p:txBody>
          </p:sp>
          <p:sp>
            <p:nvSpPr>
              <p:cNvPr id="29" name="Text Box 15"/>
              <p:cNvSpPr txBox="1">
                <a:spLocks noChangeArrowheads="1"/>
              </p:cNvSpPr>
              <p:nvPr/>
            </p:nvSpPr>
            <p:spPr bwMode="auto">
              <a:xfrm>
                <a:off x="4284" y="1740"/>
                <a:ext cx="1381" cy="340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HEI – Strategic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Planning, Benchmarking</a:t>
                </a:r>
              </a:p>
            </p:txBody>
          </p:sp>
          <p:sp>
            <p:nvSpPr>
              <p:cNvPr id="30" name="Text Box 16"/>
              <p:cNvSpPr txBox="1">
                <a:spLocks noChangeArrowheads="1"/>
              </p:cNvSpPr>
              <p:nvPr/>
            </p:nvSpPr>
            <p:spPr bwMode="auto">
              <a:xfrm>
                <a:off x="4284" y="2640"/>
                <a:ext cx="1180" cy="296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Public, Media Recognition / Impact</a:t>
                </a:r>
              </a:p>
            </p:txBody>
          </p:sp>
        </p:grpSp>
        <p:grpSp>
          <p:nvGrpSpPr>
            <p:cNvPr id="16" name="Group 17"/>
            <p:cNvGrpSpPr>
              <a:grpSpLocks/>
            </p:cNvGrpSpPr>
            <p:nvPr/>
          </p:nvGrpSpPr>
          <p:grpSpPr bwMode="auto">
            <a:xfrm>
              <a:off x="6529089" y="2810608"/>
              <a:ext cx="2158684" cy="966788"/>
              <a:chOff x="4104" y="1279"/>
              <a:chExt cx="1360" cy="609"/>
            </a:xfrm>
          </p:grpSpPr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>
                <a:off x="4104" y="1388"/>
                <a:ext cx="0" cy="5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>
                <a:off x="4104" y="1388"/>
                <a:ext cx="58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3" name="Text Box 20"/>
              <p:cNvSpPr txBox="1">
                <a:spLocks noChangeArrowheads="1"/>
              </p:cNvSpPr>
              <p:nvPr/>
            </p:nvSpPr>
            <p:spPr bwMode="auto">
              <a:xfrm>
                <a:off x="4284" y="1279"/>
                <a:ext cx="1180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Industry / SME</a:t>
                </a:r>
                <a:r>
                  <a:rPr lang="ja-JP" altLang="en-GB" sz="1200" dirty="0">
                    <a:cs typeface="Arial" charset="0"/>
                  </a:rPr>
                  <a:t>’</a:t>
                </a:r>
                <a:r>
                  <a:rPr lang="en-GB" altLang="ja-JP" sz="1200" dirty="0">
                    <a:cs typeface="Arial" charset="0"/>
                  </a:rPr>
                  <a:t>s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Interface</a:t>
                </a:r>
              </a:p>
            </p:txBody>
          </p:sp>
        </p:grpSp>
        <p:grpSp>
          <p:nvGrpSpPr>
            <p:cNvPr id="17" name="Group 21"/>
            <p:cNvGrpSpPr>
              <a:grpSpLocks/>
            </p:cNvGrpSpPr>
            <p:nvPr/>
          </p:nvGrpSpPr>
          <p:grpSpPr bwMode="auto">
            <a:xfrm>
              <a:off x="6529091" y="5287111"/>
              <a:ext cx="2058686" cy="782638"/>
              <a:chOff x="4104" y="2839"/>
              <a:chExt cx="1297" cy="493"/>
            </a:xfrm>
          </p:grpSpPr>
          <p:sp>
            <p:nvSpPr>
              <p:cNvPr id="18" name="Line 22"/>
              <p:cNvSpPr>
                <a:spLocks noChangeShapeType="1"/>
              </p:cNvSpPr>
              <p:nvPr/>
            </p:nvSpPr>
            <p:spPr bwMode="auto">
              <a:xfrm>
                <a:off x="4104" y="2839"/>
                <a:ext cx="2" cy="33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Line 23"/>
              <p:cNvSpPr>
                <a:spLocks noChangeShapeType="1"/>
              </p:cNvSpPr>
              <p:nvPr/>
            </p:nvSpPr>
            <p:spPr bwMode="auto">
              <a:xfrm>
                <a:off x="4104" y="3172"/>
                <a:ext cx="499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Text Box 24"/>
              <p:cNvSpPr txBox="1">
                <a:spLocks noChangeArrowheads="1"/>
              </p:cNvSpPr>
              <p:nvPr/>
            </p:nvSpPr>
            <p:spPr bwMode="auto">
              <a:xfrm>
                <a:off x="4289" y="3013"/>
                <a:ext cx="1112" cy="319"/>
              </a:xfrm>
              <a:prstGeom prst="rect">
                <a:avLst/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Collaborations</a:t>
                </a:r>
              </a:p>
              <a:p>
                <a:pPr algn="ctr" eaLnBrk="1" hangingPunct="1">
                  <a:spcBef>
                    <a:spcPct val="20000"/>
                  </a:spcBef>
                </a:pPr>
                <a:r>
                  <a:rPr lang="en-GB" sz="1200" dirty="0">
                    <a:cs typeface="Arial" charset="0"/>
                  </a:rPr>
                  <a:t>Research Pools</a:t>
                </a:r>
              </a:p>
            </p:txBody>
          </p:sp>
        </p:grpSp>
      </p:grpSp>
      <p:grpSp>
        <p:nvGrpSpPr>
          <p:cNvPr id="76" name="Group 75"/>
          <p:cNvGrpSpPr/>
          <p:nvPr/>
        </p:nvGrpSpPr>
        <p:grpSpPr>
          <a:xfrm>
            <a:off x="367196" y="3312493"/>
            <a:ext cx="3039327" cy="2556354"/>
            <a:chOff x="367196" y="3061291"/>
            <a:chExt cx="3039327" cy="2556354"/>
          </a:xfrm>
        </p:grpSpPr>
        <p:sp>
          <p:nvSpPr>
            <p:cNvPr id="32" name="AutoShape 26"/>
            <p:cNvSpPr>
              <a:spLocks noChangeArrowheads="1"/>
            </p:cNvSpPr>
            <p:nvPr/>
          </p:nvSpPr>
          <p:spPr bwMode="auto">
            <a:xfrm>
              <a:off x="2182560" y="3858882"/>
              <a:ext cx="1223963" cy="360362"/>
            </a:xfrm>
            <a:prstGeom prst="rightArrow">
              <a:avLst>
                <a:gd name="adj1" fmla="val 50000"/>
                <a:gd name="adj2" fmla="val 84914"/>
              </a:avLst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Pulled In</a:t>
              </a:r>
            </a:p>
          </p:txBody>
        </p:sp>
        <p:sp>
          <p:nvSpPr>
            <p:cNvPr id="33" name="Text Box 27"/>
            <p:cNvSpPr txBox="1">
              <a:spLocks noChangeArrowheads="1"/>
            </p:cNvSpPr>
            <p:nvPr/>
          </p:nvSpPr>
          <p:spPr bwMode="auto">
            <a:xfrm>
              <a:off x="503237" y="3775390"/>
              <a:ext cx="1223963" cy="469900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Staff Records [HR]</a:t>
              </a:r>
            </a:p>
          </p:txBody>
        </p:sp>
        <p:sp>
          <p:nvSpPr>
            <p:cNvPr id="34" name="Text Box 28"/>
            <p:cNvSpPr txBox="1">
              <a:spLocks noChangeArrowheads="1"/>
            </p:cNvSpPr>
            <p:nvPr/>
          </p:nvSpPr>
          <p:spPr bwMode="auto">
            <a:xfrm>
              <a:off x="367196" y="4472441"/>
              <a:ext cx="1368425" cy="469900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Student Records [Registry]</a:t>
              </a:r>
            </a:p>
          </p:txBody>
        </p:sp>
        <p:sp>
          <p:nvSpPr>
            <p:cNvPr id="35" name="Line 29"/>
            <p:cNvSpPr>
              <a:spLocks noChangeShapeType="1"/>
            </p:cNvSpPr>
            <p:nvPr/>
          </p:nvSpPr>
          <p:spPr bwMode="auto">
            <a:xfrm>
              <a:off x="2142920" y="3281349"/>
              <a:ext cx="17668" cy="212265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" name="Line 30"/>
            <p:cNvSpPr>
              <a:spLocks noChangeShapeType="1"/>
            </p:cNvSpPr>
            <p:nvPr/>
          </p:nvSpPr>
          <p:spPr bwMode="auto">
            <a:xfrm>
              <a:off x="1734033" y="3960813"/>
              <a:ext cx="42338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" name="Line 31"/>
            <p:cNvSpPr>
              <a:spLocks noChangeShapeType="1"/>
            </p:cNvSpPr>
            <p:nvPr/>
          </p:nvSpPr>
          <p:spPr bwMode="auto">
            <a:xfrm>
              <a:off x="1735621" y="4609442"/>
              <a:ext cx="4217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" name="Line 32"/>
            <p:cNvSpPr>
              <a:spLocks noChangeShapeType="1"/>
            </p:cNvSpPr>
            <p:nvPr/>
          </p:nvSpPr>
          <p:spPr bwMode="auto">
            <a:xfrm>
              <a:off x="1222375" y="3296241"/>
              <a:ext cx="93503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9" name="Line 33"/>
            <p:cNvSpPr>
              <a:spLocks noChangeShapeType="1"/>
            </p:cNvSpPr>
            <p:nvPr/>
          </p:nvSpPr>
          <p:spPr bwMode="auto">
            <a:xfrm>
              <a:off x="1366838" y="5404005"/>
              <a:ext cx="7921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0" name="Text Box 34"/>
            <p:cNvSpPr txBox="1">
              <a:spLocks noChangeArrowheads="1"/>
            </p:cNvSpPr>
            <p:nvPr/>
          </p:nvSpPr>
          <p:spPr bwMode="auto">
            <a:xfrm>
              <a:off x="367196" y="3061291"/>
              <a:ext cx="1366837" cy="469900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University Structure [HR]</a:t>
              </a:r>
            </a:p>
          </p:txBody>
        </p:sp>
        <p:sp>
          <p:nvSpPr>
            <p:cNvPr id="41" name="Text Box 35"/>
            <p:cNvSpPr txBox="1">
              <a:spLocks noChangeArrowheads="1"/>
            </p:cNvSpPr>
            <p:nvPr/>
          </p:nvSpPr>
          <p:spPr bwMode="auto">
            <a:xfrm>
              <a:off x="367196" y="5155980"/>
              <a:ext cx="1395723" cy="461665"/>
            </a:xfrm>
            <a:prstGeom prst="rect">
              <a:avLst/>
            </a:prstGeom>
            <a:solidFill>
              <a:srgbClr val="99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Projects, Grants, KT [Finance]</a:t>
              </a:r>
            </a:p>
          </p:txBody>
        </p:sp>
      </p:grpSp>
      <p:sp>
        <p:nvSpPr>
          <p:cNvPr id="42" name="Text Box 37"/>
          <p:cNvSpPr txBox="1">
            <a:spLocks noChangeArrowheads="1"/>
          </p:cNvSpPr>
          <p:nvPr/>
        </p:nvSpPr>
        <p:spPr bwMode="auto">
          <a:xfrm>
            <a:off x="1823037" y="1888185"/>
            <a:ext cx="663969" cy="397032"/>
          </a:xfrm>
          <a:prstGeom prst="rect">
            <a:avLst/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sz="900" dirty="0"/>
              <a:t>Manual</a:t>
            </a:r>
          </a:p>
          <a:p>
            <a:pPr algn="ctr" eaLnBrk="1" hangingPunct="1">
              <a:spcBef>
                <a:spcPct val="20000"/>
              </a:spcBef>
            </a:pPr>
            <a:r>
              <a:rPr lang="en-GB" sz="900" dirty="0"/>
              <a:t>Input</a:t>
            </a:r>
          </a:p>
        </p:txBody>
      </p:sp>
      <p:sp>
        <p:nvSpPr>
          <p:cNvPr id="43" name="AutoShape 38"/>
          <p:cNvSpPr>
            <a:spLocks noChangeArrowheads="1"/>
          </p:cNvSpPr>
          <p:nvPr/>
        </p:nvSpPr>
        <p:spPr bwMode="auto">
          <a:xfrm rot="2590910">
            <a:off x="2116226" y="2756183"/>
            <a:ext cx="1630075" cy="360363"/>
          </a:xfrm>
          <a:prstGeom prst="rightArrow">
            <a:avLst>
              <a:gd name="adj1" fmla="val 50000"/>
              <a:gd name="adj2" fmla="val 67448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 dirty="0"/>
              <a:t>Entered</a:t>
            </a:r>
          </a:p>
        </p:txBody>
      </p:sp>
      <p:sp>
        <p:nvSpPr>
          <p:cNvPr id="44" name="Text Box 40"/>
          <p:cNvSpPr txBox="1">
            <a:spLocks noChangeArrowheads="1"/>
          </p:cNvSpPr>
          <p:nvPr/>
        </p:nvSpPr>
        <p:spPr bwMode="auto">
          <a:xfrm>
            <a:off x="2033382" y="1284678"/>
            <a:ext cx="982402" cy="553998"/>
          </a:xfrm>
          <a:prstGeom prst="rect">
            <a:avLst/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sz="1000" dirty="0" err="1">
                <a:cs typeface="Arial" charset="0"/>
              </a:rPr>
              <a:t>WoS</a:t>
            </a:r>
            <a:r>
              <a:rPr lang="en-GB" sz="1000" dirty="0">
                <a:cs typeface="Arial" charset="0"/>
              </a:rPr>
              <a:t>, </a:t>
            </a:r>
            <a:r>
              <a:rPr lang="en-GB" sz="1000" dirty="0" err="1">
                <a:cs typeface="Arial" charset="0"/>
              </a:rPr>
              <a:t>arXiv</a:t>
            </a:r>
            <a:r>
              <a:rPr lang="en-GB" sz="1000" dirty="0">
                <a:cs typeface="Arial" charset="0"/>
              </a:rPr>
              <a:t>, PubMed, Scopus…</a:t>
            </a:r>
          </a:p>
        </p:txBody>
      </p:sp>
      <p:grpSp>
        <p:nvGrpSpPr>
          <p:cNvPr id="75" name="Group 74"/>
          <p:cNvGrpSpPr/>
          <p:nvPr/>
        </p:nvGrpSpPr>
        <p:grpSpPr>
          <a:xfrm>
            <a:off x="1862727" y="4612894"/>
            <a:ext cx="2159000" cy="2212622"/>
            <a:chOff x="1862727" y="4621947"/>
            <a:chExt cx="2159000" cy="2212622"/>
          </a:xfrm>
        </p:grpSpPr>
        <p:sp>
          <p:nvSpPr>
            <p:cNvPr id="47" name="Can 46"/>
            <p:cNvSpPr>
              <a:spLocks noChangeArrowheads="1"/>
            </p:cNvSpPr>
            <p:nvPr/>
          </p:nvSpPr>
          <p:spPr bwMode="auto">
            <a:xfrm>
              <a:off x="1862727" y="5689497"/>
              <a:ext cx="2159000" cy="1145072"/>
            </a:xfrm>
            <a:prstGeom prst="can">
              <a:avLst/>
            </a:prstGeom>
            <a:solidFill>
              <a:srgbClr val="CCFFFF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Full Text</a:t>
              </a:r>
            </a:p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Repository</a:t>
              </a:r>
            </a:p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Open Access</a:t>
              </a:r>
            </a:p>
          </p:txBody>
        </p:sp>
        <p:sp>
          <p:nvSpPr>
            <p:cNvPr id="48" name="AutoShape 44"/>
            <p:cNvSpPr>
              <a:spLocks noChangeArrowheads="1"/>
            </p:cNvSpPr>
            <p:nvPr/>
          </p:nvSpPr>
          <p:spPr bwMode="auto">
            <a:xfrm rot="1909240">
              <a:off x="3158031" y="4621947"/>
              <a:ext cx="647700" cy="1230958"/>
            </a:xfrm>
            <a:prstGeom prst="upDownArrow">
              <a:avLst>
                <a:gd name="adj1" fmla="val 50000"/>
                <a:gd name="adj2" fmla="val 35590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pPr algn="ctr">
                <a:spcBef>
                  <a:spcPct val="20000"/>
                </a:spcBef>
              </a:pPr>
              <a:r>
                <a:rPr lang="en-GB" sz="1600" dirty="0">
                  <a:cs typeface="Arial" charset="0"/>
                </a:rPr>
                <a:t>Linked</a:t>
              </a:r>
            </a:p>
          </p:txBody>
        </p:sp>
      </p:grpSp>
      <p:sp>
        <p:nvSpPr>
          <p:cNvPr id="49" name="Text Box 58"/>
          <p:cNvSpPr txBox="1">
            <a:spLocks noChangeArrowheads="1"/>
          </p:cNvSpPr>
          <p:nvPr/>
        </p:nvSpPr>
        <p:spPr bwMode="auto">
          <a:xfrm>
            <a:off x="3142488" y="1506857"/>
            <a:ext cx="666903" cy="400110"/>
          </a:xfrm>
          <a:prstGeom prst="rect">
            <a:avLst/>
          </a:prstGeom>
          <a:solidFill>
            <a:srgbClr val="A2FFF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000" dirty="0" err="1"/>
              <a:t>Bibtex</a:t>
            </a:r>
            <a:r>
              <a:rPr lang="en-GB" sz="1000" dirty="0"/>
              <a:t>, </a:t>
            </a:r>
            <a:r>
              <a:rPr lang="en-GB" sz="1000" dirty="0" err="1"/>
              <a:t>Refman</a:t>
            </a:r>
            <a:endParaRPr lang="en-GB" sz="1000" dirty="0"/>
          </a:p>
        </p:txBody>
      </p:sp>
      <p:sp>
        <p:nvSpPr>
          <p:cNvPr id="50" name="AutoShape 73"/>
          <p:cNvSpPr>
            <a:spLocks noChangeArrowheads="1"/>
          </p:cNvSpPr>
          <p:nvPr/>
        </p:nvSpPr>
        <p:spPr bwMode="auto">
          <a:xfrm rot="4147598">
            <a:off x="3119138" y="2362952"/>
            <a:ext cx="1178023" cy="369019"/>
          </a:xfrm>
          <a:prstGeom prst="rightArrow">
            <a:avLst>
              <a:gd name="adj1" fmla="val 50000"/>
              <a:gd name="adj2" fmla="val 55143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 dirty="0"/>
              <a:t>Uploaded</a:t>
            </a:r>
          </a:p>
        </p:txBody>
      </p:sp>
      <p:sp>
        <p:nvSpPr>
          <p:cNvPr id="51" name="Oval 73"/>
          <p:cNvSpPr>
            <a:spLocks noChangeArrowheads="1"/>
          </p:cNvSpPr>
          <p:nvPr/>
        </p:nvSpPr>
        <p:spPr bwMode="auto">
          <a:xfrm>
            <a:off x="4168161" y="1268809"/>
            <a:ext cx="1174903" cy="349335"/>
          </a:xfrm>
          <a:prstGeom prst="ellipse">
            <a:avLst/>
          </a:prstGeom>
          <a:solidFill>
            <a:srgbClr val="A2FFF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r>
              <a:rPr lang="en-US" sz="1000" dirty="0"/>
              <a:t>Award/ recognition</a:t>
            </a:r>
          </a:p>
        </p:txBody>
      </p:sp>
      <p:sp>
        <p:nvSpPr>
          <p:cNvPr id="52" name="Oval 74"/>
          <p:cNvSpPr>
            <a:spLocks noChangeArrowheads="1"/>
          </p:cNvSpPr>
          <p:nvPr/>
        </p:nvSpPr>
        <p:spPr bwMode="auto">
          <a:xfrm>
            <a:off x="4350034" y="1704229"/>
            <a:ext cx="1479470" cy="490211"/>
          </a:xfrm>
          <a:prstGeom prst="ellipse">
            <a:avLst/>
          </a:prstGeom>
          <a:solidFill>
            <a:srgbClr val="A2FFFE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000" dirty="0"/>
              <a:t>Dissemination / Engagement</a:t>
            </a:r>
          </a:p>
        </p:txBody>
      </p:sp>
      <p:sp>
        <p:nvSpPr>
          <p:cNvPr id="53" name="Down Arrow 52"/>
          <p:cNvSpPr/>
          <p:nvPr/>
        </p:nvSpPr>
        <p:spPr bwMode="auto">
          <a:xfrm rot="850980">
            <a:off x="4470410" y="2260177"/>
            <a:ext cx="348563" cy="822716"/>
          </a:xfrm>
          <a:prstGeom prst="downArrow">
            <a:avLst/>
          </a:prstGeom>
          <a:solidFill>
            <a:srgbClr val="A2FFFE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vert270" anchor="ctr"/>
          <a:lstStyle/>
          <a:p>
            <a:pPr algn="ctr">
              <a:spcAft>
                <a:spcPts val="600"/>
              </a:spcAft>
              <a:defRPr/>
            </a:pPr>
            <a:r>
              <a:rPr lang="en-US" sz="1000" dirty="0">
                <a:solidFill>
                  <a:srgbClr val="000000"/>
                </a:solidFill>
                <a:latin typeface="Arial"/>
                <a:cs typeface="Arial" charset="0"/>
              </a:rPr>
              <a:t>Entered</a:t>
            </a:r>
          </a:p>
        </p:txBody>
      </p:sp>
      <p:grpSp>
        <p:nvGrpSpPr>
          <p:cNvPr id="74" name="Group 73"/>
          <p:cNvGrpSpPr/>
          <p:nvPr/>
        </p:nvGrpSpPr>
        <p:grpSpPr>
          <a:xfrm>
            <a:off x="4127500" y="4676554"/>
            <a:ext cx="2159000" cy="2123760"/>
            <a:chOff x="4127500" y="4685607"/>
            <a:chExt cx="2159000" cy="2123760"/>
          </a:xfrm>
        </p:grpSpPr>
        <p:sp>
          <p:nvSpPr>
            <p:cNvPr id="56" name="Rectangle 43"/>
            <p:cNvSpPr>
              <a:spLocks noChangeArrowheads="1"/>
            </p:cNvSpPr>
            <p:nvPr/>
          </p:nvSpPr>
          <p:spPr bwMode="auto">
            <a:xfrm>
              <a:off x="4127500" y="5723017"/>
              <a:ext cx="2159000" cy="1086350"/>
            </a:xfrm>
            <a:prstGeom prst="can">
              <a:avLst/>
            </a:prstGeom>
            <a:solidFill>
              <a:srgbClr val="00AEEF">
                <a:alpha val="25098"/>
              </a:srgbClr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Research data sets</a:t>
              </a:r>
            </a:p>
            <a:p>
              <a:pPr algn="ctr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(multiple locations and formats)</a:t>
              </a:r>
            </a:p>
          </p:txBody>
        </p:sp>
        <p:sp>
          <p:nvSpPr>
            <p:cNvPr id="55" name="AutoShape 44"/>
            <p:cNvSpPr>
              <a:spLocks noChangeArrowheads="1"/>
            </p:cNvSpPr>
            <p:nvPr/>
          </p:nvSpPr>
          <p:spPr bwMode="auto">
            <a:xfrm rot="20154798">
              <a:off x="4698441" y="4685607"/>
              <a:ext cx="647700" cy="1286380"/>
            </a:xfrm>
            <a:prstGeom prst="upDownArrow">
              <a:avLst>
                <a:gd name="adj1" fmla="val 50000"/>
                <a:gd name="adj2" fmla="val 35588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prstDash val="solid"/>
              <a:miter lim="800000"/>
              <a:headEnd/>
              <a:tailEnd/>
            </a:ln>
            <a:effectLst/>
            <a:extLst/>
          </p:spPr>
          <p:txBody>
            <a:bodyPr rot="10800000" vert="vert270" wrap="none" anchor="ctr"/>
            <a:lstStyle/>
            <a:p>
              <a:pPr algn="ctr">
                <a:spcBef>
                  <a:spcPct val="20000"/>
                </a:spcBef>
                <a:defRPr/>
              </a:pPr>
              <a:r>
                <a:rPr lang="en-GB" sz="1600" dirty="0">
                  <a:cs typeface="Arial" charset="0"/>
                </a:rPr>
                <a:t>Linked &amp; held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4838023" y="1048980"/>
            <a:ext cx="3557276" cy="1952665"/>
            <a:chOff x="4837442" y="932414"/>
            <a:chExt cx="3864975" cy="2076848"/>
          </a:xfrm>
        </p:grpSpPr>
        <p:grpSp>
          <p:nvGrpSpPr>
            <p:cNvPr id="59" name="Group 2"/>
            <p:cNvGrpSpPr>
              <a:grpSpLocks/>
            </p:cNvGrpSpPr>
            <p:nvPr/>
          </p:nvGrpSpPr>
          <p:grpSpPr bwMode="auto">
            <a:xfrm>
              <a:off x="6111191" y="932414"/>
              <a:ext cx="2591226" cy="1861859"/>
              <a:chOff x="6292207" y="597808"/>
              <a:chExt cx="2591189" cy="1862138"/>
            </a:xfrm>
          </p:grpSpPr>
          <p:grpSp>
            <p:nvGrpSpPr>
              <p:cNvPr id="60" name="Group 4"/>
              <p:cNvGrpSpPr>
                <a:grpSpLocks/>
              </p:cNvGrpSpPr>
              <p:nvPr/>
            </p:nvGrpSpPr>
            <p:grpSpPr bwMode="auto">
              <a:xfrm>
                <a:off x="6292207" y="597808"/>
                <a:ext cx="2591189" cy="1862138"/>
                <a:chOff x="3136" y="415"/>
                <a:chExt cx="2721" cy="1270"/>
              </a:xfrm>
            </p:grpSpPr>
            <p:sp>
              <p:nvSpPr>
                <p:cNvPr id="64" name="Oval 5"/>
                <p:cNvSpPr>
                  <a:spLocks noChangeArrowheads="1"/>
                </p:cNvSpPr>
                <p:nvPr/>
              </p:nvSpPr>
              <p:spPr bwMode="auto">
                <a:xfrm>
                  <a:off x="3136" y="415"/>
                  <a:ext cx="2721" cy="1270"/>
                </a:xfrm>
                <a:prstGeom prst="ellipse">
                  <a:avLst/>
                </a:prstGeom>
                <a:solidFill>
                  <a:srgbClr val="60C99C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65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3643" y="548"/>
                  <a:ext cx="1475" cy="1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  <a:cs typeface="ＭＳ Ｐゴシック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pPr algn="ctr" eaLnBrk="1" hangingPunct="1">
                    <a:spcBef>
                      <a:spcPct val="20000"/>
                    </a:spcBef>
                  </a:pPr>
                  <a:r>
                    <a:rPr lang="en-GB" sz="1200">
                      <a:cs typeface="Arial" charset="0"/>
                    </a:rPr>
                    <a:t> Impact</a:t>
                  </a:r>
                </a:p>
              </p:txBody>
            </p:sp>
          </p:grpSp>
          <p:sp>
            <p:nvSpPr>
              <p:cNvPr id="61" name="Oval 60"/>
              <p:cNvSpPr>
                <a:spLocks noChangeArrowheads="1"/>
              </p:cNvSpPr>
              <p:nvPr/>
            </p:nvSpPr>
            <p:spPr bwMode="auto">
              <a:xfrm>
                <a:off x="6451366" y="1170454"/>
                <a:ext cx="1106743" cy="415755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 sz="1000" dirty="0">
                    <a:ea typeface="ＭＳ Ｐゴシック" charset="-128"/>
                    <a:cs typeface="+mn-cs"/>
                  </a:rPr>
                  <a:t>Indicators</a:t>
                </a:r>
              </a:p>
            </p:txBody>
          </p:sp>
          <p:sp>
            <p:nvSpPr>
              <p:cNvPr id="62" name="Oval 61"/>
              <p:cNvSpPr>
                <a:spLocks noChangeArrowheads="1"/>
              </p:cNvSpPr>
              <p:nvPr/>
            </p:nvSpPr>
            <p:spPr bwMode="auto">
              <a:xfrm>
                <a:off x="6669143" y="1665229"/>
                <a:ext cx="1083192" cy="497757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r>
                  <a:rPr lang="en-US" sz="1000" dirty="0">
                    <a:ea typeface="ＭＳ Ｐゴシック" charset="-128"/>
                    <a:cs typeface="+mn-cs"/>
                  </a:rPr>
                  <a:t>Measures</a:t>
                </a:r>
              </a:p>
            </p:txBody>
          </p:sp>
          <p:sp>
            <p:nvSpPr>
              <p:cNvPr id="63" name="Rectangle 62"/>
              <p:cNvSpPr/>
              <p:nvPr/>
            </p:nvSpPr>
            <p:spPr bwMode="auto">
              <a:xfrm>
                <a:off x="7792630" y="1139783"/>
                <a:ext cx="806850" cy="525446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pPr>
                  <a:defRPr/>
                </a:pPr>
                <a:r>
                  <a:rPr lang="en-GB" sz="1200" dirty="0">
                    <a:solidFill>
                      <a:srgbClr val="000000"/>
                    </a:solidFill>
                    <a:cs typeface="+mn-cs"/>
                  </a:rPr>
                  <a:t>Case Studies</a:t>
                </a:r>
              </a:p>
            </p:txBody>
          </p:sp>
        </p:grpSp>
        <p:sp>
          <p:nvSpPr>
            <p:cNvPr id="58" name="Down Arrow 57"/>
            <p:cNvSpPr/>
            <p:nvPr/>
          </p:nvSpPr>
          <p:spPr bwMode="auto">
            <a:xfrm rot="3411900">
              <a:off x="5546975" y="1951218"/>
              <a:ext cx="348511" cy="1767578"/>
            </a:xfrm>
            <a:prstGeom prst="downArrow">
              <a:avLst/>
            </a:prstGeom>
            <a:solidFill>
              <a:srgbClr val="A2FF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vert270" anchor="ctr"/>
            <a:lstStyle/>
            <a:p>
              <a:pPr algn="ctr">
                <a:spcAft>
                  <a:spcPts val="600"/>
                </a:spcAft>
                <a:defRPr/>
              </a:pPr>
              <a:r>
                <a:rPr lang="en-US" sz="1000" dirty="0">
                  <a:solidFill>
                    <a:srgbClr val="000000"/>
                  </a:solidFill>
                  <a:latin typeface="Arial"/>
                  <a:cs typeface="Arial" charset="0"/>
                </a:rPr>
                <a:t>Entered</a:t>
              </a:r>
            </a:p>
          </p:txBody>
        </p:sp>
      </p:grpSp>
      <p:sp>
        <p:nvSpPr>
          <p:cNvPr id="66" name="Date Placeholder 4"/>
          <p:cNvSpPr>
            <a:spLocks noGrp="1"/>
          </p:cNvSpPr>
          <p:nvPr>
            <p:ph type="dt" sz="half" idx="10"/>
          </p:nvPr>
        </p:nvSpPr>
        <p:spPr>
          <a:xfrm>
            <a:off x="68762" y="6607370"/>
            <a:ext cx="1138827" cy="206036"/>
          </a:xfrm>
        </p:spPr>
        <p:txBody>
          <a:bodyPr/>
          <a:lstStyle/>
          <a:p>
            <a:r>
              <a:rPr lang="en-GB" dirty="0"/>
              <a:t>Anna Clements</a:t>
            </a:r>
            <a:endParaRPr lang="en-US" dirty="0"/>
          </a:p>
        </p:txBody>
      </p:sp>
      <p:sp>
        <p:nvSpPr>
          <p:cNvPr id="67" name="Slide Number Placeholder 65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30BA89-6FB6-4DD4-9C49-C17D9B062E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8" name="Picture 67" descr="snowballmetricsicon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368" y="3720720"/>
            <a:ext cx="463091" cy="510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9620" y="289303"/>
            <a:ext cx="1442246" cy="442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" name="Picture 2" descr="cerif_logo-euroCRIS-websit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909" y="4446094"/>
            <a:ext cx="676775" cy="56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2" name="AutoShape 38"/>
          <p:cNvSpPr>
            <a:spLocks noChangeArrowheads="1"/>
          </p:cNvSpPr>
          <p:nvPr/>
        </p:nvSpPr>
        <p:spPr bwMode="auto">
          <a:xfrm rot="3192028">
            <a:off x="2376151" y="2414226"/>
            <a:ext cx="1673105" cy="360363"/>
          </a:xfrm>
          <a:prstGeom prst="rightArrow">
            <a:avLst>
              <a:gd name="adj1" fmla="val 50000"/>
              <a:gd name="adj2" fmla="val 64285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 dirty="0"/>
              <a:t>Harvested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296" y="3734191"/>
            <a:ext cx="1730557" cy="340437"/>
          </a:xfrm>
          <a:prstGeom prst="rect">
            <a:avLst/>
          </a:prstGeom>
        </p:spPr>
      </p:pic>
      <p:grpSp>
        <p:nvGrpSpPr>
          <p:cNvPr id="80" name="Group 79"/>
          <p:cNvGrpSpPr/>
          <p:nvPr/>
        </p:nvGrpSpPr>
        <p:grpSpPr>
          <a:xfrm>
            <a:off x="496409" y="2133063"/>
            <a:ext cx="1409762" cy="1074027"/>
            <a:chOff x="4000348" y="810410"/>
            <a:chExt cx="2017713" cy="1939078"/>
          </a:xfrm>
        </p:grpSpPr>
        <p:sp>
          <p:nvSpPr>
            <p:cNvPr id="81" name="Oval 5"/>
            <p:cNvSpPr>
              <a:spLocks noChangeArrowheads="1"/>
            </p:cNvSpPr>
            <p:nvPr/>
          </p:nvSpPr>
          <p:spPr bwMode="auto">
            <a:xfrm>
              <a:off x="4000348" y="887351"/>
              <a:ext cx="2017713" cy="1862137"/>
            </a:xfrm>
            <a:prstGeom prst="ellipse">
              <a:avLst/>
            </a:prstGeom>
            <a:solidFill>
              <a:schemeClr val="accent5">
                <a:lumMod val="40000"/>
                <a:lumOff val="6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cs typeface="Arial" charset="0"/>
              </a:endParaRPr>
            </a:p>
          </p:txBody>
        </p:sp>
        <p:sp>
          <p:nvSpPr>
            <p:cNvPr id="82" name="Text Box 6"/>
            <p:cNvSpPr txBox="1">
              <a:spLocks noChangeArrowheads="1"/>
            </p:cNvSpPr>
            <p:nvPr/>
          </p:nvSpPr>
          <p:spPr bwMode="auto">
            <a:xfrm>
              <a:off x="4409924" y="810410"/>
              <a:ext cx="1223443" cy="1166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en-GB" sz="1200" dirty="0">
                  <a:cs typeface="Arial" charset="0"/>
                </a:rPr>
                <a:t> Research data</a:t>
              </a:r>
            </a:p>
          </p:txBody>
        </p:sp>
      </p:grpSp>
      <p:sp>
        <p:nvSpPr>
          <p:cNvPr id="83" name="Text Box 37"/>
          <p:cNvSpPr txBox="1">
            <a:spLocks noChangeArrowheads="1"/>
          </p:cNvSpPr>
          <p:nvPr/>
        </p:nvSpPr>
        <p:spPr bwMode="auto">
          <a:xfrm>
            <a:off x="743923" y="2799511"/>
            <a:ext cx="927332" cy="230832"/>
          </a:xfrm>
          <a:prstGeom prst="rect">
            <a:avLst/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GB" sz="900" dirty="0"/>
              <a:t>Manual Input</a:t>
            </a:r>
          </a:p>
        </p:txBody>
      </p:sp>
      <p:sp>
        <p:nvSpPr>
          <p:cNvPr id="84" name="AutoShape 38"/>
          <p:cNvSpPr>
            <a:spLocks noChangeArrowheads="1"/>
          </p:cNvSpPr>
          <p:nvPr/>
        </p:nvSpPr>
        <p:spPr bwMode="auto">
          <a:xfrm rot="1480321">
            <a:off x="1658287" y="3156775"/>
            <a:ext cx="1839317" cy="360363"/>
          </a:xfrm>
          <a:prstGeom prst="rightArrow">
            <a:avLst>
              <a:gd name="adj1" fmla="val 50000"/>
              <a:gd name="adj2" fmla="val 65407"/>
            </a:avLst>
          </a:prstGeom>
          <a:solidFill>
            <a:srgbClr val="A2FFFE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>
              <a:spcBef>
                <a:spcPct val="20000"/>
              </a:spcBef>
            </a:pPr>
            <a:r>
              <a:rPr lang="en-GB" sz="1000" dirty="0"/>
              <a:t>Entered</a:t>
            </a:r>
          </a:p>
        </p:txBody>
      </p:sp>
    </p:spTree>
    <p:extLst>
      <p:ext uri="{BB962C8B-B14F-4D97-AF65-F5344CB8AC3E}">
        <p14:creationId xmlns:p14="http://schemas.microsoft.com/office/powerpoint/2010/main" val="39582792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Research data requirements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978242"/>
            <a:ext cx="8229600" cy="784830"/>
          </a:xfrm>
          <a:prstGeom prst="rect">
            <a:avLst/>
          </a:prstGeom>
          <a:noFill/>
          <a:ln>
            <a:solidFill>
              <a:srgbClr val="558ED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Funders are: RCUK, EC (Horizon2020), the Royal Society, and others.</a:t>
            </a: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Applies to </a:t>
            </a:r>
            <a:r>
              <a:rPr lang="en-GB" sz="2000" dirty="0">
                <a:solidFill>
                  <a:srgbClr val="558ED5"/>
                </a:solidFill>
              </a:rPr>
              <a:t>published results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3</a:t>
            </a:fld>
            <a:endParaRPr lang="en-GB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2960361"/>
            <a:ext cx="8229600" cy="364515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Data Management Plan (DMP):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how researchers intend to comply; what will be shared; where data will be archived; agreements with collaborators</a:t>
            </a:r>
            <a:endParaRPr lang="en-GB" sz="2000" dirty="0">
              <a:solidFill>
                <a:srgbClr val="558ED5"/>
              </a:solidFill>
            </a:endParaRP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Publications: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rgbClr val="558ED5"/>
                </a:solidFill>
              </a:rPr>
              <a:t>acknowledge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funder (grant number) and include a </a:t>
            </a:r>
            <a:r>
              <a:rPr lang="en-GB" sz="2000" dirty="0">
                <a:solidFill>
                  <a:srgbClr val="558ED5"/>
                </a:solidFill>
              </a:rPr>
              <a:t>statement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on how to access supporting data (where? On which conditions?)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Data: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should be made </a:t>
            </a:r>
            <a:r>
              <a:rPr lang="en-GB" sz="2000" dirty="0">
                <a:solidFill>
                  <a:srgbClr val="558ED5"/>
                </a:solidFill>
              </a:rPr>
              <a:t>publicly available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should be retained -  at least </a:t>
            </a:r>
            <a:r>
              <a:rPr lang="en-GB" sz="2000" i="1" dirty="0">
                <a:solidFill>
                  <a:srgbClr val="558ED5"/>
                </a:solidFill>
              </a:rPr>
              <a:t>&lt;10 years&gt;</a:t>
            </a:r>
            <a:r>
              <a:rPr lang="en-GB" sz="2000" dirty="0">
                <a:solidFill>
                  <a:srgbClr val="558ED5"/>
                </a:solidFill>
              </a:rPr>
              <a:t>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from last date of access</a:t>
            </a:r>
          </a:p>
          <a:p>
            <a:pPr algn="just">
              <a:spcBef>
                <a:spcPts val="0"/>
              </a:spcBef>
              <a:buClr>
                <a:schemeClr val="bg1">
                  <a:lumMod val="50000"/>
                </a:schemeClr>
              </a:buClr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Costs:</a:t>
            </a:r>
          </a:p>
          <a:p>
            <a:pPr lvl="1" algn="just">
              <a:spcBef>
                <a:spcPts val="0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could be </a:t>
            </a:r>
            <a:r>
              <a:rPr lang="en-GB" sz="2000" dirty="0">
                <a:solidFill>
                  <a:srgbClr val="558ED5"/>
                </a:solidFill>
              </a:rPr>
              <a:t>included in grant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applications</a:t>
            </a:r>
          </a:p>
        </p:txBody>
      </p:sp>
    </p:spTree>
    <p:extLst>
      <p:ext uri="{BB962C8B-B14F-4D97-AF65-F5344CB8AC3E}">
        <p14:creationId xmlns:p14="http://schemas.microsoft.com/office/powerpoint/2010/main" val="24447902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Open Access requirements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4</a:t>
            </a:fld>
            <a:endParaRPr lang="en-GB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3345081"/>
            <a:ext cx="8229600" cy="3064457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Publications: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rgbClr val="558ED5"/>
                </a:solidFill>
              </a:rPr>
              <a:t>acknowledge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funder (grant number) 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certain publication </a:t>
            </a:r>
            <a:r>
              <a:rPr lang="en-GB" sz="2000" dirty="0">
                <a:solidFill>
                  <a:srgbClr val="558ED5"/>
                </a:solidFill>
              </a:rPr>
              <a:t>types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need to be OA under certain </a:t>
            </a:r>
            <a:r>
              <a:rPr lang="en-GB" sz="2000" dirty="0">
                <a:solidFill>
                  <a:srgbClr val="558ED5"/>
                </a:solidFill>
              </a:rPr>
              <a:t>rules</a:t>
            </a:r>
          </a:p>
          <a:p>
            <a:pPr algn="just">
              <a:spcBef>
                <a:spcPts val="0"/>
              </a:spcBef>
              <a:spcAft>
                <a:spcPts val="600"/>
              </a:spcAft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Repository deposit:</a:t>
            </a:r>
          </a:p>
          <a:p>
            <a:pPr lvl="1" algn="just">
              <a:spcBef>
                <a:spcPts val="0"/>
              </a:spcBef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should be made </a:t>
            </a:r>
            <a:r>
              <a:rPr lang="en-GB" sz="2000" dirty="0">
                <a:solidFill>
                  <a:srgbClr val="558ED5"/>
                </a:solidFill>
              </a:rPr>
              <a:t>publicly available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(when?)</a:t>
            </a:r>
          </a:p>
          <a:p>
            <a:pPr lvl="1" algn="just"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should be the correct version and comply with copyright (how?)</a:t>
            </a:r>
          </a:p>
          <a:p>
            <a:pPr algn="just">
              <a:spcBef>
                <a:spcPts val="0"/>
              </a:spcBef>
              <a:buClr>
                <a:schemeClr val="bg1">
                  <a:lumMod val="50000"/>
                </a:schemeClr>
              </a:buClr>
            </a:pPr>
            <a:r>
              <a:rPr lang="en-GB" sz="2000" b="1" dirty="0">
                <a:solidFill>
                  <a:schemeClr val="bg1">
                    <a:lumMod val="50000"/>
                  </a:schemeClr>
                </a:solidFill>
              </a:rPr>
              <a:t>APC costs:</a:t>
            </a:r>
          </a:p>
          <a:p>
            <a:pPr lvl="1" algn="just">
              <a:spcBef>
                <a:spcPts val="0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centrally funded by some funders (which?)</a:t>
            </a:r>
          </a:p>
          <a:p>
            <a:pPr lvl="1" algn="just">
              <a:spcBef>
                <a:spcPts val="0"/>
              </a:spcBef>
              <a:buClr>
                <a:schemeClr val="bg1">
                  <a:lumMod val="50000"/>
                </a:schemeClr>
              </a:buClr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in some cases costs should be </a:t>
            </a:r>
            <a:r>
              <a:rPr lang="en-GB" sz="2000" dirty="0">
                <a:solidFill>
                  <a:srgbClr val="558ED5"/>
                </a:solidFill>
              </a:rPr>
              <a:t>included in grant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applications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978242"/>
            <a:ext cx="8229600" cy="1169551"/>
          </a:xfrm>
          <a:prstGeom prst="rect">
            <a:avLst/>
          </a:prstGeom>
          <a:noFill/>
          <a:ln>
            <a:solidFill>
              <a:srgbClr val="558ED5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Funders include: RCUK, EC (Horizon2020), the Wellcome Trust, and others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Policy for the next REF: </a:t>
            </a:r>
            <a:r>
              <a:rPr lang="en-IN" sz="2000" dirty="0">
                <a:hlinkClick r:id="rId3"/>
              </a:rPr>
              <a:t>http://www.hefce.ac.uk/rsrch/oa/</a:t>
            </a:r>
            <a:endParaRPr lang="en-GB" sz="2000" dirty="0">
              <a:solidFill>
                <a:schemeClr val="bg1">
                  <a:lumMod val="50000"/>
                </a:schemeClr>
              </a:solidFill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Applies to </a:t>
            </a:r>
            <a:r>
              <a:rPr lang="en-GB" sz="2000" dirty="0">
                <a:solidFill>
                  <a:srgbClr val="558ED5"/>
                </a:solidFill>
              </a:rPr>
              <a:t>published results</a:t>
            </a:r>
          </a:p>
        </p:txBody>
      </p:sp>
    </p:spTree>
    <p:extLst>
      <p:ext uri="{BB962C8B-B14F-4D97-AF65-F5344CB8AC3E}">
        <p14:creationId xmlns:p14="http://schemas.microsoft.com/office/powerpoint/2010/main" val="4123118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Researchers’ questions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57200" y="1886551"/>
            <a:ext cx="41148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2000" b="1" u="sng" dirty="0">
                <a:solidFill>
                  <a:schemeClr val="bg1">
                    <a:lumMod val="50000"/>
                  </a:schemeClr>
                </a:solidFill>
              </a:rPr>
              <a:t>OA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Why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do I have to do this?...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bg1">
                    <a:lumMod val="50000"/>
                  </a:schemeClr>
                </a:solidFill>
              </a:rPr>
              <a:t>“Open Access is here: make sure you are ready!”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When and how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do I upload my article?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When and how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will my manuscript be made public?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…Do I need to pay?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…Does my publisher allow this?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…etc./…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886550"/>
            <a:ext cx="4114800" cy="37087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200"/>
              </a:spcAft>
            </a:pPr>
            <a:r>
              <a:rPr lang="en-GB" sz="2000" b="1" u="sng" dirty="0">
                <a:solidFill>
                  <a:schemeClr val="bg1">
                    <a:lumMod val="50000"/>
                  </a:schemeClr>
                </a:solidFill>
              </a:rPr>
              <a:t>RDM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Why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do we have to do this?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What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data should I deposit?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What </a:t>
            </a:r>
            <a:r>
              <a:rPr lang="en-GB" sz="2000" dirty="0">
                <a:solidFill>
                  <a:srgbClr val="558ED5"/>
                </a:solidFill>
              </a:rPr>
              <a:t>formats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should we use?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How and when 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should I deposit the data?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Where and when can I obtain a </a:t>
            </a:r>
            <a:r>
              <a:rPr lang="en-GB" sz="2000" dirty="0">
                <a:solidFill>
                  <a:srgbClr val="558ED5"/>
                </a:solidFill>
              </a:rPr>
              <a:t>DOI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for my data?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How do I </a:t>
            </a:r>
            <a:r>
              <a:rPr lang="en-GB" sz="2000" dirty="0">
                <a:solidFill>
                  <a:srgbClr val="558ED5"/>
                </a:solidFill>
              </a:rPr>
              <a:t>link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, in the CRIS, my data to my publication?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0" y="2050182"/>
            <a:ext cx="0" cy="436987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395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6</a:t>
            </a:fld>
            <a:endParaRPr lang="en-GB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015"/>
            <a:ext cx="9144000" cy="653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006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2"/>
          <a:srcRect b="60257"/>
          <a:stretch/>
        </p:blipFill>
        <p:spPr>
          <a:xfrm>
            <a:off x="588354" y="2274502"/>
            <a:ext cx="1225402" cy="2563491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7</a:t>
            </a:fld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RDM deposit and validation workflow 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2276" y="1820718"/>
            <a:ext cx="2599449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Stage 1: pre-acceptance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088" y="5215803"/>
            <a:ext cx="8229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Datasets are created both by authors and RDM team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We do not explicitly offer mediated deposit for datasets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No support at school level yet</a:t>
            </a:r>
          </a:p>
        </p:txBody>
      </p:sp>
      <p:grpSp>
        <p:nvGrpSpPr>
          <p:cNvPr id="66" name="Group 65"/>
          <p:cNvGrpSpPr/>
          <p:nvPr/>
        </p:nvGrpSpPr>
        <p:grpSpPr>
          <a:xfrm>
            <a:off x="5233625" y="2682744"/>
            <a:ext cx="3453063" cy="1940875"/>
            <a:chOff x="5233627" y="2803587"/>
            <a:chExt cx="3453063" cy="1940875"/>
          </a:xfrm>
        </p:grpSpPr>
        <p:cxnSp>
          <p:nvCxnSpPr>
            <p:cNvPr id="8" name="Straight Arrow Connector 7"/>
            <p:cNvCxnSpPr>
              <a:stCxn id="11" idx="2"/>
            </p:cNvCxnSpPr>
            <p:nvPr/>
          </p:nvCxnSpPr>
          <p:spPr>
            <a:xfrm flipH="1">
              <a:off x="6960158" y="3914793"/>
              <a:ext cx="1" cy="829669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hlinkClick r:id="" action="ppaction://noaction" highlightClick="1"/>
            </p:cNvPr>
            <p:cNvSpPr txBox="1"/>
            <p:nvPr/>
          </p:nvSpPr>
          <p:spPr>
            <a:xfrm>
              <a:off x="5233627" y="2803587"/>
              <a:ext cx="3453063" cy="578882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GB" sz="1400" dirty="0"/>
                <a:t>RDM team receive notification and check for duplicates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843519" y="3574274"/>
              <a:ext cx="2233279" cy="340519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GB" sz="1400" dirty="0"/>
                <a:t>Coin DOI and notify authors</a:t>
              </a:r>
            </a:p>
          </p:txBody>
        </p:sp>
        <p:cxnSp>
          <p:nvCxnSpPr>
            <p:cNvPr id="12" name="Straight Arrow Connector 11"/>
            <p:cNvCxnSpPr>
              <a:stCxn id="9" idx="2"/>
              <a:endCxn id="11" idx="0"/>
            </p:cNvCxnSpPr>
            <p:nvPr/>
          </p:nvCxnSpPr>
          <p:spPr>
            <a:xfrm>
              <a:off x="6960159" y="3382469"/>
              <a:ext cx="0" cy="19180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/>
          <p:cNvSpPr txBox="1"/>
          <p:nvPr/>
        </p:nvSpPr>
        <p:spPr>
          <a:xfrm>
            <a:off x="6115469" y="2181328"/>
            <a:ext cx="1689373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Validation workflow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2249819" y="2829605"/>
            <a:ext cx="2467056" cy="1915224"/>
            <a:chOff x="2029538" y="2922769"/>
            <a:chExt cx="2467056" cy="1915224"/>
          </a:xfrm>
        </p:grpSpPr>
        <p:sp>
          <p:nvSpPr>
            <p:cNvPr id="24" name="TextBox 23">
              <a:hlinkClick r:id="" action="ppaction://noaction" highlightClick="1"/>
            </p:cNvPr>
            <p:cNvSpPr txBox="1"/>
            <p:nvPr/>
          </p:nvSpPr>
          <p:spPr>
            <a:xfrm>
              <a:off x="2029538" y="2922769"/>
              <a:ext cx="2467056" cy="34051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n-GB" sz="1400" b="1" dirty="0"/>
                <a:t>Dataset record created in Pure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390939" y="3574274"/>
              <a:ext cx="1744254" cy="34051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none" rtlCol="0">
              <a:spAutoFit/>
            </a:bodyPr>
            <a:lstStyle/>
            <a:p>
              <a:r>
                <a:rPr lang="en-GB" sz="1400" dirty="0"/>
                <a:t>Inactive DOI created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075473" y="4085053"/>
              <a:ext cx="2382217" cy="340519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/>
                <a:t>DOI added to manuscript</a:t>
              </a:r>
            </a:p>
          </p:txBody>
        </p:sp>
        <p:cxnSp>
          <p:nvCxnSpPr>
            <p:cNvPr id="27" name="Straight Arrow Connector 26"/>
            <p:cNvCxnSpPr>
              <a:stCxn id="24" idx="2"/>
              <a:endCxn id="25" idx="0"/>
            </p:cNvCxnSpPr>
            <p:nvPr/>
          </p:nvCxnSpPr>
          <p:spPr>
            <a:xfrm>
              <a:off x="3263066" y="3263288"/>
              <a:ext cx="0" cy="310986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>
              <a:stCxn id="25" idx="2"/>
              <a:endCxn id="26" idx="0"/>
            </p:cNvCxnSpPr>
            <p:nvPr/>
          </p:nvCxnSpPr>
          <p:spPr>
            <a:xfrm>
              <a:off x="3263066" y="3914793"/>
              <a:ext cx="3516" cy="17026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>
              <a:stCxn id="26" idx="2"/>
            </p:cNvCxnSpPr>
            <p:nvPr/>
          </p:nvCxnSpPr>
          <p:spPr>
            <a:xfrm>
              <a:off x="3266582" y="4425572"/>
              <a:ext cx="5694" cy="412421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/>
          <p:cNvSpPr txBox="1"/>
          <p:nvPr/>
        </p:nvSpPr>
        <p:spPr>
          <a:xfrm>
            <a:off x="2729069" y="2181677"/>
            <a:ext cx="1508555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Deposit workflow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9863" y="2181677"/>
            <a:ext cx="1682384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Publication timeline</a:t>
            </a:r>
          </a:p>
        </p:txBody>
      </p:sp>
    </p:spTree>
    <p:extLst>
      <p:ext uri="{BB962C8B-B14F-4D97-AF65-F5344CB8AC3E}">
        <p14:creationId xmlns:p14="http://schemas.microsoft.com/office/powerpoint/2010/main" val="3733913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8</a:t>
            </a:fld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RDM deposit and validation workflow II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5778" y="1835264"/>
            <a:ext cx="2654484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Stage 2: post-acceptance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5974138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Pure offers integration with </a:t>
            </a:r>
            <a:r>
              <a:rPr lang="en-GB" sz="2000" dirty="0" err="1">
                <a:solidFill>
                  <a:schemeClr val="bg1">
                    <a:lumMod val="50000"/>
                  </a:schemeClr>
                </a:solidFill>
              </a:rPr>
              <a:t>DataCite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to activate DOIs</a:t>
            </a:r>
          </a:p>
        </p:txBody>
      </p:sp>
      <p:sp>
        <p:nvSpPr>
          <p:cNvPr id="8" name="Striped Right Arrow 7"/>
          <p:cNvSpPr/>
          <p:nvPr/>
        </p:nvSpPr>
        <p:spPr>
          <a:xfrm rot="5400000">
            <a:off x="-538430" y="3612238"/>
            <a:ext cx="3420038" cy="946012"/>
          </a:xfrm>
          <a:prstGeom prst="stripedRightArrow">
            <a:avLst>
              <a:gd name="adj1" fmla="val 50000"/>
              <a:gd name="adj2" fmla="val 50000"/>
            </a:avLst>
          </a:prstGeom>
          <a:gradFill flip="none" rotWithShape="1">
            <a:gsLst>
              <a:gs pos="0">
                <a:schemeClr val="accent1">
                  <a:lumMod val="75000"/>
                  <a:alpha val="66000"/>
                </a:schemeClr>
              </a:gs>
              <a:gs pos="50000">
                <a:schemeClr val="accent1">
                  <a:lumMod val="49000"/>
                  <a:lumOff val="51000"/>
                </a:schemeClr>
              </a:gs>
              <a:gs pos="87000">
                <a:schemeClr val="accent1">
                  <a:lumMod val="37000"/>
                  <a:lumOff val="63000"/>
                </a:schemeClr>
              </a:gs>
              <a:gs pos="100000">
                <a:schemeClr val="accent1">
                  <a:lumMod val="7000"/>
                  <a:lumOff val="93000"/>
                </a:schemeClr>
              </a:gs>
            </a:gsLst>
            <a:lin ang="10800000" scaled="1"/>
            <a:tileRect/>
          </a:gra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/>
          </a:p>
        </p:txBody>
      </p:sp>
      <p:sp>
        <p:nvSpPr>
          <p:cNvPr id="9" name="TextBox 8"/>
          <p:cNvSpPr txBox="1"/>
          <p:nvPr/>
        </p:nvSpPr>
        <p:spPr>
          <a:xfrm>
            <a:off x="431229" y="2495090"/>
            <a:ext cx="1480720" cy="34051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400" dirty="0"/>
              <a:t>Final Acceptance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0272" y="3740761"/>
            <a:ext cx="1462635" cy="34051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400" dirty="0"/>
              <a:t>Proofs submitted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9595" y="4293854"/>
            <a:ext cx="1763988" cy="34051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400" dirty="0"/>
              <a:t>e-Pub ahead of print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40" y="4846947"/>
            <a:ext cx="1057498" cy="340519"/>
          </a:xfrm>
          <a:prstGeom prst="round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GB" sz="1400" dirty="0"/>
              <a:t>Publication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7187" y="2502639"/>
            <a:ext cx="2634324" cy="57888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/>
              <a:t>Final data files in Pure and record completed/updated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31248" y="3497030"/>
            <a:ext cx="2921338" cy="34051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dirty="0"/>
              <a:t>DOI activated, metadata made public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15678" y="4303430"/>
            <a:ext cx="1557342" cy="34051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/>
              <a:t>Data made public</a:t>
            </a:r>
          </a:p>
        </p:txBody>
      </p:sp>
      <p:cxnSp>
        <p:nvCxnSpPr>
          <p:cNvPr id="17" name="Straight Arrow Connector 16"/>
          <p:cNvCxnSpPr>
            <a:stCxn id="15" idx="2"/>
            <a:endCxn id="16" idx="0"/>
          </p:cNvCxnSpPr>
          <p:nvPr/>
        </p:nvCxnSpPr>
        <p:spPr>
          <a:xfrm>
            <a:off x="3791917" y="3837549"/>
            <a:ext cx="2432" cy="46588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34750" y="2502639"/>
            <a:ext cx="2668003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dirty="0"/>
              <a:t>Check and enhance metadata</a:t>
            </a:r>
            <a:endParaRPr lang="en-GB" sz="1400" baseline="30000" dirty="0"/>
          </a:p>
        </p:txBody>
      </p:sp>
      <p:sp>
        <p:nvSpPr>
          <p:cNvPr id="19" name="TextBox 18"/>
          <p:cNvSpPr txBox="1"/>
          <p:nvPr/>
        </p:nvSpPr>
        <p:spPr>
          <a:xfrm>
            <a:off x="5675517" y="3497029"/>
            <a:ext cx="2986467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Activate DOI – metadata made public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01536" y="4315501"/>
            <a:ext cx="2734433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Validate record - files made public</a:t>
            </a:r>
          </a:p>
        </p:txBody>
      </p:sp>
      <p:cxnSp>
        <p:nvCxnSpPr>
          <p:cNvPr id="21" name="Straight Arrow Connector 20"/>
          <p:cNvCxnSpPr>
            <a:stCxn id="18" idx="2"/>
            <a:endCxn id="23" idx="0"/>
          </p:cNvCxnSpPr>
          <p:nvPr/>
        </p:nvCxnSpPr>
        <p:spPr>
          <a:xfrm>
            <a:off x="7168752" y="2843158"/>
            <a:ext cx="746" cy="1788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9" idx="2"/>
            <a:endCxn id="20" idx="0"/>
          </p:cNvCxnSpPr>
          <p:nvPr/>
        </p:nvCxnSpPr>
        <p:spPr>
          <a:xfrm>
            <a:off x="7168751" y="3837548"/>
            <a:ext cx="2" cy="4779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749772" y="3022033"/>
            <a:ext cx="2839452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dirty="0"/>
              <a:t>Perform basic data quality control</a:t>
            </a:r>
          </a:p>
        </p:txBody>
      </p:sp>
      <p:cxnSp>
        <p:nvCxnSpPr>
          <p:cNvPr id="24" name="Straight Arrow Connector 23"/>
          <p:cNvCxnSpPr>
            <a:stCxn id="23" idx="2"/>
            <a:endCxn id="19" idx="0"/>
          </p:cNvCxnSpPr>
          <p:nvPr/>
        </p:nvCxnSpPr>
        <p:spPr>
          <a:xfrm flipH="1">
            <a:off x="7168751" y="3362552"/>
            <a:ext cx="747" cy="13447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2"/>
            <a:endCxn id="15" idx="0"/>
          </p:cNvCxnSpPr>
          <p:nvPr/>
        </p:nvCxnSpPr>
        <p:spPr>
          <a:xfrm flipH="1">
            <a:off x="3791917" y="3081521"/>
            <a:ext cx="2432" cy="4155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324811" y="2181328"/>
            <a:ext cx="1689373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Validation workflow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37639" y="2181677"/>
            <a:ext cx="1508555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Deposit workflow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59863" y="2181677"/>
            <a:ext cx="1682384" cy="307777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Publication timeline</a:t>
            </a:r>
          </a:p>
        </p:txBody>
      </p:sp>
    </p:spTree>
    <p:extLst>
      <p:ext uri="{BB962C8B-B14F-4D97-AF65-F5344CB8AC3E}">
        <p14:creationId xmlns:p14="http://schemas.microsoft.com/office/powerpoint/2010/main" val="3600322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9</a:t>
            </a:fld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Research data deposit trend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4335" y="2117462"/>
            <a:ext cx="6135329" cy="3912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058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10</a:t>
            </a:fld>
            <a:endParaRPr lang="en-GB" dirty="0"/>
          </a:p>
        </p:txBody>
      </p:sp>
      <p:sp>
        <p:nvSpPr>
          <p:cNvPr id="3" name="Content Placeholder 4"/>
          <p:cNvSpPr txBox="1">
            <a:spLocks/>
          </p:cNvSpPr>
          <p:nvPr/>
        </p:nvSpPr>
        <p:spPr>
          <a:xfrm>
            <a:off x="457200" y="4866394"/>
            <a:ext cx="8229600" cy="18550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b="1" dirty="0">
                <a:solidFill>
                  <a:schemeClr val="bg1">
                    <a:lumMod val="50000"/>
                  </a:schemeClr>
                </a:solidFill>
              </a:rPr>
              <a:t>171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 dataset records in Pure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b="1" dirty="0">
                <a:solidFill>
                  <a:schemeClr val="bg1">
                    <a:lumMod val="50000"/>
                  </a:schemeClr>
                </a:solidFill>
              </a:rPr>
              <a:t>114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 dataset records with files in St Andrews’ repository</a:t>
            </a:r>
            <a:endParaRPr lang="en-GB" sz="2200" b="1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b="1" dirty="0">
                <a:solidFill>
                  <a:schemeClr val="bg1">
                    <a:lumMod val="50000"/>
                  </a:schemeClr>
                </a:solidFill>
              </a:rPr>
              <a:t>20 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datasets in progress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b="1" dirty="0">
                <a:solidFill>
                  <a:schemeClr val="bg1">
                    <a:lumMod val="50000"/>
                  </a:schemeClr>
                </a:solidFill>
              </a:rPr>
              <a:t>37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 datasets deposited elsewhere but with metadata in Pure (CRIS as a catalogue)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endParaRPr lang="en-GB" sz="2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Our datasets since June 2015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3911" t="16953" r="2818" b="3421"/>
          <a:stretch/>
        </p:blipFill>
        <p:spPr>
          <a:xfrm>
            <a:off x="1848464" y="1834805"/>
            <a:ext cx="5447071" cy="2985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276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11</a:t>
            </a:fld>
            <a:endParaRPr lang="en-GB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OA deposit workflow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22" t="37183" r="74507" b="-146"/>
          <a:stretch/>
        </p:blipFill>
        <p:spPr>
          <a:xfrm>
            <a:off x="367553" y="2426507"/>
            <a:ext cx="2321860" cy="41124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57549" t="45999"/>
          <a:stretch/>
        </p:blipFill>
        <p:spPr>
          <a:xfrm>
            <a:off x="4052047" y="2426507"/>
            <a:ext cx="3881718" cy="37591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172635" y="2071138"/>
            <a:ext cx="2061882" cy="369332"/>
          </a:xfrm>
          <a:prstGeom prst="rect">
            <a:avLst/>
          </a:prstGeom>
          <a:noFill/>
          <a:ln>
            <a:solidFill>
              <a:srgbClr val="FF6699"/>
            </a:solidFill>
          </a:ln>
        </p:spPr>
        <p:txBody>
          <a:bodyPr vert="horz"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Act on acceptance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550460" y="3290338"/>
            <a:ext cx="1640541" cy="369332"/>
          </a:xfrm>
          <a:prstGeom prst="rect">
            <a:avLst/>
          </a:prstGeom>
          <a:noFill/>
          <a:ln>
            <a:solidFill>
              <a:srgbClr val="FF6699"/>
            </a:solidFill>
          </a:ln>
        </p:spPr>
        <p:txBody>
          <a:bodyPr vert="horz"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Deposit in Pure</a:t>
            </a:r>
          </a:p>
        </p:txBody>
      </p:sp>
    </p:spTree>
    <p:extLst>
      <p:ext uri="{BB962C8B-B14F-4D97-AF65-F5344CB8AC3E}">
        <p14:creationId xmlns:p14="http://schemas.microsoft.com/office/powerpoint/2010/main" val="36848718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12</a:t>
            </a:fld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OA roles and validation workflow</a:t>
            </a:r>
          </a:p>
        </p:txBody>
      </p:sp>
      <p:cxnSp>
        <p:nvCxnSpPr>
          <p:cNvPr id="11" name="Straight Arrow Connector 10"/>
          <p:cNvCxnSpPr>
            <a:endCxn id="9" idx="0"/>
          </p:cNvCxnSpPr>
          <p:nvPr/>
        </p:nvCxnSpPr>
        <p:spPr>
          <a:xfrm>
            <a:off x="6589787" y="3300699"/>
            <a:ext cx="24886" cy="21801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38536" y="4903444"/>
            <a:ext cx="3146633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dirty="0"/>
              <a:t>Set embargo end date (write comments)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51364" y="5480835"/>
            <a:ext cx="2526618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Validate record (with embargo)</a:t>
            </a:r>
          </a:p>
        </p:txBody>
      </p:sp>
      <p:sp>
        <p:nvSpPr>
          <p:cNvPr id="14" name="TextBox 13">
            <a:hlinkClick r:id="" action="ppaction://noaction" highlightClick="1"/>
          </p:cNvPr>
          <p:cNvSpPr txBox="1"/>
          <p:nvPr/>
        </p:nvSpPr>
        <p:spPr>
          <a:xfrm>
            <a:off x="4859973" y="3578917"/>
            <a:ext cx="3447482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OA team receive notification or check filters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/>
          <a:srcRect l="57549" t="45999"/>
          <a:stretch/>
        </p:blipFill>
        <p:spPr>
          <a:xfrm>
            <a:off x="149671" y="2302711"/>
            <a:ext cx="3881718" cy="3759140"/>
          </a:xfrm>
          <a:prstGeom prst="rect">
            <a:avLst/>
          </a:prstGeom>
        </p:spPr>
      </p:pic>
      <p:sp>
        <p:nvSpPr>
          <p:cNvPr id="18" name="TextBox 17">
            <a:hlinkClick r:id="" action="ppaction://noaction" highlightClick="1"/>
          </p:cNvPr>
          <p:cNvSpPr txBox="1"/>
          <p:nvPr/>
        </p:nvSpPr>
        <p:spPr>
          <a:xfrm>
            <a:off x="4834800" y="2515240"/>
            <a:ext cx="1615382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dirty="0"/>
              <a:t>Researcher deposit</a:t>
            </a:r>
          </a:p>
        </p:txBody>
      </p:sp>
      <p:sp>
        <p:nvSpPr>
          <p:cNvPr id="19" name="TextBox 18">
            <a:hlinkClick r:id="" action="ppaction://noaction" highlightClick="1"/>
          </p:cNvPr>
          <p:cNvSpPr txBox="1"/>
          <p:nvPr/>
        </p:nvSpPr>
        <p:spPr>
          <a:xfrm>
            <a:off x="6847323" y="2482483"/>
            <a:ext cx="1508125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dirty="0"/>
              <a:t>Mediated deposit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291965" y="6158363"/>
            <a:ext cx="2609550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b="1" dirty="0"/>
              <a:t>Metadata and files to repository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6617493" y="5821354"/>
            <a:ext cx="0" cy="3352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Curved Up Arrow 68"/>
          <p:cNvSpPr/>
          <p:nvPr/>
        </p:nvSpPr>
        <p:spPr>
          <a:xfrm rot="16569893" flipV="1">
            <a:off x="3872264" y="2976312"/>
            <a:ext cx="1107441" cy="442919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05628" y="4107938"/>
            <a:ext cx="3729615" cy="57888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dirty="0"/>
              <a:t>Check and enhance metadata, perform copyright checks and set default embargo</a:t>
            </a:r>
            <a:endParaRPr lang="en-GB" sz="1400" baseline="30000" dirty="0"/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6357438" y="2870040"/>
            <a:ext cx="136795" cy="17833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 flipH="1">
            <a:off x="6700740" y="2852060"/>
            <a:ext cx="211902" cy="20719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/>
          <p:cNvSpPr txBox="1"/>
          <p:nvPr/>
        </p:nvSpPr>
        <p:spPr>
          <a:xfrm>
            <a:off x="4997118" y="3068684"/>
            <a:ext cx="3146634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 anchor="ctr">
            <a:spAutoFit/>
          </a:bodyPr>
          <a:lstStyle/>
          <a:p>
            <a:pPr algn="ctr"/>
            <a:r>
              <a:rPr lang="en-GB" sz="1400" dirty="0"/>
              <a:t>Identify and link data / funders / grants</a:t>
            </a:r>
            <a:endParaRPr lang="en-GB" sz="1400" baseline="30000" dirty="0"/>
          </a:p>
        </p:txBody>
      </p:sp>
      <p:grpSp>
        <p:nvGrpSpPr>
          <p:cNvPr id="85" name="Group 84"/>
          <p:cNvGrpSpPr/>
          <p:nvPr/>
        </p:nvGrpSpPr>
        <p:grpSpPr>
          <a:xfrm>
            <a:off x="8319892" y="2962233"/>
            <a:ext cx="785775" cy="471076"/>
            <a:chOff x="7165624" y="1553968"/>
            <a:chExt cx="2419891" cy="1325286"/>
          </a:xfrm>
        </p:grpSpPr>
        <p:sp>
          <p:nvSpPr>
            <p:cNvPr id="86" name="Rounded Rectangle 85"/>
            <p:cNvSpPr/>
            <p:nvPr/>
          </p:nvSpPr>
          <p:spPr>
            <a:xfrm>
              <a:off x="7165624" y="1553968"/>
              <a:ext cx="2419891" cy="1325286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hueOff val="0"/>
                <a:satOff val="0"/>
                <a:lumOff val="0"/>
                <a:alpha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Rounded Rectangle 4"/>
            <p:cNvSpPr/>
            <p:nvPr/>
          </p:nvSpPr>
          <p:spPr>
            <a:xfrm>
              <a:off x="7204441" y="1592784"/>
              <a:ext cx="2342260" cy="1247653"/>
            </a:xfrm>
            <a:prstGeom prst="rect">
              <a:avLst/>
            </a:prstGeom>
            <a:solidFill>
              <a:srgbClr val="FFCC66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1920" tIns="121920" rIns="121920" bIns="121920" numCol="1" spcCol="1270" anchor="ctr" anchorCtr="0">
              <a:noAutofit/>
            </a:bodyPr>
            <a:lstStyle/>
            <a:p>
              <a:pPr lvl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1000" kern="1200" dirty="0">
                  <a:solidFill>
                    <a:schemeClr val="tx1"/>
                  </a:solidFill>
                </a:rPr>
                <a:t>Gold OA required?</a:t>
              </a:r>
            </a:p>
          </p:txBody>
        </p:sp>
      </p:grpSp>
      <p:sp>
        <p:nvSpPr>
          <p:cNvPr id="91" name="TextBox 90">
            <a:hlinkClick r:id="" action="ppaction://noaction" highlightClick="1"/>
          </p:cNvPr>
          <p:cNvSpPr txBox="1"/>
          <p:nvPr/>
        </p:nvSpPr>
        <p:spPr>
          <a:xfrm>
            <a:off x="5463661" y="1960280"/>
            <a:ext cx="2555427" cy="34051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 rtlCol="0" anchor="ctr">
            <a:spAutoFit/>
          </a:bodyPr>
          <a:lstStyle/>
          <a:p>
            <a:pPr algn="ctr"/>
            <a:r>
              <a:rPr lang="en-GB" sz="1400" dirty="0"/>
              <a:t>Automated import and deposit?</a:t>
            </a:r>
          </a:p>
        </p:txBody>
      </p:sp>
      <p:cxnSp>
        <p:nvCxnSpPr>
          <p:cNvPr id="93" name="Straight Arrow Connector 92"/>
          <p:cNvCxnSpPr/>
          <p:nvPr/>
        </p:nvCxnSpPr>
        <p:spPr>
          <a:xfrm flipH="1">
            <a:off x="6603094" y="2394796"/>
            <a:ext cx="8758" cy="685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8" name="Group 87"/>
          <p:cNvGrpSpPr/>
          <p:nvPr/>
        </p:nvGrpSpPr>
        <p:grpSpPr>
          <a:xfrm>
            <a:off x="8019088" y="3150610"/>
            <a:ext cx="349722" cy="211683"/>
            <a:chOff x="5748809" y="1910206"/>
            <a:chExt cx="1007095" cy="578039"/>
          </a:xfrm>
        </p:grpSpPr>
        <p:sp>
          <p:nvSpPr>
            <p:cNvPr id="89" name="Right Arrow 88"/>
            <p:cNvSpPr/>
            <p:nvPr/>
          </p:nvSpPr>
          <p:spPr>
            <a:xfrm rot="28040">
              <a:off x="5748809" y="1910206"/>
              <a:ext cx="1007095" cy="578039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chemeClr val="accent2">
                <a:alpha val="50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Right Arrow 4"/>
            <p:cNvSpPr/>
            <p:nvPr/>
          </p:nvSpPr>
          <p:spPr>
            <a:xfrm rot="28040">
              <a:off x="5748812" y="2025107"/>
              <a:ext cx="833683" cy="3468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GB" sz="24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80071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8" grpId="0" animBg="1"/>
      <p:bldP spid="19" grpId="0" animBg="1"/>
      <p:bldP spid="56" grpId="0" animBg="1"/>
      <p:bldP spid="69" grpId="0" animBg="1"/>
      <p:bldP spid="7" grpId="0" animBg="1"/>
      <p:bldP spid="84" grpId="0" animBg="1"/>
      <p:bldP spid="9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13</a:t>
            </a:fld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OA deposit trends</a:t>
            </a:r>
          </a:p>
        </p:txBody>
      </p:sp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4711"/>
            <a:ext cx="4132730" cy="2407920"/>
          </a:xfrm>
          <a:prstGeom prst="rect">
            <a:avLst/>
          </a:prstGeom>
        </p:spPr>
      </p:pic>
      <p:sp>
        <p:nvSpPr>
          <p:cNvPr id="6" name="Content Placeholder 4"/>
          <p:cNvSpPr txBox="1">
            <a:spLocks/>
          </p:cNvSpPr>
          <p:nvPr/>
        </p:nvSpPr>
        <p:spPr>
          <a:xfrm>
            <a:off x="457200" y="4683831"/>
            <a:ext cx="4132729" cy="18550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Strategies developed as part of OA Good Practice 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  <a:hlinkClick r:id="rId4"/>
              </a:rPr>
              <a:t>project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: LOCH </a:t>
            </a:r>
            <a:r>
              <a:rPr lang="en-GB" sz="1200" dirty="0">
                <a:solidFill>
                  <a:schemeClr val="bg1">
                    <a:lumMod val="50000"/>
                  </a:schemeClr>
                </a:solidFill>
              </a:rPr>
              <a:t>(Lessons in Open Access Compliance for Higher Education)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Quick wins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Rise in </a:t>
            </a:r>
            <a:r>
              <a:rPr lang="en-GB" sz="2200" b="1" dirty="0">
                <a:solidFill>
                  <a:schemeClr val="bg1">
                    <a:lumMod val="50000"/>
                  </a:schemeClr>
                </a:solidFill>
              </a:rPr>
              <a:t>author-driven deposits </a:t>
            </a: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during pilot phase</a:t>
            </a:r>
          </a:p>
          <a:p>
            <a:pPr marL="0" indent="0"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  <a:buNone/>
            </a:pPr>
            <a:endParaRPr lang="en-GB" sz="22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5029201" y="4714980"/>
            <a:ext cx="4016188" cy="185508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Current deposit rates by subject area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Early increase in pilot Schools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chemeClr val="bg1">
                  <a:lumMod val="50000"/>
                </a:schemeClr>
              </a:buClr>
            </a:pPr>
            <a:r>
              <a:rPr lang="en-GB" sz="2200" dirty="0">
                <a:solidFill>
                  <a:schemeClr val="bg1">
                    <a:lumMod val="50000"/>
                  </a:schemeClr>
                </a:solidFill>
              </a:rPr>
              <a:t>Gradual increase in Arts &amp; Humanities</a:t>
            </a: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508963"/>
              </p:ext>
            </p:extLst>
          </p:nvPr>
        </p:nvGraphicFramePr>
        <p:xfrm>
          <a:off x="5029201" y="1888031"/>
          <a:ext cx="4016188" cy="267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959019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14</a:t>
            </a:fld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Joint approach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3763" t="47128" b="42508"/>
          <a:stretch/>
        </p:blipFill>
        <p:spPr>
          <a:xfrm>
            <a:off x="1388728" y="4833578"/>
            <a:ext cx="6971071" cy="6768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936954"/>
            <a:ext cx="8229600" cy="2823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Delivering joint OA-RDM </a:t>
            </a:r>
            <a:r>
              <a:rPr lang="en-GB" sz="2000" dirty="0">
                <a:solidFill>
                  <a:srgbClr val="558ED5"/>
                </a:solidFill>
              </a:rPr>
              <a:t>Pure tutorials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:</a:t>
            </a:r>
          </a:p>
          <a:p>
            <a:pPr marL="800100" lvl="1" indent="-342900">
              <a:spcAft>
                <a:spcPts val="3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being able to address any questions related to OA and/or RDM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giving a complete overview of the processes and overlaps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Drop-in sessions</a:t>
            </a: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 in schools</a:t>
            </a:r>
          </a:p>
          <a:p>
            <a:pPr marL="800100" lvl="1" indent="-342900">
              <a:spcAft>
                <a:spcPts val="12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bringing the service to the researchers</a:t>
            </a:r>
          </a:p>
          <a:p>
            <a:pPr marL="285750" indent="-285750">
              <a:spcAft>
                <a:spcPts val="600"/>
              </a:spcAft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558ED5"/>
                </a:solidFill>
              </a:rPr>
              <a:t>Cross-team communications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Raises awareness in researchers</a:t>
            </a:r>
          </a:p>
        </p:txBody>
      </p:sp>
      <p:sp>
        <p:nvSpPr>
          <p:cNvPr id="2" name="Down Arrow 1"/>
          <p:cNvSpPr/>
          <p:nvPr/>
        </p:nvSpPr>
        <p:spPr>
          <a:xfrm rot="2913715">
            <a:off x="4614898" y="4541553"/>
            <a:ext cx="295027" cy="511277"/>
          </a:xfrm>
          <a:prstGeom prst="downArrow">
            <a:avLst/>
          </a:prstGeom>
          <a:solidFill>
            <a:srgbClr val="00B05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5667822"/>
            <a:ext cx="82296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Shared staff posts between Library and Research Policy Office</a:t>
            </a:r>
          </a:p>
          <a:p>
            <a:pPr marL="800100" lvl="1" indent="-342900">
              <a:spcAft>
                <a:spcPts val="600"/>
              </a:spcAft>
              <a:buFont typeface="Courier New" panose="02070309020205020404" pitchFamily="49" charset="0"/>
              <a:buChar char="o"/>
            </a:pPr>
            <a:r>
              <a:rPr lang="en-GB" sz="2000" dirty="0">
                <a:solidFill>
                  <a:schemeClr val="bg1">
                    <a:lumMod val="50000"/>
                  </a:schemeClr>
                </a:solidFill>
              </a:rPr>
              <a:t>brings together all the CRIS administrators</a:t>
            </a:r>
          </a:p>
        </p:txBody>
      </p:sp>
    </p:spTree>
    <p:extLst>
      <p:ext uri="{BB962C8B-B14F-4D97-AF65-F5344CB8AC3E}">
        <p14:creationId xmlns:p14="http://schemas.microsoft.com/office/powerpoint/2010/main" val="22903628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15</a:t>
            </a:fld>
            <a:endParaRPr lang="en-GB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413632" y="464913"/>
            <a:ext cx="4394781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How does it all look?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080" t="9136" r="28290"/>
          <a:stretch/>
        </p:blipFill>
        <p:spPr>
          <a:xfrm>
            <a:off x="42531" y="1466661"/>
            <a:ext cx="4701048" cy="4855481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45995" y="2365457"/>
            <a:ext cx="1070811" cy="457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7245" r="29486"/>
          <a:stretch/>
        </p:blipFill>
        <p:spPr>
          <a:xfrm>
            <a:off x="4814048" y="1422627"/>
            <a:ext cx="4190646" cy="52988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6132935" y="1995925"/>
            <a:ext cx="1503920" cy="4572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056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6D1413-404F-442A-82CB-63C13B870AF0}" type="slidenum">
              <a:rPr lang="en-GB" smtClean="0"/>
              <a:t>16</a:t>
            </a:fld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0440"/>
            <a:ext cx="9144000" cy="386927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457200" y="1223982"/>
            <a:ext cx="8229600" cy="5569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dirty="0"/>
              <a:t>‘Graph of relations’</a:t>
            </a:r>
          </a:p>
        </p:txBody>
      </p:sp>
    </p:spTree>
    <p:extLst>
      <p:ext uri="{BB962C8B-B14F-4D97-AF65-F5344CB8AC3E}">
        <p14:creationId xmlns:p14="http://schemas.microsoft.com/office/powerpoint/2010/main" val="488964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75002" y="1783938"/>
            <a:ext cx="5659727" cy="1140131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en-US" sz="3600" dirty="0">
                <a:solidFill>
                  <a:srgbClr val="00AEEF"/>
                </a:solidFill>
                <a:latin typeface="Palatino"/>
                <a:cs typeface="Palatino"/>
              </a:rPr>
              <a:t>Thank you for listening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Palatino"/>
              <a:cs typeface="Palatino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75002" y="4175553"/>
            <a:ext cx="79071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AEEF"/>
                </a:solidFill>
                <a:latin typeface="Palatino"/>
                <a:cs typeface="Palatino"/>
              </a:rPr>
              <a:t>Federica Fina, 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  <a:hlinkClick r:id="rId2"/>
              </a:rPr>
              <a:t>ff23@st-andrews.ac.uk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</a:rPr>
              <a:t>, 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  <a:hlinkClick r:id="rId3"/>
              </a:rPr>
              <a:t>0000-0003-2594-350X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</a:rPr>
              <a:t>  </a:t>
            </a:r>
          </a:p>
          <a:p>
            <a:r>
              <a:rPr lang="en-US" dirty="0">
                <a:solidFill>
                  <a:srgbClr val="00AEEF"/>
                </a:solidFill>
                <a:latin typeface="Palatino"/>
                <a:cs typeface="Palatino"/>
              </a:rPr>
              <a:t>Jackie Proven, 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  <a:hlinkClick r:id="rId4"/>
              </a:rPr>
              <a:t>jep10@st-andrews.ac.uk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</a:rPr>
              <a:t>, </a:t>
            </a:r>
            <a:r>
              <a:rPr lang="en-US" dirty="0">
                <a:solidFill>
                  <a:srgbClr val="00AEEF"/>
                </a:solidFill>
                <a:latin typeface="Palatino"/>
                <a:cs typeface="Palatino"/>
                <a:hlinkClick r:id="rId5"/>
              </a:rPr>
              <a:t>0000-0002-0702-0907</a:t>
            </a:r>
            <a:endParaRPr lang="en-US" dirty="0">
              <a:solidFill>
                <a:srgbClr val="00AEEF"/>
              </a:solidFill>
              <a:latin typeface="Palatino"/>
              <a:cs typeface="Palatino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9039" y="400850"/>
            <a:ext cx="3651666" cy="35556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78618" y="3479542"/>
            <a:ext cx="5492507" cy="463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CC BY</a:t>
            </a:r>
          </a:p>
          <a:p>
            <a:pPr algn="ctr"/>
            <a:r>
              <a:rPr lang="en-GB" sz="1100" dirty="0">
                <a:solidFill>
                  <a:schemeClr val="bg1">
                    <a:lumMod val="50000"/>
                  </a:schemeClr>
                </a:solidFill>
              </a:rPr>
              <a:t>https://www.flickr.com/photos/f-oxymoron/9647972522</a:t>
            </a:r>
          </a:p>
          <a:p>
            <a:pPr algn="ctr"/>
            <a:endParaRPr lang="en-GB" sz="11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00284" y="5599151"/>
            <a:ext cx="4106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7"/>
              </a:rPr>
              <a:t>http://researchdata.wp.st-andrews.ac.uk/</a:t>
            </a:r>
            <a:endParaRPr lang="en-GB" dirty="0">
              <a:solidFill>
                <a:schemeClr val="bg1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bg1">
                    <a:lumMod val="50000"/>
                  </a:schemeClr>
                </a:solidFill>
                <a:hlinkClick r:id="rId8"/>
              </a:rPr>
              <a:t>http://openaccess.wp.st-andrews.ac.uk/</a:t>
            </a:r>
            <a:r>
              <a:rPr lang="en-GB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8468826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tandar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standar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standard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903</Words>
  <Application>Microsoft Office PowerPoint</Application>
  <PresentationFormat>On-screen Show (4:3)</PresentationFormat>
  <Paragraphs>192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ＭＳ Ｐゴシック</vt:lpstr>
      <vt:lpstr>Arial</vt:lpstr>
      <vt:lpstr>Calibri</vt:lpstr>
      <vt:lpstr>Courier New</vt:lpstr>
      <vt:lpstr>Palatino</vt:lpstr>
      <vt:lpstr>Title slide</vt:lpstr>
      <vt:lpstr>standard slide</vt:lpstr>
      <vt:lpstr>1_standard slide</vt:lpstr>
      <vt:lpstr>2_standard slide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 Andrews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Chemitry_PGR_induction</dc:title>
  <dc:creator>Federica Fina</dc:creator>
  <cp:keywords>Chemistry, Induction, PGR</cp:keywords>
  <cp:lastModifiedBy>Federica Fina</cp:lastModifiedBy>
  <cp:revision>512</cp:revision>
  <dcterms:created xsi:type="dcterms:W3CDTF">2011-01-25T16:56:57Z</dcterms:created>
  <dcterms:modified xsi:type="dcterms:W3CDTF">2016-06-08T15:54:56Z</dcterms:modified>
  <cp:category>PGR talks</cp:category>
</cp:coreProperties>
</file>