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66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3136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4936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348531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5150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36953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9370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67109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753297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98888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50475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6019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00863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25743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78952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87595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78455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32502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28586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83642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203387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63869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62362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124632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24174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7191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369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69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indent="0" algn="ctr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/>
            </a:lvl1pPr>
            <a:lvl2pPr marL="3429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2pPr>
            <a:lvl3pPr marL="6858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3pPr>
            <a:lvl4pPr marL="10287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4pPr>
            <a:lvl5pPr marL="13716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5pPr>
            <a:lvl6pPr marL="17145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6pPr>
            <a:lvl7pPr marL="20574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7pPr>
            <a:lvl8pPr marL="24003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8pPr>
            <a:lvl9pPr marL="27432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623887" y="1282303"/>
            <a:ext cx="7886700" cy="213955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23887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38862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629150" y="1369218"/>
            <a:ext cx="38862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629841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0" cy="61793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0" cy="27634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7" cy="120014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887391" y="740568"/>
            <a:ext cx="4629150" cy="3655218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7" cy="285869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7" cy="120014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pic" idx="2"/>
          </p:nvPr>
        </p:nvSpPr>
        <p:spPr>
          <a:xfrm>
            <a:off x="3887391" y="740568"/>
            <a:ext cx="4629150" cy="365521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7" cy="285869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3" cy="7886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8" cy="1971675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8" cy="580072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1100"/>
            </a:lvl1pPr>
            <a:lvl2pPr marL="0" marR="0" indent="0" algn="l" rtl="0">
              <a:spcBef>
                <a:spcPts val="0"/>
              </a:spcBef>
              <a:buSzPct val="100000"/>
              <a:defRPr sz="1100"/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1pPr>
            <a:lvl2pPr marL="520700" marR="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2pPr>
            <a:lvl3pPr marL="863600" marR="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3pPr>
            <a:lvl4pPr marL="12065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4pPr>
            <a:lvl5pPr marL="15494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5pPr>
            <a:lvl6pPr marL="18923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6pPr>
            <a:lvl7pPr marL="22352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7pPr>
            <a:lvl8pPr marL="25781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8pPr>
            <a:lvl9pPr marL="29210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buSzPct val="100000"/>
              <a:defRPr sz="1100"/>
            </a:lvl1pPr>
            <a:lvl2pPr marL="342900" marR="0" indent="0" algn="l" rtl="0">
              <a:spcBef>
                <a:spcPts val="0"/>
              </a:spcBef>
              <a:buSzPct val="100000"/>
              <a:defRPr sz="1100"/>
            </a:lvl2pPr>
            <a:lvl3pPr marL="685800" marR="0" indent="0" algn="l" rtl="0">
              <a:spcBef>
                <a:spcPts val="0"/>
              </a:spcBef>
              <a:buSzPct val="100000"/>
              <a:defRPr sz="1100"/>
            </a:lvl3pPr>
            <a:lvl4pPr marL="1028700" marR="0" indent="0" algn="l" rtl="0">
              <a:spcBef>
                <a:spcPts val="0"/>
              </a:spcBef>
              <a:buSzPct val="100000"/>
              <a:defRPr sz="1100"/>
            </a:lvl4pPr>
            <a:lvl5pPr marL="1371600" marR="0" indent="0" algn="l" rtl="0">
              <a:spcBef>
                <a:spcPts val="0"/>
              </a:spcBef>
              <a:buSzPct val="100000"/>
              <a:defRPr sz="1100"/>
            </a:lvl5pPr>
            <a:lvl6pPr marL="1714500" marR="0" indent="0" algn="l" rtl="0">
              <a:spcBef>
                <a:spcPts val="0"/>
              </a:spcBef>
              <a:buSzPct val="100000"/>
              <a:defRPr sz="1100"/>
            </a:lvl6pPr>
            <a:lvl7pPr marL="2057400" marR="0" indent="0" algn="l" rtl="0">
              <a:spcBef>
                <a:spcPts val="0"/>
              </a:spcBef>
              <a:buSzPct val="100000"/>
              <a:defRPr sz="1100"/>
            </a:lvl7pPr>
            <a:lvl8pPr marL="2400300" marR="0" indent="0" algn="l" rtl="0">
              <a:spcBef>
                <a:spcPts val="0"/>
              </a:spcBef>
              <a:buSzPct val="100000"/>
              <a:defRPr sz="1100"/>
            </a:lvl8pPr>
            <a:lvl9pPr marL="274320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buSzPct val="100000"/>
              <a:defRPr sz="1100"/>
            </a:lvl1pPr>
            <a:lvl2pPr marL="342900" marR="0" indent="0" algn="l" rtl="0">
              <a:spcBef>
                <a:spcPts val="0"/>
              </a:spcBef>
              <a:buSzPct val="100000"/>
              <a:defRPr sz="1100"/>
            </a:lvl2pPr>
            <a:lvl3pPr marL="685800" marR="0" indent="0" algn="l" rtl="0">
              <a:spcBef>
                <a:spcPts val="0"/>
              </a:spcBef>
              <a:buSzPct val="100000"/>
              <a:defRPr sz="1100"/>
            </a:lvl3pPr>
            <a:lvl4pPr marL="1028700" marR="0" indent="0" algn="l" rtl="0">
              <a:spcBef>
                <a:spcPts val="0"/>
              </a:spcBef>
              <a:buSzPct val="100000"/>
              <a:defRPr sz="1100"/>
            </a:lvl4pPr>
            <a:lvl5pPr marL="1371600" marR="0" indent="0" algn="l" rtl="0">
              <a:spcBef>
                <a:spcPts val="0"/>
              </a:spcBef>
              <a:buSzPct val="100000"/>
              <a:defRPr sz="1100"/>
            </a:lvl5pPr>
            <a:lvl6pPr marL="1714500" marR="0" indent="0" algn="l" rtl="0">
              <a:spcBef>
                <a:spcPts val="0"/>
              </a:spcBef>
              <a:buSzPct val="100000"/>
              <a:defRPr sz="1100"/>
            </a:lvl6pPr>
            <a:lvl7pPr marL="2057400" marR="0" indent="0" algn="l" rtl="0">
              <a:spcBef>
                <a:spcPts val="0"/>
              </a:spcBef>
              <a:buSzPct val="100000"/>
              <a:defRPr sz="1100"/>
            </a:lvl7pPr>
            <a:lvl8pPr marL="2400300" marR="0" indent="0" algn="l" rtl="0">
              <a:spcBef>
                <a:spcPts val="0"/>
              </a:spcBef>
              <a:buSzPct val="100000"/>
              <a:defRPr sz="1100"/>
            </a:lvl8pPr>
            <a:lvl9pPr marL="274320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7565009" y="0"/>
            <a:ext cx="1578989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406" y="3875067"/>
            <a:ext cx="1486194" cy="4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406" y="3203937"/>
            <a:ext cx="1486194" cy="49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1571" y="4523099"/>
            <a:ext cx="1486194" cy="54226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/>
        </p:nvSpPr>
        <p:spPr>
          <a:xfrm>
            <a:off x="7565009" y="1586880"/>
            <a:ext cx="1824086" cy="4154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3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David Baker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7565009" y="2125899"/>
            <a:ext cx="1824086" cy="4154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3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 Simons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7565009" y="2664917"/>
            <a:ext cx="1824086" cy="4154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300" b="1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Josh Brown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1007499" y="618700"/>
            <a:ext cx="5538599" cy="17906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24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The various aspects of Interoperability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Font typeface="Calibri"/>
              <a:buNone/>
            </a:pPr>
            <a:endParaRPr sz="24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GB" sz="1800" b="1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strategic partnership driving interoperability in research information</a:t>
            </a:r>
            <a:r>
              <a:rPr lang="en-GB" sz="18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through</a:t>
            </a:r>
            <a:r>
              <a:rPr lang="en-GB" sz="1800" b="1" i="0" u="none" strike="noStrike" cap="none" baseline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standards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1071089" y="4158885"/>
            <a:ext cx="4828799" cy="7385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i="0" u="none" strike="noStrike" cap="none" baseline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euroCRIS strategic membership meeting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i="0" u="none" strike="noStrike" cap="none" baseline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Amsterdam, November 11 2014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1071087" y="2943825"/>
            <a:ext cx="4952700" cy="101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Joint presentation by:</a:t>
            </a:r>
            <a:br>
              <a:rPr lang="en-GB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CASRAI (David Baker)</a:t>
            </a:r>
          </a:p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euroCRIS (Ed Simons)</a:t>
            </a:r>
          </a:p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ORCID (Josh Brown)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7565009" y="0"/>
            <a:ext cx="1578989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ctrTitle"/>
          </p:nvPr>
        </p:nvSpPr>
        <p:spPr>
          <a:xfrm>
            <a:off x="1246364" y="303758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Purpose of the presentation</a:t>
            </a: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1571" y="3870400"/>
            <a:ext cx="1486194" cy="4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1571" y="3194602"/>
            <a:ext cx="1486194" cy="49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1571" y="4523099"/>
            <a:ext cx="1486194" cy="54226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786875" y="1503250"/>
            <a:ext cx="6073499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Introduction to the concept of “interoperability” and presentation of an  integrated (“turn-key”) approach for the realisation of improved and sustainable interoperability in the research information ecosystem, based on a strategic partnership of international standards organisations, each dealing with separate aspects of interoperability.   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7565009" y="604929"/>
            <a:ext cx="1824086" cy="24121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Added value of an integrated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approach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Shape 124"/>
          <p:cNvSpPr txBox="1">
            <a:spLocks noGrp="1"/>
          </p:cNvSpPr>
          <p:nvPr>
            <p:ph type="ctrTitle"/>
          </p:nvPr>
        </p:nvSpPr>
        <p:spPr>
          <a:xfrm>
            <a:off x="786864" y="2966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What is interoperability?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1571" y="3870400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1571" y="3194602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1571" y="4523099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 txBox="1"/>
          <p:nvPr/>
        </p:nvSpPr>
        <p:spPr>
          <a:xfrm>
            <a:off x="754025" y="3163200"/>
            <a:ext cx="6546900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So not merely about technology or systems: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Also about organisations working together (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stakeholders</a:t>
            </a: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Apart from technology, other aspects are involved (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political, organisational, …</a:t>
            </a: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Within the context of services (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b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To realise full interoperability all these dimensions should be taken into account.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7621584" y="533854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definition</a:t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400" y="218975"/>
            <a:ext cx="7390200" cy="272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ctrTitle"/>
          </p:nvPr>
        </p:nvSpPr>
        <p:spPr>
          <a:xfrm>
            <a:off x="786864" y="2966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Applied to Research Information (RI)</a:t>
            </a: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829275" y="1056200"/>
            <a:ext cx="6073499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The exchange of information between systems of stakeholders in the research information ecosystem in an efficient and sustainable way.</a:t>
            </a:r>
            <a:b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1600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Many stakeholders</a:t>
            </a:r>
            <a: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: researchers, funders, managers, reviewers, libraries, research administrations, academies of science, association of universities, disciplinary networks, etc…</a:t>
            </a:r>
            <a:b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1600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Various applications/systems</a:t>
            </a:r>
            <a: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: CRIS, publication repositories, data repositories, project management systems, etc…</a:t>
            </a:r>
            <a:b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1600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Various use cases:</a:t>
            </a:r>
            <a: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benchmarking/performance evaluation, grant submission, reporting, management information, profiling of institutes, CV-exposure, etc…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Interoperability  in the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Research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Ecosystem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829275" y="4403525"/>
            <a:ext cx="6818100" cy="8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16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Conclusion: realising research information interoperability is quite a challenge.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ctrTitle"/>
          </p:nvPr>
        </p:nvSpPr>
        <p:spPr>
          <a:xfrm>
            <a:off x="786864" y="2966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3 “C”s of interoperability</a:t>
            </a: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x="829275" y="1056200"/>
            <a:ext cx="6073499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Interoperability is about (the exchange of):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Complete</a:t>
            </a:r>
          </a:p>
          <a:p>
            <a:pPr marL="9144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Corrrect</a:t>
            </a:r>
          </a:p>
          <a:p>
            <a:pPr marL="914400" lvl="0" indent="-3810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Comparable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Complete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Correct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Comparable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Lack of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Communication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between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stakeholders</a:t>
            </a:r>
            <a:endParaRPr lang="en-GB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829275" y="4293250"/>
            <a:ext cx="6818100" cy="8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Lack of (timely) communication between stakeholders, as a consequence of </a:t>
            </a:r>
            <a:b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silo-ed behavior of organisations/communities or even within institutions.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Shape 1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5550" y="848950"/>
            <a:ext cx="5020050" cy="3444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172" name="Shape 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shared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612475" y="4263000"/>
            <a:ext cx="6818100" cy="8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Lack of standard language: shared vocabularies (terms) and semantics (meaning of terms).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Shape 1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35700" y="766000"/>
            <a:ext cx="4638275" cy="349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shared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vocabulary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746900" y="4234475"/>
            <a:ext cx="6818100" cy="8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Solution: use of standard, shared, research information concepts and semantics.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Shape 1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4825" y="694875"/>
            <a:ext cx="4860050" cy="37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Shape 1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Shape 199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</a:p>
        </p:txBody>
      </p:sp>
      <p:pic>
        <p:nvPicPr>
          <p:cNvPr id="200" name="Shape 2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1950" y="711425"/>
            <a:ext cx="373380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Shape 201"/>
          <p:cNvSpPr txBox="1"/>
          <p:nvPr/>
        </p:nvSpPr>
        <p:spPr>
          <a:xfrm>
            <a:off x="1921950" y="4311875"/>
            <a:ext cx="5191799" cy="66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Who is the best performing vegetable grower?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08" name="Shape 2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</a:p>
        </p:txBody>
      </p:sp>
      <p:pic>
        <p:nvPicPr>
          <p:cNvPr id="212" name="Shape 2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1950" y="711425"/>
            <a:ext cx="373380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 txBox="1"/>
          <p:nvPr/>
        </p:nvSpPr>
        <p:spPr>
          <a:xfrm>
            <a:off x="1445700" y="4260825"/>
            <a:ext cx="5191799" cy="66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Difficult to answer because of lack of standardised use case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(different set of indicators used) 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Shape 219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20" name="Shape 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Shape 223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unique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identification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data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elements</a:t>
            </a:r>
          </a:p>
        </p:txBody>
      </p:sp>
      <p:pic>
        <p:nvPicPr>
          <p:cNvPr id="224" name="Shape 2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975" y="999350"/>
            <a:ext cx="7126499" cy="28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/>
          <p:nvPr/>
        </p:nvSpPr>
        <p:spPr>
          <a:xfrm>
            <a:off x="1059450" y="4080325"/>
            <a:ext cx="5964300" cy="66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Lack of standard unique and persistent identifiers (in and between systems)</a:t>
            </a:r>
          </a:p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(applies not only to persons but also to other objects in the RI ecosystem)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32" name="Shape 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exchange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format</a:t>
            </a:r>
          </a:p>
        </p:txBody>
      </p:sp>
      <p:pic>
        <p:nvPicPr>
          <p:cNvPr id="236" name="Shape 2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02125" y="810312"/>
            <a:ext cx="5319979" cy="34575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 txBox="1"/>
          <p:nvPr/>
        </p:nvSpPr>
        <p:spPr>
          <a:xfrm>
            <a:off x="1866025" y="4313825"/>
            <a:ext cx="5964300" cy="66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Lack of shared standard exchange format.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Shape 243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exchange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format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4075" y="780725"/>
            <a:ext cx="5529950" cy="348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Shape 254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55" name="Shape 2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Shape 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Shape 2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standard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exchange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format</a:t>
            </a:r>
          </a:p>
        </p:txBody>
      </p:sp>
      <p:pic>
        <p:nvPicPr>
          <p:cNvPr id="259" name="Shape 2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500" y="804375"/>
            <a:ext cx="5574949" cy="353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Shape 265"/>
          <p:cNvSpPr txBox="1">
            <a:spLocks noGrp="1"/>
          </p:cNvSpPr>
          <p:nvPr>
            <p:ph type="ctrTitle"/>
          </p:nvPr>
        </p:nvSpPr>
        <p:spPr>
          <a:xfrm>
            <a:off x="829264" y="4723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Aspects hampering interoperability</a:t>
            </a:r>
          </a:p>
        </p:txBody>
      </p:sp>
      <p:pic>
        <p:nvPicPr>
          <p:cNvPr id="266" name="Shape 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Shape 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7564999" y="604925"/>
            <a:ext cx="1987200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Plethora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 data formats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‘Tower of Babel’</a:t>
            </a:r>
          </a:p>
        </p:txBody>
      </p:sp>
      <p:pic>
        <p:nvPicPr>
          <p:cNvPr id="270" name="Shape 2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1375" y="711425"/>
            <a:ext cx="5056424" cy="440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ctrTitle"/>
          </p:nvPr>
        </p:nvSpPr>
        <p:spPr>
          <a:xfrm>
            <a:off x="786864" y="2966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Some </a:t>
            </a:r>
            <a:r>
              <a:rPr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(intermediate)</a:t>
            </a: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conclusions</a:t>
            </a:r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Shape 280"/>
          <p:cNvSpPr txBox="1"/>
          <p:nvPr/>
        </p:nvSpPr>
        <p:spPr>
          <a:xfrm>
            <a:off x="891625" y="1477150"/>
            <a:ext cx="6073499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Interoperability: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Standardisation is the key</a:t>
            </a:r>
            <a:b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Needs a multidimensional, use case driven, approach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GB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Interoperability  driven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by standards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Shape 287"/>
          <p:cNvSpPr txBox="1">
            <a:spLocks noGrp="1"/>
          </p:cNvSpPr>
          <p:nvPr>
            <p:ph type="ctrTitle"/>
          </p:nvPr>
        </p:nvSpPr>
        <p:spPr>
          <a:xfrm>
            <a:off x="579072" y="113378"/>
            <a:ext cx="63653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2400" dirty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various aspects of Research Information Interoperability: a 3-layer model</a:t>
            </a:r>
          </a:p>
        </p:txBody>
      </p:sp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Conditions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realising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Interoperability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Applicable to local, national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 well as international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 txBox="1"/>
          <p:nvPr/>
        </p:nvSpPr>
        <p:spPr>
          <a:xfrm>
            <a:off x="-383096" y="353010"/>
            <a:ext cx="8623799" cy="514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1.  </a:t>
            </a:r>
            <a:r>
              <a:rPr lang="en-GB" b="1" i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Subject </a:t>
            </a:r>
            <a:r>
              <a:rPr lang="en-GB" b="1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matter/Domain layer 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(policy/business agreements; defining the </a:t>
            </a:r>
            <a:r>
              <a:rPr lang="en-GB" i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interopearbility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lang="en-GB" i="1" dirty="0" smtClean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i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          framework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i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standard 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use cases and vocabularies):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Communication between stakeholders: joint formulation of policies/strategies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Agreement on a standardised vocabulary (terms) and semantics (meaning of terms)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Agreement on standardised use cases.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2.  </a:t>
            </a:r>
            <a:r>
              <a:rPr lang="en-GB" b="1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Technology/Systems layer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(technology and operations agreements: making interoperability work operationally):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Use of standard exchange formats.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Use of unique identifier registries/systems.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Communication between technologists at system developers/vendors.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3.   </a:t>
            </a:r>
            <a:r>
              <a:rPr lang="en-GB" b="1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Governance/Sustainability layer </a:t>
            </a:r>
            <a:r>
              <a:rPr lang="en-GB" i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(investment agreements: making interoperability   sustainable):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Leadership within organizations using standards (policy and technology) in their infrastructures.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Appropriate shared contributions of expertise and funding to sustain infrastructure.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Inter-organizational mechanisms between the non-profit orgs that maintain the standards infrastructure.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Shape 298"/>
          <p:cNvSpPr txBox="1">
            <a:spLocks noGrp="1"/>
          </p:cNvSpPr>
          <p:nvPr>
            <p:ph type="ctrTitle"/>
          </p:nvPr>
        </p:nvSpPr>
        <p:spPr>
          <a:xfrm>
            <a:off x="595850" y="288875"/>
            <a:ext cx="63653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24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various aspects of Research Information Interoperability: a 3-layer model</a:t>
            </a:r>
          </a:p>
        </p:txBody>
      </p:sp>
      <p:pic>
        <p:nvPicPr>
          <p:cNvPr id="299" name="Shape 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Shape 3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Practical steps towards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realising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Interoperability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205850" y="389750"/>
            <a:ext cx="7405499" cy="514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1.  </a:t>
            </a: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Subject matter/Domain layer 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(policy/business agreements):</a:t>
            </a:r>
          </a:p>
          <a:p>
            <a:pPr marL="9144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clearly defined use cases and stakeholder communities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open taxonomies and shared vocabularies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support for the unique or niche alongside the common and general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2.  </a:t>
            </a: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Technology/Systems layer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(technology and operations agreements):</a:t>
            </a:r>
          </a:p>
          <a:p>
            <a:pPr marL="9144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crosswalks, mapping, schema harmonisation  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programmatic connections between identifier registries/systems and data sources.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open development, transparent partnerships, shared resources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3.   </a:t>
            </a: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Governance/Sustainability layer </a:t>
            </a:r>
            <a:r>
              <a:rPr lang="en-GB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(investment agreements):</a:t>
            </a:r>
          </a:p>
          <a:p>
            <a:pPr marL="9144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create cross-community dialogues, coordinate and facilitate</a:t>
            </a:r>
          </a:p>
          <a:p>
            <a:pPr marL="91440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ensure balanced representation between public, private, not-for-profit and experts</a:t>
            </a:r>
          </a:p>
          <a:p>
            <a:pPr marL="914400" lvl="0" indent="-2286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  systematic consultation, driving and shaping community uptake and outreach initiatives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Shape 309"/>
          <p:cNvSpPr txBox="1">
            <a:spLocks noGrp="1"/>
          </p:cNvSpPr>
          <p:nvPr>
            <p:ph type="ctrTitle"/>
          </p:nvPr>
        </p:nvSpPr>
        <p:spPr>
          <a:xfrm>
            <a:off x="802439" y="1251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role of euroCRIS</a:t>
            </a:r>
          </a:p>
        </p:txBody>
      </p:sp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euroCRIS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Shape 314"/>
          <p:cNvSpPr txBox="1"/>
          <p:nvPr/>
        </p:nvSpPr>
        <p:spPr>
          <a:xfrm>
            <a:off x="756150" y="561275"/>
            <a:ext cx="6855299" cy="471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17500" rtl="0"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Subject matter/Domain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support IT execs in explaining/reinforcing standards-based infrastructure and CRIS with policy execs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contribute technology-perspective to policy deliberations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Technology/Systems layer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maintain and evolve CERIF-XML and the underlying best practices in relational modelling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consultancy for stakeholders concerning the implementation of the standard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explaining/training of stakeholders (in the application of) CERIF.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providing a platform for consultation between stakeholders.</a:t>
            </a:r>
            <a:b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Governance/Sustainability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speak with a common voice on the importance of investment in standards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inter-operate with the other non-profit orgs delivering the standards infrastructure.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publish and maintain its part of the standards.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Shape 320"/>
          <p:cNvSpPr txBox="1">
            <a:spLocks noGrp="1"/>
          </p:cNvSpPr>
          <p:nvPr>
            <p:ph type="ctrTitle"/>
          </p:nvPr>
        </p:nvSpPr>
        <p:spPr>
          <a:xfrm>
            <a:off x="802439" y="1251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role of CASRAI</a:t>
            </a:r>
          </a:p>
        </p:txBody>
      </p:sp>
      <p:pic>
        <p:nvPicPr>
          <p:cNvPr id="321" name="Shape 3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Shape 3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Shape 324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CASRAI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Shape 325"/>
          <p:cNvSpPr txBox="1"/>
          <p:nvPr/>
        </p:nvSpPr>
        <p:spPr>
          <a:xfrm>
            <a:off x="756150" y="561275"/>
            <a:ext cx="6855299" cy="471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17500" rtl="0"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Subject matter/Domain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convene/facilitate working groups on developing standard policy agreements for information requirements (profiles)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convene/facilitate policy exec heads around the importance of standards-based operations consistently applied in their IT solutions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Technology/Systems layer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provide unambiguous specifications of information requirements (profiles) as inputs to technology implementations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provide a mechanism for testing profile compliance</a:t>
            </a:r>
            <a:b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Governance/Sustainability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speak with a common voice on the importance of investment in standards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inter-operate with the other non-profit orgs delivering the standards infrastructure.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publish and maintain its part of the standards.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 txBox="1">
            <a:spLocks noGrp="1"/>
          </p:cNvSpPr>
          <p:nvPr>
            <p:ph type="ctrTitle"/>
          </p:nvPr>
        </p:nvSpPr>
        <p:spPr>
          <a:xfrm>
            <a:off x="802439" y="1251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role of ORCID</a:t>
            </a:r>
          </a:p>
        </p:txBody>
      </p:sp>
      <p:pic>
        <p:nvPicPr>
          <p:cNvPr id="332" name="Shape 3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Shape 3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Shape 3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Shape 335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ORCID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Shape 336"/>
          <p:cNvSpPr txBox="1"/>
          <p:nvPr/>
        </p:nvSpPr>
        <p:spPr>
          <a:xfrm>
            <a:off x="756150" y="561275"/>
            <a:ext cx="6855299" cy="471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457200" lvl="0" indent="-317500" rtl="0"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Subject matter/Domain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convene/facilitate discussions, partnerships and implementations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speak to the potential of Persistent Identifiers to enhance data governance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encourage policies that incorporate the consistent and generalised use of PIDs and standards</a:t>
            </a: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Technology/Systems layer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provide unambiguous links to people and associated data within and across systems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provide systematic access to the identifier registry and tools to enable other systems to access, update and validate data in the registry</a:t>
            </a:r>
            <a:b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GB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b="1" i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Governance/Sustainability layer: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speak with a common voice on the importance of interoperability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maintain an open and collaborative PID infrastructure component</a:t>
            </a:r>
          </a:p>
          <a:p>
            <a:pPr marL="914400" lvl="1" indent="-3175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○"/>
            </a:pPr>
            <a:r>
              <a:rPr lang="en-GB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Ensure community voices drive development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Shape 342"/>
          <p:cNvSpPr txBox="1">
            <a:spLocks noGrp="1"/>
          </p:cNvSpPr>
          <p:nvPr>
            <p:ph type="ctrTitle"/>
          </p:nvPr>
        </p:nvSpPr>
        <p:spPr>
          <a:xfrm>
            <a:off x="802439" y="1251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The role of evangelists</a:t>
            </a:r>
          </a:p>
        </p:txBody>
      </p:sp>
      <p:pic>
        <p:nvPicPr>
          <p:cNvPr id="343" name="Shape 3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Shape 3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Shape 346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benefits of interoperability cannot be taken for granted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Shape 347"/>
          <p:cNvSpPr txBox="1"/>
          <p:nvPr/>
        </p:nvSpPr>
        <p:spPr>
          <a:xfrm>
            <a:off x="756150" y="561275"/>
            <a:ext cx="6855299" cy="471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Vital stakeholders do not always recognise the benefits of interoperability. At each of the three levels of our model, evangelists are necessary to: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556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Assemble evidence of costs and benefits</a:t>
            </a:r>
          </a:p>
          <a:p>
            <a:pPr marL="914400" lvl="0" indent="-3556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coordinate community voices</a:t>
            </a:r>
          </a:p>
          <a:p>
            <a:pPr marL="914400" lvl="0" indent="-3556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gather expertise and experience to push improvements, case by case</a:t>
            </a:r>
          </a:p>
          <a:p>
            <a:pPr marL="914400" lvl="0" indent="-355600" rtl="0">
              <a:lnSpc>
                <a:spcPct val="115000"/>
              </a:lnSpc>
              <a:spcBef>
                <a:spcPts val="0"/>
              </a:spcBef>
              <a:buClr>
                <a:srgbClr val="434343"/>
              </a:buClr>
              <a:buSzPct val="100000"/>
              <a:buFont typeface="Calibri"/>
              <a:buChar char="●"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ensure that partnerships and common goals are leveraged to benefit the whole research information ecosystem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Shape 353"/>
          <p:cNvSpPr txBox="1">
            <a:spLocks noGrp="1"/>
          </p:cNvSpPr>
          <p:nvPr>
            <p:ph type="ctrTitle"/>
          </p:nvPr>
        </p:nvSpPr>
        <p:spPr>
          <a:xfrm>
            <a:off x="802439" y="125183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Be pragmatic.</a:t>
            </a:r>
          </a:p>
        </p:txBody>
      </p:sp>
      <p:pic>
        <p:nvPicPr>
          <p:cNvPr id="354" name="Shape 3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3919875"/>
            <a:ext cx="1486200" cy="47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Shape 3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346" y="3244077"/>
            <a:ext cx="1486200" cy="49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Shape 3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346" y="4572574"/>
            <a:ext cx="1486200" cy="5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Shape 357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golden rule for achieving interoperability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Shape 358"/>
          <p:cNvSpPr txBox="1"/>
          <p:nvPr/>
        </p:nvSpPr>
        <p:spPr>
          <a:xfrm>
            <a:off x="756150" y="561275"/>
            <a:ext cx="6855299" cy="4716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Not every system can interoperate perfectly with every other.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Serve the core use-cases for your organisation and community.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Reinforce the development, uptake and evolution of your partners.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Some interoperation is almost always better than none.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20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Do not lock the gates - give it away to get it back.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Shape 3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Shape 3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1039</Words>
  <Application>Microsoft Office PowerPoint</Application>
  <PresentationFormat>On-screen Show (16:9)</PresentationFormat>
  <Paragraphs>211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Wingdings</vt:lpstr>
      <vt:lpstr>simple-light</vt:lpstr>
      <vt:lpstr>Office Theme</vt:lpstr>
      <vt:lpstr>PowerPoint Presentation</vt:lpstr>
      <vt:lpstr>Purpose of the presentation</vt:lpstr>
      <vt:lpstr>What is interoperability?</vt:lpstr>
      <vt:lpstr>Applied to Research Information (RI)</vt:lpstr>
      <vt:lpstr>The 3 “C”s of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Aspects hampering interoperability</vt:lpstr>
      <vt:lpstr>Some (intermediate) conclusions</vt:lpstr>
      <vt:lpstr>The various aspects of Research Information Interoperability: a 3-layer model</vt:lpstr>
      <vt:lpstr>The various aspects of Research Information Interoperability: a 3-layer model</vt:lpstr>
      <vt:lpstr>The role of euroCRIS</vt:lpstr>
      <vt:lpstr>The role of CASRAI</vt:lpstr>
      <vt:lpstr>The role of ORCID</vt:lpstr>
      <vt:lpstr>The role of evangelists</vt:lpstr>
      <vt:lpstr>Be pragmatic.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folio</dc:creator>
  <cp:lastModifiedBy>Ed Simons</cp:lastModifiedBy>
  <cp:revision>3</cp:revision>
  <dcterms:modified xsi:type="dcterms:W3CDTF">2014-11-11T07:09:20Z</dcterms:modified>
</cp:coreProperties>
</file>