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6" r:id="rId1"/>
    <p:sldMasterId id="2147483814" r:id="rId2"/>
    <p:sldMasterId id="2147483822" r:id="rId3"/>
    <p:sldMasterId id="2147483830" r:id="rId4"/>
  </p:sldMasterIdLst>
  <p:notesMasterIdLst>
    <p:notesMasterId r:id="rId22"/>
  </p:notesMasterIdLst>
  <p:sldIdLst>
    <p:sldId id="256" r:id="rId5"/>
    <p:sldId id="309" r:id="rId6"/>
    <p:sldId id="268" r:id="rId7"/>
    <p:sldId id="303" r:id="rId8"/>
    <p:sldId id="310" r:id="rId9"/>
    <p:sldId id="301" r:id="rId10"/>
    <p:sldId id="302" r:id="rId11"/>
    <p:sldId id="304" r:id="rId12"/>
    <p:sldId id="305" r:id="rId13"/>
    <p:sldId id="306" r:id="rId14"/>
    <p:sldId id="307" r:id="rId15"/>
    <p:sldId id="291" r:id="rId16"/>
    <p:sldId id="308" r:id="rId17"/>
    <p:sldId id="312" r:id="rId18"/>
    <p:sldId id="311" r:id="rId19"/>
    <p:sldId id="294" r:id="rId20"/>
    <p:sldId id="296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63135D"/>
    <a:srgbClr val="FFCC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2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1860" y="-240"/>
      </p:cViewPr>
      <p:guideLst>
        <p:guide orient="horz" pos="2596"/>
        <p:guide pos="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08656-289A-4B34-BB43-42D15523660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7BA195B7-2FB3-4C7C-8FD2-349A999082A8}">
      <dgm:prSet phldrT="[Tekst]"/>
      <dgm:spPr/>
      <dgm:t>
        <a:bodyPr/>
        <a:lstStyle/>
        <a:p>
          <a:r>
            <a:rPr lang="da-DK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endParaRPr lang="da-DK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4FA1DB0-6385-4DC1-8833-4233B9EAD08E}" type="parTrans" cxnId="{4F5A26F4-D961-46D4-9CFD-3ABD9F45DA86}">
      <dgm:prSet/>
      <dgm:spPr/>
      <dgm:t>
        <a:bodyPr/>
        <a:lstStyle/>
        <a:p>
          <a:endParaRPr lang="da-DK"/>
        </a:p>
      </dgm:t>
    </dgm:pt>
    <dgm:pt modelId="{16557CEE-FF3C-40CD-ACD0-0D26D53F1F28}" type="sibTrans" cxnId="{4F5A26F4-D961-46D4-9CFD-3ABD9F45DA86}">
      <dgm:prSet/>
      <dgm:spPr/>
      <dgm:t>
        <a:bodyPr/>
        <a:lstStyle/>
        <a:p>
          <a:endParaRPr lang="da-DK"/>
        </a:p>
      </dgm:t>
    </dgm:pt>
    <dgm:pt modelId="{D94639A1-C870-40EE-81AD-09B24CD99529}">
      <dgm:prSet phldrT="[Tekst]" custT="1"/>
      <dgm:spPr/>
      <dgm:t>
        <a:bodyPr/>
        <a:lstStyle/>
        <a:p>
          <a:r>
            <a:rPr lang="da-DK" sz="3600" dirty="0" smtClean="0">
              <a:solidFill>
                <a:schemeClr val="tx1">
                  <a:lumMod val="50000"/>
                  <a:lumOff val="50000"/>
                </a:schemeClr>
              </a:solidFill>
            </a:rPr>
            <a:t>Find partners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643DAC9C-0CDC-4237-A272-47EE68ABD8EB}" type="parTrans" cxnId="{0254B127-305B-4CBD-B656-72F8A27AF7B7}">
      <dgm:prSet/>
      <dgm:spPr/>
      <dgm:t>
        <a:bodyPr/>
        <a:lstStyle/>
        <a:p>
          <a:endParaRPr lang="da-DK"/>
        </a:p>
      </dgm:t>
    </dgm:pt>
    <dgm:pt modelId="{AFFC1ADD-C4F0-48C9-B5C3-713C81EC0E1E}" type="sibTrans" cxnId="{0254B127-305B-4CBD-B656-72F8A27AF7B7}">
      <dgm:prSet/>
      <dgm:spPr/>
      <dgm:t>
        <a:bodyPr/>
        <a:lstStyle/>
        <a:p>
          <a:endParaRPr lang="da-DK"/>
        </a:p>
      </dgm:t>
    </dgm:pt>
    <dgm:pt modelId="{D819273D-8ECA-478F-9B3B-E50B4CC61B80}">
      <dgm:prSet phldrT="[Tekst]"/>
      <dgm:spPr/>
      <dgm:t>
        <a:bodyPr/>
        <a:lstStyle/>
        <a:p>
          <a:endParaRPr lang="da-DK" dirty="0"/>
        </a:p>
      </dgm:t>
    </dgm:pt>
    <dgm:pt modelId="{29A175FC-BE2E-4B6C-AB52-C583E7E54F7B}" type="parTrans" cxnId="{958C4FFD-AC2E-4EAE-B600-E3C051CB9744}">
      <dgm:prSet/>
      <dgm:spPr/>
      <dgm:t>
        <a:bodyPr/>
        <a:lstStyle/>
        <a:p>
          <a:endParaRPr lang="da-DK"/>
        </a:p>
      </dgm:t>
    </dgm:pt>
    <dgm:pt modelId="{8476978B-3ED3-497D-BCB0-F7F6692F6588}" type="sibTrans" cxnId="{958C4FFD-AC2E-4EAE-B600-E3C051CB9744}">
      <dgm:prSet/>
      <dgm:spPr/>
      <dgm:t>
        <a:bodyPr/>
        <a:lstStyle/>
        <a:p>
          <a:endParaRPr lang="da-DK"/>
        </a:p>
      </dgm:t>
    </dgm:pt>
    <dgm:pt modelId="{1EC98355-7879-493C-B840-B847A4D83FC5}">
      <dgm:prSet phldrT="[Tekst]" phldr="1"/>
      <dgm:spPr/>
      <dgm:t>
        <a:bodyPr/>
        <a:lstStyle/>
        <a:p>
          <a:endParaRPr lang="da-DK"/>
        </a:p>
      </dgm:t>
    </dgm:pt>
    <dgm:pt modelId="{9A4CE23D-EEFC-4F7E-B893-8F81D4A91525}" type="parTrans" cxnId="{2DA3610B-6ABF-4AFE-BB28-7231B7576667}">
      <dgm:prSet/>
      <dgm:spPr/>
      <dgm:t>
        <a:bodyPr/>
        <a:lstStyle/>
        <a:p>
          <a:endParaRPr lang="da-DK"/>
        </a:p>
      </dgm:t>
    </dgm:pt>
    <dgm:pt modelId="{AC075EF0-834D-443F-802C-B06CFA6A0545}" type="sibTrans" cxnId="{2DA3610B-6ABF-4AFE-BB28-7231B7576667}">
      <dgm:prSet/>
      <dgm:spPr/>
      <dgm:t>
        <a:bodyPr/>
        <a:lstStyle/>
        <a:p>
          <a:endParaRPr lang="da-DK"/>
        </a:p>
      </dgm:t>
    </dgm:pt>
    <dgm:pt modelId="{30179FCD-CE79-4FE3-9F46-3CE24B0076D2}">
      <dgm:prSet phldrT="[Tekst]" phldr="1"/>
      <dgm:spPr/>
      <dgm:t>
        <a:bodyPr/>
        <a:lstStyle/>
        <a:p>
          <a:endParaRPr lang="da-DK"/>
        </a:p>
      </dgm:t>
    </dgm:pt>
    <dgm:pt modelId="{C00B6097-4FF3-48A4-B009-AC981C88D2D9}" type="parTrans" cxnId="{36B6BDAA-5C75-4625-BFC2-819A0ADE6EB8}">
      <dgm:prSet/>
      <dgm:spPr/>
      <dgm:t>
        <a:bodyPr/>
        <a:lstStyle/>
        <a:p>
          <a:endParaRPr lang="da-DK"/>
        </a:p>
      </dgm:t>
    </dgm:pt>
    <dgm:pt modelId="{20FC64E8-2E71-4CFA-A713-D8274E6A75A7}" type="sibTrans" cxnId="{36B6BDAA-5C75-4625-BFC2-819A0ADE6EB8}">
      <dgm:prSet/>
      <dgm:spPr/>
      <dgm:t>
        <a:bodyPr/>
        <a:lstStyle/>
        <a:p>
          <a:endParaRPr lang="da-DK"/>
        </a:p>
      </dgm:t>
    </dgm:pt>
    <dgm:pt modelId="{7E4C0FC2-7DD8-43DF-BE52-F96F233F589F}">
      <dgm:prSet phldrT="[Tekst]" custT="1"/>
      <dgm:spPr/>
      <dgm:t>
        <a:bodyPr/>
        <a:lstStyle/>
        <a:p>
          <a:r>
            <a:rPr lang="da-DK" sz="36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Apply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3333177C-3E68-419A-A7AF-F4536D564273}" type="parTrans" cxnId="{EF96CB29-6879-4599-98BA-0FDEFBE44EBB}">
      <dgm:prSet/>
      <dgm:spPr/>
      <dgm:t>
        <a:bodyPr/>
        <a:lstStyle/>
        <a:p>
          <a:endParaRPr lang="da-DK"/>
        </a:p>
      </dgm:t>
    </dgm:pt>
    <dgm:pt modelId="{5C3A61C0-24AA-4B96-8E51-A2AA3C27D59D}" type="sibTrans" cxnId="{EF96CB29-6879-4599-98BA-0FDEFBE44EBB}">
      <dgm:prSet/>
      <dgm:spPr/>
      <dgm:t>
        <a:bodyPr/>
        <a:lstStyle/>
        <a:p>
          <a:endParaRPr lang="da-DK"/>
        </a:p>
      </dgm:t>
    </dgm:pt>
    <dgm:pt modelId="{2F1DBB39-F10C-44F6-9881-1C8724015E67}">
      <dgm:prSet phldrT="[Tekst]" custT="1"/>
      <dgm:spPr/>
      <dgm:t>
        <a:bodyPr/>
        <a:lstStyle/>
        <a:p>
          <a:r>
            <a:rPr lang="da-DK" sz="3600" dirty="0" smtClean="0">
              <a:solidFill>
                <a:schemeClr val="tx1">
                  <a:lumMod val="50000"/>
                  <a:lumOff val="50000"/>
                </a:schemeClr>
              </a:solidFill>
            </a:rPr>
            <a:t>Reports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1951166E-FCF9-4510-91C5-8C58141E1F7F}" type="parTrans" cxnId="{9BB05C60-FD54-4BAF-BD97-05295B870CD8}">
      <dgm:prSet/>
      <dgm:spPr/>
      <dgm:t>
        <a:bodyPr/>
        <a:lstStyle/>
        <a:p>
          <a:endParaRPr lang="da-DK"/>
        </a:p>
      </dgm:t>
    </dgm:pt>
    <dgm:pt modelId="{C5C73013-0EB8-4592-A369-3E449B465196}" type="sibTrans" cxnId="{9BB05C60-FD54-4BAF-BD97-05295B870CD8}">
      <dgm:prSet/>
      <dgm:spPr/>
      <dgm:t>
        <a:bodyPr/>
        <a:lstStyle/>
        <a:p>
          <a:endParaRPr lang="da-DK"/>
        </a:p>
      </dgm:t>
    </dgm:pt>
    <dgm:pt modelId="{AFD74A96-9D36-4FB2-BD25-C69B7D49D26C}">
      <dgm:prSet phldrT="[Tekst]" custT="1"/>
      <dgm:spPr/>
      <dgm:t>
        <a:bodyPr/>
        <a:lstStyle/>
        <a:p>
          <a:r>
            <a:rPr lang="da-DK" sz="36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Statistics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B3CBAD60-5594-4119-8081-ACE2A86921DC}" type="parTrans" cxnId="{405828D5-B671-4008-A8E1-270266689F4F}">
      <dgm:prSet/>
      <dgm:spPr/>
      <dgm:t>
        <a:bodyPr/>
        <a:lstStyle/>
        <a:p>
          <a:endParaRPr lang="da-DK"/>
        </a:p>
      </dgm:t>
    </dgm:pt>
    <dgm:pt modelId="{D60F13E9-012E-477C-A52A-0EE65678DB9A}" type="sibTrans" cxnId="{405828D5-B671-4008-A8E1-270266689F4F}">
      <dgm:prSet/>
      <dgm:spPr/>
      <dgm:t>
        <a:bodyPr/>
        <a:lstStyle/>
        <a:p>
          <a:endParaRPr lang="da-DK"/>
        </a:p>
      </dgm:t>
    </dgm:pt>
    <dgm:pt modelId="{0069991B-1B2C-4438-B7DA-61822DE95354}">
      <dgm:prSet phldrT="[Tekst]" custT="1"/>
      <dgm:spPr/>
      <dgm:t>
        <a:bodyPr/>
        <a:lstStyle/>
        <a:p>
          <a:r>
            <a:rPr lang="da-DK" sz="3600" dirty="0" smtClean="0">
              <a:solidFill>
                <a:schemeClr val="tx1">
                  <a:lumMod val="50000"/>
                  <a:lumOff val="50000"/>
                </a:schemeClr>
              </a:solidFill>
            </a:rPr>
            <a:t>Document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3B965685-6B57-423B-85D9-0B65F74A0274}" type="parTrans" cxnId="{5760193B-99FB-440E-933A-AA7D585B18F8}">
      <dgm:prSet/>
      <dgm:spPr/>
      <dgm:t>
        <a:bodyPr/>
        <a:lstStyle/>
        <a:p>
          <a:endParaRPr lang="da-DK"/>
        </a:p>
      </dgm:t>
    </dgm:pt>
    <dgm:pt modelId="{B2E41CE4-32E2-4B99-B728-CCB0830BF34E}" type="sibTrans" cxnId="{5760193B-99FB-440E-933A-AA7D585B18F8}">
      <dgm:prSet/>
      <dgm:spPr/>
      <dgm:t>
        <a:bodyPr/>
        <a:lstStyle/>
        <a:p>
          <a:endParaRPr lang="da-DK"/>
        </a:p>
      </dgm:t>
    </dgm:pt>
    <dgm:pt modelId="{956A11F6-C975-4990-823D-7A68B863FF6D}">
      <dgm:prSet phldrT="[Tekst]" custT="1"/>
      <dgm:spPr/>
      <dgm:t>
        <a:bodyPr/>
        <a:lstStyle/>
        <a:p>
          <a:r>
            <a:rPr lang="da-DK" sz="36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Evaluate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C6FAF568-8A88-44F5-9B28-57F4755CA348}" type="parTrans" cxnId="{14C2CF27-EB44-43BB-81BD-75CFF875A5FC}">
      <dgm:prSet/>
      <dgm:spPr/>
      <dgm:t>
        <a:bodyPr/>
        <a:lstStyle/>
        <a:p>
          <a:endParaRPr lang="da-DK"/>
        </a:p>
      </dgm:t>
    </dgm:pt>
    <dgm:pt modelId="{04E6B203-C0F8-4D8F-AB0E-C2C5301CEC0B}" type="sibTrans" cxnId="{14C2CF27-EB44-43BB-81BD-75CFF875A5FC}">
      <dgm:prSet/>
      <dgm:spPr/>
      <dgm:t>
        <a:bodyPr/>
        <a:lstStyle/>
        <a:p>
          <a:endParaRPr lang="da-DK"/>
        </a:p>
      </dgm:t>
    </dgm:pt>
    <dgm:pt modelId="{C206CA40-1E10-4F89-B07F-2868D3878C13}">
      <dgm:prSet phldrT="[Tekst]" custT="1"/>
      <dgm:spPr/>
      <dgm:t>
        <a:bodyPr/>
        <a:lstStyle/>
        <a:p>
          <a:r>
            <a:rPr lang="da-DK" sz="36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Communi-cate</a:t>
          </a:r>
          <a:endParaRPr lang="da-DK" sz="3600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174C6382-5305-4C80-B218-1C97EF7620BB}" type="parTrans" cxnId="{2014CB2A-6783-4994-AED5-879D3DCED07A}">
      <dgm:prSet/>
      <dgm:spPr/>
      <dgm:t>
        <a:bodyPr/>
        <a:lstStyle/>
        <a:p>
          <a:endParaRPr lang="da-DK"/>
        </a:p>
      </dgm:t>
    </dgm:pt>
    <dgm:pt modelId="{1CE765F5-9EBD-4187-A9C3-C3A193232591}" type="sibTrans" cxnId="{2014CB2A-6783-4994-AED5-879D3DCED07A}">
      <dgm:prSet/>
      <dgm:spPr/>
      <dgm:t>
        <a:bodyPr/>
        <a:lstStyle/>
        <a:p>
          <a:endParaRPr lang="da-DK"/>
        </a:p>
      </dgm:t>
    </dgm:pt>
    <dgm:pt modelId="{AA8A0652-C604-4604-9F6A-BE9731B8BD73}" type="pres">
      <dgm:prSet presAssocID="{6F508656-289A-4B34-BB43-42D15523660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E599C123-382C-4CE1-9431-61ADDAC47594}" type="pres">
      <dgm:prSet presAssocID="{7BA195B7-2FB3-4C7C-8FD2-349A999082A8}" presName="centerShape" presStyleLbl="node0" presStyleIdx="0" presStyleCnt="1"/>
      <dgm:spPr/>
      <dgm:t>
        <a:bodyPr/>
        <a:lstStyle/>
        <a:p>
          <a:endParaRPr lang="da-DK"/>
        </a:p>
      </dgm:t>
    </dgm:pt>
    <dgm:pt modelId="{6B2FD7E1-237B-4E4A-A333-D7034555FF76}" type="pres">
      <dgm:prSet presAssocID="{D94639A1-C870-40EE-81AD-09B24CD99529}" presName="node" presStyleLbl="node1" presStyleIdx="0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71826932-D6EF-4473-B596-142E29987F5C}" type="pres">
      <dgm:prSet presAssocID="{D94639A1-C870-40EE-81AD-09B24CD99529}" presName="dummy" presStyleCnt="0"/>
      <dgm:spPr/>
    </dgm:pt>
    <dgm:pt modelId="{55C97A20-49B4-4C77-88B5-3B1F2C391BC4}" type="pres">
      <dgm:prSet presAssocID="{AFFC1ADD-C4F0-48C9-B5C3-713C81EC0E1E}" presName="sibTrans" presStyleLbl="sibTrans2D1" presStyleIdx="0" presStyleCnt="7"/>
      <dgm:spPr/>
      <dgm:t>
        <a:bodyPr/>
        <a:lstStyle/>
        <a:p>
          <a:endParaRPr lang="da-DK"/>
        </a:p>
      </dgm:t>
    </dgm:pt>
    <dgm:pt modelId="{033E4DE5-E3AD-47F0-B4CA-787D480DF61B}" type="pres">
      <dgm:prSet presAssocID="{7E4C0FC2-7DD8-43DF-BE52-F96F233F589F}" presName="node" presStyleLbl="node1" presStyleIdx="1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F81BA21C-5648-43EB-BB35-5C8CF60F1B56}" type="pres">
      <dgm:prSet presAssocID="{7E4C0FC2-7DD8-43DF-BE52-F96F233F589F}" presName="dummy" presStyleCnt="0"/>
      <dgm:spPr/>
    </dgm:pt>
    <dgm:pt modelId="{5AA40BAC-EFEA-4D27-AFAF-B9718BD53451}" type="pres">
      <dgm:prSet presAssocID="{5C3A61C0-24AA-4B96-8E51-A2AA3C27D59D}" presName="sibTrans" presStyleLbl="sibTrans2D1" presStyleIdx="1" presStyleCnt="7"/>
      <dgm:spPr/>
      <dgm:t>
        <a:bodyPr/>
        <a:lstStyle/>
        <a:p>
          <a:endParaRPr lang="da-DK"/>
        </a:p>
      </dgm:t>
    </dgm:pt>
    <dgm:pt modelId="{D8FBB6B3-4B15-4BF7-9BF5-C0628E03C1CE}" type="pres">
      <dgm:prSet presAssocID="{2F1DBB39-F10C-44F6-9881-1C8724015E67}" presName="node" presStyleLbl="node1" presStyleIdx="2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F96E402-A481-4902-8F90-9CD7801C6B21}" type="pres">
      <dgm:prSet presAssocID="{2F1DBB39-F10C-44F6-9881-1C8724015E67}" presName="dummy" presStyleCnt="0"/>
      <dgm:spPr/>
    </dgm:pt>
    <dgm:pt modelId="{525B009E-F20C-4AAE-8247-B43D35836394}" type="pres">
      <dgm:prSet presAssocID="{C5C73013-0EB8-4592-A369-3E449B465196}" presName="sibTrans" presStyleLbl="sibTrans2D1" presStyleIdx="2" presStyleCnt="7"/>
      <dgm:spPr/>
      <dgm:t>
        <a:bodyPr/>
        <a:lstStyle/>
        <a:p>
          <a:endParaRPr lang="da-DK"/>
        </a:p>
      </dgm:t>
    </dgm:pt>
    <dgm:pt modelId="{37C699ED-58E0-457B-A102-90176C8B69D8}" type="pres">
      <dgm:prSet presAssocID="{AFD74A96-9D36-4FB2-BD25-C69B7D49D26C}" presName="node" presStyleLbl="node1" presStyleIdx="3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2AD0A618-CA79-491C-AB70-18E2730190B3}" type="pres">
      <dgm:prSet presAssocID="{AFD74A96-9D36-4FB2-BD25-C69B7D49D26C}" presName="dummy" presStyleCnt="0"/>
      <dgm:spPr/>
    </dgm:pt>
    <dgm:pt modelId="{99D9EC38-4D9C-4961-8AB4-E8D6A8D3C7F9}" type="pres">
      <dgm:prSet presAssocID="{D60F13E9-012E-477C-A52A-0EE65678DB9A}" presName="sibTrans" presStyleLbl="sibTrans2D1" presStyleIdx="3" presStyleCnt="7"/>
      <dgm:spPr/>
      <dgm:t>
        <a:bodyPr/>
        <a:lstStyle/>
        <a:p>
          <a:endParaRPr lang="da-DK"/>
        </a:p>
      </dgm:t>
    </dgm:pt>
    <dgm:pt modelId="{B4D4BB3E-D00F-4006-B9CE-EB48D9583265}" type="pres">
      <dgm:prSet presAssocID="{0069991B-1B2C-4438-B7DA-61822DE95354}" presName="node" presStyleLbl="node1" presStyleIdx="4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73A26D5-C073-456E-8E75-81DD1FAE97A2}" type="pres">
      <dgm:prSet presAssocID="{0069991B-1B2C-4438-B7DA-61822DE95354}" presName="dummy" presStyleCnt="0"/>
      <dgm:spPr/>
    </dgm:pt>
    <dgm:pt modelId="{D4FC4E95-55E4-448A-8DF8-E7F67C762124}" type="pres">
      <dgm:prSet presAssocID="{B2E41CE4-32E2-4B99-B728-CCB0830BF34E}" presName="sibTrans" presStyleLbl="sibTrans2D1" presStyleIdx="4" presStyleCnt="7"/>
      <dgm:spPr/>
      <dgm:t>
        <a:bodyPr/>
        <a:lstStyle/>
        <a:p>
          <a:endParaRPr lang="da-DK"/>
        </a:p>
      </dgm:t>
    </dgm:pt>
    <dgm:pt modelId="{1BF9EEAC-61D8-41B5-AB60-018F3FEBA5A6}" type="pres">
      <dgm:prSet presAssocID="{956A11F6-C975-4990-823D-7A68B863FF6D}" presName="node" presStyleLbl="node1" presStyleIdx="5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1D917DC7-12EC-49B7-B4DB-44FCA322FF05}" type="pres">
      <dgm:prSet presAssocID="{956A11F6-C975-4990-823D-7A68B863FF6D}" presName="dummy" presStyleCnt="0"/>
      <dgm:spPr/>
    </dgm:pt>
    <dgm:pt modelId="{1F19FE9D-CAB6-4F42-AE54-E878801B99D3}" type="pres">
      <dgm:prSet presAssocID="{04E6B203-C0F8-4D8F-AB0E-C2C5301CEC0B}" presName="sibTrans" presStyleLbl="sibTrans2D1" presStyleIdx="5" presStyleCnt="7"/>
      <dgm:spPr/>
      <dgm:t>
        <a:bodyPr/>
        <a:lstStyle/>
        <a:p>
          <a:endParaRPr lang="da-DK"/>
        </a:p>
      </dgm:t>
    </dgm:pt>
    <dgm:pt modelId="{1E10532F-826F-4AE1-92E1-9E9856AC8FC9}" type="pres">
      <dgm:prSet presAssocID="{C206CA40-1E10-4F89-B07F-2868D3878C13}" presName="node" presStyleLbl="node1" presStyleIdx="6" presStyleCnt="7" custScaleX="170140" custScaleY="155469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4FF8ED82-8780-4AE5-A310-9E7B8A40F514}" type="pres">
      <dgm:prSet presAssocID="{C206CA40-1E10-4F89-B07F-2868D3878C13}" presName="dummy" presStyleCnt="0"/>
      <dgm:spPr/>
    </dgm:pt>
    <dgm:pt modelId="{7F1AFD2B-93FE-4CD3-9FD5-628B02C75C7A}" type="pres">
      <dgm:prSet presAssocID="{1CE765F5-9EBD-4187-A9C3-C3A193232591}" presName="sibTrans" presStyleLbl="sibTrans2D1" presStyleIdx="6" presStyleCnt="7"/>
      <dgm:spPr/>
      <dgm:t>
        <a:bodyPr/>
        <a:lstStyle/>
        <a:p>
          <a:endParaRPr lang="da-DK"/>
        </a:p>
      </dgm:t>
    </dgm:pt>
  </dgm:ptLst>
  <dgm:cxnLst>
    <dgm:cxn modelId="{E24D467B-69B2-4C8F-97C4-82951914E689}" type="presOf" srcId="{C206CA40-1E10-4F89-B07F-2868D3878C13}" destId="{1E10532F-826F-4AE1-92E1-9E9856AC8FC9}" srcOrd="0" destOrd="0" presId="urn:microsoft.com/office/officeart/2005/8/layout/radial6"/>
    <dgm:cxn modelId="{697F0659-D151-4D7D-BA49-32C70ABF8C40}" type="presOf" srcId="{6F508656-289A-4B34-BB43-42D15523660C}" destId="{AA8A0652-C604-4604-9F6A-BE9731B8BD73}" srcOrd="0" destOrd="0" presId="urn:microsoft.com/office/officeart/2005/8/layout/radial6"/>
    <dgm:cxn modelId="{958C4FFD-AC2E-4EAE-B600-E3C051CB9744}" srcId="{6F508656-289A-4B34-BB43-42D15523660C}" destId="{D819273D-8ECA-478F-9B3B-E50B4CC61B80}" srcOrd="1" destOrd="0" parTransId="{29A175FC-BE2E-4B6C-AB52-C583E7E54F7B}" sibTransId="{8476978B-3ED3-497D-BCB0-F7F6692F6588}"/>
    <dgm:cxn modelId="{EF96CB29-6879-4599-98BA-0FDEFBE44EBB}" srcId="{7BA195B7-2FB3-4C7C-8FD2-349A999082A8}" destId="{7E4C0FC2-7DD8-43DF-BE52-F96F233F589F}" srcOrd="1" destOrd="0" parTransId="{3333177C-3E68-419A-A7AF-F4536D564273}" sibTransId="{5C3A61C0-24AA-4B96-8E51-A2AA3C27D59D}"/>
    <dgm:cxn modelId="{5760193B-99FB-440E-933A-AA7D585B18F8}" srcId="{7BA195B7-2FB3-4C7C-8FD2-349A999082A8}" destId="{0069991B-1B2C-4438-B7DA-61822DE95354}" srcOrd="4" destOrd="0" parTransId="{3B965685-6B57-423B-85D9-0B65F74A0274}" sibTransId="{B2E41CE4-32E2-4B99-B728-CCB0830BF34E}"/>
    <dgm:cxn modelId="{9BB05C60-FD54-4BAF-BD97-05295B870CD8}" srcId="{7BA195B7-2FB3-4C7C-8FD2-349A999082A8}" destId="{2F1DBB39-F10C-44F6-9881-1C8724015E67}" srcOrd="2" destOrd="0" parTransId="{1951166E-FCF9-4510-91C5-8C58141E1F7F}" sibTransId="{C5C73013-0EB8-4592-A369-3E449B465196}"/>
    <dgm:cxn modelId="{B25BD613-FA32-4A6E-A628-CA261ADF8DBC}" type="presOf" srcId="{D60F13E9-012E-477C-A52A-0EE65678DB9A}" destId="{99D9EC38-4D9C-4961-8AB4-E8D6A8D3C7F9}" srcOrd="0" destOrd="0" presId="urn:microsoft.com/office/officeart/2005/8/layout/radial6"/>
    <dgm:cxn modelId="{1A16334C-2FF2-4239-B1A1-5048EA5A1D59}" type="presOf" srcId="{D94639A1-C870-40EE-81AD-09B24CD99529}" destId="{6B2FD7E1-237B-4E4A-A333-D7034555FF76}" srcOrd="0" destOrd="0" presId="urn:microsoft.com/office/officeart/2005/8/layout/radial6"/>
    <dgm:cxn modelId="{405828D5-B671-4008-A8E1-270266689F4F}" srcId="{7BA195B7-2FB3-4C7C-8FD2-349A999082A8}" destId="{AFD74A96-9D36-4FB2-BD25-C69B7D49D26C}" srcOrd="3" destOrd="0" parTransId="{B3CBAD60-5594-4119-8081-ACE2A86921DC}" sibTransId="{D60F13E9-012E-477C-A52A-0EE65678DB9A}"/>
    <dgm:cxn modelId="{AF376921-13B3-4FE9-979F-0F0590CF8D3B}" type="presOf" srcId="{7E4C0FC2-7DD8-43DF-BE52-F96F233F589F}" destId="{033E4DE5-E3AD-47F0-B4CA-787D480DF61B}" srcOrd="0" destOrd="0" presId="urn:microsoft.com/office/officeart/2005/8/layout/radial6"/>
    <dgm:cxn modelId="{626FF206-1ADC-40D9-B265-78DE73241A7F}" type="presOf" srcId="{AFD74A96-9D36-4FB2-BD25-C69B7D49D26C}" destId="{37C699ED-58E0-457B-A102-90176C8B69D8}" srcOrd="0" destOrd="0" presId="urn:microsoft.com/office/officeart/2005/8/layout/radial6"/>
    <dgm:cxn modelId="{016B4019-8C33-4664-B9B9-9FD38F42B124}" type="presOf" srcId="{956A11F6-C975-4990-823D-7A68B863FF6D}" destId="{1BF9EEAC-61D8-41B5-AB60-018F3FEBA5A6}" srcOrd="0" destOrd="0" presId="urn:microsoft.com/office/officeart/2005/8/layout/radial6"/>
    <dgm:cxn modelId="{14C2CF27-EB44-43BB-81BD-75CFF875A5FC}" srcId="{7BA195B7-2FB3-4C7C-8FD2-349A999082A8}" destId="{956A11F6-C975-4990-823D-7A68B863FF6D}" srcOrd="5" destOrd="0" parTransId="{C6FAF568-8A88-44F5-9B28-57F4755CA348}" sibTransId="{04E6B203-C0F8-4D8F-AB0E-C2C5301CEC0B}"/>
    <dgm:cxn modelId="{B2F612C5-2443-47E6-B351-7A430801994C}" type="presOf" srcId="{2F1DBB39-F10C-44F6-9881-1C8724015E67}" destId="{D8FBB6B3-4B15-4BF7-9BF5-C0628E03C1CE}" srcOrd="0" destOrd="0" presId="urn:microsoft.com/office/officeart/2005/8/layout/radial6"/>
    <dgm:cxn modelId="{379C8068-5306-4365-B165-7996EDC12AF8}" type="presOf" srcId="{7BA195B7-2FB3-4C7C-8FD2-349A999082A8}" destId="{E599C123-382C-4CE1-9431-61ADDAC47594}" srcOrd="0" destOrd="0" presId="urn:microsoft.com/office/officeart/2005/8/layout/radial6"/>
    <dgm:cxn modelId="{2014CB2A-6783-4994-AED5-879D3DCED07A}" srcId="{7BA195B7-2FB3-4C7C-8FD2-349A999082A8}" destId="{C206CA40-1E10-4F89-B07F-2868D3878C13}" srcOrd="6" destOrd="0" parTransId="{174C6382-5305-4C80-B218-1C97EF7620BB}" sibTransId="{1CE765F5-9EBD-4187-A9C3-C3A193232591}"/>
    <dgm:cxn modelId="{2DA3610B-6ABF-4AFE-BB28-7231B7576667}" srcId="{D819273D-8ECA-478F-9B3B-E50B4CC61B80}" destId="{1EC98355-7879-493C-B840-B847A4D83FC5}" srcOrd="0" destOrd="0" parTransId="{9A4CE23D-EEFC-4F7E-B893-8F81D4A91525}" sibTransId="{AC075EF0-834D-443F-802C-B06CFA6A0545}"/>
    <dgm:cxn modelId="{3A1A91A3-0ECB-449F-B6A6-5F9CECCB00C1}" type="presOf" srcId="{0069991B-1B2C-4438-B7DA-61822DE95354}" destId="{B4D4BB3E-D00F-4006-B9CE-EB48D9583265}" srcOrd="0" destOrd="0" presId="urn:microsoft.com/office/officeart/2005/8/layout/radial6"/>
    <dgm:cxn modelId="{36B6BDAA-5C75-4625-BFC2-819A0ADE6EB8}" srcId="{D819273D-8ECA-478F-9B3B-E50B4CC61B80}" destId="{30179FCD-CE79-4FE3-9F46-3CE24B0076D2}" srcOrd="1" destOrd="0" parTransId="{C00B6097-4FF3-48A4-B009-AC981C88D2D9}" sibTransId="{20FC64E8-2E71-4CFA-A713-D8274E6A75A7}"/>
    <dgm:cxn modelId="{91CFF243-D26B-4814-9365-0955AAF35005}" type="presOf" srcId="{AFFC1ADD-C4F0-48C9-B5C3-713C81EC0E1E}" destId="{55C97A20-49B4-4C77-88B5-3B1F2C391BC4}" srcOrd="0" destOrd="0" presId="urn:microsoft.com/office/officeart/2005/8/layout/radial6"/>
    <dgm:cxn modelId="{553B59D1-9834-4B12-9B48-A0389D4BDC4B}" type="presOf" srcId="{5C3A61C0-24AA-4B96-8E51-A2AA3C27D59D}" destId="{5AA40BAC-EFEA-4D27-AFAF-B9718BD53451}" srcOrd="0" destOrd="0" presId="urn:microsoft.com/office/officeart/2005/8/layout/radial6"/>
    <dgm:cxn modelId="{4F5A26F4-D961-46D4-9CFD-3ABD9F45DA86}" srcId="{6F508656-289A-4B34-BB43-42D15523660C}" destId="{7BA195B7-2FB3-4C7C-8FD2-349A999082A8}" srcOrd="0" destOrd="0" parTransId="{64FA1DB0-6385-4DC1-8833-4233B9EAD08E}" sibTransId="{16557CEE-FF3C-40CD-ACD0-0D26D53F1F28}"/>
    <dgm:cxn modelId="{5B470BC8-38F0-49AF-88AF-64FCA8C25D6B}" type="presOf" srcId="{B2E41CE4-32E2-4B99-B728-CCB0830BF34E}" destId="{D4FC4E95-55E4-448A-8DF8-E7F67C762124}" srcOrd="0" destOrd="0" presId="urn:microsoft.com/office/officeart/2005/8/layout/radial6"/>
    <dgm:cxn modelId="{344AE14A-A196-4C16-8A91-9625570FB9C2}" type="presOf" srcId="{1CE765F5-9EBD-4187-A9C3-C3A193232591}" destId="{7F1AFD2B-93FE-4CD3-9FD5-628B02C75C7A}" srcOrd="0" destOrd="0" presId="urn:microsoft.com/office/officeart/2005/8/layout/radial6"/>
    <dgm:cxn modelId="{43186472-9DD0-4F3F-9F25-6EF82A9AC43C}" type="presOf" srcId="{C5C73013-0EB8-4592-A369-3E449B465196}" destId="{525B009E-F20C-4AAE-8247-B43D35836394}" srcOrd="0" destOrd="0" presId="urn:microsoft.com/office/officeart/2005/8/layout/radial6"/>
    <dgm:cxn modelId="{0254B127-305B-4CBD-B656-72F8A27AF7B7}" srcId="{7BA195B7-2FB3-4C7C-8FD2-349A999082A8}" destId="{D94639A1-C870-40EE-81AD-09B24CD99529}" srcOrd="0" destOrd="0" parTransId="{643DAC9C-0CDC-4237-A272-47EE68ABD8EB}" sibTransId="{AFFC1ADD-C4F0-48C9-B5C3-713C81EC0E1E}"/>
    <dgm:cxn modelId="{A3231104-6FDB-4D12-BA15-35C686D73CE8}" type="presOf" srcId="{04E6B203-C0F8-4D8F-AB0E-C2C5301CEC0B}" destId="{1F19FE9D-CAB6-4F42-AE54-E878801B99D3}" srcOrd="0" destOrd="0" presId="urn:microsoft.com/office/officeart/2005/8/layout/radial6"/>
    <dgm:cxn modelId="{BE648F07-DAF0-4754-BC94-77A385FF4076}" type="presParOf" srcId="{AA8A0652-C604-4604-9F6A-BE9731B8BD73}" destId="{E599C123-382C-4CE1-9431-61ADDAC47594}" srcOrd="0" destOrd="0" presId="urn:microsoft.com/office/officeart/2005/8/layout/radial6"/>
    <dgm:cxn modelId="{4BB6BF6F-0FD0-4B3A-A8C7-61305E21A665}" type="presParOf" srcId="{AA8A0652-C604-4604-9F6A-BE9731B8BD73}" destId="{6B2FD7E1-237B-4E4A-A333-D7034555FF76}" srcOrd="1" destOrd="0" presId="urn:microsoft.com/office/officeart/2005/8/layout/radial6"/>
    <dgm:cxn modelId="{322E7109-F86A-4205-9FF3-94754EE2222B}" type="presParOf" srcId="{AA8A0652-C604-4604-9F6A-BE9731B8BD73}" destId="{71826932-D6EF-4473-B596-142E29987F5C}" srcOrd="2" destOrd="0" presId="urn:microsoft.com/office/officeart/2005/8/layout/radial6"/>
    <dgm:cxn modelId="{4103562F-2E6A-4756-9819-E128BFAD2D6D}" type="presParOf" srcId="{AA8A0652-C604-4604-9F6A-BE9731B8BD73}" destId="{55C97A20-49B4-4C77-88B5-3B1F2C391BC4}" srcOrd="3" destOrd="0" presId="urn:microsoft.com/office/officeart/2005/8/layout/radial6"/>
    <dgm:cxn modelId="{641741B8-FC32-41A2-B42A-A76CBDF336BA}" type="presParOf" srcId="{AA8A0652-C604-4604-9F6A-BE9731B8BD73}" destId="{033E4DE5-E3AD-47F0-B4CA-787D480DF61B}" srcOrd="4" destOrd="0" presId="urn:microsoft.com/office/officeart/2005/8/layout/radial6"/>
    <dgm:cxn modelId="{91AA7175-28C0-4C13-B931-1BBBE66B4B8D}" type="presParOf" srcId="{AA8A0652-C604-4604-9F6A-BE9731B8BD73}" destId="{F81BA21C-5648-43EB-BB35-5C8CF60F1B56}" srcOrd="5" destOrd="0" presId="urn:microsoft.com/office/officeart/2005/8/layout/radial6"/>
    <dgm:cxn modelId="{7E8B268C-9480-43CD-A85B-2E08FF8FBFD9}" type="presParOf" srcId="{AA8A0652-C604-4604-9F6A-BE9731B8BD73}" destId="{5AA40BAC-EFEA-4D27-AFAF-B9718BD53451}" srcOrd="6" destOrd="0" presId="urn:microsoft.com/office/officeart/2005/8/layout/radial6"/>
    <dgm:cxn modelId="{B480FEC0-DEE0-4C7C-9833-1AC3B225CD3C}" type="presParOf" srcId="{AA8A0652-C604-4604-9F6A-BE9731B8BD73}" destId="{D8FBB6B3-4B15-4BF7-9BF5-C0628E03C1CE}" srcOrd="7" destOrd="0" presId="urn:microsoft.com/office/officeart/2005/8/layout/radial6"/>
    <dgm:cxn modelId="{4A72F9C4-EBB7-410D-9C34-68003731FD2A}" type="presParOf" srcId="{AA8A0652-C604-4604-9F6A-BE9731B8BD73}" destId="{9F96E402-A481-4902-8F90-9CD7801C6B21}" srcOrd="8" destOrd="0" presId="urn:microsoft.com/office/officeart/2005/8/layout/radial6"/>
    <dgm:cxn modelId="{D24378D1-AF7A-4CEA-B7D6-F9FCBADD43AC}" type="presParOf" srcId="{AA8A0652-C604-4604-9F6A-BE9731B8BD73}" destId="{525B009E-F20C-4AAE-8247-B43D35836394}" srcOrd="9" destOrd="0" presId="urn:microsoft.com/office/officeart/2005/8/layout/radial6"/>
    <dgm:cxn modelId="{9AB67CAA-46C9-4BA3-8694-D5FCBC918D05}" type="presParOf" srcId="{AA8A0652-C604-4604-9F6A-BE9731B8BD73}" destId="{37C699ED-58E0-457B-A102-90176C8B69D8}" srcOrd="10" destOrd="0" presId="urn:microsoft.com/office/officeart/2005/8/layout/radial6"/>
    <dgm:cxn modelId="{AE444D4F-A197-4CF4-B1E3-E372C8C6FAEF}" type="presParOf" srcId="{AA8A0652-C604-4604-9F6A-BE9731B8BD73}" destId="{2AD0A618-CA79-491C-AB70-18E2730190B3}" srcOrd="11" destOrd="0" presId="urn:microsoft.com/office/officeart/2005/8/layout/radial6"/>
    <dgm:cxn modelId="{395DCE93-F5C0-453C-9B4A-1F9E36D399DF}" type="presParOf" srcId="{AA8A0652-C604-4604-9F6A-BE9731B8BD73}" destId="{99D9EC38-4D9C-4961-8AB4-E8D6A8D3C7F9}" srcOrd="12" destOrd="0" presId="urn:microsoft.com/office/officeart/2005/8/layout/radial6"/>
    <dgm:cxn modelId="{8E358188-10B8-4672-ADC3-293B08AF386E}" type="presParOf" srcId="{AA8A0652-C604-4604-9F6A-BE9731B8BD73}" destId="{B4D4BB3E-D00F-4006-B9CE-EB48D9583265}" srcOrd="13" destOrd="0" presId="urn:microsoft.com/office/officeart/2005/8/layout/radial6"/>
    <dgm:cxn modelId="{A4920FBB-5F32-46D9-A574-118376A1FE0D}" type="presParOf" srcId="{AA8A0652-C604-4604-9F6A-BE9731B8BD73}" destId="{C73A26D5-C073-456E-8E75-81DD1FAE97A2}" srcOrd="14" destOrd="0" presId="urn:microsoft.com/office/officeart/2005/8/layout/radial6"/>
    <dgm:cxn modelId="{3FA961ED-7859-4CA7-A674-1B1425C3A566}" type="presParOf" srcId="{AA8A0652-C604-4604-9F6A-BE9731B8BD73}" destId="{D4FC4E95-55E4-448A-8DF8-E7F67C762124}" srcOrd="15" destOrd="0" presId="urn:microsoft.com/office/officeart/2005/8/layout/radial6"/>
    <dgm:cxn modelId="{1147E553-4885-465A-88BD-8B4E1FA3FEC2}" type="presParOf" srcId="{AA8A0652-C604-4604-9F6A-BE9731B8BD73}" destId="{1BF9EEAC-61D8-41B5-AB60-018F3FEBA5A6}" srcOrd="16" destOrd="0" presId="urn:microsoft.com/office/officeart/2005/8/layout/radial6"/>
    <dgm:cxn modelId="{CD130B21-F250-4675-A435-594BAB122674}" type="presParOf" srcId="{AA8A0652-C604-4604-9F6A-BE9731B8BD73}" destId="{1D917DC7-12EC-49B7-B4DB-44FCA322FF05}" srcOrd="17" destOrd="0" presId="urn:microsoft.com/office/officeart/2005/8/layout/radial6"/>
    <dgm:cxn modelId="{4FF85261-E008-4E5C-BE0D-10366BD04BBD}" type="presParOf" srcId="{AA8A0652-C604-4604-9F6A-BE9731B8BD73}" destId="{1F19FE9D-CAB6-4F42-AE54-E878801B99D3}" srcOrd="18" destOrd="0" presId="urn:microsoft.com/office/officeart/2005/8/layout/radial6"/>
    <dgm:cxn modelId="{E1FEFF93-E9E6-42FB-B7BD-CDE825307FC6}" type="presParOf" srcId="{AA8A0652-C604-4604-9F6A-BE9731B8BD73}" destId="{1E10532F-826F-4AE1-92E1-9E9856AC8FC9}" srcOrd="19" destOrd="0" presId="urn:microsoft.com/office/officeart/2005/8/layout/radial6"/>
    <dgm:cxn modelId="{CA851815-50AD-4718-B73D-0106362276E3}" type="presParOf" srcId="{AA8A0652-C604-4604-9F6A-BE9731B8BD73}" destId="{4FF8ED82-8780-4AE5-A310-9E7B8A40F514}" srcOrd="20" destOrd="0" presId="urn:microsoft.com/office/officeart/2005/8/layout/radial6"/>
    <dgm:cxn modelId="{584FEE5D-9796-4DD5-9424-8CDFF1EA4666}" type="presParOf" srcId="{AA8A0652-C604-4604-9F6A-BE9731B8BD73}" destId="{7F1AFD2B-93FE-4CD3-9FD5-628B02C75C7A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AFD2B-93FE-4CD3-9FD5-628B02C75C7A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13114286"/>
            <a:gd name="adj2" fmla="val 16200000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9FE9D-CAB6-4F42-AE54-E878801B99D3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10028571"/>
            <a:gd name="adj2" fmla="val 13114286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C4E95-55E4-448A-8DF8-E7F67C762124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6942857"/>
            <a:gd name="adj2" fmla="val 10028571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9EC38-4D9C-4961-8AB4-E8D6A8D3C7F9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3857143"/>
            <a:gd name="adj2" fmla="val 6942857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B009E-F20C-4AAE-8247-B43D35836394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771429"/>
            <a:gd name="adj2" fmla="val 3857143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40BAC-EFEA-4D27-AFAF-B9718BD53451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19285714"/>
            <a:gd name="adj2" fmla="val 771429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C97A20-49B4-4C77-88B5-3B1F2C391BC4}">
      <dsp:nvSpPr>
        <dsp:cNvPr id="0" name=""/>
        <dsp:cNvSpPr/>
      </dsp:nvSpPr>
      <dsp:spPr>
        <a:xfrm>
          <a:off x="2183982" y="761986"/>
          <a:ext cx="6033334" cy="6033334"/>
        </a:xfrm>
        <a:prstGeom prst="blockArc">
          <a:avLst>
            <a:gd name="adj1" fmla="val 16200000"/>
            <a:gd name="adj2" fmla="val 19285714"/>
            <a:gd name="adj3" fmla="val 390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9C123-382C-4CE1-9431-61ADDAC47594}">
      <dsp:nvSpPr>
        <dsp:cNvPr id="0" name=""/>
        <dsp:cNvSpPr/>
      </dsp:nvSpPr>
      <dsp:spPr>
        <a:xfrm>
          <a:off x="4031265" y="2609269"/>
          <a:ext cx="2338768" cy="23387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65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endParaRPr lang="da-DK" sz="65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373770" y="2951774"/>
        <a:ext cx="1653758" cy="1653758"/>
      </dsp:txXfrm>
    </dsp:sp>
    <dsp:sp modelId="{6B2FD7E1-237B-4E4A-A333-D7034555FF76}">
      <dsp:nvSpPr>
        <dsp:cNvPr id="0" name=""/>
        <dsp:cNvSpPr/>
      </dsp:nvSpPr>
      <dsp:spPr>
        <a:xfrm>
          <a:off x="3807936" y="-451697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Find partners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4215852" y="-78955"/>
        <a:ext cx="1969594" cy="1799758"/>
      </dsp:txXfrm>
    </dsp:sp>
    <dsp:sp modelId="{033E4DE5-E3AD-47F0-B4CA-787D480DF61B}">
      <dsp:nvSpPr>
        <dsp:cNvPr id="0" name=""/>
        <dsp:cNvSpPr/>
      </dsp:nvSpPr>
      <dsp:spPr>
        <a:xfrm>
          <a:off x="6120383" y="661917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Apply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6528299" y="1034659"/>
        <a:ext cx="1969594" cy="1799758"/>
      </dsp:txXfrm>
    </dsp:sp>
    <dsp:sp modelId="{D8FBB6B3-4B15-4BF7-9BF5-C0628E03C1CE}">
      <dsp:nvSpPr>
        <dsp:cNvPr id="0" name=""/>
        <dsp:cNvSpPr/>
      </dsp:nvSpPr>
      <dsp:spPr>
        <a:xfrm>
          <a:off x="6691510" y="3164189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Reports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7099426" y="3536931"/>
        <a:ext cx="1969594" cy="1799758"/>
      </dsp:txXfrm>
    </dsp:sp>
    <dsp:sp modelId="{37C699ED-58E0-457B-A102-90176C8B69D8}">
      <dsp:nvSpPr>
        <dsp:cNvPr id="0" name=""/>
        <dsp:cNvSpPr/>
      </dsp:nvSpPr>
      <dsp:spPr>
        <a:xfrm>
          <a:off x="5091247" y="5170855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Statistics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5499163" y="5543597"/>
        <a:ext cx="1969594" cy="1799758"/>
      </dsp:txXfrm>
    </dsp:sp>
    <dsp:sp modelId="{B4D4BB3E-D00F-4006-B9CE-EB48D9583265}">
      <dsp:nvSpPr>
        <dsp:cNvPr id="0" name=""/>
        <dsp:cNvSpPr/>
      </dsp:nvSpPr>
      <dsp:spPr>
        <a:xfrm>
          <a:off x="2524625" y="5170855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Document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2932541" y="5543597"/>
        <a:ext cx="1969594" cy="1799758"/>
      </dsp:txXfrm>
    </dsp:sp>
    <dsp:sp modelId="{1BF9EEAC-61D8-41B5-AB60-018F3FEBA5A6}">
      <dsp:nvSpPr>
        <dsp:cNvPr id="0" name=""/>
        <dsp:cNvSpPr/>
      </dsp:nvSpPr>
      <dsp:spPr>
        <a:xfrm>
          <a:off x="924362" y="3164189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Evaluate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1332278" y="3536931"/>
        <a:ext cx="1969594" cy="1799758"/>
      </dsp:txXfrm>
    </dsp:sp>
    <dsp:sp modelId="{1E10532F-826F-4AE1-92E1-9E9856AC8FC9}">
      <dsp:nvSpPr>
        <dsp:cNvPr id="0" name=""/>
        <dsp:cNvSpPr/>
      </dsp:nvSpPr>
      <dsp:spPr>
        <a:xfrm>
          <a:off x="1495489" y="661917"/>
          <a:ext cx="2785426" cy="2545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Communi-cate</a:t>
          </a:r>
          <a:endParaRPr lang="da-DK" sz="36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1903405" y="1034659"/>
        <a:ext cx="1969594" cy="1799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1ADFA3D-AB44-4107-B667-73EE89855394}" type="datetimeFigureOut">
              <a:rPr lang="en-US"/>
              <a:pPr>
                <a:defRPr/>
              </a:pPr>
              <a:t>9/6/2013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a-DK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4BAD2B6-EE72-48F4-B8EC-431E7FA37A4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21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/>
              <a:cs typeface="ＭＳ Ｐゴシック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3064908-A71B-4109-BAC9-F2B2BDA85DBF}" type="slidenum">
              <a:rPr lang="en-US" smtClean="0">
                <a:ea typeface="ＭＳ Ｐゴシック"/>
                <a:cs typeface="ＭＳ Ｐゴシック"/>
              </a:rPr>
              <a:pPr/>
              <a:t>1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1.jpeg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2FFAB-9996-44DA-89A0-670E620F422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3F252-382F-4AFB-926B-BCB4572A10D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833438"/>
            <a:ext cx="2057400" cy="4805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833438"/>
            <a:ext cx="6022975" cy="4805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D2E92-BF64-4629-860C-E94C596582C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833438"/>
            <a:ext cx="53562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96900" y="2400300"/>
            <a:ext cx="8229600" cy="32385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7E040-7682-4308-91C5-C1095630DAC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725" y="833438"/>
            <a:ext cx="5356225" cy="1143000"/>
          </a:xfrm>
        </p:spPr>
        <p:txBody>
          <a:bodyPr/>
          <a:lstStyle/>
          <a:p>
            <a:r>
              <a:rPr lang="en-US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596900" y="2400300"/>
            <a:ext cx="4038600" cy="3238500"/>
          </a:xfrm>
        </p:spPr>
        <p:txBody>
          <a:bodyPr/>
          <a:lstStyle/>
          <a:p>
            <a:pPr lvl="0"/>
            <a:r>
              <a:rPr lang="en-US"/>
              <a:t>Klik for at redigere typografi i masteren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787900" y="2400300"/>
            <a:ext cx="4038600" cy="3238500"/>
          </a:xfrm>
        </p:spPr>
        <p:txBody>
          <a:bodyPr/>
          <a:lstStyle/>
          <a:p>
            <a:pPr lvl="0"/>
            <a:r>
              <a:rPr lang="en-US"/>
              <a:t>Klik for at redigere typografi i masteren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5402F-B2FF-4A23-9E96-BBE2430555D0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ét indholdsobjekt og 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725" y="833438"/>
            <a:ext cx="5356225" cy="1143000"/>
          </a:xfrm>
        </p:spPr>
        <p:txBody>
          <a:bodyPr/>
          <a:lstStyle/>
          <a:p>
            <a:r>
              <a:rPr lang="en-US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596900" y="2400300"/>
            <a:ext cx="4038600" cy="3238500"/>
          </a:xfrm>
        </p:spPr>
        <p:txBody>
          <a:bodyPr/>
          <a:lstStyle/>
          <a:p>
            <a:pPr lvl="0"/>
            <a:r>
              <a:rPr lang="en-US"/>
              <a:t>Klik for at redigere typografi i masteren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4787900" y="2400300"/>
            <a:ext cx="4038600" cy="1543050"/>
          </a:xfrm>
        </p:spPr>
        <p:txBody>
          <a:bodyPr/>
          <a:lstStyle/>
          <a:p>
            <a:pPr lvl="0"/>
            <a:r>
              <a:rPr lang="en-US"/>
              <a:t>Klik for at redigere typografi i masteren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  <a:endParaRPr lang="da-DK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3"/>
          </p:nvPr>
        </p:nvSpPr>
        <p:spPr>
          <a:xfrm>
            <a:off x="4787900" y="4095750"/>
            <a:ext cx="4038600" cy="1543050"/>
          </a:xfrm>
        </p:spPr>
        <p:txBody>
          <a:bodyPr/>
          <a:lstStyle/>
          <a:p>
            <a:pPr lvl="0"/>
            <a:r>
              <a:rPr lang="en-US"/>
              <a:t>Klik for at redigere typografi i masteren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EFFED-B099-4235-91B3-89C97B6A6EB9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NAT_ppt_top_red_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" descr="top_dk_5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6"/>
          <p:cNvSpPr>
            <a:spLocks noChangeShapeType="1"/>
          </p:cNvSpPr>
          <p:nvPr userDrawn="1"/>
        </p:nvSpPr>
        <p:spPr bwMode="auto">
          <a:xfrm flipH="1">
            <a:off x="0" y="1169988"/>
            <a:ext cx="9148763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7" name="Line 46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8" name="TextBox 17"/>
          <p:cNvSpPr txBox="1"/>
          <p:nvPr userDrawn="1"/>
        </p:nvSpPr>
        <p:spPr>
          <a:xfrm>
            <a:off x="-1357313" y="2044700"/>
            <a:ext cx="1296988" cy="18621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Overskrift her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Navn på oplægsholder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Navn på KU-enhed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Line 36"/>
          <p:cNvSpPr>
            <a:spLocks noChangeShapeType="1"/>
          </p:cNvSpPr>
          <p:nvPr userDrawn="1"/>
        </p:nvSpPr>
        <p:spPr bwMode="auto">
          <a:xfrm>
            <a:off x="-1357313" y="1982788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4000" y="2065338"/>
            <a:ext cx="6496050" cy="6858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 noProof="0" dirty="0"/>
              <a:t>Klik for at redigere titeltypografi i masteren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4000" y="2930525"/>
            <a:ext cx="6486525" cy="2803525"/>
          </a:xfrm>
        </p:spPr>
        <p:txBody>
          <a:bodyPr/>
          <a:lstStyle>
            <a:lvl1pPr>
              <a:defRPr sz="1400"/>
            </a:lvl1pPr>
          </a:lstStyle>
          <a:p>
            <a:r>
              <a:rPr lang="da-DK" noProof="0" dirty="0" err="1" smtClean="0"/>
              <a:t>Click</a:t>
            </a:r>
            <a:r>
              <a:rPr lang="da-DK" noProof="0" dirty="0" smtClean="0"/>
              <a:t> to </a:t>
            </a:r>
            <a:r>
              <a:rPr lang="da-DK" noProof="0" dirty="0" err="1" smtClean="0"/>
              <a:t>edit</a:t>
            </a:r>
            <a:r>
              <a:rPr lang="da-DK" noProof="0" dirty="0" smtClean="0"/>
              <a:t> Master </a:t>
            </a:r>
            <a:r>
              <a:rPr lang="da-DK" noProof="0" dirty="0" err="1" smtClean="0"/>
              <a:t>subtitle</a:t>
            </a:r>
            <a:r>
              <a:rPr lang="da-DK" noProof="0" dirty="0" smtClean="0"/>
              <a:t> </a:t>
            </a:r>
            <a:r>
              <a:rPr lang="da-DK" noProof="0" dirty="0" err="1" smtClean="0"/>
              <a:t>style</a:t>
            </a:r>
            <a:endParaRPr lang="da-DK" noProof="0" dirty="0"/>
          </a:p>
        </p:txBody>
      </p:sp>
      <p:sp>
        <p:nvSpPr>
          <p:cNvPr id="11" name="Rectangle 5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da-DK"/>
              <a:t>SCI-FI</a:t>
            </a:r>
          </a:p>
        </p:txBody>
      </p:sp>
      <p:sp>
        <p:nvSpPr>
          <p:cNvPr id="12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da-DK"/>
              <a:t>Nytårskur 10 januar 2013</a:t>
            </a:r>
          </a:p>
        </p:txBody>
      </p:sp>
      <p:sp>
        <p:nvSpPr>
          <p:cNvPr id="13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Dias </a:t>
            </a:r>
            <a:fld id="{034B6A7C-2C23-48FB-B524-A8088A4F1457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9081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6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fke3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Tekst starter uden punktopstilling</a:t>
            </a:r>
            <a:br>
              <a:rPr lang="da-DK" sz="1100" smtClean="0">
                <a:solidFill>
                  <a:srgbClr val="FFFFFF"/>
                </a:solidFill>
                <a:cs typeface="Arial" charset="0"/>
              </a:rPr>
            </a:b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punkt-opstilling på teksten, brug forøg indrykning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9" name="Line 45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Overskrift her</a:t>
            </a:r>
          </a:p>
        </p:txBody>
      </p:sp>
      <p:sp>
        <p:nvSpPr>
          <p:cNvPr id="11" name="Line 47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2" name="Picture 5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54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" name="Line 58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6" name="Line 59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7" name="Line 60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8" name="Line 61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9" name="Line 65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0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22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Dias </a:t>
            </a:r>
            <a:fld id="{E2659AEA-4EEF-490C-88FE-A1C3F20269D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4972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Tekst starter uden punktopstilling</a:t>
            </a:r>
            <a:br>
              <a:rPr lang="da-DK" sz="1100" smtClean="0">
                <a:solidFill>
                  <a:srgbClr val="FFFFFF"/>
                </a:solidFill>
                <a:cs typeface="Arial" charset="0"/>
              </a:rPr>
            </a:b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punkt-opstilling på teksten, brug forøg indrykning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1374775"/>
            <a:ext cx="6577012" cy="1911349"/>
          </a:xfrm>
        </p:spPr>
        <p:txBody>
          <a:bodyPr/>
          <a:lstStyle/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1044000" y="3358800"/>
            <a:ext cx="3744000" cy="2487600"/>
          </a:xfrm>
        </p:spPr>
        <p:txBody>
          <a:bodyPr/>
          <a:lstStyle/>
          <a:p>
            <a:pPr lvl="0"/>
            <a:endParaRPr lang="da-DK" noProof="0" dirty="0"/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da-DK"/>
              <a:t>SCI-FI</a:t>
            </a:r>
          </a:p>
        </p:txBody>
      </p:sp>
      <p:sp>
        <p:nvSpPr>
          <p:cNvPr id="2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da-DK"/>
              <a:t>SCI-FI Nytårskur 10 januar 2013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Dias </a:t>
            </a:r>
            <a:fld id="{A9853147-4027-4A6D-BABE-B68D12D57BFC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8887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Tekst starter uden punktopstilling</a:t>
            </a:r>
            <a:br>
              <a:rPr lang="da-DK" sz="1100" smtClean="0">
                <a:solidFill>
                  <a:srgbClr val="FFFFFF"/>
                </a:solidFill>
                <a:cs typeface="Arial" charset="0"/>
              </a:rPr>
            </a:b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punkt-opstilling på teksten, brug forøg indrykning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374774"/>
            <a:ext cx="3211512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6900" y="1374774"/>
            <a:ext cx="3213100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Dias </a:t>
            </a:r>
            <a:fld id="{029D41F6-AFE2-4120-9505-3BE4A790BBA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24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</p:spTree>
    <p:extLst>
      <p:ext uri="{BB962C8B-B14F-4D97-AF65-F5344CB8AC3E}">
        <p14:creationId xmlns:p14="http://schemas.microsoft.com/office/powerpoint/2010/main" val="3862540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da-DK" sz="2400">
              <a:solidFill>
                <a:srgbClr val="FFFFFF"/>
              </a:solidFill>
              <a:ea typeface="ＭＳ Ｐゴシック" pitchFamily="-65" charset="-128"/>
            </a:endParaRPr>
          </a:p>
        </p:txBody>
      </p:sp>
      <p:pic>
        <p:nvPicPr>
          <p:cNvPr id="4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9" name="Line 89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" name="TextBox 17"/>
          <p:cNvSpPr txBox="1"/>
          <p:nvPr userDrawn="1"/>
        </p:nvSpPr>
        <p:spPr>
          <a:xfrm>
            <a:off x="-1357313" y="1133475"/>
            <a:ext cx="1296988" cy="6778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Byt billede: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Ny slide og klik på ikon, indsæt billede</a:t>
            </a:r>
          </a:p>
        </p:txBody>
      </p:sp>
      <p:sp>
        <p:nvSpPr>
          <p:cNvPr id="11" name="Line 36"/>
          <p:cNvSpPr>
            <a:spLocks noChangeShapeType="1"/>
          </p:cNvSpPr>
          <p:nvPr userDrawn="1"/>
        </p:nvSpPr>
        <p:spPr bwMode="auto">
          <a:xfrm>
            <a:off x="-1357313" y="1071563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044000" y="1051200"/>
            <a:ext cx="7059600" cy="46980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a-DK">
                <a:solidFill>
                  <a:srgbClr val="6E6E6E"/>
                </a:solidFill>
              </a:rPr>
              <a:t>Dias </a:t>
            </a:r>
            <a:fld id="{3C4F3A05-B8D8-4AA6-AE4A-096C9F83E15A}" type="slidenum">
              <a:rPr lang="da-DK">
                <a:solidFill>
                  <a:srgbClr val="6E6E6E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6E6E6E"/>
              </a:solidFill>
            </a:endParaRPr>
          </a:p>
        </p:txBody>
      </p:sp>
      <p:sp>
        <p:nvSpPr>
          <p:cNvPr id="14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a-DK">
                <a:solidFill>
                  <a:srgbClr val="6E6E6E"/>
                </a:solidFill>
              </a:rPr>
              <a:t>Sted og dato</a:t>
            </a:r>
          </a:p>
        </p:txBody>
      </p:sp>
    </p:spTree>
    <p:extLst>
      <p:ext uri="{BB962C8B-B14F-4D97-AF65-F5344CB8AC3E}">
        <p14:creationId xmlns:p14="http://schemas.microsoft.com/office/powerpoint/2010/main" val="9932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8E944-62A0-43C4-9BC4-79E971E2F0A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Rectangle 3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4" name="Date Placeholder 2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5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3E0D20BD-0F8C-4A5B-9B27-842E31CC1D81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2203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3" name="Date Placeholder 2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95A7215C-A8DF-43D3-B472-B14D484EA3B2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917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NAT_ppt_top_red_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" descr="top_dk_5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6"/>
          <p:cNvSpPr>
            <a:spLocks noChangeShapeType="1"/>
          </p:cNvSpPr>
          <p:nvPr userDrawn="1"/>
        </p:nvSpPr>
        <p:spPr bwMode="auto">
          <a:xfrm flipH="1">
            <a:off x="0" y="1169988"/>
            <a:ext cx="9148763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7" name="Line 46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8" name="TextBox 17"/>
          <p:cNvSpPr txBox="1"/>
          <p:nvPr userDrawn="1"/>
        </p:nvSpPr>
        <p:spPr>
          <a:xfrm>
            <a:off x="-1357313" y="2044700"/>
            <a:ext cx="1296988" cy="18621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Overskrift her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Navn på oplægsholder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Navn på KU-enhed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Line 36"/>
          <p:cNvSpPr>
            <a:spLocks noChangeShapeType="1"/>
          </p:cNvSpPr>
          <p:nvPr userDrawn="1"/>
        </p:nvSpPr>
        <p:spPr bwMode="auto">
          <a:xfrm>
            <a:off x="-1357313" y="1982788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4000" y="2065338"/>
            <a:ext cx="6496050" cy="6858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 noProof="0" dirty="0"/>
              <a:t>Klik for at redigere titeltypografi i masteren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4000" y="2930525"/>
            <a:ext cx="6486525" cy="2803525"/>
          </a:xfrm>
        </p:spPr>
        <p:txBody>
          <a:bodyPr/>
          <a:lstStyle>
            <a:lvl1pPr>
              <a:defRPr sz="1400"/>
            </a:lvl1pPr>
          </a:lstStyle>
          <a:p>
            <a:r>
              <a:rPr lang="da-DK" noProof="0" dirty="0" err="1" smtClean="0"/>
              <a:t>Click</a:t>
            </a:r>
            <a:r>
              <a:rPr lang="da-DK" noProof="0" dirty="0" smtClean="0"/>
              <a:t> to </a:t>
            </a:r>
            <a:r>
              <a:rPr lang="da-DK" noProof="0" dirty="0" err="1" smtClean="0"/>
              <a:t>edit</a:t>
            </a:r>
            <a:r>
              <a:rPr lang="da-DK" noProof="0" dirty="0" smtClean="0"/>
              <a:t> Master </a:t>
            </a:r>
            <a:r>
              <a:rPr lang="da-DK" noProof="0" dirty="0" err="1" smtClean="0"/>
              <a:t>subtitle</a:t>
            </a:r>
            <a:r>
              <a:rPr lang="da-DK" noProof="0" dirty="0" smtClean="0"/>
              <a:t> </a:t>
            </a:r>
            <a:r>
              <a:rPr lang="da-DK" noProof="0" dirty="0" err="1" smtClean="0"/>
              <a:t>style</a:t>
            </a:r>
            <a:endParaRPr lang="da-DK" noProof="0" dirty="0"/>
          </a:p>
        </p:txBody>
      </p:sp>
      <p:sp>
        <p:nvSpPr>
          <p:cNvPr id="11" name="Rectangle 5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dirty="0" smtClean="0"/>
              <a:t>Science Forskning og Innovation</a:t>
            </a:r>
            <a:endParaRPr lang="da-DK" dirty="0"/>
          </a:p>
        </p:txBody>
      </p:sp>
      <p:sp>
        <p:nvSpPr>
          <p:cNvPr id="12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dirty="0" smtClean="0"/>
              <a:t>SFU møde – 28. januar 2013</a:t>
            </a:r>
            <a:endParaRPr lang="da-DK" dirty="0"/>
          </a:p>
        </p:txBody>
      </p:sp>
      <p:sp>
        <p:nvSpPr>
          <p:cNvPr id="13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C4D2F0DD-3370-40A9-93FE-7C107D51F44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678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6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fke3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Tekst starter uden punktopstilling</a:t>
            </a:r>
            <a:br>
              <a:rPr lang="da-DK" sz="1100" smtClean="0">
                <a:solidFill>
                  <a:srgbClr val="FFFFFF"/>
                </a:solidFill>
                <a:cs typeface="Arial" charset="0"/>
              </a:rPr>
            </a:b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punkt-opstilling på teksten, brug forøg indrykning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9" name="Line 45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Overskrift her</a:t>
            </a:r>
          </a:p>
        </p:txBody>
      </p:sp>
      <p:sp>
        <p:nvSpPr>
          <p:cNvPr id="11" name="Line 47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2" name="Picture 5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54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" name="Line 58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6" name="Line 59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7" name="Line 60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8" name="Line 61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9" name="Line 65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0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22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1F643BB3-1F79-47F7-A75C-B02C25131FAA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8121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Tekst starter uden punktopstilling</a:t>
            </a:r>
            <a:br>
              <a:rPr lang="da-DK" sz="1100" smtClean="0">
                <a:solidFill>
                  <a:srgbClr val="FFFFFF"/>
                </a:solidFill>
                <a:cs typeface="Arial" charset="0"/>
              </a:rPr>
            </a:b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punkt-opstilling på teksten, brug forøg indrykning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1374775"/>
            <a:ext cx="6577012" cy="1911349"/>
          </a:xfrm>
        </p:spPr>
        <p:txBody>
          <a:bodyPr/>
          <a:lstStyle/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1044000" y="3358800"/>
            <a:ext cx="3744000" cy="24876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SCI-FI</a:t>
            </a:r>
          </a:p>
        </p:txBody>
      </p:sp>
      <p:sp>
        <p:nvSpPr>
          <p:cNvPr id="2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SCI-FI Nytårskur 10 januar 2013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202C4CED-EBED-4246-8ABE-74056A4EBAB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4407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Tekst starter uden punktopstilling</a:t>
            </a:r>
            <a:br>
              <a:rPr lang="da-DK" sz="1100" smtClean="0">
                <a:solidFill>
                  <a:srgbClr val="FFFFFF"/>
                </a:solidFill>
                <a:cs typeface="Arial" charset="0"/>
              </a:rPr>
            </a:b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punkt-opstilling på teksten, brug forøg indrykning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Arial" charset="0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374774"/>
            <a:ext cx="3211512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6900" y="1374774"/>
            <a:ext cx="3213100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19BC29D6-1EF1-4AD3-B49E-E4A4C730246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24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</p:spTree>
    <p:extLst>
      <p:ext uri="{BB962C8B-B14F-4D97-AF65-F5344CB8AC3E}">
        <p14:creationId xmlns:p14="http://schemas.microsoft.com/office/powerpoint/2010/main" val="2452186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da-DK" sz="2400">
              <a:solidFill>
                <a:srgbClr val="FFFFFF"/>
              </a:solidFill>
              <a:ea typeface="ＭＳ Ｐゴシック" pitchFamily="-65" charset="-128"/>
            </a:endParaRPr>
          </a:p>
        </p:txBody>
      </p:sp>
      <p:pic>
        <p:nvPicPr>
          <p:cNvPr id="4" name="Picture 45" descr="top_dk_5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For at ændre ”Enhedens navn” og ”Sted og dato”:</a:t>
            </a:r>
          </a:p>
          <a:p>
            <a:pPr defTabSz="914400" eaLnBrk="1" hangingPunct="1">
              <a:defRPr/>
            </a:pPr>
            <a:endParaRPr lang="da-DK" sz="1100" smtClean="0">
              <a:solidFill>
                <a:srgbClr val="FFFFFF"/>
              </a:solidFill>
              <a:cs typeface="+mn-cs"/>
            </a:endParaRP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Klik i menulinjen, 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vælg ”Indsæt” &gt; ”Sidehoved / Sidefod”.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+mn-cs"/>
              </a:rPr>
              <a:t>Indføj ”Sted og dato” i feltet for dato og ”Enhedens navn” i Sidefod</a:t>
            </a:r>
          </a:p>
        </p:txBody>
      </p:sp>
      <p:sp>
        <p:nvSpPr>
          <p:cNvPr id="9" name="Line 89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" name="TextBox 17"/>
          <p:cNvSpPr txBox="1"/>
          <p:nvPr userDrawn="1"/>
        </p:nvSpPr>
        <p:spPr>
          <a:xfrm>
            <a:off x="-1357313" y="1133475"/>
            <a:ext cx="1296988" cy="6778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-65" charset="-128"/>
              </a:defRPr>
            </a:lvl9pPr>
          </a:lstStyle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Byt billede:</a:t>
            </a:r>
          </a:p>
          <a:p>
            <a:pPr defTabSz="914400" eaLnBrk="1" hangingPunct="1">
              <a:defRPr/>
            </a:pPr>
            <a:r>
              <a:rPr lang="da-DK" sz="1100" smtClean="0">
                <a:solidFill>
                  <a:srgbClr val="FFFFFF"/>
                </a:solidFill>
                <a:cs typeface="Arial" charset="0"/>
              </a:rPr>
              <a:t>Ny slide og klik på ikon, indsæt billede</a:t>
            </a:r>
          </a:p>
        </p:txBody>
      </p:sp>
      <p:sp>
        <p:nvSpPr>
          <p:cNvPr id="11" name="Line 36"/>
          <p:cNvSpPr>
            <a:spLocks noChangeShapeType="1"/>
          </p:cNvSpPr>
          <p:nvPr userDrawn="1"/>
        </p:nvSpPr>
        <p:spPr bwMode="auto">
          <a:xfrm>
            <a:off x="-1357313" y="1071563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044000" y="1051200"/>
            <a:ext cx="7059600" cy="46980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a-DK">
                <a:solidFill>
                  <a:srgbClr val="6E6E6E"/>
                </a:solidFill>
              </a:rPr>
              <a:t>Dias </a:t>
            </a:r>
            <a:fld id="{CCADB86F-E8AC-4515-A8C8-85D60B077177}" type="slidenum">
              <a:rPr lang="da-DK">
                <a:solidFill>
                  <a:srgbClr val="6E6E6E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6E6E6E"/>
              </a:solidFill>
            </a:endParaRPr>
          </a:p>
        </p:txBody>
      </p:sp>
      <p:sp>
        <p:nvSpPr>
          <p:cNvPr id="14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a-DK">
                <a:solidFill>
                  <a:srgbClr val="6E6E6E"/>
                </a:solidFill>
              </a:rPr>
              <a:t>Sted og dato</a:t>
            </a:r>
          </a:p>
        </p:txBody>
      </p:sp>
    </p:spTree>
    <p:extLst>
      <p:ext uri="{BB962C8B-B14F-4D97-AF65-F5344CB8AC3E}">
        <p14:creationId xmlns:p14="http://schemas.microsoft.com/office/powerpoint/2010/main" val="832166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Rectangle 3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dirty="0" smtClean="0"/>
              <a:t>Science Forskning og Innovation</a:t>
            </a:r>
            <a:endParaRPr lang="da-DK" dirty="0"/>
          </a:p>
        </p:txBody>
      </p:sp>
      <p:sp>
        <p:nvSpPr>
          <p:cNvPr id="4" name="Date Placeholder 2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dirty="0" smtClean="0"/>
              <a:t>SFU møde – 28. januar 2013</a:t>
            </a:r>
            <a:endParaRPr lang="da-DK" dirty="0"/>
          </a:p>
        </p:txBody>
      </p:sp>
      <p:sp>
        <p:nvSpPr>
          <p:cNvPr id="5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C5BC3FBD-F69B-450D-BE34-A7012BABC7A7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8218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Enhedens navn</a:t>
            </a:r>
          </a:p>
        </p:txBody>
      </p:sp>
      <p:sp>
        <p:nvSpPr>
          <p:cNvPr id="3" name="Date Placeholder 2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1241832E-02ED-4A9C-AFAB-1DDADED24FC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8246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7448550" y="6105525"/>
            <a:ext cx="169545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hangingPunct="0">
              <a:lnSpc>
                <a:spcPct val="120000"/>
              </a:lnSpc>
            </a:pPr>
            <a:r>
              <a:rPr lang="en-GB" alt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Keith G Jeffery</a:t>
            </a:r>
          </a:p>
          <a:p>
            <a:pPr defTabSz="914400" eaLnBrk="0" hangingPunct="0">
              <a:lnSpc>
                <a:spcPct val="120000"/>
              </a:lnSpc>
            </a:pPr>
            <a:r>
              <a:rPr lang="en-GB" alt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Director, IT</a:t>
            </a:r>
          </a:p>
        </p:txBody>
      </p:sp>
      <p:pic>
        <p:nvPicPr>
          <p:cNvPr id="3082" name="Picture 10"/>
          <p:cNvPicPr>
            <a:picLocks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9800"/>
            <a:ext cx="2971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19800"/>
            <a:ext cx="2514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085" name="Object 13"/>
          <p:cNvGraphicFramePr>
            <a:graphicFrameLocks noChangeAspect="1"/>
          </p:cNvGraphicFramePr>
          <p:nvPr userDrawn="1"/>
        </p:nvGraphicFramePr>
        <p:xfrm>
          <a:off x="6400800" y="838200"/>
          <a:ext cx="25908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Photo Editor Photo" r:id="rId6" imgW="2819794" imgH="952633" progId="MSPhotoEd.3">
                  <p:embed/>
                </p:oleObj>
              </mc:Choice>
              <mc:Fallback>
                <p:oleObj name="Photo Editor Photo" r:id="rId6" imgW="2819794" imgH="9526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838200"/>
                        <a:ext cx="2590800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6" name="Object 14"/>
          <p:cNvGraphicFramePr>
            <a:graphicFrameLocks noChangeAspect="1"/>
          </p:cNvGraphicFramePr>
          <p:nvPr userDrawn="1"/>
        </p:nvGraphicFramePr>
        <p:xfrm>
          <a:off x="5486400" y="6034088"/>
          <a:ext cx="186690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Photo Editor Photo" r:id="rId8" imgW="1790476" imgH="790476" progId="MSPhotoEd.3">
                  <p:embed/>
                </p:oleObj>
              </mc:Choice>
              <mc:Fallback>
                <p:oleObj name="Photo Editor Photo" r:id="rId8" imgW="1790476" imgH="79047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034088"/>
                        <a:ext cx="1866900" cy="82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852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8F888-108F-46BF-9D85-5478AB921D27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43592C-858F-44D4-B68F-E50FD283021E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83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F098E-B372-403A-987A-3FFDC69A9E42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95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557338"/>
            <a:ext cx="4038600" cy="4538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38600" cy="4538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06D4C-2BC8-40CA-8D55-8668B3ECFF3E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9893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255D3-F691-4749-8738-278B52B2A49D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19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0E342-9B67-4FAE-9CC1-E25CEFA87F08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414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E9376-B13A-4C03-99D5-7DFAC71C0B42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81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8CDBD-AD18-45F3-9192-540F256F576B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0346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DBD0B-8146-4103-A04B-59B42A1590DE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018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4F776-E207-493F-A301-4893840ABFC6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2932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308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308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3B6B0-0ED6-467E-820F-C03777EF7631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1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6900" y="2400300"/>
            <a:ext cx="4038600" cy="323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0" y="2400300"/>
            <a:ext cx="4038600" cy="323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298BB-AABB-4341-B43C-4A345DB540B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7588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457200" y="1557338"/>
            <a:ext cx="4038600" cy="4538662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38600" cy="4538662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461A52A-83C7-48A2-A578-5E932308DEED}" type="slidenum">
              <a:rPr lang="en-GB">
                <a:solidFill>
                  <a:srgbClr val="000000"/>
                </a:solidFill>
              </a:rPr>
              <a:pPr/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69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AC2B5-957F-4743-98D5-165189D92B87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D6791-9E86-4BE4-B4C3-E08E05CC856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B7DF8-078F-4D8C-819A-1CFC4D6CF74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20658-B1B9-414D-BBDB-C8AA7E5689D9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2023F-DE47-4C6E-87FC-8C65103F08AC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30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 userDrawn="1"/>
        </p:nvGrpSpPr>
        <p:grpSpPr bwMode="auto">
          <a:xfrm>
            <a:off x="-19050" y="2792413"/>
            <a:ext cx="9182100" cy="7364412"/>
            <a:chOff x="-12" y="1759"/>
            <a:chExt cx="5784" cy="4639"/>
          </a:xfrm>
        </p:grpSpPr>
        <p:sp>
          <p:nvSpPr>
            <p:cNvPr id="24" name="Rectangle 23"/>
            <p:cNvSpPr/>
            <p:nvPr userDrawn="1"/>
          </p:nvSpPr>
          <p:spPr>
            <a:xfrm>
              <a:off x="0" y="1762"/>
              <a:ext cx="5760" cy="2300"/>
            </a:xfrm>
            <a:prstGeom prst="rect">
              <a:avLst/>
            </a:prstGeom>
            <a:gradFill flip="none" rotWithShape="1">
              <a:gsLst>
                <a:gs pos="0">
                  <a:srgbClr val="FFCC21"/>
                </a:gs>
                <a:gs pos="100000">
                  <a:srgbClr val="FFFFFF"/>
                </a:gs>
              </a:gsLst>
              <a:lin ang="16200000" scaled="0"/>
              <a:tileRect/>
            </a:gradFill>
            <a:ln>
              <a:noFill/>
            </a:ln>
            <a:effectLst>
              <a:reflection blurRad="12700" stA="20000" endPos="4000" dist="38100" dir="5400000" sy="-100000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" name="5-Point Star 31"/>
            <p:cNvSpPr/>
            <p:nvPr userDrawn="1"/>
          </p:nvSpPr>
          <p:spPr>
            <a:xfrm rot="20502474">
              <a:off x="4236" y="2465"/>
              <a:ext cx="1483" cy="1482"/>
            </a:xfrm>
            <a:prstGeom prst="star5">
              <a:avLst/>
            </a:prstGeom>
            <a:solidFill>
              <a:srgbClr val="FFCC21">
                <a:alpha val="30000"/>
              </a:srgbClr>
            </a:solidFill>
            <a:ln w="3175" cmpd="sng">
              <a:noFill/>
            </a:ln>
            <a:effectLst>
              <a:reflection blurRad="12700" stA="38000" endPos="28000" dist="63500" dir="5400000" sy="-100000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833438"/>
            <a:ext cx="53562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6900" y="2400300"/>
            <a:ext cx="82296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6200"/>
            <a:ext cx="2895600" cy="295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rgbClr val="17375E"/>
                </a:solidFill>
                <a:latin typeface="+mn-lt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695325" y="2089150"/>
            <a:ext cx="8235950" cy="0"/>
          </a:xfrm>
          <a:prstGeom prst="line">
            <a:avLst/>
          </a:prstGeom>
          <a:ln>
            <a:solidFill>
              <a:srgbClr val="FFCC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1" name="Picture 5" descr="EARMA. MASTER.RGB Flag1.jp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5949950" y="312738"/>
            <a:ext cx="941388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>
          <a:xfrm>
            <a:off x="6113463" y="1619250"/>
            <a:ext cx="2901950" cy="485775"/>
          </a:xfrm>
          <a:prstGeom prst="rect">
            <a:avLst/>
          </a:prstGeom>
          <a:noFill/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1400" baseline="-25000">
                <a:solidFill>
                  <a:srgbClr val="17375E"/>
                </a:solidFill>
                <a:latin typeface="Arial Narrow" pitchFamily="34" charset="0"/>
                <a:cs typeface="+mn-cs"/>
              </a:rPr>
              <a:t>European Association of Research Managers and Administrators</a:t>
            </a:r>
          </a:p>
        </p:txBody>
      </p:sp>
      <p:pic>
        <p:nvPicPr>
          <p:cNvPr id="1033" name="Picture 7" descr="EARMA.Logo Type.psd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6096000" y="1476375"/>
            <a:ext cx="10795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6200"/>
            <a:ext cx="2133600" cy="295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17375E"/>
                </a:solidFill>
                <a:latin typeface="+mn-lt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75D760E-0D26-4A54-BF9F-B6A389FF5C0D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6200"/>
            <a:ext cx="2133600" cy="295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17375E"/>
                </a:solidFill>
                <a:latin typeface="+mn-lt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da-DK"/>
              <a:t>WWW.EARMA.ORG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«"/>
        <a:defRPr sz="2000">
          <a:solidFill>
            <a:srgbClr val="17375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17375E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E"/>
        <a:defRPr sz="2000">
          <a:solidFill>
            <a:srgbClr val="17375E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"/>
        <a:defRPr sz="2000">
          <a:solidFill>
            <a:srgbClr val="17375E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7375E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375E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375E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375E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7375E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5" descr="top_dk_58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66591" name="Rectangle 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rgbClr val="F8F8F8"/>
                </a:solidFill>
              </a:defRPr>
            </a:lvl1pPr>
          </a:lstStyle>
          <a:p>
            <a:pPr defTabSz="914400">
              <a:defRPr/>
            </a:pPr>
            <a:r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t>Enhedens navn</a:t>
            </a:r>
          </a:p>
        </p:txBody>
      </p:sp>
      <p:sp>
        <p:nvSpPr>
          <p:cNvPr id="1029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460375"/>
            <a:ext cx="65770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30" name="Rectangle 3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374775"/>
            <a:ext cx="6577012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pic>
        <p:nvPicPr>
          <p:cNvPr id="1031" name="Picture 40" descr="KU_new_bot4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Date Placeholder 22"/>
          <p:cNvSpPr>
            <a:spLocks noGrp="1"/>
          </p:cNvSpPr>
          <p:nvPr>
            <p:ph type="dt" sz="half" idx="2"/>
          </p:nvPr>
        </p:nvSpPr>
        <p:spPr>
          <a:xfrm>
            <a:off x="1044575" y="6350000"/>
            <a:ext cx="6577013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000000"/>
                </a:solidFill>
              </a:defRPr>
            </a:lvl1pPr>
          </a:lstStyle>
          <a:p>
            <a:pPr defTabSz="914400">
              <a:defRPr/>
            </a:pPr>
            <a:r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t>Sted og dato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>
          <a:xfrm>
            <a:off x="1044575" y="6508750"/>
            <a:ext cx="2133600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000000"/>
                </a:solidFill>
              </a:defRPr>
            </a:lvl1pPr>
          </a:lstStyle>
          <a:p>
            <a:pPr defTabSz="914400">
              <a:defRPr/>
            </a:pPr>
            <a:r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t>Dias </a:t>
            </a:r>
            <a:fld id="{19A4FAE9-18DC-4AB6-882E-DBCEFB0A3743}" type="slidenum"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pPr defTabSz="914400">
                <a:defRPr/>
              </a:pPr>
              <a:t>‹nr.›</a:t>
            </a:fld>
            <a:endParaRPr lang="da-DK"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86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ＭＳ Ｐゴシック" pitchFamily="-65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212121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2pPr>
      <a:lvl3pPr marL="1146175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5" descr="top_dk_58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7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da-DK" sz="2400">
              <a:solidFill>
                <a:srgbClr val="6E6E6E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66591" name="Rectangle 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8F8F8"/>
                </a:solidFill>
              </a:defRPr>
            </a:lvl1pPr>
          </a:lstStyle>
          <a:p>
            <a:pPr defTabSz="914400">
              <a:defRPr/>
            </a:pPr>
            <a:r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t>Enhedens navn</a:t>
            </a:r>
          </a:p>
        </p:txBody>
      </p:sp>
      <p:sp>
        <p:nvSpPr>
          <p:cNvPr id="1029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460375"/>
            <a:ext cx="65770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30" name="Rectangle 3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374775"/>
            <a:ext cx="6577012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pic>
        <p:nvPicPr>
          <p:cNvPr id="1031" name="Picture 40" descr="KU_new_bot4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Date Placeholder 22"/>
          <p:cNvSpPr>
            <a:spLocks noGrp="1"/>
          </p:cNvSpPr>
          <p:nvPr>
            <p:ph type="dt" sz="half" idx="2"/>
          </p:nvPr>
        </p:nvSpPr>
        <p:spPr>
          <a:xfrm>
            <a:off x="1044575" y="6350000"/>
            <a:ext cx="6577013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pPr defTabSz="914400">
              <a:defRPr/>
            </a:pPr>
            <a:r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t>Sted og dato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>
          <a:xfrm>
            <a:off x="1044575" y="6508750"/>
            <a:ext cx="2133600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pPr defTabSz="914400">
              <a:defRPr/>
            </a:pPr>
            <a:r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t>Dias </a:t>
            </a:r>
            <a:fld id="{E3402390-D851-4C3F-B5C6-B1EF1F6E8F9E}" type="slidenum">
              <a:rPr lang="da-DK">
                <a:latin typeface="Verdana" pitchFamily="34" charset="0"/>
                <a:ea typeface="ＭＳ Ｐゴシック" pitchFamily="-65" charset="-128"/>
                <a:cs typeface="+mn-cs"/>
              </a:rPr>
              <a:pPr defTabSz="914400">
                <a:defRPr/>
              </a:pPr>
              <a:t>‹nr.›</a:t>
            </a:fld>
            <a:endParaRPr lang="da-DK"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01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ＭＳ Ｐゴシック" pitchFamily="-65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212121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2pPr>
      <a:lvl3pPr marL="1146175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00"/>
            <a:endParaRPr lang="en-GB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/>
            <a:endParaRPr lang="en-GB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/>
            <a:fld id="{ED513A75-E497-461A-8869-63E7C2160BC0}" type="slidenum">
              <a:rPr 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pPr defTabSz="914400"/>
              <a:t>‹nr.›</a:t>
            </a:fld>
            <a:endParaRPr lang="en-GB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5175"/>
            <a:ext cx="822960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7338"/>
            <a:ext cx="8229600" cy="453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7086600" y="6013450"/>
            <a:ext cx="192722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hangingPunct="0">
              <a:lnSpc>
                <a:spcPct val="120000"/>
              </a:lnSpc>
            </a:pPr>
            <a:r>
              <a:rPr lang="en-GB" altLang="en-GB" b="1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© </a:t>
            </a:r>
            <a:r>
              <a:rPr lang="en-GB" alt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Keith G Jeffery</a:t>
            </a:r>
          </a:p>
          <a:p>
            <a:pPr defTabSz="914400" eaLnBrk="0" hangingPunct="0">
              <a:lnSpc>
                <a:spcPct val="120000"/>
              </a:lnSpc>
            </a:pPr>
            <a:r>
              <a:rPr lang="en-GB" alt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   Director, IT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4267200" y="6248400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fld id="{6D206796-A6C9-4198-A57A-F3EEEA68DEFB}" type="slidenum">
              <a:rPr 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pPr defTabSz="914400">
                <a:spcBef>
                  <a:spcPct val="50000"/>
                </a:spcBef>
              </a:pPr>
              <a:t>‹nr.›</a:t>
            </a:fld>
            <a:endParaRPr lang="en-GB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468313" y="6172200"/>
            <a:ext cx="381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Research Process Workflow GRIDs</a:t>
            </a:r>
          </a:p>
        </p:txBody>
      </p:sp>
      <p:graphicFrame>
        <p:nvGraphicFramePr>
          <p:cNvPr id="1036" name="Object 12"/>
          <p:cNvGraphicFramePr>
            <a:graphicFrameLocks noChangeAspect="1"/>
          </p:cNvGraphicFramePr>
          <p:nvPr userDrawn="1"/>
        </p:nvGraphicFramePr>
        <p:xfrm>
          <a:off x="6553200" y="0"/>
          <a:ext cx="25908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Photo Editor Photo" r:id="rId16" imgW="2819794" imgH="952633" progId="MSPhotoEd.3">
                  <p:embed/>
                </p:oleObj>
              </mc:Choice>
              <mc:Fallback>
                <p:oleObj name="Photo Editor Photo" r:id="rId16" imgW="2819794" imgH="9526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0"/>
                        <a:ext cx="2590800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46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7.wdp"/><Relationship Id="rId3" Type="http://schemas.microsoft.com/office/2007/relationships/hdphoto" Target="../media/hdphoto4.wdp"/><Relationship Id="rId7" Type="http://schemas.microsoft.com/office/2007/relationships/hdphoto" Target="../media/hdphoto1.wdp"/><Relationship Id="rId12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3.wdp"/><Relationship Id="rId5" Type="http://schemas.microsoft.com/office/2007/relationships/hdphoto" Target="../media/hdphoto6.wdp"/><Relationship Id="rId10" Type="http://schemas.openxmlformats.org/officeDocument/2006/relationships/image" Target="../media/image19.png"/><Relationship Id="rId4" Type="http://schemas.openxmlformats.org/officeDocument/2006/relationships/image" Target="../media/image25.pn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microsoft.com/office/2007/relationships/hdphoto" Target="../media/hdphoto4.wdp"/><Relationship Id="rId4" Type="http://schemas.openxmlformats.org/officeDocument/2006/relationships/image" Target="../media/image17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1" y="2498112"/>
            <a:ext cx="9144001" cy="3652701"/>
          </a:xfrm>
          <a:prstGeom prst="rect">
            <a:avLst/>
          </a:prstGeom>
          <a:gradFill flip="none" rotWithShape="1">
            <a:gsLst>
              <a:gs pos="1000">
                <a:schemeClr val="accent1"/>
              </a:gs>
              <a:gs pos="100000">
                <a:srgbClr val="FFFFFF"/>
              </a:gs>
            </a:gsLst>
            <a:lin ang="16200000" scaled="0"/>
            <a:tileRect/>
          </a:gradFill>
          <a:ln>
            <a:noFill/>
          </a:ln>
          <a:effectLst>
            <a:reflection blurRad="12700" stA="20000" endPos="35000" dist="635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410" name="Title 1"/>
          <p:cNvSpPr>
            <a:spLocks noGrp="1"/>
          </p:cNvSpPr>
          <p:nvPr>
            <p:ph type="ctrTitle" idx="4294967295"/>
          </p:nvPr>
        </p:nvSpPr>
        <p:spPr>
          <a:xfrm>
            <a:off x="669925" y="2582863"/>
            <a:ext cx="8078788" cy="3678237"/>
          </a:xfrm>
        </p:spPr>
        <p:txBody>
          <a:bodyPr anchor="t"/>
          <a:lstStyle/>
          <a:p>
            <a:r>
              <a:rPr lang="da-DK" b="1" dirty="0" err="1" smtClean="0"/>
              <a:t>Semi‐automated</a:t>
            </a:r>
            <a:r>
              <a:rPr lang="da-DK" b="1" dirty="0" smtClean="0"/>
              <a:t> </a:t>
            </a:r>
            <a:r>
              <a:rPr lang="da-DK" b="1" dirty="0" err="1" smtClean="0"/>
              <a:t>Proposals</a:t>
            </a:r>
            <a:r>
              <a:rPr lang="da-DK" b="1" dirty="0"/>
              <a:t/>
            </a:r>
            <a:br>
              <a:rPr lang="da-DK" b="1" dirty="0"/>
            </a:br>
            <a:r>
              <a:rPr lang="en-US" b="1" baseline="6000" dirty="0"/>
              <a:t/>
            </a:r>
            <a:br>
              <a:rPr lang="en-US" b="1" baseline="6000" dirty="0"/>
            </a:br>
            <a:r>
              <a:rPr lang="da-DK" sz="3600" baseline="6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da-DK" sz="3600" baseline="6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da-DK" sz="2400" b="1" baseline="9000" dirty="0" smtClean="0">
                <a:latin typeface="Helvetica Neue"/>
              </a:rPr>
              <a:t>Jan Andersen	Senior </a:t>
            </a:r>
            <a:r>
              <a:rPr lang="da-DK" sz="2400" b="1" baseline="9000" dirty="0" err="1">
                <a:latin typeface="Helvetica Neue"/>
              </a:rPr>
              <a:t>Executive</a:t>
            </a:r>
            <a:r>
              <a:rPr lang="da-DK" sz="2400" b="1" baseline="9000" dirty="0">
                <a:latin typeface="Helvetica Neue"/>
              </a:rPr>
              <a:t> Advisor </a:t>
            </a:r>
            <a:r>
              <a:rPr lang="da-DK" sz="2400" b="1" baseline="9000" dirty="0" err="1">
                <a:latin typeface="Helvetica Neue"/>
              </a:rPr>
              <a:t>University</a:t>
            </a:r>
            <a:r>
              <a:rPr lang="da-DK" sz="2400" b="1" baseline="9000" dirty="0">
                <a:latin typeface="Helvetica Neue"/>
              </a:rPr>
              <a:t> of Copenhagen, </a:t>
            </a:r>
            <a:r>
              <a:rPr lang="da-DK" sz="2400" b="1" baseline="9000" dirty="0" smtClean="0">
                <a:latin typeface="Helvetica Neue"/>
              </a:rPr>
              <a:t/>
            </a:r>
            <a:br>
              <a:rPr lang="da-DK" sz="2400" b="1" baseline="9000" dirty="0" smtClean="0">
                <a:latin typeface="Helvetica Neue"/>
              </a:rPr>
            </a:br>
            <a:r>
              <a:rPr lang="da-DK" sz="2400" b="1" baseline="9000" dirty="0" smtClean="0">
                <a:latin typeface="Helvetica Neue"/>
              </a:rPr>
              <a:t>		EARMA </a:t>
            </a:r>
            <a:r>
              <a:rPr lang="da-DK" sz="2400" b="1" baseline="9000" dirty="0" err="1">
                <a:latin typeface="Helvetica Neue"/>
              </a:rPr>
              <a:t>Ambassador</a:t>
            </a:r>
            <a:r>
              <a:rPr lang="da-DK" sz="2400" b="1" baseline="9000" dirty="0">
                <a:latin typeface="Helvetica Neue"/>
              </a:rPr>
              <a:t> </a:t>
            </a:r>
            <a:endParaRPr lang="en-US" sz="2400" b="1" baseline="9000" dirty="0">
              <a:latin typeface="Helvetica Neue"/>
            </a:endParaRPr>
          </a:p>
        </p:txBody>
      </p:sp>
      <p:sp>
        <p:nvSpPr>
          <p:cNvPr id="19" name="5-Point Star 18"/>
          <p:cNvSpPr/>
          <p:nvPr/>
        </p:nvSpPr>
        <p:spPr>
          <a:xfrm rot="20502474">
            <a:off x="6724801" y="3639763"/>
            <a:ext cx="2353611" cy="2353611"/>
          </a:xfrm>
          <a:prstGeom prst="star5">
            <a:avLst/>
          </a:prstGeom>
          <a:solidFill>
            <a:schemeClr val="tx2">
              <a:lumMod val="75000"/>
              <a:alpha val="10000"/>
            </a:schemeClr>
          </a:solidFill>
          <a:ln w="3175" cmpd="sng">
            <a:noFill/>
          </a:ln>
          <a:effectLst>
            <a:reflection blurRad="12700" stA="38000" endPos="28000" dist="63500" dir="5400000" sy="-100000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176963" y="6478588"/>
            <a:ext cx="2754312" cy="29210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 err="1">
                <a:solidFill>
                  <a:schemeClr val="tx2">
                    <a:lumMod val="75000"/>
                  </a:schemeClr>
                </a:solidFill>
                <a:latin typeface="Arial Narrow"/>
                <a:ea typeface="+mn-ea"/>
                <a:cs typeface="Arial Narrow"/>
              </a:rPr>
              <a:t>www.earma.org</a:t>
            </a:r>
            <a:endParaRPr lang="en-US" sz="1300" dirty="0">
              <a:solidFill>
                <a:schemeClr val="tx2">
                  <a:lumMod val="75000"/>
                </a:schemeClr>
              </a:solidFill>
              <a:latin typeface="Arial Narrow"/>
              <a:ea typeface="+mn-ea"/>
              <a:cs typeface="Arial Narrow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2" t="7778" r="24444" b="3951"/>
          <a:stretch/>
        </p:blipFill>
        <p:spPr bwMode="auto">
          <a:xfrm>
            <a:off x="-228600" y="-38100"/>
            <a:ext cx="9512300" cy="908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11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4814" r="47847" b="12593"/>
          <a:stretch/>
        </p:blipFill>
        <p:spPr bwMode="auto">
          <a:xfrm>
            <a:off x="-76200" y="-622300"/>
            <a:ext cx="9321800" cy="849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8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19865813"/>
              </p:ext>
            </p:extLst>
          </p:nvPr>
        </p:nvGraphicFramePr>
        <p:xfrm>
          <a:off x="-647700" y="-241300"/>
          <a:ext cx="10401300" cy="726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pe 6"/>
          <p:cNvGrpSpPr/>
          <p:nvPr/>
        </p:nvGrpSpPr>
        <p:grpSpPr>
          <a:xfrm>
            <a:off x="2294487" y="1080523"/>
            <a:ext cx="5041900" cy="4741570"/>
            <a:chOff x="2746375" y="499626"/>
            <a:chExt cx="5715000" cy="5715000"/>
          </a:xfrm>
        </p:grpSpPr>
        <p:pic>
          <p:nvPicPr>
            <p:cNvPr id="16" name="Picture 2" descr="http://www.fancydresscostumeshire.co.uk/14-55-thickbox/convict-with-ball-and-chain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67" b="9366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6375" y="499626"/>
              <a:ext cx="5715000" cy="5715000"/>
            </a:xfrm>
            <a:prstGeom prst="rect">
              <a:avLst/>
            </a:prstGeom>
            <a:noFill/>
          </p:spPr>
        </p:pic>
        <p:sp>
          <p:nvSpPr>
            <p:cNvPr id="17" name="Ellipse 16"/>
            <p:cNvSpPr/>
            <p:nvPr/>
          </p:nvSpPr>
          <p:spPr bwMode="auto">
            <a:xfrm rot="1775896">
              <a:off x="3167517" y="4460185"/>
              <a:ext cx="1538519" cy="1199779"/>
            </a:xfrm>
            <a:prstGeom prst="ellipse">
              <a:avLst/>
            </a:prstGeom>
            <a:gradFill flip="none" rotWithShape="1">
              <a:gsLst>
                <a:gs pos="0">
                  <a:srgbClr val="D6B19C"/>
                </a:gs>
                <a:gs pos="35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ＭＳ Ｐゴシック" pitchFamily="34" charset="-128"/>
                </a:rPr>
                <a:t>CRIS-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2000" b="1" dirty="0" smtClean="0">
                  <a:ea typeface="ＭＳ Ｐゴシック" pitchFamily="34" charset="-128"/>
                </a:rPr>
                <a:t>DATA</a:t>
              </a:r>
              <a:endParaRPr kumimoji="0" lang="da-DK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967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ttp://www.beautifulbeings.co.uk/news/wp-content/uploads/2011/01/money-bag-280x3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859" y="3884625"/>
            <a:ext cx="1505607" cy="161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basicblogtips.com/wp-content/uploads/2012/03/Premium-WordPress-Plugins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100000" l="0" r="100000">
                        <a14:foregroundMark x1="69250" y1="28333" x2="69250" y2="28333"/>
                        <a14:foregroundMark x1="63500" y1="44000" x2="63500" y2="44000"/>
                        <a14:foregroundMark x1="28250" y1="18000" x2="28250" y2="18000"/>
                        <a14:foregroundMark x1="30250" y1="17333" x2="30250" y2="17333"/>
                        <a14:foregroundMark x1="59500" y1="54000" x2="59500" y2="54000"/>
                        <a14:foregroundMark x1="55500" y1="42000" x2="55500" y2="42000"/>
                        <a14:foregroundMark x1="54500" y1="50667" x2="54500" y2="50667"/>
                        <a14:foregroundMark x1="69250" y1="54667" x2="69250" y2="54667"/>
                        <a14:foregroundMark x1="72000" y1="17667" x2="72000" y2="1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2503488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e 4"/>
          <p:cNvGrpSpPr/>
          <p:nvPr/>
        </p:nvGrpSpPr>
        <p:grpSpPr>
          <a:xfrm>
            <a:off x="111125" y="1807515"/>
            <a:ext cx="5041900" cy="4741570"/>
            <a:chOff x="2746375" y="576161"/>
            <a:chExt cx="5715000" cy="5715000"/>
          </a:xfrm>
        </p:grpSpPr>
        <p:pic>
          <p:nvPicPr>
            <p:cNvPr id="6" name="Picture 2" descr="http://www.fancydresscostumeshire.co.uk/14-55-thickbox/convict-with-ball-and-chain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67" b="93667" l="10000" r="90000">
                          <a14:backgroundMark x1="27000" y1="87500" x2="27000" y2="87500"/>
                          <a14:backgroundMark x1="27000" y1="83500" x2="27000" y2="83500"/>
                          <a14:backgroundMark x1="30500" y1="89833" x2="30500" y2="89833"/>
                          <a14:backgroundMark x1="32000" y1="91000" x2="32000" y2="91000"/>
                          <a14:backgroundMark x1="33833" y1="91167" x2="33833" y2="911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6375" y="576161"/>
              <a:ext cx="5715000" cy="5715000"/>
            </a:xfrm>
            <a:prstGeom prst="rect">
              <a:avLst/>
            </a:prstGeom>
            <a:noFill/>
          </p:spPr>
        </p:pic>
        <p:sp>
          <p:nvSpPr>
            <p:cNvPr id="7" name="Ellipse 6"/>
            <p:cNvSpPr/>
            <p:nvPr/>
          </p:nvSpPr>
          <p:spPr bwMode="auto">
            <a:xfrm rot="1775896">
              <a:off x="6089045" y="4148525"/>
              <a:ext cx="2107908" cy="1199779"/>
            </a:xfrm>
            <a:prstGeom prst="ellipse">
              <a:avLst/>
            </a:prstGeom>
            <a:gradFill flip="none" rotWithShape="1">
              <a:gsLst>
                <a:gs pos="0">
                  <a:srgbClr val="D6B19C"/>
                </a:gs>
                <a:gs pos="35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ＭＳ Ｐゴシック" pitchFamily="34" charset="-128"/>
                </a:rPr>
                <a:t>CRIS-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2000" b="1" dirty="0" smtClean="0">
                  <a:ea typeface="ＭＳ Ｐゴシック" pitchFamily="34" charset="-128"/>
                </a:rPr>
                <a:t>DATA</a:t>
              </a:r>
              <a:endParaRPr kumimoji="0" lang="da-DK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ＭＳ Ｐゴシック" pitchFamily="34" charset="-128"/>
              </a:endParaRPr>
            </a:p>
          </p:txBody>
        </p:sp>
      </p:grpSp>
      <p:sp>
        <p:nvSpPr>
          <p:cNvPr id="4" name="Rektangel 3"/>
          <p:cNvSpPr/>
          <p:nvPr/>
        </p:nvSpPr>
        <p:spPr bwMode="auto">
          <a:xfrm>
            <a:off x="1066800" y="5045087"/>
            <a:ext cx="876300" cy="12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ＭＳ Ｐゴシック" pitchFamily="34" charset="-128"/>
            </a:endParaRPr>
          </a:p>
        </p:txBody>
      </p:sp>
      <p:pic>
        <p:nvPicPr>
          <p:cNvPr id="10" name="Picture 6" descr="http://www.businessblogshub.com/wp-content/uploads/2012/12/money-bags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190" y="2876831"/>
            <a:ext cx="1237969" cy="123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encrypted-tbn0.gstatic.com/images?q=tbn:ANd9GcTY1YM5YYXwQXySFm_Dq7BhBlerP9KQD3_9H9HJJDnEo-eHwIqD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175" y="3140542"/>
            <a:ext cx="1091565" cy="133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data:image/jpeg;base64,/9j/4AAQSkZJRgABAQAAAQABAAD/2wCEAAkGBhQSEBMUEhIWFRUWGRcWGRcVFxgeGBwYGxoVFR4dHhYXGyceHBsjGRcXIC8hJycpLC0sGB4xNTAqNSYrLCkBCQoKDgwOGg8PGikkHiQqNSs1KSwsLSwsNCwrLS8wLyo1NCwsLS4sLCw0KjAuLCwsLSwuKS4wKTEqLyouLCwsLP/AABEIAMcA/gMBIgACEQEDEQH/xAAcAAEAAgIDAQAAAAAAAAAAAAAABgcEBQIDCAH/xABLEAACAQMBBQUEBwUFBQYHAAABAgMABBESBQYhMUEHEyJRYTJxgZEUI0JSgpKhYnKiscEzY3PR8BUkQ1ODCJOzwuHxJTRUdKOy0v/EABsBAQACAwEBAAAAAAAAAAAAAAAEBQIDBgEH/8QAOhEAAQMCAwUHAwMEAAcBAAAAAQACEQMEITFBBRJRYXETIoGRobHwFMHRIzLxQlKC4RUkM2JykrIG/9oADAMBAAIRAxEAPwC8aUpREpSlESlKURKUpREpSlESlKURKUr4DRF9pSlESlKURK1e7e2hdwGZcaTJOikdVjlkiB+ITPxro312wbWwuJU9sIVjxzMrkRxj/vGWtf2bWKwWX0dDkQuyZ88qkhPxL5+NazUaHhmpBPlH5XsYSpXSlK2LxKUpREpSlESlavY22PpD3BT+zikMKn7zoB3hB8g7aPfG3nW0oiUpSiJSlKIlKUoiUpSiJSlKIlKVB33pay2s1tcf/LXRVoJCeEcxUBomPQOwLr6sfXT4SBminFKUr1F1Wt0kqLJGwdHAZWUgqQeIII5iu2oF2XbRKC4s35Ry3DwHzhFxLEwHqkqnPpIlT2vGuDhI+QiVpob4rtGSE8ngSZPUq7xyfINB+atzUH3y2p9H2jYyk4CsI3/w5y0Zz6Bljc/4dYVH7kE8Y88Fk1pcYHXyEqcUpXBZQSVBGRjIzxGc4yOmcH5VsWK50pSiKuu1rauDbQg+zrum4/8ALxHFw9Z5Vb/pGtn2bTZjmX1t3+DWlqP5o1QDe7aP0m+nfOV7zul/wrfVHw9GuHn/ACrUs7Mrv67T/wAy0gYe+GW4hb9GiqnbW3r7wLfv7gq7q2nZ7NZVObnz4QQPYnxVi0pSrhUiUpSiJUe33228FsEgI+kXDCCDPR2zlz+yi6nP7oHWpDVU3G2vpm0p51OYrWJ44PIu5EesfvtnB6qiGol7cdhRLxnkOpyUm3oGqSdGiT85nBWDuvsVLS0hgi4qijiebE+JmPqzEk++trXFFwAByHCuVSWN3WhvBRkpSlZIlKUoiUpSiJSldVyjFGCNoYghWIzpbHA6cjODxx1oi7aVA9n9okkE0lvtSDuXiwTPFloGRiQsmk+NEJGC3iVTwYqeFTe1ukkRXjdXRhlWQgqR5hhwIrwOBkDRF21Wu/1stxPfwMAyrZ28uPJllu24HodOONWVVS2O0fpFzt26BzGALZD0PcxuGwfIswP4qqtsP3LQuGctjrvBSbQTWaCJxWy7L9/TLpsrp8zKPqZW/wCNGvn/AHqD2hzI8XHiasdmwMngBXmu1ttakZKsjK6Opw6OOTKehBFTWXtOklsXs50f6bJiENDGWEkLZEkyKvJ1jD5TmGxjqF329414IecR7cVZbX2U6yqndxYcj9j8xWu2ZePBHDfxrhu9eZkJdpZO+Z5CiRrqCxyRSLjl41jJA4mrqsb1JokljYMkih1YcirDIPyNVasYhJQLpZY8GOLEl3c2h8CMX8JRk5cCcYIBGVrP3M219BuvoEzKIpiZLb6xnZdR9l3Yc5GJI4nxlhnxoKrNlX/aPdTf/US4fj8ZjocFVPbAlWVVV9qTq87IfZC26NjniQX2rHrpx8xVqVR+8O1RcF514rPeP3ZHIxW6JbBh6Fu8b8VWG0nRRjiR6Y/ZT9j0+0vGNOWPlBVp7k7bN1ZRO5zKuYpf8WM6GPuYjUPRhWg3Q2sJNubXUEEAWyqPLuleNv4yajO5m9aWMshmbEEqkseizRIWX/vIE0Dza3H3qyez+9Zb617xtZuILptaL9UXkkiuygkBId0f6QCQeWOA41sp3YeKfF2HkDPzmodzbmhVfTOh/jzCtmtPvbtk2tlNKozIF0xr96VyI4x8ZGX4ZrcVWPajtvVOkCHItwJW/wAeUNHCvvVO9l94jqRXq9lTL/k6LC3our1W0m5kwoRbwheCnUqARq33gnAt+NtTH1Y1stm7xNZR2twujwPc2RMhwi98I5kZyOOhXjJOOOM4rBjj0qB5DFdtlqMN4kf9rH3d5D+/AwkIA8ypIrk2VSx4qDMEevdn1ld9tW3DrFzGZNgjoMPYq2uz+9kl2fE80pmctPmQgDUBNKqnSOAGkLgdBUiqKdlkobZFqy5wRIRnngyyc/WpXXYNmBK+dpSlYW2drx2sEk0zaUQZPmegAHViSAB1JFZIo72jbxdxB3MbYlnBGRzSPk7+hwdI9Wz9k1B90UC2xfGO9vbKID9lZ4Tj3YYitTtjaklw8txLwd+S5yEQZCID+yCcnqxY9a2+yTo2dZt0/wBoWzH3d9Gv+VcxeXHbV6YH7e0aPWfsuuqWf0ey3T+55E+8eHurmFKUrp1yKUpSiJSlKIlKVjX94YkL928gHMRgFseYXILe4ZPkDRFk0qP7M3/sJziO8i1ZxodtEgI4Ed3JpbPwrc3N6kcbSOwCKCxboAOJPCiLW7y7vC5RWQhLiEl4ZSM6Wxghh1jYcGXqOIwQCKy2X3kDyCCRrOfWxZZHR1eYBWaD6KoUPwIZJFwzKwIJqZxb6XVwXNlZd5GrFO8kkVMkc8KcH9flWh2/YbQlmWcWPdSBdDvDJEzMoOpCA2rDo2cNg8GdcceFTeMNQdpQJDxrBx5ZY+MhWY2fWb3XboPAvaD5E4e64bzdqk8FgQ9syXM6lLd09lmyEJMTnvY3XOdBDDOBqrXXdgNmbFitTjvpfbx94kPJx6geFM+WK0+wbOOPaU13tM6JUIMUGiQkMw9vB+118stnhwro3r2rJdTmVkdUHhQEEYUfpk8z/wClU91UrXVSnSfkzvOMQC7Qc41ORPBXOxtk1PqQ+q2GjHHXhHHw0WLsleDH3Csm7tFkXDAnBDAqdLqw5Mj/AGXGBx5HABB4Y42TKFAUgn+tZNaXuIfIXXXLG1t5rxIOhXRZ7dnsbcKyPNbQsXSa1wkmo5JjuVOSqtnBIx0Ks2BjJffDZ724i75UiYd5HbRrJGsb41PFNMFyyMxyCq8DnHFUNcEZkYPG5jccmU8fcfMelfW2jHnNxs60mb74iVSfVtIwflXhax53i0zM90gGeMHCeYIOeGJXJ3GwKs/8u4EcDgfwVlW3aLebQh/2dZAyOwCveNnKQsBq1eEZkHFO84asZChjwxtsNGJ4reDjDaoIlPmR7Te8sefXFc7nfCVou5t4Y7aM/ZgTB+Y5fACsGxtdAyeZ/SpFevUrEOqYACAJkyc3E5T058VZbJ2O6yJrViN4iABpOq7Z4kZWWTIjcaWI5rxBVx+0jgN6jUOprKtN7WhuIRdkrNbSpMWLxiIxtqikaBQAXSSGRpMcSCp88V0kV0TrA8YgvYmkiGe7kQ4mizxIVjwK/snh1rXReGvDiJgzhn4exGo6QcNrbMddDtKP7xhHEfkK7t6d54rG2aaTifZjjHtySHgqKOZJPyGT0qmLpnaU96waUM0szDkbh8alHH2Y1VYx+5kc66UitbdleCa5urgDTE1ycrADwyqn7eOR5Dn0rnBDpXHzPrUy9ve3gNBA54EnpwHr4BR9i7LqW5NeuIOQGvM/YeK7K42m0Po11DN0Bww81PA/wk/KuVdVzBrUj5e+qwQcHZHDzXSw10tdkcD0KmG6O8KbLumsJ2C2k5M1lMT4AHOpoi3IYY8Pfx9oVaWaoKy2xDJbmz2hEZIQcow/tIz6H4/qRxBxXyKwSBcWu8F3FEOUWiRiB5DDKo+AFXdrtLs2CncAyMN4AkHnhMHjPguBvNiXVGqWsYXDQgSru25vBBZxGW5lWNB1Y8SfJVHFm9ACapzeHeeXaU4d1MVvEcwwt7Rbl3kgHDXgkBfs5PXJrTiKIyh+8mnl/wDqLuTVL/00yQg9csR0IrNC4HDlWF3tAvbuUwQDqfn++ittl7GNJ3a3GYybw5nnyXRf/wBm3w/mK2yK0m711o9uF+9Hp3bRTZ+QatXdrlGHp/LjW67NrtS09tJxWZDwPXAIYfFGP5apaxLaQqDNjg7yKutq0TVsHgaGVcGytoLPBFMnsyokg9zKGH86yqp/cDtItdnQTWN9cAG1laOJwGcSREllwYw3EceHQFR0NS+w7XdlzMFW7Ck9ZI5UX87oFHxNdw1wc0OGRXzTdJyUxpXCKUMoZSGUjIIOQQeoI5iudZLxKV8LY4mviOCMggg9Ryoi5UpSiKObz7j294p1xR950do0b56hy+IPqKqDbm6YsmZWtRExzolhmuEQnpka2A9Rw/rXoKtftrZK3ETIyq2R7Lcj6E8x7xxB4+lVVzZuH6luSD/aCQD5ZH0OvFWFpc06Z3a7A5vqOh+yqHs03nFtei3OpY5iV0uxYg62RG1EDOcBSccc55Yq7q83b17sNaXaSw6u7B0nOAyMzHKtxzqDaTnGCCCCcjPoPYm0O/toZf8AmIrH3kAkfPNbbGqHMgHzzHEHopu1WsqNbXp5ftnjAEHHGYwPRd72MZcOUUuBgMVGoDyDYyK7itRzevfNbMpGsZlmcEqinGF5ZZuOBkHp0PKo4naVdKdUlmhTqEfxAfrn5VuqXdGk7dc4AqLR2ZdV2B7RhpJAnpJUp21uRaXIOuFVb78YCuD55A4/EGqY382LdbMkyGEsRyQWHMDnxHEMOoyRjjV8bH2tHcwpNEco44Z5g8iCOhByK0vaPsxZtnT5GTGO8HoV5/NdQ+NeVqNN7d+AVJsb2vTqi2qOIBO7zacpHQ5jIhUlsTeOO5GB4XHND/MHqK21tG8r93BG0r+SDl7zyA9ah2425slzf92mRpcgHyA4ljjoFOfXIHWvT2wtgxWkQjhXAHM/aY+bHqf9Cq8bOpvqS0935grg7YqW1Adu2ahmBlgMN4+MwBnyVaW3ZtfOMsYYvRmLH+EEfrXbL2XXgGVmgb0Oof8Alq16VMGz6ERCqj/+hu5nu9I+H1VEbU2VcWp/3mBkHLWviT8y5A93OsFZw7aERpGP2UXVnhnkPSvQU0CupV1DKRgggEEeRB51TW+26rbMuo7q1JWMsCP2HHHSfMEZxnmNQNQq2zmM7wmFe7N2yLt3ZPaA/THA+5HyMcDi2O5145zHZsmeshCfoxB+VdG9OyLjZyo9wEZXz/ZknTjGc5A4gHOPQ1c+7u2VuraOZOGocR5MODD4HP6Vqe0jYoudnyjGWjHej8IOofFCw+VbzYUtzeElQm7cuH3Io1GtbjunMkHKcToVU6MCAQcg8QR5VhbZ2n3EeoDUxIVV82P+s1i7sXWYmiY+KFtH4ean5cPhXOw2a1/tSOFfZjOnPkxGp2/Cg+dVFK3/AFiw4gevDzwV5UuJohwME+kfuP8AiAfELttpVl4Oo1gA8M8R6fH+nnXebSNAWI4AEnPkONSrtZ3aFsYbq3TCqFjZR+yuAPxRgr70WoFvTtMLZllOe9AVT5huJ/hB+dbats9lUUxkTC8ZtJrrY1mkxBMdNPP0I4rF7Ntjm/2kC4yHfxeiDLsM9PCAo94q7LzsitW/s3mj9A4I/iGf1qK/9n7YemOScjoEHvfxt8lCD41cdXraTHgkjp0GC5G4va9ru0qbyIEnm53eM9JA8FSO+m4a7PhExvHbjhUIYZxxJP1hGAOfDyHWqsF1NeS93DlVPDhnJzw445k8gtTTtu3qNxdmFDlU+rAHofEfi/D3IKmfYnuMsUQupFy3ER58+TP8/CPc3nWltJodLB08Mz+FY1Lqr2O7XdgAC+AGlxd+1mAGmLvHgF07m9hkaor3RIY8dC41ficgge5fnU4HZns/GPo/x7yXPz11KK4TTqilnYKoGSScAAdSTyFS+xZqJ64qiO0bkmKbi0aBvdHpn4yVX+1tnTbHQz2bmS3zh7eVjpUtwDKwGQNRAPDPHr0xrDa+17/HdyRQR59uKE4x6SXJJPvEVZl9thtryPa2p02yFe/mPtMMkhUU8RnSeJ8ug9qeW9uqIqKMKoAA9AMVHDHOP6biG/Mp0Uq7cG02/UNBra9NN6I72esxG8o9sjclEIe5llu5eeq4cuqn9iLhGvvCg1JaUqW1oaIH5VMTKUpSsl4lKUoigXads+KNFu3KKmuKKfIQ6oi4wRrU+JGwfDhiurByqkbPsxn1bMh/ZLr8nYj9CK2O9IzCgOdLTQqwzIAVMigg92jEqQSCCApHtEDjWo7KVxs1PLXJj3Zx/So3ZtbX3xmRj4QrGmZsqgOj2+z1B+1PabW93dyj2lgjEeemoqucHyZifhVHz7UmkbU0rs3mWJP869Vb9dnke0QCX0OF05xlWXOoAgEHgeIIPXrUK2V/2fVSQNJMukHPgDFvhr4A+uDWtlLs3vduySc8MuClVX07mnT/AFQ0NaAQd6ZGogQZ69YUo7Go3GzvHnjI2M/uxg/xBqkG+0unZ10f7ph8/D/Wtls7Z6QRJFEulEGAP9cyTkk+ZqJ9q+0glj3Q9qZlUDrpUh2Pu4KPxVtd+nRM6Ba6Tvq9otc0YF4PgD+Bitf2P7IAiluSPE5Ea8PsoBn5tj8lWLUb7O4dOzLYeas3zdz/AFqQTzBFZjyUEn3AZrKg0NptHJatqVDWvKh/7iB0GA9lH95N+YbRxFpaaYjPdx9B0LHpn4mtXZ9qceoC4t5YATgOfEo95ABHwBqmd8d6ZEj1KxE90zSO45qmoqFU9MkH3BaiWyyyMs0urQzFdWo+1z4jmQP9eVQ21a1SagIDdBGJhWLrezo1RauaSRg5+8RB10IgcwvZMUoYBlIIIBBByCDxBB8qrztcgnCRyDL2y+3Ep0+PjpLN90nA9D76kPZ7dxPs+HuSxCjSQ7ZYNzIz5ccj0IrfXlossbxyDUjgqwPUHhUt7e2pxxCrqNT6C7kid0kYjGMp5HUKn+wjenUZLZ+GrLKCeTrzHHjkpg/gNXI6ggg8QeBHpXm3Qdl7a4E4WT82g5/ijPH316SjkDAEHIIBB9DxrGg6QW/Pkyt+1qO65tSZkQTxIiD4tLT1JXl/eBf9nbSmUg6cOnvKcUPxGgfiqzew7dspFJcyDxuSoJ8yQ0h/NpX8JrU9r+7PebSgZVyZdBA83GY8f+HVu7D2WttbxQryRQufM8yfi2T8a1UqY7Q8vg9Pspt9XcLbfn/q5csi/wA3D3XDeHZAuraWFvtrgHyYcVPwYA15Q3hgkWVbVhgK7YHkWIBX8LBvnXsCqR7W909O0IplHCU6h/iY0sPiSje8mtteGkVIy+D5zUTZY+oBtCYkgjwI3h4jH/EKxOzLZoh2bDwwXzIfxHC/wBa2W9u2PotnNKD4guF/fbwr8ic/A1sbC1EUUcY5IqoPcoC/0qru3vbnd28cIPE6pD/4a/qzn4Vke5TgZ5eK0Uy26vTUf+2S4/8AiJMeQhU1sqFrvaA08fEAvqchF+bEGvWmzbBYIY4k9lFVR8BjPvPOvNnYfYCTaMZI5Nq/Irv/APtpr05Sm0BxjTD55r29qudSp72by556kkD/AOcOq6bu7SKNpJGCooLMTyAFUpvDvFe7buTa2KERKRqZuEaDo8rDm3UJxx0BOTUh7RdryXdythbAsqkGUg6V1c8GQKwUAcASCNZAwcYrM3Z3ujt4hBBsyUKjtG30eSCRRKPaDyNKp1k9W4nI8xUd9zRLyx7wANCY+BetmzphzR+o4TP9oOX+RznQRGJwku5W58ezrUQoxdidckje08hABPoMAADoB1OSd/VfxdsUUkhjgsbyaRSVZYkhfSQSDqMczADI5nhW/wBmbYvpnXVYLbx5GozXCmTT6RxIwz73FTgQRgqokkyVIaUpXq8SlKURKxNqbVitomlnkWONebMfkB1JPIAcT0rq29tGWGBnht3uJOSxoyrk+rOQAvmeJ9Kri8sL+d1kuNnzzuQw8ZtRFbngVaCAznU4I4s7BjgcQPDWivVdTbLWlx4D580XoErF3w3smvYdYjaKz1aVDKcyOrYKzJqVwpAJCLkdXJxoqf8AZ9aGPZtsD1Uv+dmcfowqudv21w7wwS28oluSqs87RFdaMgV4oYpnEZ05DHhwwMnjVx21uERUUYVQFA9AAB+gqFYurVHOfWEHKOXzpOcBWVSKdm1o/rdPg0R7uPksPbG8MFqFNxKI9RwucknryUE4Hny4jzrha702knsXMR9Nag/InNQztNIN3ZqRnCzMc+oX/wDmqPj3+b/iW0DfuhkP6Nj9K2uuKvauYxsxGsZ/wt4tLRlCnUrOcC8E4AEYEjLP1Xpjau/VnApLTq56JEQ7E+WFOB8SKqre7eYvru7oaBpMcEOeI1Z/iOck/wCQqCntI0j6m0iRvNiW/oD+tRy/2lPeSapGLt0HJVB8gOCj1+daX07i4wqDdZrjifJbWXNraA/Sy55w3jp0H8r1V2bXAfZkH7IZT8Hb+mPnUkniDKynkQQfcRiqu7ENsHuntpCNQ+sXByDjEb4I8iqn4nyq1Kn0CDTHl5KDtJhZdPPE7w6Ox+68i9oNg8NwI5BgxgxH3q7t8iGB+NbPYdpFc2Cxt9gkEjGVOotwJ5ZB/nV8b6dmtvtA6mOiTABYAEMBy1LkcR0IIOPhUe2L2EwQvqeYsvVUXTn0LF2OPd86i1aDywU24QZB+dVZ0bq2Nd1xUcIeIcwgzJziBBxGEkLP7FdmtFYEtnDPhc9QiqpP5sj8NWDXVa2qxoqIoVVAAA5ACsDebbItbWWY81U6R5ueCj8xHwzUxo7NmOip6zzd3BLB+4wB6Bee+07aA+lvKOt1Jj1VMKf0Iq9ez3aPfbOgJOSq92fwEqP4Qp+Nead9pCZYYRksi5bmTrkOs8uunRV2dhG0ddi6fdZG/MgX+cZqJbZNd/dPvIVtfuFRtZjcmFseA3D9lO9o7DSae3mbnAXZR5llx+hAPvArYO4AJJwBxJ9K5VF+0baphsXVfbmIhX8fP+HV8xUtxFNpd4qnosfc1KdGeQ5AmfuStpu7vFFexGWHVpDFCGAByMHkCeYIPxr7tzYa3IiDc45Y5Qf3GBI+K5Hyqqexvepfpk8APgclV9WjzhvxLq+IFXTWFJ3aM7wx1Ui8pi1uN6ge6cWnl/oyF8rzZ25bX7y9kUHgrCMe6MYP8bNXpJ2wCTyFeQt+b0y3JY821Ofe7sT/AEpUxe1vj5Ly17lvWqcg3/2M+zSpr/2fyPpvHniTH5B/TNXpvTtwWlpLMcZUYUHq54KPdnifQGvM/Z9fz2Vwswj4A58RAzwKkEc8FSRnHlUp7Qu0w33d25TuVz1JPE+HJcqBwBIGBwLcTWrtQN5rc/nsrT6B9RtCtVG6wCDOGIJMY570iCOfBbfc3d+e9hkdEZ0uCwla5OmDKSZVlSPE0jg6jxZFy3PKg1Ydv2fRNxvJHuzwyj4S3yOWLaPCHHD29Z4DjwFaDcXetS5GAjtjvYgMAlQFEsY89KgMnkqkezhrJVgQCDkHiCKi2Lbep3w3vjOcSDy5YYEZgCcQqraDK7K7hXwJM8vDlwXXbWiRoEjRUQcAqABQPRRwFdtKVbKvSlKURKUpREri7hQSSABxJPID30dwBk1W3aPvxGYZIEZFVhhnkkVOA8WFTOt84xwXHvziotxdMowDi45DX+PgxUm2ods8NJAGpOAA8fbVbXd0fTr+S+I+piBht89eet/1I/Fj7NTaqv3R7V7ZbdYmjP1QCaoAGQ464yCCeJ6541u5e1a2x9XFPI3QCMD9Sf6GvGV6bW952OZVndWN1XqTTpncAhsQRujLHLHM8yVoO0e5/wDiHpFbMx9CS5/kRXnGrn3v2o7Q3t1MNDTL3apnJUEd2oz544/AmqfsLMyyrGvNjj/M/AcajWdQPfVqjKYnp/KbUYW9jbjEtaBhxP8AtT3YW78Bt4meJWYqCSRzzx/kRW7htURdKKFHkoA/lXKGIKqqOSgAe4DFc6oKtZ1RxJJiV2lvbU6LAA0TETC1lhtOS1nSZSdcZHWVhjVNkHK40lRgnPL8Ob93d3iivIRJE37y58St5H/PrVD7Qs9XiA49faOQFcDADDjlz/rGNNa7RurGTvLYuFHMAFSoAQ44s2pct7JzyPlmriyuIwGunz4VR7TtBUaBUw3cnAThwIGMcxMcCMvUtKo/ZHbxKVAcwE/3gZG+JB0fKtlN20yEeE2SerTav0Vs1ZG6Y3OfIrnxsyo7Fr2Ecd8ffH0VtyzBQWYgADJJOAAOpJ5Cqd7Qd9knJfP+6W5yvTvpuQAHl092o9eEX3i7TBMPr7l7jHEQwqUiz6sQM+/BNRYxXG0nVnHdwL7IAwqj9kH2mPn/AO1RK1U1WwQWs1JwJ5AZqdbUmWzv0j2lY4Dd/a2dZ1PoPVc91LNri4kuZePFuPm7c8egB/UVZnYJNpkuYvIN/BKR/wCetDZ2ixIqIMKowP8AXnUfsttXVhPLJb48TvxR014ZyMFOORqTljp55AjULntKpIyEQOQn8qyq2Tbe27JxxcDLoJxJadATHd4L1LVOds28GJWVTwt4jj/GlwF+QKt8DUQbtmv2GC83L7KRjoD7QTPJl+Y861d9Dc3x0yI0SFw7vI+qRiAQPkCcDHXnU24qgtDXYCcZIy4Zqrs7YUi51N2++CAGh2BOEkkACBK0e6O0XtbyJhwPgcZ8+Dr8COH4q9d2N4ssSSL7Lqrj3MAR/OvLW92xmBjniA8AVSOvA+Ejz4kDHPlUj3b7cJrWFYmRSq8AHU5A8gykHHPmKyo1xUHaAZ5xxC8ubTdb9O9wDmmQXYAtdzywI5ZlXvvJcaLO5b7sUhHv0Nj9a88bp7sC92roY4UaBnyAjDsR69B6tW/2t23yXUEkKwjDqQ2hJCwXqeJwKjfZzvkkG0u9YEIzcuukroPvIGGx6UqHedMGAMfMKRZ0xQpinvNLy4lsEHEMO7ymThzhej9n7CggjCRQoq8uCjJ95PEn1NVn2xdn8Jt+/hQIcgMFGFy3AMB0OrAOOeqrUs71JUDxuHRuTKcj9KgnaTtwTBLC2+tmkddSqcgBfEATyByAT5BSTW6tuhmHh1Vfs91V1zDyY/rn+3Wf96xqqr2FL3lvCxbTIBgMDhsqSoOefSrK3V7RjHiK85chMOX4h09/L+dZdh2QJHCiLf3qlVGVWVTFq5sRC8ZUKWJOPWsG97K7pQe6uoJv2Z4O7P57ZgD8UNVTrGuyoalMjPCDj0yiOWSsP+K2txRbRuWHARvCCeukdMVZcE6uoZWDA8QQcgiuyqgsU2nsxifospizxWIi4iPmQqaZY/eEPxqdbr7/AFte+BJFWYe1EThxjn4WAbA9VFWFK5d+2s3dPHTz+0+JVFXosYZpPDm+R8QftIUlpSlTVFSuLk44DJrlSiKPbd3PW9YC5mlMQ5QxN3aH99l8bn8QHp1rVbQ7K7ERBbeztwQJPbjZ2OYpUA1d6pzqZTxbp0OGE2pXgAGSKodvbhO4ItYmtplZyjwW5RSWe2QB279gY8MzezyRmA8JD13tiXblqF79JEDBiD3cTHCqWY+EEjCgk55DnXqKqd27vIlzdNOFkm4PDaRIW7qeNX0Tq2gMWaRhnTpICxxE4GrEG97NrN9zA52QEAklbqdWo3BriByKqC82dtC5jWeVJ3iONLuCI+PDwk4X5Vud0d3O7JlcguPCAOQyOJz544fOp1sCNhsG6t5FKtbTSQ6WwSumRJMEgkZy5HAkVpNmJhM+Z/8ASqapfPc2pSgNDXFuHBdbsSwo1af1T5Lw6MThkMeqy6V0T3apz5+QrIj2LcSJ3khS2i+/O4Rf4uJ+WKr4AEuMD55rpnuZTbvVHBo4ldbygcyB7zWM1tE54aMk5yApOcqeoP3F+Q8hWbFs3ZudL7Wi1fsgafzlsVkbR3CdYu+tpUuY8ZzHjOPMAEhvgc+leirTYQCS0niCB6hRG3thXPZ9oJ5ggeqjdzutHJ7WPeERT9vqoHVgfwDzNdKbj24OTrPpq4dPIZ/962ez7vV4W59D51nVJNzXZ3d4pU2Zbb3eYCfNa213ct4zlYVz5tlj/FmtlXxmAGTwFYUm1APZGfXlWkmpVMkk9VKo27WiKTQOghZ1cDCv3R8h7/5k/OsAbWP3R86yIL9WOOR9f86Gm9q2uouGJC7xEB0Hy9w/oPlXOlK1zK1gAL5isOSzXrI4/wCofJx1P7Z+S+VdUtw8jhIwTk4AUcWPwrfxdnxSPvLy5itl/aI+RYsFB9xNZue2iBvuidMz5LC4NvRaHXDgPUrVw2wByGY8+bkjjjpnHT+fnUd23ucrEyQnuyMsQASOAJ8KqMg56D4CpW2ztn5xFteEN+1gL+fVj+dcp9nSxLrbTLF0mhYPH8SvL44rZSuXU3S0kE6EET5jFVzjYXzeza4HhmDPLL0UV2TaT5lQzvlFyAkMhZwHVWAxjjpJIJ4cOJA41c/ZTbQiKQiIR3A0LIpEgcDQMNiQkhJGDOAAAPZI1I1V3FdGKWOdeOggkfeQ8CPiCR8akM0qW95HJZyRpK+CsYWVpJjJg/WnOBBIAMsAe7kCtnxOpmUdoblYb7e6RmBlGeQy+aKk23RrUg0B7iw6EnMdSfBXBStXsDb6XUZKgo6HRLE+Ncb9VYD5hhwYYIJFbSukBBEjJcqla7am71vcYM0KOy8VcjEinzWQYdT6gitjSvUXXbw6FC5ZscMscn4nmfeeNdlKURKUpREpSlEUf31s7me2+j2mFaY93JKx4RREHW2AdTMR4AB1bORjNdm7e6MNmp0DVKwAeVgNRA+yAAAiDoigKPLOSd5XGRwASeQ41i7dHeOmqKpN4/q4b9Rw+k3rkfuosIc+7XGR8aiqZZWKsscSe3NIcIvx6segGSegrM303gje41MGZWJEFvH/AGsxZi2rkSqO5J1YyeAUHBI3+7HZPLdFJ9rYCLxisoyRGgP38HiT1GST9pjyrmre1fcudUyDnEz19zAA4AznkuubtFmzLYUGd6pmeAJ48SOGmqi+whcXTldkW2vBw1/crhFP92jZVf4348hUwsOwiORhLtK8mu5TzAYqg9MnLEe4r7qs+2tkjRUjVURRhVUAKB5ADgBXbV9QtaVHFox4nPz+wwXM3FzVuX79VxJUFl7EtklcC1Kn7wmm1fq5HzFV1vDsGfdy7ikspJJ7aUO8kLDOFjMYbUVGOAkXEmBjrkc7/qvO1G6CT2ZZHkXRc6448a5Ef6PBoGSOLNKvI5JGBzry7a11Fwc3eEZceX4Wluahe9VvG3cX1t/Y3A1e5+oI6E8cjzVqx88M9KydnbGlt4r/AGbOgUqi39uoYsFQ+2gY89JGjPU6j1rXW0RlWOMELq9pjyVFBLMT5BQSfdXKupGkTSf/AEmJP9sSPIYdQvouybv6i0DnnFuBPLOfnBd2ztkvdsx1COCPi8r8EUc8knmcdP5Vxud99kWfhhge9cc3fAjJ9NQx8k+JrL2Ru5LtxhHEzW+yYG0ggeOdhzbB5sT1PBc8icirX2L2f2FrGY4bWLBBVmdQ7sCMEM75JB48OXHlVpQ2Wazd6uSBowGPMjGeQwHNc1tHblau4soktYMozPMqlz2xQEePY8ejz1Ly+MIFZdptnZO0DoiLWU59kSf2bN5ZBKjy+yfQ8qlu1dlNaXAiGHRUaS2M8jmMQDAlgKD+0dNSshYE4IGfAcxvbu51tcwnSoUkd5FdMqxl4wPFGsEYVmdemtcnhxNVdWnb0Kpp7rqZ/uDi4cjDsCOWecDCVBoX91SIfTqFYjW8kUjQzDDp+o6EHqPWsfaEuE9/D/OuOy7yR0S2uNTuiNLZTsrKZ7YE5TDeL2QXXPHAx1Ge6O07+5gi6OwBx5EjJ/KDWTmGk+KmEYn89D6GRou62ffMu6fbHCP3DgRj5FbKLaEeyLAXUih7qfIgjPl5nrjBBJHmo4ZqPncu5upDc7XuHXGljCvim7luscaatChuBAXhpcniOMy2Pu221to3V33rRRWbC2tCqqwEseCz6GBVlB6dQwwQVBrlbmW3n+jSL3NxH4oSmqWS6iALPGs048EeRwBbKYXPBctmaNxbUPqGjvOEudq0HJozgAZmDjJMQuDu7t13XdUeczksfdLsrsZLq6guLRwI4rdoy076nDNcqZPq2AUtoTKkcCpwONZ172Hm3Yy7JvZbeT7kh1Rt6Egcv3leszc76nacahVSKa2kWNS7PMGjeOTRKWJ8S65gAGOACPs5qzKv7Fwr2rS/GRjOOuuJ9yoDsHYLzxc3EkM3cX0AtLg8uQtpvVGzpRj79B66DU33EMNwj2F5EsgQl4xIvEDPHGeKsrdRg8fSp9t/d6C9gaG5jEiN58wfvK3NWHmKpjbOybjYlxEXcy24YfR7k81/uZscgV4BvL0GEjVrI0XCrQ0xj8dRh7aBXdHaH1FE2tyc8nHQ6Ty0nT2nG0uz25gmjudmXZDxgr3Nx4kdCdWhpgO8ZfLWWIJJDLU22VdSSQo8sJhkI8UbMrFSCQfEhIYcMg9QRwB4DjsbaqXMCSoeDjPqDyIPqDkVm1aUiwsBZkVRvaWuLXZhKUpW1YpSlKIlKUoiUpSiJUC7Tt5ZUEVlZxd9dXOdKdFjHAu45ac8PF4Ths5AIM9rXbP2GkUssx8U0pGpzz0DgqL91FHQczknia11aQqt3XZfMF61xaZCjO4XZoliTcXDfSL1+LzNx055rHnkMcNXM+g4VN6UrMAAQF4lKUr1EqHLsoXe2WuHGY7FBDGDyNxIO9dvwxtEPex6rUxpRFB9/LMLe7OuOjPJZyeqTxsVz6CRB+aqy2XsWS6kSxQlWnLLK45paxsGkPvd9KD90g8DVwdocf8AuLPjJhlt5h6d3PE5/hDVquzTYoVry6PEyzyxRnyhikdeH70veN6+Gqqpbh94HHLdB8Wkx7+isaF4aVrUoj+ojyEz+FMdnbOjgiSKFAkcahVUcgB/rn1rJpSrVVyiPabaE2aTIwSS3mhlVyobSC4icleoEcjnHp051E49nG8uYrcxMFl1zTNOx7+JUIWQRpxESTalQaWBIeQgY41O9/kzsq//APtpz8RGzD9QK1XZrYZjnu2JZrh9Ku2NbQwZhRmI4Zcq8nDh4wBwAqtuLQVrmm85AH0iB6z4cysw6AQsnf8A3R+l2Y7gBLi2IltmAA0umCFH7LABccvZPSqu2HfqJjdKuFjtprgL90qj5T8L6k/DV+VTO8mwu5vr6BRhLmNXj91zPBDIo90mtsf3orXtO3FVgP8Aj4OMfPFWOzrs0O0Zo5hHjH8+asTs92L9F2ZaxEeLuw75595J9Y+fxMR8Kyd6d21vIdIcxSploZkJDxyYIyCCDpIJVlzxBI8iNwBX2rUgEQclVqnRftDNDN3YiMF0v0m3ijGInfVBJM8vAlJIZNYOOPgPHxGriqCdpWwh3bXIUlNBiukDEBoCGAkOAeMLMX5ezr8hUg3L2x9KsLeUsGYrodlIIMiExuQRwILqxB8iKg2dE25dS/pmR0OnhHlGZlZuM4rd1jbS2bHcQvDMgeNxpZW5Ef0PUHmCARWTSp6wVZ7nWk2yL82ErF7SfL2srcwyjLRMfvBePqFyOoFmVr9t7HW5iMbHSQVdHHtRyKdSOueqn4EZB4Eiu7Zs7NGNYAdfC4HLUOeM/ZPMdcEZ41razcJjI+/+/fqsnOLs1lUpStixSlKURKUpREpSlESlKURKUpREpSlESlKURabfK3L7OvFUZYwTaf3tDFf4sVlbC2aLe2hhH/DRUJ8yAAT7ycn41nEV9oiUpSiLTb42Ek+z7qGEAySxPGoJAGXGnmfIEmthsywWCGKFBhI0WNf3VAUfoKyaURKiG/Nj9fs+YDlcRwt+5JJFKP8A8sEX5jUvrHvrMSqFPR43HvR1kH6rWLmhwgosgUpSskXGSMMCCAQRgg8iD0I8qgfZ3ZGwu77ZxP1asLq2z1hk8BX8DqF95z1qfVr7vYqvcwXGSrwiReGMMkgAKt6alRh6r6miLYUpSiJXHTxz8K5UoiUpSiJSlKIlKUoiUpSiJSlKIlKUoiUpSiJSlKIlKUoiUpSiJSlKIlKUoiUpSiJSlKIlKUoiUpSiJSlKIlKU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8200" name="Picture 8" descr="http://home.juliov.com/wp-content/uploads/2012/05/POW-Custom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36" b="89982" l="2643" r="100000">
                        <a14:foregroundMark x1="17929" y1="53461" x2="17929" y2="53461"/>
                        <a14:foregroundMark x1="19214" y1="47086" x2="19214" y2="47086"/>
                        <a14:foregroundMark x1="24857" y1="35337" x2="24857" y2="35337"/>
                        <a14:foregroundMark x1="19214" y1="31876" x2="19214" y2="31876"/>
                        <a14:foregroundMark x1="17214" y1="37796" x2="17214" y2="37796"/>
                        <a14:foregroundMark x1="40071" y1="43716" x2="40071" y2="43716"/>
                        <a14:foregroundMark x1="46071" y1="38707" x2="46071" y2="38707"/>
                        <a14:foregroundMark x1="22857" y1="42077" x2="22857" y2="42077"/>
                        <a14:foregroundMark x1="60643" y1="48361" x2="60643" y2="48361"/>
                        <a14:foregroundMark x1="72857" y1="42896" x2="72857" y2="44627"/>
                        <a14:foregroundMark x1="85143" y1="43352" x2="85143" y2="43352"/>
                        <a14:foregroundMark x1="78857" y1="60656" x2="78857" y2="60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196" y="1231900"/>
            <a:ext cx="2372730" cy="1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8"/>
          <p:cNvSpPr/>
          <p:nvPr/>
        </p:nvSpPr>
        <p:spPr>
          <a:xfrm>
            <a:off x="5185525" y="5191428"/>
            <a:ext cx="2249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272065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rundet rektangel 1"/>
          <p:cNvSpPr/>
          <p:nvPr/>
        </p:nvSpPr>
        <p:spPr bwMode="auto">
          <a:xfrm>
            <a:off x="3929062" y="2266950"/>
            <a:ext cx="1704976" cy="329112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ＭＳ Ｐゴシック" pitchFamily="34" charset="-128"/>
              </a:rPr>
              <a:t>CRIS-DATA:</a:t>
            </a:r>
            <a:r>
              <a:rPr lang="da-DK" u="sng" dirty="0">
                <a:ea typeface="ＭＳ Ｐゴシック" pitchFamily="34" charset="-128"/>
              </a:rPr>
              <a:t/>
            </a:r>
            <a:br>
              <a:rPr lang="da-DK" u="sng" dirty="0">
                <a:ea typeface="ＭＳ Ｐゴシック" pitchFamily="34" charset="-128"/>
              </a:rPr>
            </a:br>
            <a:r>
              <a:rPr lang="da-DK" dirty="0" err="1" smtClean="0">
                <a:ea typeface="ＭＳ Ｐゴシック" pitchFamily="34" charset="-128"/>
              </a:rPr>
              <a:t>Name</a:t>
            </a:r>
            <a:endParaRPr lang="da-DK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err="1" smtClean="0">
                <a:ea typeface="ＭＳ Ｐゴシック" pitchFamily="34" charset="-128"/>
              </a:rPr>
              <a:t>Adress</a:t>
            </a:r>
            <a:endParaRPr lang="da-DK" dirty="0" smtClean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Mail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Telephone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CV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Publications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….</a:t>
            </a:r>
          </a:p>
          <a:p>
            <a:pPr defTabSz="914400"/>
            <a:r>
              <a:rPr lang="da-DK" dirty="0" smtClean="0">
                <a:ea typeface="ＭＳ Ｐゴシック" pitchFamily="34" charset="-128"/>
              </a:rPr>
              <a:t>Institution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….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dirty="0" smtClean="0">
              <a:ea typeface="ＭＳ Ｐゴシック" pitchFamily="34" charset="-128"/>
            </a:endParaRPr>
          </a:p>
        </p:txBody>
      </p:sp>
      <p:sp>
        <p:nvSpPr>
          <p:cNvPr id="4" name="Afrundet rektangel 3"/>
          <p:cNvSpPr/>
          <p:nvPr/>
        </p:nvSpPr>
        <p:spPr bwMode="auto">
          <a:xfrm>
            <a:off x="1171574" y="2266950"/>
            <a:ext cx="1704976" cy="329112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ＭＳ Ｐゴシック" pitchFamily="34" charset="-128"/>
              </a:rPr>
              <a:t>GREY-DATA:</a:t>
            </a:r>
            <a:r>
              <a:rPr lang="da-DK" u="sng" dirty="0">
                <a:ea typeface="ＭＳ Ｐゴシック" pitchFamily="34" charset="-128"/>
              </a:rPr>
              <a:t/>
            </a:r>
            <a:br>
              <a:rPr lang="da-DK" u="sng" dirty="0">
                <a:ea typeface="ＭＳ Ｐゴシック" pitchFamily="34" charset="-128"/>
              </a:rPr>
            </a:br>
            <a:r>
              <a:rPr lang="da-DK" dirty="0" smtClean="0">
                <a:ea typeface="ＭＳ Ｐゴシック" pitchFamily="34" charset="-128"/>
              </a:rPr>
              <a:t>Network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err="1" smtClean="0">
                <a:ea typeface="ＭＳ Ｐゴシック" pitchFamily="34" charset="-128"/>
              </a:rPr>
              <a:t>Facilities</a:t>
            </a:r>
            <a:endParaRPr lang="da-DK" dirty="0" smtClean="0">
              <a:ea typeface="ＭＳ Ｐゴシック" pitchFamily="34" charset="-128"/>
            </a:endParaRPr>
          </a:p>
          <a:p>
            <a:pPr defTabSz="914400"/>
            <a:r>
              <a:rPr lang="da-DK" dirty="0" err="1">
                <a:ea typeface="ＭＳ Ｐゴシック" pitchFamily="34" charset="-128"/>
              </a:rPr>
              <a:t>Interests</a:t>
            </a:r>
            <a:endParaRPr lang="da-DK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….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err="1" smtClean="0">
                <a:ea typeface="ＭＳ Ｐゴシック" pitchFamily="34" charset="-128"/>
              </a:rPr>
              <a:t>Institutional</a:t>
            </a:r>
            <a:r>
              <a:rPr lang="da-DK" dirty="0" smtClean="0">
                <a:ea typeface="ＭＳ Ｐゴシック" pitchFamily="34" charset="-128"/>
              </a:rPr>
              <a:t> policy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Strategic alliances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….</a:t>
            </a:r>
          </a:p>
        </p:txBody>
      </p:sp>
      <p:sp>
        <p:nvSpPr>
          <p:cNvPr id="5" name="Højrepil 4"/>
          <p:cNvSpPr/>
          <p:nvPr/>
        </p:nvSpPr>
        <p:spPr bwMode="auto">
          <a:xfrm>
            <a:off x="3033712" y="3184951"/>
            <a:ext cx="666750" cy="623889"/>
          </a:xfrm>
          <a:prstGeom prst="rightArrow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ＭＳ Ｐゴシック" pitchFamily="34" charset="-128"/>
            </a:endParaRPr>
          </a:p>
        </p:txBody>
      </p:sp>
      <p:sp>
        <p:nvSpPr>
          <p:cNvPr id="6" name="Afrundet rektangel 5"/>
          <p:cNvSpPr/>
          <p:nvPr/>
        </p:nvSpPr>
        <p:spPr bwMode="auto">
          <a:xfrm>
            <a:off x="6772275" y="2266949"/>
            <a:ext cx="1704976" cy="329112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ＭＳ Ｐゴシック" pitchFamily="34" charset="-128"/>
              </a:rPr>
              <a:t>Application: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u="sng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err="1" smtClean="0">
                <a:ea typeface="ＭＳ Ｐゴシック" pitchFamily="34" charset="-128"/>
              </a:rPr>
              <a:t>Applicant</a:t>
            </a:r>
            <a:endParaRPr lang="da-DK" dirty="0" smtClean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Partners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Budget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dirty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34" charset="-128"/>
              </a:rPr>
              <a:t>Elements of </a:t>
            </a:r>
            <a:r>
              <a:rPr lang="da-DK" dirty="0" err="1" smtClean="0">
                <a:ea typeface="ＭＳ Ｐゴシック" pitchFamily="34" charset="-128"/>
              </a:rPr>
              <a:t>content</a:t>
            </a:r>
            <a:endParaRPr lang="da-DK" dirty="0" smtClean="0">
              <a:ea typeface="ＭＳ Ｐゴシック" pitchFamily="34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dirty="0" smtClean="0">
              <a:ea typeface="ＭＳ Ｐゴシック" pitchFamily="34" charset="-128"/>
            </a:endParaRPr>
          </a:p>
        </p:txBody>
      </p:sp>
      <p:sp>
        <p:nvSpPr>
          <p:cNvPr id="7" name="Højrepil 6"/>
          <p:cNvSpPr/>
          <p:nvPr/>
        </p:nvSpPr>
        <p:spPr bwMode="auto">
          <a:xfrm>
            <a:off x="5819775" y="3184950"/>
            <a:ext cx="666750" cy="623889"/>
          </a:xfrm>
          <a:prstGeom prst="rightArrow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ＭＳ Ｐゴシック" pitchFamily="34" charset="-128"/>
            </a:endParaRPr>
          </a:p>
        </p:txBody>
      </p:sp>
      <p:sp>
        <p:nvSpPr>
          <p:cNvPr id="8" name="Opadbuet pil 7"/>
          <p:cNvSpPr/>
          <p:nvPr/>
        </p:nvSpPr>
        <p:spPr bwMode="auto">
          <a:xfrm>
            <a:off x="2466975" y="6048375"/>
            <a:ext cx="4953000" cy="619125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ＭＳ Ｐゴシック" pitchFamily="34" charset="-128"/>
            </a:endParaRPr>
          </a:p>
        </p:txBody>
      </p:sp>
      <p:sp>
        <p:nvSpPr>
          <p:cNvPr id="9" name="Opadbuet pil 8"/>
          <p:cNvSpPr/>
          <p:nvPr/>
        </p:nvSpPr>
        <p:spPr bwMode="auto">
          <a:xfrm rot="10800000">
            <a:off x="2305050" y="5248512"/>
            <a:ext cx="4953000" cy="619125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ea typeface="ＭＳ Ｐゴシック" pitchFamily="34" charset="-128"/>
            </a:endParaRPr>
          </a:p>
        </p:txBody>
      </p:sp>
      <p:sp>
        <p:nvSpPr>
          <p:cNvPr id="10" name="Tekstboks 9"/>
          <p:cNvSpPr txBox="1"/>
          <p:nvPr/>
        </p:nvSpPr>
        <p:spPr>
          <a:xfrm>
            <a:off x="7739063" y="6457890"/>
            <a:ext cx="9492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dirty="0" smtClean="0"/>
              <a:t>©Jan Andersen</a:t>
            </a:r>
            <a:endParaRPr lang="da-DK" sz="800" dirty="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”Intuition”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1660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Glimpse</a:t>
            </a:r>
            <a:r>
              <a:rPr lang="da-DK" dirty="0" smtClean="0"/>
              <a:t> of a </a:t>
            </a:r>
            <a:r>
              <a:rPr lang="da-DK" dirty="0" err="1" smtClean="0"/>
              <a:t>strategy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596900" y="2400300"/>
            <a:ext cx="8229600" cy="3530600"/>
          </a:xfrm>
        </p:spPr>
        <p:txBody>
          <a:bodyPr/>
          <a:lstStyle/>
          <a:p>
            <a:r>
              <a:rPr lang="da-DK" dirty="0" err="1" smtClean="0"/>
              <a:t>Indentify</a:t>
            </a:r>
            <a:r>
              <a:rPr lang="da-DK" dirty="0" smtClean="0"/>
              <a:t> alliances – Researchers, EARMA, CRIS-</a:t>
            </a:r>
            <a:r>
              <a:rPr lang="da-DK" dirty="0" err="1" smtClean="0"/>
              <a:t>people</a:t>
            </a:r>
            <a:r>
              <a:rPr lang="da-DK" dirty="0" smtClean="0"/>
              <a:t>, </a:t>
            </a:r>
            <a:r>
              <a:rPr lang="da-DK" dirty="0" err="1" smtClean="0"/>
              <a:t>etc</a:t>
            </a:r>
            <a:r>
              <a:rPr lang="da-DK" dirty="0" smtClean="0"/>
              <a:t> (</a:t>
            </a:r>
            <a:r>
              <a:rPr lang="da-DK" dirty="0" err="1" smtClean="0"/>
              <a:t>share</a:t>
            </a:r>
            <a:r>
              <a:rPr lang="da-DK" dirty="0" smtClean="0"/>
              <a:t> a </a:t>
            </a:r>
            <a:r>
              <a:rPr lang="da-DK" dirty="0" err="1" smtClean="0"/>
              <a:t>common</a:t>
            </a:r>
            <a:r>
              <a:rPr lang="da-DK" dirty="0" smtClean="0"/>
              <a:t> </a:t>
            </a:r>
            <a:r>
              <a:rPr lang="da-DK" dirty="0" err="1" smtClean="0"/>
              <a:t>goal</a:t>
            </a:r>
            <a:r>
              <a:rPr lang="da-DK" dirty="0" smtClean="0"/>
              <a:t>)</a:t>
            </a:r>
            <a:br>
              <a:rPr lang="da-DK" dirty="0" smtClean="0"/>
            </a:br>
            <a:endParaRPr lang="da-DK" dirty="0" smtClean="0"/>
          </a:p>
          <a:p>
            <a:r>
              <a:rPr lang="da-DK" dirty="0" err="1" smtClean="0"/>
              <a:t>Identify</a:t>
            </a:r>
            <a:r>
              <a:rPr lang="da-DK" dirty="0" smtClean="0"/>
              <a:t> positive </a:t>
            </a:r>
            <a:r>
              <a:rPr lang="da-DK" dirty="0" err="1" smtClean="0"/>
              <a:t>counterparts</a:t>
            </a:r>
            <a:r>
              <a:rPr lang="da-DK" dirty="0" smtClean="0"/>
              <a:t> – </a:t>
            </a:r>
            <a:r>
              <a:rPr lang="da-DK" dirty="0" err="1" smtClean="0"/>
              <a:t>existing</a:t>
            </a:r>
            <a:r>
              <a:rPr lang="da-DK" dirty="0" smtClean="0"/>
              <a:t> </a:t>
            </a:r>
            <a:r>
              <a:rPr lang="da-DK" dirty="0" err="1" smtClean="0"/>
              <a:t>funding</a:t>
            </a:r>
            <a:r>
              <a:rPr lang="da-DK" dirty="0" smtClean="0"/>
              <a:t> </a:t>
            </a:r>
            <a:r>
              <a:rPr lang="da-DK" dirty="0" err="1" smtClean="0"/>
              <a:t>schemes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dirty="0" err="1" smtClean="0"/>
              <a:t>Identify</a:t>
            </a:r>
            <a:r>
              <a:rPr lang="da-DK" dirty="0" smtClean="0"/>
              <a:t> </a:t>
            </a:r>
            <a:r>
              <a:rPr lang="da-DK" dirty="0" err="1" smtClean="0"/>
              <a:t>barriers</a:t>
            </a:r>
            <a:r>
              <a:rPr lang="da-DK" dirty="0"/>
              <a:t> </a:t>
            </a:r>
            <a:r>
              <a:rPr lang="da-DK" dirty="0" smtClean="0"/>
              <a:t>– </a:t>
            </a:r>
            <a:r>
              <a:rPr lang="da-DK" dirty="0" err="1" smtClean="0"/>
              <a:t>Commission</a:t>
            </a:r>
            <a:r>
              <a:rPr lang="da-DK" dirty="0" smtClean="0"/>
              <a:t> / National </a:t>
            </a:r>
            <a:r>
              <a:rPr lang="da-DK" dirty="0" err="1" smtClean="0"/>
              <a:t>policies</a:t>
            </a:r>
            <a:r>
              <a:rPr lang="da-DK" dirty="0"/>
              <a:t> </a:t>
            </a:r>
            <a:r>
              <a:rPr lang="da-DK" dirty="0" smtClean="0"/>
              <a:t>– ignorance or </a:t>
            </a:r>
            <a:r>
              <a:rPr lang="da-DK" dirty="0" err="1" smtClean="0"/>
              <a:t>conservatism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 smtClean="0"/>
          </a:p>
          <a:p>
            <a:r>
              <a:rPr lang="da-DK" dirty="0" err="1" smtClean="0"/>
              <a:t>Communicate</a:t>
            </a:r>
            <a:r>
              <a:rPr lang="da-DK" dirty="0" smtClean="0"/>
              <a:t> solutions</a:t>
            </a:r>
          </a:p>
          <a:p>
            <a:endParaRPr lang="da-DK" dirty="0"/>
          </a:p>
          <a:p>
            <a:r>
              <a:rPr lang="da-DK" dirty="0" err="1" smtClean="0"/>
              <a:t>Ownership</a:t>
            </a:r>
            <a:r>
              <a:rPr lang="da-DK" dirty="0" smtClean="0"/>
              <a:t> – the </a:t>
            </a:r>
            <a:r>
              <a:rPr lang="da-DK" dirty="0" err="1" smtClean="0"/>
              <a:t>big</a:t>
            </a:r>
            <a:r>
              <a:rPr lang="da-DK" dirty="0" smtClean="0"/>
              <a:t> rotten </a:t>
            </a:r>
            <a:r>
              <a:rPr lang="da-DK" dirty="0" err="1" smtClean="0"/>
              <a:t>apple</a:t>
            </a:r>
            <a:r>
              <a:rPr lang="da-DK" dirty="0" smtClean="0"/>
              <a:t> in the basket</a:t>
            </a:r>
            <a:endParaRPr lang="da-DK" dirty="0"/>
          </a:p>
        </p:txBody>
      </p:sp>
      <p:pic>
        <p:nvPicPr>
          <p:cNvPr id="10242" name="Picture 2" descr="http://txenetworks.com/wp-content/uploads/2011/03/collective-code-ownership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92" l="0" r="100000">
                        <a14:foregroundMark x1="16750" y1="16031" x2="16750" y2="16031"/>
                        <a14:foregroundMark x1="17000" y1="12595" x2="17000" y2="12595"/>
                        <a14:foregroundMark x1="14750" y1="9160" x2="14750" y2="9160"/>
                        <a14:foregroundMark x1="33500" y1="31679" x2="33500" y2="31679"/>
                        <a14:foregroundMark x1="52250" y1="38931" x2="52250" y2="38931"/>
                        <a14:foregroundMark x1="33000" y1="41603" x2="33000" y2="41603"/>
                        <a14:foregroundMark x1="71000" y1="39695" x2="71000" y2="40840"/>
                        <a14:foregroundMark x1="70750" y1="60687" x2="70750" y2="60687"/>
                        <a14:foregroundMark x1="70750" y1="63359" x2="70750" y2="63359"/>
                        <a14:foregroundMark x1="70500" y1="65649" x2="70500" y2="65649"/>
                        <a14:foregroundMark x1="73500" y1="76336" x2="73500" y2="76336"/>
                        <a14:foregroundMark x1="69000" y1="77863" x2="69000" y2="77863"/>
                        <a14:foregroundMark x1="68500" y1="80534" x2="68500" y2="80534"/>
                        <a14:foregroundMark x1="69750" y1="74046" x2="69750" y2="74046"/>
                        <a14:foregroundMark x1="67500" y1="85496" x2="67500" y2="85496"/>
                        <a14:foregroundMark x1="66500" y1="87405" x2="66500" y2="87405"/>
                        <a14:foregroundMark x1="66500" y1="88550" x2="66500" y2="88550"/>
                        <a14:foregroundMark x1="66000" y1="89695" x2="66000" y2="89695"/>
                        <a14:foregroundMark x1="65500" y1="91221" x2="65500" y2="91221"/>
                        <a14:foregroundMark x1="55750" y1="87786" x2="55750" y2="87786"/>
                        <a14:foregroundMark x1="54750" y1="80916" x2="54750" y2="80916"/>
                        <a14:foregroundMark x1="53500" y1="77863" x2="53500" y2="77863"/>
                        <a14:foregroundMark x1="49750" y1="79389" x2="49750" y2="79389"/>
                        <a14:foregroundMark x1="49250" y1="81679" x2="49250" y2="81679"/>
                        <a14:foregroundMark x1="48250" y1="84733" x2="48250" y2="84733"/>
                        <a14:foregroundMark x1="46750" y1="87405" x2="46750" y2="87405"/>
                        <a14:foregroundMark x1="36000" y1="83969" x2="36000" y2="83969"/>
                        <a14:foregroundMark x1="35500" y1="81679" x2="35500" y2="81679"/>
                        <a14:foregroundMark x1="29750" y1="76718" x2="29750" y2="76718"/>
                        <a14:foregroundMark x1="25750" y1="83588" x2="25750" y2="83588"/>
                        <a14:foregroundMark x1="27250" y1="81298" x2="27250" y2="81298"/>
                        <a14:foregroundMark x1="25500" y1="11450" x2="25500" y2="11450"/>
                        <a14:foregroundMark x1="81000" y1="38550" x2="81000" y2="38550"/>
                        <a14:foregroundMark x1="81250" y1="36641" x2="81250" y2="36641"/>
                        <a14:foregroundMark x1="80500" y1="40840" x2="80500" y2="40840"/>
                        <a14:foregroundMark x1="76750" y1="47710" x2="76750" y2="47710"/>
                        <a14:foregroundMark x1="69500" y1="52290" x2="69500" y2="52290"/>
                        <a14:foregroundMark x1="61000" y1="36641" x2="61000" y2="36641"/>
                        <a14:foregroundMark x1="60750" y1="38931" x2="60750" y2="38931"/>
                        <a14:foregroundMark x1="60250" y1="40076" x2="60250" y2="40076"/>
                        <a14:foregroundMark x1="59500" y1="41985" x2="59500" y2="41985"/>
                        <a14:foregroundMark x1="58500" y1="43893" x2="58500" y2="43893"/>
                        <a14:foregroundMark x1="58000" y1="45420" x2="58000" y2="45420"/>
                        <a14:foregroundMark x1="57500" y1="46947" x2="57500" y2="46947"/>
                        <a14:foregroundMark x1="55750" y1="49237" x2="55750" y2="49237"/>
                        <a14:foregroundMark x1="54500" y1="51145" x2="54500" y2="51145"/>
                        <a14:foregroundMark x1="45750" y1="44275" x2="45750" y2="44275"/>
                        <a14:foregroundMark x1="42000" y1="38168" x2="42000" y2="38168"/>
                        <a14:foregroundMark x1="23000" y1="31298" x2="23000" y2="31298"/>
                        <a14:foregroundMark x1="48750" y1="83969" x2="48750" y2="83969"/>
                        <a14:foregroundMark x1="49000" y1="80916" x2="49000" y2="80916"/>
                        <a14:foregroundMark x1="50000" y1="77481" x2="50000" y2="77481"/>
                        <a14:foregroundMark x1="39750" y1="44275" x2="39750" y2="44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362448"/>
            <a:ext cx="3810000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40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FUTURE!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96900" y="2400300"/>
            <a:ext cx="8229600" cy="3619500"/>
          </a:xfrm>
        </p:spPr>
        <p:txBody>
          <a:bodyPr/>
          <a:lstStyle/>
          <a:p>
            <a:r>
              <a:rPr lang="da-DK" dirty="0" smtClean="0"/>
              <a:t>Is Nirvana </a:t>
            </a:r>
            <a:r>
              <a:rPr lang="da-DK" dirty="0" err="1" smtClean="0"/>
              <a:t>ambitious</a:t>
            </a:r>
            <a:r>
              <a:rPr lang="da-DK" dirty="0" smtClean="0"/>
              <a:t> </a:t>
            </a:r>
            <a:r>
              <a:rPr lang="da-DK" dirty="0" err="1" smtClean="0"/>
              <a:t>enough</a:t>
            </a:r>
            <a:r>
              <a:rPr lang="da-DK" dirty="0" smtClean="0"/>
              <a:t>?</a:t>
            </a:r>
          </a:p>
          <a:p>
            <a:r>
              <a:rPr lang="da-DK" dirty="0" smtClean="0"/>
              <a:t>The researcher in the center</a:t>
            </a:r>
          </a:p>
          <a:p>
            <a:r>
              <a:rPr lang="da-DK" dirty="0" err="1" smtClean="0"/>
              <a:t>Discrete</a:t>
            </a:r>
            <a:r>
              <a:rPr lang="da-DK" dirty="0" smtClean="0"/>
              <a:t> </a:t>
            </a:r>
            <a:r>
              <a:rPr lang="da-DK" dirty="0" err="1" smtClean="0"/>
              <a:t>collection</a:t>
            </a:r>
            <a:r>
              <a:rPr lang="da-DK" dirty="0" smtClean="0"/>
              <a:t> of data –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in 13 not 84</a:t>
            </a:r>
          </a:p>
          <a:p>
            <a:r>
              <a:rPr lang="da-DK" dirty="0" smtClean="0"/>
              <a:t>Value-</a:t>
            </a:r>
            <a:r>
              <a:rPr lang="da-DK" dirty="0" err="1" smtClean="0"/>
              <a:t>added</a:t>
            </a:r>
            <a:endParaRPr lang="da-DK" dirty="0" smtClean="0"/>
          </a:p>
          <a:p>
            <a:r>
              <a:rPr lang="da-DK" dirty="0" smtClean="0"/>
              <a:t>Whole </a:t>
            </a:r>
            <a:r>
              <a:rPr lang="da-DK" dirty="0" err="1" smtClean="0"/>
              <a:t>process</a:t>
            </a:r>
            <a:r>
              <a:rPr lang="da-DK" dirty="0" smtClean="0"/>
              <a:t> in </a:t>
            </a:r>
            <a:r>
              <a:rPr lang="da-DK" dirty="0" err="1" smtClean="0"/>
              <a:t>focus</a:t>
            </a:r>
            <a:r>
              <a:rPr lang="da-DK" dirty="0" smtClean="0"/>
              <a:t>:</a:t>
            </a:r>
          </a:p>
          <a:p>
            <a:pPr lvl="1"/>
            <a:r>
              <a:rPr lang="da-DK" dirty="0" smtClean="0"/>
              <a:t>Idea</a:t>
            </a:r>
          </a:p>
          <a:p>
            <a:pPr lvl="1"/>
            <a:r>
              <a:rPr lang="da-DK" dirty="0" smtClean="0"/>
              <a:t>Project</a:t>
            </a:r>
          </a:p>
          <a:p>
            <a:pPr lvl="1"/>
            <a:r>
              <a:rPr lang="da-DK" dirty="0" err="1" smtClean="0"/>
              <a:t>Publication</a:t>
            </a:r>
            <a:endParaRPr lang="da-DK" dirty="0" smtClean="0"/>
          </a:p>
          <a:p>
            <a:pPr lvl="1"/>
            <a:r>
              <a:rPr lang="da-DK" dirty="0" err="1" smtClean="0"/>
              <a:t>Result</a:t>
            </a:r>
            <a:r>
              <a:rPr lang="da-DK" dirty="0" smtClean="0"/>
              <a:t>!</a:t>
            </a:r>
          </a:p>
          <a:p>
            <a:pPr marL="457200" lvl="1" indent="0">
              <a:buNone/>
            </a:pPr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207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log.shaleshockmedia.org/wp-content/uploads/2013/01/gigo3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1942463"/>
            <a:ext cx="6289676" cy="485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49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b="1" dirty="0" smtClean="0">
                <a:solidFill>
                  <a:srgbClr val="003399"/>
                </a:solidFill>
              </a:rPr>
              <a:t>Background</a:t>
            </a:r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96900" y="2171700"/>
            <a:ext cx="8229600" cy="323850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35000"/>
              </a:spcBef>
              <a:buClr>
                <a:srgbClr val="000099"/>
              </a:buClr>
              <a:buSzPct val="70000"/>
              <a:buNone/>
            </a:pPr>
            <a:r>
              <a:rPr lang="da-DK" sz="1600" dirty="0" smtClean="0">
                <a:solidFill>
                  <a:srgbClr val="003399"/>
                </a:solidFill>
              </a:rPr>
              <a:t>Master </a:t>
            </a:r>
            <a:r>
              <a:rPr lang="da-DK" sz="1600" dirty="0">
                <a:solidFill>
                  <a:srgbClr val="003399"/>
                </a:solidFill>
              </a:rPr>
              <a:t>Danish Language and Computer Science 1995</a:t>
            </a:r>
          </a:p>
          <a:p>
            <a:pPr marL="217488" lvl="1" indent="-21590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None/>
            </a:pPr>
            <a:r>
              <a:rPr lang="da-DK" sz="1600" dirty="0" smtClean="0">
                <a:solidFill>
                  <a:srgbClr val="003399"/>
                </a:solidFill>
                <a:ea typeface="+mn-ea"/>
              </a:rPr>
              <a:t>1994 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Faculty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of 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Science, </a:t>
            </a:r>
            <a:r>
              <a:rPr lang="da-DK" sz="1600" dirty="0" err="1" smtClean="0">
                <a:solidFill>
                  <a:srgbClr val="003399"/>
                </a:solidFill>
              </a:rPr>
              <a:t>University</a:t>
            </a:r>
            <a:r>
              <a:rPr lang="da-DK" sz="1600" dirty="0" smtClean="0">
                <a:solidFill>
                  <a:srgbClr val="003399"/>
                </a:solidFill>
              </a:rPr>
              <a:t> of Copenhagen </a:t>
            </a:r>
            <a:endParaRPr lang="da-DK" sz="1600" dirty="0">
              <a:solidFill>
                <a:srgbClr val="003399"/>
              </a:solidFill>
              <a:ea typeface="+mn-ea"/>
            </a:endParaRPr>
          </a:p>
          <a:p>
            <a:pPr marL="217488" lvl="1" indent="-21590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None/>
            </a:pPr>
            <a:r>
              <a:rPr lang="da-DK" sz="1600" dirty="0">
                <a:solidFill>
                  <a:srgbClr val="003399"/>
                </a:solidFill>
                <a:ea typeface="+mn-ea"/>
              </a:rPr>
              <a:t>1999 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Rectors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Office, </a:t>
            </a:r>
            <a:r>
              <a:rPr lang="da-DK" sz="1600" dirty="0" err="1" smtClean="0">
                <a:solidFill>
                  <a:srgbClr val="003399"/>
                </a:solidFill>
              </a:rPr>
              <a:t>University</a:t>
            </a:r>
            <a:r>
              <a:rPr lang="da-DK" sz="1600" dirty="0" smtClean="0">
                <a:solidFill>
                  <a:srgbClr val="003399"/>
                </a:solidFill>
              </a:rPr>
              <a:t> of Copenhagen </a:t>
            </a:r>
            <a:endParaRPr lang="da-DK" sz="1600" dirty="0">
              <a:solidFill>
                <a:srgbClr val="003399"/>
              </a:solidFill>
              <a:ea typeface="+mn-ea"/>
            </a:endParaRPr>
          </a:p>
          <a:p>
            <a:pPr marL="217488" lvl="1" indent="-21590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None/>
            </a:pPr>
            <a:r>
              <a:rPr lang="da-DK" sz="1600" dirty="0" smtClean="0">
                <a:solidFill>
                  <a:srgbClr val="003399"/>
                </a:solidFill>
                <a:ea typeface="+mn-ea"/>
              </a:rPr>
              <a:t>2005 Royal 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Veterinary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and Agricultural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University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(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Merged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with KU 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2007)</a:t>
            </a:r>
          </a:p>
          <a:p>
            <a:pPr marL="217488" lvl="1" indent="-21590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None/>
            </a:pPr>
            <a:r>
              <a:rPr lang="da-DK" sz="1600" dirty="0" smtClean="0">
                <a:solidFill>
                  <a:srgbClr val="003399"/>
                </a:solidFill>
                <a:ea typeface="+mn-ea"/>
              </a:rPr>
              <a:t>2006 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Merger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Secretariate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,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University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of Copenhagen</a:t>
            </a:r>
          </a:p>
          <a:p>
            <a:pPr marL="217488" lvl="1" indent="-21590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None/>
            </a:pPr>
            <a:r>
              <a:rPr lang="da-DK" sz="1600" dirty="0" smtClean="0">
                <a:solidFill>
                  <a:srgbClr val="003399"/>
                </a:solidFill>
                <a:ea typeface="+mn-ea"/>
              </a:rPr>
              <a:t>2007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Faculty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of Life 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Sciences,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University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of Copenhagen</a:t>
            </a:r>
          </a:p>
          <a:p>
            <a:pPr marL="217488" lvl="1" indent="-21590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None/>
            </a:pPr>
            <a:r>
              <a:rPr lang="da-DK" sz="1600" dirty="0" smtClean="0">
                <a:solidFill>
                  <a:srgbClr val="003399"/>
                </a:solidFill>
                <a:ea typeface="+mn-ea"/>
              </a:rPr>
              <a:t>2012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Faculty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of Science,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University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of Copenhagen</a:t>
            </a:r>
          </a:p>
          <a:p>
            <a:pPr marL="0" indent="0">
              <a:lnSpc>
                <a:spcPct val="85000"/>
              </a:lnSpc>
              <a:spcBef>
                <a:spcPct val="35000"/>
              </a:spcBef>
              <a:buClr>
                <a:srgbClr val="000099"/>
              </a:buClr>
              <a:buSzPct val="70000"/>
              <a:buNone/>
            </a:pPr>
            <a:endParaRPr lang="da-DK" sz="1600" dirty="0">
              <a:solidFill>
                <a:srgbClr val="003399"/>
              </a:solidFill>
            </a:endParaRPr>
          </a:p>
          <a:p>
            <a:pPr marL="0" indent="0">
              <a:lnSpc>
                <a:spcPct val="85000"/>
              </a:lnSpc>
              <a:spcBef>
                <a:spcPct val="35000"/>
              </a:spcBef>
              <a:buClr>
                <a:srgbClr val="000099"/>
              </a:buClr>
              <a:buSzPct val="70000"/>
              <a:buNone/>
            </a:pPr>
            <a:r>
              <a:rPr lang="da-DK" sz="1600" dirty="0">
                <a:solidFill>
                  <a:srgbClr val="003399"/>
                </a:solidFill>
              </a:rPr>
              <a:t>Research Manager Profile:</a:t>
            </a:r>
          </a:p>
          <a:p>
            <a:pPr marL="287338" lvl="1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 err="1">
                <a:solidFill>
                  <a:srgbClr val="003399"/>
                </a:solidFill>
                <a:ea typeface="+mn-ea"/>
              </a:rPr>
              <a:t>External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funding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of 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Research - 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EU-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Liason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Officer</a:t>
            </a:r>
          </a:p>
          <a:p>
            <a:pPr marL="287338" lvl="1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>
                <a:solidFill>
                  <a:srgbClr val="003399"/>
                </a:solidFill>
                <a:ea typeface="+mn-ea"/>
              </a:rPr>
              <a:t>Research policy, </a:t>
            </a:r>
            <a:r>
              <a:rPr lang="da-DK" sz="1600" dirty="0" err="1">
                <a:solidFill>
                  <a:srgbClr val="003399"/>
                </a:solidFill>
                <a:ea typeface="+mn-ea"/>
              </a:rPr>
              <a:t>strategy</a:t>
            </a:r>
            <a:r>
              <a:rPr lang="da-DK" sz="1600" dirty="0">
                <a:solidFill>
                  <a:srgbClr val="003399"/>
                </a:solidFill>
                <a:ea typeface="+mn-ea"/>
              </a:rPr>
              <a:t> and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planning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</a:t>
            </a:r>
            <a:endParaRPr lang="da-DK" sz="1600" dirty="0">
              <a:solidFill>
                <a:srgbClr val="003399"/>
              </a:solidFill>
              <a:ea typeface="+mn-ea"/>
            </a:endParaRPr>
          </a:p>
          <a:p>
            <a:pPr marL="287338" lvl="1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>
                <a:solidFill>
                  <a:srgbClr val="003399"/>
                </a:solidFill>
                <a:ea typeface="+mn-ea"/>
              </a:rPr>
              <a:t>Research 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output, performance </a:t>
            </a:r>
            <a:r>
              <a:rPr lang="da-DK" sz="1600" dirty="0" err="1" smtClean="0">
                <a:solidFill>
                  <a:srgbClr val="003399"/>
                </a:solidFill>
                <a:ea typeface="+mn-ea"/>
              </a:rPr>
              <a:t>indicators</a:t>
            </a:r>
            <a:r>
              <a:rPr lang="da-DK" sz="1600" dirty="0" smtClean="0">
                <a:solidFill>
                  <a:srgbClr val="003399"/>
                </a:solidFill>
                <a:ea typeface="+mn-ea"/>
              </a:rPr>
              <a:t> - CURIS</a:t>
            </a:r>
            <a:endParaRPr lang="da-DK" sz="1600" dirty="0">
              <a:solidFill>
                <a:srgbClr val="003399"/>
              </a:solidFill>
              <a:ea typeface="+mn-ea"/>
            </a:endParaRPr>
          </a:p>
          <a:p>
            <a:pPr marL="287338" lvl="1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 smtClean="0">
                <a:solidFill>
                  <a:srgbClr val="003399"/>
                </a:solidFill>
                <a:ea typeface="+mn-ea"/>
              </a:rPr>
              <a:t>International dimension – EARMA Chair 2010-</a:t>
            </a:r>
            <a:br>
              <a:rPr lang="da-DK" sz="1600" dirty="0" smtClean="0">
                <a:solidFill>
                  <a:srgbClr val="003399"/>
                </a:solidFill>
                <a:ea typeface="+mn-ea"/>
              </a:rPr>
            </a:br>
            <a:r>
              <a:rPr lang="da-DK" sz="1600" dirty="0" smtClean="0">
                <a:solidFill>
                  <a:srgbClr val="003399"/>
                </a:solidFill>
                <a:ea typeface="+mn-ea"/>
              </a:rPr>
              <a:t>DARMA, NUAS, SRA, NCURA…</a:t>
            </a:r>
          </a:p>
          <a:p>
            <a:pPr marL="287338" lvl="1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endParaRPr lang="da-DK" sz="1600" dirty="0">
              <a:solidFill>
                <a:srgbClr val="003399"/>
              </a:solidFill>
              <a:ea typeface="+mn-ea"/>
            </a:endParaRPr>
          </a:p>
          <a:p>
            <a:pPr marL="1588" lvl="1" indent="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None/>
            </a:pPr>
            <a:r>
              <a:rPr lang="da-DK" sz="1600" b="1" dirty="0" smtClean="0">
                <a:solidFill>
                  <a:srgbClr val="003399"/>
                </a:solidFill>
                <a:ea typeface="+mn-ea"/>
              </a:rPr>
              <a:t>Innovative </a:t>
            </a:r>
            <a:r>
              <a:rPr lang="da-DK" sz="1600" b="1" dirty="0" err="1" smtClean="0">
                <a:solidFill>
                  <a:srgbClr val="003399"/>
                </a:solidFill>
                <a:ea typeface="+mn-ea"/>
              </a:rPr>
              <a:t>initiatives</a:t>
            </a:r>
            <a:r>
              <a:rPr lang="da-DK" sz="1600" b="1" dirty="0" smtClean="0">
                <a:solidFill>
                  <a:srgbClr val="003399"/>
                </a:solidFill>
                <a:ea typeface="+mn-ea"/>
              </a:rPr>
              <a:t>: Øresund </a:t>
            </a:r>
            <a:r>
              <a:rPr lang="da-DK" sz="1600" b="1" dirty="0" err="1" smtClean="0">
                <a:solidFill>
                  <a:srgbClr val="003399"/>
                </a:solidFill>
                <a:ea typeface="+mn-ea"/>
              </a:rPr>
              <a:t>University</a:t>
            </a:r>
            <a:r>
              <a:rPr lang="da-DK" sz="1600" b="1" dirty="0" smtClean="0">
                <a:solidFill>
                  <a:srgbClr val="003399"/>
                </a:solidFill>
                <a:ea typeface="+mn-ea"/>
              </a:rPr>
              <a:t>, EU-</a:t>
            </a:r>
            <a:r>
              <a:rPr lang="da-DK" sz="1600" b="1" dirty="0" err="1" smtClean="0">
                <a:solidFill>
                  <a:srgbClr val="003399"/>
                </a:solidFill>
                <a:ea typeface="+mn-ea"/>
              </a:rPr>
              <a:t>Erfa</a:t>
            </a:r>
            <a:r>
              <a:rPr lang="da-DK" sz="1600" b="1" dirty="0" smtClean="0">
                <a:solidFill>
                  <a:srgbClr val="003399"/>
                </a:solidFill>
                <a:ea typeface="+mn-ea"/>
              </a:rPr>
              <a:t>, DARMA, CURIS, CRF, </a:t>
            </a:r>
            <a:r>
              <a:rPr lang="da-DK" sz="1600" b="1" dirty="0" err="1" smtClean="0">
                <a:solidFill>
                  <a:srgbClr val="003399"/>
                </a:solidFill>
                <a:ea typeface="+mn-ea"/>
              </a:rPr>
              <a:t>Merger-process</a:t>
            </a:r>
            <a:endParaRPr lang="pl-PL" sz="1600" b="1" dirty="0" smtClean="0">
              <a:solidFill>
                <a:srgbClr val="003399"/>
              </a:solidFill>
            </a:endParaRPr>
          </a:p>
        </p:txBody>
      </p:sp>
      <p:sp>
        <p:nvSpPr>
          <p:cNvPr id="2" name="Tekstboks 1"/>
          <p:cNvSpPr txBox="1"/>
          <p:nvPr/>
        </p:nvSpPr>
        <p:spPr>
          <a:xfrm>
            <a:off x="5676723" y="4367882"/>
            <a:ext cx="3041538" cy="11880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Real </a:t>
            </a:r>
            <a:r>
              <a:rPr lang="da-DK" sz="1600" dirty="0" err="1" smtClean="0">
                <a:solidFill>
                  <a:srgbClr val="003399"/>
                </a:solidFill>
                <a:latin typeface="+mn-lt"/>
                <a:ea typeface="+mn-ea"/>
              </a:rPr>
              <a:t>Competence</a:t>
            </a:r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:</a:t>
            </a:r>
          </a:p>
          <a:p>
            <a:pPr marL="287338" lvl="1" indent="-285750" eaLnBrk="0" hangingPunct="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 err="1">
                <a:solidFill>
                  <a:srgbClr val="003399"/>
                </a:solidFill>
                <a:latin typeface="+mn-lt"/>
                <a:ea typeface="+mn-ea"/>
              </a:rPr>
              <a:t>Ability</a:t>
            </a:r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 to </a:t>
            </a:r>
            <a:r>
              <a:rPr lang="da-DK" sz="1600" dirty="0" err="1">
                <a:solidFill>
                  <a:srgbClr val="003399"/>
                </a:solidFill>
                <a:latin typeface="+mn-lt"/>
                <a:ea typeface="+mn-ea"/>
              </a:rPr>
              <a:t>read</a:t>
            </a:r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 the </a:t>
            </a:r>
            <a:r>
              <a:rPr lang="da-DK" sz="1600" dirty="0" err="1">
                <a:solidFill>
                  <a:srgbClr val="003399"/>
                </a:solidFill>
                <a:latin typeface="+mn-lt"/>
                <a:ea typeface="+mn-ea"/>
              </a:rPr>
              <a:t>map</a:t>
            </a:r>
            <a:endParaRPr lang="da-DK" sz="1600" dirty="0">
              <a:solidFill>
                <a:srgbClr val="003399"/>
              </a:solidFill>
              <a:latin typeface="+mn-lt"/>
              <a:ea typeface="+mn-ea"/>
            </a:endParaRPr>
          </a:p>
          <a:p>
            <a:pPr marL="287338" lvl="1" indent="-285750" eaLnBrk="0" hangingPunct="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Courage to </a:t>
            </a:r>
            <a:r>
              <a:rPr lang="da-DK" sz="1600" dirty="0" err="1">
                <a:solidFill>
                  <a:srgbClr val="003399"/>
                </a:solidFill>
                <a:latin typeface="+mn-lt"/>
                <a:ea typeface="+mn-ea"/>
              </a:rPr>
              <a:t>m</a:t>
            </a:r>
            <a:r>
              <a:rPr lang="da-DK" sz="1600" dirty="0" err="1" smtClean="0">
                <a:solidFill>
                  <a:srgbClr val="003399"/>
                </a:solidFill>
                <a:latin typeface="+mn-lt"/>
                <a:ea typeface="+mn-ea"/>
              </a:rPr>
              <a:t>ake</a:t>
            </a:r>
            <a:r>
              <a:rPr lang="da-DK" sz="1600" dirty="0" smtClean="0">
                <a:solidFill>
                  <a:srgbClr val="003399"/>
                </a:solidFill>
                <a:latin typeface="+mn-lt"/>
                <a:ea typeface="+mn-ea"/>
              </a:rPr>
              <a:t> </a:t>
            </a:r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new </a:t>
            </a:r>
            <a:r>
              <a:rPr lang="da-DK" sz="1600" dirty="0" err="1">
                <a:solidFill>
                  <a:srgbClr val="003399"/>
                </a:solidFill>
                <a:latin typeface="+mn-lt"/>
                <a:ea typeface="+mn-ea"/>
              </a:rPr>
              <a:t>paths</a:t>
            </a:r>
            <a:endParaRPr lang="da-DK" sz="1600" dirty="0">
              <a:solidFill>
                <a:srgbClr val="003399"/>
              </a:solidFill>
              <a:latin typeface="+mn-lt"/>
              <a:ea typeface="+mn-ea"/>
            </a:endParaRPr>
          </a:p>
          <a:p>
            <a:pPr marL="287338" lvl="1" indent="-285750" eaLnBrk="0" hangingPunct="0">
              <a:lnSpc>
                <a:spcPct val="85000"/>
              </a:lnSpc>
              <a:spcBef>
                <a:spcPct val="30000"/>
              </a:spcBef>
              <a:buClr>
                <a:srgbClr val="000099"/>
              </a:buClr>
              <a:buSzPct val="70000"/>
              <a:buFont typeface="Wingdings" pitchFamily="2" charset="2"/>
              <a:buChar char="«"/>
            </a:pPr>
            <a:r>
              <a:rPr lang="da-DK" sz="1600" dirty="0">
                <a:solidFill>
                  <a:srgbClr val="003399"/>
                </a:solidFill>
                <a:latin typeface="+mn-lt"/>
                <a:ea typeface="+mn-ea"/>
              </a:rPr>
              <a:t>Will to go for the vision</a:t>
            </a:r>
          </a:p>
        </p:txBody>
      </p:sp>
    </p:spTree>
    <p:extLst>
      <p:ext uri="{BB962C8B-B14F-4D97-AF65-F5344CB8AC3E}">
        <p14:creationId xmlns:p14="http://schemas.microsoft.com/office/powerpoint/2010/main" val="22471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 noChangeArrowheads="1"/>
          </p:cNvSpPr>
          <p:nvPr>
            <p:ph type="title"/>
          </p:nvPr>
        </p:nvSpPr>
        <p:spPr>
          <a:xfrm>
            <a:off x="593725" y="1481138"/>
            <a:ext cx="5356225" cy="563562"/>
          </a:xfrm>
        </p:spPr>
        <p:txBody>
          <a:bodyPr/>
          <a:lstStyle/>
          <a:p>
            <a:pPr eaLnBrk="1" hangingPunct="1"/>
            <a:r>
              <a:rPr lang="da-DK" baseline="6000" smtClean="0"/>
              <a:t>EARMA</a:t>
            </a:r>
          </a:p>
        </p:txBody>
      </p:sp>
      <p:grpSp>
        <p:nvGrpSpPr>
          <p:cNvPr id="19458" name="Group 15"/>
          <p:cNvGrpSpPr>
            <a:grpSpLocks/>
          </p:cNvGrpSpPr>
          <p:nvPr/>
        </p:nvGrpSpPr>
        <p:grpSpPr bwMode="auto">
          <a:xfrm>
            <a:off x="760413" y="3892550"/>
            <a:ext cx="7588250" cy="2489200"/>
            <a:chOff x="479" y="1816"/>
            <a:chExt cx="4780" cy="1629"/>
          </a:xfrm>
        </p:grpSpPr>
        <p:sp>
          <p:nvSpPr>
            <p:cNvPr id="19463" name="Rectangle 3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479" y="1816"/>
              <a:ext cx="958" cy="1629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17375E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lIns="72009" tIns="72009" rIns="72009" bIns="72009" anchor="ctr"/>
            <a:lstStyle/>
            <a:p>
              <a:pPr defTabSz="914400" eaLnBrk="0" hangingPunct="0">
                <a:spcBef>
                  <a:spcPct val="35000"/>
                </a:spcBef>
                <a:buClr>
                  <a:srgbClr val="000099"/>
                </a:buClr>
                <a:buSzPct val="70000"/>
                <a:buFont typeface="Wingdings" pitchFamily="2" charset="2"/>
                <a:buNone/>
              </a:pPr>
              <a:r>
                <a:rPr lang="en-US" sz="1600" b="1">
                  <a:solidFill>
                    <a:schemeClr val="bg1"/>
                  </a:solidFill>
                  <a:latin typeface="Arial Narrow" pitchFamily="34" charset="0"/>
                </a:rPr>
                <a:t>Members from 29 European countries including Balkan states, Turkey and Israel – Topics</a:t>
              </a:r>
            </a:p>
          </p:txBody>
        </p:sp>
        <p:sp>
          <p:nvSpPr>
            <p:cNvPr id="19464" name="Rectangle 8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1473" y="1816"/>
              <a:ext cx="3786" cy="1629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/>
              <a:endParaRPr lang="da-DK" sz="1600" b="1">
                <a:latin typeface="Arial Narrow" pitchFamily="34" charset="0"/>
              </a:endParaRPr>
            </a:p>
          </p:txBody>
        </p:sp>
        <p:sp>
          <p:nvSpPr>
            <p:cNvPr id="19465" name="Rectangle 3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gray">
            <a:xfrm>
              <a:off x="1535" y="1822"/>
              <a:ext cx="3724" cy="1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Research Management, policy and strategy </a:t>
              </a:r>
              <a:r>
                <a:rPr lang="en-US" sz="1600" dirty="0" smtClean="0">
                  <a:solidFill>
                    <a:srgbClr val="333333"/>
                  </a:solidFill>
                  <a:latin typeface="Arial Narrow" pitchFamily="34" charset="0"/>
                </a:rPr>
                <a:t>issues – Performance indicators</a:t>
              </a:r>
              <a:endParaRPr lang="en-US" sz="1600" dirty="0">
                <a:solidFill>
                  <a:srgbClr val="333333"/>
                </a:solidFill>
                <a:latin typeface="Arial Narrow" pitchFamily="34" charset="0"/>
              </a:endParaRP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Pre- and Post Award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Financial management for research projects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Audit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Services – Training and tools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The research support office, professional development, recognition of the profession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International collaboration (Global Network of Research managers Associations e.g., INORMS, NCURA, ARMA, SRA, SARIMA, </a:t>
              </a:r>
              <a:r>
                <a:rPr lang="en-US" sz="1600" dirty="0" smtClean="0">
                  <a:solidFill>
                    <a:srgbClr val="333333"/>
                  </a:solidFill>
                  <a:latin typeface="Arial Narrow" pitchFamily="34" charset="0"/>
                </a:rPr>
                <a:t>DARMA, EuroCRIS ….)</a:t>
              </a:r>
            </a:p>
          </p:txBody>
        </p:sp>
      </p:grpSp>
      <p:grpSp>
        <p:nvGrpSpPr>
          <p:cNvPr id="19459" name="Group 16"/>
          <p:cNvGrpSpPr>
            <a:grpSpLocks/>
          </p:cNvGrpSpPr>
          <p:nvPr/>
        </p:nvGrpSpPr>
        <p:grpSpPr bwMode="auto">
          <a:xfrm>
            <a:off x="760413" y="2119313"/>
            <a:ext cx="7588250" cy="1589087"/>
            <a:chOff x="479" y="695"/>
            <a:chExt cx="4780" cy="1056"/>
          </a:xfrm>
        </p:grpSpPr>
        <p:sp>
          <p:nvSpPr>
            <p:cNvPr id="19460" name="Rectangle 3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479" y="695"/>
              <a:ext cx="958" cy="1056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17375E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lIns="72009" tIns="72009" rIns="72009" bIns="72009" anchor="ctr"/>
            <a:lstStyle/>
            <a:p>
              <a:pPr defTabSz="914400" eaLnBrk="0" hangingPunct="0">
                <a:spcBef>
                  <a:spcPct val="35000"/>
                </a:spcBef>
                <a:buClr>
                  <a:srgbClr val="000099"/>
                </a:buClr>
                <a:buSzPct val="70000"/>
                <a:buFont typeface="Wingdings" pitchFamily="2" charset="2"/>
                <a:buNone/>
              </a:pPr>
              <a:r>
                <a:rPr lang="en-US" sz="1600" b="1">
                  <a:solidFill>
                    <a:schemeClr val="bg1"/>
                  </a:solidFill>
                  <a:latin typeface="Arial Narrow" pitchFamily="34" charset="0"/>
                </a:rPr>
                <a:t>European Association of Research Managers &amp; Administrators – Established 1995</a:t>
              </a:r>
            </a:p>
          </p:txBody>
        </p:sp>
        <p:sp>
          <p:nvSpPr>
            <p:cNvPr id="19461" name="Rectangl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473" y="695"/>
              <a:ext cx="3786" cy="1056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400"/>
              <a:endParaRPr lang="da-DK" sz="1600" b="1">
                <a:latin typeface="Arial Narrow" pitchFamily="34" charset="0"/>
              </a:endParaRPr>
            </a:p>
          </p:txBody>
        </p:sp>
        <p:sp>
          <p:nvSpPr>
            <p:cNvPr id="19462" name="Rectangle 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1535" y="817"/>
              <a:ext cx="3540" cy="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100 institutional 200 individual members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Universities and research </a:t>
              </a:r>
              <a:r>
                <a:rPr lang="en-US" sz="1600" dirty="0" err="1">
                  <a:solidFill>
                    <a:srgbClr val="333333"/>
                  </a:solidFill>
                  <a:latin typeface="Arial Narrow" pitchFamily="34" charset="0"/>
                </a:rPr>
                <a:t>organisations</a:t>
              </a:r>
              <a:endParaRPr lang="en-US" sz="1600" dirty="0">
                <a:solidFill>
                  <a:srgbClr val="333333"/>
                </a:solidFill>
                <a:latin typeface="Arial Narrow" pitchFamily="34" charset="0"/>
              </a:endParaRP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Industry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Service companies</a:t>
              </a:r>
            </a:p>
            <a:p>
              <a:pPr marL="228600" lvl="1" indent="-227013" defTabSz="914400" eaLnBrk="0" hangingPunct="0">
                <a:buClr>
                  <a:srgbClr val="000099"/>
                </a:buClr>
                <a:buSzPct val="70000"/>
                <a:buFont typeface="Wingdings" pitchFamily="2" charset="2"/>
                <a:buChar char="§"/>
              </a:pPr>
              <a:r>
                <a:rPr lang="en-US" sz="1600" dirty="0">
                  <a:solidFill>
                    <a:srgbClr val="333333"/>
                  </a:solidFill>
                  <a:latin typeface="Arial Narrow" pitchFamily="34" charset="0"/>
                </a:rPr>
                <a:t>Funding bodies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icture 5" descr="D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659" y="330200"/>
            <a:ext cx="9438021" cy="571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5"/>
          <p:cNvGrpSpPr/>
          <p:nvPr/>
        </p:nvGrpSpPr>
        <p:grpSpPr>
          <a:xfrm>
            <a:off x="77387" y="5314078"/>
            <a:ext cx="8926914" cy="218566"/>
            <a:chOff x="159" y="788928"/>
            <a:chExt cx="6018414" cy="17864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Rounded Rectangle 6"/>
            <p:cNvSpPr/>
            <p:nvPr/>
          </p:nvSpPr>
          <p:spPr>
            <a:xfrm>
              <a:off x="159" y="788928"/>
              <a:ext cx="6018414" cy="17864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8721" y="835468"/>
              <a:ext cx="6000972" cy="8060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defTabSz="3556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600" dirty="0" err="1" smtClean="0">
                  <a:solidFill>
                    <a:srgbClr val="17375E"/>
                  </a:solidFill>
                  <a:latin typeface="Calibri" pitchFamily="34" charset="0"/>
                </a:rPr>
                <a:t>Results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 					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  <a:sym typeface="Wingdings"/>
                </a:rPr>
                <a:t>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 </a:t>
              </a:r>
              <a:r>
                <a:rPr lang="da-DK" sz="1600" dirty="0">
                  <a:solidFill>
                    <a:srgbClr val="17375E"/>
                  </a:solidFill>
                  <a:latin typeface="Calibri" pitchFamily="34" charset="0"/>
                </a:rPr>
                <a:t>Innovation 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	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  <a:sym typeface="Wingdings"/>
                </a:rPr>
                <a:t>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 </a:t>
              </a:r>
              <a:r>
                <a:rPr lang="da-DK" sz="1600" dirty="0">
                  <a:solidFill>
                    <a:srgbClr val="17375E"/>
                  </a:solidFill>
                  <a:latin typeface="Calibri" pitchFamily="34" charset="0"/>
                </a:rPr>
                <a:t>Technology Transfer 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	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  <a:sym typeface="Wingdings"/>
                </a:rPr>
                <a:t>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 </a:t>
              </a:r>
              <a:r>
                <a:rPr lang="da-DK" sz="1600" dirty="0">
                  <a:solidFill>
                    <a:srgbClr val="17375E"/>
                  </a:solidFill>
                  <a:latin typeface="Calibri" pitchFamily="34" charset="0"/>
                </a:rPr>
                <a:t>IPR 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	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  <a:sym typeface="Wingdings"/>
                </a:rPr>
                <a:t></a:t>
              </a:r>
              <a:r>
                <a:rPr lang="da-DK" sz="1600" dirty="0" smtClean="0">
                  <a:solidFill>
                    <a:srgbClr val="17375E"/>
                  </a:solidFill>
                  <a:latin typeface="Calibri" pitchFamily="34" charset="0"/>
                </a:rPr>
                <a:t> </a:t>
              </a:r>
              <a:r>
                <a:rPr lang="da-DK" sz="1600" dirty="0" err="1">
                  <a:solidFill>
                    <a:srgbClr val="17375E"/>
                  </a:solidFill>
                  <a:latin typeface="Calibri" pitchFamily="34" charset="0"/>
                </a:rPr>
                <a:t>Patenting</a:t>
              </a:r>
              <a:endParaRPr lang="da-DK" sz="1600" dirty="0">
                <a:solidFill>
                  <a:srgbClr val="17375E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3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623317" y="1340768"/>
            <a:ext cx="8053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algn="dist" defTabSz="457200"/>
            <a:r>
              <a:rPr lang="en-US" baseline="6000" dirty="0" smtClean="0">
                <a:solidFill>
                  <a:srgbClr val="0033CC"/>
                </a:solidFill>
              </a:rPr>
              <a:t>Trends in research</a:t>
            </a:r>
            <a:endParaRPr lang="en-US" baseline="9000" dirty="0">
              <a:solidFill>
                <a:srgbClr val="0033CC"/>
              </a:solidFill>
            </a:endParaRPr>
          </a:p>
        </p:txBody>
      </p:sp>
      <p:sp>
        <p:nvSpPr>
          <p:cNvPr id="5" name="TextBox 3"/>
          <p:cNvSpPr txBox="1"/>
          <p:nvPr/>
        </p:nvSpPr>
        <p:spPr bwMode="auto">
          <a:xfrm>
            <a:off x="4634141" y="2256061"/>
            <a:ext cx="3998912" cy="1522412"/>
          </a:xfrm>
          <a:prstGeom prst="rect">
            <a:avLst/>
          </a:prstGeom>
          <a:noFill/>
        </p:spPr>
        <p:txBody>
          <a:bodyPr wrap="none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285750" indent="-28575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marL="0" lvl="1" indent="0" defTabSz="457200" fontAlgn="base">
              <a:spcBef>
                <a:spcPct val="50000"/>
              </a:spcBef>
              <a:spcAft>
                <a:spcPct val="0"/>
              </a:spcAft>
              <a:buClr>
                <a:srgbClr val="376092"/>
              </a:buClr>
              <a:buSzPct val="80000"/>
            </a:pPr>
            <a:r>
              <a:rPr lang="en-US" sz="1600" b="1" dirty="0">
                <a:solidFill>
                  <a:srgbClr val="0033CC"/>
                </a:solidFill>
                <a:latin typeface="Arial Narrow"/>
                <a:cs typeface="Arial Narrow"/>
              </a:rPr>
              <a:t>Control to </a:t>
            </a:r>
            <a:r>
              <a:rPr lang="en-US" sz="1600" b="1" dirty="0" smtClean="0">
                <a:solidFill>
                  <a:srgbClr val="0033CC"/>
                </a:solidFill>
                <a:latin typeface="Arial Narrow"/>
                <a:cs typeface="Arial Narrow"/>
              </a:rPr>
              <a:t>Service</a:t>
            </a:r>
            <a:endParaRPr lang="en-US" sz="1600" dirty="0" smtClean="0">
              <a:solidFill>
                <a:srgbClr val="0033CC"/>
              </a:solidFill>
              <a:latin typeface="Arial Narrow"/>
            </a:endParaRPr>
          </a:p>
          <a:p>
            <a:pPr lvl="1" defTabSz="457200" fontAlgn="base">
              <a:spcBef>
                <a:spcPct val="5000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US" sz="1600" dirty="0" smtClean="0">
                <a:solidFill>
                  <a:srgbClr val="0033CC"/>
                </a:solidFill>
                <a:latin typeface="+mj-lt"/>
              </a:rPr>
              <a:t>The </a:t>
            </a:r>
            <a:r>
              <a:rPr lang="en-US" sz="1600" dirty="0">
                <a:solidFill>
                  <a:srgbClr val="0033CC"/>
                </a:solidFill>
                <a:latin typeface="+mj-lt"/>
              </a:rPr>
              <a:t>researcher in focus, not the </a:t>
            </a:r>
            <a:r>
              <a:rPr lang="en-US" sz="1600" dirty="0" smtClean="0">
                <a:solidFill>
                  <a:srgbClr val="0033CC"/>
                </a:solidFill>
                <a:latin typeface="+mj-lt"/>
              </a:rPr>
              <a:t/>
            </a:r>
            <a:br>
              <a:rPr lang="en-US" sz="1600" dirty="0" smtClean="0">
                <a:solidFill>
                  <a:srgbClr val="0033CC"/>
                </a:solidFill>
                <a:latin typeface="+mj-lt"/>
              </a:rPr>
            </a:br>
            <a:r>
              <a:rPr lang="en-US" sz="1600" dirty="0" smtClean="0">
                <a:solidFill>
                  <a:srgbClr val="0033CC"/>
                </a:solidFill>
                <a:latin typeface="+mj-lt"/>
              </a:rPr>
              <a:t>admin </a:t>
            </a:r>
            <a:r>
              <a:rPr lang="en-US" sz="1600" dirty="0">
                <a:solidFill>
                  <a:srgbClr val="0033CC"/>
                </a:solidFill>
                <a:latin typeface="+mj-lt"/>
              </a:rPr>
              <a:t>system</a:t>
            </a:r>
          </a:p>
          <a:p>
            <a:pPr lvl="1" defTabSz="457200" fontAlgn="base">
              <a:spcBef>
                <a:spcPct val="5000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US" sz="1600" dirty="0">
                <a:solidFill>
                  <a:srgbClr val="0033CC"/>
                </a:solidFill>
                <a:latin typeface="+mj-lt"/>
              </a:rPr>
              <a:t>Targeted support and </a:t>
            </a:r>
            <a:r>
              <a:rPr lang="en-US" sz="1600" dirty="0" smtClean="0">
                <a:solidFill>
                  <a:srgbClr val="0033CC"/>
                </a:solidFill>
                <a:latin typeface="+mj-lt"/>
              </a:rPr>
              <a:t>information</a:t>
            </a:r>
          </a:p>
          <a:p>
            <a:pPr lvl="1" defTabSz="457200" fontAlgn="base">
              <a:spcBef>
                <a:spcPct val="5000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US" sz="1600" dirty="0">
                <a:solidFill>
                  <a:srgbClr val="0033CC"/>
                </a:solidFill>
                <a:latin typeface="+mj-lt"/>
              </a:rPr>
              <a:t>Direct communication</a:t>
            </a:r>
          </a:p>
          <a:p>
            <a:pPr lvl="1" defTabSz="457200" fontAlgn="base">
              <a:spcBef>
                <a:spcPct val="5000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US" sz="1600" dirty="0" smtClean="0">
                <a:solidFill>
                  <a:srgbClr val="0033CC"/>
                </a:solidFill>
                <a:latin typeface="+mj-lt"/>
              </a:rPr>
              <a:t>Proactive </a:t>
            </a:r>
            <a:r>
              <a:rPr lang="en-US" sz="1600" dirty="0">
                <a:solidFill>
                  <a:srgbClr val="0033CC"/>
                </a:solidFill>
                <a:latin typeface="+mj-lt"/>
              </a:rPr>
              <a:t>approach</a:t>
            </a:r>
          </a:p>
        </p:txBody>
      </p:sp>
      <p:sp>
        <p:nvSpPr>
          <p:cNvPr id="8" name="Rectangle 2"/>
          <p:cNvSpPr/>
          <p:nvPr/>
        </p:nvSpPr>
        <p:spPr bwMode="auto">
          <a:xfrm>
            <a:off x="611560" y="2256061"/>
            <a:ext cx="5166940" cy="1512168"/>
          </a:xfrm>
          <a:prstGeom prst="rect">
            <a:avLst/>
          </a:prstGeom>
        </p:spPr>
        <p:txBody>
          <a:bodyPr wrap="none" lIns="36000" tIns="0"/>
          <a:lstStyle/>
          <a:p>
            <a:pPr marL="0" lvl="1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</a:pPr>
            <a:r>
              <a:rPr lang="en-US" sz="1600" b="1" dirty="0">
                <a:solidFill>
                  <a:srgbClr val="0033CC"/>
                </a:solidFill>
                <a:latin typeface="Century Gothic" pitchFamily="34" charset="0"/>
                <a:ea typeface="ＭＳ Ｐゴシック"/>
                <a:cs typeface="Arial Narrow"/>
              </a:rPr>
              <a:t>Funding complexity</a:t>
            </a:r>
            <a:endParaRPr lang="en-GB" sz="1600" dirty="0">
              <a:solidFill>
                <a:srgbClr val="0033CC"/>
              </a:solidFill>
              <a:ea typeface="ＭＳ Ｐゴシック"/>
            </a:endParaRP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From national to international funding</a:t>
            </a: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From small individual funds to large </a:t>
            </a: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corporates</a:t>
            </a:r>
            <a:endParaRPr lang="en-GB" sz="1600" dirty="0">
              <a:solidFill>
                <a:srgbClr val="0033CC"/>
              </a:solidFill>
              <a:latin typeface="+mj-lt"/>
              <a:ea typeface="ＭＳ Ｐゴシック"/>
            </a:endParaRP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Completive </a:t>
            </a: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funding</a:t>
            </a: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Research for research</a:t>
            </a:r>
            <a:r>
              <a:rPr lang="en-GB" altLang="en-US" sz="1600" dirty="0">
                <a:solidFill>
                  <a:srgbClr val="0033CC"/>
                </a:solidFill>
                <a:latin typeface="+mj-lt"/>
                <a:ea typeface="ＭＳ Ｐゴシック"/>
              </a:rPr>
              <a:t>’</a:t>
            </a: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s sake </a:t>
            </a:r>
            <a:b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</a:b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to research for </a:t>
            </a: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society</a:t>
            </a:r>
          </a:p>
        </p:txBody>
      </p:sp>
      <p:sp>
        <p:nvSpPr>
          <p:cNvPr id="11" name="Rectangle 18"/>
          <p:cNvSpPr/>
          <p:nvPr/>
        </p:nvSpPr>
        <p:spPr bwMode="auto">
          <a:xfrm>
            <a:off x="4634141" y="4653136"/>
            <a:ext cx="3944937" cy="1176338"/>
          </a:xfrm>
          <a:prstGeom prst="rect">
            <a:avLst/>
          </a:prstGeom>
        </p:spPr>
        <p:txBody>
          <a:bodyPr wrap="none" lIns="36000" tIns="0"/>
          <a:lstStyle/>
          <a:p>
            <a:pPr marL="0" lvl="1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</a:pPr>
            <a:r>
              <a:rPr lang="da-DK" sz="1600" b="1" dirty="0" smtClean="0">
                <a:solidFill>
                  <a:srgbClr val="0033CC"/>
                </a:solidFill>
                <a:latin typeface="Century Gothic" pitchFamily="34" charset="0"/>
                <a:ea typeface="ＭＳ Ｐゴシック"/>
                <a:cs typeface="Arial Narrow"/>
              </a:rPr>
              <a:t>Organisation</a:t>
            </a:r>
            <a:endParaRPr lang="en-GB" sz="1600" dirty="0">
              <a:solidFill>
                <a:srgbClr val="0033CC"/>
              </a:solidFill>
              <a:ea typeface="ＭＳ Ｐゴシック"/>
            </a:endParaRP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Critical mass in support functions</a:t>
            </a: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Policy: Role and power </a:t>
            </a: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management level</a:t>
            </a:r>
            <a:endParaRPr lang="en-GB" sz="1600" dirty="0">
              <a:solidFill>
                <a:srgbClr val="0033CC"/>
              </a:solidFill>
              <a:latin typeface="+mj-lt"/>
              <a:ea typeface="ＭＳ Ｐゴシック"/>
            </a:endParaRP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Legalisation and rules: </a:t>
            </a: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e.g. </a:t>
            </a:r>
            <a:r>
              <a:rPr lang="en-GB" sz="1600" dirty="0">
                <a:solidFill>
                  <a:srgbClr val="0033CC"/>
                </a:solidFill>
                <a:latin typeface="+mj-lt"/>
                <a:ea typeface="ＭＳ Ｐゴシック"/>
              </a:rPr>
              <a:t>institutional </a:t>
            </a: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commitment</a:t>
            </a:r>
            <a:endParaRPr lang="en-GB" sz="1600" dirty="0">
              <a:solidFill>
                <a:srgbClr val="0033CC"/>
              </a:solidFill>
              <a:latin typeface="+mj-lt"/>
              <a:ea typeface="ＭＳ Ｐゴシック"/>
            </a:endParaRP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Organizational changes</a:t>
            </a:r>
            <a:endParaRPr lang="en-GB" sz="1600" dirty="0">
              <a:solidFill>
                <a:srgbClr val="0033CC"/>
              </a:solidFill>
              <a:latin typeface="+mj-lt"/>
              <a:ea typeface="ＭＳ Ｐゴシック"/>
            </a:endParaRPr>
          </a:p>
        </p:txBody>
      </p:sp>
      <p:sp>
        <p:nvSpPr>
          <p:cNvPr id="7" name="TextBox 13"/>
          <p:cNvSpPr txBox="1"/>
          <p:nvPr/>
        </p:nvSpPr>
        <p:spPr>
          <a:xfrm>
            <a:off x="6176963" y="6478588"/>
            <a:ext cx="2754312" cy="29210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r" defTabSz="457200">
              <a:defRPr/>
            </a:pPr>
            <a:r>
              <a:rPr lang="en-US" sz="1300" dirty="0">
                <a:solidFill>
                  <a:srgbClr val="000000">
                    <a:lumMod val="75000"/>
                  </a:srgbClr>
                </a:solidFill>
                <a:ea typeface="ＭＳ Ｐゴシック"/>
                <a:cs typeface="Arial Narrow"/>
              </a:rPr>
              <a:t>www.earma.org</a:t>
            </a:r>
          </a:p>
        </p:txBody>
      </p:sp>
      <p:sp>
        <p:nvSpPr>
          <p:cNvPr id="9" name="Rectangle 18"/>
          <p:cNvSpPr/>
          <p:nvPr/>
        </p:nvSpPr>
        <p:spPr bwMode="auto">
          <a:xfrm>
            <a:off x="609972" y="4655851"/>
            <a:ext cx="3944937" cy="1176338"/>
          </a:xfrm>
          <a:prstGeom prst="rect">
            <a:avLst/>
          </a:prstGeom>
        </p:spPr>
        <p:txBody>
          <a:bodyPr wrap="none" lIns="36000" tIns="0"/>
          <a:lstStyle/>
          <a:p>
            <a:pPr marL="0" lvl="1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</a:pPr>
            <a:r>
              <a:rPr lang="da-DK" sz="1600" b="1" dirty="0" smtClean="0">
                <a:solidFill>
                  <a:srgbClr val="0033CC"/>
                </a:solidFill>
                <a:latin typeface="Century Gothic" pitchFamily="34" charset="0"/>
                <a:ea typeface="ＭＳ Ｐゴシック"/>
              </a:rPr>
              <a:t>Global recruitment and competition </a:t>
            </a: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New players in the academic field</a:t>
            </a:r>
          </a:p>
          <a:p>
            <a:pPr marL="285750" lvl="1" indent="-285750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376092"/>
              </a:buClr>
              <a:buSzPct val="80000"/>
              <a:buFont typeface="Wingdings" pitchFamily="2" charset="2"/>
              <a:buChar char=""/>
            </a:pPr>
            <a:r>
              <a:rPr lang="en-GB" sz="1600" dirty="0" smtClean="0">
                <a:solidFill>
                  <a:srgbClr val="0033CC"/>
                </a:solidFill>
                <a:latin typeface="+mj-lt"/>
                <a:ea typeface="ＭＳ Ｐゴシック"/>
              </a:rPr>
              <a:t>Mobility of researchers</a:t>
            </a:r>
          </a:p>
        </p:txBody>
      </p:sp>
    </p:spTree>
    <p:extLst>
      <p:ext uri="{BB962C8B-B14F-4D97-AF65-F5344CB8AC3E}">
        <p14:creationId xmlns:p14="http://schemas.microsoft.com/office/powerpoint/2010/main" val="234037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Nirvana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GB" sz="2400"/>
              <a:t>	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GB" sz="2400"/>
              <a:t>	Commonly used to indicate an optimal state of a person (professional) or system (suitable)</a:t>
            </a:r>
          </a:p>
          <a:p>
            <a:pPr marL="609600" indent="-609600">
              <a:lnSpc>
                <a:spcPct val="90000"/>
              </a:lnSpc>
            </a:pPr>
            <a:endParaRPr lang="en-US" sz="2400" i="1" u="sng">
              <a:solidFill>
                <a:srgbClr val="FF0000"/>
              </a:solidFill>
            </a:endParaRPr>
          </a:p>
          <a:p>
            <a:pPr marL="609600" indent="-609600">
              <a:lnSpc>
                <a:spcPct val="90000"/>
              </a:lnSpc>
            </a:pPr>
            <a:r>
              <a:rPr lang="en-US" sz="2400" i="1" u="sng">
                <a:solidFill>
                  <a:srgbClr val="FF0000"/>
                </a:solidFill>
              </a:rPr>
              <a:t>Buddhism.</a:t>
            </a:r>
            <a:r>
              <a:rPr lang="en-US" sz="2400">
                <a:solidFill>
                  <a:srgbClr val="FF0000"/>
                </a:solidFill>
              </a:rPr>
              <a:t> “The ineffable ultimate in which one has attained disinterested wisdom and compassion” </a:t>
            </a:r>
          </a:p>
          <a:p>
            <a:pPr marL="609600" indent="-609600">
              <a:lnSpc>
                <a:spcPct val="90000"/>
              </a:lnSpc>
            </a:pPr>
            <a:r>
              <a:rPr lang="en-US" sz="2400" i="1" u="sng">
                <a:solidFill>
                  <a:srgbClr val="0000FF"/>
                </a:solidFill>
              </a:rPr>
              <a:t>Hinduism.</a:t>
            </a:r>
            <a:r>
              <a:rPr lang="en-US" sz="2400">
                <a:solidFill>
                  <a:srgbClr val="0000FF"/>
                </a:solidFill>
              </a:rPr>
              <a:t> “Emancipation from ignorance and the extinction of all attachment”</a:t>
            </a:r>
            <a:r>
              <a:rPr lang="en-US" sz="2400"/>
              <a:t> </a:t>
            </a:r>
            <a:endParaRPr lang="en-GB" sz="2400"/>
          </a:p>
          <a:p>
            <a:pPr marL="609600" indent="-609600">
              <a:lnSpc>
                <a:spcPct val="90000"/>
              </a:lnSpc>
            </a:pPr>
            <a:endParaRPr lang="en-GB" sz="2400">
              <a:solidFill>
                <a:srgbClr val="008000"/>
              </a:solidFill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GB" sz="2400"/>
              <a:t>	In a euroCRIS context, best possible CRIS system(s) for end-users backed by best advice</a:t>
            </a:r>
            <a:endParaRPr lang="en-US" sz="2400"/>
          </a:p>
        </p:txBody>
      </p:sp>
      <p:pic>
        <p:nvPicPr>
          <p:cNvPr id="40964" name="Picture 4" descr="j03009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1052513"/>
            <a:ext cx="1150937" cy="109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89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Solution is Required: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496300" cy="4538662"/>
          </a:xfrm>
          <a:solidFill>
            <a:srgbClr val="CC0099"/>
          </a:solidFill>
        </p:spPr>
        <p:txBody>
          <a:bodyPr/>
          <a:lstStyle/>
          <a:p>
            <a:r>
              <a:rPr lang="en-GB" sz="2800">
                <a:solidFill>
                  <a:schemeClr val="bg1"/>
                </a:solidFill>
              </a:rPr>
              <a:t>To overcome the ‘effort threshold’ to : </a:t>
            </a:r>
          </a:p>
          <a:p>
            <a:pPr lvl="2"/>
            <a:r>
              <a:rPr lang="en-GB" sz="2800">
                <a:solidFill>
                  <a:schemeClr val="bg1"/>
                </a:solidFill>
              </a:rPr>
              <a:t>obtain the required answers from the CRIS</a:t>
            </a:r>
          </a:p>
          <a:p>
            <a:pPr lvl="2"/>
            <a:r>
              <a:rPr lang="en-GB" sz="2800">
                <a:solidFill>
                  <a:schemeClr val="bg1"/>
                </a:solidFill>
              </a:rPr>
              <a:t>input and update the information in the CRIS</a:t>
            </a:r>
          </a:p>
          <a:p>
            <a:pPr lvl="2"/>
            <a:r>
              <a:rPr lang="en-GB" sz="2800">
                <a:solidFill>
                  <a:schemeClr val="bg1"/>
                </a:solidFill>
              </a:rPr>
              <a:t>maintain data quality in the CRIS 	</a:t>
            </a:r>
          </a:p>
          <a:p>
            <a:r>
              <a:rPr lang="en-GB" sz="2800">
                <a:solidFill>
                  <a:schemeClr val="bg1"/>
                </a:solidFill>
              </a:rPr>
              <a:t>Across </a:t>
            </a:r>
          </a:p>
          <a:p>
            <a:pPr lvl="1"/>
            <a:r>
              <a:rPr lang="en-GB" sz="2800">
                <a:solidFill>
                  <a:schemeClr val="bg1"/>
                </a:solidFill>
              </a:rPr>
              <a:t>local stand-alone CRIS </a:t>
            </a:r>
          </a:p>
          <a:p>
            <a:pPr lvl="1"/>
            <a:r>
              <a:rPr lang="en-GB" sz="2800">
                <a:solidFill>
                  <a:schemeClr val="bg1"/>
                </a:solidFill>
              </a:rPr>
              <a:t>heterogeneous distributed CRISs</a:t>
            </a:r>
            <a:r>
              <a:rPr lang="en-GB" sz="2800"/>
              <a:t> </a:t>
            </a:r>
          </a:p>
          <a:p>
            <a:r>
              <a:rPr lang="en-GB" sz="4400">
                <a:solidFill>
                  <a:schemeClr val="bg1"/>
                </a:solidFill>
              </a:rPr>
              <a:t>Thus achieving ‘nirvana’</a:t>
            </a:r>
          </a:p>
          <a:p>
            <a:endParaRPr lang="en-US" sz="4400">
              <a:solidFill>
                <a:schemeClr val="bg1"/>
              </a:solidFill>
            </a:endParaRPr>
          </a:p>
        </p:txBody>
      </p:sp>
      <p:pic>
        <p:nvPicPr>
          <p:cNvPr id="37893" name="Picture 5" descr="j03009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724400"/>
            <a:ext cx="1150938" cy="109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0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e 9"/>
          <p:cNvGrpSpPr/>
          <p:nvPr/>
        </p:nvGrpSpPr>
        <p:grpSpPr>
          <a:xfrm>
            <a:off x="-642502" y="-324949"/>
            <a:ext cx="9897626" cy="7652689"/>
            <a:chOff x="-642502" y="-324949"/>
            <a:chExt cx="9897626" cy="7652689"/>
          </a:xfrm>
        </p:grpSpPr>
        <p:sp>
          <p:nvSpPr>
            <p:cNvPr id="9" name="Rektangel 8"/>
            <p:cNvSpPr/>
            <p:nvPr/>
          </p:nvSpPr>
          <p:spPr bwMode="auto">
            <a:xfrm>
              <a:off x="5459411" y="228600"/>
              <a:ext cx="3570289" cy="165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ＭＳ Ｐゴシック" pitchFamily="34" charset="-128"/>
              </a:endParaRPr>
            </a:p>
          </p:txBody>
        </p:sp>
        <p:grpSp>
          <p:nvGrpSpPr>
            <p:cNvPr id="8" name="Gruppe 7"/>
            <p:cNvGrpSpPr/>
            <p:nvPr/>
          </p:nvGrpSpPr>
          <p:grpSpPr>
            <a:xfrm>
              <a:off x="-642502" y="-324949"/>
              <a:ext cx="9897626" cy="7652689"/>
              <a:chOff x="-642502" y="-439249"/>
              <a:chExt cx="9897626" cy="7652689"/>
            </a:xfrm>
          </p:grpSpPr>
          <p:grpSp>
            <p:nvGrpSpPr>
              <p:cNvPr id="3" name="Gruppe 2"/>
              <p:cNvGrpSpPr/>
              <p:nvPr/>
            </p:nvGrpSpPr>
            <p:grpSpPr>
              <a:xfrm>
                <a:off x="-642502" y="-339"/>
                <a:ext cx="7959725" cy="7213779"/>
                <a:chOff x="2746375" y="499626"/>
                <a:chExt cx="5715000" cy="5715000"/>
              </a:xfrm>
            </p:grpSpPr>
            <p:pic>
              <p:nvPicPr>
                <p:cNvPr id="7170" name="Picture 2" descr="http://www.fancydresscostumeshire.co.uk/14-55-thickbox/convict-with-ball-and-chain.jpg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2667" b="93667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46375" y="499626"/>
                  <a:ext cx="5715000" cy="5715000"/>
                </a:xfrm>
                <a:prstGeom prst="rect">
                  <a:avLst/>
                </a:prstGeom>
                <a:noFill/>
              </p:spPr>
            </p:pic>
            <p:sp>
              <p:nvSpPr>
                <p:cNvPr id="2" name="Ellipse 1"/>
                <p:cNvSpPr/>
                <p:nvPr/>
              </p:nvSpPr>
              <p:spPr bwMode="auto">
                <a:xfrm rot="1775896">
                  <a:off x="3395624" y="4835570"/>
                  <a:ext cx="1206537" cy="90886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D6B19C"/>
                    </a:gs>
                    <a:gs pos="35000">
                      <a:srgbClr val="D49E6C"/>
                    </a:gs>
                    <a:gs pos="70000">
                      <a:srgbClr val="A65528"/>
                    </a:gs>
                    <a:gs pos="100000">
                      <a:srgbClr val="663012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a-DK" sz="1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entury Gothic" pitchFamily="34" charset="0"/>
                      <a:ea typeface="ＭＳ Ｐゴシック" pitchFamily="34" charset="-128"/>
                    </a:rPr>
                    <a:t>CRIS-</a:t>
                  </a:r>
                </a:p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da-DK" b="1" dirty="0" smtClean="0">
                      <a:ea typeface="ＭＳ Ｐゴシック" pitchFamily="34" charset="-128"/>
                    </a:rPr>
                    <a:t>DATA</a:t>
                  </a:r>
                  <a:endParaRPr kumimoji="0" lang="da-DK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ea typeface="ＭＳ Ｐゴシック" pitchFamily="34" charset="-128"/>
                  </a:endParaRPr>
                </a:p>
              </p:txBody>
            </p:sp>
          </p:grpSp>
          <p:pic>
            <p:nvPicPr>
              <p:cNvPr id="7172" name="Picture 4" descr="http://www.phd2published.com/wp-content/uploads/2012/03/bright-idea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62000">
                <a:off x="4062472" y="-439249"/>
                <a:ext cx="1886621" cy="17098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74" name="Picture 6" descr="http://www.businessblogshub.com/wp-content/uploads/2012/12/money-bags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8161" y="465574"/>
                <a:ext cx="2192913" cy="21929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76" name="Picture 8" descr="https://encrypted-tbn0.gstatic.com/images?q=tbn:ANd9GcTY1YM5YYXwQXySFm_Dq7BhBlerP9KQD3_9H9HJJDnEo-eHwIq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77693" y="1987506"/>
                <a:ext cx="1933575" cy="23717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78" name="Picture 10" descr="http://www.beautifulbeings.co.uk/news/wp-content/uploads/2011/01/money-bag-280x300.jp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124" y="3479550"/>
                <a:ext cx="2667000" cy="2857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Tekstboks 4"/>
              <p:cNvSpPr txBox="1"/>
              <p:nvPr/>
            </p:nvSpPr>
            <p:spPr>
              <a:xfrm rot="414355">
                <a:off x="3440252" y="1657547"/>
                <a:ext cx="837089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da-DK" sz="1000" dirty="0" smtClean="0">
                    <a:latin typeface="Goudy Stout" pitchFamily="18" charset="0"/>
                  </a:rPr>
                  <a:t>Res</a:t>
                </a:r>
                <a:br>
                  <a:rPr lang="da-DK" sz="1000" dirty="0" smtClean="0">
                    <a:latin typeface="Goudy Stout" pitchFamily="18" charset="0"/>
                  </a:rPr>
                </a:br>
                <a:r>
                  <a:rPr lang="da-DK" sz="1000" dirty="0" err="1" smtClean="0">
                    <a:latin typeface="Goudy Stout" pitchFamily="18" charset="0"/>
                  </a:rPr>
                  <a:t>ear</a:t>
                </a:r>
                <a:r>
                  <a:rPr lang="da-DK" sz="1000" dirty="0" smtClean="0">
                    <a:latin typeface="Goudy Stout" pitchFamily="18" charset="0"/>
                  </a:rPr>
                  <a:t/>
                </a:r>
                <a:br>
                  <a:rPr lang="da-DK" sz="1000" dirty="0" smtClean="0">
                    <a:latin typeface="Goudy Stout" pitchFamily="18" charset="0"/>
                  </a:rPr>
                </a:br>
                <a:r>
                  <a:rPr lang="da-DK" sz="1000" dirty="0" err="1" smtClean="0">
                    <a:latin typeface="Goudy Stout" pitchFamily="18" charset="0"/>
                  </a:rPr>
                  <a:t>cher</a:t>
                </a:r>
                <a:endParaRPr lang="da-DK" sz="1000" dirty="0">
                  <a:latin typeface="Goudy Stout" pitchFamily="18" charset="0"/>
                </a:endParaRPr>
              </a:p>
            </p:txBody>
          </p:sp>
          <p:sp>
            <p:nvSpPr>
              <p:cNvPr id="6" name="Rektangel 5"/>
              <p:cNvSpPr/>
              <p:nvPr/>
            </p:nvSpPr>
            <p:spPr bwMode="auto">
              <a:xfrm>
                <a:off x="4622799" y="1371600"/>
                <a:ext cx="723901" cy="393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7" name="Rektangel 6"/>
              <p:cNvSpPr/>
              <p:nvPr/>
            </p:nvSpPr>
            <p:spPr bwMode="auto">
              <a:xfrm>
                <a:off x="4786311" y="1409700"/>
                <a:ext cx="673100" cy="685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ea typeface="ＭＳ Ｐゴシック" pitchFamily="34" charset="-128"/>
                </a:endParaRPr>
              </a:p>
            </p:txBody>
          </p:sp>
          <p:pic>
            <p:nvPicPr>
              <p:cNvPr id="7184" name="Picture 16" descr="http://survivingtheworkday.com/wp-content/uploads/2008/12/pointing-hand.jp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0" b="98983" l="0" r="100000">
                            <a14:foregroundMark x1="16923" y1="73220" x2="16923" y2="73220"/>
                            <a14:foregroundMark x1="46769" y1="24407" x2="46769" y2="24407"/>
                            <a14:foregroundMark x1="63231" y1="67797" x2="63231" y2="6779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3599" y="1727767"/>
                <a:ext cx="2003425" cy="9836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7611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0" t="8024" r="24444"/>
          <a:stretch/>
        </p:blipFill>
        <p:spPr bwMode="auto">
          <a:xfrm>
            <a:off x="-127000" y="88900"/>
            <a:ext cx="9486900" cy="946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33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tpgoOhiEufg4NCMenZQ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RUdDZxU1k6733kBcvlGC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rE0NL_ikyEGBku5Ww8c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PYA_koQEqwo_6O7jmcv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BV5UUtxES3ex13ShAio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P7SKcby0m4Sk9S8fmCew"/>
</p:tagLst>
</file>

<file path=ppt/theme/theme1.xml><?xml version="1.0" encoding="utf-8"?>
<a:theme xmlns:a="http://schemas.openxmlformats.org/drawingml/2006/main" name="Brugerdefineret design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u_dk">
  <a:themeElements>
    <a:clrScheme name="ku_dk 1">
      <a:dk1>
        <a:srgbClr val="6E6E6E"/>
      </a:dk1>
      <a:lt1>
        <a:srgbClr val="FFFFFF"/>
      </a:lt1>
      <a:dk2>
        <a:srgbClr val="933027"/>
      </a:dk2>
      <a:lt2>
        <a:srgbClr val="6E6E6E"/>
      </a:lt2>
      <a:accent1>
        <a:srgbClr val="933027"/>
      </a:accent1>
      <a:accent2>
        <a:srgbClr val="B2523C"/>
      </a:accent2>
      <a:accent3>
        <a:srgbClr val="FFFFFF"/>
      </a:accent3>
      <a:accent4>
        <a:srgbClr val="5D5D5D"/>
      </a:accent4>
      <a:accent5>
        <a:srgbClr val="C8ADAC"/>
      </a:accent5>
      <a:accent6>
        <a:srgbClr val="A14935"/>
      </a:accent6>
      <a:hlink>
        <a:srgbClr val="C98872"/>
      </a:hlink>
      <a:folHlink>
        <a:srgbClr val="E3C3B6"/>
      </a:folHlink>
    </a:clrScheme>
    <a:fontScheme name="ku_d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u_dk 1">
        <a:dk1>
          <a:srgbClr val="6E6E6E"/>
        </a:dk1>
        <a:lt1>
          <a:srgbClr val="FFFFFF"/>
        </a:lt1>
        <a:dk2>
          <a:srgbClr val="933027"/>
        </a:dk2>
        <a:lt2>
          <a:srgbClr val="6E6E6E"/>
        </a:lt2>
        <a:accent1>
          <a:srgbClr val="933027"/>
        </a:accent1>
        <a:accent2>
          <a:srgbClr val="B2523C"/>
        </a:accent2>
        <a:accent3>
          <a:srgbClr val="FFFFFF"/>
        </a:accent3>
        <a:accent4>
          <a:srgbClr val="5D5D5D"/>
        </a:accent4>
        <a:accent5>
          <a:srgbClr val="C8ADAC"/>
        </a:accent5>
        <a:accent6>
          <a:srgbClr val="A14935"/>
        </a:accent6>
        <a:hlink>
          <a:srgbClr val="C98872"/>
        </a:hlink>
        <a:folHlink>
          <a:srgbClr val="E3C3B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ku_dk">
  <a:themeElements>
    <a:clrScheme name="ku_dk 1">
      <a:dk1>
        <a:srgbClr val="6E6E6E"/>
      </a:dk1>
      <a:lt1>
        <a:srgbClr val="FFFFFF"/>
      </a:lt1>
      <a:dk2>
        <a:srgbClr val="933027"/>
      </a:dk2>
      <a:lt2>
        <a:srgbClr val="6E6E6E"/>
      </a:lt2>
      <a:accent1>
        <a:srgbClr val="933027"/>
      </a:accent1>
      <a:accent2>
        <a:srgbClr val="B2523C"/>
      </a:accent2>
      <a:accent3>
        <a:srgbClr val="FFFFFF"/>
      </a:accent3>
      <a:accent4>
        <a:srgbClr val="5D5D5D"/>
      </a:accent4>
      <a:accent5>
        <a:srgbClr val="C8ADAC"/>
      </a:accent5>
      <a:accent6>
        <a:srgbClr val="A14935"/>
      </a:accent6>
      <a:hlink>
        <a:srgbClr val="C98872"/>
      </a:hlink>
      <a:folHlink>
        <a:srgbClr val="E3C3B6"/>
      </a:folHlink>
    </a:clrScheme>
    <a:fontScheme name="ku_d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u_dk 1">
        <a:dk1>
          <a:srgbClr val="6E6E6E"/>
        </a:dk1>
        <a:lt1>
          <a:srgbClr val="FFFFFF"/>
        </a:lt1>
        <a:dk2>
          <a:srgbClr val="933027"/>
        </a:dk2>
        <a:lt2>
          <a:srgbClr val="6E6E6E"/>
        </a:lt2>
        <a:accent1>
          <a:srgbClr val="933027"/>
        </a:accent1>
        <a:accent2>
          <a:srgbClr val="B2523C"/>
        </a:accent2>
        <a:accent3>
          <a:srgbClr val="FFFFFF"/>
        </a:accent3>
        <a:accent4>
          <a:srgbClr val="5D5D5D"/>
        </a:accent4>
        <a:accent5>
          <a:srgbClr val="C8ADAC"/>
        </a:accent5>
        <a:accent6>
          <a:srgbClr val="A14935"/>
        </a:accent6>
        <a:hlink>
          <a:srgbClr val="C98872"/>
        </a:hlink>
        <a:folHlink>
          <a:srgbClr val="E3C3B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CLRC_template">
  <a:themeElements>
    <a:clrScheme name="CCLRC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CLRC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CLRC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LRC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LRC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LRC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LRC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LRC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LRC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LRC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LRC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LRC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LRC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LRC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3146</TotalTime>
  <Words>411</Words>
  <Application>Microsoft Office PowerPoint</Application>
  <PresentationFormat>Skærmshow (4:3)</PresentationFormat>
  <Paragraphs>139</Paragraphs>
  <Slides>17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Integrerede OLE-servere</vt:lpstr>
      </vt:variant>
      <vt:variant>
        <vt:i4>1</vt:i4>
      </vt:variant>
      <vt:variant>
        <vt:lpstr>Diastitler</vt:lpstr>
      </vt:variant>
      <vt:variant>
        <vt:i4>17</vt:i4>
      </vt:variant>
    </vt:vector>
  </HeadingPairs>
  <TitlesOfParts>
    <vt:vector size="22" baseType="lpstr">
      <vt:lpstr>Brugerdefineret design</vt:lpstr>
      <vt:lpstr>ku_dk</vt:lpstr>
      <vt:lpstr>1_ku_dk</vt:lpstr>
      <vt:lpstr>CCLRC_template</vt:lpstr>
      <vt:lpstr>Photo Editor Photo</vt:lpstr>
      <vt:lpstr>Semi‐automated Proposals   Jan Andersen Senior Executive Advisor University of Copenhagen,    EARMA Ambassador </vt:lpstr>
      <vt:lpstr>Background</vt:lpstr>
      <vt:lpstr>EARMA</vt:lpstr>
      <vt:lpstr>PowerPoint-præsentation</vt:lpstr>
      <vt:lpstr>PowerPoint-præsentation</vt:lpstr>
      <vt:lpstr>Nirvana</vt:lpstr>
      <vt:lpstr>The Solution is Required: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”Intuition”</vt:lpstr>
      <vt:lpstr>Glimpse of a strategy</vt:lpstr>
      <vt:lpstr>The FUTURE!</vt:lpstr>
      <vt:lpstr>PowerPoint-præsentation</vt:lpstr>
    </vt:vector>
  </TitlesOfParts>
  <Company>Ricochet Creative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Investment in RD and the global  research landscape   Jan Andersen: EARMA Chair  Senior Executive Advisor University of Copenhagen</dc:title>
  <dc:creator>Christopher Richings</dc:creator>
  <cp:lastModifiedBy>Jan Andersen</cp:lastModifiedBy>
  <cp:revision>184</cp:revision>
  <dcterms:created xsi:type="dcterms:W3CDTF">2011-06-14T15:18:23Z</dcterms:created>
  <dcterms:modified xsi:type="dcterms:W3CDTF">2013-09-06T09:53:56Z</dcterms:modified>
</cp:coreProperties>
</file>