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315" r:id="rId3"/>
    <p:sldId id="257" r:id="rId4"/>
    <p:sldId id="294" r:id="rId5"/>
    <p:sldId id="320" r:id="rId6"/>
    <p:sldId id="319" r:id="rId7"/>
    <p:sldId id="325" r:id="rId8"/>
    <p:sldId id="333" r:id="rId9"/>
    <p:sldId id="321" r:id="rId10"/>
    <p:sldId id="323" r:id="rId11"/>
    <p:sldId id="328" r:id="rId12"/>
    <p:sldId id="326" r:id="rId13"/>
    <p:sldId id="327" r:id="rId14"/>
    <p:sldId id="330" r:id="rId15"/>
    <p:sldId id="331" r:id="rId16"/>
    <p:sldId id="322" r:id="rId17"/>
    <p:sldId id="329" r:id="rId18"/>
    <p:sldId id="337" r:id="rId19"/>
    <p:sldId id="336" r:id="rId20"/>
    <p:sldId id="332" r:id="rId21"/>
    <p:sldId id="334" r:id="rId22"/>
    <p:sldId id="335" r:id="rId2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54F2"/>
    <a:srgbClr val="F09AF2"/>
    <a:srgbClr val="FF30E5"/>
    <a:srgbClr val="C631F2"/>
    <a:srgbClr val="C2328A"/>
    <a:srgbClr val="E11C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1" autoAdjust="0"/>
    <p:restoredTop sz="98814" autoAdjust="0"/>
  </p:normalViewPr>
  <p:slideViewPr>
    <p:cSldViewPr snapToGrid="0" snapToObjects="1">
      <p:cViewPr>
        <p:scale>
          <a:sx n="94" d="100"/>
          <a:sy n="94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BF50C-8BD5-214D-97A8-606C4AF7FDFE}" type="datetimeFigureOut">
              <a:rPr lang="de-DE" smtClean="0"/>
              <a:t>05/11/2012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3546B-D592-734D-A53F-D64A5A4753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96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B90E-260A-144F-8137-E9F80FCE2CE7}" type="datetimeFigureOut">
              <a:rPr lang="de-DE" smtClean="0"/>
              <a:t>05/11/2012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021286" y="6356350"/>
            <a:ext cx="3676524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712A79-EF57-4A48-81CD-0D0020228D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6637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1577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B90E-260A-144F-8137-E9F80FCE2CE7}" type="datetimeFigureOut">
              <a:rPr lang="de-DE" smtClean="0"/>
              <a:t>05/11/2012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021286" y="6356350"/>
            <a:ext cx="3676524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712A79-EF57-4A48-81CD-0D0020228D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9992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B90E-260A-144F-8137-E9F80FCE2CE7}" type="datetimeFigureOut">
              <a:rPr lang="de-DE" smtClean="0"/>
              <a:t>05/11/2012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5021286" y="6356350"/>
            <a:ext cx="3676524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712A79-EF57-4A48-81CD-0D0020228D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220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B90E-260A-144F-8137-E9F80FCE2CE7}" type="datetimeFigureOut">
              <a:rPr lang="de-DE" smtClean="0"/>
              <a:t>05/11/2012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5021286" y="6356350"/>
            <a:ext cx="3676524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712A79-EF57-4A48-81CD-0D0020228D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6707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B90E-260A-144F-8137-E9F80FCE2CE7}" type="datetimeFigureOut">
              <a:rPr lang="de-DE" smtClean="0"/>
              <a:t>05/11/2012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5021286" y="6356350"/>
            <a:ext cx="3676524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712A79-EF57-4A48-81CD-0D0020228D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0641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B90E-260A-144F-8137-E9F80FCE2CE7}" type="datetimeFigureOut">
              <a:rPr lang="de-DE" smtClean="0"/>
              <a:t>05/11/2012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5021286" y="6356350"/>
            <a:ext cx="3676524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712A79-EF57-4A48-81CD-0D0020228D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02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B90E-260A-144F-8137-E9F80FCE2CE7}" type="datetimeFigureOut">
              <a:rPr lang="de-DE" smtClean="0"/>
              <a:t>05/11/2012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5021286" y="6356350"/>
            <a:ext cx="3676524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712A79-EF57-4A48-81CD-0D0020228D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8465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B90E-260A-144F-8137-E9F80FCE2CE7}" type="datetimeFigureOut">
              <a:rPr lang="de-DE" smtClean="0"/>
              <a:t>05/11/2012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5021286" y="6356350"/>
            <a:ext cx="3676524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712A79-EF57-4A48-81CD-0D0020228D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9053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B90E-260A-144F-8137-E9F80FCE2CE7}" type="datetimeFigureOut">
              <a:rPr lang="de-DE" smtClean="0"/>
              <a:t>05/11/2012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021286" y="6356350"/>
            <a:ext cx="3676524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712A79-EF57-4A48-81CD-0D0020228D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7975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9B90E-260A-144F-8137-E9F80FCE2CE7}" type="datetimeFigureOut">
              <a:rPr lang="de-DE" smtClean="0"/>
              <a:t>05/11/2012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021286" y="6356350"/>
            <a:ext cx="3676524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A712A79-EF57-4A48-81CD-0D0020228D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631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microsoft.com/office/2007/relationships/hdphoto" Target="../media/hdphoto1.wdp"/><Relationship Id="rId15" Type="http://schemas.openxmlformats.org/officeDocument/2006/relationships/image" Target="../media/image2.jpeg"/><Relationship Id="rId16" Type="http://schemas.openxmlformats.org/officeDocument/2006/relationships/image" Target="../media/image3.gif"/><Relationship Id="rId17" Type="http://schemas.openxmlformats.org/officeDocument/2006/relationships/image" Target="../media/image4.jpg"/><Relationship Id="rId18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9B90E-260A-144F-8137-E9F80FCE2CE7}" type="datetimeFigureOut">
              <a:rPr lang="de-DE" smtClean="0"/>
              <a:t>05/11/2012</a:t>
            </a:fld>
            <a:endParaRPr lang="de-DE"/>
          </a:p>
        </p:txBody>
      </p:sp>
      <p:grpSp>
        <p:nvGrpSpPr>
          <p:cNvPr id="9" name="Gruppierung 8"/>
          <p:cNvGrpSpPr/>
          <p:nvPr userDrawn="1"/>
        </p:nvGrpSpPr>
        <p:grpSpPr>
          <a:xfrm>
            <a:off x="0" y="-6234"/>
            <a:ext cx="9156829" cy="1548038"/>
            <a:chOff x="0" y="-6234"/>
            <a:chExt cx="9156829" cy="1548038"/>
          </a:xfrm>
        </p:grpSpPr>
        <p:pic>
          <p:nvPicPr>
            <p:cNvPr id="6" name="Bild 5" descr="digits.jpg"/>
            <p:cNvPicPr>
              <a:picLocks noChangeAspect="1"/>
            </p:cNvPicPr>
            <p:nvPr userDrawn="1"/>
          </p:nvPicPr>
          <p:blipFill>
            <a:blip r:embed="rId13">
              <a:duotone>
                <a:prstClr val="black"/>
                <a:srgbClr val="FF30E5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1541804"/>
            </a:xfrm>
            <a:prstGeom prst="rect">
              <a:avLst/>
            </a:prstGeom>
            <a:solidFill>
              <a:srgbClr val="E11CE9">
                <a:alpha val="36000"/>
              </a:srgbClr>
            </a:solidFill>
          </p:spPr>
        </p:pic>
        <p:sp>
          <p:nvSpPr>
            <p:cNvPr id="8" name="Rechteck 7"/>
            <p:cNvSpPr/>
            <p:nvPr userDrawn="1"/>
          </p:nvSpPr>
          <p:spPr>
            <a:xfrm>
              <a:off x="12829" y="-6234"/>
              <a:ext cx="9144000" cy="1541804"/>
            </a:xfrm>
            <a:prstGeom prst="rect">
              <a:avLst/>
            </a:prstGeom>
            <a:solidFill>
              <a:srgbClr val="E11CE9">
                <a:alpha val="54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5" name="Gruppierung 14"/>
          <p:cNvGrpSpPr/>
          <p:nvPr userDrawn="1"/>
        </p:nvGrpSpPr>
        <p:grpSpPr>
          <a:xfrm>
            <a:off x="5503818" y="6181335"/>
            <a:ext cx="3599646" cy="473601"/>
            <a:chOff x="4234037" y="2259067"/>
            <a:chExt cx="3599646" cy="473601"/>
          </a:xfrm>
        </p:grpSpPr>
        <p:pic>
          <p:nvPicPr>
            <p:cNvPr id="16" name="Picture 3" descr="euroCRIS-logo.jpg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25625" y="2311638"/>
              <a:ext cx="1208058" cy="384380"/>
            </a:xfrm>
            <a:prstGeom prst="rect">
              <a:avLst/>
            </a:prstGeom>
          </p:spPr>
        </p:pic>
        <p:grpSp>
          <p:nvGrpSpPr>
            <p:cNvPr id="17" name="Gruppierung 16"/>
            <p:cNvGrpSpPr/>
            <p:nvPr/>
          </p:nvGrpSpPr>
          <p:grpSpPr>
            <a:xfrm>
              <a:off x="4234037" y="2259067"/>
              <a:ext cx="2074042" cy="473601"/>
              <a:chOff x="-2181330" y="4691483"/>
              <a:chExt cx="4760939" cy="1087145"/>
            </a:xfrm>
          </p:grpSpPr>
          <p:pic>
            <p:nvPicPr>
              <p:cNvPr id="21" name="Bild 20" descr="university-of-bath-logo.gif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849081" y="4691483"/>
                <a:ext cx="3428690" cy="1087145"/>
              </a:xfrm>
              <a:prstGeom prst="rect">
                <a:avLst/>
              </a:prstGeom>
            </p:spPr>
          </p:pic>
          <p:pic>
            <p:nvPicPr>
              <p:cNvPr id="22" name="Bild 21" descr="ukoln.jpg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964724" y="4745931"/>
                <a:ext cx="632783" cy="1012452"/>
              </a:xfrm>
              <a:prstGeom prst="rect">
                <a:avLst/>
              </a:prstGeom>
            </p:spPr>
          </p:pic>
          <p:pic>
            <p:nvPicPr>
              <p:cNvPr id="23" name="Bild 22" descr="jisc.jpg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181330" y="4881367"/>
                <a:ext cx="1054983" cy="702043"/>
              </a:xfrm>
              <a:prstGeom prst="rect">
                <a:avLst/>
              </a:prstGeom>
            </p:spPr>
          </p:pic>
        </p:grpSp>
        <p:grpSp>
          <p:nvGrpSpPr>
            <p:cNvPr id="18" name="Gruppierung 17"/>
            <p:cNvGrpSpPr/>
            <p:nvPr/>
          </p:nvGrpSpPr>
          <p:grpSpPr>
            <a:xfrm>
              <a:off x="6060271" y="2317560"/>
              <a:ext cx="509916" cy="382249"/>
              <a:chOff x="6330511" y="2452660"/>
              <a:chExt cx="509916" cy="382249"/>
            </a:xfrm>
          </p:grpSpPr>
          <p:sp>
            <p:nvSpPr>
              <p:cNvPr id="19" name="Sechseck 18"/>
              <p:cNvSpPr/>
              <p:nvPr/>
            </p:nvSpPr>
            <p:spPr>
              <a:xfrm>
                <a:off x="6372843" y="2452660"/>
                <a:ext cx="441096" cy="382249"/>
              </a:xfrm>
              <a:prstGeom prst="hexagon">
                <a:avLst/>
              </a:prstGeom>
              <a:solidFill>
                <a:srgbClr val="E11CE9"/>
              </a:solidFill>
              <a:ln w="19050" cmpd="sng"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00" spc="-300" dirty="0">
                  <a:latin typeface="Eurostile"/>
                  <a:cs typeface="Eurostile"/>
                </a:endParaRPr>
              </a:p>
            </p:txBody>
          </p:sp>
          <p:sp>
            <p:nvSpPr>
              <p:cNvPr id="20" name="Textfeld 19"/>
              <p:cNvSpPr txBox="1"/>
              <p:nvPr/>
            </p:nvSpPr>
            <p:spPr>
              <a:xfrm>
                <a:off x="6330511" y="2507118"/>
                <a:ext cx="509916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50" b="1" dirty="0" smtClean="0">
                    <a:solidFill>
                      <a:srgbClr val="FFFFFF"/>
                    </a:solidFill>
                  </a:rPr>
                  <a:t>CERIF</a:t>
                </a:r>
                <a:endParaRPr lang="de-DE" sz="1050" b="1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4" name="Textfeld 23"/>
          <p:cNvSpPr txBox="1"/>
          <p:nvPr userDrawn="1"/>
        </p:nvSpPr>
        <p:spPr>
          <a:xfrm>
            <a:off x="5122495" y="6628196"/>
            <a:ext cx="41214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Eurostile"/>
                <a:cs typeface="Eurostile"/>
              </a:rPr>
              <a:t>November 5th, 2012, </a:t>
            </a:r>
            <a:r>
              <a:rPr lang="de-DE" sz="900" dirty="0">
                <a:latin typeface="Eurostile"/>
                <a:cs typeface="Eurostile"/>
              </a:rPr>
              <a:t>euroCRIS MM @ </a:t>
            </a:r>
            <a:r>
              <a:rPr lang="de-DE" sz="900" dirty="0" err="1">
                <a:latin typeface="Eurostile"/>
                <a:cs typeface="Eurostile"/>
              </a:rPr>
              <a:t>Residencia</a:t>
            </a:r>
            <a:r>
              <a:rPr lang="de-DE" sz="900" dirty="0">
                <a:latin typeface="Eurostile"/>
                <a:cs typeface="Eurostile"/>
              </a:rPr>
              <a:t> des </a:t>
            </a:r>
            <a:r>
              <a:rPr lang="de-DE" sz="900" dirty="0" err="1">
                <a:latin typeface="Eurostile"/>
                <a:cs typeface="Eurostile"/>
              </a:rPr>
              <a:t>Estudiantes</a:t>
            </a:r>
            <a:r>
              <a:rPr lang="de-DE" sz="900" dirty="0" smtClean="0">
                <a:latin typeface="Eurostile"/>
                <a:cs typeface="Eurostile"/>
              </a:rPr>
              <a:t>, Madrid, Spain </a:t>
            </a:r>
            <a:endParaRPr lang="de-DE" sz="900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83438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b.joerg@ukoln.ac.uk" TargetMode="External"/><Relationship Id="rId3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orcid.org/0000-0001-7941-8108" TargetMode="External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euroCRIS.org/" TargetMode="External"/><Relationship Id="rId3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hyperlink" Target="http://www.eurocris.org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b.joerg@ukoln.ac.uk" TargetMode="External"/><Relationship Id="rId4" Type="http://schemas.openxmlformats.org/officeDocument/2006/relationships/hyperlink" Target="http://www.euroCRIS.or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isc.ukoln.ac.uk/work/csp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uppierung 15"/>
          <p:cNvGrpSpPr/>
          <p:nvPr/>
        </p:nvGrpSpPr>
        <p:grpSpPr>
          <a:xfrm>
            <a:off x="0" y="-6235"/>
            <a:ext cx="9156829" cy="1999799"/>
            <a:chOff x="0" y="-6234"/>
            <a:chExt cx="9156829" cy="1548038"/>
          </a:xfrm>
        </p:grpSpPr>
        <p:pic>
          <p:nvPicPr>
            <p:cNvPr id="17" name="Bild 16" descr="digits.jpg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FF30E5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1541804"/>
            </a:xfrm>
            <a:prstGeom prst="rect">
              <a:avLst/>
            </a:prstGeom>
            <a:solidFill>
              <a:srgbClr val="E11CE9">
                <a:alpha val="36000"/>
              </a:srgbClr>
            </a:solidFill>
          </p:spPr>
        </p:pic>
        <p:sp>
          <p:nvSpPr>
            <p:cNvPr id="18" name="Rechteck 17"/>
            <p:cNvSpPr/>
            <p:nvPr userDrawn="1"/>
          </p:nvSpPr>
          <p:spPr>
            <a:xfrm>
              <a:off x="12829" y="-6234"/>
              <a:ext cx="9144000" cy="1541804"/>
            </a:xfrm>
            <a:prstGeom prst="rect">
              <a:avLst/>
            </a:prstGeom>
            <a:solidFill>
              <a:srgbClr val="E11CE9">
                <a:alpha val="54000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4075" y="202670"/>
            <a:ext cx="7772400" cy="1470025"/>
          </a:xfrm>
        </p:spPr>
        <p:txBody>
          <a:bodyPr>
            <a:noAutofit/>
          </a:bodyPr>
          <a:lstStyle/>
          <a:p>
            <a:r>
              <a:rPr lang="de-DE" sz="3600" b="1" dirty="0" err="1"/>
              <a:t>Bringing</a:t>
            </a:r>
            <a:r>
              <a:rPr lang="de-DE" sz="3600" b="1" dirty="0"/>
              <a:t> persistent </a:t>
            </a:r>
            <a:r>
              <a:rPr lang="de-DE" sz="3600" b="1" dirty="0" err="1"/>
              <a:t>identifiers</a:t>
            </a:r>
            <a:r>
              <a:rPr lang="de-DE" sz="3600" b="1" dirty="0"/>
              <a:t> </a:t>
            </a:r>
            <a:r>
              <a:rPr lang="de-DE" sz="3600" b="1" dirty="0" err="1"/>
              <a:t>into</a:t>
            </a:r>
            <a:r>
              <a:rPr lang="de-DE" sz="3600" b="1" dirty="0"/>
              <a:t> </a:t>
            </a:r>
            <a:r>
              <a:rPr lang="de-DE" sz="3600" b="1" dirty="0" smtClean="0"/>
              <a:t/>
            </a:r>
            <a:br>
              <a:rPr lang="de-DE" sz="3600" b="1" dirty="0" smtClean="0"/>
            </a:br>
            <a:r>
              <a:rPr lang="de-DE" sz="3600" b="1" dirty="0" err="1" smtClean="0"/>
              <a:t>the</a:t>
            </a:r>
            <a:r>
              <a:rPr lang="de-DE" sz="3600" b="1" dirty="0" smtClean="0"/>
              <a:t> </a:t>
            </a:r>
            <a:r>
              <a:rPr lang="de-DE" sz="3600" b="1" dirty="0"/>
              <a:t>CERIF </a:t>
            </a:r>
            <a:r>
              <a:rPr lang="de-DE" sz="3600" b="1" dirty="0" smtClean="0"/>
              <a:t>Data Model</a:t>
            </a:r>
            <a:endParaRPr lang="de-DE" sz="4800" b="1" spc="300" dirty="0">
              <a:solidFill>
                <a:schemeClr val="bg1"/>
              </a:solidFill>
              <a:latin typeface="Eurostile"/>
              <a:cs typeface="Eurostile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88812" y="2138923"/>
            <a:ext cx="8284493" cy="4021367"/>
          </a:xfrm>
        </p:spPr>
        <p:txBody>
          <a:bodyPr>
            <a:normAutofit/>
          </a:bodyPr>
          <a:lstStyle/>
          <a:p>
            <a:endParaRPr lang="de-DE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de-D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Brigitte Jörg</a:t>
            </a:r>
          </a:p>
          <a:p>
            <a:r>
              <a:rPr lang="de-DE" sz="2800" dirty="0" smtClean="0">
                <a:solidFill>
                  <a:schemeClr val="bg2">
                    <a:lumMod val="10000"/>
                  </a:schemeClr>
                </a:solidFill>
              </a:rPr>
              <a:t>CERIF National </a:t>
            </a:r>
            <a:r>
              <a:rPr lang="de-DE" sz="2800" dirty="0" err="1" smtClean="0">
                <a:solidFill>
                  <a:schemeClr val="bg2">
                    <a:lumMod val="10000"/>
                  </a:schemeClr>
                </a:solidFill>
              </a:rPr>
              <a:t>Coordinator</a:t>
            </a:r>
            <a:r>
              <a:rPr lang="de-DE" sz="2800" dirty="0" smtClean="0">
                <a:solidFill>
                  <a:schemeClr val="bg2">
                    <a:lumMod val="10000"/>
                  </a:schemeClr>
                </a:solidFill>
              </a:rPr>
              <a:t>, </a:t>
            </a:r>
          </a:p>
          <a:p>
            <a:r>
              <a:rPr lang="de-DE" sz="2800" dirty="0" smtClean="0">
                <a:solidFill>
                  <a:srgbClr val="595959"/>
                </a:solidFill>
              </a:rPr>
              <a:t>JISC, UKOLN, University </a:t>
            </a:r>
            <a:r>
              <a:rPr lang="de-DE" sz="2800" dirty="0" err="1" smtClean="0">
                <a:solidFill>
                  <a:srgbClr val="595959"/>
                </a:solidFill>
              </a:rPr>
              <a:t>of</a:t>
            </a:r>
            <a:r>
              <a:rPr lang="de-DE" sz="2800" dirty="0" smtClean="0">
                <a:solidFill>
                  <a:srgbClr val="595959"/>
                </a:solidFill>
              </a:rPr>
              <a:t> </a:t>
            </a:r>
            <a:r>
              <a:rPr lang="de-DE" sz="2800" dirty="0" err="1" smtClean="0">
                <a:solidFill>
                  <a:srgbClr val="595959"/>
                </a:solidFill>
              </a:rPr>
              <a:t>Bath</a:t>
            </a:r>
            <a:r>
              <a:rPr lang="de-DE" sz="2800" dirty="0" smtClean="0">
                <a:solidFill>
                  <a:srgbClr val="595959"/>
                </a:solidFill>
              </a:rPr>
              <a:t>, UK</a:t>
            </a:r>
            <a:r>
              <a:rPr lang="de-DE" sz="2800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de-DE" sz="2800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de-DE" sz="2800" dirty="0" smtClean="0">
                <a:solidFill>
                  <a:schemeClr val="bg2">
                    <a:lumMod val="10000"/>
                  </a:schemeClr>
                </a:solidFill>
              </a:rPr>
              <a:t>CERIF TG Leader, </a:t>
            </a:r>
          </a:p>
          <a:p>
            <a:r>
              <a:rPr lang="de-DE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euroCRIS</a:t>
            </a:r>
          </a:p>
          <a:p>
            <a:endParaRPr lang="de-DE" sz="2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13" name="Gruppierung 12"/>
          <p:cNvGrpSpPr/>
          <p:nvPr/>
        </p:nvGrpSpPr>
        <p:grpSpPr>
          <a:xfrm rot="16200000">
            <a:off x="-299568" y="6096036"/>
            <a:ext cx="1075044" cy="448884"/>
            <a:chOff x="3410624" y="324567"/>
            <a:chExt cx="4798395" cy="2003567"/>
          </a:xfrm>
          <a:solidFill>
            <a:srgbClr val="660066"/>
          </a:solidFill>
        </p:grpSpPr>
        <p:sp>
          <p:nvSpPr>
            <p:cNvPr id="14" name="Rechteck 13"/>
            <p:cNvSpPr/>
            <p:nvPr/>
          </p:nvSpPr>
          <p:spPr>
            <a:xfrm>
              <a:off x="3410624" y="324567"/>
              <a:ext cx="4798395" cy="2003567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5" name="Bild 14" descr="grandir_logo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5010" y="541804"/>
              <a:ext cx="4237965" cy="1500532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539148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 smtClean="0"/>
              <a:t>Introduction</a:t>
            </a:r>
            <a:r>
              <a:rPr lang="de-DE" b="1" dirty="0" smtClean="0"/>
              <a:t> </a:t>
            </a:r>
            <a:r>
              <a:rPr lang="de-DE" b="1" dirty="0" err="1" smtClean="0"/>
              <a:t>of</a:t>
            </a:r>
            <a:r>
              <a:rPr lang="de-DE" b="1" dirty="0" smtClean="0"/>
              <a:t> Speaker</a:t>
            </a:r>
            <a:endParaRPr lang="de-DE" b="1" dirty="0"/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endParaRPr lang="en-US" sz="2000" dirty="0">
              <a:latin typeface="Eurostile"/>
              <a:cs typeface="Eurostile"/>
            </a:endParaRPr>
          </a:p>
          <a:p>
            <a:pPr marL="457200" lvl="1" indent="0">
              <a:buNone/>
            </a:pPr>
            <a:r>
              <a:rPr lang="en-US" b="1" dirty="0">
                <a:latin typeface="Eurostile"/>
                <a:cs typeface="Eurostile"/>
              </a:rPr>
              <a:t>CERIF </a:t>
            </a:r>
            <a:r>
              <a:rPr lang="en-US" b="1" dirty="0" smtClean="0">
                <a:latin typeface="Eurostile"/>
                <a:cs typeface="Eurostile"/>
              </a:rPr>
              <a:t>National </a:t>
            </a:r>
            <a:r>
              <a:rPr lang="en-US" b="1" dirty="0">
                <a:latin typeface="Eurostile"/>
                <a:cs typeface="Eurostile"/>
              </a:rPr>
              <a:t>Co-</a:t>
            </a:r>
            <a:r>
              <a:rPr lang="en-US" b="1" dirty="0" err="1">
                <a:latin typeface="Eurostile"/>
                <a:cs typeface="Eurostile"/>
              </a:rPr>
              <a:t>ordinator</a:t>
            </a:r>
            <a:endParaRPr lang="en-US" b="1" dirty="0">
              <a:latin typeface="Eurostile"/>
              <a:cs typeface="Eurostile"/>
            </a:endParaRPr>
          </a:p>
          <a:p>
            <a:pPr marL="457200" lvl="1" indent="0">
              <a:buNone/>
            </a:pPr>
            <a:r>
              <a:rPr lang="en-US" sz="2400" dirty="0" smtClean="0">
                <a:latin typeface="Eurostile"/>
                <a:cs typeface="Eurostile"/>
              </a:rPr>
              <a:t>JISC, UKOLN</a:t>
            </a:r>
            <a:r>
              <a:rPr lang="en-US" sz="2400" dirty="0">
                <a:latin typeface="Eurostile"/>
                <a:cs typeface="Eurostile"/>
              </a:rPr>
              <a:t>, </a:t>
            </a:r>
            <a:br>
              <a:rPr lang="en-US" sz="2400" dirty="0">
                <a:latin typeface="Eurostile"/>
                <a:cs typeface="Eurostile"/>
              </a:rPr>
            </a:br>
            <a:r>
              <a:rPr lang="en-US" sz="2400" dirty="0">
                <a:latin typeface="Eurostile"/>
                <a:cs typeface="Eurostile"/>
              </a:rPr>
              <a:t>University of Bath, Bath, </a:t>
            </a:r>
            <a:r>
              <a:rPr lang="en-US" sz="2400" dirty="0" smtClean="0">
                <a:latin typeface="Eurostile"/>
                <a:cs typeface="Eurostile"/>
              </a:rPr>
              <a:t>UK</a:t>
            </a:r>
          </a:p>
          <a:p>
            <a:pPr marL="457200" lvl="1" indent="0">
              <a:buNone/>
            </a:pPr>
            <a:endParaRPr lang="en-US" sz="2400" dirty="0">
              <a:latin typeface="Eurostile"/>
              <a:cs typeface="Eurostile"/>
            </a:endParaRPr>
          </a:p>
          <a:p>
            <a:pPr marL="457200" lvl="1" indent="0">
              <a:buNone/>
            </a:pPr>
            <a:r>
              <a:rPr lang="en-US" b="1" dirty="0">
                <a:latin typeface="Eurostile"/>
                <a:cs typeface="Eurostile"/>
              </a:rPr>
              <a:t>CERIF TG Leader, Board Member</a:t>
            </a:r>
          </a:p>
          <a:p>
            <a:pPr marL="457200" lvl="1" indent="0">
              <a:buNone/>
            </a:pPr>
            <a:r>
              <a:rPr lang="en-US" sz="2400" dirty="0">
                <a:latin typeface="Eurostile"/>
                <a:cs typeface="Eurostile"/>
              </a:rPr>
              <a:t>euroCRIS, non-profit organization</a:t>
            </a:r>
          </a:p>
          <a:p>
            <a:pPr marL="457200" lvl="1" indent="0">
              <a:buNone/>
            </a:pPr>
            <a:r>
              <a:rPr lang="en-US" sz="2000" dirty="0">
                <a:latin typeface="Eurostile"/>
                <a:cs typeface="Eurostile"/>
              </a:rPr>
              <a:t>registered in the Netherlands</a:t>
            </a:r>
          </a:p>
          <a:p>
            <a:pPr marL="57150" indent="0">
              <a:buNone/>
            </a:pPr>
            <a:endParaRPr lang="en-US" sz="2400" dirty="0">
              <a:latin typeface="Eurostile"/>
              <a:cs typeface="Eurostile"/>
            </a:endParaRPr>
          </a:p>
          <a:p>
            <a:pPr marL="57150" indent="0">
              <a:buNone/>
            </a:pPr>
            <a:r>
              <a:rPr lang="en-US" sz="2400" b="1" dirty="0">
                <a:latin typeface="Eurostile"/>
                <a:cs typeface="Eurostile"/>
              </a:rPr>
              <a:t>	Contact: </a:t>
            </a:r>
            <a:r>
              <a:rPr lang="en-US" sz="2400" dirty="0">
                <a:latin typeface="Eurostile"/>
                <a:cs typeface="Eurostile"/>
              </a:rPr>
              <a:t> </a:t>
            </a:r>
          </a:p>
          <a:p>
            <a:pPr marL="57150" indent="0">
              <a:buNone/>
            </a:pPr>
            <a:r>
              <a:rPr lang="en-US" sz="2400" dirty="0">
                <a:latin typeface="Eurostile"/>
                <a:cs typeface="Eurostile"/>
              </a:rPr>
              <a:t>	</a:t>
            </a:r>
            <a:r>
              <a:rPr lang="en-US" sz="2400" dirty="0">
                <a:latin typeface="Eurostile"/>
                <a:cs typeface="Eurostile"/>
                <a:hlinkClick r:id="rId2"/>
              </a:rPr>
              <a:t>b.joerg@ukoln.ac.uk</a:t>
            </a:r>
            <a:r>
              <a:rPr lang="en-US" sz="2400" dirty="0">
                <a:latin typeface="Eurostile"/>
                <a:cs typeface="Eurostile"/>
              </a:rPr>
              <a:t> </a:t>
            </a:r>
          </a:p>
          <a:p>
            <a:endParaRPr lang="de-DE" sz="2800" dirty="0" smtClean="0">
              <a:latin typeface="Eurostile"/>
              <a:cs typeface="Eurostile"/>
            </a:endParaRPr>
          </a:p>
        </p:txBody>
      </p:sp>
      <p:pic>
        <p:nvPicPr>
          <p:cNvPr id="9" name="Bild 8" descr="brigitte_joerg_passf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33" y="2027840"/>
            <a:ext cx="1513667" cy="197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500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Outline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70400"/>
            <a:ext cx="8229600" cy="4525963"/>
          </a:xfrm>
        </p:spPr>
        <p:txBody>
          <a:bodyPr>
            <a:normAutofit lnSpcReduction="10000"/>
          </a:bodyPr>
          <a:lstStyle/>
          <a:p>
            <a:pPr lvl="1">
              <a:buFont typeface="Wingdings" charset="2"/>
              <a:buChar char="§"/>
            </a:pPr>
            <a:r>
              <a:rPr lang="en-US" sz="3300" b="1" u="sng" dirty="0" smtClean="0"/>
              <a:t>CERIF in brief </a:t>
            </a:r>
          </a:p>
          <a:p>
            <a:pPr lvl="2">
              <a:buFont typeface="Wingdings" charset="2"/>
              <a:buChar char="§"/>
            </a:pPr>
            <a:r>
              <a:rPr lang="en-US" dirty="0" smtClean="0"/>
              <a:t>CERIF model</a:t>
            </a:r>
          </a:p>
          <a:p>
            <a:pPr lvl="2">
              <a:buFont typeface="Wingdings" charset="2"/>
              <a:buChar char="§"/>
            </a:pPr>
            <a:r>
              <a:rPr lang="en-US" dirty="0" smtClean="0"/>
              <a:t>CERIF internal identifiers</a:t>
            </a:r>
            <a:endParaRPr lang="en-US" dirty="0"/>
          </a:p>
          <a:p>
            <a:pPr marL="457200" lvl="1" indent="0">
              <a:buNone/>
            </a:pPr>
            <a:endParaRPr lang="en-US" sz="1500" b="1" dirty="0" smtClean="0"/>
          </a:p>
          <a:p>
            <a:pPr marL="457200" lvl="1" indent="0">
              <a:buNone/>
            </a:pPr>
            <a:endParaRPr lang="en-US" sz="1500" b="1" dirty="0"/>
          </a:p>
          <a:p>
            <a:pPr lvl="1">
              <a:buFont typeface="Wingdings" charset="2"/>
              <a:buChar char="§"/>
            </a:pPr>
            <a:r>
              <a:rPr lang="en-US" sz="3300" b="1" dirty="0"/>
              <a:t>CERIF and </a:t>
            </a:r>
            <a:r>
              <a:rPr lang="en-US" sz="3300" b="1" dirty="0" smtClean="0"/>
              <a:t>(persistent) </a:t>
            </a:r>
            <a:r>
              <a:rPr lang="de-DE" sz="3300" b="1" dirty="0" err="1" smtClean="0"/>
              <a:t>Identifiers</a:t>
            </a:r>
            <a:endParaRPr lang="de-DE" dirty="0"/>
          </a:p>
          <a:p>
            <a:pPr lvl="2">
              <a:buFont typeface="Wingdings" charset="2"/>
              <a:buChar char="§"/>
            </a:pPr>
            <a:r>
              <a:rPr lang="de-DE" dirty="0" smtClean="0"/>
              <a:t>ER-Model</a:t>
            </a:r>
            <a:endParaRPr lang="de-DE" dirty="0"/>
          </a:p>
          <a:p>
            <a:pPr lvl="2">
              <a:buFont typeface="Wingdings" charset="2"/>
              <a:buChar char="§"/>
            </a:pPr>
            <a:r>
              <a:rPr lang="de-DE" dirty="0" smtClean="0"/>
              <a:t>XML</a:t>
            </a:r>
          </a:p>
          <a:p>
            <a:pPr lvl="2">
              <a:buFont typeface="Wingdings" charset="2"/>
              <a:buChar char="§"/>
            </a:pPr>
            <a:r>
              <a:rPr lang="de-DE" dirty="0" err="1" smtClean="0"/>
              <a:t>Ontologies</a:t>
            </a:r>
            <a:r>
              <a:rPr lang="de-DE" dirty="0" smtClean="0"/>
              <a:t> </a:t>
            </a:r>
            <a:endParaRPr lang="de-DE" dirty="0"/>
          </a:p>
          <a:p>
            <a:pPr lvl="2">
              <a:buFont typeface="Wingdings" charset="2"/>
              <a:buChar char="§"/>
            </a:pPr>
            <a:r>
              <a:rPr lang="de-DE" dirty="0" err="1" smtClean="0"/>
              <a:t>Vocabularies</a:t>
            </a:r>
            <a:r>
              <a:rPr lang="de-DE" sz="3300" b="1" dirty="0" smtClean="0"/>
              <a:t> </a:t>
            </a:r>
          </a:p>
        </p:txBody>
      </p:sp>
      <p:sp>
        <p:nvSpPr>
          <p:cNvPr id="4" name="Textfeld 3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</p:spTree>
    <p:extLst>
      <p:ext uri="{BB962C8B-B14F-4D97-AF65-F5344CB8AC3E}">
        <p14:creationId xmlns:p14="http://schemas.microsoft.com/office/powerpoint/2010/main" val="2217904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sp>
        <p:nvSpPr>
          <p:cNvPr id="3" name="Rechteck 2"/>
          <p:cNvSpPr/>
          <p:nvPr/>
        </p:nvSpPr>
        <p:spPr>
          <a:xfrm>
            <a:off x="4995538" y="6147727"/>
            <a:ext cx="4148462" cy="710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8" name="Gruppierung 107"/>
          <p:cNvGrpSpPr/>
          <p:nvPr/>
        </p:nvGrpSpPr>
        <p:grpSpPr>
          <a:xfrm>
            <a:off x="811153" y="1520204"/>
            <a:ext cx="7265975" cy="5298567"/>
            <a:chOff x="-114166" y="0"/>
            <a:chExt cx="9404441" cy="6858000"/>
          </a:xfrm>
        </p:grpSpPr>
        <p:cxnSp>
          <p:nvCxnSpPr>
            <p:cNvPr id="109" name="Gewinkelte Verbindung 108"/>
            <p:cNvCxnSpPr>
              <a:stCxn id="165" idx="3"/>
              <a:endCxn id="175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109"/>
            <p:cNvCxnSpPr>
              <a:stCxn id="165" idx="2"/>
              <a:endCxn id="177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110"/>
            <p:cNvCxnSpPr>
              <a:endCxn id="179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111"/>
            <p:cNvCxnSpPr>
              <a:stCxn id="153" idx="3"/>
              <a:endCxn id="175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112"/>
            <p:cNvCxnSpPr>
              <a:stCxn id="165" idx="3"/>
              <a:endCxn id="153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113"/>
            <p:cNvCxnSpPr>
              <a:endCxn id="155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114"/>
            <p:cNvCxnSpPr>
              <a:stCxn id="177" idx="2"/>
              <a:endCxn id="155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winkelte Verbindung 115"/>
            <p:cNvCxnSpPr>
              <a:stCxn id="177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winkelte Verbindung 116"/>
            <p:cNvCxnSpPr>
              <a:stCxn id="208" idx="2"/>
              <a:endCxn id="165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winkelte Verbindung 117"/>
            <p:cNvCxnSpPr>
              <a:stCxn id="165" idx="3"/>
              <a:endCxn id="210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winkelte Verbindung 118"/>
            <p:cNvCxnSpPr>
              <a:stCxn id="210" idx="3"/>
              <a:endCxn id="206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winkelte Verbindung 119"/>
            <p:cNvCxnSpPr>
              <a:endCxn id="204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winkelte Verbindung 120"/>
            <p:cNvCxnSpPr>
              <a:stCxn id="210" idx="2"/>
              <a:endCxn id="204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winkelte Verbindung 121"/>
            <p:cNvCxnSpPr>
              <a:endCxn id="208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winkelte Verbindung 122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winkelte Verbindung 123"/>
            <p:cNvCxnSpPr>
              <a:stCxn id="208" idx="3"/>
              <a:endCxn id="189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winkelte Verbindung 124"/>
            <p:cNvCxnSpPr>
              <a:stCxn id="193" idx="3"/>
              <a:endCxn id="179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winkelte Verbindung 125"/>
            <p:cNvCxnSpPr>
              <a:stCxn id="192" idx="2"/>
              <a:endCxn id="179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winkelte Verbindung 126"/>
            <p:cNvCxnSpPr>
              <a:stCxn id="192" idx="2"/>
              <a:endCxn id="175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winkelte Verbindung 127"/>
            <p:cNvCxnSpPr>
              <a:stCxn id="190" idx="0"/>
              <a:endCxn id="153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winkelte Verbindung 128"/>
            <p:cNvCxnSpPr>
              <a:stCxn id="175" idx="2"/>
              <a:endCxn id="190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winkelte Verbindung 129"/>
            <p:cNvCxnSpPr>
              <a:stCxn id="202" idx="3"/>
              <a:endCxn id="165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winkelte Verbindung 130"/>
            <p:cNvCxnSpPr>
              <a:stCxn id="175" idx="2"/>
              <a:endCxn id="200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winkelte Verbindung 131"/>
            <p:cNvCxnSpPr>
              <a:stCxn id="188" idx="0"/>
              <a:endCxn id="153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winkelte Verbindung 132"/>
            <p:cNvCxnSpPr>
              <a:stCxn id="165" idx="2"/>
              <a:endCxn id="188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winkelte Verbindung 133"/>
            <p:cNvCxnSpPr>
              <a:stCxn id="202" idx="0"/>
              <a:endCxn id="191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winkelte Verbindung 134"/>
            <p:cNvCxnSpPr>
              <a:stCxn id="189" idx="0"/>
              <a:endCxn id="153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winkelte Verbindung 135"/>
            <p:cNvCxnSpPr>
              <a:stCxn id="210" idx="2"/>
              <a:endCxn id="190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winkelte Verbindung 136"/>
            <p:cNvCxnSpPr>
              <a:stCxn id="181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winkelte Verbindung 137"/>
            <p:cNvCxnSpPr>
              <a:stCxn id="204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winkelte Verbindung 138"/>
            <p:cNvCxnSpPr>
              <a:stCxn id="195" idx="2"/>
              <a:endCxn id="198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winkelte Verbindung 139"/>
            <p:cNvCxnSpPr>
              <a:stCxn id="190" idx="3"/>
              <a:endCxn id="195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uppierung 140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80" name="Gewinkelte Verbindung 179"/>
              <p:cNvCxnSpPr>
                <a:stCxn id="195" idx="0"/>
                <a:endCxn id="204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hteck 180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82" name="Gruppierung 181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0" name="Rechteck 20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3" name="Gruppierung 182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8" name="Rechteck 20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4" name="Gruppierung 183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6" name="Rechteck 205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5" name="Gruppierung 184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4" name="Rechteck 203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6" name="Gruppierung 185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2" name="Rechteck 201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7" name="Gruppierung 186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0" name="Rechteck 19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88" name="Rechteck 187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89" name="Rechteck 188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0" name="Rechteck 189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1" name="Rechteck 190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2" name="Rechteck 191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3" name="Rechteck 192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94" name="Gruppierung 193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98" name="Rechteck 19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95" name="Rechteck 194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6" name="Rechteck 195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142" name="Gruppierung 141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68" name="Gruppierung 167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9" name="Rechteck 178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69" name="Gruppierung 168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7" name="Rechteck 176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70" name="Gruppierung 169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5" name="Rechteck 17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71" name="Gewinkelte Verbindung 170"/>
              <p:cNvCxnSpPr>
                <a:stCxn id="179" idx="3"/>
                <a:endCxn id="175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winkelte Verbindung 171"/>
              <p:cNvCxnSpPr>
                <a:stCxn id="179" idx="0"/>
                <a:endCxn id="177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Gewinkelte Verbindung 172"/>
              <p:cNvCxnSpPr>
                <a:stCxn id="175" idx="0"/>
                <a:endCxn id="177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Gewinkelte Verbindung 142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uppierung 143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156" name="Gruppierung 155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7" name="Rechteck 166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7" name="Gruppierung 156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5" name="Rechteck 16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8" name="Gruppierung 157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62" name="Oval 16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3" name="Rechteck 162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9" name="Gewinkelte Verbindung 158"/>
              <p:cNvCxnSpPr>
                <a:stCxn id="163" idx="1"/>
                <a:endCxn id="167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Gewinkelte Verbindung 159"/>
              <p:cNvCxnSpPr>
                <a:stCxn id="165" idx="1"/>
                <a:endCxn id="167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Gewinkelte Verbindung 160"/>
              <p:cNvCxnSpPr>
                <a:stCxn id="163" idx="0"/>
                <a:endCxn id="165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uppierung 144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49" name="Gruppierung 148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5" name="Rechteck 154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0" name="Gruppierung 149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3" name="Rechteck 152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1" name="Gewinkelte Verbindung 150"/>
              <p:cNvCxnSpPr>
                <a:stCxn id="155" idx="3"/>
                <a:endCxn id="153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Rechteck 145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 smtClean="0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 smtClean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  <a:endParaRPr lang="de-DE" sz="1100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cxnSp>
          <p:nvCxnSpPr>
            <p:cNvPr id="147" name="Gewinkelte Verbindung 146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sp>
        <p:nvSpPr>
          <p:cNvPr id="211" name="Textfeld 210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  <p:sp>
        <p:nvSpPr>
          <p:cNvPr id="212" name="Textfeld 211"/>
          <p:cNvSpPr txBox="1"/>
          <p:nvPr/>
        </p:nvSpPr>
        <p:spPr>
          <a:xfrm>
            <a:off x="260295" y="1745147"/>
            <a:ext cx="1173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latin typeface="Eurostile"/>
                <a:cs typeface="Eurostile"/>
              </a:rPr>
              <a:t>CERIF 1.5</a:t>
            </a:r>
            <a:endParaRPr lang="de-DE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182267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pic>
        <p:nvPicPr>
          <p:cNvPr id="10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8035" y="1695807"/>
            <a:ext cx="1952622" cy="68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uppierung 3"/>
          <p:cNvGrpSpPr/>
          <p:nvPr/>
        </p:nvGrpSpPr>
        <p:grpSpPr>
          <a:xfrm>
            <a:off x="386289" y="1829969"/>
            <a:ext cx="6551166" cy="3849742"/>
            <a:chOff x="466725" y="1236667"/>
            <a:chExt cx="8526463" cy="5010505"/>
          </a:xfrm>
        </p:grpSpPr>
        <p:grpSp>
          <p:nvGrpSpPr>
            <p:cNvPr id="211" name="Group 8"/>
            <p:cNvGrpSpPr>
              <a:grpSpLocks/>
            </p:cNvGrpSpPr>
            <p:nvPr/>
          </p:nvGrpSpPr>
          <p:grpSpPr bwMode="auto">
            <a:xfrm>
              <a:off x="466725" y="3738566"/>
              <a:ext cx="2417764" cy="2503492"/>
              <a:chOff x="249" y="814"/>
              <a:chExt cx="1523" cy="1577"/>
            </a:xfrm>
          </p:grpSpPr>
          <p:sp>
            <p:nvSpPr>
              <p:cNvPr id="212" name="Oval 9"/>
              <p:cNvSpPr>
                <a:spLocks noChangeArrowheads="1"/>
              </p:cNvSpPr>
              <p:nvPr/>
            </p:nvSpPr>
            <p:spPr bwMode="auto">
              <a:xfrm>
                <a:off x="249" y="814"/>
                <a:ext cx="499" cy="363"/>
              </a:xfrm>
              <a:prstGeom prst="ellipse">
                <a:avLst/>
              </a:prstGeom>
              <a:solidFill>
                <a:srgbClr val="77933C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13" name="Text Box 10"/>
              <p:cNvSpPr txBox="1">
                <a:spLocks noChangeArrowheads="1"/>
              </p:cNvSpPr>
              <p:nvPr/>
            </p:nvSpPr>
            <p:spPr bwMode="auto">
              <a:xfrm>
                <a:off x="371" y="927"/>
                <a:ext cx="1401" cy="1464"/>
              </a:xfrm>
              <a:prstGeom prst="rect">
                <a:avLst/>
              </a:prstGeom>
              <a:solidFill>
                <a:srgbClr val="95D918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de-DE" sz="1100" b="1" dirty="0" err="1" smtClean="0">
                    <a:latin typeface="Courier" charset="0"/>
                  </a:rPr>
                  <a:t>cfPerson</a:t>
                </a:r>
                <a:endParaRPr lang="de-DE" sz="1100" b="1" dirty="0">
                  <a:latin typeface="Courier" charset="0"/>
                </a:endParaRPr>
              </a:p>
              <a:p>
                <a:pPr algn="l"/>
                <a:r>
                  <a:rPr lang="de-DE" sz="1100" b="1" dirty="0" err="1" smtClean="0">
                    <a:solidFill>
                      <a:srgbClr val="FF0000"/>
                    </a:solidFill>
                    <a:latin typeface="Courier" charset="0"/>
                  </a:rPr>
                  <a:t>cfPersonId</a:t>
                </a:r>
                <a:endParaRPr lang="de-DE" sz="1100" b="1" dirty="0">
                  <a:solidFill>
                    <a:srgbClr val="FF0000"/>
                  </a:solidFill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cfURI</a:t>
                </a:r>
                <a:endParaRPr lang="de-DE" sz="1100" dirty="0" smtClean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cfGender</a:t>
                </a:r>
                <a:endParaRPr lang="de-DE" sz="1100" dirty="0" smtClean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cfFirstNames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cfOtherNames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cfFamilyNames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cfNameVariants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cfResearchInterest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cfKeywords</a:t>
                </a:r>
                <a:endParaRPr lang="de-DE" sz="1100" b="1" dirty="0">
                  <a:solidFill>
                    <a:srgbClr val="800080"/>
                  </a:solidFill>
                  <a:latin typeface="Courier" charset="0"/>
                </a:endParaRPr>
              </a:p>
            </p:txBody>
          </p:sp>
        </p:grpSp>
        <p:grpSp>
          <p:nvGrpSpPr>
            <p:cNvPr id="214" name="Group 11"/>
            <p:cNvGrpSpPr>
              <a:grpSpLocks/>
            </p:cNvGrpSpPr>
            <p:nvPr/>
          </p:nvGrpSpPr>
          <p:grpSpPr bwMode="auto">
            <a:xfrm>
              <a:off x="3492500" y="1236667"/>
              <a:ext cx="2089150" cy="2279653"/>
              <a:chOff x="249" y="2412"/>
              <a:chExt cx="1316" cy="1436"/>
            </a:xfrm>
          </p:grpSpPr>
          <p:sp>
            <p:nvSpPr>
              <p:cNvPr id="215" name="Oval 12"/>
              <p:cNvSpPr>
                <a:spLocks noChangeArrowheads="1"/>
              </p:cNvSpPr>
              <p:nvPr/>
            </p:nvSpPr>
            <p:spPr bwMode="auto">
              <a:xfrm>
                <a:off x="249" y="2412"/>
                <a:ext cx="499" cy="363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16" name="Text Box 13"/>
              <p:cNvSpPr txBox="1">
                <a:spLocks noChangeArrowheads="1"/>
              </p:cNvSpPr>
              <p:nvPr/>
            </p:nvSpPr>
            <p:spPr bwMode="auto">
              <a:xfrm>
                <a:off x="385" y="2523"/>
                <a:ext cx="1180" cy="1325"/>
              </a:xfrm>
              <a:prstGeom prst="rect">
                <a:avLst/>
              </a:prstGeom>
              <a:solidFill>
                <a:srgbClr val="95D918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de-DE" sz="1100" b="1" dirty="0" err="1" smtClean="0">
                    <a:latin typeface="Courier" charset="0"/>
                  </a:rPr>
                  <a:t>cfProject</a:t>
                </a:r>
                <a:endParaRPr lang="de-DE" sz="1100" b="1" dirty="0">
                  <a:latin typeface="Courier" charset="0"/>
                </a:endParaRPr>
              </a:p>
              <a:p>
                <a:pPr algn="l"/>
                <a:r>
                  <a:rPr lang="de-DE" sz="1100" b="1" dirty="0" err="1" smtClean="0">
                    <a:solidFill>
                      <a:srgbClr val="FF0000"/>
                    </a:solidFill>
                    <a:latin typeface="Courier" charset="0"/>
                  </a:rPr>
                  <a:t>cfProjectId</a:t>
                </a:r>
                <a:endParaRPr lang="de-DE" sz="1100" b="1" dirty="0" smtClean="0">
                  <a:solidFill>
                    <a:srgbClr val="FF0000"/>
                  </a:solidFill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cfURI</a:t>
                </a:r>
                <a:endParaRPr lang="de-DE" sz="1100" dirty="0" smtClean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cfAcronym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cfStartDate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cfEndDate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cfTitle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cfAbstract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cfKeywords</a:t>
                </a:r>
                <a:endParaRPr lang="de-DE" sz="1100" b="1" dirty="0">
                  <a:solidFill>
                    <a:srgbClr val="800080"/>
                  </a:solidFill>
                  <a:latin typeface="Courier" charset="0"/>
                </a:endParaRPr>
              </a:p>
            </p:txBody>
          </p:sp>
        </p:grpSp>
        <p:grpSp>
          <p:nvGrpSpPr>
            <p:cNvPr id="217" name="Group 14"/>
            <p:cNvGrpSpPr>
              <a:grpSpLocks/>
            </p:cNvGrpSpPr>
            <p:nvPr/>
          </p:nvGrpSpPr>
          <p:grpSpPr bwMode="auto">
            <a:xfrm>
              <a:off x="6300788" y="3762732"/>
              <a:ext cx="2692400" cy="2484440"/>
              <a:chOff x="4105" y="2513"/>
              <a:chExt cx="1696" cy="1565"/>
            </a:xfrm>
          </p:grpSpPr>
          <p:sp>
            <p:nvSpPr>
              <p:cNvPr id="218" name="Oval 15"/>
              <p:cNvSpPr>
                <a:spLocks noChangeArrowheads="1"/>
              </p:cNvSpPr>
              <p:nvPr/>
            </p:nvSpPr>
            <p:spPr bwMode="auto">
              <a:xfrm>
                <a:off x="4105" y="2513"/>
                <a:ext cx="499" cy="363"/>
              </a:xfrm>
              <a:prstGeom prst="ellipse">
                <a:avLst/>
              </a:prstGeom>
              <a:solidFill>
                <a:srgbClr val="77933C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219" name="Text Box 16"/>
              <p:cNvSpPr txBox="1">
                <a:spLocks noChangeArrowheads="1"/>
              </p:cNvSpPr>
              <p:nvPr/>
            </p:nvSpPr>
            <p:spPr bwMode="auto">
              <a:xfrm>
                <a:off x="4241" y="2614"/>
                <a:ext cx="1560" cy="1464"/>
              </a:xfrm>
              <a:prstGeom prst="rect">
                <a:avLst/>
              </a:prstGeom>
              <a:solidFill>
                <a:srgbClr val="95D918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de-DE" sz="1100" b="1" dirty="0" err="1">
                    <a:latin typeface="Courier" charset="0"/>
                  </a:rPr>
                  <a:t>OrganisationUnit</a:t>
                </a:r>
                <a:endParaRPr lang="de-DE" sz="1100" b="1" dirty="0">
                  <a:latin typeface="Courier" charset="0"/>
                </a:endParaRPr>
              </a:p>
              <a:p>
                <a:pPr algn="l"/>
                <a:r>
                  <a:rPr lang="de-DE" sz="1100" b="1" dirty="0" err="1" smtClean="0">
                    <a:solidFill>
                      <a:srgbClr val="FF0000"/>
                    </a:solidFill>
                    <a:latin typeface="Courier" charset="0"/>
                  </a:rPr>
                  <a:t>cfOrganisationUnitId</a:t>
                </a:r>
                <a:endParaRPr lang="de-DE" sz="1100" b="1" dirty="0">
                  <a:solidFill>
                    <a:srgbClr val="FF0000"/>
                  </a:solidFill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cfURI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cfAcronym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cfName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cfHeadCount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cfCurrencyCode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cfTurnover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cfResearchActivity</a:t>
                </a:r>
                <a:endParaRPr lang="de-DE" sz="1100" dirty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cfKeywords</a:t>
                </a:r>
                <a:endParaRPr lang="de-DE" sz="1100" dirty="0">
                  <a:latin typeface="Courier" charset="0"/>
                </a:endParaRPr>
              </a:p>
            </p:txBody>
          </p:sp>
        </p:grpSp>
        <p:cxnSp>
          <p:nvCxnSpPr>
            <p:cNvPr id="220" name="Elbow Connector 18"/>
            <p:cNvCxnSpPr>
              <a:stCxn id="213" idx="0"/>
              <a:endCxn id="216" idx="1"/>
            </p:cNvCxnSpPr>
            <p:nvPr/>
          </p:nvCxnSpPr>
          <p:spPr>
            <a:xfrm rot="5400000" flipH="1" flipV="1">
              <a:off x="2013746" y="2223301"/>
              <a:ext cx="1453353" cy="1935955"/>
            </a:xfrm>
            <a:prstGeom prst="bentConnector2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Elbow Connector 20"/>
            <p:cNvCxnSpPr/>
            <p:nvPr/>
          </p:nvCxnSpPr>
          <p:spPr>
            <a:xfrm>
              <a:off x="2884489" y="5304989"/>
              <a:ext cx="3632198" cy="1652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Elbow Connector 23"/>
            <p:cNvCxnSpPr>
              <a:endCxn id="216" idx="3"/>
            </p:cNvCxnSpPr>
            <p:nvPr/>
          </p:nvCxnSpPr>
          <p:spPr>
            <a:xfrm rot="10800000">
              <a:off x="5581651" y="2464596"/>
              <a:ext cx="2024241" cy="1453353"/>
            </a:xfrm>
            <a:prstGeom prst="bentConnector3">
              <a:avLst>
                <a:gd name="adj1" fmla="val -388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feld 20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  <p:sp>
        <p:nvSpPr>
          <p:cNvPr id="22" name="Textfeld 21"/>
          <p:cNvSpPr txBox="1"/>
          <p:nvPr/>
        </p:nvSpPr>
        <p:spPr>
          <a:xfrm>
            <a:off x="260295" y="1745147"/>
            <a:ext cx="1497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latin typeface="Eurostile"/>
                <a:cs typeface="Eurostile"/>
              </a:rPr>
              <a:t>Base </a:t>
            </a:r>
            <a:r>
              <a:rPr lang="de-DE" b="1" dirty="0" err="1" smtClean="0">
                <a:latin typeface="Eurostile"/>
                <a:cs typeface="Eurostile"/>
              </a:rPr>
              <a:t>Entities</a:t>
            </a:r>
            <a:endParaRPr lang="de-DE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3706305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grpSp>
        <p:nvGrpSpPr>
          <p:cNvPr id="223" name="Group 2"/>
          <p:cNvGrpSpPr/>
          <p:nvPr/>
        </p:nvGrpSpPr>
        <p:grpSpPr>
          <a:xfrm>
            <a:off x="6910431" y="1708379"/>
            <a:ext cx="2070835" cy="721028"/>
            <a:chOff x="838200" y="1773238"/>
            <a:chExt cx="4454525" cy="1550987"/>
          </a:xfrm>
        </p:grpSpPr>
        <p:sp>
          <p:nvSpPr>
            <p:cNvPr id="224" name="Oval 15"/>
            <p:cNvSpPr>
              <a:spLocks noChangeArrowheads="1"/>
            </p:cNvSpPr>
            <p:nvPr/>
          </p:nvSpPr>
          <p:spPr bwMode="auto">
            <a:xfrm>
              <a:off x="4038600" y="2667000"/>
              <a:ext cx="381000" cy="304800"/>
            </a:xfrm>
            <a:prstGeom prst="ellipse">
              <a:avLst/>
            </a:prstGeom>
            <a:solidFill>
              <a:srgbClr val="FFCB9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Oval 16"/>
            <p:cNvSpPr>
              <a:spLocks noChangeArrowheads="1"/>
            </p:cNvSpPr>
            <p:nvPr/>
          </p:nvSpPr>
          <p:spPr bwMode="auto">
            <a:xfrm>
              <a:off x="838200" y="2667000"/>
              <a:ext cx="381000" cy="304800"/>
            </a:xfrm>
            <a:prstGeom prst="ellipse">
              <a:avLst/>
            </a:prstGeom>
            <a:solidFill>
              <a:srgbClr val="FFCB9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26" name="Picture 1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42988" y="1773238"/>
              <a:ext cx="4249737" cy="1550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27" name="Straight Connector 42"/>
            <p:cNvCxnSpPr/>
            <p:nvPr/>
          </p:nvCxnSpPr>
          <p:spPr bwMode="auto">
            <a:xfrm>
              <a:off x="2195736" y="2996952"/>
              <a:ext cx="19442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0" name="Gruppierung 9"/>
          <p:cNvGrpSpPr/>
          <p:nvPr/>
        </p:nvGrpSpPr>
        <p:grpSpPr>
          <a:xfrm>
            <a:off x="310046" y="1733742"/>
            <a:ext cx="7300265" cy="4078317"/>
            <a:chOff x="539750" y="1555398"/>
            <a:chExt cx="8369303" cy="4675540"/>
          </a:xfrm>
        </p:grpSpPr>
        <p:grpSp>
          <p:nvGrpSpPr>
            <p:cNvPr id="228" name="Group 4"/>
            <p:cNvGrpSpPr>
              <a:grpSpLocks/>
            </p:cNvGrpSpPr>
            <p:nvPr/>
          </p:nvGrpSpPr>
          <p:grpSpPr bwMode="auto">
            <a:xfrm>
              <a:off x="539750" y="5321300"/>
              <a:ext cx="2587625" cy="909638"/>
              <a:chOff x="4105" y="2508"/>
              <a:chExt cx="1630" cy="573"/>
            </a:xfrm>
          </p:grpSpPr>
          <p:sp>
            <p:nvSpPr>
              <p:cNvPr id="229" name="Oval 5"/>
              <p:cNvSpPr>
                <a:spLocks noChangeArrowheads="1"/>
              </p:cNvSpPr>
              <p:nvPr/>
            </p:nvSpPr>
            <p:spPr bwMode="auto">
              <a:xfrm>
                <a:off x="4105" y="2508"/>
                <a:ext cx="499" cy="363"/>
              </a:xfrm>
              <a:prstGeom prst="ellipse">
                <a:avLst/>
              </a:prstGeom>
              <a:solidFill>
                <a:srgbClr val="F7964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30" name="Text Box 6"/>
              <p:cNvSpPr txBox="1">
                <a:spLocks noChangeArrowheads="1"/>
              </p:cNvSpPr>
              <p:nvPr/>
            </p:nvSpPr>
            <p:spPr bwMode="auto">
              <a:xfrm>
                <a:off x="4241" y="2614"/>
                <a:ext cx="1494" cy="467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de-DE" sz="1200" b="1" dirty="0" err="1" smtClean="0">
                    <a:latin typeface="Courier" charset="0"/>
                  </a:rPr>
                  <a:t>cfResultProduct</a:t>
                </a:r>
                <a:endParaRPr lang="de-DE" sz="1200" b="1" dirty="0">
                  <a:latin typeface="Courier" charset="0"/>
                </a:endParaRPr>
              </a:p>
              <a:p>
                <a:pPr algn="l"/>
                <a:r>
                  <a:rPr lang="de-DE" sz="1200" b="1" dirty="0" err="1" smtClean="0">
                    <a:solidFill>
                      <a:srgbClr val="FF0000"/>
                    </a:solidFill>
                    <a:latin typeface="Courier" charset="0"/>
                  </a:rPr>
                  <a:t>cfResultProductId</a:t>
                </a:r>
                <a:endParaRPr lang="de-DE" sz="1200" b="1" dirty="0">
                  <a:solidFill>
                    <a:srgbClr val="FF0000"/>
                  </a:solidFill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cfURI</a:t>
                </a:r>
                <a:endParaRPr lang="de-DE" sz="1200" dirty="0">
                  <a:latin typeface="Courier" charset="0"/>
                </a:endParaRPr>
              </a:p>
            </p:txBody>
          </p:sp>
        </p:grpSp>
        <p:grpSp>
          <p:nvGrpSpPr>
            <p:cNvPr id="231" name="Group 7"/>
            <p:cNvGrpSpPr>
              <a:grpSpLocks/>
            </p:cNvGrpSpPr>
            <p:nvPr/>
          </p:nvGrpSpPr>
          <p:grpSpPr bwMode="auto">
            <a:xfrm>
              <a:off x="3276599" y="1555398"/>
              <a:ext cx="2700736" cy="2846388"/>
              <a:chOff x="4195" y="719"/>
              <a:chExt cx="1482" cy="1793"/>
            </a:xfrm>
          </p:grpSpPr>
          <p:sp>
            <p:nvSpPr>
              <p:cNvPr id="232" name="Oval 8"/>
              <p:cNvSpPr>
                <a:spLocks noChangeArrowheads="1"/>
              </p:cNvSpPr>
              <p:nvPr/>
            </p:nvSpPr>
            <p:spPr bwMode="auto">
              <a:xfrm>
                <a:off x="4195" y="719"/>
                <a:ext cx="499" cy="363"/>
              </a:xfrm>
              <a:prstGeom prst="ellipse">
                <a:avLst/>
              </a:prstGeom>
              <a:solidFill>
                <a:srgbClr val="F7964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33" name="Text Box 9"/>
              <p:cNvSpPr txBox="1">
                <a:spLocks noChangeArrowheads="1"/>
              </p:cNvSpPr>
              <p:nvPr/>
            </p:nvSpPr>
            <p:spPr bwMode="auto">
              <a:xfrm>
                <a:off x="4332" y="845"/>
                <a:ext cx="1345" cy="1667"/>
              </a:xfrm>
              <a:prstGeom prst="rect">
                <a:avLst/>
              </a:prstGeom>
              <a:solidFill>
                <a:srgbClr val="E46C0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de-DE" sz="1200" b="1" dirty="0" err="1" smtClean="0">
                    <a:latin typeface="Courier" charset="0"/>
                  </a:rPr>
                  <a:t>cfResultPublication</a:t>
                </a:r>
                <a:endParaRPr lang="de-DE" sz="1200" b="1" dirty="0">
                  <a:latin typeface="Courier" charset="0"/>
                </a:endParaRPr>
              </a:p>
              <a:p>
                <a:pPr algn="l"/>
                <a:r>
                  <a:rPr lang="de-DE" sz="1200" b="1" dirty="0" err="1" smtClean="0">
                    <a:solidFill>
                      <a:srgbClr val="FF0000"/>
                    </a:solidFill>
                    <a:latin typeface="Courier" charset="0"/>
                  </a:rPr>
                  <a:t>cfResultPublicationId</a:t>
                </a:r>
                <a:endParaRPr lang="de-DE" sz="1200" b="1" dirty="0">
                  <a:solidFill>
                    <a:srgbClr val="FF0000"/>
                  </a:solidFill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cfURI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cfTitle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cfSubtitle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cfAbstract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cfBiblNote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cfPublicationDate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cfTotalPages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cfStartPage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cfEndPage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cfKeywords</a:t>
                </a:r>
                <a:endParaRPr lang="de-DE" sz="1200" dirty="0">
                  <a:latin typeface="Courier" charset="0"/>
                </a:endParaRPr>
              </a:p>
            </p:txBody>
          </p:sp>
        </p:grpSp>
        <p:grpSp>
          <p:nvGrpSpPr>
            <p:cNvPr id="234" name="Group 10"/>
            <p:cNvGrpSpPr>
              <a:grpSpLocks/>
            </p:cNvGrpSpPr>
            <p:nvPr/>
          </p:nvGrpSpPr>
          <p:grpSpPr bwMode="auto">
            <a:xfrm>
              <a:off x="6575427" y="3787775"/>
              <a:ext cx="2333626" cy="2433638"/>
              <a:chOff x="4150" y="797"/>
              <a:chExt cx="1470" cy="1533"/>
            </a:xfrm>
          </p:grpSpPr>
          <p:sp>
            <p:nvSpPr>
              <p:cNvPr id="235" name="Oval 11"/>
              <p:cNvSpPr>
                <a:spLocks noChangeArrowheads="1"/>
              </p:cNvSpPr>
              <p:nvPr/>
            </p:nvSpPr>
            <p:spPr bwMode="auto">
              <a:xfrm>
                <a:off x="4150" y="797"/>
                <a:ext cx="499" cy="363"/>
              </a:xfrm>
              <a:prstGeom prst="ellipse">
                <a:avLst/>
              </a:prstGeom>
              <a:solidFill>
                <a:schemeClr val="accent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236" name="Text Box 12"/>
              <p:cNvSpPr txBox="1">
                <a:spLocks noChangeArrowheads="1"/>
              </p:cNvSpPr>
              <p:nvPr/>
            </p:nvSpPr>
            <p:spPr bwMode="auto">
              <a:xfrm>
                <a:off x="4286" y="930"/>
                <a:ext cx="1334" cy="1400"/>
              </a:xfrm>
              <a:prstGeom prst="rect">
                <a:avLst/>
              </a:prstGeom>
              <a:solidFill>
                <a:srgbClr val="E46C0A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de-DE" sz="1200" b="1" dirty="0" err="1" smtClean="0">
                    <a:latin typeface="Courier" charset="0"/>
                  </a:rPr>
                  <a:t>cfResultPatent</a:t>
                </a:r>
                <a:endParaRPr lang="de-DE" sz="1200" b="1" dirty="0">
                  <a:latin typeface="Courier" charset="0"/>
                </a:endParaRPr>
              </a:p>
              <a:p>
                <a:pPr algn="l"/>
                <a:r>
                  <a:rPr lang="de-DE" sz="1200" b="1" dirty="0" err="1" smtClean="0">
                    <a:solidFill>
                      <a:srgbClr val="FF0000"/>
                    </a:solidFill>
                    <a:latin typeface="Courier" charset="0"/>
                  </a:rPr>
                  <a:t>cfResultPatentId</a:t>
                </a:r>
                <a:endParaRPr lang="de-DE" sz="1200" b="1" dirty="0">
                  <a:solidFill>
                    <a:srgbClr val="FF0000"/>
                  </a:solidFill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cfURI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cfPatentNumber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cfTitle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cfCountryCode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cfRegistrationDate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cfApprovalDate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cfDescription</a:t>
                </a:r>
                <a:endParaRPr lang="de-DE" sz="1200" dirty="0">
                  <a:latin typeface="Courier" charset="0"/>
                </a:endParaRPr>
              </a:p>
              <a:p>
                <a:pPr algn="l"/>
                <a:r>
                  <a:rPr lang="de-DE" sz="1200" dirty="0" err="1" smtClean="0">
                    <a:latin typeface="Courier" charset="0"/>
                  </a:rPr>
                  <a:t>cfKeywords</a:t>
                </a:r>
                <a:endParaRPr lang="de-DE" sz="1200" dirty="0">
                  <a:latin typeface="Courier" charset="0"/>
                </a:endParaRPr>
              </a:p>
            </p:txBody>
          </p:sp>
        </p:grpSp>
        <p:cxnSp>
          <p:nvCxnSpPr>
            <p:cNvPr id="237" name="Elbow Connector 8"/>
            <p:cNvCxnSpPr>
              <a:stCxn id="230" idx="0"/>
              <a:endCxn id="233" idx="1"/>
            </p:cNvCxnSpPr>
            <p:nvPr/>
          </p:nvCxnSpPr>
          <p:spPr>
            <a:xfrm rot="5400000" flipH="1" flipV="1">
              <a:off x="1528402" y="3491716"/>
              <a:ext cx="2410971" cy="1584749"/>
            </a:xfrm>
            <a:prstGeom prst="bentConnector2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Elbow Connector 23"/>
            <p:cNvCxnSpPr>
              <a:stCxn id="236" idx="1"/>
              <a:endCxn id="230" idx="3"/>
            </p:cNvCxnSpPr>
            <p:nvPr/>
          </p:nvCxnSpPr>
          <p:spPr>
            <a:xfrm rot="10800000" flipV="1">
              <a:off x="3127375" y="5110162"/>
              <a:ext cx="3663952" cy="7500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Elbow Connector 26"/>
            <p:cNvCxnSpPr>
              <a:endCxn id="233" idx="3"/>
            </p:cNvCxnSpPr>
            <p:nvPr/>
          </p:nvCxnSpPr>
          <p:spPr>
            <a:xfrm rot="10800000">
              <a:off x="5977335" y="3078606"/>
              <a:ext cx="1981349" cy="920321"/>
            </a:xfrm>
            <a:prstGeom prst="bentConnector3">
              <a:avLst>
                <a:gd name="adj1" fmla="val -817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0" name="Textfeld 239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  <p:sp>
        <p:nvSpPr>
          <p:cNvPr id="241" name="Textfeld 240"/>
          <p:cNvSpPr txBox="1"/>
          <p:nvPr/>
        </p:nvSpPr>
        <p:spPr>
          <a:xfrm>
            <a:off x="260295" y="1745147"/>
            <a:ext cx="1497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latin typeface="Eurostile"/>
                <a:cs typeface="Eurostile"/>
              </a:rPr>
              <a:t>Base </a:t>
            </a:r>
            <a:r>
              <a:rPr lang="de-DE" b="1" dirty="0" err="1" smtClean="0">
                <a:latin typeface="Eurostile"/>
                <a:cs typeface="Eurostile"/>
              </a:rPr>
              <a:t>Entities</a:t>
            </a:r>
            <a:endParaRPr lang="de-DE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1500334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sp>
        <p:nvSpPr>
          <p:cNvPr id="240" name="Textfeld 239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  <p:grpSp>
        <p:nvGrpSpPr>
          <p:cNvPr id="24" name="Gruppierung 23"/>
          <p:cNvGrpSpPr/>
          <p:nvPr/>
        </p:nvGrpSpPr>
        <p:grpSpPr>
          <a:xfrm>
            <a:off x="6715363" y="1717790"/>
            <a:ext cx="2172430" cy="1498405"/>
            <a:chOff x="593548" y="2021227"/>
            <a:chExt cx="2175402" cy="1606540"/>
          </a:xfrm>
        </p:grpSpPr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593548" y="2021227"/>
              <a:ext cx="360363" cy="287337"/>
            </a:xfrm>
            <a:prstGeom prst="ellipse">
              <a:avLst/>
            </a:prstGeom>
            <a:solidFill>
              <a:srgbClr val="C631F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751398" y="2193238"/>
              <a:ext cx="1067751" cy="432048"/>
            </a:xfrm>
            <a:prstGeom prst="rect">
              <a:avLst/>
            </a:prstGeom>
            <a:solidFill>
              <a:srgbClr val="E11CE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 dirty="0" smtClean="0">
                  <a:latin typeface="Times New Roman" charset="0"/>
                </a:rPr>
                <a:t>Class</a:t>
              </a:r>
              <a:endParaRPr lang="de-DE" sz="1200" b="1" dirty="0">
                <a:latin typeface="Times New Roman" charset="0"/>
              </a:endParaRPr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1439210" y="3060942"/>
              <a:ext cx="360363" cy="287337"/>
            </a:xfrm>
            <a:prstGeom prst="ellipse">
              <a:avLst/>
            </a:prstGeom>
            <a:solidFill>
              <a:srgbClr val="C631F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Rectangle 18"/>
            <p:cNvSpPr>
              <a:spLocks noChangeArrowheads="1"/>
            </p:cNvSpPr>
            <p:nvPr/>
          </p:nvSpPr>
          <p:spPr bwMode="auto">
            <a:xfrm>
              <a:off x="1544814" y="3195719"/>
              <a:ext cx="1224136" cy="432048"/>
            </a:xfrm>
            <a:prstGeom prst="rect">
              <a:avLst/>
            </a:prstGeom>
            <a:solidFill>
              <a:srgbClr val="E11CE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 dirty="0" err="1" smtClean="0">
                  <a:solidFill>
                    <a:srgbClr val="000000"/>
                  </a:solidFill>
                  <a:latin typeface="Times New Roman" charset="0"/>
                </a:rPr>
                <a:t>ClassScheme</a:t>
              </a:r>
              <a:endParaRPr lang="de-DE" sz="1200" b="1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cxnSp>
          <p:nvCxnSpPr>
            <p:cNvPr id="29" name="Gewinkelte Verbindung 28"/>
            <p:cNvCxnSpPr>
              <a:stCxn id="26" idx="3"/>
              <a:endCxn id="28" idx="1"/>
            </p:cNvCxnSpPr>
            <p:nvPr/>
          </p:nvCxnSpPr>
          <p:spPr>
            <a:xfrm flipH="1">
              <a:off x="1544814" y="2409262"/>
              <a:ext cx="274335" cy="1002481"/>
            </a:xfrm>
            <a:prstGeom prst="bentConnector5">
              <a:avLst>
                <a:gd name="adj1" fmla="val -83443"/>
                <a:gd name="adj2" fmla="val 50000"/>
                <a:gd name="adj3" fmla="val 183443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ierung 29"/>
          <p:cNvGrpSpPr/>
          <p:nvPr/>
        </p:nvGrpSpPr>
        <p:grpSpPr>
          <a:xfrm>
            <a:off x="519834" y="2773432"/>
            <a:ext cx="4356896" cy="3167642"/>
            <a:chOff x="466725" y="1236667"/>
            <a:chExt cx="5670559" cy="4122739"/>
          </a:xfrm>
        </p:grpSpPr>
        <p:grpSp>
          <p:nvGrpSpPr>
            <p:cNvPr id="31" name="Group 8"/>
            <p:cNvGrpSpPr>
              <a:grpSpLocks/>
            </p:cNvGrpSpPr>
            <p:nvPr/>
          </p:nvGrpSpPr>
          <p:grpSpPr bwMode="auto">
            <a:xfrm>
              <a:off x="466725" y="3738566"/>
              <a:ext cx="4070356" cy="1620840"/>
              <a:chOff x="249" y="814"/>
              <a:chExt cx="2564" cy="1021"/>
            </a:xfrm>
          </p:grpSpPr>
          <p:sp>
            <p:nvSpPr>
              <p:cNvPr id="41" name="Oval 9"/>
              <p:cNvSpPr>
                <a:spLocks noChangeArrowheads="1"/>
              </p:cNvSpPr>
              <p:nvPr/>
            </p:nvSpPr>
            <p:spPr bwMode="auto">
              <a:xfrm>
                <a:off x="249" y="814"/>
                <a:ext cx="499" cy="363"/>
              </a:xfrm>
              <a:prstGeom prst="ellipse">
                <a:avLst/>
              </a:prstGeom>
              <a:solidFill>
                <a:srgbClr val="C631F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42" name="Text Box 10"/>
              <p:cNvSpPr txBox="1">
                <a:spLocks noChangeArrowheads="1"/>
              </p:cNvSpPr>
              <p:nvPr/>
            </p:nvSpPr>
            <p:spPr bwMode="auto">
              <a:xfrm>
                <a:off x="371" y="927"/>
                <a:ext cx="2442" cy="908"/>
              </a:xfrm>
              <a:prstGeom prst="rect">
                <a:avLst/>
              </a:prstGeom>
              <a:solidFill>
                <a:srgbClr val="C631F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de-DE" sz="1100" b="1" dirty="0" err="1" smtClean="0">
                    <a:latin typeface="Courier" charset="0"/>
                  </a:rPr>
                  <a:t>cfClassificationScheme</a:t>
                </a:r>
                <a:endParaRPr lang="de-DE" sz="1100" b="1" dirty="0">
                  <a:latin typeface="Courier" charset="0"/>
                </a:endParaRPr>
              </a:p>
              <a:p>
                <a:pPr algn="l"/>
                <a:r>
                  <a:rPr lang="de-DE" sz="1100" b="1" dirty="0" err="1" smtClean="0">
                    <a:solidFill>
                      <a:srgbClr val="FF0000"/>
                    </a:solidFill>
                    <a:latin typeface="Courier" charset="0"/>
                  </a:rPr>
                  <a:t>cfClassificationSchemeId</a:t>
                </a:r>
                <a:endParaRPr lang="de-DE" sz="1100" b="1" dirty="0">
                  <a:solidFill>
                    <a:srgbClr val="FF0000"/>
                  </a:solidFill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cfURI</a:t>
                </a:r>
                <a:endParaRPr lang="de-DE" sz="1100" dirty="0" smtClean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cfClassificationSchemeName</a:t>
                </a:r>
                <a:endParaRPr lang="de-DE" sz="1100" dirty="0" smtClean="0">
                  <a:latin typeface="Courier" charset="0"/>
                </a:endParaRPr>
              </a:p>
              <a:p>
                <a:pPr algn="l"/>
                <a:r>
                  <a:rPr lang="de-DE" sz="1100" b="1" dirty="0" err="1" smtClean="0">
                    <a:solidFill>
                      <a:srgbClr val="000000"/>
                    </a:solidFill>
                    <a:latin typeface="Courier" charset="0"/>
                  </a:rPr>
                  <a:t>cfClassificationSchemeDescription</a:t>
                </a:r>
                <a:r>
                  <a:rPr lang="de-DE" sz="1100" b="1" dirty="0" smtClean="0">
                    <a:solidFill>
                      <a:srgbClr val="800080"/>
                    </a:solidFill>
                    <a:latin typeface="Courier" charset="0"/>
                  </a:rPr>
                  <a:t>	</a:t>
                </a:r>
                <a:endParaRPr lang="de-DE" sz="1100" b="1" dirty="0">
                  <a:solidFill>
                    <a:srgbClr val="800080"/>
                  </a:solidFill>
                  <a:latin typeface="Courier" charset="0"/>
                </a:endParaRPr>
              </a:p>
            </p:txBody>
          </p:sp>
        </p:grpSp>
        <p:grpSp>
          <p:nvGrpSpPr>
            <p:cNvPr id="32" name="Group 11"/>
            <p:cNvGrpSpPr>
              <a:grpSpLocks/>
            </p:cNvGrpSpPr>
            <p:nvPr/>
          </p:nvGrpSpPr>
          <p:grpSpPr bwMode="auto">
            <a:xfrm>
              <a:off x="3021020" y="1236667"/>
              <a:ext cx="3116264" cy="2279653"/>
              <a:chOff x="-48" y="2412"/>
              <a:chExt cx="1963" cy="1436"/>
            </a:xfrm>
          </p:grpSpPr>
          <p:sp>
            <p:nvSpPr>
              <p:cNvPr id="39" name="Oval 12"/>
              <p:cNvSpPr>
                <a:spLocks noChangeArrowheads="1"/>
              </p:cNvSpPr>
              <p:nvPr/>
            </p:nvSpPr>
            <p:spPr bwMode="auto">
              <a:xfrm>
                <a:off x="-48" y="2412"/>
                <a:ext cx="628" cy="363"/>
              </a:xfrm>
              <a:prstGeom prst="ellipse">
                <a:avLst/>
              </a:prstGeom>
              <a:solidFill>
                <a:srgbClr val="D554F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400"/>
              </a:p>
            </p:txBody>
          </p:sp>
          <p:sp>
            <p:nvSpPr>
              <p:cNvPr id="40" name="Text Box 13"/>
              <p:cNvSpPr txBox="1">
                <a:spLocks noChangeArrowheads="1"/>
              </p:cNvSpPr>
              <p:nvPr/>
            </p:nvSpPr>
            <p:spPr bwMode="auto">
              <a:xfrm>
                <a:off x="88" y="2523"/>
                <a:ext cx="1827" cy="1325"/>
              </a:xfrm>
              <a:prstGeom prst="rect">
                <a:avLst/>
              </a:prstGeom>
              <a:solidFill>
                <a:srgbClr val="D554F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prstTxWarp prst="textNoShape">
                  <a:avLst/>
                </a:prstTxWarp>
                <a:spAutoFit/>
              </a:bodyPr>
              <a:lstStyle/>
              <a:p>
                <a:pPr algn="l"/>
                <a:r>
                  <a:rPr lang="de-DE" sz="1100" b="1" dirty="0" err="1" smtClean="0">
                    <a:latin typeface="Courier" charset="0"/>
                  </a:rPr>
                  <a:t>cfClassification</a:t>
                </a:r>
                <a:endParaRPr lang="de-DE" sz="1100" b="1" dirty="0">
                  <a:latin typeface="Courier" charset="0"/>
                </a:endParaRPr>
              </a:p>
              <a:p>
                <a:pPr algn="l"/>
                <a:r>
                  <a:rPr lang="de-DE" sz="1100" b="1" dirty="0" err="1" smtClean="0">
                    <a:solidFill>
                      <a:srgbClr val="FF0000"/>
                    </a:solidFill>
                    <a:latin typeface="Courier" charset="0"/>
                  </a:rPr>
                  <a:t>cfClassificationId</a:t>
                </a:r>
                <a:endParaRPr lang="de-DE" sz="1100" b="1" dirty="0" smtClean="0">
                  <a:solidFill>
                    <a:srgbClr val="FF0000"/>
                  </a:solidFill>
                  <a:latin typeface="Courier" charset="0"/>
                </a:endParaRPr>
              </a:p>
              <a:p>
                <a:pPr algn="l"/>
                <a:r>
                  <a:rPr lang="de-DE" sz="1100" b="1" dirty="0" err="1" smtClean="0">
                    <a:solidFill>
                      <a:srgbClr val="FF0000"/>
                    </a:solidFill>
                    <a:latin typeface="Courier" charset="0"/>
                  </a:rPr>
                  <a:t>cfClassificationSchemeId</a:t>
                </a:r>
                <a:endParaRPr lang="de-DE" sz="1100" b="1" dirty="0" smtClean="0">
                  <a:solidFill>
                    <a:srgbClr val="FF0000"/>
                  </a:solidFill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cfURI</a:t>
                </a:r>
                <a:endParaRPr lang="de-DE" sz="1100" dirty="0" smtClean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cfTerm</a:t>
                </a:r>
                <a:endParaRPr lang="de-DE" sz="1100" dirty="0" smtClean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cfDescription</a:t>
                </a:r>
                <a:endParaRPr lang="de-DE" sz="1100" dirty="0" smtClean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cfDefinition</a:t>
                </a:r>
                <a:endParaRPr lang="de-DE" sz="1100" dirty="0" smtClean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cfExample</a:t>
                </a:r>
                <a:endParaRPr lang="de-DE" sz="1100" dirty="0" smtClean="0">
                  <a:latin typeface="Courier" charset="0"/>
                </a:endParaRPr>
              </a:p>
              <a:p>
                <a:pPr algn="l"/>
                <a:r>
                  <a:rPr lang="de-DE" sz="1100" dirty="0" err="1" smtClean="0">
                    <a:latin typeface="Courier" charset="0"/>
                  </a:rPr>
                  <a:t>cfSourde</a:t>
                </a:r>
                <a:endParaRPr lang="de-DE" sz="1100" dirty="0">
                  <a:latin typeface="Courier" charset="0"/>
                </a:endParaRPr>
              </a:p>
            </p:txBody>
          </p:sp>
        </p:grpSp>
      </p:grpSp>
      <p:cxnSp>
        <p:nvCxnSpPr>
          <p:cNvPr id="44" name="Elbow Connector 18"/>
          <p:cNvCxnSpPr>
            <a:stCxn id="42" idx="0"/>
            <a:endCxn id="40" idx="3"/>
          </p:cNvCxnSpPr>
          <p:nvPr/>
        </p:nvCxnSpPr>
        <p:spPr>
          <a:xfrm rot="5400000" flipH="1" flipV="1">
            <a:off x="2959003" y="2915831"/>
            <a:ext cx="1116662" cy="2718791"/>
          </a:xfrm>
          <a:prstGeom prst="bentConnector4">
            <a:avLst>
              <a:gd name="adj1" fmla="val 13817"/>
              <a:gd name="adj2" fmla="val 108408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260295" y="1745147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latin typeface="Eurostile"/>
                <a:cs typeface="Eurostile"/>
              </a:rPr>
              <a:t>Semantic</a:t>
            </a:r>
            <a:r>
              <a:rPr lang="de-DE" b="1" dirty="0" smtClean="0">
                <a:latin typeface="Eurostile"/>
                <a:cs typeface="Eurostile"/>
              </a:rPr>
              <a:t> Layer </a:t>
            </a:r>
            <a:endParaRPr lang="de-DE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3939346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sp>
        <p:nvSpPr>
          <p:cNvPr id="240" name="Textfeld 239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  <p:grpSp>
        <p:nvGrpSpPr>
          <p:cNvPr id="24" name="Gruppierung 23"/>
          <p:cNvGrpSpPr/>
          <p:nvPr/>
        </p:nvGrpSpPr>
        <p:grpSpPr>
          <a:xfrm>
            <a:off x="6715363" y="1717790"/>
            <a:ext cx="2172430" cy="1498405"/>
            <a:chOff x="593548" y="2021227"/>
            <a:chExt cx="2175402" cy="1606540"/>
          </a:xfrm>
        </p:grpSpPr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593548" y="2021227"/>
              <a:ext cx="360363" cy="287337"/>
            </a:xfrm>
            <a:prstGeom prst="ellipse">
              <a:avLst/>
            </a:prstGeom>
            <a:solidFill>
              <a:srgbClr val="C631F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751398" y="2193238"/>
              <a:ext cx="1067751" cy="432048"/>
            </a:xfrm>
            <a:prstGeom prst="rect">
              <a:avLst/>
            </a:prstGeom>
            <a:solidFill>
              <a:srgbClr val="E11CE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 dirty="0" smtClean="0">
                  <a:latin typeface="Times New Roman" charset="0"/>
                </a:rPr>
                <a:t>Class</a:t>
              </a:r>
              <a:endParaRPr lang="de-DE" sz="1200" b="1" dirty="0">
                <a:latin typeface="Times New Roman" charset="0"/>
              </a:endParaRPr>
            </a:p>
          </p:txBody>
        </p:sp>
        <p:sp>
          <p:nvSpPr>
            <p:cNvPr id="27" name="Oval 23"/>
            <p:cNvSpPr>
              <a:spLocks noChangeArrowheads="1"/>
            </p:cNvSpPr>
            <p:nvPr/>
          </p:nvSpPr>
          <p:spPr bwMode="auto">
            <a:xfrm>
              <a:off x="1439210" y="3060942"/>
              <a:ext cx="360363" cy="287337"/>
            </a:xfrm>
            <a:prstGeom prst="ellipse">
              <a:avLst/>
            </a:prstGeom>
            <a:solidFill>
              <a:srgbClr val="C631F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Rectangle 18"/>
            <p:cNvSpPr>
              <a:spLocks noChangeArrowheads="1"/>
            </p:cNvSpPr>
            <p:nvPr/>
          </p:nvSpPr>
          <p:spPr bwMode="auto">
            <a:xfrm>
              <a:off x="1544814" y="3195719"/>
              <a:ext cx="1224136" cy="432048"/>
            </a:xfrm>
            <a:prstGeom prst="rect">
              <a:avLst/>
            </a:prstGeom>
            <a:solidFill>
              <a:srgbClr val="E11CE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 dirty="0" err="1" smtClean="0">
                  <a:solidFill>
                    <a:srgbClr val="000000"/>
                  </a:solidFill>
                  <a:latin typeface="Times New Roman" charset="0"/>
                </a:rPr>
                <a:t>ClassScheme</a:t>
              </a:r>
              <a:endParaRPr lang="de-DE" sz="1200" b="1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cxnSp>
          <p:nvCxnSpPr>
            <p:cNvPr id="29" name="Gewinkelte Verbindung 28"/>
            <p:cNvCxnSpPr>
              <a:stCxn id="26" idx="3"/>
              <a:endCxn id="28" idx="1"/>
            </p:cNvCxnSpPr>
            <p:nvPr/>
          </p:nvCxnSpPr>
          <p:spPr>
            <a:xfrm flipH="1">
              <a:off x="1544814" y="2409262"/>
              <a:ext cx="274335" cy="1002481"/>
            </a:xfrm>
            <a:prstGeom prst="bentConnector5">
              <a:avLst>
                <a:gd name="adj1" fmla="val -83443"/>
                <a:gd name="adj2" fmla="val 50000"/>
                <a:gd name="adj3" fmla="val 183443"/>
              </a:avLst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932165" y="2908821"/>
            <a:ext cx="4661514" cy="2031325"/>
          </a:xfrm>
          <a:prstGeom prst="rect">
            <a:avLst/>
          </a:prstGeom>
          <a:solidFill>
            <a:srgbClr val="D554F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de-DE" b="1" dirty="0" err="1" smtClean="0">
                <a:latin typeface="Courier" charset="0"/>
              </a:rPr>
              <a:t>cfPerson_Project</a:t>
            </a:r>
            <a:endParaRPr lang="de-DE" b="1" dirty="0" smtClean="0">
              <a:latin typeface="Courier" charset="0"/>
            </a:endParaRPr>
          </a:p>
          <a:p>
            <a:pPr algn="l"/>
            <a:r>
              <a:rPr lang="de-DE" b="1" dirty="0" err="1" smtClean="0">
                <a:latin typeface="Courier" charset="0"/>
              </a:rPr>
              <a:t>cfPersonId</a:t>
            </a:r>
            <a:endParaRPr lang="de-DE" b="1" dirty="0" smtClean="0">
              <a:latin typeface="Courier" charset="0"/>
            </a:endParaRPr>
          </a:p>
          <a:p>
            <a:pPr algn="l"/>
            <a:r>
              <a:rPr lang="de-DE" b="1" dirty="0" err="1" smtClean="0">
                <a:latin typeface="Courier" charset="0"/>
              </a:rPr>
              <a:t>cfProjectId</a:t>
            </a:r>
            <a:endParaRPr lang="de-DE" b="1" dirty="0">
              <a:latin typeface="Courier" charset="0"/>
            </a:endParaRPr>
          </a:p>
          <a:p>
            <a:pPr algn="l"/>
            <a:r>
              <a:rPr lang="de-DE" b="1" dirty="0" err="1" smtClean="0">
                <a:solidFill>
                  <a:srgbClr val="FF0000"/>
                </a:solidFill>
                <a:latin typeface="Courier" charset="0"/>
              </a:rPr>
              <a:t>cfClassificationId</a:t>
            </a:r>
            <a:endParaRPr lang="de-DE" b="1" dirty="0" smtClean="0">
              <a:solidFill>
                <a:srgbClr val="FF0000"/>
              </a:solidFill>
              <a:latin typeface="Courier" charset="0"/>
            </a:endParaRPr>
          </a:p>
          <a:p>
            <a:pPr algn="l"/>
            <a:r>
              <a:rPr lang="de-DE" b="1" dirty="0" err="1" smtClean="0">
                <a:solidFill>
                  <a:srgbClr val="FF0000"/>
                </a:solidFill>
                <a:latin typeface="Courier" charset="0"/>
              </a:rPr>
              <a:t>cfClassificationSchemeId</a:t>
            </a:r>
            <a:endParaRPr lang="de-DE" b="1" dirty="0" smtClean="0">
              <a:solidFill>
                <a:srgbClr val="FF0000"/>
              </a:solidFill>
              <a:latin typeface="Courier" charset="0"/>
            </a:endParaRPr>
          </a:p>
          <a:p>
            <a:pPr algn="l"/>
            <a:r>
              <a:rPr lang="de-DE" dirty="0" err="1" smtClean="0">
                <a:latin typeface="Courier" charset="0"/>
              </a:rPr>
              <a:t>cfStartDate</a:t>
            </a:r>
            <a:endParaRPr lang="de-DE" dirty="0" smtClean="0">
              <a:latin typeface="Courier" charset="0"/>
            </a:endParaRPr>
          </a:p>
          <a:p>
            <a:pPr algn="l"/>
            <a:r>
              <a:rPr lang="de-DE" dirty="0" err="1" smtClean="0">
                <a:latin typeface="Courier" charset="0"/>
              </a:rPr>
              <a:t>cfEndDate</a:t>
            </a:r>
            <a:endParaRPr lang="de-DE" dirty="0" smtClean="0">
              <a:latin typeface="Courier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260295" y="1745147"/>
            <a:ext cx="1399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latin typeface="Eurostile"/>
                <a:cs typeface="Eurostile"/>
              </a:rPr>
              <a:t>Link </a:t>
            </a:r>
            <a:r>
              <a:rPr lang="de-DE" b="1" dirty="0" err="1" smtClean="0">
                <a:latin typeface="Eurostile"/>
                <a:cs typeface="Eurostile"/>
              </a:rPr>
              <a:t>Entities</a:t>
            </a:r>
            <a:r>
              <a:rPr lang="de-DE" b="1" dirty="0" smtClean="0">
                <a:latin typeface="Eurostile"/>
                <a:cs typeface="Eurostile"/>
              </a:rPr>
              <a:t> </a:t>
            </a:r>
            <a:endParaRPr lang="de-DE" b="1" dirty="0">
              <a:latin typeface="Eurostile"/>
              <a:cs typeface="Eurostile"/>
            </a:endParaRPr>
          </a:p>
        </p:txBody>
      </p:sp>
      <p:cxnSp>
        <p:nvCxnSpPr>
          <p:cNvPr id="4" name="Gerade Verbindung mit Pfeil 3"/>
          <p:cNvCxnSpPr>
            <a:stCxn id="26" idx="1"/>
          </p:cNvCxnSpPr>
          <p:nvPr/>
        </p:nvCxnSpPr>
        <p:spPr>
          <a:xfrm flipH="1">
            <a:off x="4688538" y="2079707"/>
            <a:ext cx="2184459" cy="175712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H="1">
            <a:off x="4840939" y="2813228"/>
            <a:ext cx="2468856" cy="117600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681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11"/>
          <p:cNvGrpSpPr/>
          <p:nvPr/>
        </p:nvGrpSpPr>
        <p:grpSpPr>
          <a:xfrm>
            <a:off x="5466186" y="1699356"/>
            <a:ext cx="3220614" cy="1431738"/>
            <a:chOff x="971600" y="2348880"/>
            <a:chExt cx="6965054" cy="3096344"/>
          </a:xfrm>
        </p:grpSpPr>
        <p:grpSp>
          <p:nvGrpSpPr>
            <p:cNvPr id="22" name="Group 12"/>
            <p:cNvGrpSpPr/>
            <p:nvPr/>
          </p:nvGrpSpPr>
          <p:grpSpPr>
            <a:xfrm>
              <a:off x="971600" y="2348880"/>
              <a:ext cx="6965054" cy="3096344"/>
              <a:chOff x="1763688" y="2420888"/>
              <a:chExt cx="3564632" cy="1584672"/>
            </a:xfrm>
          </p:grpSpPr>
          <p:cxnSp>
            <p:nvCxnSpPr>
              <p:cNvPr id="24" name="Elbow Connector 14"/>
              <p:cNvCxnSpPr>
                <a:endCxn id="34" idx="3"/>
              </p:cNvCxnSpPr>
              <p:nvPr/>
            </p:nvCxnSpPr>
            <p:spPr bwMode="auto">
              <a:xfrm rot="10800000">
                <a:off x="4211340" y="3224173"/>
                <a:ext cx="936724" cy="539899"/>
              </a:xfrm>
              <a:prstGeom prst="bentConnector3">
                <a:avLst>
                  <a:gd name="adj1" fmla="val 13957"/>
                </a:avLst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Elbow Connector 15"/>
              <p:cNvCxnSpPr>
                <a:stCxn id="34" idx="0"/>
              </p:cNvCxnSpPr>
              <p:nvPr/>
            </p:nvCxnSpPr>
            <p:spPr bwMode="auto">
              <a:xfrm rot="16200000" flipV="1">
                <a:off x="3005672" y="2378073"/>
                <a:ext cx="432046" cy="899790"/>
              </a:xfrm>
              <a:prstGeom prst="bentConnector2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Group 16"/>
              <p:cNvGrpSpPr/>
              <p:nvPr/>
            </p:nvGrpSpPr>
            <p:grpSpPr>
              <a:xfrm>
                <a:off x="2915816" y="2899975"/>
                <a:ext cx="1295524" cy="504378"/>
                <a:chOff x="3347864" y="2179895"/>
                <a:chExt cx="1295524" cy="504378"/>
              </a:xfrm>
            </p:grpSpPr>
            <p:sp>
              <p:nvSpPr>
                <p:cNvPr id="33" name="Oval 32"/>
                <p:cNvSpPr>
                  <a:spLocks noChangeArrowheads="1"/>
                </p:cNvSpPr>
                <p:nvPr/>
              </p:nvSpPr>
              <p:spPr bwMode="auto">
                <a:xfrm>
                  <a:off x="3347864" y="2179895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100"/>
                </a:p>
              </p:txBody>
            </p:sp>
            <p:sp>
              <p:nvSpPr>
                <p:cNvPr id="34" name="Rectangle 12"/>
                <p:cNvSpPr>
                  <a:spLocks noChangeArrowheads="1"/>
                </p:cNvSpPr>
                <p:nvPr/>
              </p:nvSpPr>
              <p:spPr bwMode="auto">
                <a:xfrm>
                  <a:off x="3563888" y="2323911"/>
                  <a:ext cx="1079500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sz="1100" b="1" dirty="0">
                      <a:latin typeface="Times New Roman" charset="0"/>
                    </a:rPr>
                    <a:t>Equipment</a:t>
                  </a:r>
                </a:p>
              </p:txBody>
            </p:sp>
          </p:grpSp>
          <p:grpSp>
            <p:nvGrpSpPr>
              <p:cNvPr id="27" name="Group 17"/>
              <p:cNvGrpSpPr/>
              <p:nvPr/>
            </p:nvGrpSpPr>
            <p:grpSpPr>
              <a:xfrm>
                <a:off x="1763688" y="2420888"/>
                <a:ext cx="1060004" cy="504378"/>
                <a:chOff x="4643388" y="2348880"/>
                <a:chExt cx="1060004" cy="504378"/>
              </a:xfrm>
            </p:grpSpPr>
            <p:sp>
              <p:nvSpPr>
                <p:cNvPr id="31" name="Oval 23"/>
                <p:cNvSpPr>
                  <a:spLocks noChangeArrowheads="1"/>
                </p:cNvSpPr>
                <p:nvPr/>
              </p:nvSpPr>
              <p:spPr bwMode="auto">
                <a:xfrm>
                  <a:off x="4643388" y="2348880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100"/>
                </a:p>
              </p:txBody>
            </p:sp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4787404" y="2492896"/>
                  <a:ext cx="915988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sz="1100" b="1" dirty="0" err="1">
                      <a:latin typeface="Times New Roman" charset="0"/>
                    </a:rPr>
                    <a:t>Facility</a:t>
                  </a:r>
                  <a:endParaRPr lang="de-DE" sz="1100" b="1" dirty="0">
                    <a:latin typeface="Times New Roman" charset="0"/>
                  </a:endParaRPr>
                </a:p>
              </p:txBody>
            </p:sp>
          </p:grpSp>
          <p:grpSp>
            <p:nvGrpSpPr>
              <p:cNvPr id="28" name="Group 18"/>
              <p:cNvGrpSpPr/>
              <p:nvPr/>
            </p:nvGrpSpPr>
            <p:grpSpPr>
              <a:xfrm>
                <a:off x="4211960" y="3501008"/>
                <a:ext cx="1116360" cy="504552"/>
                <a:chOff x="5147444" y="3068960"/>
                <a:chExt cx="1116360" cy="504552"/>
              </a:xfrm>
            </p:grpSpPr>
            <p:sp>
              <p:nvSpPr>
                <p:cNvPr id="29" name="Oval 23"/>
                <p:cNvSpPr>
                  <a:spLocks noChangeArrowheads="1"/>
                </p:cNvSpPr>
                <p:nvPr/>
              </p:nvSpPr>
              <p:spPr bwMode="auto">
                <a:xfrm>
                  <a:off x="5147444" y="3068960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1100"/>
                </a:p>
              </p:txBody>
            </p:sp>
            <p:sp>
              <p:nvSpPr>
                <p:cNvPr id="30" name="Rectangle 15"/>
                <p:cNvSpPr>
                  <a:spLocks noChangeArrowheads="1"/>
                </p:cNvSpPr>
                <p:nvPr/>
              </p:nvSpPr>
              <p:spPr bwMode="auto">
                <a:xfrm>
                  <a:off x="5347817" y="3213150"/>
                  <a:ext cx="915987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sz="1100" b="1">
                      <a:latin typeface="Times New Roman" charset="0"/>
                    </a:rPr>
                    <a:t>Service</a:t>
                  </a:r>
                </a:p>
              </p:txBody>
            </p:sp>
          </p:grpSp>
        </p:grpSp>
        <p:cxnSp>
          <p:nvCxnSpPr>
            <p:cNvPr id="23" name="Elbow Connector 13"/>
            <p:cNvCxnSpPr/>
            <p:nvPr/>
          </p:nvCxnSpPr>
          <p:spPr bwMode="auto">
            <a:xfrm rot="10800000">
              <a:off x="1979714" y="3356994"/>
              <a:ext cx="4176462" cy="1944214"/>
            </a:xfrm>
            <a:prstGeom prst="bentConnector3">
              <a:avLst>
                <a:gd name="adj1" fmla="val 100044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grpSp>
        <p:nvGrpSpPr>
          <p:cNvPr id="7" name="Gruppierung 6"/>
          <p:cNvGrpSpPr/>
          <p:nvPr/>
        </p:nvGrpSpPr>
        <p:grpSpPr>
          <a:xfrm>
            <a:off x="6598734" y="4743273"/>
            <a:ext cx="1908294" cy="708699"/>
            <a:chOff x="6525902" y="4550824"/>
            <a:chExt cx="1908294" cy="708699"/>
          </a:xfrm>
        </p:grpSpPr>
        <p:sp>
          <p:nvSpPr>
            <p:cNvPr id="41" name="Oval 23"/>
            <p:cNvSpPr>
              <a:spLocks noChangeArrowheads="1"/>
            </p:cNvSpPr>
            <p:nvPr/>
          </p:nvSpPr>
          <p:spPr bwMode="auto">
            <a:xfrm>
              <a:off x="6525902" y="4550824"/>
              <a:ext cx="360363" cy="28733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18"/>
            <p:cNvSpPr>
              <a:spLocks noChangeArrowheads="1"/>
            </p:cNvSpPr>
            <p:nvPr/>
          </p:nvSpPr>
          <p:spPr bwMode="auto">
            <a:xfrm>
              <a:off x="6686320" y="4676898"/>
              <a:ext cx="1747876" cy="58262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 dirty="0" err="1" smtClean="0">
                  <a:solidFill>
                    <a:srgbClr val="000000"/>
                  </a:solidFill>
                  <a:latin typeface="Times New Roman" charset="0"/>
                </a:rPr>
                <a:t>Geographic</a:t>
              </a:r>
              <a:r>
                <a:rPr lang="de-DE" sz="1200" b="1" dirty="0" smtClean="0">
                  <a:solidFill>
                    <a:srgbClr val="000000"/>
                  </a:solidFill>
                  <a:latin typeface="Times New Roman" charset="0"/>
                </a:rPr>
                <a:t> </a:t>
              </a:r>
              <a:br>
                <a:rPr lang="de-DE" sz="1200" b="1" dirty="0" smtClean="0">
                  <a:solidFill>
                    <a:srgbClr val="000000"/>
                  </a:solidFill>
                  <a:latin typeface="Times New Roman" charset="0"/>
                </a:rPr>
              </a:br>
              <a:r>
                <a:rPr lang="de-DE" sz="1200" b="1" dirty="0" err="1" smtClean="0">
                  <a:solidFill>
                    <a:srgbClr val="000000"/>
                  </a:solidFill>
                  <a:latin typeface="Times New Roman" charset="0"/>
                </a:rPr>
                <a:t>Bounding</a:t>
              </a:r>
              <a:r>
                <a:rPr lang="de-DE" sz="1200" b="1" dirty="0" smtClean="0">
                  <a:solidFill>
                    <a:srgbClr val="000000"/>
                  </a:solidFill>
                  <a:latin typeface="Times New Roman" charset="0"/>
                </a:rPr>
                <a:t> Box</a:t>
              </a:r>
              <a:endParaRPr lang="de-DE" sz="1200" b="1" dirty="0">
                <a:solidFill>
                  <a:srgbClr val="000000"/>
                </a:solidFill>
                <a:latin typeface="Times New Roman" charset="0"/>
              </a:endParaRPr>
            </a:p>
          </p:txBody>
        </p:sp>
      </p:grpSp>
      <p:grpSp>
        <p:nvGrpSpPr>
          <p:cNvPr id="11" name="Gruppierung 10"/>
          <p:cNvGrpSpPr/>
          <p:nvPr/>
        </p:nvGrpSpPr>
        <p:grpSpPr>
          <a:xfrm>
            <a:off x="2839086" y="2575840"/>
            <a:ext cx="3423096" cy="2021546"/>
            <a:chOff x="662070" y="2088102"/>
            <a:chExt cx="3427779" cy="2167434"/>
          </a:xfrm>
        </p:grpSpPr>
        <p:sp>
          <p:nvSpPr>
            <p:cNvPr id="9" name="Rechteck 8"/>
            <p:cNvSpPr/>
            <p:nvPr/>
          </p:nvSpPr>
          <p:spPr>
            <a:xfrm>
              <a:off x="662070" y="2088102"/>
              <a:ext cx="3427779" cy="2167434"/>
            </a:xfrm>
            <a:prstGeom prst="rect">
              <a:avLst/>
            </a:prstGeom>
            <a:solidFill>
              <a:srgbClr val="F09AF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 smtClean="0">
                <a:solidFill>
                  <a:srgbClr val="000000"/>
                </a:solidFill>
                <a:latin typeface="Eurostile"/>
                <a:cs typeface="Eurostile"/>
              </a:endParaRPr>
            </a:p>
            <a:p>
              <a:pPr algn="ctr"/>
              <a:endParaRPr lang="de-DE" dirty="0">
                <a:solidFill>
                  <a:srgbClr val="000000"/>
                </a:solidFill>
                <a:latin typeface="Eurostile"/>
                <a:cs typeface="Eurostile"/>
              </a:endParaRPr>
            </a:p>
            <a:p>
              <a:pPr algn="ctr"/>
              <a:endParaRPr lang="de-DE" dirty="0" smtClean="0">
                <a:solidFill>
                  <a:srgbClr val="000000"/>
                </a:solidFill>
                <a:latin typeface="Eurostile"/>
                <a:cs typeface="Eurostile"/>
              </a:endParaRPr>
            </a:p>
            <a:p>
              <a:pPr algn="ctr"/>
              <a:endParaRPr lang="de-DE" dirty="0">
                <a:solidFill>
                  <a:srgbClr val="000000"/>
                </a:solidFill>
                <a:latin typeface="Eurostile"/>
                <a:cs typeface="Eurostile"/>
              </a:endParaRPr>
            </a:p>
            <a:p>
              <a:pPr algn="ctr"/>
              <a:endParaRPr lang="de-DE" dirty="0" smtClean="0">
                <a:solidFill>
                  <a:srgbClr val="000000"/>
                </a:solidFill>
                <a:latin typeface="Eurostile"/>
                <a:cs typeface="Eurostile"/>
              </a:endParaRPr>
            </a:p>
            <a:p>
              <a:endParaRPr lang="de-DE" dirty="0" smtClean="0">
                <a:solidFill>
                  <a:srgbClr val="000000"/>
                </a:solidFill>
                <a:latin typeface="Eurostile"/>
                <a:cs typeface="Eurostile"/>
              </a:endParaRPr>
            </a:p>
            <a:p>
              <a:endParaRPr lang="de-DE" sz="1600" b="1" dirty="0" smtClean="0">
                <a:solidFill>
                  <a:srgbClr val="000000"/>
                </a:solidFill>
                <a:latin typeface="Times New Roman"/>
                <a:cs typeface="Times New Roman"/>
              </a:endParaRPr>
            </a:p>
            <a:p>
              <a:r>
                <a:rPr lang="de-DE" sz="1600" b="1" dirty="0" err="1" smtClean="0">
                  <a:solidFill>
                    <a:srgbClr val="000000"/>
                  </a:solidFill>
                  <a:latin typeface="Times New Roman"/>
                  <a:cs typeface="Times New Roman"/>
                </a:rPr>
                <a:t>Semantic</a:t>
              </a:r>
              <a:r>
                <a:rPr lang="de-DE" sz="1600" b="1" dirty="0" smtClean="0">
                  <a:solidFill>
                    <a:srgbClr val="000000"/>
                  </a:solidFill>
                  <a:latin typeface="Times New Roman"/>
                  <a:cs typeface="Times New Roman"/>
                </a:rPr>
                <a:t> Layer</a:t>
              </a:r>
            </a:p>
            <a:p>
              <a:endParaRPr lang="de-DE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grpSp>
          <p:nvGrpSpPr>
            <p:cNvPr id="8" name="Gruppierung 7"/>
            <p:cNvGrpSpPr/>
            <p:nvPr/>
          </p:nvGrpSpPr>
          <p:grpSpPr>
            <a:xfrm>
              <a:off x="1439210" y="2298701"/>
              <a:ext cx="2175402" cy="1606540"/>
              <a:chOff x="593548" y="2021227"/>
              <a:chExt cx="2175402" cy="1606540"/>
            </a:xfrm>
          </p:grpSpPr>
          <p:sp>
            <p:nvSpPr>
              <p:cNvPr id="43" name="Oval 23"/>
              <p:cNvSpPr>
                <a:spLocks noChangeArrowheads="1"/>
              </p:cNvSpPr>
              <p:nvPr/>
            </p:nvSpPr>
            <p:spPr bwMode="auto">
              <a:xfrm>
                <a:off x="593548" y="2021227"/>
                <a:ext cx="360363" cy="287337"/>
              </a:xfrm>
              <a:prstGeom prst="ellipse">
                <a:avLst/>
              </a:prstGeom>
              <a:solidFill>
                <a:srgbClr val="C631F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" name="Rectangle 18"/>
              <p:cNvSpPr>
                <a:spLocks noChangeArrowheads="1"/>
              </p:cNvSpPr>
              <p:nvPr/>
            </p:nvSpPr>
            <p:spPr bwMode="auto">
              <a:xfrm>
                <a:off x="751398" y="2193238"/>
                <a:ext cx="1067751" cy="432048"/>
              </a:xfrm>
              <a:prstGeom prst="rect">
                <a:avLst/>
              </a:prstGeom>
              <a:solidFill>
                <a:srgbClr val="E11CE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de-DE" sz="1200" b="1" dirty="0" smtClean="0">
                    <a:latin typeface="Times New Roman" charset="0"/>
                  </a:rPr>
                  <a:t>Class</a:t>
                </a:r>
                <a:endParaRPr lang="de-DE" sz="1200" b="1" dirty="0">
                  <a:latin typeface="Times New Roman" charset="0"/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auto">
              <a:xfrm>
                <a:off x="1439210" y="3060942"/>
                <a:ext cx="360363" cy="287337"/>
              </a:xfrm>
              <a:prstGeom prst="ellipse">
                <a:avLst/>
              </a:prstGeom>
              <a:solidFill>
                <a:srgbClr val="C631F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18"/>
              <p:cNvSpPr>
                <a:spLocks noChangeArrowheads="1"/>
              </p:cNvSpPr>
              <p:nvPr/>
            </p:nvSpPr>
            <p:spPr bwMode="auto">
              <a:xfrm>
                <a:off x="1544814" y="3195719"/>
                <a:ext cx="1224136" cy="432048"/>
              </a:xfrm>
              <a:prstGeom prst="rect">
                <a:avLst/>
              </a:prstGeom>
              <a:solidFill>
                <a:srgbClr val="E11CE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de-DE" sz="1200" b="1" dirty="0" err="1" smtClean="0">
                    <a:solidFill>
                      <a:srgbClr val="000000"/>
                    </a:solidFill>
                    <a:latin typeface="Times New Roman" charset="0"/>
                  </a:rPr>
                  <a:t>ClassScheme</a:t>
                </a:r>
                <a:endParaRPr lang="de-DE" sz="1200" b="1" dirty="0">
                  <a:solidFill>
                    <a:srgbClr val="000000"/>
                  </a:solidFill>
                  <a:latin typeface="Times New Roman" charset="0"/>
                </a:endParaRPr>
              </a:p>
            </p:txBody>
          </p:sp>
          <p:cxnSp>
            <p:nvCxnSpPr>
              <p:cNvPr id="47" name="Gewinkelte Verbindung 46"/>
              <p:cNvCxnSpPr>
                <a:stCxn id="44" idx="3"/>
                <a:endCxn id="46" idx="1"/>
              </p:cNvCxnSpPr>
              <p:nvPr/>
            </p:nvCxnSpPr>
            <p:spPr>
              <a:xfrm flipH="1">
                <a:off x="1544814" y="2409262"/>
                <a:ext cx="274335" cy="1002481"/>
              </a:xfrm>
              <a:prstGeom prst="bentConnector5">
                <a:avLst>
                  <a:gd name="adj1" fmla="val -83443"/>
                  <a:gd name="adj2" fmla="val 50000"/>
                  <a:gd name="adj3" fmla="val 183443"/>
                </a:avLst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2" name="Rechteck 61"/>
          <p:cNvSpPr/>
          <p:nvPr/>
        </p:nvSpPr>
        <p:spPr>
          <a:xfrm>
            <a:off x="1512648" y="2187253"/>
            <a:ext cx="1016076" cy="3996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 smtClean="0">
                <a:solidFill>
                  <a:schemeClr val="tx1"/>
                </a:solidFill>
                <a:latin typeface="Eurostile"/>
                <a:cs typeface="Eurostile"/>
              </a:rPr>
              <a:t>cfExpertise</a:t>
            </a:r>
            <a:endParaRPr lang="de-DE" sz="1100" dirty="0" smtClean="0">
              <a:solidFill>
                <a:schemeClr val="tx1"/>
              </a:solidFill>
              <a:latin typeface="Eurostile"/>
              <a:cs typeface="Eurostile"/>
            </a:endParaRPr>
          </a:p>
          <a:p>
            <a:pPr algn="ctr"/>
            <a:r>
              <a:rPr lang="de-DE" sz="1100" dirty="0" err="1" smtClean="0">
                <a:solidFill>
                  <a:schemeClr val="tx1"/>
                </a:solidFill>
                <a:latin typeface="Eurostile"/>
                <a:cs typeface="Eurostile"/>
              </a:rPr>
              <a:t>AndSkills</a:t>
            </a:r>
            <a:endParaRPr lang="de-DE" sz="1100" dirty="0">
              <a:solidFill>
                <a:schemeClr val="tx1"/>
              </a:solidFill>
              <a:latin typeface="Eurostile"/>
              <a:cs typeface="Eurostile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2786926" y="1678285"/>
            <a:ext cx="348273" cy="29878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>
              <a:latin typeface="Eurostile"/>
              <a:cs typeface="Eurostile"/>
            </a:endParaRPr>
          </a:p>
        </p:txBody>
      </p:sp>
      <p:sp>
        <p:nvSpPr>
          <p:cNvPr id="64" name="Rechteck 63"/>
          <p:cNvSpPr/>
          <p:nvPr/>
        </p:nvSpPr>
        <p:spPr>
          <a:xfrm>
            <a:off x="2931039" y="1814438"/>
            <a:ext cx="1068838" cy="3925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 smtClean="0">
                <a:solidFill>
                  <a:schemeClr val="tx1"/>
                </a:solidFill>
                <a:latin typeface="Eurostile"/>
                <a:cs typeface="Eurostile"/>
              </a:rPr>
              <a:t>cfFunding</a:t>
            </a:r>
            <a:endParaRPr lang="de-DE" sz="1100" dirty="0">
              <a:solidFill>
                <a:schemeClr val="tx1"/>
              </a:solidFill>
              <a:latin typeface="Eurostile"/>
              <a:cs typeface="Eurostile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495807" y="5726081"/>
            <a:ext cx="348273" cy="29878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>
              <a:latin typeface="Eurostile"/>
              <a:cs typeface="Eurostile"/>
            </a:endParaRPr>
          </a:p>
        </p:txBody>
      </p:sp>
      <p:sp>
        <p:nvSpPr>
          <p:cNvPr id="66" name="Rechteck 65"/>
          <p:cNvSpPr/>
          <p:nvPr/>
        </p:nvSpPr>
        <p:spPr>
          <a:xfrm>
            <a:off x="639920" y="5862234"/>
            <a:ext cx="1068838" cy="3925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 smtClean="0">
                <a:solidFill>
                  <a:schemeClr val="tx1"/>
                </a:solidFill>
                <a:latin typeface="Eurostile"/>
                <a:cs typeface="Eurostile"/>
              </a:rPr>
              <a:t>cfEvent</a:t>
            </a:r>
            <a:endParaRPr lang="de-DE" sz="1100" dirty="0">
              <a:solidFill>
                <a:schemeClr val="tx1"/>
              </a:solidFill>
              <a:latin typeface="Eurostile"/>
              <a:cs typeface="Eurostile"/>
            </a:endParaRPr>
          </a:p>
        </p:txBody>
      </p:sp>
      <p:sp>
        <p:nvSpPr>
          <p:cNvPr id="67" name="Rechteck 66"/>
          <p:cNvSpPr/>
          <p:nvPr/>
        </p:nvSpPr>
        <p:spPr>
          <a:xfrm>
            <a:off x="548512" y="4321381"/>
            <a:ext cx="1016076" cy="3996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 smtClean="0">
                <a:solidFill>
                  <a:schemeClr val="tx1"/>
                </a:solidFill>
                <a:latin typeface="Eurostile"/>
                <a:cs typeface="Eurostile"/>
              </a:rPr>
              <a:t>cfCurriculum</a:t>
            </a:r>
            <a:r>
              <a:rPr lang="de-DE" sz="1100" dirty="0" smtClean="0">
                <a:solidFill>
                  <a:schemeClr val="tx1"/>
                </a:solidFill>
                <a:latin typeface="Eurostile"/>
                <a:cs typeface="Eurostile"/>
              </a:rPr>
              <a:t/>
            </a:r>
            <a:br>
              <a:rPr lang="de-DE" sz="1100" dirty="0" smtClean="0">
                <a:solidFill>
                  <a:schemeClr val="tx1"/>
                </a:solidFill>
                <a:latin typeface="Eurostile"/>
                <a:cs typeface="Eurostile"/>
              </a:rPr>
            </a:br>
            <a:r>
              <a:rPr lang="de-DE" sz="1100" dirty="0" smtClean="0">
                <a:solidFill>
                  <a:schemeClr val="tx1"/>
                </a:solidFill>
                <a:latin typeface="Eurostile"/>
                <a:cs typeface="Eurostile"/>
              </a:rPr>
              <a:t>Vitae	</a:t>
            </a:r>
            <a:endParaRPr lang="de-DE" sz="1100" dirty="0">
              <a:solidFill>
                <a:schemeClr val="tx1"/>
              </a:solidFill>
              <a:latin typeface="Eurostile"/>
              <a:cs typeface="Eurostile"/>
            </a:endParaRPr>
          </a:p>
        </p:txBody>
      </p:sp>
      <p:sp>
        <p:nvSpPr>
          <p:cNvPr id="68" name="Rechteck 67"/>
          <p:cNvSpPr/>
          <p:nvPr/>
        </p:nvSpPr>
        <p:spPr>
          <a:xfrm>
            <a:off x="693556" y="3522577"/>
            <a:ext cx="1016076" cy="3996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 smtClean="0">
                <a:solidFill>
                  <a:schemeClr val="tx1"/>
                </a:solidFill>
                <a:latin typeface="Eurostile"/>
                <a:cs typeface="Eurostile"/>
              </a:rPr>
              <a:t>cfPrize</a:t>
            </a:r>
            <a:endParaRPr lang="de-DE" sz="1100" dirty="0">
              <a:solidFill>
                <a:schemeClr val="tx1"/>
              </a:solidFill>
              <a:latin typeface="Eurostile"/>
              <a:cs typeface="Eurostile"/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833588" y="2856122"/>
            <a:ext cx="1016076" cy="3996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 smtClean="0">
                <a:solidFill>
                  <a:schemeClr val="tx1"/>
                </a:solidFill>
                <a:latin typeface="Eurostile"/>
                <a:cs typeface="Eurostile"/>
              </a:rPr>
              <a:t>cfQualification</a:t>
            </a:r>
            <a:endParaRPr lang="de-DE" sz="1100" dirty="0" smtClean="0">
              <a:solidFill>
                <a:schemeClr val="tx1"/>
              </a:solidFill>
              <a:latin typeface="Eurostile"/>
              <a:cs typeface="Eurostile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257892" y="4923251"/>
            <a:ext cx="348273" cy="29878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00">
              <a:latin typeface="Eurostile"/>
              <a:cs typeface="Eurostile"/>
            </a:endParaRPr>
          </a:p>
        </p:txBody>
      </p:sp>
      <p:sp>
        <p:nvSpPr>
          <p:cNvPr id="71" name="Rechteck 70"/>
          <p:cNvSpPr/>
          <p:nvPr/>
        </p:nvSpPr>
        <p:spPr>
          <a:xfrm>
            <a:off x="402005" y="5059404"/>
            <a:ext cx="1068838" cy="39256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 smtClean="0">
                <a:solidFill>
                  <a:schemeClr val="tx1"/>
                </a:solidFill>
                <a:latin typeface="Eurostile"/>
                <a:cs typeface="Eurostile"/>
              </a:rPr>
              <a:t>cfCitation</a:t>
            </a:r>
            <a:endParaRPr lang="de-DE" sz="1100" dirty="0">
              <a:solidFill>
                <a:schemeClr val="tx1"/>
              </a:solidFill>
              <a:latin typeface="Eurostile"/>
              <a:cs typeface="Eurostile"/>
            </a:endParaRPr>
          </a:p>
        </p:txBody>
      </p:sp>
      <p:sp>
        <p:nvSpPr>
          <p:cNvPr id="72" name="Rechteck 71"/>
          <p:cNvSpPr/>
          <p:nvPr/>
        </p:nvSpPr>
        <p:spPr>
          <a:xfrm>
            <a:off x="6701275" y="4197772"/>
            <a:ext cx="1146032" cy="3996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 smtClean="0">
                <a:solidFill>
                  <a:schemeClr val="tx1"/>
                </a:solidFill>
                <a:latin typeface="Eurostile"/>
                <a:cs typeface="Eurostile"/>
              </a:rPr>
              <a:t>cfPostalAddress</a:t>
            </a:r>
            <a:endParaRPr lang="de-DE" sz="1100" dirty="0" smtClean="0">
              <a:solidFill>
                <a:schemeClr val="tx1"/>
              </a:solidFill>
              <a:latin typeface="Eurostile"/>
              <a:cs typeface="Eurostile"/>
            </a:endParaRPr>
          </a:p>
        </p:txBody>
      </p:sp>
      <p:sp>
        <p:nvSpPr>
          <p:cNvPr id="73" name="Rechteck 72"/>
          <p:cNvSpPr/>
          <p:nvPr/>
        </p:nvSpPr>
        <p:spPr>
          <a:xfrm>
            <a:off x="6611678" y="3454591"/>
            <a:ext cx="1465449" cy="3996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 err="1" smtClean="0">
                <a:solidFill>
                  <a:schemeClr val="tx1"/>
                </a:solidFill>
                <a:latin typeface="Eurostile"/>
                <a:cs typeface="Eurostile"/>
              </a:rPr>
              <a:t>cfElectronicAddress</a:t>
            </a:r>
            <a:endParaRPr lang="de-DE" sz="1100" dirty="0" smtClean="0">
              <a:solidFill>
                <a:schemeClr val="tx1"/>
              </a:solidFill>
              <a:latin typeface="Eurostile"/>
              <a:cs typeface="Eurostile"/>
            </a:endParaRPr>
          </a:p>
        </p:txBody>
      </p:sp>
      <p:sp>
        <p:nvSpPr>
          <p:cNvPr id="75" name="Rechteck 74"/>
          <p:cNvSpPr/>
          <p:nvPr/>
        </p:nvSpPr>
        <p:spPr>
          <a:xfrm>
            <a:off x="4995538" y="6147727"/>
            <a:ext cx="4148462" cy="710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71832" y="5519522"/>
            <a:ext cx="3360541" cy="1184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7" name="Group 2"/>
          <p:cNvGrpSpPr/>
          <p:nvPr/>
        </p:nvGrpSpPr>
        <p:grpSpPr>
          <a:xfrm>
            <a:off x="1800508" y="5397932"/>
            <a:ext cx="3726226" cy="1297406"/>
            <a:chOff x="838200" y="1773238"/>
            <a:chExt cx="4454525" cy="1550987"/>
          </a:xfrm>
        </p:grpSpPr>
        <p:sp>
          <p:nvSpPr>
            <p:cNvPr id="78" name="Oval 15"/>
            <p:cNvSpPr>
              <a:spLocks noChangeArrowheads="1"/>
            </p:cNvSpPr>
            <p:nvPr/>
          </p:nvSpPr>
          <p:spPr bwMode="auto">
            <a:xfrm>
              <a:off x="4038600" y="2667000"/>
              <a:ext cx="381000" cy="304800"/>
            </a:xfrm>
            <a:prstGeom prst="ellipse">
              <a:avLst/>
            </a:prstGeom>
            <a:solidFill>
              <a:srgbClr val="FFCB9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16"/>
            <p:cNvSpPr>
              <a:spLocks noChangeArrowheads="1"/>
            </p:cNvSpPr>
            <p:nvPr/>
          </p:nvSpPr>
          <p:spPr bwMode="auto">
            <a:xfrm>
              <a:off x="838200" y="2667000"/>
              <a:ext cx="381000" cy="304800"/>
            </a:xfrm>
            <a:prstGeom prst="ellipse">
              <a:avLst/>
            </a:prstGeom>
            <a:solidFill>
              <a:srgbClr val="FFCB9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0" name="Picture 1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42988" y="1773238"/>
              <a:ext cx="4249737" cy="1550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1" name="Straight Connector 42"/>
            <p:cNvCxnSpPr/>
            <p:nvPr/>
          </p:nvCxnSpPr>
          <p:spPr bwMode="auto">
            <a:xfrm>
              <a:off x="2195736" y="2996952"/>
              <a:ext cx="19442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3" name="Gewinkelte Verbindung 12"/>
          <p:cNvCxnSpPr>
            <a:stCxn id="62" idx="2"/>
          </p:cNvCxnSpPr>
          <p:nvPr/>
        </p:nvCxnSpPr>
        <p:spPr>
          <a:xfrm rot="16200000" flipH="1">
            <a:off x="2055487" y="2552064"/>
            <a:ext cx="748798" cy="818400"/>
          </a:xfrm>
          <a:prstGeom prst="bentConnector2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Gewinkelte Verbindung 85"/>
          <p:cNvCxnSpPr>
            <a:stCxn id="64" idx="2"/>
          </p:cNvCxnSpPr>
          <p:nvPr/>
        </p:nvCxnSpPr>
        <p:spPr>
          <a:xfrm rot="16200000" flipH="1">
            <a:off x="3355896" y="2316567"/>
            <a:ext cx="368835" cy="149711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Gewinkelte Verbindung 88"/>
          <p:cNvCxnSpPr/>
          <p:nvPr/>
        </p:nvCxnSpPr>
        <p:spPr>
          <a:xfrm flipV="1">
            <a:off x="1564588" y="3809546"/>
            <a:ext cx="1287843" cy="779191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Gewinkelte Verbindung 91"/>
          <p:cNvCxnSpPr>
            <a:stCxn id="71" idx="3"/>
          </p:cNvCxnSpPr>
          <p:nvPr/>
        </p:nvCxnSpPr>
        <p:spPr>
          <a:xfrm flipV="1">
            <a:off x="1470843" y="4197772"/>
            <a:ext cx="1368243" cy="1057916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Gewinkelte Verbindung 95"/>
          <p:cNvCxnSpPr>
            <a:stCxn id="32" idx="1"/>
            <a:endCxn id="9" idx="0"/>
          </p:cNvCxnSpPr>
          <p:nvPr/>
        </p:nvCxnSpPr>
        <p:spPr>
          <a:xfrm rot="10800000" flipV="1">
            <a:off x="4550635" y="1992265"/>
            <a:ext cx="1045669" cy="583574"/>
          </a:xfrm>
          <a:prstGeom prst="bentConnector2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Gewinkelte Verbindung 100"/>
          <p:cNvCxnSpPr>
            <a:stCxn id="68" idx="3"/>
          </p:cNvCxnSpPr>
          <p:nvPr/>
        </p:nvCxnSpPr>
        <p:spPr>
          <a:xfrm flipV="1">
            <a:off x="1709632" y="3454591"/>
            <a:ext cx="1221407" cy="267792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Gewinkelte Verbindung 104"/>
          <p:cNvCxnSpPr>
            <a:stCxn id="9" idx="3"/>
            <a:endCxn id="73" idx="1"/>
          </p:cNvCxnSpPr>
          <p:nvPr/>
        </p:nvCxnSpPr>
        <p:spPr>
          <a:xfrm>
            <a:off x="6262182" y="3586612"/>
            <a:ext cx="349496" cy="67785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Gewinkelte Verbindung 109"/>
          <p:cNvCxnSpPr>
            <a:endCxn id="72" idx="1"/>
          </p:cNvCxnSpPr>
          <p:nvPr/>
        </p:nvCxnSpPr>
        <p:spPr>
          <a:xfrm>
            <a:off x="6262182" y="4197772"/>
            <a:ext cx="439093" cy="199806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Gewinkelte Verbindung 117"/>
          <p:cNvCxnSpPr>
            <a:stCxn id="38" idx="0"/>
          </p:cNvCxnSpPr>
          <p:nvPr/>
        </p:nvCxnSpPr>
        <p:spPr>
          <a:xfrm rot="5400000" flipH="1" flipV="1">
            <a:off x="5310362" y="4718960"/>
            <a:ext cx="243152" cy="1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Gewinkelte Verbindung 120"/>
          <p:cNvCxnSpPr>
            <a:stCxn id="36" idx="0"/>
          </p:cNvCxnSpPr>
          <p:nvPr/>
        </p:nvCxnSpPr>
        <p:spPr>
          <a:xfrm rot="5400000" flipH="1" flipV="1">
            <a:off x="3055463" y="4725715"/>
            <a:ext cx="256662" cy="1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Gewinkelte Verbindung 124"/>
          <p:cNvCxnSpPr/>
          <p:nvPr/>
        </p:nvCxnSpPr>
        <p:spPr>
          <a:xfrm rot="5400000" flipH="1" flipV="1">
            <a:off x="3815360" y="5051699"/>
            <a:ext cx="854590" cy="12700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Gewinkelte Verbindung 127"/>
          <p:cNvCxnSpPr/>
          <p:nvPr/>
        </p:nvCxnSpPr>
        <p:spPr>
          <a:xfrm rot="5400000" flipH="1" flipV="1">
            <a:off x="5326250" y="5445955"/>
            <a:ext cx="1630401" cy="1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Gewinkelte Verbindung 131"/>
          <p:cNvCxnSpPr>
            <a:stCxn id="42" idx="1"/>
          </p:cNvCxnSpPr>
          <p:nvPr/>
        </p:nvCxnSpPr>
        <p:spPr>
          <a:xfrm rot="10800000">
            <a:off x="6141452" y="4683010"/>
            <a:ext cx="617701" cy="477650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Textfeld 136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  <p:sp>
        <p:nvSpPr>
          <p:cNvPr id="5" name="Textfeld 4"/>
          <p:cNvSpPr txBox="1"/>
          <p:nvPr/>
        </p:nvSpPr>
        <p:spPr>
          <a:xfrm>
            <a:off x="2104549" y="3040998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74" name="Textfeld 73"/>
          <p:cNvSpPr txBox="1"/>
          <p:nvPr/>
        </p:nvSpPr>
        <p:spPr>
          <a:xfrm>
            <a:off x="2237618" y="3928934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82" name="Textfeld 81"/>
          <p:cNvSpPr txBox="1"/>
          <p:nvPr/>
        </p:nvSpPr>
        <p:spPr>
          <a:xfrm>
            <a:off x="3588145" y="2280131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83" name="Textfeld 82"/>
          <p:cNvSpPr txBox="1"/>
          <p:nvPr/>
        </p:nvSpPr>
        <p:spPr>
          <a:xfrm>
            <a:off x="4591097" y="2033364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84" name="Textfeld 83"/>
          <p:cNvSpPr txBox="1"/>
          <p:nvPr/>
        </p:nvSpPr>
        <p:spPr>
          <a:xfrm>
            <a:off x="6507124" y="2792539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85" name="Textfeld 84"/>
          <p:cNvSpPr txBox="1"/>
          <p:nvPr/>
        </p:nvSpPr>
        <p:spPr>
          <a:xfrm>
            <a:off x="1582534" y="4309468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87" name="Textfeld 86"/>
          <p:cNvSpPr txBox="1"/>
          <p:nvPr/>
        </p:nvSpPr>
        <p:spPr>
          <a:xfrm>
            <a:off x="1555510" y="498709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88" name="Textfeld 87"/>
          <p:cNvSpPr txBox="1"/>
          <p:nvPr/>
        </p:nvSpPr>
        <p:spPr>
          <a:xfrm>
            <a:off x="3378111" y="6145567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90" name="Textfeld 89"/>
          <p:cNvSpPr txBox="1"/>
          <p:nvPr/>
        </p:nvSpPr>
        <p:spPr>
          <a:xfrm>
            <a:off x="2469364" y="5667815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91" name="Textfeld 90"/>
          <p:cNvSpPr txBox="1"/>
          <p:nvPr/>
        </p:nvSpPr>
        <p:spPr>
          <a:xfrm>
            <a:off x="4437118" y="568959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93" name="Textfeld 92"/>
          <p:cNvSpPr txBox="1"/>
          <p:nvPr/>
        </p:nvSpPr>
        <p:spPr>
          <a:xfrm>
            <a:off x="6294116" y="5545172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94" name="Textfeld 93"/>
          <p:cNvSpPr txBox="1"/>
          <p:nvPr/>
        </p:nvSpPr>
        <p:spPr>
          <a:xfrm>
            <a:off x="5930139" y="3306526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95" name="Textfeld 94"/>
          <p:cNvSpPr txBox="1"/>
          <p:nvPr/>
        </p:nvSpPr>
        <p:spPr>
          <a:xfrm>
            <a:off x="4413327" y="3322154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97" name="Textfeld 96"/>
          <p:cNvSpPr txBox="1"/>
          <p:nvPr/>
        </p:nvSpPr>
        <p:spPr>
          <a:xfrm>
            <a:off x="7089335" y="6227154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98" name="Textfeld 97"/>
          <p:cNvSpPr txBox="1"/>
          <p:nvPr/>
        </p:nvSpPr>
        <p:spPr>
          <a:xfrm>
            <a:off x="7739681" y="2166537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99" name="Textfeld 98"/>
          <p:cNvSpPr txBox="1"/>
          <p:nvPr/>
        </p:nvSpPr>
        <p:spPr>
          <a:xfrm>
            <a:off x="6450914" y="1611909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100" name="Textfeld 99"/>
          <p:cNvSpPr txBox="1"/>
          <p:nvPr/>
        </p:nvSpPr>
        <p:spPr>
          <a:xfrm>
            <a:off x="5609816" y="5445324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102" name="Textfeld 101"/>
          <p:cNvSpPr txBox="1"/>
          <p:nvPr/>
        </p:nvSpPr>
        <p:spPr>
          <a:xfrm>
            <a:off x="3695259" y="4781254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cxnSp>
        <p:nvCxnSpPr>
          <p:cNvPr id="103" name="Gewinkelte Verbindung 102"/>
          <p:cNvCxnSpPr/>
          <p:nvPr/>
        </p:nvCxnSpPr>
        <p:spPr>
          <a:xfrm rot="5400000" flipH="1" flipV="1">
            <a:off x="1316629" y="4317146"/>
            <a:ext cx="1783764" cy="1287844"/>
          </a:xfrm>
          <a:prstGeom prst="bentConnector3">
            <a:avLst>
              <a:gd name="adj1" fmla="val 50000"/>
            </a:avLst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4" name="Gruppierung 103"/>
          <p:cNvGrpSpPr/>
          <p:nvPr/>
        </p:nvGrpSpPr>
        <p:grpSpPr>
          <a:xfrm>
            <a:off x="2492068" y="4683010"/>
            <a:ext cx="3551938" cy="603084"/>
            <a:chOff x="441148" y="5101998"/>
            <a:chExt cx="3551938" cy="603084"/>
          </a:xfrm>
        </p:grpSpPr>
        <p:sp>
          <p:nvSpPr>
            <p:cNvPr id="106" name="Oval 23"/>
            <p:cNvSpPr>
              <a:spLocks noChangeArrowheads="1"/>
            </p:cNvSpPr>
            <p:nvPr/>
          </p:nvSpPr>
          <p:spPr bwMode="auto">
            <a:xfrm>
              <a:off x="441148" y="5115508"/>
              <a:ext cx="360363" cy="287337"/>
            </a:xfrm>
            <a:prstGeom prst="ellipse">
              <a:avLst/>
            </a:prstGeom>
            <a:solidFill>
              <a:srgbClr val="C95D6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Rectangle 18"/>
            <p:cNvSpPr>
              <a:spLocks noChangeArrowheads="1"/>
            </p:cNvSpPr>
            <p:nvPr/>
          </p:nvSpPr>
          <p:spPr bwMode="auto">
            <a:xfrm>
              <a:off x="598998" y="5273034"/>
              <a:ext cx="1067751" cy="432048"/>
            </a:xfrm>
            <a:prstGeom prst="rect">
              <a:avLst/>
            </a:prstGeom>
            <a:solidFill>
              <a:srgbClr val="C95D6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 dirty="0" err="1" smtClean="0">
                  <a:latin typeface="Times New Roman" charset="0"/>
                </a:rPr>
                <a:t>Indicator</a:t>
              </a:r>
              <a:endParaRPr lang="de-DE" sz="1200" b="1" dirty="0">
                <a:latin typeface="Times New Roman" charset="0"/>
              </a:endParaRPr>
            </a:p>
          </p:txBody>
        </p:sp>
        <p:sp>
          <p:nvSpPr>
            <p:cNvPr id="108" name="Oval 23"/>
            <p:cNvSpPr>
              <a:spLocks noChangeArrowheads="1"/>
            </p:cNvSpPr>
            <p:nvPr/>
          </p:nvSpPr>
          <p:spPr bwMode="auto">
            <a:xfrm>
              <a:off x="2611422" y="5101998"/>
              <a:ext cx="360363" cy="287337"/>
            </a:xfrm>
            <a:prstGeom prst="ellipse">
              <a:avLst/>
            </a:prstGeom>
            <a:solidFill>
              <a:srgbClr val="C95D6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Rectangle 18"/>
            <p:cNvSpPr>
              <a:spLocks noChangeArrowheads="1"/>
            </p:cNvSpPr>
            <p:nvPr/>
          </p:nvSpPr>
          <p:spPr bwMode="auto">
            <a:xfrm>
              <a:off x="2768950" y="5259524"/>
              <a:ext cx="1224136" cy="432048"/>
            </a:xfrm>
            <a:prstGeom prst="rect">
              <a:avLst/>
            </a:prstGeom>
            <a:solidFill>
              <a:srgbClr val="C95D6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200" b="1" dirty="0" smtClean="0">
                  <a:solidFill>
                    <a:srgbClr val="000000"/>
                  </a:solidFill>
                  <a:latin typeface="Times New Roman" charset="0"/>
                </a:rPr>
                <a:t>Measurement</a:t>
              </a:r>
              <a:endParaRPr lang="de-DE" sz="1200" b="1" dirty="0">
                <a:solidFill>
                  <a:srgbClr val="000000"/>
                </a:solidFill>
                <a:latin typeface="Times New Roman" charset="0"/>
              </a:endParaRPr>
            </a:p>
          </p:txBody>
        </p:sp>
        <p:cxnSp>
          <p:nvCxnSpPr>
            <p:cNvPr id="111" name="Gewinkelte Verbindung 110"/>
            <p:cNvCxnSpPr>
              <a:stCxn id="107" idx="3"/>
              <a:endCxn id="109" idx="1"/>
            </p:cNvCxnSpPr>
            <p:nvPr/>
          </p:nvCxnSpPr>
          <p:spPr>
            <a:xfrm flipV="1">
              <a:off x="1666749" y="5475548"/>
              <a:ext cx="1102201" cy="13510"/>
            </a:xfrm>
            <a:prstGeom prst="bentConnector3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Textfeld 111"/>
          <p:cNvSpPr txBox="1"/>
          <p:nvPr/>
        </p:nvSpPr>
        <p:spPr>
          <a:xfrm>
            <a:off x="1734934" y="5344965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113" name="Textfeld 112"/>
          <p:cNvSpPr txBox="1"/>
          <p:nvPr/>
        </p:nvSpPr>
        <p:spPr>
          <a:xfrm>
            <a:off x="6181398" y="5110017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114" name="Textfeld 113"/>
          <p:cNvSpPr txBox="1"/>
          <p:nvPr/>
        </p:nvSpPr>
        <p:spPr>
          <a:xfrm>
            <a:off x="7918219" y="574064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115" name="Textfeld 114"/>
          <p:cNvSpPr txBox="1"/>
          <p:nvPr/>
        </p:nvSpPr>
        <p:spPr>
          <a:xfrm>
            <a:off x="1707025" y="3447730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116" name="Textfeld 115"/>
          <p:cNvSpPr txBox="1"/>
          <p:nvPr/>
        </p:nvSpPr>
        <p:spPr>
          <a:xfrm>
            <a:off x="5963287" y="4160709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  <p:sp>
        <p:nvSpPr>
          <p:cNvPr id="117" name="Textfeld 116"/>
          <p:cNvSpPr txBox="1"/>
          <p:nvPr/>
        </p:nvSpPr>
        <p:spPr>
          <a:xfrm>
            <a:off x="5385679" y="4551883"/>
            <a:ext cx="582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 smtClean="0">
                <a:latin typeface="Eurostile"/>
                <a:cs typeface="Eurostile"/>
              </a:rPr>
              <a:t>via ID</a:t>
            </a:r>
            <a:endParaRPr lang="de-DE" sz="1400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787689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sp>
        <p:nvSpPr>
          <p:cNvPr id="3" name="Rechteck 2"/>
          <p:cNvSpPr/>
          <p:nvPr/>
        </p:nvSpPr>
        <p:spPr>
          <a:xfrm>
            <a:off x="4995538" y="6147727"/>
            <a:ext cx="4148462" cy="710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8" name="Gruppierung 107"/>
          <p:cNvGrpSpPr/>
          <p:nvPr/>
        </p:nvGrpSpPr>
        <p:grpSpPr>
          <a:xfrm>
            <a:off x="811153" y="1520204"/>
            <a:ext cx="7265975" cy="5298567"/>
            <a:chOff x="-114166" y="0"/>
            <a:chExt cx="9404441" cy="6858000"/>
          </a:xfrm>
        </p:grpSpPr>
        <p:cxnSp>
          <p:nvCxnSpPr>
            <p:cNvPr id="109" name="Gewinkelte Verbindung 108"/>
            <p:cNvCxnSpPr>
              <a:stCxn id="165" idx="3"/>
              <a:endCxn id="175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109"/>
            <p:cNvCxnSpPr>
              <a:stCxn id="165" idx="2"/>
              <a:endCxn id="177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110"/>
            <p:cNvCxnSpPr>
              <a:endCxn id="179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111"/>
            <p:cNvCxnSpPr>
              <a:stCxn id="153" idx="3"/>
              <a:endCxn id="175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112"/>
            <p:cNvCxnSpPr>
              <a:stCxn id="165" idx="3"/>
              <a:endCxn id="153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113"/>
            <p:cNvCxnSpPr>
              <a:endCxn id="155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114"/>
            <p:cNvCxnSpPr>
              <a:stCxn id="177" idx="2"/>
              <a:endCxn id="155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winkelte Verbindung 115"/>
            <p:cNvCxnSpPr>
              <a:stCxn id="177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winkelte Verbindung 116"/>
            <p:cNvCxnSpPr>
              <a:stCxn id="208" idx="2"/>
              <a:endCxn id="165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winkelte Verbindung 117"/>
            <p:cNvCxnSpPr>
              <a:stCxn id="165" idx="3"/>
              <a:endCxn id="210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winkelte Verbindung 118"/>
            <p:cNvCxnSpPr>
              <a:stCxn id="210" idx="3"/>
              <a:endCxn id="206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winkelte Verbindung 119"/>
            <p:cNvCxnSpPr>
              <a:endCxn id="204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winkelte Verbindung 120"/>
            <p:cNvCxnSpPr>
              <a:stCxn id="210" idx="2"/>
              <a:endCxn id="204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winkelte Verbindung 121"/>
            <p:cNvCxnSpPr>
              <a:endCxn id="208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winkelte Verbindung 122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winkelte Verbindung 123"/>
            <p:cNvCxnSpPr>
              <a:stCxn id="208" idx="3"/>
              <a:endCxn id="189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winkelte Verbindung 124"/>
            <p:cNvCxnSpPr>
              <a:stCxn id="193" idx="3"/>
              <a:endCxn id="179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winkelte Verbindung 125"/>
            <p:cNvCxnSpPr>
              <a:stCxn id="192" idx="2"/>
              <a:endCxn id="179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winkelte Verbindung 126"/>
            <p:cNvCxnSpPr>
              <a:stCxn id="192" idx="2"/>
              <a:endCxn id="175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winkelte Verbindung 127"/>
            <p:cNvCxnSpPr>
              <a:stCxn id="190" idx="0"/>
              <a:endCxn id="153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winkelte Verbindung 128"/>
            <p:cNvCxnSpPr>
              <a:stCxn id="175" idx="2"/>
              <a:endCxn id="190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winkelte Verbindung 129"/>
            <p:cNvCxnSpPr>
              <a:stCxn id="202" idx="3"/>
              <a:endCxn id="165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winkelte Verbindung 130"/>
            <p:cNvCxnSpPr>
              <a:stCxn id="175" idx="2"/>
              <a:endCxn id="200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winkelte Verbindung 131"/>
            <p:cNvCxnSpPr>
              <a:stCxn id="188" idx="0"/>
              <a:endCxn id="153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winkelte Verbindung 132"/>
            <p:cNvCxnSpPr>
              <a:stCxn id="165" idx="2"/>
              <a:endCxn id="188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winkelte Verbindung 133"/>
            <p:cNvCxnSpPr>
              <a:stCxn id="202" idx="0"/>
              <a:endCxn id="191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winkelte Verbindung 134"/>
            <p:cNvCxnSpPr>
              <a:stCxn id="189" idx="0"/>
              <a:endCxn id="153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winkelte Verbindung 135"/>
            <p:cNvCxnSpPr>
              <a:stCxn id="210" idx="2"/>
              <a:endCxn id="190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winkelte Verbindung 136"/>
            <p:cNvCxnSpPr>
              <a:stCxn id="181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winkelte Verbindung 137"/>
            <p:cNvCxnSpPr>
              <a:stCxn id="204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winkelte Verbindung 138"/>
            <p:cNvCxnSpPr>
              <a:stCxn id="195" idx="2"/>
              <a:endCxn id="198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winkelte Verbindung 139"/>
            <p:cNvCxnSpPr>
              <a:stCxn id="190" idx="3"/>
              <a:endCxn id="195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uppierung 140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80" name="Gewinkelte Verbindung 179"/>
              <p:cNvCxnSpPr>
                <a:stCxn id="195" idx="0"/>
                <a:endCxn id="204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hteck 180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82" name="Gruppierung 181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0" name="Rechteck 20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3" name="Gruppierung 182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8" name="Rechteck 20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4" name="Gruppierung 183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6" name="Rechteck 205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5" name="Gruppierung 184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4" name="Rechteck 203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6" name="Gruppierung 185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2" name="Rechteck 201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7" name="Gruppierung 186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0" name="Rechteck 19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88" name="Rechteck 187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89" name="Rechteck 188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0" name="Rechteck 189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1" name="Rechteck 190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2" name="Rechteck 191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3" name="Rechteck 192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94" name="Gruppierung 193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98" name="Rechteck 19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95" name="Rechteck 194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6" name="Rechteck 195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142" name="Gruppierung 141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68" name="Gruppierung 167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9" name="Rechteck 178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69" name="Gruppierung 168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7" name="Rechteck 176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70" name="Gruppierung 169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5" name="Rechteck 17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71" name="Gewinkelte Verbindung 170"/>
              <p:cNvCxnSpPr>
                <a:stCxn id="179" idx="3"/>
                <a:endCxn id="175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winkelte Verbindung 171"/>
              <p:cNvCxnSpPr>
                <a:stCxn id="179" idx="0"/>
                <a:endCxn id="177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Gewinkelte Verbindung 172"/>
              <p:cNvCxnSpPr>
                <a:stCxn id="175" idx="0"/>
                <a:endCxn id="177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Gewinkelte Verbindung 142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uppierung 143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156" name="Gruppierung 155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7" name="Rechteck 166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7" name="Gruppierung 156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5" name="Rechteck 16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8" name="Gruppierung 157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62" name="Oval 16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3" name="Rechteck 162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9" name="Gewinkelte Verbindung 158"/>
              <p:cNvCxnSpPr>
                <a:stCxn id="163" idx="1"/>
                <a:endCxn id="167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Gewinkelte Verbindung 159"/>
              <p:cNvCxnSpPr>
                <a:stCxn id="165" idx="1"/>
                <a:endCxn id="167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Gewinkelte Verbindung 160"/>
              <p:cNvCxnSpPr>
                <a:stCxn id="163" idx="0"/>
                <a:endCxn id="165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uppierung 144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49" name="Gruppierung 148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5" name="Rechteck 154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0" name="Gruppierung 149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3" name="Rechteck 152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1" name="Gewinkelte Verbindung 150"/>
              <p:cNvCxnSpPr>
                <a:stCxn id="155" idx="3"/>
                <a:endCxn id="153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Rechteck 145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 smtClean="0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 smtClean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  <a:endParaRPr lang="de-DE" sz="1100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cxnSp>
          <p:nvCxnSpPr>
            <p:cNvPr id="147" name="Gewinkelte Verbindung 146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sp>
        <p:nvSpPr>
          <p:cNvPr id="4" name="Rechteck 3"/>
          <p:cNvSpPr/>
          <p:nvPr/>
        </p:nvSpPr>
        <p:spPr>
          <a:xfrm>
            <a:off x="0" y="1520204"/>
            <a:ext cx="9144000" cy="5337796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1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7039"/>
          </a:xfrm>
        </p:spPr>
        <p:txBody>
          <a:bodyPr>
            <a:normAutofit fontScale="85000" lnSpcReduction="20000"/>
          </a:bodyPr>
          <a:lstStyle/>
          <a:p>
            <a:pPr>
              <a:buFont typeface="Wingdings" charset="2"/>
              <a:buChar char="§"/>
            </a:pPr>
            <a:endParaRPr lang="en-US" b="1" dirty="0" smtClean="0">
              <a:latin typeface="Eurostile"/>
              <a:cs typeface="Eurostile"/>
            </a:endParaRPr>
          </a:p>
          <a:p>
            <a:pPr>
              <a:buFont typeface="Wingdings" charset="2"/>
              <a:buChar char="§"/>
            </a:pPr>
            <a:r>
              <a:rPr lang="en-US" b="1" dirty="0" smtClean="0">
                <a:latin typeface="Eurostile"/>
                <a:cs typeface="Eurostile"/>
              </a:rPr>
              <a:t>Base Entity Identifiers </a:t>
            </a:r>
          </a:p>
          <a:p>
            <a:pPr lvl="1">
              <a:buFont typeface="Wingdings" charset="2"/>
              <a:buChar char="§"/>
            </a:pPr>
            <a:r>
              <a:rPr lang="en-US" dirty="0" err="1" smtClean="0">
                <a:latin typeface="Eurostile"/>
                <a:cs typeface="Eurostile"/>
              </a:rPr>
              <a:t>cfPersonId</a:t>
            </a:r>
            <a:r>
              <a:rPr lang="en-US" dirty="0" smtClean="0">
                <a:latin typeface="Eurostile"/>
                <a:cs typeface="Eurostile"/>
              </a:rPr>
              <a:t>; </a:t>
            </a:r>
            <a:r>
              <a:rPr lang="en-US" dirty="0" err="1" smtClean="0">
                <a:latin typeface="Eurostile"/>
                <a:cs typeface="Eurostile"/>
              </a:rPr>
              <a:t>cfProjectId</a:t>
            </a:r>
            <a:r>
              <a:rPr lang="en-US" dirty="0" smtClean="0">
                <a:latin typeface="Eurostile"/>
                <a:cs typeface="Eurostile"/>
              </a:rPr>
              <a:t>; </a:t>
            </a:r>
            <a:r>
              <a:rPr lang="en-US" dirty="0" err="1" smtClean="0">
                <a:latin typeface="Eurostile"/>
                <a:cs typeface="Eurostile"/>
              </a:rPr>
              <a:t>cfOrganisationUnitId</a:t>
            </a:r>
            <a:r>
              <a:rPr lang="en-US" dirty="0" smtClean="0">
                <a:latin typeface="Eurostile"/>
                <a:cs typeface="Eurostile"/>
              </a:rPr>
              <a:t>, …</a:t>
            </a:r>
            <a:endParaRPr lang="en-US" dirty="0">
              <a:latin typeface="Eurostile"/>
              <a:cs typeface="Eurostile"/>
            </a:endParaRPr>
          </a:p>
          <a:p>
            <a:pPr lvl="1">
              <a:buFont typeface="Wingdings" charset="2"/>
              <a:buChar char="§"/>
            </a:pPr>
            <a:r>
              <a:rPr lang="en-US" dirty="0" err="1" smtClean="0">
                <a:latin typeface="Eurostile"/>
                <a:cs typeface="Eurostile"/>
              </a:rPr>
              <a:t>cfResultPublicationId</a:t>
            </a:r>
            <a:r>
              <a:rPr lang="en-US" dirty="0" smtClean="0">
                <a:latin typeface="Eurostile"/>
                <a:cs typeface="Eurostile"/>
              </a:rPr>
              <a:t>, </a:t>
            </a:r>
            <a:r>
              <a:rPr lang="en-US" dirty="0" err="1" smtClean="0">
                <a:latin typeface="Eurostile"/>
                <a:cs typeface="Eurostile"/>
              </a:rPr>
              <a:t>cfResultProductId</a:t>
            </a:r>
            <a:r>
              <a:rPr lang="en-US" dirty="0">
                <a:latin typeface="Eurostile"/>
                <a:cs typeface="Eurostile"/>
              </a:rPr>
              <a:t>,</a:t>
            </a:r>
            <a:r>
              <a:rPr lang="en-US" dirty="0" smtClean="0">
                <a:latin typeface="Eurostile"/>
                <a:cs typeface="Eurostile"/>
              </a:rPr>
              <a:t> …</a:t>
            </a:r>
          </a:p>
          <a:p>
            <a:pPr lvl="1">
              <a:buFont typeface="Wingdings" charset="2"/>
              <a:buChar char="§"/>
            </a:pPr>
            <a:endParaRPr lang="en-US" b="1" dirty="0">
              <a:latin typeface="Eurostile"/>
              <a:cs typeface="Eurostile"/>
            </a:endParaRPr>
          </a:p>
          <a:p>
            <a:pPr>
              <a:buFont typeface="Wingdings" charset="2"/>
              <a:buChar char="§"/>
            </a:pPr>
            <a:r>
              <a:rPr lang="en-US" b="1" dirty="0" smtClean="0">
                <a:latin typeface="Eurostile"/>
                <a:cs typeface="Eurostile"/>
              </a:rPr>
              <a:t>CERIF Semantic Layer </a:t>
            </a:r>
            <a:r>
              <a:rPr lang="de-DE" b="1" dirty="0" err="1" smtClean="0">
                <a:latin typeface="Eurostile"/>
                <a:cs typeface="Eurostile"/>
              </a:rPr>
              <a:t>Identifiers</a:t>
            </a:r>
            <a:endParaRPr lang="de-DE" sz="2800" dirty="0">
              <a:latin typeface="Eurostile"/>
              <a:cs typeface="Eurostile"/>
            </a:endParaRPr>
          </a:p>
          <a:p>
            <a:pPr lvl="1">
              <a:buFont typeface="Wingdings" charset="2"/>
              <a:buChar char="§"/>
            </a:pPr>
            <a:r>
              <a:rPr lang="de-DE" dirty="0" err="1" smtClean="0">
                <a:latin typeface="Eurostile"/>
                <a:cs typeface="Eurostile"/>
              </a:rPr>
              <a:t>cfClassificationId</a:t>
            </a:r>
            <a:endParaRPr lang="de-DE" dirty="0">
              <a:latin typeface="Eurostile"/>
              <a:cs typeface="Eurostile"/>
            </a:endParaRPr>
          </a:p>
          <a:p>
            <a:pPr lvl="1">
              <a:buFont typeface="Wingdings" charset="2"/>
              <a:buChar char="§"/>
            </a:pPr>
            <a:r>
              <a:rPr lang="de-DE" dirty="0" err="1" smtClean="0">
                <a:latin typeface="Eurostile"/>
                <a:cs typeface="Eurostile"/>
              </a:rPr>
              <a:t>cfClassificationSchemeId</a:t>
            </a:r>
            <a:endParaRPr lang="de-DE" dirty="0" smtClean="0">
              <a:latin typeface="Eurostile"/>
              <a:cs typeface="Eurostile"/>
            </a:endParaRPr>
          </a:p>
          <a:p>
            <a:pPr lvl="1">
              <a:buFont typeface="Wingdings" charset="2"/>
              <a:buChar char="§"/>
            </a:pPr>
            <a:endParaRPr lang="de-DE" dirty="0" smtClean="0">
              <a:latin typeface="Eurostile"/>
              <a:cs typeface="Eurostile"/>
            </a:endParaRPr>
          </a:p>
          <a:p>
            <a:pPr>
              <a:buFont typeface="Wingdings" charset="2"/>
              <a:buChar char="§"/>
            </a:pPr>
            <a:r>
              <a:rPr lang="en-US" b="1" dirty="0">
                <a:latin typeface="Eurostile"/>
                <a:cs typeface="Eurostile"/>
              </a:rPr>
              <a:t>Link Entity Identifiers </a:t>
            </a:r>
          </a:p>
          <a:p>
            <a:pPr lvl="1">
              <a:buFont typeface="Wingdings" charset="2"/>
              <a:buChar char="§"/>
            </a:pPr>
            <a:r>
              <a:rPr lang="en-US" dirty="0" err="1">
                <a:latin typeface="Eurostile"/>
                <a:cs typeface="Eurostile"/>
              </a:rPr>
              <a:t>cfPersonId+cfProjectId+cfClassId+Timestamps</a:t>
            </a:r>
            <a:r>
              <a:rPr lang="en-US" dirty="0">
                <a:latin typeface="Eurostile"/>
                <a:cs typeface="Eurostile"/>
              </a:rPr>
              <a:t>, 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 err="1">
                <a:latin typeface="Eurostile"/>
                <a:cs typeface="Eurostile"/>
              </a:rPr>
              <a:t>cfPersonId+cfOrgUnitId+cfClassId+Timestamps</a:t>
            </a:r>
            <a:r>
              <a:rPr lang="en-US" dirty="0">
                <a:latin typeface="Eurostile"/>
                <a:cs typeface="Eurostile"/>
              </a:rPr>
              <a:t>, </a:t>
            </a:r>
            <a:br>
              <a:rPr lang="en-US" dirty="0">
                <a:latin typeface="Eurostile"/>
                <a:cs typeface="Eurostile"/>
              </a:rPr>
            </a:br>
            <a:r>
              <a:rPr lang="en-US" dirty="0" err="1">
                <a:latin typeface="Eurostile"/>
                <a:cs typeface="Eurostile"/>
              </a:rPr>
              <a:t>cfOrgUnitId+cfProjectId+cfClassId+Timestamps</a:t>
            </a:r>
            <a:endParaRPr lang="en-US" dirty="0">
              <a:latin typeface="Eurostile"/>
              <a:cs typeface="Eurostile"/>
            </a:endParaRPr>
          </a:p>
          <a:p>
            <a:pPr lvl="2">
              <a:buFont typeface="Wingdings" charset="2"/>
              <a:buChar char="§"/>
            </a:pPr>
            <a:endParaRPr lang="de-DE" dirty="0">
              <a:latin typeface="Eurostile"/>
              <a:cs typeface="Eurostile"/>
            </a:endParaRPr>
          </a:p>
        </p:txBody>
      </p:sp>
      <p:sp>
        <p:nvSpPr>
          <p:cNvPr id="5" name="Magnetplattenspeicher 4"/>
          <p:cNvSpPr/>
          <p:nvPr/>
        </p:nvSpPr>
        <p:spPr>
          <a:xfrm>
            <a:off x="7464591" y="1792636"/>
            <a:ext cx="1654380" cy="1356644"/>
          </a:xfrm>
          <a:prstGeom prst="flowChartMagneticDisk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CRIS</a:t>
            </a:r>
          </a:p>
          <a:p>
            <a:pPr algn="ctr"/>
            <a:r>
              <a:rPr lang="de-DE" sz="2400" b="1" dirty="0" err="1" smtClean="0"/>
              <a:t>internal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IDs</a:t>
            </a:r>
          </a:p>
          <a:p>
            <a:pPr algn="ctr"/>
            <a:endParaRPr lang="de-DE" sz="2400" b="1" dirty="0"/>
          </a:p>
        </p:txBody>
      </p:sp>
      <p:sp>
        <p:nvSpPr>
          <p:cNvPr id="212" name="Magnetplattenspeicher 211"/>
          <p:cNvSpPr/>
          <p:nvPr/>
        </p:nvSpPr>
        <p:spPr>
          <a:xfrm>
            <a:off x="7470712" y="5289008"/>
            <a:ext cx="1654380" cy="1356644"/>
          </a:xfrm>
          <a:prstGeom prst="flowChartMagneticDisk">
            <a:avLst/>
          </a:prstGeom>
          <a:ln>
            <a:solidFill>
              <a:srgbClr val="000000"/>
            </a:solidFill>
            <a:prstDash val="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CRIS</a:t>
            </a:r>
          </a:p>
          <a:p>
            <a:pPr algn="ctr"/>
            <a:r>
              <a:rPr lang="de-DE" sz="2400" b="1" dirty="0" err="1" smtClean="0"/>
              <a:t>internal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IDs</a:t>
            </a:r>
          </a:p>
          <a:p>
            <a:pPr algn="ctr"/>
            <a:endParaRPr lang="de-DE" sz="2400" b="1" dirty="0"/>
          </a:p>
        </p:txBody>
      </p:sp>
      <p:cxnSp>
        <p:nvCxnSpPr>
          <p:cNvPr id="7" name="Gerade Verbindung mit Pfeil 6"/>
          <p:cNvCxnSpPr/>
          <p:nvPr/>
        </p:nvCxnSpPr>
        <p:spPr>
          <a:xfrm>
            <a:off x="8224221" y="3149280"/>
            <a:ext cx="6121" cy="2139728"/>
          </a:xfrm>
          <a:prstGeom prst="straightConnector1">
            <a:avLst/>
          </a:prstGeom>
          <a:ln>
            <a:solidFill>
              <a:srgbClr val="000000"/>
            </a:solidFill>
            <a:prstDash val="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>
            <a:off x="4722981" y="3977992"/>
            <a:ext cx="3229946" cy="12311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Recommendation</a:t>
            </a:r>
            <a:r>
              <a:rPr lang="de-DE" b="1" dirty="0" smtClean="0"/>
              <a:t> </a:t>
            </a:r>
            <a:r>
              <a:rPr lang="de-DE" b="1" dirty="0" err="1" smtClean="0"/>
              <a:t>for</a:t>
            </a:r>
            <a:r>
              <a:rPr lang="de-DE" b="1" dirty="0" smtClean="0"/>
              <a:t> UUIDs:</a:t>
            </a:r>
          </a:p>
          <a:p>
            <a:r>
              <a:rPr lang="de-DE" sz="1400" dirty="0"/>
              <a:t>cf7799e0-3477-11e1-b86c-</a:t>
            </a:r>
            <a:r>
              <a:rPr lang="de-DE" sz="1400" dirty="0" smtClean="0"/>
              <a:t>0800200c9a66</a:t>
            </a:r>
          </a:p>
          <a:p>
            <a:r>
              <a:rPr lang="de-DE" sz="1400" dirty="0"/>
              <a:t>cf7799e1-3477-11e1-b86c-</a:t>
            </a:r>
            <a:r>
              <a:rPr lang="de-DE" sz="1400" dirty="0" smtClean="0"/>
              <a:t>0800200c9a66</a:t>
            </a:r>
          </a:p>
          <a:p>
            <a:r>
              <a:rPr lang="de-DE" sz="1400" dirty="0" smtClean="0"/>
              <a:t>cf7799e2</a:t>
            </a:r>
            <a:r>
              <a:rPr lang="de-DE" sz="1400" dirty="0"/>
              <a:t>-3477-11e1-b86c-0800200c9a66 </a:t>
            </a:r>
            <a:endParaRPr lang="de-DE" sz="1400" dirty="0" smtClean="0"/>
          </a:p>
          <a:p>
            <a:r>
              <a:rPr lang="de-DE" sz="1400" dirty="0" smtClean="0"/>
              <a:t>cf7799e3</a:t>
            </a:r>
            <a:r>
              <a:rPr lang="de-DE" sz="1400" dirty="0"/>
              <a:t>-3477-11e1-b86c-0800200c9a66 </a:t>
            </a:r>
          </a:p>
        </p:txBody>
      </p:sp>
      <p:sp>
        <p:nvSpPr>
          <p:cNvPr id="213" name="Textfeld 212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  <p:sp>
        <p:nvSpPr>
          <p:cNvPr id="9" name="Textfeld 8"/>
          <p:cNvSpPr txBox="1"/>
          <p:nvPr/>
        </p:nvSpPr>
        <p:spPr>
          <a:xfrm>
            <a:off x="5936936" y="3368324"/>
            <a:ext cx="2199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solidFill>
                  <a:srgbClr val="FF0000"/>
                </a:solidFill>
              </a:rPr>
              <a:t>Everybody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can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create</a:t>
            </a:r>
            <a:endParaRPr lang="de-DE" dirty="0">
              <a:solidFill>
                <a:srgbClr val="FF0000"/>
              </a:solidFill>
            </a:endParaRPr>
          </a:p>
        </p:txBody>
      </p:sp>
      <p:cxnSp>
        <p:nvCxnSpPr>
          <p:cNvPr id="11" name="Gerade Verbindung mit Pfeil 10"/>
          <p:cNvCxnSpPr>
            <a:stCxn id="9" idx="2"/>
          </p:cNvCxnSpPr>
          <p:nvPr/>
        </p:nvCxnSpPr>
        <p:spPr>
          <a:xfrm flipH="1">
            <a:off x="7005774" y="3737656"/>
            <a:ext cx="31020" cy="3324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4" name="Textfeld 213"/>
          <p:cNvSpPr txBox="1"/>
          <p:nvPr/>
        </p:nvSpPr>
        <p:spPr>
          <a:xfrm>
            <a:off x="6009676" y="1600200"/>
            <a:ext cx="1328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>
                <a:solidFill>
                  <a:srgbClr val="FF0000"/>
                </a:solidFill>
              </a:rPr>
              <a:t>h</a:t>
            </a:r>
            <a:r>
              <a:rPr lang="de-DE" dirty="0" err="1" smtClean="0">
                <a:solidFill>
                  <a:srgbClr val="FF0000"/>
                </a:solidFill>
              </a:rPr>
              <a:t>ome</a:t>
            </a:r>
            <a:r>
              <a:rPr lang="de-DE" dirty="0" smtClean="0">
                <a:solidFill>
                  <a:srgbClr val="FF0000"/>
                </a:solidFill>
              </a:rPr>
              <a:t>-made</a:t>
            </a:r>
            <a:endParaRPr lang="de-DE" dirty="0">
              <a:solidFill>
                <a:srgbClr val="FF0000"/>
              </a:solidFill>
            </a:endParaRPr>
          </a:p>
        </p:txBody>
      </p:sp>
      <p:cxnSp>
        <p:nvCxnSpPr>
          <p:cNvPr id="215" name="Gerade Verbindung mit Pfeil 214"/>
          <p:cNvCxnSpPr/>
          <p:nvPr/>
        </p:nvCxnSpPr>
        <p:spPr>
          <a:xfrm>
            <a:off x="7036794" y="1977073"/>
            <a:ext cx="556746" cy="2498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6" name="Textfeld 215"/>
          <p:cNvSpPr txBox="1"/>
          <p:nvPr/>
        </p:nvSpPr>
        <p:spPr>
          <a:xfrm>
            <a:off x="8185438" y="4634217"/>
            <a:ext cx="1041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 smtClean="0">
                <a:solidFill>
                  <a:srgbClr val="FF0000"/>
                </a:solidFill>
              </a:rPr>
              <a:t>inherited</a:t>
            </a:r>
            <a:endParaRPr lang="de-DE" dirty="0">
              <a:solidFill>
                <a:srgbClr val="FF0000"/>
              </a:solidFill>
            </a:endParaRPr>
          </a:p>
        </p:txBody>
      </p:sp>
      <p:cxnSp>
        <p:nvCxnSpPr>
          <p:cNvPr id="217" name="Gerade Verbindung mit Pfeil 216"/>
          <p:cNvCxnSpPr/>
          <p:nvPr/>
        </p:nvCxnSpPr>
        <p:spPr>
          <a:xfrm flipH="1">
            <a:off x="8570511" y="5038654"/>
            <a:ext cx="116289" cy="3188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489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sp>
        <p:nvSpPr>
          <p:cNvPr id="3" name="Rechteck 2"/>
          <p:cNvSpPr/>
          <p:nvPr/>
        </p:nvSpPr>
        <p:spPr>
          <a:xfrm>
            <a:off x="4995538" y="6147727"/>
            <a:ext cx="4148462" cy="710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8" name="Gruppierung 107"/>
          <p:cNvGrpSpPr/>
          <p:nvPr/>
        </p:nvGrpSpPr>
        <p:grpSpPr>
          <a:xfrm>
            <a:off x="811153" y="1520204"/>
            <a:ext cx="7265975" cy="5298567"/>
            <a:chOff x="-114166" y="0"/>
            <a:chExt cx="9404441" cy="6858000"/>
          </a:xfrm>
        </p:grpSpPr>
        <p:cxnSp>
          <p:nvCxnSpPr>
            <p:cNvPr id="109" name="Gewinkelte Verbindung 108"/>
            <p:cNvCxnSpPr>
              <a:stCxn id="165" idx="3"/>
              <a:endCxn id="175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109"/>
            <p:cNvCxnSpPr>
              <a:stCxn id="165" idx="2"/>
              <a:endCxn id="177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110"/>
            <p:cNvCxnSpPr>
              <a:endCxn id="179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111"/>
            <p:cNvCxnSpPr>
              <a:stCxn id="153" idx="3"/>
              <a:endCxn id="175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112"/>
            <p:cNvCxnSpPr>
              <a:stCxn id="165" idx="3"/>
              <a:endCxn id="153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113"/>
            <p:cNvCxnSpPr>
              <a:endCxn id="155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114"/>
            <p:cNvCxnSpPr>
              <a:stCxn id="177" idx="2"/>
              <a:endCxn id="155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winkelte Verbindung 115"/>
            <p:cNvCxnSpPr>
              <a:stCxn id="177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winkelte Verbindung 116"/>
            <p:cNvCxnSpPr>
              <a:stCxn id="208" idx="2"/>
              <a:endCxn id="165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winkelte Verbindung 117"/>
            <p:cNvCxnSpPr>
              <a:stCxn id="165" idx="3"/>
              <a:endCxn id="210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winkelte Verbindung 118"/>
            <p:cNvCxnSpPr>
              <a:stCxn id="210" idx="3"/>
              <a:endCxn id="206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winkelte Verbindung 119"/>
            <p:cNvCxnSpPr>
              <a:endCxn id="204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winkelte Verbindung 120"/>
            <p:cNvCxnSpPr>
              <a:stCxn id="210" idx="2"/>
              <a:endCxn id="204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winkelte Verbindung 121"/>
            <p:cNvCxnSpPr>
              <a:endCxn id="208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winkelte Verbindung 122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winkelte Verbindung 123"/>
            <p:cNvCxnSpPr>
              <a:stCxn id="208" idx="3"/>
              <a:endCxn id="189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winkelte Verbindung 124"/>
            <p:cNvCxnSpPr>
              <a:stCxn id="193" idx="3"/>
              <a:endCxn id="179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winkelte Verbindung 125"/>
            <p:cNvCxnSpPr>
              <a:stCxn id="192" idx="2"/>
              <a:endCxn id="179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winkelte Verbindung 126"/>
            <p:cNvCxnSpPr>
              <a:stCxn id="192" idx="2"/>
              <a:endCxn id="175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winkelte Verbindung 127"/>
            <p:cNvCxnSpPr>
              <a:stCxn id="190" idx="0"/>
              <a:endCxn id="153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winkelte Verbindung 128"/>
            <p:cNvCxnSpPr>
              <a:stCxn id="175" idx="2"/>
              <a:endCxn id="190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winkelte Verbindung 129"/>
            <p:cNvCxnSpPr>
              <a:stCxn id="202" idx="3"/>
              <a:endCxn id="165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winkelte Verbindung 130"/>
            <p:cNvCxnSpPr>
              <a:stCxn id="175" idx="2"/>
              <a:endCxn id="200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winkelte Verbindung 131"/>
            <p:cNvCxnSpPr>
              <a:stCxn id="188" idx="0"/>
              <a:endCxn id="153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winkelte Verbindung 132"/>
            <p:cNvCxnSpPr>
              <a:stCxn id="165" idx="2"/>
              <a:endCxn id="188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winkelte Verbindung 133"/>
            <p:cNvCxnSpPr>
              <a:stCxn id="202" idx="0"/>
              <a:endCxn id="191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winkelte Verbindung 134"/>
            <p:cNvCxnSpPr>
              <a:stCxn id="189" idx="0"/>
              <a:endCxn id="153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winkelte Verbindung 135"/>
            <p:cNvCxnSpPr>
              <a:stCxn id="210" idx="2"/>
              <a:endCxn id="190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winkelte Verbindung 136"/>
            <p:cNvCxnSpPr>
              <a:stCxn id="181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winkelte Verbindung 137"/>
            <p:cNvCxnSpPr>
              <a:stCxn id="204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winkelte Verbindung 138"/>
            <p:cNvCxnSpPr>
              <a:stCxn id="195" idx="2"/>
              <a:endCxn id="198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winkelte Verbindung 139"/>
            <p:cNvCxnSpPr>
              <a:stCxn id="190" idx="3"/>
              <a:endCxn id="195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uppierung 140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80" name="Gewinkelte Verbindung 179"/>
              <p:cNvCxnSpPr>
                <a:stCxn id="195" idx="0"/>
                <a:endCxn id="204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hteck 180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82" name="Gruppierung 181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0" name="Rechteck 20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3" name="Gruppierung 182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8" name="Rechteck 20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4" name="Gruppierung 183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6" name="Rechteck 205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5" name="Gruppierung 184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4" name="Rechteck 203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6" name="Gruppierung 185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2" name="Rechteck 201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7" name="Gruppierung 186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0" name="Rechteck 19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88" name="Rechteck 187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89" name="Rechteck 188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0" name="Rechteck 189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1" name="Rechteck 190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2" name="Rechteck 191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3" name="Rechteck 192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94" name="Gruppierung 193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98" name="Rechteck 19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95" name="Rechteck 194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6" name="Rechteck 195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142" name="Gruppierung 141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68" name="Gruppierung 167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9" name="Rechteck 178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69" name="Gruppierung 168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7" name="Rechteck 176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70" name="Gruppierung 169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5" name="Rechteck 17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71" name="Gewinkelte Verbindung 170"/>
              <p:cNvCxnSpPr>
                <a:stCxn id="179" idx="3"/>
                <a:endCxn id="175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winkelte Verbindung 171"/>
              <p:cNvCxnSpPr>
                <a:stCxn id="179" idx="0"/>
                <a:endCxn id="177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Gewinkelte Verbindung 172"/>
              <p:cNvCxnSpPr>
                <a:stCxn id="175" idx="0"/>
                <a:endCxn id="177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Gewinkelte Verbindung 142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uppierung 143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156" name="Gruppierung 155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7" name="Rechteck 166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7" name="Gruppierung 156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5" name="Rechteck 16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8" name="Gruppierung 157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62" name="Oval 16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3" name="Rechteck 162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9" name="Gewinkelte Verbindung 158"/>
              <p:cNvCxnSpPr>
                <a:stCxn id="163" idx="1"/>
                <a:endCxn id="167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Gewinkelte Verbindung 159"/>
              <p:cNvCxnSpPr>
                <a:stCxn id="165" idx="1"/>
                <a:endCxn id="167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Gewinkelte Verbindung 160"/>
              <p:cNvCxnSpPr>
                <a:stCxn id="163" idx="0"/>
                <a:endCxn id="165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uppierung 144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49" name="Gruppierung 148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5" name="Rechteck 154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0" name="Gruppierung 149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3" name="Rechteck 152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1" name="Gewinkelte Verbindung 150"/>
              <p:cNvCxnSpPr>
                <a:stCxn id="155" idx="3"/>
                <a:endCxn id="153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Rechteck 145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 smtClean="0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 smtClean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  <a:endParaRPr lang="de-DE" sz="1100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cxnSp>
          <p:nvCxnSpPr>
            <p:cNvPr id="147" name="Gewinkelte Verbindung 146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sp>
        <p:nvSpPr>
          <p:cNvPr id="211" name="Textfeld 210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  <p:sp>
        <p:nvSpPr>
          <p:cNvPr id="4" name="Oval 3"/>
          <p:cNvSpPr/>
          <p:nvPr/>
        </p:nvSpPr>
        <p:spPr>
          <a:xfrm>
            <a:off x="6638819" y="1506694"/>
            <a:ext cx="1451821" cy="645266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2" name="Textfeld 211"/>
          <p:cNvSpPr txBox="1"/>
          <p:nvPr/>
        </p:nvSpPr>
        <p:spPr>
          <a:xfrm>
            <a:off x="260295" y="1745147"/>
            <a:ext cx="1173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latin typeface="Eurostile"/>
                <a:cs typeface="Eurostile"/>
              </a:rPr>
              <a:t>CERIF 1.5</a:t>
            </a:r>
            <a:endParaRPr lang="de-DE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4223638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Outline</a:t>
            </a:r>
            <a:endParaRPr lang="de-DE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70400"/>
            <a:ext cx="8229600" cy="4525963"/>
          </a:xfrm>
        </p:spPr>
        <p:txBody>
          <a:bodyPr>
            <a:normAutofit lnSpcReduction="10000"/>
          </a:bodyPr>
          <a:lstStyle/>
          <a:p>
            <a:pPr lvl="1">
              <a:buFont typeface="Wingdings" charset="2"/>
              <a:buChar char="§"/>
            </a:pPr>
            <a:r>
              <a:rPr lang="en-US" sz="3300" b="1" dirty="0" smtClean="0"/>
              <a:t>CERIF in brief </a:t>
            </a:r>
          </a:p>
          <a:p>
            <a:pPr lvl="2">
              <a:buFont typeface="Wingdings" charset="2"/>
              <a:buChar char="§"/>
            </a:pPr>
            <a:r>
              <a:rPr lang="en-US" dirty="0" smtClean="0"/>
              <a:t>CERIF model</a:t>
            </a:r>
          </a:p>
          <a:p>
            <a:pPr lvl="2">
              <a:buFont typeface="Wingdings" charset="2"/>
              <a:buChar char="§"/>
            </a:pPr>
            <a:r>
              <a:rPr lang="en-US" dirty="0" smtClean="0"/>
              <a:t>CERIF internal identifiers</a:t>
            </a:r>
            <a:endParaRPr lang="en-US" dirty="0"/>
          </a:p>
          <a:p>
            <a:pPr marL="457200" lvl="1" indent="0">
              <a:buNone/>
            </a:pPr>
            <a:endParaRPr lang="en-US" sz="1500" b="1" dirty="0" smtClean="0"/>
          </a:p>
          <a:p>
            <a:pPr marL="457200" lvl="1" indent="0">
              <a:buNone/>
            </a:pPr>
            <a:endParaRPr lang="en-US" sz="1500" b="1" dirty="0"/>
          </a:p>
          <a:p>
            <a:pPr lvl="1">
              <a:buFont typeface="Wingdings" charset="2"/>
              <a:buChar char="§"/>
            </a:pPr>
            <a:r>
              <a:rPr lang="en-US" sz="3300" b="1" u="sng" dirty="0"/>
              <a:t>CERIF and </a:t>
            </a:r>
            <a:r>
              <a:rPr lang="en-US" sz="3300" b="1" u="sng" dirty="0" smtClean="0"/>
              <a:t>(persistent) </a:t>
            </a:r>
            <a:r>
              <a:rPr lang="de-DE" sz="3300" b="1" u="sng" dirty="0" err="1" smtClean="0"/>
              <a:t>Identifiers</a:t>
            </a:r>
            <a:endParaRPr lang="de-DE" u="sng" dirty="0"/>
          </a:p>
          <a:p>
            <a:pPr lvl="2">
              <a:buFont typeface="Wingdings" charset="2"/>
              <a:buChar char="§"/>
            </a:pPr>
            <a:r>
              <a:rPr lang="de-DE" dirty="0" smtClean="0"/>
              <a:t>ER-Model</a:t>
            </a:r>
            <a:endParaRPr lang="de-DE" dirty="0"/>
          </a:p>
          <a:p>
            <a:pPr lvl="2">
              <a:buFont typeface="Wingdings" charset="2"/>
              <a:buChar char="§"/>
            </a:pPr>
            <a:r>
              <a:rPr lang="de-DE" dirty="0" smtClean="0"/>
              <a:t>XML</a:t>
            </a:r>
          </a:p>
          <a:p>
            <a:pPr lvl="2">
              <a:buFont typeface="Wingdings" charset="2"/>
              <a:buChar char="§"/>
            </a:pPr>
            <a:r>
              <a:rPr lang="de-DE" dirty="0" err="1" smtClean="0"/>
              <a:t>Ontologies</a:t>
            </a:r>
            <a:r>
              <a:rPr lang="de-DE" dirty="0" smtClean="0"/>
              <a:t> </a:t>
            </a:r>
            <a:endParaRPr lang="de-DE" dirty="0"/>
          </a:p>
          <a:p>
            <a:pPr lvl="2">
              <a:buFont typeface="Wingdings" charset="2"/>
              <a:buChar char="§"/>
            </a:pPr>
            <a:r>
              <a:rPr lang="de-DE" dirty="0" err="1" smtClean="0"/>
              <a:t>Vocabularies</a:t>
            </a:r>
            <a:r>
              <a:rPr lang="de-DE" sz="3300" b="1" dirty="0" smtClean="0"/>
              <a:t> </a:t>
            </a:r>
            <a:endParaRPr lang="de-DE" sz="3300" b="1" dirty="0"/>
          </a:p>
        </p:txBody>
      </p:sp>
      <p:sp>
        <p:nvSpPr>
          <p:cNvPr id="4" name="Textfeld 3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</p:spTree>
    <p:extLst>
      <p:ext uri="{BB962C8B-B14F-4D97-AF65-F5344CB8AC3E}">
        <p14:creationId xmlns:p14="http://schemas.microsoft.com/office/powerpoint/2010/main" val="2828253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sp>
        <p:nvSpPr>
          <p:cNvPr id="3" name="Rechteck 2"/>
          <p:cNvSpPr/>
          <p:nvPr/>
        </p:nvSpPr>
        <p:spPr>
          <a:xfrm>
            <a:off x="4995538" y="6147727"/>
            <a:ext cx="4148462" cy="710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8" name="Gruppierung 107"/>
          <p:cNvGrpSpPr/>
          <p:nvPr/>
        </p:nvGrpSpPr>
        <p:grpSpPr>
          <a:xfrm>
            <a:off x="811153" y="1520204"/>
            <a:ext cx="7265975" cy="5298567"/>
            <a:chOff x="-114166" y="0"/>
            <a:chExt cx="9404441" cy="6858000"/>
          </a:xfrm>
        </p:grpSpPr>
        <p:cxnSp>
          <p:nvCxnSpPr>
            <p:cNvPr id="109" name="Gewinkelte Verbindung 108"/>
            <p:cNvCxnSpPr>
              <a:stCxn id="165" idx="3"/>
              <a:endCxn id="175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109"/>
            <p:cNvCxnSpPr>
              <a:stCxn id="165" idx="2"/>
              <a:endCxn id="177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110"/>
            <p:cNvCxnSpPr>
              <a:endCxn id="179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111"/>
            <p:cNvCxnSpPr>
              <a:stCxn id="153" idx="3"/>
              <a:endCxn id="175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112"/>
            <p:cNvCxnSpPr>
              <a:stCxn id="165" idx="3"/>
              <a:endCxn id="153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113"/>
            <p:cNvCxnSpPr>
              <a:endCxn id="155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114"/>
            <p:cNvCxnSpPr>
              <a:stCxn id="177" idx="2"/>
              <a:endCxn id="155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winkelte Verbindung 115"/>
            <p:cNvCxnSpPr>
              <a:stCxn id="177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winkelte Verbindung 116"/>
            <p:cNvCxnSpPr>
              <a:stCxn id="208" idx="2"/>
              <a:endCxn id="165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winkelte Verbindung 117"/>
            <p:cNvCxnSpPr>
              <a:stCxn id="165" idx="3"/>
              <a:endCxn id="210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winkelte Verbindung 118"/>
            <p:cNvCxnSpPr>
              <a:stCxn id="210" idx="3"/>
              <a:endCxn id="206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winkelte Verbindung 119"/>
            <p:cNvCxnSpPr>
              <a:endCxn id="204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winkelte Verbindung 120"/>
            <p:cNvCxnSpPr>
              <a:stCxn id="210" idx="2"/>
              <a:endCxn id="204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winkelte Verbindung 121"/>
            <p:cNvCxnSpPr>
              <a:endCxn id="208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winkelte Verbindung 122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winkelte Verbindung 123"/>
            <p:cNvCxnSpPr>
              <a:stCxn id="208" idx="3"/>
              <a:endCxn id="189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winkelte Verbindung 124"/>
            <p:cNvCxnSpPr>
              <a:stCxn id="193" idx="3"/>
              <a:endCxn id="179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winkelte Verbindung 125"/>
            <p:cNvCxnSpPr>
              <a:stCxn id="192" idx="2"/>
              <a:endCxn id="179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winkelte Verbindung 126"/>
            <p:cNvCxnSpPr>
              <a:stCxn id="192" idx="2"/>
              <a:endCxn id="175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winkelte Verbindung 127"/>
            <p:cNvCxnSpPr>
              <a:stCxn id="190" idx="0"/>
              <a:endCxn id="153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winkelte Verbindung 128"/>
            <p:cNvCxnSpPr>
              <a:stCxn id="175" idx="2"/>
              <a:endCxn id="190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winkelte Verbindung 129"/>
            <p:cNvCxnSpPr>
              <a:stCxn id="202" idx="3"/>
              <a:endCxn id="165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winkelte Verbindung 130"/>
            <p:cNvCxnSpPr>
              <a:stCxn id="175" idx="2"/>
              <a:endCxn id="200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winkelte Verbindung 131"/>
            <p:cNvCxnSpPr>
              <a:stCxn id="188" idx="0"/>
              <a:endCxn id="153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winkelte Verbindung 132"/>
            <p:cNvCxnSpPr>
              <a:stCxn id="165" idx="2"/>
              <a:endCxn id="188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winkelte Verbindung 133"/>
            <p:cNvCxnSpPr>
              <a:stCxn id="202" idx="0"/>
              <a:endCxn id="191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winkelte Verbindung 134"/>
            <p:cNvCxnSpPr>
              <a:stCxn id="189" idx="0"/>
              <a:endCxn id="153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winkelte Verbindung 135"/>
            <p:cNvCxnSpPr>
              <a:stCxn id="210" idx="2"/>
              <a:endCxn id="190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winkelte Verbindung 136"/>
            <p:cNvCxnSpPr>
              <a:stCxn id="181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winkelte Verbindung 137"/>
            <p:cNvCxnSpPr>
              <a:stCxn id="204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winkelte Verbindung 138"/>
            <p:cNvCxnSpPr>
              <a:stCxn id="195" idx="2"/>
              <a:endCxn id="198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winkelte Verbindung 139"/>
            <p:cNvCxnSpPr>
              <a:stCxn id="190" idx="3"/>
              <a:endCxn id="195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uppierung 140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80" name="Gewinkelte Verbindung 179"/>
              <p:cNvCxnSpPr>
                <a:stCxn id="195" idx="0"/>
                <a:endCxn id="204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hteck 180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82" name="Gruppierung 181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0" name="Rechteck 20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3" name="Gruppierung 182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8" name="Rechteck 20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4" name="Gruppierung 183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6" name="Rechteck 205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5" name="Gruppierung 184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4" name="Rechteck 203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6" name="Gruppierung 185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2" name="Rechteck 201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7" name="Gruppierung 186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0" name="Rechteck 19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88" name="Rechteck 187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89" name="Rechteck 188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0" name="Rechteck 189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1" name="Rechteck 190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2" name="Rechteck 191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3" name="Rechteck 192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94" name="Gruppierung 193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98" name="Rechteck 19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95" name="Rechteck 194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6" name="Rechteck 195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142" name="Gruppierung 141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68" name="Gruppierung 167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9" name="Rechteck 178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69" name="Gruppierung 168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7" name="Rechteck 176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70" name="Gruppierung 169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5" name="Rechteck 17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71" name="Gewinkelte Verbindung 170"/>
              <p:cNvCxnSpPr>
                <a:stCxn id="179" idx="3"/>
                <a:endCxn id="175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winkelte Verbindung 171"/>
              <p:cNvCxnSpPr>
                <a:stCxn id="179" idx="0"/>
                <a:endCxn id="177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Gewinkelte Verbindung 172"/>
              <p:cNvCxnSpPr>
                <a:stCxn id="175" idx="0"/>
                <a:endCxn id="177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Gewinkelte Verbindung 142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uppierung 143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156" name="Gruppierung 155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7" name="Rechteck 166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7" name="Gruppierung 156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5" name="Rechteck 16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8" name="Gruppierung 157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62" name="Oval 16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3" name="Rechteck 162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9" name="Gewinkelte Verbindung 158"/>
              <p:cNvCxnSpPr>
                <a:stCxn id="163" idx="1"/>
                <a:endCxn id="167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Gewinkelte Verbindung 159"/>
              <p:cNvCxnSpPr>
                <a:stCxn id="165" idx="1"/>
                <a:endCxn id="167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Gewinkelte Verbindung 160"/>
              <p:cNvCxnSpPr>
                <a:stCxn id="163" idx="0"/>
                <a:endCxn id="165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uppierung 144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49" name="Gruppierung 148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5" name="Rechteck 154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0" name="Gruppierung 149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3" name="Rechteck 152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1" name="Gewinkelte Verbindung 150"/>
              <p:cNvCxnSpPr>
                <a:stCxn id="155" idx="3"/>
                <a:endCxn id="153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Rechteck 145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 smtClean="0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 smtClean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  <a:endParaRPr lang="de-DE" sz="1100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cxnSp>
          <p:nvCxnSpPr>
            <p:cNvPr id="147" name="Gewinkelte Verbindung 146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sp>
        <p:nvSpPr>
          <p:cNvPr id="4" name="Rechteck 3"/>
          <p:cNvSpPr/>
          <p:nvPr/>
        </p:nvSpPr>
        <p:spPr>
          <a:xfrm>
            <a:off x="0" y="1520204"/>
            <a:ext cx="9144000" cy="5337796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1" name="Inhaltsplatzhalter 2"/>
          <p:cNvSpPr>
            <a:spLocks noGrp="1"/>
          </p:cNvSpPr>
          <p:nvPr>
            <p:ph idx="1"/>
          </p:nvPr>
        </p:nvSpPr>
        <p:spPr>
          <a:xfrm>
            <a:off x="-18265" y="1600200"/>
            <a:ext cx="8705065" cy="4987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latin typeface="Eurostile"/>
                <a:cs typeface="Eurostile"/>
              </a:rPr>
              <a:t> CERIF Entity Federated Identifier (ERM) </a:t>
            </a:r>
          </a:p>
          <a:p>
            <a:pPr marL="457200" lvl="1" indent="0">
              <a:buNone/>
            </a:pPr>
            <a:endParaRPr lang="en-US" b="1" dirty="0" smtClean="0">
              <a:latin typeface="Eurostile"/>
              <a:cs typeface="Eurostile"/>
            </a:endParaRPr>
          </a:p>
        </p:txBody>
      </p:sp>
      <p:sp>
        <p:nvSpPr>
          <p:cNvPr id="213" name="Textfeld 212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  <p:pic>
        <p:nvPicPr>
          <p:cNvPr id="214" name="Bild 2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269" y="2508906"/>
            <a:ext cx="7938889" cy="4355091"/>
          </a:xfrm>
          <a:prstGeom prst="rect">
            <a:avLst/>
          </a:prstGeom>
        </p:spPr>
      </p:pic>
      <p:sp>
        <p:nvSpPr>
          <p:cNvPr id="215" name="Magnetplattenspeicher 214"/>
          <p:cNvSpPr/>
          <p:nvPr/>
        </p:nvSpPr>
        <p:spPr>
          <a:xfrm>
            <a:off x="7397031" y="1792636"/>
            <a:ext cx="1654380" cy="1356644"/>
          </a:xfrm>
          <a:prstGeom prst="flowChartMagneticDisk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CRIS</a:t>
            </a:r>
          </a:p>
          <a:p>
            <a:pPr algn="ctr"/>
            <a:r>
              <a:rPr lang="de-DE" sz="2400" b="1" dirty="0" err="1" smtClean="0"/>
              <a:t>internal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IDs</a:t>
            </a:r>
          </a:p>
          <a:p>
            <a:pPr algn="ctr"/>
            <a:endParaRPr lang="de-DE" sz="2400" b="1" dirty="0"/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8242094" y="3149280"/>
            <a:ext cx="0" cy="18893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9420" y="4377173"/>
            <a:ext cx="2349551" cy="232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9" name="Textfeld 218"/>
          <p:cNvSpPr txBox="1"/>
          <p:nvPr/>
        </p:nvSpPr>
        <p:spPr>
          <a:xfrm>
            <a:off x="7481143" y="5159195"/>
            <a:ext cx="10027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smtClean="0">
                <a:latin typeface="Eurostile"/>
                <a:cs typeface="Eurostile"/>
              </a:rPr>
              <a:t>Global </a:t>
            </a:r>
          </a:p>
          <a:p>
            <a:pPr algn="ctr"/>
            <a:r>
              <a:rPr lang="de-DE" sz="2400" b="1" dirty="0" smtClean="0">
                <a:latin typeface="Eurostile"/>
                <a:cs typeface="Eurostile"/>
              </a:rPr>
              <a:t>IDs</a:t>
            </a:r>
            <a:endParaRPr lang="de-DE" sz="2400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651872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sp>
        <p:nvSpPr>
          <p:cNvPr id="3" name="Rechteck 2"/>
          <p:cNvSpPr/>
          <p:nvPr/>
        </p:nvSpPr>
        <p:spPr>
          <a:xfrm>
            <a:off x="4995538" y="6147727"/>
            <a:ext cx="4148462" cy="710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8" name="Gruppierung 107"/>
          <p:cNvGrpSpPr/>
          <p:nvPr/>
        </p:nvGrpSpPr>
        <p:grpSpPr>
          <a:xfrm>
            <a:off x="811153" y="1520204"/>
            <a:ext cx="7265975" cy="5298567"/>
            <a:chOff x="-114166" y="0"/>
            <a:chExt cx="9404441" cy="6858000"/>
          </a:xfrm>
        </p:grpSpPr>
        <p:cxnSp>
          <p:nvCxnSpPr>
            <p:cNvPr id="109" name="Gewinkelte Verbindung 108"/>
            <p:cNvCxnSpPr>
              <a:stCxn id="165" idx="3"/>
              <a:endCxn id="175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109"/>
            <p:cNvCxnSpPr>
              <a:stCxn id="165" idx="2"/>
              <a:endCxn id="177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110"/>
            <p:cNvCxnSpPr>
              <a:endCxn id="179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111"/>
            <p:cNvCxnSpPr>
              <a:stCxn id="153" idx="3"/>
              <a:endCxn id="175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112"/>
            <p:cNvCxnSpPr>
              <a:stCxn id="165" idx="3"/>
              <a:endCxn id="153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113"/>
            <p:cNvCxnSpPr>
              <a:endCxn id="155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114"/>
            <p:cNvCxnSpPr>
              <a:stCxn id="177" idx="2"/>
              <a:endCxn id="155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winkelte Verbindung 115"/>
            <p:cNvCxnSpPr>
              <a:stCxn id="177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winkelte Verbindung 116"/>
            <p:cNvCxnSpPr>
              <a:stCxn id="208" idx="2"/>
              <a:endCxn id="165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winkelte Verbindung 117"/>
            <p:cNvCxnSpPr>
              <a:stCxn id="165" idx="3"/>
              <a:endCxn id="210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winkelte Verbindung 118"/>
            <p:cNvCxnSpPr>
              <a:stCxn id="210" idx="3"/>
              <a:endCxn id="206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winkelte Verbindung 119"/>
            <p:cNvCxnSpPr>
              <a:endCxn id="204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winkelte Verbindung 120"/>
            <p:cNvCxnSpPr>
              <a:stCxn id="210" idx="2"/>
              <a:endCxn id="204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winkelte Verbindung 121"/>
            <p:cNvCxnSpPr>
              <a:endCxn id="208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winkelte Verbindung 122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winkelte Verbindung 123"/>
            <p:cNvCxnSpPr>
              <a:stCxn id="208" idx="3"/>
              <a:endCxn id="189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winkelte Verbindung 124"/>
            <p:cNvCxnSpPr>
              <a:stCxn id="193" idx="3"/>
              <a:endCxn id="179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winkelte Verbindung 125"/>
            <p:cNvCxnSpPr>
              <a:stCxn id="192" idx="2"/>
              <a:endCxn id="179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winkelte Verbindung 126"/>
            <p:cNvCxnSpPr>
              <a:stCxn id="192" idx="2"/>
              <a:endCxn id="175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winkelte Verbindung 127"/>
            <p:cNvCxnSpPr>
              <a:stCxn id="190" idx="0"/>
              <a:endCxn id="153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winkelte Verbindung 128"/>
            <p:cNvCxnSpPr>
              <a:stCxn id="175" idx="2"/>
              <a:endCxn id="190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winkelte Verbindung 129"/>
            <p:cNvCxnSpPr>
              <a:stCxn id="202" idx="3"/>
              <a:endCxn id="165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winkelte Verbindung 130"/>
            <p:cNvCxnSpPr>
              <a:stCxn id="175" idx="2"/>
              <a:endCxn id="200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winkelte Verbindung 131"/>
            <p:cNvCxnSpPr>
              <a:stCxn id="188" idx="0"/>
              <a:endCxn id="153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winkelte Verbindung 132"/>
            <p:cNvCxnSpPr>
              <a:stCxn id="165" idx="2"/>
              <a:endCxn id="188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winkelte Verbindung 133"/>
            <p:cNvCxnSpPr>
              <a:stCxn id="202" idx="0"/>
              <a:endCxn id="191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winkelte Verbindung 134"/>
            <p:cNvCxnSpPr>
              <a:stCxn id="189" idx="0"/>
              <a:endCxn id="153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winkelte Verbindung 135"/>
            <p:cNvCxnSpPr>
              <a:stCxn id="210" idx="2"/>
              <a:endCxn id="190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winkelte Verbindung 136"/>
            <p:cNvCxnSpPr>
              <a:stCxn id="181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winkelte Verbindung 137"/>
            <p:cNvCxnSpPr>
              <a:stCxn id="204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winkelte Verbindung 138"/>
            <p:cNvCxnSpPr>
              <a:stCxn id="195" idx="2"/>
              <a:endCxn id="198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winkelte Verbindung 139"/>
            <p:cNvCxnSpPr>
              <a:stCxn id="190" idx="3"/>
              <a:endCxn id="195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uppierung 140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80" name="Gewinkelte Verbindung 179"/>
              <p:cNvCxnSpPr>
                <a:stCxn id="195" idx="0"/>
                <a:endCxn id="204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hteck 180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82" name="Gruppierung 181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0" name="Rechteck 20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3" name="Gruppierung 182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8" name="Rechteck 20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4" name="Gruppierung 183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6" name="Rechteck 205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5" name="Gruppierung 184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4" name="Rechteck 203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6" name="Gruppierung 185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2" name="Rechteck 201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7" name="Gruppierung 186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0" name="Rechteck 19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88" name="Rechteck 187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89" name="Rechteck 188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0" name="Rechteck 189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1" name="Rechteck 190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2" name="Rechteck 191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3" name="Rechteck 192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94" name="Gruppierung 193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98" name="Rechteck 19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95" name="Rechteck 194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6" name="Rechteck 195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142" name="Gruppierung 141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68" name="Gruppierung 167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9" name="Rechteck 178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69" name="Gruppierung 168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7" name="Rechteck 176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70" name="Gruppierung 169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5" name="Rechteck 17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71" name="Gewinkelte Verbindung 170"/>
              <p:cNvCxnSpPr>
                <a:stCxn id="179" idx="3"/>
                <a:endCxn id="175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winkelte Verbindung 171"/>
              <p:cNvCxnSpPr>
                <a:stCxn id="179" idx="0"/>
                <a:endCxn id="177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Gewinkelte Verbindung 172"/>
              <p:cNvCxnSpPr>
                <a:stCxn id="175" idx="0"/>
                <a:endCxn id="177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Gewinkelte Verbindung 142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uppierung 143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156" name="Gruppierung 155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7" name="Rechteck 166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7" name="Gruppierung 156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5" name="Rechteck 16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8" name="Gruppierung 157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62" name="Oval 16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3" name="Rechteck 162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9" name="Gewinkelte Verbindung 158"/>
              <p:cNvCxnSpPr>
                <a:stCxn id="163" idx="1"/>
                <a:endCxn id="167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Gewinkelte Verbindung 159"/>
              <p:cNvCxnSpPr>
                <a:stCxn id="165" idx="1"/>
                <a:endCxn id="167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Gewinkelte Verbindung 160"/>
              <p:cNvCxnSpPr>
                <a:stCxn id="163" idx="0"/>
                <a:endCxn id="165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uppierung 144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49" name="Gruppierung 148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5" name="Rechteck 154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0" name="Gruppierung 149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3" name="Rechteck 152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1" name="Gewinkelte Verbindung 150"/>
              <p:cNvCxnSpPr>
                <a:stCxn id="155" idx="3"/>
                <a:endCxn id="153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Rechteck 145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 smtClean="0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 smtClean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  <a:endParaRPr lang="de-DE" sz="1100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cxnSp>
          <p:nvCxnSpPr>
            <p:cNvPr id="147" name="Gewinkelte Verbindung 146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sp>
        <p:nvSpPr>
          <p:cNvPr id="4" name="Rechteck 3"/>
          <p:cNvSpPr/>
          <p:nvPr/>
        </p:nvSpPr>
        <p:spPr>
          <a:xfrm>
            <a:off x="0" y="1520204"/>
            <a:ext cx="9144000" cy="5337796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1" name="Inhaltsplatzhalter 2"/>
          <p:cNvSpPr>
            <a:spLocks noGrp="1"/>
          </p:cNvSpPr>
          <p:nvPr>
            <p:ph idx="1"/>
          </p:nvPr>
        </p:nvSpPr>
        <p:spPr>
          <a:xfrm>
            <a:off x="-18265" y="1600200"/>
            <a:ext cx="8705065" cy="4987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latin typeface="Eurostile"/>
                <a:cs typeface="Eurostile"/>
              </a:rPr>
              <a:t> CERIF Entity Federated Identifier (XML) </a:t>
            </a:r>
          </a:p>
          <a:p>
            <a:pPr marL="457200" lvl="1" indent="0">
              <a:buNone/>
            </a:pPr>
            <a:endParaRPr lang="en-US" b="1" dirty="0" smtClean="0">
              <a:latin typeface="Eurostile"/>
              <a:cs typeface="Eurostile"/>
            </a:endParaRPr>
          </a:p>
        </p:txBody>
      </p:sp>
      <p:sp>
        <p:nvSpPr>
          <p:cNvPr id="213" name="Textfeld 212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  <p:sp>
        <p:nvSpPr>
          <p:cNvPr id="215" name="Magnetplattenspeicher 214"/>
          <p:cNvSpPr/>
          <p:nvPr/>
        </p:nvSpPr>
        <p:spPr>
          <a:xfrm>
            <a:off x="7397031" y="1792636"/>
            <a:ext cx="1654380" cy="1356644"/>
          </a:xfrm>
          <a:prstGeom prst="flowChartMagneticDisk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CRIS</a:t>
            </a:r>
          </a:p>
          <a:p>
            <a:pPr algn="ctr"/>
            <a:r>
              <a:rPr lang="de-DE" sz="2400" b="1" dirty="0" err="1" smtClean="0"/>
              <a:t>internal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IDs</a:t>
            </a:r>
          </a:p>
          <a:p>
            <a:pPr algn="ctr"/>
            <a:endParaRPr lang="de-DE" sz="2400" b="1" dirty="0"/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8242094" y="3149280"/>
            <a:ext cx="0" cy="18893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2" name="Textfeld 211"/>
          <p:cNvSpPr txBox="1"/>
          <p:nvPr/>
        </p:nvSpPr>
        <p:spPr>
          <a:xfrm>
            <a:off x="304049" y="2314595"/>
            <a:ext cx="8599229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&lt;</a:t>
            </a:r>
            <a:r>
              <a:rPr lang="de-DE" dirty="0"/>
              <a:t>!--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smtClean="0"/>
              <a:t>ORCID </a:t>
            </a:r>
            <a:r>
              <a:rPr lang="de-DE" dirty="0"/>
              <a:t>a </a:t>
            </a:r>
            <a:r>
              <a:rPr lang="de-DE" dirty="0" err="1"/>
              <a:t>Federated</a:t>
            </a:r>
            <a:r>
              <a:rPr lang="de-DE" dirty="0"/>
              <a:t> </a:t>
            </a:r>
            <a:r>
              <a:rPr lang="de-DE" dirty="0" smtClean="0"/>
              <a:t>Identifier -</a:t>
            </a:r>
            <a:r>
              <a:rPr lang="de-DE" dirty="0"/>
              <a:t>-&gt;</a:t>
            </a:r>
          </a:p>
          <a:p>
            <a:r>
              <a:rPr lang="de-DE" dirty="0"/>
              <a:t>	</a:t>
            </a:r>
            <a:r>
              <a:rPr lang="de-DE" dirty="0" smtClean="0"/>
              <a:t>&lt;</a:t>
            </a:r>
            <a:r>
              <a:rPr lang="de-DE" dirty="0" err="1"/>
              <a:t>cfFedId</a:t>
            </a:r>
            <a:r>
              <a:rPr lang="de-DE" dirty="0"/>
              <a:t>&gt;</a:t>
            </a:r>
          </a:p>
          <a:p>
            <a:r>
              <a:rPr lang="de-DE" dirty="0"/>
              <a:t>	</a:t>
            </a:r>
            <a:r>
              <a:rPr lang="de-DE" dirty="0" smtClean="0"/>
              <a:t>     &lt;</a:t>
            </a:r>
            <a:r>
              <a:rPr lang="de-DE" dirty="0" err="1"/>
              <a:t>cfFedIdId</a:t>
            </a:r>
            <a:r>
              <a:rPr lang="de-DE" dirty="0" smtClean="0"/>
              <a:t>&gt;</a:t>
            </a:r>
            <a:r>
              <a:rPr lang="de-DE" dirty="0" smtClean="0">
                <a:solidFill>
                  <a:srgbClr val="FF0000"/>
                </a:solidFill>
              </a:rPr>
              <a:t>not </a:t>
            </a:r>
            <a:r>
              <a:rPr lang="de-DE" dirty="0" err="1" smtClean="0">
                <a:solidFill>
                  <a:srgbClr val="FF0000"/>
                </a:solidFill>
              </a:rPr>
              <a:t>needed</a:t>
            </a:r>
            <a:r>
              <a:rPr lang="de-DE" dirty="0" smtClean="0">
                <a:solidFill>
                  <a:srgbClr val="FF0000"/>
                </a:solidFill>
              </a:rPr>
              <a:t> in XML?</a:t>
            </a:r>
            <a:r>
              <a:rPr lang="de-DE" dirty="0" smtClean="0"/>
              <a:t>&lt;</a:t>
            </a:r>
            <a:r>
              <a:rPr lang="de-DE" dirty="0"/>
              <a:t>/</a:t>
            </a:r>
            <a:r>
              <a:rPr lang="de-DE" dirty="0" err="1"/>
              <a:t>cfFedIdId</a:t>
            </a:r>
            <a:r>
              <a:rPr lang="de-DE" dirty="0" smtClean="0"/>
              <a:t>&gt;  </a:t>
            </a:r>
            <a:r>
              <a:rPr lang="de-DE" dirty="0" err="1" smtClean="0">
                <a:solidFill>
                  <a:srgbClr val="FF0000"/>
                </a:solidFill>
              </a:rPr>
              <a:t>no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cfInstId</a:t>
            </a:r>
            <a:r>
              <a:rPr lang="de-DE" dirty="0" smtClean="0">
                <a:solidFill>
                  <a:srgbClr val="FF0000"/>
                </a:solidFill>
              </a:rPr>
              <a:t>: </a:t>
            </a:r>
            <a:r>
              <a:rPr lang="de-DE" dirty="0" err="1" smtClean="0">
                <a:solidFill>
                  <a:srgbClr val="FF0000"/>
                </a:solidFill>
              </a:rPr>
              <a:t>embedding</a:t>
            </a:r>
            <a:r>
              <a:rPr lang="de-DE" dirty="0" smtClean="0">
                <a:solidFill>
                  <a:srgbClr val="FF0000"/>
                </a:solidFill>
              </a:rPr>
              <a:t>!</a:t>
            </a:r>
            <a:endParaRPr lang="de-DE" dirty="0">
              <a:solidFill>
                <a:srgbClr val="FF0000"/>
              </a:solidFill>
            </a:endParaRPr>
          </a:p>
          <a:p>
            <a:r>
              <a:rPr lang="de-DE" dirty="0"/>
              <a:t>	</a:t>
            </a:r>
            <a:r>
              <a:rPr lang="de-DE" dirty="0" smtClean="0"/>
              <a:t>     &lt;</a:t>
            </a:r>
            <a:r>
              <a:rPr lang="de-DE" dirty="0"/>
              <a:t>!--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ORCID </a:t>
            </a:r>
            <a:r>
              <a:rPr lang="de-DE" dirty="0" err="1" smtClean="0"/>
              <a:t>of</a:t>
            </a:r>
            <a:r>
              <a:rPr lang="de-DE" dirty="0" smtClean="0"/>
              <a:t> Brigitte Jörg </a:t>
            </a:r>
            <a:r>
              <a:rPr lang="de-DE" dirty="0"/>
              <a:t>--&gt;</a:t>
            </a:r>
          </a:p>
          <a:p>
            <a:r>
              <a:rPr lang="de-DE" dirty="0"/>
              <a:t>	</a:t>
            </a:r>
            <a:r>
              <a:rPr lang="de-DE" dirty="0" smtClean="0"/>
              <a:t>     &lt;</a:t>
            </a:r>
            <a:r>
              <a:rPr lang="de-DE" dirty="0" err="1"/>
              <a:t>cfFedId</a:t>
            </a:r>
            <a:r>
              <a:rPr lang="de-DE" dirty="0" smtClean="0"/>
              <a:t>&gt;</a:t>
            </a:r>
            <a:r>
              <a:rPr lang="de-DE" dirty="0">
                <a:hlinkClick r:id="rId2"/>
              </a:rPr>
              <a:t>0000-0001-7941-8108</a:t>
            </a:r>
            <a:r>
              <a:rPr lang="de-DE" dirty="0" smtClean="0"/>
              <a:t>&lt;</a:t>
            </a:r>
            <a:r>
              <a:rPr lang="de-DE" dirty="0"/>
              <a:t>/</a:t>
            </a:r>
            <a:r>
              <a:rPr lang="de-DE" dirty="0" err="1"/>
              <a:t>cfFedId</a:t>
            </a:r>
            <a:r>
              <a:rPr lang="de-DE" dirty="0"/>
              <a:t>&gt; </a:t>
            </a:r>
          </a:p>
          <a:p>
            <a:r>
              <a:rPr lang="de-DE" dirty="0"/>
              <a:t>	</a:t>
            </a:r>
            <a:r>
              <a:rPr lang="de-DE" dirty="0" smtClean="0"/>
              <a:t>     &lt;</a:t>
            </a:r>
            <a:r>
              <a:rPr lang="de-DE" dirty="0" err="1"/>
              <a:t>cfStartDate</a:t>
            </a:r>
            <a:r>
              <a:rPr lang="de-DE" dirty="0"/>
              <a:t>&gt;</a:t>
            </a:r>
            <a:r>
              <a:rPr lang="de-DE" dirty="0" smtClean="0"/>
              <a:t>2012-10-17T00</a:t>
            </a:r>
            <a:r>
              <a:rPr lang="de-DE" dirty="0"/>
              <a:t>:00:00&lt;/</a:t>
            </a:r>
            <a:r>
              <a:rPr lang="de-DE" dirty="0" err="1"/>
              <a:t>cfStartDate</a:t>
            </a:r>
            <a:r>
              <a:rPr lang="de-DE" dirty="0" smtClean="0"/>
              <a:t>&gt;  </a:t>
            </a:r>
            <a:r>
              <a:rPr lang="de-DE" dirty="0" err="1" smtClean="0">
                <a:solidFill>
                  <a:srgbClr val="FF0000"/>
                </a:solidFill>
              </a:rPr>
              <a:t>no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dirty="0" err="1" smtClean="0">
                <a:solidFill>
                  <a:srgbClr val="FF0000"/>
                </a:solidFill>
              </a:rPr>
              <a:t>enddate</a:t>
            </a:r>
            <a:endParaRPr lang="de-DE" dirty="0">
              <a:solidFill>
                <a:srgbClr val="FF0000"/>
              </a:solidFill>
            </a:endParaRPr>
          </a:p>
          <a:p>
            <a:r>
              <a:rPr lang="de-DE" dirty="0"/>
              <a:t>	</a:t>
            </a:r>
            <a:r>
              <a:rPr lang="de-DE" dirty="0" smtClean="0"/>
              <a:t>&lt;</a:t>
            </a:r>
            <a:r>
              <a:rPr lang="de-DE" dirty="0" err="1"/>
              <a:t>cfFedId_Class</a:t>
            </a:r>
            <a:r>
              <a:rPr lang="de-DE" dirty="0"/>
              <a:t>&gt; </a:t>
            </a:r>
          </a:p>
          <a:p>
            <a:r>
              <a:rPr lang="de-DE" dirty="0" smtClean="0"/>
              <a:t>	     </a:t>
            </a:r>
            <a:r>
              <a:rPr lang="de-DE" dirty="0"/>
              <a:t>&lt;!--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CERIF </a:t>
            </a:r>
            <a:r>
              <a:rPr lang="de-DE" dirty="0" smtClean="0"/>
              <a:t>ORCID </a:t>
            </a:r>
            <a:r>
              <a:rPr lang="de-DE" dirty="0" err="1" smtClean="0"/>
              <a:t>uuid</a:t>
            </a:r>
            <a:r>
              <a:rPr lang="de-DE" dirty="0" smtClean="0"/>
              <a:t> </a:t>
            </a:r>
            <a:r>
              <a:rPr lang="de-DE" dirty="0"/>
              <a:t>--&gt;</a:t>
            </a:r>
          </a:p>
          <a:p>
            <a:r>
              <a:rPr lang="de-DE" dirty="0" smtClean="0"/>
              <a:t>	     &lt;</a:t>
            </a:r>
            <a:r>
              <a:rPr lang="de-DE" dirty="0" err="1"/>
              <a:t>cfClassId</a:t>
            </a:r>
            <a:r>
              <a:rPr lang="de-DE" dirty="0" smtClean="0"/>
              <a:t>&gt;</a:t>
            </a:r>
            <a:r>
              <a:rPr lang="de-DE" dirty="0"/>
              <a:t>716bcc9a-c9dd-4b8b-b4ab-6c140e578ec3 &lt;/</a:t>
            </a:r>
            <a:r>
              <a:rPr lang="de-DE" dirty="0" err="1"/>
              <a:t>cfClassId</a:t>
            </a:r>
            <a:r>
              <a:rPr lang="de-DE" dirty="0"/>
              <a:t>&gt;</a:t>
            </a:r>
          </a:p>
          <a:p>
            <a:r>
              <a:rPr lang="de-DE" dirty="0" smtClean="0"/>
              <a:t>	     &lt;</a:t>
            </a:r>
            <a:r>
              <a:rPr lang="de-DE" dirty="0" err="1"/>
              <a:t>cfClassSchemeId</a:t>
            </a:r>
            <a:r>
              <a:rPr lang="de-DE" dirty="0" smtClean="0"/>
              <a:t>&gt;</a:t>
            </a:r>
            <a:r>
              <a:rPr lang="cs-CZ" dirty="0"/>
              <a:t>bccb3266-689d-4740-a039-c96594b4d916 </a:t>
            </a:r>
            <a:r>
              <a:rPr lang="de-DE" dirty="0" smtClean="0"/>
              <a:t>&lt;</a:t>
            </a:r>
            <a:r>
              <a:rPr lang="de-DE" dirty="0"/>
              <a:t>/</a:t>
            </a:r>
            <a:r>
              <a:rPr lang="de-DE" dirty="0" err="1"/>
              <a:t>cfClassSchemeId</a:t>
            </a:r>
            <a:r>
              <a:rPr lang="de-DE" dirty="0"/>
              <a:t>&gt;</a:t>
            </a:r>
          </a:p>
          <a:p>
            <a:r>
              <a:rPr lang="de-DE" dirty="0" smtClean="0"/>
              <a:t>	&lt;</a:t>
            </a:r>
            <a:r>
              <a:rPr lang="de-DE" dirty="0"/>
              <a:t>/</a:t>
            </a:r>
            <a:r>
              <a:rPr lang="de-DE" dirty="0" err="1"/>
              <a:t>cfFedId_Class</a:t>
            </a:r>
            <a:r>
              <a:rPr lang="de-DE" dirty="0"/>
              <a:t>&gt;</a:t>
            </a:r>
          </a:p>
          <a:p>
            <a:r>
              <a:rPr lang="de-DE" dirty="0"/>
              <a:t>	</a:t>
            </a:r>
            <a:r>
              <a:rPr lang="de-DE" dirty="0" smtClean="0"/>
              <a:t>&lt;</a:t>
            </a:r>
            <a:r>
              <a:rPr lang="de-DE" dirty="0" err="1"/>
              <a:t>cfFedId_Srv</a:t>
            </a:r>
            <a:r>
              <a:rPr lang="de-DE" dirty="0"/>
              <a:t>&gt; </a:t>
            </a:r>
          </a:p>
          <a:p>
            <a:r>
              <a:rPr lang="de-DE" dirty="0" smtClean="0"/>
              <a:t>	     &lt;</a:t>
            </a:r>
            <a:r>
              <a:rPr lang="de-DE" dirty="0"/>
              <a:t>!--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 smtClean="0"/>
              <a:t>issuing</a:t>
            </a:r>
            <a:r>
              <a:rPr lang="de-DE" dirty="0" smtClean="0"/>
              <a:t> </a:t>
            </a:r>
            <a:r>
              <a:rPr lang="de-DE" dirty="0" err="1" smtClean="0"/>
              <a:t>service</a:t>
            </a:r>
            <a:r>
              <a:rPr lang="de-DE" dirty="0" smtClean="0"/>
              <a:t>  </a:t>
            </a:r>
            <a:r>
              <a:rPr lang="de-DE" dirty="0" err="1" smtClean="0"/>
              <a:t>behind</a:t>
            </a:r>
            <a:r>
              <a:rPr lang="de-DE" dirty="0" smtClean="0"/>
              <a:t> ORCID-</a:t>
            </a:r>
            <a:r>
              <a:rPr lang="de-DE" dirty="0"/>
              <a:t>-&gt;</a:t>
            </a:r>
          </a:p>
          <a:p>
            <a:r>
              <a:rPr lang="de-DE" dirty="0"/>
              <a:t>	</a:t>
            </a:r>
            <a:r>
              <a:rPr lang="de-DE" dirty="0" smtClean="0"/>
              <a:t>     &lt;</a:t>
            </a:r>
            <a:r>
              <a:rPr lang="de-DE" dirty="0" err="1"/>
              <a:t>cfSrvId</a:t>
            </a:r>
            <a:r>
              <a:rPr lang="de-DE" dirty="0"/>
              <a:t>&gt;internal-srv-identifier1&lt;/</a:t>
            </a:r>
            <a:r>
              <a:rPr lang="de-DE" dirty="0" err="1"/>
              <a:t>cfSrvId</a:t>
            </a:r>
            <a:r>
              <a:rPr lang="de-DE" dirty="0"/>
              <a:t>&gt;</a:t>
            </a:r>
          </a:p>
          <a:p>
            <a:r>
              <a:rPr lang="de-DE" dirty="0"/>
              <a:t>	 </a:t>
            </a:r>
            <a:r>
              <a:rPr lang="de-DE" dirty="0" smtClean="0"/>
              <a:t>    .....</a:t>
            </a:r>
            <a:r>
              <a:rPr lang="de-DE" dirty="0"/>
              <a:t>	</a:t>
            </a:r>
            <a:endParaRPr lang="de-DE" dirty="0" smtClean="0"/>
          </a:p>
          <a:p>
            <a:r>
              <a:rPr lang="de-DE" dirty="0" smtClean="0"/>
              <a:t>	&lt;</a:t>
            </a:r>
            <a:r>
              <a:rPr lang="de-DE" dirty="0"/>
              <a:t>/</a:t>
            </a:r>
            <a:r>
              <a:rPr lang="de-DE" dirty="0" err="1"/>
              <a:t>cfFedId</a:t>
            </a:r>
            <a:r>
              <a:rPr lang="de-DE" dirty="0"/>
              <a:t>&gt;</a:t>
            </a:r>
          </a:p>
        </p:txBody>
      </p:sp>
      <p:pic>
        <p:nvPicPr>
          <p:cNvPr id="21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9420" y="4377173"/>
            <a:ext cx="2349551" cy="232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7481143" y="5159195"/>
            <a:ext cx="10027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smtClean="0">
                <a:latin typeface="Eurostile"/>
                <a:cs typeface="Eurostile"/>
              </a:rPr>
              <a:t>Global </a:t>
            </a:r>
          </a:p>
          <a:p>
            <a:pPr algn="ctr"/>
            <a:r>
              <a:rPr lang="de-DE" sz="2400" b="1" dirty="0" smtClean="0">
                <a:latin typeface="Eurostile"/>
                <a:cs typeface="Eurostile"/>
              </a:rPr>
              <a:t>IDs</a:t>
            </a:r>
            <a:endParaRPr lang="de-DE" sz="2400" b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8423176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sp>
        <p:nvSpPr>
          <p:cNvPr id="3" name="Rechteck 2"/>
          <p:cNvSpPr/>
          <p:nvPr/>
        </p:nvSpPr>
        <p:spPr>
          <a:xfrm>
            <a:off x="4995538" y="6147727"/>
            <a:ext cx="4148462" cy="710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8" name="Gruppierung 107"/>
          <p:cNvGrpSpPr/>
          <p:nvPr/>
        </p:nvGrpSpPr>
        <p:grpSpPr>
          <a:xfrm>
            <a:off x="811153" y="1520204"/>
            <a:ext cx="7265975" cy="5298567"/>
            <a:chOff x="-114166" y="0"/>
            <a:chExt cx="9404441" cy="6858000"/>
          </a:xfrm>
        </p:grpSpPr>
        <p:cxnSp>
          <p:nvCxnSpPr>
            <p:cNvPr id="109" name="Gewinkelte Verbindung 108"/>
            <p:cNvCxnSpPr>
              <a:stCxn id="165" idx="3"/>
              <a:endCxn id="175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109"/>
            <p:cNvCxnSpPr>
              <a:stCxn id="165" idx="2"/>
              <a:endCxn id="177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110"/>
            <p:cNvCxnSpPr>
              <a:endCxn id="179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111"/>
            <p:cNvCxnSpPr>
              <a:stCxn id="153" idx="3"/>
              <a:endCxn id="175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112"/>
            <p:cNvCxnSpPr>
              <a:stCxn id="165" idx="3"/>
              <a:endCxn id="153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113"/>
            <p:cNvCxnSpPr>
              <a:endCxn id="155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114"/>
            <p:cNvCxnSpPr>
              <a:stCxn id="177" idx="2"/>
              <a:endCxn id="155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winkelte Verbindung 115"/>
            <p:cNvCxnSpPr>
              <a:stCxn id="177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winkelte Verbindung 116"/>
            <p:cNvCxnSpPr>
              <a:stCxn id="208" idx="2"/>
              <a:endCxn id="165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winkelte Verbindung 117"/>
            <p:cNvCxnSpPr>
              <a:stCxn id="165" idx="3"/>
              <a:endCxn id="210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winkelte Verbindung 118"/>
            <p:cNvCxnSpPr>
              <a:stCxn id="210" idx="3"/>
              <a:endCxn id="206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winkelte Verbindung 119"/>
            <p:cNvCxnSpPr>
              <a:endCxn id="204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winkelte Verbindung 120"/>
            <p:cNvCxnSpPr>
              <a:stCxn id="210" idx="2"/>
              <a:endCxn id="204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winkelte Verbindung 121"/>
            <p:cNvCxnSpPr>
              <a:endCxn id="208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winkelte Verbindung 122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winkelte Verbindung 123"/>
            <p:cNvCxnSpPr>
              <a:stCxn id="208" idx="3"/>
              <a:endCxn id="189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winkelte Verbindung 124"/>
            <p:cNvCxnSpPr>
              <a:stCxn id="193" idx="3"/>
              <a:endCxn id="179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winkelte Verbindung 125"/>
            <p:cNvCxnSpPr>
              <a:stCxn id="192" idx="2"/>
              <a:endCxn id="179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winkelte Verbindung 126"/>
            <p:cNvCxnSpPr>
              <a:stCxn id="192" idx="2"/>
              <a:endCxn id="175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winkelte Verbindung 127"/>
            <p:cNvCxnSpPr>
              <a:stCxn id="190" idx="0"/>
              <a:endCxn id="153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winkelte Verbindung 128"/>
            <p:cNvCxnSpPr>
              <a:stCxn id="175" idx="2"/>
              <a:endCxn id="190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winkelte Verbindung 129"/>
            <p:cNvCxnSpPr>
              <a:stCxn id="202" idx="3"/>
              <a:endCxn id="165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winkelte Verbindung 130"/>
            <p:cNvCxnSpPr>
              <a:stCxn id="175" idx="2"/>
              <a:endCxn id="200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winkelte Verbindung 131"/>
            <p:cNvCxnSpPr>
              <a:stCxn id="188" idx="0"/>
              <a:endCxn id="153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winkelte Verbindung 132"/>
            <p:cNvCxnSpPr>
              <a:stCxn id="165" idx="2"/>
              <a:endCxn id="188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winkelte Verbindung 133"/>
            <p:cNvCxnSpPr>
              <a:stCxn id="202" idx="0"/>
              <a:endCxn id="191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winkelte Verbindung 134"/>
            <p:cNvCxnSpPr>
              <a:stCxn id="189" idx="0"/>
              <a:endCxn id="153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winkelte Verbindung 135"/>
            <p:cNvCxnSpPr>
              <a:stCxn id="210" idx="2"/>
              <a:endCxn id="190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winkelte Verbindung 136"/>
            <p:cNvCxnSpPr>
              <a:stCxn id="181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winkelte Verbindung 137"/>
            <p:cNvCxnSpPr>
              <a:stCxn id="204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winkelte Verbindung 138"/>
            <p:cNvCxnSpPr>
              <a:stCxn id="195" idx="2"/>
              <a:endCxn id="198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winkelte Verbindung 139"/>
            <p:cNvCxnSpPr>
              <a:stCxn id="190" idx="3"/>
              <a:endCxn id="195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uppierung 140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80" name="Gewinkelte Verbindung 179"/>
              <p:cNvCxnSpPr>
                <a:stCxn id="195" idx="0"/>
                <a:endCxn id="204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hteck 180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82" name="Gruppierung 181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0" name="Rechteck 20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3" name="Gruppierung 182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8" name="Rechteck 20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4" name="Gruppierung 183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6" name="Rechteck 205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5" name="Gruppierung 184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4" name="Rechteck 203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6" name="Gruppierung 185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2" name="Rechteck 201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7" name="Gruppierung 186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0" name="Rechteck 19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88" name="Rechteck 187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89" name="Rechteck 188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0" name="Rechteck 189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1" name="Rechteck 190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2" name="Rechteck 191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3" name="Rechteck 192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94" name="Gruppierung 193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98" name="Rechteck 19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95" name="Rechteck 194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6" name="Rechteck 195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142" name="Gruppierung 141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68" name="Gruppierung 167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9" name="Rechteck 178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69" name="Gruppierung 168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7" name="Rechteck 176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70" name="Gruppierung 169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5" name="Rechteck 17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71" name="Gewinkelte Verbindung 170"/>
              <p:cNvCxnSpPr>
                <a:stCxn id="179" idx="3"/>
                <a:endCxn id="175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winkelte Verbindung 171"/>
              <p:cNvCxnSpPr>
                <a:stCxn id="179" idx="0"/>
                <a:endCxn id="177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Gewinkelte Verbindung 172"/>
              <p:cNvCxnSpPr>
                <a:stCxn id="175" idx="0"/>
                <a:endCxn id="177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Gewinkelte Verbindung 142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uppierung 143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156" name="Gruppierung 155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7" name="Rechteck 166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7" name="Gruppierung 156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5" name="Rechteck 16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8" name="Gruppierung 157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62" name="Oval 16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3" name="Rechteck 162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9" name="Gewinkelte Verbindung 158"/>
              <p:cNvCxnSpPr>
                <a:stCxn id="163" idx="1"/>
                <a:endCxn id="167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Gewinkelte Verbindung 159"/>
              <p:cNvCxnSpPr>
                <a:stCxn id="165" idx="1"/>
                <a:endCxn id="167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Gewinkelte Verbindung 160"/>
              <p:cNvCxnSpPr>
                <a:stCxn id="163" idx="0"/>
                <a:endCxn id="165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uppierung 144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49" name="Gruppierung 148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5" name="Rechteck 154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0" name="Gruppierung 149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3" name="Rechteck 152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1" name="Gewinkelte Verbindung 150"/>
              <p:cNvCxnSpPr>
                <a:stCxn id="155" idx="3"/>
                <a:endCxn id="153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Rechteck 145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 smtClean="0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 smtClean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  <a:endParaRPr lang="de-DE" sz="1100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cxnSp>
          <p:nvCxnSpPr>
            <p:cNvPr id="147" name="Gewinkelte Verbindung 146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sp>
        <p:nvSpPr>
          <p:cNvPr id="4" name="Rechteck 3"/>
          <p:cNvSpPr/>
          <p:nvPr/>
        </p:nvSpPr>
        <p:spPr>
          <a:xfrm>
            <a:off x="0" y="1520204"/>
            <a:ext cx="9144000" cy="5337796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11" name="Inhaltsplatzhalter 2"/>
          <p:cNvSpPr>
            <a:spLocks noGrp="1"/>
          </p:cNvSpPr>
          <p:nvPr>
            <p:ph idx="1"/>
          </p:nvPr>
        </p:nvSpPr>
        <p:spPr>
          <a:xfrm>
            <a:off x="-18265" y="1600200"/>
            <a:ext cx="8705065" cy="4987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latin typeface="Eurostile"/>
                <a:cs typeface="Eurostile"/>
              </a:rPr>
              <a:t> CERIF Entity Federated Identifier (LOD) </a:t>
            </a:r>
          </a:p>
          <a:p>
            <a:pPr marL="457200" lvl="1" indent="0">
              <a:buNone/>
            </a:pPr>
            <a:endParaRPr lang="en-US" b="1" dirty="0" smtClean="0">
              <a:latin typeface="Eurostile"/>
              <a:cs typeface="Eurostile"/>
            </a:endParaRPr>
          </a:p>
        </p:txBody>
      </p:sp>
      <p:sp>
        <p:nvSpPr>
          <p:cNvPr id="213" name="Textfeld 212"/>
          <p:cNvSpPr txBox="1"/>
          <p:nvPr/>
        </p:nvSpPr>
        <p:spPr>
          <a:xfrm rot="16200000">
            <a:off x="-2120727" y="4467237"/>
            <a:ext cx="4458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1" dirty="0" err="1"/>
              <a:t>Bringing</a:t>
            </a:r>
            <a:r>
              <a:rPr lang="de-DE" sz="1050" b="1" dirty="0"/>
              <a:t> persistent </a:t>
            </a:r>
            <a:r>
              <a:rPr lang="de-DE" sz="1050" b="1" dirty="0" err="1"/>
              <a:t>identifiers</a:t>
            </a:r>
            <a:r>
              <a:rPr lang="de-DE" sz="1050" b="1" dirty="0"/>
              <a:t> </a:t>
            </a:r>
            <a:r>
              <a:rPr lang="de-DE" sz="1050" b="1" dirty="0" err="1"/>
              <a:t>into</a:t>
            </a:r>
            <a:r>
              <a:rPr lang="de-DE" sz="1050" b="1" dirty="0"/>
              <a:t> </a:t>
            </a:r>
            <a:r>
              <a:rPr lang="de-DE" sz="1050" b="1" dirty="0" err="1" smtClean="0"/>
              <a:t>the</a:t>
            </a:r>
            <a:r>
              <a:rPr lang="de-DE" sz="1050" b="1" dirty="0" smtClean="0"/>
              <a:t> </a:t>
            </a:r>
            <a:r>
              <a:rPr lang="de-DE" sz="1050" b="1" dirty="0"/>
              <a:t>CERIF </a:t>
            </a:r>
            <a:r>
              <a:rPr lang="de-DE" sz="1050" b="1" dirty="0" err="1"/>
              <a:t>data</a:t>
            </a:r>
            <a:r>
              <a:rPr lang="de-DE" sz="1050" b="1" dirty="0"/>
              <a:t> </a:t>
            </a:r>
            <a:r>
              <a:rPr lang="de-DE" sz="1050" b="1" dirty="0" err="1"/>
              <a:t>model</a:t>
            </a:r>
            <a:endParaRPr lang="de-DE" sz="1050" dirty="0"/>
          </a:p>
        </p:txBody>
      </p:sp>
      <p:sp>
        <p:nvSpPr>
          <p:cNvPr id="215" name="Magnetplattenspeicher 214"/>
          <p:cNvSpPr/>
          <p:nvPr/>
        </p:nvSpPr>
        <p:spPr>
          <a:xfrm>
            <a:off x="7397031" y="1792636"/>
            <a:ext cx="1654380" cy="1356644"/>
          </a:xfrm>
          <a:prstGeom prst="flowChartMagneticDisk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CRIS</a:t>
            </a:r>
          </a:p>
          <a:p>
            <a:pPr algn="ctr"/>
            <a:r>
              <a:rPr lang="de-DE" sz="2400" b="1" dirty="0" err="1" smtClean="0"/>
              <a:t>internal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IDs</a:t>
            </a:r>
          </a:p>
          <a:p>
            <a:pPr algn="ctr"/>
            <a:endParaRPr lang="de-DE" sz="2400" b="1" dirty="0"/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8242094" y="3149280"/>
            <a:ext cx="0" cy="18893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2" name="Textfeld 211"/>
          <p:cNvSpPr txBox="1"/>
          <p:nvPr/>
        </p:nvSpPr>
        <p:spPr>
          <a:xfrm>
            <a:off x="304049" y="2382145"/>
            <a:ext cx="5170669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/>
              <a:t>Namespaces</a:t>
            </a:r>
            <a:r>
              <a:rPr lang="de-DE" b="1" dirty="0" smtClean="0"/>
              <a:t> + URIs</a:t>
            </a:r>
            <a:r>
              <a:rPr lang="de-DE" dirty="0" smtClean="0"/>
              <a:t>  (</a:t>
            </a:r>
            <a:r>
              <a:rPr lang="de-DE" dirty="0" err="1" smtClean="0"/>
              <a:t>Identifiers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Semantic</a:t>
            </a:r>
            <a:r>
              <a:rPr lang="de-DE" dirty="0" smtClean="0"/>
              <a:t> Web </a:t>
            </a:r>
            <a:br>
              <a:rPr lang="de-DE" dirty="0" smtClean="0"/>
            </a:br>
            <a:r>
              <a:rPr lang="de-DE" dirty="0" smtClean="0"/>
              <a:t>					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Linked</a:t>
            </a:r>
            <a:r>
              <a:rPr lang="de-DE" dirty="0" smtClean="0"/>
              <a:t> Open Data Web)</a:t>
            </a:r>
          </a:p>
          <a:p>
            <a:endParaRPr lang="de-DE" dirty="0">
              <a:hlinkClick r:id="rId2"/>
            </a:endParaRPr>
          </a:p>
          <a:p>
            <a:r>
              <a:rPr lang="de-DE" dirty="0" smtClean="0">
                <a:hlinkClick r:id="rId2"/>
              </a:rPr>
              <a:t>http://www.euroCRIS.org/#CERIF</a:t>
            </a:r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cerif:Person</a:t>
            </a:r>
            <a:r>
              <a:rPr lang="de-DE" dirty="0" smtClean="0"/>
              <a:t>     		URI=</a:t>
            </a:r>
            <a:r>
              <a:rPr lang="de-DE" dirty="0" err="1" smtClean="0"/>
              <a:t>BrigitteJoerg</a:t>
            </a:r>
            <a:endParaRPr lang="de-DE" dirty="0" smtClean="0"/>
          </a:p>
          <a:p>
            <a:r>
              <a:rPr lang="de-DE" dirty="0" err="1" smtClean="0"/>
              <a:t>cerif:Organisation</a:t>
            </a:r>
            <a:r>
              <a:rPr lang="de-DE" dirty="0" smtClean="0"/>
              <a:t>   		URI=euroCRIS; URI=UKOLN</a:t>
            </a:r>
          </a:p>
          <a:p>
            <a:r>
              <a:rPr lang="de-DE" dirty="0" err="1" smtClean="0"/>
              <a:t>cerif:Project</a:t>
            </a:r>
            <a:r>
              <a:rPr lang="de-DE" dirty="0" smtClean="0"/>
              <a:t>			URI= ...</a:t>
            </a:r>
          </a:p>
          <a:p>
            <a:r>
              <a:rPr lang="de-DE" dirty="0" err="1" smtClean="0"/>
              <a:t>bibo:Article</a:t>
            </a:r>
            <a:r>
              <a:rPr lang="de-DE" dirty="0" smtClean="0"/>
              <a:t>			URI= ...</a:t>
            </a:r>
          </a:p>
          <a:p>
            <a:r>
              <a:rPr lang="de-DE" dirty="0" err="1" smtClean="0"/>
              <a:t>bibo:Journal</a:t>
            </a:r>
            <a:r>
              <a:rPr lang="de-DE" dirty="0" smtClean="0"/>
              <a:t>			URI= ...</a:t>
            </a:r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</p:txBody>
      </p:sp>
      <p:pic>
        <p:nvPicPr>
          <p:cNvPr id="21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69420" y="4377173"/>
            <a:ext cx="2349551" cy="232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7481143" y="5159195"/>
            <a:ext cx="10027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smtClean="0">
                <a:latin typeface="Eurostile"/>
                <a:cs typeface="Eurostile"/>
              </a:rPr>
              <a:t>Global </a:t>
            </a:r>
          </a:p>
          <a:p>
            <a:pPr algn="ctr"/>
            <a:r>
              <a:rPr lang="de-DE" sz="2400" b="1" dirty="0" smtClean="0">
                <a:latin typeface="Eurostile"/>
                <a:cs typeface="Eurostile"/>
              </a:rPr>
              <a:t>IDs</a:t>
            </a:r>
            <a:endParaRPr lang="de-DE" sz="2400" b="1" dirty="0">
              <a:latin typeface="Eurostile"/>
              <a:cs typeface="Eurostile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665778" y="5873852"/>
            <a:ext cx="358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 smtClean="0">
                <a:solidFill>
                  <a:srgbClr val="FF0000"/>
                </a:solidFill>
              </a:rPr>
              <a:t>Paradigm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smtClean="0">
                <a:solidFill>
                  <a:srgbClr val="FF0000"/>
                </a:solidFill>
              </a:rPr>
              <a:t> = Re-</a:t>
            </a:r>
            <a:r>
              <a:rPr lang="de-DE" b="1" dirty="0" err="1" smtClean="0">
                <a:solidFill>
                  <a:srgbClr val="FF0000"/>
                </a:solidFill>
              </a:rPr>
              <a:t>Use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of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Vocabularies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endParaRPr lang="de-DE" b="1" dirty="0">
              <a:solidFill>
                <a:srgbClr val="FF0000"/>
              </a:solidFill>
            </a:endParaRPr>
          </a:p>
        </p:txBody>
      </p:sp>
      <p:cxnSp>
        <p:nvCxnSpPr>
          <p:cNvPr id="7" name="Gerade Verbindung mit Pfeil 6"/>
          <p:cNvCxnSpPr>
            <a:stCxn id="5" idx="1"/>
          </p:cNvCxnSpPr>
          <p:nvPr/>
        </p:nvCxnSpPr>
        <p:spPr>
          <a:xfrm flipH="1" flipV="1">
            <a:off x="841494" y="5186457"/>
            <a:ext cx="824284" cy="87206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Gerade Verbindung mit Pfeil 213"/>
          <p:cNvCxnSpPr/>
          <p:nvPr/>
        </p:nvCxnSpPr>
        <p:spPr>
          <a:xfrm flipH="1" flipV="1">
            <a:off x="841493" y="4839653"/>
            <a:ext cx="886313" cy="108271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26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sp>
        <p:nvSpPr>
          <p:cNvPr id="75" name="Rechteck 74"/>
          <p:cNvSpPr/>
          <p:nvPr/>
        </p:nvSpPr>
        <p:spPr>
          <a:xfrm>
            <a:off x="4995538" y="6147727"/>
            <a:ext cx="4148462" cy="710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4" name="Bild 7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95" y="2046997"/>
            <a:ext cx="6982135" cy="4911737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5674881" y="5123347"/>
            <a:ext cx="3399864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dirty="0" smtClean="0"/>
              <a:t>„</a:t>
            </a:r>
            <a:r>
              <a:rPr lang="de-DE" b="1" dirty="0" err="1" smtClean="0"/>
              <a:t>Entities</a:t>
            </a:r>
            <a:r>
              <a:rPr lang="de-DE" b="1" dirty="0" smtClean="0"/>
              <a:t> </a:t>
            </a:r>
            <a:r>
              <a:rPr lang="de-DE" b="1" dirty="0" err="1" smtClean="0"/>
              <a:t>and</a:t>
            </a:r>
            <a:r>
              <a:rPr lang="de-DE" b="1" dirty="0" smtClean="0"/>
              <a:t> Identities in </a:t>
            </a:r>
          </a:p>
          <a:p>
            <a:pPr algn="r"/>
            <a:r>
              <a:rPr lang="de-DE" b="1" dirty="0" smtClean="0"/>
              <a:t>Research Information Systems</a:t>
            </a:r>
            <a:r>
              <a:rPr lang="de-DE" dirty="0" smtClean="0"/>
              <a:t>“</a:t>
            </a:r>
          </a:p>
          <a:p>
            <a:pPr algn="r"/>
            <a:r>
              <a:rPr lang="de-DE" dirty="0" smtClean="0"/>
              <a:t>Brigitte Jörg, </a:t>
            </a:r>
          </a:p>
          <a:p>
            <a:pPr algn="r"/>
            <a:r>
              <a:rPr lang="de-DE" dirty="0" smtClean="0"/>
              <a:t>Thorsten </a:t>
            </a:r>
            <a:r>
              <a:rPr lang="de-DE" dirty="0" err="1" smtClean="0"/>
              <a:t>Höllrigl</a:t>
            </a:r>
            <a:r>
              <a:rPr lang="de-DE" dirty="0" smtClean="0"/>
              <a:t>, </a:t>
            </a:r>
          </a:p>
          <a:p>
            <a:pPr algn="r"/>
            <a:r>
              <a:rPr lang="de-DE" dirty="0" smtClean="0"/>
              <a:t>Miguel-</a:t>
            </a:r>
            <a:r>
              <a:rPr lang="de-DE" dirty="0" err="1" smtClean="0"/>
              <a:t>Angl</a:t>
            </a:r>
            <a:r>
              <a:rPr lang="de-DE" dirty="0" smtClean="0"/>
              <a:t> </a:t>
            </a:r>
            <a:r>
              <a:rPr lang="de-DE" dirty="0" err="1" smtClean="0"/>
              <a:t>Sicilia</a:t>
            </a:r>
            <a:endParaRPr lang="de-DE" dirty="0" smtClean="0"/>
          </a:p>
          <a:p>
            <a:pPr algn="r"/>
            <a:r>
              <a:rPr lang="de-DE" dirty="0" smtClean="0"/>
              <a:t>CRIS 2012, </a:t>
            </a:r>
            <a:r>
              <a:rPr lang="de-DE" dirty="0" err="1" smtClean="0"/>
              <a:t>Prague</a:t>
            </a:r>
            <a:r>
              <a:rPr lang="de-DE" dirty="0" smtClean="0"/>
              <a:t>, Czech </a:t>
            </a:r>
            <a:r>
              <a:rPr lang="de-DE" dirty="0" err="1" smtClean="0"/>
              <a:t>Republic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213565" y="1920340"/>
            <a:ext cx="3160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/>
              <a:t>Godtsenhoven</a:t>
            </a:r>
            <a:r>
              <a:rPr lang="en-US" i="1" dirty="0"/>
              <a:t> et al. 2009, p. 49</a:t>
            </a:r>
            <a:r>
              <a:rPr lang="de-DE" dirty="0"/>
              <a:t> 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200043" y="1668717"/>
            <a:ext cx="355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dirty="0" smtClean="0">
                <a:latin typeface="Eurostile"/>
                <a:cs typeface="Eurostile"/>
              </a:rPr>
              <a:t>The Academic Information Domain</a:t>
            </a:r>
            <a:endParaRPr lang="de-DE" i="1" dirty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288001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sp>
        <p:nvSpPr>
          <p:cNvPr id="3" name="Rechteck 2"/>
          <p:cNvSpPr/>
          <p:nvPr/>
        </p:nvSpPr>
        <p:spPr>
          <a:xfrm>
            <a:off x="4995538" y="6147727"/>
            <a:ext cx="4148462" cy="710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8" name="Gruppierung 107"/>
          <p:cNvGrpSpPr/>
          <p:nvPr/>
        </p:nvGrpSpPr>
        <p:grpSpPr>
          <a:xfrm>
            <a:off x="811153" y="1520204"/>
            <a:ext cx="7265975" cy="5298567"/>
            <a:chOff x="-114166" y="0"/>
            <a:chExt cx="9404441" cy="6858000"/>
          </a:xfrm>
        </p:grpSpPr>
        <p:cxnSp>
          <p:nvCxnSpPr>
            <p:cNvPr id="109" name="Gewinkelte Verbindung 108"/>
            <p:cNvCxnSpPr>
              <a:stCxn id="165" idx="3"/>
              <a:endCxn id="175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109"/>
            <p:cNvCxnSpPr>
              <a:stCxn id="165" idx="2"/>
              <a:endCxn id="177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110"/>
            <p:cNvCxnSpPr>
              <a:endCxn id="179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111"/>
            <p:cNvCxnSpPr>
              <a:stCxn id="153" idx="3"/>
              <a:endCxn id="175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112"/>
            <p:cNvCxnSpPr>
              <a:stCxn id="165" idx="3"/>
              <a:endCxn id="153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113"/>
            <p:cNvCxnSpPr>
              <a:endCxn id="155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114"/>
            <p:cNvCxnSpPr>
              <a:stCxn id="177" idx="2"/>
              <a:endCxn id="155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winkelte Verbindung 115"/>
            <p:cNvCxnSpPr>
              <a:stCxn id="177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winkelte Verbindung 116"/>
            <p:cNvCxnSpPr>
              <a:stCxn id="208" idx="2"/>
              <a:endCxn id="165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winkelte Verbindung 117"/>
            <p:cNvCxnSpPr>
              <a:stCxn id="165" idx="3"/>
              <a:endCxn id="210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winkelte Verbindung 118"/>
            <p:cNvCxnSpPr>
              <a:stCxn id="210" idx="3"/>
              <a:endCxn id="206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winkelte Verbindung 119"/>
            <p:cNvCxnSpPr>
              <a:endCxn id="204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winkelte Verbindung 120"/>
            <p:cNvCxnSpPr>
              <a:stCxn id="210" idx="2"/>
              <a:endCxn id="204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winkelte Verbindung 121"/>
            <p:cNvCxnSpPr>
              <a:endCxn id="208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winkelte Verbindung 122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winkelte Verbindung 123"/>
            <p:cNvCxnSpPr>
              <a:stCxn id="208" idx="3"/>
              <a:endCxn id="189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winkelte Verbindung 124"/>
            <p:cNvCxnSpPr>
              <a:stCxn id="193" idx="3"/>
              <a:endCxn id="179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winkelte Verbindung 125"/>
            <p:cNvCxnSpPr>
              <a:stCxn id="192" idx="2"/>
              <a:endCxn id="179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winkelte Verbindung 126"/>
            <p:cNvCxnSpPr>
              <a:stCxn id="192" idx="2"/>
              <a:endCxn id="175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winkelte Verbindung 127"/>
            <p:cNvCxnSpPr>
              <a:stCxn id="190" idx="0"/>
              <a:endCxn id="153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winkelte Verbindung 128"/>
            <p:cNvCxnSpPr>
              <a:stCxn id="175" idx="2"/>
              <a:endCxn id="190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winkelte Verbindung 129"/>
            <p:cNvCxnSpPr>
              <a:stCxn id="202" idx="3"/>
              <a:endCxn id="165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winkelte Verbindung 130"/>
            <p:cNvCxnSpPr>
              <a:stCxn id="175" idx="2"/>
              <a:endCxn id="200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winkelte Verbindung 131"/>
            <p:cNvCxnSpPr>
              <a:stCxn id="188" idx="0"/>
              <a:endCxn id="153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winkelte Verbindung 132"/>
            <p:cNvCxnSpPr>
              <a:stCxn id="165" idx="2"/>
              <a:endCxn id="188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winkelte Verbindung 133"/>
            <p:cNvCxnSpPr>
              <a:stCxn id="202" idx="0"/>
              <a:endCxn id="191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winkelte Verbindung 134"/>
            <p:cNvCxnSpPr>
              <a:stCxn id="189" idx="0"/>
              <a:endCxn id="153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winkelte Verbindung 135"/>
            <p:cNvCxnSpPr>
              <a:stCxn id="210" idx="2"/>
              <a:endCxn id="190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winkelte Verbindung 136"/>
            <p:cNvCxnSpPr>
              <a:stCxn id="181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winkelte Verbindung 137"/>
            <p:cNvCxnSpPr>
              <a:stCxn id="204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winkelte Verbindung 138"/>
            <p:cNvCxnSpPr>
              <a:stCxn id="195" idx="2"/>
              <a:endCxn id="198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winkelte Verbindung 139"/>
            <p:cNvCxnSpPr>
              <a:stCxn id="190" idx="3"/>
              <a:endCxn id="195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uppierung 140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80" name="Gewinkelte Verbindung 179"/>
              <p:cNvCxnSpPr>
                <a:stCxn id="195" idx="0"/>
                <a:endCxn id="204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hteck 180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82" name="Gruppierung 181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0" name="Rechteck 20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3" name="Gruppierung 182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8" name="Rechteck 20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4" name="Gruppierung 183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6" name="Rechteck 205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5" name="Gruppierung 184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4" name="Rechteck 203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6" name="Gruppierung 185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2" name="Rechteck 201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7" name="Gruppierung 186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0" name="Rechteck 19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88" name="Rechteck 187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89" name="Rechteck 188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0" name="Rechteck 189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1" name="Rechteck 190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2" name="Rechteck 191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3" name="Rechteck 192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94" name="Gruppierung 193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98" name="Rechteck 19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95" name="Rechteck 194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6" name="Rechteck 195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142" name="Gruppierung 141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68" name="Gruppierung 167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9" name="Rechteck 178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69" name="Gruppierung 168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7" name="Rechteck 176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70" name="Gruppierung 169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5" name="Rechteck 17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71" name="Gewinkelte Verbindung 170"/>
              <p:cNvCxnSpPr>
                <a:stCxn id="179" idx="3"/>
                <a:endCxn id="175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winkelte Verbindung 171"/>
              <p:cNvCxnSpPr>
                <a:stCxn id="179" idx="0"/>
                <a:endCxn id="177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Gewinkelte Verbindung 172"/>
              <p:cNvCxnSpPr>
                <a:stCxn id="175" idx="0"/>
                <a:endCxn id="177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Gewinkelte Verbindung 142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uppierung 143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156" name="Gruppierung 155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7" name="Rechteck 166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7" name="Gruppierung 156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5" name="Rechteck 16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8" name="Gruppierung 157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62" name="Oval 16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3" name="Rechteck 162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9" name="Gewinkelte Verbindung 158"/>
              <p:cNvCxnSpPr>
                <a:stCxn id="163" idx="1"/>
                <a:endCxn id="167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Gewinkelte Verbindung 159"/>
              <p:cNvCxnSpPr>
                <a:stCxn id="165" idx="1"/>
                <a:endCxn id="167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Gewinkelte Verbindung 160"/>
              <p:cNvCxnSpPr>
                <a:stCxn id="163" idx="0"/>
                <a:endCxn id="165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uppierung 144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49" name="Gruppierung 148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5" name="Rechteck 154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0" name="Gruppierung 149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3" name="Rechteck 152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1" name="Gewinkelte Verbindung 150"/>
              <p:cNvCxnSpPr>
                <a:stCxn id="155" idx="3"/>
                <a:endCxn id="153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Rechteck 145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 smtClean="0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 smtClean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  <a:endParaRPr lang="de-DE" sz="1100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cxnSp>
          <p:nvCxnSpPr>
            <p:cNvPr id="147" name="Gewinkelte Verbindung 146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sp>
        <p:nvSpPr>
          <p:cNvPr id="4" name="Rechteck 3"/>
          <p:cNvSpPr/>
          <p:nvPr/>
        </p:nvSpPr>
        <p:spPr>
          <a:xfrm>
            <a:off x="0" y="1520204"/>
            <a:ext cx="9144000" cy="5337796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1" name="Inhaltsplatzhalter 2"/>
          <p:cNvSpPr>
            <a:spLocks noGrp="1"/>
          </p:cNvSpPr>
          <p:nvPr>
            <p:ph idx="1"/>
          </p:nvPr>
        </p:nvSpPr>
        <p:spPr>
          <a:xfrm>
            <a:off x="-18265" y="1600200"/>
            <a:ext cx="8705065" cy="49870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latin typeface="Eurostile"/>
                <a:cs typeface="Eurostile"/>
              </a:rPr>
              <a:t> CERIF Entity Federated Identifier (e.g.)</a:t>
            </a:r>
          </a:p>
          <a:p>
            <a:pPr marL="0" indent="0">
              <a:buNone/>
            </a:pPr>
            <a:endParaRPr lang="en-US" b="1" dirty="0" smtClean="0">
              <a:latin typeface="Eurostile"/>
              <a:cs typeface="Eurostile"/>
            </a:endParaRPr>
          </a:p>
          <a:p>
            <a:pPr lvl="1">
              <a:buFont typeface="Wingdings" charset="2"/>
              <a:buChar char="u"/>
            </a:pPr>
            <a:r>
              <a:rPr lang="en-US" sz="2400" b="1" dirty="0" smtClean="0">
                <a:latin typeface="Eurostile"/>
                <a:cs typeface="Eurostile"/>
              </a:rPr>
              <a:t> Person: 		</a:t>
            </a:r>
            <a:r>
              <a:rPr lang="en-US" sz="2400" dirty="0" smtClean="0">
                <a:latin typeface="Eurostile"/>
                <a:cs typeface="Eurostile"/>
              </a:rPr>
              <a:t>ORCID, DAI, </a:t>
            </a:r>
            <a:r>
              <a:rPr lang="en-US" sz="2400" dirty="0" err="1" smtClean="0">
                <a:latin typeface="Eurostile"/>
                <a:cs typeface="Eurostile"/>
              </a:rPr>
              <a:t>ReseacherID</a:t>
            </a:r>
            <a:r>
              <a:rPr lang="en-US" sz="2400" dirty="0" smtClean="0">
                <a:latin typeface="Eurostile"/>
                <a:cs typeface="Eurostile"/>
              </a:rPr>
              <a:t>, Staff-ID</a:t>
            </a:r>
          </a:p>
          <a:p>
            <a:pPr lvl="1">
              <a:buFont typeface="Wingdings" charset="2"/>
              <a:buChar char="u"/>
            </a:pPr>
            <a:r>
              <a:rPr lang="en-US" sz="2400" b="1" dirty="0">
                <a:latin typeface="Eurostile"/>
                <a:cs typeface="Eurostile"/>
              </a:rPr>
              <a:t> </a:t>
            </a:r>
            <a:r>
              <a:rPr lang="en-US" sz="2400" b="1" dirty="0" err="1" smtClean="0">
                <a:latin typeface="Eurostile"/>
                <a:cs typeface="Eurostile"/>
              </a:rPr>
              <a:t>OrgUnit</a:t>
            </a:r>
            <a:r>
              <a:rPr lang="en-US" sz="2400" b="1" dirty="0" smtClean="0">
                <a:latin typeface="Eurostile"/>
                <a:cs typeface="Eurostile"/>
              </a:rPr>
              <a:t>: 	</a:t>
            </a:r>
            <a:r>
              <a:rPr lang="en-US" sz="2400" dirty="0" smtClean="0">
                <a:latin typeface="Eurostile"/>
                <a:cs typeface="Eurostile"/>
              </a:rPr>
              <a:t>PIC, Funder-ID  </a:t>
            </a:r>
          </a:p>
          <a:p>
            <a:pPr lvl="1">
              <a:buFont typeface="Wingdings" charset="2"/>
              <a:buChar char="u"/>
            </a:pPr>
            <a:r>
              <a:rPr lang="en-US" sz="2400" b="1" dirty="0" smtClean="0">
                <a:latin typeface="Eurostile"/>
                <a:cs typeface="Eurostile"/>
              </a:rPr>
              <a:t> Publication:</a:t>
            </a:r>
            <a:r>
              <a:rPr lang="en-US" sz="2400" b="1" dirty="0">
                <a:latin typeface="Eurostile"/>
                <a:cs typeface="Eurostile"/>
              </a:rPr>
              <a:t> </a:t>
            </a:r>
            <a:r>
              <a:rPr lang="en-US" sz="2400" b="1" dirty="0" smtClean="0">
                <a:latin typeface="Eurostile"/>
                <a:cs typeface="Eurostile"/>
              </a:rPr>
              <a:t>	</a:t>
            </a:r>
            <a:r>
              <a:rPr lang="en-US" sz="2400" dirty="0" smtClean="0">
                <a:latin typeface="Eurostile"/>
                <a:cs typeface="Eurostile"/>
              </a:rPr>
              <a:t>DOI, …</a:t>
            </a:r>
          </a:p>
          <a:p>
            <a:pPr lvl="1">
              <a:buFont typeface="Wingdings" charset="2"/>
              <a:buChar char="u"/>
            </a:pPr>
            <a:r>
              <a:rPr lang="en-US" sz="2400" dirty="0" smtClean="0">
                <a:latin typeface="Eurostile"/>
                <a:cs typeface="Eurostile"/>
              </a:rPr>
              <a:t>…</a:t>
            </a:r>
          </a:p>
          <a:p>
            <a:pPr lvl="1">
              <a:buFont typeface="Wingdings" charset="2"/>
              <a:buChar char="u"/>
            </a:pPr>
            <a:endParaRPr lang="en-US" sz="2400" dirty="0">
              <a:latin typeface="Eurostile"/>
              <a:cs typeface="Eurostile"/>
            </a:endParaRPr>
          </a:p>
          <a:p>
            <a:pPr lvl="1">
              <a:buFont typeface="Wingdings" charset="2"/>
              <a:buChar char="u"/>
            </a:pPr>
            <a:endParaRPr lang="en-US" sz="2400" dirty="0" smtClean="0">
              <a:latin typeface="Eurostile"/>
              <a:cs typeface="Eurostile"/>
            </a:endParaRPr>
          </a:p>
          <a:p>
            <a:pPr lvl="1">
              <a:buFont typeface="Wingdings" charset="2"/>
              <a:buChar char="u"/>
            </a:pP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smtClean="0">
                <a:latin typeface="Eurostile"/>
                <a:cs typeface="Eurostile"/>
              </a:rPr>
              <a:t> scalable … </a:t>
            </a:r>
          </a:p>
          <a:p>
            <a:pPr lvl="1">
              <a:buFont typeface="Wingdings" charset="2"/>
              <a:buChar char="u"/>
            </a:pP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smtClean="0">
                <a:latin typeface="Eurostile"/>
                <a:cs typeface="Eurostile"/>
              </a:rPr>
              <a:t> Identifier Types </a:t>
            </a:r>
          </a:p>
          <a:p>
            <a:pPr lvl="1">
              <a:buFont typeface="Wingdings" charset="2"/>
              <a:buChar char="u"/>
            </a:pP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smtClean="0">
                <a:latin typeface="Eurostile"/>
                <a:cs typeface="Eurostile"/>
              </a:rPr>
              <a:t> managed as a </a:t>
            </a:r>
          </a:p>
          <a:p>
            <a:pPr lvl="1">
              <a:buFont typeface="Wingdings" charset="2"/>
              <a:buChar char="u"/>
            </a:pPr>
            <a:r>
              <a:rPr lang="en-US" sz="2400" dirty="0" smtClean="0">
                <a:latin typeface="Eurostile"/>
                <a:cs typeface="Eurostile"/>
              </a:rPr>
              <a:t>  Vocabulary</a:t>
            </a:r>
          </a:p>
          <a:p>
            <a:pPr lvl="1">
              <a:buFont typeface="Wingdings" charset="2"/>
              <a:buChar char="u"/>
            </a:pPr>
            <a:endParaRPr lang="en-US" sz="2400" dirty="0" smtClean="0">
              <a:latin typeface="Eurostile"/>
              <a:cs typeface="Eurostile"/>
            </a:endParaRPr>
          </a:p>
          <a:p>
            <a:pPr marL="0" indent="0">
              <a:buNone/>
            </a:pPr>
            <a:endParaRPr lang="en-US" b="1" dirty="0" smtClean="0">
              <a:latin typeface="Eurostile"/>
              <a:cs typeface="Eurostile"/>
            </a:endParaRPr>
          </a:p>
        </p:txBody>
      </p:sp>
      <p:sp>
        <p:nvSpPr>
          <p:cNvPr id="215" name="Magnetplattenspeicher 214"/>
          <p:cNvSpPr/>
          <p:nvPr/>
        </p:nvSpPr>
        <p:spPr>
          <a:xfrm>
            <a:off x="7397031" y="1792636"/>
            <a:ext cx="1654380" cy="1356644"/>
          </a:xfrm>
          <a:prstGeom prst="flowChartMagneticDisk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CRIS</a:t>
            </a:r>
          </a:p>
          <a:p>
            <a:pPr algn="ctr"/>
            <a:r>
              <a:rPr lang="de-DE" sz="2400" b="1" dirty="0" err="1" smtClean="0"/>
              <a:t>internal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IDs</a:t>
            </a:r>
          </a:p>
          <a:p>
            <a:pPr algn="ctr"/>
            <a:endParaRPr lang="de-DE" sz="2400" b="1" dirty="0"/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8242094" y="3149280"/>
            <a:ext cx="0" cy="18893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3617" y="5015884"/>
            <a:ext cx="1705354" cy="1690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7753899" y="5552153"/>
            <a:ext cx="10027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smtClean="0">
                <a:latin typeface="Eurostile"/>
                <a:cs typeface="Eurostile"/>
              </a:rPr>
              <a:t>Global </a:t>
            </a:r>
          </a:p>
          <a:p>
            <a:pPr algn="ctr"/>
            <a:r>
              <a:rPr lang="de-DE" sz="2400" b="1" dirty="0" smtClean="0">
                <a:latin typeface="Eurostile"/>
                <a:cs typeface="Eurostile"/>
              </a:rPr>
              <a:t>IDs</a:t>
            </a:r>
            <a:endParaRPr lang="de-DE" sz="2400" b="1" dirty="0">
              <a:latin typeface="Eurostile"/>
              <a:cs typeface="Eurostile"/>
            </a:endParaRPr>
          </a:p>
        </p:txBody>
      </p:sp>
      <p:pic>
        <p:nvPicPr>
          <p:cNvPr id="212" name="Bild 2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310" y="4363355"/>
            <a:ext cx="3490424" cy="2455416"/>
          </a:xfrm>
          <a:prstGeom prst="rect">
            <a:avLst/>
          </a:prstGeom>
        </p:spPr>
      </p:pic>
      <p:cxnSp>
        <p:nvCxnSpPr>
          <p:cNvPr id="217" name="Gerade Verbindung mit Pfeil 216"/>
          <p:cNvCxnSpPr/>
          <p:nvPr/>
        </p:nvCxnSpPr>
        <p:spPr>
          <a:xfrm flipV="1">
            <a:off x="5556547" y="2712609"/>
            <a:ext cx="2250225" cy="269203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778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grpSp>
        <p:nvGrpSpPr>
          <p:cNvPr id="108" name="Gruppierung 107"/>
          <p:cNvGrpSpPr/>
          <p:nvPr/>
        </p:nvGrpSpPr>
        <p:grpSpPr>
          <a:xfrm>
            <a:off x="811153" y="1520204"/>
            <a:ext cx="7265975" cy="5298567"/>
            <a:chOff x="-114166" y="0"/>
            <a:chExt cx="9404441" cy="6858000"/>
          </a:xfrm>
        </p:grpSpPr>
        <p:cxnSp>
          <p:nvCxnSpPr>
            <p:cNvPr id="109" name="Gewinkelte Verbindung 108"/>
            <p:cNvCxnSpPr>
              <a:stCxn id="165" idx="3"/>
              <a:endCxn id="175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109"/>
            <p:cNvCxnSpPr>
              <a:stCxn id="165" idx="2"/>
              <a:endCxn id="177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110"/>
            <p:cNvCxnSpPr>
              <a:endCxn id="179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111"/>
            <p:cNvCxnSpPr>
              <a:stCxn id="153" idx="3"/>
              <a:endCxn id="175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112"/>
            <p:cNvCxnSpPr>
              <a:stCxn id="165" idx="3"/>
              <a:endCxn id="153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113"/>
            <p:cNvCxnSpPr>
              <a:endCxn id="155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114"/>
            <p:cNvCxnSpPr>
              <a:stCxn id="177" idx="2"/>
              <a:endCxn id="155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winkelte Verbindung 115"/>
            <p:cNvCxnSpPr>
              <a:stCxn id="177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winkelte Verbindung 116"/>
            <p:cNvCxnSpPr>
              <a:stCxn id="208" idx="2"/>
              <a:endCxn id="165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winkelte Verbindung 117"/>
            <p:cNvCxnSpPr>
              <a:stCxn id="165" idx="3"/>
              <a:endCxn id="210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winkelte Verbindung 118"/>
            <p:cNvCxnSpPr>
              <a:stCxn id="210" idx="3"/>
              <a:endCxn id="206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winkelte Verbindung 119"/>
            <p:cNvCxnSpPr>
              <a:endCxn id="204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winkelte Verbindung 120"/>
            <p:cNvCxnSpPr>
              <a:stCxn id="210" idx="2"/>
              <a:endCxn id="204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winkelte Verbindung 121"/>
            <p:cNvCxnSpPr>
              <a:endCxn id="208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winkelte Verbindung 122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winkelte Verbindung 123"/>
            <p:cNvCxnSpPr>
              <a:stCxn id="208" idx="3"/>
              <a:endCxn id="189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winkelte Verbindung 124"/>
            <p:cNvCxnSpPr>
              <a:stCxn id="193" idx="3"/>
              <a:endCxn id="179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winkelte Verbindung 125"/>
            <p:cNvCxnSpPr>
              <a:stCxn id="192" idx="2"/>
              <a:endCxn id="179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winkelte Verbindung 126"/>
            <p:cNvCxnSpPr>
              <a:stCxn id="192" idx="2"/>
              <a:endCxn id="175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winkelte Verbindung 127"/>
            <p:cNvCxnSpPr>
              <a:stCxn id="190" idx="0"/>
              <a:endCxn id="153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winkelte Verbindung 128"/>
            <p:cNvCxnSpPr>
              <a:stCxn id="175" idx="2"/>
              <a:endCxn id="190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winkelte Verbindung 129"/>
            <p:cNvCxnSpPr>
              <a:stCxn id="202" idx="3"/>
              <a:endCxn id="165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winkelte Verbindung 130"/>
            <p:cNvCxnSpPr>
              <a:stCxn id="175" idx="2"/>
              <a:endCxn id="200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winkelte Verbindung 131"/>
            <p:cNvCxnSpPr>
              <a:stCxn id="188" idx="0"/>
              <a:endCxn id="153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winkelte Verbindung 132"/>
            <p:cNvCxnSpPr>
              <a:stCxn id="165" idx="2"/>
              <a:endCxn id="188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winkelte Verbindung 133"/>
            <p:cNvCxnSpPr>
              <a:stCxn id="202" idx="0"/>
              <a:endCxn id="191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winkelte Verbindung 134"/>
            <p:cNvCxnSpPr>
              <a:stCxn id="189" idx="0"/>
              <a:endCxn id="153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winkelte Verbindung 135"/>
            <p:cNvCxnSpPr>
              <a:stCxn id="210" idx="2"/>
              <a:endCxn id="190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winkelte Verbindung 136"/>
            <p:cNvCxnSpPr>
              <a:stCxn id="181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winkelte Verbindung 137"/>
            <p:cNvCxnSpPr>
              <a:stCxn id="204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winkelte Verbindung 138"/>
            <p:cNvCxnSpPr>
              <a:stCxn id="195" idx="2"/>
              <a:endCxn id="198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winkelte Verbindung 139"/>
            <p:cNvCxnSpPr>
              <a:stCxn id="190" idx="3"/>
              <a:endCxn id="195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uppierung 140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80" name="Gewinkelte Verbindung 179"/>
              <p:cNvCxnSpPr>
                <a:stCxn id="195" idx="0"/>
                <a:endCxn id="204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hteck 180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82" name="Gruppierung 181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0" name="Rechteck 20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3" name="Gruppierung 182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8" name="Rechteck 20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4" name="Gruppierung 183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6" name="Rechteck 205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5" name="Gruppierung 184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4" name="Rechteck 203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6" name="Gruppierung 185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2" name="Rechteck 201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7" name="Gruppierung 186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0" name="Rechteck 19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88" name="Rechteck 187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89" name="Rechteck 188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0" name="Rechteck 189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1" name="Rechteck 190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2" name="Rechteck 191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3" name="Rechteck 192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94" name="Gruppierung 193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98" name="Rechteck 19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95" name="Rechteck 194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6" name="Rechteck 195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142" name="Gruppierung 141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68" name="Gruppierung 167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9" name="Rechteck 178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69" name="Gruppierung 168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7" name="Rechteck 176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70" name="Gruppierung 169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5" name="Rechteck 17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71" name="Gewinkelte Verbindung 170"/>
              <p:cNvCxnSpPr>
                <a:stCxn id="179" idx="3"/>
                <a:endCxn id="175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winkelte Verbindung 171"/>
              <p:cNvCxnSpPr>
                <a:stCxn id="179" idx="0"/>
                <a:endCxn id="177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Gewinkelte Verbindung 172"/>
              <p:cNvCxnSpPr>
                <a:stCxn id="175" idx="0"/>
                <a:endCxn id="177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Gewinkelte Verbindung 142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uppierung 143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156" name="Gruppierung 155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7" name="Rechteck 166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7" name="Gruppierung 156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5" name="Rechteck 16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8" name="Gruppierung 157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62" name="Oval 16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3" name="Rechteck 162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9" name="Gewinkelte Verbindung 158"/>
              <p:cNvCxnSpPr>
                <a:stCxn id="163" idx="1"/>
                <a:endCxn id="167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Gewinkelte Verbindung 159"/>
              <p:cNvCxnSpPr>
                <a:stCxn id="165" idx="1"/>
                <a:endCxn id="167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Gewinkelte Verbindung 160"/>
              <p:cNvCxnSpPr>
                <a:stCxn id="163" idx="0"/>
                <a:endCxn id="165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uppierung 144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49" name="Gruppierung 148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5" name="Rechteck 154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0" name="Gruppierung 149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3" name="Rechteck 152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1" name="Gewinkelte Verbindung 150"/>
              <p:cNvCxnSpPr>
                <a:stCxn id="155" idx="3"/>
                <a:endCxn id="153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Rechteck 145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 smtClean="0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 smtClean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  <a:endParaRPr lang="de-DE" sz="1100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cxnSp>
          <p:nvCxnSpPr>
            <p:cNvPr id="147" name="Gewinkelte Verbindung 146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sp>
        <p:nvSpPr>
          <p:cNvPr id="4" name="Rechteck 3"/>
          <p:cNvSpPr/>
          <p:nvPr/>
        </p:nvSpPr>
        <p:spPr>
          <a:xfrm>
            <a:off x="0" y="1520204"/>
            <a:ext cx="9144000" cy="5337796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11" name="Inhaltsplatzhalter 2"/>
          <p:cNvSpPr>
            <a:spLocks noGrp="1"/>
          </p:cNvSpPr>
          <p:nvPr>
            <p:ph idx="1"/>
          </p:nvPr>
        </p:nvSpPr>
        <p:spPr>
          <a:xfrm>
            <a:off x="-18265" y="1600200"/>
            <a:ext cx="8705065" cy="49870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latin typeface="Eurostile"/>
                <a:cs typeface="Eurostile"/>
              </a:rPr>
              <a:t> CERIF 1.5 Identifier Types</a:t>
            </a:r>
          </a:p>
          <a:p>
            <a:pPr marL="0" indent="0">
              <a:buNone/>
            </a:pPr>
            <a:endParaRPr lang="en-US" b="1" dirty="0" smtClean="0">
              <a:latin typeface="Eurostile"/>
              <a:cs typeface="Eurostile"/>
            </a:endParaRPr>
          </a:p>
        </p:txBody>
      </p:sp>
      <p:pic>
        <p:nvPicPr>
          <p:cNvPr id="213" name="Bild 212" descr="identifier-vocabular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9400"/>
            <a:ext cx="9144000" cy="3546961"/>
          </a:xfrm>
          <a:prstGeom prst="rect">
            <a:avLst/>
          </a:prstGeom>
          <a:ln>
            <a:solidFill>
              <a:schemeClr val="tx1"/>
            </a:solidFill>
            <a:prstDash val="dot"/>
          </a:ln>
        </p:spPr>
      </p:pic>
      <p:sp>
        <p:nvSpPr>
          <p:cNvPr id="5" name="Textfeld 4"/>
          <p:cNvSpPr txBox="1"/>
          <p:nvPr/>
        </p:nvSpPr>
        <p:spPr>
          <a:xfrm>
            <a:off x="3686992" y="6469778"/>
            <a:ext cx="5509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CERIF 1.5 Excel </a:t>
            </a:r>
            <a:r>
              <a:rPr lang="de-DE" dirty="0" err="1" smtClean="0"/>
              <a:t>Semantics</a:t>
            </a:r>
            <a:r>
              <a:rPr lang="de-DE" dirty="0" smtClean="0"/>
              <a:t> – </a:t>
            </a:r>
            <a:r>
              <a:rPr lang="de-DE" dirty="0" err="1" smtClean="0"/>
              <a:t>publicly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smtClean="0">
                <a:hlinkClick r:id="rId3"/>
              </a:rPr>
              <a:t>www.eurocris.org</a:t>
            </a:r>
            <a:r>
              <a:rPr lang="de-DE" dirty="0" smtClean="0"/>
              <a:t>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2052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b="1" u="sng" dirty="0"/>
              <a:t>C</a:t>
            </a:r>
            <a:r>
              <a:rPr lang="de-DE" sz="2800" dirty="0"/>
              <a:t>ommon </a:t>
            </a:r>
            <a:r>
              <a:rPr lang="de-DE" sz="2800" b="1" u="sng" dirty="0"/>
              <a:t>E</a:t>
            </a:r>
            <a:r>
              <a:rPr lang="de-DE" sz="2800" dirty="0"/>
              <a:t>uropean </a:t>
            </a:r>
            <a:r>
              <a:rPr lang="de-DE" sz="2800" b="1" u="sng" dirty="0"/>
              <a:t>R</a:t>
            </a:r>
            <a:r>
              <a:rPr lang="de-DE" sz="2800" dirty="0"/>
              <a:t>esearch </a:t>
            </a:r>
            <a:r>
              <a:rPr lang="de-DE" sz="2800" b="1" u="sng" dirty="0"/>
              <a:t>I</a:t>
            </a:r>
            <a:r>
              <a:rPr lang="de-DE" sz="2800" dirty="0"/>
              <a:t>nformation </a:t>
            </a:r>
            <a:r>
              <a:rPr lang="de-DE" sz="2800" b="1" u="sng" dirty="0" smtClean="0"/>
              <a:t>F</a:t>
            </a:r>
            <a:r>
              <a:rPr lang="de-DE" sz="2800" dirty="0" smtClean="0"/>
              <a:t>ormat</a:t>
            </a:r>
            <a:br>
              <a:rPr lang="de-DE" sz="2800" dirty="0" smtClean="0"/>
            </a:br>
            <a:r>
              <a:rPr lang="de-DE" sz="2800" dirty="0" smtClean="0"/>
              <a:t> –  </a:t>
            </a:r>
            <a:r>
              <a:rPr lang="de-DE" sz="2800" b="1" dirty="0" smtClean="0"/>
              <a:t>C </a:t>
            </a:r>
            <a:r>
              <a:rPr lang="de-DE" sz="2800" b="1" dirty="0"/>
              <a:t>E R I F </a:t>
            </a:r>
            <a:r>
              <a:rPr lang="de-DE" sz="2800" b="1" dirty="0" smtClean="0"/>
              <a:t> </a:t>
            </a:r>
            <a:r>
              <a:rPr lang="de-DE" sz="2800" dirty="0" smtClean="0"/>
              <a:t>– </a:t>
            </a:r>
            <a:endParaRPr lang="de-DE" sz="2800" dirty="0"/>
          </a:p>
        </p:txBody>
      </p:sp>
      <p:sp>
        <p:nvSpPr>
          <p:cNvPr id="3" name="Rechteck 2"/>
          <p:cNvSpPr/>
          <p:nvPr/>
        </p:nvSpPr>
        <p:spPr>
          <a:xfrm>
            <a:off x="4995538" y="6147727"/>
            <a:ext cx="4148462" cy="710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8" name="Gruppierung 107"/>
          <p:cNvGrpSpPr/>
          <p:nvPr/>
        </p:nvGrpSpPr>
        <p:grpSpPr>
          <a:xfrm>
            <a:off x="811153" y="1520204"/>
            <a:ext cx="7265975" cy="5298567"/>
            <a:chOff x="-114166" y="0"/>
            <a:chExt cx="9404441" cy="6858000"/>
          </a:xfrm>
        </p:grpSpPr>
        <p:cxnSp>
          <p:nvCxnSpPr>
            <p:cNvPr id="109" name="Gewinkelte Verbindung 108"/>
            <p:cNvCxnSpPr>
              <a:stCxn id="165" idx="3"/>
              <a:endCxn id="175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109"/>
            <p:cNvCxnSpPr>
              <a:stCxn id="165" idx="2"/>
              <a:endCxn id="177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110"/>
            <p:cNvCxnSpPr>
              <a:endCxn id="179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111"/>
            <p:cNvCxnSpPr>
              <a:stCxn id="153" idx="3"/>
              <a:endCxn id="175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112"/>
            <p:cNvCxnSpPr>
              <a:stCxn id="165" idx="3"/>
              <a:endCxn id="153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113"/>
            <p:cNvCxnSpPr>
              <a:endCxn id="155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114"/>
            <p:cNvCxnSpPr>
              <a:stCxn id="177" idx="2"/>
              <a:endCxn id="155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winkelte Verbindung 115"/>
            <p:cNvCxnSpPr>
              <a:stCxn id="177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winkelte Verbindung 116"/>
            <p:cNvCxnSpPr>
              <a:stCxn id="208" idx="2"/>
              <a:endCxn id="165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winkelte Verbindung 117"/>
            <p:cNvCxnSpPr>
              <a:stCxn id="165" idx="3"/>
              <a:endCxn id="210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winkelte Verbindung 118"/>
            <p:cNvCxnSpPr>
              <a:stCxn id="210" idx="3"/>
              <a:endCxn id="206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winkelte Verbindung 119"/>
            <p:cNvCxnSpPr>
              <a:endCxn id="204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winkelte Verbindung 120"/>
            <p:cNvCxnSpPr>
              <a:stCxn id="210" idx="2"/>
              <a:endCxn id="204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winkelte Verbindung 121"/>
            <p:cNvCxnSpPr>
              <a:endCxn id="208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winkelte Verbindung 122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winkelte Verbindung 123"/>
            <p:cNvCxnSpPr>
              <a:stCxn id="208" idx="3"/>
              <a:endCxn id="189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winkelte Verbindung 124"/>
            <p:cNvCxnSpPr>
              <a:stCxn id="193" idx="3"/>
              <a:endCxn id="179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winkelte Verbindung 125"/>
            <p:cNvCxnSpPr>
              <a:stCxn id="192" idx="2"/>
              <a:endCxn id="179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winkelte Verbindung 126"/>
            <p:cNvCxnSpPr>
              <a:stCxn id="192" idx="2"/>
              <a:endCxn id="175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winkelte Verbindung 127"/>
            <p:cNvCxnSpPr>
              <a:stCxn id="190" idx="0"/>
              <a:endCxn id="153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winkelte Verbindung 128"/>
            <p:cNvCxnSpPr>
              <a:stCxn id="175" idx="2"/>
              <a:endCxn id="190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winkelte Verbindung 129"/>
            <p:cNvCxnSpPr>
              <a:stCxn id="202" idx="3"/>
              <a:endCxn id="165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winkelte Verbindung 130"/>
            <p:cNvCxnSpPr>
              <a:stCxn id="175" idx="2"/>
              <a:endCxn id="200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winkelte Verbindung 131"/>
            <p:cNvCxnSpPr>
              <a:stCxn id="188" idx="0"/>
              <a:endCxn id="153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winkelte Verbindung 132"/>
            <p:cNvCxnSpPr>
              <a:stCxn id="165" idx="2"/>
              <a:endCxn id="188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winkelte Verbindung 133"/>
            <p:cNvCxnSpPr>
              <a:stCxn id="202" idx="0"/>
              <a:endCxn id="191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winkelte Verbindung 134"/>
            <p:cNvCxnSpPr>
              <a:stCxn id="189" idx="0"/>
              <a:endCxn id="153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winkelte Verbindung 135"/>
            <p:cNvCxnSpPr>
              <a:stCxn id="210" idx="2"/>
              <a:endCxn id="190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winkelte Verbindung 136"/>
            <p:cNvCxnSpPr>
              <a:stCxn id="181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winkelte Verbindung 137"/>
            <p:cNvCxnSpPr>
              <a:stCxn id="204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winkelte Verbindung 138"/>
            <p:cNvCxnSpPr>
              <a:stCxn id="195" idx="2"/>
              <a:endCxn id="198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winkelte Verbindung 139"/>
            <p:cNvCxnSpPr>
              <a:stCxn id="190" idx="3"/>
              <a:endCxn id="195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uppierung 140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80" name="Gewinkelte Verbindung 179"/>
              <p:cNvCxnSpPr>
                <a:stCxn id="195" idx="0"/>
                <a:endCxn id="204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hteck 180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82" name="Gruppierung 181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0" name="Rechteck 20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3" name="Gruppierung 182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8" name="Rechteck 20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4" name="Gruppierung 183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6" name="Rechteck 205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5" name="Gruppierung 184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4" name="Rechteck 203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6" name="Gruppierung 185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2" name="Rechteck 201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7" name="Gruppierung 186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0" name="Rechteck 19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88" name="Rechteck 187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89" name="Rechteck 188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0" name="Rechteck 189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1" name="Rechteck 190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2" name="Rechteck 191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3" name="Rechteck 192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94" name="Gruppierung 193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98" name="Rechteck 19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95" name="Rechteck 194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6" name="Rechteck 195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142" name="Gruppierung 141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68" name="Gruppierung 167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9" name="Rechteck 178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69" name="Gruppierung 168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7" name="Rechteck 176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70" name="Gruppierung 169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5" name="Rechteck 17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71" name="Gewinkelte Verbindung 170"/>
              <p:cNvCxnSpPr>
                <a:stCxn id="179" idx="3"/>
                <a:endCxn id="175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winkelte Verbindung 171"/>
              <p:cNvCxnSpPr>
                <a:stCxn id="179" idx="0"/>
                <a:endCxn id="177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Gewinkelte Verbindung 172"/>
              <p:cNvCxnSpPr>
                <a:stCxn id="175" idx="0"/>
                <a:endCxn id="177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Gewinkelte Verbindung 142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uppierung 143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156" name="Gruppierung 155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7" name="Rechteck 166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7" name="Gruppierung 156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5" name="Rechteck 16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8" name="Gruppierung 157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62" name="Oval 16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3" name="Rechteck 162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9" name="Gewinkelte Verbindung 158"/>
              <p:cNvCxnSpPr>
                <a:stCxn id="163" idx="1"/>
                <a:endCxn id="167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Gewinkelte Verbindung 159"/>
              <p:cNvCxnSpPr>
                <a:stCxn id="165" idx="1"/>
                <a:endCxn id="167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Gewinkelte Verbindung 160"/>
              <p:cNvCxnSpPr>
                <a:stCxn id="163" idx="0"/>
                <a:endCxn id="165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uppierung 144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49" name="Gruppierung 148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5" name="Rechteck 154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0" name="Gruppierung 149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3" name="Rechteck 152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1" name="Gewinkelte Verbindung 150"/>
              <p:cNvCxnSpPr>
                <a:stCxn id="155" idx="3"/>
                <a:endCxn id="153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Rechteck 145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 smtClean="0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 smtClean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  <a:endParaRPr lang="de-DE" sz="1100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cxnSp>
          <p:nvCxnSpPr>
            <p:cNvPr id="147" name="Gewinkelte Verbindung 146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sp>
        <p:nvSpPr>
          <p:cNvPr id="4" name="Rechteck 3"/>
          <p:cNvSpPr/>
          <p:nvPr/>
        </p:nvSpPr>
        <p:spPr>
          <a:xfrm>
            <a:off x="0" y="1520204"/>
            <a:ext cx="9144000" cy="5337796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1" name="Inhaltsplatzhalter 2"/>
          <p:cNvSpPr>
            <a:spLocks noGrp="1"/>
          </p:cNvSpPr>
          <p:nvPr>
            <p:ph idx="1"/>
          </p:nvPr>
        </p:nvSpPr>
        <p:spPr>
          <a:xfrm>
            <a:off x="-18265" y="1600200"/>
            <a:ext cx="8705065" cy="49870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latin typeface="Eurostile"/>
                <a:cs typeface="Eurostile"/>
              </a:rPr>
              <a:t> CERIF Entity Federated Identifier (e.g.)</a:t>
            </a:r>
          </a:p>
          <a:p>
            <a:pPr marL="0" indent="0">
              <a:buNone/>
            </a:pPr>
            <a:endParaRPr lang="en-US" b="1" dirty="0" smtClean="0">
              <a:latin typeface="Eurostile"/>
              <a:cs typeface="Eurostile"/>
            </a:endParaRPr>
          </a:p>
          <a:p>
            <a:pPr lvl="1">
              <a:buFont typeface="Wingdings" charset="2"/>
              <a:buChar char="u"/>
            </a:pPr>
            <a:r>
              <a:rPr lang="en-US" sz="2400" b="1" dirty="0" smtClean="0">
                <a:latin typeface="Eurostile"/>
                <a:cs typeface="Eurostile"/>
              </a:rPr>
              <a:t> Person: 		</a:t>
            </a:r>
            <a:r>
              <a:rPr lang="en-US" sz="2400" dirty="0" smtClean="0">
                <a:latin typeface="Eurostile"/>
                <a:cs typeface="Eurostile"/>
              </a:rPr>
              <a:t>ORCID, DAI, </a:t>
            </a:r>
            <a:r>
              <a:rPr lang="en-US" sz="2400" dirty="0" err="1" smtClean="0">
                <a:latin typeface="Eurostile"/>
                <a:cs typeface="Eurostile"/>
              </a:rPr>
              <a:t>ReseacherID</a:t>
            </a:r>
            <a:r>
              <a:rPr lang="en-US" sz="2400" dirty="0" smtClean="0">
                <a:latin typeface="Eurostile"/>
                <a:cs typeface="Eurostile"/>
              </a:rPr>
              <a:t>, Staff-ID</a:t>
            </a:r>
          </a:p>
          <a:p>
            <a:pPr lvl="1">
              <a:buFont typeface="Wingdings" charset="2"/>
              <a:buChar char="u"/>
            </a:pPr>
            <a:r>
              <a:rPr lang="en-US" sz="2400" b="1" dirty="0">
                <a:latin typeface="Eurostile"/>
                <a:cs typeface="Eurostile"/>
              </a:rPr>
              <a:t> </a:t>
            </a:r>
            <a:r>
              <a:rPr lang="en-US" sz="2400" b="1" dirty="0" err="1" smtClean="0">
                <a:latin typeface="Eurostile"/>
                <a:cs typeface="Eurostile"/>
              </a:rPr>
              <a:t>OrgUnit</a:t>
            </a:r>
            <a:r>
              <a:rPr lang="en-US" sz="2400" b="1" dirty="0" smtClean="0">
                <a:latin typeface="Eurostile"/>
                <a:cs typeface="Eurostile"/>
              </a:rPr>
              <a:t>: 	</a:t>
            </a:r>
            <a:r>
              <a:rPr lang="en-US" sz="2400" dirty="0" smtClean="0">
                <a:latin typeface="Eurostile"/>
                <a:cs typeface="Eurostile"/>
              </a:rPr>
              <a:t>PIC, Funder-ID  </a:t>
            </a:r>
          </a:p>
          <a:p>
            <a:pPr lvl="1">
              <a:buFont typeface="Wingdings" charset="2"/>
              <a:buChar char="u"/>
            </a:pPr>
            <a:r>
              <a:rPr lang="en-US" sz="2400" b="1" dirty="0" smtClean="0">
                <a:latin typeface="Eurostile"/>
                <a:cs typeface="Eurostile"/>
              </a:rPr>
              <a:t> Publication:</a:t>
            </a:r>
            <a:r>
              <a:rPr lang="en-US" sz="2400" b="1" dirty="0">
                <a:latin typeface="Eurostile"/>
                <a:cs typeface="Eurostile"/>
              </a:rPr>
              <a:t> </a:t>
            </a:r>
            <a:r>
              <a:rPr lang="en-US" sz="2400" b="1" dirty="0" smtClean="0">
                <a:latin typeface="Eurostile"/>
                <a:cs typeface="Eurostile"/>
              </a:rPr>
              <a:t>	</a:t>
            </a:r>
            <a:r>
              <a:rPr lang="en-US" sz="2400" dirty="0" smtClean="0">
                <a:latin typeface="Eurostile"/>
                <a:cs typeface="Eurostile"/>
              </a:rPr>
              <a:t>DOI, …</a:t>
            </a:r>
          </a:p>
          <a:p>
            <a:pPr lvl="1">
              <a:buFont typeface="Wingdings" charset="2"/>
              <a:buChar char="u"/>
            </a:pPr>
            <a:r>
              <a:rPr lang="en-US" sz="2400" dirty="0" smtClean="0">
                <a:latin typeface="Eurostile"/>
                <a:cs typeface="Eurostile"/>
              </a:rPr>
              <a:t>…</a:t>
            </a:r>
          </a:p>
          <a:p>
            <a:pPr lvl="1">
              <a:buFont typeface="Wingdings" charset="2"/>
              <a:buChar char="u"/>
            </a:pPr>
            <a:endParaRPr lang="en-US" sz="2400" dirty="0">
              <a:latin typeface="Eurostile"/>
              <a:cs typeface="Eurostile"/>
            </a:endParaRPr>
          </a:p>
          <a:p>
            <a:pPr lvl="1">
              <a:buFont typeface="Wingdings" charset="2"/>
              <a:buChar char="u"/>
            </a:pPr>
            <a:endParaRPr lang="en-US" sz="2400" dirty="0" smtClean="0">
              <a:latin typeface="Eurostile"/>
              <a:cs typeface="Eurostile"/>
            </a:endParaRPr>
          </a:p>
          <a:p>
            <a:pPr lvl="1">
              <a:buFont typeface="Wingdings" charset="2"/>
              <a:buChar char="u"/>
            </a:pP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smtClean="0">
                <a:latin typeface="Eurostile"/>
                <a:cs typeface="Eurostile"/>
              </a:rPr>
              <a:t> scalable … </a:t>
            </a:r>
          </a:p>
          <a:p>
            <a:pPr lvl="1">
              <a:buFont typeface="Wingdings" charset="2"/>
              <a:buChar char="u"/>
            </a:pP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smtClean="0">
                <a:latin typeface="Eurostile"/>
                <a:cs typeface="Eurostile"/>
              </a:rPr>
              <a:t> Identifier Types </a:t>
            </a:r>
          </a:p>
          <a:p>
            <a:pPr lvl="1">
              <a:buFont typeface="Wingdings" charset="2"/>
              <a:buChar char="u"/>
            </a:pP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smtClean="0">
                <a:latin typeface="Eurostile"/>
                <a:cs typeface="Eurostile"/>
              </a:rPr>
              <a:t> managed as a </a:t>
            </a:r>
          </a:p>
          <a:p>
            <a:pPr lvl="1">
              <a:buFont typeface="Wingdings" charset="2"/>
              <a:buChar char="u"/>
            </a:pPr>
            <a:r>
              <a:rPr lang="en-US" sz="2400" dirty="0">
                <a:latin typeface="Eurostile"/>
                <a:cs typeface="Eurostile"/>
              </a:rPr>
              <a:t> </a:t>
            </a:r>
            <a:r>
              <a:rPr lang="en-US" sz="2400" dirty="0" smtClean="0">
                <a:latin typeface="Eurostile"/>
                <a:cs typeface="Eurostile"/>
              </a:rPr>
              <a:t> Vocabulary</a:t>
            </a:r>
          </a:p>
          <a:p>
            <a:pPr lvl="1">
              <a:buFont typeface="Wingdings" charset="2"/>
              <a:buChar char="u"/>
            </a:pPr>
            <a:endParaRPr lang="en-US" sz="2400" dirty="0" smtClean="0">
              <a:latin typeface="Eurostile"/>
              <a:cs typeface="Eurostile"/>
            </a:endParaRPr>
          </a:p>
          <a:p>
            <a:pPr marL="0" indent="0">
              <a:buNone/>
            </a:pPr>
            <a:endParaRPr lang="en-US" b="1" dirty="0" smtClean="0">
              <a:latin typeface="Eurostile"/>
              <a:cs typeface="Eurostile"/>
            </a:endParaRPr>
          </a:p>
        </p:txBody>
      </p:sp>
      <p:sp>
        <p:nvSpPr>
          <p:cNvPr id="215" name="Magnetplattenspeicher 214"/>
          <p:cNvSpPr/>
          <p:nvPr/>
        </p:nvSpPr>
        <p:spPr>
          <a:xfrm>
            <a:off x="7397031" y="1792636"/>
            <a:ext cx="1654380" cy="1356644"/>
          </a:xfrm>
          <a:prstGeom prst="flowChartMagneticDisk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CRIS</a:t>
            </a:r>
          </a:p>
          <a:p>
            <a:pPr algn="ctr"/>
            <a:r>
              <a:rPr lang="de-DE" sz="2400" b="1" dirty="0" err="1" smtClean="0"/>
              <a:t>internal</a:t>
            </a:r>
            <a:endParaRPr lang="de-DE" sz="2400" b="1" dirty="0" smtClean="0"/>
          </a:p>
          <a:p>
            <a:pPr algn="ctr"/>
            <a:r>
              <a:rPr lang="de-DE" sz="2400" b="1" dirty="0" smtClean="0"/>
              <a:t>IDs</a:t>
            </a:r>
          </a:p>
          <a:p>
            <a:pPr algn="ctr"/>
            <a:endParaRPr lang="de-DE" sz="2400" b="1" dirty="0"/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8242094" y="3149280"/>
            <a:ext cx="0" cy="18893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13617" y="5015884"/>
            <a:ext cx="1705354" cy="1690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7753899" y="5552153"/>
            <a:ext cx="10027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 smtClean="0">
                <a:latin typeface="Eurostile"/>
                <a:cs typeface="Eurostile"/>
              </a:rPr>
              <a:t>Global </a:t>
            </a:r>
          </a:p>
          <a:p>
            <a:pPr algn="ctr"/>
            <a:r>
              <a:rPr lang="de-DE" sz="2400" b="1" dirty="0" smtClean="0">
                <a:latin typeface="Eurostile"/>
                <a:cs typeface="Eurostile"/>
              </a:rPr>
              <a:t>IDs</a:t>
            </a:r>
            <a:endParaRPr lang="de-DE" sz="2400" b="1" dirty="0">
              <a:latin typeface="Eurostile"/>
              <a:cs typeface="Eurostile"/>
            </a:endParaRPr>
          </a:p>
        </p:txBody>
      </p:sp>
      <p:pic>
        <p:nvPicPr>
          <p:cNvPr id="212" name="Bild 2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0310" y="4363355"/>
            <a:ext cx="3490424" cy="2455416"/>
          </a:xfrm>
          <a:prstGeom prst="rect">
            <a:avLst/>
          </a:prstGeom>
        </p:spPr>
      </p:pic>
      <p:cxnSp>
        <p:nvCxnSpPr>
          <p:cNvPr id="217" name="Gerade Verbindung mit Pfeil 216"/>
          <p:cNvCxnSpPr/>
          <p:nvPr/>
        </p:nvCxnSpPr>
        <p:spPr>
          <a:xfrm flipV="1">
            <a:off x="5556547" y="2712609"/>
            <a:ext cx="2250225" cy="269203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819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b="1" dirty="0" smtClean="0"/>
              <a:t>Summary</a:t>
            </a:r>
            <a:endParaRPr lang="de-DE" sz="4000" dirty="0"/>
          </a:p>
        </p:txBody>
      </p:sp>
      <p:sp>
        <p:nvSpPr>
          <p:cNvPr id="3" name="Rechteck 2"/>
          <p:cNvSpPr/>
          <p:nvPr/>
        </p:nvSpPr>
        <p:spPr>
          <a:xfrm>
            <a:off x="4995538" y="6147727"/>
            <a:ext cx="4148462" cy="7102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8" name="Gruppierung 107"/>
          <p:cNvGrpSpPr/>
          <p:nvPr/>
        </p:nvGrpSpPr>
        <p:grpSpPr>
          <a:xfrm>
            <a:off x="811153" y="1520204"/>
            <a:ext cx="7265975" cy="5298567"/>
            <a:chOff x="-114166" y="0"/>
            <a:chExt cx="9404441" cy="6858000"/>
          </a:xfrm>
        </p:grpSpPr>
        <p:cxnSp>
          <p:nvCxnSpPr>
            <p:cNvPr id="109" name="Gewinkelte Verbindung 108"/>
            <p:cNvCxnSpPr>
              <a:stCxn id="165" idx="3"/>
              <a:endCxn id="175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109"/>
            <p:cNvCxnSpPr>
              <a:stCxn id="165" idx="2"/>
              <a:endCxn id="177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110"/>
            <p:cNvCxnSpPr>
              <a:endCxn id="179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111"/>
            <p:cNvCxnSpPr>
              <a:stCxn id="153" idx="3"/>
              <a:endCxn id="175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112"/>
            <p:cNvCxnSpPr>
              <a:stCxn id="165" idx="3"/>
              <a:endCxn id="153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113"/>
            <p:cNvCxnSpPr>
              <a:endCxn id="155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114"/>
            <p:cNvCxnSpPr>
              <a:stCxn id="177" idx="2"/>
              <a:endCxn id="155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winkelte Verbindung 115"/>
            <p:cNvCxnSpPr>
              <a:stCxn id="177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winkelte Verbindung 116"/>
            <p:cNvCxnSpPr>
              <a:stCxn id="208" idx="2"/>
              <a:endCxn id="165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winkelte Verbindung 117"/>
            <p:cNvCxnSpPr>
              <a:stCxn id="165" idx="3"/>
              <a:endCxn id="210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winkelte Verbindung 118"/>
            <p:cNvCxnSpPr>
              <a:stCxn id="210" idx="3"/>
              <a:endCxn id="206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winkelte Verbindung 119"/>
            <p:cNvCxnSpPr>
              <a:endCxn id="204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winkelte Verbindung 120"/>
            <p:cNvCxnSpPr>
              <a:stCxn id="210" idx="2"/>
              <a:endCxn id="204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winkelte Verbindung 121"/>
            <p:cNvCxnSpPr>
              <a:endCxn id="208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winkelte Verbindung 122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winkelte Verbindung 123"/>
            <p:cNvCxnSpPr>
              <a:stCxn id="208" idx="3"/>
              <a:endCxn id="189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winkelte Verbindung 124"/>
            <p:cNvCxnSpPr>
              <a:stCxn id="193" idx="3"/>
              <a:endCxn id="179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winkelte Verbindung 125"/>
            <p:cNvCxnSpPr>
              <a:stCxn id="192" idx="2"/>
              <a:endCxn id="179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winkelte Verbindung 126"/>
            <p:cNvCxnSpPr>
              <a:stCxn id="192" idx="2"/>
              <a:endCxn id="175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winkelte Verbindung 127"/>
            <p:cNvCxnSpPr>
              <a:stCxn id="190" idx="0"/>
              <a:endCxn id="153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winkelte Verbindung 128"/>
            <p:cNvCxnSpPr>
              <a:stCxn id="175" idx="2"/>
              <a:endCxn id="190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winkelte Verbindung 129"/>
            <p:cNvCxnSpPr>
              <a:stCxn id="202" idx="3"/>
              <a:endCxn id="165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winkelte Verbindung 130"/>
            <p:cNvCxnSpPr>
              <a:stCxn id="175" idx="2"/>
              <a:endCxn id="200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winkelte Verbindung 131"/>
            <p:cNvCxnSpPr>
              <a:stCxn id="188" idx="0"/>
              <a:endCxn id="153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winkelte Verbindung 132"/>
            <p:cNvCxnSpPr>
              <a:stCxn id="165" idx="2"/>
              <a:endCxn id="188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winkelte Verbindung 133"/>
            <p:cNvCxnSpPr>
              <a:stCxn id="202" idx="0"/>
              <a:endCxn id="191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winkelte Verbindung 134"/>
            <p:cNvCxnSpPr>
              <a:stCxn id="189" idx="0"/>
              <a:endCxn id="153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winkelte Verbindung 135"/>
            <p:cNvCxnSpPr>
              <a:stCxn id="210" idx="2"/>
              <a:endCxn id="190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winkelte Verbindung 136"/>
            <p:cNvCxnSpPr>
              <a:stCxn id="181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winkelte Verbindung 137"/>
            <p:cNvCxnSpPr>
              <a:stCxn id="204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winkelte Verbindung 138"/>
            <p:cNvCxnSpPr>
              <a:stCxn id="195" idx="2"/>
              <a:endCxn id="198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winkelte Verbindung 139"/>
            <p:cNvCxnSpPr>
              <a:stCxn id="190" idx="3"/>
              <a:endCxn id="195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1" name="Gruppierung 140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80" name="Gewinkelte Verbindung 179"/>
              <p:cNvCxnSpPr>
                <a:stCxn id="195" idx="0"/>
                <a:endCxn id="204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Rechteck 180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82" name="Gruppierung 181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10" name="Rechteck 20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3" name="Gruppierung 182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8" name="Rechteck 20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4" name="Gruppierung 183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6" name="Rechteck 205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5" name="Gruppierung 184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4" name="Rechteck 203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6" name="Gruppierung 185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2" name="Rechteck 201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87" name="Gruppierung 186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200" name="Rechteck 199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88" name="Rechteck 187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89" name="Rechteck 188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0" name="Rechteck 189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1" name="Rechteck 190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2" name="Rechteck 191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3" name="Rechteck 192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94" name="Gruppierung 193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98" name="Rechteck 197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95" name="Rechteck 194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96" name="Rechteck 195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142" name="Gruppierung 141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68" name="Gruppierung 167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9" name="Rechteck 178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69" name="Gruppierung 168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7" name="Rechteck 176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70" name="Gruppierung 169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75" name="Rechteck 17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71" name="Gewinkelte Verbindung 170"/>
              <p:cNvCxnSpPr>
                <a:stCxn id="179" idx="3"/>
                <a:endCxn id="175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Gewinkelte Verbindung 171"/>
              <p:cNvCxnSpPr>
                <a:stCxn id="179" idx="0"/>
                <a:endCxn id="177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Gewinkelte Verbindung 172"/>
              <p:cNvCxnSpPr>
                <a:stCxn id="175" idx="0"/>
                <a:endCxn id="177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3" name="Gewinkelte Verbindung 142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4" name="Gruppierung 143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156" name="Gruppierung 155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7" name="Rechteck 166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7" name="Gruppierung 156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5" name="Rechteck 164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1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8" name="Gruppierung 157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62" name="Oval 16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63" name="Rechteck 162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9" name="Gewinkelte Verbindung 158"/>
              <p:cNvCxnSpPr>
                <a:stCxn id="163" idx="1"/>
                <a:endCxn id="167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Gewinkelte Verbindung 159"/>
              <p:cNvCxnSpPr>
                <a:stCxn id="165" idx="1"/>
                <a:endCxn id="167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Gewinkelte Verbindung 160"/>
              <p:cNvCxnSpPr>
                <a:stCxn id="163" idx="0"/>
                <a:endCxn id="165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uppierung 144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49" name="Gruppierung 148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5" name="Rechteck 154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50" name="Gruppierung 149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53" name="Rechteck 152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151" name="Gewinkelte Verbindung 150"/>
              <p:cNvCxnSpPr>
                <a:stCxn id="155" idx="3"/>
                <a:endCxn id="153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Rechteck 145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 smtClean="0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 smtClean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  <a:endParaRPr lang="de-DE" sz="1100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cxnSp>
          <p:nvCxnSpPr>
            <p:cNvPr id="147" name="Gewinkelte Verbindung 146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hteck 147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sp>
        <p:nvSpPr>
          <p:cNvPr id="4" name="Rechteck 3"/>
          <p:cNvSpPr/>
          <p:nvPr/>
        </p:nvSpPr>
        <p:spPr>
          <a:xfrm>
            <a:off x="0" y="1520204"/>
            <a:ext cx="9144000" cy="5337796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1" name="Inhaltsplatzhalter 2"/>
          <p:cNvSpPr>
            <a:spLocks noGrp="1"/>
          </p:cNvSpPr>
          <p:nvPr>
            <p:ph idx="1"/>
          </p:nvPr>
        </p:nvSpPr>
        <p:spPr>
          <a:xfrm>
            <a:off x="297256" y="1600200"/>
            <a:ext cx="8389544" cy="498703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800" b="1" dirty="0" smtClean="0">
              <a:latin typeface="Eurostile"/>
              <a:cs typeface="Eurostile"/>
            </a:endParaRPr>
          </a:p>
          <a:p>
            <a:pPr>
              <a:buFont typeface="Wingdings" charset="2"/>
              <a:buChar char="§"/>
            </a:pPr>
            <a:r>
              <a:rPr lang="en-US" sz="2800" dirty="0" smtClean="0">
                <a:latin typeface="Eurostile"/>
                <a:cs typeface="Eurostile"/>
              </a:rPr>
              <a:t>System-internal Identifiers (Base Entities)</a:t>
            </a:r>
          </a:p>
          <a:p>
            <a:pPr>
              <a:buFont typeface="Wingdings" charset="2"/>
              <a:buChar char="§"/>
            </a:pPr>
            <a:r>
              <a:rPr lang="en-US" sz="2800" b="1" dirty="0" smtClean="0">
                <a:latin typeface="Eurostile"/>
                <a:cs typeface="Eurostile"/>
              </a:rPr>
              <a:t>UUIDs</a:t>
            </a:r>
            <a:r>
              <a:rPr lang="en-US" sz="2800" dirty="0" smtClean="0">
                <a:latin typeface="Eurostile"/>
                <a:cs typeface="Eurostile"/>
              </a:rPr>
              <a:t> as Identifiers for Vocabularies</a:t>
            </a:r>
          </a:p>
          <a:p>
            <a:pPr>
              <a:buFont typeface="Wingdings" charset="2"/>
              <a:buChar char="§"/>
            </a:pPr>
            <a:r>
              <a:rPr lang="en-US" sz="2800" dirty="0" smtClean="0">
                <a:latin typeface="Eurostile"/>
                <a:cs typeface="Eurostile"/>
              </a:rPr>
              <a:t>Federated Identifiers connecting to the World</a:t>
            </a:r>
          </a:p>
          <a:p>
            <a:pPr>
              <a:buFont typeface="Wingdings" charset="2"/>
              <a:buChar char="§"/>
            </a:pPr>
            <a:endParaRPr lang="en-US" sz="2800" dirty="0">
              <a:latin typeface="Eurostile"/>
              <a:cs typeface="Eurostile"/>
            </a:endParaRPr>
          </a:p>
          <a:p>
            <a:pPr>
              <a:buFont typeface="Wingdings" charset="2"/>
              <a:buChar char="§"/>
            </a:pPr>
            <a:r>
              <a:rPr lang="en-US" sz="2800" b="1" dirty="0" smtClean="0">
                <a:latin typeface="Eurostile"/>
                <a:cs typeface="Eurostile"/>
              </a:rPr>
              <a:t>Model Cleaning Activities (URIs)</a:t>
            </a:r>
          </a:p>
          <a:p>
            <a:pPr lvl="1">
              <a:buFont typeface="Wingdings" charset="2"/>
              <a:buChar char="§"/>
            </a:pPr>
            <a:r>
              <a:rPr lang="en-US" sz="2400" dirty="0" smtClean="0">
                <a:latin typeface="Eurostile"/>
                <a:cs typeface="Eurostile"/>
              </a:rPr>
              <a:t>Discussion about ID attributes (one value in ERM)</a:t>
            </a:r>
          </a:p>
          <a:p>
            <a:pPr lvl="1">
              <a:buFont typeface="Wingdings" charset="2"/>
              <a:buChar char="§"/>
            </a:pPr>
            <a:r>
              <a:rPr lang="en-US" sz="2400" dirty="0" smtClean="0">
                <a:latin typeface="Eurostile"/>
                <a:cs typeface="Eurostile"/>
              </a:rPr>
              <a:t>Current ongoing activities (e.g. ORCID, </a:t>
            </a:r>
            <a:r>
              <a:rPr lang="en-US" sz="2400" dirty="0" err="1" smtClean="0">
                <a:latin typeface="Eurostile"/>
                <a:cs typeface="Eurostile"/>
              </a:rPr>
              <a:t>FundREF</a:t>
            </a:r>
            <a:r>
              <a:rPr lang="en-US" sz="2400" dirty="0" smtClean="0">
                <a:latin typeface="Eurostile"/>
                <a:cs typeface="Eurostile"/>
              </a:rPr>
              <a:t>, …)</a:t>
            </a:r>
          </a:p>
          <a:p>
            <a:pPr lvl="1">
              <a:buFont typeface="Wingdings" charset="2"/>
              <a:buChar char="§"/>
            </a:pPr>
            <a:r>
              <a:rPr lang="en-US" sz="2400" dirty="0" smtClean="0">
                <a:latin typeface="Eurostile"/>
                <a:cs typeface="Eurostile"/>
              </a:rPr>
              <a:t>Clear Distinction between </a:t>
            </a:r>
            <a:r>
              <a:rPr lang="en-US" sz="2400" dirty="0" err="1" smtClean="0">
                <a:latin typeface="Eurostile"/>
                <a:cs typeface="Eurostile"/>
              </a:rPr>
              <a:t>cfElectronicAddress</a:t>
            </a:r>
            <a:endParaRPr lang="en-US" sz="2400" dirty="0" smtClean="0">
              <a:latin typeface="Eurostile"/>
              <a:cs typeface="Eurostile"/>
            </a:endParaRPr>
          </a:p>
          <a:p>
            <a:pPr lvl="1">
              <a:buFont typeface="Wingdings" charset="2"/>
              <a:buChar char="§"/>
            </a:pPr>
            <a:r>
              <a:rPr lang="en-US" sz="2400" dirty="0" smtClean="0">
                <a:latin typeface="Eurostile"/>
                <a:cs typeface="Eurostile"/>
              </a:rPr>
              <a:t>Awareness of multiple Technologies</a:t>
            </a:r>
          </a:p>
          <a:p>
            <a:pPr lvl="1">
              <a:buFont typeface="Wingdings" charset="2"/>
              <a:buChar char="§"/>
            </a:pPr>
            <a:endParaRPr lang="en-US" sz="2400" dirty="0">
              <a:latin typeface="Eurostile"/>
              <a:cs typeface="Eurostile"/>
            </a:endParaRPr>
          </a:p>
          <a:p>
            <a:pPr marL="0" indent="0" algn="r">
              <a:buNone/>
            </a:pPr>
            <a:r>
              <a:rPr lang="en-US" sz="2800" b="1" dirty="0" smtClean="0">
                <a:latin typeface="Eurostile"/>
                <a:cs typeface="Eurostile"/>
              </a:rPr>
              <a:t>Towards Discussion</a:t>
            </a:r>
          </a:p>
          <a:p>
            <a:pPr marL="457200" lvl="1" indent="0">
              <a:buNone/>
            </a:pPr>
            <a:endParaRPr lang="en-US" sz="2400" b="1" dirty="0" smtClean="0"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43767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b="1" dirty="0" err="1" smtClean="0"/>
              <a:t>Contact</a:t>
            </a:r>
            <a:endParaRPr lang="de-DE" sz="4000" dirty="0"/>
          </a:p>
        </p:txBody>
      </p:sp>
      <p:sp>
        <p:nvSpPr>
          <p:cNvPr id="212" name="Untertitel 2"/>
          <p:cNvSpPr txBox="1">
            <a:spLocks/>
          </p:cNvSpPr>
          <p:nvPr/>
        </p:nvSpPr>
        <p:spPr>
          <a:xfrm>
            <a:off x="1826670" y="2019028"/>
            <a:ext cx="5256329" cy="4055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Brigitte </a:t>
            </a:r>
            <a:r>
              <a:rPr lang="de-D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Jörg</a:t>
            </a:r>
            <a:endParaRPr lang="de-DE" sz="1600" b="1" dirty="0" smtClean="0">
              <a:solidFill>
                <a:schemeClr val="tx1"/>
              </a:solidFill>
            </a:endParaRPr>
          </a:p>
          <a:p>
            <a:endParaRPr lang="de-DE" sz="1600" b="1" dirty="0" smtClean="0">
              <a:solidFill>
                <a:schemeClr val="tx1"/>
              </a:solidFill>
            </a:endParaRPr>
          </a:p>
          <a:p>
            <a:r>
              <a:rPr lang="de-DE" sz="1600" b="1" dirty="0" smtClean="0">
                <a:solidFill>
                  <a:schemeClr val="tx1"/>
                </a:solidFill>
              </a:rPr>
              <a:t>CERIF  National Co-</a:t>
            </a:r>
            <a:r>
              <a:rPr lang="de-DE" sz="1600" b="1" dirty="0" err="1" smtClean="0">
                <a:solidFill>
                  <a:schemeClr val="tx1"/>
                </a:solidFill>
              </a:rPr>
              <a:t>ordinator</a:t>
            </a:r>
            <a:endParaRPr lang="de-DE" sz="1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de-DE" sz="1600" dirty="0" smtClean="0"/>
              <a:t>JISC - Joint Information Systems </a:t>
            </a:r>
            <a:r>
              <a:rPr lang="de-DE" sz="1600" dirty="0" err="1" smtClean="0"/>
              <a:t>Committee</a:t>
            </a:r>
            <a:r>
              <a:rPr lang="de-DE" sz="1600" dirty="0" smtClean="0"/>
              <a:t>, UK</a:t>
            </a:r>
          </a:p>
          <a:p>
            <a:r>
              <a:rPr lang="de-DE" sz="1600" dirty="0" smtClean="0"/>
              <a:t>UKOLN, University </a:t>
            </a:r>
            <a:r>
              <a:rPr lang="de-DE" sz="1600" dirty="0" err="1" smtClean="0"/>
              <a:t>of</a:t>
            </a:r>
            <a:r>
              <a:rPr lang="de-DE" sz="1600" dirty="0" smtClean="0"/>
              <a:t> </a:t>
            </a:r>
            <a:r>
              <a:rPr lang="de-DE" sz="1600" dirty="0" err="1" smtClean="0"/>
              <a:t>Bath</a:t>
            </a:r>
            <a:r>
              <a:rPr lang="de-DE" sz="1600" dirty="0" smtClean="0"/>
              <a:t>, UK</a:t>
            </a:r>
          </a:p>
          <a:p>
            <a:endParaRPr lang="de-DE" sz="1600" dirty="0"/>
          </a:p>
          <a:p>
            <a:r>
              <a:rPr lang="de-DE" sz="1600" b="1" dirty="0">
                <a:solidFill>
                  <a:schemeClr val="tx1"/>
                </a:solidFill>
              </a:rPr>
              <a:t>euroCRIS, CERIF Task Group </a:t>
            </a:r>
            <a:r>
              <a:rPr lang="de-DE" sz="1600" b="1" dirty="0" smtClean="0">
                <a:solidFill>
                  <a:schemeClr val="tx1"/>
                </a:solidFill>
              </a:rPr>
              <a:t>Leader</a:t>
            </a:r>
          </a:p>
          <a:p>
            <a:r>
              <a:rPr lang="de-DE" sz="1600" dirty="0">
                <a:hlinkClick r:id="rId2"/>
              </a:rPr>
              <a:t>http://isc.ukoln.ac.uk/work/</a:t>
            </a:r>
            <a:r>
              <a:rPr lang="de-DE" sz="1600" dirty="0" smtClean="0">
                <a:hlinkClick r:id="rId2"/>
              </a:rPr>
              <a:t>csp</a:t>
            </a:r>
            <a:r>
              <a:rPr lang="de-DE" sz="1600" dirty="0" smtClean="0"/>
              <a:t> </a:t>
            </a:r>
            <a:endParaRPr lang="de-DE" sz="1600" dirty="0"/>
          </a:p>
          <a:p>
            <a:r>
              <a:rPr lang="de-DE" sz="1600" dirty="0">
                <a:hlinkClick r:id="rId3"/>
              </a:rPr>
              <a:t>b.joerg@ukoln.ac.uk</a:t>
            </a:r>
            <a:r>
              <a:rPr lang="de-DE" sz="1600" dirty="0"/>
              <a:t> </a:t>
            </a:r>
            <a:endParaRPr lang="de-DE" sz="1600" dirty="0" smtClean="0"/>
          </a:p>
          <a:p>
            <a:endParaRPr lang="de-DE" sz="1600" dirty="0"/>
          </a:p>
          <a:p>
            <a:r>
              <a:rPr lang="de-DE" sz="1600" dirty="0" smtClean="0">
                <a:hlinkClick r:id="rId4"/>
              </a:rPr>
              <a:t>http://www.euroCRIS.org</a:t>
            </a:r>
            <a:r>
              <a:rPr lang="de-DE" sz="1600" dirty="0" smtClean="0"/>
              <a:t> </a:t>
            </a:r>
            <a:endParaRPr lang="de-DE" sz="1600" dirty="0"/>
          </a:p>
          <a:p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835319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4000" b="1" dirty="0" smtClean="0"/>
              <a:t>Notes</a:t>
            </a:r>
            <a:endParaRPr lang="de-DE" sz="4000" dirty="0"/>
          </a:p>
        </p:txBody>
      </p:sp>
      <p:sp>
        <p:nvSpPr>
          <p:cNvPr id="3" name="Untertitel 2"/>
          <p:cNvSpPr txBox="1">
            <a:spLocks/>
          </p:cNvSpPr>
          <p:nvPr/>
        </p:nvSpPr>
        <p:spPr>
          <a:xfrm>
            <a:off x="1826670" y="2019028"/>
            <a:ext cx="5256329" cy="40553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</a:p>
          <a:p>
            <a:endParaRPr lang="de-DE" sz="1600" dirty="0"/>
          </a:p>
          <a:p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69043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1037</Words>
  <Application>Microsoft Macintosh PowerPoint</Application>
  <PresentationFormat>Bildschirmpräsentation (4:3)</PresentationFormat>
  <Paragraphs>613</Paragraphs>
  <Slides>22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3" baseType="lpstr">
      <vt:lpstr>Office-Design</vt:lpstr>
      <vt:lpstr>Bringing persistent identifiers into  the CERIF Data Model</vt:lpstr>
      <vt:lpstr>Introduction of Speaker</vt:lpstr>
      <vt:lpstr>Outline</vt:lpstr>
      <vt:lpstr>Common European Research Information Format  –  C E R I F  – </vt:lpstr>
      <vt:lpstr>Common European Research Information Format  –  C E R I F  – </vt:lpstr>
      <vt:lpstr>Common European Research Information Format  –  C E R I F  – </vt:lpstr>
      <vt:lpstr>Common European Research Information Format  –  C E R I F  – </vt:lpstr>
      <vt:lpstr>Common European Research Information Format  –  C E R I F  – </vt:lpstr>
      <vt:lpstr>Common European Research Information Format  –  C E R I F  – </vt:lpstr>
      <vt:lpstr>Common European Research Information Format  –  C E R I F  – </vt:lpstr>
      <vt:lpstr>Common European Research Information Format  –  C E R I F  – </vt:lpstr>
      <vt:lpstr>Outline</vt:lpstr>
      <vt:lpstr>Common European Research Information Format  –  C E R I F  – </vt:lpstr>
      <vt:lpstr>Common European Research Information Format  –  C E R I F  – </vt:lpstr>
      <vt:lpstr>Common European Research Information Format  –  C E R I F  – </vt:lpstr>
      <vt:lpstr>Common European Research Information Format  –  C E R I F  – </vt:lpstr>
      <vt:lpstr>Common European Research Information Format  –  C E R I F  – </vt:lpstr>
      <vt:lpstr>Common European Research Information Format  –  C E R I F  – </vt:lpstr>
      <vt:lpstr>Common European Research Information Format  –  C E R I F  – </vt:lpstr>
      <vt:lpstr>Summary</vt:lpstr>
      <vt:lpstr>Contact</vt:lpstr>
      <vt:lpstr>Notes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Brigitte Joerg</dc:creator>
  <cp:lastModifiedBy>Brigitte Joerg</cp:lastModifiedBy>
  <cp:revision>177</cp:revision>
  <dcterms:created xsi:type="dcterms:W3CDTF">2012-06-25T12:04:42Z</dcterms:created>
  <dcterms:modified xsi:type="dcterms:W3CDTF">2012-11-05T15:57:06Z</dcterms:modified>
</cp:coreProperties>
</file>