
<file path=[Content_Types].xml><?xml version="1.0" encoding="utf-8"?>
<Types xmlns="http://schemas.openxmlformats.org/package/2006/content-types">
  <Default Extension="xml" ContentType="application/xml"/>
  <Default Extension="wmf" ContentType="image/x-wmf"/>
  <Default Extension="jpeg" ContentType="image/jpeg"/>
  <Default Extension="jpg" ContentType="image/jpeg"/>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6"/>
  </p:notesMasterIdLst>
  <p:handoutMasterIdLst>
    <p:handoutMasterId r:id="rId27"/>
  </p:handoutMasterIdLst>
  <p:sldIdLst>
    <p:sldId id="341" r:id="rId2"/>
    <p:sldId id="307" r:id="rId3"/>
    <p:sldId id="343" r:id="rId4"/>
    <p:sldId id="360" r:id="rId5"/>
    <p:sldId id="356" r:id="rId6"/>
    <p:sldId id="344" r:id="rId7"/>
    <p:sldId id="367" r:id="rId8"/>
    <p:sldId id="368" r:id="rId9"/>
    <p:sldId id="369" r:id="rId10"/>
    <p:sldId id="370" r:id="rId11"/>
    <p:sldId id="342" r:id="rId12"/>
    <p:sldId id="346" r:id="rId13"/>
    <p:sldId id="354" r:id="rId14"/>
    <p:sldId id="305" r:id="rId15"/>
    <p:sldId id="366" r:id="rId16"/>
    <p:sldId id="363" r:id="rId17"/>
    <p:sldId id="371" r:id="rId18"/>
    <p:sldId id="310" r:id="rId19"/>
    <p:sldId id="314" r:id="rId20"/>
    <p:sldId id="309" r:id="rId21"/>
    <p:sldId id="338" r:id="rId22"/>
    <p:sldId id="345" r:id="rId23"/>
    <p:sldId id="362" r:id="rId24"/>
    <p:sldId id="364"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E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3" autoAdjust="0"/>
    <p:restoredTop sz="91667" autoAdjust="0"/>
  </p:normalViewPr>
  <p:slideViewPr>
    <p:cSldViewPr snapToGrid="0" snapToObjects="1">
      <p:cViewPr>
        <p:scale>
          <a:sx n="100" d="100"/>
          <a:sy n="100" d="100"/>
        </p:scale>
        <p:origin x="-1888" y="-128"/>
      </p:cViewPr>
      <p:guideLst>
        <p:guide orient="horz" pos="1404"/>
        <p:guide pos="3271"/>
      </p:guideLst>
    </p:cSldViewPr>
  </p:slideViewPr>
  <p:outlineViewPr>
    <p:cViewPr>
      <p:scale>
        <a:sx n="33" d="100"/>
        <a:sy n="33" d="100"/>
      </p:scale>
      <p:origin x="0" y="2760"/>
    </p:cViewPr>
  </p:outlineViewPr>
  <p:notesTextViewPr>
    <p:cViewPr>
      <p:scale>
        <a:sx n="100" d="100"/>
        <a:sy n="100" d="100"/>
      </p:scale>
      <p:origin x="0" y="0"/>
    </p:cViewPr>
  </p:notesTextViewPr>
  <p:sorterViewPr>
    <p:cViewPr>
      <p:scale>
        <a:sx n="100" d="100"/>
        <a:sy n="100" d="100"/>
      </p:scale>
      <p:origin x="0" y="624"/>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handoutMaster" Target="handoutMasters/handoutMaster1.xml"/><Relationship Id="rId28" Type="http://schemas.openxmlformats.org/officeDocument/2006/relationships/printerSettings" Target="printerSettings/printerSettings1.bin"/><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10B2EBC-0395-3448-86C6-FCA702968BC3}" type="datetimeFigureOut">
              <a:rPr lang="en-US" smtClean="0"/>
              <a:t>09/06/2015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B3008F6-3AA4-0A4E-91FC-20E2FFF195D2}" type="slidenum">
              <a:rPr lang="en-US" smtClean="0"/>
              <a:t>‹#›</a:t>
            </a:fld>
            <a:endParaRPr lang="en-US"/>
          </a:p>
        </p:txBody>
      </p:sp>
    </p:spTree>
    <p:extLst>
      <p:ext uri="{BB962C8B-B14F-4D97-AF65-F5344CB8AC3E}">
        <p14:creationId xmlns:p14="http://schemas.microsoft.com/office/powerpoint/2010/main" val="48972396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EDDA6E7-8992-4C99-9A10-5706B64F34CA}" type="datetimeFigureOut">
              <a:rPr lang="en-GB" smtClean="0"/>
              <a:t>09/06/2015</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8A2B32-6F74-4E68-8C5C-ABF24DAC1522}" type="slidenum">
              <a:rPr lang="en-GB" smtClean="0"/>
              <a:t>‹#›</a:t>
            </a:fld>
            <a:endParaRPr lang="en-GB"/>
          </a:p>
        </p:txBody>
      </p:sp>
    </p:spTree>
    <p:extLst>
      <p:ext uri="{BB962C8B-B14F-4D97-AF65-F5344CB8AC3E}">
        <p14:creationId xmlns:p14="http://schemas.microsoft.com/office/powerpoint/2010/main" val="2420812388"/>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Funder and grant acknowledgement: all you need to know</a:t>
            </a:r>
          </a:p>
          <a:p>
            <a:r>
              <a:rPr lang="en-GB" dirty="0" smtClean="0"/>
              <a:t> </a:t>
            </a:r>
          </a:p>
          <a:p>
            <a:r>
              <a:rPr lang="en-GB" dirty="0" smtClean="0"/>
              <a:t>This short session will explain the value of acknowledging funders and grants in your publications, and the best way of doing this. We will cover statements about underlying research data, the basics of linking papers, as well as funding and data in Pure.</a:t>
            </a:r>
          </a:p>
          <a:p>
            <a:r>
              <a:rPr lang="en-GB" dirty="0" smtClean="0"/>
              <a:t>There will be a presentation, practical demo, and time for questions covering:</a:t>
            </a:r>
          </a:p>
          <a:p>
            <a:r>
              <a:rPr lang="en-GB" dirty="0" smtClean="0"/>
              <a:t>why proper funding acknowledgements in published journal articles are necessary</a:t>
            </a:r>
          </a:p>
          <a:p>
            <a:r>
              <a:rPr lang="en-GB" dirty="0" smtClean="0"/>
              <a:t>good practice and standard formats for acknowledgements</a:t>
            </a:r>
          </a:p>
          <a:p>
            <a:r>
              <a:rPr lang="en-GB" dirty="0" smtClean="0"/>
              <a:t>capturing funder and grant details – in submission systems and in Pure</a:t>
            </a:r>
          </a:p>
          <a:p>
            <a:r>
              <a:rPr lang="en-GB" dirty="0" smtClean="0"/>
              <a:t>benefits of funder acknowledgement – compliance, reporting, visibility of research</a:t>
            </a:r>
          </a:p>
          <a:p>
            <a:r>
              <a:rPr lang="en-GB" dirty="0" smtClean="0"/>
              <a:t>linking publications and data</a:t>
            </a:r>
          </a:p>
          <a:p>
            <a:r>
              <a:rPr lang="en-GB" dirty="0" smtClean="0"/>
              <a:t>access to underlying data</a:t>
            </a:r>
          </a:p>
          <a:p>
            <a:r>
              <a:rPr lang="en-GB" dirty="0" smtClean="0"/>
              <a:t>not forgetting … correct author affiliation</a:t>
            </a:r>
          </a:p>
          <a:p>
            <a:endParaRPr lang="en-GB" dirty="0"/>
          </a:p>
        </p:txBody>
      </p:sp>
      <p:sp>
        <p:nvSpPr>
          <p:cNvPr id="4" name="Slide Number Placeholder 3"/>
          <p:cNvSpPr>
            <a:spLocks noGrp="1"/>
          </p:cNvSpPr>
          <p:nvPr>
            <p:ph type="sldNum" sz="quarter" idx="10"/>
          </p:nvPr>
        </p:nvSpPr>
        <p:spPr/>
        <p:txBody>
          <a:bodyPr/>
          <a:lstStyle/>
          <a:p>
            <a:fld id="{698A2B32-6F74-4E68-8C5C-ABF24DAC1522}" type="slidenum">
              <a:rPr lang="en-GB" smtClean="0"/>
              <a:t>1</a:t>
            </a:fld>
            <a:endParaRPr lang="en-GB"/>
          </a:p>
        </p:txBody>
      </p:sp>
    </p:spTree>
    <p:extLst>
      <p:ext uri="{BB962C8B-B14F-4D97-AF65-F5344CB8AC3E}">
        <p14:creationId xmlns:p14="http://schemas.microsoft.com/office/powerpoint/2010/main" val="38968273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98A2B32-6F74-4E68-8C5C-ABF24DAC1522}" type="slidenum">
              <a:rPr lang="en-GB" smtClean="0"/>
              <a:t>2</a:t>
            </a:fld>
            <a:endParaRPr lang="en-GB"/>
          </a:p>
        </p:txBody>
      </p:sp>
    </p:spTree>
    <p:extLst>
      <p:ext uri="{BB962C8B-B14F-4D97-AF65-F5344CB8AC3E}">
        <p14:creationId xmlns:p14="http://schemas.microsoft.com/office/powerpoint/2010/main" val="23545238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98A2B32-6F74-4E68-8C5C-ABF24DAC1522}" type="slidenum">
              <a:rPr lang="en-GB" smtClean="0"/>
              <a:t>3</a:t>
            </a:fld>
            <a:endParaRPr lang="en-GB"/>
          </a:p>
        </p:txBody>
      </p:sp>
    </p:spTree>
    <p:extLst>
      <p:ext uri="{BB962C8B-B14F-4D97-AF65-F5344CB8AC3E}">
        <p14:creationId xmlns:p14="http://schemas.microsoft.com/office/powerpoint/2010/main" val="23545238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98A2B32-6F74-4E68-8C5C-ABF24DAC1522}" type="slidenum">
              <a:rPr lang="en-GB" smtClean="0"/>
              <a:t>4</a:t>
            </a:fld>
            <a:endParaRPr lang="en-GB"/>
          </a:p>
        </p:txBody>
      </p:sp>
    </p:spTree>
    <p:extLst>
      <p:ext uri="{BB962C8B-B14F-4D97-AF65-F5344CB8AC3E}">
        <p14:creationId xmlns:p14="http://schemas.microsoft.com/office/powerpoint/2010/main" val="23545238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98A2B32-6F74-4E68-8C5C-ABF24DAC1522}" type="slidenum">
              <a:rPr lang="en-GB" smtClean="0"/>
              <a:t>5</a:t>
            </a:fld>
            <a:endParaRPr lang="en-GB"/>
          </a:p>
        </p:txBody>
      </p:sp>
    </p:spTree>
    <p:extLst>
      <p:ext uri="{BB962C8B-B14F-4D97-AF65-F5344CB8AC3E}">
        <p14:creationId xmlns:p14="http://schemas.microsoft.com/office/powerpoint/2010/main" val="23545238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98A2B32-6F74-4E68-8C5C-ABF24DAC1522}" type="slidenum">
              <a:rPr lang="en-GB" smtClean="0"/>
              <a:t>6</a:t>
            </a:fld>
            <a:endParaRPr lang="en-GB"/>
          </a:p>
        </p:txBody>
      </p:sp>
    </p:spTree>
    <p:extLst>
      <p:ext uri="{BB962C8B-B14F-4D97-AF65-F5344CB8AC3E}">
        <p14:creationId xmlns:p14="http://schemas.microsoft.com/office/powerpoint/2010/main" val="23545238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98A2B32-6F74-4E68-8C5C-ABF24DAC1522}" type="slidenum">
              <a:rPr lang="en-GB" smtClean="0"/>
              <a:t>7</a:t>
            </a:fld>
            <a:endParaRPr lang="en-GB"/>
          </a:p>
        </p:txBody>
      </p:sp>
    </p:spTree>
    <p:extLst>
      <p:ext uri="{BB962C8B-B14F-4D97-AF65-F5344CB8AC3E}">
        <p14:creationId xmlns:p14="http://schemas.microsoft.com/office/powerpoint/2010/main" val="23545238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98A2B32-6F74-4E68-8C5C-ABF24DAC1522}" type="slidenum">
              <a:rPr lang="en-GB" smtClean="0"/>
              <a:t>8</a:t>
            </a:fld>
            <a:endParaRPr lang="en-GB"/>
          </a:p>
        </p:txBody>
      </p:sp>
    </p:spTree>
    <p:extLst>
      <p:ext uri="{BB962C8B-B14F-4D97-AF65-F5344CB8AC3E}">
        <p14:creationId xmlns:p14="http://schemas.microsoft.com/office/powerpoint/2010/main" val="23545238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98A2B32-6F74-4E68-8C5C-ABF24DAC1522}" type="slidenum">
              <a:rPr lang="en-GB" smtClean="0"/>
              <a:t>9</a:t>
            </a:fld>
            <a:endParaRPr lang="en-GB"/>
          </a:p>
        </p:txBody>
      </p:sp>
    </p:spTree>
    <p:extLst>
      <p:ext uri="{BB962C8B-B14F-4D97-AF65-F5344CB8AC3E}">
        <p14:creationId xmlns:p14="http://schemas.microsoft.com/office/powerpoint/2010/main" val="23545238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98A2B32-6F74-4E68-8C5C-ABF24DAC1522}" type="slidenum">
              <a:rPr lang="en-GB" smtClean="0"/>
              <a:t>10</a:t>
            </a:fld>
            <a:endParaRPr lang="en-GB"/>
          </a:p>
        </p:txBody>
      </p:sp>
    </p:spTree>
    <p:extLst>
      <p:ext uri="{BB962C8B-B14F-4D97-AF65-F5344CB8AC3E}">
        <p14:creationId xmlns:p14="http://schemas.microsoft.com/office/powerpoint/2010/main" val="23545238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98A2B32-6F74-4E68-8C5C-ABF24DAC1522}" type="slidenum">
              <a:rPr lang="en-GB" smtClean="0"/>
              <a:t>11</a:t>
            </a:fld>
            <a:endParaRPr lang="en-GB"/>
          </a:p>
        </p:txBody>
      </p:sp>
    </p:spTree>
    <p:extLst>
      <p:ext uri="{BB962C8B-B14F-4D97-AF65-F5344CB8AC3E}">
        <p14:creationId xmlns:p14="http://schemas.microsoft.com/office/powerpoint/2010/main" val="23545238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98A2B32-6F74-4E68-8C5C-ABF24DAC1522}" type="slidenum">
              <a:rPr lang="en-GB" smtClean="0"/>
              <a:t>12</a:t>
            </a:fld>
            <a:endParaRPr lang="en-GB"/>
          </a:p>
        </p:txBody>
      </p:sp>
    </p:spTree>
    <p:extLst>
      <p:ext uri="{BB962C8B-B14F-4D97-AF65-F5344CB8AC3E}">
        <p14:creationId xmlns:p14="http://schemas.microsoft.com/office/powerpoint/2010/main" val="23545238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98A2B32-6F74-4E68-8C5C-ABF24DAC1522}" type="slidenum">
              <a:rPr lang="en-GB" smtClean="0"/>
              <a:t>13</a:t>
            </a:fld>
            <a:endParaRPr lang="en-GB"/>
          </a:p>
        </p:txBody>
      </p:sp>
    </p:spTree>
    <p:extLst>
      <p:ext uri="{BB962C8B-B14F-4D97-AF65-F5344CB8AC3E}">
        <p14:creationId xmlns:p14="http://schemas.microsoft.com/office/powerpoint/2010/main" val="23545238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98A2B32-6F74-4E68-8C5C-ABF24DAC1522}" type="slidenum">
              <a:rPr lang="en-GB" smtClean="0"/>
              <a:t>14</a:t>
            </a:fld>
            <a:endParaRPr lang="en-GB"/>
          </a:p>
        </p:txBody>
      </p:sp>
    </p:spTree>
    <p:extLst>
      <p:ext uri="{BB962C8B-B14F-4D97-AF65-F5344CB8AC3E}">
        <p14:creationId xmlns:p14="http://schemas.microsoft.com/office/powerpoint/2010/main" val="23545238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98A2B32-6F74-4E68-8C5C-ABF24DAC1522}" type="slidenum">
              <a:rPr lang="en-GB" smtClean="0"/>
              <a:t>16</a:t>
            </a:fld>
            <a:endParaRPr lang="en-GB"/>
          </a:p>
        </p:txBody>
      </p:sp>
    </p:spTree>
    <p:extLst>
      <p:ext uri="{BB962C8B-B14F-4D97-AF65-F5344CB8AC3E}">
        <p14:creationId xmlns:p14="http://schemas.microsoft.com/office/powerpoint/2010/main" val="23545238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98A2B32-6F74-4E68-8C5C-ABF24DAC1522}" type="slidenum">
              <a:rPr lang="en-GB" smtClean="0"/>
              <a:t>17</a:t>
            </a:fld>
            <a:endParaRPr lang="en-GB"/>
          </a:p>
        </p:txBody>
      </p:sp>
    </p:spTree>
    <p:extLst>
      <p:ext uri="{BB962C8B-B14F-4D97-AF65-F5344CB8AC3E}">
        <p14:creationId xmlns:p14="http://schemas.microsoft.com/office/powerpoint/2010/main" val="23545238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98A2B32-6F74-4E68-8C5C-ABF24DAC1522}" type="slidenum">
              <a:rPr lang="en-GB" smtClean="0"/>
              <a:t>18</a:t>
            </a:fld>
            <a:endParaRPr lang="en-GB"/>
          </a:p>
        </p:txBody>
      </p:sp>
    </p:spTree>
    <p:extLst>
      <p:ext uri="{BB962C8B-B14F-4D97-AF65-F5344CB8AC3E}">
        <p14:creationId xmlns:p14="http://schemas.microsoft.com/office/powerpoint/2010/main" val="23545238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98A2B32-6F74-4E68-8C5C-ABF24DAC1522}" type="slidenum">
              <a:rPr lang="en-GB" smtClean="0"/>
              <a:t>19</a:t>
            </a:fld>
            <a:endParaRPr lang="en-GB"/>
          </a:p>
        </p:txBody>
      </p:sp>
    </p:spTree>
    <p:extLst>
      <p:ext uri="{BB962C8B-B14F-4D97-AF65-F5344CB8AC3E}">
        <p14:creationId xmlns:p14="http://schemas.microsoft.com/office/powerpoint/2010/main" val="23545238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98A2B32-6F74-4E68-8C5C-ABF24DAC1522}" type="slidenum">
              <a:rPr lang="en-GB" smtClean="0"/>
              <a:t>20</a:t>
            </a:fld>
            <a:endParaRPr lang="en-GB"/>
          </a:p>
        </p:txBody>
      </p:sp>
    </p:spTree>
    <p:extLst>
      <p:ext uri="{BB962C8B-B14F-4D97-AF65-F5344CB8AC3E}">
        <p14:creationId xmlns:p14="http://schemas.microsoft.com/office/powerpoint/2010/main" val="23545238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98A2B32-6F74-4E68-8C5C-ABF24DAC1522}" type="slidenum">
              <a:rPr lang="en-GB" smtClean="0"/>
              <a:t>22</a:t>
            </a:fld>
            <a:endParaRPr lang="en-GB"/>
          </a:p>
        </p:txBody>
      </p:sp>
    </p:spTree>
    <p:extLst>
      <p:ext uri="{BB962C8B-B14F-4D97-AF65-F5344CB8AC3E}">
        <p14:creationId xmlns:p14="http://schemas.microsoft.com/office/powerpoint/2010/main" val="23545238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98A2B32-6F74-4E68-8C5C-ABF24DAC1522}" type="slidenum">
              <a:rPr lang="en-GB" smtClean="0"/>
              <a:t>23</a:t>
            </a:fld>
            <a:endParaRPr lang="en-GB"/>
          </a:p>
        </p:txBody>
      </p:sp>
    </p:spTree>
    <p:extLst>
      <p:ext uri="{BB962C8B-B14F-4D97-AF65-F5344CB8AC3E}">
        <p14:creationId xmlns:p14="http://schemas.microsoft.com/office/powerpoint/2010/main" val="23545238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Funder and grant acknowledgement: all you need to know</a:t>
            </a:r>
          </a:p>
          <a:p>
            <a:r>
              <a:rPr lang="en-GB" dirty="0" smtClean="0"/>
              <a:t> </a:t>
            </a:r>
          </a:p>
          <a:p>
            <a:r>
              <a:rPr lang="en-GB" dirty="0" smtClean="0"/>
              <a:t>This short session will explain the value of acknowledging funders and grants in your publications, and the best way of doing this. We will cover statements about underlying research data, the basics of linking papers, as well as funding and data in Pure.</a:t>
            </a:r>
          </a:p>
          <a:p>
            <a:r>
              <a:rPr lang="en-GB" dirty="0" smtClean="0"/>
              <a:t>There will be a presentation, practical demo, and time for questions covering:</a:t>
            </a:r>
          </a:p>
          <a:p>
            <a:r>
              <a:rPr lang="en-GB" dirty="0" smtClean="0"/>
              <a:t>why proper funding acknowledgements in published journal articles are necessary</a:t>
            </a:r>
          </a:p>
          <a:p>
            <a:r>
              <a:rPr lang="en-GB" dirty="0" smtClean="0"/>
              <a:t>good practice and standard formats for acknowledgements</a:t>
            </a:r>
          </a:p>
          <a:p>
            <a:r>
              <a:rPr lang="en-GB" dirty="0" smtClean="0"/>
              <a:t>capturing funder and grant details – in submission systems and in Pure</a:t>
            </a:r>
          </a:p>
          <a:p>
            <a:r>
              <a:rPr lang="en-GB" dirty="0" smtClean="0"/>
              <a:t>benefits of funder acknowledgement – compliance, reporting, visibility of research</a:t>
            </a:r>
          </a:p>
          <a:p>
            <a:r>
              <a:rPr lang="en-GB" dirty="0" smtClean="0"/>
              <a:t>linking publications and data</a:t>
            </a:r>
          </a:p>
          <a:p>
            <a:r>
              <a:rPr lang="en-GB" dirty="0" smtClean="0"/>
              <a:t>access to underlying data</a:t>
            </a:r>
          </a:p>
          <a:p>
            <a:r>
              <a:rPr lang="en-GB" dirty="0" smtClean="0"/>
              <a:t>not forgetting … correct author affiliation</a:t>
            </a:r>
          </a:p>
          <a:p>
            <a:endParaRPr lang="en-GB" dirty="0"/>
          </a:p>
        </p:txBody>
      </p:sp>
      <p:sp>
        <p:nvSpPr>
          <p:cNvPr id="4" name="Slide Number Placeholder 3"/>
          <p:cNvSpPr>
            <a:spLocks noGrp="1"/>
          </p:cNvSpPr>
          <p:nvPr>
            <p:ph type="sldNum" sz="quarter" idx="10"/>
          </p:nvPr>
        </p:nvSpPr>
        <p:spPr/>
        <p:txBody>
          <a:bodyPr/>
          <a:lstStyle/>
          <a:p>
            <a:fld id="{698A2B32-6F74-4E68-8C5C-ABF24DAC1522}" type="slidenum">
              <a:rPr lang="en-GB" smtClean="0"/>
              <a:t>24</a:t>
            </a:fld>
            <a:endParaRPr lang="en-GB"/>
          </a:p>
        </p:txBody>
      </p:sp>
    </p:spTree>
    <p:extLst>
      <p:ext uri="{BB962C8B-B14F-4D97-AF65-F5344CB8AC3E}">
        <p14:creationId xmlns:p14="http://schemas.microsoft.com/office/powerpoint/2010/main" val="38968273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r>
              <a:rPr lang="en-GB" smtClean="0"/>
              <a:t>Anna Clements</a:t>
            </a:r>
            <a:endParaRPr lang="en-US"/>
          </a:p>
        </p:txBody>
      </p:sp>
      <p:sp>
        <p:nvSpPr>
          <p:cNvPr id="5" name="Footer Placeholder 4"/>
          <p:cNvSpPr>
            <a:spLocks noGrp="1"/>
          </p:cNvSpPr>
          <p:nvPr>
            <p:ph type="ftr" sz="quarter" idx="11"/>
          </p:nvPr>
        </p:nvSpPr>
        <p:spPr/>
        <p:txBody>
          <a:bodyPr/>
          <a:lstStyle/>
          <a:p>
            <a:r>
              <a:rPr lang="en-US" smtClean="0"/>
              <a:t>UKSG Glasgow 30/31 Mar 2015</a:t>
            </a:r>
            <a:endParaRPr lang="en-US"/>
          </a:p>
        </p:txBody>
      </p:sp>
      <p:sp>
        <p:nvSpPr>
          <p:cNvPr id="6" name="Slide Number Placeholder 5"/>
          <p:cNvSpPr>
            <a:spLocks noGrp="1"/>
          </p:cNvSpPr>
          <p:nvPr>
            <p:ph type="sldNum" sz="quarter" idx="12"/>
          </p:nvPr>
        </p:nvSpPr>
        <p:spPr/>
        <p:txBody>
          <a:bodyPr/>
          <a:lstStyle/>
          <a:p>
            <a:fld id="{7A30BA89-6FB6-4DD4-9C49-C17D9B062E6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r>
              <a:rPr lang="en-GB" smtClean="0"/>
              <a:t>Anna Clements</a:t>
            </a:r>
            <a:endParaRPr lang="en-US"/>
          </a:p>
        </p:txBody>
      </p:sp>
      <p:sp>
        <p:nvSpPr>
          <p:cNvPr id="5" name="Footer Placeholder 4"/>
          <p:cNvSpPr>
            <a:spLocks noGrp="1"/>
          </p:cNvSpPr>
          <p:nvPr>
            <p:ph type="ftr" sz="quarter" idx="11"/>
          </p:nvPr>
        </p:nvSpPr>
        <p:spPr/>
        <p:txBody>
          <a:bodyPr/>
          <a:lstStyle/>
          <a:p>
            <a:r>
              <a:rPr lang="en-US" smtClean="0"/>
              <a:t>UKSG Glasgow 30/31 Mar 2015</a:t>
            </a:r>
            <a:endParaRPr lang="en-US"/>
          </a:p>
        </p:txBody>
      </p:sp>
      <p:sp>
        <p:nvSpPr>
          <p:cNvPr id="6" name="Slide Number Placeholder 5"/>
          <p:cNvSpPr>
            <a:spLocks noGrp="1"/>
          </p:cNvSpPr>
          <p:nvPr>
            <p:ph type="sldNum" sz="quarter" idx="12"/>
          </p:nvPr>
        </p:nvSpPr>
        <p:spPr/>
        <p:txBody>
          <a:bodyPr/>
          <a:lstStyle/>
          <a:p>
            <a:fld id="{7A30BA89-6FB6-4DD4-9C49-C17D9B062E6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r>
              <a:rPr lang="en-GB" smtClean="0"/>
              <a:t>Anna Clements</a:t>
            </a:r>
            <a:endParaRPr lang="en-US"/>
          </a:p>
        </p:txBody>
      </p:sp>
      <p:sp>
        <p:nvSpPr>
          <p:cNvPr id="5" name="Footer Placeholder 4"/>
          <p:cNvSpPr>
            <a:spLocks noGrp="1"/>
          </p:cNvSpPr>
          <p:nvPr>
            <p:ph type="ftr" sz="quarter" idx="11"/>
          </p:nvPr>
        </p:nvSpPr>
        <p:spPr/>
        <p:txBody>
          <a:bodyPr/>
          <a:lstStyle/>
          <a:p>
            <a:r>
              <a:rPr lang="en-US" smtClean="0"/>
              <a:t>UKSG Glasgow 30/31 Mar 2015</a:t>
            </a:r>
            <a:endParaRPr lang="en-US"/>
          </a:p>
        </p:txBody>
      </p:sp>
      <p:sp>
        <p:nvSpPr>
          <p:cNvPr id="6" name="Slide Number Placeholder 5"/>
          <p:cNvSpPr>
            <a:spLocks noGrp="1"/>
          </p:cNvSpPr>
          <p:nvPr>
            <p:ph type="sldNum" sz="quarter" idx="12"/>
          </p:nvPr>
        </p:nvSpPr>
        <p:spPr/>
        <p:txBody>
          <a:bodyPr/>
          <a:lstStyle/>
          <a:p>
            <a:fld id="{7A30BA89-6FB6-4DD4-9C49-C17D9B062E6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r>
              <a:rPr lang="en-GB" smtClean="0"/>
              <a:t>Anna Clements</a:t>
            </a:r>
            <a:endParaRPr lang="en-US"/>
          </a:p>
        </p:txBody>
      </p:sp>
      <p:sp>
        <p:nvSpPr>
          <p:cNvPr id="6" name="Footer Placeholder 5"/>
          <p:cNvSpPr>
            <a:spLocks noGrp="1"/>
          </p:cNvSpPr>
          <p:nvPr>
            <p:ph type="ftr" sz="quarter" idx="11"/>
          </p:nvPr>
        </p:nvSpPr>
        <p:spPr/>
        <p:txBody>
          <a:bodyPr/>
          <a:lstStyle/>
          <a:p>
            <a:r>
              <a:rPr lang="en-US" smtClean="0"/>
              <a:t>UKSG Glasgow 30/31 Mar 2015</a:t>
            </a:r>
            <a:endParaRPr lang="en-US"/>
          </a:p>
        </p:txBody>
      </p:sp>
      <p:sp>
        <p:nvSpPr>
          <p:cNvPr id="7" name="Slide Number Placeholder 6"/>
          <p:cNvSpPr>
            <a:spLocks noGrp="1"/>
          </p:cNvSpPr>
          <p:nvPr>
            <p:ph type="sldNum" sz="quarter" idx="12"/>
          </p:nvPr>
        </p:nvSpPr>
        <p:spPr/>
        <p:txBody>
          <a:bodyPr/>
          <a:lstStyle/>
          <a:p>
            <a:fld id="{7A30BA89-6FB6-4DD4-9C49-C17D9B062E6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r>
              <a:rPr lang="en-GB" smtClean="0"/>
              <a:t>Anna Clements</a:t>
            </a:r>
            <a:endParaRPr lang="en-US"/>
          </a:p>
        </p:txBody>
      </p:sp>
      <p:sp>
        <p:nvSpPr>
          <p:cNvPr id="8" name="Footer Placeholder 7"/>
          <p:cNvSpPr>
            <a:spLocks noGrp="1"/>
          </p:cNvSpPr>
          <p:nvPr>
            <p:ph type="ftr" sz="quarter" idx="11"/>
          </p:nvPr>
        </p:nvSpPr>
        <p:spPr/>
        <p:txBody>
          <a:bodyPr/>
          <a:lstStyle/>
          <a:p>
            <a:r>
              <a:rPr lang="en-US" smtClean="0"/>
              <a:t>UKSG Glasgow 30/31 Mar 2015</a:t>
            </a:r>
            <a:endParaRPr lang="en-US"/>
          </a:p>
        </p:txBody>
      </p:sp>
      <p:sp>
        <p:nvSpPr>
          <p:cNvPr id="9" name="Slide Number Placeholder 8"/>
          <p:cNvSpPr>
            <a:spLocks noGrp="1"/>
          </p:cNvSpPr>
          <p:nvPr>
            <p:ph type="sldNum" sz="quarter" idx="12"/>
          </p:nvPr>
        </p:nvSpPr>
        <p:spPr/>
        <p:txBody>
          <a:bodyPr/>
          <a:lstStyle/>
          <a:p>
            <a:fld id="{7A30BA89-6FB6-4DD4-9C49-C17D9B062E6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r>
              <a:rPr lang="en-GB" smtClean="0"/>
              <a:t>Anna Clements</a:t>
            </a:r>
            <a:endParaRPr lang="en-US"/>
          </a:p>
        </p:txBody>
      </p:sp>
      <p:sp>
        <p:nvSpPr>
          <p:cNvPr id="4" name="Footer Placeholder 3"/>
          <p:cNvSpPr>
            <a:spLocks noGrp="1"/>
          </p:cNvSpPr>
          <p:nvPr>
            <p:ph type="ftr" sz="quarter" idx="11"/>
          </p:nvPr>
        </p:nvSpPr>
        <p:spPr/>
        <p:txBody>
          <a:bodyPr/>
          <a:lstStyle/>
          <a:p>
            <a:r>
              <a:rPr lang="en-US" smtClean="0"/>
              <a:t>UKSG Glasgow 30/31 Mar 2015</a:t>
            </a:r>
            <a:endParaRPr lang="en-US"/>
          </a:p>
        </p:txBody>
      </p:sp>
      <p:sp>
        <p:nvSpPr>
          <p:cNvPr id="5" name="Slide Number Placeholder 4"/>
          <p:cNvSpPr>
            <a:spLocks noGrp="1"/>
          </p:cNvSpPr>
          <p:nvPr>
            <p:ph type="sldNum" sz="quarter" idx="12"/>
          </p:nvPr>
        </p:nvSpPr>
        <p:spPr/>
        <p:txBody>
          <a:bodyPr/>
          <a:lstStyle/>
          <a:p>
            <a:fld id="{7A30BA89-6FB6-4DD4-9C49-C17D9B062E6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GB" smtClean="0"/>
              <a:t>Anna Clements</a:t>
            </a:r>
            <a:endParaRPr lang="en-US"/>
          </a:p>
        </p:txBody>
      </p:sp>
      <p:sp>
        <p:nvSpPr>
          <p:cNvPr id="3" name="Footer Placeholder 2"/>
          <p:cNvSpPr>
            <a:spLocks noGrp="1"/>
          </p:cNvSpPr>
          <p:nvPr>
            <p:ph type="ftr" sz="quarter" idx="11"/>
          </p:nvPr>
        </p:nvSpPr>
        <p:spPr/>
        <p:txBody>
          <a:bodyPr/>
          <a:lstStyle/>
          <a:p>
            <a:r>
              <a:rPr lang="en-US" smtClean="0"/>
              <a:t>UKSG Glasgow 30/31 Mar 2015</a:t>
            </a:r>
            <a:endParaRPr lang="en-US"/>
          </a:p>
        </p:txBody>
      </p:sp>
      <p:sp>
        <p:nvSpPr>
          <p:cNvPr id="4" name="Slide Number Placeholder 3"/>
          <p:cNvSpPr>
            <a:spLocks noGrp="1"/>
          </p:cNvSpPr>
          <p:nvPr>
            <p:ph type="sldNum" sz="quarter" idx="12"/>
          </p:nvPr>
        </p:nvSpPr>
        <p:spPr/>
        <p:txBody>
          <a:bodyPr/>
          <a:lstStyle/>
          <a:p>
            <a:fld id="{7A30BA89-6FB6-4DD4-9C49-C17D9B062E6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r>
              <a:rPr lang="en-GB" smtClean="0"/>
              <a:t>Anna Clements</a:t>
            </a:r>
            <a:endParaRPr lang="en-US"/>
          </a:p>
        </p:txBody>
      </p:sp>
      <p:sp>
        <p:nvSpPr>
          <p:cNvPr id="6" name="Footer Placeholder 5"/>
          <p:cNvSpPr>
            <a:spLocks noGrp="1"/>
          </p:cNvSpPr>
          <p:nvPr>
            <p:ph type="ftr" sz="quarter" idx="11"/>
          </p:nvPr>
        </p:nvSpPr>
        <p:spPr/>
        <p:txBody>
          <a:bodyPr/>
          <a:lstStyle/>
          <a:p>
            <a:r>
              <a:rPr lang="en-US" smtClean="0"/>
              <a:t>UKSG Glasgow 30/31 Mar 2015</a:t>
            </a:r>
            <a:endParaRPr lang="en-US"/>
          </a:p>
        </p:txBody>
      </p:sp>
      <p:sp>
        <p:nvSpPr>
          <p:cNvPr id="7" name="Slide Number Placeholder 6"/>
          <p:cNvSpPr>
            <a:spLocks noGrp="1"/>
          </p:cNvSpPr>
          <p:nvPr>
            <p:ph type="sldNum" sz="quarter" idx="12"/>
          </p:nvPr>
        </p:nvSpPr>
        <p:spPr/>
        <p:txBody>
          <a:bodyPr/>
          <a:lstStyle/>
          <a:p>
            <a:fld id="{7A30BA89-6FB6-4DD4-9C49-C17D9B062E6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r>
              <a:rPr lang="en-GB" smtClean="0"/>
              <a:t>Anna Clements</a:t>
            </a:r>
            <a:endParaRPr lang="en-US"/>
          </a:p>
        </p:txBody>
      </p:sp>
      <p:sp>
        <p:nvSpPr>
          <p:cNvPr id="6" name="Footer Placeholder 5"/>
          <p:cNvSpPr>
            <a:spLocks noGrp="1"/>
          </p:cNvSpPr>
          <p:nvPr>
            <p:ph type="ftr" sz="quarter" idx="11"/>
          </p:nvPr>
        </p:nvSpPr>
        <p:spPr/>
        <p:txBody>
          <a:bodyPr/>
          <a:lstStyle/>
          <a:p>
            <a:r>
              <a:rPr lang="en-US" smtClean="0"/>
              <a:t>UKSG Glasgow 30/31 Mar 2015</a:t>
            </a:r>
            <a:endParaRPr lang="en-US"/>
          </a:p>
        </p:txBody>
      </p:sp>
      <p:sp>
        <p:nvSpPr>
          <p:cNvPr id="7" name="Slide Number Placeholder 6"/>
          <p:cNvSpPr>
            <a:spLocks noGrp="1"/>
          </p:cNvSpPr>
          <p:nvPr>
            <p:ph type="sldNum" sz="quarter" idx="12"/>
          </p:nvPr>
        </p:nvSpPr>
        <p:spPr/>
        <p:txBody>
          <a:bodyPr/>
          <a:lstStyle/>
          <a:p>
            <a:fld id="{7A30BA89-6FB6-4DD4-9C49-C17D9B062E6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r>
              <a:rPr lang="en-GB" smtClean="0"/>
              <a:t>Anna Clements</a:t>
            </a:r>
            <a:endParaRPr lang="en-US"/>
          </a:p>
        </p:txBody>
      </p:sp>
      <p:sp>
        <p:nvSpPr>
          <p:cNvPr id="5" name="Footer Placeholder 4"/>
          <p:cNvSpPr>
            <a:spLocks noGrp="1"/>
          </p:cNvSpPr>
          <p:nvPr>
            <p:ph type="ftr" sz="quarter" idx="11"/>
          </p:nvPr>
        </p:nvSpPr>
        <p:spPr/>
        <p:txBody>
          <a:bodyPr/>
          <a:lstStyle/>
          <a:p>
            <a:r>
              <a:rPr lang="en-US" smtClean="0"/>
              <a:t>UKSG Glasgow 30/31 Mar 2015</a:t>
            </a:r>
            <a:endParaRPr lang="en-US"/>
          </a:p>
        </p:txBody>
      </p:sp>
      <p:sp>
        <p:nvSpPr>
          <p:cNvPr id="6" name="Slide Number Placeholder 5"/>
          <p:cNvSpPr>
            <a:spLocks noGrp="1"/>
          </p:cNvSpPr>
          <p:nvPr>
            <p:ph type="sldNum" sz="quarter" idx="12"/>
          </p:nvPr>
        </p:nvSpPr>
        <p:spPr/>
        <p:txBody>
          <a:bodyPr/>
          <a:lstStyle/>
          <a:p>
            <a:fld id="{7A30BA89-6FB6-4DD4-9C49-C17D9B062E6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r>
              <a:rPr lang="en-GB" smtClean="0"/>
              <a:t>Anna Clements</a:t>
            </a:r>
            <a:endParaRPr lang="en-US"/>
          </a:p>
        </p:txBody>
      </p:sp>
      <p:sp>
        <p:nvSpPr>
          <p:cNvPr id="5" name="Footer Placeholder 4"/>
          <p:cNvSpPr>
            <a:spLocks noGrp="1"/>
          </p:cNvSpPr>
          <p:nvPr>
            <p:ph type="ftr" sz="quarter" idx="11"/>
          </p:nvPr>
        </p:nvSpPr>
        <p:spPr/>
        <p:txBody>
          <a:bodyPr/>
          <a:lstStyle/>
          <a:p>
            <a:r>
              <a:rPr lang="en-US" smtClean="0"/>
              <a:t>UKSG Glasgow 30/31 Mar 2015</a:t>
            </a:r>
            <a:endParaRPr lang="en-US"/>
          </a:p>
        </p:txBody>
      </p:sp>
      <p:sp>
        <p:nvSpPr>
          <p:cNvPr id="6" name="Slide Number Placeholder 5"/>
          <p:cNvSpPr>
            <a:spLocks noGrp="1"/>
          </p:cNvSpPr>
          <p:nvPr>
            <p:ph type="sldNum" sz="quarter" idx="12"/>
          </p:nvPr>
        </p:nvSpPr>
        <p:spPr/>
        <p:txBody>
          <a:bodyPr/>
          <a:lstStyle/>
          <a:p>
            <a:fld id="{7A30BA89-6FB6-4DD4-9C49-C17D9B062E6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GB" smtClean="0"/>
              <a:t>Anna Clements</a:t>
            </a: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UKSG Glasgow 30/31 Mar 2015</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30BA89-6FB6-4DD4-9C49-C17D9B062E6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4" Type="http://schemas.openxmlformats.org/officeDocument/2006/relationships/hyperlink" Target="mailto:akc@st-andrews.ac.uk" TargetMode="External"/><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hyperlink" Target="http://www.eurocris.org" TargetMode="External"/><Relationship Id="rId5" Type="http://schemas.openxmlformats.org/officeDocument/2006/relationships/hyperlink" Target="http://en.wikipedia.org/wiki/Current_research_information_system" TargetMode="External"/><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emf"/><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jpeg"/></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image" Target="../media/image7.w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jpeg"/></Relationships>
</file>

<file path=ppt/slides/_rels/slide24.xml.rels><?xml version="1.0" encoding="UTF-8" standalone="yes"?>
<Relationships xmlns="http://schemas.openxmlformats.org/package/2006/relationships"><Relationship Id="rId3" Type="http://schemas.openxmlformats.org/officeDocument/2006/relationships/image" Target="../media/image10.jpg"/><Relationship Id="rId4" Type="http://schemas.openxmlformats.org/officeDocument/2006/relationships/hyperlink" Target="mailto:akc@st-andrews.ac.uk" TargetMode="External"/><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clipse_HenryLegg-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819" y="-14109"/>
            <a:ext cx="10315428" cy="6872109"/>
          </a:xfrm>
          <a:prstGeom prst="rect">
            <a:avLst/>
          </a:prstGeom>
        </p:spPr>
      </p:pic>
      <p:sp>
        <p:nvSpPr>
          <p:cNvPr id="7" name="Subtitle 2"/>
          <p:cNvSpPr>
            <a:spLocks noGrp="1"/>
          </p:cNvSpPr>
          <p:nvPr>
            <p:ph type="subTitle" idx="1"/>
          </p:nvPr>
        </p:nvSpPr>
        <p:spPr>
          <a:xfrm>
            <a:off x="1715632" y="1269998"/>
            <a:ext cx="7428368" cy="2871167"/>
          </a:xfrm>
        </p:spPr>
        <p:txBody>
          <a:bodyPr>
            <a:normAutofit fontScale="77500" lnSpcReduction="20000"/>
          </a:bodyPr>
          <a:lstStyle/>
          <a:p>
            <a:pPr algn="r"/>
            <a:r>
              <a:rPr lang="en-US" sz="2800" dirty="0" smtClean="0">
                <a:solidFill>
                  <a:srgbClr val="00AEEF"/>
                </a:solidFill>
                <a:latin typeface="Palatino"/>
                <a:cs typeface="Palatino"/>
              </a:rPr>
              <a:t>Is a Current Research Information System (CRIS) a critical corporate system for HEIs?</a:t>
            </a:r>
          </a:p>
          <a:p>
            <a:pPr algn="r"/>
            <a:r>
              <a:rPr lang="en-US" sz="2800" dirty="0" smtClean="0">
                <a:solidFill>
                  <a:srgbClr val="00AEEF"/>
                </a:solidFill>
                <a:latin typeface="Palatino"/>
                <a:cs typeface="Palatino"/>
              </a:rPr>
              <a:t>A Case Study from the University of St Andrews</a:t>
            </a:r>
          </a:p>
          <a:p>
            <a:pPr algn="r"/>
            <a:endParaRPr lang="en-US" sz="2000" dirty="0" smtClean="0">
              <a:solidFill>
                <a:srgbClr val="00AEEF"/>
              </a:solidFill>
              <a:latin typeface="Palatino"/>
              <a:cs typeface="Palatino"/>
            </a:endParaRPr>
          </a:p>
          <a:p>
            <a:pPr algn="r"/>
            <a:endParaRPr lang="en-US" sz="1600" dirty="0" smtClean="0">
              <a:solidFill>
                <a:srgbClr val="00AEEF"/>
              </a:solidFill>
              <a:latin typeface="Palatino"/>
              <a:cs typeface="Palatino"/>
            </a:endParaRPr>
          </a:p>
          <a:p>
            <a:pPr algn="r"/>
            <a:r>
              <a:rPr lang="en-US" sz="1600" dirty="0" smtClean="0">
                <a:solidFill>
                  <a:srgbClr val="00AEEF"/>
                </a:solidFill>
                <a:latin typeface="Palatino"/>
                <a:cs typeface="Palatino"/>
              </a:rPr>
              <a:t>Anna Clements,  Assistant Director (Digital Research), University Library, University of St Andrews</a:t>
            </a:r>
          </a:p>
          <a:p>
            <a:pPr algn="r"/>
            <a:r>
              <a:rPr lang="en-US" sz="1600" dirty="0" smtClean="0">
                <a:solidFill>
                  <a:srgbClr val="00AEEF"/>
                </a:solidFill>
                <a:latin typeface="Palatino"/>
                <a:cs typeface="Palatino"/>
              </a:rPr>
              <a:t>Chair, UK Pure Strategy Group</a:t>
            </a:r>
          </a:p>
          <a:p>
            <a:pPr algn="r"/>
            <a:r>
              <a:rPr lang="en-US" sz="1600" dirty="0" smtClean="0">
                <a:solidFill>
                  <a:srgbClr val="00AEEF"/>
                </a:solidFill>
                <a:latin typeface="Palatino"/>
                <a:cs typeface="Palatino"/>
              </a:rPr>
              <a:t>Exec Strategy, </a:t>
            </a:r>
            <a:r>
              <a:rPr lang="en-US" sz="1600" dirty="0" err="1" smtClean="0">
                <a:solidFill>
                  <a:srgbClr val="00AEEF"/>
                </a:solidFill>
                <a:latin typeface="Palatino"/>
                <a:cs typeface="Palatino"/>
              </a:rPr>
              <a:t>euroCRIS</a:t>
            </a:r>
            <a:endParaRPr lang="en-US" sz="1600" dirty="0" smtClean="0">
              <a:solidFill>
                <a:srgbClr val="00AEEF"/>
              </a:solidFill>
              <a:latin typeface="Palatino"/>
              <a:cs typeface="Palatino"/>
            </a:endParaRPr>
          </a:p>
          <a:p>
            <a:pPr algn="r"/>
            <a:r>
              <a:rPr lang="en-US" sz="1600" dirty="0" smtClean="0">
                <a:solidFill>
                  <a:srgbClr val="00AEEF"/>
                </a:solidFill>
                <a:latin typeface="Palatino"/>
                <a:cs typeface="Palatino"/>
              </a:rPr>
              <a:t>Chair, CASRAI Data Management Planning Working Group</a:t>
            </a:r>
          </a:p>
          <a:p>
            <a:pPr algn="r"/>
            <a:r>
              <a:rPr lang="en-US" sz="1600" dirty="0" smtClean="0">
                <a:solidFill>
                  <a:srgbClr val="00AEEF"/>
                </a:solidFill>
                <a:latin typeface="Palatino"/>
                <a:cs typeface="Palatino"/>
              </a:rPr>
              <a:t>Member, Snowball Steering Committee</a:t>
            </a:r>
          </a:p>
          <a:p>
            <a:pPr algn="r"/>
            <a:endParaRPr lang="en-US" sz="1600" dirty="0" smtClean="0">
              <a:solidFill>
                <a:srgbClr val="00AEEF"/>
              </a:solidFill>
              <a:latin typeface="Palatino"/>
              <a:cs typeface="Palatino"/>
            </a:endParaRPr>
          </a:p>
          <a:p>
            <a:pPr algn="r"/>
            <a:r>
              <a:rPr lang="en-US" sz="1600" dirty="0" smtClean="0">
                <a:solidFill>
                  <a:srgbClr val="00AEEF"/>
                </a:solidFill>
                <a:latin typeface="Palatino"/>
                <a:cs typeface="Palatino"/>
                <a:hlinkClick r:id="rId4"/>
              </a:rPr>
              <a:t>akc@st-andrews.ac.uk</a:t>
            </a:r>
            <a:endParaRPr lang="en-US" sz="1600" dirty="0" smtClean="0">
              <a:solidFill>
                <a:srgbClr val="00AEEF"/>
              </a:solidFill>
              <a:latin typeface="Palatino"/>
              <a:cs typeface="Palatino"/>
            </a:endParaRPr>
          </a:p>
          <a:p>
            <a:pPr algn="r"/>
            <a:r>
              <a:rPr lang="en-US" sz="1600" dirty="0" smtClean="0">
                <a:solidFill>
                  <a:srgbClr val="00AEEF"/>
                </a:solidFill>
                <a:latin typeface="Palatino"/>
                <a:cs typeface="Palatino"/>
              </a:rPr>
              <a:t>@</a:t>
            </a:r>
            <a:r>
              <a:rPr lang="en-US" sz="1600" dirty="0" err="1" smtClean="0">
                <a:solidFill>
                  <a:srgbClr val="00AEEF"/>
                </a:solidFill>
                <a:latin typeface="Palatino"/>
                <a:cs typeface="Palatino"/>
              </a:rPr>
              <a:t>annakclements</a:t>
            </a:r>
            <a:endParaRPr lang="en-US" sz="1600" dirty="0">
              <a:solidFill>
                <a:srgbClr val="00AEEF"/>
              </a:solidFill>
              <a:latin typeface="Palatino"/>
              <a:cs typeface="Palatino"/>
            </a:endParaRPr>
          </a:p>
        </p:txBody>
      </p:sp>
      <p:sp>
        <p:nvSpPr>
          <p:cNvPr id="3" name="TextBox 2"/>
          <p:cNvSpPr txBox="1"/>
          <p:nvPr/>
        </p:nvSpPr>
        <p:spPr>
          <a:xfrm>
            <a:off x="7822320" y="6362890"/>
            <a:ext cx="998453" cy="307777"/>
          </a:xfrm>
          <a:prstGeom prst="rect">
            <a:avLst/>
          </a:prstGeom>
          <a:noFill/>
        </p:spPr>
        <p:txBody>
          <a:bodyPr wrap="none" rtlCol="0">
            <a:spAutoFit/>
          </a:bodyPr>
          <a:lstStyle/>
          <a:p>
            <a:r>
              <a:rPr lang="en-US" sz="1400" dirty="0" smtClean="0">
                <a:solidFill>
                  <a:schemeClr val="bg1"/>
                </a:solidFill>
              </a:rPr>
              <a:t>Henry Legg</a:t>
            </a:r>
            <a:endParaRPr lang="en-US" sz="1400" dirty="0">
              <a:solidFill>
                <a:schemeClr val="bg1"/>
              </a:solidFill>
            </a:endParaRPr>
          </a:p>
        </p:txBody>
      </p:sp>
    </p:spTree>
    <p:extLst>
      <p:ext uri="{BB962C8B-B14F-4D97-AF65-F5344CB8AC3E}">
        <p14:creationId xmlns:p14="http://schemas.microsoft.com/office/powerpoint/2010/main" val="36151234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3982"/>
            <a:ext cx="8229600" cy="556972"/>
          </a:xfr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a:noAutofit/>
          </a:bodyPr>
          <a:lstStyle/>
          <a:p>
            <a:r>
              <a:rPr lang="en-GB" sz="2400" dirty="0" smtClean="0"/>
              <a:t>Definition of a CRIS</a:t>
            </a:r>
            <a:endParaRPr lang="en-GB" sz="2400" dirty="0"/>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098" y="551824"/>
            <a:ext cx="7909428" cy="491405"/>
          </a:xfrm>
          <a:prstGeom prst="rect">
            <a:avLst/>
          </a:prstGeom>
        </p:spPr>
      </p:pic>
      <p:sp>
        <p:nvSpPr>
          <p:cNvPr id="3" name="Content Placeholder 2"/>
          <p:cNvSpPr>
            <a:spLocks noGrp="1"/>
          </p:cNvSpPr>
          <p:nvPr>
            <p:ph idx="1"/>
          </p:nvPr>
        </p:nvSpPr>
        <p:spPr/>
        <p:txBody>
          <a:bodyPr>
            <a:normAutofit/>
          </a:bodyPr>
          <a:lstStyle/>
          <a:p>
            <a:pPr marL="0" indent="0">
              <a:buNone/>
            </a:pPr>
            <a:endParaRPr lang="en-US" dirty="0" smtClean="0">
              <a:solidFill>
                <a:srgbClr val="7F7F7F"/>
              </a:solidFill>
            </a:endParaRPr>
          </a:p>
          <a:p>
            <a:pPr marL="0" indent="0">
              <a:buNone/>
            </a:pPr>
            <a:r>
              <a:rPr lang="en-US" dirty="0" smtClean="0">
                <a:solidFill>
                  <a:srgbClr val="7F7F7F"/>
                </a:solidFill>
              </a:rPr>
              <a:t>‘… </a:t>
            </a:r>
            <a:r>
              <a:rPr lang="en-US" dirty="0">
                <a:solidFill>
                  <a:srgbClr val="7F7F7F"/>
                </a:solidFill>
              </a:rPr>
              <a:t>any informational tool dedicated to provide access to and disseminate research </a:t>
            </a:r>
            <a:r>
              <a:rPr lang="en-US" dirty="0" smtClean="0">
                <a:solidFill>
                  <a:srgbClr val="7F7F7F"/>
                </a:solidFill>
              </a:rPr>
              <a:t>information’</a:t>
            </a:r>
          </a:p>
          <a:p>
            <a:pPr marL="0" indent="0">
              <a:buNone/>
            </a:pPr>
            <a:r>
              <a:rPr lang="en-US" sz="2200" dirty="0"/>
              <a:t> </a:t>
            </a:r>
            <a:r>
              <a:rPr lang="en-US" sz="2200" dirty="0" smtClean="0">
                <a:hlinkClick r:id="rId4"/>
              </a:rPr>
              <a:t>www.eurocris.org</a:t>
            </a:r>
            <a:endParaRPr lang="en-US" sz="2200" dirty="0" smtClean="0"/>
          </a:p>
          <a:p>
            <a:pPr marL="0" indent="0">
              <a:buNone/>
            </a:pPr>
            <a:endParaRPr lang="en-US" sz="2200" dirty="0" smtClean="0"/>
          </a:p>
          <a:p>
            <a:pPr marL="0" indent="0">
              <a:buNone/>
            </a:pPr>
            <a:r>
              <a:rPr lang="en-US" dirty="0" smtClean="0">
                <a:solidFill>
                  <a:schemeClr val="bg1">
                    <a:lumMod val="50000"/>
                  </a:schemeClr>
                </a:solidFill>
              </a:rPr>
              <a:t>‘… a database or other information system to store and manage data about research conducted at an institution’</a:t>
            </a:r>
          </a:p>
          <a:p>
            <a:pPr marL="0" indent="0">
              <a:buNone/>
            </a:pPr>
            <a:r>
              <a:rPr lang="en-US" sz="2000" dirty="0" smtClean="0">
                <a:hlinkClick r:id="rId5"/>
              </a:rPr>
              <a:t>http</a:t>
            </a:r>
            <a:r>
              <a:rPr lang="en-US" sz="2000" dirty="0">
                <a:hlinkClick r:id="rId5"/>
              </a:rPr>
              <a:t>://en.wikipedia.org/wiki/</a:t>
            </a:r>
            <a:r>
              <a:rPr lang="en-US" sz="2000" dirty="0" smtClean="0">
                <a:hlinkClick r:id="rId5"/>
              </a:rPr>
              <a:t>Current_research_information_system</a:t>
            </a:r>
            <a:endParaRPr lang="en-US" sz="2000" dirty="0" smtClean="0"/>
          </a:p>
          <a:p>
            <a:pPr marL="0" indent="0">
              <a:buNone/>
            </a:pPr>
            <a:endParaRPr lang="en-US" dirty="0"/>
          </a:p>
        </p:txBody>
      </p:sp>
      <p:sp>
        <p:nvSpPr>
          <p:cNvPr id="5" name="Footer Placeholder 4"/>
          <p:cNvSpPr>
            <a:spLocks noGrp="1"/>
          </p:cNvSpPr>
          <p:nvPr>
            <p:ph type="ftr" sz="quarter" idx="11"/>
          </p:nvPr>
        </p:nvSpPr>
        <p:spPr/>
        <p:txBody>
          <a:bodyPr/>
          <a:lstStyle/>
          <a:p>
            <a:r>
              <a:rPr lang="en-US" dirty="0" smtClean="0"/>
              <a:t>EUNIS2015, Dundee June 10</a:t>
            </a:r>
            <a:r>
              <a:rPr lang="en-US" baseline="30000" dirty="0" smtClean="0"/>
              <a:t>th</a:t>
            </a:r>
            <a:r>
              <a:rPr lang="en-US" dirty="0" smtClean="0"/>
              <a:t> 2015</a:t>
            </a:r>
            <a:endParaRPr lang="en-US" dirty="0"/>
          </a:p>
        </p:txBody>
      </p:sp>
      <p:sp>
        <p:nvSpPr>
          <p:cNvPr id="6" name="Date Placeholder 5"/>
          <p:cNvSpPr>
            <a:spLocks noGrp="1"/>
          </p:cNvSpPr>
          <p:nvPr>
            <p:ph type="dt" sz="half" idx="10"/>
          </p:nvPr>
        </p:nvSpPr>
        <p:spPr/>
        <p:txBody>
          <a:bodyPr/>
          <a:lstStyle/>
          <a:p>
            <a:r>
              <a:rPr lang="en-GB" dirty="0" smtClean="0"/>
              <a:t>Anna Clements</a:t>
            </a:r>
            <a:endParaRPr lang="en-US" dirty="0"/>
          </a:p>
        </p:txBody>
      </p:sp>
      <p:sp>
        <p:nvSpPr>
          <p:cNvPr id="7" name="Slide Number Placeholder 6"/>
          <p:cNvSpPr>
            <a:spLocks noGrp="1"/>
          </p:cNvSpPr>
          <p:nvPr>
            <p:ph type="sldNum" sz="quarter" idx="12"/>
          </p:nvPr>
        </p:nvSpPr>
        <p:spPr/>
        <p:txBody>
          <a:bodyPr/>
          <a:lstStyle/>
          <a:p>
            <a:fld id="{7A30BA89-6FB6-4DD4-9C49-C17D9B062E65}" type="slidenum">
              <a:rPr lang="en-US" smtClean="0"/>
              <a:pPr/>
              <a:t>2</a:t>
            </a:fld>
            <a:endParaRPr lang="en-US"/>
          </a:p>
        </p:txBody>
      </p:sp>
    </p:spTree>
    <p:extLst>
      <p:ext uri="{BB962C8B-B14F-4D97-AF65-F5344CB8AC3E}">
        <p14:creationId xmlns:p14="http://schemas.microsoft.com/office/powerpoint/2010/main" val="167048737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3982"/>
            <a:ext cx="8229600" cy="556972"/>
          </a:xfr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a:noAutofit/>
          </a:bodyPr>
          <a:lstStyle/>
          <a:p>
            <a:r>
              <a:rPr lang="en-GB" sz="2400" dirty="0" smtClean="0"/>
              <a:t>Why do we need a CRIS?</a:t>
            </a:r>
            <a:endParaRPr lang="en-GB" sz="2400" dirty="0"/>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098" y="551824"/>
            <a:ext cx="7909428" cy="491405"/>
          </a:xfrm>
          <a:prstGeom prst="rect">
            <a:avLst/>
          </a:prstGeom>
        </p:spPr>
      </p:pic>
      <p:sp>
        <p:nvSpPr>
          <p:cNvPr id="3" name="Content Placeholder 2"/>
          <p:cNvSpPr>
            <a:spLocks noGrp="1"/>
          </p:cNvSpPr>
          <p:nvPr>
            <p:ph idx="1"/>
          </p:nvPr>
        </p:nvSpPr>
        <p:spPr/>
        <p:txBody>
          <a:bodyPr>
            <a:normAutofit/>
          </a:bodyPr>
          <a:lstStyle/>
          <a:p>
            <a:pPr marL="0" indent="0">
              <a:buNone/>
            </a:pPr>
            <a:endParaRPr lang="en-US" dirty="0" smtClean="0">
              <a:solidFill>
                <a:srgbClr val="7F7F7F"/>
              </a:solidFill>
            </a:endParaRPr>
          </a:p>
          <a:p>
            <a:r>
              <a:rPr lang="en-US" dirty="0" smtClean="0">
                <a:solidFill>
                  <a:srgbClr val="7F7F7F"/>
                </a:solidFill>
              </a:rPr>
              <a:t>Strategic need</a:t>
            </a:r>
          </a:p>
          <a:p>
            <a:r>
              <a:rPr lang="en-US" dirty="0" smtClean="0">
                <a:solidFill>
                  <a:srgbClr val="7F7F7F"/>
                </a:solidFill>
              </a:rPr>
              <a:t>Operational need</a:t>
            </a:r>
            <a:endParaRPr lang="en-US" dirty="0">
              <a:solidFill>
                <a:srgbClr val="7F7F7F"/>
              </a:solidFill>
            </a:endParaRPr>
          </a:p>
          <a:p>
            <a:r>
              <a:rPr lang="en-US" dirty="0" smtClean="0">
                <a:solidFill>
                  <a:srgbClr val="7F7F7F"/>
                </a:solidFill>
              </a:rPr>
              <a:t>… and for the researcher …</a:t>
            </a:r>
          </a:p>
        </p:txBody>
      </p:sp>
      <p:sp>
        <p:nvSpPr>
          <p:cNvPr id="5" name="Footer Placeholder 4"/>
          <p:cNvSpPr>
            <a:spLocks noGrp="1"/>
          </p:cNvSpPr>
          <p:nvPr>
            <p:ph type="ftr" sz="quarter" idx="11"/>
          </p:nvPr>
        </p:nvSpPr>
        <p:spPr/>
        <p:txBody>
          <a:bodyPr/>
          <a:lstStyle/>
          <a:p>
            <a:r>
              <a:rPr lang="en-US" dirty="0" smtClean="0"/>
              <a:t>EUNIS2015, Dundee June 10</a:t>
            </a:r>
            <a:r>
              <a:rPr lang="en-US" baseline="30000" dirty="0" smtClean="0"/>
              <a:t>th</a:t>
            </a:r>
            <a:r>
              <a:rPr lang="en-US" dirty="0" smtClean="0"/>
              <a:t> 2015</a:t>
            </a:r>
            <a:endParaRPr lang="en-US" dirty="0"/>
          </a:p>
        </p:txBody>
      </p:sp>
      <p:sp>
        <p:nvSpPr>
          <p:cNvPr id="6" name="Date Placeholder 5"/>
          <p:cNvSpPr>
            <a:spLocks noGrp="1"/>
          </p:cNvSpPr>
          <p:nvPr>
            <p:ph type="dt" sz="half" idx="10"/>
          </p:nvPr>
        </p:nvSpPr>
        <p:spPr/>
        <p:txBody>
          <a:bodyPr/>
          <a:lstStyle/>
          <a:p>
            <a:r>
              <a:rPr lang="en-GB" dirty="0" smtClean="0"/>
              <a:t>Anna Clements</a:t>
            </a:r>
            <a:endParaRPr lang="en-US" dirty="0"/>
          </a:p>
        </p:txBody>
      </p:sp>
      <p:sp>
        <p:nvSpPr>
          <p:cNvPr id="7" name="Slide Number Placeholder 6"/>
          <p:cNvSpPr>
            <a:spLocks noGrp="1"/>
          </p:cNvSpPr>
          <p:nvPr>
            <p:ph type="sldNum" sz="quarter" idx="12"/>
          </p:nvPr>
        </p:nvSpPr>
        <p:spPr/>
        <p:txBody>
          <a:bodyPr/>
          <a:lstStyle/>
          <a:p>
            <a:fld id="{7A30BA89-6FB6-4DD4-9C49-C17D9B062E65}" type="slidenum">
              <a:rPr lang="en-US" smtClean="0"/>
              <a:pPr/>
              <a:t>3</a:t>
            </a:fld>
            <a:endParaRPr lang="en-US"/>
          </a:p>
        </p:txBody>
      </p:sp>
    </p:spTree>
    <p:extLst>
      <p:ext uri="{BB962C8B-B14F-4D97-AF65-F5344CB8AC3E}">
        <p14:creationId xmlns:p14="http://schemas.microsoft.com/office/powerpoint/2010/main" val="228016143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3982"/>
            <a:ext cx="8229600" cy="556972"/>
          </a:xfr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a:noAutofit/>
          </a:bodyPr>
          <a:lstStyle/>
          <a:p>
            <a:r>
              <a:rPr lang="en-GB" sz="2400" dirty="0" smtClean="0"/>
              <a:t>Strategic need</a:t>
            </a:r>
            <a:endParaRPr lang="en-GB" sz="2400" dirty="0"/>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098" y="551824"/>
            <a:ext cx="7909428" cy="491405"/>
          </a:xfrm>
          <a:prstGeom prst="rect">
            <a:avLst/>
          </a:prstGeom>
        </p:spPr>
      </p:pic>
      <p:sp>
        <p:nvSpPr>
          <p:cNvPr id="3" name="Content Placeholder 2"/>
          <p:cNvSpPr>
            <a:spLocks noGrp="1"/>
          </p:cNvSpPr>
          <p:nvPr>
            <p:ph idx="1"/>
          </p:nvPr>
        </p:nvSpPr>
        <p:spPr/>
        <p:txBody>
          <a:bodyPr>
            <a:normAutofit/>
          </a:bodyPr>
          <a:lstStyle/>
          <a:p>
            <a:pPr marL="0" indent="0">
              <a:buNone/>
            </a:pPr>
            <a:endParaRPr lang="en-US" dirty="0" smtClean="0">
              <a:solidFill>
                <a:srgbClr val="7F7F7F"/>
              </a:solidFill>
            </a:endParaRPr>
          </a:p>
          <a:p>
            <a:r>
              <a:rPr lang="en-US" dirty="0" smtClean="0">
                <a:solidFill>
                  <a:srgbClr val="7F7F7F"/>
                </a:solidFill>
              </a:rPr>
              <a:t>Research strategy – REF2020</a:t>
            </a:r>
          </a:p>
          <a:p>
            <a:r>
              <a:rPr lang="en-US" dirty="0" smtClean="0">
                <a:solidFill>
                  <a:srgbClr val="7F7F7F"/>
                </a:solidFill>
              </a:rPr>
              <a:t>Asset exploitation - impact</a:t>
            </a:r>
            <a:endParaRPr lang="en-US" dirty="0">
              <a:solidFill>
                <a:srgbClr val="7F7F7F"/>
              </a:solidFill>
            </a:endParaRPr>
          </a:p>
          <a:p>
            <a:r>
              <a:rPr lang="en-US" dirty="0" smtClean="0">
                <a:solidFill>
                  <a:srgbClr val="7F7F7F"/>
                </a:solidFill>
              </a:rPr>
              <a:t>Promotion and reputation</a:t>
            </a:r>
          </a:p>
          <a:p>
            <a:r>
              <a:rPr lang="en-US" dirty="0" smtClean="0">
                <a:solidFill>
                  <a:srgbClr val="7F7F7F"/>
                </a:solidFill>
              </a:rPr>
              <a:t>Research income</a:t>
            </a:r>
          </a:p>
          <a:p>
            <a:pPr lvl="1"/>
            <a:r>
              <a:rPr lang="en-US" dirty="0" smtClean="0">
                <a:solidFill>
                  <a:srgbClr val="7F7F7F"/>
                </a:solidFill>
              </a:rPr>
              <a:t>demand management &amp; compliance</a:t>
            </a:r>
          </a:p>
        </p:txBody>
      </p:sp>
      <p:sp>
        <p:nvSpPr>
          <p:cNvPr id="5" name="Footer Placeholder 4"/>
          <p:cNvSpPr>
            <a:spLocks noGrp="1"/>
          </p:cNvSpPr>
          <p:nvPr>
            <p:ph type="ftr" sz="quarter" idx="11"/>
          </p:nvPr>
        </p:nvSpPr>
        <p:spPr/>
        <p:txBody>
          <a:bodyPr/>
          <a:lstStyle/>
          <a:p>
            <a:r>
              <a:rPr lang="en-US" dirty="0" smtClean="0"/>
              <a:t>EUNIS2015, Dundee June 10</a:t>
            </a:r>
            <a:r>
              <a:rPr lang="en-US" baseline="30000" dirty="0" smtClean="0"/>
              <a:t>th</a:t>
            </a:r>
            <a:r>
              <a:rPr lang="en-US" dirty="0" smtClean="0"/>
              <a:t> 2015</a:t>
            </a:r>
            <a:endParaRPr lang="en-US" dirty="0"/>
          </a:p>
        </p:txBody>
      </p:sp>
      <p:sp>
        <p:nvSpPr>
          <p:cNvPr id="6" name="Date Placeholder 5"/>
          <p:cNvSpPr>
            <a:spLocks noGrp="1"/>
          </p:cNvSpPr>
          <p:nvPr>
            <p:ph type="dt" sz="half" idx="10"/>
          </p:nvPr>
        </p:nvSpPr>
        <p:spPr/>
        <p:txBody>
          <a:bodyPr/>
          <a:lstStyle/>
          <a:p>
            <a:r>
              <a:rPr lang="en-GB" dirty="0" smtClean="0"/>
              <a:t>Anna Clements</a:t>
            </a:r>
            <a:endParaRPr lang="en-US" dirty="0"/>
          </a:p>
        </p:txBody>
      </p:sp>
      <p:sp>
        <p:nvSpPr>
          <p:cNvPr id="7" name="Slide Number Placeholder 6"/>
          <p:cNvSpPr>
            <a:spLocks noGrp="1"/>
          </p:cNvSpPr>
          <p:nvPr>
            <p:ph type="sldNum" sz="quarter" idx="12"/>
          </p:nvPr>
        </p:nvSpPr>
        <p:spPr/>
        <p:txBody>
          <a:bodyPr/>
          <a:lstStyle/>
          <a:p>
            <a:fld id="{7A30BA89-6FB6-4DD4-9C49-C17D9B062E65}" type="slidenum">
              <a:rPr lang="en-US" smtClean="0"/>
              <a:pPr/>
              <a:t>4</a:t>
            </a:fld>
            <a:endParaRPr lang="en-US"/>
          </a:p>
        </p:txBody>
      </p:sp>
    </p:spTree>
    <p:extLst>
      <p:ext uri="{BB962C8B-B14F-4D97-AF65-F5344CB8AC3E}">
        <p14:creationId xmlns:p14="http://schemas.microsoft.com/office/powerpoint/2010/main" val="114523563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3982"/>
            <a:ext cx="8229600" cy="556972"/>
          </a:xfr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a:noAutofit/>
          </a:bodyPr>
          <a:lstStyle/>
          <a:p>
            <a:r>
              <a:rPr lang="en-GB" sz="2400" dirty="0" smtClean="0"/>
              <a:t>Why do we need a CRIS</a:t>
            </a:r>
            <a:endParaRPr lang="en-GB" sz="2400" dirty="0"/>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098" y="551824"/>
            <a:ext cx="7909428" cy="491405"/>
          </a:xfrm>
          <a:prstGeom prst="rect">
            <a:avLst/>
          </a:prstGeom>
        </p:spPr>
      </p:pic>
      <p:sp>
        <p:nvSpPr>
          <p:cNvPr id="5" name="Footer Placeholder 4"/>
          <p:cNvSpPr>
            <a:spLocks noGrp="1"/>
          </p:cNvSpPr>
          <p:nvPr>
            <p:ph type="ftr" sz="quarter" idx="11"/>
          </p:nvPr>
        </p:nvSpPr>
        <p:spPr/>
        <p:txBody>
          <a:bodyPr/>
          <a:lstStyle/>
          <a:p>
            <a:r>
              <a:rPr lang="en-US" dirty="0" smtClean="0"/>
              <a:t>EUNIS2015, Dundee June 10</a:t>
            </a:r>
            <a:r>
              <a:rPr lang="en-US" baseline="30000" dirty="0" smtClean="0"/>
              <a:t>th</a:t>
            </a:r>
            <a:r>
              <a:rPr lang="en-US" dirty="0" smtClean="0"/>
              <a:t> 2015</a:t>
            </a:r>
            <a:endParaRPr lang="en-US" dirty="0"/>
          </a:p>
        </p:txBody>
      </p:sp>
      <p:sp>
        <p:nvSpPr>
          <p:cNvPr id="6" name="Date Placeholder 5"/>
          <p:cNvSpPr>
            <a:spLocks noGrp="1"/>
          </p:cNvSpPr>
          <p:nvPr>
            <p:ph type="dt" sz="half" idx="10"/>
          </p:nvPr>
        </p:nvSpPr>
        <p:spPr/>
        <p:txBody>
          <a:bodyPr/>
          <a:lstStyle/>
          <a:p>
            <a:r>
              <a:rPr lang="en-GB" dirty="0" smtClean="0"/>
              <a:t>Anna Clements</a:t>
            </a:r>
            <a:endParaRPr lang="en-US" dirty="0"/>
          </a:p>
        </p:txBody>
      </p:sp>
      <p:sp>
        <p:nvSpPr>
          <p:cNvPr id="7" name="Slide Number Placeholder 6"/>
          <p:cNvSpPr>
            <a:spLocks noGrp="1"/>
          </p:cNvSpPr>
          <p:nvPr>
            <p:ph type="sldNum" sz="quarter" idx="12"/>
          </p:nvPr>
        </p:nvSpPr>
        <p:spPr/>
        <p:txBody>
          <a:bodyPr/>
          <a:lstStyle/>
          <a:p>
            <a:fld id="{7A30BA89-6FB6-4DD4-9C49-C17D9B062E65}" type="slidenum">
              <a:rPr lang="en-US" smtClean="0"/>
              <a:pPr/>
              <a:t>5</a:t>
            </a:fld>
            <a:endParaRPr lang="en-US"/>
          </a:p>
        </p:txBody>
      </p:sp>
      <p:sp>
        <p:nvSpPr>
          <p:cNvPr id="8" name="Rectangle 4"/>
          <p:cNvSpPr>
            <a:spLocks noChangeArrowheads="1"/>
          </p:cNvSpPr>
          <p:nvPr/>
        </p:nvSpPr>
        <p:spPr bwMode="auto">
          <a:xfrm>
            <a:off x="1042988" y="3594100"/>
            <a:ext cx="7416800" cy="865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r>
              <a:rPr lang="en-GB" sz="2800" b="1" i="1" dirty="0">
                <a:solidFill>
                  <a:srgbClr val="990033"/>
                </a:solidFill>
              </a:rPr>
              <a:t>REF will require at least as much data collection by Universities</a:t>
            </a:r>
          </a:p>
        </p:txBody>
      </p:sp>
      <p:sp>
        <p:nvSpPr>
          <p:cNvPr id="9" name="Rectangle 5"/>
          <p:cNvSpPr>
            <a:spLocks noChangeArrowheads="1"/>
          </p:cNvSpPr>
          <p:nvPr/>
        </p:nvSpPr>
        <p:spPr bwMode="auto">
          <a:xfrm>
            <a:off x="1258888" y="4695825"/>
            <a:ext cx="5040312"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r>
              <a:rPr lang="en-GB" sz="2800" dirty="0">
                <a:solidFill>
                  <a:schemeClr val="bg1">
                    <a:lumMod val="50000"/>
                  </a:schemeClr>
                </a:solidFill>
              </a:rPr>
              <a:t>RAE/REF determines a third of research income in UK  &gt;  £1.5 billion</a:t>
            </a:r>
          </a:p>
        </p:txBody>
      </p:sp>
      <p:pic>
        <p:nvPicPr>
          <p:cNvPr id="10" name="Picture 7" descr="j02305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16500" y="1814513"/>
            <a:ext cx="3948915" cy="1817687"/>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3"/>
          <p:cNvSpPr>
            <a:spLocks noGrp="1" noChangeArrowheads="1"/>
          </p:cNvSpPr>
          <p:nvPr>
            <p:ph idx="1"/>
          </p:nvPr>
        </p:nvSpPr>
        <p:spPr bwMode="auto">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91440" tIns="45720" rIns="91440" bIns="45720" numCol="1" anchor="t" anchorCtr="0" compatLnSpc="1">
            <a:prstTxWarp prst="textNoShape">
              <a:avLst/>
            </a:prstTxWarp>
          </a:bodyPr>
          <a:lstStyle/>
          <a:p>
            <a:pPr marL="0" indent="0"/>
            <a:endParaRPr lang="en-GB" dirty="0" smtClean="0"/>
          </a:p>
          <a:p>
            <a:pPr marL="0" indent="0">
              <a:buNone/>
            </a:pPr>
            <a:r>
              <a:rPr lang="en-GB" i="1" dirty="0" smtClean="0">
                <a:solidFill>
                  <a:srgbClr val="FF0000"/>
                </a:solidFill>
              </a:rPr>
              <a:t>The </a:t>
            </a:r>
            <a:r>
              <a:rPr lang="en-GB" i="1" dirty="0">
                <a:solidFill>
                  <a:srgbClr val="FF0000"/>
                </a:solidFill>
              </a:rPr>
              <a:t>pain of </a:t>
            </a:r>
            <a:r>
              <a:rPr lang="en-GB" i="1" dirty="0" smtClean="0">
                <a:solidFill>
                  <a:srgbClr val="FF0000"/>
                </a:solidFill>
              </a:rPr>
              <a:t>RAE2008</a:t>
            </a:r>
            <a:endParaRPr lang="en-GB" i="1" dirty="0">
              <a:solidFill>
                <a:srgbClr val="FF0000"/>
              </a:solidFill>
            </a:endParaRPr>
          </a:p>
        </p:txBody>
      </p:sp>
    </p:spTree>
    <p:extLst>
      <p:ext uri="{BB962C8B-B14F-4D97-AF65-F5344CB8AC3E}">
        <p14:creationId xmlns:p14="http://schemas.microsoft.com/office/powerpoint/2010/main" val="335278569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3982"/>
            <a:ext cx="8229600" cy="556972"/>
          </a:xfr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a:noAutofit/>
          </a:bodyPr>
          <a:lstStyle/>
          <a:p>
            <a:r>
              <a:rPr lang="en-GB" sz="2400" dirty="0" smtClean="0"/>
              <a:t>… BUT not just for REF … UK </a:t>
            </a:r>
            <a:r>
              <a:rPr lang="en-GB" sz="2400" dirty="0" smtClean="0"/>
              <a:t>policy drivers</a:t>
            </a:r>
            <a:endParaRPr lang="en-GB" sz="2400" dirty="0"/>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098" y="551824"/>
            <a:ext cx="7909428" cy="491405"/>
          </a:xfrm>
          <a:prstGeom prst="rect">
            <a:avLst/>
          </a:prstGeom>
        </p:spPr>
      </p:pic>
      <p:sp>
        <p:nvSpPr>
          <p:cNvPr id="5" name="Footer Placeholder 4"/>
          <p:cNvSpPr>
            <a:spLocks noGrp="1"/>
          </p:cNvSpPr>
          <p:nvPr>
            <p:ph type="ftr" sz="quarter" idx="11"/>
          </p:nvPr>
        </p:nvSpPr>
        <p:spPr/>
        <p:txBody>
          <a:bodyPr/>
          <a:lstStyle/>
          <a:p>
            <a:r>
              <a:rPr lang="en-US" dirty="0" smtClean="0"/>
              <a:t>EUNIS2015, Dundee June 10</a:t>
            </a:r>
            <a:r>
              <a:rPr lang="en-US" baseline="30000" dirty="0" smtClean="0"/>
              <a:t>th</a:t>
            </a:r>
            <a:r>
              <a:rPr lang="en-US" dirty="0" smtClean="0"/>
              <a:t> 2015</a:t>
            </a:r>
            <a:endParaRPr lang="en-US" dirty="0"/>
          </a:p>
        </p:txBody>
      </p:sp>
      <p:sp>
        <p:nvSpPr>
          <p:cNvPr id="6" name="Date Placeholder 5"/>
          <p:cNvSpPr>
            <a:spLocks noGrp="1"/>
          </p:cNvSpPr>
          <p:nvPr>
            <p:ph type="dt" sz="half" idx="10"/>
          </p:nvPr>
        </p:nvSpPr>
        <p:spPr/>
        <p:txBody>
          <a:bodyPr/>
          <a:lstStyle/>
          <a:p>
            <a:r>
              <a:rPr lang="en-GB" dirty="0" smtClean="0"/>
              <a:t>Anna Clements</a:t>
            </a:r>
            <a:endParaRPr lang="en-US" dirty="0"/>
          </a:p>
        </p:txBody>
      </p:sp>
      <p:sp>
        <p:nvSpPr>
          <p:cNvPr id="7" name="Slide Number Placeholder 6"/>
          <p:cNvSpPr>
            <a:spLocks noGrp="1"/>
          </p:cNvSpPr>
          <p:nvPr>
            <p:ph type="sldNum" sz="quarter" idx="12"/>
          </p:nvPr>
        </p:nvSpPr>
        <p:spPr/>
        <p:txBody>
          <a:bodyPr/>
          <a:lstStyle/>
          <a:p>
            <a:fld id="{7A30BA89-6FB6-4DD4-9C49-C17D9B062E65}" type="slidenum">
              <a:rPr lang="en-US" smtClean="0"/>
              <a:pPr/>
              <a:t>6</a:t>
            </a:fld>
            <a:endParaRPr lang="en-US"/>
          </a:p>
        </p:txBody>
      </p:sp>
      <p:graphicFrame>
        <p:nvGraphicFramePr>
          <p:cNvPr id="11" name="Table 10"/>
          <p:cNvGraphicFramePr>
            <a:graphicFrameLocks noGrp="1"/>
          </p:cNvGraphicFramePr>
          <p:nvPr>
            <p:extLst>
              <p:ext uri="{D42A27DB-BD31-4B8C-83A1-F6EECF244321}">
                <p14:modId xmlns:p14="http://schemas.microsoft.com/office/powerpoint/2010/main" val="3757335139"/>
              </p:ext>
            </p:extLst>
          </p:nvPr>
        </p:nvGraphicFramePr>
        <p:xfrm>
          <a:off x="457200" y="2009141"/>
          <a:ext cx="4114800" cy="2966720"/>
        </p:xfrm>
        <a:graphic>
          <a:graphicData uri="http://schemas.openxmlformats.org/drawingml/2006/table">
            <a:tbl>
              <a:tblPr firstRow="1" bandRow="1">
                <a:tableStyleId>{5C22544A-7EE6-4342-B048-85BDC9FD1C3A}</a:tableStyleId>
              </a:tblPr>
              <a:tblGrid>
                <a:gridCol w="822960"/>
                <a:gridCol w="822960"/>
                <a:gridCol w="822960"/>
                <a:gridCol w="822960"/>
                <a:gridCol w="822960"/>
              </a:tblGrid>
              <a:tr h="370840">
                <a:tc>
                  <a:txBody>
                    <a:bodyPr/>
                    <a:lstStyle/>
                    <a:p>
                      <a:r>
                        <a:rPr lang="en-US" dirty="0" smtClean="0"/>
                        <a:t>2007</a:t>
                      </a:r>
                      <a:endParaRPr lang="en-US" dirty="0"/>
                    </a:p>
                  </a:txBody>
                  <a:tcPr/>
                </a:tc>
                <a:tc>
                  <a:txBody>
                    <a:bodyPr/>
                    <a:lstStyle/>
                    <a:p>
                      <a:r>
                        <a:rPr lang="en-US" dirty="0" smtClean="0"/>
                        <a:t>2008</a:t>
                      </a:r>
                      <a:endParaRPr lang="en-US" dirty="0"/>
                    </a:p>
                  </a:txBody>
                  <a:tcPr/>
                </a:tc>
                <a:tc>
                  <a:txBody>
                    <a:bodyPr/>
                    <a:lstStyle/>
                    <a:p>
                      <a:r>
                        <a:rPr lang="en-US" dirty="0" smtClean="0"/>
                        <a:t>2009</a:t>
                      </a:r>
                      <a:endParaRPr lang="en-US" dirty="0"/>
                    </a:p>
                  </a:txBody>
                  <a:tcPr/>
                </a:tc>
                <a:tc>
                  <a:txBody>
                    <a:bodyPr/>
                    <a:lstStyle/>
                    <a:p>
                      <a:r>
                        <a:rPr lang="en-US" dirty="0" smtClean="0"/>
                        <a:t>2010</a:t>
                      </a:r>
                      <a:endParaRPr lang="en-US" dirty="0"/>
                    </a:p>
                  </a:txBody>
                  <a:tcPr/>
                </a:tc>
                <a:tc>
                  <a:txBody>
                    <a:bodyPr/>
                    <a:lstStyle/>
                    <a:p>
                      <a:r>
                        <a:rPr lang="en-US" dirty="0" smtClean="0"/>
                        <a:t>2011</a:t>
                      </a:r>
                      <a:endParaRPr lang="en-US" dirty="0"/>
                    </a:p>
                  </a:txBody>
                  <a:tcPr/>
                </a:tc>
              </a:tr>
              <a:tr h="370840">
                <a:tc>
                  <a:txBody>
                    <a:bodyPr/>
                    <a:lstStyle/>
                    <a:p>
                      <a:endParaRPr lang="en-US" dirty="0"/>
                    </a:p>
                  </a:txBody>
                  <a:tcPr>
                    <a:solidFill>
                      <a:srgbClr val="FFFF00"/>
                    </a:solidFill>
                  </a:tcPr>
                </a:tc>
                <a:tc>
                  <a:txBody>
                    <a:bodyPr/>
                    <a:lstStyle/>
                    <a:p>
                      <a:r>
                        <a:rPr lang="en-US" dirty="0" smtClean="0"/>
                        <a:t>RAE</a:t>
                      </a:r>
                      <a:endParaRPr lang="en-US" dirty="0"/>
                    </a:p>
                  </a:txBody>
                  <a:tcPr/>
                </a:tc>
                <a:tc>
                  <a:txBody>
                    <a:bodyPr/>
                    <a:lstStyle/>
                    <a:p>
                      <a:endParaRPr lang="en-US" dirty="0"/>
                    </a:p>
                  </a:txBody>
                  <a:tcPr/>
                </a:tc>
                <a:tc>
                  <a:txBody>
                    <a:bodyPr/>
                    <a:lstStyle/>
                    <a:p>
                      <a:endParaRPr lang="en-US"/>
                    </a:p>
                  </a:txBody>
                  <a:tcPr/>
                </a:tc>
                <a:tc>
                  <a:txBody>
                    <a:bodyPr/>
                    <a:lstStyle/>
                    <a:p>
                      <a:endParaRPr lang="en-US" dirty="0"/>
                    </a:p>
                  </a:txBody>
                  <a:tcPr>
                    <a:solidFill>
                      <a:srgbClr val="FFFF00"/>
                    </a:solidFill>
                  </a:tcPr>
                </a:tc>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r>
              <a:tr h="370840">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r>
            </a:tbl>
          </a:graphicData>
        </a:graphic>
      </p:graphicFrame>
    </p:spTree>
    <p:extLst>
      <p:ext uri="{BB962C8B-B14F-4D97-AF65-F5344CB8AC3E}">
        <p14:creationId xmlns:p14="http://schemas.microsoft.com/office/powerpoint/2010/main" val="393090258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3982"/>
            <a:ext cx="8229600" cy="556972"/>
          </a:xfr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a:noAutofit/>
          </a:bodyPr>
          <a:lstStyle/>
          <a:p>
            <a:r>
              <a:rPr lang="en-GB" sz="2400" dirty="0" smtClean="0"/>
              <a:t>… BUT not just for REF … UK </a:t>
            </a:r>
            <a:r>
              <a:rPr lang="en-GB" sz="2400" dirty="0" smtClean="0"/>
              <a:t>policy drivers</a:t>
            </a:r>
            <a:endParaRPr lang="en-GB" sz="2400" dirty="0"/>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098" y="551824"/>
            <a:ext cx="7909428" cy="491405"/>
          </a:xfrm>
          <a:prstGeom prst="rect">
            <a:avLst/>
          </a:prstGeom>
        </p:spPr>
      </p:pic>
      <p:sp>
        <p:nvSpPr>
          <p:cNvPr id="5" name="Footer Placeholder 4"/>
          <p:cNvSpPr>
            <a:spLocks noGrp="1"/>
          </p:cNvSpPr>
          <p:nvPr>
            <p:ph type="ftr" sz="quarter" idx="11"/>
          </p:nvPr>
        </p:nvSpPr>
        <p:spPr/>
        <p:txBody>
          <a:bodyPr/>
          <a:lstStyle/>
          <a:p>
            <a:r>
              <a:rPr lang="en-US" dirty="0" smtClean="0"/>
              <a:t>EUNIS2015, Dundee June 10</a:t>
            </a:r>
            <a:r>
              <a:rPr lang="en-US" baseline="30000" dirty="0" smtClean="0"/>
              <a:t>th</a:t>
            </a:r>
            <a:r>
              <a:rPr lang="en-US" dirty="0" smtClean="0"/>
              <a:t> 2015</a:t>
            </a:r>
            <a:endParaRPr lang="en-US" dirty="0"/>
          </a:p>
        </p:txBody>
      </p:sp>
      <p:sp>
        <p:nvSpPr>
          <p:cNvPr id="6" name="Date Placeholder 5"/>
          <p:cNvSpPr>
            <a:spLocks noGrp="1"/>
          </p:cNvSpPr>
          <p:nvPr>
            <p:ph type="dt" sz="half" idx="10"/>
          </p:nvPr>
        </p:nvSpPr>
        <p:spPr/>
        <p:txBody>
          <a:bodyPr/>
          <a:lstStyle/>
          <a:p>
            <a:r>
              <a:rPr lang="en-GB" dirty="0" smtClean="0"/>
              <a:t>Anna Clements</a:t>
            </a:r>
            <a:endParaRPr lang="en-US" dirty="0"/>
          </a:p>
        </p:txBody>
      </p:sp>
      <p:sp>
        <p:nvSpPr>
          <p:cNvPr id="7" name="Slide Number Placeholder 6"/>
          <p:cNvSpPr>
            <a:spLocks noGrp="1"/>
          </p:cNvSpPr>
          <p:nvPr>
            <p:ph type="sldNum" sz="quarter" idx="12"/>
          </p:nvPr>
        </p:nvSpPr>
        <p:spPr/>
        <p:txBody>
          <a:bodyPr/>
          <a:lstStyle/>
          <a:p>
            <a:fld id="{7A30BA89-6FB6-4DD4-9C49-C17D9B062E65}" type="slidenum">
              <a:rPr lang="en-US" smtClean="0"/>
              <a:pPr/>
              <a:t>7</a:t>
            </a:fld>
            <a:endParaRPr lang="en-US"/>
          </a:p>
        </p:txBody>
      </p:sp>
      <p:graphicFrame>
        <p:nvGraphicFramePr>
          <p:cNvPr id="11" name="Table 10"/>
          <p:cNvGraphicFramePr>
            <a:graphicFrameLocks noGrp="1"/>
          </p:cNvGraphicFramePr>
          <p:nvPr>
            <p:extLst>
              <p:ext uri="{D42A27DB-BD31-4B8C-83A1-F6EECF244321}">
                <p14:modId xmlns:p14="http://schemas.microsoft.com/office/powerpoint/2010/main" val="2169954491"/>
              </p:ext>
            </p:extLst>
          </p:nvPr>
        </p:nvGraphicFramePr>
        <p:xfrm>
          <a:off x="457200" y="2009141"/>
          <a:ext cx="4937760" cy="3784600"/>
        </p:xfrm>
        <a:graphic>
          <a:graphicData uri="http://schemas.openxmlformats.org/drawingml/2006/table">
            <a:tbl>
              <a:tblPr firstRow="1" bandRow="1">
                <a:tableStyleId>{5C22544A-7EE6-4342-B048-85BDC9FD1C3A}</a:tableStyleId>
              </a:tblPr>
              <a:tblGrid>
                <a:gridCol w="822960"/>
                <a:gridCol w="822960"/>
                <a:gridCol w="822960"/>
                <a:gridCol w="822960"/>
                <a:gridCol w="822960"/>
                <a:gridCol w="822960"/>
              </a:tblGrid>
              <a:tr h="370840">
                <a:tc>
                  <a:txBody>
                    <a:bodyPr/>
                    <a:lstStyle/>
                    <a:p>
                      <a:r>
                        <a:rPr lang="en-US" dirty="0" smtClean="0"/>
                        <a:t>2007</a:t>
                      </a:r>
                      <a:endParaRPr lang="en-US" dirty="0"/>
                    </a:p>
                  </a:txBody>
                  <a:tcPr/>
                </a:tc>
                <a:tc>
                  <a:txBody>
                    <a:bodyPr/>
                    <a:lstStyle/>
                    <a:p>
                      <a:r>
                        <a:rPr lang="en-US" dirty="0" smtClean="0"/>
                        <a:t>2008</a:t>
                      </a:r>
                      <a:endParaRPr lang="en-US" dirty="0"/>
                    </a:p>
                  </a:txBody>
                  <a:tcPr/>
                </a:tc>
                <a:tc>
                  <a:txBody>
                    <a:bodyPr/>
                    <a:lstStyle/>
                    <a:p>
                      <a:r>
                        <a:rPr lang="en-US" dirty="0" smtClean="0"/>
                        <a:t>2009</a:t>
                      </a:r>
                      <a:endParaRPr lang="en-US" dirty="0"/>
                    </a:p>
                  </a:txBody>
                  <a:tcPr/>
                </a:tc>
                <a:tc>
                  <a:txBody>
                    <a:bodyPr/>
                    <a:lstStyle/>
                    <a:p>
                      <a:r>
                        <a:rPr lang="en-US" dirty="0" smtClean="0"/>
                        <a:t>2010</a:t>
                      </a:r>
                      <a:endParaRPr lang="en-US" dirty="0"/>
                    </a:p>
                  </a:txBody>
                  <a:tcPr/>
                </a:tc>
                <a:tc>
                  <a:txBody>
                    <a:bodyPr/>
                    <a:lstStyle/>
                    <a:p>
                      <a:r>
                        <a:rPr lang="en-US" dirty="0" smtClean="0"/>
                        <a:t>2011</a:t>
                      </a:r>
                      <a:endParaRPr lang="en-US" dirty="0"/>
                    </a:p>
                  </a:txBody>
                  <a:tcPr/>
                </a:tc>
                <a:tc>
                  <a:txBody>
                    <a:bodyPr/>
                    <a:lstStyle/>
                    <a:p>
                      <a:r>
                        <a:rPr lang="en-US" dirty="0" smtClean="0"/>
                        <a:t>2012</a:t>
                      </a:r>
                      <a:endParaRPr lang="en-US" dirty="0"/>
                    </a:p>
                  </a:txBody>
                  <a:tcPr/>
                </a:tc>
              </a:tr>
              <a:tr h="370840">
                <a:tc>
                  <a:txBody>
                    <a:bodyPr/>
                    <a:lstStyle/>
                    <a:p>
                      <a:endParaRPr lang="en-US" dirty="0"/>
                    </a:p>
                  </a:txBody>
                  <a:tcPr>
                    <a:solidFill>
                      <a:srgbClr val="FFFF00"/>
                    </a:solidFill>
                  </a:tcPr>
                </a:tc>
                <a:tc>
                  <a:txBody>
                    <a:bodyPr/>
                    <a:lstStyle/>
                    <a:p>
                      <a:r>
                        <a:rPr lang="en-US" dirty="0" smtClean="0"/>
                        <a:t>RAE</a:t>
                      </a:r>
                      <a:endParaRPr lang="en-US" dirty="0"/>
                    </a:p>
                  </a:txBody>
                  <a:tcPr/>
                </a:tc>
                <a:tc>
                  <a:txBody>
                    <a:bodyPr/>
                    <a:lstStyle/>
                    <a:p>
                      <a:endParaRPr lang="en-US" dirty="0"/>
                    </a:p>
                  </a:txBody>
                  <a:tcPr/>
                </a:tc>
                <a:tc>
                  <a:txBody>
                    <a:bodyPr/>
                    <a:lstStyle/>
                    <a:p>
                      <a:endParaRPr lang="en-US"/>
                    </a:p>
                  </a:txBody>
                  <a:tcPr/>
                </a:tc>
                <a:tc>
                  <a:txBody>
                    <a:bodyPr/>
                    <a:lstStyle/>
                    <a:p>
                      <a:endParaRPr lang="en-US" dirty="0"/>
                    </a:p>
                  </a:txBody>
                  <a:tcPr>
                    <a:solidFill>
                      <a:srgbClr val="FFFF00"/>
                    </a:solidFill>
                  </a:tcPr>
                </a:tc>
                <a:tc>
                  <a:txBody>
                    <a:bodyPr/>
                    <a:lstStyle/>
                    <a:p>
                      <a:endParaRPr lang="en-US" dirty="0"/>
                    </a:p>
                  </a:txBody>
                  <a:tcPr>
                    <a:solidFill>
                      <a:srgbClr val="FFFF00"/>
                    </a:solidFill>
                  </a:tcPr>
                </a:tc>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r>
                        <a:rPr lang="en-US" dirty="0" smtClean="0"/>
                        <a:t>Impact</a:t>
                      </a:r>
                      <a:endParaRPr lang="en-US" dirty="0"/>
                    </a:p>
                  </a:txBody>
                  <a:tcPr>
                    <a:solidFill>
                      <a:srgbClr val="FFFF00"/>
                    </a:solidFill>
                  </a:tcPr>
                </a:tc>
              </a:tr>
              <a:tr h="370840">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EPSRC Roadmap</a:t>
                      </a:r>
                    </a:p>
                    <a:p>
                      <a:endParaRPr lang="en-US" dirty="0"/>
                    </a:p>
                  </a:txBody>
                  <a:tcPr>
                    <a:solidFill>
                      <a:srgbClr val="FFFF00"/>
                    </a:solidFill>
                  </a:tcPr>
                </a:tc>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r>
                        <a:rPr lang="en-US" dirty="0" smtClean="0"/>
                        <a:t>ROS</a:t>
                      </a:r>
                      <a:endParaRPr lang="en-US" dirty="0"/>
                    </a:p>
                  </a:txBody>
                  <a:tcPr>
                    <a:solidFill>
                      <a:srgbClr val="FFFF00"/>
                    </a:solidFill>
                  </a:tcPr>
                </a:tc>
              </a:tr>
              <a:tr h="370840">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tr>
            </a:tbl>
          </a:graphicData>
        </a:graphic>
      </p:graphicFrame>
    </p:spTree>
    <p:extLst>
      <p:ext uri="{BB962C8B-B14F-4D97-AF65-F5344CB8AC3E}">
        <p14:creationId xmlns:p14="http://schemas.microsoft.com/office/powerpoint/2010/main" val="383462533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3982"/>
            <a:ext cx="8229600" cy="556972"/>
          </a:xfr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a:noAutofit/>
          </a:bodyPr>
          <a:lstStyle/>
          <a:p>
            <a:r>
              <a:rPr lang="en-GB" sz="2400" dirty="0" smtClean="0"/>
              <a:t>… BUT not just for REF … UK </a:t>
            </a:r>
            <a:r>
              <a:rPr lang="en-GB" sz="2400" dirty="0" smtClean="0"/>
              <a:t>policy drivers</a:t>
            </a:r>
            <a:endParaRPr lang="en-GB" sz="2400" dirty="0"/>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098" y="551824"/>
            <a:ext cx="7909428" cy="491405"/>
          </a:xfrm>
          <a:prstGeom prst="rect">
            <a:avLst/>
          </a:prstGeom>
        </p:spPr>
      </p:pic>
      <p:sp>
        <p:nvSpPr>
          <p:cNvPr id="5" name="Footer Placeholder 4"/>
          <p:cNvSpPr>
            <a:spLocks noGrp="1"/>
          </p:cNvSpPr>
          <p:nvPr>
            <p:ph type="ftr" sz="quarter" idx="11"/>
          </p:nvPr>
        </p:nvSpPr>
        <p:spPr/>
        <p:txBody>
          <a:bodyPr/>
          <a:lstStyle/>
          <a:p>
            <a:r>
              <a:rPr lang="en-US" dirty="0" smtClean="0"/>
              <a:t>EUNIS2015, Dundee June 10</a:t>
            </a:r>
            <a:r>
              <a:rPr lang="en-US" baseline="30000" dirty="0" smtClean="0"/>
              <a:t>th</a:t>
            </a:r>
            <a:r>
              <a:rPr lang="en-US" dirty="0" smtClean="0"/>
              <a:t> 2015</a:t>
            </a:r>
            <a:endParaRPr lang="en-US" dirty="0"/>
          </a:p>
        </p:txBody>
      </p:sp>
      <p:sp>
        <p:nvSpPr>
          <p:cNvPr id="6" name="Date Placeholder 5"/>
          <p:cNvSpPr>
            <a:spLocks noGrp="1"/>
          </p:cNvSpPr>
          <p:nvPr>
            <p:ph type="dt" sz="half" idx="10"/>
          </p:nvPr>
        </p:nvSpPr>
        <p:spPr/>
        <p:txBody>
          <a:bodyPr/>
          <a:lstStyle/>
          <a:p>
            <a:r>
              <a:rPr lang="en-GB" dirty="0" smtClean="0"/>
              <a:t>Anna Clements</a:t>
            </a:r>
            <a:endParaRPr lang="en-US" dirty="0"/>
          </a:p>
        </p:txBody>
      </p:sp>
      <p:sp>
        <p:nvSpPr>
          <p:cNvPr id="7" name="Slide Number Placeholder 6"/>
          <p:cNvSpPr>
            <a:spLocks noGrp="1"/>
          </p:cNvSpPr>
          <p:nvPr>
            <p:ph type="sldNum" sz="quarter" idx="12"/>
          </p:nvPr>
        </p:nvSpPr>
        <p:spPr/>
        <p:txBody>
          <a:bodyPr/>
          <a:lstStyle/>
          <a:p>
            <a:fld id="{7A30BA89-6FB6-4DD4-9C49-C17D9B062E65}" type="slidenum">
              <a:rPr lang="en-US" smtClean="0"/>
              <a:pPr/>
              <a:t>8</a:t>
            </a:fld>
            <a:endParaRPr lang="en-US"/>
          </a:p>
        </p:txBody>
      </p:sp>
      <p:graphicFrame>
        <p:nvGraphicFramePr>
          <p:cNvPr id="11" name="Table 10"/>
          <p:cNvGraphicFramePr>
            <a:graphicFrameLocks noGrp="1"/>
          </p:cNvGraphicFramePr>
          <p:nvPr>
            <p:extLst>
              <p:ext uri="{D42A27DB-BD31-4B8C-83A1-F6EECF244321}">
                <p14:modId xmlns:p14="http://schemas.microsoft.com/office/powerpoint/2010/main" val="570080190"/>
              </p:ext>
            </p:extLst>
          </p:nvPr>
        </p:nvGraphicFramePr>
        <p:xfrm>
          <a:off x="457200" y="2009141"/>
          <a:ext cx="5760720" cy="4053840"/>
        </p:xfrm>
        <a:graphic>
          <a:graphicData uri="http://schemas.openxmlformats.org/drawingml/2006/table">
            <a:tbl>
              <a:tblPr firstRow="1" bandRow="1">
                <a:tableStyleId>{5C22544A-7EE6-4342-B048-85BDC9FD1C3A}</a:tableStyleId>
              </a:tblPr>
              <a:tblGrid>
                <a:gridCol w="822960"/>
                <a:gridCol w="822960"/>
                <a:gridCol w="822960"/>
                <a:gridCol w="822960"/>
                <a:gridCol w="822960"/>
                <a:gridCol w="822960"/>
                <a:gridCol w="822960"/>
              </a:tblGrid>
              <a:tr h="370840">
                <a:tc>
                  <a:txBody>
                    <a:bodyPr/>
                    <a:lstStyle/>
                    <a:p>
                      <a:r>
                        <a:rPr lang="en-US" dirty="0" smtClean="0"/>
                        <a:t>2007</a:t>
                      </a:r>
                      <a:endParaRPr lang="en-US" dirty="0"/>
                    </a:p>
                  </a:txBody>
                  <a:tcPr/>
                </a:tc>
                <a:tc>
                  <a:txBody>
                    <a:bodyPr/>
                    <a:lstStyle/>
                    <a:p>
                      <a:r>
                        <a:rPr lang="en-US" dirty="0" smtClean="0"/>
                        <a:t>2008</a:t>
                      </a:r>
                      <a:endParaRPr lang="en-US" dirty="0"/>
                    </a:p>
                  </a:txBody>
                  <a:tcPr/>
                </a:tc>
                <a:tc>
                  <a:txBody>
                    <a:bodyPr/>
                    <a:lstStyle/>
                    <a:p>
                      <a:r>
                        <a:rPr lang="en-US" dirty="0" smtClean="0"/>
                        <a:t>2009</a:t>
                      </a:r>
                      <a:endParaRPr lang="en-US" dirty="0"/>
                    </a:p>
                  </a:txBody>
                  <a:tcPr/>
                </a:tc>
                <a:tc>
                  <a:txBody>
                    <a:bodyPr/>
                    <a:lstStyle/>
                    <a:p>
                      <a:r>
                        <a:rPr lang="en-US" dirty="0" smtClean="0"/>
                        <a:t>2010</a:t>
                      </a:r>
                      <a:endParaRPr lang="en-US" dirty="0"/>
                    </a:p>
                  </a:txBody>
                  <a:tcPr/>
                </a:tc>
                <a:tc>
                  <a:txBody>
                    <a:bodyPr/>
                    <a:lstStyle/>
                    <a:p>
                      <a:r>
                        <a:rPr lang="en-US" dirty="0" smtClean="0"/>
                        <a:t>2011</a:t>
                      </a:r>
                      <a:endParaRPr lang="en-US" dirty="0"/>
                    </a:p>
                  </a:txBody>
                  <a:tcPr/>
                </a:tc>
                <a:tc>
                  <a:txBody>
                    <a:bodyPr/>
                    <a:lstStyle/>
                    <a:p>
                      <a:r>
                        <a:rPr lang="en-US" dirty="0" smtClean="0"/>
                        <a:t>2012</a:t>
                      </a:r>
                      <a:endParaRPr lang="en-US" dirty="0"/>
                    </a:p>
                  </a:txBody>
                  <a:tcPr/>
                </a:tc>
                <a:tc>
                  <a:txBody>
                    <a:bodyPr/>
                    <a:lstStyle/>
                    <a:p>
                      <a:r>
                        <a:rPr lang="en-US" dirty="0" smtClean="0"/>
                        <a:t>2013</a:t>
                      </a:r>
                      <a:endParaRPr lang="en-US" dirty="0"/>
                    </a:p>
                  </a:txBody>
                  <a:tcPr/>
                </a:tc>
              </a:tr>
              <a:tr h="370840">
                <a:tc>
                  <a:txBody>
                    <a:bodyPr/>
                    <a:lstStyle/>
                    <a:p>
                      <a:endParaRPr lang="en-US" dirty="0"/>
                    </a:p>
                  </a:txBody>
                  <a:tcPr>
                    <a:solidFill>
                      <a:srgbClr val="FFFF00"/>
                    </a:solidFill>
                  </a:tcPr>
                </a:tc>
                <a:tc>
                  <a:txBody>
                    <a:bodyPr/>
                    <a:lstStyle/>
                    <a:p>
                      <a:r>
                        <a:rPr lang="en-US" dirty="0" smtClean="0"/>
                        <a:t>RAE</a:t>
                      </a:r>
                      <a:endParaRPr lang="en-US" dirty="0"/>
                    </a:p>
                  </a:txBody>
                  <a:tcPr/>
                </a:tc>
                <a:tc>
                  <a:txBody>
                    <a:bodyPr/>
                    <a:lstStyle/>
                    <a:p>
                      <a:endParaRPr lang="en-US" dirty="0"/>
                    </a:p>
                  </a:txBody>
                  <a:tcPr/>
                </a:tc>
                <a:tc>
                  <a:txBody>
                    <a:bodyPr/>
                    <a:lstStyle/>
                    <a:p>
                      <a:endParaRPr lang="en-US"/>
                    </a:p>
                  </a:txBody>
                  <a:tcPr/>
                </a:tc>
                <a:tc>
                  <a:txBody>
                    <a:bodyPr/>
                    <a:lstStyle/>
                    <a:p>
                      <a:endParaRPr lang="en-US" dirty="0"/>
                    </a:p>
                  </a:txBody>
                  <a:tcPr>
                    <a:solidFill>
                      <a:srgbClr val="FFFF00"/>
                    </a:solidFill>
                  </a:tcPr>
                </a:tc>
                <a:tc>
                  <a:txBody>
                    <a:bodyPr/>
                    <a:lstStyle/>
                    <a:p>
                      <a:endParaRPr lang="en-US" dirty="0"/>
                    </a:p>
                  </a:txBody>
                  <a:tcPr>
                    <a:solidFill>
                      <a:srgbClr val="FFFF00"/>
                    </a:solidFill>
                  </a:tcPr>
                </a:tc>
                <a:tc>
                  <a:txBody>
                    <a:bodyPr/>
                    <a:lstStyle/>
                    <a:p>
                      <a:endParaRPr lang="en-US" dirty="0"/>
                    </a:p>
                  </a:txBody>
                  <a:tcPr>
                    <a:solidFill>
                      <a:srgbClr val="FFFF00"/>
                    </a:solidFill>
                  </a:tcPr>
                </a:tc>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r>
                        <a:rPr lang="en-US" dirty="0" smtClean="0"/>
                        <a:t>Impact</a:t>
                      </a:r>
                      <a:endParaRPr lang="en-US" dirty="0"/>
                    </a:p>
                  </a:txBody>
                  <a:tcPr>
                    <a:solidFill>
                      <a:srgbClr val="FFFF00"/>
                    </a:solidFill>
                  </a:tcPr>
                </a:tc>
                <a:tc>
                  <a:txBody>
                    <a:bodyPr/>
                    <a:lstStyle/>
                    <a:p>
                      <a:endParaRPr lang="en-US" dirty="0"/>
                    </a:p>
                  </a:txBody>
                  <a:tcPr>
                    <a:solidFill>
                      <a:srgbClr val="FFFF00"/>
                    </a:solidFill>
                  </a:tcPr>
                </a:tc>
              </a:tr>
              <a:tr h="370840">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EPSRC Roadmap</a:t>
                      </a:r>
                    </a:p>
                    <a:p>
                      <a:endParaRPr lang="en-US" dirty="0"/>
                    </a:p>
                  </a:txBody>
                  <a:tcPr>
                    <a:solidFill>
                      <a:srgbClr val="FFFF00"/>
                    </a:solidFill>
                  </a:tcPr>
                </a:tc>
                <a:tc>
                  <a:txBody>
                    <a:bodyPr/>
                    <a:lstStyle/>
                    <a:p>
                      <a:endParaRPr lang="en-US" dirty="0"/>
                    </a:p>
                  </a:txBody>
                  <a:tcPr>
                    <a:solidFill>
                      <a:srgbClr val="FFFF00"/>
                    </a:solidFill>
                  </a:tcPr>
                </a:tc>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r>
                        <a:rPr lang="en-US" dirty="0" smtClean="0"/>
                        <a:t>ROS</a:t>
                      </a:r>
                      <a:endParaRPr lang="en-US" dirty="0"/>
                    </a:p>
                  </a:txBody>
                  <a:tcPr>
                    <a:solidFill>
                      <a:srgbClr val="FFFF00"/>
                    </a:solidFill>
                  </a:tcPr>
                </a:tc>
                <a:tc>
                  <a:txBody>
                    <a:bodyPr/>
                    <a:lstStyle/>
                    <a:p>
                      <a:endParaRPr lang="en-US" dirty="0"/>
                    </a:p>
                  </a:txBody>
                  <a:tcPr>
                    <a:solidFill>
                      <a:srgbClr val="FFFF00"/>
                    </a:solidFill>
                  </a:tcPr>
                </a:tc>
              </a:tr>
              <a:tr h="370840">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r>
                        <a:rPr lang="en-US" dirty="0" smtClean="0"/>
                        <a:t>RCUK OA</a:t>
                      </a:r>
                      <a:endParaRPr lang="en-US" dirty="0"/>
                    </a:p>
                  </a:txBody>
                  <a:tcPr>
                    <a:solidFill>
                      <a:srgbClr val="FFFF00"/>
                    </a:solidFill>
                  </a:tcPr>
                </a:tc>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r>
              <a:tr h="370840">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spTree>
    <p:extLst>
      <p:ext uri="{BB962C8B-B14F-4D97-AF65-F5344CB8AC3E}">
        <p14:creationId xmlns:p14="http://schemas.microsoft.com/office/powerpoint/2010/main" val="383462533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3982"/>
            <a:ext cx="8229600" cy="556972"/>
          </a:xfr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a:noAutofit/>
          </a:bodyPr>
          <a:lstStyle/>
          <a:p>
            <a:r>
              <a:rPr lang="en-GB" sz="2400" dirty="0" smtClean="0"/>
              <a:t>… BUT not just for REF … UK </a:t>
            </a:r>
            <a:r>
              <a:rPr lang="en-GB" sz="2400" dirty="0" smtClean="0"/>
              <a:t>policy drivers</a:t>
            </a:r>
            <a:endParaRPr lang="en-GB" sz="2400" dirty="0"/>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098" y="551824"/>
            <a:ext cx="7909428" cy="491405"/>
          </a:xfrm>
          <a:prstGeom prst="rect">
            <a:avLst/>
          </a:prstGeom>
        </p:spPr>
      </p:pic>
      <p:sp>
        <p:nvSpPr>
          <p:cNvPr id="5" name="Footer Placeholder 4"/>
          <p:cNvSpPr>
            <a:spLocks noGrp="1"/>
          </p:cNvSpPr>
          <p:nvPr>
            <p:ph type="ftr" sz="quarter" idx="11"/>
          </p:nvPr>
        </p:nvSpPr>
        <p:spPr/>
        <p:txBody>
          <a:bodyPr/>
          <a:lstStyle/>
          <a:p>
            <a:r>
              <a:rPr lang="en-US" dirty="0" smtClean="0"/>
              <a:t>EUNIS2015, Dundee June 10</a:t>
            </a:r>
            <a:r>
              <a:rPr lang="en-US" baseline="30000" dirty="0" smtClean="0"/>
              <a:t>th</a:t>
            </a:r>
            <a:r>
              <a:rPr lang="en-US" dirty="0" smtClean="0"/>
              <a:t> 2015</a:t>
            </a:r>
            <a:endParaRPr lang="en-US" dirty="0"/>
          </a:p>
        </p:txBody>
      </p:sp>
      <p:sp>
        <p:nvSpPr>
          <p:cNvPr id="6" name="Date Placeholder 5"/>
          <p:cNvSpPr>
            <a:spLocks noGrp="1"/>
          </p:cNvSpPr>
          <p:nvPr>
            <p:ph type="dt" sz="half" idx="10"/>
          </p:nvPr>
        </p:nvSpPr>
        <p:spPr/>
        <p:txBody>
          <a:bodyPr/>
          <a:lstStyle/>
          <a:p>
            <a:r>
              <a:rPr lang="en-GB" dirty="0" smtClean="0"/>
              <a:t>Anna Clements</a:t>
            </a:r>
            <a:endParaRPr lang="en-US" dirty="0"/>
          </a:p>
        </p:txBody>
      </p:sp>
      <p:sp>
        <p:nvSpPr>
          <p:cNvPr id="7" name="Slide Number Placeholder 6"/>
          <p:cNvSpPr>
            <a:spLocks noGrp="1"/>
          </p:cNvSpPr>
          <p:nvPr>
            <p:ph type="sldNum" sz="quarter" idx="12"/>
          </p:nvPr>
        </p:nvSpPr>
        <p:spPr/>
        <p:txBody>
          <a:bodyPr/>
          <a:lstStyle/>
          <a:p>
            <a:fld id="{7A30BA89-6FB6-4DD4-9C49-C17D9B062E65}" type="slidenum">
              <a:rPr lang="en-US" smtClean="0"/>
              <a:pPr/>
              <a:t>9</a:t>
            </a:fld>
            <a:endParaRPr lang="en-US"/>
          </a:p>
        </p:txBody>
      </p:sp>
      <p:graphicFrame>
        <p:nvGraphicFramePr>
          <p:cNvPr id="11" name="Table 10"/>
          <p:cNvGraphicFramePr>
            <a:graphicFrameLocks noGrp="1"/>
          </p:cNvGraphicFramePr>
          <p:nvPr>
            <p:extLst>
              <p:ext uri="{D42A27DB-BD31-4B8C-83A1-F6EECF244321}">
                <p14:modId xmlns:p14="http://schemas.microsoft.com/office/powerpoint/2010/main" val="1982917732"/>
              </p:ext>
            </p:extLst>
          </p:nvPr>
        </p:nvGraphicFramePr>
        <p:xfrm>
          <a:off x="457200" y="2009141"/>
          <a:ext cx="8229600" cy="4323080"/>
        </p:xfrm>
        <a:graphic>
          <a:graphicData uri="http://schemas.openxmlformats.org/drawingml/2006/table">
            <a:tbl>
              <a:tblPr firstRow="1" bandRow="1">
                <a:tableStyleId>{5C22544A-7EE6-4342-B048-85BDC9FD1C3A}</a:tableStyleId>
              </a:tblPr>
              <a:tblGrid>
                <a:gridCol w="822960"/>
                <a:gridCol w="822960"/>
                <a:gridCol w="822960"/>
                <a:gridCol w="822960"/>
                <a:gridCol w="822960"/>
                <a:gridCol w="822960"/>
                <a:gridCol w="822960"/>
                <a:gridCol w="822960"/>
                <a:gridCol w="822960"/>
                <a:gridCol w="822960"/>
              </a:tblGrid>
              <a:tr h="370840">
                <a:tc>
                  <a:txBody>
                    <a:bodyPr/>
                    <a:lstStyle/>
                    <a:p>
                      <a:r>
                        <a:rPr lang="en-US" dirty="0" smtClean="0"/>
                        <a:t>2007</a:t>
                      </a:r>
                      <a:endParaRPr lang="en-US" dirty="0"/>
                    </a:p>
                  </a:txBody>
                  <a:tcPr/>
                </a:tc>
                <a:tc>
                  <a:txBody>
                    <a:bodyPr/>
                    <a:lstStyle/>
                    <a:p>
                      <a:r>
                        <a:rPr lang="en-US" dirty="0" smtClean="0"/>
                        <a:t>2008</a:t>
                      </a:r>
                      <a:endParaRPr lang="en-US" dirty="0"/>
                    </a:p>
                  </a:txBody>
                  <a:tcPr/>
                </a:tc>
                <a:tc>
                  <a:txBody>
                    <a:bodyPr/>
                    <a:lstStyle/>
                    <a:p>
                      <a:r>
                        <a:rPr lang="en-US" dirty="0" smtClean="0"/>
                        <a:t>2009</a:t>
                      </a:r>
                      <a:endParaRPr lang="en-US" dirty="0"/>
                    </a:p>
                  </a:txBody>
                  <a:tcPr/>
                </a:tc>
                <a:tc>
                  <a:txBody>
                    <a:bodyPr/>
                    <a:lstStyle/>
                    <a:p>
                      <a:r>
                        <a:rPr lang="en-US" dirty="0" smtClean="0"/>
                        <a:t>2010</a:t>
                      </a:r>
                      <a:endParaRPr lang="en-US" dirty="0"/>
                    </a:p>
                  </a:txBody>
                  <a:tcPr/>
                </a:tc>
                <a:tc>
                  <a:txBody>
                    <a:bodyPr/>
                    <a:lstStyle/>
                    <a:p>
                      <a:r>
                        <a:rPr lang="en-US" dirty="0" smtClean="0"/>
                        <a:t>2011</a:t>
                      </a:r>
                      <a:endParaRPr lang="en-US" dirty="0"/>
                    </a:p>
                  </a:txBody>
                  <a:tcPr/>
                </a:tc>
                <a:tc>
                  <a:txBody>
                    <a:bodyPr/>
                    <a:lstStyle/>
                    <a:p>
                      <a:r>
                        <a:rPr lang="en-US" dirty="0" smtClean="0"/>
                        <a:t>2012</a:t>
                      </a:r>
                      <a:endParaRPr lang="en-US" dirty="0"/>
                    </a:p>
                  </a:txBody>
                  <a:tcPr/>
                </a:tc>
                <a:tc>
                  <a:txBody>
                    <a:bodyPr/>
                    <a:lstStyle/>
                    <a:p>
                      <a:r>
                        <a:rPr lang="en-US" dirty="0" smtClean="0"/>
                        <a:t>2013</a:t>
                      </a:r>
                      <a:endParaRPr lang="en-US" dirty="0"/>
                    </a:p>
                  </a:txBody>
                  <a:tcPr/>
                </a:tc>
                <a:tc>
                  <a:txBody>
                    <a:bodyPr/>
                    <a:lstStyle/>
                    <a:p>
                      <a:r>
                        <a:rPr lang="en-US" dirty="0" smtClean="0"/>
                        <a:t>2014</a:t>
                      </a:r>
                      <a:endParaRPr lang="en-US" dirty="0"/>
                    </a:p>
                  </a:txBody>
                  <a:tcPr/>
                </a:tc>
                <a:tc>
                  <a:txBody>
                    <a:bodyPr/>
                    <a:lstStyle/>
                    <a:p>
                      <a:r>
                        <a:rPr lang="en-US" dirty="0" smtClean="0"/>
                        <a:t>2015</a:t>
                      </a:r>
                      <a:endParaRPr lang="en-US" dirty="0"/>
                    </a:p>
                  </a:txBody>
                  <a:tcPr/>
                </a:tc>
                <a:tc>
                  <a:txBody>
                    <a:bodyPr/>
                    <a:lstStyle/>
                    <a:p>
                      <a:r>
                        <a:rPr lang="en-US" dirty="0" smtClean="0"/>
                        <a:t>2016</a:t>
                      </a:r>
                      <a:endParaRPr lang="en-US" dirty="0"/>
                    </a:p>
                  </a:txBody>
                  <a:tcPr/>
                </a:tc>
              </a:tr>
              <a:tr h="370840">
                <a:tc>
                  <a:txBody>
                    <a:bodyPr/>
                    <a:lstStyle/>
                    <a:p>
                      <a:endParaRPr lang="en-US" dirty="0"/>
                    </a:p>
                  </a:txBody>
                  <a:tcPr>
                    <a:solidFill>
                      <a:srgbClr val="FFFF00"/>
                    </a:solidFill>
                  </a:tcPr>
                </a:tc>
                <a:tc>
                  <a:txBody>
                    <a:bodyPr/>
                    <a:lstStyle/>
                    <a:p>
                      <a:r>
                        <a:rPr lang="en-US" dirty="0" smtClean="0"/>
                        <a:t>RAE</a:t>
                      </a:r>
                      <a:endParaRPr lang="en-US" dirty="0"/>
                    </a:p>
                  </a:txBody>
                  <a:tcPr/>
                </a:tc>
                <a:tc>
                  <a:txBody>
                    <a:bodyPr/>
                    <a:lstStyle/>
                    <a:p>
                      <a:endParaRPr lang="en-US" dirty="0"/>
                    </a:p>
                  </a:txBody>
                  <a:tcPr/>
                </a:tc>
                <a:tc>
                  <a:txBody>
                    <a:bodyPr/>
                    <a:lstStyle/>
                    <a:p>
                      <a:endParaRPr lang="en-US"/>
                    </a:p>
                  </a:txBody>
                  <a:tcPr/>
                </a:tc>
                <a:tc>
                  <a:txBody>
                    <a:bodyPr/>
                    <a:lstStyle/>
                    <a:p>
                      <a:endParaRPr lang="en-US" dirty="0"/>
                    </a:p>
                  </a:txBody>
                  <a:tcPr>
                    <a:solidFill>
                      <a:srgbClr val="FFFF00"/>
                    </a:solidFill>
                  </a:tcPr>
                </a:tc>
                <a:tc>
                  <a:txBody>
                    <a:bodyPr/>
                    <a:lstStyle/>
                    <a:p>
                      <a:endParaRPr lang="en-US" dirty="0"/>
                    </a:p>
                  </a:txBody>
                  <a:tcPr>
                    <a:solidFill>
                      <a:srgbClr val="FFFF00"/>
                    </a:solidFill>
                  </a:tcPr>
                </a:tc>
                <a:tc>
                  <a:txBody>
                    <a:bodyPr/>
                    <a:lstStyle/>
                    <a:p>
                      <a:endParaRPr lang="en-US" dirty="0"/>
                    </a:p>
                  </a:txBody>
                  <a:tcPr>
                    <a:solidFill>
                      <a:srgbClr val="FFFF00"/>
                    </a:solidFill>
                  </a:tcPr>
                </a:tc>
                <a:tc>
                  <a:txBody>
                    <a:bodyPr/>
                    <a:lstStyle/>
                    <a:p>
                      <a:r>
                        <a:rPr lang="en-US" dirty="0" smtClean="0"/>
                        <a:t>REF</a:t>
                      </a:r>
                      <a:endParaRPr lang="en-US" dirty="0"/>
                    </a:p>
                  </a:txBody>
                  <a:tcPr/>
                </a:tc>
                <a:tc>
                  <a:txBody>
                    <a:bodyPr/>
                    <a:lstStyle/>
                    <a:p>
                      <a:endParaRPr lang="en-US" dirty="0"/>
                    </a:p>
                  </a:txBody>
                  <a:tcPr>
                    <a:solidFill>
                      <a:srgbClr val="FFFF00"/>
                    </a:solidFill>
                  </a:tcPr>
                </a:tc>
                <a:tc>
                  <a:txBody>
                    <a:bodyPr/>
                    <a:lstStyle/>
                    <a:p>
                      <a:endParaRPr lang="en-US" dirty="0"/>
                    </a:p>
                  </a:txBody>
                  <a:tcPr>
                    <a:solidFill>
                      <a:srgbClr val="FFFF00"/>
                    </a:solidFill>
                  </a:tcPr>
                </a:tc>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r>
                        <a:rPr lang="en-US" dirty="0" smtClean="0"/>
                        <a:t>Impact</a:t>
                      </a:r>
                      <a:endParaRPr lang="en-US" dirty="0"/>
                    </a:p>
                  </a:txBody>
                  <a:tcPr>
                    <a:solidFill>
                      <a:srgbClr val="FFFF00"/>
                    </a:solidFill>
                  </a:tcPr>
                </a:tc>
                <a:tc>
                  <a:txBody>
                    <a:bodyPr/>
                    <a:lstStyle/>
                    <a:p>
                      <a:endParaRPr lang="en-US" dirty="0"/>
                    </a:p>
                  </a:txBody>
                  <a:tcPr>
                    <a:solidFill>
                      <a:srgbClr val="FFFF00"/>
                    </a:solidFill>
                  </a:tcPr>
                </a:tc>
                <a:tc>
                  <a:txBody>
                    <a:bodyPr/>
                    <a:lstStyle/>
                    <a:p>
                      <a:endParaRPr lang="en-US" dirty="0"/>
                    </a:p>
                  </a:txBody>
                  <a:tcPr>
                    <a:solidFill>
                      <a:srgbClr val="FFFF00"/>
                    </a:solidFill>
                  </a:tcPr>
                </a:tc>
                <a:tc>
                  <a:txBody>
                    <a:bodyPr/>
                    <a:lstStyle/>
                    <a:p>
                      <a:endParaRPr lang="en-US" dirty="0"/>
                    </a:p>
                  </a:txBody>
                  <a:tcPr>
                    <a:solidFill>
                      <a:srgbClr val="FFFF00"/>
                    </a:solidFill>
                  </a:tcPr>
                </a:tc>
                <a:tc>
                  <a:txBody>
                    <a:bodyPr/>
                    <a:lstStyle/>
                    <a:p>
                      <a:endParaRPr lang="en-US" dirty="0"/>
                    </a:p>
                  </a:txBody>
                  <a:tcPr>
                    <a:solidFill>
                      <a:srgbClr val="FFFF00"/>
                    </a:solidFill>
                  </a:tcPr>
                </a:tc>
              </a:tr>
              <a:tr h="370840">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EPSRC Roadmap</a:t>
                      </a:r>
                    </a:p>
                    <a:p>
                      <a:endParaRPr lang="en-US" dirty="0"/>
                    </a:p>
                  </a:txBody>
                  <a:tcPr>
                    <a:solidFill>
                      <a:srgbClr val="FFFF00"/>
                    </a:solidFill>
                  </a:tcPr>
                </a:tc>
                <a:tc>
                  <a:txBody>
                    <a:bodyPr/>
                    <a:lstStyle/>
                    <a:p>
                      <a:endParaRPr lang="en-US" dirty="0"/>
                    </a:p>
                  </a:txBody>
                  <a:tcPr>
                    <a:solidFill>
                      <a:srgbClr val="FFFF00"/>
                    </a:solidFill>
                  </a:tcPr>
                </a:tc>
                <a:tc>
                  <a:txBody>
                    <a:bodyPr/>
                    <a:lstStyle/>
                    <a:p>
                      <a:endParaRPr lang="en-US" dirty="0"/>
                    </a:p>
                  </a:txBody>
                  <a:tcPr>
                    <a:solidFill>
                      <a:srgbClr val="FFFF00"/>
                    </a:solidFill>
                  </a:tcPr>
                </a:tc>
                <a:tc>
                  <a:txBody>
                    <a:bodyPr/>
                    <a:lstStyle/>
                    <a:p>
                      <a:r>
                        <a:rPr lang="en-US" dirty="0" smtClean="0"/>
                        <a:t>EPSRC RDM policy</a:t>
                      </a:r>
                      <a:endParaRPr lang="en-US" dirty="0"/>
                    </a:p>
                  </a:txBody>
                  <a:tcPr>
                    <a:solidFill>
                      <a:srgbClr val="FFFF00"/>
                    </a:solidFill>
                  </a:tcPr>
                </a:tc>
                <a:tc>
                  <a:txBody>
                    <a:bodyPr/>
                    <a:lstStyle/>
                    <a:p>
                      <a:endParaRPr lang="en-US" dirty="0"/>
                    </a:p>
                  </a:txBody>
                  <a:tcPr>
                    <a:solidFill>
                      <a:srgbClr val="FFFF00"/>
                    </a:solidFill>
                  </a:tcPr>
                </a:tc>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r>
                        <a:rPr lang="en-US" dirty="0" smtClean="0"/>
                        <a:t>ROS</a:t>
                      </a:r>
                      <a:endParaRPr lang="en-US" dirty="0"/>
                    </a:p>
                  </a:txBody>
                  <a:tcPr>
                    <a:solidFill>
                      <a:srgbClr val="FFFF00"/>
                    </a:solidFill>
                  </a:tcPr>
                </a:tc>
                <a:tc>
                  <a:txBody>
                    <a:bodyPr/>
                    <a:lstStyle/>
                    <a:p>
                      <a:endParaRPr lang="en-US" dirty="0"/>
                    </a:p>
                  </a:txBody>
                  <a:tcPr>
                    <a:solidFill>
                      <a:srgbClr val="FFFF00"/>
                    </a:solidFill>
                  </a:tcPr>
                </a:tc>
                <a:tc>
                  <a:txBody>
                    <a:bodyPr/>
                    <a:lstStyle/>
                    <a:p>
                      <a:r>
                        <a:rPr lang="en-US" dirty="0" err="1" smtClean="0"/>
                        <a:t>Rfish</a:t>
                      </a:r>
                      <a:endParaRPr lang="en-US" dirty="0"/>
                    </a:p>
                  </a:txBody>
                  <a:tcPr>
                    <a:solidFill>
                      <a:srgbClr val="FFFF00"/>
                    </a:solidFill>
                  </a:tcPr>
                </a:tc>
                <a:tc>
                  <a:txBody>
                    <a:bodyPr/>
                    <a:lstStyle/>
                    <a:p>
                      <a:endParaRPr lang="en-US" dirty="0"/>
                    </a:p>
                  </a:txBody>
                  <a:tcPr>
                    <a:solidFill>
                      <a:srgbClr val="FFFF00"/>
                    </a:solidFill>
                  </a:tcPr>
                </a:tc>
                <a:tc>
                  <a:txBody>
                    <a:bodyPr/>
                    <a:lstStyle/>
                    <a:p>
                      <a:endParaRPr lang="en-US" dirty="0"/>
                    </a:p>
                  </a:txBody>
                  <a:tcPr>
                    <a:solidFill>
                      <a:srgbClr val="FFFF00"/>
                    </a:solidFill>
                  </a:tcPr>
                </a:tc>
              </a:tr>
              <a:tr h="370840">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r>
                        <a:rPr lang="en-US" dirty="0" smtClean="0"/>
                        <a:t>RCUK OA</a:t>
                      </a:r>
                      <a:endParaRPr lang="en-US" dirty="0"/>
                    </a:p>
                  </a:txBody>
                  <a:tcPr>
                    <a:solidFill>
                      <a:srgbClr val="FFFF00"/>
                    </a:solidFill>
                  </a:tcPr>
                </a:tc>
                <a:tc>
                  <a:txBody>
                    <a:bodyPr/>
                    <a:lstStyle/>
                    <a:p>
                      <a:endParaRPr lang="en-US" dirty="0"/>
                    </a:p>
                  </a:txBody>
                  <a:tcPr>
                    <a:solidFill>
                      <a:srgbClr val="FFFF00"/>
                    </a:solidFill>
                  </a:tcPr>
                </a:tc>
                <a:tc>
                  <a:txBody>
                    <a:bodyPr/>
                    <a:lstStyle/>
                    <a:p>
                      <a:endParaRPr lang="en-US" dirty="0"/>
                    </a:p>
                  </a:txBody>
                  <a:tcPr>
                    <a:solidFill>
                      <a:srgbClr val="FFFF00"/>
                    </a:solidFill>
                  </a:tcPr>
                </a:tc>
                <a:tc>
                  <a:txBody>
                    <a:bodyPr/>
                    <a:lstStyle/>
                    <a:p>
                      <a:endParaRPr lang="en-US" dirty="0"/>
                    </a:p>
                  </a:txBody>
                  <a:tcPr>
                    <a:solidFill>
                      <a:srgbClr val="FFFF00"/>
                    </a:solidFill>
                  </a:tcPr>
                </a:tc>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r>
                        <a:rPr lang="en-US" dirty="0" smtClean="0"/>
                        <a:t>HEFCEOA</a:t>
                      </a:r>
                      <a:endParaRPr lang="en-US" dirty="0"/>
                    </a:p>
                  </a:txBody>
                  <a:tcPr>
                    <a:solidFill>
                      <a:srgbClr val="FFFF00"/>
                    </a:solidFill>
                  </a:tcPr>
                </a:tc>
                <a:tc>
                  <a:txBody>
                    <a:bodyPr/>
                    <a:lstStyle/>
                    <a:p>
                      <a:endParaRPr lang="en-US" dirty="0"/>
                    </a:p>
                  </a:txBody>
                  <a:tcPr>
                    <a:solidFill>
                      <a:srgbClr val="FFFF00"/>
                    </a:solidFill>
                  </a:tcPr>
                </a:tc>
                <a:tc>
                  <a:txBody>
                    <a:bodyPr/>
                    <a:lstStyle/>
                    <a:p>
                      <a:endParaRPr lang="en-US" dirty="0"/>
                    </a:p>
                  </a:txBody>
                  <a:tcPr>
                    <a:solidFill>
                      <a:srgbClr val="FFFF00"/>
                    </a:solidFill>
                  </a:tcPr>
                </a:tc>
              </a:tr>
              <a:tr h="370840">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spTree>
    <p:extLst>
      <p:ext uri="{BB962C8B-B14F-4D97-AF65-F5344CB8AC3E}">
        <p14:creationId xmlns:p14="http://schemas.microsoft.com/office/powerpoint/2010/main" val="383462533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3982"/>
            <a:ext cx="8229600" cy="556972"/>
          </a:xfr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a:noAutofit/>
          </a:bodyPr>
          <a:lstStyle/>
          <a:p>
            <a:r>
              <a:rPr lang="en-GB" sz="2400" dirty="0" smtClean="0"/>
              <a:t>Operational </a:t>
            </a:r>
            <a:r>
              <a:rPr lang="en-GB" sz="2400" dirty="0" smtClean="0"/>
              <a:t>reality</a:t>
            </a:r>
            <a:endParaRPr lang="en-GB" sz="2400" dirty="0"/>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098" y="551824"/>
            <a:ext cx="7909428" cy="491405"/>
          </a:xfrm>
          <a:prstGeom prst="rect">
            <a:avLst/>
          </a:prstGeom>
        </p:spPr>
      </p:pic>
      <p:sp>
        <p:nvSpPr>
          <p:cNvPr id="3" name="Content Placeholder 2"/>
          <p:cNvSpPr>
            <a:spLocks noGrp="1"/>
          </p:cNvSpPr>
          <p:nvPr>
            <p:ph idx="1"/>
          </p:nvPr>
        </p:nvSpPr>
        <p:spPr/>
        <p:txBody>
          <a:bodyPr>
            <a:normAutofit fontScale="92500" lnSpcReduction="20000"/>
          </a:bodyPr>
          <a:lstStyle/>
          <a:p>
            <a:pPr marL="0" indent="0">
              <a:buNone/>
            </a:pPr>
            <a:endParaRPr lang="en-US" dirty="0" smtClean="0">
              <a:solidFill>
                <a:srgbClr val="7F7F7F"/>
              </a:solidFill>
            </a:endParaRPr>
          </a:p>
          <a:p>
            <a:r>
              <a:rPr lang="en-US" dirty="0" smtClean="0">
                <a:solidFill>
                  <a:srgbClr val="7F7F7F"/>
                </a:solidFill>
              </a:rPr>
              <a:t>Pressure on budgets </a:t>
            </a:r>
          </a:p>
          <a:p>
            <a:r>
              <a:rPr lang="en-US" dirty="0" smtClean="0">
                <a:solidFill>
                  <a:srgbClr val="7F7F7F"/>
                </a:solidFill>
              </a:rPr>
              <a:t>Increased competition for students </a:t>
            </a:r>
            <a:r>
              <a:rPr lang="en-US" dirty="0" err="1" smtClean="0">
                <a:solidFill>
                  <a:srgbClr val="7F7F7F"/>
                </a:solidFill>
              </a:rPr>
              <a:t>incl</a:t>
            </a:r>
            <a:r>
              <a:rPr lang="en-US" dirty="0" smtClean="0">
                <a:solidFill>
                  <a:srgbClr val="7F7F7F"/>
                </a:solidFill>
              </a:rPr>
              <a:t> PGRs and PGTs</a:t>
            </a:r>
          </a:p>
          <a:p>
            <a:r>
              <a:rPr lang="en-US" dirty="0" smtClean="0">
                <a:solidFill>
                  <a:srgbClr val="7F7F7F"/>
                </a:solidFill>
              </a:rPr>
              <a:t>Senior Management need good quality, timely information </a:t>
            </a:r>
          </a:p>
          <a:p>
            <a:pPr lvl="1"/>
            <a:r>
              <a:rPr lang="en-US" dirty="0" smtClean="0">
                <a:solidFill>
                  <a:srgbClr val="7F7F7F"/>
                </a:solidFill>
              </a:rPr>
              <a:t>Monitor our performance </a:t>
            </a:r>
          </a:p>
          <a:p>
            <a:pPr lvl="1"/>
            <a:r>
              <a:rPr lang="en-US" dirty="0" smtClean="0">
                <a:solidFill>
                  <a:srgbClr val="7F7F7F"/>
                </a:solidFill>
              </a:rPr>
              <a:t>Evidence for strategies working/not working</a:t>
            </a:r>
          </a:p>
          <a:p>
            <a:pPr lvl="1"/>
            <a:r>
              <a:rPr lang="en-US" dirty="0" smtClean="0">
                <a:solidFill>
                  <a:srgbClr val="7F7F7F"/>
                </a:solidFill>
              </a:rPr>
              <a:t>Promote our strengths</a:t>
            </a:r>
          </a:p>
          <a:p>
            <a:r>
              <a:rPr lang="en-US" dirty="0" smtClean="0">
                <a:solidFill>
                  <a:srgbClr val="7F7F7F"/>
                </a:solidFill>
              </a:rPr>
              <a:t>But have no extra resource</a:t>
            </a:r>
          </a:p>
        </p:txBody>
      </p:sp>
      <p:sp>
        <p:nvSpPr>
          <p:cNvPr id="5" name="Footer Placeholder 4"/>
          <p:cNvSpPr>
            <a:spLocks noGrp="1"/>
          </p:cNvSpPr>
          <p:nvPr>
            <p:ph type="ftr" sz="quarter" idx="11"/>
          </p:nvPr>
        </p:nvSpPr>
        <p:spPr/>
        <p:txBody>
          <a:bodyPr/>
          <a:lstStyle/>
          <a:p>
            <a:r>
              <a:rPr lang="en-US" dirty="0" smtClean="0"/>
              <a:t>EUNIS2015, Dundee June 10</a:t>
            </a:r>
            <a:r>
              <a:rPr lang="en-US" baseline="30000" dirty="0" smtClean="0"/>
              <a:t>th</a:t>
            </a:r>
            <a:r>
              <a:rPr lang="en-US" dirty="0" smtClean="0"/>
              <a:t> 2015</a:t>
            </a:r>
            <a:endParaRPr lang="en-US" dirty="0"/>
          </a:p>
        </p:txBody>
      </p:sp>
      <p:sp>
        <p:nvSpPr>
          <p:cNvPr id="6" name="Date Placeholder 5"/>
          <p:cNvSpPr>
            <a:spLocks noGrp="1"/>
          </p:cNvSpPr>
          <p:nvPr>
            <p:ph type="dt" sz="half" idx="10"/>
          </p:nvPr>
        </p:nvSpPr>
        <p:spPr/>
        <p:txBody>
          <a:bodyPr/>
          <a:lstStyle/>
          <a:p>
            <a:r>
              <a:rPr lang="en-GB" dirty="0" smtClean="0"/>
              <a:t>Anna Clements</a:t>
            </a:r>
            <a:endParaRPr lang="en-US" dirty="0"/>
          </a:p>
        </p:txBody>
      </p:sp>
      <p:sp>
        <p:nvSpPr>
          <p:cNvPr id="7" name="Slide Number Placeholder 6"/>
          <p:cNvSpPr>
            <a:spLocks noGrp="1"/>
          </p:cNvSpPr>
          <p:nvPr>
            <p:ph type="sldNum" sz="quarter" idx="12"/>
          </p:nvPr>
        </p:nvSpPr>
        <p:spPr/>
        <p:txBody>
          <a:bodyPr/>
          <a:lstStyle/>
          <a:p>
            <a:fld id="{7A30BA89-6FB6-4DD4-9C49-C17D9B062E65}" type="slidenum">
              <a:rPr lang="en-US" smtClean="0"/>
              <a:pPr/>
              <a:t>10</a:t>
            </a:fld>
            <a:endParaRPr lang="en-US"/>
          </a:p>
        </p:txBody>
      </p:sp>
    </p:spTree>
    <p:extLst>
      <p:ext uri="{BB962C8B-B14F-4D97-AF65-F5344CB8AC3E}">
        <p14:creationId xmlns:p14="http://schemas.microsoft.com/office/powerpoint/2010/main" val="400490877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3982"/>
            <a:ext cx="8229600" cy="556972"/>
          </a:xfr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a:noAutofit/>
          </a:bodyPr>
          <a:lstStyle/>
          <a:p>
            <a:r>
              <a:rPr lang="en-GB" sz="2400" dirty="0" smtClean="0"/>
              <a:t>Operational need </a:t>
            </a:r>
            <a:endParaRPr lang="en-GB" sz="2400" dirty="0"/>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098" y="551824"/>
            <a:ext cx="7909428" cy="491405"/>
          </a:xfrm>
          <a:prstGeom prst="rect">
            <a:avLst/>
          </a:prstGeom>
        </p:spPr>
      </p:pic>
      <p:sp>
        <p:nvSpPr>
          <p:cNvPr id="3" name="Content Placeholder 2"/>
          <p:cNvSpPr>
            <a:spLocks noGrp="1"/>
          </p:cNvSpPr>
          <p:nvPr>
            <p:ph idx="1"/>
          </p:nvPr>
        </p:nvSpPr>
        <p:spPr/>
        <p:txBody>
          <a:bodyPr>
            <a:normAutofit fontScale="92500" lnSpcReduction="10000"/>
          </a:bodyPr>
          <a:lstStyle/>
          <a:p>
            <a:pPr marL="0" indent="0">
              <a:buNone/>
            </a:pPr>
            <a:endParaRPr lang="en-US" dirty="0" smtClean="0">
              <a:solidFill>
                <a:srgbClr val="7F7F7F"/>
              </a:solidFill>
            </a:endParaRPr>
          </a:p>
          <a:p>
            <a:r>
              <a:rPr lang="en-US" dirty="0" smtClean="0">
                <a:solidFill>
                  <a:srgbClr val="7F7F7F"/>
                </a:solidFill>
              </a:rPr>
              <a:t>REF</a:t>
            </a:r>
          </a:p>
          <a:p>
            <a:pPr lvl="1"/>
            <a:r>
              <a:rPr lang="en-US" dirty="0" smtClean="0">
                <a:solidFill>
                  <a:srgbClr val="7F7F7F"/>
                </a:solidFill>
              </a:rPr>
              <a:t>Collect, review, select and submit</a:t>
            </a:r>
            <a:endParaRPr lang="en-US" dirty="0">
              <a:solidFill>
                <a:srgbClr val="7F7F7F"/>
              </a:solidFill>
            </a:endParaRPr>
          </a:p>
          <a:p>
            <a:r>
              <a:rPr lang="en-US" dirty="0" smtClean="0">
                <a:solidFill>
                  <a:srgbClr val="7F7F7F"/>
                </a:solidFill>
              </a:rPr>
              <a:t>Open Access </a:t>
            </a:r>
          </a:p>
          <a:p>
            <a:pPr lvl="1"/>
            <a:r>
              <a:rPr lang="en-US" dirty="0" smtClean="0">
                <a:solidFill>
                  <a:srgbClr val="7F7F7F"/>
                </a:solidFill>
              </a:rPr>
              <a:t>Monitor, collect, store, report, expose, measure</a:t>
            </a:r>
            <a:endParaRPr lang="en-US" dirty="0">
              <a:solidFill>
                <a:srgbClr val="7F7F7F"/>
              </a:solidFill>
            </a:endParaRPr>
          </a:p>
          <a:p>
            <a:r>
              <a:rPr lang="en-US" dirty="0" smtClean="0">
                <a:solidFill>
                  <a:srgbClr val="7F7F7F"/>
                </a:solidFill>
              </a:rPr>
              <a:t>Research Data Management</a:t>
            </a:r>
          </a:p>
          <a:p>
            <a:pPr lvl="1"/>
            <a:r>
              <a:rPr lang="en-US" dirty="0" smtClean="0">
                <a:solidFill>
                  <a:srgbClr val="7F7F7F"/>
                </a:solidFill>
              </a:rPr>
              <a:t>Monitor, collect, store, expose, share, measure</a:t>
            </a:r>
          </a:p>
          <a:p>
            <a:r>
              <a:rPr lang="en-US" dirty="0" smtClean="0">
                <a:solidFill>
                  <a:srgbClr val="7F7F7F"/>
                </a:solidFill>
              </a:rPr>
              <a:t>Benchmarking and KPIs</a:t>
            </a:r>
          </a:p>
          <a:p>
            <a:pPr lvl="1"/>
            <a:r>
              <a:rPr lang="en-US" dirty="0" smtClean="0">
                <a:solidFill>
                  <a:srgbClr val="7F7F7F"/>
                </a:solidFill>
              </a:rPr>
              <a:t>Collect, calculate, compare</a:t>
            </a:r>
            <a:endParaRPr lang="en-US" dirty="0">
              <a:solidFill>
                <a:srgbClr val="7F7F7F"/>
              </a:solidFill>
            </a:endParaRPr>
          </a:p>
        </p:txBody>
      </p:sp>
      <p:sp>
        <p:nvSpPr>
          <p:cNvPr id="5" name="Footer Placeholder 4"/>
          <p:cNvSpPr>
            <a:spLocks noGrp="1"/>
          </p:cNvSpPr>
          <p:nvPr>
            <p:ph type="ftr" sz="quarter" idx="11"/>
          </p:nvPr>
        </p:nvSpPr>
        <p:spPr/>
        <p:txBody>
          <a:bodyPr/>
          <a:lstStyle/>
          <a:p>
            <a:r>
              <a:rPr lang="en-US" dirty="0" smtClean="0"/>
              <a:t>EUNIS2015, Dundee June 10</a:t>
            </a:r>
            <a:r>
              <a:rPr lang="en-US" baseline="30000" dirty="0" smtClean="0"/>
              <a:t>th</a:t>
            </a:r>
            <a:r>
              <a:rPr lang="en-US" dirty="0" smtClean="0"/>
              <a:t> 2015</a:t>
            </a:r>
            <a:endParaRPr lang="en-US" dirty="0"/>
          </a:p>
        </p:txBody>
      </p:sp>
      <p:sp>
        <p:nvSpPr>
          <p:cNvPr id="6" name="Date Placeholder 5"/>
          <p:cNvSpPr>
            <a:spLocks noGrp="1"/>
          </p:cNvSpPr>
          <p:nvPr>
            <p:ph type="dt" sz="half" idx="10"/>
          </p:nvPr>
        </p:nvSpPr>
        <p:spPr/>
        <p:txBody>
          <a:bodyPr/>
          <a:lstStyle/>
          <a:p>
            <a:r>
              <a:rPr lang="en-GB" dirty="0" smtClean="0"/>
              <a:t>Anna Clements</a:t>
            </a:r>
            <a:endParaRPr lang="en-US" dirty="0"/>
          </a:p>
        </p:txBody>
      </p:sp>
      <p:sp>
        <p:nvSpPr>
          <p:cNvPr id="7" name="Slide Number Placeholder 6"/>
          <p:cNvSpPr>
            <a:spLocks noGrp="1"/>
          </p:cNvSpPr>
          <p:nvPr>
            <p:ph type="sldNum" sz="quarter" idx="12"/>
          </p:nvPr>
        </p:nvSpPr>
        <p:spPr/>
        <p:txBody>
          <a:bodyPr/>
          <a:lstStyle/>
          <a:p>
            <a:fld id="{7A30BA89-6FB6-4DD4-9C49-C17D9B062E65}" type="slidenum">
              <a:rPr lang="en-US" smtClean="0"/>
              <a:pPr/>
              <a:t>11</a:t>
            </a:fld>
            <a:endParaRPr lang="en-US"/>
          </a:p>
        </p:txBody>
      </p:sp>
    </p:spTree>
    <p:extLst>
      <p:ext uri="{BB962C8B-B14F-4D97-AF65-F5344CB8AC3E}">
        <p14:creationId xmlns:p14="http://schemas.microsoft.com/office/powerpoint/2010/main" val="186043643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3982"/>
            <a:ext cx="8229600" cy="556972"/>
          </a:xfr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a:noAutofit/>
          </a:bodyPr>
          <a:lstStyle/>
          <a:p>
            <a:r>
              <a:rPr lang="en-GB" sz="2400" dirty="0" smtClean="0"/>
              <a:t>Benefit to institutional </a:t>
            </a:r>
            <a:r>
              <a:rPr lang="en-GB" sz="2400" dirty="0"/>
              <a:t>i</a:t>
            </a:r>
            <a:r>
              <a:rPr lang="en-GB" sz="2400" dirty="0" smtClean="0"/>
              <a:t>nformation management</a:t>
            </a:r>
            <a:endParaRPr lang="en-GB" sz="2400" dirty="0"/>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098" y="551824"/>
            <a:ext cx="7909428" cy="491405"/>
          </a:xfrm>
          <a:prstGeom prst="rect">
            <a:avLst/>
          </a:prstGeom>
        </p:spPr>
      </p:pic>
      <p:sp>
        <p:nvSpPr>
          <p:cNvPr id="3" name="Content Placeholder 2"/>
          <p:cNvSpPr>
            <a:spLocks noGrp="1"/>
          </p:cNvSpPr>
          <p:nvPr>
            <p:ph idx="1"/>
          </p:nvPr>
        </p:nvSpPr>
        <p:spPr/>
        <p:txBody>
          <a:bodyPr>
            <a:normAutofit/>
          </a:bodyPr>
          <a:lstStyle/>
          <a:p>
            <a:pPr marL="0" indent="0">
              <a:buNone/>
            </a:pPr>
            <a:endParaRPr lang="en-US" dirty="0" smtClean="0">
              <a:solidFill>
                <a:srgbClr val="7F7F7F"/>
              </a:solidFill>
            </a:endParaRPr>
          </a:p>
          <a:p>
            <a:r>
              <a:rPr lang="en-US" dirty="0" smtClean="0">
                <a:solidFill>
                  <a:srgbClr val="7F7F7F"/>
                </a:solidFill>
              </a:rPr>
              <a:t>Enter once : reuse many</a:t>
            </a:r>
          </a:p>
          <a:p>
            <a:r>
              <a:rPr lang="en-US" dirty="0" smtClean="0">
                <a:solidFill>
                  <a:srgbClr val="7F7F7F"/>
                </a:solidFill>
              </a:rPr>
              <a:t>Data governance &amp; stewardship</a:t>
            </a:r>
          </a:p>
          <a:p>
            <a:r>
              <a:rPr lang="en-US" dirty="0" smtClean="0">
                <a:solidFill>
                  <a:srgbClr val="7F7F7F"/>
                </a:solidFill>
              </a:rPr>
              <a:t>Improve data quality without increasing burden</a:t>
            </a:r>
          </a:p>
          <a:p>
            <a:r>
              <a:rPr lang="en-US" dirty="0" smtClean="0">
                <a:solidFill>
                  <a:srgbClr val="7F7F7F"/>
                </a:solidFill>
              </a:rPr>
              <a:t>Breakdown information silos</a:t>
            </a:r>
          </a:p>
          <a:p>
            <a:r>
              <a:rPr lang="en-US" dirty="0" smtClean="0">
                <a:solidFill>
                  <a:srgbClr val="7F7F7F"/>
                </a:solidFill>
              </a:rPr>
              <a:t>Adoption of standards  </a:t>
            </a:r>
            <a:r>
              <a:rPr lang="en-US" sz="2000" dirty="0" smtClean="0">
                <a:solidFill>
                  <a:srgbClr val="7F7F7F"/>
                </a:solidFill>
              </a:rPr>
              <a:t>e.g. </a:t>
            </a:r>
            <a:r>
              <a:rPr lang="en-US" sz="2000" dirty="0">
                <a:solidFill>
                  <a:srgbClr val="7F7F7F"/>
                </a:solidFill>
              </a:rPr>
              <a:t>C</a:t>
            </a:r>
            <a:r>
              <a:rPr lang="en-US" sz="2000" dirty="0" smtClean="0">
                <a:solidFill>
                  <a:srgbClr val="7F7F7F"/>
                </a:solidFill>
              </a:rPr>
              <a:t>ERIF,  </a:t>
            </a:r>
            <a:r>
              <a:rPr lang="en-US" sz="2000" dirty="0" err="1" smtClean="0">
                <a:solidFill>
                  <a:srgbClr val="7F7F7F"/>
                </a:solidFill>
              </a:rPr>
              <a:t>ORCiD</a:t>
            </a:r>
            <a:endParaRPr lang="en-US" dirty="0" smtClean="0">
              <a:solidFill>
                <a:srgbClr val="7F7F7F"/>
              </a:solidFill>
            </a:endParaRPr>
          </a:p>
        </p:txBody>
      </p:sp>
      <p:sp>
        <p:nvSpPr>
          <p:cNvPr id="5" name="Footer Placeholder 4"/>
          <p:cNvSpPr>
            <a:spLocks noGrp="1"/>
          </p:cNvSpPr>
          <p:nvPr>
            <p:ph type="ftr" sz="quarter" idx="11"/>
          </p:nvPr>
        </p:nvSpPr>
        <p:spPr/>
        <p:txBody>
          <a:bodyPr/>
          <a:lstStyle/>
          <a:p>
            <a:r>
              <a:rPr lang="en-US" dirty="0" smtClean="0"/>
              <a:t>EUNIS2015, Dundee June 10</a:t>
            </a:r>
            <a:r>
              <a:rPr lang="en-US" baseline="30000" dirty="0" smtClean="0"/>
              <a:t>th</a:t>
            </a:r>
            <a:r>
              <a:rPr lang="en-US" dirty="0" smtClean="0"/>
              <a:t> 2015</a:t>
            </a:r>
            <a:endParaRPr lang="en-US" dirty="0"/>
          </a:p>
        </p:txBody>
      </p:sp>
      <p:sp>
        <p:nvSpPr>
          <p:cNvPr id="6" name="Date Placeholder 5"/>
          <p:cNvSpPr>
            <a:spLocks noGrp="1"/>
          </p:cNvSpPr>
          <p:nvPr>
            <p:ph type="dt" sz="half" idx="10"/>
          </p:nvPr>
        </p:nvSpPr>
        <p:spPr/>
        <p:txBody>
          <a:bodyPr/>
          <a:lstStyle/>
          <a:p>
            <a:r>
              <a:rPr lang="en-GB" dirty="0" smtClean="0"/>
              <a:t>Anna Clements</a:t>
            </a:r>
            <a:endParaRPr lang="en-US" dirty="0"/>
          </a:p>
        </p:txBody>
      </p:sp>
      <p:sp>
        <p:nvSpPr>
          <p:cNvPr id="7" name="Slide Number Placeholder 6"/>
          <p:cNvSpPr>
            <a:spLocks noGrp="1"/>
          </p:cNvSpPr>
          <p:nvPr>
            <p:ph type="sldNum" sz="quarter" idx="12"/>
          </p:nvPr>
        </p:nvSpPr>
        <p:spPr/>
        <p:txBody>
          <a:bodyPr/>
          <a:lstStyle/>
          <a:p>
            <a:fld id="{7A30BA89-6FB6-4DD4-9C49-C17D9B062E65}" type="slidenum">
              <a:rPr lang="en-US" smtClean="0"/>
              <a:pPr/>
              <a:t>12</a:t>
            </a:fld>
            <a:endParaRPr lang="en-US"/>
          </a:p>
        </p:txBody>
      </p:sp>
    </p:spTree>
    <p:extLst>
      <p:ext uri="{BB962C8B-B14F-4D97-AF65-F5344CB8AC3E}">
        <p14:creationId xmlns:p14="http://schemas.microsoft.com/office/powerpoint/2010/main" val="369523769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3982"/>
            <a:ext cx="8229600" cy="556972"/>
          </a:xfr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a:noAutofit/>
          </a:bodyPr>
          <a:lstStyle/>
          <a:p>
            <a:r>
              <a:rPr lang="en-GB" sz="2400" dirty="0" smtClean="0"/>
              <a:t>Require high quality information on …</a:t>
            </a:r>
            <a:endParaRPr lang="en-GB" sz="2400" dirty="0"/>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098" y="551824"/>
            <a:ext cx="7909428" cy="491405"/>
          </a:xfrm>
          <a:prstGeom prst="rect">
            <a:avLst/>
          </a:prstGeom>
        </p:spPr>
      </p:pic>
      <p:sp>
        <p:nvSpPr>
          <p:cNvPr id="3" name="Content Placeholder 2"/>
          <p:cNvSpPr>
            <a:spLocks noGrp="1"/>
          </p:cNvSpPr>
          <p:nvPr>
            <p:ph idx="1"/>
          </p:nvPr>
        </p:nvSpPr>
        <p:spPr>
          <a:xfrm>
            <a:off x="457200" y="1854200"/>
            <a:ext cx="8229600" cy="4525963"/>
          </a:xfrm>
        </p:spPr>
        <p:txBody>
          <a:bodyPr>
            <a:normAutofit fontScale="92500" lnSpcReduction="10000"/>
          </a:bodyPr>
          <a:lstStyle/>
          <a:p>
            <a:pPr marL="341313" indent="-341313">
              <a:spcBef>
                <a:spcPts val="700"/>
              </a:spcBef>
              <a:buClr>
                <a:schemeClr val="bg2">
                  <a:lumMod val="50000"/>
                </a:schemeClr>
              </a:buClr>
              <a:buFont typeface="Palatino" pitchFamily="16" charset="0"/>
              <a:buChar char="•"/>
              <a:tabLst>
                <a:tab pos="758825" algn="l"/>
                <a:tab pos="1520825" algn="l"/>
                <a:tab pos="2282825" algn="l"/>
                <a:tab pos="3044825" algn="l"/>
                <a:tab pos="3806825" algn="l"/>
                <a:tab pos="4568825" algn="l"/>
                <a:tab pos="5330825" algn="l"/>
                <a:tab pos="6092825" algn="l"/>
                <a:tab pos="6854825" algn="l"/>
                <a:tab pos="7616825" algn="l"/>
                <a:tab pos="8378825" algn="l"/>
                <a:tab pos="9140825" algn="l"/>
                <a:tab pos="9902825" algn="l"/>
                <a:tab pos="10664825" algn="l"/>
              </a:tabLst>
              <a:defRPr/>
            </a:pPr>
            <a:r>
              <a:rPr lang="en-GB" dirty="0">
                <a:solidFill>
                  <a:srgbClr val="7F7F7F"/>
                </a:solidFill>
              </a:rPr>
              <a:t>People</a:t>
            </a:r>
          </a:p>
          <a:p>
            <a:pPr marL="800100" lvl="2" indent="0">
              <a:buClr>
                <a:schemeClr val="bg2">
                  <a:lumMod val="50000"/>
                </a:schemeClr>
              </a:buClr>
              <a:buNone/>
              <a:tabLst>
                <a:tab pos="758825" algn="l"/>
                <a:tab pos="1520825" algn="l"/>
                <a:tab pos="2282825" algn="l"/>
                <a:tab pos="3044825" algn="l"/>
                <a:tab pos="3806825" algn="l"/>
                <a:tab pos="4568825" algn="l"/>
                <a:tab pos="5330825" algn="l"/>
                <a:tab pos="6092825" algn="l"/>
                <a:tab pos="6854825" algn="l"/>
                <a:tab pos="7616825" algn="l"/>
                <a:tab pos="8378825" algn="l"/>
                <a:tab pos="9140825" algn="l"/>
                <a:tab pos="9902825" algn="l"/>
                <a:tab pos="10664825" algn="l"/>
              </a:tabLst>
              <a:defRPr/>
            </a:pPr>
            <a:r>
              <a:rPr lang="en-GB" dirty="0">
                <a:solidFill>
                  <a:srgbClr val="7F7F7F"/>
                </a:solidFill>
              </a:rPr>
              <a:t>* </a:t>
            </a:r>
            <a:r>
              <a:rPr lang="en-GB" dirty="0" smtClean="0">
                <a:solidFill>
                  <a:srgbClr val="7F7F7F"/>
                </a:solidFill>
              </a:rPr>
              <a:t>Researchers </a:t>
            </a:r>
            <a:r>
              <a:rPr lang="en-GB" dirty="0">
                <a:solidFill>
                  <a:srgbClr val="7F7F7F"/>
                </a:solidFill>
              </a:rPr>
              <a:t>* </a:t>
            </a:r>
            <a:r>
              <a:rPr lang="en-GB" dirty="0" smtClean="0">
                <a:solidFill>
                  <a:srgbClr val="7F7F7F"/>
                </a:solidFill>
              </a:rPr>
              <a:t>Authors </a:t>
            </a:r>
            <a:r>
              <a:rPr lang="en-GB" dirty="0">
                <a:solidFill>
                  <a:srgbClr val="7F7F7F"/>
                </a:solidFill>
              </a:rPr>
              <a:t>* </a:t>
            </a:r>
            <a:r>
              <a:rPr lang="en-GB" dirty="0" smtClean="0">
                <a:solidFill>
                  <a:srgbClr val="7F7F7F"/>
                </a:solidFill>
              </a:rPr>
              <a:t>Creators * Research Students</a:t>
            </a:r>
            <a:endParaRPr lang="en-GB" dirty="0">
              <a:solidFill>
                <a:srgbClr val="7F7F7F"/>
              </a:solidFill>
            </a:endParaRPr>
          </a:p>
          <a:p>
            <a:pPr marL="341313" indent="-341313">
              <a:spcBef>
                <a:spcPts val="700"/>
              </a:spcBef>
              <a:buClr>
                <a:schemeClr val="bg2">
                  <a:lumMod val="50000"/>
                </a:schemeClr>
              </a:buClr>
              <a:buFont typeface="Palatino" pitchFamily="16" charset="0"/>
              <a:buChar char="•"/>
              <a:tabLst>
                <a:tab pos="758825" algn="l"/>
                <a:tab pos="1520825" algn="l"/>
                <a:tab pos="2282825" algn="l"/>
                <a:tab pos="3044825" algn="l"/>
                <a:tab pos="3806825" algn="l"/>
                <a:tab pos="4568825" algn="l"/>
                <a:tab pos="5330825" algn="l"/>
                <a:tab pos="6092825" algn="l"/>
                <a:tab pos="6854825" algn="l"/>
                <a:tab pos="7616825" algn="l"/>
                <a:tab pos="8378825" algn="l"/>
                <a:tab pos="9140825" algn="l"/>
                <a:tab pos="9902825" algn="l"/>
                <a:tab pos="10664825" algn="l"/>
              </a:tabLst>
              <a:defRPr/>
            </a:pPr>
            <a:r>
              <a:rPr lang="en-GB" dirty="0" smtClean="0">
                <a:solidFill>
                  <a:srgbClr val="7F7F7F"/>
                </a:solidFill>
              </a:rPr>
              <a:t>Outputs</a:t>
            </a:r>
            <a:endParaRPr lang="en-GB" dirty="0">
              <a:solidFill>
                <a:srgbClr val="7F7F7F"/>
              </a:solidFill>
            </a:endParaRPr>
          </a:p>
          <a:p>
            <a:pPr marL="800100" lvl="2" indent="0">
              <a:buClr>
                <a:schemeClr val="bg2">
                  <a:lumMod val="50000"/>
                </a:schemeClr>
              </a:buClr>
              <a:buNone/>
              <a:tabLst>
                <a:tab pos="758825" algn="l"/>
                <a:tab pos="1520825" algn="l"/>
                <a:tab pos="2282825" algn="l"/>
                <a:tab pos="3044825" algn="l"/>
                <a:tab pos="3806825" algn="l"/>
                <a:tab pos="4568825" algn="l"/>
                <a:tab pos="5330825" algn="l"/>
                <a:tab pos="6092825" algn="l"/>
                <a:tab pos="6854825" algn="l"/>
                <a:tab pos="7616825" algn="l"/>
                <a:tab pos="8378825" algn="l"/>
                <a:tab pos="9140825" algn="l"/>
                <a:tab pos="9902825" algn="l"/>
                <a:tab pos="10664825" algn="l"/>
              </a:tabLst>
              <a:defRPr/>
            </a:pPr>
            <a:r>
              <a:rPr lang="en-GB" dirty="0">
                <a:solidFill>
                  <a:srgbClr val="7F7F7F"/>
                </a:solidFill>
              </a:rPr>
              <a:t>*  </a:t>
            </a:r>
            <a:r>
              <a:rPr lang="en-GB" dirty="0" smtClean="0">
                <a:solidFill>
                  <a:srgbClr val="7F7F7F"/>
                </a:solidFill>
              </a:rPr>
              <a:t>Publications * Datasets * Products </a:t>
            </a:r>
            <a:endParaRPr lang="en-GB" dirty="0">
              <a:solidFill>
                <a:srgbClr val="7F7F7F"/>
              </a:solidFill>
            </a:endParaRPr>
          </a:p>
          <a:p>
            <a:pPr marL="341313" indent="-341313">
              <a:spcBef>
                <a:spcPts val="700"/>
              </a:spcBef>
              <a:buClr>
                <a:schemeClr val="bg2">
                  <a:lumMod val="50000"/>
                </a:schemeClr>
              </a:buClr>
              <a:buFont typeface="Palatino" pitchFamily="16" charset="0"/>
              <a:buChar char="•"/>
              <a:tabLst>
                <a:tab pos="758825" algn="l"/>
                <a:tab pos="1520825" algn="l"/>
                <a:tab pos="2282825" algn="l"/>
                <a:tab pos="3044825" algn="l"/>
                <a:tab pos="3806825" algn="l"/>
                <a:tab pos="4568825" algn="l"/>
                <a:tab pos="5330825" algn="l"/>
                <a:tab pos="6092825" algn="l"/>
                <a:tab pos="6854825" algn="l"/>
                <a:tab pos="7616825" algn="l"/>
                <a:tab pos="8378825" algn="l"/>
                <a:tab pos="9140825" algn="l"/>
                <a:tab pos="9902825" algn="l"/>
                <a:tab pos="10664825" algn="l"/>
              </a:tabLst>
              <a:defRPr/>
            </a:pPr>
            <a:r>
              <a:rPr lang="en-GB" dirty="0" smtClean="0">
                <a:solidFill>
                  <a:srgbClr val="7F7F7F"/>
                </a:solidFill>
              </a:rPr>
              <a:t>Finance</a:t>
            </a:r>
            <a:endParaRPr lang="en-GB" dirty="0">
              <a:solidFill>
                <a:srgbClr val="7F7F7F"/>
              </a:solidFill>
            </a:endParaRPr>
          </a:p>
          <a:p>
            <a:pPr marL="800100" lvl="2" indent="0">
              <a:buClr>
                <a:schemeClr val="bg2">
                  <a:lumMod val="50000"/>
                </a:schemeClr>
              </a:buClr>
              <a:buNone/>
              <a:tabLst>
                <a:tab pos="758825" algn="l"/>
                <a:tab pos="1520825" algn="l"/>
                <a:tab pos="2282825" algn="l"/>
                <a:tab pos="3044825" algn="l"/>
                <a:tab pos="3806825" algn="l"/>
                <a:tab pos="4568825" algn="l"/>
                <a:tab pos="5330825" algn="l"/>
                <a:tab pos="6092825" algn="l"/>
                <a:tab pos="6854825" algn="l"/>
                <a:tab pos="7616825" algn="l"/>
                <a:tab pos="8378825" algn="l"/>
                <a:tab pos="9140825" algn="l"/>
                <a:tab pos="9902825" algn="l"/>
                <a:tab pos="10664825" algn="l"/>
              </a:tabLst>
              <a:defRPr/>
            </a:pPr>
            <a:r>
              <a:rPr lang="en-GB" dirty="0">
                <a:solidFill>
                  <a:srgbClr val="7F7F7F"/>
                </a:solidFill>
              </a:rPr>
              <a:t>* </a:t>
            </a:r>
            <a:r>
              <a:rPr lang="en-GB" dirty="0" smtClean="0">
                <a:solidFill>
                  <a:srgbClr val="7F7F7F"/>
                </a:solidFill>
              </a:rPr>
              <a:t>Project applications &amp; awards * APC payments</a:t>
            </a:r>
            <a:endParaRPr lang="en-GB" dirty="0">
              <a:solidFill>
                <a:srgbClr val="7F7F7F"/>
              </a:solidFill>
            </a:endParaRPr>
          </a:p>
          <a:p>
            <a:pPr marL="341313" indent="-341313">
              <a:spcBef>
                <a:spcPts val="700"/>
              </a:spcBef>
              <a:buClr>
                <a:schemeClr val="bg2">
                  <a:lumMod val="50000"/>
                </a:schemeClr>
              </a:buClr>
              <a:buFont typeface="Palatino" pitchFamily="16" charset="0"/>
              <a:buChar char="•"/>
              <a:tabLst>
                <a:tab pos="758825" algn="l"/>
                <a:tab pos="1520825" algn="l"/>
                <a:tab pos="2282825" algn="l"/>
                <a:tab pos="3044825" algn="l"/>
                <a:tab pos="3806825" algn="l"/>
                <a:tab pos="4568825" algn="l"/>
                <a:tab pos="5330825" algn="l"/>
                <a:tab pos="6092825" algn="l"/>
                <a:tab pos="6854825" algn="l"/>
                <a:tab pos="7616825" algn="l"/>
                <a:tab pos="8378825" algn="l"/>
                <a:tab pos="9140825" algn="l"/>
                <a:tab pos="9902825" algn="l"/>
                <a:tab pos="10664825" algn="l"/>
              </a:tabLst>
              <a:defRPr/>
            </a:pPr>
            <a:r>
              <a:rPr lang="en-GB" dirty="0">
                <a:solidFill>
                  <a:srgbClr val="7F7F7F"/>
                </a:solidFill>
              </a:rPr>
              <a:t>Organisations</a:t>
            </a:r>
          </a:p>
          <a:p>
            <a:pPr marL="800100" lvl="2" indent="0">
              <a:buClr>
                <a:schemeClr val="bg2">
                  <a:lumMod val="50000"/>
                </a:schemeClr>
              </a:buClr>
              <a:buNone/>
              <a:tabLst>
                <a:tab pos="758825" algn="l"/>
                <a:tab pos="1520825" algn="l"/>
                <a:tab pos="2282825" algn="l"/>
                <a:tab pos="3044825" algn="l"/>
                <a:tab pos="3806825" algn="l"/>
                <a:tab pos="4568825" algn="l"/>
                <a:tab pos="5330825" algn="l"/>
                <a:tab pos="6092825" algn="l"/>
                <a:tab pos="6854825" algn="l"/>
                <a:tab pos="7616825" algn="l"/>
                <a:tab pos="8378825" algn="l"/>
                <a:tab pos="9140825" algn="l"/>
                <a:tab pos="9902825" algn="l"/>
                <a:tab pos="10664825" algn="l"/>
              </a:tabLst>
              <a:defRPr/>
            </a:pPr>
            <a:r>
              <a:rPr lang="en-GB" dirty="0" smtClean="0">
                <a:solidFill>
                  <a:srgbClr val="7F7F7F"/>
                </a:solidFill>
              </a:rPr>
              <a:t>* Departments * Centres * Collaborators * </a:t>
            </a:r>
            <a:r>
              <a:rPr lang="en-GB" dirty="0">
                <a:solidFill>
                  <a:srgbClr val="7F7F7F"/>
                </a:solidFill>
              </a:rPr>
              <a:t>Funders * </a:t>
            </a:r>
            <a:r>
              <a:rPr lang="en-GB" dirty="0" smtClean="0">
                <a:solidFill>
                  <a:srgbClr val="7F7F7F"/>
                </a:solidFill>
              </a:rPr>
              <a:t>Publishers</a:t>
            </a:r>
          </a:p>
          <a:p>
            <a:pPr>
              <a:buClr>
                <a:schemeClr val="bg2">
                  <a:lumMod val="50000"/>
                </a:schemeClr>
              </a:buClr>
              <a:buFontTx/>
              <a:buChar char="•"/>
              <a:tabLst>
                <a:tab pos="758825" algn="l"/>
                <a:tab pos="1520825" algn="l"/>
                <a:tab pos="2282825" algn="l"/>
                <a:tab pos="3044825" algn="l"/>
                <a:tab pos="3806825" algn="l"/>
                <a:tab pos="4568825" algn="l"/>
                <a:tab pos="5330825" algn="l"/>
                <a:tab pos="6092825" algn="l"/>
                <a:tab pos="6854825" algn="l"/>
                <a:tab pos="7616825" algn="l"/>
                <a:tab pos="8378825" algn="l"/>
                <a:tab pos="9140825" algn="l"/>
                <a:tab pos="9902825" algn="l"/>
                <a:tab pos="10664825" algn="l"/>
              </a:tabLst>
              <a:defRPr/>
            </a:pPr>
            <a:r>
              <a:rPr lang="en-GB" dirty="0" smtClean="0">
                <a:solidFill>
                  <a:srgbClr val="7F7F7F"/>
                </a:solidFill>
              </a:rPr>
              <a:t>Activities &amp; Impact</a:t>
            </a:r>
          </a:p>
          <a:p>
            <a:pPr marL="857250" lvl="2" indent="0">
              <a:buClr>
                <a:schemeClr val="bg2">
                  <a:lumMod val="50000"/>
                </a:schemeClr>
              </a:buClr>
              <a:buNone/>
              <a:tabLst>
                <a:tab pos="758825" algn="l"/>
                <a:tab pos="1520825" algn="l"/>
                <a:tab pos="2282825" algn="l"/>
                <a:tab pos="3044825" algn="l"/>
                <a:tab pos="3806825" algn="l"/>
                <a:tab pos="4568825" algn="l"/>
                <a:tab pos="5330825" algn="l"/>
                <a:tab pos="6092825" algn="l"/>
                <a:tab pos="6854825" algn="l"/>
                <a:tab pos="7616825" algn="l"/>
                <a:tab pos="8378825" algn="l"/>
                <a:tab pos="9140825" algn="l"/>
                <a:tab pos="9902825" algn="l"/>
                <a:tab pos="10664825" algn="l"/>
              </a:tabLst>
              <a:defRPr/>
            </a:pPr>
            <a:r>
              <a:rPr lang="en-GB" dirty="0" smtClean="0">
                <a:solidFill>
                  <a:srgbClr val="7F7F7F"/>
                </a:solidFill>
              </a:rPr>
              <a:t>* Engagement * Policy * Evidence metrics * Recognition</a:t>
            </a:r>
          </a:p>
          <a:p>
            <a:pPr lvl="1">
              <a:buClr>
                <a:schemeClr val="bg2">
                  <a:lumMod val="50000"/>
                </a:schemeClr>
              </a:buClr>
              <a:buFontTx/>
              <a:buChar char="•"/>
              <a:tabLst>
                <a:tab pos="758825" algn="l"/>
                <a:tab pos="1520825" algn="l"/>
                <a:tab pos="2282825" algn="l"/>
                <a:tab pos="3044825" algn="l"/>
                <a:tab pos="3806825" algn="l"/>
                <a:tab pos="4568825" algn="l"/>
                <a:tab pos="5330825" algn="l"/>
                <a:tab pos="6092825" algn="l"/>
                <a:tab pos="6854825" algn="l"/>
                <a:tab pos="7616825" algn="l"/>
                <a:tab pos="8378825" algn="l"/>
                <a:tab pos="9140825" algn="l"/>
                <a:tab pos="9902825" algn="l"/>
                <a:tab pos="10664825" algn="l"/>
              </a:tabLst>
              <a:defRPr/>
            </a:pPr>
            <a:endParaRPr lang="en-GB" dirty="0">
              <a:solidFill>
                <a:schemeClr val="bg2">
                  <a:lumMod val="50000"/>
                </a:schemeClr>
              </a:solidFill>
            </a:endParaRPr>
          </a:p>
          <a:p>
            <a:pPr marL="0" indent="0">
              <a:buNone/>
            </a:pPr>
            <a:endParaRPr lang="en-US" dirty="0" smtClean="0">
              <a:solidFill>
                <a:srgbClr val="7F7F7F"/>
              </a:solidFill>
            </a:endParaRPr>
          </a:p>
        </p:txBody>
      </p:sp>
      <p:sp>
        <p:nvSpPr>
          <p:cNvPr id="5" name="Footer Placeholder 4"/>
          <p:cNvSpPr>
            <a:spLocks noGrp="1"/>
          </p:cNvSpPr>
          <p:nvPr>
            <p:ph type="ftr" sz="quarter" idx="11"/>
          </p:nvPr>
        </p:nvSpPr>
        <p:spPr/>
        <p:txBody>
          <a:bodyPr/>
          <a:lstStyle/>
          <a:p>
            <a:r>
              <a:rPr lang="en-US" dirty="0" smtClean="0"/>
              <a:t>EUNIS2015, Dundee June 10</a:t>
            </a:r>
            <a:r>
              <a:rPr lang="en-US" baseline="30000" dirty="0" smtClean="0"/>
              <a:t>th</a:t>
            </a:r>
            <a:r>
              <a:rPr lang="en-US" dirty="0" smtClean="0"/>
              <a:t> 2015</a:t>
            </a:r>
            <a:endParaRPr lang="en-US" dirty="0"/>
          </a:p>
        </p:txBody>
      </p:sp>
      <p:sp>
        <p:nvSpPr>
          <p:cNvPr id="6" name="Date Placeholder 5"/>
          <p:cNvSpPr>
            <a:spLocks noGrp="1"/>
          </p:cNvSpPr>
          <p:nvPr>
            <p:ph type="dt" sz="half" idx="10"/>
          </p:nvPr>
        </p:nvSpPr>
        <p:spPr/>
        <p:txBody>
          <a:bodyPr/>
          <a:lstStyle/>
          <a:p>
            <a:r>
              <a:rPr lang="en-GB" dirty="0" smtClean="0"/>
              <a:t>Anna Clements</a:t>
            </a:r>
            <a:endParaRPr lang="en-US" dirty="0"/>
          </a:p>
        </p:txBody>
      </p:sp>
      <p:sp>
        <p:nvSpPr>
          <p:cNvPr id="7" name="Slide Number Placeholder 6"/>
          <p:cNvSpPr>
            <a:spLocks noGrp="1"/>
          </p:cNvSpPr>
          <p:nvPr>
            <p:ph type="sldNum" sz="quarter" idx="12"/>
          </p:nvPr>
        </p:nvSpPr>
        <p:spPr/>
        <p:txBody>
          <a:bodyPr/>
          <a:lstStyle/>
          <a:p>
            <a:fld id="{7A30BA89-6FB6-4DD4-9C49-C17D9B062E65}" type="slidenum">
              <a:rPr lang="en-US" smtClean="0"/>
              <a:pPr/>
              <a:t>13</a:t>
            </a:fld>
            <a:endParaRPr lang="en-US"/>
          </a:p>
        </p:txBody>
      </p:sp>
    </p:spTree>
    <p:extLst>
      <p:ext uri="{BB962C8B-B14F-4D97-AF65-F5344CB8AC3E}">
        <p14:creationId xmlns:p14="http://schemas.microsoft.com/office/powerpoint/2010/main" val="11016185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098" y="184938"/>
            <a:ext cx="7909428" cy="491405"/>
          </a:xfrm>
          <a:prstGeom prst="rect">
            <a:avLst/>
          </a:prstGeom>
        </p:spPr>
      </p:pic>
      <p:grpSp>
        <p:nvGrpSpPr>
          <p:cNvPr id="63" name="Group 4"/>
          <p:cNvGrpSpPr>
            <a:grpSpLocks/>
          </p:cNvGrpSpPr>
          <p:nvPr/>
        </p:nvGrpSpPr>
        <p:grpSpPr bwMode="auto">
          <a:xfrm>
            <a:off x="3886200" y="649288"/>
            <a:ext cx="2017713" cy="1862137"/>
            <a:chOff x="3220" y="241"/>
            <a:chExt cx="2949" cy="1270"/>
          </a:xfrm>
        </p:grpSpPr>
        <p:sp>
          <p:nvSpPr>
            <p:cNvPr id="64" name="Oval 5"/>
            <p:cNvSpPr>
              <a:spLocks noChangeArrowheads="1"/>
            </p:cNvSpPr>
            <p:nvPr/>
          </p:nvSpPr>
          <p:spPr bwMode="auto">
            <a:xfrm>
              <a:off x="3220" y="241"/>
              <a:ext cx="2949" cy="1270"/>
            </a:xfrm>
            <a:prstGeom prst="ellipse">
              <a:avLst/>
            </a:prstGeom>
            <a:solidFill>
              <a:srgbClr val="3399FF"/>
            </a:solidFill>
            <a:ln w="12700">
              <a:solidFill>
                <a:schemeClr val="tx1"/>
              </a:solidFill>
              <a:round/>
              <a:headEnd/>
              <a:tailEnd/>
            </a:ln>
          </p:spPr>
          <p:txBody>
            <a:bodyPr wrap="none" anchor="ctr"/>
            <a:lstStyle/>
            <a:p>
              <a:endParaRPr lang="en-US">
                <a:cs typeface="Arial" charset="0"/>
              </a:endParaRPr>
            </a:p>
          </p:txBody>
        </p:sp>
        <p:sp>
          <p:nvSpPr>
            <p:cNvPr id="65" name="Text Box 6"/>
            <p:cNvSpPr txBox="1">
              <a:spLocks noChangeArrowheads="1"/>
            </p:cNvSpPr>
            <p:nvPr/>
          </p:nvSpPr>
          <p:spPr bwMode="auto">
            <a:xfrm>
              <a:off x="4018" y="241"/>
              <a:ext cx="1473"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20000"/>
                </a:spcBef>
              </a:pPr>
              <a:r>
                <a:rPr lang="en-GB" sz="1200">
                  <a:cs typeface="Arial" charset="0"/>
                </a:rPr>
                <a:t> Activities</a:t>
              </a:r>
            </a:p>
          </p:txBody>
        </p:sp>
      </p:grpSp>
      <p:grpSp>
        <p:nvGrpSpPr>
          <p:cNvPr id="6" name="Group 4"/>
          <p:cNvGrpSpPr>
            <a:grpSpLocks/>
          </p:cNvGrpSpPr>
          <p:nvPr/>
        </p:nvGrpSpPr>
        <p:grpSpPr bwMode="auto">
          <a:xfrm>
            <a:off x="790575" y="865188"/>
            <a:ext cx="2808288" cy="1728787"/>
            <a:chOff x="1338" y="300"/>
            <a:chExt cx="2949" cy="1270"/>
          </a:xfrm>
        </p:grpSpPr>
        <p:sp>
          <p:nvSpPr>
            <p:cNvPr id="7" name="Oval 5"/>
            <p:cNvSpPr>
              <a:spLocks noChangeArrowheads="1"/>
            </p:cNvSpPr>
            <p:nvPr/>
          </p:nvSpPr>
          <p:spPr bwMode="auto">
            <a:xfrm>
              <a:off x="1338" y="300"/>
              <a:ext cx="2949" cy="1270"/>
            </a:xfrm>
            <a:prstGeom prst="ellipse">
              <a:avLst/>
            </a:prstGeom>
            <a:solidFill>
              <a:schemeClr val="hlink"/>
            </a:solidFill>
            <a:ln w="12700">
              <a:solidFill>
                <a:schemeClr val="tx1"/>
              </a:solidFill>
              <a:round/>
              <a:headEnd/>
              <a:tailEnd/>
            </a:ln>
          </p:spPr>
          <p:txBody>
            <a:bodyPr wrap="none" anchor="ctr"/>
            <a:lstStyle/>
            <a:p>
              <a:endParaRPr lang="en-US">
                <a:cs typeface="Arial" charset="0"/>
              </a:endParaRPr>
            </a:p>
          </p:txBody>
        </p:sp>
        <p:sp>
          <p:nvSpPr>
            <p:cNvPr id="8" name="Text Box 6"/>
            <p:cNvSpPr txBox="1">
              <a:spLocks noChangeArrowheads="1"/>
            </p:cNvSpPr>
            <p:nvPr/>
          </p:nvSpPr>
          <p:spPr bwMode="auto">
            <a:xfrm>
              <a:off x="2107" y="300"/>
              <a:ext cx="1475" cy="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20000"/>
                </a:spcBef>
              </a:pPr>
              <a:r>
                <a:rPr lang="en-GB" sz="1600">
                  <a:solidFill>
                    <a:srgbClr val="000000"/>
                  </a:solidFill>
                  <a:cs typeface="Arial" charset="0"/>
                </a:rPr>
                <a:t>Publications</a:t>
              </a:r>
            </a:p>
          </p:txBody>
        </p:sp>
      </p:grpSp>
      <p:sp>
        <p:nvSpPr>
          <p:cNvPr id="9" name="Oval 8"/>
          <p:cNvSpPr>
            <a:spLocks noChangeArrowheads="1"/>
          </p:cNvSpPr>
          <p:nvPr/>
        </p:nvSpPr>
        <p:spPr bwMode="auto">
          <a:xfrm>
            <a:off x="3384550" y="3022600"/>
            <a:ext cx="1871663" cy="1800225"/>
          </a:xfrm>
          <a:prstGeom prst="ellipse">
            <a:avLst/>
          </a:prstGeom>
          <a:solidFill>
            <a:srgbClr val="FF99FF"/>
          </a:solidFill>
          <a:ln w="9525">
            <a:solidFill>
              <a:schemeClr val="tx1"/>
            </a:solidFill>
            <a:round/>
            <a:headEnd/>
            <a:tailEnd/>
          </a:ln>
        </p:spPr>
        <p:txBody>
          <a:bodyPr wrap="none" anchor="ctr"/>
          <a:lstStyle/>
          <a:p>
            <a:pPr algn="ctr">
              <a:spcBef>
                <a:spcPct val="20000"/>
              </a:spcBef>
            </a:pPr>
            <a:r>
              <a:rPr lang="en-GB" dirty="0">
                <a:cs typeface="Arial" charset="0"/>
              </a:rPr>
              <a:t>St Andrews</a:t>
            </a:r>
          </a:p>
          <a:p>
            <a:pPr algn="ctr">
              <a:spcBef>
                <a:spcPct val="20000"/>
              </a:spcBef>
            </a:pPr>
            <a:r>
              <a:rPr lang="en-GB" dirty="0">
                <a:cs typeface="Arial" charset="0"/>
              </a:rPr>
              <a:t>PURE </a:t>
            </a:r>
            <a:r>
              <a:rPr lang="en-GB" dirty="0" smtClean="0">
                <a:cs typeface="Arial" charset="0"/>
              </a:rPr>
              <a:t>CRIS</a:t>
            </a:r>
          </a:p>
          <a:p>
            <a:pPr algn="ctr">
              <a:spcBef>
                <a:spcPct val="20000"/>
              </a:spcBef>
            </a:pPr>
            <a:endParaRPr lang="en-GB" dirty="0">
              <a:cs typeface="Arial" charset="0"/>
            </a:endParaRPr>
          </a:p>
        </p:txBody>
      </p:sp>
      <p:grpSp>
        <p:nvGrpSpPr>
          <p:cNvPr id="10" name="Group 5"/>
          <p:cNvGrpSpPr>
            <a:grpSpLocks/>
          </p:cNvGrpSpPr>
          <p:nvPr/>
        </p:nvGrpSpPr>
        <p:grpSpPr bwMode="auto">
          <a:xfrm>
            <a:off x="5184775" y="2738438"/>
            <a:ext cx="3886200" cy="3530600"/>
            <a:chOff x="5365750" y="2348880"/>
            <a:chExt cx="3886770" cy="3530600"/>
          </a:xfrm>
        </p:grpSpPr>
        <p:sp>
          <p:nvSpPr>
            <p:cNvPr id="11" name="AutoShape 7"/>
            <p:cNvSpPr>
              <a:spLocks noChangeArrowheads="1"/>
            </p:cNvSpPr>
            <p:nvPr/>
          </p:nvSpPr>
          <p:spPr bwMode="auto">
            <a:xfrm>
              <a:off x="5365750" y="3498230"/>
              <a:ext cx="1421021" cy="360362"/>
            </a:xfrm>
            <a:prstGeom prst="rightArrow">
              <a:avLst>
                <a:gd name="adj1" fmla="val 50000"/>
                <a:gd name="adj2" fmla="val 84909"/>
              </a:avLst>
            </a:prstGeom>
            <a:solidFill>
              <a:srgbClr val="FFFFFF"/>
            </a:solidFill>
            <a:ln w="12700">
              <a:solidFill>
                <a:schemeClr val="tx1"/>
              </a:solidFill>
              <a:miter lim="800000"/>
              <a:headEnd/>
              <a:tailEnd/>
            </a:ln>
          </p:spPr>
          <p:txBody>
            <a:bodyPr wrap="none" anchor="ctr"/>
            <a:lstStyle/>
            <a:p>
              <a:pPr algn="ctr">
                <a:spcBef>
                  <a:spcPct val="20000"/>
                </a:spcBef>
              </a:pPr>
              <a:r>
                <a:rPr lang="en-GB" sz="1200" dirty="0">
                  <a:cs typeface="Arial" charset="0"/>
                </a:rPr>
                <a:t>Fed Out</a:t>
              </a:r>
            </a:p>
          </p:txBody>
        </p:sp>
        <p:grpSp>
          <p:nvGrpSpPr>
            <p:cNvPr id="12" name="Group 9"/>
            <p:cNvGrpSpPr>
              <a:grpSpLocks/>
            </p:cNvGrpSpPr>
            <p:nvPr/>
          </p:nvGrpSpPr>
          <p:grpSpPr bwMode="auto">
            <a:xfrm>
              <a:off x="6731570" y="3115643"/>
              <a:ext cx="2413000" cy="1998662"/>
              <a:chOff x="4104" y="1734"/>
              <a:chExt cx="1520" cy="1259"/>
            </a:xfrm>
          </p:grpSpPr>
          <p:sp>
            <p:nvSpPr>
              <p:cNvPr id="21" name="Line 10"/>
              <p:cNvSpPr>
                <a:spLocks noChangeShapeType="1"/>
              </p:cNvSpPr>
              <p:nvPr/>
            </p:nvSpPr>
            <p:spPr bwMode="auto">
              <a:xfrm>
                <a:off x="4104" y="1887"/>
                <a:ext cx="0" cy="95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 name="Line 11"/>
              <p:cNvSpPr>
                <a:spLocks noChangeShapeType="1"/>
              </p:cNvSpPr>
              <p:nvPr/>
            </p:nvSpPr>
            <p:spPr bwMode="auto">
              <a:xfrm>
                <a:off x="4104" y="1887"/>
                <a:ext cx="31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 name="Line 12"/>
              <p:cNvSpPr>
                <a:spLocks noChangeShapeType="1"/>
              </p:cNvSpPr>
              <p:nvPr/>
            </p:nvSpPr>
            <p:spPr bwMode="auto">
              <a:xfrm>
                <a:off x="4104" y="2840"/>
                <a:ext cx="31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4" name="Line 13"/>
              <p:cNvSpPr>
                <a:spLocks noChangeShapeType="1"/>
              </p:cNvSpPr>
              <p:nvPr/>
            </p:nvSpPr>
            <p:spPr bwMode="auto">
              <a:xfrm>
                <a:off x="4104" y="2363"/>
                <a:ext cx="31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 name="Text Box 14"/>
              <p:cNvSpPr txBox="1">
                <a:spLocks noChangeArrowheads="1"/>
              </p:cNvSpPr>
              <p:nvPr/>
            </p:nvSpPr>
            <p:spPr bwMode="auto">
              <a:xfrm>
                <a:off x="4284" y="2204"/>
                <a:ext cx="1180" cy="319"/>
              </a:xfrm>
              <a:prstGeom prst="rect">
                <a:avLst/>
              </a:prstGeom>
              <a:solidFill>
                <a:srgbClr val="FFFF99"/>
              </a:solidFill>
              <a:ln w="12700">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20000"/>
                  </a:spcBef>
                </a:pPr>
                <a:r>
                  <a:rPr lang="en-GB" sz="1200" dirty="0">
                    <a:cs typeface="Arial" charset="0"/>
                  </a:rPr>
                  <a:t>REF, RCUK</a:t>
                </a:r>
              </a:p>
              <a:p>
                <a:pPr algn="ctr" eaLnBrk="1" hangingPunct="1">
                  <a:spcBef>
                    <a:spcPct val="20000"/>
                  </a:spcBef>
                </a:pPr>
                <a:r>
                  <a:rPr lang="en-GB" sz="1200" dirty="0">
                    <a:cs typeface="Arial" charset="0"/>
                  </a:rPr>
                  <a:t>SFC, HESA</a:t>
                </a:r>
              </a:p>
            </p:txBody>
          </p:sp>
          <p:sp>
            <p:nvSpPr>
              <p:cNvPr id="26" name="Text Box 15"/>
              <p:cNvSpPr txBox="1">
                <a:spLocks noChangeArrowheads="1"/>
              </p:cNvSpPr>
              <p:nvPr/>
            </p:nvSpPr>
            <p:spPr bwMode="auto">
              <a:xfrm>
                <a:off x="4330" y="1734"/>
                <a:ext cx="1294" cy="319"/>
              </a:xfrm>
              <a:prstGeom prst="rect">
                <a:avLst/>
              </a:prstGeom>
              <a:solidFill>
                <a:srgbClr val="FFFF99"/>
              </a:solidFill>
              <a:ln w="12700">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20000"/>
                  </a:spcBef>
                </a:pPr>
                <a:r>
                  <a:rPr lang="en-GB" sz="1200">
                    <a:cs typeface="Arial" charset="0"/>
                  </a:rPr>
                  <a:t>HEI – Strategic</a:t>
                </a:r>
              </a:p>
              <a:p>
                <a:pPr algn="ctr" eaLnBrk="1" hangingPunct="1">
                  <a:spcBef>
                    <a:spcPct val="20000"/>
                  </a:spcBef>
                </a:pPr>
                <a:r>
                  <a:rPr lang="en-GB" sz="1200">
                    <a:cs typeface="Arial" charset="0"/>
                  </a:rPr>
                  <a:t>Planning, Benchmarking</a:t>
                </a:r>
              </a:p>
            </p:txBody>
          </p:sp>
          <p:sp>
            <p:nvSpPr>
              <p:cNvPr id="27" name="Text Box 16"/>
              <p:cNvSpPr txBox="1">
                <a:spLocks noChangeArrowheads="1"/>
              </p:cNvSpPr>
              <p:nvPr/>
            </p:nvSpPr>
            <p:spPr bwMode="auto">
              <a:xfrm>
                <a:off x="4330" y="2697"/>
                <a:ext cx="1180" cy="296"/>
              </a:xfrm>
              <a:prstGeom prst="rect">
                <a:avLst/>
              </a:prstGeom>
              <a:solidFill>
                <a:srgbClr val="FFFF99"/>
              </a:solidFill>
              <a:ln w="12700">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20000"/>
                  </a:spcBef>
                </a:pPr>
                <a:r>
                  <a:rPr lang="en-GB" sz="1200">
                    <a:cs typeface="Arial" charset="0"/>
                  </a:rPr>
                  <a:t>Public, Media Recognition / Impact</a:t>
                </a:r>
              </a:p>
            </p:txBody>
          </p:sp>
        </p:grpSp>
        <p:grpSp>
          <p:nvGrpSpPr>
            <p:cNvPr id="13" name="Group 17"/>
            <p:cNvGrpSpPr>
              <a:grpSpLocks/>
            </p:cNvGrpSpPr>
            <p:nvPr/>
          </p:nvGrpSpPr>
          <p:grpSpPr bwMode="auto">
            <a:xfrm>
              <a:off x="6731570" y="2348880"/>
              <a:ext cx="2520950" cy="1011238"/>
              <a:chOff x="4104" y="1251"/>
              <a:chExt cx="1588" cy="637"/>
            </a:xfrm>
          </p:grpSpPr>
          <p:sp>
            <p:nvSpPr>
              <p:cNvPr id="18" name="Line 18"/>
              <p:cNvSpPr>
                <a:spLocks noChangeShapeType="1"/>
              </p:cNvSpPr>
              <p:nvPr/>
            </p:nvSpPr>
            <p:spPr bwMode="auto">
              <a:xfrm>
                <a:off x="4104" y="1388"/>
                <a:ext cx="0" cy="5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9" name="Line 19"/>
              <p:cNvSpPr>
                <a:spLocks noChangeShapeType="1"/>
              </p:cNvSpPr>
              <p:nvPr/>
            </p:nvSpPr>
            <p:spPr bwMode="auto">
              <a:xfrm>
                <a:off x="4104" y="1388"/>
                <a:ext cx="589"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 name="Text Box 20"/>
              <p:cNvSpPr txBox="1">
                <a:spLocks noChangeArrowheads="1"/>
              </p:cNvSpPr>
              <p:nvPr/>
            </p:nvSpPr>
            <p:spPr bwMode="auto">
              <a:xfrm>
                <a:off x="4512" y="1251"/>
                <a:ext cx="1180" cy="319"/>
              </a:xfrm>
              <a:prstGeom prst="rect">
                <a:avLst/>
              </a:prstGeom>
              <a:solidFill>
                <a:srgbClr val="FFFF99"/>
              </a:solidFill>
              <a:ln w="12700">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20000"/>
                  </a:spcBef>
                </a:pPr>
                <a:r>
                  <a:rPr lang="en-GB" sz="1200" dirty="0">
                    <a:cs typeface="Arial" charset="0"/>
                  </a:rPr>
                  <a:t>Industry / SME</a:t>
                </a:r>
                <a:r>
                  <a:rPr lang="ja-JP" altLang="en-GB" sz="1200" dirty="0">
                    <a:cs typeface="Arial" charset="0"/>
                  </a:rPr>
                  <a:t>’</a:t>
                </a:r>
                <a:r>
                  <a:rPr lang="en-GB" altLang="ja-JP" sz="1200" dirty="0">
                    <a:cs typeface="Arial" charset="0"/>
                  </a:rPr>
                  <a:t>s</a:t>
                </a:r>
              </a:p>
              <a:p>
                <a:pPr algn="ctr" eaLnBrk="1" hangingPunct="1">
                  <a:spcBef>
                    <a:spcPct val="20000"/>
                  </a:spcBef>
                </a:pPr>
                <a:r>
                  <a:rPr lang="en-GB" sz="1200" dirty="0">
                    <a:cs typeface="Arial" charset="0"/>
                  </a:rPr>
                  <a:t>Interface</a:t>
                </a:r>
              </a:p>
            </p:txBody>
          </p:sp>
        </p:grpSp>
        <p:grpSp>
          <p:nvGrpSpPr>
            <p:cNvPr id="14" name="Group 21"/>
            <p:cNvGrpSpPr>
              <a:grpSpLocks/>
            </p:cNvGrpSpPr>
            <p:nvPr/>
          </p:nvGrpSpPr>
          <p:grpSpPr bwMode="auto">
            <a:xfrm>
              <a:off x="6731570" y="4869830"/>
              <a:ext cx="2520950" cy="1009650"/>
              <a:chOff x="4104" y="2839"/>
              <a:chExt cx="1588" cy="636"/>
            </a:xfrm>
          </p:grpSpPr>
          <p:sp>
            <p:nvSpPr>
              <p:cNvPr id="15" name="Line 22"/>
              <p:cNvSpPr>
                <a:spLocks noChangeShapeType="1"/>
              </p:cNvSpPr>
              <p:nvPr/>
            </p:nvSpPr>
            <p:spPr bwMode="auto">
              <a:xfrm>
                <a:off x="4104" y="2839"/>
                <a:ext cx="0" cy="45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 name="Line 23"/>
              <p:cNvSpPr>
                <a:spLocks noChangeShapeType="1"/>
              </p:cNvSpPr>
              <p:nvPr/>
            </p:nvSpPr>
            <p:spPr bwMode="auto">
              <a:xfrm>
                <a:off x="4104" y="3293"/>
                <a:ext cx="499"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 name="Text Box 24"/>
              <p:cNvSpPr txBox="1">
                <a:spLocks noChangeArrowheads="1"/>
              </p:cNvSpPr>
              <p:nvPr/>
            </p:nvSpPr>
            <p:spPr bwMode="auto">
              <a:xfrm>
                <a:off x="4512" y="3156"/>
                <a:ext cx="1180" cy="319"/>
              </a:xfrm>
              <a:prstGeom prst="rect">
                <a:avLst/>
              </a:prstGeom>
              <a:solidFill>
                <a:srgbClr val="FFFF99"/>
              </a:solidFill>
              <a:ln w="12700">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20000"/>
                  </a:spcBef>
                </a:pPr>
                <a:r>
                  <a:rPr lang="en-GB" sz="1200" dirty="0">
                    <a:cs typeface="Arial" charset="0"/>
                  </a:rPr>
                  <a:t>Collaborations</a:t>
                </a:r>
              </a:p>
              <a:p>
                <a:pPr algn="ctr" eaLnBrk="1" hangingPunct="1">
                  <a:spcBef>
                    <a:spcPct val="20000"/>
                  </a:spcBef>
                </a:pPr>
                <a:r>
                  <a:rPr lang="en-GB" sz="1200" dirty="0">
                    <a:cs typeface="Arial" charset="0"/>
                  </a:rPr>
                  <a:t>Research Pools</a:t>
                </a:r>
              </a:p>
            </p:txBody>
          </p:sp>
        </p:grpSp>
      </p:grpSp>
      <p:grpSp>
        <p:nvGrpSpPr>
          <p:cNvPr id="28" name="Group 50"/>
          <p:cNvGrpSpPr>
            <a:grpSpLocks/>
          </p:cNvGrpSpPr>
          <p:nvPr/>
        </p:nvGrpSpPr>
        <p:grpSpPr bwMode="auto">
          <a:xfrm>
            <a:off x="287338" y="2808288"/>
            <a:ext cx="3168650" cy="3495675"/>
            <a:chOff x="611188" y="2164856"/>
            <a:chExt cx="3168724" cy="3495677"/>
          </a:xfrm>
        </p:grpSpPr>
        <p:sp>
          <p:nvSpPr>
            <p:cNvPr id="29" name="AutoShape 26"/>
            <p:cNvSpPr>
              <a:spLocks noChangeArrowheads="1"/>
            </p:cNvSpPr>
            <p:nvPr/>
          </p:nvSpPr>
          <p:spPr bwMode="auto">
            <a:xfrm>
              <a:off x="2555920" y="3244357"/>
              <a:ext cx="1223992" cy="360362"/>
            </a:xfrm>
            <a:prstGeom prst="rightArrow">
              <a:avLst>
                <a:gd name="adj1" fmla="val 50000"/>
                <a:gd name="adj2" fmla="val 84914"/>
              </a:avLst>
            </a:prstGeom>
            <a:solidFill>
              <a:srgbClr val="FFFFFF"/>
            </a:solidFill>
            <a:ln w="12700">
              <a:solidFill>
                <a:schemeClr val="tx1"/>
              </a:solidFill>
              <a:miter lim="800000"/>
              <a:headEnd/>
              <a:tailEnd/>
            </a:ln>
          </p:spPr>
          <p:txBody>
            <a:bodyPr wrap="none" anchor="ctr"/>
            <a:lstStyle/>
            <a:p>
              <a:pPr algn="ctr">
                <a:spcBef>
                  <a:spcPct val="20000"/>
                </a:spcBef>
              </a:pPr>
              <a:r>
                <a:rPr lang="en-GB" sz="1200">
                  <a:cs typeface="Arial" charset="0"/>
                </a:rPr>
                <a:t>Pulled In</a:t>
              </a:r>
            </a:p>
          </p:txBody>
        </p:sp>
        <p:sp>
          <p:nvSpPr>
            <p:cNvPr id="30" name="Text Box 27"/>
            <p:cNvSpPr txBox="1">
              <a:spLocks noChangeArrowheads="1"/>
            </p:cNvSpPr>
            <p:nvPr/>
          </p:nvSpPr>
          <p:spPr bwMode="auto">
            <a:xfrm>
              <a:off x="755653" y="3101482"/>
              <a:ext cx="1223992" cy="469900"/>
            </a:xfrm>
            <a:prstGeom prst="rect">
              <a:avLst/>
            </a:prstGeom>
            <a:solidFill>
              <a:srgbClr val="99FF99"/>
            </a:solidFill>
            <a:ln w="12700">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20000"/>
                </a:spcBef>
              </a:pPr>
              <a:r>
                <a:rPr lang="en-GB" sz="1200" dirty="0">
                  <a:cs typeface="Arial" charset="0"/>
                </a:rPr>
                <a:t>Staff Records [HR]</a:t>
              </a:r>
            </a:p>
          </p:txBody>
        </p:sp>
        <p:sp>
          <p:nvSpPr>
            <p:cNvPr id="31" name="Text Box 28"/>
            <p:cNvSpPr txBox="1">
              <a:spLocks noChangeArrowheads="1"/>
            </p:cNvSpPr>
            <p:nvPr/>
          </p:nvSpPr>
          <p:spPr bwMode="auto">
            <a:xfrm>
              <a:off x="611188" y="4038107"/>
              <a:ext cx="1368457" cy="469900"/>
            </a:xfrm>
            <a:prstGeom prst="rect">
              <a:avLst/>
            </a:prstGeom>
            <a:solidFill>
              <a:srgbClr val="99FF99"/>
            </a:solidFill>
            <a:ln w="12700">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20000"/>
                </a:spcBef>
              </a:pPr>
              <a:r>
                <a:rPr lang="en-GB" sz="1200" dirty="0">
                  <a:cs typeface="Arial" charset="0"/>
                </a:rPr>
                <a:t>Student Records [Registry]</a:t>
              </a:r>
            </a:p>
          </p:txBody>
        </p:sp>
        <p:sp>
          <p:nvSpPr>
            <p:cNvPr id="32" name="Line 29"/>
            <p:cNvSpPr>
              <a:spLocks noChangeShapeType="1"/>
            </p:cNvSpPr>
            <p:nvPr/>
          </p:nvSpPr>
          <p:spPr bwMode="auto">
            <a:xfrm>
              <a:off x="2484482" y="2453781"/>
              <a:ext cx="0" cy="273685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 name="Line 30"/>
            <p:cNvSpPr>
              <a:spLocks noChangeShapeType="1"/>
            </p:cNvSpPr>
            <p:nvPr/>
          </p:nvSpPr>
          <p:spPr bwMode="auto">
            <a:xfrm>
              <a:off x="1978057" y="3317382"/>
              <a:ext cx="50325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4" name="Line 31"/>
            <p:cNvSpPr>
              <a:spLocks noChangeShapeType="1"/>
            </p:cNvSpPr>
            <p:nvPr/>
          </p:nvSpPr>
          <p:spPr bwMode="auto">
            <a:xfrm>
              <a:off x="1978057" y="4325444"/>
              <a:ext cx="50325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5" name="Line 32"/>
            <p:cNvSpPr>
              <a:spLocks noChangeShapeType="1"/>
            </p:cNvSpPr>
            <p:nvPr/>
          </p:nvSpPr>
          <p:spPr bwMode="auto">
            <a:xfrm>
              <a:off x="1546247" y="2452193"/>
              <a:ext cx="93506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6" name="Line 33"/>
            <p:cNvSpPr>
              <a:spLocks noChangeShapeType="1"/>
            </p:cNvSpPr>
            <p:nvPr/>
          </p:nvSpPr>
          <p:spPr bwMode="auto">
            <a:xfrm>
              <a:off x="1690713" y="5190633"/>
              <a:ext cx="79218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7" name="Text Box 34"/>
            <p:cNvSpPr txBox="1">
              <a:spLocks noChangeArrowheads="1"/>
            </p:cNvSpPr>
            <p:nvPr/>
          </p:nvSpPr>
          <p:spPr bwMode="auto">
            <a:xfrm>
              <a:off x="900120" y="2164856"/>
              <a:ext cx="1366869" cy="469900"/>
            </a:xfrm>
            <a:prstGeom prst="rect">
              <a:avLst/>
            </a:prstGeom>
            <a:solidFill>
              <a:srgbClr val="99FF99"/>
            </a:solidFill>
            <a:ln w="12700">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20000"/>
                </a:spcBef>
              </a:pPr>
              <a:r>
                <a:rPr lang="en-GB" sz="1200" dirty="0">
                  <a:cs typeface="Arial" charset="0"/>
                </a:rPr>
                <a:t>University Structure [HR]</a:t>
              </a:r>
            </a:p>
          </p:txBody>
        </p:sp>
        <p:sp>
          <p:nvSpPr>
            <p:cNvPr id="38" name="Text Box 35"/>
            <p:cNvSpPr txBox="1">
              <a:spLocks noChangeArrowheads="1"/>
            </p:cNvSpPr>
            <p:nvPr/>
          </p:nvSpPr>
          <p:spPr bwMode="auto">
            <a:xfrm>
              <a:off x="755653" y="4971558"/>
              <a:ext cx="1439897" cy="688975"/>
            </a:xfrm>
            <a:prstGeom prst="rect">
              <a:avLst/>
            </a:prstGeom>
            <a:solidFill>
              <a:srgbClr val="99FF99"/>
            </a:solidFill>
            <a:ln w="12700">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20000"/>
                </a:spcBef>
              </a:pPr>
              <a:r>
                <a:rPr lang="en-GB" sz="1200">
                  <a:cs typeface="Arial" charset="0"/>
                </a:rPr>
                <a:t>Projects, Grants, KT</a:t>
              </a:r>
            </a:p>
            <a:p>
              <a:pPr algn="ctr" eaLnBrk="1" hangingPunct="1">
                <a:spcBef>
                  <a:spcPct val="20000"/>
                </a:spcBef>
              </a:pPr>
              <a:r>
                <a:rPr lang="en-GB" sz="1200">
                  <a:cs typeface="Arial" charset="0"/>
                </a:rPr>
                <a:t>[Finance]</a:t>
              </a:r>
            </a:p>
          </p:txBody>
        </p:sp>
      </p:grpSp>
      <p:sp>
        <p:nvSpPr>
          <p:cNvPr id="39" name="Text Box 37"/>
          <p:cNvSpPr txBox="1">
            <a:spLocks noChangeArrowheads="1"/>
          </p:cNvSpPr>
          <p:nvPr/>
        </p:nvSpPr>
        <p:spPr bwMode="auto">
          <a:xfrm>
            <a:off x="1223963" y="1946275"/>
            <a:ext cx="865187" cy="439738"/>
          </a:xfrm>
          <a:prstGeom prst="rect">
            <a:avLst/>
          </a:prstGeom>
          <a:solidFill>
            <a:srgbClr val="A2FFFE"/>
          </a:solidFill>
          <a:ln w="12700">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20000"/>
              </a:spcBef>
            </a:pPr>
            <a:r>
              <a:rPr lang="en-GB" sz="1000"/>
              <a:t>Manual</a:t>
            </a:r>
          </a:p>
          <a:p>
            <a:pPr algn="ctr" eaLnBrk="1" hangingPunct="1">
              <a:spcBef>
                <a:spcPct val="20000"/>
              </a:spcBef>
            </a:pPr>
            <a:r>
              <a:rPr lang="en-GB" sz="1000"/>
              <a:t>Input</a:t>
            </a:r>
          </a:p>
        </p:txBody>
      </p:sp>
      <p:sp>
        <p:nvSpPr>
          <p:cNvPr id="40" name="AutoShape 38"/>
          <p:cNvSpPr>
            <a:spLocks noChangeArrowheads="1"/>
          </p:cNvSpPr>
          <p:nvPr/>
        </p:nvSpPr>
        <p:spPr bwMode="auto">
          <a:xfrm rot="2019132">
            <a:off x="1868488" y="2695575"/>
            <a:ext cx="1857375" cy="360363"/>
          </a:xfrm>
          <a:prstGeom prst="rightArrow">
            <a:avLst>
              <a:gd name="adj1" fmla="val 50000"/>
              <a:gd name="adj2" fmla="val 80987"/>
            </a:avLst>
          </a:prstGeom>
          <a:solidFill>
            <a:srgbClr val="A2FFFE"/>
          </a:solidFill>
          <a:ln w="12700">
            <a:solidFill>
              <a:schemeClr val="tx1"/>
            </a:solidFill>
            <a:miter lim="800000"/>
            <a:headEnd/>
            <a:tailEnd/>
          </a:ln>
        </p:spPr>
        <p:txBody>
          <a:bodyPr wrap="none" anchor="ctr"/>
          <a:lstStyle/>
          <a:p>
            <a:pPr algn="ctr">
              <a:spcBef>
                <a:spcPct val="20000"/>
              </a:spcBef>
            </a:pPr>
            <a:r>
              <a:rPr lang="en-GB" sz="1000" dirty="0"/>
              <a:t>Entered</a:t>
            </a:r>
          </a:p>
        </p:txBody>
      </p:sp>
      <p:sp>
        <p:nvSpPr>
          <p:cNvPr id="41" name="Text Box 40"/>
          <p:cNvSpPr txBox="1">
            <a:spLocks noChangeArrowheads="1"/>
          </p:cNvSpPr>
          <p:nvPr/>
        </p:nvSpPr>
        <p:spPr bwMode="auto">
          <a:xfrm>
            <a:off x="1727200" y="1298575"/>
            <a:ext cx="995363" cy="561975"/>
          </a:xfrm>
          <a:prstGeom prst="rect">
            <a:avLst/>
          </a:prstGeom>
          <a:solidFill>
            <a:srgbClr val="A2FFFE"/>
          </a:solidFill>
          <a:ln w="12700">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20000"/>
              </a:spcBef>
            </a:pPr>
            <a:r>
              <a:rPr lang="en-GB" sz="1000">
                <a:cs typeface="Arial" charset="0"/>
              </a:rPr>
              <a:t>WoS, arXiv, PubMed, Scopus…</a:t>
            </a:r>
          </a:p>
        </p:txBody>
      </p:sp>
      <p:sp>
        <p:nvSpPr>
          <p:cNvPr id="42" name="AutoShape 41"/>
          <p:cNvSpPr>
            <a:spLocks noChangeArrowheads="1"/>
          </p:cNvSpPr>
          <p:nvPr/>
        </p:nvSpPr>
        <p:spPr bwMode="auto">
          <a:xfrm rot="13691473" flipH="1">
            <a:off x="2155825" y="2378075"/>
            <a:ext cx="1854200" cy="355600"/>
          </a:xfrm>
          <a:prstGeom prst="rightArrow">
            <a:avLst>
              <a:gd name="adj1" fmla="val 50000"/>
              <a:gd name="adj2" fmla="val 80942"/>
            </a:avLst>
          </a:prstGeom>
          <a:solidFill>
            <a:srgbClr val="A2FFFE"/>
          </a:solidFill>
          <a:ln w="12700">
            <a:solidFill>
              <a:schemeClr val="tx1"/>
            </a:solidFill>
            <a:miter lim="800000"/>
            <a:headEnd/>
            <a:tailEnd/>
          </a:ln>
        </p:spPr>
        <p:txBody>
          <a:bodyPr wrap="none" anchor="ctr"/>
          <a:lstStyle/>
          <a:p>
            <a:pPr algn="ctr">
              <a:spcBef>
                <a:spcPct val="20000"/>
              </a:spcBef>
            </a:pPr>
            <a:r>
              <a:rPr lang="en-GB" sz="1000">
                <a:cs typeface="Arial" charset="0"/>
              </a:rPr>
              <a:t>Harvested</a:t>
            </a:r>
          </a:p>
        </p:txBody>
      </p:sp>
      <p:grpSp>
        <p:nvGrpSpPr>
          <p:cNvPr id="43" name="Group 3"/>
          <p:cNvGrpSpPr>
            <a:grpSpLocks/>
          </p:cNvGrpSpPr>
          <p:nvPr/>
        </p:nvGrpSpPr>
        <p:grpSpPr bwMode="auto">
          <a:xfrm>
            <a:off x="2232025" y="4683125"/>
            <a:ext cx="2159000" cy="2019300"/>
            <a:chOff x="2413000" y="4294188"/>
            <a:chExt cx="2159000" cy="2019300"/>
          </a:xfrm>
        </p:grpSpPr>
        <p:sp>
          <p:nvSpPr>
            <p:cNvPr id="44" name="Rectangle 43"/>
            <p:cNvSpPr>
              <a:spLocks noChangeArrowheads="1"/>
            </p:cNvSpPr>
            <p:nvPr/>
          </p:nvSpPr>
          <p:spPr bwMode="auto">
            <a:xfrm>
              <a:off x="2413000" y="5588001"/>
              <a:ext cx="2159000" cy="725487"/>
            </a:xfrm>
            <a:prstGeom prst="rect">
              <a:avLst/>
            </a:prstGeom>
            <a:solidFill>
              <a:srgbClr val="CCFFFF"/>
            </a:solidFill>
            <a:ln w="12700">
              <a:solidFill>
                <a:schemeClr val="tx1"/>
              </a:solidFill>
              <a:miter lim="800000"/>
              <a:headEnd/>
              <a:tailEnd/>
            </a:ln>
          </p:spPr>
          <p:txBody>
            <a:bodyPr>
              <a:spAutoFit/>
            </a:bodyPr>
            <a:lstStyle/>
            <a:p>
              <a:pPr algn="ctr">
                <a:spcBef>
                  <a:spcPct val="20000"/>
                </a:spcBef>
              </a:pPr>
              <a:r>
                <a:rPr lang="en-GB" sz="1200">
                  <a:cs typeface="Arial" charset="0"/>
                </a:rPr>
                <a:t>Full Text</a:t>
              </a:r>
            </a:p>
            <a:p>
              <a:pPr algn="ctr">
                <a:spcBef>
                  <a:spcPct val="20000"/>
                </a:spcBef>
              </a:pPr>
              <a:r>
                <a:rPr lang="en-GB" sz="1200">
                  <a:cs typeface="Arial" charset="0"/>
                </a:rPr>
                <a:t>Repository</a:t>
              </a:r>
            </a:p>
            <a:p>
              <a:pPr algn="ctr">
                <a:spcBef>
                  <a:spcPct val="20000"/>
                </a:spcBef>
              </a:pPr>
              <a:r>
                <a:rPr lang="en-GB" sz="1200">
                  <a:cs typeface="Arial" charset="0"/>
                </a:rPr>
                <a:t>Open Access</a:t>
              </a:r>
            </a:p>
          </p:txBody>
        </p:sp>
        <p:sp>
          <p:nvSpPr>
            <p:cNvPr id="45" name="AutoShape 44"/>
            <p:cNvSpPr>
              <a:spLocks noChangeArrowheads="1"/>
            </p:cNvSpPr>
            <p:nvPr/>
          </p:nvSpPr>
          <p:spPr bwMode="auto">
            <a:xfrm rot="1668804">
              <a:off x="3313113" y="4294188"/>
              <a:ext cx="647700" cy="1301750"/>
            </a:xfrm>
            <a:prstGeom prst="upDownArrow">
              <a:avLst>
                <a:gd name="adj1" fmla="val 50000"/>
                <a:gd name="adj2" fmla="val 35590"/>
              </a:avLst>
            </a:prstGeom>
            <a:solidFill>
              <a:schemeClr val="bg1"/>
            </a:solidFill>
            <a:ln w="12700">
              <a:solidFill>
                <a:schemeClr val="tx1"/>
              </a:solidFill>
              <a:miter lim="800000"/>
              <a:headEnd/>
              <a:tailEnd/>
            </a:ln>
          </p:spPr>
          <p:txBody>
            <a:bodyPr rot="10800000" vert="eaVert" wrap="none" anchor="ctr"/>
            <a:lstStyle/>
            <a:p>
              <a:pPr algn="ctr">
                <a:spcBef>
                  <a:spcPct val="20000"/>
                </a:spcBef>
              </a:pPr>
              <a:r>
                <a:rPr lang="en-GB" sz="1600" dirty="0">
                  <a:cs typeface="Arial" charset="0"/>
                </a:rPr>
                <a:t>Linked</a:t>
              </a:r>
            </a:p>
          </p:txBody>
        </p:sp>
      </p:grpSp>
      <p:sp>
        <p:nvSpPr>
          <p:cNvPr id="46" name="Text Box 58"/>
          <p:cNvSpPr txBox="1">
            <a:spLocks noChangeArrowheads="1"/>
          </p:cNvSpPr>
          <p:nvPr/>
        </p:nvSpPr>
        <p:spPr bwMode="auto">
          <a:xfrm>
            <a:off x="2808288" y="1585913"/>
            <a:ext cx="719137" cy="406400"/>
          </a:xfrm>
          <a:prstGeom prst="rect">
            <a:avLst/>
          </a:prstGeom>
          <a:solidFill>
            <a:srgbClr val="A2FFFE"/>
          </a:solidFill>
          <a:ln w="9525">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000"/>
              <a:t>Bibtex, Refman</a:t>
            </a:r>
          </a:p>
        </p:txBody>
      </p:sp>
      <p:sp>
        <p:nvSpPr>
          <p:cNvPr id="47" name="AutoShape 73"/>
          <p:cNvSpPr>
            <a:spLocks noChangeArrowheads="1"/>
          </p:cNvSpPr>
          <p:nvPr/>
        </p:nvSpPr>
        <p:spPr bwMode="auto">
          <a:xfrm rot="2946342">
            <a:off x="2889250" y="2346325"/>
            <a:ext cx="1389063" cy="360363"/>
          </a:xfrm>
          <a:prstGeom prst="rightArrow">
            <a:avLst>
              <a:gd name="adj1" fmla="val 50000"/>
              <a:gd name="adj2" fmla="val 55143"/>
            </a:avLst>
          </a:prstGeom>
          <a:solidFill>
            <a:srgbClr val="A2FFFE"/>
          </a:solidFill>
          <a:ln w="12700">
            <a:solidFill>
              <a:schemeClr val="tx1"/>
            </a:solidFill>
            <a:miter lim="800000"/>
            <a:headEnd/>
            <a:tailEnd/>
          </a:ln>
        </p:spPr>
        <p:txBody>
          <a:bodyPr wrap="none" anchor="ctr"/>
          <a:lstStyle/>
          <a:p>
            <a:pPr algn="ctr">
              <a:spcBef>
                <a:spcPct val="20000"/>
              </a:spcBef>
            </a:pPr>
            <a:r>
              <a:rPr lang="en-GB" sz="1000" dirty="0"/>
              <a:t>Uploaded</a:t>
            </a:r>
          </a:p>
        </p:txBody>
      </p:sp>
      <p:sp>
        <p:nvSpPr>
          <p:cNvPr id="48" name="Oval 73"/>
          <p:cNvSpPr>
            <a:spLocks noChangeArrowheads="1"/>
          </p:cNvSpPr>
          <p:nvPr/>
        </p:nvSpPr>
        <p:spPr bwMode="auto">
          <a:xfrm>
            <a:off x="4248150" y="950913"/>
            <a:ext cx="1295400" cy="495300"/>
          </a:xfrm>
          <a:prstGeom prst="ellipse">
            <a:avLst/>
          </a:prstGeom>
          <a:solidFill>
            <a:srgbClr val="A2FFFE"/>
          </a:solidFill>
          <a:ln w="9525">
            <a:solidFill>
              <a:schemeClr val="tx1"/>
            </a:solidFill>
            <a:round/>
            <a:headEnd/>
            <a:tailEnd/>
          </a:ln>
        </p:spPr>
        <p:txBody>
          <a:bodyPr/>
          <a:lstStyle/>
          <a:p>
            <a:r>
              <a:rPr lang="en-US" sz="1000"/>
              <a:t>Award/ recognition</a:t>
            </a:r>
          </a:p>
        </p:txBody>
      </p:sp>
      <p:sp>
        <p:nvSpPr>
          <p:cNvPr id="49" name="Oval 74"/>
          <p:cNvSpPr>
            <a:spLocks noChangeArrowheads="1"/>
          </p:cNvSpPr>
          <p:nvPr/>
        </p:nvSpPr>
        <p:spPr bwMode="auto">
          <a:xfrm>
            <a:off x="4224338" y="1550988"/>
            <a:ext cx="1511300" cy="554037"/>
          </a:xfrm>
          <a:prstGeom prst="ellipse">
            <a:avLst/>
          </a:prstGeom>
          <a:solidFill>
            <a:srgbClr val="A2FFFE"/>
          </a:solidFill>
          <a:ln w="9525">
            <a:solidFill>
              <a:schemeClr val="tx1"/>
            </a:solidFill>
            <a:round/>
            <a:headEnd/>
            <a:tailEnd/>
          </a:ln>
        </p:spPr>
        <p:txBody>
          <a:bodyPr/>
          <a:lstStyle/>
          <a:p>
            <a:r>
              <a:rPr lang="en-US" sz="1000"/>
              <a:t>Dissemination// Engagement</a:t>
            </a:r>
          </a:p>
        </p:txBody>
      </p:sp>
      <p:sp>
        <p:nvSpPr>
          <p:cNvPr id="50" name="Down Arrow 49"/>
          <p:cNvSpPr/>
          <p:nvPr/>
        </p:nvSpPr>
        <p:spPr bwMode="auto">
          <a:xfrm rot="850980">
            <a:off x="4379306" y="2238925"/>
            <a:ext cx="348563" cy="913571"/>
          </a:xfrm>
          <a:prstGeom prst="downArrow">
            <a:avLst/>
          </a:prstGeom>
          <a:solidFill>
            <a:srgbClr val="A2FFFE"/>
          </a:solidFill>
          <a:ln w="9525" cap="flat" cmpd="sng" algn="ctr">
            <a:solidFill>
              <a:schemeClr val="tx1"/>
            </a:solidFill>
            <a:prstDash val="solid"/>
            <a:round/>
            <a:headEnd type="none" w="med" len="med"/>
            <a:tailEnd type="none" w="med" len="med"/>
          </a:ln>
          <a:effectLst/>
          <a:extLst/>
        </p:spPr>
        <p:txBody>
          <a:bodyPr vert="vert270" anchor="ctr"/>
          <a:lstStyle/>
          <a:p>
            <a:pPr algn="ctr">
              <a:spcAft>
                <a:spcPts val="600"/>
              </a:spcAft>
              <a:defRPr/>
            </a:pPr>
            <a:r>
              <a:rPr lang="en-US" sz="1000" dirty="0">
                <a:solidFill>
                  <a:srgbClr val="000000"/>
                </a:solidFill>
                <a:latin typeface="Arial"/>
                <a:cs typeface="Arial" charset="0"/>
              </a:rPr>
              <a:t>Entered</a:t>
            </a:r>
          </a:p>
        </p:txBody>
      </p:sp>
      <p:grpSp>
        <p:nvGrpSpPr>
          <p:cNvPr id="51" name="Group 82"/>
          <p:cNvGrpSpPr>
            <a:grpSpLocks/>
          </p:cNvGrpSpPr>
          <p:nvPr/>
        </p:nvGrpSpPr>
        <p:grpSpPr bwMode="auto">
          <a:xfrm>
            <a:off x="4464050" y="4684713"/>
            <a:ext cx="2159000" cy="1981200"/>
            <a:chOff x="4788024" y="4296338"/>
            <a:chExt cx="2159000" cy="1981878"/>
          </a:xfrm>
        </p:grpSpPr>
        <p:sp>
          <p:nvSpPr>
            <p:cNvPr id="52" name="AutoShape 44"/>
            <p:cNvSpPr>
              <a:spLocks noChangeArrowheads="1"/>
            </p:cNvSpPr>
            <p:nvPr/>
          </p:nvSpPr>
          <p:spPr bwMode="auto">
            <a:xfrm rot="20154798">
              <a:off x="5026613" y="4296338"/>
              <a:ext cx="647700" cy="1307401"/>
            </a:xfrm>
            <a:prstGeom prst="upDownArrow">
              <a:avLst>
                <a:gd name="adj1" fmla="val 50000"/>
                <a:gd name="adj2" fmla="val 35588"/>
              </a:avLst>
            </a:prstGeom>
            <a:solidFill>
              <a:schemeClr val="bg1"/>
            </a:solidFill>
            <a:ln w="12700">
              <a:solidFill>
                <a:schemeClr val="tx1"/>
              </a:solidFill>
              <a:prstDash val="solid"/>
              <a:miter lim="800000"/>
              <a:headEnd/>
              <a:tailEnd/>
            </a:ln>
            <a:effectLst/>
            <a:extLst/>
          </p:spPr>
          <p:txBody>
            <a:bodyPr rot="10800000" vert="vert270" wrap="none" anchor="ctr"/>
            <a:lstStyle/>
            <a:p>
              <a:pPr algn="ctr">
                <a:spcBef>
                  <a:spcPct val="20000"/>
                </a:spcBef>
                <a:defRPr/>
              </a:pPr>
              <a:r>
                <a:rPr lang="en-GB" sz="1600" dirty="0" smtClean="0">
                  <a:cs typeface="Arial" charset="0"/>
                </a:rPr>
                <a:t>Linked &amp; held</a:t>
              </a:r>
              <a:endParaRPr lang="en-GB" sz="1600" dirty="0">
                <a:cs typeface="Arial" charset="0"/>
              </a:endParaRPr>
            </a:p>
          </p:txBody>
        </p:sp>
        <p:sp>
          <p:nvSpPr>
            <p:cNvPr id="53" name="Rectangle 43"/>
            <p:cNvSpPr>
              <a:spLocks noChangeArrowheads="1"/>
            </p:cNvSpPr>
            <p:nvPr/>
          </p:nvSpPr>
          <p:spPr bwMode="auto">
            <a:xfrm>
              <a:off x="4788024" y="5589005"/>
              <a:ext cx="2159000" cy="689211"/>
            </a:xfrm>
            <a:prstGeom prst="rect">
              <a:avLst/>
            </a:prstGeom>
            <a:solidFill>
              <a:srgbClr val="00AEEF">
                <a:alpha val="25098"/>
              </a:srgbClr>
            </a:solidFill>
            <a:ln w="12700">
              <a:solidFill>
                <a:schemeClr val="tx1"/>
              </a:solidFill>
              <a:prstDash val="solid"/>
              <a:miter lim="800000"/>
              <a:headEnd/>
              <a:tailEnd/>
            </a:ln>
          </p:spPr>
          <p:txBody>
            <a:bodyPr>
              <a:spAutoFit/>
            </a:bodyPr>
            <a:lstStyle/>
            <a:p>
              <a:pPr algn="ctr">
                <a:spcBef>
                  <a:spcPct val="20000"/>
                </a:spcBef>
              </a:pPr>
              <a:r>
                <a:rPr lang="en-GB" sz="1200" dirty="0">
                  <a:cs typeface="Arial" charset="0"/>
                </a:rPr>
                <a:t>Research data sets</a:t>
              </a:r>
            </a:p>
            <a:p>
              <a:pPr algn="ctr">
                <a:spcBef>
                  <a:spcPct val="20000"/>
                </a:spcBef>
              </a:pPr>
              <a:r>
                <a:rPr lang="en-GB" sz="1200" dirty="0">
                  <a:cs typeface="Arial" charset="0"/>
                </a:rPr>
                <a:t>(multiple locations and formats)</a:t>
              </a:r>
            </a:p>
          </p:txBody>
        </p:sp>
      </p:grpSp>
      <p:grpSp>
        <p:nvGrpSpPr>
          <p:cNvPr id="54" name="Group 6"/>
          <p:cNvGrpSpPr>
            <a:grpSpLocks/>
          </p:cNvGrpSpPr>
          <p:nvPr/>
        </p:nvGrpSpPr>
        <p:grpSpPr bwMode="auto">
          <a:xfrm>
            <a:off x="4757738" y="731838"/>
            <a:ext cx="4241800" cy="2132012"/>
            <a:chOff x="4938773" y="342680"/>
            <a:chExt cx="4241739" cy="2132332"/>
          </a:xfrm>
        </p:grpSpPr>
        <p:sp>
          <p:nvSpPr>
            <p:cNvPr id="55" name="Down Arrow 54"/>
            <p:cNvSpPr/>
            <p:nvPr/>
          </p:nvSpPr>
          <p:spPr bwMode="auto">
            <a:xfrm rot="3411900">
              <a:off x="5747247" y="1317975"/>
              <a:ext cx="348563" cy="1965512"/>
            </a:xfrm>
            <a:prstGeom prst="downArrow">
              <a:avLst/>
            </a:prstGeom>
            <a:solidFill>
              <a:srgbClr val="A2FFFE"/>
            </a:solidFill>
            <a:ln w="9525" cap="flat" cmpd="sng" algn="ctr">
              <a:solidFill>
                <a:schemeClr val="tx1"/>
              </a:solidFill>
              <a:prstDash val="solid"/>
              <a:round/>
              <a:headEnd type="none" w="med" len="med"/>
              <a:tailEnd type="none" w="med" len="med"/>
            </a:ln>
            <a:effectLst/>
            <a:extLst/>
          </p:spPr>
          <p:txBody>
            <a:bodyPr vert="vert270" anchor="ctr"/>
            <a:lstStyle/>
            <a:p>
              <a:pPr algn="ctr">
                <a:spcAft>
                  <a:spcPts val="600"/>
                </a:spcAft>
                <a:defRPr/>
              </a:pPr>
              <a:r>
                <a:rPr lang="en-US" sz="1000" dirty="0">
                  <a:solidFill>
                    <a:srgbClr val="000000"/>
                  </a:solidFill>
                  <a:latin typeface="Arial"/>
                  <a:cs typeface="Arial" charset="0"/>
                </a:rPr>
                <a:t>Entered</a:t>
              </a:r>
            </a:p>
          </p:txBody>
        </p:sp>
        <p:grpSp>
          <p:nvGrpSpPr>
            <p:cNvPr id="56" name="Group 2"/>
            <p:cNvGrpSpPr>
              <a:grpSpLocks/>
            </p:cNvGrpSpPr>
            <p:nvPr/>
          </p:nvGrpSpPr>
          <p:grpSpPr bwMode="auto">
            <a:xfrm>
              <a:off x="6589323" y="342680"/>
              <a:ext cx="2591189" cy="1862138"/>
              <a:chOff x="6589323" y="342680"/>
              <a:chExt cx="2591189" cy="1862138"/>
            </a:xfrm>
          </p:grpSpPr>
          <p:grpSp>
            <p:nvGrpSpPr>
              <p:cNvPr id="57" name="Group 4"/>
              <p:cNvGrpSpPr>
                <a:grpSpLocks/>
              </p:cNvGrpSpPr>
              <p:nvPr/>
            </p:nvGrpSpPr>
            <p:grpSpPr bwMode="auto">
              <a:xfrm>
                <a:off x="6589323" y="342680"/>
                <a:ext cx="2591189" cy="1862138"/>
                <a:chOff x="3448" y="241"/>
                <a:chExt cx="2721" cy="1270"/>
              </a:xfrm>
            </p:grpSpPr>
            <p:sp>
              <p:nvSpPr>
                <p:cNvPr id="61" name="Oval 5"/>
                <p:cNvSpPr>
                  <a:spLocks noChangeArrowheads="1"/>
                </p:cNvSpPr>
                <p:nvPr/>
              </p:nvSpPr>
              <p:spPr bwMode="auto">
                <a:xfrm>
                  <a:off x="3448" y="241"/>
                  <a:ext cx="2721" cy="1270"/>
                </a:xfrm>
                <a:prstGeom prst="ellipse">
                  <a:avLst/>
                </a:prstGeom>
                <a:solidFill>
                  <a:srgbClr val="60C99C"/>
                </a:solidFill>
                <a:ln w="12700">
                  <a:solidFill>
                    <a:schemeClr val="tx1"/>
                  </a:solidFill>
                  <a:round/>
                  <a:headEnd/>
                  <a:tailEnd/>
                </a:ln>
              </p:spPr>
              <p:txBody>
                <a:bodyPr wrap="none" anchor="ctr"/>
                <a:lstStyle/>
                <a:p>
                  <a:endParaRPr lang="en-US">
                    <a:cs typeface="Arial" charset="0"/>
                  </a:endParaRPr>
                </a:p>
              </p:txBody>
            </p:sp>
            <p:sp>
              <p:nvSpPr>
                <p:cNvPr id="62" name="Text Box 6"/>
                <p:cNvSpPr txBox="1">
                  <a:spLocks noChangeArrowheads="1"/>
                </p:cNvSpPr>
                <p:nvPr/>
              </p:nvSpPr>
              <p:spPr bwMode="auto">
                <a:xfrm>
                  <a:off x="4017" y="241"/>
                  <a:ext cx="147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20000"/>
                    </a:spcBef>
                  </a:pPr>
                  <a:r>
                    <a:rPr lang="en-GB" sz="1200">
                      <a:cs typeface="Arial" charset="0"/>
                    </a:rPr>
                    <a:t> Impact</a:t>
                  </a:r>
                </a:p>
              </p:txBody>
            </p:sp>
          </p:grpSp>
          <p:sp>
            <p:nvSpPr>
              <p:cNvPr id="58" name="Oval 57"/>
              <p:cNvSpPr>
                <a:spLocks noChangeArrowheads="1"/>
              </p:cNvSpPr>
              <p:nvPr/>
            </p:nvSpPr>
            <p:spPr bwMode="auto">
              <a:xfrm>
                <a:off x="6859620" y="731675"/>
                <a:ext cx="1295382" cy="495374"/>
              </a:xfrm>
              <a:prstGeom prst="ellipse">
                <a:avLst/>
              </a:prstGeom>
              <a:solidFill>
                <a:schemeClr val="accent1">
                  <a:lumMod val="20000"/>
                  <a:lumOff val="80000"/>
                </a:schemeClr>
              </a:solidFill>
              <a:ln w="3175">
                <a:solidFill>
                  <a:schemeClr val="tx1"/>
                </a:solidFill>
                <a:prstDash val="dash"/>
                <a:round/>
                <a:headEnd/>
                <a:tailEnd/>
              </a:ln>
            </p:spPr>
            <p:txBody>
              <a:bodyPr/>
              <a:lstStyle/>
              <a:p>
                <a:pPr>
                  <a:defRPr/>
                </a:pPr>
                <a:r>
                  <a:rPr lang="en-US" sz="1000">
                    <a:ea typeface="ＭＳ Ｐゴシック" charset="-128"/>
                    <a:cs typeface="+mn-cs"/>
                  </a:rPr>
                  <a:t>Indicators</a:t>
                </a:r>
                <a:endParaRPr lang="en-US" sz="1000" dirty="0">
                  <a:ea typeface="ＭＳ Ｐゴシック" charset="-128"/>
                  <a:cs typeface="+mn-cs"/>
                </a:endParaRPr>
              </a:p>
            </p:txBody>
          </p:sp>
          <p:sp>
            <p:nvSpPr>
              <p:cNvPr id="59" name="Oval 58"/>
              <p:cNvSpPr>
                <a:spLocks noChangeArrowheads="1"/>
              </p:cNvSpPr>
              <p:nvPr/>
            </p:nvSpPr>
            <p:spPr bwMode="auto">
              <a:xfrm>
                <a:off x="6877082" y="1309612"/>
                <a:ext cx="1293795" cy="495374"/>
              </a:xfrm>
              <a:prstGeom prst="ellipse">
                <a:avLst/>
              </a:prstGeom>
              <a:solidFill>
                <a:schemeClr val="accent1">
                  <a:lumMod val="20000"/>
                  <a:lumOff val="80000"/>
                </a:schemeClr>
              </a:solidFill>
              <a:ln w="9525">
                <a:solidFill>
                  <a:schemeClr val="tx1"/>
                </a:solidFill>
                <a:prstDash val="dash"/>
                <a:round/>
                <a:headEnd/>
                <a:tailEnd/>
              </a:ln>
            </p:spPr>
            <p:txBody>
              <a:bodyPr/>
              <a:lstStyle/>
              <a:p>
                <a:pPr>
                  <a:defRPr/>
                </a:pPr>
                <a:r>
                  <a:rPr lang="en-US" sz="1000" dirty="0">
                    <a:ea typeface="ＭＳ Ｐゴシック" charset="-128"/>
                    <a:cs typeface="+mn-cs"/>
                  </a:rPr>
                  <a:t>Measures</a:t>
                </a:r>
              </a:p>
            </p:txBody>
          </p:sp>
          <p:sp>
            <p:nvSpPr>
              <p:cNvPr id="60" name="Rectangle 59"/>
              <p:cNvSpPr/>
              <p:nvPr/>
            </p:nvSpPr>
            <p:spPr bwMode="auto">
              <a:xfrm>
                <a:off x="8315336" y="939669"/>
                <a:ext cx="647691" cy="776403"/>
              </a:xfrm>
              <a:prstGeom prst="rect">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a:extLst/>
            </p:spPr>
            <p:txBody>
              <a:bodyPr/>
              <a:lstStyle/>
              <a:p>
                <a:pPr>
                  <a:defRPr/>
                </a:pPr>
                <a:r>
                  <a:rPr lang="en-GB" sz="1200" dirty="0">
                    <a:solidFill>
                      <a:srgbClr val="000000"/>
                    </a:solidFill>
                    <a:cs typeface="+mn-cs"/>
                  </a:rPr>
                  <a:t>Case Studies</a:t>
                </a:r>
              </a:p>
            </p:txBody>
          </p:sp>
        </p:grpSp>
      </p:grpSp>
      <p:sp>
        <p:nvSpPr>
          <p:cNvPr id="5" name="Date Placeholder 4"/>
          <p:cNvSpPr>
            <a:spLocks noGrp="1"/>
          </p:cNvSpPr>
          <p:nvPr>
            <p:ph type="dt" sz="half" idx="10"/>
          </p:nvPr>
        </p:nvSpPr>
        <p:spPr/>
        <p:txBody>
          <a:bodyPr/>
          <a:lstStyle/>
          <a:p>
            <a:r>
              <a:rPr lang="en-GB" smtClean="0"/>
              <a:t>Anna Clements</a:t>
            </a:r>
            <a:endParaRPr lang="en-US"/>
          </a:p>
        </p:txBody>
      </p:sp>
      <p:sp>
        <p:nvSpPr>
          <p:cNvPr id="66" name="Slide Number Placeholder 65"/>
          <p:cNvSpPr>
            <a:spLocks noGrp="1"/>
          </p:cNvSpPr>
          <p:nvPr>
            <p:ph type="sldNum" sz="quarter" idx="12"/>
          </p:nvPr>
        </p:nvSpPr>
        <p:spPr/>
        <p:txBody>
          <a:bodyPr/>
          <a:lstStyle/>
          <a:p>
            <a:fld id="{7A30BA89-6FB6-4DD4-9C49-C17D9B062E65}" type="slidenum">
              <a:rPr lang="en-US" smtClean="0"/>
              <a:pPr/>
              <a:t>14</a:t>
            </a:fld>
            <a:endParaRPr lang="en-US" dirty="0"/>
          </a:p>
        </p:txBody>
      </p:sp>
    </p:spTree>
    <p:extLst>
      <p:ext uri="{BB962C8B-B14F-4D97-AF65-F5344CB8AC3E}">
        <p14:creationId xmlns:p14="http://schemas.microsoft.com/office/powerpoint/2010/main" val="11582081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5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animBg="1"/>
      <p:bldP spid="42" grpId="0" animBg="1"/>
      <p:bldP spid="46" grpId="0" animBg="1"/>
      <p:bldP spid="47" grpId="0" animBg="1"/>
      <p:bldP spid="48" grpId="0" animBg="1"/>
      <p:bldP spid="49" grpId="0" animBg="1"/>
      <p:bldP spid="5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igure 1 Pure research support.jpg"/>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0" y="1054100"/>
            <a:ext cx="9144000" cy="4736592"/>
          </a:xfrm>
          <a:prstGeom prst="rect">
            <a:avLst/>
          </a:prstGeom>
          <a:solidFill>
            <a:schemeClr val="bg1"/>
          </a:solidFill>
        </p:spPr>
      </p:pic>
      <p:sp>
        <p:nvSpPr>
          <p:cNvPr id="3" name="Title 1"/>
          <p:cNvSpPr>
            <a:spLocks noGrp="1"/>
          </p:cNvSpPr>
          <p:nvPr>
            <p:ph type="title"/>
          </p:nvPr>
        </p:nvSpPr>
        <p:spPr>
          <a:xfrm>
            <a:off x="6358466" y="5790692"/>
            <a:ext cx="2624997" cy="560619"/>
          </a:xfrm>
        </p:spPr>
        <p:txBody>
          <a:bodyPr>
            <a:normAutofit/>
          </a:bodyPr>
          <a:lstStyle/>
          <a:p>
            <a:r>
              <a:rPr lang="en-US" sz="2000" dirty="0" err="1" smtClean="0">
                <a:solidFill>
                  <a:srgbClr val="7F7F7F"/>
                </a:solidFill>
              </a:rPr>
              <a:t>Archi</a:t>
            </a:r>
            <a:r>
              <a:rPr lang="en-US" sz="2000" dirty="0" smtClean="0">
                <a:solidFill>
                  <a:srgbClr val="7F7F7F"/>
                </a:solidFill>
              </a:rPr>
              <a:t> overview </a:t>
            </a:r>
            <a:r>
              <a:rPr lang="en-US" sz="2000" dirty="0" smtClean="0">
                <a:solidFill>
                  <a:srgbClr val="7F7F7F"/>
                </a:solidFill>
              </a:rPr>
              <a:t>2013</a:t>
            </a:r>
            <a:endParaRPr lang="en-US" sz="2000" dirty="0">
              <a:solidFill>
                <a:srgbClr val="7F7F7F"/>
              </a:solidFill>
            </a:endParaRPr>
          </a:p>
        </p:txBody>
      </p:sp>
      <p:sp>
        <p:nvSpPr>
          <p:cNvPr id="5" name="Footer Placeholder 4"/>
          <p:cNvSpPr>
            <a:spLocks noGrp="1"/>
          </p:cNvSpPr>
          <p:nvPr>
            <p:ph type="ftr" sz="quarter" idx="11"/>
          </p:nvPr>
        </p:nvSpPr>
        <p:spPr>
          <a:xfrm>
            <a:off x="3124200" y="6356350"/>
            <a:ext cx="2895600" cy="365125"/>
          </a:xfrm>
        </p:spPr>
        <p:txBody>
          <a:bodyPr/>
          <a:lstStyle/>
          <a:p>
            <a:r>
              <a:rPr lang="en-US" dirty="0" smtClean="0"/>
              <a:t>EUNIS2015, Dundee June 10</a:t>
            </a:r>
            <a:r>
              <a:rPr lang="en-US" baseline="30000" dirty="0" smtClean="0"/>
              <a:t>th</a:t>
            </a:r>
            <a:r>
              <a:rPr lang="en-US" dirty="0" smtClean="0"/>
              <a:t> 2015</a:t>
            </a:r>
            <a:endParaRPr lang="en-US" dirty="0"/>
          </a:p>
        </p:txBody>
      </p:sp>
      <p:sp>
        <p:nvSpPr>
          <p:cNvPr id="6" name="Date Placeholder 5"/>
          <p:cNvSpPr>
            <a:spLocks noGrp="1"/>
          </p:cNvSpPr>
          <p:nvPr>
            <p:ph type="dt" sz="half" idx="10"/>
          </p:nvPr>
        </p:nvSpPr>
        <p:spPr>
          <a:xfrm>
            <a:off x="457200" y="6356350"/>
            <a:ext cx="2133600" cy="365125"/>
          </a:xfrm>
        </p:spPr>
        <p:txBody>
          <a:bodyPr/>
          <a:lstStyle/>
          <a:p>
            <a:r>
              <a:rPr lang="en-GB" dirty="0" smtClean="0"/>
              <a:t>Anna Clements</a:t>
            </a:r>
            <a:endParaRPr lang="en-US" dirty="0"/>
          </a:p>
        </p:txBody>
      </p:sp>
      <p:sp>
        <p:nvSpPr>
          <p:cNvPr id="7" name="Slide Number Placeholder 6"/>
          <p:cNvSpPr>
            <a:spLocks noGrp="1"/>
          </p:cNvSpPr>
          <p:nvPr>
            <p:ph type="sldNum" sz="quarter" idx="12"/>
          </p:nvPr>
        </p:nvSpPr>
        <p:spPr>
          <a:xfrm>
            <a:off x="6553200" y="6356350"/>
            <a:ext cx="2133600" cy="365125"/>
          </a:xfrm>
        </p:spPr>
        <p:txBody>
          <a:bodyPr/>
          <a:lstStyle/>
          <a:p>
            <a:fld id="{7A30BA89-6FB6-4DD4-9C49-C17D9B062E65}" type="slidenum">
              <a:rPr lang="en-US" smtClean="0"/>
              <a:pPr/>
              <a:t>15</a:t>
            </a:fld>
            <a:endParaRPr lang="en-US"/>
          </a:p>
        </p:txBody>
      </p:sp>
    </p:spTree>
    <p:extLst>
      <p:ext uri="{BB962C8B-B14F-4D97-AF65-F5344CB8AC3E}">
        <p14:creationId xmlns:p14="http://schemas.microsoft.com/office/powerpoint/2010/main" val="4289115789"/>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3982"/>
            <a:ext cx="8229600" cy="556972"/>
          </a:xfr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a:noAutofit/>
          </a:bodyPr>
          <a:lstStyle/>
          <a:p>
            <a:r>
              <a:rPr lang="en-GB" sz="2400" dirty="0" smtClean="0"/>
              <a:t>For the researcher</a:t>
            </a:r>
            <a:endParaRPr lang="en-GB" sz="2400" dirty="0"/>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098" y="551824"/>
            <a:ext cx="7909428" cy="491405"/>
          </a:xfrm>
          <a:prstGeom prst="rect">
            <a:avLst/>
          </a:prstGeom>
        </p:spPr>
      </p:pic>
      <p:sp>
        <p:nvSpPr>
          <p:cNvPr id="3" name="Content Placeholder 2"/>
          <p:cNvSpPr>
            <a:spLocks noGrp="1"/>
          </p:cNvSpPr>
          <p:nvPr>
            <p:ph idx="1"/>
          </p:nvPr>
        </p:nvSpPr>
        <p:spPr/>
        <p:txBody>
          <a:bodyPr>
            <a:normAutofit fontScale="92500" lnSpcReduction="20000"/>
          </a:bodyPr>
          <a:lstStyle/>
          <a:p>
            <a:pPr marL="0" indent="0">
              <a:buNone/>
            </a:pPr>
            <a:endParaRPr lang="en-US" dirty="0" smtClean="0"/>
          </a:p>
          <a:p>
            <a:r>
              <a:rPr lang="en-US" dirty="0" smtClean="0">
                <a:solidFill>
                  <a:schemeClr val="bg1">
                    <a:lumMod val="50000"/>
                  </a:schemeClr>
                </a:solidFill>
              </a:rPr>
              <a:t>Single point to collect/enter research info</a:t>
            </a:r>
          </a:p>
          <a:p>
            <a:r>
              <a:rPr lang="en-US" dirty="0" smtClean="0">
                <a:solidFill>
                  <a:schemeClr val="bg1">
                    <a:lumMod val="50000"/>
                  </a:schemeClr>
                </a:solidFill>
              </a:rPr>
              <a:t>View onto data held centrally – grants, students</a:t>
            </a:r>
          </a:p>
          <a:p>
            <a:r>
              <a:rPr lang="en-US" dirty="0" smtClean="0">
                <a:solidFill>
                  <a:schemeClr val="bg1">
                    <a:lumMod val="50000"/>
                  </a:schemeClr>
                </a:solidFill>
              </a:rPr>
              <a:t>Publications and data catalogue</a:t>
            </a:r>
          </a:p>
          <a:p>
            <a:r>
              <a:rPr lang="en-US" dirty="0" smtClean="0">
                <a:solidFill>
                  <a:schemeClr val="bg1">
                    <a:lumMod val="50000"/>
                  </a:schemeClr>
                </a:solidFill>
              </a:rPr>
              <a:t>Mechanism for reporting outputs to funders</a:t>
            </a:r>
          </a:p>
          <a:p>
            <a:r>
              <a:rPr lang="en-US" dirty="0" smtClean="0">
                <a:solidFill>
                  <a:schemeClr val="bg1">
                    <a:lumMod val="50000"/>
                  </a:schemeClr>
                </a:solidFill>
              </a:rPr>
              <a:t>Way to ensure publications are REF2020 eligible</a:t>
            </a:r>
          </a:p>
          <a:p>
            <a:r>
              <a:rPr lang="en-US" dirty="0" smtClean="0">
                <a:solidFill>
                  <a:schemeClr val="bg1">
                    <a:lumMod val="50000"/>
                  </a:schemeClr>
                </a:solidFill>
              </a:rPr>
              <a:t>Promotion via web pages</a:t>
            </a:r>
          </a:p>
          <a:p>
            <a:r>
              <a:rPr lang="en-US" dirty="0">
                <a:solidFill>
                  <a:schemeClr val="bg1">
                    <a:lumMod val="50000"/>
                  </a:schemeClr>
                </a:solidFill>
              </a:rPr>
              <a:t>CV </a:t>
            </a:r>
            <a:r>
              <a:rPr lang="en-US" dirty="0" smtClean="0">
                <a:solidFill>
                  <a:schemeClr val="bg1">
                    <a:lumMod val="50000"/>
                  </a:schemeClr>
                </a:solidFill>
              </a:rPr>
              <a:t>generation</a:t>
            </a:r>
          </a:p>
          <a:p>
            <a:r>
              <a:rPr lang="en-US" dirty="0" smtClean="0">
                <a:solidFill>
                  <a:schemeClr val="bg1">
                    <a:lumMod val="50000"/>
                  </a:schemeClr>
                </a:solidFill>
              </a:rPr>
              <a:t>Find collaborators</a:t>
            </a:r>
          </a:p>
          <a:p>
            <a:pPr marL="0" indent="0">
              <a:buNone/>
            </a:pPr>
            <a:endParaRPr lang="en-US" dirty="0"/>
          </a:p>
        </p:txBody>
      </p:sp>
      <p:sp>
        <p:nvSpPr>
          <p:cNvPr id="7" name="Slide Number Placeholder 6"/>
          <p:cNvSpPr>
            <a:spLocks noGrp="1"/>
          </p:cNvSpPr>
          <p:nvPr>
            <p:ph type="sldNum" sz="quarter" idx="12"/>
          </p:nvPr>
        </p:nvSpPr>
        <p:spPr/>
        <p:txBody>
          <a:bodyPr/>
          <a:lstStyle/>
          <a:p>
            <a:fld id="{7A30BA89-6FB6-4DD4-9C49-C17D9B062E65}" type="slidenum">
              <a:rPr lang="en-US" smtClean="0"/>
              <a:pPr/>
              <a:t>16</a:t>
            </a:fld>
            <a:endParaRPr lang="en-US"/>
          </a:p>
        </p:txBody>
      </p:sp>
      <p:sp>
        <p:nvSpPr>
          <p:cNvPr id="8" name="Footer Placeholder 4"/>
          <p:cNvSpPr>
            <a:spLocks noGrp="1"/>
          </p:cNvSpPr>
          <p:nvPr>
            <p:ph type="ftr" sz="quarter" idx="11"/>
          </p:nvPr>
        </p:nvSpPr>
        <p:spPr>
          <a:xfrm>
            <a:off x="3124200" y="6356350"/>
            <a:ext cx="2895600" cy="365125"/>
          </a:xfrm>
        </p:spPr>
        <p:txBody>
          <a:bodyPr/>
          <a:lstStyle/>
          <a:p>
            <a:r>
              <a:rPr lang="en-US" dirty="0" smtClean="0"/>
              <a:t>EUNIS2015, Dundee June 10</a:t>
            </a:r>
            <a:r>
              <a:rPr lang="en-US" baseline="30000" dirty="0" smtClean="0"/>
              <a:t>th</a:t>
            </a:r>
            <a:r>
              <a:rPr lang="en-US" dirty="0" smtClean="0"/>
              <a:t> 2015</a:t>
            </a:r>
            <a:endParaRPr lang="en-US" dirty="0"/>
          </a:p>
        </p:txBody>
      </p:sp>
      <p:sp>
        <p:nvSpPr>
          <p:cNvPr id="9" name="Date Placeholder 5"/>
          <p:cNvSpPr>
            <a:spLocks noGrp="1"/>
          </p:cNvSpPr>
          <p:nvPr>
            <p:ph type="dt" sz="half" idx="10"/>
          </p:nvPr>
        </p:nvSpPr>
        <p:spPr>
          <a:xfrm>
            <a:off x="457200" y="6356350"/>
            <a:ext cx="2133600" cy="365125"/>
          </a:xfrm>
        </p:spPr>
        <p:txBody>
          <a:bodyPr/>
          <a:lstStyle/>
          <a:p>
            <a:r>
              <a:rPr lang="en-GB" dirty="0" smtClean="0"/>
              <a:t>Anna Clements</a:t>
            </a:r>
            <a:endParaRPr lang="en-US" dirty="0"/>
          </a:p>
        </p:txBody>
      </p:sp>
    </p:spTree>
    <p:extLst>
      <p:ext uri="{BB962C8B-B14F-4D97-AF65-F5344CB8AC3E}">
        <p14:creationId xmlns:p14="http://schemas.microsoft.com/office/powerpoint/2010/main" val="2053709214"/>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3982"/>
            <a:ext cx="8229600" cy="556972"/>
          </a:xfr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a:noAutofit/>
          </a:bodyPr>
          <a:lstStyle/>
          <a:p>
            <a:r>
              <a:rPr lang="en-GB" sz="2400" dirty="0" smtClean="0"/>
              <a:t>Require high quality information on …</a:t>
            </a:r>
            <a:endParaRPr lang="en-GB" sz="2400" dirty="0"/>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098" y="551824"/>
            <a:ext cx="7909428" cy="491405"/>
          </a:xfrm>
          <a:prstGeom prst="rect">
            <a:avLst/>
          </a:prstGeom>
        </p:spPr>
      </p:pic>
      <p:sp>
        <p:nvSpPr>
          <p:cNvPr id="3" name="Content Placeholder 2"/>
          <p:cNvSpPr>
            <a:spLocks noGrp="1"/>
          </p:cNvSpPr>
          <p:nvPr>
            <p:ph idx="1"/>
          </p:nvPr>
        </p:nvSpPr>
        <p:spPr>
          <a:xfrm>
            <a:off x="457200" y="1854200"/>
            <a:ext cx="8229600" cy="4525963"/>
          </a:xfrm>
        </p:spPr>
        <p:txBody>
          <a:bodyPr>
            <a:normAutofit fontScale="92500" lnSpcReduction="10000"/>
          </a:bodyPr>
          <a:lstStyle/>
          <a:p>
            <a:pPr marL="341313" indent="-341313">
              <a:spcBef>
                <a:spcPts val="700"/>
              </a:spcBef>
              <a:buClr>
                <a:schemeClr val="bg2">
                  <a:lumMod val="50000"/>
                </a:schemeClr>
              </a:buClr>
              <a:buFont typeface="Palatino" pitchFamily="16" charset="0"/>
              <a:buChar char="•"/>
              <a:tabLst>
                <a:tab pos="758825" algn="l"/>
                <a:tab pos="1520825" algn="l"/>
                <a:tab pos="2282825" algn="l"/>
                <a:tab pos="3044825" algn="l"/>
                <a:tab pos="3806825" algn="l"/>
                <a:tab pos="4568825" algn="l"/>
                <a:tab pos="5330825" algn="l"/>
                <a:tab pos="6092825" algn="l"/>
                <a:tab pos="6854825" algn="l"/>
                <a:tab pos="7616825" algn="l"/>
                <a:tab pos="8378825" algn="l"/>
                <a:tab pos="9140825" algn="l"/>
                <a:tab pos="9902825" algn="l"/>
                <a:tab pos="10664825" algn="l"/>
              </a:tabLst>
              <a:defRPr/>
            </a:pPr>
            <a:r>
              <a:rPr lang="en-GB" dirty="0">
                <a:solidFill>
                  <a:srgbClr val="7F7F7F"/>
                </a:solidFill>
              </a:rPr>
              <a:t>People</a:t>
            </a:r>
          </a:p>
          <a:p>
            <a:pPr marL="800100" lvl="2" indent="0">
              <a:buClr>
                <a:schemeClr val="bg2">
                  <a:lumMod val="50000"/>
                </a:schemeClr>
              </a:buClr>
              <a:buNone/>
              <a:tabLst>
                <a:tab pos="758825" algn="l"/>
                <a:tab pos="1520825" algn="l"/>
                <a:tab pos="2282825" algn="l"/>
                <a:tab pos="3044825" algn="l"/>
                <a:tab pos="3806825" algn="l"/>
                <a:tab pos="4568825" algn="l"/>
                <a:tab pos="5330825" algn="l"/>
                <a:tab pos="6092825" algn="l"/>
                <a:tab pos="6854825" algn="l"/>
                <a:tab pos="7616825" algn="l"/>
                <a:tab pos="8378825" algn="l"/>
                <a:tab pos="9140825" algn="l"/>
                <a:tab pos="9902825" algn="l"/>
                <a:tab pos="10664825" algn="l"/>
              </a:tabLst>
              <a:defRPr/>
            </a:pPr>
            <a:r>
              <a:rPr lang="en-GB" dirty="0">
                <a:solidFill>
                  <a:srgbClr val="7F7F7F"/>
                </a:solidFill>
              </a:rPr>
              <a:t>* </a:t>
            </a:r>
            <a:r>
              <a:rPr lang="en-GB" dirty="0" smtClean="0">
                <a:solidFill>
                  <a:srgbClr val="7F7F7F"/>
                </a:solidFill>
              </a:rPr>
              <a:t>Researchers </a:t>
            </a:r>
            <a:r>
              <a:rPr lang="en-GB" dirty="0">
                <a:solidFill>
                  <a:srgbClr val="7F7F7F"/>
                </a:solidFill>
              </a:rPr>
              <a:t>* </a:t>
            </a:r>
            <a:r>
              <a:rPr lang="en-GB" dirty="0" smtClean="0">
                <a:solidFill>
                  <a:srgbClr val="7F7F7F"/>
                </a:solidFill>
              </a:rPr>
              <a:t>Authors </a:t>
            </a:r>
            <a:r>
              <a:rPr lang="en-GB" dirty="0">
                <a:solidFill>
                  <a:srgbClr val="7F7F7F"/>
                </a:solidFill>
              </a:rPr>
              <a:t>* </a:t>
            </a:r>
            <a:r>
              <a:rPr lang="en-GB" dirty="0" smtClean="0">
                <a:solidFill>
                  <a:srgbClr val="7F7F7F"/>
                </a:solidFill>
              </a:rPr>
              <a:t>Creators * Research Students</a:t>
            </a:r>
            <a:endParaRPr lang="en-GB" dirty="0">
              <a:solidFill>
                <a:srgbClr val="7F7F7F"/>
              </a:solidFill>
            </a:endParaRPr>
          </a:p>
          <a:p>
            <a:pPr marL="341313" indent="-341313">
              <a:spcBef>
                <a:spcPts val="700"/>
              </a:spcBef>
              <a:buClr>
                <a:schemeClr val="bg2">
                  <a:lumMod val="50000"/>
                </a:schemeClr>
              </a:buClr>
              <a:buFont typeface="Palatino" pitchFamily="16" charset="0"/>
              <a:buChar char="•"/>
              <a:tabLst>
                <a:tab pos="758825" algn="l"/>
                <a:tab pos="1520825" algn="l"/>
                <a:tab pos="2282825" algn="l"/>
                <a:tab pos="3044825" algn="l"/>
                <a:tab pos="3806825" algn="l"/>
                <a:tab pos="4568825" algn="l"/>
                <a:tab pos="5330825" algn="l"/>
                <a:tab pos="6092825" algn="l"/>
                <a:tab pos="6854825" algn="l"/>
                <a:tab pos="7616825" algn="l"/>
                <a:tab pos="8378825" algn="l"/>
                <a:tab pos="9140825" algn="l"/>
                <a:tab pos="9902825" algn="l"/>
                <a:tab pos="10664825" algn="l"/>
              </a:tabLst>
              <a:defRPr/>
            </a:pPr>
            <a:r>
              <a:rPr lang="en-GB" dirty="0" smtClean="0">
                <a:solidFill>
                  <a:srgbClr val="7F7F7F"/>
                </a:solidFill>
              </a:rPr>
              <a:t>Outputs</a:t>
            </a:r>
            <a:endParaRPr lang="en-GB" dirty="0">
              <a:solidFill>
                <a:srgbClr val="7F7F7F"/>
              </a:solidFill>
            </a:endParaRPr>
          </a:p>
          <a:p>
            <a:pPr marL="800100" lvl="2" indent="0">
              <a:buClr>
                <a:schemeClr val="bg2">
                  <a:lumMod val="50000"/>
                </a:schemeClr>
              </a:buClr>
              <a:buNone/>
              <a:tabLst>
                <a:tab pos="758825" algn="l"/>
                <a:tab pos="1520825" algn="l"/>
                <a:tab pos="2282825" algn="l"/>
                <a:tab pos="3044825" algn="l"/>
                <a:tab pos="3806825" algn="l"/>
                <a:tab pos="4568825" algn="l"/>
                <a:tab pos="5330825" algn="l"/>
                <a:tab pos="6092825" algn="l"/>
                <a:tab pos="6854825" algn="l"/>
                <a:tab pos="7616825" algn="l"/>
                <a:tab pos="8378825" algn="l"/>
                <a:tab pos="9140825" algn="l"/>
                <a:tab pos="9902825" algn="l"/>
                <a:tab pos="10664825" algn="l"/>
              </a:tabLst>
              <a:defRPr/>
            </a:pPr>
            <a:r>
              <a:rPr lang="en-GB" dirty="0">
                <a:solidFill>
                  <a:srgbClr val="7F7F7F"/>
                </a:solidFill>
              </a:rPr>
              <a:t>*  </a:t>
            </a:r>
            <a:r>
              <a:rPr lang="en-GB" dirty="0" smtClean="0">
                <a:solidFill>
                  <a:srgbClr val="7F7F7F"/>
                </a:solidFill>
              </a:rPr>
              <a:t>Publications * Datasets * Products </a:t>
            </a:r>
            <a:endParaRPr lang="en-GB" dirty="0">
              <a:solidFill>
                <a:srgbClr val="7F7F7F"/>
              </a:solidFill>
            </a:endParaRPr>
          </a:p>
          <a:p>
            <a:pPr marL="341313" indent="-341313">
              <a:spcBef>
                <a:spcPts val="700"/>
              </a:spcBef>
              <a:buClr>
                <a:schemeClr val="bg2">
                  <a:lumMod val="50000"/>
                </a:schemeClr>
              </a:buClr>
              <a:buFont typeface="Palatino" pitchFamily="16" charset="0"/>
              <a:buChar char="•"/>
              <a:tabLst>
                <a:tab pos="758825" algn="l"/>
                <a:tab pos="1520825" algn="l"/>
                <a:tab pos="2282825" algn="l"/>
                <a:tab pos="3044825" algn="l"/>
                <a:tab pos="3806825" algn="l"/>
                <a:tab pos="4568825" algn="l"/>
                <a:tab pos="5330825" algn="l"/>
                <a:tab pos="6092825" algn="l"/>
                <a:tab pos="6854825" algn="l"/>
                <a:tab pos="7616825" algn="l"/>
                <a:tab pos="8378825" algn="l"/>
                <a:tab pos="9140825" algn="l"/>
                <a:tab pos="9902825" algn="l"/>
                <a:tab pos="10664825" algn="l"/>
              </a:tabLst>
              <a:defRPr/>
            </a:pPr>
            <a:r>
              <a:rPr lang="en-GB" dirty="0" smtClean="0">
                <a:solidFill>
                  <a:srgbClr val="7F7F7F"/>
                </a:solidFill>
              </a:rPr>
              <a:t>Finance</a:t>
            </a:r>
            <a:endParaRPr lang="en-GB" dirty="0">
              <a:solidFill>
                <a:srgbClr val="7F7F7F"/>
              </a:solidFill>
            </a:endParaRPr>
          </a:p>
          <a:p>
            <a:pPr marL="800100" lvl="2" indent="0">
              <a:buClr>
                <a:schemeClr val="bg2">
                  <a:lumMod val="50000"/>
                </a:schemeClr>
              </a:buClr>
              <a:buNone/>
              <a:tabLst>
                <a:tab pos="758825" algn="l"/>
                <a:tab pos="1520825" algn="l"/>
                <a:tab pos="2282825" algn="l"/>
                <a:tab pos="3044825" algn="l"/>
                <a:tab pos="3806825" algn="l"/>
                <a:tab pos="4568825" algn="l"/>
                <a:tab pos="5330825" algn="l"/>
                <a:tab pos="6092825" algn="l"/>
                <a:tab pos="6854825" algn="l"/>
                <a:tab pos="7616825" algn="l"/>
                <a:tab pos="8378825" algn="l"/>
                <a:tab pos="9140825" algn="l"/>
                <a:tab pos="9902825" algn="l"/>
                <a:tab pos="10664825" algn="l"/>
              </a:tabLst>
              <a:defRPr/>
            </a:pPr>
            <a:r>
              <a:rPr lang="en-GB" dirty="0">
                <a:solidFill>
                  <a:srgbClr val="7F7F7F"/>
                </a:solidFill>
              </a:rPr>
              <a:t>* </a:t>
            </a:r>
            <a:r>
              <a:rPr lang="en-GB" dirty="0" smtClean="0">
                <a:solidFill>
                  <a:srgbClr val="7F7F7F"/>
                </a:solidFill>
              </a:rPr>
              <a:t>Project applications &amp; awards * APC payments</a:t>
            </a:r>
            <a:endParaRPr lang="en-GB" dirty="0">
              <a:solidFill>
                <a:srgbClr val="7F7F7F"/>
              </a:solidFill>
            </a:endParaRPr>
          </a:p>
          <a:p>
            <a:pPr marL="341313" indent="-341313">
              <a:spcBef>
                <a:spcPts val="700"/>
              </a:spcBef>
              <a:buClr>
                <a:schemeClr val="bg2">
                  <a:lumMod val="50000"/>
                </a:schemeClr>
              </a:buClr>
              <a:buFont typeface="Palatino" pitchFamily="16" charset="0"/>
              <a:buChar char="•"/>
              <a:tabLst>
                <a:tab pos="758825" algn="l"/>
                <a:tab pos="1520825" algn="l"/>
                <a:tab pos="2282825" algn="l"/>
                <a:tab pos="3044825" algn="l"/>
                <a:tab pos="3806825" algn="l"/>
                <a:tab pos="4568825" algn="l"/>
                <a:tab pos="5330825" algn="l"/>
                <a:tab pos="6092825" algn="l"/>
                <a:tab pos="6854825" algn="l"/>
                <a:tab pos="7616825" algn="l"/>
                <a:tab pos="8378825" algn="l"/>
                <a:tab pos="9140825" algn="l"/>
                <a:tab pos="9902825" algn="l"/>
                <a:tab pos="10664825" algn="l"/>
              </a:tabLst>
              <a:defRPr/>
            </a:pPr>
            <a:r>
              <a:rPr lang="en-GB" dirty="0">
                <a:solidFill>
                  <a:srgbClr val="7F7F7F"/>
                </a:solidFill>
              </a:rPr>
              <a:t>Organisations</a:t>
            </a:r>
          </a:p>
          <a:p>
            <a:pPr marL="800100" lvl="2" indent="0">
              <a:buClr>
                <a:schemeClr val="bg2">
                  <a:lumMod val="50000"/>
                </a:schemeClr>
              </a:buClr>
              <a:buNone/>
              <a:tabLst>
                <a:tab pos="758825" algn="l"/>
                <a:tab pos="1520825" algn="l"/>
                <a:tab pos="2282825" algn="l"/>
                <a:tab pos="3044825" algn="l"/>
                <a:tab pos="3806825" algn="l"/>
                <a:tab pos="4568825" algn="l"/>
                <a:tab pos="5330825" algn="l"/>
                <a:tab pos="6092825" algn="l"/>
                <a:tab pos="6854825" algn="l"/>
                <a:tab pos="7616825" algn="l"/>
                <a:tab pos="8378825" algn="l"/>
                <a:tab pos="9140825" algn="l"/>
                <a:tab pos="9902825" algn="l"/>
                <a:tab pos="10664825" algn="l"/>
              </a:tabLst>
              <a:defRPr/>
            </a:pPr>
            <a:r>
              <a:rPr lang="en-GB" dirty="0" smtClean="0">
                <a:solidFill>
                  <a:srgbClr val="7F7F7F"/>
                </a:solidFill>
              </a:rPr>
              <a:t>* Departments * Centres * Collaborators * </a:t>
            </a:r>
            <a:r>
              <a:rPr lang="en-GB" dirty="0">
                <a:solidFill>
                  <a:srgbClr val="7F7F7F"/>
                </a:solidFill>
              </a:rPr>
              <a:t>Funders * </a:t>
            </a:r>
            <a:r>
              <a:rPr lang="en-GB" dirty="0" smtClean="0">
                <a:solidFill>
                  <a:srgbClr val="7F7F7F"/>
                </a:solidFill>
              </a:rPr>
              <a:t>Publishers</a:t>
            </a:r>
          </a:p>
          <a:p>
            <a:pPr>
              <a:buClr>
                <a:schemeClr val="bg2">
                  <a:lumMod val="50000"/>
                </a:schemeClr>
              </a:buClr>
              <a:buFontTx/>
              <a:buChar char="•"/>
              <a:tabLst>
                <a:tab pos="758825" algn="l"/>
                <a:tab pos="1520825" algn="l"/>
                <a:tab pos="2282825" algn="l"/>
                <a:tab pos="3044825" algn="l"/>
                <a:tab pos="3806825" algn="l"/>
                <a:tab pos="4568825" algn="l"/>
                <a:tab pos="5330825" algn="l"/>
                <a:tab pos="6092825" algn="l"/>
                <a:tab pos="6854825" algn="l"/>
                <a:tab pos="7616825" algn="l"/>
                <a:tab pos="8378825" algn="l"/>
                <a:tab pos="9140825" algn="l"/>
                <a:tab pos="9902825" algn="l"/>
                <a:tab pos="10664825" algn="l"/>
              </a:tabLst>
              <a:defRPr/>
            </a:pPr>
            <a:r>
              <a:rPr lang="en-GB" dirty="0" smtClean="0">
                <a:solidFill>
                  <a:srgbClr val="7F7F7F"/>
                </a:solidFill>
              </a:rPr>
              <a:t>Activities &amp; Impact</a:t>
            </a:r>
          </a:p>
          <a:p>
            <a:pPr marL="857250" lvl="2" indent="0">
              <a:buClr>
                <a:schemeClr val="bg2">
                  <a:lumMod val="50000"/>
                </a:schemeClr>
              </a:buClr>
              <a:buNone/>
              <a:tabLst>
                <a:tab pos="758825" algn="l"/>
                <a:tab pos="1520825" algn="l"/>
                <a:tab pos="2282825" algn="l"/>
                <a:tab pos="3044825" algn="l"/>
                <a:tab pos="3806825" algn="l"/>
                <a:tab pos="4568825" algn="l"/>
                <a:tab pos="5330825" algn="l"/>
                <a:tab pos="6092825" algn="l"/>
                <a:tab pos="6854825" algn="l"/>
                <a:tab pos="7616825" algn="l"/>
                <a:tab pos="8378825" algn="l"/>
                <a:tab pos="9140825" algn="l"/>
                <a:tab pos="9902825" algn="l"/>
                <a:tab pos="10664825" algn="l"/>
              </a:tabLst>
              <a:defRPr/>
            </a:pPr>
            <a:r>
              <a:rPr lang="en-GB" dirty="0" smtClean="0">
                <a:solidFill>
                  <a:srgbClr val="7F7F7F"/>
                </a:solidFill>
              </a:rPr>
              <a:t>* Engagement * Policy * Evidence metrics * Recognition</a:t>
            </a:r>
          </a:p>
          <a:p>
            <a:pPr lvl="1">
              <a:buClr>
                <a:schemeClr val="bg2">
                  <a:lumMod val="50000"/>
                </a:schemeClr>
              </a:buClr>
              <a:buFontTx/>
              <a:buChar char="•"/>
              <a:tabLst>
                <a:tab pos="758825" algn="l"/>
                <a:tab pos="1520825" algn="l"/>
                <a:tab pos="2282825" algn="l"/>
                <a:tab pos="3044825" algn="l"/>
                <a:tab pos="3806825" algn="l"/>
                <a:tab pos="4568825" algn="l"/>
                <a:tab pos="5330825" algn="l"/>
                <a:tab pos="6092825" algn="l"/>
                <a:tab pos="6854825" algn="l"/>
                <a:tab pos="7616825" algn="l"/>
                <a:tab pos="8378825" algn="l"/>
                <a:tab pos="9140825" algn="l"/>
                <a:tab pos="9902825" algn="l"/>
                <a:tab pos="10664825" algn="l"/>
              </a:tabLst>
              <a:defRPr/>
            </a:pPr>
            <a:endParaRPr lang="en-GB" dirty="0">
              <a:solidFill>
                <a:schemeClr val="bg2">
                  <a:lumMod val="50000"/>
                </a:schemeClr>
              </a:solidFill>
            </a:endParaRPr>
          </a:p>
          <a:p>
            <a:pPr marL="0" indent="0">
              <a:buNone/>
            </a:pPr>
            <a:endParaRPr lang="en-US" dirty="0" smtClean="0">
              <a:solidFill>
                <a:srgbClr val="7F7F7F"/>
              </a:solidFill>
            </a:endParaRPr>
          </a:p>
        </p:txBody>
      </p:sp>
      <p:sp>
        <p:nvSpPr>
          <p:cNvPr id="5" name="Footer Placeholder 4"/>
          <p:cNvSpPr>
            <a:spLocks noGrp="1"/>
          </p:cNvSpPr>
          <p:nvPr>
            <p:ph type="ftr" sz="quarter" idx="11"/>
          </p:nvPr>
        </p:nvSpPr>
        <p:spPr/>
        <p:txBody>
          <a:bodyPr/>
          <a:lstStyle/>
          <a:p>
            <a:r>
              <a:rPr lang="en-US" dirty="0" smtClean="0"/>
              <a:t>EUNIS2015, Dundee June 10</a:t>
            </a:r>
            <a:r>
              <a:rPr lang="en-US" baseline="30000" dirty="0" smtClean="0"/>
              <a:t>th</a:t>
            </a:r>
            <a:r>
              <a:rPr lang="en-US" dirty="0" smtClean="0"/>
              <a:t> 2015</a:t>
            </a:r>
            <a:endParaRPr lang="en-US" dirty="0"/>
          </a:p>
        </p:txBody>
      </p:sp>
      <p:sp>
        <p:nvSpPr>
          <p:cNvPr id="6" name="Date Placeholder 5"/>
          <p:cNvSpPr>
            <a:spLocks noGrp="1"/>
          </p:cNvSpPr>
          <p:nvPr>
            <p:ph type="dt" sz="half" idx="10"/>
          </p:nvPr>
        </p:nvSpPr>
        <p:spPr/>
        <p:txBody>
          <a:bodyPr/>
          <a:lstStyle/>
          <a:p>
            <a:r>
              <a:rPr lang="en-GB" dirty="0" smtClean="0"/>
              <a:t>Anna Clements</a:t>
            </a:r>
            <a:endParaRPr lang="en-US" dirty="0"/>
          </a:p>
        </p:txBody>
      </p:sp>
      <p:sp>
        <p:nvSpPr>
          <p:cNvPr id="7" name="Slide Number Placeholder 6"/>
          <p:cNvSpPr>
            <a:spLocks noGrp="1"/>
          </p:cNvSpPr>
          <p:nvPr>
            <p:ph type="sldNum" sz="quarter" idx="12"/>
          </p:nvPr>
        </p:nvSpPr>
        <p:spPr/>
        <p:txBody>
          <a:bodyPr/>
          <a:lstStyle/>
          <a:p>
            <a:fld id="{7A30BA89-6FB6-4DD4-9C49-C17D9B062E65}" type="slidenum">
              <a:rPr lang="en-US" smtClean="0"/>
              <a:pPr/>
              <a:t>17</a:t>
            </a:fld>
            <a:endParaRPr lang="en-US"/>
          </a:p>
        </p:txBody>
      </p:sp>
    </p:spTree>
    <p:extLst>
      <p:ext uri="{BB962C8B-B14F-4D97-AF65-F5344CB8AC3E}">
        <p14:creationId xmlns:p14="http://schemas.microsoft.com/office/powerpoint/2010/main" val="2133042142"/>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3982"/>
            <a:ext cx="8229600" cy="556972"/>
          </a:xfr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a:noAutofit/>
          </a:bodyPr>
          <a:lstStyle/>
          <a:p>
            <a:r>
              <a:rPr lang="en-GB" sz="2400" dirty="0" smtClean="0"/>
              <a:t>CERIF – building blocks of a CRIS</a:t>
            </a:r>
            <a:endParaRPr lang="en-GB" sz="2400" dirty="0"/>
          </a:p>
        </p:txBody>
      </p:sp>
      <p:sp>
        <p:nvSpPr>
          <p:cNvPr id="5" name="Content Placeholder 4"/>
          <p:cNvSpPr>
            <a:spLocks noGrp="1"/>
          </p:cNvSpPr>
          <p:nvPr>
            <p:ph idx="1"/>
          </p:nvPr>
        </p:nvSpPr>
        <p:spPr>
          <a:xfrm>
            <a:off x="457200" y="1913860"/>
            <a:ext cx="8495414" cy="4633696"/>
          </a:xfrm>
        </p:spPr>
        <p:txBody>
          <a:bodyPr>
            <a:normAutofit/>
          </a:bodyPr>
          <a:lstStyle/>
          <a:p>
            <a:r>
              <a:rPr lang="en-GB" sz="2400" dirty="0" smtClean="0">
                <a:solidFill>
                  <a:schemeClr val="bg1">
                    <a:lumMod val="50000"/>
                  </a:schemeClr>
                </a:solidFill>
              </a:rPr>
              <a:t>Common European Research Information Format</a:t>
            </a:r>
          </a:p>
          <a:p>
            <a:r>
              <a:rPr lang="en-GB" sz="2400" dirty="0" smtClean="0">
                <a:solidFill>
                  <a:schemeClr val="bg1">
                    <a:lumMod val="50000"/>
                  </a:schemeClr>
                </a:solidFill>
              </a:rPr>
              <a:t>An international standard (meta)data model for storage and interoperability of research information</a:t>
            </a: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7200" y="551824"/>
            <a:ext cx="7909428" cy="491405"/>
          </a:xfrm>
          <a:prstGeom prst="rect">
            <a:avLst/>
          </a:prstGeom>
        </p:spPr>
      </p:pic>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13315" y="3114987"/>
            <a:ext cx="5520795" cy="3432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8" name="Slide Number Placeholder 7"/>
          <p:cNvSpPr>
            <a:spLocks noGrp="1"/>
          </p:cNvSpPr>
          <p:nvPr>
            <p:ph type="sldNum" sz="quarter" idx="12"/>
          </p:nvPr>
        </p:nvSpPr>
        <p:spPr/>
        <p:txBody>
          <a:bodyPr/>
          <a:lstStyle/>
          <a:p>
            <a:fld id="{7A30BA89-6FB6-4DD4-9C49-C17D9B062E65}" type="slidenum">
              <a:rPr lang="en-US" smtClean="0"/>
              <a:pPr/>
              <a:t>18</a:t>
            </a:fld>
            <a:endParaRPr lang="en-US"/>
          </a:p>
        </p:txBody>
      </p:sp>
      <p:sp>
        <p:nvSpPr>
          <p:cNvPr id="9" name="Footer Placeholder 4"/>
          <p:cNvSpPr>
            <a:spLocks noGrp="1"/>
          </p:cNvSpPr>
          <p:nvPr>
            <p:ph type="ftr" sz="quarter" idx="11"/>
          </p:nvPr>
        </p:nvSpPr>
        <p:spPr>
          <a:xfrm>
            <a:off x="3124200" y="6356350"/>
            <a:ext cx="2895600" cy="365125"/>
          </a:xfrm>
        </p:spPr>
        <p:txBody>
          <a:bodyPr/>
          <a:lstStyle/>
          <a:p>
            <a:r>
              <a:rPr lang="en-US" dirty="0" smtClean="0"/>
              <a:t>EUNIS2015, Dundee June 10</a:t>
            </a:r>
            <a:r>
              <a:rPr lang="en-US" baseline="30000" dirty="0" smtClean="0"/>
              <a:t>th</a:t>
            </a:r>
            <a:r>
              <a:rPr lang="en-US" dirty="0" smtClean="0"/>
              <a:t> 2015</a:t>
            </a:r>
            <a:endParaRPr lang="en-US" dirty="0"/>
          </a:p>
        </p:txBody>
      </p:sp>
      <p:sp>
        <p:nvSpPr>
          <p:cNvPr id="10" name="Date Placeholder 5"/>
          <p:cNvSpPr>
            <a:spLocks noGrp="1"/>
          </p:cNvSpPr>
          <p:nvPr>
            <p:ph type="dt" sz="half" idx="10"/>
          </p:nvPr>
        </p:nvSpPr>
        <p:spPr>
          <a:xfrm>
            <a:off x="457200" y="6356350"/>
            <a:ext cx="2133600" cy="365125"/>
          </a:xfrm>
        </p:spPr>
        <p:txBody>
          <a:bodyPr/>
          <a:lstStyle/>
          <a:p>
            <a:r>
              <a:rPr lang="en-GB" dirty="0" smtClean="0"/>
              <a:t>Anna Clements</a:t>
            </a:r>
            <a:endParaRPr lang="en-US" dirty="0"/>
          </a:p>
        </p:txBody>
      </p:sp>
    </p:spTree>
    <p:extLst>
      <p:ext uri="{BB962C8B-B14F-4D97-AF65-F5344CB8AC3E}">
        <p14:creationId xmlns:p14="http://schemas.microsoft.com/office/powerpoint/2010/main" val="1654105846"/>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3982"/>
            <a:ext cx="8229600" cy="556972"/>
          </a:xfr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a:noAutofit/>
          </a:bodyPr>
          <a:lstStyle/>
          <a:p>
            <a:r>
              <a:rPr lang="en-GB" sz="2400" dirty="0" smtClean="0"/>
              <a:t>Features of CERIF</a:t>
            </a:r>
            <a:endParaRPr lang="en-GB" sz="2400" dirty="0"/>
          </a:p>
        </p:txBody>
      </p:sp>
      <p:sp>
        <p:nvSpPr>
          <p:cNvPr id="5" name="Content Placeholder 4"/>
          <p:cNvSpPr>
            <a:spLocks noGrp="1"/>
          </p:cNvSpPr>
          <p:nvPr>
            <p:ph idx="1"/>
          </p:nvPr>
        </p:nvSpPr>
        <p:spPr>
          <a:xfrm>
            <a:off x="457200" y="1913860"/>
            <a:ext cx="8495414" cy="4633696"/>
          </a:xfrm>
        </p:spPr>
        <p:txBody>
          <a:bodyPr>
            <a:normAutofit/>
          </a:bodyPr>
          <a:lstStyle/>
          <a:p>
            <a:pPr lvl="1">
              <a:buFont typeface="Arial"/>
              <a:buChar char="•"/>
            </a:pPr>
            <a:r>
              <a:rPr lang="nl-NL" sz="2400" dirty="0" err="1" smtClean="0">
                <a:solidFill>
                  <a:schemeClr val="tx2">
                    <a:lumMod val="60000"/>
                    <a:lumOff val="40000"/>
                  </a:schemeClr>
                </a:solidFill>
                <a:latin typeface="Calibri" charset="0"/>
              </a:rPr>
              <a:t>Broad</a:t>
            </a:r>
            <a:r>
              <a:rPr lang="nl-NL" sz="2400" dirty="0" smtClean="0">
                <a:solidFill>
                  <a:schemeClr val="tx2">
                    <a:lumMod val="60000"/>
                    <a:lumOff val="40000"/>
                  </a:schemeClr>
                </a:solidFill>
                <a:latin typeface="Calibri" charset="0"/>
              </a:rPr>
              <a:t> </a:t>
            </a:r>
            <a:r>
              <a:rPr lang="nl-NL" sz="2400" dirty="0" err="1" smtClean="0">
                <a:solidFill>
                  <a:schemeClr val="tx2">
                    <a:lumMod val="60000"/>
                    <a:lumOff val="40000"/>
                  </a:schemeClr>
                </a:solidFill>
                <a:latin typeface="Calibri" charset="0"/>
              </a:rPr>
              <a:t>coverage</a:t>
            </a:r>
            <a:r>
              <a:rPr lang="nl-NL" sz="2400" dirty="0" smtClean="0">
                <a:solidFill>
                  <a:schemeClr val="bg1">
                    <a:lumMod val="50000"/>
                  </a:schemeClr>
                </a:solidFill>
                <a:latin typeface="Calibri" charset="0"/>
              </a:rPr>
              <a:t>: </a:t>
            </a:r>
            <a:r>
              <a:rPr lang="nl-NL" sz="2400" dirty="0" err="1" smtClean="0">
                <a:solidFill>
                  <a:schemeClr val="bg1">
                    <a:lumMod val="50000"/>
                  </a:schemeClr>
                </a:solidFill>
                <a:latin typeface="Calibri" charset="0"/>
              </a:rPr>
              <a:t>includes</a:t>
            </a:r>
            <a:r>
              <a:rPr lang="nl-NL" sz="2400" dirty="0" smtClean="0">
                <a:solidFill>
                  <a:schemeClr val="bg1">
                    <a:lumMod val="50000"/>
                  </a:schemeClr>
                </a:solidFill>
                <a:latin typeface="Calibri" charset="0"/>
              </a:rPr>
              <a:t> </a:t>
            </a:r>
            <a:r>
              <a:rPr lang="nl-NL" sz="2400" dirty="0" err="1">
                <a:solidFill>
                  <a:schemeClr val="bg1">
                    <a:lumMod val="50000"/>
                  </a:schemeClr>
                </a:solidFill>
                <a:latin typeface="Calibri" charset="0"/>
              </a:rPr>
              <a:t>all</a:t>
            </a:r>
            <a:r>
              <a:rPr lang="nl-NL" sz="2400" dirty="0">
                <a:solidFill>
                  <a:schemeClr val="bg1">
                    <a:lumMod val="50000"/>
                  </a:schemeClr>
                </a:solidFill>
                <a:latin typeface="Calibri" charset="0"/>
              </a:rPr>
              <a:t> </a:t>
            </a:r>
            <a:r>
              <a:rPr lang="nl-NL" sz="2400" dirty="0" err="1">
                <a:solidFill>
                  <a:schemeClr val="bg1">
                    <a:lumMod val="50000"/>
                  </a:schemeClr>
                </a:solidFill>
                <a:latin typeface="Calibri" charset="0"/>
              </a:rPr>
              <a:t>aspects</a:t>
            </a:r>
            <a:r>
              <a:rPr lang="nl-NL" sz="2400" dirty="0">
                <a:solidFill>
                  <a:schemeClr val="bg1">
                    <a:lumMod val="50000"/>
                  </a:schemeClr>
                </a:solidFill>
                <a:latin typeface="Calibri" charset="0"/>
              </a:rPr>
              <a:t> of RI (</a:t>
            </a:r>
            <a:r>
              <a:rPr lang="nl-NL" sz="2400" dirty="0" err="1">
                <a:solidFill>
                  <a:schemeClr val="bg1">
                    <a:lumMod val="50000"/>
                  </a:schemeClr>
                </a:solidFill>
                <a:latin typeface="Calibri" charset="0"/>
              </a:rPr>
              <a:t>projects</a:t>
            </a:r>
            <a:r>
              <a:rPr lang="nl-NL" sz="2400" dirty="0">
                <a:solidFill>
                  <a:schemeClr val="bg1">
                    <a:lumMod val="50000"/>
                  </a:schemeClr>
                </a:solidFill>
                <a:latin typeface="Calibri" charset="0"/>
              </a:rPr>
              <a:t>, persons, </a:t>
            </a:r>
            <a:r>
              <a:rPr lang="nl-NL" sz="2400" dirty="0" err="1">
                <a:solidFill>
                  <a:schemeClr val="bg1">
                    <a:lumMod val="50000"/>
                  </a:schemeClr>
                </a:solidFill>
                <a:latin typeface="Calibri" charset="0"/>
              </a:rPr>
              <a:t>organisations</a:t>
            </a:r>
            <a:r>
              <a:rPr lang="nl-NL" sz="2400" dirty="0">
                <a:solidFill>
                  <a:schemeClr val="bg1">
                    <a:lumMod val="50000"/>
                  </a:schemeClr>
                </a:solidFill>
                <a:latin typeface="Calibri" charset="0"/>
              </a:rPr>
              <a:t>, </a:t>
            </a:r>
            <a:r>
              <a:rPr lang="nl-NL" sz="2400" dirty="0" err="1">
                <a:solidFill>
                  <a:schemeClr val="bg1">
                    <a:lumMod val="50000"/>
                  </a:schemeClr>
                </a:solidFill>
                <a:latin typeface="Calibri" charset="0"/>
              </a:rPr>
              <a:t>funding</a:t>
            </a:r>
            <a:r>
              <a:rPr lang="nl-NL" sz="2400" dirty="0">
                <a:solidFill>
                  <a:schemeClr val="bg1">
                    <a:lumMod val="50000"/>
                  </a:schemeClr>
                </a:solidFill>
                <a:latin typeface="Calibri" charset="0"/>
              </a:rPr>
              <a:t>, </a:t>
            </a:r>
            <a:r>
              <a:rPr lang="nl-NL" sz="2400" dirty="0" err="1">
                <a:solidFill>
                  <a:schemeClr val="bg1">
                    <a:lumMod val="50000"/>
                  </a:schemeClr>
                </a:solidFill>
                <a:latin typeface="Calibri" charset="0"/>
              </a:rPr>
              <a:t>publications</a:t>
            </a:r>
            <a:r>
              <a:rPr lang="nl-NL" sz="2400" dirty="0">
                <a:solidFill>
                  <a:schemeClr val="bg1">
                    <a:lumMod val="50000"/>
                  </a:schemeClr>
                </a:solidFill>
                <a:latin typeface="Calibri" charset="0"/>
              </a:rPr>
              <a:t>, datasets, patents, </a:t>
            </a:r>
            <a:r>
              <a:rPr lang="nl-NL" sz="2400" dirty="0" err="1">
                <a:solidFill>
                  <a:schemeClr val="bg1">
                    <a:lumMod val="50000"/>
                  </a:schemeClr>
                </a:solidFill>
                <a:latin typeface="Calibri" charset="0"/>
              </a:rPr>
              <a:t>products</a:t>
            </a:r>
            <a:r>
              <a:rPr lang="nl-NL" sz="2400" dirty="0">
                <a:solidFill>
                  <a:schemeClr val="bg1">
                    <a:lumMod val="50000"/>
                  </a:schemeClr>
                </a:solidFill>
                <a:latin typeface="Calibri" charset="0"/>
              </a:rPr>
              <a:t>, </a:t>
            </a:r>
            <a:r>
              <a:rPr lang="nl-NL" sz="2400" dirty="0" err="1">
                <a:solidFill>
                  <a:schemeClr val="bg1">
                    <a:lumMod val="50000"/>
                  </a:schemeClr>
                </a:solidFill>
                <a:latin typeface="Calibri" charset="0"/>
              </a:rPr>
              <a:t>bibliometrics</a:t>
            </a:r>
            <a:r>
              <a:rPr lang="nl-NL" sz="2400" dirty="0">
                <a:solidFill>
                  <a:schemeClr val="bg1">
                    <a:lumMod val="50000"/>
                  </a:schemeClr>
                </a:solidFill>
                <a:latin typeface="Calibri" charset="0"/>
              </a:rPr>
              <a:t>, impact indicators, equipment, </a:t>
            </a:r>
            <a:r>
              <a:rPr lang="nl-NL" sz="2400" dirty="0" err="1">
                <a:solidFill>
                  <a:schemeClr val="bg1">
                    <a:lumMod val="50000"/>
                  </a:schemeClr>
                </a:solidFill>
                <a:latin typeface="Calibri" charset="0"/>
              </a:rPr>
              <a:t>etc</a:t>
            </a:r>
            <a:r>
              <a:rPr lang="nl-NL" sz="2400" dirty="0">
                <a:solidFill>
                  <a:schemeClr val="bg1">
                    <a:lumMod val="50000"/>
                  </a:schemeClr>
                </a:solidFill>
                <a:latin typeface="Calibri" charset="0"/>
              </a:rPr>
              <a:t>…</a:t>
            </a:r>
            <a:r>
              <a:rPr lang="nl-NL" sz="2400" dirty="0" smtClean="0">
                <a:solidFill>
                  <a:schemeClr val="bg1">
                    <a:lumMod val="50000"/>
                  </a:schemeClr>
                </a:solidFill>
                <a:latin typeface="Calibri" charset="0"/>
              </a:rPr>
              <a:t>)</a:t>
            </a:r>
          </a:p>
          <a:p>
            <a:pPr marL="457200" lvl="1" indent="0">
              <a:buNone/>
            </a:pPr>
            <a:endParaRPr lang="nl-NL" sz="2400" dirty="0">
              <a:solidFill>
                <a:schemeClr val="bg1">
                  <a:lumMod val="50000"/>
                </a:schemeClr>
              </a:solidFill>
              <a:latin typeface="Calibri" charset="0"/>
            </a:endParaRPr>
          </a:p>
          <a:p>
            <a:pPr lvl="1">
              <a:buFont typeface="Arial" charset="0"/>
              <a:buChar char="•"/>
            </a:pPr>
            <a:r>
              <a:rPr lang="nl-NL" sz="2400" dirty="0">
                <a:solidFill>
                  <a:srgbClr val="558ED5"/>
                </a:solidFill>
                <a:latin typeface="Calibri" charset="0"/>
              </a:rPr>
              <a:t>Fine-</a:t>
            </a:r>
            <a:r>
              <a:rPr lang="nl-NL" sz="2400" dirty="0" err="1">
                <a:solidFill>
                  <a:srgbClr val="558ED5"/>
                </a:solidFill>
                <a:latin typeface="Calibri" charset="0"/>
              </a:rPr>
              <a:t>grained</a:t>
            </a:r>
            <a:r>
              <a:rPr lang="nl-NL" sz="2400" dirty="0">
                <a:solidFill>
                  <a:srgbClr val="558ED5"/>
                </a:solidFill>
                <a:latin typeface="Calibri" charset="0"/>
              </a:rPr>
              <a:t> </a:t>
            </a:r>
            <a:r>
              <a:rPr lang="nl-NL" sz="2400" dirty="0" err="1">
                <a:solidFill>
                  <a:schemeClr val="bg1">
                    <a:lumMod val="50000"/>
                  </a:schemeClr>
                </a:solidFill>
                <a:latin typeface="Calibri" charset="0"/>
              </a:rPr>
              <a:t>structure</a:t>
            </a:r>
            <a:r>
              <a:rPr lang="nl-NL" sz="2400" dirty="0">
                <a:solidFill>
                  <a:schemeClr val="bg1">
                    <a:lumMod val="50000"/>
                  </a:schemeClr>
                </a:solidFill>
                <a:latin typeface="Calibri" charset="0"/>
              </a:rPr>
              <a:t> </a:t>
            </a:r>
            <a:r>
              <a:rPr lang="nl-NL" sz="2400" dirty="0" err="1">
                <a:solidFill>
                  <a:schemeClr val="bg1">
                    <a:lumMod val="50000"/>
                  </a:schemeClr>
                </a:solidFill>
                <a:latin typeface="Calibri" charset="0"/>
              </a:rPr>
              <a:t>and</a:t>
            </a:r>
            <a:r>
              <a:rPr lang="nl-NL" sz="2400" dirty="0">
                <a:solidFill>
                  <a:schemeClr val="bg1">
                    <a:lumMod val="50000"/>
                  </a:schemeClr>
                </a:solidFill>
                <a:latin typeface="Calibri" charset="0"/>
              </a:rPr>
              <a:t> </a:t>
            </a:r>
            <a:r>
              <a:rPr lang="nl-NL" sz="2400" dirty="0" err="1">
                <a:solidFill>
                  <a:srgbClr val="558ED5"/>
                </a:solidFill>
                <a:latin typeface="Calibri" charset="0"/>
              </a:rPr>
              <a:t>flexible</a:t>
            </a:r>
            <a:r>
              <a:rPr lang="nl-NL" sz="2400" dirty="0">
                <a:solidFill>
                  <a:srgbClr val="558ED5"/>
                </a:solidFill>
                <a:latin typeface="Calibri" charset="0"/>
              </a:rPr>
              <a:t> </a:t>
            </a:r>
            <a:r>
              <a:rPr lang="nl-NL" sz="2400" dirty="0" err="1">
                <a:solidFill>
                  <a:schemeClr val="bg1">
                    <a:lumMod val="50000"/>
                  </a:schemeClr>
                </a:solidFill>
                <a:latin typeface="Calibri" charset="0"/>
              </a:rPr>
              <a:t>architecture</a:t>
            </a:r>
            <a:r>
              <a:rPr lang="nl-NL" sz="2400" dirty="0">
                <a:solidFill>
                  <a:schemeClr val="bg1">
                    <a:lumMod val="50000"/>
                  </a:schemeClr>
                </a:solidFill>
                <a:latin typeface="Calibri" charset="0"/>
              </a:rPr>
              <a:t>, </a:t>
            </a:r>
            <a:r>
              <a:rPr lang="nl-NL" sz="2400" dirty="0" err="1">
                <a:solidFill>
                  <a:schemeClr val="bg1">
                    <a:lumMod val="50000"/>
                  </a:schemeClr>
                </a:solidFill>
                <a:latin typeface="Calibri" charset="0"/>
              </a:rPr>
              <a:t>allowing</a:t>
            </a:r>
            <a:r>
              <a:rPr lang="nl-NL" sz="2400" dirty="0">
                <a:solidFill>
                  <a:schemeClr val="bg1">
                    <a:lumMod val="50000"/>
                  </a:schemeClr>
                </a:solidFill>
                <a:latin typeface="Calibri" charset="0"/>
              </a:rPr>
              <a:t>:</a:t>
            </a:r>
          </a:p>
          <a:p>
            <a:pPr lvl="2">
              <a:buFont typeface="Arial" charset="0"/>
              <a:buChar char="•"/>
            </a:pPr>
            <a:r>
              <a:rPr lang="nl-NL" dirty="0" err="1" smtClean="0">
                <a:solidFill>
                  <a:schemeClr val="bg1">
                    <a:lumMod val="50000"/>
                  </a:schemeClr>
                </a:solidFill>
                <a:latin typeface="Calibri" charset="0"/>
              </a:rPr>
              <a:t>Role-based</a:t>
            </a:r>
            <a:r>
              <a:rPr lang="nl-NL" dirty="0" smtClean="0">
                <a:solidFill>
                  <a:schemeClr val="bg1">
                    <a:lumMod val="50000"/>
                  </a:schemeClr>
                </a:solidFill>
                <a:latin typeface="Calibri" charset="0"/>
              </a:rPr>
              <a:t>, time-</a:t>
            </a:r>
            <a:r>
              <a:rPr lang="nl-NL" dirty="0" err="1" smtClean="0">
                <a:solidFill>
                  <a:schemeClr val="bg1">
                    <a:lumMod val="50000"/>
                  </a:schemeClr>
                </a:solidFill>
                <a:latin typeface="Calibri" charset="0"/>
              </a:rPr>
              <a:t>stamped</a:t>
            </a:r>
            <a:r>
              <a:rPr lang="nl-NL" dirty="0" smtClean="0">
                <a:solidFill>
                  <a:schemeClr val="bg1">
                    <a:lumMod val="50000"/>
                  </a:schemeClr>
                </a:solidFill>
                <a:latin typeface="Calibri" charset="0"/>
              </a:rPr>
              <a:t> </a:t>
            </a:r>
            <a:r>
              <a:rPr lang="nl-NL" dirty="0" err="1" smtClean="0">
                <a:solidFill>
                  <a:schemeClr val="bg1">
                    <a:lumMod val="50000"/>
                  </a:schemeClr>
                </a:solidFill>
                <a:latin typeface="Calibri" charset="0"/>
              </a:rPr>
              <a:t>linkages</a:t>
            </a:r>
            <a:r>
              <a:rPr lang="nl-NL" dirty="0" smtClean="0">
                <a:solidFill>
                  <a:schemeClr val="bg1">
                    <a:lumMod val="50000"/>
                  </a:schemeClr>
                </a:solidFill>
                <a:latin typeface="Calibri" charset="0"/>
              </a:rPr>
              <a:t> </a:t>
            </a:r>
            <a:r>
              <a:rPr lang="nl-NL" dirty="0" err="1" smtClean="0">
                <a:solidFill>
                  <a:srgbClr val="558ED5"/>
                </a:solidFill>
                <a:latin typeface="Calibri" charset="0"/>
              </a:rPr>
              <a:t>providing</a:t>
            </a:r>
            <a:r>
              <a:rPr lang="nl-NL" dirty="0" smtClean="0">
                <a:solidFill>
                  <a:srgbClr val="558ED5"/>
                </a:solidFill>
                <a:latin typeface="Calibri" charset="0"/>
              </a:rPr>
              <a:t> context</a:t>
            </a:r>
          </a:p>
          <a:p>
            <a:pPr lvl="2">
              <a:buFont typeface="Arial" charset="0"/>
              <a:buChar char="•"/>
            </a:pPr>
            <a:r>
              <a:rPr lang="nl-NL" dirty="0" err="1" smtClean="0">
                <a:solidFill>
                  <a:srgbClr val="558ED5"/>
                </a:solidFill>
                <a:latin typeface="Calibri" charset="0"/>
              </a:rPr>
              <a:t>Mapping</a:t>
            </a:r>
            <a:r>
              <a:rPr lang="nl-NL" dirty="0" smtClean="0">
                <a:solidFill>
                  <a:srgbClr val="558ED5"/>
                </a:solidFill>
                <a:latin typeface="Calibri" charset="0"/>
              </a:rPr>
              <a:t> </a:t>
            </a:r>
            <a:r>
              <a:rPr lang="nl-NL" dirty="0" err="1" smtClean="0">
                <a:solidFill>
                  <a:schemeClr val="bg1">
                    <a:lumMod val="50000"/>
                  </a:schemeClr>
                </a:solidFill>
                <a:latin typeface="Calibri" charset="0"/>
              </a:rPr>
              <a:t>to</a:t>
            </a:r>
            <a:r>
              <a:rPr lang="nl-NL" dirty="0" smtClean="0">
                <a:solidFill>
                  <a:schemeClr val="bg1">
                    <a:lumMod val="50000"/>
                  </a:schemeClr>
                </a:solidFill>
                <a:latin typeface="Calibri" charset="0"/>
              </a:rPr>
              <a:t> </a:t>
            </a:r>
            <a:r>
              <a:rPr lang="nl-NL" dirty="0" err="1" smtClean="0">
                <a:solidFill>
                  <a:schemeClr val="bg1">
                    <a:lumMod val="50000"/>
                  </a:schemeClr>
                </a:solidFill>
                <a:latin typeface="Calibri" charset="0"/>
              </a:rPr>
              <a:t>virtually</a:t>
            </a:r>
            <a:r>
              <a:rPr lang="nl-NL" dirty="0" smtClean="0">
                <a:solidFill>
                  <a:schemeClr val="bg1">
                    <a:lumMod val="50000"/>
                  </a:schemeClr>
                </a:solidFill>
                <a:latin typeface="Calibri" charset="0"/>
              </a:rPr>
              <a:t> </a:t>
            </a:r>
            <a:r>
              <a:rPr lang="nl-NL" dirty="0" err="1">
                <a:solidFill>
                  <a:srgbClr val="558ED5"/>
                </a:solidFill>
                <a:latin typeface="Calibri" charset="0"/>
              </a:rPr>
              <a:t>any</a:t>
            </a:r>
            <a:r>
              <a:rPr lang="nl-NL" dirty="0">
                <a:solidFill>
                  <a:srgbClr val="558ED5"/>
                </a:solidFill>
                <a:latin typeface="Calibri" charset="0"/>
              </a:rPr>
              <a:t> (meta)dataformat </a:t>
            </a:r>
            <a:r>
              <a:rPr lang="nl-NL" dirty="0" err="1">
                <a:solidFill>
                  <a:schemeClr val="bg1">
                    <a:lumMod val="50000"/>
                  </a:schemeClr>
                </a:solidFill>
                <a:latin typeface="Calibri" charset="0"/>
              </a:rPr>
              <a:t>existing</a:t>
            </a:r>
            <a:r>
              <a:rPr lang="nl-NL" dirty="0">
                <a:solidFill>
                  <a:schemeClr val="bg1">
                    <a:lumMod val="50000"/>
                  </a:schemeClr>
                </a:solidFill>
                <a:latin typeface="Calibri" charset="0"/>
              </a:rPr>
              <a:t> in the Research Information </a:t>
            </a:r>
            <a:r>
              <a:rPr lang="nl-NL" dirty="0" smtClean="0">
                <a:solidFill>
                  <a:schemeClr val="bg1">
                    <a:lumMod val="50000"/>
                  </a:schemeClr>
                </a:solidFill>
                <a:latin typeface="Calibri" charset="0"/>
              </a:rPr>
              <a:t>Domain .. </a:t>
            </a:r>
            <a:r>
              <a:rPr lang="nl-NL" dirty="0" err="1" smtClean="0">
                <a:solidFill>
                  <a:schemeClr val="bg1">
                    <a:lumMod val="50000"/>
                  </a:schemeClr>
                </a:solidFill>
                <a:latin typeface="Calibri" charset="0"/>
              </a:rPr>
              <a:t>interoperable</a:t>
            </a:r>
            <a:endParaRPr lang="nl-NL" dirty="0">
              <a:solidFill>
                <a:schemeClr val="bg1">
                  <a:lumMod val="50000"/>
                </a:schemeClr>
              </a:solidFill>
              <a:latin typeface="Calibri" charset="0"/>
            </a:endParaRPr>
          </a:p>
          <a:p>
            <a:pPr lvl="2">
              <a:buFont typeface="Arial" charset="0"/>
              <a:buChar char="•"/>
            </a:pPr>
            <a:r>
              <a:rPr lang="nl-NL" dirty="0" smtClean="0">
                <a:solidFill>
                  <a:schemeClr val="bg1">
                    <a:lumMod val="50000"/>
                  </a:schemeClr>
                </a:solidFill>
                <a:latin typeface="Calibri" charset="0"/>
              </a:rPr>
              <a:t>the </a:t>
            </a:r>
            <a:r>
              <a:rPr lang="nl-NL" dirty="0" err="1">
                <a:solidFill>
                  <a:schemeClr val="bg1">
                    <a:lumMod val="50000"/>
                  </a:schemeClr>
                </a:solidFill>
                <a:latin typeface="Calibri" charset="0"/>
              </a:rPr>
              <a:t>expression</a:t>
            </a:r>
            <a:r>
              <a:rPr lang="nl-NL" dirty="0">
                <a:solidFill>
                  <a:schemeClr val="bg1">
                    <a:lumMod val="50000"/>
                  </a:schemeClr>
                </a:solidFill>
                <a:latin typeface="Calibri" charset="0"/>
              </a:rPr>
              <a:t> </a:t>
            </a:r>
            <a:r>
              <a:rPr lang="nl-NL" dirty="0" smtClean="0">
                <a:solidFill>
                  <a:schemeClr val="bg1">
                    <a:lumMod val="50000"/>
                  </a:schemeClr>
                </a:solidFill>
                <a:latin typeface="Calibri" charset="0"/>
              </a:rPr>
              <a:t>of </a:t>
            </a:r>
            <a:r>
              <a:rPr lang="nl-NL" dirty="0" err="1">
                <a:solidFill>
                  <a:schemeClr val="bg1">
                    <a:lumMod val="50000"/>
                  </a:schemeClr>
                </a:solidFill>
                <a:latin typeface="Calibri" charset="0"/>
              </a:rPr>
              <a:t>virtually</a:t>
            </a:r>
            <a:r>
              <a:rPr lang="nl-NL" dirty="0">
                <a:solidFill>
                  <a:schemeClr val="bg1">
                    <a:lumMod val="50000"/>
                  </a:schemeClr>
                </a:solidFill>
                <a:latin typeface="Calibri" charset="0"/>
              </a:rPr>
              <a:t> </a:t>
            </a:r>
            <a:r>
              <a:rPr lang="nl-NL" dirty="0" err="1">
                <a:solidFill>
                  <a:srgbClr val="558ED5"/>
                </a:solidFill>
                <a:latin typeface="Calibri" charset="0"/>
              </a:rPr>
              <a:t>any</a:t>
            </a:r>
            <a:r>
              <a:rPr lang="nl-NL" dirty="0">
                <a:solidFill>
                  <a:schemeClr val="bg1">
                    <a:lumMod val="50000"/>
                  </a:schemeClr>
                </a:solidFill>
                <a:latin typeface="Calibri" charset="0"/>
              </a:rPr>
              <a:t> </a:t>
            </a:r>
            <a:r>
              <a:rPr lang="nl-NL" dirty="0" err="1">
                <a:solidFill>
                  <a:srgbClr val="558ED5"/>
                </a:solidFill>
                <a:latin typeface="Calibri" charset="0"/>
              </a:rPr>
              <a:t>formalised</a:t>
            </a:r>
            <a:r>
              <a:rPr lang="nl-NL" dirty="0">
                <a:solidFill>
                  <a:srgbClr val="558ED5"/>
                </a:solidFill>
                <a:latin typeface="Calibri" charset="0"/>
              </a:rPr>
              <a:t> </a:t>
            </a:r>
            <a:r>
              <a:rPr lang="nl-NL" dirty="0" err="1">
                <a:solidFill>
                  <a:srgbClr val="558ED5"/>
                </a:solidFill>
                <a:latin typeface="Calibri" charset="0"/>
              </a:rPr>
              <a:t>use</a:t>
            </a:r>
            <a:r>
              <a:rPr lang="nl-NL" dirty="0">
                <a:solidFill>
                  <a:srgbClr val="558ED5"/>
                </a:solidFill>
                <a:latin typeface="Calibri" charset="0"/>
              </a:rPr>
              <a:t> </a:t>
            </a:r>
            <a:r>
              <a:rPr lang="nl-NL" dirty="0" smtClean="0">
                <a:solidFill>
                  <a:srgbClr val="558ED5"/>
                </a:solidFill>
                <a:latin typeface="Calibri" charset="0"/>
              </a:rPr>
              <a:t>case</a:t>
            </a:r>
            <a:endParaRPr lang="nl-NL" dirty="0">
              <a:solidFill>
                <a:schemeClr val="bg1">
                  <a:lumMod val="50000"/>
                </a:schemeClr>
              </a:solidFill>
              <a:latin typeface="Calibri" charset="0"/>
            </a:endParaRPr>
          </a:p>
          <a:p>
            <a:pPr lvl="2">
              <a:buFont typeface="Arial" charset="0"/>
              <a:buChar char="•"/>
            </a:pPr>
            <a:r>
              <a:rPr lang="nl-NL" dirty="0" smtClean="0">
                <a:solidFill>
                  <a:schemeClr val="bg1">
                    <a:lumMod val="50000"/>
                  </a:schemeClr>
                </a:solidFill>
                <a:latin typeface="Calibri" charset="0"/>
              </a:rPr>
              <a:t>the </a:t>
            </a:r>
            <a:r>
              <a:rPr lang="nl-NL" dirty="0" err="1">
                <a:solidFill>
                  <a:schemeClr val="bg1">
                    <a:lumMod val="50000"/>
                  </a:schemeClr>
                </a:solidFill>
                <a:latin typeface="Calibri" charset="0"/>
              </a:rPr>
              <a:t>ingestion</a:t>
            </a:r>
            <a:r>
              <a:rPr lang="nl-NL" dirty="0">
                <a:solidFill>
                  <a:schemeClr val="bg1">
                    <a:lumMod val="50000"/>
                  </a:schemeClr>
                </a:solidFill>
                <a:latin typeface="Calibri" charset="0"/>
              </a:rPr>
              <a:t> of </a:t>
            </a:r>
            <a:r>
              <a:rPr lang="nl-NL" dirty="0" err="1">
                <a:solidFill>
                  <a:schemeClr val="bg1">
                    <a:lumMod val="50000"/>
                  </a:schemeClr>
                </a:solidFill>
                <a:latin typeface="Calibri" charset="0"/>
              </a:rPr>
              <a:t>an</a:t>
            </a:r>
            <a:r>
              <a:rPr lang="nl-NL" dirty="0">
                <a:solidFill>
                  <a:schemeClr val="bg1">
                    <a:lumMod val="50000"/>
                  </a:schemeClr>
                </a:solidFill>
                <a:latin typeface="Calibri" charset="0"/>
              </a:rPr>
              <a:t> </a:t>
            </a:r>
            <a:r>
              <a:rPr lang="nl-NL" dirty="0" err="1">
                <a:solidFill>
                  <a:srgbClr val="558ED5"/>
                </a:solidFill>
                <a:latin typeface="Calibri" charset="0"/>
              </a:rPr>
              <a:t>unlimited</a:t>
            </a:r>
            <a:r>
              <a:rPr lang="nl-NL" dirty="0">
                <a:solidFill>
                  <a:srgbClr val="558ED5"/>
                </a:solidFill>
                <a:latin typeface="Calibri" charset="0"/>
              </a:rPr>
              <a:t> </a:t>
            </a:r>
            <a:r>
              <a:rPr lang="nl-NL" dirty="0" err="1">
                <a:solidFill>
                  <a:schemeClr val="bg1">
                    <a:lumMod val="50000"/>
                  </a:schemeClr>
                </a:solidFill>
                <a:latin typeface="Calibri" charset="0"/>
              </a:rPr>
              <a:t>number</a:t>
            </a:r>
            <a:r>
              <a:rPr lang="nl-NL" dirty="0">
                <a:solidFill>
                  <a:schemeClr val="bg1">
                    <a:lumMod val="50000"/>
                  </a:schemeClr>
                </a:solidFill>
                <a:latin typeface="Calibri" charset="0"/>
              </a:rPr>
              <a:t> of </a:t>
            </a:r>
            <a:r>
              <a:rPr lang="nl-NL" dirty="0" err="1">
                <a:solidFill>
                  <a:schemeClr val="bg1">
                    <a:lumMod val="50000"/>
                  </a:schemeClr>
                </a:solidFill>
                <a:latin typeface="Calibri" charset="0"/>
              </a:rPr>
              <a:t>controlled</a:t>
            </a:r>
            <a:r>
              <a:rPr lang="nl-NL" dirty="0">
                <a:solidFill>
                  <a:schemeClr val="bg1">
                    <a:lumMod val="50000"/>
                  </a:schemeClr>
                </a:solidFill>
                <a:latin typeface="Calibri" charset="0"/>
              </a:rPr>
              <a:t> </a:t>
            </a:r>
            <a:r>
              <a:rPr lang="nl-NL" dirty="0" err="1" smtClean="0">
                <a:solidFill>
                  <a:srgbClr val="558ED5"/>
                </a:solidFill>
                <a:latin typeface="Calibri" charset="0"/>
              </a:rPr>
              <a:t>vocabularies</a:t>
            </a:r>
            <a:endParaRPr lang="nl-NL" dirty="0">
              <a:solidFill>
                <a:srgbClr val="558ED5"/>
              </a:solidFill>
              <a:latin typeface="Calibri" charset="0"/>
            </a:endParaRP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098" y="551824"/>
            <a:ext cx="7909428" cy="491405"/>
          </a:xfrm>
          <a:prstGeom prst="rect">
            <a:avLst/>
          </a:prstGeom>
        </p:spPr>
      </p:pic>
      <p:sp>
        <p:nvSpPr>
          <p:cNvPr id="7" name="Slide Number Placeholder 6"/>
          <p:cNvSpPr>
            <a:spLocks noGrp="1"/>
          </p:cNvSpPr>
          <p:nvPr>
            <p:ph type="sldNum" sz="quarter" idx="12"/>
          </p:nvPr>
        </p:nvSpPr>
        <p:spPr/>
        <p:txBody>
          <a:bodyPr/>
          <a:lstStyle/>
          <a:p>
            <a:fld id="{7A30BA89-6FB6-4DD4-9C49-C17D9B062E65}" type="slidenum">
              <a:rPr lang="en-US" smtClean="0"/>
              <a:pPr/>
              <a:t>19</a:t>
            </a:fld>
            <a:endParaRPr lang="en-US"/>
          </a:p>
        </p:txBody>
      </p:sp>
      <p:sp>
        <p:nvSpPr>
          <p:cNvPr id="8" name="Footer Placeholder 4"/>
          <p:cNvSpPr>
            <a:spLocks noGrp="1"/>
          </p:cNvSpPr>
          <p:nvPr>
            <p:ph type="ftr" sz="quarter" idx="11"/>
          </p:nvPr>
        </p:nvSpPr>
        <p:spPr>
          <a:xfrm>
            <a:off x="3124200" y="6356350"/>
            <a:ext cx="2895600" cy="365125"/>
          </a:xfrm>
        </p:spPr>
        <p:txBody>
          <a:bodyPr/>
          <a:lstStyle/>
          <a:p>
            <a:r>
              <a:rPr lang="en-US" dirty="0" smtClean="0"/>
              <a:t>EUNIS2015, Dundee June 10</a:t>
            </a:r>
            <a:r>
              <a:rPr lang="en-US" baseline="30000" dirty="0" smtClean="0"/>
              <a:t>th</a:t>
            </a:r>
            <a:r>
              <a:rPr lang="en-US" dirty="0" smtClean="0"/>
              <a:t> 2015</a:t>
            </a:r>
            <a:endParaRPr lang="en-US" dirty="0"/>
          </a:p>
        </p:txBody>
      </p:sp>
      <p:sp>
        <p:nvSpPr>
          <p:cNvPr id="9" name="Date Placeholder 5"/>
          <p:cNvSpPr>
            <a:spLocks noGrp="1"/>
          </p:cNvSpPr>
          <p:nvPr>
            <p:ph type="dt" sz="half" idx="10"/>
          </p:nvPr>
        </p:nvSpPr>
        <p:spPr>
          <a:xfrm>
            <a:off x="457200" y="6356350"/>
            <a:ext cx="2133600" cy="365125"/>
          </a:xfrm>
        </p:spPr>
        <p:txBody>
          <a:bodyPr/>
          <a:lstStyle/>
          <a:p>
            <a:r>
              <a:rPr lang="en-GB" dirty="0" smtClean="0"/>
              <a:t>Anna Clements</a:t>
            </a:r>
            <a:endParaRPr lang="en-US" dirty="0"/>
          </a:p>
        </p:txBody>
      </p:sp>
    </p:spTree>
    <p:extLst>
      <p:ext uri="{BB962C8B-B14F-4D97-AF65-F5344CB8AC3E}">
        <p14:creationId xmlns:p14="http://schemas.microsoft.com/office/powerpoint/2010/main" val="9593154"/>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3982"/>
            <a:ext cx="8229600" cy="556972"/>
          </a:xfr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a:noAutofit/>
          </a:bodyPr>
          <a:lstStyle/>
          <a:p>
            <a:r>
              <a:rPr lang="en-GB" sz="2400" dirty="0" smtClean="0"/>
              <a:t>Benchmarking : Snowball Metrics?</a:t>
            </a:r>
            <a:endParaRPr lang="en-GB" sz="2400" dirty="0"/>
          </a:p>
        </p:txBody>
      </p:sp>
      <p:sp>
        <p:nvSpPr>
          <p:cNvPr id="5" name="Content Placeholder 4"/>
          <p:cNvSpPr>
            <a:spLocks noGrp="1"/>
          </p:cNvSpPr>
          <p:nvPr>
            <p:ph idx="1"/>
          </p:nvPr>
        </p:nvSpPr>
        <p:spPr>
          <a:xfrm>
            <a:off x="457200" y="1913860"/>
            <a:ext cx="8495414" cy="4633696"/>
          </a:xfrm>
        </p:spPr>
        <p:txBody>
          <a:bodyPr>
            <a:normAutofit/>
          </a:bodyPr>
          <a:lstStyle/>
          <a:p>
            <a:r>
              <a:rPr lang="en-GB" sz="2800" dirty="0" smtClean="0">
                <a:solidFill>
                  <a:schemeClr val="bg1">
                    <a:lumMod val="50000"/>
                  </a:schemeClr>
                </a:solidFill>
              </a:rPr>
              <a:t>A set of </a:t>
            </a:r>
            <a:r>
              <a:rPr lang="en-GB" sz="2800" dirty="0" smtClean="0">
                <a:solidFill>
                  <a:srgbClr val="00AEEF"/>
                </a:solidFill>
              </a:rPr>
              <a:t>clearly defined metrics </a:t>
            </a:r>
            <a:r>
              <a:rPr lang="en-GB" sz="2800" dirty="0" smtClean="0">
                <a:solidFill>
                  <a:schemeClr val="bg1">
                    <a:lumMod val="50000"/>
                  </a:schemeClr>
                </a:solidFill>
              </a:rPr>
              <a:t>measuring research inputs, process and outputs allowing universities to understand their </a:t>
            </a:r>
            <a:r>
              <a:rPr lang="en-GB" sz="2800" dirty="0" smtClean="0">
                <a:solidFill>
                  <a:srgbClr val="00AEEF"/>
                </a:solidFill>
              </a:rPr>
              <a:t>strengths and weaknesses</a:t>
            </a:r>
            <a:r>
              <a:rPr lang="en-GB" sz="2800" dirty="0" smtClean="0">
                <a:solidFill>
                  <a:schemeClr val="bg1">
                    <a:lumMod val="50000"/>
                  </a:schemeClr>
                </a:solidFill>
              </a:rPr>
              <a:t>, so that they can build and monitor effective research strategies</a:t>
            </a:r>
          </a:p>
          <a:p>
            <a:pPr marL="0" indent="0">
              <a:buNone/>
            </a:pPr>
            <a:endParaRPr lang="en-GB" sz="2800" dirty="0" smtClean="0">
              <a:solidFill>
                <a:schemeClr val="bg1">
                  <a:lumMod val="50000"/>
                </a:schemeClr>
              </a:solidFill>
            </a:endParaRPr>
          </a:p>
          <a:p>
            <a:r>
              <a:rPr lang="en-GB" sz="2800" dirty="0" smtClean="0">
                <a:solidFill>
                  <a:srgbClr val="00AEEF"/>
                </a:solidFill>
              </a:rPr>
              <a:t>Bottom-up </a:t>
            </a:r>
            <a:r>
              <a:rPr lang="en-GB" sz="2800" dirty="0" smtClean="0">
                <a:solidFill>
                  <a:schemeClr val="bg1">
                    <a:lumMod val="50000"/>
                  </a:schemeClr>
                </a:solidFill>
              </a:rPr>
              <a:t>i.e. agreed by institutions not imposed by funders or data suppliers</a:t>
            </a:r>
          </a:p>
          <a:p>
            <a:endParaRPr lang="en-GB" sz="2800" dirty="0" smtClean="0">
              <a:solidFill>
                <a:schemeClr val="bg1">
                  <a:lumMod val="50000"/>
                </a:schemeClr>
              </a:solidFill>
            </a:endParaRP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098" y="551824"/>
            <a:ext cx="7909428" cy="491405"/>
          </a:xfrm>
          <a:prstGeom prst="rect">
            <a:avLst/>
          </a:prstGeom>
        </p:spPr>
      </p:pic>
      <p:sp>
        <p:nvSpPr>
          <p:cNvPr id="7" name="Slide Number Placeholder 6"/>
          <p:cNvSpPr>
            <a:spLocks noGrp="1"/>
          </p:cNvSpPr>
          <p:nvPr>
            <p:ph type="sldNum" sz="quarter" idx="12"/>
          </p:nvPr>
        </p:nvSpPr>
        <p:spPr/>
        <p:txBody>
          <a:bodyPr/>
          <a:lstStyle/>
          <a:p>
            <a:fld id="{7A30BA89-6FB6-4DD4-9C49-C17D9B062E65}" type="slidenum">
              <a:rPr lang="en-US" smtClean="0"/>
              <a:pPr/>
              <a:t>20</a:t>
            </a:fld>
            <a:endParaRPr lang="en-US" dirty="0"/>
          </a:p>
        </p:txBody>
      </p:sp>
      <p:pic>
        <p:nvPicPr>
          <p:cNvPr id="8" name="Picture 7" descr="snowballmetricsicon.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07767" y="5137862"/>
            <a:ext cx="1104900" cy="1218488"/>
          </a:xfrm>
          <a:prstGeom prst="rect">
            <a:avLst/>
          </a:prstGeom>
        </p:spPr>
      </p:pic>
      <p:sp>
        <p:nvSpPr>
          <p:cNvPr id="9" name="Footer Placeholder 4"/>
          <p:cNvSpPr>
            <a:spLocks noGrp="1"/>
          </p:cNvSpPr>
          <p:nvPr>
            <p:ph type="ftr" sz="quarter" idx="11"/>
          </p:nvPr>
        </p:nvSpPr>
        <p:spPr>
          <a:xfrm>
            <a:off x="3124200" y="6356350"/>
            <a:ext cx="2895600" cy="365125"/>
          </a:xfrm>
        </p:spPr>
        <p:txBody>
          <a:bodyPr/>
          <a:lstStyle/>
          <a:p>
            <a:r>
              <a:rPr lang="en-US" dirty="0" smtClean="0"/>
              <a:t>EUNIS2015, Dundee June 10</a:t>
            </a:r>
            <a:r>
              <a:rPr lang="en-US" baseline="30000" dirty="0" smtClean="0"/>
              <a:t>th</a:t>
            </a:r>
            <a:r>
              <a:rPr lang="en-US" dirty="0" smtClean="0"/>
              <a:t> 2015</a:t>
            </a:r>
            <a:endParaRPr lang="en-US" dirty="0"/>
          </a:p>
        </p:txBody>
      </p:sp>
      <p:sp>
        <p:nvSpPr>
          <p:cNvPr id="10" name="Date Placeholder 5"/>
          <p:cNvSpPr>
            <a:spLocks noGrp="1"/>
          </p:cNvSpPr>
          <p:nvPr>
            <p:ph type="dt" sz="half" idx="10"/>
          </p:nvPr>
        </p:nvSpPr>
        <p:spPr>
          <a:xfrm>
            <a:off x="457200" y="6356350"/>
            <a:ext cx="2133600" cy="365125"/>
          </a:xfrm>
        </p:spPr>
        <p:txBody>
          <a:bodyPr/>
          <a:lstStyle/>
          <a:p>
            <a:r>
              <a:rPr lang="en-GB" dirty="0" smtClean="0"/>
              <a:t>Anna Clements</a:t>
            </a:r>
            <a:endParaRPr lang="en-US" dirty="0"/>
          </a:p>
        </p:txBody>
      </p:sp>
    </p:spTree>
    <p:extLst>
      <p:ext uri="{BB962C8B-B14F-4D97-AF65-F5344CB8AC3E}">
        <p14:creationId xmlns:p14="http://schemas.microsoft.com/office/powerpoint/2010/main" val="3574178249"/>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95509" y="4066801"/>
            <a:ext cx="1710366" cy="2032756"/>
          </a:xfrm>
          <a:prstGeom prst="rect">
            <a:avLst/>
          </a:prstGeom>
          <a:solidFill>
            <a:srgbClr val="50BBD3">
              <a:alpha val="20000"/>
            </a:srgbClr>
          </a:solidFill>
          <a:ln>
            <a:solidFill>
              <a:srgbClr val="50BBD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208312" y="710308"/>
            <a:ext cx="5824188" cy="775592"/>
          </a:xfrm>
        </p:spPr>
        <p:txBody>
          <a:bodyPr>
            <a:normAutofit/>
          </a:bodyPr>
          <a:lstStyle/>
          <a:p>
            <a:pPr algn="just"/>
            <a:r>
              <a:rPr lang="en-US" sz="2000" dirty="0" smtClean="0"/>
              <a:t>But need to benchmark more widely – nationally and internationally : Free metrics exchange due 2015</a:t>
            </a:r>
            <a:endParaRPr lang="en-US" sz="2000" dirty="0"/>
          </a:p>
        </p:txBody>
      </p:sp>
      <p:pic>
        <p:nvPicPr>
          <p:cNvPr id="38914" name="Picture 2" descr="C:\Users\colledgel\AppData\Local\Microsoft\Windows\Temporary Internet Files\Content.IE5\011LKHVT\MC90003633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2870" y="1651657"/>
            <a:ext cx="993953" cy="630936"/>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Group 22"/>
          <p:cNvGrpSpPr/>
          <p:nvPr/>
        </p:nvGrpSpPr>
        <p:grpSpPr>
          <a:xfrm>
            <a:off x="208313" y="2431204"/>
            <a:ext cx="1415772" cy="1200329"/>
            <a:chOff x="221961" y="2144596"/>
            <a:chExt cx="1415772" cy="1200329"/>
          </a:xfrm>
        </p:grpSpPr>
        <p:sp>
          <p:nvSpPr>
            <p:cNvPr id="9" name="Rectangle 8"/>
            <p:cNvSpPr/>
            <p:nvPr/>
          </p:nvSpPr>
          <p:spPr>
            <a:xfrm>
              <a:off x="221961" y="2144596"/>
              <a:ext cx="1415772" cy="1200329"/>
            </a:xfrm>
            <a:prstGeom prst="rect">
              <a:avLst/>
            </a:prstGeom>
            <a:solidFill>
              <a:srgbClr val="50BBD3">
                <a:alpha val="20000"/>
              </a:srgbClr>
            </a:solidFill>
            <a:ln>
              <a:solidFill>
                <a:srgbClr val="50BBD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TextBox 4"/>
            <p:cNvSpPr txBox="1"/>
            <p:nvPr/>
          </p:nvSpPr>
          <p:spPr>
            <a:xfrm>
              <a:off x="221961" y="2144596"/>
              <a:ext cx="1415772" cy="1200329"/>
            </a:xfrm>
            <a:prstGeom prst="rect">
              <a:avLst/>
            </a:prstGeom>
            <a:noFill/>
          </p:spPr>
          <p:txBody>
            <a:bodyPr wrap="none" rtlCol="0">
              <a:spAutoFit/>
            </a:bodyPr>
            <a:lstStyle/>
            <a:p>
              <a:pPr algn="ctr"/>
              <a:r>
                <a:rPr lang="en-US" b="1" dirty="0">
                  <a:solidFill>
                    <a:srgbClr val="50BBD3"/>
                  </a:solidFill>
                </a:rPr>
                <a:t>Data</a:t>
              </a:r>
            </a:p>
            <a:p>
              <a:pPr algn="ctr"/>
              <a:r>
                <a:rPr lang="en-US" dirty="0">
                  <a:solidFill>
                    <a:prstClr val="black"/>
                  </a:solidFill>
                </a:rPr>
                <a:t>Institutional</a:t>
              </a:r>
            </a:p>
            <a:p>
              <a:pPr algn="ctr"/>
              <a:r>
                <a:rPr lang="en-US" dirty="0">
                  <a:solidFill>
                    <a:prstClr val="black"/>
                  </a:solidFill>
                </a:rPr>
                <a:t>Commercial</a:t>
              </a:r>
            </a:p>
            <a:p>
              <a:pPr algn="ctr"/>
              <a:r>
                <a:rPr lang="en-US" dirty="0">
                  <a:solidFill>
                    <a:prstClr val="black"/>
                  </a:solidFill>
                </a:rPr>
                <a:t>Third party</a:t>
              </a:r>
            </a:p>
          </p:txBody>
        </p:sp>
      </p:grpSp>
      <p:sp>
        <p:nvSpPr>
          <p:cNvPr id="8" name="TextBox 7"/>
          <p:cNvSpPr txBox="1"/>
          <p:nvPr/>
        </p:nvSpPr>
        <p:spPr>
          <a:xfrm>
            <a:off x="31030" y="4068232"/>
            <a:ext cx="1774845" cy="2031325"/>
          </a:xfrm>
          <a:prstGeom prst="rect">
            <a:avLst/>
          </a:prstGeom>
          <a:noFill/>
        </p:spPr>
        <p:txBody>
          <a:bodyPr wrap="none" rtlCol="0">
            <a:spAutoFit/>
          </a:bodyPr>
          <a:lstStyle/>
          <a:p>
            <a:pPr algn="ctr"/>
            <a:r>
              <a:rPr lang="en-US" b="1" dirty="0">
                <a:solidFill>
                  <a:srgbClr val="50BBD3"/>
                </a:solidFill>
              </a:rPr>
              <a:t>System</a:t>
            </a:r>
          </a:p>
          <a:p>
            <a:pPr algn="ctr"/>
            <a:r>
              <a:rPr lang="en-US" dirty="0">
                <a:solidFill>
                  <a:prstClr val="black"/>
                </a:solidFill>
              </a:rPr>
              <a:t>Bespoke</a:t>
            </a:r>
          </a:p>
          <a:p>
            <a:pPr algn="ctr"/>
            <a:r>
              <a:rPr lang="en-US" dirty="0">
                <a:solidFill>
                  <a:prstClr val="black"/>
                </a:solidFill>
              </a:rPr>
              <a:t>SciVal / InCites</a:t>
            </a:r>
          </a:p>
          <a:p>
            <a:pPr algn="ctr"/>
            <a:r>
              <a:rPr lang="en-US" dirty="0">
                <a:solidFill>
                  <a:prstClr val="black"/>
                </a:solidFill>
              </a:rPr>
              <a:t>Pure / </a:t>
            </a:r>
            <a:r>
              <a:rPr lang="en-US" dirty="0" err="1">
                <a:solidFill>
                  <a:prstClr val="black"/>
                </a:solidFill>
              </a:rPr>
              <a:t>Converis</a:t>
            </a:r>
            <a:endParaRPr lang="en-US" dirty="0">
              <a:solidFill>
                <a:prstClr val="black"/>
              </a:solidFill>
            </a:endParaRPr>
          </a:p>
          <a:p>
            <a:pPr algn="ctr"/>
            <a:r>
              <a:rPr lang="en-US" dirty="0" smtClean="0">
                <a:solidFill>
                  <a:prstClr val="black"/>
                </a:solidFill>
              </a:rPr>
              <a:t>ResearchFish</a:t>
            </a:r>
            <a:endParaRPr lang="en-US" dirty="0">
              <a:solidFill>
                <a:prstClr val="black"/>
              </a:solidFill>
            </a:endParaRPr>
          </a:p>
          <a:p>
            <a:pPr algn="ctr"/>
            <a:r>
              <a:rPr lang="en-US" dirty="0">
                <a:solidFill>
                  <a:prstClr val="black"/>
                </a:solidFill>
              </a:rPr>
              <a:t>Spreadsheet</a:t>
            </a:r>
          </a:p>
          <a:p>
            <a:pPr algn="ctr"/>
            <a:r>
              <a:rPr lang="en-US" dirty="0">
                <a:solidFill>
                  <a:prstClr val="black"/>
                </a:solidFill>
              </a:rPr>
              <a:t>etc.</a:t>
            </a:r>
          </a:p>
        </p:txBody>
      </p:sp>
      <p:sp>
        <p:nvSpPr>
          <p:cNvPr id="6" name="Oval 5"/>
          <p:cNvSpPr/>
          <p:nvPr/>
        </p:nvSpPr>
        <p:spPr>
          <a:xfrm>
            <a:off x="3657600" y="723332"/>
            <a:ext cx="9553433" cy="9379244"/>
          </a:xfrm>
          <a:prstGeom prst="ellipse">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14" name="Group 13"/>
          <p:cNvGrpSpPr/>
          <p:nvPr/>
        </p:nvGrpSpPr>
        <p:grpSpPr>
          <a:xfrm>
            <a:off x="2145511" y="4189633"/>
            <a:ext cx="1321023" cy="1754326"/>
            <a:chOff x="3155463" y="2879425"/>
            <a:chExt cx="1321023" cy="1754326"/>
          </a:xfrm>
        </p:grpSpPr>
        <p:sp>
          <p:nvSpPr>
            <p:cNvPr id="7" name="TextBox 6"/>
            <p:cNvSpPr txBox="1"/>
            <p:nvPr/>
          </p:nvSpPr>
          <p:spPr>
            <a:xfrm>
              <a:off x="3155463" y="2879425"/>
              <a:ext cx="1321023" cy="1754326"/>
            </a:xfrm>
            <a:prstGeom prst="rect">
              <a:avLst/>
            </a:prstGeom>
            <a:noFill/>
          </p:spPr>
          <p:txBody>
            <a:bodyPr wrap="square" rtlCol="0">
              <a:spAutoFit/>
            </a:bodyPr>
            <a:lstStyle/>
            <a:p>
              <a:pPr algn="ctr"/>
              <a:r>
                <a:rPr lang="en-US" b="1" dirty="0">
                  <a:solidFill>
                    <a:srgbClr val="50BBD3"/>
                  </a:solidFill>
                </a:rPr>
                <a:t>Snowball Metrics</a:t>
              </a:r>
            </a:p>
            <a:p>
              <a:pPr algn="ctr"/>
              <a:r>
                <a:rPr lang="en-US" b="1" i="1" dirty="0">
                  <a:solidFill>
                    <a:prstClr val="black"/>
                  </a:solidFill>
                </a:rPr>
                <a:t>Supplier- and system-agnostic</a:t>
              </a:r>
            </a:p>
          </p:txBody>
        </p:sp>
        <p:sp>
          <p:nvSpPr>
            <p:cNvPr id="12" name="Rectangle 11"/>
            <p:cNvSpPr/>
            <p:nvPr/>
          </p:nvSpPr>
          <p:spPr>
            <a:xfrm>
              <a:off x="3293507" y="2898000"/>
              <a:ext cx="1182979" cy="1735751"/>
            </a:xfrm>
            <a:prstGeom prst="rect">
              <a:avLst/>
            </a:prstGeom>
            <a:solidFill>
              <a:srgbClr val="50BBD3">
                <a:alpha val="20000"/>
              </a:srgbClr>
            </a:solidFill>
            <a:ln>
              <a:solidFill>
                <a:srgbClr val="50BBD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15" name="TextBox 14"/>
          <p:cNvSpPr txBox="1"/>
          <p:nvPr/>
        </p:nvSpPr>
        <p:spPr>
          <a:xfrm rot="18587755">
            <a:off x="3631728" y="1955768"/>
            <a:ext cx="2117887" cy="338554"/>
          </a:xfrm>
          <a:prstGeom prst="rect">
            <a:avLst/>
          </a:prstGeom>
          <a:noFill/>
        </p:spPr>
        <p:txBody>
          <a:bodyPr wrap="none" rtlCol="0">
            <a:spAutoFit/>
          </a:bodyPr>
          <a:lstStyle/>
          <a:p>
            <a:r>
              <a:rPr lang="en-US" sz="1600" b="1" dirty="0">
                <a:solidFill>
                  <a:srgbClr val="FF0000"/>
                </a:solidFill>
              </a:rPr>
              <a:t>Institutional firewall</a:t>
            </a:r>
          </a:p>
        </p:txBody>
      </p:sp>
      <p:cxnSp>
        <p:nvCxnSpPr>
          <p:cNvPr id="17" name="Straight Arrow Connector 16"/>
          <p:cNvCxnSpPr>
            <a:stCxn id="9" idx="2"/>
            <a:endCxn id="8" idx="0"/>
          </p:cNvCxnSpPr>
          <p:nvPr/>
        </p:nvCxnSpPr>
        <p:spPr>
          <a:xfrm>
            <a:off x="916199" y="3631533"/>
            <a:ext cx="2254" cy="4366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8" idx="3"/>
            <a:endCxn id="12" idx="1"/>
          </p:cNvCxnSpPr>
          <p:nvPr/>
        </p:nvCxnSpPr>
        <p:spPr>
          <a:xfrm flipV="1">
            <a:off x="1805875" y="5076084"/>
            <a:ext cx="477680" cy="781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7" idx="3"/>
          </p:cNvCxnSpPr>
          <p:nvPr/>
        </p:nvCxnSpPr>
        <p:spPr>
          <a:xfrm>
            <a:off x="3466534" y="5066796"/>
            <a:ext cx="5472750" cy="0"/>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V="1">
            <a:off x="3466534" y="3563275"/>
            <a:ext cx="5472750" cy="1186146"/>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V="1">
            <a:off x="3466534" y="2144596"/>
            <a:ext cx="5472750" cy="2290926"/>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grpSp>
        <p:nvGrpSpPr>
          <p:cNvPr id="38912" name="Group 38911"/>
          <p:cNvGrpSpPr/>
          <p:nvPr/>
        </p:nvGrpSpPr>
        <p:grpSpPr>
          <a:xfrm>
            <a:off x="5383865" y="1995985"/>
            <a:ext cx="2838734" cy="1294074"/>
            <a:chOff x="5383865" y="1995985"/>
            <a:chExt cx="2838734" cy="1294074"/>
          </a:xfrm>
        </p:grpSpPr>
        <p:sp>
          <p:nvSpPr>
            <p:cNvPr id="31" name="Rectangle 30"/>
            <p:cNvSpPr/>
            <p:nvPr/>
          </p:nvSpPr>
          <p:spPr>
            <a:xfrm>
              <a:off x="5500048" y="1995985"/>
              <a:ext cx="2722551" cy="12940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0" name="TextBox 29"/>
            <p:cNvSpPr txBox="1"/>
            <p:nvPr/>
          </p:nvSpPr>
          <p:spPr>
            <a:xfrm>
              <a:off x="5383865" y="1995985"/>
              <a:ext cx="2838734" cy="1200329"/>
            </a:xfrm>
            <a:prstGeom prst="rect">
              <a:avLst/>
            </a:prstGeom>
            <a:noFill/>
          </p:spPr>
          <p:txBody>
            <a:bodyPr wrap="square" rtlCol="0">
              <a:spAutoFit/>
            </a:bodyPr>
            <a:lstStyle/>
            <a:p>
              <a:pPr algn="ctr"/>
              <a:r>
                <a:rPr lang="en-US" dirty="0">
                  <a:solidFill>
                    <a:prstClr val="black"/>
                  </a:solidFill>
                </a:rPr>
                <a:t>Exchange of equivalent metrics (</a:t>
              </a:r>
              <a:r>
                <a:rPr lang="en-US" u="sng" dirty="0">
                  <a:solidFill>
                    <a:prstClr val="black"/>
                  </a:solidFill>
                </a:rPr>
                <a:t>not</a:t>
              </a:r>
              <a:r>
                <a:rPr lang="en-US" dirty="0">
                  <a:solidFill>
                    <a:prstClr val="black"/>
                  </a:solidFill>
                </a:rPr>
                <a:t> data) with other institutions when both parties agree</a:t>
              </a:r>
            </a:p>
          </p:txBody>
        </p:sp>
      </p:grpSp>
      <p:pic>
        <p:nvPicPr>
          <p:cNvPr id="38915" name="Picture 3" descr="C:\Users\colledgel\AppData\Local\Microsoft\Windows\Temporary Internet Files\Content.IE5\011LKHVT\MC900431560[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71819" y="5812949"/>
            <a:ext cx="569651" cy="569651"/>
          </a:xfrm>
          <a:prstGeom prst="rect">
            <a:avLst/>
          </a:prstGeom>
          <a:noFill/>
          <a:extLst>
            <a:ext uri="{909E8E84-426E-40dd-AFC4-6F175D3DCCD1}">
              <a14:hiddenFill xmlns:a14="http://schemas.microsoft.com/office/drawing/2010/main">
                <a:solidFill>
                  <a:srgbClr val="FFFFFF"/>
                </a:solidFill>
              </a14:hiddenFill>
            </a:ext>
          </a:extLst>
        </p:spPr>
      </p:pic>
      <p:cxnSp>
        <p:nvCxnSpPr>
          <p:cNvPr id="38917" name="Straight Arrow Connector 38916"/>
          <p:cNvCxnSpPr/>
          <p:nvPr/>
        </p:nvCxnSpPr>
        <p:spPr>
          <a:xfrm flipH="1" flipV="1">
            <a:off x="3466534" y="5412954"/>
            <a:ext cx="4490112" cy="7693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38920" name="Picture 4" descr="C:\Users\colledgel\AppData\Local\Microsoft\Windows\Temporary Internet Files\Content.IE5\011LKHVT\MC900439584[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3339090" y="5467546"/>
            <a:ext cx="664316" cy="562375"/>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descr="C:\Users\colledgel\AppData\Local\Microsoft\Windows\Temporary Internet Files\Content.IE5\011LKHVT\MC90003633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65830" y="6137417"/>
            <a:ext cx="600500" cy="381182"/>
          </a:xfrm>
          <a:prstGeom prst="rect">
            <a:avLst/>
          </a:prstGeom>
          <a:noFill/>
          <a:extLst>
            <a:ext uri="{909E8E84-426E-40dd-AFC4-6F175D3DCCD1}">
              <a14:hiddenFill xmlns:a14="http://schemas.microsoft.com/office/drawing/2010/main">
                <a:solidFill>
                  <a:srgbClr val="FFFFFF"/>
                </a:solidFill>
              </a14:hiddenFill>
            </a:ext>
          </a:extLst>
        </p:spPr>
      </p:pic>
      <p:sp>
        <p:nvSpPr>
          <p:cNvPr id="26" name="Footer Placeholder 4"/>
          <p:cNvSpPr>
            <a:spLocks noGrp="1"/>
          </p:cNvSpPr>
          <p:nvPr>
            <p:ph type="ftr" sz="quarter" idx="11"/>
          </p:nvPr>
        </p:nvSpPr>
        <p:spPr>
          <a:xfrm>
            <a:off x="3124200" y="6356350"/>
            <a:ext cx="2895600" cy="365125"/>
          </a:xfrm>
        </p:spPr>
        <p:txBody>
          <a:bodyPr/>
          <a:lstStyle/>
          <a:p>
            <a:r>
              <a:rPr lang="en-US" dirty="0" smtClean="0"/>
              <a:t>EUNIS2015, Dundee June 10</a:t>
            </a:r>
            <a:r>
              <a:rPr lang="en-US" baseline="30000" dirty="0" smtClean="0"/>
              <a:t>th</a:t>
            </a:r>
            <a:r>
              <a:rPr lang="en-US" dirty="0" smtClean="0"/>
              <a:t> 2015</a:t>
            </a:r>
            <a:endParaRPr lang="en-US" dirty="0"/>
          </a:p>
        </p:txBody>
      </p:sp>
      <p:sp>
        <p:nvSpPr>
          <p:cNvPr id="28" name="Date Placeholder 5"/>
          <p:cNvSpPr>
            <a:spLocks noGrp="1"/>
          </p:cNvSpPr>
          <p:nvPr>
            <p:ph type="dt" sz="half" idx="10"/>
          </p:nvPr>
        </p:nvSpPr>
        <p:spPr>
          <a:xfrm>
            <a:off x="457200" y="6356350"/>
            <a:ext cx="2133600" cy="365125"/>
          </a:xfrm>
        </p:spPr>
        <p:txBody>
          <a:bodyPr/>
          <a:lstStyle/>
          <a:p>
            <a:r>
              <a:rPr lang="en-GB" dirty="0" smtClean="0"/>
              <a:t>Anna Clements</a:t>
            </a:r>
            <a:endParaRPr lang="en-US" dirty="0"/>
          </a:p>
        </p:txBody>
      </p:sp>
    </p:spTree>
    <p:extLst>
      <p:ext uri="{BB962C8B-B14F-4D97-AF65-F5344CB8AC3E}">
        <p14:creationId xmlns:p14="http://schemas.microsoft.com/office/powerpoint/2010/main" val="1102598998"/>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3982"/>
            <a:ext cx="8229600" cy="556972"/>
          </a:xfr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a:noAutofit/>
          </a:bodyPr>
          <a:lstStyle/>
          <a:p>
            <a:r>
              <a:rPr lang="en-GB" sz="2400" dirty="0" smtClean="0"/>
              <a:t>	</a:t>
            </a:r>
            <a:r>
              <a:rPr lang="en-GB" sz="2400" dirty="0" smtClean="0"/>
              <a:t>CRIS l</a:t>
            </a:r>
            <a:r>
              <a:rPr lang="en-GB" sz="2400" dirty="0" smtClean="0"/>
              <a:t>ooking </a:t>
            </a:r>
            <a:r>
              <a:rPr lang="en-GB" sz="2400" dirty="0" smtClean="0"/>
              <a:t>forward : more interoperability</a:t>
            </a:r>
            <a:endParaRPr lang="en-GB" sz="2400" dirty="0"/>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098" y="551824"/>
            <a:ext cx="7909428" cy="491405"/>
          </a:xfrm>
          <a:prstGeom prst="rect">
            <a:avLst/>
          </a:prstGeom>
        </p:spPr>
      </p:pic>
      <p:sp>
        <p:nvSpPr>
          <p:cNvPr id="3" name="Content Placeholder 2"/>
          <p:cNvSpPr>
            <a:spLocks noGrp="1"/>
          </p:cNvSpPr>
          <p:nvPr>
            <p:ph idx="1"/>
          </p:nvPr>
        </p:nvSpPr>
        <p:spPr/>
        <p:txBody>
          <a:bodyPr>
            <a:normAutofit fontScale="92500" lnSpcReduction="10000"/>
          </a:bodyPr>
          <a:lstStyle/>
          <a:p>
            <a:pPr marL="0" indent="0">
              <a:buNone/>
            </a:pPr>
            <a:endParaRPr lang="en-US" dirty="0" smtClean="0">
              <a:solidFill>
                <a:srgbClr val="7F7F7F"/>
              </a:solidFill>
            </a:endParaRPr>
          </a:p>
          <a:p>
            <a:r>
              <a:rPr lang="en-US" dirty="0" err="1" smtClean="0">
                <a:solidFill>
                  <a:schemeClr val="bg1">
                    <a:lumMod val="50000"/>
                  </a:schemeClr>
                </a:solidFill>
              </a:rPr>
              <a:t>ORCiD</a:t>
            </a:r>
            <a:r>
              <a:rPr lang="en-US" dirty="0" smtClean="0">
                <a:solidFill>
                  <a:schemeClr val="bg1">
                    <a:lumMod val="50000"/>
                  </a:schemeClr>
                </a:solidFill>
              </a:rPr>
              <a:t> integration</a:t>
            </a:r>
            <a:endParaRPr lang="en-US" dirty="0">
              <a:solidFill>
                <a:schemeClr val="bg1">
                  <a:lumMod val="50000"/>
                </a:schemeClr>
              </a:solidFill>
            </a:endParaRPr>
          </a:p>
          <a:p>
            <a:r>
              <a:rPr lang="en-US" dirty="0" smtClean="0">
                <a:solidFill>
                  <a:schemeClr val="bg1">
                    <a:lumMod val="50000"/>
                  </a:schemeClr>
                </a:solidFill>
              </a:rPr>
              <a:t>More unique persistent identifiers</a:t>
            </a:r>
          </a:p>
          <a:p>
            <a:pPr lvl="1"/>
            <a:r>
              <a:rPr lang="en-US" dirty="0" err="1" smtClean="0">
                <a:solidFill>
                  <a:schemeClr val="bg1">
                    <a:lumMod val="50000"/>
                  </a:schemeClr>
                </a:solidFill>
              </a:rPr>
              <a:t>Organisations</a:t>
            </a:r>
            <a:r>
              <a:rPr lang="en-US" dirty="0" smtClean="0">
                <a:solidFill>
                  <a:schemeClr val="bg1">
                    <a:lumMod val="50000"/>
                  </a:schemeClr>
                </a:solidFill>
              </a:rPr>
              <a:t> </a:t>
            </a:r>
          </a:p>
          <a:p>
            <a:pPr lvl="1"/>
            <a:r>
              <a:rPr lang="en-US" dirty="0" smtClean="0">
                <a:solidFill>
                  <a:schemeClr val="bg1">
                    <a:lumMod val="50000"/>
                  </a:schemeClr>
                </a:solidFill>
              </a:rPr>
              <a:t>Projects</a:t>
            </a:r>
          </a:p>
          <a:p>
            <a:r>
              <a:rPr lang="en-US" dirty="0" smtClean="0">
                <a:solidFill>
                  <a:schemeClr val="bg1">
                    <a:lumMod val="50000"/>
                  </a:schemeClr>
                </a:solidFill>
              </a:rPr>
              <a:t>Publication process</a:t>
            </a:r>
          </a:p>
          <a:p>
            <a:pPr lvl="1"/>
            <a:r>
              <a:rPr lang="en-US" dirty="0" smtClean="0">
                <a:solidFill>
                  <a:schemeClr val="bg1">
                    <a:lumMod val="50000"/>
                  </a:schemeClr>
                </a:solidFill>
              </a:rPr>
              <a:t>collect metadata earlier and earlier in the process</a:t>
            </a:r>
          </a:p>
          <a:p>
            <a:pPr lvl="1"/>
            <a:r>
              <a:rPr lang="en-US" dirty="0" smtClean="0">
                <a:solidFill>
                  <a:schemeClr val="bg1">
                    <a:lumMod val="50000"/>
                  </a:schemeClr>
                </a:solidFill>
              </a:rPr>
              <a:t>interoperability with publisher systems</a:t>
            </a:r>
          </a:p>
          <a:p>
            <a:r>
              <a:rPr lang="en-US" dirty="0" smtClean="0">
                <a:solidFill>
                  <a:schemeClr val="bg1">
                    <a:lumMod val="50000"/>
                  </a:schemeClr>
                </a:solidFill>
              </a:rPr>
              <a:t>Interoperability with </a:t>
            </a:r>
            <a:r>
              <a:rPr lang="en-US" dirty="0" err="1" smtClean="0">
                <a:solidFill>
                  <a:schemeClr val="bg1">
                    <a:lumMod val="50000"/>
                  </a:schemeClr>
                </a:solidFill>
              </a:rPr>
              <a:t>Researchfish</a:t>
            </a:r>
            <a:endParaRPr lang="en-US" dirty="0" smtClean="0">
              <a:solidFill>
                <a:schemeClr val="bg1">
                  <a:lumMod val="50000"/>
                </a:schemeClr>
              </a:solidFill>
            </a:endParaRPr>
          </a:p>
        </p:txBody>
      </p:sp>
      <p:sp>
        <p:nvSpPr>
          <p:cNvPr id="5" name="Footer Placeholder 4"/>
          <p:cNvSpPr>
            <a:spLocks noGrp="1"/>
          </p:cNvSpPr>
          <p:nvPr>
            <p:ph type="ftr" sz="quarter" idx="11"/>
          </p:nvPr>
        </p:nvSpPr>
        <p:spPr/>
        <p:txBody>
          <a:bodyPr/>
          <a:lstStyle/>
          <a:p>
            <a:r>
              <a:rPr lang="en-US" dirty="0" smtClean="0"/>
              <a:t>EUNIS2015, Dundee June 10</a:t>
            </a:r>
            <a:r>
              <a:rPr lang="en-US" baseline="30000" dirty="0" smtClean="0"/>
              <a:t>th</a:t>
            </a:r>
            <a:r>
              <a:rPr lang="en-US" dirty="0" smtClean="0"/>
              <a:t> 2015</a:t>
            </a:r>
            <a:endParaRPr lang="en-US" dirty="0"/>
          </a:p>
        </p:txBody>
      </p:sp>
      <p:sp>
        <p:nvSpPr>
          <p:cNvPr id="6" name="Date Placeholder 5"/>
          <p:cNvSpPr>
            <a:spLocks noGrp="1"/>
          </p:cNvSpPr>
          <p:nvPr>
            <p:ph type="dt" sz="half" idx="10"/>
          </p:nvPr>
        </p:nvSpPr>
        <p:spPr/>
        <p:txBody>
          <a:bodyPr/>
          <a:lstStyle/>
          <a:p>
            <a:r>
              <a:rPr lang="en-GB" dirty="0" smtClean="0"/>
              <a:t>Anna Clements</a:t>
            </a:r>
            <a:endParaRPr lang="en-US" dirty="0"/>
          </a:p>
        </p:txBody>
      </p:sp>
      <p:sp>
        <p:nvSpPr>
          <p:cNvPr id="7" name="Slide Number Placeholder 6"/>
          <p:cNvSpPr>
            <a:spLocks noGrp="1"/>
          </p:cNvSpPr>
          <p:nvPr>
            <p:ph type="sldNum" sz="quarter" idx="12"/>
          </p:nvPr>
        </p:nvSpPr>
        <p:spPr/>
        <p:txBody>
          <a:bodyPr/>
          <a:lstStyle/>
          <a:p>
            <a:fld id="{7A30BA89-6FB6-4DD4-9C49-C17D9B062E65}" type="slidenum">
              <a:rPr lang="en-US" smtClean="0"/>
              <a:pPr/>
              <a:t>22</a:t>
            </a:fld>
            <a:endParaRPr lang="en-US"/>
          </a:p>
        </p:txBody>
      </p:sp>
    </p:spTree>
    <p:extLst>
      <p:ext uri="{BB962C8B-B14F-4D97-AF65-F5344CB8AC3E}">
        <p14:creationId xmlns:p14="http://schemas.microsoft.com/office/powerpoint/2010/main" val="1959765654"/>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3982"/>
            <a:ext cx="8229600" cy="556972"/>
          </a:xfrm>
          <a:solidFill>
            <a:schemeClr val="accent1">
              <a:lumMod val="20000"/>
              <a:lumOff val="80000"/>
            </a:schemeClr>
          </a:solidFill>
        </p:spPr>
        <p:style>
          <a:lnRef idx="2">
            <a:schemeClr val="accent1"/>
          </a:lnRef>
          <a:fillRef idx="1">
            <a:schemeClr val="lt1"/>
          </a:fillRef>
          <a:effectRef idx="0">
            <a:schemeClr val="accent1"/>
          </a:effectRef>
          <a:fontRef idx="minor">
            <a:schemeClr val="dk1"/>
          </a:fontRef>
        </p:style>
        <p:txBody>
          <a:bodyPr>
            <a:noAutofit/>
          </a:bodyPr>
          <a:lstStyle/>
          <a:p>
            <a:r>
              <a:rPr lang="en-GB" sz="2400" dirty="0" smtClean="0"/>
              <a:t>CRIS looking </a:t>
            </a:r>
            <a:r>
              <a:rPr lang="en-GB" sz="2400" dirty="0" smtClean="0"/>
              <a:t>forward : </a:t>
            </a:r>
            <a:r>
              <a:rPr lang="en-GB" sz="2400" dirty="0" smtClean="0"/>
              <a:t>impact</a:t>
            </a:r>
            <a:endParaRPr lang="en-GB" sz="2400" dirty="0"/>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8098" y="551824"/>
            <a:ext cx="7909428" cy="491405"/>
          </a:xfrm>
          <a:prstGeom prst="rect">
            <a:avLst/>
          </a:prstGeom>
        </p:spPr>
      </p:pic>
      <p:sp>
        <p:nvSpPr>
          <p:cNvPr id="3" name="Content Placeholder 2"/>
          <p:cNvSpPr>
            <a:spLocks noGrp="1"/>
          </p:cNvSpPr>
          <p:nvPr>
            <p:ph idx="1"/>
          </p:nvPr>
        </p:nvSpPr>
        <p:spPr/>
        <p:txBody>
          <a:bodyPr>
            <a:normAutofit fontScale="70000" lnSpcReduction="20000"/>
          </a:bodyPr>
          <a:lstStyle/>
          <a:p>
            <a:pPr marL="0" indent="0">
              <a:buNone/>
            </a:pPr>
            <a:endParaRPr lang="en-US" dirty="0" smtClean="0">
              <a:solidFill>
                <a:srgbClr val="7F7F7F"/>
              </a:solidFill>
            </a:endParaRPr>
          </a:p>
          <a:p>
            <a:pPr marL="0" indent="0">
              <a:buNone/>
            </a:pPr>
            <a:r>
              <a:rPr lang="en-US" dirty="0" smtClean="0">
                <a:solidFill>
                  <a:srgbClr val="7F7F7F"/>
                </a:solidFill>
              </a:rPr>
              <a:t>Exposure &amp; Evidence</a:t>
            </a:r>
          </a:p>
          <a:p>
            <a:r>
              <a:rPr lang="en-US" dirty="0" smtClean="0">
                <a:solidFill>
                  <a:srgbClr val="7F7F7F"/>
                </a:solidFill>
              </a:rPr>
              <a:t>Research outputs are an </a:t>
            </a:r>
            <a:r>
              <a:rPr lang="en-US" dirty="0" smtClean="0">
                <a:solidFill>
                  <a:schemeClr val="tx2">
                    <a:lumMod val="60000"/>
                    <a:lumOff val="40000"/>
                  </a:schemeClr>
                </a:solidFill>
              </a:rPr>
              <a:t>institutional asset</a:t>
            </a:r>
          </a:p>
          <a:p>
            <a:r>
              <a:rPr lang="en-US" dirty="0" smtClean="0">
                <a:solidFill>
                  <a:srgbClr val="7F7F7F"/>
                </a:solidFill>
              </a:rPr>
              <a:t>Build &amp; reinforce </a:t>
            </a:r>
            <a:r>
              <a:rPr lang="en-US" dirty="0" smtClean="0">
                <a:solidFill>
                  <a:srgbClr val="558ED5"/>
                </a:solidFill>
              </a:rPr>
              <a:t>reputation</a:t>
            </a:r>
          </a:p>
          <a:p>
            <a:r>
              <a:rPr lang="en-US" dirty="0" smtClean="0">
                <a:solidFill>
                  <a:srgbClr val="558ED5"/>
                </a:solidFill>
              </a:rPr>
              <a:t>Especially </a:t>
            </a:r>
            <a:r>
              <a:rPr lang="en-US" dirty="0" smtClean="0">
                <a:solidFill>
                  <a:srgbClr val="7F7F7F"/>
                </a:solidFill>
              </a:rPr>
              <a:t>if link to public engagement, knowledge transfer, actual measurable impact on society – cultural, economic, health</a:t>
            </a:r>
          </a:p>
          <a:p>
            <a:pPr marL="0" indent="0">
              <a:buNone/>
            </a:pPr>
            <a:endParaRPr lang="en-US" dirty="0" smtClean="0">
              <a:solidFill>
                <a:srgbClr val="7F7F7F"/>
              </a:solidFill>
            </a:endParaRPr>
          </a:p>
          <a:p>
            <a:pPr marL="0" indent="0">
              <a:buNone/>
            </a:pPr>
            <a:r>
              <a:rPr lang="en-US" dirty="0" smtClean="0">
                <a:solidFill>
                  <a:srgbClr val="7F7F7F"/>
                </a:solidFill>
              </a:rPr>
              <a:t>The CRIS can help support this </a:t>
            </a:r>
            <a:r>
              <a:rPr lang="en-US" dirty="0" smtClean="0">
                <a:solidFill>
                  <a:srgbClr val="7F7F7F"/>
                </a:solidFill>
              </a:rPr>
              <a:t>by :</a:t>
            </a:r>
            <a:endParaRPr lang="en-US" dirty="0" smtClean="0">
              <a:solidFill>
                <a:srgbClr val="7F7F7F"/>
              </a:solidFill>
            </a:endParaRPr>
          </a:p>
          <a:p>
            <a:r>
              <a:rPr lang="en-US" dirty="0" smtClean="0">
                <a:solidFill>
                  <a:schemeClr val="bg1">
                    <a:lumMod val="50000"/>
                  </a:schemeClr>
                </a:solidFill>
              </a:rPr>
              <a:t>Timely capture of activities, outputs, outcomes – as evidence base for impact</a:t>
            </a:r>
            <a:endParaRPr lang="en-US" dirty="0">
              <a:solidFill>
                <a:schemeClr val="bg1">
                  <a:lumMod val="50000"/>
                </a:schemeClr>
              </a:solidFill>
            </a:endParaRPr>
          </a:p>
          <a:p>
            <a:r>
              <a:rPr lang="en-US" dirty="0" smtClean="0">
                <a:solidFill>
                  <a:schemeClr val="bg1">
                    <a:lumMod val="50000"/>
                  </a:schemeClr>
                </a:solidFill>
              </a:rPr>
              <a:t>Related to corporate data </a:t>
            </a:r>
            <a:r>
              <a:rPr lang="en-US" dirty="0" smtClean="0">
                <a:solidFill>
                  <a:schemeClr val="bg1">
                    <a:lumMod val="50000"/>
                  </a:schemeClr>
                </a:solidFill>
              </a:rPr>
              <a:t>– staff, org structure, projects</a:t>
            </a:r>
            <a:endParaRPr lang="en-US" dirty="0" smtClean="0">
              <a:solidFill>
                <a:schemeClr val="bg1">
                  <a:lumMod val="50000"/>
                </a:schemeClr>
              </a:solidFill>
            </a:endParaRPr>
          </a:p>
          <a:p>
            <a:r>
              <a:rPr lang="en-US" dirty="0" smtClean="0">
                <a:solidFill>
                  <a:schemeClr val="bg1">
                    <a:lumMod val="50000"/>
                  </a:schemeClr>
                </a:solidFill>
              </a:rPr>
              <a:t>Related to wider sources via persistent </a:t>
            </a:r>
            <a:r>
              <a:rPr lang="en-US" dirty="0" smtClean="0">
                <a:solidFill>
                  <a:schemeClr val="bg1">
                    <a:lumMod val="50000"/>
                  </a:schemeClr>
                </a:solidFill>
              </a:rPr>
              <a:t>IDs e</a:t>
            </a:r>
            <a:r>
              <a:rPr lang="en-US" dirty="0" smtClean="0">
                <a:solidFill>
                  <a:schemeClr val="bg1">
                    <a:lumMod val="50000"/>
                  </a:schemeClr>
                </a:solidFill>
              </a:rPr>
              <a:t>.g. D</a:t>
            </a:r>
            <a:r>
              <a:rPr lang="en-US" dirty="0" smtClean="0">
                <a:solidFill>
                  <a:schemeClr val="bg1">
                    <a:lumMod val="50000"/>
                  </a:schemeClr>
                </a:solidFill>
              </a:rPr>
              <a:t>OIs</a:t>
            </a:r>
            <a:endParaRPr lang="en-US" dirty="0" smtClean="0">
              <a:solidFill>
                <a:schemeClr val="bg1">
                  <a:lumMod val="50000"/>
                </a:schemeClr>
              </a:solidFill>
            </a:endParaRPr>
          </a:p>
        </p:txBody>
      </p:sp>
      <p:sp>
        <p:nvSpPr>
          <p:cNvPr id="5" name="Footer Placeholder 4"/>
          <p:cNvSpPr>
            <a:spLocks noGrp="1"/>
          </p:cNvSpPr>
          <p:nvPr>
            <p:ph type="ftr" sz="quarter" idx="11"/>
          </p:nvPr>
        </p:nvSpPr>
        <p:spPr/>
        <p:txBody>
          <a:bodyPr/>
          <a:lstStyle/>
          <a:p>
            <a:r>
              <a:rPr lang="en-US" dirty="0" smtClean="0"/>
              <a:t>EUNIS2015, Dundee June 10</a:t>
            </a:r>
            <a:r>
              <a:rPr lang="en-US" baseline="30000" dirty="0" smtClean="0"/>
              <a:t>th</a:t>
            </a:r>
            <a:r>
              <a:rPr lang="en-US" dirty="0" smtClean="0"/>
              <a:t> 2015</a:t>
            </a:r>
            <a:endParaRPr lang="en-US" dirty="0"/>
          </a:p>
        </p:txBody>
      </p:sp>
      <p:sp>
        <p:nvSpPr>
          <p:cNvPr id="6" name="Date Placeholder 5"/>
          <p:cNvSpPr>
            <a:spLocks noGrp="1"/>
          </p:cNvSpPr>
          <p:nvPr>
            <p:ph type="dt" sz="half" idx="10"/>
          </p:nvPr>
        </p:nvSpPr>
        <p:spPr/>
        <p:txBody>
          <a:bodyPr/>
          <a:lstStyle/>
          <a:p>
            <a:r>
              <a:rPr lang="en-GB" dirty="0" smtClean="0"/>
              <a:t>Anna Clements</a:t>
            </a:r>
            <a:endParaRPr lang="en-US" dirty="0"/>
          </a:p>
        </p:txBody>
      </p:sp>
      <p:sp>
        <p:nvSpPr>
          <p:cNvPr id="7" name="Slide Number Placeholder 6"/>
          <p:cNvSpPr>
            <a:spLocks noGrp="1"/>
          </p:cNvSpPr>
          <p:nvPr>
            <p:ph type="sldNum" sz="quarter" idx="12"/>
          </p:nvPr>
        </p:nvSpPr>
        <p:spPr/>
        <p:txBody>
          <a:bodyPr/>
          <a:lstStyle/>
          <a:p>
            <a:fld id="{7A30BA89-6FB6-4DD4-9C49-C17D9B062E65}" type="slidenum">
              <a:rPr lang="en-US" smtClean="0"/>
              <a:pPr/>
              <a:t>23</a:t>
            </a:fld>
            <a:endParaRPr lang="en-US"/>
          </a:p>
        </p:txBody>
      </p:sp>
    </p:spTree>
    <p:extLst>
      <p:ext uri="{BB962C8B-B14F-4D97-AF65-F5344CB8AC3E}">
        <p14:creationId xmlns:p14="http://schemas.microsoft.com/office/powerpoint/2010/main" val="3830261328"/>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opengolf.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3705" y="0"/>
            <a:ext cx="11849943" cy="6858000"/>
          </a:xfrm>
          <a:prstGeom prst="rect">
            <a:avLst/>
          </a:prstGeom>
        </p:spPr>
      </p:pic>
      <p:sp>
        <p:nvSpPr>
          <p:cNvPr id="7" name="Subtitle 2"/>
          <p:cNvSpPr>
            <a:spLocks noGrp="1"/>
          </p:cNvSpPr>
          <p:nvPr>
            <p:ph type="subTitle" idx="1"/>
          </p:nvPr>
        </p:nvSpPr>
        <p:spPr>
          <a:xfrm>
            <a:off x="0" y="-294"/>
            <a:ext cx="8915400" cy="1613194"/>
          </a:xfrm>
        </p:spPr>
        <p:txBody>
          <a:bodyPr>
            <a:normAutofit fontScale="85000" lnSpcReduction="20000"/>
          </a:bodyPr>
          <a:lstStyle/>
          <a:p>
            <a:pPr algn="r"/>
            <a:r>
              <a:rPr lang="en-US" sz="2800" dirty="0" smtClean="0">
                <a:solidFill>
                  <a:schemeClr val="accent5">
                    <a:lumMod val="50000"/>
                  </a:schemeClr>
                </a:solidFill>
                <a:latin typeface="Palatino"/>
                <a:cs typeface="Palatino"/>
              </a:rPr>
              <a:t>Is a Current Research Information System (CRIS) a critical corporate system for HEIs?</a:t>
            </a:r>
          </a:p>
          <a:p>
            <a:pPr algn="r"/>
            <a:r>
              <a:rPr lang="en-US" sz="2800" dirty="0" smtClean="0">
                <a:solidFill>
                  <a:schemeClr val="accent5">
                    <a:lumMod val="50000"/>
                  </a:schemeClr>
                </a:solidFill>
                <a:latin typeface="Palatino"/>
                <a:cs typeface="Palatino"/>
              </a:rPr>
              <a:t>YES – absolutely!</a:t>
            </a:r>
          </a:p>
          <a:p>
            <a:pPr algn="l"/>
            <a:r>
              <a:rPr lang="en-US" sz="1600" dirty="0" smtClean="0">
                <a:solidFill>
                  <a:schemeClr val="accent5">
                    <a:lumMod val="50000"/>
                  </a:schemeClr>
                </a:solidFill>
                <a:latin typeface="Palatino"/>
                <a:cs typeface="Palatino"/>
                <a:hlinkClick r:id="rId4"/>
              </a:rPr>
              <a:t>akc</a:t>
            </a:r>
            <a:r>
              <a:rPr lang="en-US" sz="1600" dirty="0" smtClean="0">
                <a:solidFill>
                  <a:schemeClr val="accent5">
                    <a:lumMod val="50000"/>
                  </a:schemeClr>
                </a:solidFill>
                <a:latin typeface="Palatino"/>
                <a:cs typeface="Palatino"/>
                <a:hlinkClick r:id="rId4"/>
              </a:rPr>
              <a:t>@st-andrews.ac.uk</a:t>
            </a:r>
            <a:endParaRPr lang="en-US" sz="1600" dirty="0" smtClean="0">
              <a:solidFill>
                <a:schemeClr val="accent5">
                  <a:lumMod val="50000"/>
                </a:schemeClr>
              </a:solidFill>
              <a:latin typeface="Palatino"/>
              <a:cs typeface="Palatino"/>
            </a:endParaRPr>
          </a:p>
          <a:p>
            <a:pPr algn="l"/>
            <a:r>
              <a:rPr lang="en-US" sz="1600" dirty="0" smtClean="0">
                <a:solidFill>
                  <a:schemeClr val="accent5">
                    <a:lumMod val="50000"/>
                  </a:schemeClr>
                </a:solidFill>
                <a:latin typeface="Palatino"/>
                <a:cs typeface="Palatino"/>
              </a:rPr>
              <a:t>@</a:t>
            </a:r>
            <a:r>
              <a:rPr lang="en-US" sz="1600" dirty="0" err="1" smtClean="0">
                <a:solidFill>
                  <a:schemeClr val="accent5">
                    <a:lumMod val="50000"/>
                  </a:schemeClr>
                </a:solidFill>
                <a:latin typeface="Palatino"/>
                <a:cs typeface="Palatino"/>
              </a:rPr>
              <a:t>annakclements</a:t>
            </a:r>
            <a:endParaRPr lang="en-US" sz="1600" dirty="0">
              <a:solidFill>
                <a:schemeClr val="accent5">
                  <a:lumMod val="50000"/>
                </a:schemeClr>
              </a:solidFill>
              <a:latin typeface="Palatino"/>
              <a:cs typeface="Palatino"/>
            </a:endParaRPr>
          </a:p>
        </p:txBody>
      </p:sp>
    </p:spTree>
    <p:extLst>
      <p:ext uri="{BB962C8B-B14F-4D97-AF65-F5344CB8AC3E}">
        <p14:creationId xmlns:p14="http://schemas.microsoft.com/office/powerpoint/2010/main" val="169309455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3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797</TotalTime>
  <Words>1267</Words>
  <Application>Microsoft Macintosh PowerPoint</Application>
  <PresentationFormat>On-screen Show (4:3)</PresentationFormat>
  <Paragraphs>353</Paragraphs>
  <Slides>24</Slides>
  <Notes>22</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PowerPoint Presentation</vt:lpstr>
      <vt:lpstr>Definition of a CRIS</vt:lpstr>
      <vt:lpstr>Why do we need a CRIS?</vt:lpstr>
      <vt:lpstr>Strategic need</vt:lpstr>
      <vt:lpstr>Why do we need a CRIS</vt:lpstr>
      <vt:lpstr>… BUT not just for REF … UK policy drivers</vt:lpstr>
      <vt:lpstr>… BUT not just for REF … UK policy drivers</vt:lpstr>
      <vt:lpstr>… BUT not just for REF … UK policy drivers</vt:lpstr>
      <vt:lpstr>… BUT not just for REF … UK policy drivers</vt:lpstr>
      <vt:lpstr>Operational reality</vt:lpstr>
      <vt:lpstr>Operational need </vt:lpstr>
      <vt:lpstr>Benefit to institutional information management</vt:lpstr>
      <vt:lpstr>Require high quality information on …</vt:lpstr>
      <vt:lpstr>PowerPoint Presentation</vt:lpstr>
      <vt:lpstr>Archi overview 2013</vt:lpstr>
      <vt:lpstr>For the researcher</vt:lpstr>
      <vt:lpstr>Require high quality information on …</vt:lpstr>
      <vt:lpstr>CERIF – building blocks of a CRIS</vt:lpstr>
      <vt:lpstr>Features of CERIF</vt:lpstr>
      <vt:lpstr>Benchmarking : Snowball Metrics?</vt:lpstr>
      <vt:lpstr>But need to benchmark more widely – nationally and internationally : Free metrics exchange due 2015</vt:lpstr>
      <vt:lpstr> CRIS looking forward : more interoperability</vt:lpstr>
      <vt:lpstr>CRIS looking forward : impact</vt:lpstr>
      <vt:lpstr>PowerPoint Presentation</vt:lpstr>
    </vt:vector>
  </TitlesOfParts>
  <Company>St Andrews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Leo Mewse</dc:creator>
  <cp:lastModifiedBy>Anna Clements</cp:lastModifiedBy>
  <cp:revision>132</cp:revision>
  <cp:lastPrinted>2015-03-24T12:13:21Z</cp:lastPrinted>
  <dcterms:created xsi:type="dcterms:W3CDTF">2011-01-25T16:56:57Z</dcterms:created>
  <dcterms:modified xsi:type="dcterms:W3CDTF">2015-06-09T15:41:57Z</dcterms:modified>
</cp:coreProperties>
</file>