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3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292" r:id="rId2"/>
    <p:sldId id="293" r:id="rId3"/>
    <p:sldId id="294" r:id="rId4"/>
    <p:sldId id="295" r:id="rId5"/>
    <p:sldId id="298" r:id="rId6"/>
    <p:sldId id="299" r:id="rId7"/>
    <p:sldId id="300" r:id="rId8"/>
    <p:sldId id="301" r:id="rId9"/>
    <p:sldId id="270" r:id="rId10"/>
    <p:sldId id="271" r:id="rId11"/>
    <p:sldId id="268" r:id="rId12"/>
    <p:sldId id="269" r:id="rId13"/>
    <p:sldId id="267" r:id="rId14"/>
    <p:sldId id="275" r:id="rId15"/>
    <p:sldId id="276" r:id="rId16"/>
    <p:sldId id="277" r:id="rId17"/>
    <p:sldId id="279" r:id="rId18"/>
    <p:sldId id="284" r:id="rId19"/>
    <p:sldId id="264" r:id="rId20"/>
    <p:sldId id="280" r:id="rId21"/>
    <p:sldId id="281" r:id="rId22"/>
    <p:sldId id="283" r:id="rId23"/>
    <p:sldId id="282" r:id="rId24"/>
    <p:sldId id="278" r:id="rId25"/>
    <p:sldId id="285" r:id="rId26"/>
    <p:sldId id="287" r:id="rId27"/>
    <p:sldId id="286" r:id="rId28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riana Shearman" initials="AS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35" autoAdjust="0"/>
    <p:restoredTop sz="94660"/>
  </p:normalViewPr>
  <p:slideViewPr>
    <p:cSldViewPr>
      <p:cViewPr varScale="1">
        <p:scale>
          <a:sx n="45" d="100"/>
          <a:sy n="45" d="100"/>
        </p:scale>
        <p:origin x="-581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37" d="100"/>
          <a:sy n="37" d="100"/>
        </p:scale>
        <p:origin x="-1546" y="-101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shearman\Documents\BONN\hodnotenie_&#269;innosti-VaV%20pracov&#237;sk%20-%20hotov&#233;%20hodnotenie%20dec2012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shearman\Documents\BONN\hodnotenie_&#269;innosti-VaV%20pracov&#237;sk%20-%20hotov&#233;%20hodnotenie%20dec2012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Users\shearman\Documents\BONN\hodnotenie_&#269;innosti-VaV%20pracov&#237;sk%20-%20hotov&#233;%20hodnotenie%20dec2012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C:\Users\shearman\Documents\BONN\hodnotenie_&#269;innosti-VaV%20pracov&#237;sk%20-%20hotov&#233;%20hodnotenie%20dec201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8304150872154436E-2"/>
          <c:y val="0"/>
          <c:w val="0.90339169825569121"/>
          <c:h val="0.87874611154316196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FF0000"/>
              </a:solidFill>
            </c:spPr>
          </c:dPt>
          <c:dPt>
            <c:idx val="1"/>
            <c:bubble3D val="0"/>
            <c:spPr>
              <a:solidFill>
                <a:srgbClr val="0000FF"/>
              </a:solidFill>
            </c:spPr>
          </c:dPt>
          <c:dPt>
            <c:idx val="2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dPt>
            <c:idx val="3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5"/>
            <c:bubble3D val="0"/>
            <c:spPr>
              <a:solidFill>
                <a:srgbClr val="FFC000"/>
              </a:solidFill>
            </c:spPr>
          </c:dPt>
          <c:dPt>
            <c:idx val="6"/>
            <c:bubble3D val="0"/>
            <c:spPr>
              <a:solidFill>
                <a:srgbClr val="FFC000"/>
              </a:solidFill>
            </c:spPr>
          </c:dPt>
          <c:dPt>
            <c:idx val="7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dPt>
            <c:idx val="8"/>
            <c:bubble3D val="0"/>
            <c:spPr>
              <a:solidFill>
                <a:srgbClr val="0000FF"/>
              </a:solidFill>
            </c:spPr>
          </c:dPt>
          <c:dPt>
            <c:idx val="9"/>
            <c:bubble3D val="0"/>
            <c:spPr>
              <a:solidFill>
                <a:srgbClr val="FFC000"/>
              </a:solidFill>
            </c:spPr>
          </c:dPt>
          <c:dPt>
            <c:idx val="10"/>
            <c:bubble3D val="0"/>
            <c:spPr>
              <a:solidFill>
                <a:srgbClr val="00B0F0"/>
              </a:solidFill>
            </c:spPr>
          </c:dPt>
          <c:dPt>
            <c:idx val="1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dPt>
            <c:idx val="12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13"/>
            <c:bubble3D val="0"/>
            <c:spPr>
              <a:solidFill>
                <a:srgbClr val="FFC000"/>
              </a:solidFill>
            </c:spPr>
          </c:dPt>
          <c:dPt>
            <c:idx val="14"/>
            <c:bubble3D val="0"/>
            <c:spPr>
              <a:solidFill>
                <a:srgbClr val="FF0000"/>
              </a:solidFill>
            </c:spPr>
          </c:dPt>
          <c:dPt>
            <c:idx val="15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16"/>
            <c:bubble3D val="0"/>
            <c:spPr>
              <a:solidFill>
                <a:srgbClr val="0000FF"/>
              </a:solidFill>
            </c:spPr>
          </c:dPt>
          <c:dPt>
            <c:idx val="17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18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19"/>
            <c:bubble3D val="0"/>
            <c:spPr>
              <a:solidFill>
                <a:srgbClr val="00B0F0"/>
              </a:solidFill>
            </c:spPr>
          </c:dPt>
          <c:dPt>
            <c:idx val="20"/>
            <c:bubble3D val="0"/>
            <c:spPr>
              <a:solidFill>
                <a:srgbClr val="FF0000"/>
              </a:solidFill>
            </c:spPr>
          </c:dPt>
          <c:dPt>
            <c:idx val="21"/>
            <c:bubble3D val="0"/>
            <c:spPr>
              <a:solidFill>
                <a:srgbClr val="0000FF"/>
              </a:solidFill>
            </c:spPr>
          </c:dPt>
          <c:dPt>
            <c:idx val="22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23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24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25"/>
            <c:bubble3D val="0"/>
            <c:spPr>
              <a:solidFill>
                <a:srgbClr val="FF0000"/>
              </a:solidFill>
            </c:spPr>
          </c:dPt>
          <c:dPt>
            <c:idx val="26"/>
            <c:bubble3D val="0"/>
            <c:spPr>
              <a:solidFill>
                <a:srgbClr val="00B0F0"/>
              </a:solidFill>
            </c:spPr>
          </c:dPt>
          <c:dPt>
            <c:idx val="27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28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29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30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31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32"/>
            <c:bubble3D val="0"/>
            <c:spPr>
              <a:solidFill>
                <a:srgbClr val="0000FF"/>
              </a:solidFill>
            </c:spPr>
          </c:dPt>
          <c:dPt>
            <c:idx val="33"/>
            <c:bubble3D val="0"/>
            <c:spPr>
              <a:solidFill>
                <a:srgbClr val="0000FF"/>
              </a:solidFill>
            </c:spPr>
          </c:dPt>
          <c:dPt>
            <c:idx val="34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35"/>
            <c:bubble3D val="0"/>
            <c:spPr>
              <a:solidFill>
                <a:srgbClr val="00B0F0"/>
              </a:solidFill>
            </c:spPr>
          </c:dPt>
          <c:dPt>
            <c:idx val="36"/>
            <c:bubble3D val="0"/>
            <c:spPr>
              <a:solidFill>
                <a:srgbClr val="FFC000"/>
              </a:solidFill>
            </c:spPr>
          </c:dPt>
          <c:val>
            <c:numRef>
              <c:f>'tab_úpravy normal'!$E$125:$E$161</c:f>
              <c:numCache>
                <c:formatCode>0.00</c:formatCode>
                <c:ptCount val="37"/>
                <c:pt idx="0">
                  <c:v>9.3576124473940272</c:v>
                </c:pt>
                <c:pt idx="1">
                  <c:v>7.7563218117609427</c:v>
                </c:pt>
                <c:pt idx="2">
                  <c:v>6.4725103255572574</c:v>
                </c:pt>
                <c:pt idx="3">
                  <c:v>6.2407392884124828</c:v>
                </c:pt>
                <c:pt idx="4">
                  <c:v>6.0309192645919714</c:v>
                </c:pt>
                <c:pt idx="5">
                  <c:v>5.6351308385200873</c:v>
                </c:pt>
                <c:pt idx="6">
                  <c:v>5.476680357371098</c:v>
                </c:pt>
                <c:pt idx="7">
                  <c:v>4.8979248601007317</c:v>
                </c:pt>
                <c:pt idx="8">
                  <c:v>4.0309253638235649</c:v>
                </c:pt>
                <c:pt idx="9">
                  <c:v>3.7369057374356265</c:v>
                </c:pt>
                <c:pt idx="10">
                  <c:v>3.3088527446933789</c:v>
                </c:pt>
                <c:pt idx="11">
                  <c:v>3.0621728612103776</c:v>
                </c:pt>
                <c:pt idx="12">
                  <c:v>2.7231175032796004</c:v>
                </c:pt>
                <c:pt idx="13">
                  <c:v>2.6005805729004048</c:v>
                </c:pt>
                <c:pt idx="14">
                  <c:v>2.4989680630485949</c:v>
                </c:pt>
                <c:pt idx="15">
                  <c:v>2.3819151616526586</c:v>
                </c:pt>
                <c:pt idx="16">
                  <c:v>1.8999898406003142</c:v>
                </c:pt>
                <c:pt idx="17">
                  <c:v>1.886169138839864</c:v>
                </c:pt>
                <c:pt idx="18">
                  <c:v>1.7068815951111407</c:v>
                </c:pt>
                <c:pt idx="19">
                  <c:v>1.597590878849612</c:v>
                </c:pt>
                <c:pt idx="20">
                  <c:v>1.4595880262509546</c:v>
                </c:pt>
                <c:pt idx="21">
                  <c:v>1.4183766056971432</c:v>
                </c:pt>
                <c:pt idx="22">
                  <c:v>1.3911777606911022</c:v>
                </c:pt>
                <c:pt idx="23">
                  <c:v>1.3242236140424277</c:v>
                </c:pt>
                <c:pt idx="24">
                  <c:v>1.2771629968573903</c:v>
                </c:pt>
                <c:pt idx="25">
                  <c:v>1.274608463202676</c:v>
                </c:pt>
                <c:pt idx="26">
                  <c:v>1.2262987978640765</c:v>
                </c:pt>
                <c:pt idx="27">
                  <c:v>1.1356896827471517</c:v>
                </c:pt>
                <c:pt idx="28">
                  <c:v>1.0104330343696353</c:v>
                </c:pt>
                <c:pt idx="29">
                  <c:v>0.82442296898857181</c:v>
                </c:pt>
                <c:pt idx="30">
                  <c:v>0.81122521024527372</c:v>
                </c:pt>
                <c:pt idx="31">
                  <c:v>0.79091724935574459</c:v>
                </c:pt>
                <c:pt idx="32">
                  <c:v>0.75486125744170396</c:v>
                </c:pt>
                <c:pt idx="33">
                  <c:v>0.54238386953233786</c:v>
                </c:pt>
                <c:pt idx="34">
                  <c:v>0.5360752806622453</c:v>
                </c:pt>
                <c:pt idx="35">
                  <c:v>0.50455336063655198</c:v>
                </c:pt>
                <c:pt idx="36">
                  <c:v>0.41609316626128801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zero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8501555382735255E-2"/>
          <c:y val="3.3069242306410403E-2"/>
          <c:w val="0.90299688923452959"/>
          <c:h val="0.87874611154316196"/>
        </c:manualLayout>
      </c:layout>
      <c:pie3DChart>
        <c:varyColors val="1"/>
        <c:ser>
          <c:idx val="0"/>
          <c:order val="0"/>
          <c:explosion val="18"/>
          <c:dPt>
            <c:idx val="0"/>
            <c:bubble3D val="0"/>
            <c:spPr>
              <a:solidFill>
                <a:srgbClr val="00B0F0"/>
              </a:solidFill>
            </c:spPr>
          </c:dPt>
          <c:dPt>
            <c:idx val="1"/>
            <c:bubble3D val="0"/>
            <c:spPr>
              <a:solidFill>
                <a:srgbClr val="FFC000"/>
              </a:solidFill>
            </c:spPr>
          </c:dPt>
          <c:dPt>
            <c:idx val="2"/>
            <c:bubble3D val="0"/>
            <c:spPr>
              <a:solidFill>
                <a:srgbClr val="FFC000"/>
              </a:solidFill>
            </c:spPr>
          </c:dPt>
          <c:dPt>
            <c:idx val="3"/>
            <c:bubble3D val="0"/>
            <c:spPr>
              <a:solidFill>
                <a:srgbClr val="FF0000"/>
              </a:solidFill>
            </c:spPr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5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dPt>
            <c:idx val="6"/>
            <c:bubble3D val="0"/>
            <c:spPr>
              <a:solidFill>
                <a:srgbClr val="FFC000"/>
              </a:solidFill>
            </c:spPr>
          </c:dPt>
          <c:dPt>
            <c:idx val="7"/>
            <c:bubble3D val="0"/>
            <c:spPr>
              <a:solidFill>
                <a:srgbClr val="FF0000"/>
              </a:solidFill>
            </c:spPr>
          </c:dPt>
          <c:dPt>
            <c:idx val="8"/>
            <c:bubble3D val="0"/>
            <c:spPr>
              <a:solidFill>
                <a:srgbClr val="92D050"/>
              </a:solidFill>
            </c:spPr>
          </c:dPt>
          <c:dPt>
            <c:idx val="9"/>
            <c:bubble3D val="0"/>
            <c:spPr>
              <a:solidFill>
                <a:srgbClr val="92D050"/>
              </a:solidFill>
            </c:spPr>
          </c:dPt>
          <c:dPt>
            <c:idx val="10"/>
            <c:bubble3D val="0"/>
            <c:spPr>
              <a:solidFill>
                <a:srgbClr val="0000FF"/>
              </a:solidFill>
            </c:spPr>
          </c:dPt>
          <c:dPt>
            <c:idx val="11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12"/>
            <c:bubble3D val="0"/>
            <c:spPr>
              <a:solidFill>
                <a:srgbClr val="FFC000"/>
              </a:solidFill>
            </c:spPr>
          </c:dPt>
          <c:dPt>
            <c:idx val="13"/>
            <c:bubble3D val="0"/>
            <c:spPr>
              <a:solidFill>
                <a:srgbClr val="0000FF"/>
              </a:solidFill>
            </c:spPr>
          </c:dPt>
          <c:dPt>
            <c:idx val="14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dPt>
            <c:idx val="15"/>
            <c:bubble3D val="0"/>
            <c:spPr>
              <a:solidFill>
                <a:srgbClr val="FF0000"/>
              </a:solidFill>
            </c:spPr>
          </c:dPt>
          <c:dPt>
            <c:idx val="16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17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18"/>
            <c:bubble3D val="0"/>
            <c:spPr>
              <a:solidFill>
                <a:srgbClr val="0000FF"/>
              </a:solidFill>
            </c:spPr>
          </c:dPt>
          <c:dPt>
            <c:idx val="19"/>
            <c:bubble3D val="0"/>
            <c:spPr>
              <a:solidFill>
                <a:srgbClr val="92D050"/>
              </a:solidFill>
            </c:spPr>
          </c:dPt>
          <c:dPt>
            <c:idx val="20"/>
            <c:bubble3D val="0"/>
            <c:spPr>
              <a:solidFill>
                <a:srgbClr val="0000FF"/>
              </a:solidFill>
            </c:spPr>
          </c:dPt>
          <c:dPt>
            <c:idx val="21"/>
            <c:bubble3D val="0"/>
            <c:spPr>
              <a:solidFill>
                <a:srgbClr val="0000FF"/>
              </a:solidFill>
            </c:spPr>
          </c:dPt>
          <c:dPt>
            <c:idx val="22"/>
            <c:bubble3D val="0"/>
            <c:spPr>
              <a:solidFill>
                <a:srgbClr val="0000FF"/>
              </a:solidFill>
            </c:spPr>
          </c:dPt>
          <c:dPt>
            <c:idx val="23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24"/>
            <c:bubble3D val="0"/>
            <c:spPr>
              <a:solidFill>
                <a:srgbClr val="00B0F0"/>
              </a:solidFill>
            </c:spPr>
          </c:dPt>
          <c:dPt>
            <c:idx val="25"/>
            <c:bubble3D val="0"/>
            <c:spPr>
              <a:solidFill>
                <a:srgbClr val="92D050"/>
              </a:solidFill>
            </c:spPr>
          </c:dPt>
          <c:dPt>
            <c:idx val="26"/>
            <c:bubble3D val="0"/>
            <c:spPr>
              <a:solidFill>
                <a:srgbClr val="FF0000"/>
              </a:solidFill>
            </c:spPr>
          </c:dPt>
          <c:dPt>
            <c:idx val="27"/>
            <c:bubble3D val="0"/>
            <c:spPr>
              <a:solidFill>
                <a:srgbClr val="00B0F0"/>
              </a:solidFill>
            </c:spPr>
          </c:dPt>
          <c:dPt>
            <c:idx val="28"/>
            <c:bubble3D val="0"/>
            <c:spPr>
              <a:solidFill>
                <a:srgbClr val="92D050"/>
              </a:solidFill>
            </c:spPr>
          </c:dPt>
          <c:dPt>
            <c:idx val="29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dPt>
            <c:idx val="30"/>
            <c:bubble3D val="0"/>
            <c:spPr>
              <a:solidFill>
                <a:srgbClr val="00B0F0"/>
              </a:solidFill>
            </c:spPr>
          </c:dPt>
          <c:dPt>
            <c:idx val="31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32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33"/>
            <c:bubble3D val="0"/>
            <c:spPr>
              <a:solidFill>
                <a:srgbClr val="FFC000"/>
              </a:solidFill>
            </c:spPr>
          </c:dPt>
          <c:dPt>
            <c:idx val="34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35"/>
            <c:bubble3D val="0"/>
            <c:spPr>
              <a:solidFill>
                <a:srgbClr val="92D050"/>
              </a:solidFill>
            </c:spPr>
          </c:dPt>
          <c:val>
            <c:numRef>
              <c:f>'tab_úpravy normal'!$J$125:$J$161</c:f>
              <c:numCache>
                <c:formatCode>0.00</c:formatCode>
                <c:ptCount val="37"/>
                <c:pt idx="0">
                  <c:v>7.2357743340851588</c:v>
                </c:pt>
                <c:pt idx="1">
                  <c:v>7.2322970547761347</c:v>
                </c:pt>
                <c:pt idx="2">
                  <c:v>7.0923180664213188</c:v>
                </c:pt>
                <c:pt idx="3">
                  <c:v>5.9826220588452905</c:v>
                </c:pt>
                <c:pt idx="4">
                  <c:v>5.6482853525157957</c:v>
                </c:pt>
                <c:pt idx="5">
                  <c:v>4.7634287453680324</c:v>
                </c:pt>
                <c:pt idx="6">
                  <c:v>3.1009193123230978</c:v>
                </c:pt>
                <c:pt idx="7">
                  <c:v>2.928683009527111</c:v>
                </c:pt>
                <c:pt idx="8">
                  <c:v>2.6129164544011365</c:v>
                </c:pt>
                <c:pt idx="9">
                  <c:v>2.1793663107651922</c:v>
                </c:pt>
                <c:pt idx="10">
                  <c:v>2.0251082818435293</c:v>
                </c:pt>
                <c:pt idx="11">
                  <c:v>1.9462406277281845</c:v>
                </c:pt>
                <c:pt idx="12">
                  <c:v>1.69713425680289</c:v>
                </c:pt>
                <c:pt idx="13">
                  <c:v>1.5592268391002624</c:v>
                </c:pt>
                <c:pt idx="14">
                  <c:v>1.5245280306761564</c:v>
                </c:pt>
                <c:pt idx="15">
                  <c:v>1.3148554868085343</c:v>
                </c:pt>
                <c:pt idx="16">
                  <c:v>1.2934739182913346</c:v>
                </c:pt>
                <c:pt idx="17">
                  <c:v>1.2287373354105406</c:v>
                </c:pt>
                <c:pt idx="18">
                  <c:v>1.1859002137099921</c:v>
                </c:pt>
                <c:pt idx="19">
                  <c:v>1.0900160863802688</c:v>
                </c:pt>
                <c:pt idx="20">
                  <c:v>1.049620458662653</c:v>
                </c:pt>
                <c:pt idx="21">
                  <c:v>0.91667001359204026</c:v>
                </c:pt>
                <c:pt idx="22">
                  <c:v>0.7043340217430365</c:v>
                </c:pt>
                <c:pt idx="23">
                  <c:v>0.55843626009626446</c:v>
                </c:pt>
                <c:pt idx="24">
                  <c:v>0.55636468944407935</c:v>
                </c:pt>
                <c:pt idx="25">
                  <c:v>0.4273354316793887</c:v>
                </c:pt>
                <c:pt idx="26">
                  <c:v>0.41534991576317309</c:v>
                </c:pt>
                <c:pt idx="27">
                  <c:v>0.37473233404710915</c:v>
                </c:pt>
                <c:pt idx="28">
                  <c:v>0.36807371409365625</c:v>
                </c:pt>
                <c:pt idx="29">
                  <c:v>0.25524709821570124</c:v>
                </c:pt>
                <c:pt idx="30">
                  <c:v>0.24414939829327947</c:v>
                </c:pt>
                <c:pt idx="31">
                  <c:v>0.21307583851049852</c:v>
                </c:pt>
                <c:pt idx="32">
                  <c:v>9.5440219332827411E-2</c:v>
                </c:pt>
                <c:pt idx="33">
                  <c:v>8.5082366071900437E-2</c:v>
                </c:pt>
                <c:pt idx="34">
                  <c:v>5.5044591615212093E-2</c:v>
                </c:pt>
                <c:pt idx="35">
                  <c:v>3.9211873059223683E-2</c:v>
                </c:pt>
                <c:pt idx="36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zero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FF0000"/>
              </a:solidFill>
            </c:spPr>
          </c:dPt>
          <c:dPt>
            <c:idx val="1"/>
            <c:bubble3D val="0"/>
            <c:spPr>
              <a:solidFill>
                <a:srgbClr val="FFC000"/>
              </a:solidFill>
            </c:spPr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3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4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dPt>
            <c:idx val="5"/>
            <c:bubble3D val="0"/>
            <c:spPr>
              <a:solidFill>
                <a:srgbClr val="FFC000"/>
              </a:solidFill>
            </c:spPr>
          </c:dPt>
          <c:dPt>
            <c:idx val="6"/>
            <c:bubble3D val="0"/>
            <c:spPr>
              <a:solidFill>
                <a:srgbClr val="FFC000"/>
              </a:solidFill>
            </c:spPr>
          </c:dPt>
          <c:dPt>
            <c:idx val="7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8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10"/>
            <c:bubble3D val="0"/>
            <c:spPr>
              <a:solidFill>
                <a:srgbClr val="0000FF"/>
              </a:solidFill>
            </c:spPr>
          </c:dPt>
          <c:dPt>
            <c:idx val="11"/>
            <c:bubble3D val="0"/>
            <c:spPr>
              <a:solidFill>
                <a:srgbClr val="00B0F0"/>
              </a:solidFill>
            </c:spPr>
          </c:dPt>
          <c:dPt>
            <c:idx val="12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13"/>
            <c:bubble3D val="0"/>
            <c:spPr>
              <a:solidFill>
                <a:srgbClr val="FFC000"/>
              </a:solidFill>
            </c:spPr>
          </c:dPt>
          <c:dPt>
            <c:idx val="14"/>
            <c:bubble3D val="0"/>
            <c:spPr>
              <a:solidFill>
                <a:srgbClr val="00B0F0"/>
              </a:solidFill>
            </c:spPr>
          </c:dPt>
          <c:dPt>
            <c:idx val="15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16"/>
            <c:bubble3D val="0"/>
            <c:spPr>
              <a:solidFill>
                <a:srgbClr val="00B0F0"/>
              </a:solidFill>
            </c:spPr>
          </c:dPt>
          <c:dPt>
            <c:idx val="17"/>
            <c:bubble3D val="0"/>
            <c:spPr>
              <a:solidFill>
                <a:srgbClr val="0000FF"/>
              </a:solidFill>
            </c:spPr>
          </c:dPt>
          <c:dPt>
            <c:idx val="18"/>
            <c:bubble3D val="0"/>
            <c:spPr>
              <a:solidFill>
                <a:srgbClr val="00B0F0"/>
              </a:solidFill>
            </c:spPr>
          </c:dPt>
          <c:dPt>
            <c:idx val="19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dPt>
            <c:idx val="20"/>
            <c:bubble3D val="0"/>
            <c:spPr>
              <a:solidFill>
                <a:srgbClr val="92D050"/>
              </a:solidFill>
            </c:spPr>
          </c:dPt>
          <c:dPt>
            <c:idx val="21"/>
            <c:bubble3D val="0"/>
            <c:spPr>
              <a:solidFill>
                <a:srgbClr val="FF0000"/>
              </a:solidFill>
            </c:spPr>
          </c:dPt>
          <c:dPt>
            <c:idx val="22"/>
            <c:bubble3D val="0"/>
            <c:spPr>
              <a:solidFill>
                <a:srgbClr val="FFC000"/>
              </a:solidFill>
            </c:spPr>
          </c:dPt>
          <c:dPt>
            <c:idx val="23"/>
            <c:bubble3D val="0"/>
            <c:spPr>
              <a:solidFill>
                <a:srgbClr val="0000FF"/>
              </a:solidFill>
            </c:spPr>
          </c:dPt>
          <c:dPt>
            <c:idx val="24"/>
            <c:bubble3D val="0"/>
            <c:spPr>
              <a:solidFill>
                <a:srgbClr val="92D050"/>
              </a:solidFill>
            </c:spPr>
          </c:dPt>
          <c:dPt>
            <c:idx val="25"/>
            <c:bubble3D val="0"/>
            <c:spPr>
              <a:solidFill>
                <a:srgbClr val="92D050"/>
              </a:solidFill>
            </c:spPr>
          </c:dPt>
          <c:dPt>
            <c:idx val="26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27"/>
            <c:bubble3D val="0"/>
            <c:spPr>
              <a:solidFill>
                <a:srgbClr val="FF0000"/>
              </a:solidFill>
            </c:spPr>
          </c:dPt>
          <c:dPt>
            <c:idx val="28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29"/>
            <c:bubble3D val="0"/>
            <c:spPr>
              <a:solidFill>
                <a:srgbClr val="92D050"/>
              </a:solidFill>
            </c:spPr>
          </c:dPt>
          <c:dPt>
            <c:idx val="30"/>
            <c:bubble3D val="0"/>
            <c:spPr>
              <a:solidFill>
                <a:srgbClr val="FF0000"/>
              </a:solidFill>
            </c:spPr>
          </c:dPt>
          <c:dPt>
            <c:idx val="31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32"/>
            <c:bubble3D val="0"/>
            <c:spPr>
              <a:solidFill>
                <a:srgbClr val="0000FF"/>
              </a:solidFill>
            </c:spPr>
          </c:dPt>
          <c:dPt>
            <c:idx val="33"/>
            <c:bubble3D val="0"/>
            <c:spPr>
              <a:solidFill>
                <a:srgbClr val="92D050"/>
              </a:solidFill>
            </c:spPr>
          </c:dPt>
          <c:dPt>
            <c:idx val="34"/>
            <c:bubble3D val="0"/>
            <c:spPr>
              <a:solidFill>
                <a:srgbClr val="0000FF"/>
              </a:solidFill>
            </c:spPr>
          </c:dPt>
          <c:dPt>
            <c:idx val="35"/>
            <c:bubble3D val="0"/>
            <c:spPr>
              <a:solidFill>
                <a:srgbClr val="0000FF"/>
              </a:solidFill>
            </c:spPr>
          </c:dPt>
          <c:val>
            <c:numRef>
              <c:f>'tab_úpravy normal'!$O$125:$O$161</c:f>
              <c:numCache>
                <c:formatCode>0.000</c:formatCode>
                <c:ptCount val="37"/>
                <c:pt idx="0">
                  <c:v>21.111755946323076</c:v>
                </c:pt>
                <c:pt idx="1">
                  <c:v>6.6130518339467912</c:v>
                </c:pt>
                <c:pt idx="2">
                  <c:v>6.4234328675399235</c:v>
                </c:pt>
                <c:pt idx="3">
                  <c:v>2.8049476776059739</c:v>
                </c:pt>
                <c:pt idx="4">
                  <c:v>1.9219322893104318</c:v>
                </c:pt>
                <c:pt idx="5">
                  <c:v>1.5481749123131974</c:v>
                </c:pt>
                <c:pt idx="6">
                  <c:v>0.94519229462533749</c:v>
                </c:pt>
                <c:pt idx="7">
                  <c:v>0.79525628224616229</c:v>
                </c:pt>
                <c:pt idx="8">
                  <c:v>0.69985989186760977</c:v>
                </c:pt>
                <c:pt idx="9">
                  <c:v>0.6415914913853028</c:v>
                </c:pt>
                <c:pt idx="10">
                  <c:v>0.63459447773812239</c:v>
                </c:pt>
                <c:pt idx="11">
                  <c:v>0.61993238012154928</c:v>
                </c:pt>
                <c:pt idx="12">
                  <c:v>0.61023676441008712</c:v>
                </c:pt>
                <c:pt idx="13">
                  <c:v>0.57431923999470613</c:v>
                </c:pt>
                <c:pt idx="14">
                  <c:v>0.53912439346984831</c:v>
                </c:pt>
                <c:pt idx="15">
                  <c:v>0.4726326542482559</c:v>
                </c:pt>
                <c:pt idx="16">
                  <c:v>0.42795966369501998</c:v>
                </c:pt>
                <c:pt idx="17">
                  <c:v>0.37007920984380044</c:v>
                </c:pt>
                <c:pt idx="18">
                  <c:v>0.369622973194149</c:v>
                </c:pt>
                <c:pt idx="19">
                  <c:v>0.34449661567633844</c:v>
                </c:pt>
                <c:pt idx="20">
                  <c:v>0.32901641632096973</c:v>
                </c:pt>
                <c:pt idx="21">
                  <c:v>0.32758607979974325</c:v>
                </c:pt>
                <c:pt idx="22">
                  <c:v>0.30316355073524032</c:v>
                </c:pt>
                <c:pt idx="23">
                  <c:v>0.19635058338111386</c:v>
                </c:pt>
                <c:pt idx="24">
                  <c:v>7.6816671028145503E-2</c:v>
                </c:pt>
                <c:pt idx="25">
                  <c:v>3.8382158495970674E-2</c:v>
                </c:pt>
                <c:pt idx="26">
                  <c:v>3.6356358019096612E-2</c:v>
                </c:pt>
                <c:pt idx="27">
                  <c:v>3.3372782881571451E-2</c:v>
                </c:pt>
                <c:pt idx="28">
                  <c:v>3.0490865592015692E-2</c:v>
                </c:pt>
                <c:pt idx="29">
                  <c:v>3.0147555325424409E-2</c:v>
                </c:pt>
                <c:pt idx="30">
                  <c:v>2.9528111994247985E-2</c:v>
                </c:pt>
                <c:pt idx="31">
                  <c:v>2.6355323795807382E-2</c:v>
                </c:pt>
                <c:pt idx="32">
                  <c:v>1.9511245470248517E-2</c:v>
                </c:pt>
                <c:pt idx="33">
                  <c:v>1.8178179009548309E-2</c:v>
                </c:pt>
                <c:pt idx="34">
                  <c:v>1.8178179009548309E-2</c:v>
                </c:pt>
                <c:pt idx="35">
                  <c:v>1.8178179009548309E-2</c:v>
                </c:pt>
                <c:pt idx="36">
                  <c:v>1.9390057610184868E-4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zero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FF0000"/>
              </a:solidFill>
            </c:spPr>
          </c:dPt>
          <c:dPt>
            <c:idx val="1"/>
            <c:bubble3D val="0"/>
            <c:spPr>
              <a:solidFill>
                <a:srgbClr val="FFC000"/>
              </a:solidFill>
            </c:spPr>
          </c:dPt>
          <c:dPt>
            <c:idx val="2"/>
            <c:bubble3D val="0"/>
            <c:spPr>
              <a:solidFill>
                <a:srgbClr val="FFC000"/>
              </a:solidFill>
            </c:spPr>
          </c:dPt>
          <c:dPt>
            <c:idx val="3"/>
            <c:bubble3D val="0"/>
            <c:spPr>
              <a:solidFill>
                <a:srgbClr val="00B0F0"/>
              </a:solidFill>
            </c:spPr>
          </c:dPt>
          <c:dPt>
            <c:idx val="4"/>
            <c:bubble3D val="0"/>
            <c:spPr>
              <a:solidFill>
                <a:srgbClr val="0000FF"/>
              </a:solidFill>
            </c:spPr>
          </c:dPt>
          <c:dPt>
            <c:idx val="5"/>
            <c:bubble3D val="0"/>
            <c:spPr>
              <a:solidFill>
                <a:srgbClr val="92D050"/>
              </a:solidFill>
            </c:spPr>
          </c:dPt>
          <c:dPt>
            <c:idx val="6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7"/>
            <c:bubble3D val="0"/>
            <c:spPr>
              <a:solidFill>
                <a:srgbClr val="FFC000"/>
              </a:solidFill>
            </c:spPr>
          </c:dPt>
          <c:dPt>
            <c:idx val="8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9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dPt>
            <c:idx val="1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dPt>
            <c:idx val="1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dPt>
            <c:idx val="12"/>
            <c:bubble3D val="0"/>
            <c:spPr>
              <a:solidFill>
                <a:srgbClr val="0000FF"/>
              </a:solidFill>
            </c:spPr>
          </c:dPt>
          <c:dPt>
            <c:idx val="13"/>
            <c:bubble3D val="0"/>
            <c:spPr>
              <a:solidFill>
                <a:srgbClr val="FF0000"/>
              </a:solidFill>
            </c:spPr>
          </c:dPt>
          <c:dPt>
            <c:idx val="14"/>
            <c:bubble3D val="0"/>
            <c:spPr>
              <a:solidFill>
                <a:srgbClr val="FFC000"/>
              </a:solidFill>
            </c:spPr>
          </c:dPt>
          <c:dPt>
            <c:idx val="15"/>
            <c:bubble3D val="0"/>
            <c:spPr>
              <a:solidFill>
                <a:srgbClr val="92D050"/>
              </a:solidFill>
            </c:spPr>
          </c:dPt>
          <c:dPt>
            <c:idx val="16"/>
            <c:bubble3D val="0"/>
            <c:spPr>
              <a:solidFill>
                <a:srgbClr val="0000FF"/>
              </a:solidFill>
            </c:spPr>
          </c:dPt>
          <c:dPt>
            <c:idx val="17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18"/>
            <c:bubble3D val="0"/>
            <c:spPr>
              <a:solidFill>
                <a:srgbClr val="92D050"/>
              </a:solidFill>
            </c:spPr>
          </c:dPt>
          <c:dPt>
            <c:idx val="19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20"/>
            <c:bubble3D val="0"/>
            <c:spPr>
              <a:solidFill>
                <a:srgbClr val="FF0000"/>
              </a:solidFill>
            </c:spPr>
          </c:dPt>
          <c:dPt>
            <c:idx val="21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22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23"/>
            <c:bubble3D val="0"/>
            <c:spPr>
              <a:solidFill>
                <a:srgbClr val="0000FF"/>
              </a:solidFill>
            </c:spPr>
          </c:dPt>
          <c:dPt>
            <c:idx val="24"/>
            <c:bubble3D val="0"/>
            <c:spPr>
              <a:solidFill>
                <a:srgbClr val="00B0F0"/>
              </a:solidFill>
            </c:spPr>
          </c:dPt>
          <c:dPt>
            <c:idx val="25"/>
            <c:bubble3D val="0"/>
            <c:spPr>
              <a:solidFill>
                <a:srgbClr val="00B0F0"/>
              </a:solidFill>
            </c:spPr>
          </c:dPt>
          <c:dPt>
            <c:idx val="26"/>
            <c:bubble3D val="0"/>
            <c:spPr>
              <a:solidFill>
                <a:srgbClr val="0000FF"/>
              </a:solidFill>
            </c:spPr>
          </c:dPt>
          <c:dPt>
            <c:idx val="27"/>
            <c:bubble3D val="0"/>
            <c:spPr>
              <a:solidFill>
                <a:srgbClr val="92D050"/>
              </a:solidFill>
            </c:spPr>
          </c:dPt>
          <c:dPt>
            <c:idx val="28"/>
            <c:bubble3D val="0"/>
            <c:spPr>
              <a:solidFill>
                <a:srgbClr val="FF0000"/>
              </a:solidFill>
            </c:spPr>
          </c:dPt>
          <c:dPt>
            <c:idx val="29"/>
            <c:bubble3D val="0"/>
            <c:spPr>
              <a:solidFill>
                <a:srgbClr val="92D050"/>
              </a:solidFill>
            </c:spPr>
          </c:dPt>
          <c:dPt>
            <c:idx val="30"/>
            <c:bubble3D val="0"/>
            <c:spPr>
              <a:solidFill>
                <a:srgbClr val="0000FF"/>
              </a:solidFill>
            </c:spPr>
          </c:dPt>
          <c:dPt>
            <c:idx val="31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32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33"/>
            <c:bubble3D val="0"/>
            <c:spPr>
              <a:solidFill>
                <a:srgbClr val="00B0F0"/>
              </a:solidFill>
            </c:spPr>
          </c:dPt>
          <c:dPt>
            <c:idx val="34"/>
            <c:bubble3D val="0"/>
            <c:spPr>
              <a:solidFill>
                <a:srgbClr val="92D050"/>
              </a:solidFill>
            </c:spPr>
          </c:dPt>
          <c:dPt>
            <c:idx val="35"/>
            <c:bubble3D val="0"/>
            <c:spPr>
              <a:solidFill>
                <a:srgbClr val="FFC000"/>
              </a:solidFill>
            </c:spPr>
          </c:dPt>
          <c:dPt>
            <c:idx val="36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val>
            <c:numRef>
              <c:f>'tab_úpravy normal'!$R$125:$R$161</c:f>
              <c:numCache>
                <c:formatCode>0.00</c:formatCode>
                <c:ptCount val="37"/>
                <c:pt idx="0">
                  <c:v>37.705142727802262</c:v>
                </c:pt>
                <c:pt idx="1">
                  <c:v>21.601670700483876</c:v>
                </c:pt>
                <c:pt idx="2">
                  <c:v>19.988261259518502</c:v>
                </c:pt>
                <c:pt idx="3">
                  <c:v>15.028309024863747</c:v>
                </c:pt>
                <c:pt idx="4">
                  <c:v>13.601136906418203</c:v>
                </c:pt>
                <c:pt idx="5">
                  <c:v>11.946734496201321</c:v>
                </c:pt>
                <c:pt idx="6">
                  <c:v>9.5227919643195307</c:v>
                </c:pt>
                <c:pt idx="7">
                  <c:v>8.6218641518740053</c:v>
                </c:pt>
                <c:pt idx="8">
                  <c:v>7.3437017100923114</c:v>
                </c:pt>
                <c:pt idx="9">
                  <c:v>6.5578635395861209</c:v>
                </c:pt>
                <c:pt idx="10">
                  <c:v>5.96855550427503</c:v>
                </c:pt>
                <c:pt idx="11">
                  <c:v>5.6283458690601096</c:v>
                </c:pt>
                <c:pt idx="12">
                  <c:v>5.0304885244925774</c:v>
                </c:pt>
                <c:pt idx="13">
                  <c:v>4.7341266519953722</c:v>
                </c:pt>
                <c:pt idx="14">
                  <c:v>4.562620487194601</c:v>
                </c:pt>
                <c:pt idx="15">
                  <c:v>4.1694033027094486</c:v>
                </c:pt>
                <c:pt idx="16">
                  <c:v>3.6214234225866688</c:v>
                </c:pt>
                <c:pt idx="17">
                  <c:v>3.4849856840942048</c:v>
                </c:pt>
                <c:pt idx="18">
                  <c:v>3.2624047820152819</c:v>
                </c:pt>
                <c:pt idx="19">
                  <c:v>3.0321035809062193</c:v>
                </c:pt>
                <c:pt idx="20">
                  <c:v>2.8382249012345775</c:v>
                </c:pt>
                <c:pt idx="21">
                  <c:v>2.6626326990889262</c:v>
                </c:pt>
                <c:pt idx="22">
                  <c:v>2.3986753331693782</c:v>
                </c:pt>
                <c:pt idx="23">
                  <c:v>2.0790104575198063</c:v>
                </c:pt>
                <c:pt idx="24">
                  <c:v>1.9103443573296153</c:v>
                </c:pt>
                <c:pt idx="25">
                  <c:v>1.7403260533780354</c:v>
                </c:pt>
                <c:pt idx="26">
                  <c:v>1.678005071646347</c:v>
                </c:pt>
                <c:pt idx="27">
                  <c:v>1.5437947996758323</c:v>
                </c:pt>
                <c:pt idx="28">
                  <c:v>1.4089976140553069</c:v>
                </c:pt>
                <c:pt idx="29">
                  <c:v>1.1098176225296976</c:v>
                </c:pt>
                <c:pt idx="30">
                  <c:v>1.0849027205328012</c:v>
                </c:pt>
                <c:pt idx="31">
                  <c:v>1.0303484116620505</c:v>
                </c:pt>
                <c:pt idx="32">
                  <c:v>0.8698127222447799</c:v>
                </c:pt>
                <c:pt idx="33">
                  <c:v>0.64564441461378708</c:v>
                </c:pt>
                <c:pt idx="34">
                  <c:v>0.60929805128700565</c:v>
                </c:pt>
                <c:pt idx="35">
                  <c:v>0.56194341270532422</c:v>
                </c:pt>
                <c:pt idx="36">
                  <c:v>0.41628706683738986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zero"/>
    <c:showDLblsOverMax val="0"/>
  </c:chart>
  <c:externalData r:id="rId1">
    <c:autoUpdate val="0"/>
  </c:externalData>
  <c:userShapes r:id="rId2"/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3-05-11T10:20:48.024" idx="3">
    <p:pos x="3542" y="1897"/>
    <p:text>e.g.monographs, articles indexed in WoS and Scopus, articles in conference proceedings, original Slovak Technical Standards, research reports and studies </p:text>
  </p:cm>
  <p:cm authorId="0" dt="2013-05-11T10:22:36.631" idx="4">
    <p:pos x="3061" y="2144"/>
    <p:text>e.g. patents, inventions
</p:text>
  </p:cm>
  <p:cm authorId="0" dt="2013-05-11T10:23:33.074" idx="5">
    <p:pos x="3755" y="2421"/>
    <p:text>e.g. classification of academics from aspect of research field, research degrees / degrees in education, membership in national/international scientific organisations
</p:text>
  </p:cm>
  <p:cm authorId="0" dt="2013-05-11T10:24:02.628" idx="6">
    <p:pos x="2677" y="2709"/>
    <p:text>projects in various scientific fields</p:text>
  </p:cm>
  <p:cm authorId="0" dt="2013-05-11T10:24:56.979" idx="7">
    <p:pos x="3104" y="2976"/>
    <p:text>nninvolvement of a research team/institution in national or international collaboration (e.g. number of Slovak or foreign R&amp;D institutions participating in a project, exchange of academics)</p:text>
  </p:cm>
  <p:cm authorId="0" dt="2013-05-11T10:25:20.831" idx="8">
    <p:pos x="4203" y="3243"/>
    <p:text>e.g. equipment, investment in research facilities, specified services provided by R&amp;D institutions 
</p:text>
  </p:cm>
  <p:cm authorId="0" dt="2013-05-11T10:25:47.882" idx="9">
    <p:pos x="3883" y="3520"/>
    <p:text>existence / non-existence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3-05-11T10:26:14.854" idx="10">
    <p:pos x="2624" y="2485"/>
    <p:text>citations on articles, reviews and patent literature </p:text>
  </p:cm>
</p:cmLst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0.0278</cdr:x>
      <cdr:y>0.78125</cdr:y>
    </cdr:from>
    <cdr:to>
      <cdr:x>0.92413</cdr:x>
      <cdr:y>0.96875</cdr:y>
    </cdr:to>
    <cdr:sp macro="" textlink="">
      <cdr:nvSpPr>
        <cdr:cNvPr id="2" name="BlokTextu 1"/>
        <cdr:cNvSpPr txBox="1"/>
      </cdr:nvSpPr>
      <cdr:spPr>
        <a:xfrm xmlns:a="http://schemas.openxmlformats.org/drawingml/2006/main">
          <a:off x="80393" y="1800200"/>
          <a:ext cx="2592287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sk-SK" sz="2400" dirty="0" smtClean="0"/>
            <a:t> </a:t>
          </a:r>
          <a:r>
            <a:rPr lang="en-GB" sz="2400" dirty="0" smtClean="0">
              <a:latin typeface="+mj-lt"/>
            </a:rPr>
            <a:t>Human </a:t>
          </a:r>
          <a:r>
            <a:rPr lang="en-GB" sz="2400" dirty="0">
              <a:latin typeface="+mj-lt"/>
            </a:rPr>
            <a:t>potential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0.15</cdr:x>
      <cdr:y>0.79412</cdr:y>
    </cdr:from>
    <cdr:to>
      <cdr:x>0.825</cdr:x>
      <cdr:y>1</cdr:y>
    </cdr:to>
    <cdr:sp macro="" textlink="">
      <cdr:nvSpPr>
        <cdr:cNvPr id="2" name="BlokTextu 1"/>
        <cdr:cNvSpPr txBox="1"/>
      </cdr:nvSpPr>
      <cdr:spPr>
        <a:xfrm xmlns:a="http://schemas.openxmlformats.org/drawingml/2006/main">
          <a:off x="432048" y="1944216"/>
          <a:ext cx="1944216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sk-SK" sz="2400" dirty="0" err="1" smtClean="0">
              <a:latin typeface="+mj-lt"/>
            </a:rPr>
            <a:t>Cooperation</a:t>
          </a:r>
          <a:endParaRPr lang="en-GB" sz="2400" dirty="0">
            <a:latin typeface="+mj-lt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0.20058</cdr:x>
      <cdr:y>0.84973</cdr:y>
    </cdr:from>
    <cdr:to>
      <cdr:x>0.83855</cdr:x>
      <cdr:y>1</cdr:y>
    </cdr:to>
    <cdr:sp macro="" textlink="">
      <cdr:nvSpPr>
        <cdr:cNvPr id="2" name="BlokTextu 1"/>
        <cdr:cNvSpPr txBox="1"/>
      </cdr:nvSpPr>
      <cdr:spPr>
        <a:xfrm xmlns:a="http://schemas.openxmlformats.org/drawingml/2006/main">
          <a:off x="613727" y="2080370"/>
          <a:ext cx="1952091" cy="3679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sk-SK" sz="2400" dirty="0" err="1" smtClean="0"/>
            <a:t>Environment</a:t>
          </a:r>
          <a:endParaRPr lang="en-GB" sz="24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0.36364</cdr:x>
      <cdr:y>0.85366</cdr:y>
    </cdr:from>
    <cdr:to>
      <cdr:x>0.58808</cdr:x>
      <cdr:y>1</cdr:y>
    </cdr:to>
    <cdr:sp macro="" textlink="">
      <cdr:nvSpPr>
        <cdr:cNvPr id="2" name="BlokTextu 1"/>
        <cdr:cNvSpPr txBox="1"/>
      </cdr:nvSpPr>
      <cdr:spPr>
        <a:xfrm xmlns:a="http://schemas.openxmlformats.org/drawingml/2006/main">
          <a:off x="1440160" y="2520281"/>
          <a:ext cx="888882" cy="432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sk-SK" sz="2400" b="1" dirty="0" err="1"/>
            <a:t>T</a:t>
          </a:r>
          <a:r>
            <a:rPr lang="sk-SK" sz="2400" b="1" dirty="0" err="1" smtClean="0"/>
            <a:t>otal</a:t>
          </a:r>
          <a:endParaRPr lang="en-GB" sz="160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45E72E-7833-47F8-9BD2-CB9851551852}" type="datetimeFigureOut">
              <a:rPr lang="sk-SK" smtClean="0"/>
              <a:pPr/>
              <a:t>12. 5. 2013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EuroCRIS Membership Meeting Bonn 13th -14th May 2013</a:t>
            </a:r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24CE46-059C-44DA-B25C-57A8F9E03E14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87838780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F238DB-289B-4ABD-945D-0357A3C158BE}" type="datetimeFigureOut">
              <a:rPr lang="sk-SK" smtClean="0"/>
              <a:pPr/>
              <a:t>12. 5. 2013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EuroCRIS Membership Meeting Bonn 13th -14th May 2013</a:t>
            </a:r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13D491-FF38-48B7-A385-6685336C995F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47051092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3D491-FF38-48B7-A385-6685336C995F}" type="slidenum">
              <a:rPr lang="sk-SK" smtClean="0"/>
              <a:pPr/>
              <a:t>1</a:t>
            </a:fld>
            <a:endParaRPr lang="sk-S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EuroCRIS Membership Meeting Bonn 13th -14th May 2013</a:t>
            </a:r>
            <a:endParaRPr lang="sk-S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EuroCRIS Membership Meeting Bonn 13th -14th May 2013</a:t>
            </a:r>
            <a:endParaRPr lang="sk-SK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EuroCRIS Membership Meeting Bonn 13th -14th May 2013</a:t>
            </a:r>
            <a:endParaRPr lang="sk-SK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EuroCRIS Membership Meeting Bonn 13th -14th May 2013</a:t>
            </a:r>
            <a:endParaRPr lang="sk-SK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EuroCRIS Membership Meeting Bonn 13th -14th May 2013</a:t>
            </a:r>
            <a:endParaRPr lang="sk-SK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EuroCRIS Membership Meeting Bonn 13th -14th May 2013</a:t>
            </a:r>
            <a:endParaRPr lang="sk-SK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EuroCRIS Membership Meeting Bonn 13th -14th May 2013</a:t>
            </a:r>
            <a:endParaRPr lang="sk-SK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EuroCRIS Membership Meeting Bonn 13th -14th May 2013</a:t>
            </a:r>
            <a:endParaRPr lang="sk-SK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EuroCRIS Membership Meeting Bonn 13th -14th May 2013</a:t>
            </a:r>
            <a:endParaRPr lang="sk-SK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EuroCRIS Membership Meeting Bonn 13th -14th May 2013</a:t>
            </a:r>
            <a:endParaRPr lang="sk-SK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EuroCRIS Membership Meeting Bonn 13th -14th May 2013</a:t>
            </a:r>
            <a:endParaRPr lang="sk-SK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EuroCRIS Membership Meeting Bonn 13th -14th May 2013</a:t>
            </a:r>
            <a:endParaRPr lang="sk-SK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EuroCRIS Membership Meeting Bonn 13th -14th May 2013</a:t>
            </a:r>
            <a:endParaRPr lang="sk-SK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EuroCRIS Membership Meeting Bonn 13th -14th May 2013</a:t>
            </a:r>
            <a:endParaRPr lang="sk-SK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EuroCRIS Membership Meeting Bonn 13th -14th May 2013</a:t>
            </a:r>
            <a:endParaRPr lang="sk-SK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EuroCRIS Membership Meeting Bonn 13th -14th May 2013</a:t>
            </a:r>
            <a:endParaRPr lang="sk-SK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EuroCRIS Membership Meeting Bonn 13th -14th May 2013</a:t>
            </a:r>
            <a:endParaRPr lang="sk-SK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EuroCRIS Membership Meeting Bonn 13th -14th May 2013</a:t>
            </a:r>
            <a:endParaRPr lang="sk-SK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EuroCRIS Membership Meeting Bonn 13th -14th May 2013</a:t>
            </a:r>
            <a:endParaRPr lang="sk-S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vná spojnica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Nadpis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k-SK" smtClean="0"/>
              <a:t>Kliknite sem a upravte štýl predlohy podnadpisov.</a:t>
            </a:r>
            <a:endParaRPr kumimoji="0" lang="en-US"/>
          </a:p>
        </p:txBody>
      </p:sp>
      <p:sp>
        <p:nvSpPr>
          <p:cNvPr id="16" name="Zástupný symbol dátumu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69C53-22BA-4E3A-A702-50FAEFBA2975}" type="datetime1">
              <a:rPr lang="sk-SK" smtClean="0"/>
              <a:pPr/>
              <a:t>12. 5. 2013</a:t>
            </a:fld>
            <a:endParaRPr lang="sk-SK"/>
          </a:p>
        </p:txBody>
      </p:sp>
      <p:sp>
        <p:nvSpPr>
          <p:cNvPr id="2" name="Zástupný symbol päty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Membership Meeting Bonn 13th -14th May 2013</a:t>
            </a:r>
            <a:endParaRPr lang="sk-SK"/>
          </a:p>
        </p:txBody>
      </p:sp>
      <p:sp>
        <p:nvSpPr>
          <p:cNvPr id="15" name="Zástupný symbol čísla snímky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C47CCEA-EBBC-4840-9B10-6A0E36582C19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adpis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27" name="Zástupný symbol obsah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25" name="Zástupný symbol dátum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DD6BB-37B6-4BD8-850C-39364F9891D7}" type="datetime1">
              <a:rPr lang="sk-SK" smtClean="0"/>
              <a:pPr/>
              <a:t>12. 5. 2013</a:t>
            </a:fld>
            <a:endParaRPr lang="sk-SK"/>
          </a:p>
        </p:txBody>
      </p:sp>
      <p:sp>
        <p:nvSpPr>
          <p:cNvPr id="19" name="Zástupný symbol päty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r>
              <a:rPr lang="en-US" smtClean="0"/>
              <a:t>EuroCRIS Membership Meeting Bonn 13th -14th May 2013</a:t>
            </a:r>
            <a:endParaRPr lang="sk-SK"/>
          </a:p>
        </p:txBody>
      </p:sp>
      <p:sp>
        <p:nvSpPr>
          <p:cNvPr id="16" name="Zástupný symbol čísla snímky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C47CCEA-EBBC-4840-9B10-6A0E36582C19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vná spojnica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text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19" name="Zástupný symbol dátumu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E6DEE-F56E-4DCE-BB6F-CEFF802EF7F1}" type="datetime1">
              <a:rPr lang="sk-SK" smtClean="0"/>
              <a:pPr/>
              <a:t>12. 5. 2013</a:t>
            </a:fld>
            <a:endParaRPr lang="sk-SK"/>
          </a:p>
        </p:txBody>
      </p:sp>
      <p:sp>
        <p:nvSpPr>
          <p:cNvPr id="11" name="Zástupný symbol päty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Membership Meeting Bonn 13th -14th May 2013</a:t>
            </a:r>
            <a:endParaRPr lang="sk-SK"/>
          </a:p>
        </p:txBody>
      </p:sp>
      <p:sp>
        <p:nvSpPr>
          <p:cNvPr id="16" name="Zástupný symbol čísla snímky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7CCEA-EBBC-4840-9B10-6A0E36582C19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dpis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4" name="Zástupný symbol obsah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3" name="Zástupný symbol obsah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21" name="Zástupný symbol dátumu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A5100-3B40-48E1-A422-185938CE24AA}" type="datetime1">
              <a:rPr lang="sk-SK" smtClean="0"/>
              <a:pPr/>
              <a:t>12. 5. 2013</a:t>
            </a:fld>
            <a:endParaRPr lang="sk-SK"/>
          </a:p>
        </p:txBody>
      </p:sp>
      <p:sp>
        <p:nvSpPr>
          <p:cNvPr id="10" name="Zástupný symbol päty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Membership Meeting Bonn 13th -14th May 2013</a:t>
            </a:r>
            <a:endParaRPr lang="sk-SK"/>
          </a:p>
        </p:txBody>
      </p:sp>
      <p:sp>
        <p:nvSpPr>
          <p:cNvPr id="31" name="Zástupný symbol čísla snímky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7CCEA-EBBC-4840-9B10-6A0E36582C19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Nadpis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3" name="Zástupný symbol text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25" name="Zástupný symbol text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28" name="Zástupný symbol obsah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0" name="Zástupný symbol dátumu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613F2-47A9-41F0-8E07-8F2EED832C35}" type="datetime1">
              <a:rPr lang="sk-SK" smtClean="0"/>
              <a:pPr/>
              <a:t>12. 5. 2013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Membership Meeting Bonn 13th -14th May 2013</a:t>
            </a:r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4C47CCEA-EBBC-4840-9B10-6A0E36582C19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1" name="Rovná spojnica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Nadpis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2" name="Zástupný symbol dátum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57236-9B91-4700-A002-9FC086B439DA}" type="datetime1">
              <a:rPr lang="sk-SK" smtClean="0"/>
              <a:pPr/>
              <a:t>12. 5. 2013</a:t>
            </a:fld>
            <a:endParaRPr lang="sk-SK"/>
          </a:p>
        </p:txBody>
      </p:sp>
      <p:sp>
        <p:nvSpPr>
          <p:cNvPr id="21" name="Zástupný symbol päty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Membership Meeting Bonn 13th -14th May 2013</a:t>
            </a: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7CCEA-EBBC-4840-9B10-6A0E36582C19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D509-7440-4055-A38A-0DA51561D1AD}" type="datetime1">
              <a:rPr lang="sk-SK" smtClean="0"/>
              <a:pPr/>
              <a:t>12. 5. 2013</a:t>
            </a:fld>
            <a:endParaRPr lang="sk-SK"/>
          </a:p>
        </p:txBody>
      </p:sp>
      <p:sp>
        <p:nvSpPr>
          <p:cNvPr id="24" name="Zástupný symbol päty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Membership Meeting Bonn 13th -14th May 2013</a:t>
            </a:r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7CCEA-EBBC-4840-9B10-6A0E36582C19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vná spojnica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Nadpis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26" name="Zástupný symbol text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14" name="Zástupný symbol obsah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25" name="Zástupný symbol dátum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B8C7-967C-446B-84A5-35298E6E4FE9}" type="datetime1">
              <a:rPr lang="sk-SK" smtClean="0"/>
              <a:pPr/>
              <a:t>12. 5. 2013</a:t>
            </a:fld>
            <a:endParaRPr lang="sk-SK"/>
          </a:p>
        </p:txBody>
      </p:sp>
      <p:sp>
        <p:nvSpPr>
          <p:cNvPr id="29" name="Zástupný symbol päty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Membership Meeting Bonn 13th -14th May 2013</a:t>
            </a:r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7CCEA-EBBC-4840-9B10-6A0E36582C19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obrázka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sk-SK" smtClean="0"/>
              <a:t>Ak chcete pridať obrázok, kliknite na ikonu</a:t>
            </a:r>
            <a:endParaRPr kumimoji="0" lang="en-US" dirty="0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ED461-7700-4575-8B27-C46E631F1A7C}" type="datetime1">
              <a:rPr lang="sk-SK" smtClean="0"/>
              <a:pPr/>
              <a:t>12. 5. 2013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Membership Meeting Bonn 13th -14th May 2013</a:t>
            </a:r>
            <a:endParaRPr lang="sk-SK"/>
          </a:p>
        </p:txBody>
      </p:sp>
      <p:sp>
        <p:nvSpPr>
          <p:cNvPr id="31" name="Zástupný symbol čísla snímky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7CCEA-EBBC-4840-9B10-6A0E36582C19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7" name="Nadpis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26" name="Zástupný symbol text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40EED-A294-4094-A261-D34BCFE94E62}" type="datetime1">
              <a:rPr lang="sk-SK" smtClean="0"/>
              <a:pPr/>
              <a:t>12. 5. 2013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Membership Meeting Bonn 13th -14th May 2013</a:t>
            </a: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7CCEA-EBBC-4840-9B10-6A0E36582C19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2DAB5-96DA-41FB-BFDA-9A8D68FE20E5}" type="datetime1">
              <a:rPr lang="sk-SK" smtClean="0"/>
              <a:pPr/>
              <a:t>12. 5. 2013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Membership Meeting Bonn 13th -14th May 2013</a:t>
            </a: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7CCEA-EBBC-4840-9B10-6A0E36582C19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vná spojnica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Zástupný symbol text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  <a:p>
            <a:pPr lvl="1" eaLnBrk="1" latinLnBrk="0" hangingPunct="1"/>
            <a:r>
              <a:rPr kumimoji="0" lang="sk-SK" smtClean="0"/>
              <a:t>Druhá úroveň</a:t>
            </a:r>
          </a:p>
          <a:p>
            <a:pPr lvl="2" eaLnBrk="1" latinLnBrk="0" hangingPunct="1"/>
            <a:r>
              <a:rPr kumimoji="0" lang="sk-SK" smtClean="0"/>
              <a:t>Tretia úroveň</a:t>
            </a:r>
          </a:p>
          <a:p>
            <a:pPr lvl="3" eaLnBrk="1" latinLnBrk="0" hangingPunct="1"/>
            <a:r>
              <a:rPr kumimoji="0" lang="sk-SK" smtClean="0"/>
              <a:t>Štvrtá úroveň</a:t>
            </a:r>
          </a:p>
          <a:p>
            <a:pPr lvl="4" eaLnBrk="1" latinLnBrk="0" hangingPunct="1"/>
            <a:r>
              <a:rPr kumimoji="0" lang="sk-SK" smtClean="0"/>
              <a:t>Piata úroveň</a:t>
            </a:r>
            <a:endParaRPr kumimoji="0" lang="en-US"/>
          </a:p>
        </p:txBody>
      </p:sp>
      <p:sp>
        <p:nvSpPr>
          <p:cNvPr id="11" name="Zástupný symbol dátumu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CABDAC5-6B0C-4E53-B198-42064B53B310}" type="datetime1">
              <a:rPr lang="sk-SK" smtClean="0"/>
              <a:pPr/>
              <a:t>12. 5. 2013</a:t>
            </a:fld>
            <a:endParaRPr lang="sk-SK"/>
          </a:p>
        </p:txBody>
      </p:sp>
      <p:sp>
        <p:nvSpPr>
          <p:cNvPr id="28" name="Zástupný symbol päty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EuroCRIS Membership Meeting Bonn 13th -14th May 2013</a:t>
            </a:r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C47CCEA-EBBC-4840-9B10-6A0E36582C19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0" name="Zástupný symbol nadpis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9" name="Rovná spojnica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ovná spojnica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skcris.sk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mailto:adriana.shearman@cvtisr.sk" TargetMode="External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emf"/><Relationship Id="rId9" Type="http://schemas.openxmlformats.org/officeDocument/2006/relationships/hyperlink" Target="http://www.cvtisr.sk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nitt.cvtisr.sk/" TargetMode="External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emf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nptt.cvtisr.sk/" TargetMode="External"/><Relationship Id="rId3" Type="http://schemas.openxmlformats.org/officeDocument/2006/relationships/image" Target="../media/image8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8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18.png"/><Relationship Id="rId5" Type="http://schemas.openxmlformats.org/officeDocument/2006/relationships/image" Target="../media/image10.jpeg"/><Relationship Id="rId10" Type="http://schemas.openxmlformats.org/officeDocument/2006/relationships/image" Target="../media/image17.png"/><Relationship Id="rId4" Type="http://schemas.openxmlformats.org/officeDocument/2006/relationships/image" Target="../media/image9.emf"/><Relationship Id="rId9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comments" Target="../comments/commen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comments" Target="../comments/commen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image" Target="../media/image8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10" Type="http://schemas.openxmlformats.org/officeDocument/2006/relationships/chart" Target="../charts/chart4.xml"/><Relationship Id="rId4" Type="http://schemas.openxmlformats.org/officeDocument/2006/relationships/image" Target="../media/image9.emf"/><Relationship Id="rId9" Type="http://schemas.openxmlformats.org/officeDocument/2006/relationships/chart" Target="../charts/char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692696"/>
            <a:ext cx="7772400" cy="3096343"/>
          </a:xfrm>
        </p:spPr>
        <p:txBody>
          <a:bodyPr>
            <a:normAutofit/>
          </a:bodyPr>
          <a:lstStyle/>
          <a:p>
            <a:r>
              <a:rPr lang="en-US" dirty="0"/>
              <a:t>Application of selected SK CRIS system indicators to evaluation </a:t>
            </a:r>
            <a:r>
              <a:rPr lang="en-US" dirty="0" smtClean="0"/>
              <a:t>of </a:t>
            </a:r>
            <a:r>
              <a:rPr lang="en-US" dirty="0"/>
              <a:t>R&amp;D and technology transfer in Slovak higher education and research institutions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67544" y="3886200"/>
            <a:ext cx="8064896" cy="1752600"/>
          </a:xfrm>
        </p:spPr>
        <p:txBody>
          <a:bodyPr/>
          <a:lstStyle/>
          <a:p>
            <a:r>
              <a:rPr lang="en-GB" smtClean="0"/>
              <a:t>Danica Zendulkova &amp; Adriana Shearman</a:t>
            </a:r>
          </a:p>
          <a:p>
            <a:r>
              <a:rPr lang="en-GB" sz="2400" dirty="0" smtClean="0"/>
              <a:t>Slovak Centre of Scientific and Technical Information </a:t>
            </a:r>
            <a:endParaRPr lang="en-GB" sz="2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>
          <a:xfrm>
            <a:off x="2483768" y="1"/>
            <a:ext cx="4248472" cy="188639"/>
          </a:xfrm>
        </p:spPr>
        <p:txBody>
          <a:bodyPr/>
          <a:lstStyle/>
          <a:p>
            <a:pPr algn="l"/>
            <a:r>
              <a:rPr lang="en-US" dirty="0" smtClean="0"/>
              <a:t>EuroCRIS Membership Meeting Bonn 13th -14th May 2013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Slovak Centre </a:t>
            </a:r>
            <a:r>
              <a:rPr lang="sk-SK" dirty="0" err="1" smtClean="0"/>
              <a:t>of</a:t>
            </a:r>
            <a:r>
              <a:rPr lang="sk-SK" dirty="0" smtClean="0"/>
              <a:t> </a:t>
            </a:r>
            <a:r>
              <a:rPr lang="sk-SK" dirty="0" err="1" smtClean="0"/>
              <a:t>Scientific</a:t>
            </a:r>
            <a:r>
              <a:rPr lang="sk-SK" dirty="0" smtClean="0"/>
              <a:t> and </a:t>
            </a:r>
            <a:r>
              <a:rPr lang="sk-SK" dirty="0" err="1" smtClean="0"/>
              <a:t>Technical</a:t>
            </a:r>
            <a:r>
              <a:rPr lang="sk-SK" dirty="0" smtClean="0"/>
              <a:t> </a:t>
            </a:r>
            <a:r>
              <a:rPr lang="sk-SK" dirty="0" err="1" smtClean="0"/>
              <a:t>Information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GB" sz="2800" dirty="0" smtClean="0"/>
              <a:t>Scientific Library</a:t>
            </a:r>
          </a:p>
          <a:p>
            <a:pPr>
              <a:buFont typeface="Wingdings" pitchFamily="2" charset="2"/>
              <a:buChar char="Ø"/>
            </a:pPr>
            <a:r>
              <a:rPr lang="en-GB" sz="2800" dirty="0" smtClean="0"/>
              <a:t>Support of Science</a:t>
            </a:r>
          </a:p>
          <a:p>
            <a:pPr lvl="2">
              <a:buFont typeface="Wingdings" pitchFamily="2" charset="2"/>
              <a:buChar char="Ø"/>
            </a:pPr>
            <a:r>
              <a:rPr lang="en-GB" b="1" dirty="0" smtClean="0">
                <a:solidFill>
                  <a:srgbClr val="FF0000"/>
                </a:solidFill>
              </a:rPr>
              <a:t>SK CRIS</a:t>
            </a:r>
          </a:p>
          <a:p>
            <a:pPr lvl="2">
              <a:buFont typeface="Wingdings" pitchFamily="2" charset="2"/>
              <a:buChar char="Ø"/>
            </a:pPr>
            <a:r>
              <a:rPr lang="en-GB" dirty="0" smtClean="0"/>
              <a:t>CIP RDI</a:t>
            </a:r>
          </a:p>
          <a:p>
            <a:pPr lvl="2">
              <a:buFont typeface="Wingdings" pitchFamily="2" charset="2"/>
              <a:buChar char="Ø"/>
            </a:pPr>
            <a:r>
              <a:rPr lang="en-GB" dirty="0" smtClean="0"/>
              <a:t>Publication and Artistic activity (CRPA)</a:t>
            </a:r>
          </a:p>
          <a:p>
            <a:pPr lvl="2">
              <a:buFont typeface="Wingdings" pitchFamily="2" charset="2"/>
              <a:buChar char="Ø"/>
            </a:pPr>
            <a:r>
              <a:rPr lang="en-GB" dirty="0" smtClean="0"/>
              <a:t>Theses and dissertations (CRTD)</a:t>
            </a:r>
          </a:p>
          <a:p>
            <a:pPr lvl="2">
              <a:buFont typeface="Wingdings" pitchFamily="2" charset="2"/>
              <a:buChar char="Ø"/>
            </a:pPr>
            <a:r>
              <a:rPr lang="en-GB" dirty="0" smtClean="0"/>
              <a:t>Open Access (national point of reference )</a:t>
            </a:r>
          </a:p>
          <a:p>
            <a:pPr lvl="2">
              <a:buFont typeface="Wingdings" pitchFamily="2" charset="2"/>
              <a:buChar char="Ø"/>
            </a:pPr>
            <a:r>
              <a:rPr lang="en-GB" dirty="0" smtClean="0"/>
              <a:t>PATLIB</a:t>
            </a:r>
          </a:p>
          <a:p>
            <a:pPr lvl="2">
              <a:buFont typeface="Wingdings" pitchFamily="2" charset="2"/>
              <a:buChar char="Ø"/>
            </a:pPr>
            <a:r>
              <a:rPr lang="en-GB" dirty="0" smtClean="0"/>
              <a:t>Technology transfer </a:t>
            </a:r>
          </a:p>
          <a:p>
            <a:pPr>
              <a:buFont typeface="Wingdings" pitchFamily="2" charset="2"/>
              <a:buChar char="Ø"/>
            </a:pPr>
            <a:r>
              <a:rPr lang="en-GB" sz="2800" dirty="0" smtClean="0"/>
              <a:t>Popularisation of Science</a:t>
            </a:r>
          </a:p>
          <a:p>
            <a:pPr>
              <a:buFont typeface="Wingdings" pitchFamily="2" charset="2"/>
              <a:buChar char="Ø"/>
            </a:pPr>
            <a:r>
              <a:rPr lang="en-GB" sz="2800" dirty="0" smtClean="0"/>
              <a:t>Projects (5 national – OP R&amp;D and 6  smaller projects)</a:t>
            </a:r>
          </a:p>
          <a:p>
            <a:endParaRPr lang="sk-SK" dirty="0" smtClean="0"/>
          </a:p>
          <a:p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Membership Meeting Bonn 13th -14th May 2013</a:t>
            </a:r>
            <a:endParaRPr lang="sk-SK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1844824"/>
            <a:ext cx="108585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sk-SK" dirty="0" smtClean="0"/>
              <a:t>SK CRIS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 algn="ctr">
              <a:buNone/>
            </a:pPr>
            <a:r>
              <a:rPr lang="en-GB" dirty="0" smtClean="0"/>
              <a:t>Was started in January 2013</a:t>
            </a:r>
          </a:p>
          <a:p>
            <a:pPr algn="ctr">
              <a:buNone/>
            </a:pPr>
            <a:r>
              <a:rPr lang="en-GB" dirty="0" smtClean="0">
                <a:hlinkClick r:id="rId2"/>
              </a:rPr>
              <a:t>https://www.skcris.sk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Membership Meeting Bonn 13th -14th May 2013</a:t>
            </a:r>
            <a:endParaRPr lang="sk-SK"/>
          </a:p>
        </p:txBody>
      </p:sp>
      <p:pic>
        <p:nvPicPr>
          <p:cNvPr id="7" name="Obrázok 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2348880"/>
            <a:ext cx="4857750" cy="3694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Projects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23528" y="1600200"/>
            <a:ext cx="8568952" cy="4525963"/>
          </a:xfrm>
        </p:spPr>
        <p:txBody>
          <a:bodyPr/>
          <a:lstStyle/>
          <a:p>
            <a:pPr>
              <a:buNone/>
            </a:pPr>
            <a:r>
              <a:rPr lang="en-GB" dirty="0" smtClean="0"/>
              <a:t>9997 projects funded by public resources</a:t>
            </a:r>
          </a:p>
          <a:p>
            <a:pPr>
              <a:buNone/>
            </a:pPr>
            <a:r>
              <a:rPr lang="en-GB" sz="2000" dirty="0" smtClean="0"/>
              <a:t>Projects  starting  in 2011 and later in the field of chemical sciences</a:t>
            </a:r>
          </a:p>
          <a:p>
            <a:pPr>
              <a:buNone/>
            </a:pPr>
            <a:endParaRPr lang="sk-SK" sz="2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Membership Meeting Bonn 13th -14th May 2013</a:t>
            </a:r>
            <a:endParaRPr lang="sk-SK"/>
          </a:p>
        </p:txBody>
      </p:sp>
      <p:pic>
        <p:nvPicPr>
          <p:cNvPr id="5" name="Obrázok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64875" y="2852936"/>
            <a:ext cx="4896544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Persons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18 645 researchers, legal representatives and contact persons from</a:t>
            </a:r>
          </a:p>
          <a:p>
            <a:pPr lvl="1">
              <a:buFont typeface="Arial" pitchFamily="34" charset="0"/>
              <a:buChar char="•"/>
            </a:pPr>
            <a:r>
              <a:rPr lang="en-GB" sz="2400" dirty="0" smtClean="0"/>
              <a:t>universities</a:t>
            </a:r>
          </a:p>
          <a:p>
            <a:pPr lvl="1">
              <a:buFont typeface="Arial" pitchFamily="34" charset="0"/>
              <a:buChar char="•"/>
            </a:pPr>
            <a:r>
              <a:rPr lang="en-GB" sz="2400" dirty="0" smtClean="0"/>
              <a:t>SAS</a:t>
            </a:r>
          </a:p>
          <a:p>
            <a:pPr lvl="1">
              <a:buFont typeface="Arial" pitchFamily="34" charset="0"/>
              <a:buChar char="•"/>
            </a:pPr>
            <a:r>
              <a:rPr lang="en-GB" sz="2400" dirty="0" smtClean="0"/>
              <a:t>public and private institutes</a:t>
            </a:r>
            <a:endParaRPr lang="en-GB" sz="2400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Membership Meeting Bonn 13th -14th May 2013</a:t>
            </a:r>
            <a:endParaRPr lang="sk-SK"/>
          </a:p>
        </p:txBody>
      </p:sp>
      <p:pic>
        <p:nvPicPr>
          <p:cNvPr id="6" name="Obrázok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3356992"/>
            <a:ext cx="3930650" cy="3036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Organisations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1308 public and private R&amp;D organisations</a:t>
            </a:r>
          </a:p>
          <a:p>
            <a:pPr>
              <a:buNone/>
            </a:pP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Membership Meeting Bonn 13th -14th May 2013</a:t>
            </a:r>
            <a:endParaRPr lang="sk-SK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2204864"/>
            <a:ext cx="4680520" cy="414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Certification</a:t>
            </a:r>
            <a:r>
              <a:rPr lang="sk-SK" dirty="0" smtClean="0"/>
              <a:t> to </a:t>
            </a:r>
            <a:r>
              <a:rPr lang="sk-SK" dirty="0" err="1" smtClean="0"/>
              <a:t>perform</a:t>
            </a:r>
            <a:r>
              <a:rPr lang="sk-SK" dirty="0" smtClean="0"/>
              <a:t> R&amp;D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23528" y="1600200"/>
            <a:ext cx="8363272" cy="4525963"/>
          </a:xfrm>
        </p:spPr>
        <p:txBody>
          <a:bodyPr>
            <a:normAutofit fontScale="92500" lnSpcReduction="10000"/>
          </a:bodyPr>
          <a:lstStyle/>
          <a:p>
            <a:pPr marL="0">
              <a:buNone/>
            </a:pPr>
            <a:r>
              <a:rPr lang="en-GB" sz="2400" i="1" dirty="0" smtClean="0"/>
              <a:t>Issued by the Ministry of Education; Valid for 6 years; partially CERIF entities; Indicators:</a:t>
            </a:r>
          </a:p>
          <a:p>
            <a:pPr>
              <a:buFont typeface="Wingdings" pitchFamily="2" charset="2"/>
              <a:buChar char="Ø"/>
            </a:pPr>
            <a:r>
              <a:rPr lang="en-GB" sz="2400" dirty="0" smtClean="0"/>
              <a:t>Publishing activity </a:t>
            </a:r>
          </a:p>
          <a:p>
            <a:pPr>
              <a:buFont typeface="Wingdings" pitchFamily="2" charset="2"/>
              <a:buChar char="Ø"/>
            </a:pPr>
            <a:r>
              <a:rPr lang="en-GB" sz="2400" dirty="0" smtClean="0"/>
              <a:t>Citations</a:t>
            </a:r>
          </a:p>
          <a:p>
            <a:pPr>
              <a:buFont typeface="Wingdings" pitchFamily="2" charset="2"/>
              <a:buChar char="Ø"/>
            </a:pPr>
            <a:r>
              <a:rPr lang="en-GB" sz="2400" dirty="0" smtClean="0"/>
              <a:t>Organisation of Scientific and Professional events</a:t>
            </a:r>
          </a:p>
          <a:p>
            <a:pPr>
              <a:buFont typeface="Wingdings" pitchFamily="2" charset="2"/>
              <a:buChar char="Ø"/>
            </a:pPr>
            <a:r>
              <a:rPr lang="en-GB" sz="2400" dirty="0" smtClean="0"/>
              <a:t>Patent  activity , licenses, utility models</a:t>
            </a:r>
          </a:p>
          <a:p>
            <a:pPr>
              <a:buFont typeface="Wingdings" pitchFamily="2" charset="2"/>
              <a:buChar char="Ø"/>
            </a:pPr>
            <a:r>
              <a:rPr lang="en-GB" sz="2400" dirty="0" smtClean="0"/>
              <a:t>Research activity (R&amp;D finance support, projects)</a:t>
            </a:r>
          </a:p>
          <a:p>
            <a:pPr>
              <a:buFont typeface="Wingdings" pitchFamily="2" charset="2"/>
              <a:buChar char="Ø"/>
            </a:pPr>
            <a:r>
              <a:rPr lang="en-GB" sz="2400" dirty="0" smtClean="0"/>
              <a:t>R&amp;D education and training</a:t>
            </a:r>
          </a:p>
          <a:p>
            <a:pPr>
              <a:buFont typeface="Wingdings" pitchFamily="2" charset="2"/>
              <a:buChar char="Ø"/>
            </a:pPr>
            <a:r>
              <a:rPr lang="en-GB" sz="2400" dirty="0" smtClean="0"/>
              <a:t>ISO certification of quality management </a:t>
            </a:r>
          </a:p>
          <a:p>
            <a:pPr>
              <a:buFont typeface="Wingdings" pitchFamily="2" charset="2"/>
              <a:buChar char="Ø"/>
            </a:pPr>
            <a:r>
              <a:rPr lang="en-GB" sz="2400" dirty="0" smtClean="0"/>
              <a:t>Use of research, Scientific and technical services</a:t>
            </a:r>
          </a:p>
          <a:p>
            <a:pPr>
              <a:buFont typeface="Wingdings" pitchFamily="2" charset="2"/>
              <a:buChar char="Ø"/>
            </a:pPr>
            <a:r>
              <a:rPr lang="en-GB" sz="2400" dirty="0" smtClean="0"/>
              <a:t>Laboratories</a:t>
            </a:r>
          </a:p>
          <a:p>
            <a:pPr>
              <a:buFont typeface="Wingdings" pitchFamily="2" charset="2"/>
              <a:buChar char="Ø"/>
            </a:pPr>
            <a:r>
              <a:rPr lang="en-GB" sz="2400" dirty="0" smtClean="0"/>
              <a:t>Activity in international R&amp;D organisations</a:t>
            </a:r>
          </a:p>
          <a:p>
            <a:pPr>
              <a:buNone/>
            </a:pPr>
            <a:endParaRPr lang="sk-SK" dirty="0" smtClean="0"/>
          </a:p>
          <a:p>
            <a:pPr>
              <a:buNone/>
            </a:pPr>
            <a:endParaRPr lang="sk-SK" dirty="0" smtClean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Membership Meeting Bonn 13th -14th May 2013</a:t>
            </a:r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</a:t>
            </a:r>
            <a:r>
              <a:rPr lang="en-US" dirty="0" err="1" smtClean="0"/>
              <a:t>tatistical</a:t>
            </a:r>
            <a:r>
              <a:rPr lang="en-US" dirty="0" smtClean="0"/>
              <a:t> survey of R&amp;D </a:t>
            </a:r>
            <a:r>
              <a:rPr lang="sk-SK" dirty="0" err="1" smtClean="0"/>
              <a:t>Quality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sz="2400" i="1" dirty="0" smtClean="0"/>
              <a:t>Realised yearly; aggregated data are published by CIP RDI</a:t>
            </a:r>
          </a:p>
          <a:p>
            <a:pPr>
              <a:buFont typeface="Wingdings" pitchFamily="2" charset="2"/>
              <a:buChar char="Ø"/>
            </a:pPr>
            <a:r>
              <a:rPr lang="en-GB" sz="2400" dirty="0" smtClean="0"/>
              <a:t>Innovations</a:t>
            </a:r>
          </a:p>
          <a:p>
            <a:pPr>
              <a:buFont typeface="Wingdings" pitchFamily="2" charset="2"/>
              <a:buChar char="Ø"/>
            </a:pPr>
            <a:r>
              <a:rPr lang="en-GB" sz="2400" dirty="0" smtClean="0"/>
              <a:t>Selected economic  indicators of R&amp;D entity</a:t>
            </a:r>
          </a:p>
          <a:p>
            <a:pPr>
              <a:buFont typeface="Wingdings" pitchFamily="2" charset="2"/>
              <a:buChar char="Ø"/>
            </a:pPr>
            <a:r>
              <a:rPr lang="en-GB" sz="2400" dirty="0" smtClean="0"/>
              <a:t>structure of R&amp;D activities (capacity in personnel and FTE by type of research and by R&amp;D field)</a:t>
            </a:r>
          </a:p>
          <a:p>
            <a:pPr>
              <a:buFont typeface="Wingdings" pitchFamily="2" charset="2"/>
              <a:buChar char="Ø"/>
            </a:pPr>
            <a:r>
              <a:rPr lang="en-GB" sz="2400" b="1" dirty="0" smtClean="0"/>
              <a:t>Laboratory equipment (level and acquisition value)</a:t>
            </a:r>
          </a:p>
          <a:p>
            <a:pPr>
              <a:buFont typeface="Wingdings" pitchFamily="2" charset="2"/>
              <a:buChar char="Ø"/>
            </a:pPr>
            <a:r>
              <a:rPr lang="en-GB" sz="2400" dirty="0" smtClean="0"/>
              <a:t>Number of publications, patents</a:t>
            </a:r>
          </a:p>
          <a:p>
            <a:pPr>
              <a:buFont typeface="Wingdings" pitchFamily="2" charset="2"/>
              <a:buChar char="Ø"/>
            </a:pPr>
            <a:r>
              <a:rPr lang="en-GB" sz="2400" dirty="0" smtClean="0"/>
              <a:t>Membership in international R&amp;D organisations</a:t>
            </a:r>
          </a:p>
          <a:p>
            <a:pPr>
              <a:buFont typeface="Wingdings" pitchFamily="2" charset="2"/>
              <a:buChar char="Ø"/>
            </a:pPr>
            <a:r>
              <a:rPr lang="en-GB" sz="2400" b="1" dirty="0" smtClean="0"/>
              <a:t>International cooperation (active and passive; </a:t>
            </a:r>
            <a:r>
              <a:rPr lang="en-GB" sz="2400" b="1" dirty="0" err="1" smtClean="0"/>
              <a:t>mobilities</a:t>
            </a:r>
            <a:r>
              <a:rPr lang="en-GB" sz="2400" b="1" dirty="0" smtClean="0"/>
              <a:t> by time and country)</a:t>
            </a:r>
          </a:p>
          <a:p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Membership Meeting Bonn 13th -14th May 2013</a:t>
            </a:r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35696" y="457200"/>
            <a:ext cx="5472608" cy="811560"/>
          </a:xfrm>
        </p:spPr>
        <p:txBody>
          <a:bodyPr/>
          <a:lstStyle/>
          <a:p>
            <a:pPr algn="ctr"/>
            <a:r>
              <a:rPr lang="sk-SK" dirty="0" smtClean="0"/>
              <a:t>USE OF SK CRIS DATA</a:t>
            </a:r>
            <a:endParaRPr lang="sk-SK" dirty="0"/>
          </a:p>
        </p:txBody>
      </p:sp>
      <p:pic>
        <p:nvPicPr>
          <p:cNvPr id="7" name="Obrázok 6" descr="logo_nitt_cierne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7584" y="0"/>
            <a:ext cx="1291146" cy="565884"/>
          </a:xfrm>
          <a:prstGeom prst="rect">
            <a:avLst/>
          </a:prstGeom>
        </p:spPr>
      </p:pic>
      <p:pic>
        <p:nvPicPr>
          <p:cNvPr id="9" name="Obrázok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81428" cy="587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Users\SABAKA~1.SPA\AppData\Local\Temp\Rar$DR13.609\Europsky fond regionalneho rozvoja\EU-EFRR-VERTICAL-COLO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0"/>
            <a:ext cx="1087336" cy="1005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C:\Documents and Settings\Administrator\My Documents\Daniela\NISPEZ\logo_OP_VaV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276" y="0"/>
            <a:ext cx="963724" cy="965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ástupný symbol päty 11"/>
          <p:cNvSpPr>
            <a:spLocks noGrp="1"/>
          </p:cNvSpPr>
          <p:nvPr>
            <p:ph type="ftr" sz="quarter" idx="11"/>
          </p:nvPr>
        </p:nvSpPr>
        <p:spPr>
          <a:xfrm>
            <a:off x="2118730" y="381029"/>
            <a:ext cx="4358270" cy="206742"/>
          </a:xfrm>
        </p:spPr>
        <p:txBody>
          <a:bodyPr/>
          <a:lstStyle/>
          <a:p>
            <a:r>
              <a:rPr lang="en-US" dirty="0" err="1" smtClean="0"/>
              <a:t>EuroCRIS</a:t>
            </a:r>
            <a:r>
              <a:rPr lang="en-US" dirty="0" smtClean="0"/>
              <a:t> Membership Meeting Bonn 13th -14th May 2013</a:t>
            </a:r>
            <a:endParaRPr lang="sk-SK" dirty="0"/>
          </a:p>
        </p:txBody>
      </p:sp>
      <p:pic>
        <p:nvPicPr>
          <p:cNvPr id="14" name="Obrázok 7" descr="P9082234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713" y="1484784"/>
            <a:ext cx="3793287" cy="314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BlokTextu 14"/>
          <p:cNvSpPr txBox="1"/>
          <p:nvPr/>
        </p:nvSpPr>
        <p:spPr>
          <a:xfrm>
            <a:off x="467544" y="4725144"/>
            <a:ext cx="75608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sk-SK" sz="2400" b="1" dirty="0" smtClean="0">
                <a:sym typeface="Wingdings"/>
              </a:rPr>
              <a:t>CONTACT: </a:t>
            </a:r>
          </a:p>
          <a:p>
            <a:pPr>
              <a:buNone/>
            </a:pPr>
            <a:r>
              <a:rPr lang="sk-SK" sz="2400" b="1" dirty="0" smtClean="0">
                <a:sym typeface="Wingdings"/>
              </a:rPr>
              <a:t>		</a:t>
            </a:r>
            <a:r>
              <a:rPr lang="en-GB" sz="2400" b="1" dirty="0" smtClean="0"/>
              <a:t>:</a:t>
            </a:r>
            <a:r>
              <a:rPr lang="sk-SK" sz="2400" b="1" dirty="0" smtClean="0"/>
              <a:t> </a:t>
            </a:r>
            <a:r>
              <a:rPr lang="en-GB" sz="2400" b="1" dirty="0" smtClean="0"/>
              <a:t>+421 2 69</a:t>
            </a:r>
            <a:r>
              <a:rPr lang="sk-SK" sz="2400" b="1" dirty="0" smtClean="0"/>
              <a:t> </a:t>
            </a:r>
            <a:r>
              <a:rPr lang="en-GB" sz="2400" b="1" dirty="0" smtClean="0"/>
              <a:t>253 </a:t>
            </a:r>
            <a:r>
              <a:rPr lang="sk-SK" sz="2400" b="1" dirty="0" smtClean="0"/>
              <a:t>133</a:t>
            </a:r>
            <a:endParaRPr lang="en-GB" sz="2400" b="1" dirty="0" smtClean="0"/>
          </a:p>
          <a:p>
            <a:pPr>
              <a:buNone/>
            </a:pPr>
            <a:r>
              <a:rPr lang="sk-SK" sz="2400" b="1" dirty="0" smtClean="0"/>
              <a:t>		</a:t>
            </a:r>
            <a:r>
              <a:rPr lang="en-GB" sz="2400" b="1" dirty="0" smtClean="0"/>
              <a:t>e-mail: </a:t>
            </a:r>
            <a:r>
              <a:rPr lang="en-GB" sz="2400" b="1" dirty="0" smtClean="0">
                <a:hlinkClick r:id="rId8"/>
              </a:rPr>
              <a:t>adriana.shearman@cvtisr.sk</a:t>
            </a:r>
            <a:endParaRPr lang="sk-SK" sz="2400" b="1" dirty="0" smtClean="0"/>
          </a:p>
          <a:p>
            <a:pPr>
              <a:buNone/>
            </a:pPr>
            <a:r>
              <a:rPr lang="sk-SK" sz="2400" b="1" dirty="0" smtClean="0"/>
              <a:t>		</a:t>
            </a:r>
            <a:r>
              <a:rPr lang="sk-SK" sz="2400" b="1" dirty="0" err="1" smtClean="0"/>
              <a:t>skype</a:t>
            </a:r>
            <a:r>
              <a:rPr lang="sk-SK" sz="2400" b="1" dirty="0" smtClean="0"/>
              <a:t>: Adrikash1</a:t>
            </a:r>
            <a:endParaRPr lang="en-GB" sz="2400" b="1" dirty="0" smtClean="0"/>
          </a:p>
          <a:p>
            <a:pPr>
              <a:buNone/>
            </a:pPr>
            <a:r>
              <a:rPr lang="sk-SK" sz="2400" b="1" dirty="0" smtClean="0"/>
              <a:t>		</a:t>
            </a:r>
            <a:r>
              <a:rPr lang="en-GB" sz="2400" b="1" dirty="0" smtClean="0"/>
              <a:t>web: </a:t>
            </a:r>
            <a:r>
              <a:rPr lang="en-GB" sz="2400" b="1" dirty="0" smtClean="0">
                <a:hlinkClick r:id="rId9"/>
              </a:rPr>
              <a:t>www.cvtisr.sk</a:t>
            </a:r>
            <a:r>
              <a:rPr lang="en-GB" sz="2400" b="1" dirty="0" smtClean="0"/>
              <a:t>  </a:t>
            </a:r>
            <a:r>
              <a:rPr lang="en-GB" sz="2400" dirty="0" smtClean="0"/>
              <a:t> </a:t>
            </a:r>
          </a:p>
        </p:txBody>
      </p:sp>
      <p:sp>
        <p:nvSpPr>
          <p:cNvPr id="16" name="BlokTextu 15"/>
          <p:cNvSpPr txBox="1"/>
          <p:nvPr/>
        </p:nvSpPr>
        <p:spPr>
          <a:xfrm>
            <a:off x="0" y="1412776"/>
            <a:ext cx="507605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000"/>
              </a:lnSpc>
              <a:spcAft>
                <a:spcPts val="1800"/>
              </a:spcAft>
            </a:pPr>
            <a:r>
              <a:rPr lang="sk-SK" sz="2800" b="1" dirty="0" smtClean="0"/>
              <a:t>Adriana Shearman </a:t>
            </a:r>
            <a:endParaRPr lang="sk-SK" sz="2400" dirty="0" smtClean="0"/>
          </a:p>
          <a:p>
            <a:pPr algn="ctr">
              <a:lnSpc>
                <a:spcPts val="3000"/>
              </a:lnSpc>
              <a:spcAft>
                <a:spcPts val="1200"/>
              </a:spcAft>
            </a:pPr>
            <a:r>
              <a:rPr lang="sk-SK" sz="2400" dirty="0" smtClean="0"/>
              <a:t>Department of </a:t>
            </a:r>
            <a:r>
              <a:rPr lang="sk-SK" sz="2400" dirty="0" err="1" smtClean="0"/>
              <a:t>Technology</a:t>
            </a:r>
            <a:r>
              <a:rPr lang="sk-SK" sz="2400" dirty="0" smtClean="0"/>
              <a:t> Transfer</a:t>
            </a:r>
          </a:p>
          <a:p>
            <a:pPr algn="ctr">
              <a:lnSpc>
                <a:spcPts val="3000"/>
              </a:lnSpc>
            </a:pPr>
            <a:r>
              <a:rPr lang="sk-SK" sz="2400" b="1" dirty="0" smtClean="0"/>
              <a:t>Centre of </a:t>
            </a:r>
            <a:r>
              <a:rPr lang="sk-SK" sz="2400" b="1" dirty="0" err="1" smtClean="0"/>
              <a:t>Scientific</a:t>
            </a:r>
            <a:r>
              <a:rPr lang="sk-SK" sz="2400" b="1" dirty="0" smtClean="0"/>
              <a:t> and </a:t>
            </a:r>
            <a:r>
              <a:rPr lang="sk-SK" sz="2400" b="1" dirty="0" err="1" smtClean="0"/>
              <a:t>Technical</a:t>
            </a:r>
            <a:r>
              <a:rPr lang="sk-SK" sz="2400" b="1" dirty="0" smtClean="0"/>
              <a:t> </a:t>
            </a:r>
            <a:r>
              <a:rPr lang="sk-SK" sz="2400" b="1" dirty="0" err="1" smtClean="0"/>
              <a:t>Information</a:t>
            </a:r>
            <a:endParaRPr lang="sk-SK" sz="2400" b="1" dirty="0" smtClean="0"/>
          </a:p>
          <a:p>
            <a:pPr algn="ctr">
              <a:lnSpc>
                <a:spcPts val="3000"/>
              </a:lnSpc>
            </a:pPr>
            <a:r>
              <a:rPr lang="sk-SK" sz="2400" b="1" dirty="0" smtClean="0"/>
              <a:t>Lamačská cesta 8/A</a:t>
            </a:r>
          </a:p>
          <a:p>
            <a:pPr algn="ctr">
              <a:lnSpc>
                <a:spcPts val="3000"/>
              </a:lnSpc>
            </a:pPr>
            <a:r>
              <a:rPr lang="sk-SK" sz="2400" b="1" dirty="0" smtClean="0"/>
              <a:t>Bratislava</a:t>
            </a:r>
          </a:p>
          <a:p>
            <a:pPr algn="ctr">
              <a:lnSpc>
                <a:spcPts val="3000"/>
              </a:lnSpc>
            </a:pPr>
            <a:r>
              <a:rPr lang="sk-SK" sz="2400" b="1" dirty="0" smtClean="0"/>
              <a:t>Slovak </a:t>
            </a:r>
            <a:r>
              <a:rPr lang="sk-SK" sz="2400" b="1" dirty="0" err="1" smtClean="0"/>
              <a:t>Republic</a:t>
            </a:r>
            <a:endParaRPr lang="sk-SK" sz="2400" b="1" dirty="0" smtClean="0"/>
          </a:p>
        </p:txBody>
      </p:sp>
      <p:sp>
        <p:nvSpPr>
          <p:cNvPr id="3" name="BlokTextu 2"/>
          <p:cNvSpPr txBox="1"/>
          <p:nvPr/>
        </p:nvSpPr>
        <p:spPr>
          <a:xfrm>
            <a:off x="1979712" y="118185"/>
            <a:ext cx="50405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 smtClean="0"/>
              <a:t>Podporujeme</a:t>
            </a:r>
            <a:r>
              <a:rPr lang="en-GB" sz="1000" dirty="0" smtClean="0"/>
              <a:t> </a:t>
            </a:r>
            <a:r>
              <a:rPr lang="en-GB" sz="1000" dirty="0" err="1"/>
              <a:t>výskumné</a:t>
            </a:r>
            <a:r>
              <a:rPr lang="en-GB" sz="1000" dirty="0"/>
              <a:t> </a:t>
            </a:r>
            <a:r>
              <a:rPr lang="en-GB" sz="1000" dirty="0" err="1"/>
              <a:t>aktivity</a:t>
            </a:r>
            <a:r>
              <a:rPr lang="en-GB" sz="1000" dirty="0"/>
              <a:t> </a:t>
            </a:r>
            <a:r>
              <a:rPr lang="en-GB" sz="1000" dirty="0" err="1"/>
              <a:t>na</a:t>
            </a:r>
            <a:r>
              <a:rPr lang="en-GB" sz="1000" dirty="0"/>
              <a:t> </a:t>
            </a:r>
            <a:r>
              <a:rPr lang="en-GB" sz="1000" dirty="0" err="1"/>
              <a:t>Slovensku</a:t>
            </a:r>
            <a:r>
              <a:rPr lang="en-GB" sz="1000" dirty="0"/>
              <a:t> / </a:t>
            </a:r>
            <a:r>
              <a:rPr lang="en-GB" sz="1000" dirty="0" err="1"/>
              <a:t>Projekt</a:t>
            </a:r>
            <a:r>
              <a:rPr lang="en-GB" sz="1000" dirty="0"/>
              <a:t> je </a:t>
            </a:r>
            <a:r>
              <a:rPr lang="en-GB" sz="1000" dirty="0" err="1"/>
              <a:t>spolufinancovaný</a:t>
            </a:r>
            <a:r>
              <a:rPr lang="en-GB" sz="1000" dirty="0"/>
              <a:t> </a:t>
            </a:r>
            <a:r>
              <a:rPr lang="en-GB" sz="1000" dirty="0" err="1"/>
              <a:t>zo</a:t>
            </a:r>
            <a:r>
              <a:rPr lang="en-GB" sz="1000" dirty="0"/>
              <a:t> </a:t>
            </a:r>
            <a:r>
              <a:rPr lang="en-GB" sz="1000" dirty="0" err="1"/>
              <a:t>zdrojov</a:t>
            </a:r>
            <a:r>
              <a:rPr lang="en-GB" sz="1000" dirty="0"/>
              <a:t> EÚ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35696" y="457200"/>
            <a:ext cx="5472608" cy="811560"/>
          </a:xfrm>
        </p:spPr>
        <p:txBody>
          <a:bodyPr/>
          <a:lstStyle/>
          <a:p>
            <a:pPr algn="ctr"/>
            <a:r>
              <a:rPr lang="sk-SK" dirty="0" smtClean="0"/>
              <a:t>USE OF SK CRIS DATA</a:t>
            </a:r>
            <a:endParaRPr lang="sk-SK" dirty="0"/>
          </a:p>
        </p:txBody>
      </p:sp>
      <p:pic>
        <p:nvPicPr>
          <p:cNvPr id="7" name="Obrázok 6" descr="logo_nitt_cierne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7584" y="0"/>
            <a:ext cx="1291146" cy="565884"/>
          </a:xfrm>
          <a:prstGeom prst="rect">
            <a:avLst/>
          </a:prstGeom>
        </p:spPr>
      </p:pic>
      <p:sp>
        <p:nvSpPr>
          <p:cNvPr id="8" name="BlokTextu 7"/>
          <p:cNvSpPr txBox="1"/>
          <p:nvPr/>
        </p:nvSpPr>
        <p:spPr>
          <a:xfrm>
            <a:off x="0" y="3140968"/>
            <a:ext cx="8820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endParaRPr lang="sk-SK" dirty="0"/>
          </a:p>
        </p:txBody>
      </p:sp>
      <p:pic>
        <p:nvPicPr>
          <p:cNvPr id="9" name="Obrázok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81428" cy="587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Users\SABAKA~1.SPA\AppData\Local\Temp\Rar$DR13.609\Europsky fond regionalneho rozvoja\EU-EFRR-VERTICAL-COLO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0"/>
            <a:ext cx="1087336" cy="1005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C:\Documents and Settings\Administrator\My Documents\Daniela\NISPEZ\logo_OP_VaV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276" y="0"/>
            <a:ext cx="963724" cy="965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ástupný symbol päty 11"/>
          <p:cNvSpPr>
            <a:spLocks noGrp="1"/>
          </p:cNvSpPr>
          <p:nvPr>
            <p:ph type="ftr" sz="quarter" idx="11"/>
          </p:nvPr>
        </p:nvSpPr>
        <p:spPr>
          <a:xfrm>
            <a:off x="2339752" y="76200"/>
            <a:ext cx="4137248" cy="217685"/>
          </a:xfrm>
        </p:spPr>
        <p:txBody>
          <a:bodyPr/>
          <a:lstStyle/>
          <a:p>
            <a:r>
              <a:rPr lang="en-US" dirty="0" err="1" smtClean="0"/>
              <a:t>EuroCRIS</a:t>
            </a:r>
            <a:r>
              <a:rPr lang="en-US" dirty="0" smtClean="0"/>
              <a:t> Membership Meeting Bonn 13th -14th May 2013</a:t>
            </a:r>
            <a:endParaRPr lang="sk-SK" dirty="0"/>
          </a:p>
        </p:txBody>
      </p:sp>
      <p:sp>
        <p:nvSpPr>
          <p:cNvPr id="13" name="BlokTextu 12"/>
          <p:cNvSpPr txBox="1"/>
          <p:nvPr/>
        </p:nvSpPr>
        <p:spPr>
          <a:xfrm>
            <a:off x="323528" y="1412776"/>
            <a:ext cx="8568952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GB" sz="2800" b="1" dirty="0" smtClean="0">
                <a:latin typeface="+mj-lt"/>
              </a:rPr>
              <a:t>Content</a:t>
            </a:r>
            <a:r>
              <a:rPr lang="sk-SK" sz="2800" b="1" dirty="0" smtClean="0">
                <a:latin typeface="+mj-lt"/>
              </a:rPr>
              <a:t>s</a:t>
            </a:r>
            <a:r>
              <a:rPr lang="en-GB" sz="2800" b="1" dirty="0" smtClean="0">
                <a:latin typeface="+mj-lt"/>
              </a:rPr>
              <a:t>:</a:t>
            </a:r>
            <a:endParaRPr lang="en-GB" sz="2800" dirty="0" smtClean="0">
              <a:latin typeface="+mj-lt"/>
            </a:endParaRPr>
          </a:p>
          <a:p>
            <a:pPr marL="342900" indent="-342900">
              <a:spcBef>
                <a:spcPts val="1200"/>
              </a:spcBef>
              <a:spcAft>
                <a:spcPts val="1800"/>
              </a:spcAft>
              <a:buAutoNum type="arabicPeriod"/>
            </a:pPr>
            <a:r>
              <a:rPr lang="en-GB" sz="2800" dirty="0" smtClean="0">
                <a:latin typeface="+mj-lt"/>
              </a:rPr>
              <a:t>Why we use data - briefly about the NITT SK project</a:t>
            </a:r>
          </a:p>
          <a:p>
            <a:pPr marL="342900" indent="-342900">
              <a:spcBef>
                <a:spcPts val="1200"/>
              </a:spcBef>
              <a:spcAft>
                <a:spcPts val="1800"/>
              </a:spcAft>
              <a:buFontTx/>
              <a:buAutoNum type="arabicPeriod"/>
            </a:pPr>
            <a:r>
              <a:rPr lang="en-GB" sz="2800" dirty="0" smtClean="0">
                <a:latin typeface="+mj-lt"/>
              </a:rPr>
              <a:t>Development of methodology – basic principles</a:t>
            </a:r>
          </a:p>
          <a:p>
            <a:pPr marL="342900" indent="-342900">
              <a:spcBef>
                <a:spcPts val="1200"/>
              </a:spcBef>
              <a:spcAft>
                <a:spcPts val="1800"/>
              </a:spcAft>
              <a:buAutoNum type="arabicPeriod"/>
            </a:pPr>
            <a:r>
              <a:rPr lang="en-GB" sz="2800" dirty="0" smtClean="0">
                <a:latin typeface="+mj-lt"/>
              </a:rPr>
              <a:t>What data we use (data sources )</a:t>
            </a:r>
          </a:p>
          <a:p>
            <a:pPr marL="342900" indent="-342900">
              <a:spcBef>
                <a:spcPts val="1200"/>
              </a:spcBef>
              <a:spcAft>
                <a:spcPts val="1800"/>
              </a:spcAft>
              <a:buAutoNum type="arabicPeriod"/>
            </a:pPr>
            <a:r>
              <a:rPr lang="en-GB" sz="2800" dirty="0" smtClean="0">
                <a:latin typeface="+mj-lt"/>
              </a:rPr>
              <a:t>Evaluation of public HE and </a:t>
            </a:r>
            <a:r>
              <a:rPr lang="en-GB" sz="2800" dirty="0" smtClean="0">
                <a:latin typeface="+mj-lt"/>
                <a:cs typeface="Arial"/>
              </a:rPr>
              <a:t>publicly</a:t>
            </a:r>
            <a:r>
              <a:rPr lang="en-GB" sz="2800" dirty="0" smtClean="0">
                <a:latin typeface="+mj-lt"/>
              </a:rPr>
              <a:t>–</a:t>
            </a:r>
            <a:r>
              <a:rPr lang="en-GB" sz="2800" dirty="0" smtClean="0">
                <a:latin typeface="+mj-lt"/>
                <a:cs typeface="Arial"/>
              </a:rPr>
              <a:t>funded </a:t>
            </a:r>
            <a:r>
              <a:rPr lang="en-GB" sz="2800" dirty="0" smtClean="0">
                <a:latin typeface="+mj-lt"/>
              </a:rPr>
              <a:t>R</a:t>
            </a:r>
            <a:r>
              <a:rPr lang="en-GB" sz="2800" dirty="0" smtClean="0">
                <a:latin typeface="+mj-lt"/>
                <a:cs typeface="Arial"/>
              </a:rPr>
              <a:t>&amp;D institutions</a:t>
            </a:r>
          </a:p>
          <a:p>
            <a:pPr marL="342900" indent="-342900">
              <a:spcBef>
                <a:spcPts val="1200"/>
              </a:spcBef>
              <a:spcAft>
                <a:spcPts val="1800"/>
              </a:spcAft>
              <a:buAutoNum type="arabicPeriod"/>
            </a:pPr>
            <a:r>
              <a:rPr lang="en-GB" sz="2800" dirty="0" smtClean="0">
                <a:latin typeface="+mj-lt"/>
              </a:rPr>
              <a:t>Conclusions</a:t>
            </a:r>
            <a:endParaRPr lang="en-GB" sz="2800" dirty="0" smtClean="0">
              <a:latin typeface="+mj-lt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35696" y="457200"/>
            <a:ext cx="5472608" cy="811560"/>
          </a:xfrm>
        </p:spPr>
        <p:txBody>
          <a:bodyPr/>
          <a:lstStyle/>
          <a:p>
            <a:pPr algn="ctr"/>
            <a:r>
              <a:rPr lang="sk-SK" dirty="0" smtClean="0"/>
              <a:t>USE OF SK CRIS DATA</a:t>
            </a:r>
            <a:endParaRPr lang="sk-SK" dirty="0"/>
          </a:p>
        </p:txBody>
      </p:sp>
      <p:sp>
        <p:nvSpPr>
          <p:cNvPr id="6" name="BlokTextu 5"/>
          <p:cNvSpPr txBox="1"/>
          <p:nvPr/>
        </p:nvSpPr>
        <p:spPr>
          <a:xfrm>
            <a:off x="0" y="126876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b="1" dirty="0" smtClean="0"/>
              <a:t>PROJECT </a:t>
            </a:r>
            <a:r>
              <a:rPr lang="en-GB" sz="2400" b="1" dirty="0" smtClean="0"/>
              <a:t>National infrastructure for supporting technology transfer in Slovakia – NITT SK </a:t>
            </a:r>
            <a:r>
              <a:rPr lang="sk-SK" sz="2400" b="1" dirty="0" smtClean="0"/>
              <a:t> (</a:t>
            </a:r>
            <a:r>
              <a:rPr lang="sk-SK" sz="2400" b="1" dirty="0" smtClean="0">
                <a:hlinkClick r:id="rId3"/>
              </a:rPr>
              <a:t>http://nitt.cvtisr.sk</a:t>
            </a:r>
            <a:r>
              <a:rPr lang="sk-SK" sz="2400" b="1" dirty="0" smtClean="0"/>
              <a:t>) </a:t>
            </a:r>
          </a:p>
        </p:txBody>
      </p:sp>
      <p:pic>
        <p:nvPicPr>
          <p:cNvPr id="7" name="Obrázok 6" descr="logo_nitt_cierne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7584" y="0"/>
            <a:ext cx="1291146" cy="565884"/>
          </a:xfrm>
          <a:prstGeom prst="rect">
            <a:avLst/>
          </a:prstGeom>
        </p:spPr>
      </p:pic>
      <p:pic>
        <p:nvPicPr>
          <p:cNvPr id="9" name="Obrázok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581428" cy="587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Users\SABAKA~1.SPA\AppData\Local\Temp\Rar$DR13.609\Europsky fond regionalneho rozvoja\EU-EFRR-VERTICAL-COLOR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0"/>
            <a:ext cx="1087336" cy="1005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C:\Documents and Settings\Administrator\My Documents\Daniela\NISPEZ\logo_OP_VaV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0"/>
            <a:ext cx="1043608" cy="104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ástupný symbol päty 11"/>
          <p:cNvSpPr>
            <a:spLocks noGrp="1"/>
          </p:cNvSpPr>
          <p:nvPr>
            <p:ph type="ftr" sz="quarter" idx="11"/>
          </p:nvPr>
        </p:nvSpPr>
        <p:spPr>
          <a:xfrm>
            <a:off x="2195736" y="76201"/>
            <a:ext cx="4281264" cy="256455"/>
          </a:xfrm>
        </p:spPr>
        <p:txBody>
          <a:bodyPr/>
          <a:lstStyle/>
          <a:p>
            <a:r>
              <a:rPr lang="en-US" dirty="0" smtClean="0"/>
              <a:t>EuroCRIS Membership Meeting Bonn 13th -14th May 2013</a:t>
            </a:r>
            <a:endParaRPr lang="sk-SK" dirty="0"/>
          </a:p>
        </p:txBody>
      </p:sp>
      <p:sp>
        <p:nvSpPr>
          <p:cNvPr id="13" name="BlokTextu 12"/>
          <p:cNvSpPr txBox="1"/>
          <p:nvPr/>
        </p:nvSpPr>
        <p:spPr>
          <a:xfrm>
            <a:off x="251520" y="2348880"/>
            <a:ext cx="889248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0"/>
              </a:spcBef>
            </a:pPr>
            <a:r>
              <a:rPr lang="sk-SK" sz="2000" b="1" u="sng" dirty="0" smtClean="0">
                <a:solidFill>
                  <a:srgbClr val="C00000"/>
                </a:solidFill>
              </a:rPr>
              <a:t>T</a:t>
            </a:r>
            <a:r>
              <a:rPr lang="en-GB" sz="2000" b="1" u="sng" dirty="0" smtClean="0">
                <a:solidFill>
                  <a:srgbClr val="C00000"/>
                </a:solidFill>
              </a:rPr>
              <a:t>o</a:t>
            </a:r>
            <a:r>
              <a:rPr lang="en-GB" sz="2000" u="sng" dirty="0" smtClean="0">
                <a:solidFill>
                  <a:srgbClr val="C00000"/>
                </a:solidFill>
              </a:rPr>
              <a:t> </a:t>
            </a:r>
            <a:r>
              <a:rPr lang="en-GB" sz="2000" b="1" u="sng" dirty="0" smtClean="0">
                <a:solidFill>
                  <a:srgbClr val="C00000"/>
                </a:solidFill>
              </a:rPr>
              <a:t>propose and put into effect the national infrastructure to support technology transfer</a:t>
            </a:r>
            <a:r>
              <a:rPr lang="en-GB" sz="2000" dirty="0" smtClean="0">
                <a:solidFill>
                  <a:srgbClr val="C00000"/>
                </a:solidFill>
              </a:rPr>
              <a:t>, and thus </a:t>
            </a:r>
            <a:r>
              <a:rPr lang="en-GB" sz="2000" b="1" dirty="0" smtClean="0">
                <a:solidFill>
                  <a:srgbClr val="C00000"/>
                </a:solidFill>
              </a:rPr>
              <a:t>contribute</a:t>
            </a:r>
            <a:r>
              <a:rPr lang="en-GB" sz="2000" dirty="0" smtClean="0">
                <a:solidFill>
                  <a:srgbClr val="C00000"/>
                </a:solidFill>
              </a:rPr>
              <a:t> directly </a:t>
            </a:r>
            <a:r>
              <a:rPr lang="en-GB" sz="2000" b="1" dirty="0" smtClean="0">
                <a:solidFill>
                  <a:srgbClr val="C00000"/>
                </a:solidFill>
              </a:rPr>
              <a:t>to</a:t>
            </a:r>
            <a:r>
              <a:rPr lang="en-GB" sz="2000" dirty="0" smtClean="0">
                <a:solidFill>
                  <a:srgbClr val="C00000"/>
                </a:solidFill>
              </a:rPr>
              <a:t> more intensive and efficient </a:t>
            </a:r>
            <a:r>
              <a:rPr lang="en-GB" sz="2000" b="1" dirty="0" smtClean="0">
                <a:solidFill>
                  <a:srgbClr val="C00000"/>
                </a:solidFill>
              </a:rPr>
              <a:t>state support to research and development</a:t>
            </a:r>
            <a:r>
              <a:rPr lang="en-GB" sz="2000" dirty="0" smtClean="0"/>
              <a:t>. </a:t>
            </a:r>
            <a:endParaRPr lang="sk-SK" sz="2000" b="1" i="1" u="sng" dirty="0" smtClean="0"/>
          </a:p>
          <a:p>
            <a:pPr>
              <a:spcBef>
                <a:spcPts val="1000"/>
              </a:spcBef>
            </a:pPr>
            <a:r>
              <a:rPr lang="en-GB" sz="2000" b="1" i="1" u="sng" dirty="0" smtClean="0"/>
              <a:t>Beneficiary </a:t>
            </a:r>
            <a:r>
              <a:rPr lang="en-GB" sz="2000" b="1" dirty="0" smtClean="0"/>
              <a:t>: the Slovak Centre of Scientific and Technical Information </a:t>
            </a:r>
            <a:r>
              <a:rPr lang="sk-SK" sz="2000" b="1" dirty="0" smtClean="0"/>
              <a:t>	          		</a:t>
            </a:r>
            <a:r>
              <a:rPr lang="en-GB" sz="2000" b="1" dirty="0" smtClean="0"/>
              <a:t>in Bratislava</a:t>
            </a:r>
          </a:p>
          <a:p>
            <a:pPr>
              <a:spcBef>
                <a:spcPts val="1000"/>
              </a:spcBef>
            </a:pPr>
            <a:r>
              <a:rPr lang="en-GB" sz="2000" b="1" i="1" u="sng" dirty="0" smtClean="0"/>
              <a:t>Operational programme </a:t>
            </a:r>
            <a:r>
              <a:rPr lang="en-GB" sz="2000" b="1" dirty="0" smtClean="0"/>
              <a:t>: R&amp;D</a:t>
            </a:r>
          </a:p>
          <a:p>
            <a:pPr>
              <a:spcBef>
                <a:spcPts val="1000"/>
              </a:spcBef>
            </a:pPr>
            <a:r>
              <a:rPr lang="en-GB" sz="2000" b="1" i="1" u="sng" dirty="0" smtClean="0"/>
              <a:t>Co-financed by </a:t>
            </a:r>
            <a:r>
              <a:rPr lang="en-GB" sz="2000" b="1" dirty="0" smtClean="0"/>
              <a:t>: European Regional Development Fund</a:t>
            </a:r>
          </a:p>
          <a:p>
            <a:pPr>
              <a:spcBef>
                <a:spcPts val="1000"/>
              </a:spcBef>
            </a:pPr>
            <a:r>
              <a:rPr lang="en-GB" sz="2000" b="1" i="1" u="sng" dirty="0" smtClean="0"/>
              <a:t>Budget </a:t>
            </a:r>
            <a:r>
              <a:rPr lang="en-GB" sz="2000" b="1" dirty="0" smtClean="0"/>
              <a:t>: €8,234,571.17</a:t>
            </a:r>
          </a:p>
          <a:p>
            <a:pPr>
              <a:spcBef>
                <a:spcPts val="1000"/>
              </a:spcBef>
            </a:pPr>
            <a:r>
              <a:rPr lang="en-GB" sz="2000" b="1" i="1" u="sng" dirty="0" smtClean="0"/>
              <a:t>Duration </a:t>
            </a:r>
            <a:r>
              <a:rPr lang="en-GB" sz="2000" b="1" dirty="0" smtClean="0"/>
              <a:t>: June 2010 – December 2014</a:t>
            </a:r>
          </a:p>
          <a:p>
            <a:pPr>
              <a:spcBef>
                <a:spcPts val="1000"/>
              </a:spcBef>
              <a:spcAft>
                <a:spcPts val="1200"/>
              </a:spcAft>
            </a:pPr>
            <a:r>
              <a:rPr lang="en-GB" sz="2000" b="1" i="1" u="sng" dirty="0" smtClean="0"/>
              <a:t>Target group </a:t>
            </a:r>
            <a:r>
              <a:rPr lang="en-GB" sz="2000" b="1" dirty="0" smtClean="0"/>
              <a:t>: </a:t>
            </a:r>
            <a:r>
              <a:rPr lang="sk-SK" sz="2000" b="1" dirty="0" smtClean="0"/>
              <a:t> </a:t>
            </a:r>
            <a:r>
              <a:rPr lang="en-GB" sz="2400" b="1" dirty="0" smtClean="0">
                <a:solidFill>
                  <a:srgbClr val="C00000"/>
                </a:solidFill>
              </a:rPr>
              <a:t>academic community at SK universities, SAS, </a:t>
            </a:r>
            <a:r>
              <a:rPr lang="sk-SK" sz="2400" b="1" dirty="0" smtClean="0">
                <a:solidFill>
                  <a:srgbClr val="C00000"/>
                </a:solidFill>
              </a:rPr>
              <a:t>			</a:t>
            </a:r>
            <a:r>
              <a:rPr lang="en-GB" sz="2400" b="1" dirty="0" smtClean="0">
                <a:solidFill>
                  <a:srgbClr val="C00000"/>
                </a:solidFill>
              </a:rPr>
              <a:t>public research institutes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35696" y="457200"/>
            <a:ext cx="5472608" cy="811560"/>
          </a:xfrm>
        </p:spPr>
        <p:txBody>
          <a:bodyPr/>
          <a:lstStyle/>
          <a:p>
            <a:pPr algn="ctr"/>
            <a:r>
              <a:rPr lang="sk-SK" dirty="0" smtClean="0"/>
              <a:t>USE OF SK CRIS DATA</a:t>
            </a:r>
            <a:endParaRPr lang="sk-SK" dirty="0"/>
          </a:p>
        </p:txBody>
      </p:sp>
      <p:pic>
        <p:nvPicPr>
          <p:cNvPr id="7" name="Obrázok 6" descr="logo_nitt_cierne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7584" y="0"/>
            <a:ext cx="1291146" cy="565884"/>
          </a:xfrm>
          <a:prstGeom prst="rect">
            <a:avLst/>
          </a:prstGeom>
        </p:spPr>
      </p:pic>
      <p:sp>
        <p:nvSpPr>
          <p:cNvPr id="8" name="BlokTextu 7"/>
          <p:cNvSpPr txBox="1"/>
          <p:nvPr/>
        </p:nvSpPr>
        <p:spPr>
          <a:xfrm>
            <a:off x="0" y="3140968"/>
            <a:ext cx="8820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endParaRPr lang="sk-SK" dirty="0"/>
          </a:p>
        </p:txBody>
      </p:sp>
      <p:pic>
        <p:nvPicPr>
          <p:cNvPr id="9" name="Obrázok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81428" cy="587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Users\SABAKA~1.SPA\AppData\Local\Temp\Rar$DR13.609\Europsky fond regionalneho rozvoja\EU-EFRR-VERTICAL-COLO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0"/>
            <a:ext cx="1087336" cy="1005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C:\Documents and Settings\Administrator\My Documents\Daniela\NISPEZ\logo_OP_VaV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276" y="0"/>
            <a:ext cx="963724" cy="965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ástupný symbol päty 11"/>
          <p:cNvSpPr>
            <a:spLocks noGrp="1"/>
          </p:cNvSpPr>
          <p:nvPr>
            <p:ph type="ftr" sz="quarter" idx="11"/>
          </p:nvPr>
        </p:nvSpPr>
        <p:spPr>
          <a:xfrm>
            <a:off x="2411760" y="76200"/>
            <a:ext cx="4065240" cy="217685"/>
          </a:xfrm>
        </p:spPr>
        <p:txBody>
          <a:bodyPr/>
          <a:lstStyle/>
          <a:p>
            <a:r>
              <a:rPr lang="en-US" dirty="0" err="1" smtClean="0"/>
              <a:t>EuroCRIS</a:t>
            </a:r>
            <a:r>
              <a:rPr lang="en-US" dirty="0" smtClean="0"/>
              <a:t> Membership Meeting Bonn 13th -14th May 2013</a:t>
            </a:r>
            <a:endParaRPr lang="sk-SK" dirty="0"/>
          </a:p>
        </p:txBody>
      </p:sp>
      <p:sp>
        <p:nvSpPr>
          <p:cNvPr id="14" name="BlokTextu 13"/>
          <p:cNvSpPr txBox="1"/>
          <p:nvPr/>
        </p:nvSpPr>
        <p:spPr>
          <a:xfrm>
            <a:off x="0" y="1196752"/>
            <a:ext cx="9144000" cy="5491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  <a:spcAft>
                <a:spcPts val="1800"/>
              </a:spcAft>
            </a:pPr>
            <a:r>
              <a:rPr lang="en-GB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Technology transfer (TT) </a:t>
            </a:r>
          </a:p>
          <a:p>
            <a:pPr algn="ctr">
              <a:lnSpc>
                <a:spcPts val="3500"/>
              </a:lnSpc>
              <a:spcAft>
                <a:spcPts val="1800"/>
              </a:spcAft>
            </a:pPr>
            <a:r>
              <a:rPr lang="en-GB" sz="2800" dirty="0" smtClean="0">
                <a:latin typeface="+mj-lt"/>
              </a:rPr>
              <a:t>is the process of transferring skills, knowledge, technologies, methods of manufacturing, samples of manufacturing and facilities among  governments or universities and other R</a:t>
            </a:r>
            <a:r>
              <a:rPr lang="en-GB" sz="2800" dirty="0" smtClean="0">
                <a:latin typeface="+mj-lt"/>
                <a:cs typeface="Arial"/>
              </a:rPr>
              <a:t>&amp;</a:t>
            </a:r>
            <a:r>
              <a:rPr lang="en-GB" sz="2800" dirty="0" smtClean="0">
                <a:latin typeface="+mj-lt"/>
              </a:rPr>
              <a:t>D institutions to ensure that scientific and technological developments are accessible to a wider range of users who can then further develop and exploit the technology into new products, processes, applications, materials or services. </a:t>
            </a:r>
          </a:p>
          <a:p>
            <a:pPr algn="ctr">
              <a:lnSpc>
                <a:spcPts val="3500"/>
              </a:lnSpc>
            </a:pPr>
            <a:r>
              <a:rPr lang="en-GB" sz="2800" dirty="0" smtClean="0">
                <a:latin typeface="+mj-lt"/>
              </a:rPr>
              <a:t>The transfer of new technology from the originator to a secondary user, in an attempt to boost economy.</a:t>
            </a:r>
            <a:endParaRPr lang="en-GB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35696" y="457200"/>
            <a:ext cx="5472608" cy="811560"/>
          </a:xfrm>
        </p:spPr>
        <p:txBody>
          <a:bodyPr/>
          <a:lstStyle/>
          <a:p>
            <a:pPr algn="ctr"/>
            <a:r>
              <a:rPr lang="sk-SK" dirty="0" smtClean="0"/>
              <a:t>USE OF SK CRIS DATA</a:t>
            </a:r>
            <a:endParaRPr lang="sk-SK" dirty="0"/>
          </a:p>
        </p:txBody>
      </p:sp>
      <p:pic>
        <p:nvPicPr>
          <p:cNvPr id="7" name="Obrázok 6" descr="logo_nitt_cierne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7584" y="0"/>
            <a:ext cx="1291146" cy="565884"/>
          </a:xfrm>
          <a:prstGeom prst="rect">
            <a:avLst/>
          </a:prstGeom>
        </p:spPr>
      </p:pic>
      <p:pic>
        <p:nvPicPr>
          <p:cNvPr id="9" name="Obrázok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81428" cy="587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Users\SABAKA~1.SPA\AppData\Local\Temp\Rar$DR13.609\Europsky fond regionalneho rozvoja\EU-EFRR-VERTICAL-COLO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0"/>
            <a:ext cx="1087336" cy="1005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C:\Documents and Settings\Administrator\My Documents\Daniela\NISPEZ\logo_OP_VaV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276" y="0"/>
            <a:ext cx="963724" cy="965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ástupný symbol päty 11"/>
          <p:cNvSpPr>
            <a:spLocks noGrp="1"/>
          </p:cNvSpPr>
          <p:nvPr>
            <p:ph type="ftr" sz="quarter" idx="11"/>
          </p:nvPr>
        </p:nvSpPr>
        <p:spPr>
          <a:xfrm>
            <a:off x="2195736" y="76200"/>
            <a:ext cx="4281264" cy="400472"/>
          </a:xfrm>
        </p:spPr>
        <p:txBody>
          <a:bodyPr/>
          <a:lstStyle/>
          <a:p>
            <a:r>
              <a:rPr lang="en-US" dirty="0" smtClean="0"/>
              <a:t>EuroCRIS Membership Meeting Bonn 13th -14th May 2013</a:t>
            </a:r>
            <a:endParaRPr lang="sk-SK" dirty="0"/>
          </a:p>
        </p:txBody>
      </p:sp>
      <p:sp>
        <p:nvSpPr>
          <p:cNvPr id="13" name="BlokTextu 12"/>
          <p:cNvSpPr txBox="1"/>
          <p:nvPr/>
        </p:nvSpPr>
        <p:spPr>
          <a:xfrm>
            <a:off x="539552" y="1556792"/>
            <a:ext cx="8064896" cy="4501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3200" b="1" dirty="0" smtClean="0">
                <a:latin typeface="+mj-lt"/>
              </a:rPr>
              <a:t>OBJECTIVE 1 of NITT SK  PROJECT </a:t>
            </a:r>
          </a:p>
          <a:p>
            <a:pPr algn="ctr"/>
            <a:endParaRPr lang="sk-SK" sz="2000" b="1" dirty="0" smtClean="0">
              <a:latin typeface="+mj-lt"/>
            </a:endParaRPr>
          </a:p>
          <a:p>
            <a:pPr algn="ctr"/>
            <a:r>
              <a:rPr lang="sk-SK" sz="3200" b="1" dirty="0" smtClean="0">
                <a:latin typeface="+mj-lt"/>
              </a:rPr>
              <a:t> </a:t>
            </a:r>
          </a:p>
          <a:p>
            <a:pPr algn="ctr">
              <a:lnSpc>
                <a:spcPts val="4500"/>
              </a:lnSpc>
            </a:pPr>
            <a:r>
              <a:rPr lang="en-GB" sz="3200" b="1" dirty="0" smtClean="0">
                <a:latin typeface="+mj-lt"/>
              </a:rPr>
              <a:t>Establish and operate</a:t>
            </a:r>
          </a:p>
          <a:p>
            <a:pPr algn="ctr">
              <a:lnSpc>
                <a:spcPts val="4500"/>
              </a:lnSpc>
              <a:spcAft>
                <a:spcPts val="1800"/>
              </a:spcAft>
            </a:pPr>
            <a:r>
              <a:rPr lang="en-GB" sz="3200" b="1" dirty="0" smtClean="0">
                <a:latin typeface="+mj-lt"/>
              </a:rPr>
              <a:t>Technology transfer centre at the SCSTI </a:t>
            </a:r>
            <a:endParaRPr lang="sk-SK" sz="3200" b="1" dirty="0" smtClean="0">
              <a:latin typeface="+mj-lt"/>
            </a:endParaRPr>
          </a:p>
          <a:p>
            <a:pPr algn="ctr">
              <a:lnSpc>
                <a:spcPts val="4500"/>
              </a:lnSpc>
            </a:pPr>
            <a:r>
              <a:rPr lang="en-GB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Propose and implement a </a:t>
            </a:r>
          </a:p>
          <a:p>
            <a:pPr algn="ctr">
              <a:lnSpc>
                <a:spcPts val="4500"/>
              </a:lnSpc>
            </a:pPr>
            <a:r>
              <a:rPr lang="en-GB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NATIONAL SYSTEM FOR SUPPORTING TECHNOLOGY TRANSFER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35696" y="457200"/>
            <a:ext cx="5472608" cy="811560"/>
          </a:xfrm>
        </p:spPr>
        <p:txBody>
          <a:bodyPr/>
          <a:lstStyle/>
          <a:p>
            <a:pPr algn="ctr"/>
            <a:r>
              <a:rPr lang="sk-SK" dirty="0" smtClean="0"/>
              <a:t>USE OF SK CRIS DATA</a:t>
            </a:r>
            <a:endParaRPr lang="sk-SK" dirty="0"/>
          </a:p>
        </p:txBody>
      </p:sp>
      <p:pic>
        <p:nvPicPr>
          <p:cNvPr id="7" name="Obrázok 6" descr="logo_nitt_cierne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7584" y="0"/>
            <a:ext cx="1291146" cy="565884"/>
          </a:xfrm>
          <a:prstGeom prst="rect">
            <a:avLst/>
          </a:prstGeom>
        </p:spPr>
      </p:pic>
      <p:pic>
        <p:nvPicPr>
          <p:cNvPr id="9" name="Obrázok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81428" cy="587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Users\SABAKA~1.SPA\AppData\Local\Temp\Rar$DR13.609\Europsky fond regionalneho rozvoja\EU-EFRR-VERTICAL-COLO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0"/>
            <a:ext cx="1087336" cy="1005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C:\Documents and Settings\Administrator\My Documents\Daniela\NISPEZ\logo_OP_VaV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276" y="0"/>
            <a:ext cx="963724" cy="965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ástupný symbol päty 11"/>
          <p:cNvSpPr>
            <a:spLocks noGrp="1"/>
          </p:cNvSpPr>
          <p:nvPr>
            <p:ph type="ftr" sz="quarter" idx="11"/>
          </p:nvPr>
        </p:nvSpPr>
        <p:spPr>
          <a:xfrm>
            <a:off x="2267744" y="76200"/>
            <a:ext cx="4209256" cy="217685"/>
          </a:xfrm>
        </p:spPr>
        <p:txBody>
          <a:bodyPr/>
          <a:lstStyle/>
          <a:p>
            <a:r>
              <a:rPr lang="en-US" dirty="0" err="1" smtClean="0"/>
              <a:t>EuroCRIS</a:t>
            </a:r>
            <a:r>
              <a:rPr lang="en-US" dirty="0" smtClean="0"/>
              <a:t> Membership Meeting Bonn 13th -14th May 2013</a:t>
            </a:r>
            <a:endParaRPr lang="sk-SK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51991" y="2294178"/>
            <a:ext cx="4192010" cy="307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Obdĺžnik 18"/>
          <p:cNvSpPr/>
          <p:nvPr/>
        </p:nvSpPr>
        <p:spPr>
          <a:xfrm>
            <a:off x="0" y="126876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</a:t>
            </a:r>
            <a:r>
              <a:rPr lang="en-GB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NATIONAL SYSTEM FOR SUPPORTING</a:t>
            </a:r>
            <a:r>
              <a:rPr lang="sk-SK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TECHNOLOGY TRANSFER</a:t>
            </a:r>
            <a:endParaRPr lang="sk-SK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GB" sz="2200" b="1" dirty="0" smtClean="0">
                <a:solidFill>
                  <a:srgbClr val="0000FF"/>
                </a:solidFill>
                <a:hlinkClick r:id="rId8"/>
              </a:rPr>
              <a:t>http://nptt.cvtisr.sk/</a:t>
            </a:r>
            <a:endParaRPr lang="sk-SK" sz="2200" b="1" dirty="0" smtClean="0">
              <a:solidFill>
                <a:srgbClr val="0000FF"/>
              </a:solidFill>
            </a:endParaRPr>
          </a:p>
        </p:txBody>
      </p:sp>
      <p:sp>
        <p:nvSpPr>
          <p:cNvPr id="20" name="BlokTextu 19"/>
          <p:cNvSpPr txBox="1"/>
          <p:nvPr/>
        </p:nvSpPr>
        <p:spPr>
          <a:xfrm>
            <a:off x="323528" y="5301208"/>
            <a:ext cx="88204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k-SK" sz="2000" dirty="0" smtClean="0"/>
              <a:t>8. </a:t>
            </a:r>
            <a:r>
              <a:rPr lang="en-GB" sz="2000" dirty="0" smtClean="0"/>
              <a:t>Helping establish technology transfer centres at universities, etc.</a:t>
            </a:r>
          </a:p>
          <a:p>
            <a:r>
              <a:rPr lang="en-GB" sz="2000" dirty="0" smtClean="0"/>
              <a:t>9. Other auxiliary services (preparation of methodological materials, drafting default agreements and contracts, organising specialised training courses, seminars and conferences, etc. </a:t>
            </a:r>
            <a:endParaRPr lang="sk-SK" sz="2000" dirty="0" smtClean="0"/>
          </a:p>
        </p:txBody>
      </p:sp>
      <p:sp>
        <p:nvSpPr>
          <p:cNvPr id="21" name="BlokTextu 20"/>
          <p:cNvSpPr txBox="1"/>
          <p:nvPr/>
        </p:nvSpPr>
        <p:spPr>
          <a:xfrm>
            <a:off x="395536" y="2132856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k-SK" dirty="0"/>
          </a:p>
        </p:txBody>
      </p:sp>
      <p:sp>
        <p:nvSpPr>
          <p:cNvPr id="22" name="Obdĺžnik 21"/>
          <p:cNvSpPr/>
          <p:nvPr/>
        </p:nvSpPr>
        <p:spPr>
          <a:xfrm>
            <a:off x="395536" y="2348880"/>
            <a:ext cx="460851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000" dirty="0" smtClean="0"/>
              <a:t>1. </a:t>
            </a:r>
            <a:r>
              <a:rPr lang="en-GB" sz="2000" dirty="0" smtClean="0"/>
              <a:t>Invention evaluation and commercial    assessment </a:t>
            </a:r>
          </a:p>
          <a:p>
            <a:pPr lvl="0"/>
            <a:r>
              <a:rPr lang="en-GB" sz="2000" dirty="0" smtClean="0"/>
              <a:t>2. Invention/intellectual property protection, patent application filing</a:t>
            </a:r>
          </a:p>
          <a:p>
            <a:r>
              <a:rPr lang="en-GB" sz="2000" dirty="0" smtClean="0"/>
              <a:t>3. Contract drafting &amp; negotiation</a:t>
            </a:r>
          </a:p>
          <a:p>
            <a:pPr lvl="0"/>
            <a:r>
              <a:rPr lang="en-GB" sz="2000" dirty="0" smtClean="0"/>
              <a:t>4. Research partnership development </a:t>
            </a:r>
          </a:p>
          <a:p>
            <a:pPr lvl="0"/>
            <a:r>
              <a:rPr lang="en-GB" sz="2000" dirty="0" smtClean="0"/>
              <a:t>5. Strategy &amp; planning</a:t>
            </a:r>
          </a:p>
          <a:p>
            <a:pPr lvl="0"/>
            <a:r>
              <a:rPr lang="en-GB" sz="2000" dirty="0" smtClean="0"/>
              <a:t>6. Impact review </a:t>
            </a:r>
          </a:p>
          <a:p>
            <a:pPr lvl="0"/>
            <a:r>
              <a:rPr lang="en-GB" sz="2000" dirty="0" smtClean="0"/>
              <a:t>7. Consultancy &amp; research services </a:t>
            </a:r>
            <a:endParaRPr lang="sk-SK" sz="2000" dirty="0" smtClean="0"/>
          </a:p>
        </p:txBody>
      </p:sp>
      <p:sp>
        <p:nvSpPr>
          <p:cNvPr id="23" name="BlokTextu 22"/>
          <p:cNvSpPr txBox="1"/>
          <p:nvPr/>
        </p:nvSpPr>
        <p:spPr>
          <a:xfrm>
            <a:off x="179512" y="1988840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+mj-lt"/>
              </a:rPr>
              <a:t>Services provided to public R</a:t>
            </a:r>
            <a:r>
              <a:rPr lang="en-GB" sz="2400" b="1" dirty="0" smtClean="0">
                <a:latin typeface="+mj-lt"/>
                <a:cs typeface="Arial"/>
              </a:rPr>
              <a:t>&amp;D institutions (e.g.):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35696" y="457200"/>
            <a:ext cx="5472608" cy="811560"/>
          </a:xfrm>
        </p:spPr>
        <p:txBody>
          <a:bodyPr/>
          <a:lstStyle/>
          <a:p>
            <a:pPr algn="ctr"/>
            <a:r>
              <a:rPr lang="sk-SK" dirty="0" smtClean="0"/>
              <a:t>USE OF SK CRIS DATA</a:t>
            </a:r>
            <a:endParaRPr lang="sk-SK" dirty="0"/>
          </a:p>
        </p:txBody>
      </p:sp>
      <p:pic>
        <p:nvPicPr>
          <p:cNvPr id="7" name="Obrázok 6" descr="logo_nitt_cierne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7584" y="0"/>
            <a:ext cx="1291146" cy="565884"/>
          </a:xfrm>
          <a:prstGeom prst="rect">
            <a:avLst/>
          </a:prstGeom>
        </p:spPr>
      </p:pic>
      <p:sp>
        <p:nvSpPr>
          <p:cNvPr id="8" name="BlokTextu 7"/>
          <p:cNvSpPr txBox="1"/>
          <p:nvPr/>
        </p:nvSpPr>
        <p:spPr>
          <a:xfrm>
            <a:off x="0" y="3140968"/>
            <a:ext cx="8820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endParaRPr lang="sk-SK" dirty="0"/>
          </a:p>
        </p:txBody>
      </p:sp>
      <p:pic>
        <p:nvPicPr>
          <p:cNvPr id="9" name="Obrázok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81428" cy="587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Users\SABAKA~1.SPA\AppData\Local\Temp\Rar$DR13.609\Europsky fond regionalneho rozvoja\EU-EFRR-VERTICAL-COLO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0"/>
            <a:ext cx="1087336" cy="1005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C:\Documents and Settings\Administrator\My Documents\Daniela\NISPEZ\logo_OP_VaV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276" y="0"/>
            <a:ext cx="963724" cy="965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ástupný symbol päty 11"/>
          <p:cNvSpPr>
            <a:spLocks noGrp="1"/>
          </p:cNvSpPr>
          <p:nvPr>
            <p:ph type="ftr" sz="quarter" idx="11"/>
          </p:nvPr>
        </p:nvSpPr>
        <p:spPr>
          <a:xfrm>
            <a:off x="2339752" y="76200"/>
            <a:ext cx="4137248" cy="217685"/>
          </a:xfrm>
        </p:spPr>
        <p:txBody>
          <a:bodyPr/>
          <a:lstStyle/>
          <a:p>
            <a:r>
              <a:rPr lang="en-US" dirty="0" err="1" smtClean="0"/>
              <a:t>EuroCRIS</a:t>
            </a:r>
            <a:r>
              <a:rPr lang="en-US" dirty="0" smtClean="0"/>
              <a:t> Membership Meeting Bonn 13th -14th May 2013</a:t>
            </a:r>
            <a:endParaRPr lang="sk-SK" dirty="0"/>
          </a:p>
        </p:txBody>
      </p:sp>
      <p:sp>
        <p:nvSpPr>
          <p:cNvPr id="13" name="BlokTextu 12"/>
          <p:cNvSpPr txBox="1"/>
          <p:nvPr/>
        </p:nvSpPr>
        <p:spPr>
          <a:xfrm>
            <a:off x="0" y="1412776"/>
            <a:ext cx="896448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we use SK CRIS data</a:t>
            </a:r>
          </a:p>
          <a:p>
            <a:pPr lvl="0"/>
            <a:endParaRPr lang="en-GB" sz="2800" dirty="0" smtClean="0"/>
          </a:p>
          <a:p>
            <a:pPr lvl="0"/>
            <a:r>
              <a:rPr lang="en-GB" sz="2800" dirty="0" smtClean="0"/>
              <a:t>Services related to TT and IPR protection are:</a:t>
            </a:r>
          </a:p>
          <a:p>
            <a:pPr marL="457200" lvl="0" indent="-457200">
              <a:buFont typeface="Wingdings" pitchFamily="2" charset="2"/>
              <a:buChar char="§"/>
            </a:pPr>
            <a:r>
              <a:rPr lang="en-GB" sz="2800" b="1" dirty="0" smtClean="0"/>
              <a:t>costly</a:t>
            </a:r>
          </a:p>
          <a:p>
            <a:pPr marL="457200" lvl="0" indent="-457200">
              <a:buFont typeface="Wingdings" pitchFamily="2" charset="2"/>
              <a:buChar char="§"/>
            </a:pPr>
            <a:r>
              <a:rPr lang="en-GB" sz="2800" b="1" dirty="0" smtClean="0"/>
              <a:t>provided</a:t>
            </a:r>
            <a:r>
              <a:rPr lang="en-GB" sz="2800" dirty="0" smtClean="0"/>
              <a:t> externally </a:t>
            </a:r>
            <a:r>
              <a:rPr lang="en-GB" sz="2800" b="1" dirty="0" smtClean="0"/>
              <a:t>by specialists</a:t>
            </a:r>
            <a:r>
              <a:rPr lang="en-GB" sz="2800" dirty="0" smtClean="0"/>
              <a:t>, e.g. IP attorneys, lawyers</a:t>
            </a:r>
            <a:r>
              <a:rPr lang="sk-SK" sz="2800" dirty="0" smtClean="0"/>
              <a:t>,</a:t>
            </a:r>
            <a:r>
              <a:rPr lang="en-GB" sz="2800" dirty="0" smtClean="0"/>
              <a:t> experts in commercialisation, evaluation of IP</a:t>
            </a:r>
          </a:p>
          <a:p>
            <a:pPr lvl="0">
              <a:buFontTx/>
              <a:buChar char="-"/>
            </a:pPr>
            <a:endParaRPr lang="en-GB" dirty="0" smtClean="0"/>
          </a:p>
          <a:p>
            <a:pPr algn="ctr">
              <a:spcAft>
                <a:spcPts val="1200"/>
              </a:spcAft>
            </a:pPr>
            <a:r>
              <a:rPr lang="en-GB" sz="2800" dirty="0" smtClean="0"/>
              <a:t>If there is a demand for services exceeding financial </a:t>
            </a:r>
            <a:r>
              <a:rPr lang="sk-SK" sz="2800" dirty="0" smtClean="0"/>
              <a:t>r</a:t>
            </a:r>
            <a:r>
              <a:rPr lang="en-GB" sz="2800" dirty="0" err="1" smtClean="0"/>
              <a:t>esources</a:t>
            </a:r>
            <a:r>
              <a:rPr lang="en-GB" sz="2800" dirty="0" smtClean="0"/>
              <a:t> we </a:t>
            </a:r>
            <a:r>
              <a:rPr lang="sk-SK" sz="2800" dirty="0" err="1" smtClean="0"/>
              <a:t>anticipate</a:t>
            </a:r>
            <a:r>
              <a:rPr lang="en-GB" sz="2800" dirty="0" smtClean="0"/>
              <a:t> a </a:t>
            </a:r>
            <a:r>
              <a:rPr lang="en-GB" sz="2800" b="1" dirty="0" smtClean="0"/>
              <a:t>competition for these resources</a:t>
            </a:r>
          </a:p>
          <a:p>
            <a:pPr algn="ctr"/>
            <a:r>
              <a:rPr lang="en-GB" sz="2800" dirty="0" smtClean="0"/>
              <a:t> </a:t>
            </a:r>
            <a:r>
              <a:rPr lang="en-GB" sz="2800" b="1" dirty="0" smtClean="0"/>
              <a:t>A task</a:t>
            </a:r>
            <a:r>
              <a:rPr lang="sk-SK" sz="2800" b="1" dirty="0" smtClean="0"/>
              <a:t>:</a:t>
            </a:r>
            <a:r>
              <a:rPr lang="en-GB" sz="2800" b="1" dirty="0" smtClean="0"/>
              <a:t> to prepare a methodology for evaluation of R&amp;D institutions  and research teams from the aspect of TT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35696" y="457200"/>
            <a:ext cx="5472608" cy="811560"/>
          </a:xfrm>
        </p:spPr>
        <p:txBody>
          <a:bodyPr/>
          <a:lstStyle/>
          <a:p>
            <a:pPr algn="ctr"/>
            <a:r>
              <a:rPr lang="sk-SK" dirty="0" smtClean="0"/>
              <a:t>USE OF SK CRIS DATA</a:t>
            </a:r>
            <a:endParaRPr lang="sk-SK" dirty="0"/>
          </a:p>
        </p:txBody>
      </p:sp>
      <p:pic>
        <p:nvPicPr>
          <p:cNvPr id="7" name="Obrázok 6" descr="logo_nitt_cierne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7584" y="0"/>
            <a:ext cx="1291146" cy="565884"/>
          </a:xfrm>
          <a:prstGeom prst="rect">
            <a:avLst/>
          </a:prstGeom>
        </p:spPr>
      </p:pic>
      <p:sp>
        <p:nvSpPr>
          <p:cNvPr id="8" name="BlokTextu 7"/>
          <p:cNvSpPr txBox="1"/>
          <p:nvPr/>
        </p:nvSpPr>
        <p:spPr>
          <a:xfrm>
            <a:off x="0" y="3140968"/>
            <a:ext cx="8820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endParaRPr lang="sk-SK" dirty="0"/>
          </a:p>
        </p:txBody>
      </p:sp>
      <p:pic>
        <p:nvPicPr>
          <p:cNvPr id="9" name="Obrázok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81428" cy="587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Users\SABAKA~1.SPA\AppData\Local\Temp\Rar$DR13.609\Europsky fond regionalneho rozvoja\EU-EFRR-VERTICAL-COLO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0"/>
            <a:ext cx="1087336" cy="1005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C:\Documents and Settings\Administrator\My Documents\Daniela\NISPEZ\logo_OP_VaV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276" y="0"/>
            <a:ext cx="963724" cy="965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ástupný symbol päty 11"/>
          <p:cNvSpPr>
            <a:spLocks noGrp="1"/>
          </p:cNvSpPr>
          <p:nvPr>
            <p:ph type="ftr" sz="quarter" idx="11"/>
          </p:nvPr>
        </p:nvSpPr>
        <p:spPr>
          <a:xfrm>
            <a:off x="2483768" y="76200"/>
            <a:ext cx="3993232" cy="406661"/>
          </a:xfrm>
        </p:spPr>
        <p:txBody>
          <a:bodyPr/>
          <a:lstStyle/>
          <a:p>
            <a:r>
              <a:rPr lang="en-US" dirty="0" err="1" smtClean="0"/>
              <a:t>EuroCRIS</a:t>
            </a:r>
            <a:r>
              <a:rPr lang="en-US" dirty="0" smtClean="0"/>
              <a:t> Membership Meeting Bonn 13th -14th May 2013</a:t>
            </a:r>
            <a:endParaRPr lang="sk-SK" dirty="0"/>
          </a:p>
        </p:txBody>
      </p:sp>
      <p:sp>
        <p:nvSpPr>
          <p:cNvPr id="13" name="BlokTextu 12"/>
          <p:cNvSpPr txBox="1"/>
          <p:nvPr/>
        </p:nvSpPr>
        <p:spPr>
          <a:xfrm>
            <a:off x="0" y="1196752"/>
            <a:ext cx="8964487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Pre-conditions</a:t>
            </a:r>
            <a:r>
              <a:rPr lang="en-GB" sz="2800" dirty="0" smtClean="0"/>
              <a:t>:</a:t>
            </a:r>
          </a:p>
          <a:p>
            <a:endParaRPr lang="en-GB" sz="1400" dirty="0" smtClean="0"/>
          </a:p>
          <a:p>
            <a:pPr marL="342900" lvl="0" indent="-342900">
              <a:spcAft>
                <a:spcPts val="1200"/>
              </a:spcAft>
              <a:buFont typeface="Wingdings" pitchFamily="2" charset="2"/>
              <a:buChar char="§"/>
            </a:pPr>
            <a:r>
              <a:rPr lang="en-GB" sz="2600" dirty="0" smtClean="0">
                <a:latin typeface="+mj-lt"/>
              </a:rPr>
              <a:t>no additional information will be requested from R&amp;D institutions (i.e. using the existing data, no additional administrative burden on R&amp;D institutions)</a:t>
            </a:r>
          </a:p>
          <a:p>
            <a:pPr marL="342900" lvl="0" indent="-342900">
              <a:spcAft>
                <a:spcPts val="1200"/>
              </a:spcAft>
              <a:buFont typeface="Wingdings" pitchFamily="2" charset="2"/>
              <a:buChar char="§"/>
            </a:pPr>
            <a:r>
              <a:rPr lang="en-GB" sz="2600" dirty="0" smtClean="0">
                <a:latin typeface="+mj-lt"/>
              </a:rPr>
              <a:t>use only </a:t>
            </a:r>
            <a:r>
              <a:rPr lang="sk-SK" sz="2600" dirty="0" err="1" smtClean="0">
                <a:latin typeface="+mj-lt"/>
              </a:rPr>
              <a:t>of</a:t>
            </a:r>
            <a:r>
              <a:rPr lang="sk-SK" sz="2600" dirty="0" smtClean="0">
                <a:latin typeface="+mj-lt"/>
              </a:rPr>
              <a:t> </a:t>
            </a:r>
            <a:r>
              <a:rPr lang="en-GB" sz="2600" dirty="0" smtClean="0">
                <a:latin typeface="+mj-lt"/>
              </a:rPr>
              <a:t>databases administered by or licensed to SCSTI</a:t>
            </a:r>
          </a:p>
          <a:p>
            <a:pPr marL="342900" lvl="0" indent="-342900">
              <a:spcAft>
                <a:spcPts val="1200"/>
              </a:spcAft>
              <a:buFont typeface="Wingdings" pitchFamily="2" charset="2"/>
              <a:buChar char="§"/>
            </a:pPr>
            <a:r>
              <a:rPr lang="en-GB" sz="2600" dirty="0" smtClean="0">
                <a:latin typeface="+mj-lt"/>
              </a:rPr>
              <a:t>selection of evaluation indicators with prime focus on TT</a:t>
            </a:r>
          </a:p>
          <a:p>
            <a:pPr marL="342900" lvl="0" indent="-342900">
              <a:spcAft>
                <a:spcPts val="1200"/>
              </a:spcAft>
              <a:buFont typeface="Wingdings" pitchFamily="2" charset="2"/>
              <a:buChar char="§"/>
            </a:pPr>
            <a:r>
              <a:rPr lang="en-GB" sz="2600" dirty="0" smtClean="0">
                <a:latin typeface="+mj-lt"/>
              </a:rPr>
              <a:t>evaluation at two levels (faculty</a:t>
            </a:r>
            <a:r>
              <a:rPr lang="sk-SK" sz="2600" dirty="0" smtClean="0">
                <a:latin typeface="+mj-lt"/>
              </a:rPr>
              <a:t>/</a:t>
            </a:r>
            <a:r>
              <a:rPr lang="en-GB" sz="2600" dirty="0" smtClean="0">
                <a:latin typeface="+mj-lt"/>
              </a:rPr>
              <a:t>research institute</a:t>
            </a:r>
            <a:r>
              <a:rPr lang="sk-SK" sz="2600" dirty="0" smtClean="0">
                <a:latin typeface="+mj-lt"/>
              </a:rPr>
              <a:t> and </a:t>
            </a:r>
            <a:r>
              <a:rPr lang="sk-SK" sz="2600" dirty="0" err="1" smtClean="0">
                <a:latin typeface="+mj-lt"/>
              </a:rPr>
              <a:t>research</a:t>
            </a:r>
            <a:r>
              <a:rPr lang="sk-SK" sz="2600" dirty="0" smtClean="0">
                <a:latin typeface="+mj-lt"/>
              </a:rPr>
              <a:t> team</a:t>
            </a:r>
            <a:r>
              <a:rPr lang="en-GB" sz="2600" dirty="0" smtClean="0">
                <a:latin typeface="+mj-lt"/>
              </a:rPr>
              <a:t>)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en-GB" sz="2600" dirty="0" smtClean="0">
                <a:latin typeface="+mj-lt"/>
              </a:rPr>
              <a:t>methodology for evaluation is  a confidential internal document  of informative character and serves for decision-making for funding TT at public R&amp;D institutions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35696" y="457200"/>
            <a:ext cx="5472608" cy="811560"/>
          </a:xfrm>
        </p:spPr>
        <p:txBody>
          <a:bodyPr/>
          <a:lstStyle/>
          <a:p>
            <a:pPr algn="ctr"/>
            <a:r>
              <a:rPr lang="sk-SK" dirty="0" smtClean="0"/>
              <a:t>USE OF SK CRIS DATA</a:t>
            </a:r>
            <a:endParaRPr lang="sk-SK" dirty="0"/>
          </a:p>
        </p:txBody>
      </p:sp>
      <p:pic>
        <p:nvPicPr>
          <p:cNvPr id="7" name="Obrázok 6" descr="logo_nitt_cierne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7584" y="0"/>
            <a:ext cx="1291146" cy="565884"/>
          </a:xfrm>
          <a:prstGeom prst="rect">
            <a:avLst/>
          </a:prstGeom>
        </p:spPr>
      </p:pic>
      <p:sp>
        <p:nvSpPr>
          <p:cNvPr id="8" name="BlokTextu 7"/>
          <p:cNvSpPr txBox="1"/>
          <p:nvPr/>
        </p:nvSpPr>
        <p:spPr>
          <a:xfrm>
            <a:off x="0" y="3140968"/>
            <a:ext cx="8820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endParaRPr lang="sk-SK" dirty="0"/>
          </a:p>
        </p:txBody>
      </p:sp>
      <p:pic>
        <p:nvPicPr>
          <p:cNvPr id="9" name="Obrázok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81428" cy="587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Users\SABAKA~1.SPA\AppData\Local\Temp\Rar$DR13.609\Europsky fond regionalneho rozvoja\EU-EFRR-VERTICAL-COLO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0"/>
            <a:ext cx="1087336" cy="1005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C:\Documents and Settings\Administrator\My Documents\Daniela\NISPEZ\logo_OP_VaV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276" y="0"/>
            <a:ext cx="963724" cy="965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ástupný symbol päty 11"/>
          <p:cNvSpPr>
            <a:spLocks noGrp="1"/>
          </p:cNvSpPr>
          <p:nvPr>
            <p:ph type="ftr" sz="quarter" idx="11"/>
          </p:nvPr>
        </p:nvSpPr>
        <p:spPr>
          <a:xfrm>
            <a:off x="2267744" y="76200"/>
            <a:ext cx="4209256" cy="217685"/>
          </a:xfrm>
        </p:spPr>
        <p:txBody>
          <a:bodyPr/>
          <a:lstStyle/>
          <a:p>
            <a:r>
              <a:rPr lang="en-US" dirty="0" err="1" smtClean="0"/>
              <a:t>EuroCRIS</a:t>
            </a:r>
            <a:r>
              <a:rPr lang="en-US" dirty="0" smtClean="0"/>
              <a:t> Membership Meeting Bonn 13th -14th May 2013</a:t>
            </a:r>
            <a:endParaRPr lang="sk-SK" dirty="0"/>
          </a:p>
        </p:txBody>
      </p:sp>
      <p:sp>
        <p:nvSpPr>
          <p:cNvPr id="14" name="BlokTextu 13"/>
          <p:cNvSpPr txBox="1"/>
          <p:nvPr/>
        </p:nvSpPr>
        <p:spPr>
          <a:xfrm>
            <a:off x="251520" y="1340475"/>
            <a:ext cx="856895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Sources of information</a:t>
            </a:r>
            <a:r>
              <a:rPr lang="en-GB" sz="2800" dirty="0" smtClean="0"/>
              <a:t>:</a:t>
            </a:r>
            <a:endParaRPr lang="en-GB" sz="2800" b="1" dirty="0" smtClean="0"/>
          </a:p>
          <a:p>
            <a:pPr lvl="0">
              <a:spcBef>
                <a:spcPts val="1800"/>
              </a:spcBef>
            </a:pPr>
            <a:r>
              <a:rPr lang="en-GB" sz="2800" b="1" dirty="0" smtClean="0"/>
              <a:t>	      SK CRIS</a:t>
            </a:r>
            <a:r>
              <a:rPr lang="en-GB" sz="2800" dirty="0" smtClean="0"/>
              <a:t> </a:t>
            </a:r>
          </a:p>
          <a:p>
            <a:pPr lvl="0">
              <a:spcBef>
                <a:spcPts val="1800"/>
              </a:spcBef>
            </a:pPr>
            <a:r>
              <a:rPr lang="en-GB" sz="2800" b="1" dirty="0" smtClean="0"/>
              <a:t>	      CREPČ/CRPA</a:t>
            </a:r>
            <a:r>
              <a:rPr lang="en-GB" sz="2800" dirty="0" smtClean="0"/>
              <a:t> - register of publications of 		universities classified </a:t>
            </a:r>
            <a:r>
              <a:rPr lang="sk-SK" sz="2800" dirty="0" smtClean="0"/>
              <a:t>by</a:t>
            </a:r>
            <a:r>
              <a:rPr lang="en-GB" sz="2800" dirty="0" smtClean="0"/>
              <a:t> categories </a:t>
            </a:r>
          </a:p>
          <a:p>
            <a:pPr lvl="0">
              <a:spcBef>
                <a:spcPts val="1800"/>
              </a:spcBef>
            </a:pPr>
            <a:r>
              <a:rPr lang="en-GB" sz="2800" b="1" dirty="0" smtClean="0"/>
              <a:t>	      </a:t>
            </a:r>
            <a:r>
              <a:rPr lang="en-GB" sz="2800" b="1" dirty="0" err="1" smtClean="0"/>
              <a:t>InCites</a:t>
            </a:r>
            <a:r>
              <a:rPr lang="en-GB" sz="2800" dirty="0" smtClean="0"/>
              <a:t> –</a:t>
            </a:r>
            <a:r>
              <a:rPr lang="sk-SK" sz="2800" dirty="0" smtClean="0"/>
              <a:t>T</a:t>
            </a:r>
            <a:r>
              <a:rPr lang="en-GB" sz="2800" dirty="0" smtClean="0"/>
              <a:t>h-R analytical tool for evaluation 		based on </a:t>
            </a:r>
            <a:r>
              <a:rPr lang="en-GB" sz="2800" dirty="0" err="1" smtClean="0"/>
              <a:t>bibliometric</a:t>
            </a:r>
            <a:r>
              <a:rPr lang="en-GB" sz="2800" dirty="0" smtClean="0"/>
              <a:t> data </a:t>
            </a:r>
          </a:p>
          <a:p>
            <a:pPr lvl="0">
              <a:spcBef>
                <a:spcPts val="1800"/>
              </a:spcBef>
            </a:pPr>
            <a:r>
              <a:rPr lang="en-GB" sz="2800" b="1" dirty="0" smtClean="0"/>
              <a:t>	      </a:t>
            </a:r>
            <a:r>
              <a:rPr lang="en-GB" sz="2800" b="1" dirty="0" err="1" smtClean="0"/>
              <a:t>Derwent</a:t>
            </a:r>
            <a:r>
              <a:rPr lang="en-GB" sz="2800" b="1" dirty="0" smtClean="0"/>
              <a:t> II </a:t>
            </a:r>
            <a:r>
              <a:rPr lang="en-GB" sz="2800" dirty="0" smtClean="0"/>
              <a:t>–</a:t>
            </a:r>
            <a:r>
              <a:rPr lang="en-GB" sz="2800" b="1" dirty="0" smtClean="0"/>
              <a:t> </a:t>
            </a:r>
            <a:r>
              <a:rPr lang="en-GB" sz="2800" dirty="0" err="1" smtClean="0"/>
              <a:t>Th</a:t>
            </a:r>
            <a:r>
              <a:rPr lang="en-GB" sz="2800" dirty="0" smtClean="0"/>
              <a:t>-R patent database</a:t>
            </a:r>
          </a:p>
          <a:p>
            <a:pPr lvl="0"/>
            <a:r>
              <a:rPr lang="en-GB" sz="2800" dirty="0" smtClean="0"/>
              <a:t>		</a:t>
            </a:r>
          </a:p>
          <a:p>
            <a:pPr lvl="0"/>
            <a:r>
              <a:rPr lang="en-GB" sz="2800" dirty="0" smtClean="0"/>
              <a:t>other publicly accessible databases – e.g. on awards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4948" y="2067258"/>
            <a:ext cx="10096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4948" y="2737797"/>
            <a:ext cx="1080120" cy="365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6755" y="3789040"/>
            <a:ext cx="134415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506748" y="4321075"/>
            <a:ext cx="1733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51520" y="4725144"/>
            <a:ext cx="2600325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35696" y="457200"/>
            <a:ext cx="5472608" cy="811560"/>
          </a:xfrm>
        </p:spPr>
        <p:txBody>
          <a:bodyPr/>
          <a:lstStyle/>
          <a:p>
            <a:pPr algn="ctr"/>
            <a:r>
              <a:rPr lang="sk-SK" dirty="0" smtClean="0"/>
              <a:t>USE OF SK CRIS DATA</a:t>
            </a:r>
            <a:endParaRPr lang="sk-SK" dirty="0"/>
          </a:p>
        </p:txBody>
      </p:sp>
      <p:pic>
        <p:nvPicPr>
          <p:cNvPr id="7" name="Obrázok 6" descr="logo_nitt_cierne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7584" y="0"/>
            <a:ext cx="1291146" cy="565884"/>
          </a:xfrm>
          <a:prstGeom prst="rect">
            <a:avLst/>
          </a:prstGeom>
        </p:spPr>
      </p:pic>
      <p:sp>
        <p:nvSpPr>
          <p:cNvPr id="8" name="BlokTextu 7"/>
          <p:cNvSpPr txBox="1"/>
          <p:nvPr/>
        </p:nvSpPr>
        <p:spPr>
          <a:xfrm>
            <a:off x="0" y="3140968"/>
            <a:ext cx="8820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endParaRPr lang="sk-SK" dirty="0"/>
          </a:p>
        </p:txBody>
      </p:sp>
      <p:pic>
        <p:nvPicPr>
          <p:cNvPr id="9" name="Obrázok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81428" cy="587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Users\SABAKA~1.SPA\AppData\Local\Temp\Rar$DR13.609\Europsky fond regionalneho rozvoja\EU-EFRR-VERTICAL-COLO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0"/>
            <a:ext cx="1087336" cy="1005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C:\Documents and Settings\Administrator\My Documents\Daniela\NISPEZ\logo_OP_VaV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276" y="0"/>
            <a:ext cx="963724" cy="965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ástupný symbol päty 11"/>
          <p:cNvSpPr>
            <a:spLocks noGrp="1"/>
          </p:cNvSpPr>
          <p:nvPr>
            <p:ph type="ftr" sz="quarter" idx="11"/>
          </p:nvPr>
        </p:nvSpPr>
        <p:spPr>
          <a:xfrm>
            <a:off x="2339752" y="76200"/>
            <a:ext cx="4137248" cy="406661"/>
          </a:xfrm>
        </p:spPr>
        <p:txBody>
          <a:bodyPr/>
          <a:lstStyle/>
          <a:p>
            <a:r>
              <a:rPr lang="en-US" dirty="0" err="1" smtClean="0"/>
              <a:t>EuroCRIS</a:t>
            </a:r>
            <a:r>
              <a:rPr lang="en-US" dirty="0" smtClean="0"/>
              <a:t> Membership Meeting Bonn 13th -14th May 2013</a:t>
            </a:r>
            <a:endParaRPr lang="sk-SK" dirty="0"/>
          </a:p>
        </p:txBody>
      </p:sp>
      <p:sp>
        <p:nvSpPr>
          <p:cNvPr id="3" name="BlokTextu 2"/>
          <p:cNvSpPr txBox="1"/>
          <p:nvPr/>
        </p:nvSpPr>
        <p:spPr>
          <a:xfrm>
            <a:off x="971600" y="1986806"/>
            <a:ext cx="720867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800" dirty="0" smtClean="0">
                <a:latin typeface="+mj-lt"/>
              </a:rPr>
              <a:t>Criteria for evaluation </a:t>
            </a:r>
            <a:r>
              <a:rPr lang="en-GB" sz="2800" dirty="0">
                <a:latin typeface="+mj-lt"/>
              </a:rPr>
              <a:t>from the aspect of TT </a:t>
            </a:r>
            <a:r>
              <a:rPr lang="en-GB" sz="2800" dirty="0" smtClean="0">
                <a:latin typeface="+mj-lt"/>
              </a:rPr>
              <a:t>(on the basis of data in the above databases and some inspiration from the literature, e.g. U-</a:t>
            </a:r>
            <a:r>
              <a:rPr lang="en-GB" sz="2800" dirty="0" err="1" smtClean="0">
                <a:latin typeface="+mj-lt"/>
              </a:rPr>
              <a:t>Multirank</a:t>
            </a:r>
            <a:r>
              <a:rPr lang="en-GB" sz="2800" dirty="0" smtClean="0">
                <a:latin typeface="+mj-lt"/>
              </a:rPr>
              <a:t> report) </a:t>
            </a:r>
            <a:r>
              <a:rPr lang="en-GB" sz="2800" dirty="0">
                <a:latin typeface="+mj-lt"/>
              </a:rPr>
              <a:t>were identified, selected </a:t>
            </a:r>
            <a:r>
              <a:rPr lang="en-GB" sz="2800" dirty="0" smtClean="0">
                <a:latin typeface="+mj-lt"/>
              </a:rPr>
              <a:t>and grouped</a:t>
            </a:r>
            <a:endParaRPr lang="en-GB" sz="28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35696" y="457200"/>
            <a:ext cx="5472608" cy="811560"/>
          </a:xfrm>
        </p:spPr>
        <p:txBody>
          <a:bodyPr/>
          <a:lstStyle/>
          <a:p>
            <a:pPr algn="ctr"/>
            <a:r>
              <a:rPr lang="sk-SK" dirty="0" smtClean="0"/>
              <a:t>USE OF SK CRIS DATA</a:t>
            </a:r>
            <a:endParaRPr lang="sk-SK" dirty="0"/>
          </a:p>
        </p:txBody>
      </p:sp>
      <p:pic>
        <p:nvPicPr>
          <p:cNvPr id="7" name="Obrázok 6" descr="logo_nitt_cierne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7584" y="0"/>
            <a:ext cx="1291146" cy="565884"/>
          </a:xfrm>
          <a:prstGeom prst="rect">
            <a:avLst/>
          </a:prstGeom>
        </p:spPr>
      </p:pic>
      <p:pic>
        <p:nvPicPr>
          <p:cNvPr id="9" name="Obrázok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81428" cy="587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Users\SABAKA~1.SPA\AppData\Local\Temp\Rar$DR13.609\Europsky fond regionalneho rozvoja\EU-EFRR-VERTICAL-COLO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0"/>
            <a:ext cx="1087336" cy="1005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C:\Documents and Settings\Administrator\My Documents\Daniela\NISPEZ\logo_OP_VaV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276" y="0"/>
            <a:ext cx="963724" cy="965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ástupný symbol päty 11"/>
          <p:cNvSpPr>
            <a:spLocks noGrp="1"/>
          </p:cNvSpPr>
          <p:nvPr>
            <p:ph type="ftr" sz="quarter" idx="11"/>
          </p:nvPr>
        </p:nvSpPr>
        <p:spPr>
          <a:xfrm>
            <a:off x="2339752" y="76200"/>
            <a:ext cx="4137248" cy="406661"/>
          </a:xfrm>
        </p:spPr>
        <p:txBody>
          <a:bodyPr/>
          <a:lstStyle/>
          <a:p>
            <a:r>
              <a:rPr lang="en-US" dirty="0" err="1" smtClean="0"/>
              <a:t>EuroCRIS</a:t>
            </a:r>
            <a:r>
              <a:rPr lang="en-US" dirty="0" smtClean="0"/>
              <a:t> Membership Meeting Bonn 13th -14th May 2013</a:t>
            </a:r>
            <a:endParaRPr lang="sk-SK" dirty="0"/>
          </a:p>
        </p:txBody>
      </p:sp>
      <p:graphicFrame>
        <p:nvGraphicFramePr>
          <p:cNvPr id="14" name="Tabuľk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2319765"/>
              </p:ext>
            </p:extLst>
          </p:nvPr>
        </p:nvGraphicFramePr>
        <p:xfrm>
          <a:off x="251519" y="1628800"/>
          <a:ext cx="8568953" cy="4392488"/>
        </p:xfrm>
        <a:graphic>
          <a:graphicData uri="http://schemas.openxmlformats.org/drawingml/2006/table">
            <a:tbl>
              <a:tblPr/>
              <a:tblGrid>
                <a:gridCol w="2289979"/>
                <a:gridCol w="4432217"/>
                <a:gridCol w="1846757"/>
              </a:tblGrid>
              <a:tr h="516675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R</a:t>
                      </a:r>
                      <a:r>
                        <a:rPr lang="en-GB" sz="24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</a:rPr>
                        <a:t>&amp;</a:t>
                      </a:r>
                      <a:r>
                        <a:rPr lang="en-GB" sz="24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D </a:t>
                      </a:r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Institution</a:t>
                      </a:r>
                      <a:r>
                        <a:rPr lang="sk-SK" sz="2400" b="1" dirty="0" err="1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al</a:t>
                      </a:r>
                      <a:r>
                        <a:rPr lang="en-GB" sz="2400" b="1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 </a:t>
                      </a:r>
                      <a:r>
                        <a:rPr lang="en-GB" sz="2400" b="1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level</a:t>
                      </a:r>
                      <a:endParaRPr lang="sk-SK" sz="2400" b="1" dirty="0">
                        <a:solidFill>
                          <a:srgbClr val="000000"/>
                        </a:solidFill>
                        <a:latin typeface="+mj-lt"/>
                        <a:ea typeface="Calibri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  <a:tr h="8078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i="1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Area</a:t>
                      </a:r>
                      <a:endParaRPr lang="sk-SK" sz="2400" b="1" dirty="0">
                        <a:solidFill>
                          <a:srgbClr val="000000"/>
                        </a:solidFill>
                        <a:latin typeface="+mj-lt"/>
                        <a:ea typeface="Calibri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i="1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Group</a:t>
                      </a:r>
                      <a:endParaRPr lang="sk-SK" sz="2400" dirty="0">
                        <a:solidFill>
                          <a:srgbClr val="000000"/>
                        </a:solidFill>
                        <a:latin typeface="+mj-lt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1" i="1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S</a:t>
                      </a:r>
                      <a:r>
                        <a:rPr lang="en-GB" sz="2400" b="1" i="1" dirty="0" err="1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ource</a:t>
                      </a:r>
                      <a:r>
                        <a:rPr lang="en-GB" sz="2400" b="1" i="1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 </a:t>
                      </a:r>
                      <a:r>
                        <a:rPr lang="en-GB" sz="2400" b="1" i="1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/ database</a:t>
                      </a:r>
                      <a:endParaRPr lang="sk-SK" sz="2400" dirty="0">
                        <a:solidFill>
                          <a:srgbClr val="000000"/>
                        </a:solidFill>
                        <a:latin typeface="+mj-lt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571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1. Human potential</a:t>
                      </a:r>
                      <a:endParaRPr lang="sk-SK" sz="2400" b="1" dirty="0">
                        <a:solidFill>
                          <a:srgbClr val="000000"/>
                        </a:solidFill>
                        <a:latin typeface="+mj-lt"/>
                        <a:ea typeface="Calibri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1.A Publication activity</a:t>
                      </a:r>
                      <a:endParaRPr lang="sk-SK" sz="2400" dirty="0">
                        <a:solidFill>
                          <a:srgbClr val="000000"/>
                        </a:solidFill>
                        <a:latin typeface="+mj-lt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CRPA</a:t>
                      </a:r>
                      <a:endParaRPr lang="sk-SK" sz="2400" dirty="0">
                        <a:solidFill>
                          <a:srgbClr val="000000"/>
                        </a:solidFill>
                        <a:latin typeface="+mj-lt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661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1.B IP protection</a:t>
                      </a:r>
                      <a:endParaRPr lang="sk-SK" sz="2400" dirty="0">
                        <a:solidFill>
                          <a:srgbClr val="000000"/>
                        </a:solidFill>
                        <a:latin typeface="+mj-lt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CRPA</a:t>
                      </a:r>
                      <a:endParaRPr lang="sk-SK" sz="2400" dirty="0">
                        <a:solidFill>
                          <a:srgbClr val="000000"/>
                        </a:solidFill>
                        <a:latin typeface="+mj-lt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141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1.C Formal pre-requisites</a:t>
                      </a:r>
                      <a:endParaRPr lang="sk-SK" sz="2400" dirty="0">
                        <a:solidFill>
                          <a:srgbClr val="000000"/>
                        </a:solidFill>
                        <a:latin typeface="+mj-lt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  <a:latin typeface="+mj-lt"/>
                          <a:ea typeface="Calibri"/>
                        </a:rPr>
                        <a:t>SK CRIS</a:t>
                      </a:r>
                      <a:endParaRPr lang="sk-SK" sz="2400" dirty="0">
                        <a:solidFill>
                          <a:srgbClr val="000000"/>
                        </a:solidFill>
                        <a:latin typeface="+mj-lt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571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2. Cooperation</a:t>
                      </a:r>
                      <a:endParaRPr lang="sk-SK" sz="2400" b="1" dirty="0">
                        <a:solidFill>
                          <a:srgbClr val="000000"/>
                        </a:solidFill>
                        <a:latin typeface="+mj-lt"/>
                        <a:ea typeface="Calibri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2.A Projects</a:t>
                      </a:r>
                      <a:endParaRPr lang="sk-SK" sz="2400" dirty="0">
                        <a:solidFill>
                          <a:srgbClr val="000000"/>
                        </a:solidFill>
                        <a:latin typeface="+mj-lt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  <a:latin typeface="+mj-lt"/>
                          <a:ea typeface="Calibri"/>
                        </a:rPr>
                        <a:t>SK CRIS</a:t>
                      </a:r>
                      <a:endParaRPr lang="sk-SK" sz="2400" dirty="0">
                        <a:solidFill>
                          <a:srgbClr val="000000"/>
                        </a:solidFill>
                        <a:latin typeface="+mj-lt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661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2.B Collaboration</a:t>
                      </a:r>
                      <a:endParaRPr lang="sk-SK" sz="2400" dirty="0">
                        <a:solidFill>
                          <a:srgbClr val="000000"/>
                        </a:solidFill>
                        <a:latin typeface="+mj-lt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  <a:latin typeface="+mj-lt"/>
                          <a:ea typeface="Calibri"/>
                        </a:rPr>
                        <a:t>SK CRIS</a:t>
                      </a:r>
                      <a:endParaRPr lang="sk-SK" sz="2400" dirty="0">
                        <a:solidFill>
                          <a:srgbClr val="000000"/>
                        </a:solidFill>
                        <a:latin typeface="+mj-lt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912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3. Environment</a:t>
                      </a:r>
                      <a:endParaRPr lang="sk-SK" sz="2400" b="1" dirty="0">
                        <a:solidFill>
                          <a:srgbClr val="000000"/>
                        </a:solidFill>
                        <a:latin typeface="+mj-lt"/>
                        <a:ea typeface="Calibri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3.A Infrastructure and services</a:t>
                      </a:r>
                      <a:endParaRPr lang="sk-SK" sz="2400" dirty="0">
                        <a:solidFill>
                          <a:srgbClr val="000000"/>
                        </a:solidFill>
                        <a:latin typeface="+mj-lt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  <a:latin typeface="+mj-lt"/>
                          <a:ea typeface="Calibri"/>
                        </a:rPr>
                        <a:t>SK CRIS</a:t>
                      </a:r>
                      <a:endParaRPr lang="sk-SK" sz="2400" dirty="0">
                        <a:solidFill>
                          <a:srgbClr val="000000"/>
                        </a:solidFill>
                        <a:latin typeface="+mj-lt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3.B TT centre or equivalent</a:t>
                      </a:r>
                      <a:endParaRPr lang="sk-SK" sz="2400" dirty="0">
                        <a:solidFill>
                          <a:srgbClr val="000000"/>
                        </a:solidFill>
                        <a:latin typeface="+mj-lt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web site</a:t>
                      </a:r>
                      <a:endParaRPr lang="sk-SK" sz="2400" dirty="0">
                        <a:solidFill>
                          <a:srgbClr val="000000"/>
                        </a:solidFill>
                        <a:latin typeface="+mj-lt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35696" y="457200"/>
            <a:ext cx="5472608" cy="811560"/>
          </a:xfrm>
        </p:spPr>
        <p:txBody>
          <a:bodyPr/>
          <a:lstStyle/>
          <a:p>
            <a:pPr algn="ctr"/>
            <a:r>
              <a:rPr lang="sk-SK" dirty="0" smtClean="0"/>
              <a:t>USE OF SK CRIS DATA</a:t>
            </a:r>
            <a:endParaRPr lang="sk-SK" dirty="0"/>
          </a:p>
        </p:txBody>
      </p:sp>
      <p:pic>
        <p:nvPicPr>
          <p:cNvPr id="7" name="Obrázok 6" descr="logo_nitt_cierne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7584" y="0"/>
            <a:ext cx="1291146" cy="565884"/>
          </a:xfrm>
          <a:prstGeom prst="rect">
            <a:avLst/>
          </a:prstGeom>
        </p:spPr>
      </p:pic>
      <p:sp>
        <p:nvSpPr>
          <p:cNvPr id="8" name="BlokTextu 7"/>
          <p:cNvSpPr txBox="1"/>
          <p:nvPr/>
        </p:nvSpPr>
        <p:spPr>
          <a:xfrm>
            <a:off x="0" y="3140968"/>
            <a:ext cx="8820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endParaRPr lang="sk-SK" dirty="0"/>
          </a:p>
        </p:txBody>
      </p:sp>
      <p:pic>
        <p:nvPicPr>
          <p:cNvPr id="9" name="Obrázok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81428" cy="587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Users\SABAKA~1.SPA\AppData\Local\Temp\Rar$DR13.609\Europsky fond regionalneho rozvoja\EU-EFRR-VERTICAL-COLO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0"/>
            <a:ext cx="1087336" cy="1005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C:\Documents and Settings\Administrator\My Documents\Daniela\NISPEZ\logo_OP_VaV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276" y="0"/>
            <a:ext cx="963724" cy="965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ástupný symbol päty 11"/>
          <p:cNvSpPr>
            <a:spLocks noGrp="1"/>
          </p:cNvSpPr>
          <p:nvPr>
            <p:ph type="ftr" sz="quarter" idx="11"/>
          </p:nvPr>
        </p:nvSpPr>
        <p:spPr>
          <a:xfrm>
            <a:off x="2411760" y="76200"/>
            <a:ext cx="4065240" cy="406661"/>
          </a:xfrm>
        </p:spPr>
        <p:txBody>
          <a:bodyPr/>
          <a:lstStyle/>
          <a:p>
            <a:r>
              <a:rPr lang="en-US" dirty="0" err="1" smtClean="0"/>
              <a:t>EuroCRIS</a:t>
            </a:r>
            <a:r>
              <a:rPr lang="en-US" dirty="0" smtClean="0"/>
              <a:t> Membership Meeting Bonn 13th -14th May 2013</a:t>
            </a:r>
            <a:endParaRPr lang="sk-SK" dirty="0"/>
          </a:p>
        </p:txBody>
      </p:sp>
      <p:graphicFrame>
        <p:nvGraphicFramePr>
          <p:cNvPr id="14" name="Tabuľk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7994304"/>
              </p:ext>
            </p:extLst>
          </p:nvPr>
        </p:nvGraphicFramePr>
        <p:xfrm>
          <a:off x="251520" y="1628800"/>
          <a:ext cx="8676456" cy="4131242"/>
        </p:xfrm>
        <a:graphic>
          <a:graphicData uri="http://schemas.openxmlformats.org/drawingml/2006/table">
            <a:tbl>
              <a:tblPr/>
              <a:tblGrid>
                <a:gridCol w="2318709"/>
                <a:gridCol w="3513007"/>
                <a:gridCol w="2844740"/>
              </a:tblGrid>
              <a:tr h="375392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R</a:t>
                      </a:r>
                      <a:r>
                        <a:rPr lang="en-GB" sz="24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</a:rPr>
                        <a:t>&amp;</a:t>
                      </a:r>
                      <a:r>
                        <a:rPr lang="en-GB" sz="24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D </a:t>
                      </a:r>
                      <a:r>
                        <a:rPr lang="en-GB" sz="2400" b="1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team level</a:t>
                      </a:r>
                      <a:endParaRPr lang="sk-SK" sz="2400" b="1" dirty="0">
                        <a:solidFill>
                          <a:srgbClr val="000000"/>
                        </a:solidFill>
                        <a:latin typeface="+mj-lt"/>
                        <a:ea typeface="Calibri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  <a:tr h="4072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i="1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Area</a:t>
                      </a:r>
                      <a:endParaRPr lang="sk-SK" sz="2400" b="1" dirty="0">
                        <a:solidFill>
                          <a:srgbClr val="000000"/>
                        </a:solidFill>
                        <a:latin typeface="+mj-lt"/>
                        <a:ea typeface="Calibri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i="1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Group</a:t>
                      </a:r>
                      <a:endParaRPr lang="sk-SK" sz="2400" dirty="0">
                        <a:solidFill>
                          <a:srgbClr val="000000"/>
                        </a:solidFill>
                        <a:latin typeface="+mj-lt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1" i="1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S</a:t>
                      </a:r>
                      <a:r>
                        <a:rPr lang="en-GB" sz="2400" b="1" i="1" dirty="0" err="1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ource</a:t>
                      </a:r>
                      <a:r>
                        <a:rPr lang="sk-SK" sz="2400" b="1" i="1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s</a:t>
                      </a:r>
                      <a:r>
                        <a:rPr lang="en-GB" sz="2400" b="1" i="1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 </a:t>
                      </a:r>
                      <a:r>
                        <a:rPr lang="en-GB" sz="2400" b="1" i="1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/ </a:t>
                      </a:r>
                      <a:r>
                        <a:rPr lang="en-GB" sz="2400" b="1" i="1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database</a:t>
                      </a:r>
                      <a:r>
                        <a:rPr lang="sk-SK" sz="2400" b="1" i="1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s</a:t>
                      </a:r>
                      <a:endParaRPr lang="sk-SK" sz="2400" dirty="0">
                        <a:solidFill>
                          <a:srgbClr val="000000"/>
                        </a:solidFill>
                        <a:latin typeface="+mj-lt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130">
                <a:tc row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1. Human potential</a:t>
                      </a:r>
                      <a:endParaRPr lang="sk-SK" sz="2400" b="1" dirty="0">
                        <a:solidFill>
                          <a:srgbClr val="000000"/>
                        </a:solidFill>
                        <a:latin typeface="+mj-lt"/>
                        <a:ea typeface="Calibri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1.A</a:t>
                      </a:r>
                      <a:r>
                        <a:rPr lang="sk-SK" sz="2400" baseline="0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 </a:t>
                      </a:r>
                      <a:r>
                        <a:rPr lang="en-GB" sz="2400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Publication </a:t>
                      </a:r>
                      <a:r>
                        <a:rPr lang="en-GB" sz="24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activity</a:t>
                      </a:r>
                      <a:endParaRPr lang="sk-SK" sz="2400" dirty="0">
                        <a:solidFill>
                          <a:srgbClr val="000000"/>
                        </a:solidFill>
                        <a:latin typeface="+mj-lt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CRPA</a:t>
                      </a:r>
                      <a:endParaRPr lang="sk-SK" sz="2400" dirty="0">
                        <a:solidFill>
                          <a:srgbClr val="000000"/>
                        </a:solidFill>
                        <a:latin typeface="+mj-lt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010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1.B IP protection</a:t>
                      </a:r>
                      <a:endParaRPr lang="sk-SK" sz="2400" dirty="0">
                        <a:solidFill>
                          <a:srgbClr val="000000"/>
                        </a:solidFill>
                        <a:latin typeface="+mj-lt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err="1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Derwent</a:t>
                      </a:r>
                      <a:r>
                        <a:rPr lang="en-GB" sz="24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 </a:t>
                      </a:r>
                      <a:r>
                        <a:rPr lang="sk-SK" sz="2400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II</a:t>
                      </a:r>
                      <a:endParaRPr lang="sk-SK" sz="2400" dirty="0">
                        <a:solidFill>
                          <a:srgbClr val="000000"/>
                        </a:solidFill>
                        <a:latin typeface="+mj-lt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9852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1.C Formal pre-requisites</a:t>
                      </a:r>
                      <a:endParaRPr lang="sk-SK" sz="2400" dirty="0">
                        <a:solidFill>
                          <a:srgbClr val="000000"/>
                        </a:solidFill>
                        <a:latin typeface="+mj-lt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  <a:latin typeface="+mj-lt"/>
                          <a:ea typeface="Calibri"/>
                        </a:rPr>
                        <a:t>SK CRIS</a:t>
                      </a:r>
                      <a:endParaRPr lang="sk-SK" sz="2400" dirty="0">
                        <a:solidFill>
                          <a:srgbClr val="000000"/>
                        </a:solidFill>
                        <a:latin typeface="+mj-lt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130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1.D Impact</a:t>
                      </a:r>
                      <a:endParaRPr lang="sk-SK" sz="2400" dirty="0">
                        <a:solidFill>
                          <a:srgbClr val="000000"/>
                        </a:solidFill>
                        <a:latin typeface="+mj-lt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err="1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InCites</a:t>
                      </a:r>
                      <a:r>
                        <a:rPr lang="sk-SK" sz="2400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,</a:t>
                      </a:r>
                      <a:r>
                        <a:rPr lang="en-GB" sz="2400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 </a:t>
                      </a:r>
                      <a:r>
                        <a:rPr lang="en-GB" sz="2400" dirty="0" err="1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Derwent</a:t>
                      </a:r>
                      <a:r>
                        <a:rPr lang="sk-SK" sz="2400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 II</a:t>
                      </a:r>
                      <a:endParaRPr lang="sk-SK" sz="2400" dirty="0">
                        <a:solidFill>
                          <a:srgbClr val="000000"/>
                        </a:solidFill>
                        <a:latin typeface="+mj-lt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234"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2. Cooperation</a:t>
                      </a:r>
                      <a:endParaRPr lang="sk-SK" sz="2400" b="1" dirty="0">
                        <a:solidFill>
                          <a:srgbClr val="000000"/>
                        </a:solidFill>
                        <a:latin typeface="+mj-lt"/>
                        <a:ea typeface="Calibri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2.A Projects</a:t>
                      </a:r>
                      <a:endParaRPr lang="sk-SK" sz="2400" dirty="0">
                        <a:solidFill>
                          <a:srgbClr val="000000"/>
                        </a:solidFill>
                        <a:latin typeface="+mj-lt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  <a:latin typeface="+mj-lt"/>
                          <a:ea typeface="Calibri"/>
                        </a:rPr>
                        <a:t>SK CRIS</a:t>
                      </a:r>
                      <a:endParaRPr lang="sk-SK" sz="2400" dirty="0">
                        <a:solidFill>
                          <a:srgbClr val="000000"/>
                        </a:solidFill>
                        <a:latin typeface="+mj-lt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234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2.B Collaboration</a:t>
                      </a:r>
                      <a:endParaRPr lang="sk-SK" sz="2400">
                        <a:solidFill>
                          <a:srgbClr val="000000"/>
                        </a:solidFill>
                        <a:latin typeface="+mj-lt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  <a:latin typeface="+mj-lt"/>
                          <a:ea typeface="Calibri"/>
                        </a:rPr>
                        <a:t>SK CRIS</a:t>
                      </a:r>
                      <a:r>
                        <a:rPr lang="en-GB" sz="24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, </a:t>
                      </a:r>
                      <a:r>
                        <a:rPr lang="en-GB" sz="2400" dirty="0" err="1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InCites</a:t>
                      </a:r>
                      <a:endParaRPr lang="sk-SK" sz="2400" dirty="0">
                        <a:solidFill>
                          <a:srgbClr val="000000"/>
                        </a:solidFill>
                        <a:latin typeface="+mj-lt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23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3. Environment</a:t>
                      </a:r>
                      <a:endParaRPr lang="sk-SK" sz="2400" b="1" dirty="0">
                        <a:solidFill>
                          <a:srgbClr val="000000"/>
                        </a:solidFill>
                        <a:latin typeface="+mj-lt"/>
                        <a:ea typeface="Calibri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+mj-lt"/>
                          <a:ea typeface="Calibri"/>
                        </a:rPr>
                        <a:t>3.A 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+mj-lt"/>
                          <a:ea typeface="Times New Roman"/>
                        </a:rPr>
                        <a:t>Infrastructure</a:t>
                      </a:r>
                      <a:endParaRPr lang="sk-SK" sz="2400">
                        <a:solidFill>
                          <a:srgbClr val="000000"/>
                        </a:solidFill>
                        <a:latin typeface="+mj-lt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  <a:latin typeface="+mj-lt"/>
                          <a:ea typeface="Calibri"/>
                        </a:rPr>
                        <a:t>SK CRIS</a:t>
                      </a:r>
                      <a:endParaRPr lang="sk-SK" sz="2400" dirty="0">
                        <a:solidFill>
                          <a:srgbClr val="000000"/>
                        </a:solidFill>
                        <a:latin typeface="+mj-lt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35696" y="457200"/>
            <a:ext cx="5472608" cy="811560"/>
          </a:xfrm>
        </p:spPr>
        <p:txBody>
          <a:bodyPr/>
          <a:lstStyle/>
          <a:p>
            <a:pPr algn="ctr"/>
            <a:r>
              <a:rPr lang="sk-SK" dirty="0" smtClean="0"/>
              <a:t>USE OF SK CRIS DATA</a:t>
            </a:r>
            <a:endParaRPr lang="sk-SK" dirty="0"/>
          </a:p>
        </p:txBody>
      </p:sp>
      <p:pic>
        <p:nvPicPr>
          <p:cNvPr id="7" name="Obrázok 6" descr="logo_nitt_cierne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7584" y="0"/>
            <a:ext cx="1291146" cy="565884"/>
          </a:xfrm>
          <a:prstGeom prst="rect">
            <a:avLst/>
          </a:prstGeom>
        </p:spPr>
      </p:pic>
      <p:sp>
        <p:nvSpPr>
          <p:cNvPr id="8" name="BlokTextu 7"/>
          <p:cNvSpPr txBox="1"/>
          <p:nvPr/>
        </p:nvSpPr>
        <p:spPr>
          <a:xfrm>
            <a:off x="0" y="3140968"/>
            <a:ext cx="8820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endParaRPr lang="sk-SK" dirty="0"/>
          </a:p>
        </p:txBody>
      </p:sp>
      <p:pic>
        <p:nvPicPr>
          <p:cNvPr id="9" name="Obrázok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81428" cy="587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Users\SABAKA~1.SPA\AppData\Local\Temp\Rar$DR13.609\Europsky fond regionalneho rozvoja\EU-EFRR-VERTICAL-COLO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0"/>
            <a:ext cx="1087336" cy="1005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C:\Documents and Settings\Administrator\My Documents\Daniela\NISPEZ\logo_OP_VaV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276" y="0"/>
            <a:ext cx="963724" cy="965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ástupný symbol päty 11"/>
          <p:cNvSpPr>
            <a:spLocks noGrp="1"/>
          </p:cNvSpPr>
          <p:nvPr>
            <p:ph type="ftr" sz="quarter" idx="11"/>
          </p:nvPr>
        </p:nvSpPr>
        <p:spPr>
          <a:xfrm>
            <a:off x="2339752" y="76200"/>
            <a:ext cx="4137248" cy="406661"/>
          </a:xfrm>
        </p:spPr>
        <p:txBody>
          <a:bodyPr/>
          <a:lstStyle/>
          <a:p>
            <a:r>
              <a:rPr lang="en-US" dirty="0" err="1" smtClean="0"/>
              <a:t>EuroCRIS</a:t>
            </a:r>
            <a:r>
              <a:rPr lang="en-US" dirty="0" smtClean="0"/>
              <a:t> Membership Meeting Bonn 13th -14th May 2013</a:t>
            </a:r>
            <a:endParaRPr lang="sk-SK" dirty="0"/>
          </a:p>
        </p:txBody>
      </p:sp>
      <p:sp>
        <p:nvSpPr>
          <p:cNvPr id="14" name="BlokTextu 13"/>
          <p:cNvSpPr txBox="1"/>
          <p:nvPr/>
        </p:nvSpPr>
        <p:spPr>
          <a:xfrm>
            <a:off x="0" y="1340768"/>
            <a:ext cx="8964488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GB" sz="2800" b="1" dirty="0">
                <a:latin typeface="+mj-lt"/>
              </a:rPr>
              <a:t>Formal</a:t>
            </a:r>
            <a:r>
              <a:rPr lang="en-GB" sz="2400" b="1" dirty="0">
                <a:latin typeface="+mj-lt"/>
              </a:rPr>
              <a:t> </a:t>
            </a:r>
            <a:r>
              <a:rPr lang="en-GB" sz="2800" b="1" dirty="0" smtClean="0">
                <a:latin typeface="+mj-lt"/>
              </a:rPr>
              <a:t>pre-requisites</a:t>
            </a:r>
            <a:r>
              <a:rPr lang="en-GB" sz="2400" dirty="0">
                <a:latin typeface="+mj-lt"/>
              </a:rPr>
              <a:t>: e.g. classification of academics from aspect of research field/expertise/specialisation, research degrees / degrees in education, membership in national/international scientific organisations, awards, etc.</a:t>
            </a:r>
          </a:p>
          <a:p>
            <a:pPr>
              <a:spcBef>
                <a:spcPts val="1200"/>
              </a:spcBef>
            </a:pPr>
            <a:r>
              <a:rPr lang="en-GB" sz="2800" b="1" dirty="0" smtClean="0">
                <a:latin typeface="+mj-lt"/>
              </a:rPr>
              <a:t>Projects</a:t>
            </a:r>
            <a:r>
              <a:rPr lang="en-GB" sz="2400" dirty="0" smtClean="0">
                <a:latin typeface="+mj-lt"/>
              </a:rPr>
              <a:t>: projects in various scientific fields</a:t>
            </a:r>
            <a:endParaRPr lang="sk-SK" sz="2400" dirty="0" smtClean="0">
              <a:latin typeface="+mj-lt"/>
            </a:endParaRPr>
          </a:p>
          <a:p>
            <a:pPr>
              <a:spcBef>
                <a:spcPts val="1200"/>
              </a:spcBef>
            </a:pPr>
            <a:r>
              <a:rPr lang="en-GB" sz="2800" b="1" dirty="0">
                <a:latin typeface="+mj-lt"/>
              </a:rPr>
              <a:t>Collaboration</a:t>
            </a:r>
            <a:r>
              <a:rPr lang="en-GB" sz="2400" dirty="0">
                <a:latin typeface="+mj-lt"/>
              </a:rPr>
              <a:t>: involvement of </a:t>
            </a:r>
            <a:r>
              <a:rPr lang="sk-SK" sz="2400" dirty="0">
                <a:latin typeface="+mj-lt"/>
              </a:rPr>
              <a:t>R</a:t>
            </a:r>
            <a:r>
              <a:rPr lang="en-GB" sz="2400" dirty="0">
                <a:latin typeface="+mj-lt"/>
                <a:cs typeface="Calibri"/>
              </a:rPr>
              <a:t>&amp;</a:t>
            </a:r>
            <a:r>
              <a:rPr lang="sk-SK" sz="2400" dirty="0">
                <a:latin typeface="+mj-lt"/>
                <a:cs typeface="Calibri"/>
              </a:rPr>
              <a:t>D </a:t>
            </a:r>
            <a:r>
              <a:rPr lang="en-GB" sz="2400" dirty="0">
                <a:latin typeface="+mj-lt"/>
              </a:rPr>
              <a:t>team/institution in national or international collaboration (e.g. number of Slovak or foreign R&amp;D institutions participating in a project, exchange of academics)</a:t>
            </a:r>
            <a:endParaRPr lang="sk-SK" sz="2400" dirty="0">
              <a:latin typeface="+mj-lt"/>
            </a:endParaRPr>
          </a:p>
          <a:p>
            <a:pPr>
              <a:spcBef>
                <a:spcPts val="1200"/>
              </a:spcBef>
            </a:pPr>
            <a:r>
              <a:rPr lang="en-GB" sz="2800" b="1" dirty="0">
                <a:latin typeface="+mj-lt"/>
              </a:rPr>
              <a:t>Infrastructure</a:t>
            </a:r>
            <a:r>
              <a:rPr lang="en-GB" sz="2400" b="1" dirty="0">
                <a:latin typeface="+mj-lt"/>
              </a:rPr>
              <a:t> </a:t>
            </a:r>
            <a:r>
              <a:rPr lang="en-GB" sz="2800" b="1" dirty="0">
                <a:latin typeface="+mj-lt"/>
              </a:rPr>
              <a:t>and</a:t>
            </a:r>
            <a:r>
              <a:rPr lang="en-GB" sz="2400" b="1" dirty="0">
                <a:latin typeface="+mj-lt"/>
              </a:rPr>
              <a:t> </a:t>
            </a:r>
            <a:r>
              <a:rPr lang="en-GB" sz="2800" b="1" dirty="0">
                <a:latin typeface="+mj-lt"/>
              </a:rPr>
              <a:t>services</a:t>
            </a:r>
            <a:r>
              <a:rPr lang="en-GB" sz="2400" dirty="0">
                <a:latin typeface="+mj-lt"/>
              </a:rPr>
              <a:t>: e.g.</a:t>
            </a:r>
            <a:r>
              <a:rPr lang="sk-SK" sz="2400" dirty="0">
                <a:latin typeface="+mj-lt"/>
              </a:rPr>
              <a:t> </a:t>
            </a:r>
            <a:r>
              <a:rPr lang="en-GB" sz="2400" dirty="0">
                <a:latin typeface="+mj-lt"/>
              </a:rPr>
              <a:t>investment in research facilities, equipment</a:t>
            </a:r>
            <a:r>
              <a:rPr lang="sk-SK" sz="2400" dirty="0">
                <a:latin typeface="+mj-lt"/>
              </a:rPr>
              <a:t>, </a:t>
            </a:r>
            <a:r>
              <a:rPr lang="en-GB" sz="2400" dirty="0">
                <a:latin typeface="+mj-lt"/>
              </a:rPr>
              <a:t>specific services provided by R&amp;D institutions </a:t>
            </a:r>
            <a:endParaRPr lang="sk-SK" sz="2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35696" y="457200"/>
            <a:ext cx="5472608" cy="811560"/>
          </a:xfrm>
        </p:spPr>
        <p:txBody>
          <a:bodyPr/>
          <a:lstStyle/>
          <a:p>
            <a:pPr algn="ctr"/>
            <a:r>
              <a:rPr lang="sk-SK" dirty="0" smtClean="0"/>
              <a:t>USE OF SK CRIS DATA</a:t>
            </a:r>
            <a:endParaRPr lang="sk-SK" dirty="0"/>
          </a:p>
        </p:txBody>
      </p:sp>
      <p:pic>
        <p:nvPicPr>
          <p:cNvPr id="7" name="Obrázok 6" descr="logo_nitt_cierne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7584" y="0"/>
            <a:ext cx="1291146" cy="565884"/>
          </a:xfrm>
          <a:prstGeom prst="rect">
            <a:avLst/>
          </a:prstGeom>
        </p:spPr>
      </p:pic>
      <p:sp>
        <p:nvSpPr>
          <p:cNvPr id="8" name="BlokTextu 7"/>
          <p:cNvSpPr txBox="1"/>
          <p:nvPr/>
        </p:nvSpPr>
        <p:spPr>
          <a:xfrm>
            <a:off x="0" y="3140968"/>
            <a:ext cx="8820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endParaRPr lang="sk-SK" dirty="0"/>
          </a:p>
        </p:txBody>
      </p:sp>
      <p:pic>
        <p:nvPicPr>
          <p:cNvPr id="9" name="Obrázok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81428" cy="587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Users\SABAKA~1.SPA\AppData\Local\Temp\Rar$DR13.609\Europsky fond regionalneho rozvoja\EU-EFRR-VERTICAL-COLO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0"/>
            <a:ext cx="1087336" cy="1005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C:\Documents and Settings\Administrator\My Documents\Daniela\NISPEZ\logo_OP_VaV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276" y="0"/>
            <a:ext cx="963724" cy="965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ástupný symbol päty 11"/>
          <p:cNvSpPr>
            <a:spLocks noGrp="1"/>
          </p:cNvSpPr>
          <p:nvPr>
            <p:ph type="ftr" sz="quarter" idx="11"/>
          </p:nvPr>
        </p:nvSpPr>
        <p:spPr>
          <a:xfrm>
            <a:off x="2267744" y="76200"/>
            <a:ext cx="4209256" cy="406661"/>
          </a:xfrm>
        </p:spPr>
        <p:txBody>
          <a:bodyPr/>
          <a:lstStyle/>
          <a:p>
            <a:r>
              <a:rPr lang="en-US" dirty="0" err="1" smtClean="0"/>
              <a:t>EuroCRIS</a:t>
            </a:r>
            <a:r>
              <a:rPr lang="en-US" dirty="0" smtClean="0"/>
              <a:t> Membership Meeting Bonn 13th -14th May 2013</a:t>
            </a:r>
            <a:endParaRPr lang="sk-SK" dirty="0"/>
          </a:p>
        </p:txBody>
      </p:sp>
      <p:graphicFrame>
        <p:nvGraphicFramePr>
          <p:cNvPr id="3" name="Tabuľ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0542594"/>
              </p:ext>
            </p:extLst>
          </p:nvPr>
        </p:nvGraphicFramePr>
        <p:xfrm>
          <a:off x="290714" y="1196752"/>
          <a:ext cx="8529756" cy="545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1325"/>
                <a:gridCol w="1152129"/>
                <a:gridCol w="2736302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sk-SK" sz="2400" dirty="0" err="1" smtClean="0">
                          <a:solidFill>
                            <a:schemeClr val="tx1"/>
                          </a:solidFill>
                        </a:rPr>
                        <a:t>Universities</a:t>
                      </a:r>
                      <a:r>
                        <a:rPr lang="sk-SK" sz="2400" baseline="0" dirty="0" smtClean="0">
                          <a:solidFill>
                            <a:schemeClr val="tx1"/>
                          </a:solidFill>
                        </a:rPr>
                        <a:t> (12)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000" dirty="0" smtClean="0">
                          <a:solidFill>
                            <a:schemeClr val="tx1"/>
                          </a:solidFill>
                        </a:rPr>
                        <a:t>No.</a:t>
                      </a:r>
                      <a:r>
                        <a:rPr lang="sk-SK" sz="20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sk-SK" sz="2000" baseline="0" dirty="0" err="1" smtClean="0">
                          <a:solidFill>
                            <a:schemeClr val="tx1"/>
                          </a:solidFill>
                        </a:rPr>
                        <a:t>of</a:t>
                      </a:r>
                      <a:r>
                        <a:rPr lang="sk-SK" sz="20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sk-SK" sz="2000" baseline="0" dirty="0" err="1" smtClean="0">
                          <a:solidFill>
                            <a:schemeClr val="tx1"/>
                          </a:solidFill>
                        </a:rPr>
                        <a:t>Fac</a:t>
                      </a:r>
                      <a:r>
                        <a:rPr lang="sk-SK" sz="2000" baseline="0" dirty="0" smtClean="0">
                          <a:solidFill>
                            <a:schemeClr val="tx1"/>
                          </a:solidFill>
                        </a:rPr>
                        <a:t>. (37)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k-SK" sz="2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sk-SK" sz="2400" dirty="0" err="1" smtClean="0">
                          <a:solidFill>
                            <a:schemeClr val="tx1"/>
                          </a:solidFill>
                        </a:rPr>
                        <a:t>Field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GB" sz="20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Comenius </a:t>
                      </a:r>
                      <a:r>
                        <a:rPr kumimoji="0" lang="en-GB" sz="2000" b="1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Univ</a:t>
                      </a:r>
                      <a:r>
                        <a:rPr kumimoji="0" lang="sk-SK" sz="20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. (BA)</a:t>
                      </a:r>
                      <a:endParaRPr lang="en-GB" sz="20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sk-SK" sz="20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3</a:t>
                      </a:r>
                      <a:endParaRPr lang="en-GB" sz="20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k-SK" sz="2000" b="1" dirty="0" err="1" smtClean="0"/>
                        <a:t>Natural</a:t>
                      </a:r>
                      <a:r>
                        <a:rPr lang="sk-SK" sz="2000" b="1" dirty="0" smtClean="0"/>
                        <a:t> </a:t>
                      </a:r>
                      <a:r>
                        <a:rPr lang="sk-SK" sz="2000" b="1" dirty="0" err="1" smtClean="0"/>
                        <a:t>Sci</a:t>
                      </a:r>
                      <a:r>
                        <a:rPr lang="sk-SK" sz="2000" b="1" dirty="0" smtClean="0"/>
                        <a:t>.</a:t>
                      </a:r>
                      <a:endParaRPr lang="en-GB" sz="2000" b="1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GB" sz="20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Slovak </a:t>
                      </a:r>
                      <a:r>
                        <a:rPr kumimoji="0" lang="en-GB" sz="2000" b="1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Univ</a:t>
                      </a:r>
                      <a:r>
                        <a:rPr kumimoji="0" lang="sk-SK" sz="20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. </a:t>
                      </a:r>
                      <a:r>
                        <a:rPr kumimoji="0" lang="en-GB" sz="20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 of Technology</a:t>
                      </a:r>
                      <a:r>
                        <a:rPr kumimoji="0" lang="sk-SK" sz="20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 (BA)</a:t>
                      </a:r>
                      <a:endParaRPr lang="en-GB" sz="20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000" b="1" dirty="0" smtClean="0"/>
                        <a:t>7</a:t>
                      </a:r>
                      <a:endParaRPr lang="en-GB" sz="20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k-SK" sz="2000" b="1" dirty="0" err="1" smtClean="0"/>
                        <a:t>Technical</a:t>
                      </a:r>
                      <a:r>
                        <a:rPr lang="sk-SK" sz="2000" b="1" dirty="0" smtClean="0"/>
                        <a:t> </a:t>
                      </a:r>
                      <a:r>
                        <a:rPr lang="sk-SK" sz="2000" b="1" dirty="0" err="1" smtClean="0"/>
                        <a:t>Sci</a:t>
                      </a:r>
                      <a:r>
                        <a:rPr lang="sk-SK" sz="2000" b="1" dirty="0" smtClean="0"/>
                        <a:t>.</a:t>
                      </a:r>
                      <a:endParaRPr lang="en-GB" sz="2000" b="1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Slovak </a:t>
                      </a:r>
                      <a:r>
                        <a:rPr kumimoji="0" lang="en-GB" sz="2000" b="1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Univ</a:t>
                      </a:r>
                      <a:r>
                        <a:rPr kumimoji="0" lang="sk-SK" sz="20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. </a:t>
                      </a:r>
                      <a:r>
                        <a:rPr kumimoji="0" lang="en-GB" sz="20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 of Agriculture </a:t>
                      </a:r>
                      <a:r>
                        <a:rPr kumimoji="0" lang="sk-SK" sz="20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(NR)</a:t>
                      </a:r>
                      <a:endParaRPr kumimoji="0" lang="en-GB" sz="20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000" b="1" dirty="0" smtClean="0"/>
                        <a:t>4</a:t>
                      </a:r>
                      <a:endParaRPr lang="en-GB" sz="20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k-SK" sz="2000" b="1" dirty="0" err="1" smtClean="0"/>
                        <a:t>Agri</a:t>
                      </a:r>
                      <a:r>
                        <a:rPr lang="sk-SK" sz="2000" b="1" baseline="0" dirty="0" smtClean="0"/>
                        <a:t> &amp; </a:t>
                      </a:r>
                      <a:r>
                        <a:rPr lang="sk-SK" sz="2000" b="1" baseline="0" dirty="0" err="1" smtClean="0"/>
                        <a:t>Technical</a:t>
                      </a:r>
                      <a:r>
                        <a:rPr lang="sk-SK" sz="2000" b="1" baseline="0" dirty="0" smtClean="0"/>
                        <a:t> </a:t>
                      </a:r>
                      <a:r>
                        <a:rPr lang="sk-SK" sz="2000" b="1" baseline="0" dirty="0" err="1" smtClean="0"/>
                        <a:t>Sci</a:t>
                      </a:r>
                      <a:r>
                        <a:rPr lang="sk-SK" sz="2000" b="1" baseline="0" dirty="0" smtClean="0"/>
                        <a:t>.</a:t>
                      </a:r>
                      <a:endParaRPr lang="en-GB" sz="2000" b="1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GB" sz="20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Technical </a:t>
                      </a:r>
                      <a:r>
                        <a:rPr kumimoji="0" lang="en-GB" sz="2000" b="1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Univ</a:t>
                      </a:r>
                      <a:r>
                        <a:rPr kumimoji="0" lang="sk-SK" sz="20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.</a:t>
                      </a:r>
                      <a:r>
                        <a:rPr kumimoji="0" lang="en-GB" sz="20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 in </a:t>
                      </a:r>
                      <a:r>
                        <a:rPr kumimoji="0" lang="en-GB" sz="2000" b="1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Zvolen</a:t>
                      </a:r>
                      <a:endParaRPr lang="en-GB" sz="20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000" b="1" dirty="0" smtClean="0"/>
                        <a:t>4</a:t>
                      </a:r>
                      <a:endParaRPr lang="en-GB" sz="20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000" b="1" dirty="0" err="1" smtClean="0"/>
                        <a:t>Technical</a:t>
                      </a:r>
                      <a:r>
                        <a:rPr lang="sk-SK" sz="2000" b="1" dirty="0" smtClean="0"/>
                        <a:t> </a:t>
                      </a:r>
                      <a:r>
                        <a:rPr lang="sk-SK" sz="2000" b="1" dirty="0" err="1" smtClean="0"/>
                        <a:t>Sci</a:t>
                      </a:r>
                      <a:r>
                        <a:rPr lang="sk-SK" sz="2000" b="1" dirty="0" smtClean="0"/>
                        <a:t>.</a:t>
                      </a:r>
                      <a:endParaRPr lang="en-GB" sz="2000" b="1" dirty="0" smtClean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GB" sz="20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Technical </a:t>
                      </a:r>
                      <a:r>
                        <a:rPr kumimoji="0" lang="en-GB" sz="2000" b="1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Univ</a:t>
                      </a:r>
                      <a:r>
                        <a:rPr kumimoji="0" lang="sk-SK" sz="20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.</a:t>
                      </a:r>
                      <a:r>
                        <a:rPr kumimoji="0" lang="en-GB" sz="20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 of </a:t>
                      </a:r>
                      <a:r>
                        <a:rPr kumimoji="0" lang="en-GB" sz="2000" b="1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Košice</a:t>
                      </a:r>
                      <a:endParaRPr lang="en-GB" sz="20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000" b="1" dirty="0" smtClean="0"/>
                        <a:t>7</a:t>
                      </a:r>
                      <a:endParaRPr lang="en-GB" sz="20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000" b="1" dirty="0" err="1" smtClean="0"/>
                        <a:t>Technical</a:t>
                      </a:r>
                      <a:r>
                        <a:rPr lang="sk-SK" sz="2000" b="1" dirty="0" smtClean="0"/>
                        <a:t> </a:t>
                      </a:r>
                      <a:r>
                        <a:rPr lang="sk-SK" sz="2000" b="1" dirty="0" err="1" smtClean="0"/>
                        <a:t>Sci</a:t>
                      </a:r>
                      <a:r>
                        <a:rPr lang="sk-SK" sz="2000" b="1" dirty="0" smtClean="0"/>
                        <a:t>.</a:t>
                      </a:r>
                      <a:endParaRPr lang="en-GB" sz="2000" b="1" dirty="0" smtClean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Univ</a:t>
                      </a:r>
                      <a:r>
                        <a:rPr kumimoji="0" lang="sk-SK" sz="2000" b="1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ersity</a:t>
                      </a:r>
                      <a:r>
                        <a:rPr kumimoji="0" lang="en-GB" sz="20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 of </a:t>
                      </a:r>
                      <a:r>
                        <a:rPr kumimoji="0" lang="sk-SK" sz="2000" b="1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 Žilina</a:t>
                      </a:r>
                      <a:endParaRPr lang="en-GB" sz="2000" b="1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000" b="1" dirty="0" smtClean="0"/>
                        <a:t>4</a:t>
                      </a:r>
                      <a:endParaRPr lang="en-GB" sz="20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000" b="1" dirty="0" err="1" smtClean="0"/>
                        <a:t>Technical</a:t>
                      </a:r>
                      <a:r>
                        <a:rPr lang="sk-SK" sz="2000" b="1" dirty="0" smtClean="0"/>
                        <a:t> </a:t>
                      </a:r>
                      <a:r>
                        <a:rPr lang="sk-SK" sz="2000" b="1" dirty="0" err="1" smtClean="0"/>
                        <a:t>Sci</a:t>
                      </a:r>
                      <a:r>
                        <a:rPr lang="sk-SK" sz="2000" b="1" dirty="0" smtClean="0"/>
                        <a:t>.</a:t>
                      </a:r>
                      <a:endParaRPr lang="en-GB" sz="2000" b="1" dirty="0" smtClean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GB" sz="20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Alexander </a:t>
                      </a:r>
                      <a:r>
                        <a:rPr kumimoji="0" lang="en-GB" sz="2000" b="1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Dubček</a:t>
                      </a:r>
                      <a:r>
                        <a:rPr kumimoji="0" lang="en-GB" sz="20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 </a:t>
                      </a:r>
                      <a:r>
                        <a:rPr kumimoji="0" lang="en-GB" sz="2000" b="1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Univ</a:t>
                      </a:r>
                      <a:r>
                        <a:rPr kumimoji="0" lang="sk-SK" sz="20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. </a:t>
                      </a:r>
                      <a:r>
                        <a:rPr kumimoji="0" lang="en-GB" sz="20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 in </a:t>
                      </a:r>
                      <a:r>
                        <a:rPr kumimoji="0" lang="en-GB" sz="2000" b="1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Trenčín</a:t>
                      </a:r>
                      <a:endParaRPr lang="en-GB" sz="20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000" b="1" dirty="0" smtClean="0"/>
                        <a:t>3</a:t>
                      </a:r>
                      <a:endParaRPr lang="en-GB" sz="20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000" b="1" dirty="0" err="1" smtClean="0"/>
                        <a:t>Technical</a:t>
                      </a:r>
                      <a:r>
                        <a:rPr lang="sk-SK" sz="2000" b="1" dirty="0" smtClean="0"/>
                        <a:t> </a:t>
                      </a:r>
                      <a:r>
                        <a:rPr lang="sk-SK" sz="2000" b="1" dirty="0" err="1" smtClean="0"/>
                        <a:t>Sci</a:t>
                      </a:r>
                      <a:r>
                        <a:rPr lang="sk-SK" sz="2000" b="1" dirty="0" smtClean="0"/>
                        <a:t>.</a:t>
                      </a:r>
                      <a:endParaRPr lang="en-GB" sz="2000" b="1" dirty="0" smtClean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GB" sz="2000" b="1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Matej</a:t>
                      </a:r>
                      <a:r>
                        <a:rPr kumimoji="0" lang="en-GB" sz="20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 </a:t>
                      </a:r>
                      <a:r>
                        <a:rPr kumimoji="0" lang="en-GB" sz="2000" b="1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Bel</a:t>
                      </a:r>
                      <a:r>
                        <a:rPr kumimoji="0" lang="en-GB" sz="20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 </a:t>
                      </a:r>
                      <a:r>
                        <a:rPr kumimoji="0" lang="en-GB" sz="2000" b="1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Univ</a:t>
                      </a:r>
                      <a:r>
                        <a:rPr kumimoji="0" lang="sk-SK" sz="20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. </a:t>
                      </a:r>
                      <a:r>
                        <a:rPr kumimoji="0" lang="en-GB" sz="20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 in </a:t>
                      </a:r>
                      <a:r>
                        <a:rPr kumimoji="0" lang="en-GB" sz="2000" b="1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Banská</a:t>
                      </a:r>
                      <a:r>
                        <a:rPr kumimoji="0" lang="en-GB" sz="20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 </a:t>
                      </a:r>
                      <a:r>
                        <a:rPr kumimoji="0" lang="en-GB" sz="2000" b="1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Bystrica</a:t>
                      </a:r>
                      <a:endParaRPr lang="en-GB" sz="20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000" b="1" dirty="0" smtClean="0"/>
                        <a:t>1</a:t>
                      </a:r>
                      <a:endParaRPr lang="en-GB" sz="20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000" b="1" dirty="0" err="1" smtClean="0"/>
                        <a:t>Natural</a:t>
                      </a:r>
                      <a:r>
                        <a:rPr lang="sk-SK" sz="2000" b="1" dirty="0" smtClean="0"/>
                        <a:t> </a:t>
                      </a:r>
                      <a:r>
                        <a:rPr lang="sk-SK" sz="2000" b="1" dirty="0" err="1" smtClean="0"/>
                        <a:t>Sci</a:t>
                      </a:r>
                      <a:r>
                        <a:rPr lang="sk-SK" sz="2000" b="1" dirty="0" smtClean="0"/>
                        <a:t>.</a:t>
                      </a:r>
                      <a:endParaRPr lang="en-GB" sz="2000" b="1" dirty="0" smtClean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0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Pavol </a:t>
                      </a:r>
                      <a:r>
                        <a:rPr kumimoji="0" lang="en-GB" sz="2000" b="1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Šafárik</a:t>
                      </a:r>
                      <a:r>
                        <a:rPr kumimoji="0" lang="en-GB" sz="20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 </a:t>
                      </a:r>
                      <a:r>
                        <a:rPr kumimoji="0" lang="en-GB" sz="2000" b="1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Univ</a:t>
                      </a:r>
                      <a:r>
                        <a:rPr kumimoji="0" lang="sk-SK" sz="20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.  (KE)</a:t>
                      </a:r>
                      <a:endParaRPr kumimoji="0" lang="en-GB" sz="20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000" b="1" dirty="0" smtClean="0"/>
                        <a:t>1</a:t>
                      </a:r>
                      <a:endParaRPr lang="en-GB" sz="20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000" b="1" dirty="0" err="1" smtClean="0"/>
                        <a:t>Natural</a:t>
                      </a:r>
                      <a:r>
                        <a:rPr lang="sk-SK" sz="2000" b="1" dirty="0" smtClean="0"/>
                        <a:t> </a:t>
                      </a:r>
                      <a:r>
                        <a:rPr lang="sk-SK" sz="2000" b="1" dirty="0" err="1" smtClean="0"/>
                        <a:t>Sci</a:t>
                      </a:r>
                      <a:r>
                        <a:rPr lang="sk-SK" sz="2000" b="1" dirty="0" smtClean="0"/>
                        <a:t>.</a:t>
                      </a:r>
                      <a:endParaRPr lang="en-GB" sz="2000" b="1" dirty="0" smtClean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GB" sz="20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University of </a:t>
                      </a:r>
                      <a:r>
                        <a:rPr kumimoji="0" lang="en-GB" sz="2000" b="1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Prešov</a:t>
                      </a:r>
                      <a:endParaRPr lang="en-GB" sz="20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000" b="1" dirty="0" smtClean="0"/>
                        <a:t>1</a:t>
                      </a:r>
                      <a:endParaRPr lang="en-GB" sz="20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000" b="1" dirty="0" err="1" smtClean="0"/>
                        <a:t>Natural</a:t>
                      </a:r>
                      <a:r>
                        <a:rPr lang="sk-SK" sz="2000" b="1" dirty="0" smtClean="0"/>
                        <a:t> </a:t>
                      </a:r>
                      <a:r>
                        <a:rPr lang="sk-SK" sz="2000" b="1" dirty="0" err="1" smtClean="0"/>
                        <a:t>Sci</a:t>
                      </a:r>
                      <a:r>
                        <a:rPr lang="sk-SK" sz="2000" b="1" dirty="0" smtClean="0"/>
                        <a:t>.</a:t>
                      </a:r>
                      <a:endParaRPr lang="en-GB" sz="2000" b="1" dirty="0" smtClean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GB" sz="20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St. Cyril and Methodius </a:t>
                      </a:r>
                      <a:r>
                        <a:rPr kumimoji="0" lang="en-GB" sz="2000" b="1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Univ</a:t>
                      </a:r>
                      <a:r>
                        <a:rPr kumimoji="0" lang="sk-SK" sz="20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. </a:t>
                      </a:r>
                      <a:r>
                        <a:rPr kumimoji="0" lang="en-GB" sz="20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 </a:t>
                      </a:r>
                      <a:r>
                        <a:rPr kumimoji="0" lang="sk-SK" sz="20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(TT)</a:t>
                      </a:r>
                      <a:endParaRPr lang="en-GB" sz="20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000" b="1" dirty="0" smtClean="0"/>
                        <a:t>1</a:t>
                      </a:r>
                      <a:endParaRPr lang="en-GB" sz="20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000" b="1" dirty="0" err="1" smtClean="0"/>
                        <a:t>Natural</a:t>
                      </a:r>
                      <a:r>
                        <a:rPr lang="sk-SK" sz="2000" b="1" dirty="0" smtClean="0"/>
                        <a:t> </a:t>
                      </a:r>
                      <a:r>
                        <a:rPr lang="sk-SK" sz="2000" b="1" dirty="0" err="1" smtClean="0"/>
                        <a:t>Sci</a:t>
                      </a:r>
                      <a:r>
                        <a:rPr lang="sk-SK" sz="2000" b="1" dirty="0" smtClean="0"/>
                        <a:t>.</a:t>
                      </a:r>
                      <a:endParaRPr lang="en-GB" sz="2000" b="1" dirty="0" smtClean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GB" sz="20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Constantine the Philosopher </a:t>
                      </a:r>
                      <a:r>
                        <a:rPr kumimoji="0" lang="en-GB" sz="2000" b="1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Univ</a:t>
                      </a:r>
                      <a:r>
                        <a:rPr kumimoji="0" lang="sk-SK" sz="20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. </a:t>
                      </a:r>
                      <a:r>
                        <a:rPr kumimoji="0" lang="en-GB" sz="20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 </a:t>
                      </a:r>
                      <a:r>
                        <a:rPr kumimoji="0" lang="sk-SK" sz="20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(NR)</a:t>
                      </a:r>
                      <a:endParaRPr lang="en-GB" sz="20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000" b="1" dirty="0" smtClean="0"/>
                        <a:t>1</a:t>
                      </a:r>
                      <a:endParaRPr lang="en-GB" sz="20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000" b="1" dirty="0" err="1" smtClean="0"/>
                        <a:t>Natural</a:t>
                      </a:r>
                      <a:r>
                        <a:rPr lang="sk-SK" sz="2000" b="1" dirty="0" smtClean="0"/>
                        <a:t> </a:t>
                      </a:r>
                      <a:r>
                        <a:rPr lang="sk-SK" sz="2000" b="1" dirty="0" err="1" smtClean="0"/>
                        <a:t>Sci</a:t>
                      </a:r>
                      <a:r>
                        <a:rPr lang="sk-SK" sz="2000" b="1" dirty="0" smtClean="0"/>
                        <a:t>.</a:t>
                      </a:r>
                      <a:endParaRPr lang="en-GB" sz="2000" b="1" dirty="0" smtClean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35696" y="457200"/>
            <a:ext cx="5472608" cy="811560"/>
          </a:xfrm>
        </p:spPr>
        <p:txBody>
          <a:bodyPr/>
          <a:lstStyle/>
          <a:p>
            <a:pPr algn="ctr"/>
            <a:r>
              <a:rPr lang="sk-SK" dirty="0" smtClean="0"/>
              <a:t>USE OF SK CRIS DATA</a:t>
            </a:r>
            <a:endParaRPr lang="sk-SK" dirty="0"/>
          </a:p>
        </p:txBody>
      </p:sp>
      <p:pic>
        <p:nvPicPr>
          <p:cNvPr id="7" name="Obrázok 6" descr="logo_nitt_cierne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7584" y="0"/>
            <a:ext cx="1291146" cy="565884"/>
          </a:xfrm>
          <a:prstGeom prst="rect">
            <a:avLst/>
          </a:prstGeom>
        </p:spPr>
      </p:pic>
      <p:pic>
        <p:nvPicPr>
          <p:cNvPr id="9" name="Obrázok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81428" cy="587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Users\SABAKA~1.SPA\AppData\Local\Temp\Rar$DR13.609\Europsky fond regionalneho rozvoja\EU-EFRR-VERTICAL-COLO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0"/>
            <a:ext cx="1087336" cy="1005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C:\Documents and Settings\Administrator\My Documents\Daniela\NISPEZ\logo_OP_VaV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276" y="0"/>
            <a:ext cx="963724" cy="965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ástupný symbol päty 11"/>
          <p:cNvSpPr>
            <a:spLocks noGrp="1"/>
          </p:cNvSpPr>
          <p:nvPr>
            <p:ph type="ftr" sz="quarter" idx="11"/>
          </p:nvPr>
        </p:nvSpPr>
        <p:spPr>
          <a:xfrm>
            <a:off x="2118730" y="76200"/>
            <a:ext cx="4358270" cy="217685"/>
          </a:xfrm>
        </p:spPr>
        <p:txBody>
          <a:bodyPr/>
          <a:lstStyle/>
          <a:p>
            <a:r>
              <a:rPr lang="en-US" dirty="0" err="1" smtClean="0"/>
              <a:t>EuroCRIS</a:t>
            </a:r>
            <a:r>
              <a:rPr lang="en-US" dirty="0" smtClean="0"/>
              <a:t> Membership Meeting Bonn 13th -14th May 2013</a:t>
            </a:r>
            <a:endParaRPr lang="sk-SK" dirty="0"/>
          </a:p>
        </p:txBody>
      </p:sp>
      <p:graphicFrame>
        <p:nvGraphicFramePr>
          <p:cNvPr id="14" name="Graf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3719903"/>
              </p:ext>
            </p:extLst>
          </p:nvPr>
        </p:nvGraphicFramePr>
        <p:xfrm>
          <a:off x="27111" y="1268760"/>
          <a:ext cx="2892091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5" name="Graf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4755250"/>
              </p:ext>
            </p:extLst>
          </p:nvPr>
        </p:nvGraphicFramePr>
        <p:xfrm>
          <a:off x="3059832" y="1196752"/>
          <a:ext cx="2880320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6" name="Graf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048969"/>
              </p:ext>
            </p:extLst>
          </p:nvPr>
        </p:nvGraphicFramePr>
        <p:xfrm>
          <a:off x="6228184" y="1196752"/>
          <a:ext cx="2915816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7" name="Graf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0609408"/>
              </p:ext>
            </p:extLst>
          </p:nvPr>
        </p:nvGraphicFramePr>
        <p:xfrm>
          <a:off x="581428" y="3645024"/>
          <a:ext cx="4134588" cy="3212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4" name="BlokTextu 3"/>
          <p:cNvSpPr txBox="1"/>
          <p:nvPr/>
        </p:nvSpPr>
        <p:spPr>
          <a:xfrm>
            <a:off x="5024603" y="3789040"/>
            <a:ext cx="401189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latin typeface="+mj-lt"/>
              </a:rPr>
              <a:t>F. </a:t>
            </a:r>
            <a:r>
              <a:rPr lang="en-GB" dirty="0" smtClean="0">
                <a:latin typeface="+mj-lt"/>
              </a:rPr>
              <a:t>of chemistry </a:t>
            </a:r>
            <a:r>
              <a:rPr lang="en-GB" dirty="0" smtClean="0">
                <a:latin typeface="+mj-lt"/>
                <a:cs typeface="Calibri"/>
              </a:rPr>
              <a:t>&amp; </a:t>
            </a:r>
            <a:r>
              <a:rPr lang="en-GB" dirty="0" smtClean="0">
                <a:latin typeface="+mj-lt"/>
              </a:rPr>
              <a:t>food </a:t>
            </a:r>
            <a:r>
              <a:rPr lang="en-GB" dirty="0" err="1" smtClean="0">
                <a:latin typeface="+mj-lt"/>
              </a:rPr>
              <a:t>technol</a:t>
            </a:r>
            <a:r>
              <a:rPr lang="en-GB" dirty="0" smtClean="0">
                <a:latin typeface="+mj-lt"/>
              </a:rPr>
              <a:t> STU BA</a:t>
            </a:r>
          </a:p>
          <a:p>
            <a:pPr fontAlgn="b"/>
            <a:r>
              <a:rPr lang="en-GB" dirty="0" smtClean="0">
                <a:latin typeface="+mj-lt"/>
              </a:rPr>
              <a:t>F. </a:t>
            </a:r>
            <a:r>
              <a:rPr lang="en-GB" dirty="0" err="1" smtClean="0">
                <a:latin typeface="+mj-lt"/>
              </a:rPr>
              <a:t>elec</a:t>
            </a:r>
            <a:r>
              <a:rPr lang="en-GB" dirty="0" smtClean="0">
                <a:latin typeface="+mj-lt"/>
              </a:rPr>
              <a:t> </a:t>
            </a:r>
            <a:r>
              <a:rPr lang="en-GB" dirty="0" err="1" smtClean="0">
                <a:latin typeface="+mj-lt"/>
              </a:rPr>
              <a:t>eng</a:t>
            </a:r>
            <a:r>
              <a:rPr lang="en-GB" dirty="0" smtClean="0">
                <a:latin typeface="+mj-lt"/>
              </a:rPr>
              <a:t> STU BA</a:t>
            </a:r>
          </a:p>
          <a:p>
            <a:pPr fontAlgn="b"/>
            <a:r>
              <a:rPr lang="en-GB" dirty="0" smtClean="0">
                <a:latin typeface="+mj-lt"/>
              </a:rPr>
              <a:t>F. math &amp; </a:t>
            </a:r>
            <a:r>
              <a:rPr lang="en-GB" dirty="0" err="1" smtClean="0">
                <a:latin typeface="+mj-lt"/>
              </a:rPr>
              <a:t>phys</a:t>
            </a:r>
            <a:r>
              <a:rPr lang="en-GB" dirty="0" smtClean="0">
                <a:latin typeface="+mj-lt"/>
              </a:rPr>
              <a:t> &amp; info CU BA</a:t>
            </a:r>
          </a:p>
          <a:p>
            <a:pPr fontAlgn="b"/>
            <a:r>
              <a:rPr lang="en-GB" dirty="0" smtClean="0">
                <a:latin typeface="+mj-lt"/>
              </a:rPr>
              <a:t>F. civil </a:t>
            </a:r>
            <a:r>
              <a:rPr lang="en-GB" dirty="0" err="1" smtClean="0">
                <a:latin typeface="+mj-lt"/>
              </a:rPr>
              <a:t>eng</a:t>
            </a:r>
            <a:r>
              <a:rPr lang="en-GB" dirty="0" smtClean="0">
                <a:latin typeface="+mj-lt"/>
              </a:rPr>
              <a:t> STU BA</a:t>
            </a:r>
          </a:p>
          <a:p>
            <a:pPr fontAlgn="b"/>
            <a:r>
              <a:rPr lang="en-GB" dirty="0" smtClean="0">
                <a:latin typeface="+mj-lt"/>
              </a:rPr>
              <a:t>F. wood </a:t>
            </a:r>
            <a:r>
              <a:rPr lang="en-GB" dirty="0" err="1" smtClean="0">
                <a:latin typeface="+mj-lt"/>
              </a:rPr>
              <a:t>sci</a:t>
            </a:r>
            <a:r>
              <a:rPr lang="en-GB" dirty="0" smtClean="0">
                <a:latin typeface="+mj-lt"/>
              </a:rPr>
              <a:t> &amp; </a:t>
            </a:r>
            <a:r>
              <a:rPr lang="en-GB" dirty="0" err="1" smtClean="0">
                <a:latin typeface="+mj-lt"/>
              </a:rPr>
              <a:t>technol</a:t>
            </a:r>
            <a:r>
              <a:rPr lang="en-GB" dirty="0" smtClean="0">
                <a:latin typeface="+mj-lt"/>
              </a:rPr>
              <a:t>  TU ZV</a:t>
            </a:r>
          </a:p>
          <a:p>
            <a:pPr fontAlgn="b"/>
            <a:r>
              <a:rPr lang="en-GB" dirty="0" smtClean="0">
                <a:latin typeface="+mj-lt"/>
              </a:rPr>
              <a:t>F. </a:t>
            </a:r>
            <a:r>
              <a:rPr lang="en-GB" dirty="0" err="1" smtClean="0">
                <a:latin typeface="+mj-lt"/>
              </a:rPr>
              <a:t>nat</a:t>
            </a:r>
            <a:r>
              <a:rPr lang="en-GB" dirty="0" smtClean="0">
                <a:latin typeface="+mj-lt"/>
              </a:rPr>
              <a:t> </a:t>
            </a:r>
            <a:r>
              <a:rPr lang="en-GB" dirty="0" err="1" smtClean="0">
                <a:latin typeface="+mj-lt"/>
              </a:rPr>
              <a:t>sci</a:t>
            </a:r>
            <a:r>
              <a:rPr lang="en-GB" dirty="0" smtClean="0">
                <a:latin typeface="+mj-lt"/>
              </a:rPr>
              <a:t> CU BA</a:t>
            </a:r>
          </a:p>
          <a:p>
            <a:pPr fontAlgn="b"/>
            <a:r>
              <a:rPr lang="en-GB" dirty="0" smtClean="0">
                <a:latin typeface="+mj-lt"/>
              </a:rPr>
              <a:t>F. material </a:t>
            </a:r>
            <a:r>
              <a:rPr lang="en-GB" dirty="0" err="1" smtClean="0">
                <a:latin typeface="+mj-lt"/>
              </a:rPr>
              <a:t>technol</a:t>
            </a:r>
            <a:r>
              <a:rPr lang="en-GB" dirty="0" smtClean="0">
                <a:latin typeface="+mj-lt"/>
              </a:rPr>
              <a:t> STU BA</a:t>
            </a:r>
          </a:p>
          <a:p>
            <a:pPr fontAlgn="b"/>
            <a:r>
              <a:rPr lang="en-GB" dirty="0" smtClean="0">
                <a:latin typeface="+mj-lt"/>
              </a:rPr>
              <a:t>F. </a:t>
            </a:r>
            <a:r>
              <a:rPr lang="en-GB" dirty="0" err="1" smtClean="0">
                <a:latin typeface="+mj-lt"/>
              </a:rPr>
              <a:t>elec</a:t>
            </a:r>
            <a:r>
              <a:rPr lang="en-GB" dirty="0" smtClean="0">
                <a:latin typeface="+mj-lt"/>
              </a:rPr>
              <a:t> </a:t>
            </a:r>
            <a:r>
              <a:rPr lang="en-GB" dirty="0" err="1" smtClean="0">
                <a:latin typeface="+mj-lt"/>
              </a:rPr>
              <a:t>eng</a:t>
            </a:r>
            <a:r>
              <a:rPr lang="en-GB" dirty="0" smtClean="0">
                <a:latin typeface="+mj-lt"/>
              </a:rPr>
              <a:t> TU KE</a:t>
            </a:r>
          </a:p>
          <a:p>
            <a:pPr fontAlgn="b"/>
            <a:r>
              <a:rPr lang="en-GB" dirty="0" smtClean="0">
                <a:latin typeface="+mj-lt"/>
              </a:rPr>
              <a:t>F. </a:t>
            </a:r>
            <a:r>
              <a:rPr lang="en-GB" dirty="0" err="1" smtClean="0">
                <a:latin typeface="+mj-lt"/>
              </a:rPr>
              <a:t>manuf</a:t>
            </a:r>
            <a:r>
              <a:rPr lang="en-GB" dirty="0" smtClean="0">
                <a:latin typeface="+mj-lt"/>
              </a:rPr>
              <a:t> </a:t>
            </a:r>
            <a:r>
              <a:rPr lang="en-GB" dirty="0" err="1" smtClean="0">
                <a:latin typeface="+mj-lt"/>
              </a:rPr>
              <a:t>technol</a:t>
            </a:r>
            <a:r>
              <a:rPr lang="en-GB" dirty="0" smtClean="0">
                <a:latin typeface="+mj-lt"/>
              </a:rPr>
              <a:t> TU KE</a:t>
            </a:r>
          </a:p>
          <a:p>
            <a:pPr fontAlgn="b"/>
            <a:r>
              <a:rPr lang="en-GB" dirty="0" smtClean="0">
                <a:latin typeface="+mj-lt"/>
              </a:rPr>
              <a:t>F. </a:t>
            </a:r>
            <a:r>
              <a:rPr lang="en-GB" dirty="0" err="1" smtClean="0">
                <a:latin typeface="+mj-lt"/>
              </a:rPr>
              <a:t>mech</a:t>
            </a:r>
            <a:r>
              <a:rPr lang="en-GB" dirty="0" smtClean="0">
                <a:latin typeface="+mj-lt"/>
              </a:rPr>
              <a:t> </a:t>
            </a:r>
            <a:r>
              <a:rPr lang="en-GB" dirty="0" err="1" smtClean="0">
                <a:latin typeface="+mj-lt"/>
              </a:rPr>
              <a:t>eng</a:t>
            </a:r>
            <a:r>
              <a:rPr lang="en-GB" dirty="0" smtClean="0">
                <a:latin typeface="+mj-lt"/>
              </a:rPr>
              <a:t> UZ ŽA</a:t>
            </a:r>
            <a:endParaRPr lang="en-GB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35696" y="457200"/>
            <a:ext cx="5472608" cy="811560"/>
          </a:xfrm>
        </p:spPr>
        <p:txBody>
          <a:bodyPr/>
          <a:lstStyle/>
          <a:p>
            <a:pPr algn="ctr"/>
            <a:r>
              <a:rPr lang="sk-SK" dirty="0" smtClean="0"/>
              <a:t>USE OF SK CRIS DATA</a:t>
            </a:r>
            <a:endParaRPr lang="sk-SK" dirty="0"/>
          </a:p>
        </p:txBody>
      </p:sp>
      <p:pic>
        <p:nvPicPr>
          <p:cNvPr id="7" name="Obrázok 6" descr="logo_nitt_cierne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7584" y="0"/>
            <a:ext cx="1291146" cy="565884"/>
          </a:xfrm>
          <a:prstGeom prst="rect">
            <a:avLst/>
          </a:prstGeom>
        </p:spPr>
      </p:pic>
      <p:sp>
        <p:nvSpPr>
          <p:cNvPr id="8" name="BlokTextu 7"/>
          <p:cNvSpPr txBox="1"/>
          <p:nvPr/>
        </p:nvSpPr>
        <p:spPr>
          <a:xfrm>
            <a:off x="0" y="3140968"/>
            <a:ext cx="8820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endParaRPr lang="sk-SK" dirty="0"/>
          </a:p>
        </p:txBody>
      </p:sp>
      <p:pic>
        <p:nvPicPr>
          <p:cNvPr id="9" name="Obrázok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81428" cy="587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Users\SABAKA~1.SPA\AppData\Local\Temp\Rar$DR13.609\Europsky fond regionalneho rozvoja\EU-EFRR-VERTICAL-COLO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0"/>
            <a:ext cx="1087336" cy="1005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C:\Documents and Settings\Administrator\My Documents\Daniela\NISPEZ\logo_OP_VaV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276" y="0"/>
            <a:ext cx="963724" cy="965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ástupný symbol päty 11"/>
          <p:cNvSpPr>
            <a:spLocks noGrp="1"/>
          </p:cNvSpPr>
          <p:nvPr>
            <p:ph type="ftr" sz="quarter" idx="11"/>
          </p:nvPr>
        </p:nvSpPr>
        <p:spPr>
          <a:xfrm>
            <a:off x="2267744" y="76200"/>
            <a:ext cx="4209256" cy="406661"/>
          </a:xfrm>
        </p:spPr>
        <p:txBody>
          <a:bodyPr/>
          <a:lstStyle/>
          <a:p>
            <a:r>
              <a:rPr lang="en-US" dirty="0" err="1" smtClean="0"/>
              <a:t>EuroCRIS</a:t>
            </a:r>
            <a:r>
              <a:rPr lang="en-US" dirty="0" smtClean="0"/>
              <a:t> Membership Meeting Bonn 13th -14th May 2013</a:t>
            </a:r>
            <a:endParaRPr lang="sk-SK" dirty="0"/>
          </a:p>
        </p:txBody>
      </p:sp>
      <p:sp>
        <p:nvSpPr>
          <p:cNvPr id="13" name="BlokTextu 12"/>
          <p:cNvSpPr txBox="1"/>
          <p:nvPr/>
        </p:nvSpPr>
        <p:spPr>
          <a:xfrm>
            <a:off x="539552" y="1356627"/>
            <a:ext cx="813690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Conclusions:</a:t>
            </a:r>
          </a:p>
          <a:p>
            <a:endParaRPr lang="en-GB" sz="2800" dirty="0" smtClean="0">
              <a:latin typeface="+mj-lt"/>
            </a:endParaRPr>
          </a:p>
          <a:p>
            <a:pPr lvl="0"/>
            <a:r>
              <a:rPr lang="en-GB" sz="2800" dirty="0" smtClean="0">
                <a:latin typeface="+mj-lt"/>
              </a:rPr>
              <a:t>Quality of any evaluation depends on quality of data available</a:t>
            </a:r>
          </a:p>
          <a:p>
            <a:endParaRPr lang="en-GB" sz="2800" dirty="0" smtClean="0">
              <a:latin typeface="+mj-lt"/>
            </a:endParaRPr>
          </a:p>
          <a:p>
            <a:pPr lvl="0"/>
            <a:r>
              <a:rPr lang="en-GB" sz="2800" dirty="0" smtClean="0">
                <a:latin typeface="+mj-lt"/>
              </a:rPr>
              <a:t>CRPA collects a suitable and validated data set on publications and citations only for Slovak public universities (no such data for SAS, R&amp;D institutes)</a:t>
            </a:r>
          </a:p>
          <a:p>
            <a:endParaRPr lang="en-GB" sz="2800" dirty="0" smtClean="0">
              <a:latin typeface="+mj-lt"/>
            </a:endParaRPr>
          </a:p>
          <a:p>
            <a:r>
              <a:rPr lang="en-GB" sz="2800" dirty="0" smtClean="0">
                <a:latin typeface="+mj-lt"/>
              </a:rPr>
              <a:t>Currently, evaluation is confined to public HE and R&amp;D institutions (target group of NITTSK project)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35696" y="457200"/>
            <a:ext cx="5472608" cy="811560"/>
          </a:xfrm>
        </p:spPr>
        <p:txBody>
          <a:bodyPr/>
          <a:lstStyle/>
          <a:p>
            <a:pPr algn="ctr"/>
            <a:r>
              <a:rPr lang="sk-SK" dirty="0" smtClean="0"/>
              <a:t>USE OF SK CRIS DATA</a:t>
            </a:r>
            <a:endParaRPr lang="sk-SK" dirty="0"/>
          </a:p>
        </p:txBody>
      </p:sp>
      <p:pic>
        <p:nvPicPr>
          <p:cNvPr id="7" name="Obrázok 6" descr="logo_nitt_cierne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7584" y="0"/>
            <a:ext cx="1291146" cy="565884"/>
          </a:xfrm>
          <a:prstGeom prst="rect">
            <a:avLst/>
          </a:prstGeom>
        </p:spPr>
      </p:pic>
      <p:sp>
        <p:nvSpPr>
          <p:cNvPr id="8" name="BlokTextu 7"/>
          <p:cNvSpPr txBox="1"/>
          <p:nvPr/>
        </p:nvSpPr>
        <p:spPr>
          <a:xfrm>
            <a:off x="0" y="3140968"/>
            <a:ext cx="8820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endParaRPr lang="sk-SK" dirty="0"/>
          </a:p>
        </p:txBody>
      </p:sp>
      <p:pic>
        <p:nvPicPr>
          <p:cNvPr id="9" name="Obrázok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81428" cy="587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Users\SABAKA~1.SPA\AppData\Local\Temp\Rar$DR13.609\Europsky fond regionalneho rozvoja\EU-EFRR-VERTICAL-COLO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0"/>
            <a:ext cx="1087336" cy="1005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C:\Documents and Settings\Administrator\My Documents\Daniela\NISPEZ\logo_OP_VaV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276" y="0"/>
            <a:ext cx="963724" cy="965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ástupný symbol päty 11"/>
          <p:cNvSpPr>
            <a:spLocks noGrp="1"/>
          </p:cNvSpPr>
          <p:nvPr>
            <p:ph type="ftr" sz="quarter" idx="11"/>
          </p:nvPr>
        </p:nvSpPr>
        <p:spPr>
          <a:xfrm>
            <a:off x="2267744" y="76200"/>
            <a:ext cx="4209256" cy="406661"/>
          </a:xfrm>
        </p:spPr>
        <p:txBody>
          <a:bodyPr/>
          <a:lstStyle/>
          <a:p>
            <a:r>
              <a:rPr lang="en-US" dirty="0" err="1" smtClean="0"/>
              <a:t>EuroCRIS</a:t>
            </a:r>
            <a:r>
              <a:rPr lang="en-US" dirty="0" smtClean="0"/>
              <a:t> Membership Meeting Bonn 13th -14th May 2013</a:t>
            </a:r>
            <a:endParaRPr lang="sk-SK" dirty="0"/>
          </a:p>
        </p:txBody>
      </p:sp>
      <p:sp>
        <p:nvSpPr>
          <p:cNvPr id="3" name="BlokTextu 2"/>
          <p:cNvSpPr txBox="1"/>
          <p:nvPr/>
        </p:nvSpPr>
        <p:spPr>
          <a:xfrm>
            <a:off x="290714" y="1317392"/>
            <a:ext cx="8529758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Current tasks and future plans:</a:t>
            </a:r>
          </a:p>
          <a:p>
            <a:pPr lvl="0"/>
            <a:endParaRPr lang="en-GB" sz="2800" dirty="0" smtClean="0">
              <a:latin typeface="+mj-lt"/>
            </a:endParaRPr>
          </a:p>
          <a:p>
            <a:pPr lvl="0">
              <a:spcAft>
                <a:spcPts val="1800"/>
              </a:spcAft>
            </a:pPr>
            <a:r>
              <a:rPr lang="en-GB" sz="2800" dirty="0" smtClean="0">
                <a:latin typeface="+mj-lt"/>
              </a:rPr>
              <a:t>1. to complete evaluation of 11 working teams mainly from HEs, SAS</a:t>
            </a:r>
          </a:p>
          <a:p>
            <a:pPr>
              <a:spcAft>
                <a:spcPts val="1800"/>
              </a:spcAft>
            </a:pPr>
            <a:r>
              <a:rPr lang="en-GB" sz="2800" dirty="0" smtClean="0">
                <a:latin typeface="+mj-lt"/>
              </a:rPr>
              <a:t>2. to complete evaluation of selected institutes of the Slovak Academy of Sciences (29) and public research institutes (10)</a:t>
            </a:r>
          </a:p>
          <a:p>
            <a:pPr>
              <a:spcAft>
                <a:spcPts val="1800"/>
              </a:spcAft>
            </a:pPr>
            <a:r>
              <a:rPr lang="en-GB" sz="2800" dirty="0" smtClean="0">
                <a:latin typeface="+mj-lt"/>
              </a:rPr>
              <a:t>3. to modify calculations</a:t>
            </a:r>
            <a:r>
              <a:rPr lang="sk-SK" sz="2800" dirty="0">
                <a:latin typeface="+mj-lt"/>
              </a:rPr>
              <a:t> </a:t>
            </a:r>
            <a:r>
              <a:rPr lang="sk-SK" sz="2800" dirty="0" smtClean="0">
                <a:latin typeface="+mj-lt"/>
              </a:rPr>
              <a:t>and </a:t>
            </a:r>
            <a:r>
              <a:rPr lang="en-GB" sz="2800" dirty="0" smtClean="0">
                <a:latin typeface="+mj-lt"/>
              </a:rPr>
              <a:t>revise indicators</a:t>
            </a:r>
          </a:p>
          <a:p>
            <a:pPr>
              <a:spcAft>
                <a:spcPts val="1800"/>
              </a:spcAft>
            </a:pPr>
            <a:r>
              <a:rPr lang="en-GB" sz="2800" dirty="0" smtClean="0">
                <a:latin typeface="+mj-lt"/>
              </a:rPr>
              <a:t>4. to update methodology</a:t>
            </a:r>
            <a:endParaRPr lang="sk-SK" sz="2800" dirty="0" smtClean="0">
              <a:latin typeface="+mj-lt"/>
            </a:endParaRPr>
          </a:p>
          <a:p>
            <a:r>
              <a:rPr lang="sk-SK" sz="2800" dirty="0" smtClean="0">
                <a:latin typeface="+mj-lt"/>
              </a:rPr>
              <a:t>5. </a:t>
            </a:r>
            <a:r>
              <a:rPr lang="sk-SK" sz="2800" dirty="0">
                <a:latin typeface="+mj-lt"/>
              </a:rPr>
              <a:t> </a:t>
            </a:r>
            <a:r>
              <a:rPr lang="en-GB" sz="2800" dirty="0" smtClean="0">
                <a:latin typeface="+mj-lt"/>
              </a:rPr>
              <a:t>to include more databases</a:t>
            </a:r>
            <a:endParaRPr lang="en-GB" sz="28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35696" y="457200"/>
            <a:ext cx="5472608" cy="811560"/>
          </a:xfrm>
        </p:spPr>
        <p:txBody>
          <a:bodyPr/>
          <a:lstStyle/>
          <a:p>
            <a:pPr algn="ctr"/>
            <a:r>
              <a:rPr lang="sk-SK" dirty="0" smtClean="0"/>
              <a:t>USE OF SK CRIS DATA</a:t>
            </a:r>
            <a:endParaRPr lang="sk-SK" dirty="0"/>
          </a:p>
        </p:txBody>
      </p:sp>
      <p:pic>
        <p:nvPicPr>
          <p:cNvPr id="7" name="Obrázok 6" descr="logo_nitt_cierne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7584" y="0"/>
            <a:ext cx="1291146" cy="565884"/>
          </a:xfrm>
          <a:prstGeom prst="rect">
            <a:avLst/>
          </a:prstGeom>
        </p:spPr>
      </p:pic>
      <p:sp>
        <p:nvSpPr>
          <p:cNvPr id="8" name="BlokTextu 7"/>
          <p:cNvSpPr txBox="1"/>
          <p:nvPr/>
        </p:nvSpPr>
        <p:spPr>
          <a:xfrm>
            <a:off x="0" y="3140968"/>
            <a:ext cx="8820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endParaRPr lang="sk-SK" dirty="0"/>
          </a:p>
        </p:txBody>
      </p:sp>
      <p:pic>
        <p:nvPicPr>
          <p:cNvPr id="9" name="Obrázok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81428" cy="587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Users\SABAKA~1.SPA\AppData\Local\Temp\Rar$DR13.609\Europsky fond regionalneho rozvoja\EU-EFRR-VERTICAL-COLO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0"/>
            <a:ext cx="1087336" cy="1005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C:\Documents and Settings\Administrator\My Documents\Daniela\NISPEZ\logo_OP_VaV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276" y="0"/>
            <a:ext cx="963724" cy="965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ástupný symbol päty 11"/>
          <p:cNvSpPr>
            <a:spLocks noGrp="1"/>
          </p:cNvSpPr>
          <p:nvPr>
            <p:ph type="ftr" sz="quarter" idx="11"/>
          </p:nvPr>
        </p:nvSpPr>
        <p:spPr>
          <a:xfrm>
            <a:off x="2118730" y="76200"/>
            <a:ext cx="4358270" cy="406661"/>
          </a:xfrm>
        </p:spPr>
        <p:txBody>
          <a:bodyPr/>
          <a:lstStyle/>
          <a:p>
            <a:r>
              <a:rPr lang="en-US" dirty="0" err="1" smtClean="0"/>
              <a:t>EuroCRIS</a:t>
            </a:r>
            <a:r>
              <a:rPr lang="en-US" dirty="0" smtClean="0"/>
              <a:t> Membership Meeting Bonn 13th -14th May 2013</a:t>
            </a:r>
            <a:endParaRPr lang="sk-SK" dirty="0"/>
          </a:p>
        </p:txBody>
      </p:sp>
      <p:sp>
        <p:nvSpPr>
          <p:cNvPr id="13" name="BlokTextu 12"/>
          <p:cNvSpPr txBox="1"/>
          <p:nvPr/>
        </p:nvSpPr>
        <p:spPr>
          <a:xfrm>
            <a:off x="1043608" y="17008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k-SK" dirty="0"/>
          </a:p>
        </p:txBody>
      </p:sp>
      <p:sp>
        <p:nvSpPr>
          <p:cNvPr id="3" name="BlokTextu 2"/>
          <p:cNvSpPr txBox="1"/>
          <p:nvPr/>
        </p:nvSpPr>
        <p:spPr>
          <a:xfrm>
            <a:off x="179512" y="1340768"/>
            <a:ext cx="8856984" cy="5328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Acknowledgement</a:t>
            </a:r>
          </a:p>
          <a:p>
            <a:endParaRPr lang="en-GB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GB" sz="2400" dirty="0" smtClean="0"/>
              <a:t>Work of my colleagues on the preparation of Methodology is greatly appreciated</a:t>
            </a:r>
            <a:r>
              <a:rPr lang="en-GB" sz="2800" dirty="0" smtClean="0"/>
              <a:t>:</a:t>
            </a:r>
          </a:p>
          <a:p>
            <a:endParaRPr lang="en-GB" sz="2800" dirty="0" smtClean="0">
              <a:latin typeface="+mj-lt"/>
            </a:endParaRPr>
          </a:p>
          <a:p>
            <a:r>
              <a:rPr lang="en-GB" sz="2800" dirty="0" smtClean="0">
                <a:latin typeface="+mj-lt"/>
              </a:rPr>
              <a:t>	</a:t>
            </a:r>
            <a:r>
              <a:rPr lang="en-GB" sz="2800" dirty="0" err="1" smtClean="0">
                <a:latin typeface="+mj-lt"/>
              </a:rPr>
              <a:t>Bilský</a:t>
            </a:r>
            <a:r>
              <a:rPr lang="en-GB" sz="2800" dirty="0" smtClean="0">
                <a:latin typeface="+mj-lt"/>
              </a:rPr>
              <a:t> </a:t>
            </a:r>
            <a:r>
              <a:rPr lang="en-GB" sz="2800" dirty="0" err="1" smtClean="0">
                <a:latin typeface="+mj-lt"/>
              </a:rPr>
              <a:t>Ľubomír</a:t>
            </a:r>
            <a:r>
              <a:rPr lang="en-GB" sz="2800" dirty="0" smtClean="0">
                <a:latin typeface="+mj-lt"/>
              </a:rPr>
              <a:t> 		</a:t>
            </a:r>
            <a:r>
              <a:rPr lang="en-GB" sz="2800" dirty="0" err="1" smtClean="0">
                <a:latin typeface="+mj-lt"/>
              </a:rPr>
              <a:t>Kyseľová</a:t>
            </a:r>
            <a:r>
              <a:rPr lang="en-GB" sz="2800" dirty="0" smtClean="0">
                <a:latin typeface="+mj-lt"/>
              </a:rPr>
              <a:t> </a:t>
            </a:r>
            <a:r>
              <a:rPr lang="en-GB" sz="2800" dirty="0" err="1" smtClean="0">
                <a:latin typeface="+mj-lt"/>
              </a:rPr>
              <a:t>Katarína</a:t>
            </a:r>
            <a:r>
              <a:rPr lang="en-GB" sz="2800" dirty="0" smtClean="0">
                <a:latin typeface="+mj-lt"/>
              </a:rPr>
              <a:t> </a:t>
            </a:r>
          </a:p>
          <a:p>
            <a:r>
              <a:rPr lang="en-GB" sz="2800" dirty="0" smtClean="0">
                <a:latin typeface="+mj-lt"/>
              </a:rPr>
              <a:t>	</a:t>
            </a:r>
            <a:r>
              <a:rPr lang="en-GB" sz="2800" dirty="0" err="1" smtClean="0">
                <a:latin typeface="+mj-lt"/>
              </a:rPr>
              <a:t>Cvik</a:t>
            </a:r>
            <a:r>
              <a:rPr lang="en-GB" sz="2800" dirty="0" smtClean="0">
                <a:latin typeface="+mj-lt"/>
              </a:rPr>
              <a:t> Oleg 			</a:t>
            </a:r>
            <a:r>
              <a:rPr lang="en-GB" sz="2800" dirty="0" err="1" smtClean="0">
                <a:latin typeface="+mj-lt"/>
              </a:rPr>
              <a:t>Mažári</a:t>
            </a:r>
            <a:r>
              <a:rPr lang="en-GB" sz="2800" dirty="0" smtClean="0">
                <a:latin typeface="+mj-lt"/>
              </a:rPr>
              <a:t> Daniel </a:t>
            </a:r>
          </a:p>
          <a:p>
            <a:r>
              <a:rPr lang="en-GB" sz="2800" dirty="0" smtClean="0">
                <a:latin typeface="+mj-lt"/>
              </a:rPr>
              <a:t>	</a:t>
            </a:r>
            <a:r>
              <a:rPr lang="en-GB" sz="2800" dirty="0" err="1" smtClean="0">
                <a:latin typeface="+mj-lt"/>
              </a:rPr>
              <a:t>Dušková</a:t>
            </a:r>
            <a:r>
              <a:rPr lang="en-GB" sz="2800" dirty="0" smtClean="0">
                <a:latin typeface="+mj-lt"/>
              </a:rPr>
              <a:t> Marta		</a:t>
            </a:r>
            <a:r>
              <a:rPr lang="en-GB" sz="2800" dirty="0" err="1" smtClean="0">
                <a:latin typeface="+mj-lt"/>
              </a:rPr>
              <a:t>Molnárová</a:t>
            </a:r>
            <a:r>
              <a:rPr lang="en-GB" sz="2800" dirty="0" smtClean="0">
                <a:latin typeface="+mj-lt"/>
              </a:rPr>
              <a:t> Iveta </a:t>
            </a:r>
          </a:p>
          <a:p>
            <a:r>
              <a:rPr lang="en-GB" sz="2800" dirty="0" smtClean="0">
                <a:latin typeface="+mj-lt"/>
              </a:rPr>
              <a:t>	</a:t>
            </a:r>
            <a:r>
              <a:rPr lang="en-GB" sz="2800" dirty="0" err="1" smtClean="0">
                <a:latin typeface="+mj-lt"/>
              </a:rPr>
              <a:t>Hrčková</a:t>
            </a:r>
            <a:r>
              <a:rPr lang="en-GB" sz="2800" dirty="0" smtClean="0">
                <a:latin typeface="+mj-lt"/>
              </a:rPr>
              <a:t> </a:t>
            </a:r>
            <a:r>
              <a:rPr lang="en-GB" sz="2800" dirty="0" err="1" smtClean="0">
                <a:latin typeface="+mj-lt"/>
              </a:rPr>
              <a:t>Ľudmila</a:t>
            </a:r>
            <a:r>
              <a:rPr lang="en-GB" sz="2800" dirty="0" smtClean="0">
                <a:latin typeface="+mj-lt"/>
              </a:rPr>
              <a:t> 		</a:t>
            </a:r>
            <a:r>
              <a:rPr lang="en-GB" sz="2800" dirty="0" err="1" smtClean="0">
                <a:latin typeface="+mj-lt"/>
              </a:rPr>
              <a:t>Noskovič</a:t>
            </a:r>
            <a:r>
              <a:rPr lang="en-GB" sz="2800" dirty="0" smtClean="0">
                <a:latin typeface="+mj-lt"/>
              </a:rPr>
              <a:t> Jaroslav </a:t>
            </a:r>
          </a:p>
          <a:p>
            <a:r>
              <a:rPr lang="en-GB" sz="2800" dirty="0" smtClean="0">
                <a:latin typeface="+mj-lt"/>
              </a:rPr>
              <a:t>	</a:t>
            </a:r>
            <a:r>
              <a:rPr lang="en-GB" sz="2800" dirty="0" err="1" smtClean="0">
                <a:latin typeface="+mj-lt"/>
              </a:rPr>
              <a:t>Klimentová</a:t>
            </a:r>
            <a:r>
              <a:rPr lang="en-GB" sz="2800" dirty="0" smtClean="0">
                <a:latin typeface="+mj-lt"/>
              </a:rPr>
              <a:t> </a:t>
            </a:r>
            <a:r>
              <a:rPr lang="en-GB" sz="2800" dirty="0" err="1" smtClean="0">
                <a:latin typeface="+mj-lt"/>
              </a:rPr>
              <a:t>Eliška</a:t>
            </a:r>
            <a:r>
              <a:rPr lang="en-GB" sz="2800" dirty="0" smtClean="0">
                <a:latin typeface="+mj-lt"/>
              </a:rPr>
              <a:t> 	</a:t>
            </a:r>
            <a:r>
              <a:rPr lang="en-GB" sz="2800" dirty="0" err="1" smtClean="0">
                <a:latin typeface="+mj-lt"/>
              </a:rPr>
              <a:t>Števková</a:t>
            </a:r>
            <a:r>
              <a:rPr lang="en-GB" sz="2800" dirty="0" smtClean="0">
                <a:latin typeface="+mj-lt"/>
              </a:rPr>
              <a:t> </a:t>
            </a:r>
            <a:r>
              <a:rPr lang="en-GB" sz="2800" dirty="0" err="1" smtClean="0">
                <a:latin typeface="+mj-lt"/>
              </a:rPr>
              <a:t>Oľga</a:t>
            </a:r>
            <a:r>
              <a:rPr lang="en-GB" sz="2800" dirty="0" smtClean="0">
                <a:latin typeface="+mj-lt"/>
              </a:rPr>
              <a:t> </a:t>
            </a:r>
          </a:p>
          <a:p>
            <a:r>
              <a:rPr lang="en-GB" sz="2800" dirty="0" smtClean="0">
                <a:latin typeface="+mj-lt"/>
              </a:rPr>
              <a:t>	</a:t>
            </a:r>
            <a:r>
              <a:rPr lang="en-GB" sz="2800" dirty="0" err="1" smtClean="0">
                <a:latin typeface="+mj-lt"/>
              </a:rPr>
              <a:t>Králiková</a:t>
            </a:r>
            <a:r>
              <a:rPr lang="en-GB" sz="2800" dirty="0" smtClean="0">
                <a:latin typeface="+mj-lt"/>
              </a:rPr>
              <a:t> Eva 		</a:t>
            </a:r>
            <a:r>
              <a:rPr lang="en-GB" sz="2800" dirty="0" err="1" smtClean="0">
                <a:latin typeface="+mj-lt"/>
              </a:rPr>
              <a:t>Tlstovičová</a:t>
            </a:r>
            <a:r>
              <a:rPr lang="en-GB" sz="2800" dirty="0" smtClean="0">
                <a:latin typeface="+mj-lt"/>
              </a:rPr>
              <a:t> Jana </a:t>
            </a:r>
            <a:endParaRPr lang="sk-SK" sz="2800" dirty="0" smtClean="0">
              <a:latin typeface="+mj-lt"/>
            </a:endParaRPr>
          </a:p>
          <a:p>
            <a:r>
              <a:rPr lang="sk-SK" sz="2800" dirty="0" smtClean="0">
                <a:latin typeface="+mj-lt"/>
              </a:rPr>
              <a:t>	Kravjar Július		</a:t>
            </a:r>
            <a:r>
              <a:rPr lang="en-GB" sz="2800" dirty="0" err="1" smtClean="0">
                <a:latin typeface="+mj-lt"/>
              </a:rPr>
              <a:t>Zendulková</a:t>
            </a:r>
            <a:r>
              <a:rPr lang="en-GB" sz="2800" dirty="0" smtClean="0">
                <a:latin typeface="+mj-lt"/>
              </a:rPr>
              <a:t> </a:t>
            </a:r>
            <a:r>
              <a:rPr lang="en-GB" sz="2800" dirty="0">
                <a:latin typeface="+mj-lt"/>
              </a:rPr>
              <a:t>Danica</a:t>
            </a:r>
            <a:r>
              <a:rPr lang="en-GB" sz="2400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35696" y="457200"/>
            <a:ext cx="5472608" cy="811560"/>
          </a:xfrm>
        </p:spPr>
        <p:txBody>
          <a:bodyPr/>
          <a:lstStyle/>
          <a:p>
            <a:pPr algn="ctr"/>
            <a:r>
              <a:rPr lang="sk-SK" dirty="0" smtClean="0"/>
              <a:t>USE OF SK CRIS DATA</a:t>
            </a:r>
            <a:endParaRPr lang="sk-SK" dirty="0"/>
          </a:p>
        </p:txBody>
      </p:sp>
      <p:pic>
        <p:nvPicPr>
          <p:cNvPr id="7" name="Obrázok 6" descr="logo_nitt_cierne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7584" y="0"/>
            <a:ext cx="1291146" cy="565884"/>
          </a:xfrm>
          <a:prstGeom prst="rect">
            <a:avLst/>
          </a:prstGeom>
        </p:spPr>
      </p:pic>
      <p:pic>
        <p:nvPicPr>
          <p:cNvPr id="9" name="Obrázok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81428" cy="587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Users\SABAKA~1.SPA\AppData\Local\Temp\Rar$DR13.609\Europsky fond regionalneho rozvoja\EU-EFRR-VERTICAL-COLO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0"/>
            <a:ext cx="1087336" cy="1005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C:\Documents and Settings\Administrator\My Documents\Daniela\NISPEZ\logo_OP_VaV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276" y="0"/>
            <a:ext cx="963724" cy="965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ástupný symbol päty 11"/>
          <p:cNvSpPr>
            <a:spLocks noGrp="1"/>
          </p:cNvSpPr>
          <p:nvPr>
            <p:ph type="ftr" sz="quarter" idx="11"/>
          </p:nvPr>
        </p:nvSpPr>
        <p:spPr>
          <a:xfrm>
            <a:off x="2267744" y="76200"/>
            <a:ext cx="4209256" cy="406661"/>
          </a:xfrm>
        </p:spPr>
        <p:txBody>
          <a:bodyPr/>
          <a:lstStyle/>
          <a:p>
            <a:r>
              <a:rPr lang="en-US" dirty="0" err="1" smtClean="0"/>
              <a:t>EuroCRIS</a:t>
            </a:r>
            <a:r>
              <a:rPr lang="en-US" dirty="0" smtClean="0"/>
              <a:t> Membership Meeting Bonn 13th -14th May 2013</a:t>
            </a:r>
            <a:endParaRPr lang="sk-SK" dirty="0"/>
          </a:p>
        </p:txBody>
      </p:sp>
      <p:sp>
        <p:nvSpPr>
          <p:cNvPr id="3" name="BlokTextu 2"/>
          <p:cNvSpPr txBox="1"/>
          <p:nvPr/>
        </p:nvSpPr>
        <p:spPr>
          <a:xfrm>
            <a:off x="1691680" y="1988839"/>
            <a:ext cx="532859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latin typeface="+mj-lt"/>
              </a:rPr>
              <a:t>Thank you very much for your attention</a:t>
            </a:r>
          </a:p>
          <a:p>
            <a:endParaRPr lang="sk-SK" dirty="0">
              <a:sym typeface="Wingdings"/>
            </a:endParaRPr>
          </a:p>
          <a:p>
            <a:endParaRPr lang="sk-SK" dirty="0" smtClean="0">
              <a:sym typeface="Wingdings"/>
            </a:endParaRPr>
          </a:p>
          <a:p>
            <a:pPr algn="ctr"/>
            <a:r>
              <a:rPr lang="sk-SK" sz="9600" b="1" dirty="0" smtClean="0">
                <a:sym typeface="Wingdings"/>
              </a:rPr>
              <a:t></a:t>
            </a:r>
            <a:endParaRPr lang="en-GB" sz="9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stovanie">
  <a:themeElements>
    <a:clrScheme name="Hal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estovanie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Cestovanie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885</TotalTime>
  <Words>1862</Words>
  <Application>Microsoft Office PowerPoint</Application>
  <PresentationFormat>Prezentácia na obrazovke (4:3)</PresentationFormat>
  <Paragraphs>314</Paragraphs>
  <Slides>27</Slides>
  <Notes>20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27</vt:i4>
      </vt:variant>
    </vt:vector>
  </HeadingPairs>
  <TitlesOfParts>
    <vt:vector size="28" baseType="lpstr">
      <vt:lpstr>Cestovanie</vt:lpstr>
      <vt:lpstr>Application of selected SK CRIS system indicators to evaluation of R&amp;D and technology transfer in Slovak higher education and research institutions</vt:lpstr>
      <vt:lpstr>Slovak Centre of Scientific and Technical Information</vt:lpstr>
      <vt:lpstr>SK CRIS</vt:lpstr>
      <vt:lpstr>Projects</vt:lpstr>
      <vt:lpstr>Persons</vt:lpstr>
      <vt:lpstr>Organisations</vt:lpstr>
      <vt:lpstr>Certification to perform R&amp;D</vt:lpstr>
      <vt:lpstr>Statistical survey of R&amp;D Quality</vt:lpstr>
      <vt:lpstr>USE OF SK CRIS DATA</vt:lpstr>
      <vt:lpstr>USE OF SK CRIS DATA</vt:lpstr>
      <vt:lpstr>USE OF SK CRIS DATA</vt:lpstr>
      <vt:lpstr>USE OF SK CRIS DATA</vt:lpstr>
      <vt:lpstr>USE OF SK CRIS DATA</vt:lpstr>
      <vt:lpstr>USE OF SK CRIS DATA</vt:lpstr>
      <vt:lpstr>USE OF SK CRIS DATA</vt:lpstr>
      <vt:lpstr>USE OF SK CRIS DATA</vt:lpstr>
      <vt:lpstr>USE OF SK CRIS DATA</vt:lpstr>
      <vt:lpstr>USE OF SK CRIS DATA</vt:lpstr>
      <vt:lpstr>USE OF SK CRIS DATA</vt:lpstr>
      <vt:lpstr>USE OF SK CRIS DATA</vt:lpstr>
      <vt:lpstr>USE OF SK CRIS DATA</vt:lpstr>
      <vt:lpstr>USE OF SK CRIS DATA</vt:lpstr>
      <vt:lpstr>USE OF SK CRIS DATA</vt:lpstr>
      <vt:lpstr>USE OF SK CRIS DATA</vt:lpstr>
      <vt:lpstr>USE OF SK CRIS DATA</vt:lpstr>
      <vt:lpstr>USE OF SK CRIS DATA</vt:lpstr>
      <vt:lpstr>USE OF SK CRIS DATA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Application of selected SK CRIS system indicators to evaluation of R&amp;D and technology transfer in Slovak higher education and research institutions</dc:title>
  <dc:creator>zendulkova</dc:creator>
  <cp:lastModifiedBy>Adriana Shearman</cp:lastModifiedBy>
  <cp:revision>124</cp:revision>
  <dcterms:created xsi:type="dcterms:W3CDTF">2013-05-03T12:59:33Z</dcterms:created>
  <dcterms:modified xsi:type="dcterms:W3CDTF">2013-05-12T09:12:42Z</dcterms:modified>
</cp:coreProperties>
</file>