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3"/>
  </p:notesMasterIdLst>
  <p:sldIdLst>
    <p:sldId id="256" r:id="rId2"/>
    <p:sldId id="261" r:id="rId3"/>
    <p:sldId id="299" r:id="rId4"/>
    <p:sldId id="294" r:id="rId5"/>
    <p:sldId id="293" r:id="rId6"/>
    <p:sldId id="295" r:id="rId7"/>
    <p:sldId id="296" r:id="rId8"/>
    <p:sldId id="300" r:id="rId9"/>
    <p:sldId id="297" r:id="rId10"/>
    <p:sldId id="298" r:id="rId11"/>
    <p:sldId id="274" r:id="rId12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F3FD"/>
    <a:srgbClr val="73D9F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F1DD03-8777-4397-ABD2-99D749270480}" type="datetimeFigureOut">
              <a:rPr lang="sk-SK" smtClean="0"/>
              <a:pPr/>
              <a:t>6. 6. 2016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9C22CA-2EE5-4B1E-BD1D-4F99FC5B7CA9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C22CA-2EE5-4B1E-BD1D-4F99FC5B7CA9}" type="slidenum">
              <a:rPr lang="sk-SK" smtClean="0"/>
              <a:pPr/>
              <a:t>1</a:t>
            </a:fld>
            <a:endParaRPr lang="sk-SK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C22CA-2EE5-4B1E-BD1D-4F99FC5B7CA9}" type="slidenum">
              <a:rPr lang="sk-SK" smtClean="0"/>
              <a:pPr/>
              <a:t>2</a:t>
            </a:fld>
            <a:endParaRPr lang="sk-SK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C22CA-2EE5-4B1E-BD1D-4F99FC5B7CA9}" type="slidenum">
              <a:rPr lang="sk-SK" smtClean="0"/>
              <a:pPr/>
              <a:t>5</a:t>
            </a:fld>
            <a:endParaRPr lang="sk-SK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C22CA-2EE5-4B1E-BD1D-4F99FC5B7CA9}" type="slidenum">
              <a:rPr lang="sk-SK" smtClean="0"/>
              <a:pPr/>
              <a:t>11</a:t>
            </a:fld>
            <a:endParaRPr lang="sk-SK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524000" y="1676400"/>
            <a:ext cx="60960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3200400"/>
            <a:ext cx="6096000" cy="9144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sk-SK" smtClean="0"/>
              <a:t>Kliknite sem a upravte štýl predlohy podnadpisov.</a:t>
            </a:r>
            <a:endParaRPr lang="sk-SK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34B5FFA2-4733-4154-BCF4-EBC4FDD9BE3A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96000" y="6245225"/>
            <a:ext cx="1631950" cy="476250"/>
          </a:xfrm>
        </p:spPr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B07AD-2B73-42B4-A814-3F806AA4FE3C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308AF89-EFB1-4C71-BDB7-84108365E22F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1447800" y="1752600"/>
            <a:ext cx="3048000" cy="4373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048000" cy="4373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D8EAA9-AA20-47E3-A27B-5317DA6C9214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28D0281-EEE2-4FD9-AA5F-D73C7249D4D7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EA0A26-23E8-4842-97AA-2012220721B1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9CA464-7C69-4DE6-A453-33F17D0EDBA7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C107F1-F845-4E75-9F23-CD0067C14086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C41446-F6AE-491F-A7B1-ED8612883165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4E5E98-97BB-42D0-AB10-970E43680DE2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134100" y="457200"/>
            <a:ext cx="1562100" cy="5668963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1447800" y="457200"/>
            <a:ext cx="4533900" cy="5668963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E136FF-4D02-4381-AAAC-ADC9B46ADBC6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47800" y="457200"/>
            <a:ext cx="6248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 predlohy nadpisov.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752600"/>
            <a:ext cx="6248400" cy="437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245225"/>
            <a:ext cx="1600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fld id="{878E629B-6776-4EC6-B3B3-7ED1F813A54A}" type="datetime1">
              <a:rPr lang="sk-SK" smtClean="0"/>
              <a:pPr/>
              <a:t>6. 6. 2016</a:t>
            </a:fld>
            <a:endParaRPr lang="sk-SK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96000" y="6245225"/>
            <a:ext cx="16224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4EE1C331-F284-492E-AA08-DCB7E59B5B09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kcris.sk/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1340768"/>
            <a:ext cx="6696744" cy="1296144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/>
            </a:r>
            <a:br>
              <a:rPr lang="sk-SK" dirty="0" smtClean="0"/>
            </a:br>
            <a:r>
              <a:rPr lang="en-US" dirty="0" smtClean="0"/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The assessment of competence to perform research </a:t>
            </a:r>
            <a:r>
              <a:rPr lang="en-US" sz="2400" dirty="0" smtClean="0">
                <a:solidFill>
                  <a:srgbClr val="C00000"/>
                </a:solidFill>
              </a:rPr>
              <a:t>and</a:t>
            </a:r>
            <a:r>
              <a:rPr lang="sk-SK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smtClean="0">
                <a:solidFill>
                  <a:srgbClr val="C00000"/>
                </a:solidFill>
              </a:rPr>
              <a:t>development </a:t>
            </a:r>
            <a:r>
              <a:rPr lang="en-US" sz="2400" dirty="0" smtClean="0">
                <a:solidFill>
                  <a:srgbClr val="C00000"/>
                </a:solidFill>
              </a:rPr>
              <a:t>by the SK </a:t>
            </a:r>
            <a:r>
              <a:rPr lang="en-US" sz="2400" dirty="0" smtClean="0">
                <a:solidFill>
                  <a:srgbClr val="C00000"/>
                </a:solidFill>
              </a:rPr>
              <a:t>CRIS</a:t>
            </a:r>
            <a:r>
              <a:rPr lang="sk-SK" sz="2400" dirty="0" smtClean="0">
                <a:solidFill>
                  <a:srgbClr val="C00000"/>
                </a:solidFill>
              </a:rPr>
              <a:t>:</a:t>
            </a:r>
            <a:r>
              <a:rPr lang="en-US" sz="2400" dirty="0" smtClean="0">
                <a:solidFill>
                  <a:srgbClr val="C00000"/>
                </a:solidFill>
              </a:rPr>
              <a:t> Research </a:t>
            </a:r>
            <a:r>
              <a:rPr lang="en-US" sz="2400" dirty="0" err="1" smtClean="0">
                <a:solidFill>
                  <a:srgbClr val="C00000"/>
                </a:solidFill>
              </a:rPr>
              <a:t>Organisation</a:t>
            </a:r>
            <a:r>
              <a:rPr lang="en-US" sz="2400" dirty="0" smtClean="0">
                <a:solidFill>
                  <a:srgbClr val="C00000"/>
                </a:solidFill>
              </a:rPr>
              <a:t> as an </a:t>
            </a:r>
            <a:r>
              <a:rPr lang="en-US" sz="2400" dirty="0" smtClean="0">
                <a:solidFill>
                  <a:srgbClr val="C00000"/>
                </a:solidFill>
              </a:rPr>
              <a:t>object</a:t>
            </a:r>
            <a:r>
              <a:rPr lang="sk-SK" sz="2400" dirty="0" smtClean="0">
                <a:solidFill>
                  <a:srgbClr val="C00000"/>
                </a:solidFill>
              </a:rPr>
              <a:t> </a:t>
            </a:r>
            <a:r>
              <a:rPr lang="sk-SK" sz="2400" dirty="0" err="1" smtClean="0">
                <a:solidFill>
                  <a:srgbClr val="C00000"/>
                </a:solidFill>
              </a:rPr>
              <a:t>of</a:t>
            </a:r>
            <a:r>
              <a:rPr lang="sk-SK" sz="2400" dirty="0" smtClean="0">
                <a:solidFill>
                  <a:srgbClr val="C00000"/>
                </a:solidFill>
              </a:rPr>
              <a:t> </a:t>
            </a:r>
            <a:r>
              <a:rPr lang="sk-SK" sz="2400" dirty="0" err="1" smtClean="0">
                <a:solidFill>
                  <a:srgbClr val="C00000"/>
                </a:solidFill>
              </a:rPr>
              <a:t>evaluation</a:t>
            </a:r>
            <a:endParaRPr lang="en-GB" sz="27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3501008"/>
            <a:ext cx="7344816" cy="2137792"/>
          </a:xfrm>
        </p:spPr>
        <p:txBody>
          <a:bodyPr>
            <a:normAutofit lnSpcReduction="10000"/>
          </a:bodyPr>
          <a:lstStyle/>
          <a:p>
            <a:r>
              <a:rPr lang="en-GB" sz="2400" dirty="0" smtClean="0">
                <a:latin typeface="Arabic Typesetting" pitchFamily="66" charset="-78"/>
                <a:cs typeface="Arabic Typesetting" pitchFamily="66" charset="-78"/>
              </a:rPr>
              <a:t>Danica </a:t>
            </a:r>
            <a:r>
              <a:rPr lang="en-GB" sz="2400" dirty="0" err="1" smtClean="0">
                <a:latin typeface="Arabic Typesetting" pitchFamily="66" charset="-78"/>
                <a:cs typeface="Arabic Typesetting" pitchFamily="66" charset="-78"/>
              </a:rPr>
              <a:t>Zendulkov</a:t>
            </a:r>
            <a:r>
              <a:rPr lang="sk-SK" sz="2400" dirty="0" smtClean="0">
                <a:latin typeface="Arabic Typesetting" pitchFamily="66" charset="-78"/>
                <a:cs typeface="Arabic Typesetting" pitchFamily="66" charset="-78"/>
              </a:rPr>
              <a:t>á</a:t>
            </a:r>
            <a:r>
              <a:rPr lang="en-GB" sz="2400" dirty="0" smtClean="0">
                <a:latin typeface="Arabic Typesetting" pitchFamily="66" charset="-78"/>
                <a:cs typeface="Arabic Typesetting" pitchFamily="66" charset="-78"/>
              </a:rPr>
              <a:t>, </a:t>
            </a:r>
            <a:endParaRPr lang="sk-SK" sz="2400" dirty="0" smtClean="0">
              <a:latin typeface="Arabic Typesetting" pitchFamily="66" charset="-78"/>
              <a:cs typeface="Arabic Typesetting" pitchFamily="66" charset="-78"/>
            </a:endParaRPr>
          </a:p>
          <a:p>
            <a:r>
              <a:rPr lang="en-GB" sz="2000" dirty="0" smtClean="0">
                <a:latin typeface="Arabic Typesetting" pitchFamily="66" charset="-78"/>
                <a:cs typeface="Arabic Typesetting" pitchFamily="66" charset="-78"/>
              </a:rPr>
              <a:t>S</a:t>
            </a:r>
            <a:r>
              <a:rPr lang="sk-SK" sz="2000" dirty="0" err="1" smtClean="0">
                <a:latin typeface="Arabic Typesetting" pitchFamily="66" charset="-78"/>
                <a:cs typeface="Arabic Typesetting" pitchFamily="66" charset="-78"/>
              </a:rPr>
              <a:t>lovak</a:t>
            </a:r>
            <a:r>
              <a:rPr lang="sk-SK" sz="2000" dirty="0" smtClean="0">
                <a:latin typeface="Arabic Typesetting" pitchFamily="66" charset="-78"/>
                <a:cs typeface="Arabic Typesetting" pitchFamily="66" charset="-78"/>
              </a:rPr>
              <a:t> Centre </a:t>
            </a:r>
            <a:r>
              <a:rPr lang="sk-SK" sz="2000" dirty="0" err="1" smtClean="0">
                <a:latin typeface="Arabic Typesetting" pitchFamily="66" charset="-78"/>
                <a:cs typeface="Arabic Typesetting" pitchFamily="66" charset="-78"/>
              </a:rPr>
              <a:t>of</a:t>
            </a:r>
            <a:r>
              <a:rPr lang="sk-SK" sz="20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sk-SK" sz="2000" dirty="0" err="1" smtClean="0">
                <a:latin typeface="Arabic Typesetting" pitchFamily="66" charset="-78"/>
                <a:cs typeface="Arabic Typesetting" pitchFamily="66" charset="-78"/>
              </a:rPr>
              <a:t>Scientific</a:t>
            </a:r>
            <a:r>
              <a:rPr lang="sk-SK" sz="2000" dirty="0" smtClean="0">
                <a:latin typeface="Arabic Typesetting" pitchFamily="66" charset="-78"/>
                <a:cs typeface="Arabic Typesetting" pitchFamily="66" charset="-78"/>
              </a:rPr>
              <a:t> and </a:t>
            </a:r>
            <a:r>
              <a:rPr lang="sk-SK" sz="2000" dirty="0" err="1" smtClean="0">
                <a:latin typeface="Arabic Typesetting" pitchFamily="66" charset="-78"/>
                <a:cs typeface="Arabic Typesetting" pitchFamily="66" charset="-78"/>
              </a:rPr>
              <a:t>Technical</a:t>
            </a:r>
            <a:r>
              <a:rPr lang="sk-SK" sz="2000" dirty="0" smtClean="0"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sk-SK" sz="2000" dirty="0" err="1" smtClean="0">
                <a:latin typeface="Arabic Typesetting" pitchFamily="66" charset="-78"/>
                <a:cs typeface="Arabic Typesetting" pitchFamily="66" charset="-78"/>
              </a:rPr>
              <a:t>Information</a:t>
            </a:r>
            <a:endParaRPr lang="sk-SK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r>
              <a:rPr lang="en-US" sz="2000" b="1" dirty="0" smtClean="0"/>
              <a:t>CRIS2016: </a:t>
            </a:r>
            <a:r>
              <a:rPr lang="en-US" sz="2000" b="1" i="1" dirty="0" smtClean="0"/>
              <a:t>Communicating and measuring research responsibly: </a:t>
            </a:r>
            <a:endParaRPr lang="sk-SK" sz="2000" b="1" i="1" dirty="0" smtClean="0"/>
          </a:p>
          <a:p>
            <a:r>
              <a:rPr lang="en-US" sz="2000" b="1" i="1" dirty="0" smtClean="0"/>
              <a:t>profiling</a:t>
            </a:r>
            <a:r>
              <a:rPr lang="en-US" sz="2000" b="1" i="1" dirty="0" smtClean="0"/>
              <a:t>, metrics, impact, </a:t>
            </a:r>
            <a:r>
              <a:rPr lang="en-US" sz="2000" b="1" i="1" dirty="0" smtClean="0"/>
              <a:t>interoperability</a:t>
            </a:r>
            <a:endParaRPr lang="sk-SK" sz="2000" b="1" i="1" dirty="0" smtClean="0"/>
          </a:p>
          <a:p>
            <a:r>
              <a:rPr lang="en-US" sz="2000" b="1" dirty="0" smtClean="0"/>
              <a:t>June 8-11 2016, St Andrews, Scotland</a:t>
            </a:r>
          </a:p>
          <a:p>
            <a:endParaRPr lang="sk-SK" sz="2000" dirty="0" smtClean="0">
              <a:latin typeface="Arabic Typesetting" pitchFamily="66" charset="-78"/>
              <a:cs typeface="Arabic Typesetting" pitchFamily="66" charset="-78"/>
            </a:endParaRPr>
          </a:p>
          <a:p>
            <a:endParaRPr lang="en-GB" sz="2000" dirty="0"/>
          </a:p>
        </p:txBody>
      </p:sp>
      <p:pic>
        <p:nvPicPr>
          <p:cNvPr id="8" name="Obrázok 7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3212976"/>
            <a:ext cx="758944" cy="75894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548680"/>
            <a:ext cx="6192688" cy="335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system</a:t>
            </a:r>
            <a:r>
              <a:rPr lang="sk-SK" dirty="0" smtClean="0"/>
              <a:t> SK CRIS</a:t>
            </a:r>
            <a:endParaRPr lang="sk-SK" dirty="0"/>
          </a:p>
        </p:txBody>
      </p:sp>
      <p:sp>
        <p:nvSpPr>
          <p:cNvPr id="9" name="Zástupný symbol päty 8"/>
          <p:cNvSpPr>
            <a:spLocks noGrp="1"/>
          </p:cNvSpPr>
          <p:nvPr>
            <p:ph type="ftr" sz="quarter" idx="11"/>
          </p:nvPr>
        </p:nvSpPr>
        <p:spPr>
          <a:xfrm>
            <a:off x="2555776" y="6165304"/>
            <a:ext cx="2880320" cy="576064"/>
          </a:xfrm>
        </p:spPr>
        <p:txBody>
          <a:bodyPr/>
          <a:lstStyle/>
          <a:p>
            <a:r>
              <a:rPr lang="en-US" dirty="0" smtClean="0"/>
              <a:t>Slovak Centre of Scientific and Technical Information; danica.zendulkova@cvtisr.sk</a:t>
            </a:r>
            <a:endParaRPr lang="sk-SK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4294967295"/>
          </p:nvPr>
        </p:nvSpPr>
        <p:spPr>
          <a:xfrm>
            <a:off x="1259632" y="1844675"/>
            <a:ext cx="5760640" cy="3794125"/>
          </a:xfrm>
        </p:spPr>
        <p:txBody>
          <a:bodyPr>
            <a:normAutofit fontScale="77500" lnSpcReduction="20000"/>
          </a:bodyPr>
          <a:lstStyle/>
          <a:p>
            <a:pPr algn="l">
              <a:buFont typeface="Arial" pitchFamily="34" charset="0"/>
              <a:buChar char="•"/>
            </a:pPr>
            <a:r>
              <a:rPr lang="en-GB" dirty="0" err="1" smtClean="0">
                <a:solidFill>
                  <a:schemeClr val="tx1"/>
                </a:solidFill>
              </a:rPr>
              <a:t>Guarrantee</a:t>
            </a:r>
            <a:r>
              <a:rPr lang="en-GB" dirty="0" smtClean="0">
                <a:solidFill>
                  <a:schemeClr val="tx1"/>
                </a:solidFill>
              </a:rPr>
              <a:t>: Ministry of Education, Science, Research and Sport </a:t>
            </a:r>
          </a:p>
          <a:p>
            <a:pPr algn="l">
              <a:buFont typeface="Arial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</a:rPr>
              <a:t>Supplier: </a:t>
            </a:r>
            <a:r>
              <a:rPr lang="en-GB" dirty="0" err="1" smtClean="0">
                <a:solidFill>
                  <a:schemeClr val="tx1"/>
                </a:solidFill>
              </a:rPr>
              <a:t>InterWay</a:t>
            </a:r>
            <a:r>
              <a:rPr lang="en-GB" dirty="0" smtClean="0">
                <a:solidFill>
                  <a:schemeClr val="tx1"/>
                </a:solidFill>
              </a:rPr>
              <a:t> s.r.o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</a:p>
          <a:p>
            <a:pPr algn="l">
              <a:buFont typeface="Arial" pitchFamily="34" charset="0"/>
              <a:buChar char="•"/>
            </a:pPr>
            <a:r>
              <a:rPr lang="sk-SK" dirty="0" err="1" smtClean="0">
                <a:solidFill>
                  <a:schemeClr val="tx1"/>
                </a:solidFill>
              </a:rPr>
              <a:t>Provider</a:t>
            </a:r>
            <a:r>
              <a:rPr lang="sk-SK" dirty="0" smtClean="0">
                <a:solidFill>
                  <a:schemeClr val="tx1"/>
                </a:solidFill>
              </a:rPr>
              <a:t>: SC STI</a:t>
            </a:r>
          </a:p>
          <a:p>
            <a:pPr algn="l">
              <a:buFont typeface="Arial" pitchFamily="34" charset="0"/>
              <a:buChar char="•"/>
            </a:pPr>
            <a:r>
              <a:rPr lang="sk-SK" dirty="0" err="1" smtClean="0">
                <a:solidFill>
                  <a:schemeClr val="tx1"/>
                </a:solidFill>
              </a:rPr>
              <a:t>Scope</a:t>
            </a:r>
            <a:r>
              <a:rPr lang="sk-SK" dirty="0" smtClean="0">
                <a:solidFill>
                  <a:schemeClr val="tx1"/>
                </a:solidFill>
              </a:rPr>
              <a:t>: </a:t>
            </a:r>
            <a:r>
              <a:rPr lang="sk-SK" dirty="0" err="1" smtClean="0">
                <a:solidFill>
                  <a:schemeClr val="tx1"/>
                </a:solidFill>
              </a:rPr>
              <a:t>National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Information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system</a:t>
            </a:r>
            <a:endParaRPr lang="sk-SK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sk-SK" dirty="0" err="1" smtClean="0">
                <a:solidFill>
                  <a:schemeClr val="tx1"/>
                </a:solidFill>
              </a:rPr>
              <a:t>Data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format</a:t>
            </a:r>
            <a:r>
              <a:rPr lang="sk-SK" dirty="0" smtClean="0">
                <a:solidFill>
                  <a:schemeClr val="tx1"/>
                </a:solidFill>
              </a:rPr>
              <a:t>: 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sk-SK" dirty="0" smtClean="0">
                <a:solidFill>
                  <a:schemeClr val="tx1"/>
                </a:solidFill>
              </a:rPr>
              <a:t>CERIF </a:t>
            </a:r>
          </a:p>
          <a:p>
            <a:pPr algn="l">
              <a:buFont typeface="Arial" pitchFamily="34" charset="0"/>
              <a:buChar char="•"/>
            </a:pPr>
            <a:r>
              <a:rPr lang="sk-SK" dirty="0" err="1" smtClean="0"/>
              <a:t>Put</a:t>
            </a:r>
            <a:r>
              <a:rPr lang="sk-SK" dirty="0" smtClean="0"/>
              <a:t> </a:t>
            </a:r>
            <a:r>
              <a:rPr lang="sk-SK" dirty="0" err="1" smtClean="0"/>
              <a:t>into</a:t>
            </a:r>
            <a:r>
              <a:rPr lang="sk-SK" dirty="0" smtClean="0"/>
              <a:t> </a:t>
            </a:r>
            <a:r>
              <a:rPr lang="sk-SK" dirty="0" err="1" smtClean="0"/>
              <a:t>operation</a:t>
            </a:r>
            <a:r>
              <a:rPr lang="sk-SK" dirty="0" smtClean="0"/>
              <a:t>: </a:t>
            </a:r>
            <a:r>
              <a:rPr lang="sk-SK" dirty="0" err="1" smtClean="0"/>
              <a:t>January</a:t>
            </a:r>
            <a:r>
              <a:rPr lang="sk-SK" dirty="0" smtClean="0"/>
              <a:t> 2013</a:t>
            </a:r>
          </a:p>
          <a:p>
            <a:pPr algn="l">
              <a:buFont typeface="Arial" pitchFamily="34" charset="0"/>
              <a:buChar char="•"/>
            </a:pPr>
            <a:r>
              <a:rPr lang="sk-SK" dirty="0" err="1" smtClean="0"/>
              <a:t>Available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smtClean="0">
                <a:solidFill>
                  <a:schemeClr val="tx1"/>
                </a:solidFill>
                <a:hlinkClick r:id="rId3"/>
              </a:rPr>
              <a:t>https://www.skcris.sk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6" name="Picture 2" descr="DF945E8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564904"/>
            <a:ext cx="235267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ok 5" descr="logo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76256" y="1844824"/>
            <a:ext cx="680876" cy="564711"/>
          </a:xfrm>
          <a:prstGeom prst="rect">
            <a:avLst/>
          </a:prstGeom>
        </p:spPr>
      </p:pic>
      <p:pic>
        <p:nvPicPr>
          <p:cNvPr id="7" name="Obrázok 6" descr="logo_CVTISR_6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20272" y="2996952"/>
            <a:ext cx="542920" cy="5429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3645024"/>
            <a:ext cx="500062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A</a:t>
            </a:r>
            <a:r>
              <a:rPr lang="en-US" dirty="0" err="1" smtClean="0"/>
              <a:t>ssessment</a:t>
            </a:r>
            <a:r>
              <a:rPr lang="en-US" dirty="0" smtClean="0"/>
              <a:t> </a:t>
            </a:r>
            <a:r>
              <a:rPr lang="en-US" dirty="0" smtClean="0"/>
              <a:t>of competence</a:t>
            </a:r>
            <a:endParaRPr lang="sk-SK" dirty="0"/>
          </a:p>
        </p:txBody>
      </p:sp>
      <p:sp>
        <p:nvSpPr>
          <p:cNvPr id="4" name="Zástupný symbol obsahu 3"/>
          <p:cNvSpPr>
            <a:spLocks noGrp="1"/>
          </p:cNvSpPr>
          <p:nvPr>
            <p:ph idx="1"/>
          </p:nvPr>
        </p:nvSpPr>
        <p:spPr>
          <a:xfrm>
            <a:off x="1259632" y="1752600"/>
            <a:ext cx="6436568" cy="4373563"/>
          </a:xfrm>
        </p:spPr>
        <p:txBody>
          <a:bodyPr/>
          <a:lstStyle/>
          <a:p>
            <a:r>
              <a:rPr lang="en-US" dirty="0" smtClean="0"/>
              <a:t>The assessment of competence to perform research and</a:t>
            </a:r>
            <a:r>
              <a:rPr lang="sk-SK" dirty="0" smtClean="0"/>
              <a:t> </a:t>
            </a:r>
            <a:r>
              <a:rPr lang="en-US" dirty="0" smtClean="0"/>
              <a:t>development </a:t>
            </a:r>
            <a:r>
              <a:rPr lang="sk-SK" dirty="0" smtClean="0"/>
              <a:t>:</a:t>
            </a:r>
            <a:endParaRPr lang="sk-SK" dirty="0" smtClean="0"/>
          </a:p>
          <a:p>
            <a:pPr lvl="1"/>
            <a:r>
              <a:rPr lang="sk-SK" sz="2000" dirty="0" err="1" smtClean="0"/>
              <a:t>Guarranted</a:t>
            </a:r>
            <a:r>
              <a:rPr lang="sk-SK" sz="2000" dirty="0" smtClean="0"/>
              <a:t> by </a:t>
            </a:r>
            <a:r>
              <a:rPr lang="sk-SK" sz="2000" dirty="0" err="1" smtClean="0"/>
              <a:t>Ministry</a:t>
            </a:r>
            <a:r>
              <a:rPr lang="sk-SK" sz="2000" dirty="0" smtClean="0"/>
              <a:t> </a:t>
            </a:r>
            <a:r>
              <a:rPr lang="sk-SK" sz="2000" dirty="0" err="1" smtClean="0"/>
              <a:t>of</a:t>
            </a:r>
            <a:r>
              <a:rPr lang="sk-SK" sz="2000" dirty="0" smtClean="0"/>
              <a:t> </a:t>
            </a:r>
            <a:r>
              <a:rPr lang="sk-SK" sz="2000" dirty="0" err="1" smtClean="0"/>
              <a:t>Education</a:t>
            </a:r>
            <a:r>
              <a:rPr lang="sk-SK" sz="2000" dirty="0" smtClean="0"/>
              <a:t>, </a:t>
            </a:r>
            <a:r>
              <a:rPr lang="sk-SK" sz="2000" dirty="0" err="1" smtClean="0"/>
              <a:t>Science</a:t>
            </a:r>
            <a:r>
              <a:rPr lang="sk-SK" sz="2000" dirty="0" smtClean="0"/>
              <a:t>, </a:t>
            </a:r>
            <a:r>
              <a:rPr lang="sk-SK" sz="2000" dirty="0" err="1" smtClean="0"/>
              <a:t>Research</a:t>
            </a:r>
            <a:r>
              <a:rPr lang="sk-SK" sz="2000" dirty="0" smtClean="0"/>
              <a:t> and </a:t>
            </a:r>
            <a:r>
              <a:rPr lang="sk-SK" sz="2000" dirty="0" err="1" smtClean="0"/>
              <a:t>Sport</a:t>
            </a:r>
            <a:r>
              <a:rPr lang="sk-SK" sz="2000" dirty="0" smtClean="0"/>
              <a:t> </a:t>
            </a:r>
            <a:r>
              <a:rPr lang="sk-SK" sz="2000" dirty="0" err="1" smtClean="0"/>
              <a:t>of</a:t>
            </a:r>
            <a:r>
              <a:rPr lang="sk-SK" sz="2000" dirty="0" smtClean="0"/>
              <a:t> Slovakia</a:t>
            </a:r>
          </a:p>
          <a:p>
            <a:pPr lvl="1"/>
            <a:r>
              <a:rPr lang="sk-SK" sz="2000" dirty="0" err="1" smtClean="0"/>
              <a:t>Realised</a:t>
            </a:r>
            <a:r>
              <a:rPr lang="sk-SK" sz="2000" dirty="0" smtClean="0"/>
              <a:t> </a:t>
            </a:r>
            <a:r>
              <a:rPr lang="sk-SK" sz="2000" dirty="0" err="1" smtClean="0"/>
              <a:t>based</a:t>
            </a:r>
            <a:r>
              <a:rPr lang="sk-SK" sz="2000" dirty="0" smtClean="0"/>
              <a:t> on  </a:t>
            </a:r>
            <a:r>
              <a:rPr lang="sk-SK" sz="2000" dirty="0" err="1" smtClean="0"/>
              <a:t>Act</a:t>
            </a:r>
            <a:r>
              <a:rPr lang="sk-SK" sz="2000" dirty="0" smtClean="0"/>
              <a:t> No </a:t>
            </a:r>
            <a:r>
              <a:rPr lang="sk-SK" sz="2000" dirty="0" smtClean="0"/>
              <a:t>172/2005 </a:t>
            </a:r>
            <a:r>
              <a:rPr lang="sk-SK" sz="2000" dirty="0" smtClean="0"/>
              <a:t>on State </a:t>
            </a:r>
            <a:r>
              <a:rPr lang="sk-SK" sz="2000" dirty="0" smtClean="0"/>
              <a:t>R&amp; </a:t>
            </a:r>
            <a:r>
              <a:rPr lang="sk-SK" sz="2000" dirty="0" err="1" smtClean="0"/>
              <a:t>Support</a:t>
            </a:r>
            <a:endParaRPr lang="sk-SK" sz="2000" dirty="0" smtClean="0"/>
          </a:p>
          <a:p>
            <a:pPr lvl="1"/>
            <a:r>
              <a:rPr lang="sk-SK" sz="2000" dirty="0" err="1" smtClean="0"/>
              <a:t>Data</a:t>
            </a:r>
            <a:r>
              <a:rPr lang="sk-SK" sz="2000" dirty="0" smtClean="0"/>
              <a:t> </a:t>
            </a:r>
            <a:r>
              <a:rPr lang="sk-SK" sz="2000" dirty="0" err="1" smtClean="0"/>
              <a:t>collection</a:t>
            </a:r>
            <a:r>
              <a:rPr lang="sk-SK" sz="2000" dirty="0" smtClean="0"/>
              <a:t> </a:t>
            </a:r>
            <a:r>
              <a:rPr lang="sk-SK" sz="2000" dirty="0" err="1" smtClean="0"/>
              <a:t>ongoing</a:t>
            </a:r>
            <a:endParaRPr lang="sk-SK" sz="2000" dirty="0" smtClean="0"/>
          </a:p>
          <a:p>
            <a:pPr lvl="1"/>
            <a:r>
              <a:rPr lang="sk-SK" sz="2000" dirty="0" err="1" smtClean="0"/>
              <a:t>Evaluation</a:t>
            </a:r>
            <a:r>
              <a:rPr lang="sk-SK" sz="2000" dirty="0" smtClean="0"/>
              <a:t> </a:t>
            </a:r>
            <a:r>
              <a:rPr lang="sk-SK" sz="2000" dirty="0" err="1" smtClean="0"/>
              <a:t>Commission</a:t>
            </a:r>
            <a:r>
              <a:rPr lang="sk-SK" sz="2000" dirty="0" smtClean="0"/>
              <a:t> </a:t>
            </a:r>
            <a:r>
              <a:rPr lang="sk-SK" sz="2000" dirty="0" err="1" smtClean="0"/>
              <a:t>meets</a:t>
            </a:r>
            <a:r>
              <a:rPr lang="sk-SK" sz="2000" dirty="0" smtClean="0"/>
              <a:t> </a:t>
            </a:r>
            <a:r>
              <a:rPr lang="sk-SK" sz="2000" dirty="0" err="1" smtClean="0"/>
              <a:t>as</a:t>
            </a:r>
            <a:r>
              <a:rPr lang="sk-SK" sz="2000" dirty="0" smtClean="0"/>
              <a:t> </a:t>
            </a:r>
            <a:r>
              <a:rPr lang="sk-SK" sz="2000" dirty="0" err="1" smtClean="0"/>
              <a:t>required</a:t>
            </a:r>
            <a:r>
              <a:rPr lang="sk-SK" sz="2000" dirty="0" smtClean="0"/>
              <a:t> (</a:t>
            </a:r>
            <a:r>
              <a:rPr lang="sk-SK" sz="2000" dirty="0" err="1" smtClean="0"/>
              <a:t>every</a:t>
            </a:r>
            <a:r>
              <a:rPr lang="sk-SK" sz="2000" dirty="0" smtClean="0"/>
              <a:t> 1-2 </a:t>
            </a:r>
            <a:r>
              <a:rPr lang="sk-SK" sz="2000" dirty="0" err="1" smtClean="0"/>
              <a:t>months</a:t>
            </a:r>
            <a:r>
              <a:rPr lang="sk-SK" sz="2000" dirty="0" smtClean="0"/>
              <a:t>)</a:t>
            </a:r>
            <a:endParaRPr lang="sk-SK" sz="2000" dirty="0" smtClean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Slovak Centre of Scientific and Technical Information; danica.zendulkova@cvtisr.sk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SK CRIS </a:t>
            </a:r>
            <a:r>
              <a:rPr lang="sk-SK" dirty="0" err="1" smtClean="0"/>
              <a:t>Databases</a:t>
            </a:r>
            <a:endParaRPr lang="sk-SK" dirty="0"/>
          </a:p>
        </p:txBody>
      </p:sp>
      <p:sp>
        <p:nvSpPr>
          <p:cNvPr id="6" name="Zástupný symbol obsahu 5"/>
          <p:cNvSpPr>
            <a:spLocks noGrp="1"/>
          </p:cNvSpPr>
          <p:nvPr>
            <p:ph idx="1"/>
          </p:nvPr>
        </p:nvSpPr>
        <p:spPr>
          <a:xfrm>
            <a:off x="1447800" y="1556792"/>
            <a:ext cx="6248400" cy="4569371"/>
          </a:xfrm>
        </p:spPr>
        <p:txBody>
          <a:bodyPr/>
          <a:lstStyle/>
          <a:p>
            <a:r>
              <a:rPr lang="sk-SK" sz="2000" dirty="0" err="1" smtClean="0"/>
              <a:t>Place</a:t>
            </a:r>
            <a:r>
              <a:rPr lang="sk-SK" sz="2000" dirty="0" smtClean="0"/>
              <a:t> </a:t>
            </a:r>
            <a:r>
              <a:rPr lang="sk-SK" sz="2000" dirty="0" err="1" smtClean="0"/>
              <a:t>of</a:t>
            </a:r>
            <a:r>
              <a:rPr lang="sk-SK" sz="2000" dirty="0" smtClean="0"/>
              <a:t> </a:t>
            </a:r>
            <a:r>
              <a:rPr lang="en-US" sz="2000" dirty="0" smtClean="0"/>
              <a:t>assessment of competence </a:t>
            </a:r>
            <a:r>
              <a:rPr lang="sk-SK" sz="2000" dirty="0" smtClean="0"/>
              <a:t>in </a:t>
            </a:r>
            <a:r>
              <a:rPr lang="sk-SK" sz="2000" dirty="0" smtClean="0"/>
              <a:t>SK CRIS </a:t>
            </a:r>
            <a:r>
              <a:rPr lang="sk-SK" sz="2000" dirty="0" err="1" smtClean="0"/>
              <a:t>databases</a:t>
            </a:r>
            <a:r>
              <a:rPr lang="sk-SK" sz="2000" dirty="0" smtClean="0"/>
              <a:t>:</a:t>
            </a:r>
            <a:endParaRPr lang="sk-SK" sz="2000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Slovak Centre of Scientific and Technical Information; danica.zendulkova@cvtisr.sk</a:t>
            </a:r>
            <a:endParaRPr lang="sk-SK" dirty="0"/>
          </a:p>
        </p:txBody>
      </p:sp>
      <p:pic>
        <p:nvPicPr>
          <p:cNvPr id="4" name="Picture 33" descr="database.emf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2348880"/>
            <a:ext cx="4753661" cy="3088125"/>
          </a:xfrm>
          <a:prstGeom prst="rect">
            <a:avLst/>
          </a:prstGeom>
        </p:spPr>
      </p:pic>
      <p:sp>
        <p:nvSpPr>
          <p:cNvPr id="5" name="Ovál 4"/>
          <p:cNvSpPr/>
          <p:nvPr/>
        </p:nvSpPr>
        <p:spPr>
          <a:xfrm>
            <a:off x="2771800" y="4221088"/>
            <a:ext cx="1008112" cy="93610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ln w="76200"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94122"/>
          </a:xfrm>
        </p:spPr>
        <p:txBody>
          <a:bodyPr/>
          <a:lstStyle/>
          <a:p>
            <a:r>
              <a:rPr lang="sk-SK" dirty="0" smtClean="0"/>
              <a:t>SK CRIS –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structure</a:t>
            </a:r>
            <a:r>
              <a:rPr lang="sk-SK" dirty="0" smtClean="0"/>
              <a:t> </a:t>
            </a:r>
            <a:endParaRPr lang="sk-SK" dirty="0"/>
          </a:p>
        </p:txBody>
      </p:sp>
      <p:sp>
        <p:nvSpPr>
          <p:cNvPr id="11" name="Zástupný symbol päty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Slovak Centre of Scientific and Technical Information; danica.zendulkova@cvtisr.sk</a:t>
            </a:r>
            <a:endParaRPr lang="sk-SK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196752"/>
            <a:ext cx="5439265" cy="4940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vál 5"/>
          <p:cNvSpPr/>
          <p:nvPr/>
        </p:nvSpPr>
        <p:spPr>
          <a:xfrm>
            <a:off x="1115616" y="2276872"/>
            <a:ext cx="1152128" cy="230425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47800" y="457200"/>
            <a:ext cx="6248400" cy="811560"/>
          </a:xfrm>
        </p:spPr>
        <p:txBody>
          <a:bodyPr/>
          <a:lstStyle/>
          <a:p>
            <a:r>
              <a:rPr lang="sk-SK" dirty="0" err="1" smtClean="0"/>
              <a:t>Indicators</a:t>
            </a:r>
            <a:endParaRPr lang="sk-SK" dirty="0"/>
          </a:p>
        </p:txBody>
      </p:sp>
      <p:sp>
        <p:nvSpPr>
          <p:cNvPr id="4" name="Zástupný symbol obsahu 3"/>
          <p:cNvSpPr>
            <a:spLocks noGrp="1"/>
          </p:cNvSpPr>
          <p:nvPr>
            <p:ph idx="1"/>
          </p:nvPr>
        </p:nvSpPr>
        <p:spPr>
          <a:xfrm>
            <a:off x="1259632" y="1124744"/>
            <a:ext cx="6696744" cy="4752528"/>
          </a:xfrm>
        </p:spPr>
        <p:txBody>
          <a:bodyPr>
            <a:noAutofit/>
          </a:bodyPr>
          <a:lstStyle/>
          <a:p>
            <a:r>
              <a:rPr lang="en-GB" sz="1600" dirty="0" smtClean="0"/>
              <a:t>Organisation core data</a:t>
            </a:r>
            <a:endParaRPr lang="sk-SK" sz="1600" dirty="0" smtClean="0"/>
          </a:p>
          <a:p>
            <a:r>
              <a:rPr lang="en-GB" sz="1600" dirty="0" smtClean="0"/>
              <a:t>Publications</a:t>
            </a:r>
            <a:r>
              <a:rPr lang="sk-SK" sz="1600" dirty="0" smtClean="0"/>
              <a:t> and </a:t>
            </a:r>
            <a:r>
              <a:rPr lang="en-GB" sz="1600" dirty="0" smtClean="0"/>
              <a:t>Citations</a:t>
            </a:r>
            <a:endParaRPr lang="sk-SK" sz="1600" dirty="0" smtClean="0"/>
          </a:p>
          <a:p>
            <a:r>
              <a:rPr lang="en-GB" sz="1600" dirty="0" smtClean="0"/>
              <a:t>Organization of scientific events</a:t>
            </a:r>
            <a:endParaRPr lang="sk-SK" sz="1600" dirty="0" smtClean="0"/>
          </a:p>
          <a:p>
            <a:r>
              <a:rPr lang="en-GB" sz="1600" dirty="0" smtClean="0"/>
              <a:t>Patents and </a:t>
            </a:r>
            <a:r>
              <a:rPr lang="en-GB" sz="1600" dirty="0" smtClean="0"/>
              <a:t>applications</a:t>
            </a:r>
            <a:r>
              <a:rPr lang="sk-SK" sz="1600" dirty="0" smtClean="0"/>
              <a:t>, </a:t>
            </a:r>
            <a:r>
              <a:rPr lang="en-GB" sz="1600" dirty="0" smtClean="0"/>
              <a:t>utility </a:t>
            </a:r>
            <a:r>
              <a:rPr lang="en-GB" sz="1600" dirty="0" smtClean="0"/>
              <a:t>models</a:t>
            </a:r>
            <a:r>
              <a:rPr lang="sk-SK" sz="1600" dirty="0" smtClean="0"/>
              <a:t>, </a:t>
            </a:r>
            <a:r>
              <a:rPr lang="en-GB" sz="1600" dirty="0" smtClean="0"/>
              <a:t>other IP Licences</a:t>
            </a:r>
            <a:endParaRPr lang="sk-SK" sz="1600" dirty="0" smtClean="0"/>
          </a:p>
          <a:p>
            <a:r>
              <a:rPr lang="en-GB" sz="1600" dirty="0" smtClean="0"/>
              <a:t>Amount </a:t>
            </a:r>
            <a:r>
              <a:rPr lang="en-GB" sz="1600" dirty="0" smtClean="0"/>
              <a:t>of funds in the competition for targeted support R&amp;D</a:t>
            </a:r>
            <a:endParaRPr lang="sk-SK" sz="1600" dirty="0" smtClean="0"/>
          </a:p>
          <a:p>
            <a:r>
              <a:rPr lang="en-GB" sz="1600" dirty="0" smtClean="0"/>
              <a:t>R&amp;D Projects with application in economic or social practice</a:t>
            </a:r>
            <a:endParaRPr lang="sk-SK" sz="1600" dirty="0" smtClean="0"/>
          </a:p>
          <a:p>
            <a:r>
              <a:rPr lang="en-GB" sz="1600" dirty="0" smtClean="0"/>
              <a:t>International R&amp;D Projects </a:t>
            </a:r>
            <a:endParaRPr lang="sk-SK" sz="1600" dirty="0" smtClean="0"/>
          </a:p>
          <a:p>
            <a:r>
              <a:rPr lang="en-GB" sz="1600" dirty="0" smtClean="0"/>
              <a:t>Conditions </a:t>
            </a:r>
            <a:r>
              <a:rPr lang="en-GB" sz="1600" dirty="0" smtClean="0"/>
              <a:t>for  R&amp;D education</a:t>
            </a:r>
            <a:endParaRPr lang="sk-SK" sz="1600" dirty="0" smtClean="0"/>
          </a:p>
          <a:p>
            <a:r>
              <a:rPr lang="en-GB" sz="1600" dirty="0" smtClean="0"/>
              <a:t>Qualification </a:t>
            </a:r>
            <a:r>
              <a:rPr lang="en-GB" sz="1600" dirty="0" smtClean="0"/>
              <a:t>structure</a:t>
            </a:r>
            <a:endParaRPr lang="sk-SK" sz="1600" dirty="0" smtClean="0"/>
          </a:p>
          <a:p>
            <a:r>
              <a:rPr lang="en-GB" sz="1600" dirty="0" smtClean="0"/>
              <a:t>Certificate </a:t>
            </a:r>
            <a:r>
              <a:rPr lang="en-GB" sz="1600" dirty="0" smtClean="0"/>
              <a:t>of Quality Management </a:t>
            </a:r>
            <a:endParaRPr lang="sk-SK" sz="1600" dirty="0" smtClean="0"/>
          </a:p>
          <a:p>
            <a:r>
              <a:rPr lang="en-GB" sz="1600" dirty="0" smtClean="0"/>
              <a:t>Use </a:t>
            </a:r>
            <a:r>
              <a:rPr lang="en-GB" sz="1600" dirty="0" smtClean="0"/>
              <a:t>of the results of R &amp; D in practice and economic benefits</a:t>
            </a:r>
            <a:endParaRPr lang="sk-SK" sz="1600" dirty="0" smtClean="0"/>
          </a:p>
          <a:p>
            <a:r>
              <a:rPr lang="en-GB" sz="1600" dirty="0" smtClean="0"/>
              <a:t>Scientific and technical services</a:t>
            </a:r>
            <a:endParaRPr lang="sk-SK" sz="1600" dirty="0" smtClean="0"/>
          </a:p>
          <a:p>
            <a:r>
              <a:rPr lang="en-GB" sz="1600" dirty="0" smtClean="0"/>
              <a:t>Representation of the Slovak Republic in international R &amp; D  organizations, and tasks  realisation</a:t>
            </a:r>
            <a:endParaRPr lang="sk-SK" sz="1600" dirty="0" smtClean="0"/>
          </a:p>
          <a:p>
            <a:r>
              <a:rPr lang="en-GB" sz="1600" dirty="0" smtClean="0"/>
              <a:t>Laboratories and equipment</a:t>
            </a:r>
            <a:endParaRPr lang="sk-SK" sz="1600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Slovak Centre of Scientific and Technical Information; danica.zendulkova@cvtisr.sk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47800" y="457200"/>
            <a:ext cx="6248400" cy="955576"/>
          </a:xfrm>
        </p:spPr>
        <p:txBody>
          <a:bodyPr/>
          <a:lstStyle/>
          <a:p>
            <a:r>
              <a:rPr lang="sk-SK" dirty="0" err="1" smtClean="0"/>
              <a:t>Data</a:t>
            </a:r>
            <a:r>
              <a:rPr lang="sk-SK" dirty="0" smtClean="0"/>
              <a:t> model</a:t>
            </a:r>
            <a:endParaRPr lang="sk-SK" dirty="0"/>
          </a:p>
        </p:txBody>
      </p:sp>
      <p:sp>
        <p:nvSpPr>
          <p:cNvPr id="5" name="Zástupný symbol obsahu 4"/>
          <p:cNvSpPr>
            <a:spLocks noGrp="1"/>
          </p:cNvSpPr>
          <p:nvPr>
            <p:ph idx="1"/>
          </p:nvPr>
        </p:nvSpPr>
        <p:spPr>
          <a:xfrm>
            <a:off x="1447800" y="1340768"/>
            <a:ext cx="6248400" cy="478539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CERIF data entities are independent of other data </a:t>
            </a:r>
            <a:r>
              <a:rPr lang="en-GB" sz="2000" dirty="0" smtClean="0"/>
              <a:t>structures</a:t>
            </a:r>
            <a:endParaRPr lang="sk-SK" sz="2000" dirty="0" smtClean="0"/>
          </a:p>
          <a:p>
            <a:r>
              <a:rPr lang="sk-SK" sz="2000" dirty="0" err="1" smtClean="0"/>
              <a:t>Data</a:t>
            </a:r>
            <a:r>
              <a:rPr lang="sk-SK" sz="2000" dirty="0" smtClean="0"/>
              <a:t> </a:t>
            </a:r>
            <a:r>
              <a:rPr lang="sk-SK" sz="2000" dirty="0" err="1" smtClean="0"/>
              <a:t>about</a:t>
            </a:r>
            <a:r>
              <a:rPr lang="sk-SK" sz="2000" dirty="0" smtClean="0"/>
              <a:t> </a:t>
            </a:r>
            <a:r>
              <a:rPr lang="sk-SK" sz="2000" dirty="0" err="1" smtClean="0"/>
              <a:t>certificate</a:t>
            </a:r>
            <a:r>
              <a:rPr lang="sk-SK" sz="2000" dirty="0" smtClean="0"/>
              <a:t> are </a:t>
            </a:r>
            <a:r>
              <a:rPr lang="sk-SK" sz="2000" dirty="0" err="1" smtClean="0"/>
              <a:t>linked</a:t>
            </a:r>
            <a:r>
              <a:rPr lang="sk-SK" sz="2000" dirty="0" smtClean="0"/>
              <a:t> </a:t>
            </a:r>
            <a:r>
              <a:rPr lang="sk-SK" sz="2000" dirty="0" smtClean="0"/>
              <a:t>to </a:t>
            </a:r>
            <a:r>
              <a:rPr lang="sk-SK" sz="2000" dirty="0" err="1" smtClean="0"/>
              <a:t>organisation</a:t>
            </a:r>
            <a:r>
              <a:rPr lang="sk-SK" sz="2000" dirty="0" smtClean="0"/>
              <a:t> by CERIF </a:t>
            </a:r>
            <a:r>
              <a:rPr lang="sk-SK" sz="2000" dirty="0" err="1" smtClean="0"/>
              <a:t>inspired</a:t>
            </a:r>
            <a:r>
              <a:rPr lang="sk-SK" sz="2000" dirty="0" smtClean="0"/>
              <a:t> </a:t>
            </a:r>
            <a:r>
              <a:rPr lang="sk-SK" sz="2000" dirty="0" err="1" smtClean="0"/>
              <a:t>linked</a:t>
            </a:r>
            <a:r>
              <a:rPr lang="sk-SK" sz="2000" dirty="0" smtClean="0"/>
              <a:t> entity</a:t>
            </a:r>
          </a:p>
          <a:p>
            <a:endParaRPr lang="sk-SK" sz="2000" dirty="0"/>
          </a:p>
          <a:p>
            <a:endParaRPr lang="sk-SK" sz="2000" dirty="0" smtClean="0"/>
          </a:p>
          <a:p>
            <a:endParaRPr lang="sk-SK" sz="2000" dirty="0" smtClean="0"/>
          </a:p>
          <a:p>
            <a:endParaRPr lang="sk-SK" sz="2000" dirty="0" smtClean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Slovak Centre of Scientific and Technical Information; danica.zendulkova@cvtisr.sk</a:t>
            </a:r>
            <a:endParaRPr lang="sk-SK" dirty="0"/>
          </a:p>
        </p:txBody>
      </p:sp>
      <p:pic>
        <p:nvPicPr>
          <p:cNvPr id="7" name="Obrázok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212976"/>
            <a:ext cx="3408983" cy="2843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CERIF and CERIF </a:t>
            </a:r>
            <a:r>
              <a:rPr lang="sk-SK" dirty="0" err="1" smtClean="0"/>
              <a:t>inspired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400" dirty="0" smtClean="0"/>
              <a:t>Indicator </a:t>
            </a:r>
            <a:r>
              <a:rPr lang="en-GB" sz="2400" dirty="0" smtClean="0">
                <a:solidFill>
                  <a:srgbClr val="00B050"/>
                </a:solidFill>
              </a:rPr>
              <a:t>corresponds exactly </a:t>
            </a:r>
            <a:r>
              <a:rPr lang="en-GB" sz="2400" dirty="0" smtClean="0"/>
              <a:t>one CERIF </a:t>
            </a:r>
            <a:r>
              <a:rPr lang="en-GB" sz="2400" dirty="0" smtClean="0"/>
              <a:t>entity</a:t>
            </a:r>
            <a:endParaRPr lang="sk-SK" sz="2400" dirty="0" smtClean="0"/>
          </a:p>
          <a:p>
            <a:pPr lvl="0"/>
            <a:r>
              <a:rPr lang="en-GB" sz="2400" dirty="0" smtClean="0"/>
              <a:t>Indicator </a:t>
            </a:r>
            <a:r>
              <a:rPr lang="en-GB" sz="2400" dirty="0" smtClean="0">
                <a:solidFill>
                  <a:srgbClr val="00B050"/>
                </a:solidFill>
              </a:rPr>
              <a:t>may correspond </a:t>
            </a:r>
            <a:r>
              <a:rPr lang="en-GB" sz="2400" dirty="0" smtClean="0"/>
              <a:t>to one CERIF entity </a:t>
            </a:r>
            <a:r>
              <a:rPr lang="sk-SK" sz="2400" dirty="0" smtClean="0"/>
              <a:t>(</a:t>
            </a:r>
            <a:r>
              <a:rPr lang="en-GB" sz="2400" dirty="0" smtClean="0"/>
              <a:t>after </a:t>
            </a:r>
            <a:r>
              <a:rPr lang="en-GB" sz="2400" dirty="0" smtClean="0"/>
              <a:t>adding supplementary classification </a:t>
            </a:r>
            <a:r>
              <a:rPr lang="en-GB" sz="2400" dirty="0" smtClean="0"/>
              <a:t>or</a:t>
            </a:r>
            <a:r>
              <a:rPr lang="sk-SK" sz="2400" dirty="0" smtClean="0"/>
              <a:t> </a:t>
            </a:r>
            <a:r>
              <a:rPr lang="en-GB" sz="2400" dirty="0" smtClean="0"/>
              <a:t>CERIF entity</a:t>
            </a:r>
            <a:r>
              <a:rPr lang="sk-SK" sz="2400" dirty="0" smtClean="0"/>
              <a:t> </a:t>
            </a:r>
            <a:r>
              <a:rPr lang="sk-SK" sz="2400" dirty="0" err="1" smtClean="0"/>
              <a:t>at</a:t>
            </a:r>
            <a:r>
              <a:rPr lang="sk-SK" sz="2400" dirty="0" smtClean="0"/>
              <a:t> </a:t>
            </a:r>
            <a:r>
              <a:rPr lang="sk-SK" sz="2400" dirty="0" err="1" smtClean="0"/>
              <a:t>present</a:t>
            </a:r>
            <a:r>
              <a:rPr lang="sk-SK" sz="2400" dirty="0" smtClean="0"/>
              <a:t> </a:t>
            </a:r>
            <a:r>
              <a:rPr lang="sk-SK" sz="2400" dirty="0" err="1" smtClean="0"/>
              <a:t>not</a:t>
            </a:r>
            <a:r>
              <a:rPr lang="sk-SK" sz="2400" dirty="0" smtClean="0"/>
              <a:t> </a:t>
            </a:r>
            <a:r>
              <a:rPr lang="sk-SK" sz="2400" dirty="0" err="1" smtClean="0"/>
              <a:t>defined</a:t>
            </a:r>
            <a:r>
              <a:rPr lang="sk-SK" sz="2400" dirty="0" smtClean="0"/>
              <a:t> </a:t>
            </a:r>
            <a:r>
              <a:rPr lang="en-GB" sz="2400" dirty="0" smtClean="0"/>
              <a:t> </a:t>
            </a:r>
            <a:r>
              <a:rPr lang="en-GB" sz="2400" dirty="0" smtClean="0"/>
              <a:t>in the  SK </a:t>
            </a:r>
            <a:r>
              <a:rPr lang="en-GB" sz="2400" dirty="0" smtClean="0"/>
              <a:t>CRIS</a:t>
            </a:r>
            <a:endParaRPr lang="sk-SK" sz="2400" dirty="0" smtClean="0"/>
          </a:p>
          <a:p>
            <a:pPr lvl="0"/>
            <a:r>
              <a:rPr lang="en-GB" sz="2400" dirty="0" smtClean="0"/>
              <a:t>The indicator </a:t>
            </a:r>
            <a:r>
              <a:rPr lang="en-GB" sz="2400" dirty="0" smtClean="0">
                <a:solidFill>
                  <a:srgbClr val="00B050"/>
                </a:solidFill>
              </a:rPr>
              <a:t>can not be aligned </a:t>
            </a:r>
            <a:r>
              <a:rPr lang="en-GB" sz="2400" dirty="0" smtClean="0"/>
              <a:t>with structure of data format </a:t>
            </a:r>
            <a:r>
              <a:rPr lang="en-GB" sz="2400" dirty="0" smtClean="0"/>
              <a:t>CERIF</a:t>
            </a:r>
            <a:r>
              <a:rPr lang="sk-SK" sz="2400" dirty="0" smtClean="0"/>
              <a:t> („</a:t>
            </a:r>
            <a:r>
              <a:rPr lang="sk-SK" sz="2400" dirty="0" err="1" smtClean="0"/>
              <a:t>open</a:t>
            </a:r>
            <a:r>
              <a:rPr lang="sk-SK" sz="2400" dirty="0" smtClean="0"/>
              <a:t>“ </a:t>
            </a:r>
            <a:r>
              <a:rPr lang="sk-SK" sz="2400" dirty="0" err="1" smtClean="0"/>
              <a:t>questions</a:t>
            </a:r>
            <a:r>
              <a:rPr lang="sk-SK" sz="2400" dirty="0" smtClean="0"/>
              <a:t>)</a:t>
            </a:r>
            <a:endParaRPr lang="sk-SK" sz="2400" dirty="0" smtClean="0"/>
          </a:p>
          <a:p>
            <a:pPr>
              <a:buNone/>
            </a:pPr>
            <a:endParaRPr lang="sk-SK" dirty="0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Slovak Centre of Scientific and Technical Information; danica.zendulkova@cvtisr.sk</a:t>
            </a:r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Example</a:t>
            </a:r>
            <a:endParaRPr lang="sk-SK" dirty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Slovak Centre of Scientific and Technical Information; danica.zendulkova@cvtisr.sk</a:t>
            </a:r>
            <a:endParaRPr lang="sk-SK" dirty="0"/>
          </a:p>
        </p:txBody>
      </p:sp>
      <p:pic>
        <p:nvPicPr>
          <p:cNvPr id="11" name="Obrázok 1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48680"/>
            <a:ext cx="4032448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ok 11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844824"/>
            <a:ext cx="3886374" cy="1545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ok 12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2492896"/>
            <a:ext cx="3234110" cy="3427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ok 1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1556792"/>
            <a:ext cx="309634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ok 1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1052736"/>
            <a:ext cx="2160240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47800" y="457200"/>
            <a:ext cx="6248400" cy="955576"/>
          </a:xfrm>
        </p:spPr>
        <p:txBody>
          <a:bodyPr/>
          <a:lstStyle/>
          <a:p>
            <a:r>
              <a:rPr lang="sk-SK" dirty="0" smtClean="0"/>
              <a:t>SWOT </a:t>
            </a:r>
            <a:r>
              <a:rPr lang="sk-SK" dirty="0" err="1" smtClean="0"/>
              <a:t>Analysis</a:t>
            </a:r>
            <a:endParaRPr lang="sk-SK" dirty="0"/>
          </a:p>
        </p:txBody>
      </p:sp>
      <p:sp>
        <p:nvSpPr>
          <p:cNvPr id="4" name="Zástupný symbol obsahu 3"/>
          <p:cNvSpPr>
            <a:spLocks noGrp="1"/>
          </p:cNvSpPr>
          <p:nvPr>
            <p:ph idx="1"/>
          </p:nvPr>
        </p:nvSpPr>
        <p:spPr>
          <a:xfrm>
            <a:off x="1447800" y="1340768"/>
            <a:ext cx="6364560" cy="4785395"/>
          </a:xfrm>
        </p:spPr>
        <p:txBody>
          <a:bodyPr/>
          <a:lstStyle/>
          <a:p>
            <a:endParaRPr lang="sk-SK" b="1" dirty="0" smtClean="0"/>
          </a:p>
          <a:p>
            <a:r>
              <a:rPr lang="en-GB" b="1" dirty="0" smtClean="0"/>
              <a:t>Opportunities</a:t>
            </a:r>
            <a:endParaRPr lang="sk-SK" dirty="0" smtClean="0"/>
          </a:p>
          <a:p>
            <a:r>
              <a:rPr lang="en-GB" dirty="0" smtClean="0"/>
              <a:t>- Extending use of the format CERIF to other categories </a:t>
            </a:r>
            <a:r>
              <a:rPr lang="en-GB" dirty="0" smtClean="0"/>
              <a:t>and.</a:t>
            </a:r>
            <a:endParaRPr lang="sk-SK" dirty="0" smtClean="0"/>
          </a:p>
          <a:p>
            <a:r>
              <a:rPr lang="en-GB" b="1" dirty="0" smtClean="0"/>
              <a:t>Threats</a:t>
            </a:r>
            <a:endParaRPr lang="sk-SK" dirty="0" smtClean="0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Slovak Centre of Scientific and Technical Information; danica.zendulkova@cvtisr.sk</a:t>
            </a:r>
            <a:endParaRPr lang="sk-SK" dirty="0"/>
          </a:p>
        </p:txBody>
      </p:sp>
      <p:graphicFrame>
        <p:nvGraphicFramePr>
          <p:cNvPr id="6" name="Tabuľka 5"/>
          <p:cNvGraphicFramePr>
            <a:graphicFrameLocks noGrp="1"/>
          </p:cNvGraphicFramePr>
          <p:nvPr/>
        </p:nvGraphicFramePr>
        <p:xfrm>
          <a:off x="1475656" y="1556792"/>
          <a:ext cx="6096000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1479291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Strengths</a:t>
                      </a:r>
                      <a:endParaRPr lang="sk-SK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The existence of relevant legislation codifying evaluation process</a:t>
                      </a:r>
                      <a:endParaRPr lang="sk-SK" sz="1400" b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sk-SK" sz="1400" b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Organisation‘ s motivation to provide information on R &amp; D organizations to SK CRIS in order to obtain a certificate</a:t>
                      </a:r>
                      <a:endParaRPr lang="sk-SK" sz="1400" b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Opportunities</a:t>
                      </a:r>
                      <a:endParaRPr lang="sk-SK" sz="1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Extending use of the format CERIF to other categories and objects which by their nature allow it.</a:t>
                      </a:r>
                      <a:endParaRPr lang="sk-SK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Improving SK CRIS system data and their subsequent use by the target groups at home and abroad</a:t>
                      </a:r>
                      <a:endParaRPr lang="sk-SK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sk-SK" dirty="0"/>
                    </a:p>
                  </a:txBody>
                  <a:tcPr/>
                </a:tc>
              </a:tr>
              <a:tr h="264677">
                <a:tc>
                  <a:txBody>
                    <a:bodyPr/>
                    <a:lstStyle/>
                    <a:p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Weaknesses</a:t>
                      </a:r>
                      <a:endParaRPr lang="sk-SK" sz="1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Exactness and measurability of the defined indicators are not always detectable </a:t>
                      </a:r>
                      <a:endParaRPr lang="sk-SK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Administrative burden of filling the required data, which sometimes leads to the provision of a superficial and incomplete information</a:t>
                      </a:r>
                      <a:endParaRPr lang="sk-SK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Threats</a:t>
                      </a:r>
                      <a:endParaRPr lang="sk-SK" sz="1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Subjective character of collected data  and their  complicated verification</a:t>
                      </a:r>
                      <a:endParaRPr lang="sk-SK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r>
                        <a:rPr lang="en-GB" sz="14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Changes in legislation that would limit the obligation to provide data</a:t>
                      </a:r>
                      <a:endParaRPr lang="sk-SK" sz="1400" b="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447800" y="1484784"/>
            <a:ext cx="6248400" cy="936104"/>
          </a:xfrm>
        </p:spPr>
        <p:txBody>
          <a:bodyPr>
            <a:normAutofit fontScale="90000"/>
          </a:bodyPr>
          <a:lstStyle/>
          <a:p>
            <a:r>
              <a:rPr lang="sk-SK" sz="3200" dirty="0" err="1" smtClean="0"/>
              <a:t>Thank</a:t>
            </a:r>
            <a:r>
              <a:rPr lang="sk-SK" sz="3200" dirty="0" smtClean="0"/>
              <a:t> </a:t>
            </a:r>
            <a:r>
              <a:rPr lang="sk-SK" sz="3200" dirty="0" err="1" smtClean="0"/>
              <a:t>you</a:t>
            </a:r>
            <a:r>
              <a:rPr lang="sk-SK" sz="3200" dirty="0" smtClean="0"/>
              <a:t> </a:t>
            </a:r>
            <a:r>
              <a:rPr lang="sk-SK" sz="3200" dirty="0" err="1" smtClean="0"/>
              <a:t>very</a:t>
            </a:r>
            <a:r>
              <a:rPr lang="sk-SK" sz="3200" dirty="0" smtClean="0"/>
              <a:t> </a:t>
            </a:r>
            <a:r>
              <a:rPr lang="sk-SK" sz="3200" dirty="0" err="1" smtClean="0"/>
              <a:t>much</a:t>
            </a:r>
            <a:r>
              <a:rPr lang="sk-SK" sz="3200" dirty="0" smtClean="0"/>
              <a:t/>
            </a:r>
            <a:br>
              <a:rPr lang="sk-SK" sz="3200" dirty="0" smtClean="0"/>
            </a:br>
            <a:r>
              <a:rPr lang="sk-SK" sz="3200" dirty="0" err="1" smtClean="0"/>
              <a:t>for</a:t>
            </a:r>
            <a:r>
              <a:rPr lang="sk-SK" sz="3200" dirty="0" smtClean="0"/>
              <a:t> </a:t>
            </a:r>
            <a:r>
              <a:rPr lang="sk-SK" sz="3200" dirty="0" err="1" smtClean="0"/>
              <a:t>your</a:t>
            </a:r>
            <a:r>
              <a:rPr lang="sk-SK" sz="3200" dirty="0" smtClean="0"/>
              <a:t> </a:t>
            </a:r>
            <a:r>
              <a:rPr lang="sk-SK" sz="3200" dirty="0" err="1" smtClean="0"/>
              <a:t>attention</a:t>
            </a:r>
            <a:endParaRPr lang="sk-SK" sz="3200" dirty="0"/>
          </a:p>
        </p:txBody>
      </p:sp>
      <p:pic>
        <p:nvPicPr>
          <p:cNvPr id="10" name="Obrázok 9" descr="logo_CVTISR_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5517232"/>
            <a:ext cx="758944" cy="75894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2492896"/>
            <a:ext cx="4896544" cy="3498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rrored buildings design template">
  <a:themeElements>
    <a:clrScheme name="Motív Office 4">
      <a:dk1>
        <a:srgbClr val="000000"/>
      </a:dk1>
      <a:lt1>
        <a:srgbClr val="DEF6F1"/>
      </a:lt1>
      <a:dk2>
        <a:srgbClr val="000000"/>
      </a:dk2>
      <a:lt2>
        <a:srgbClr val="969696"/>
      </a:lt2>
      <a:accent1>
        <a:srgbClr val="FFFFFF"/>
      </a:accent1>
      <a:accent2>
        <a:srgbClr val="8DC6FF"/>
      </a:accent2>
      <a:accent3>
        <a:srgbClr val="ECFAF7"/>
      </a:accent3>
      <a:accent4>
        <a:srgbClr val="000000"/>
      </a:accent4>
      <a:accent5>
        <a:srgbClr val="FFFFFF"/>
      </a:accent5>
      <a:accent6>
        <a:srgbClr val="7FB3E7"/>
      </a:accent6>
      <a:hlink>
        <a:srgbClr val="0066CC"/>
      </a:hlink>
      <a:folHlink>
        <a:srgbClr val="00A800"/>
      </a:folHlink>
    </a:clrScheme>
    <a:fontScheme name="Motív Office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ív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ív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ív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ív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ív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ív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ív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ív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ív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ív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ív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ív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Mirrored buildings design template</Template>
  <TotalTime>2130</TotalTime>
  <Words>504</Words>
  <Application>Microsoft Office PowerPoint</Application>
  <PresentationFormat>Prezentácia na obrazovke (4:3)</PresentationFormat>
  <Paragraphs>79</Paragraphs>
  <Slides>11</Slides>
  <Notes>4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11</vt:i4>
      </vt:variant>
    </vt:vector>
  </HeadingPairs>
  <TitlesOfParts>
    <vt:vector size="12" baseType="lpstr">
      <vt:lpstr>Mirrored buildings design template</vt:lpstr>
      <vt:lpstr>  The assessment of competence to perform research and development by the SK CRIS: Research Organisation as an object of evaluation</vt:lpstr>
      <vt:lpstr>The system SK CRIS</vt:lpstr>
      <vt:lpstr>Assessment of competence</vt:lpstr>
      <vt:lpstr>SK CRIS Databases</vt:lpstr>
      <vt:lpstr>SK CRIS – data structure </vt:lpstr>
      <vt:lpstr>Indicators</vt:lpstr>
      <vt:lpstr>Data model</vt:lpstr>
      <vt:lpstr>CERIF and CERIF inspired</vt:lpstr>
      <vt:lpstr>Example</vt:lpstr>
      <vt:lpstr>SWOT Analysis</vt:lpstr>
      <vt:lpstr>Thank you very much for your attention</vt:lpstr>
    </vt:vector>
  </TitlesOfParts>
  <Company>CVTISR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 CRIS</dc:title>
  <dc:creator>zendulkova</dc:creator>
  <cp:lastModifiedBy>danica.zendulkova</cp:lastModifiedBy>
  <cp:revision>204</cp:revision>
  <dcterms:created xsi:type="dcterms:W3CDTF">2011-08-16T10:19:52Z</dcterms:created>
  <dcterms:modified xsi:type="dcterms:W3CDTF">2016-06-06T08:15:59Z</dcterms:modified>
</cp:coreProperties>
</file>