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  <p:sldMasterId id="2147483665" r:id="rId2"/>
  </p:sldMasterIdLst>
  <p:notesMasterIdLst>
    <p:notesMasterId r:id="rId61"/>
  </p:notesMasterIdLst>
  <p:sldIdLst>
    <p:sldId id="256" r:id="rId3"/>
    <p:sldId id="355" r:id="rId4"/>
    <p:sldId id="259" r:id="rId5"/>
    <p:sldId id="260" r:id="rId6"/>
    <p:sldId id="261" r:id="rId7"/>
    <p:sldId id="262" r:id="rId8"/>
    <p:sldId id="368" r:id="rId9"/>
    <p:sldId id="375" r:id="rId10"/>
    <p:sldId id="366" r:id="rId11"/>
    <p:sldId id="376" r:id="rId12"/>
    <p:sldId id="264" r:id="rId13"/>
    <p:sldId id="265" r:id="rId14"/>
    <p:sldId id="266" r:id="rId15"/>
    <p:sldId id="267" r:id="rId16"/>
    <p:sldId id="380" r:id="rId17"/>
    <p:sldId id="381" r:id="rId18"/>
    <p:sldId id="374" r:id="rId19"/>
    <p:sldId id="369" r:id="rId20"/>
    <p:sldId id="373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79" r:id="rId60"/>
  </p:sldIdLst>
  <p:sldSz cx="9144000" cy="5143500" type="screen16x9"/>
  <p:notesSz cx="6858000" cy="9144000"/>
  <p:embeddedFontLst>
    <p:embeddedFont>
      <p:font typeface="Cambria" panose="02040503050406030204" pitchFamily="18" charset="0"/>
      <p:regular r:id="rId62"/>
      <p:bold r:id="rId63"/>
      <p:italic r:id="rId64"/>
      <p:boldItalic r:id="rId65"/>
    </p:embeddedFont>
    <p:embeddedFont>
      <p:font typeface="Roboto Mono"/>
      <p:regular r:id="rId66"/>
      <p:bold r:id="rId67"/>
      <p:italic r:id="rId68"/>
      <p:boldItalic r:id="rId69"/>
    </p:embeddedFont>
    <p:embeddedFont>
      <p:font typeface="Calibri" panose="020F0502020204030204" pitchFamily="34" charset="0"/>
      <p:regular r:id="rId70"/>
      <p:bold r:id="rId71"/>
      <p:italic r:id="rId72"/>
      <p:boldItalic r:id="rId7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E8FED46-F500-4837-B840-8694138183BE}">
  <a:tblStyle styleId="{CE8FED46-F500-4837-B840-8694138183BE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C84C2694-7C59-4898-A195-FCDB61E549A7}" styleName="Table_1"/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8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5.fntdata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font" Target="fonts/font11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font" Target="fonts/font6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s://github.com/fccn/PTCRISync" TargetMode="External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hyperlink" Target="https://www.dropbox.com/s/2f7qac21chcmvau/DeGois_Sync_Invision_v2.pdf?dl=0" TargetMode="External"/><Relationship Id="rId1" Type="http://schemas.openxmlformats.org/officeDocument/2006/relationships/hyperlink" Target="http://f1000research.com/articles/4-181" TargetMode="External"/><Relationship Id="rId6" Type="http://schemas.openxmlformats.org/officeDocument/2006/relationships/hyperlink" Target="https://sites.google.com/view/ptcrisync-an-oportunity/index" TargetMode="External"/><Relationship Id="rId11" Type="http://schemas.openxmlformats.org/officeDocument/2006/relationships/image" Target="../media/image24.png"/><Relationship Id="rId5" Type="http://schemas.openxmlformats.org/officeDocument/2006/relationships/hyperlink" Target="https://github.com/fccn/PTCRISync/wiki" TargetMode="External"/><Relationship Id="rId10" Type="http://schemas.openxmlformats.org/officeDocument/2006/relationships/image" Target="../media/image23.png"/><Relationship Id="rId4" Type="http://schemas.openxmlformats.org/officeDocument/2006/relationships/hyperlink" Target="https://sandbox-sync.ptcris.pt/" TargetMode="External"/><Relationship Id="rId9" Type="http://schemas.openxmlformats.org/officeDocument/2006/relationships/image" Target="../media/image22.gif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s://www.dropbox.com/s/2f7qac21chcmvau/DeGois_Sync_Invision_v2.pdf?dl=0" TargetMode="External"/><Relationship Id="rId7" Type="http://schemas.openxmlformats.org/officeDocument/2006/relationships/hyperlink" Target="https://sandbox-sync.ptcris.pt/" TargetMode="External"/><Relationship Id="rId12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hyperlink" Target="http://f1000research.com/articles/4-181" TargetMode="External"/><Relationship Id="rId6" Type="http://schemas.openxmlformats.org/officeDocument/2006/relationships/image" Target="../media/image22.gif"/><Relationship Id="rId11" Type="http://schemas.openxmlformats.org/officeDocument/2006/relationships/hyperlink" Target="https://sites.google.com/view/ptcrisync-an-oportunity/index" TargetMode="External"/><Relationship Id="rId5" Type="http://schemas.openxmlformats.org/officeDocument/2006/relationships/hyperlink" Target="https://github.com/fccn/PTCRISync" TargetMode="Externa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hyperlink" Target="https://github.com/fccn/PTCRISync/wiki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5D970A-C12B-4252-8C1E-2CD180636C21}" type="doc">
      <dgm:prSet loTypeId="urn:microsoft.com/office/officeart/2005/8/layout/vList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667B4B-8E45-4E6D-BA81-3644BC56A69B}">
      <dgm:prSet phldrT="[Text]"/>
      <dgm:spPr/>
      <dgm:t>
        <a:bodyPr/>
        <a:lstStyle/>
        <a:p>
          <a:r>
            <a:rPr lang="en-US" noProof="0" dirty="0" smtClean="0">
              <a:hlinkClick xmlns:r="http://schemas.openxmlformats.org/officeDocument/2006/relationships" r:id="rId1"/>
            </a:rPr>
            <a:t>Algorithm</a:t>
          </a:r>
          <a:r>
            <a:rPr lang="en-US" noProof="0" dirty="0" smtClean="0"/>
            <a:t>		 (2015)</a:t>
          </a:r>
          <a:endParaRPr lang="en-US" noProof="0" dirty="0"/>
        </a:p>
      </dgm:t>
    </dgm:pt>
    <dgm:pt modelId="{5189B1B5-7F32-4811-ADC5-55CE11005C16}" type="parTrans" cxnId="{863A8E7D-B524-4874-B006-F5980D673102}">
      <dgm:prSet/>
      <dgm:spPr/>
      <dgm:t>
        <a:bodyPr/>
        <a:lstStyle/>
        <a:p>
          <a:endParaRPr lang="pt-PT"/>
        </a:p>
      </dgm:t>
    </dgm:pt>
    <dgm:pt modelId="{74528BB1-09FD-4D14-9505-420A5EC0630F}" type="sibTrans" cxnId="{863A8E7D-B524-4874-B006-F5980D673102}">
      <dgm:prSet/>
      <dgm:spPr/>
      <dgm:t>
        <a:bodyPr/>
        <a:lstStyle/>
        <a:p>
          <a:endParaRPr lang="pt-PT"/>
        </a:p>
      </dgm:t>
    </dgm:pt>
    <dgm:pt modelId="{982850AE-1BBE-4701-A155-8249E7975028}">
      <dgm:prSet phldrT="[Text]"/>
      <dgm:spPr/>
      <dgm:t>
        <a:bodyPr/>
        <a:lstStyle/>
        <a:p>
          <a:r>
            <a:rPr lang="en-US" noProof="0" dirty="0" smtClean="0">
              <a:hlinkClick xmlns:r="http://schemas.openxmlformats.org/officeDocument/2006/relationships" r:id="rId2"/>
            </a:rPr>
            <a:t>Interface</a:t>
          </a:r>
          <a:r>
            <a:rPr lang="en-US" noProof="0" dirty="0" smtClean="0"/>
            <a:t> 		(1Q2016)</a:t>
          </a:r>
          <a:endParaRPr lang="en-US" noProof="0" dirty="0"/>
        </a:p>
      </dgm:t>
    </dgm:pt>
    <dgm:pt modelId="{40DE2F02-4359-4ABB-BFF7-B5EB56EC02BF}" type="parTrans" cxnId="{4345D54F-6F6D-4B5F-98C5-34CD1F7B3501}">
      <dgm:prSet/>
      <dgm:spPr/>
      <dgm:t>
        <a:bodyPr/>
        <a:lstStyle/>
        <a:p>
          <a:endParaRPr lang="pt-PT"/>
        </a:p>
      </dgm:t>
    </dgm:pt>
    <dgm:pt modelId="{E64BB76D-A0AA-4D97-94D7-9006779778A8}" type="sibTrans" cxnId="{4345D54F-6F6D-4B5F-98C5-34CD1F7B3501}">
      <dgm:prSet/>
      <dgm:spPr/>
      <dgm:t>
        <a:bodyPr/>
        <a:lstStyle/>
        <a:p>
          <a:endParaRPr lang="pt-PT"/>
        </a:p>
      </dgm:t>
    </dgm:pt>
    <dgm:pt modelId="{0CA639B7-D6E2-42D9-8CB2-50B6B323D038}">
      <dgm:prSet phldrT="[Text]"/>
      <dgm:spPr/>
      <dgm:t>
        <a:bodyPr/>
        <a:lstStyle/>
        <a:p>
          <a:r>
            <a:rPr lang="en-US" noProof="0" dirty="0" smtClean="0">
              <a:hlinkClick xmlns:r="http://schemas.openxmlformats.org/officeDocument/2006/relationships" r:id="rId3"/>
            </a:rPr>
            <a:t>Client</a:t>
          </a:r>
          <a:r>
            <a:rPr lang="en-US" noProof="0" dirty="0" smtClean="0"/>
            <a:t> 			(1Q2017)</a:t>
          </a:r>
          <a:endParaRPr lang="en-US" noProof="0" dirty="0"/>
        </a:p>
      </dgm:t>
    </dgm:pt>
    <dgm:pt modelId="{B94F3CD8-AB6E-4156-8AF7-D9F5B4542244}" type="parTrans" cxnId="{FE80770F-0114-4570-8A11-191AB2BF2E93}">
      <dgm:prSet/>
      <dgm:spPr/>
      <dgm:t>
        <a:bodyPr/>
        <a:lstStyle/>
        <a:p>
          <a:endParaRPr lang="pt-PT"/>
        </a:p>
      </dgm:t>
    </dgm:pt>
    <dgm:pt modelId="{CBD82D57-7220-4D36-BA86-1C082AC20504}" type="sibTrans" cxnId="{FE80770F-0114-4570-8A11-191AB2BF2E93}">
      <dgm:prSet/>
      <dgm:spPr/>
      <dgm:t>
        <a:bodyPr/>
        <a:lstStyle/>
        <a:p>
          <a:endParaRPr lang="pt-PT"/>
        </a:p>
      </dgm:t>
    </dgm:pt>
    <dgm:pt modelId="{D79DAECA-D133-4119-A5CB-B9510E03E51E}">
      <dgm:prSet phldrT="[Text]"/>
      <dgm:spPr/>
      <dgm:t>
        <a:bodyPr/>
        <a:lstStyle/>
        <a:p>
          <a:r>
            <a:rPr lang="en-US" noProof="0" dirty="0" err="1" smtClean="0"/>
            <a:t>PTCRISync</a:t>
          </a:r>
          <a:r>
            <a:rPr lang="en-US" noProof="0" dirty="0" smtClean="0"/>
            <a:t> </a:t>
          </a:r>
          <a:r>
            <a:rPr lang="en-US" noProof="0" dirty="0" smtClean="0">
              <a:hlinkClick xmlns:r="http://schemas.openxmlformats.org/officeDocument/2006/relationships" r:id="rId4"/>
            </a:rPr>
            <a:t>SaaS</a:t>
          </a:r>
          <a:r>
            <a:rPr lang="en-US" noProof="0" dirty="0" smtClean="0"/>
            <a:t> 	(1Q2017)</a:t>
          </a:r>
          <a:endParaRPr lang="en-US" noProof="0" dirty="0"/>
        </a:p>
      </dgm:t>
    </dgm:pt>
    <dgm:pt modelId="{B26E9677-85EE-4C66-9219-90B0979EE7D0}" type="parTrans" cxnId="{D518FDFE-ED84-495B-A00B-5710F2943F27}">
      <dgm:prSet/>
      <dgm:spPr/>
      <dgm:t>
        <a:bodyPr/>
        <a:lstStyle/>
        <a:p>
          <a:endParaRPr lang="en-US"/>
        </a:p>
      </dgm:t>
    </dgm:pt>
    <dgm:pt modelId="{FCBC9881-F2E2-493D-963B-13B2ECD57E76}" type="sibTrans" cxnId="{D518FDFE-ED84-495B-A00B-5710F2943F27}">
      <dgm:prSet/>
      <dgm:spPr/>
      <dgm:t>
        <a:bodyPr/>
        <a:lstStyle/>
        <a:p>
          <a:endParaRPr lang="en-US"/>
        </a:p>
      </dgm:t>
    </dgm:pt>
    <dgm:pt modelId="{1DEA2FEB-65BA-4659-977E-38CE1EF62D3B}">
      <dgm:prSet phldrT="[Text]"/>
      <dgm:spPr/>
      <dgm:t>
        <a:bodyPr/>
        <a:lstStyle/>
        <a:p>
          <a:r>
            <a:rPr lang="en-US" noProof="0" dirty="0" smtClean="0">
              <a:hlinkClick xmlns:r="http://schemas.openxmlformats.org/officeDocument/2006/relationships" r:id="rId5"/>
            </a:rPr>
            <a:t>Documentation</a:t>
          </a:r>
          <a:r>
            <a:rPr lang="en-US" noProof="0" dirty="0" smtClean="0"/>
            <a:t>		(3Q2016)</a:t>
          </a:r>
          <a:endParaRPr lang="en-US" noProof="0" dirty="0"/>
        </a:p>
      </dgm:t>
    </dgm:pt>
    <dgm:pt modelId="{45E54ECF-53EA-4598-A0C3-1408023D6DBE}" type="parTrans" cxnId="{0B1AC904-9CD3-42BB-9D22-5F1A615762C5}">
      <dgm:prSet/>
      <dgm:spPr/>
      <dgm:t>
        <a:bodyPr/>
        <a:lstStyle/>
        <a:p>
          <a:endParaRPr lang="en-US"/>
        </a:p>
      </dgm:t>
    </dgm:pt>
    <dgm:pt modelId="{D80F8483-F052-4C96-97B7-C522849071C9}" type="sibTrans" cxnId="{0B1AC904-9CD3-42BB-9D22-5F1A615762C5}">
      <dgm:prSet/>
      <dgm:spPr/>
      <dgm:t>
        <a:bodyPr/>
        <a:lstStyle/>
        <a:p>
          <a:endParaRPr lang="en-US"/>
        </a:p>
      </dgm:t>
    </dgm:pt>
    <dgm:pt modelId="{6DB0830E-AC0C-40D0-AF7B-9694663789EA}">
      <dgm:prSet phldrT="[Text]"/>
      <dgm:spPr/>
      <dgm:t>
        <a:bodyPr/>
        <a:lstStyle/>
        <a:p>
          <a:pPr rtl="0"/>
          <a:r>
            <a:rPr lang="en-US" u="sng" noProof="0" dirty="0" smtClean="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  <a:hlinkClick xmlns:r="http://schemas.openxmlformats.org/officeDocument/2006/relationships" r:id="rId6"/>
            </a:rPr>
            <a:t>Simulator</a:t>
          </a:r>
          <a:r>
            <a:rPr lang="en-US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		</a:t>
          </a:r>
          <a:r>
            <a:rPr lang="en-US" b="0" i="0" u="none" strike="noStrike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(</a:t>
          </a:r>
          <a:r>
            <a:rPr lang="en-US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1</a:t>
          </a:r>
          <a:r>
            <a:rPr lang="en-US" b="0" i="0" u="none" strike="noStrike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Q201</a:t>
          </a:r>
          <a:r>
            <a:rPr lang="en-US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7</a:t>
          </a:r>
          <a:r>
            <a:rPr lang="en-US" b="0" i="0" u="none" strike="noStrike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)</a:t>
          </a:r>
          <a:endParaRPr lang="en-US" noProof="0" dirty="0"/>
        </a:p>
      </dgm:t>
    </dgm:pt>
    <dgm:pt modelId="{BC171A63-6552-4CA1-B859-994B9FD46E7A}" type="parTrans" cxnId="{681B9FDE-D8EE-4674-B284-E0D2C03393F0}">
      <dgm:prSet/>
      <dgm:spPr/>
      <dgm:t>
        <a:bodyPr/>
        <a:lstStyle/>
        <a:p>
          <a:endParaRPr lang="en-US"/>
        </a:p>
      </dgm:t>
    </dgm:pt>
    <dgm:pt modelId="{BB0B1175-7C1F-4B56-B2F9-36AF2D9CE646}" type="sibTrans" cxnId="{681B9FDE-D8EE-4674-B284-E0D2C03393F0}">
      <dgm:prSet/>
      <dgm:spPr/>
      <dgm:t>
        <a:bodyPr/>
        <a:lstStyle/>
        <a:p>
          <a:endParaRPr lang="en-US"/>
        </a:p>
      </dgm:t>
    </dgm:pt>
    <dgm:pt modelId="{8CF89D7E-13D9-4AAF-A81E-1BEF50363CCE}" type="pres">
      <dgm:prSet presAssocID="{FD5D970A-C12B-4252-8C1E-2CD180636C2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23A86F-3370-471A-9815-FF6E29C90030}" type="pres">
      <dgm:prSet presAssocID="{8A667B4B-8E45-4E6D-BA81-3644BC56A69B}" presName="comp" presStyleCnt="0"/>
      <dgm:spPr/>
    </dgm:pt>
    <dgm:pt modelId="{9A54F4A0-7B9E-4100-9FCD-7591E3281C74}" type="pres">
      <dgm:prSet presAssocID="{8A667B4B-8E45-4E6D-BA81-3644BC56A69B}" presName="box" presStyleLbl="node1" presStyleIdx="0" presStyleCnt="6" custLinFactNeighborY="-7265"/>
      <dgm:spPr/>
      <dgm:t>
        <a:bodyPr/>
        <a:lstStyle/>
        <a:p>
          <a:endParaRPr lang="pt-PT"/>
        </a:p>
      </dgm:t>
    </dgm:pt>
    <dgm:pt modelId="{3A29D2AB-3B9D-4F76-A1B2-D914842C8717}" type="pres">
      <dgm:prSet presAssocID="{8A667B4B-8E45-4E6D-BA81-3644BC56A69B}" presName="img" presStyleLbl="fgImgPlace1" presStyleIdx="0" presStyleCnt="6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AB2DAD7-9683-4AA4-9D66-EDBBDD81F1A6}" type="pres">
      <dgm:prSet presAssocID="{8A667B4B-8E45-4E6D-BA81-3644BC56A69B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55CA849-B306-40F8-8A9E-DD9D32F53FAF}" type="pres">
      <dgm:prSet presAssocID="{74528BB1-09FD-4D14-9505-420A5EC0630F}" presName="spacer" presStyleCnt="0"/>
      <dgm:spPr/>
    </dgm:pt>
    <dgm:pt modelId="{C9852D95-8D10-4417-92A8-FC7279B9C915}" type="pres">
      <dgm:prSet presAssocID="{982850AE-1BBE-4701-A155-8249E7975028}" presName="comp" presStyleCnt="0"/>
      <dgm:spPr/>
    </dgm:pt>
    <dgm:pt modelId="{0EA3B414-2808-4FBB-B4A1-646ACD4124DB}" type="pres">
      <dgm:prSet presAssocID="{982850AE-1BBE-4701-A155-8249E7975028}" presName="box" presStyleLbl="node1" presStyleIdx="1" presStyleCnt="6"/>
      <dgm:spPr/>
      <dgm:t>
        <a:bodyPr/>
        <a:lstStyle/>
        <a:p>
          <a:endParaRPr lang="pt-PT"/>
        </a:p>
      </dgm:t>
    </dgm:pt>
    <dgm:pt modelId="{EA5ADBA7-9C45-4F7A-8493-5ABBCF396EA7}" type="pres">
      <dgm:prSet presAssocID="{982850AE-1BBE-4701-A155-8249E7975028}" presName="img" presStyleLbl="fgImgPlace1" presStyleIdx="1" presStyleCnt="6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20186BD-058A-4EEC-97BB-B2C99E77EC92}" type="pres">
      <dgm:prSet presAssocID="{982850AE-1BBE-4701-A155-8249E7975028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35AC42AF-380B-4213-B431-9C8BC1595F16}" type="pres">
      <dgm:prSet presAssocID="{E64BB76D-A0AA-4D97-94D7-9006779778A8}" presName="spacer" presStyleCnt="0"/>
      <dgm:spPr/>
    </dgm:pt>
    <dgm:pt modelId="{758C1F42-3270-4BAA-8E16-5F54800EED57}" type="pres">
      <dgm:prSet presAssocID="{0CA639B7-D6E2-42D9-8CB2-50B6B323D038}" presName="comp" presStyleCnt="0"/>
      <dgm:spPr/>
    </dgm:pt>
    <dgm:pt modelId="{812BD8E5-871A-4C51-B5AD-58D65E603F5A}" type="pres">
      <dgm:prSet presAssocID="{0CA639B7-D6E2-42D9-8CB2-50B6B323D038}" presName="box" presStyleLbl="node1" presStyleIdx="2" presStyleCnt="6"/>
      <dgm:spPr/>
      <dgm:t>
        <a:bodyPr/>
        <a:lstStyle/>
        <a:p>
          <a:endParaRPr lang="pt-PT"/>
        </a:p>
      </dgm:t>
    </dgm:pt>
    <dgm:pt modelId="{7A22B483-FDA5-418D-A152-67636ECCF056}" type="pres">
      <dgm:prSet presAssocID="{0CA639B7-D6E2-42D9-8CB2-50B6B323D038}" presName="img" presStyleLbl="fgImgPlace1" presStyleIdx="2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A4BE48E-4367-4B49-AF56-2AFAE23C307D}" type="pres">
      <dgm:prSet presAssocID="{0CA639B7-D6E2-42D9-8CB2-50B6B323D038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9E3C5B4-35A7-4445-99C2-865F55C4BC09}" type="pres">
      <dgm:prSet presAssocID="{CBD82D57-7220-4D36-BA86-1C082AC20504}" presName="spacer" presStyleCnt="0"/>
      <dgm:spPr/>
    </dgm:pt>
    <dgm:pt modelId="{72A002E8-7752-48C0-826D-DDC0EBB573F5}" type="pres">
      <dgm:prSet presAssocID="{D79DAECA-D133-4119-A5CB-B9510E03E51E}" presName="comp" presStyleCnt="0"/>
      <dgm:spPr/>
    </dgm:pt>
    <dgm:pt modelId="{2E9E2F5B-7D7F-4EDF-8F1B-6BC4EB4DAAFD}" type="pres">
      <dgm:prSet presAssocID="{D79DAECA-D133-4119-A5CB-B9510E03E51E}" presName="box" presStyleLbl="node1" presStyleIdx="3" presStyleCnt="6"/>
      <dgm:spPr/>
      <dgm:t>
        <a:bodyPr/>
        <a:lstStyle/>
        <a:p>
          <a:endParaRPr lang="en-US"/>
        </a:p>
      </dgm:t>
    </dgm:pt>
    <dgm:pt modelId="{14D3F1B7-4D9F-4111-AE64-31B1323411F3}" type="pres">
      <dgm:prSet presAssocID="{D79DAECA-D133-4119-A5CB-B9510E03E51E}" presName="img" presStyleLbl="fgImgPlace1" presStyleIdx="3" presStyleCnt="6"/>
      <dgm:spPr>
        <a:blipFill rotWithShape="1">
          <a:blip xmlns:r="http://schemas.openxmlformats.org/officeDocument/2006/relationships" r:embed="rId10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F2FF745-B4FA-4451-9EE6-581294B3A0EC}" type="pres">
      <dgm:prSet presAssocID="{D79DAECA-D133-4119-A5CB-B9510E03E51E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80D46F-4576-47D3-9496-CA365187DA7D}" type="pres">
      <dgm:prSet presAssocID="{FCBC9881-F2E2-493D-963B-13B2ECD57E76}" presName="spacer" presStyleCnt="0"/>
      <dgm:spPr/>
    </dgm:pt>
    <dgm:pt modelId="{B8305244-1E3E-4814-A3FE-C30AC3E09981}" type="pres">
      <dgm:prSet presAssocID="{1DEA2FEB-65BA-4659-977E-38CE1EF62D3B}" presName="comp" presStyleCnt="0"/>
      <dgm:spPr/>
    </dgm:pt>
    <dgm:pt modelId="{1E9B3A9E-F132-40CC-8790-2FEA2A513EEC}" type="pres">
      <dgm:prSet presAssocID="{1DEA2FEB-65BA-4659-977E-38CE1EF62D3B}" presName="box" presStyleLbl="node1" presStyleIdx="4" presStyleCnt="6"/>
      <dgm:spPr/>
      <dgm:t>
        <a:bodyPr/>
        <a:lstStyle/>
        <a:p>
          <a:endParaRPr lang="en-US"/>
        </a:p>
      </dgm:t>
    </dgm:pt>
    <dgm:pt modelId="{F73B65E9-0B8F-42A5-9678-3E9602EC424A}" type="pres">
      <dgm:prSet presAssocID="{1DEA2FEB-65BA-4659-977E-38CE1EF62D3B}" presName="img" presStyleLbl="fgImgPlace1" presStyleIdx="4" presStyleCnt="6"/>
      <dgm:spPr>
        <a:blipFill rotWithShape="1">
          <a:blip xmlns:r="http://schemas.openxmlformats.org/officeDocument/2006/relationships" r:embed="rId1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03108E8-6FA3-4975-B753-A2C3F06A72E3}" type="pres">
      <dgm:prSet presAssocID="{1DEA2FEB-65BA-4659-977E-38CE1EF62D3B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F20C8C-E3B1-4CA6-A157-3703ABFF9274}" type="pres">
      <dgm:prSet presAssocID="{D80F8483-F052-4C96-97B7-C522849071C9}" presName="spacer" presStyleCnt="0"/>
      <dgm:spPr/>
    </dgm:pt>
    <dgm:pt modelId="{7F4C5B92-4A99-4960-9DC7-47036A5B8BA0}" type="pres">
      <dgm:prSet presAssocID="{6DB0830E-AC0C-40D0-AF7B-9694663789EA}" presName="comp" presStyleCnt="0"/>
      <dgm:spPr/>
    </dgm:pt>
    <dgm:pt modelId="{CA821397-AB89-41AE-BAB0-7AE21818C1C5}" type="pres">
      <dgm:prSet presAssocID="{6DB0830E-AC0C-40D0-AF7B-9694663789EA}" presName="box" presStyleLbl="node1" presStyleIdx="5" presStyleCnt="6"/>
      <dgm:spPr/>
      <dgm:t>
        <a:bodyPr/>
        <a:lstStyle/>
        <a:p>
          <a:endParaRPr lang="en-US"/>
        </a:p>
      </dgm:t>
    </dgm:pt>
    <dgm:pt modelId="{F75E292B-323D-4D6D-B950-EFB504ED4C71}" type="pres">
      <dgm:prSet presAssocID="{6DB0830E-AC0C-40D0-AF7B-9694663789EA}" presName="img" presStyleLbl="fgImgPlace1" presStyleIdx="5" presStyleCnt="6"/>
      <dgm:spPr>
        <a:blipFill rotWithShape="1">
          <a:blip xmlns:r="http://schemas.openxmlformats.org/officeDocument/2006/relationships" r:embed="rId1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075260E5-FADF-46BB-B7EA-B0028DE6647C}" type="pres">
      <dgm:prSet presAssocID="{6DB0830E-AC0C-40D0-AF7B-9694663789EA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1150F1-F78A-4C9C-8B51-DB453C81AA22}" type="presOf" srcId="{1DEA2FEB-65BA-4659-977E-38CE1EF62D3B}" destId="{E03108E8-6FA3-4975-B753-A2C3F06A72E3}" srcOrd="1" destOrd="0" presId="urn:microsoft.com/office/officeart/2005/8/layout/vList4"/>
    <dgm:cxn modelId="{FE80770F-0114-4570-8A11-191AB2BF2E93}" srcId="{FD5D970A-C12B-4252-8C1E-2CD180636C21}" destId="{0CA639B7-D6E2-42D9-8CB2-50B6B323D038}" srcOrd="2" destOrd="0" parTransId="{B94F3CD8-AB6E-4156-8AF7-D9F5B4542244}" sibTransId="{CBD82D57-7220-4D36-BA86-1C082AC20504}"/>
    <dgm:cxn modelId="{B5383855-8848-4B52-A72B-C3794BB77C5F}" type="presOf" srcId="{FD5D970A-C12B-4252-8C1E-2CD180636C21}" destId="{8CF89D7E-13D9-4AAF-A81E-1BEF50363CCE}" srcOrd="0" destOrd="0" presId="urn:microsoft.com/office/officeart/2005/8/layout/vList4"/>
    <dgm:cxn modelId="{46FA2511-62E2-4AEC-BE82-BD6686AACBCA}" type="presOf" srcId="{D79DAECA-D133-4119-A5CB-B9510E03E51E}" destId="{2E9E2F5B-7D7F-4EDF-8F1B-6BC4EB4DAAFD}" srcOrd="0" destOrd="0" presId="urn:microsoft.com/office/officeart/2005/8/layout/vList4"/>
    <dgm:cxn modelId="{681B9FDE-D8EE-4674-B284-E0D2C03393F0}" srcId="{FD5D970A-C12B-4252-8C1E-2CD180636C21}" destId="{6DB0830E-AC0C-40D0-AF7B-9694663789EA}" srcOrd="5" destOrd="0" parTransId="{BC171A63-6552-4CA1-B859-994B9FD46E7A}" sibTransId="{BB0B1175-7C1F-4B56-B2F9-36AF2D9CE646}"/>
    <dgm:cxn modelId="{865CB528-7645-418E-9E77-B833461FCDA6}" type="presOf" srcId="{D79DAECA-D133-4119-A5CB-B9510E03E51E}" destId="{1F2FF745-B4FA-4451-9EE6-581294B3A0EC}" srcOrd="1" destOrd="0" presId="urn:microsoft.com/office/officeart/2005/8/layout/vList4"/>
    <dgm:cxn modelId="{7682E738-5B92-4F52-839D-C9E88C4A7C7C}" type="presOf" srcId="{0CA639B7-D6E2-42D9-8CB2-50B6B323D038}" destId="{812BD8E5-871A-4C51-B5AD-58D65E603F5A}" srcOrd="0" destOrd="0" presId="urn:microsoft.com/office/officeart/2005/8/layout/vList4"/>
    <dgm:cxn modelId="{863A8E7D-B524-4874-B006-F5980D673102}" srcId="{FD5D970A-C12B-4252-8C1E-2CD180636C21}" destId="{8A667B4B-8E45-4E6D-BA81-3644BC56A69B}" srcOrd="0" destOrd="0" parTransId="{5189B1B5-7F32-4811-ADC5-55CE11005C16}" sibTransId="{74528BB1-09FD-4D14-9505-420A5EC0630F}"/>
    <dgm:cxn modelId="{0436F1E3-46E2-4855-AEB4-98A9405DAD21}" type="presOf" srcId="{982850AE-1BBE-4701-A155-8249E7975028}" destId="{0EA3B414-2808-4FBB-B4A1-646ACD4124DB}" srcOrd="0" destOrd="0" presId="urn:microsoft.com/office/officeart/2005/8/layout/vList4"/>
    <dgm:cxn modelId="{3813B18C-CB63-425D-AD90-38F0625F43F5}" type="presOf" srcId="{982850AE-1BBE-4701-A155-8249E7975028}" destId="{520186BD-058A-4EEC-97BB-B2C99E77EC92}" srcOrd="1" destOrd="0" presId="urn:microsoft.com/office/officeart/2005/8/layout/vList4"/>
    <dgm:cxn modelId="{CEE1A8E3-EC79-44F8-9CE6-27CADFD8ADA4}" type="presOf" srcId="{1DEA2FEB-65BA-4659-977E-38CE1EF62D3B}" destId="{1E9B3A9E-F132-40CC-8790-2FEA2A513EEC}" srcOrd="0" destOrd="0" presId="urn:microsoft.com/office/officeart/2005/8/layout/vList4"/>
    <dgm:cxn modelId="{4345D54F-6F6D-4B5F-98C5-34CD1F7B3501}" srcId="{FD5D970A-C12B-4252-8C1E-2CD180636C21}" destId="{982850AE-1BBE-4701-A155-8249E7975028}" srcOrd="1" destOrd="0" parTransId="{40DE2F02-4359-4ABB-BFF7-B5EB56EC02BF}" sibTransId="{E64BB76D-A0AA-4D97-94D7-9006779778A8}"/>
    <dgm:cxn modelId="{7392EE6C-8D9D-4E1D-B914-C303ECD43633}" type="presOf" srcId="{6DB0830E-AC0C-40D0-AF7B-9694663789EA}" destId="{CA821397-AB89-41AE-BAB0-7AE21818C1C5}" srcOrd="0" destOrd="0" presId="urn:microsoft.com/office/officeart/2005/8/layout/vList4"/>
    <dgm:cxn modelId="{02771C0E-1458-4391-8B4B-861639068112}" type="presOf" srcId="{8A667B4B-8E45-4E6D-BA81-3644BC56A69B}" destId="{6AB2DAD7-9683-4AA4-9D66-EDBBDD81F1A6}" srcOrd="1" destOrd="0" presId="urn:microsoft.com/office/officeart/2005/8/layout/vList4"/>
    <dgm:cxn modelId="{B5CFD863-7EA8-4325-94C6-0C2AFC3607C6}" type="presOf" srcId="{0CA639B7-D6E2-42D9-8CB2-50B6B323D038}" destId="{1A4BE48E-4367-4B49-AF56-2AFAE23C307D}" srcOrd="1" destOrd="0" presId="urn:microsoft.com/office/officeart/2005/8/layout/vList4"/>
    <dgm:cxn modelId="{D518FDFE-ED84-495B-A00B-5710F2943F27}" srcId="{FD5D970A-C12B-4252-8C1E-2CD180636C21}" destId="{D79DAECA-D133-4119-A5CB-B9510E03E51E}" srcOrd="3" destOrd="0" parTransId="{B26E9677-85EE-4C66-9219-90B0979EE7D0}" sibTransId="{FCBC9881-F2E2-493D-963B-13B2ECD57E76}"/>
    <dgm:cxn modelId="{AFBCB4D1-F3BE-454B-9537-62E3618FDF7F}" type="presOf" srcId="{8A667B4B-8E45-4E6D-BA81-3644BC56A69B}" destId="{9A54F4A0-7B9E-4100-9FCD-7591E3281C74}" srcOrd="0" destOrd="0" presId="urn:microsoft.com/office/officeart/2005/8/layout/vList4"/>
    <dgm:cxn modelId="{0B1AC904-9CD3-42BB-9D22-5F1A615762C5}" srcId="{FD5D970A-C12B-4252-8C1E-2CD180636C21}" destId="{1DEA2FEB-65BA-4659-977E-38CE1EF62D3B}" srcOrd="4" destOrd="0" parTransId="{45E54ECF-53EA-4598-A0C3-1408023D6DBE}" sibTransId="{D80F8483-F052-4C96-97B7-C522849071C9}"/>
    <dgm:cxn modelId="{0BBC3234-1555-40D3-BC58-D39482920907}" type="presOf" srcId="{6DB0830E-AC0C-40D0-AF7B-9694663789EA}" destId="{075260E5-FADF-46BB-B7EA-B0028DE6647C}" srcOrd="1" destOrd="0" presId="urn:microsoft.com/office/officeart/2005/8/layout/vList4"/>
    <dgm:cxn modelId="{416AB89B-8A94-4860-94A4-92A8E48A37A2}" type="presParOf" srcId="{8CF89D7E-13D9-4AAF-A81E-1BEF50363CCE}" destId="{5D23A86F-3370-471A-9815-FF6E29C90030}" srcOrd="0" destOrd="0" presId="urn:microsoft.com/office/officeart/2005/8/layout/vList4"/>
    <dgm:cxn modelId="{FEDA88B7-CCE6-4B07-BB87-2DD010193984}" type="presParOf" srcId="{5D23A86F-3370-471A-9815-FF6E29C90030}" destId="{9A54F4A0-7B9E-4100-9FCD-7591E3281C74}" srcOrd="0" destOrd="0" presId="urn:microsoft.com/office/officeart/2005/8/layout/vList4"/>
    <dgm:cxn modelId="{0149448F-D1AB-471B-B264-18943BD22445}" type="presParOf" srcId="{5D23A86F-3370-471A-9815-FF6E29C90030}" destId="{3A29D2AB-3B9D-4F76-A1B2-D914842C8717}" srcOrd="1" destOrd="0" presId="urn:microsoft.com/office/officeart/2005/8/layout/vList4"/>
    <dgm:cxn modelId="{39A49CCC-C576-4597-BD43-26FD8C93078B}" type="presParOf" srcId="{5D23A86F-3370-471A-9815-FF6E29C90030}" destId="{6AB2DAD7-9683-4AA4-9D66-EDBBDD81F1A6}" srcOrd="2" destOrd="0" presId="urn:microsoft.com/office/officeart/2005/8/layout/vList4"/>
    <dgm:cxn modelId="{6B0E00A7-00FC-46BD-8D93-4EA37108BB61}" type="presParOf" srcId="{8CF89D7E-13D9-4AAF-A81E-1BEF50363CCE}" destId="{555CA849-B306-40F8-8A9E-DD9D32F53FAF}" srcOrd="1" destOrd="0" presId="urn:microsoft.com/office/officeart/2005/8/layout/vList4"/>
    <dgm:cxn modelId="{18DAC0D6-827F-473C-905E-0B976140C60B}" type="presParOf" srcId="{8CF89D7E-13D9-4AAF-A81E-1BEF50363CCE}" destId="{C9852D95-8D10-4417-92A8-FC7279B9C915}" srcOrd="2" destOrd="0" presId="urn:microsoft.com/office/officeart/2005/8/layout/vList4"/>
    <dgm:cxn modelId="{3A191C78-3774-4FEC-9D6A-96BF548F4E61}" type="presParOf" srcId="{C9852D95-8D10-4417-92A8-FC7279B9C915}" destId="{0EA3B414-2808-4FBB-B4A1-646ACD4124DB}" srcOrd="0" destOrd="0" presId="urn:microsoft.com/office/officeart/2005/8/layout/vList4"/>
    <dgm:cxn modelId="{A7AEB28E-FB89-4D03-BDCD-8307AACC7819}" type="presParOf" srcId="{C9852D95-8D10-4417-92A8-FC7279B9C915}" destId="{EA5ADBA7-9C45-4F7A-8493-5ABBCF396EA7}" srcOrd="1" destOrd="0" presId="urn:microsoft.com/office/officeart/2005/8/layout/vList4"/>
    <dgm:cxn modelId="{E605DEC5-ECEF-40F1-B7CE-DFDB3EF58005}" type="presParOf" srcId="{C9852D95-8D10-4417-92A8-FC7279B9C915}" destId="{520186BD-058A-4EEC-97BB-B2C99E77EC92}" srcOrd="2" destOrd="0" presId="urn:microsoft.com/office/officeart/2005/8/layout/vList4"/>
    <dgm:cxn modelId="{F56DCA8D-9BE6-49F6-BF32-F5B6786D4CEB}" type="presParOf" srcId="{8CF89D7E-13D9-4AAF-A81E-1BEF50363CCE}" destId="{35AC42AF-380B-4213-B431-9C8BC1595F16}" srcOrd="3" destOrd="0" presId="urn:microsoft.com/office/officeart/2005/8/layout/vList4"/>
    <dgm:cxn modelId="{7FF86B91-F1A2-40ED-BFFB-4C722A828189}" type="presParOf" srcId="{8CF89D7E-13D9-4AAF-A81E-1BEF50363CCE}" destId="{758C1F42-3270-4BAA-8E16-5F54800EED57}" srcOrd="4" destOrd="0" presId="urn:microsoft.com/office/officeart/2005/8/layout/vList4"/>
    <dgm:cxn modelId="{0A78E70D-E7C5-48A5-84CA-BF56E5AC89B9}" type="presParOf" srcId="{758C1F42-3270-4BAA-8E16-5F54800EED57}" destId="{812BD8E5-871A-4C51-B5AD-58D65E603F5A}" srcOrd="0" destOrd="0" presId="urn:microsoft.com/office/officeart/2005/8/layout/vList4"/>
    <dgm:cxn modelId="{DC17284E-6FF5-463A-BA49-96965274E6B0}" type="presParOf" srcId="{758C1F42-3270-4BAA-8E16-5F54800EED57}" destId="{7A22B483-FDA5-418D-A152-67636ECCF056}" srcOrd="1" destOrd="0" presId="urn:microsoft.com/office/officeart/2005/8/layout/vList4"/>
    <dgm:cxn modelId="{14197EFB-957D-4587-AFC4-35C3D9D487AB}" type="presParOf" srcId="{758C1F42-3270-4BAA-8E16-5F54800EED57}" destId="{1A4BE48E-4367-4B49-AF56-2AFAE23C307D}" srcOrd="2" destOrd="0" presId="urn:microsoft.com/office/officeart/2005/8/layout/vList4"/>
    <dgm:cxn modelId="{9A3DC89D-C30B-49D1-9B5F-DE773F3F46C6}" type="presParOf" srcId="{8CF89D7E-13D9-4AAF-A81E-1BEF50363CCE}" destId="{49E3C5B4-35A7-4445-99C2-865F55C4BC09}" srcOrd="5" destOrd="0" presId="urn:microsoft.com/office/officeart/2005/8/layout/vList4"/>
    <dgm:cxn modelId="{6947EEEE-FCDA-42A4-8ACE-775816EB56F9}" type="presParOf" srcId="{8CF89D7E-13D9-4AAF-A81E-1BEF50363CCE}" destId="{72A002E8-7752-48C0-826D-DDC0EBB573F5}" srcOrd="6" destOrd="0" presId="urn:microsoft.com/office/officeart/2005/8/layout/vList4"/>
    <dgm:cxn modelId="{E6EDBB00-517E-4C9C-8A8A-94CE801C1762}" type="presParOf" srcId="{72A002E8-7752-48C0-826D-DDC0EBB573F5}" destId="{2E9E2F5B-7D7F-4EDF-8F1B-6BC4EB4DAAFD}" srcOrd="0" destOrd="0" presId="urn:microsoft.com/office/officeart/2005/8/layout/vList4"/>
    <dgm:cxn modelId="{4386AACE-EDEF-456D-99F2-B16D7884FBFA}" type="presParOf" srcId="{72A002E8-7752-48C0-826D-DDC0EBB573F5}" destId="{14D3F1B7-4D9F-4111-AE64-31B1323411F3}" srcOrd="1" destOrd="0" presId="urn:microsoft.com/office/officeart/2005/8/layout/vList4"/>
    <dgm:cxn modelId="{B4416D09-A59F-4BED-8B7E-D4AD95AC44EF}" type="presParOf" srcId="{72A002E8-7752-48C0-826D-DDC0EBB573F5}" destId="{1F2FF745-B4FA-4451-9EE6-581294B3A0EC}" srcOrd="2" destOrd="0" presId="urn:microsoft.com/office/officeart/2005/8/layout/vList4"/>
    <dgm:cxn modelId="{38F4C9D3-DB6D-4901-ADD6-90716D8F3E66}" type="presParOf" srcId="{8CF89D7E-13D9-4AAF-A81E-1BEF50363CCE}" destId="{AB80D46F-4576-47D3-9496-CA365187DA7D}" srcOrd="7" destOrd="0" presId="urn:microsoft.com/office/officeart/2005/8/layout/vList4"/>
    <dgm:cxn modelId="{36DD1DEF-70FD-407E-A204-9E14F6F66BE9}" type="presParOf" srcId="{8CF89D7E-13D9-4AAF-A81E-1BEF50363CCE}" destId="{B8305244-1E3E-4814-A3FE-C30AC3E09981}" srcOrd="8" destOrd="0" presId="urn:microsoft.com/office/officeart/2005/8/layout/vList4"/>
    <dgm:cxn modelId="{6107455A-BE33-443D-A9CC-0287E35CD363}" type="presParOf" srcId="{B8305244-1E3E-4814-A3FE-C30AC3E09981}" destId="{1E9B3A9E-F132-40CC-8790-2FEA2A513EEC}" srcOrd="0" destOrd="0" presId="urn:microsoft.com/office/officeart/2005/8/layout/vList4"/>
    <dgm:cxn modelId="{3E7A8F20-7D6B-4CD8-8BEC-BCDEEF5415B8}" type="presParOf" srcId="{B8305244-1E3E-4814-A3FE-C30AC3E09981}" destId="{F73B65E9-0B8F-42A5-9678-3E9602EC424A}" srcOrd="1" destOrd="0" presId="urn:microsoft.com/office/officeart/2005/8/layout/vList4"/>
    <dgm:cxn modelId="{FD1388F9-CAE4-4A67-9185-7A1FDBF69D8F}" type="presParOf" srcId="{B8305244-1E3E-4814-A3FE-C30AC3E09981}" destId="{E03108E8-6FA3-4975-B753-A2C3F06A72E3}" srcOrd="2" destOrd="0" presId="urn:microsoft.com/office/officeart/2005/8/layout/vList4"/>
    <dgm:cxn modelId="{1BEF8EA7-C6B0-4725-95C4-00FC4CC50AFF}" type="presParOf" srcId="{8CF89D7E-13D9-4AAF-A81E-1BEF50363CCE}" destId="{3EF20C8C-E3B1-4CA6-A157-3703ABFF9274}" srcOrd="9" destOrd="0" presId="urn:microsoft.com/office/officeart/2005/8/layout/vList4"/>
    <dgm:cxn modelId="{FEBFC385-7B32-43B6-A824-646A9E0FD2C0}" type="presParOf" srcId="{8CF89D7E-13D9-4AAF-A81E-1BEF50363CCE}" destId="{7F4C5B92-4A99-4960-9DC7-47036A5B8BA0}" srcOrd="10" destOrd="0" presId="urn:microsoft.com/office/officeart/2005/8/layout/vList4"/>
    <dgm:cxn modelId="{CEA06308-DB7E-4C5D-8D54-A85990B83A4E}" type="presParOf" srcId="{7F4C5B92-4A99-4960-9DC7-47036A5B8BA0}" destId="{CA821397-AB89-41AE-BAB0-7AE21818C1C5}" srcOrd="0" destOrd="0" presId="urn:microsoft.com/office/officeart/2005/8/layout/vList4"/>
    <dgm:cxn modelId="{21B0DBB7-2229-4253-875A-966005945066}" type="presParOf" srcId="{7F4C5B92-4A99-4960-9DC7-47036A5B8BA0}" destId="{F75E292B-323D-4D6D-B950-EFB504ED4C71}" srcOrd="1" destOrd="0" presId="urn:microsoft.com/office/officeart/2005/8/layout/vList4"/>
    <dgm:cxn modelId="{16754DEE-CE2D-41A4-8390-4C30A2EB36AD}" type="presParOf" srcId="{7F4C5B92-4A99-4960-9DC7-47036A5B8BA0}" destId="{075260E5-FADF-46BB-B7EA-B0028DE6647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54F4A0-7B9E-4100-9FCD-7591E3281C74}">
      <dsp:nvSpPr>
        <dsp:cNvPr id="0" name=""/>
        <dsp:cNvSpPr/>
      </dsp:nvSpPr>
      <dsp:spPr>
        <a:xfrm>
          <a:off x="0" y="0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noProof="0" dirty="0" smtClean="0">
              <a:hlinkClick xmlns:r="http://schemas.openxmlformats.org/officeDocument/2006/relationships" r:id="rId1"/>
            </a:rPr>
            <a:t>Algorithm</a:t>
          </a:r>
          <a:r>
            <a:rPr lang="en-US" sz="2600" kern="1200" noProof="0" dirty="0" smtClean="0"/>
            <a:t>		 (2015)</a:t>
          </a:r>
          <a:endParaRPr lang="en-US" sz="2600" kern="1200" noProof="0" dirty="0"/>
        </a:p>
      </dsp:txBody>
      <dsp:txXfrm>
        <a:off x="1469316" y="0"/>
        <a:ext cx="5586537" cy="581461"/>
      </dsp:txXfrm>
    </dsp:sp>
    <dsp:sp modelId="{3A29D2AB-3B9D-4F76-A1B2-D914842C8717}">
      <dsp:nvSpPr>
        <dsp:cNvPr id="0" name=""/>
        <dsp:cNvSpPr/>
      </dsp:nvSpPr>
      <dsp:spPr>
        <a:xfrm>
          <a:off x="58146" y="58146"/>
          <a:ext cx="1411170" cy="4651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A3B414-2808-4FBB-B4A1-646ACD4124DB}">
      <dsp:nvSpPr>
        <dsp:cNvPr id="0" name=""/>
        <dsp:cNvSpPr/>
      </dsp:nvSpPr>
      <dsp:spPr>
        <a:xfrm>
          <a:off x="0" y="639607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noProof="0" dirty="0" smtClean="0">
              <a:hlinkClick xmlns:r="http://schemas.openxmlformats.org/officeDocument/2006/relationships" r:id="rId3"/>
            </a:rPr>
            <a:t>Interface</a:t>
          </a:r>
          <a:r>
            <a:rPr lang="en-US" sz="2600" kern="1200" noProof="0" dirty="0" smtClean="0"/>
            <a:t> 		(1Q2016)</a:t>
          </a:r>
          <a:endParaRPr lang="en-US" sz="2600" kern="1200" noProof="0" dirty="0"/>
        </a:p>
      </dsp:txBody>
      <dsp:txXfrm>
        <a:off x="1469316" y="639607"/>
        <a:ext cx="5586537" cy="581461"/>
      </dsp:txXfrm>
    </dsp:sp>
    <dsp:sp modelId="{EA5ADBA7-9C45-4F7A-8493-5ABBCF396EA7}">
      <dsp:nvSpPr>
        <dsp:cNvPr id="0" name=""/>
        <dsp:cNvSpPr/>
      </dsp:nvSpPr>
      <dsp:spPr>
        <a:xfrm>
          <a:off x="58146" y="697753"/>
          <a:ext cx="1411170" cy="4651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BD8E5-871A-4C51-B5AD-58D65E603F5A}">
      <dsp:nvSpPr>
        <dsp:cNvPr id="0" name=""/>
        <dsp:cNvSpPr/>
      </dsp:nvSpPr>
      <dsp:spPr>
        <a:xfrm>
          <a:off x="0" y="1279214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noProof="0" dirty="0" smtClean="0">
              <a:hlinkClick xmlns:r="http://schemas.openxmlformats.org/officeDocument/2006/relationships" r:id="rId5"/>
            </a:rPr>
            <a:t>Client</a:t>
          </a:r>
          <a:r>
            <a:rPr lang="en-US" sz="2600" kern="1200" noProof="0" dirty="0" smtClean="0"/>
            <a:t> 			(1Q2017)</a:t>
          </a:r>
          <a:endParaRPr lang="en-US" sz="2600" kern="1200" noProof="0" dirty="0"/>
        </a:p>
      </dsp:txBody>
      <dsp:txXfrm>
        <a:off x="1469316" y="1279214"/>
        <a:ext cx="5586537" cy="581461"/>
      </dsp:txXfrm>
    </dsp:sp>
    <dsp:sp modelId="{7A22B483-FDA5-418D-A152-67636ECCF056}">
      <dsp:nvSpPr>
        <dsp:cNvPr id="0" name=""/>
        <dsp:cNvSpPr/>
      </dsp:nvSpPr>
      <dsp:spPr>
        <a:xfrm>
          <a:off x="58146" y="1337360"/>
          <a:ext cx="1411170" cy="46516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9E2F5B-7D7F-4EDF-8F1B-6BC4EB4DAAFD}">
      <dsp:nvSpPr>
        <dsp:cNvPr id="0" name=""/>
        <dsp:cNvSpPr/>
      </dsp:nvSpPr>
      <dsp:spPr>
        <a:xfrm>
          <a:off x="0" y="1918821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noProof="0" dirty="0" err="1" smtClean="0"/>
            <a:t>PTCRISync</a:t>
          </a:r>
          <a:r>
            <a:rPr lang="en-US" sz="2600" kern="1200" noProof="0" dirty="0" smtClean="0"/>
            <a:t> </a:t>
          </a:r>
          <a:r>
            <a:rPr lang="en-US" sz="2600" kern="1200" noProof="0" dirty="0" smtClean="0">
              <a:hlinkClick xmlns:r="http://schemas.openxmlformats.org/officeDocument/2006/relationships" r:id="rId7"/>
            </a:rPr>
            <a:t>SaaS</a:t>
          </a:r>
          <a:r>
            <a:rPr lang="en-US" sz="2600" kern="1200" noProof="0" dirty="0" smtClean="0"/>
            <a:t> 	(1Q2017)</a:t>
          </a:r>
          <a:endParaRPr lang="en-US" sz="2600" kern="1200" noProof="0" dirty="0"/>
        </a:p>
      </dsp:txBody>
      <dsp:txXfrm>
        <a:off x="1469316" y="1918821"/>
        <a:ext cx="5586537" cy="581461"/>
      </dsp:txXfrm>
    </dsp:sp>
    <dsp:sp modelId="{14D3F1B7-4D9F-4111-AE64-31B1323411F3}">
      <dsp:nvSpPr>
        <dsp:cNvPr id="0" name=""/>
        <dsp:cNvSpPr/>
      </dsp:nvSpPr>
      <dsp:spPr>
        <a:xfrm>
          <a:off x="58146" y="1976967"/>
          <a:ext cx="1411170" cy="4651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B3A9E-F132-40CC-8790-2FEA2A513EEC}">
      <dsp:nvSpPr>
        <dsp:cNvPr id="0" name=""/>
        <dsp:cNvSpPr/>
      </dsp:nvSpPr>
      <dsp:spPr>
        <a:xfrm>
          <a:off x="0" y="2558428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noProof="0" dirty="0" smtClean="0">
              <a:hlinkClick xmlns:r="http://schemas.openxmlformats.org/officeDocument/2006/relationships" r:id="rId9"/>
            </a:rPr>
            <a:t>Documentation</a:t>
          </a:r>
          <a:r>
            <a:rPr lang="en-US" sz="2600" kern="1200" noProof="0" dirty="0" smtClean="0"/>
            <a:t>		(3Q2016)</a:t>
          </a:r>
          <a:endParaRPr lang="en-US" sz="2600" kern="1200" noProof="0" dirty="0"/>
        </a:p>
      </dsp:txBody>
      <dsp:txXfrm>
        <a:off x="1469316" y="2558428"/>
        <a:ext cx="5586537" cy="581461"/>
      </dsp:txXfrm>
    </dsp:sp>
    <dsp:sp modelId="{F73B65E9-0B8F-42A5-9678-3E9602EC424A}">
      <dsp:nvSpPr>
        <dsp:cNvPr id="0" name=""/>
        <dsp:cNvSpPr/>
      </dsp:nvSpPr>
      <dsp:spPr>
        <a:xfrm>
          <a:off x="58146" y="2616574"/>
          <a:ext cx="1411170" cy="4651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0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821397-AB89-41AE-BAB0-7AE21818C1C5}">
      <dsp:nvSpPr>
        <dsp:cNvPr id="0" name=""/>
        <dsp:cNvSpPr/>
      </dsp:nvSpPr>
      <dsp:spPr>
        <a:xfrm>
          <a:off x="0" y="3198035"/>
          <a:ext cx="7055854" cy="581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u="sng" kern="1200" noProof="0" dirty="0" smtClean="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  <a:hlinkClick xmlns:r="http://schemas.openxmlformats.org/officeDocument/2006/relationships" r:id="rId11"/>
            </a:rPr>
            <a:t>Simulator</a:t>
          </a:r>
          <a:r>
            <a:rPr lang="en-US" sz="2600" kern="1200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		</a:t>
          </a:r>
          <a:r>
            <a:rPr lang="en-US" sz="2600" b="0" i="0" u="none" strike="noStrike" kern="1200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(</a:t>
          </a:r>
          <a:r>
            <a:rPr lang="en-US" sz="2600" kern="1200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1</a:t>
          </a:r>
          <a:r>
            <a:rPr lang="en-US" sz="2600" b="0" i="0" u="none" strike="noStrike" kern="1200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Q201</a:t>
          </a:r>
          <a:r>
            <a:rPr lang="en-US" sz="2600" kern="1200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7</a:t>
          </a:r>
          <a:r>
            <a:rPr lang="en-US" sz="2600" b="0" i="0" u="none" strike="noStrike" kern="1200" cap="none" noProof="0" dirty="0" smtClea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rPr>
            <a:t>)</a:t>
          </a:r>
          <a:endParaRPr lang="en-US" sz="2600" kern="1200" noProof="0" dirty="0"/>
        </a:p>
      </dsp:txBody>
      <dsp:txXfrm>
        <a:off x="1469316" y="3198035"/>
        <a:ext cx="5586537" cy="581461"/>
      </dsp:txXfrm>
    </dsp:sp>
    <dsp:sp modelId="{F75E292B-323D-4D6D-B950-EFB504ED4C71}">
      <dsp:nvSpPr>
        <dsp:cNvPr id="0" name=""/>
        <dsp:cNvSpPr/>
      </dsp:nvSpPr>
      <dsp:spPr>
        <a:xfrm>
          <a:off x="58146" y="3256182"/>
          <a:ext cx="1411170" cy="4651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4" name="Shape 84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PT" dirty="0" smtClean="0"/>
              <a:t>CRIS </a:t>
            </a:r>
            <a:r>
              <a:rPr lang="pt-PT" altLang="pt-PT" dirty="0" err="1" smtClean="0"/>
              <a:t>systems</a:t>
            </a:r>
            <a:r>
              <a:rPr lang="pt-PT" altLang="pt-PT" baseline="0" dirty="0" smtClean="0"/>
              <a:t> are importante </a:t>
            </a:r>
            <a:r>
              <a:rPr lang="pt-PT" altLang="pt-PT" baseline="0" dirty="0" err="1" smtClean="0"/>
              <a:t>but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they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have</a:t>
            </a:r>
            <a:r>
              <a:rPr lang="pt-PT" altLang="pt-PT" baseline="0" dirty="0" smtClean="0"/>
              <a:t> to </a:t>
            </a:r>
            <a:r>
              <a:rPr lang="pt-PT" altLang="pt-PT" baseline="0" dirty="0" err="1" smtClean="0"/>
              <a:t>work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toghether</a:t>
            </a:r>
            <a:r>
              <a:rPr lang="pt-PT" altLang="pt-PT" baseline="0" dirty="0" smtClean="0"/>
              <a:t>. </a:t>
            </a:r>
            <a:r>
              <a:rPr lang="pt-PT" altLang="pt-PT" baseline="0" dirty="0" err="1" smtClean="0"/>
              <a:t>That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is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why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we</a:t>
            </a:r>
            <a:r>
              <a:rPr lang="pt-PT" altLang="pt-PT" baseline="0" dirty="0" smtClean="0"/>
              <a:t> </a:t>
            </a:r>
            <a:r>
              <a:rPr lang="pt-PT" altLang="pt-PT" baseline="0" dirty="0" err="1" smtClean="0"/>
              <a:t>decided</a:t>
            </a:r>
            <a:r>
              <a:rPr lang="pt-PT" altLang="pt-PT" baseline="0" dirty="0" smtClean="0"/>
              <a:t> to </a:t>
            </a:r>
            <a:r>
              <a:rPr lang="pt-PT" altLang="pt-PT" baseline="0" dirty="0" err="1" smtClean="0"/>
              <a:t>create</a:t>
            </a:r>
            <a:r>
              <a:rPr lang="pt-PT" altLang="pt-PT" baseline="0" dirty="0" smtClean="0"/>
              <a:t> PTCRIS </a:t>
            </a:r>
            <a:r>
              <a:rPr lang="pt-PT" altLang="pt-PT" baseline="0" dirty="0" err="1" smtClean="0"/>
              <a:t>program</a:t>
            </a:r>
            <a:r>
              <a:rPr lang="pt-PT" altLang="pt-PT" baseline="0" dirty="0" smtClean="0"/>
              <a:t>.</a:t>
            </a:r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051B1D-085A-492D-A6AA-DA2542531ED2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pt-PT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5728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Prova de conceito já realizada com o Authenticus e o DeGóis.</a:t>
            </a:r>
          </a:p>
        </p:txBody>
      </p:sp>
      <p:sp>
        <p:nvSpPr>
          <p:cNvPr id="118" name="Shape 118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Input once, reuse often!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Automatic synchronization between services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7" name="Shape 127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Many synchronization procedures per service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Implementation and maintainability nightmare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 clear flow to achieve global consistency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5" name="Shape 135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Um procedimento de sincronização por serviço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Fácil de manter e de gerir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Fluxos claros para assegurarem a consistência global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3" name="Shape 143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Shape 5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1" name="Shape 5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65169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685782" y="4343379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7" name="Shape 177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85" name="Shape 185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Shape 1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body" idx="1"/>
          </p:nvPr>
        </p:nvSpPr>
        <p:spPr>
          <a:xfrm>
            <a:off x="685782" y="4343379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94" name="Shape 1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-69850" algn="l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Project leader</a:t>
            </a:r>
          </a:p>
          <a:p>
            <a:pPr marL="0" marR="0" lvl="0" indent="-69850" algn="l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UX Designer</a:t>
            </a:r>
          </a:p>
          <a:p>
            <a:pPr marL="0" marR="0" lvl="0" indent="-69850" algn="l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Algorithm design</a:t>
            </a:r>
          </a:p>
          <a:p>
            <a:pPr marL="0" marR="0" lvl="0" indent="-69850" algn="l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Developers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Integrator &amp; devoper</a:t>
            </a:r>
          </a:p>
        </p:txBody>
      </p:sp>
      <p:sp>
        <p:nvSpPr>
          <p:cNvPr id="95" name="Shape 95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Shape 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7723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Shape 797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98" name="Shape 798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" name="Shape 7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0604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2" name="Shape 23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9" name="Shape 23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6" name="Shape 2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Shape 2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Shape 2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88" name="Shape 2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5" name="Shape 2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hape 3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9" name="Shape 30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5" name="Shape 3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Shape 3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Shape 3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hape 3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341" name="Shape 3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3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348" name="Shape 34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355" name="Shape 3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Shape 3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Shape 36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Shape 3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hape 3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Shape 3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Shape 3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9" name="Shape 3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6" name="Shape 3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3" name="Shape 4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Shape 4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0" name="Shape 4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Shape 4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7" name="Shape 4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Shape 4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3" name="Shape 4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9" name="Shape 4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Shape 4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36" name="Shape 4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44" name="Shape 4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51" name="Shape 4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Shape 4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58" name="Shape 4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Shape 4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464" name="Shape 4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685711" y="434352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20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4" name="Shape 84"/>
          <p:cNvSpPr txBox="1"/>
          <p:nvPr/>
        </p:nvSpPr>
        <p:spPr>
          <a:xfrm>
            <a:off x="3884731" y="8685055"/>
            <a:ext cx="2971500" cy="457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fld>
            <a:endParaRPr lang="en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776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emf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ubTitle" idx="1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, 2 Conten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40158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2"/>
          </p:nvPr>
        </p:nvSpPr>
        <p:spPr>
          <a:xfrm>
            <a:off x="4674239" y="1203390"/>
            <a:ext cx="40158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entered 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xfrm>
            <a:off x="323639" y="141480"/>
            <a:ext cx="8497200" cy="3645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le, 2 Content and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457200" y="276156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3"/>
          </p:nvPr>
        </p:nvSpPr>
        <p:spPr>
          <a:xfrm>
            <a:off x="4674239" y="1203390"/>
            <a:ext cx="40158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 Content and 2 Conte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40158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4674239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3"/>
          </p:nvPr>
        </p:nvSpPr>
        <p:spPr>
          <a:xfrm>
            <a:off x="4674239" y="276156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, 2 Content over Conten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4674239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3"/>
          </p:nvPr>
        </p:nvSpPr>
        <p:spPr>
          <a:xfrm>
            <a:off x="457200" y="2761560"/>
            <a:ext cx="82293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, Content over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82293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2"/>
          </p:nvPr>
        </p:nvSpPr>
        <p:spPr>
          <a:xfrm>
            <a:off x="457200" y="2761560"/>
            <a:ext cx="82293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, 4 Conten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4674239" y="120339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3"/>
          </p:nvPr>
        </p:nvSpPr>
        <p:spPr>
          <a:xfrm>
            <a:off x="4674239" y="276156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4"/>
          </p:nvPr>
        </p:nvSpPr>
        <p:spPr>
          <a:xfrm>
            <a:off x="457200" y="2761560"/>
            <a:ext cx="4015800" cy="142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6 Conten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2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5" name="Shape 65"/>
          <p:cNvSpPr/>
          <p:nvPr/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5200"/>
            </a:lvl1pPr>
            <a:lvl2pPr lvl="1" algn="ctr" rtl="0">
              <a:spcBef>
                <a:spcPts val="0"/>
              </a:spcBef>
              <a:buSzPct val="100000"/>
              <a:defRPr sz="5200"/>
            </a:lvl2pPr>
            <a:lvl3pPr lvl="2" algn="ctr" rtl="0">
              <a:spcBef>
                <a:spcPts val="0"/>
              </a:spcBef>
              <a:buSzPct val="100000"/>
              <a:defRPr sz="5200"/>
            </a:lvl3pPr>
            <a:lvl4pPr lvl="3" algn="ctr" rtl="0">
              <a:spcBef>
                <a:spcPts val="0"/>
              </a:spcBef>
              <a:buSzPct val="100000"/>
              <a:defRPr sz="5200"/>
            </a:lvl4pPr>
            <a:lvl5pPr lvl="4" algn="ctr" rtl="0">
              <a:spcBef>
                <a:spcPts val="0"/>
              </a:spcBef>
              <a:buSzPct val="100000"/>
              <a:defRPr sz="5200"/>
            </a:lvl5pPr>
            <a:lvl6pPr lvl="5" algn="ctr" rtl="0">
              <a:spcBef>
                <a:spcPts val="0"/>
              </a:spcBef>
              <a:buSzPct val="100000"/>
              <a:defRPr sz="5200"/>
            </a:lvl6pPr>
            <a:lvl7pPr lvl="6" algn="ctr" rtl="0">
              <a:spcBef>
                <a:spcPts val="0"/>
              </a:spcBef>
              <a:buSzPct val="100000"/>
              <a:defRPr sz="5200"/>
            </a:lvl7pPr>
            <a:lvl8pPr lvl="7" algn="ctr" rtl="0">
              <a:spcBef>
                <a:spcPts val="0"/>
              </a:spcBef>
              <a:buSzPct val="100000"/>
              <a:defRPr sz="5200"/>
            </a:lvl8pPr>
            <a:lvl9pPr lvl="8" algn="ctr" rtl="0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AND_BODY_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301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2085696"/>
            <a:ext cx="8208912" cy="81009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895786"/>
            <a:ext cx="8208912" cy="81009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5" y="853175"/>
            <a:ext cx="3186107" cy="108012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A442-FF0A-47AF-B61D-CAB99922A1EB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23528" y="4731990"/>
            <a:ext cx="1584176" cy="37804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05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27872"/>
            <a:ext cx="4536504" cy="557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64088" y="3729000"/>
            <a:ext cx="3312368" cy="44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849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933C-DC70-47F1-B248-1059ECB4FE65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995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2139702"/>
            <a:ext cx="8352928" cy="864096"/>
          </a:xfrm>
        </p:spPr>
        <p:txBody>
          <a:bodyPr anchor="t"/>
          <a:lstStyle>
            <a:lvl1pPr algn="ctr">
              <a:defRPr sz="3000" b="0" cap="none"/>
            </a:lvl1pPr>
          </a:lstStyle>
          <a:p>
            <a:r>
              <a:rPr lang="en-US" dirty="0" smtClean="0"/>
              <a:t>Click to edit master title style</a:t>
            </a:r>
            <a:endParaRPr lang="pt-P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3003798"/>
            <a:ext cx="8352928" cy="648072"/>
          </a:xfrm>
        </p:spPr>
        <p:txBody>
          <a:bodyPr anchor="b"/>
          <a:lstStyle>
            <a:lvl1pPr marL="0" indent="0" algn="ctr">
              <a:buNone/>
              <a:defRPr sz="1500" spc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5" y="853175"/>
            <a:ext cx="3186107" cy="108012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5B7A3-FF2D-4E69-9D9E-5E222FD91DC1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911113"/>
            <a:ext cx="3758975" cy="2614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496" y="3869113"/>
            <a:ext cx="2602921" cy="322817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323528" y="4731990"/>
            <a:ext cx="1584176" cy="37804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0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260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2139702"/>
            <a:ext cx="8352928" cy="864096"/>
          </a:xfrm>
        </p:spPr>
        <p:txBody>
          <a:bodyPr anchor="t"/>
          <a:lstStyle>
            <a:lvl1pPr algn="ctr">
              <a:defRPr sz="3000" b="0" cap="none"/>
            </a:lvl1pPr>
          </a:lstStyle>
          <a:p>
            <a:r>
              <a:rPr lang="en-US" dirty="0" smtClean="0"/>
              <a:t>Click to edit master title style</a:t>
            </a:r>
            <a:endParaRPr lang="pt-P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3003798"/>
            <a:ext cx="8352928" cy="648072"/>
          </a:xfrm>
        </p:spPr>
        <p:txBody>
          <a:bodyPr anchor="b"/>
          <a:lstStyle>
            <a:lvl1pPr marL="0" indent="0" algn="ctr">
              <a:buNone/>
              <a:defRPr sz="1500" spc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278" y="853175"/>
            <a:ext cx="3186107" cy="108012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E28-13DD-4625-A951-9416FE6D2E09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911113"/>
            <a:ext cx="3758975" cy="2614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496" y="3869113"/>
            <a:ext cx="2602921" cy="322817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323528" y="4731990"/>
            <a:ext cx="1584176" cy="37804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0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835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951571"/>
            <a:ext cx="4172272" cy="364305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51571"/>
            <a:ext cx="4172272" cy="364305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0516C-83AD-4D64-90D1-0A736F783EE2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413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9" y="951570"/>
            <a:ext cx="4172843" cy="594066"/>
          </a:xfrm>
        </p:spPr>
        <p:txBody>
          <a:bodyPr anchor="b"/>
          <a:lstStyle>
            <a:lvl1pPr marL="0" indent="0">
              <a:buNone/>
              <a:defRPr sz="1800" b="1" spc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3528" y="1599642"/>
            <a:ext cx="4173860" cy="299498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008" y="951570"/>
            <a:ext cx="4176464" cy="594066"/>
          </a:xfrm>
        </p:spPr>
        <p:txBody>
          <a:bodyPr anchor="b"/>
          <a:lstStyle>
            <a:lvl1pPr marL="0" indent="0">
              <a:buNone/>
              <a:defRPr sz="1800" b="1" spc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99642"/>
            <a:ext cx="4175447" cy="299498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F8D2-78EA-4E22-9F77-1BAA5DF48EEB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117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pt-PT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3260-63DD-44CE-A3EC-C7C6478ABBC8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273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F760-06C0-41B8-A2A3-E457F400C53A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178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9" y="204787"/>
            <a:ext cx="3141985" cy="1016813"/>
          </a:xfrm>
        </p:spPr>
        <p:txBody>
          <a:bodyPr anchor="b"/>
          <a:lstStyle>
            <a:lvl1pPr algn="l">
              <a:defRPr sz="1500" b="1" spc="0"/>
            </a:lvl1pPr>
          </a:lstStyle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245422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9" y="1275607"/>
            <a:ext cx="3141985" cy="3319016"/>
          </a:xfrm>
        </p:spPr>
        <p:txBody>
          <a:bodyPr/>
          <a:lstStyle>
            <a:lvl1pPr marL="0" indent="0">
              <a:buNone/>
              <a:defRPr sz="1050" spc="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565B-34FB-42B3-B4D1-D226D8C1EF87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3460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597864"/>
            <a:ext cx="8496944" cy="425054"/>
          </a:xfrm>
        </p:spPr>
        <p:txBody>
          <a:bodyPr anchor="b"/>
          <a:lstStyle>
            <a:lvl1pPr algn="l">
              <a:defRPr sz="1500" b="1" spc="0"/>
            </a:lvl1pPr>
          </a:lstStyle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3528" y="195487"/>
            <a:ext cx="8496944" cy="335019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pt-PT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4029912"/>
            <a:ext cx="8496944" cy="486054"/>
          </a:xfrm>
        </p:spPr>
        <p:txBody>
          <a:bodyPr/>
          <a:lstStyle>
            <a:lvl1pPr marL="0" indent="0">
              <a:buNone/>
              <a:defRPr sz="1050" spc="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8CBA5-9BE2-408F-BD14-15C1D99C94E1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023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56839-6E43-4E1D-91F3-3FACB127A36F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134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528" y="205979"/>
            <a:ext cx="6153472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306DF-D8AB-48C4-AAE5-B02C2535D2A7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988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-7856"/>
            <a:ext cx="5257800" cy="62555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r>
              <a:rPr lang="pt-PT" dirty="0" smtClean="0"/>
              <a:t>Atividade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190231"/>
            <a:ext cx="8229600" cy="3181745"/>
          </a:xfrm>
        </p:spPr>
        <p:txBody>
          <a:bodyPr/>
          <a:lstStyle>
            <a:lvl1pPr>
              <a:defRPr sz="2100" baseline="0"/>
            </a:lvl1pPr>
            <a:lvl2pPr>
              <a:defRPr sz="1950"/>
            </a:lvl2pPr>
            <a:lvl3pPr>
              <a:defRPr/>
            </a:lvl3pPr>
          </a:lstStyle>
          <a:p>
            <a:pPr lvl="0"/>
            <a:r>
              <a:rPr lang="pt-PT" dirty="0" smtClean="0"/>
              <a:t>Objetivos</a:t>
            </a:r>
          </a:p>
          <a:p>
            <a:pPr lvl="1"/>
            <a:r>
              <a:rPr lang="pt-PT" dirty="0" smtClean="0"/>
              <a:t>Second level</a:t>
            </a:r>
          </a:p>
          <a:p>
            <a:pPr lvl="2"/>
            <a:r>
              <a:rPr lang="pt-PT" dirty="0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DB29-AF23-3148-AD8E-F018DFF34881}" type="datetimeFigureOut">
              <a:rPr lang="en-US" smtClean="0"/>
              <a:t>5/29/2017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E417A-A5E8-9545-86AB-8218078DEF5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itle 1"/>
          <p:cNvSpPr txBox="1">
            <a:spLocks/>
          </p:cNvSpPr>
          <p:nvPr userDrawn="1"/>
        </p:nvSpPr>
        <p:spPr>
          <a:xfrm>
            <a:off x="465746" y="624107"/>
            <a:ext cx="5257800" cy="62555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1800" dirty="0" smtClean="0"/>
              <a:t>Execução Operacional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832590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/>
          <p:nvPr/>
        </p:nvSpPr>
        <p:spPr>
          <a:xfrm>
            <a:off x="0" y="4694760"/>
            <a:ext cx="9144000" cy="448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pic>
        <p:nvPicPr>
          <p:cNvPr id="7" name="Shape 7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467649" y="4759825"/>
            <a:ext cx="923700" cy="3129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xfrm>
            <a:off x="669600" y="234360"/>
            <a:ext cx="7804500" cy="739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SzPct val="100000"/>
              <a:buNone/>
              <a:defRPr sz="3600" i="0" u="none" strike="noStrike" cap="none"/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Shape 10"/>
          <p:cNvSpPr txBox="1"/>
          <p:nvPr/>
        </p:nvSpPr>
        <p:spPr>
          <a:xfrm>
            <a:off x="7207325" y="4771587"/>
            <a:ext cx="1098600" cy="273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200">
                <a:solidFill>
                  <a:srgbClr val="999999"/>
                </a:solidFill>
              </a:rPr>
              <a:t>2017-04-28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sldNum" idx="12"/>
          </p:nvPr>
        </p:nvSpPr>
        <p:spPr>
          <a:xfrm>
            <a:off x="8556783" y="474985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300"/>
              <a:t>‹#›</a:t>
            </a:fld>
            <a:endParaRPr lang="en" sz="130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79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694718"/>
            <a:ext cx="9144000" cy="4487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05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141480"/>
            <a:ext cx="8496944" cy="7861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pt-P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951570"/>
            <a:ext cx="8496944" cy="3510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6" y="4759759"/>
            <a:ext cx="1296143" cy="3130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3904" y="4767263"/>
            <a:ext cx="12961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tum" panose="020B0600000101010101" pitchFamily="34" charset="-127"/>
                <a:ea typeface="Dotum" panose="020B0600000101010101" pitchFamily="34" charset="-127"/>
              </a:defRPr>
            </a:lvl1pPr>
          </a:lstStyle>
          <a:p>
            <a:fld id="{1788FC35-518D-43B3-9B5A-66EABCDA08B3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29/05/2017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6072" y="4767263"/>
            <a:ext cx="514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tum" panose="020B0600000101010101" pitchFamily="34" charset="-127"/>
                <a:ea typeface="Dotum" panose="020B0600000101010101" pitchFamily="34" charset="-127"/>
              </a:defRPr>
            </a:lvl1pPr>
          </a:lstStyle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225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685800" rtl="0" eaLnBrk="1" latinLnBrk="0" hangingPunct="1">
        <a:spcBef>
          <a:spcPct val="0"/>
        </a:spcBef>
        <a:buNone/>
        <a:defRPr sz="3000" i="0" kern="1200" spc="-113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Arial" panose="020B0604020202020204" pitchFamily="34" charset="0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 spc="-113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50" kern="1200" spc="0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 spc="0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 spc="0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 spc="0">
          <a:solidFill>
            <a:schemeClr val="tx1"/>
          </a:solidFill>
          <a:latin typeface="Dotum" panose="020B0600000101010101" pitchFamily="34" charset="-127"/>
          <a:ea typeface="Dotum" panose="020B0600000101010101" pitchFamily="34" charset="-127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JooMoreira3/pt-criscasrairome16may2014v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i.eu/ProgrammesAndFellowships/AcademicCareersObservatory/CareerComparisons/SalaryComparisons.asp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view/ptcrisync-an-oportunity/index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fccn/PTCRISync" TargetMode="External"/><Relationship Id="rId2" Type="http://schemas.openxmlformats.org/officeDocument/2006/relationships/hyperlink" Target="https://vimeo.com/215320281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mailto:ptcrisync@googlegroups.com" TargetMode="External"/><Relationship Id="rId4" Type="http://schemas.openxmlformats.org/officeDocument/2006/relationships/hyperlink" Target="https://docs.google.com/presentation/d/19K08FB_g9y3VqKRNTaweOeL4awdvQVC6nd6E6-GKjvU/edit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orcid.org/0000-0002-4817-948X" TargetMode="External"/><Relationship Id="rId13" Type="http://schemas.openxmlformats.org/officeDocument/2006/relationships/image" Target="../media/image32.jpg"/><Relationship Id="rId3" Type="http://schemas.openxmlformats.org/officeDocument/2006/relationships/hyperlink" Target="http://orcid.org/0000-0002-2714-8027" TargetMode="External"/><Relationship Id="rId7" Type="http://schemas.openxmlformats.org/officeDocument/2006/relationships/hyperlink" Target="http://orcid.org/0000-0002-4575-4354" TargetMode="External"/><Relationship Id="rId12" Type="http://schemas.openxmlformats.org/officeDocument/2006/relationships/image" Target="../media/image31.jpg"/><Relationship Id="rId17" Type="http://schemas.openxmlformats.org/officeDocument/2006/relationships/image" Target="../media/image36.jp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5.jpg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orcid.org/0000-0002-3936-6531" TargetMode="External"/><Relationship Id="rId11" Type="http://schemas.openxmlformats.org/officeDocument/2006/relationships/image" Target="../media/image30.jpg"/><Relationship Id="rId5" Type="http://schemas.openxmlformats.org/officeDocument/2006/relationships/hyperlink" Target="http://orcid.org/0000-0002-9081-2728" TargetMode="External"/><Relationship Id="rId15" Type="http://schemas.openxmlformats.org/officeDocument/2006/relationships/image" Target="../media/image34.png"/><Relationship Id="rId10" Type="http://schemas.openxmlformats.org/officeDocument/2006/relationships/image" Target="../media/image29.jpg"/><Relationship Id="rId4" Type="http://schemas.openxmlformats.org/officeDocument/2006/relationships/hyperlink" Target="https://orcid.org/0000-0003-3045-0304" TargetMode="External"/><Relationship Id="rId9" Type="http://schemas.openxmlformats.org/officeDocument/2006/relationships/hyperlink" Target="http://orcid.org/0000-0002-3503-4812" TargetMode="External"/><Relationship Id="rId1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000">
                <a:solidFill>
                  <a:schemeClr val="dk1"/>
                </a:solidFill>
              </a:rPr>
              <a:t>PTCRISync Framework</a:t>
            </a:r>
          </a:p>
        </p:txBody>
      </p:sp>
      <p:sp>
        <p:nvSpPr>
          <p:cNvPr id="88" name="Shape 8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>
                <a:solidFill>
                  <a:srgbClr val="999999"/>
                </a:solidFill>
              </a:rPr>
              <a:t>euroCRIS, Dublin, Ireland</a:t>
            </a:r>
            <a:endParaRPr lang="en" dirty="0">
              <a:solidFill>
                <a:srgbClr val="999999"/>
              </a:solidFill>
            </a:endParaRPr>
          </a:p>
        </p:txBody>
      </p:sp>
      <p:pic>
        <p:nvPicPr>
          <p:cNvPr id="89" name="Shape 89" descr="Logo_PTCRI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1600" y="744575"/>
            <a:ext cx="2680792" cy="121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Shape 90" descr="2015_FCT_H_color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850" y="3809442"/>
            <a:ext cx="4153599" cy="37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Shape 91" descr="10-Digital_PT_4C_H_FC_MCTES_400px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30250" y="3497629"/>
            <a:ext cx="2902054" cy="84159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</a:t>
            </a:fld>
            <a:endParaRPr lang="e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altLang="pt-PT" noProof="0" dirty="0" smtClean="0"/>
              <a:t> Mission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537210" y="2463738"/>
            <a:ext cx="8115300" cy="1890210"/>
          </a:xfrm>
        </p:spPr>
        <p:txBody>
          <a:bodyPr/>
          <a:lstStyle/>
          <a:p>
            <a:pPr marL="0" indent="0" algn="just">
              <a:buNone/>
            </a:pPr>
            <a:r>
              <a:rPr lang="pt-PT" noProof="0" dirty="0" smtClean="0"/>
              <a:t>Ensure </a:t>
            </a:r>
            <a:r>
              <a:rPr lang="pt-PT" b="1" noProof="0" dirty="0" smtClean="0"/>
              <a:t>creation</a:t>
            </a:r>
            <a:r>
              <a:rPr lang="pt-PT" noProof="0" dirty="0" smtClean="0"/>
              <a:t> and </a:t>
            </a:r>
            <a:r>
              <a:rPr lang="pt-PT" b="1" dirty="0" err="1"/>
              <a:t>sustained</a:t>
            </a:r>
            <a:r>
              <a:rPr lang="pt-PT" b="1" dirty="0"/>
              <a:t> </a:t>
            </a:r>
            <a:r>
              <a:rPr lang="pt-PT" noProof="0" dirty="0" err="1" smtClean="0"/>
              <a:t>development</a:t>
            </a:r>
            <a:r>
              <a:rPr lang="pt-PT" noProof="0" dirty="0" smtClean="0"/>
              <a:t> </a:t>
            </a:r>
            <a:r>
              <a:rPr lang="pt-PT" noProof="0" dirty="0" err="1" smtClean="0"/>
              <a:t>of</a:t>
            </a:r>
            <a:r>
              <a:rPr lang="pt-PT" noProof="0" dirty="0" smtClean="0"/>
              <a:t> </a:t>
            </a:r>
            <a:r>
              <a:rPr lang="pt-PT" noProof="0" dirty="0" err="1" smtClean="0"/>
              <a:t>the</a:t>
            </a:r>
            <a:r>
              <a:rPr lang="pt-PT" noProof="0" dirty="0" smtClean="0"/>
              <a:t> </a:t>
            </a:r>
            <a:r>
              <a:rPr lang="pt-PT" dirty="0" err="1" smtClean="0"/>
              <a:t>necessary</a:t>
            </a:r>
            <a:r>
              <a:rPr lang="pt-PT" dirty="0" smtClean="0"/>
              <a:t> </a:t>
            </a:r>
            <a:r>
              <a:rPr lang="pt-PT" dirty="0" err="1" smtClean="0"/>
              <a:t>infrastructures</a:t>
            </a:r>
            <a:r>
              <a:rPr lang="pt-PT" dirty="0" smtClean="0"/>
              <a:t> for the implementation of a  </a:t>
            </a:r>
            <a:r>
              <a:rPr lang="pt-PT" b="1" dirty="0" smtClean="0"/>
              <a:t>ecosystem </a:t>
            </a:r>
            <a:r>
              <a:rPr lang="pt-PT" b="1" dirty="0"/>
              <a:t>national </a:t>
            </a:r>
            <a:r>
              <a:rPr lang="pt-PT" b="1" noProof="0" dirty="0" smtClean="0"/>
              <a:t>integrated </a:t>
            </a:r>
            <a:r>
              <a:rPr lang="pt-PT" noProof="0" dirty="0" smtClean="0"/>
              <a:t>(</a:t>
            </a:r>
            <a:r>
              <a:rPr lang="pt-PT" u="sng" noProof="0" dirty="0" smtClean="0">
                <a:hlinkClick r:id="rId3"/>
              </a:rPr>
              <a:t>PTCRIS</a:t>
            </a:r>
            <a:r>
              <a:rPr lang="pt-PT" noProof="0" dirty="0" smtClean="0"/>
              <a:t>) to support </a:t>
            </a:r>
            <a:r>
              <a:rPr lang="pt-PT" b="1" noProof="0" dirty="0" smtClean="0"/>
              <a:t>management of scientific activity developed in Portugal</a:t>
            </a:r>
            <a:endParaRPr lang="pt-PT" altLang="pt-PT" b="1" noProof="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pt-PT" kern="1200">
                <a:solidFill>
                  <a:prstClr val="black">
                    <a:tint val="75000"/>
                  </a:prstClr>
                </a:solidFill>
                <a:cs typeface="+mn-cs"/>
              </a:rPr>
              <a:t>01/19/2016</a:t>
            </a:r>
            <a:endParaRPr lang="pt-PT" kern="120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685800"/>
            <a:r>
              <a:rPr lang="pt-PT" kern="1200">
                <a:solidFill>
                  <a:prstClr val="black">
                    <a:tint val="75000"/>
                  </a:prstClr>
                </a:solidFill>
                <a:cs typeface="+mn-cs"/>
              </a:rPr>
              <a:t>13</a:t>
            </a:r>
            <a:endParaRPr lang="pt-PT" kern="120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868" y="1005576"/>
            <a:ext cx="238958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70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/>
          <p:nvPr/>
        </p:nvSpPr>
        <p:spPr>
          <a:xfrm>
            <a:off x="323639" y="2139750"/>
            <a:ext cx="8497200" cy="1134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1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buNone/>
            </a:pPr>
            <a:endParaRPr sz="3200" b="0" i="0" u="none" strike="noStrike" cap="non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Motivation</a:t>
            </a:r>
          </a:p>
        </p:txBody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457200" y="1203390"/>
            <a:ext cx="8229300" cy="29832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"An output should be recorded</a:t>
            </a:r>
          </a:p>
          <a:p>
            <a:pPr lvl="0" algn="ctr">
              <a:spcBef>
                <a:spcPts val="0"/>
              </a:spcBef>
              <a:buNone/>
            </a:pPr>
            <a:r>
              <a:rPr lang="en" sz="2400"/>
              <a:t> once and reused multiple times"</a:t>
            </a:r>
          </a:p>
        </p:txBody>
      </p:sp>
      <p:sp>
        <p:nvSpPr>
          <p:cNvPr id="124" name="Shape 124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</a:t>
            </a:fld>
            <a:endParaRPr lang="en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600"/>
              <a:t>N</a:t>
            </a:r>
            <a:r>
              <a:rPr lang="en" sz="3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ational and international ecosystem</a:t>
            </a:r>
          </a:p>
        </p:txBody>
      </p:sp>
      <p:pic>
        <p:nvPicPr>
          <p:cNvPr id="131" name="Shape 1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1624" y="927775"/>
            <a:ext cx="7027075" cy="3622124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</a:t>
            </a:fld>
            <a:endParaRPr lang="en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/>
          <p:nvPr/>
        </p:nvSpPr>
        <p:spPr>
          <a:xfrm>
            <a:off x="669600" y="234360"/>
            <a:ext cx="7804500" cy="739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non-solution</a:t>
            </a:r>
          </a:p>
        </p:txBody>
      </p:sp>
      <p:pic>
        <p:nvPicPr>
          <p:cNvPr id="139" name="Shape 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8999" y="978750"/>
            <a:ext cx="4360725" cy="369429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Shape 140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</a:t>
            </a:fld>
            <a:endParaRPr lang="en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Shape 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12299" y="927775"/>
            <a:ext cx="4231375" cy="3785974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 txBox="1">
            <a:spLocks noGrp="1"/>
          </p:cNvSpPr>
          <p:nvPr>
            <p:ph type="title"/>
          </p:nvPr>
        </p:nvSpPr>
        <p:spPr>
          <a:xfrm>
            <a:off x="323639" y="141480"/>
            <a:ext cx="8497200" cy="7863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"/>
              <a:t>Our proposal</a:t>
            </a:r>
          </a:p>
        </p:txBody>
      </p:sp>
      <p:sp>
        <p:nvSpPr>
          <p:cNvPr id="148" name="Shape 14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6</a:t>
            </a:fld>
            <a:endParaRPr lang="en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700" dirty="0" err="1"/>
              <a:t>PTCRISync</a:t>
            </a:r>
            <a:endParaRPr lang="pt-PT" sz="27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/>
        <p:txBody>
          <a:bodyPr/>
          <a:lstStyle/>
          <a:p>
            <a:pPr defTabSz="685800"/>
            <a:endParaRPr lang="pt-PT" kern="120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 defTabSz="685800"/>
            <a:r>
              <a:rPr lang="pt-PT" kern="1200" dirty="0">
                <a:solidFill>
                  <a:prstClr val="black">
                    <a:tint val="75000"/>
                  </a:prstClr>
                </a:solidFill>
                <a:cs typeface="+mn-cs"/>
              </a:rPr>
              <a:t>7</a:t>
            </a:r>
            <a:endParaRPr lang="pt-PT" kern="120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pic>
        <p:nvPicPr>
          <p:cNvPr id="7172" name="Picture 4" descr="https://www.getfilecloud.com/blog/wp-content/uploads/2014/01/Enterprise-Syn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918" y="1288511"/>
            <a:ext cx="2460362" cy="194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311" y="3710103"/>
            <a:ext cx="486940" cy="486338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27591" y="3683290"/>
            <a:ext cx="20316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pt-PT" sz="1350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PTCRISync</a:t>
            </a:r>
            <a:r>
              <a:rPr lang="pt-PT" sz="1350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pt-PT" sz="1350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pt-PT" sz="1350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sync</a:t>
            </a:r>
            <a:r>
              <a:rPr lang="pt-PT" sz="1350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Framework</a:t>
            </a:r>
            <a:endParaRPr lang="pt-PT" sz="1350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5047686" y="1161030"/>
            <a:ext cx="2433535" cy="2203100"/>
            <a:chOff x="5204696" y="2510989"/>
            <a:chExt cx="3244713" cy="2937466"/>
          </a:xfrm>
        </p:grpSpPr>
        <p:pic>
          <p:nvPicPr>
            <p:cNvPr id="26" name="Picture 8" descr="https://static.wixstatic.com/media/a8bd7c_fc7b8474b8074e6ab0b978b5e20b953a~mv2.png/v1/fill/w_326,h_328,al_c,lg_1/a8bd7c_fc7b8474b8074e6ab0b978b5e20b953a~mv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6883" y="2510989"/>
              <a:ext cx="788227" cy="7930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" name="Group 33"/>
            <p:cNvGrpSpPr/>
            <p:nvPr/>
          </p:nvGrpSpPr>
          <p:grpSpPr>
            <a:xfrm>
              <a:off x="5204696" y="2528399"/>
              <a:ext cx="3244713" cy="2920056"/>
              <a:chOff x="5204696" y="2528399"/>
              <a:chExt cx="3244713" cy="2920056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5204696" y="2528399"/>
                <a:ext cx="3244713" cy="2920056"/>
                <a:chOff x="1889995" y="1392906"/>
                <a:chExt cx="5246189" cy="4745135"/>
              </a:xfrm>
            </p:grpSpPr>
            <p:sp>
              <p:nvSpPr>
                <p:cNvPr id="10" name="Shape 102"/>
                <p:cNvSpPr/>
                <p:nvPr/>
              </p:nvSpPr>
              <p:spPr>
                <a:xfrm>
                  <a:off x="3051460" y="4887884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E8A433">
                        <a:alpha val="50000"/>
                      </a:srgbClr>
                    </a:gs>
                    <a:gs pos="100000">
                      <a:srgbClr val="88550A">
                        <a:alpha val="50000"/>
                      </a:srgbClr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lIns="0" tIns="0" rIns="0" bIns="0" anchor="ctr"/>
                <a:lstStyle/>
                <a:p>
                  <a:pPr algn="ctr" defTabSz="308048">
                    <a:defRPr sz="4000">
                      <a:solidFill>
                        <a:srgbClr val="FFFFFF"/>
                      </a:solidFill>
                    </a:defRPr>
                  </a:pPr>
                  <a:endParaRPr sz="2400">
                    <a:solidFill>
                      <a:srgbClr val="FFFFFF"/>
                    </a:solidFill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1" name="Shape 104"/>
                <p:cNvSpPr/>
                <p:nvPr/>
              </p:nvSpPr>
              <p:spPr>
                <a:xfrm>
                  <a:off x="3946922" y="3299458"/>
                  <a:ext cx="1250156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29C439"/>
                    </a:gs>
                    <a:gs pos="100000">
                      <a:srgbClr val="1A8F00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>
                  <a:lvl1pPr>
                    <a:defRPr sz="3000">
                      <a:solidFill>
                        <a:srgbClr val="FFFFFF"/>
                      </a:solidFill>
                    </a:defRPr>
                  </a:lvl1pPr>
                </a:lstStyle>
                <a:p>
                  <a:pPr algn="ctr" defTabSz="308048">
                    <a:defRPr sz="1800">
                      <a:solidFill>
                        <a:srgbClr val="000000"/>
                      </a:solidFill>
                    </a:defRPr>
                  </a:pPr>
                  <a:r>
                    <a:rPr sz="1050" dirty="0">
                      <a:solidFill>
                        <a:srgbClr val="000000"/>
                      </a:solidFill>
                      <a:latin typeface="Calibri"/>
                      <a:ea typeface="+mn-ea"/>
                      <a:cs typeface="+mn-cs"/>
                      <a:sym typeface="Helvetica Light"/>
                    </a:rPr>
                    <a:t>ORCID</a:t>
                  </a:r>
                </a:p>
              </p:txBody>
            </p:sp>
            <p:sp>
              <p:nvSpPr>
                <p:cNvPr id="12" name="Shape 105"/>
                <p:cNvSpPr/>
                <p:nvPr/>
              </p:nvSpPr>
              <p:spPr>
                <a:xfrm>
                  <a:off x="3946922" y="1392906"/>
                  <a:ext cx="1250156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EDAC0F"/>
                    </a:gs>
                    <a:gs pos="100000">
                      <a:srgbClr val="CE7123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>
                  <a:lvl1pPr>
                    <a:defRPr sz="3000">
                      <a:solidFill>
                        <a:srgbClr val="FFFFFF"/>
                      </a:solidFill>
                    </a:defRPr>
                  </a:lvl1pPr>
                </a:lstStyle>
                <a:p>
                  <a:pPr algn="ctr" defTabSz="308048">
                    <a:defRPr sz="1800">
                      <a:solidFill>
                        <a:srgbClr val="000000"/>
                      </a:solidFill>
                    </a:defRPr>
                  </a:pPr>
                  <a:r>
                    <a:rPr lang="pt-PT" sz="1050" dirty="0">
                      <a:solidFill>
                        <a:srgbClr val="000000"/>
                      </a:solidFill>
                      <a:latin typeface="Calibri"/>
                      <a:ea typeface="+mn-ea"/>
                      <a:cs typeface="+mn-cs"/>
                      <a:sym typeface="Helvetica Light"/>
                    </a:rPr>
                    <a:t>CV</a:t>
                  </a:r>
                  <a:endParaRPr sz="1050" dirty="0">
                    <a:solidFill>
                      <a:srgbClr val="000000"/>
                    </a:solidFill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3" name="Shape 106"/>
                <p:cNvSpPr/>
                <p:nvPr/>
              </p:nvSpPr>
              <p:spPr>
                <a:xfrm>
                  <a:off x="2291582" y="1951010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619AE3"/>
                    </a:gs>
                    <a:gs pos="100000">
                      <a:srgbClr val="336AA6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/>
                <a:p>
                  <a:pPr algn="ctr" defTabSz="308048">
                    <a:defRPr sz="1800"/>
                  </a:pPr>
                  <a:r>
                    <a:rPr lang="pt-PT" sz="1050" dirty="0" err="1">
                      <a:latin typeface="Calibri"/>
                      <a:ea typeface="+mn-ea"/>
                      <a:cs typeface="+mn-cs"/>
                      <a:sym typeface="Helvetica Light"/>
                    </a:rPr>
                    <a:t>WoS</a:t>
                  </a:r>
                  <a:endParaRPr sz="1050" dirty="0"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4" name="Shape 107"/>
                <p:cNvSpPr/>
                <p:nvPr/>
              </p:nvSpPr>
              <p:spPr>
                <a:xfrm>
                  <a:off x="4860851" y="4887884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EDAC0F"/>
                    </a:gs>
                    <a:gs pos="100000">
                      <a:srgbClr val="CE7123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/>
                <a:p>
                  <a:pPr algn="ctr" defTabSz="308048">
                    <a:defRPr sz="1800"/>
                  </a:pPr>
                  <a:r>
                    <a:rPr lang="pt-PT" sz="1050" dirty="0">
                      <a:latin typeface="Calibri"/>
                      <a:ea typeface="+mn-ea"/>
                      <a:cs typeface="+mn-cs"/>
                      <a:sym typeface="Helvetica Light"/>
                    </a:rPr>
                    <a:t>AO</a:t>
                  </a:r>
                </a:p>
                <a:p>
                  <a:pPr algn="ctr" defTabSz="308048">
                    <a:defRPr sz="1800"/>
                  </a:pPr>
                  <a:r>
                    <a:rPr lang="pt-PT" sz="900" kern="1200" dirty="0" err="1">
                      <a:solidFill>
                        <a:prstClr val="black"/>
                      </a:solidFill>
                      <a:latin typeface="Calibri"/>
                      <a:ea typeface="+mn-ea"/>
                      <a:cs typeface="+mn-cs"/>
                    </a:rPr>
                    <a:t>Aggregator</a:t>
                  </a:r>
                  <a:endParaRPr sz="1050" dirty="0"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5" name="Shape 108"/>
                <p:cNvSpPr/>
                <p:nvPr/>
              </p:nvSpPr>
              <p:spPr>
                <a:xfrm>
                  <a:off x="5602264" y="1951010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EDAC0F"/>
                    </a:gs>
                    <a:gs pos="100000">
                      <a:srgbClr val="CE7123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>
                  <a:lvl1pPr>
                    <a:defRPr sz="3000">
                      <a:solidFill>
                        <a:srgbClr val="FFFFFF"/>
                      </a:solidFill>
                    </a:defRPr>
                  </a:lvl1pPr>
                </a:lstStyle>
                <a:p>
                  <a:pPr algn="ctr" defTabSz="308048">
                    <a:defRPr sz="1800">
                      <a:solidFill>
                        <a:srgbClr val="000000"/>
                      </a:solidFill>
                    </a:defRPr>
                  </a:pPr>
                  <a:r>
                    <a:rPr lang="pt-PT" sz="1050" dirty="0">
                      <a:solidFill>
                        <a:srgbClr val="000000"/>
                      </a:solidFill>
                      <a:latin typeface="Calibri"/>
                      <a:ea typeface="+mn-ea"/>
                      <a:cs typeface="+mn-cs"/>
                      <a:sym typeface="Helvetica Light"/>
                    </a:rPr>
                    <a:t>CRIS IES</a:t>
                  </a:r>
                  <a:endParaRPr sz="1050" dirty="0">
                    <a:solidFill>
                      <a:srgbClr val="000000"/>
                    </a:solidFill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6" name="Shape 109"/>
                <p:cNvSpPr/>
                <p:nvPr/>
              </p:nvSpPr>
              <p:spPr>
                <a:xfrm>
                  <a:off x="5886027" y="3635870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EDAC0F"/>
                    </a:gs>
                    <a:gs pos="100000">
                      <a:srgbClr val="CE7123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>
                  <a:lvl1pPr>
                    <a:defRPr sz="3000">
                      <a:solidFill>
                        <a:srgbClr val="FFFFFF"/>
                      </a:solidFill>
                    </a:defRPr>
                  </a:lvl1pPr>
                </a:lstStyle>
                <a:p>
                  <a:pPr algn="ctr" defTabSz="308048">
                    <a:defRPr sz="1800">
                      <a:solidFill>
                        <a:srgbClr val="000000"/>
                      </a:solidFill>
                    </a:defRPr>
                  </a:pPr>
                  <a:r>
                    <a:rPr lang="pt-PT" sz="1050" dirty="0">
                      <a:solidFill>
                        <a:srgbClr val="000000"/>
                      </a:solidFill>
                      <a:latin typeface="Calibri"/>
                      <a:ea typeface="+mn-ea"/>
                      <a:cs typeface="+mn-cs"/>
                      <a:sym typeface="Helvetica Light"/>
                    </a:rPr>
                    <a:t>RI</a:t>
                  </a:r>
                  <a:endParaRPr sz="1050" dirty="0">
                    <a:solidFill>
                      <a:srgbClr val="000000"/>
                    </a:solidFill>
                    <a:latin typeface="Calibri"/>
                    <a:ea typeface="+mn-ea"/>
                    <a:cs typeface="+mn-cs"/>
                    <a:sym typeface="Helvetica Light"/>
                  </a:endParaRPr>
                </a:p>
              </p:txBody>
            </p:sp>
            <p:sp>
              <p:nvSpPr>
                <p:cNvPr id="17" name="Shape 110"/>
                <p:cNvSpPr/>
                <p:nvPr/>
              </p:nvSpPr>
              <p:spPr>
                <a:xfrm>
                  <a:off x="1889995" y="3635870"/>
                  <a:ext cx="1250157" cy="12501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619AE3"/>
                    </a:gs>
                    <a:gs pos="100000">
                      <a:srgbClr val="336AA6"/>
                    </a:gs>
                  </a:gsLst>
                  <a:lin ang="5400000"/>
                </a:gradFill>
                <a:ln w="12700">
                  <a:miter lim="400000"/>
                </a:ln>
                <a:effectLst>
                  <a:outerShdw blurRad="50800" dist="12700" rotWithShape="0">
                    <a:srgbClr val="000000">
                      <a:alpha val="50000"/>
                    </a:srgbClr>
                  </a:outerShdw>
                </a:effectLst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lIns="0" tIns="0" rIns="0" bIns="0" anchor="ctr"/>
                <a:lstStyle>
                  <a:lvl1pPr>
                    <a:defRPr sz="3000">
                      <a:solidFill>
                        <a:srgbClr val="FFFFFF"/>
                      </a:solidFill>
                    </a:defRPr>
                  </a:lvl1pPr>
                </a:lstStyle>
                <a:p>
                  <a:pPr algn="ctr" defTabSz="308048">
                    <a:defRPr sz="1800">
                      <a:solidFill>
                        <a:srgbClr val="000000"/>
                      </a:solidFill>
                    </a:defRPr>
                  </a:pPr>
                  <a:r>
                    <a:rPr sz="1050" dirty="0">
                      <a:solidFill>
                        <a:srgbClr val="000000"/>
                      </a:solidFill>
                      <a:latin typeface="Calibri"/>
                      <a:ea typeface="+mn-ea"/>
                      <a:cs typeface="+mn-cs"/>
                      <a:sym typeface="Helvetica Light"/>
                    </a:rPr>
                    <a:t>Scopus</a:t>
                  </a:r>
                </a:p>
              </p:txBody>
            </p:sp>
            <p:cxnSp>
              <p:nvCxnSpPr>
                <p:cNvPr id="18" name="Connector 111"/>
                <p:cNvCxnSpPr/>
                <p:nvPr/>
              </p:nvCxnSpPr>
              <p:spPr>
                <a:xfrm>
                  <a:off x="4572000" y="2643063"/>
                  <a:ext cx="0" cy="656395"/>
                </a:xfrm>
                <a:prstGeom prst="straightConnector1">
                  <a:avLst/>
                </a:prstGeom>
                <a:ln w="88900">
                  <a:solidFill>
                    <a:srgbClr val="CE7123"/>
                  </a:solidFill>
                  <a:miter lim="400000"/>
                  <a:headEnd type="triangle"/>
                  <a:tailEnd type="triangle"/>
                </a:ln>
              </p:spPr>
            </p:cxnSp>
            <p:cxnSp>
              <p:nvCxnSpPr>
                <p:cNvPr id="19" name="Connector 112"/>
                <p:cNvCxnSpPr/>
                <p:nvPr/>
              </p:nvCxnSpPr>
              <p:spPr>
                <a:xfrm flipH="1" flipV="1">
                  <a:off x="3388576" y="2930966"/>
                  <a:ext cx="709769" cy="606802"/>
                </a:xfrm>
                <a:prstGeom prst="straightConnector1">
                  <a:avLst/>
                </a:prstGeom>
                <a:ln w="88900">
                  <a:solidFill>
                    <a:srgbClr val="4178B8"/>
                  </a:solidFill>
                  <a:miter lim="400000"/>
                  <a:headEnd type="triangle"/>
                  <a:tailEnd type="triangle"/>
                </a:ln>
              </p:spPr>
            </p:cxnSp>
            <p:cxnSp>
              <p:nvCxnSpPr>
                <p:cNvPr id="20" name="Connector 113"/>
                <p:cNvCxnSpPr/>
                <p:nvPr/>
              </p:nvCxnSpPr>
              <p:spPr>
                <a:xfrm flipH="1">
                  <a:off x="3140151" y="4030077"/>
                  <a:ext cx="806771" cy="125940"/>
                </a:xfrm>
                <a:prstGeom prst="straightConnector1">
                  <a:avLst/>
                </a:prstGeom>
                <a:ln w="88900">
                  <a:solidFill>
                    <a:srgbClr val="4178B8"/>
                  </a:solidFill>
                  <a:miter lim="400000"/>
                  <a:headEnd type="triangle"/>
                </a:ln>
              </p:spPr>
            </p:cxnSp>
            <p:cxnSp>
              <p:nvCxnSpPr>
                <p:cNvPr id="21" name="Connector 114"/>
                <p:cNvCxnSpPr/>
                <p:nvPr/>
              </p:nvCxnSpPr>
              <p:spPr>
                <a:xfrm flipH="1" flipV="1">
                  <a:off x="5197079" y="4030077"/>
                  <a:ext cx="688949" cy="125940"/>
                </a:xfrm>
                <a:prstGeom prst="straightConnector1">
                  <a:avLst/>
                </a:prstGeom>
                <a:ln w="88900">
                  <a:solidFill>
                    <a:srgbClr val="CE7123"/>
                  </a:solidFill>
                  <a:miter lim="400000"/>
                  <a:tailEnd type="triangle"/>
                </a:ln>
              </p:spPr>
            </p:cxnSp>
            <p:cxnSp>
              <p:nvCxnSpPr>
                <p:cNvPr id="22" name="Connector 115"/>
                <p:cNvCxnSpPr/>
                <p:nvPr/>
              </p:nvCxnSpPr>
              <p:spPr>
                <a:xfrm>
                  <a:off x="4860850" y="4419345"/>
                  <a:ext cx="336228" cy="561005"/>
                </a:xfrm>
                <a:prstGeom prst="straightConnector1">
                  <a:avLst/>
                </a:prstGeom>
                <a:ln w="88900">
                  <a:solidFill>
                    <a:srgbClr val="CE7123"/>
                  </a:solidFill>
                  <a:miter lim="400000"/>
                  <a:headEnd type="triangle"/>
                </a:ln>
              </p:spPr>
            </p:cxnSp>
            <p:cxnSp>
              <p:nvCxnSpPr>
                <p:cNvPr id="23" name="Connector 116"/>
                <p:cNvCxnSpPr/>
                <p:nvPr/>
              </p:nvCxnSpPr>
              <p:spPr>
                <a:xfrm flipH="1">
                  <a:off x="5059967" y="2930966"/>
                  <a:ext cx="698321" cy="606802"/>
                </a:xfrm>
                <a:prstGeom prst="straightConnector1">
                  <a:avLst/>
                </a:prstGeom>
                <a:ln w="88900">
                  <a:solidFill>
                    <a:srgbClr val="CE7123"/>
                  </a:solidFill>
                  <a:miter lim="400000"/>
                  <a:headEnd type="triangle"/>
                  <a:tailEnd type="triangle"/>
                </a:ln>
              </p:spPr>
            </p:cxnSp>
            <p:cxnSp>
              <p:nvCxnSpPr>
                <p:cNvPr id="24" name="Connector 117"/>
                <p:cNvCxnSpPr/>
                <p:nvPr/>
              </p:nvCxnSpPr>
              <p:spPr>
                <a:xfrm flipH="1">
                  <a:off x="3946922" y="4419345"/>
                  <a:ext cx="354694" cy="561005"/>
                </a:xfrm>
                <a:prstGeom prst="straightConnector1">
                  <a:avLst/>
                </a:prstGeom>
                <a:ln w="88900">
                  <a:solidFill>
                    <a:srgbClr val="CE7123"/>
                  </a:solidFill>
                  <a:miter lim="400000"/>
                  <a:tailEnd type="triangle"/>
                </a:ln>
              </p:spPr>
            </p:cxnSp>
          </p:grpSp>
          <p:pic>
            <p:nvPicPr>
              <p:cNvPr id="29" name="Imagem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82649" y="3341886"/>
                <a:ext cx="288353" cy="287997"/>
              </a:xfrm>
              <a:prstGeom prst="rect">
                <a:avLst/>
              </a:prstGeom>
            </p:spPr>
          </p:pic>
          <p:pic>
            <p:nvPicPr>
              <p:cNvPr id="30" name="Imagem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36171" y="3529261"/>
                <a:ext cx="288353" cy="287997"/>
              </a:xfrm>
              <a:prstGeom prst="rect">
                <a:avLst/>
              </a:prstGeom>
            </p:spPr>
          </p:pic>
          <p:pic>
            <p:nvPicPr>
              <p:cNvPr id="33" name="Imagem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56519" y="4027534"/>
                <a:ext cx="288353" cy="287997"/>
              </a:xfrm>
              <a:prstGeom prst="rect">
                <a:avLst/>
              </a:prstGeom>
            </p:spPr>
          </p:pic>
        </p:grp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2249" y="3571465"/>
            <a:ext cx="2303699" cy="91470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4858877" y="816819"/>
            <a:ext cx="296081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pt-PT" sz="135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The</a:t>
            </a:r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pt-PT" sz="135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same</a:t>
            </a:r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pt-PT" sz="135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metadata</a:t>
            </a:r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in </a:t>
            </a:r>
            <a:r>
              <a:rPr lang="pt-PT" sz="135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any</a:t>
            </a:r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CRIS.</a:t>
            </a:r>
            <a:endParaRPr lang="pt-PT" sz="1350" b="1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00190" y="814252"/>
            <a:ext cx="296081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The same files in </a:t>
            </a:r>
            <a:r>
              <a:rPr lang="pt-PT" sz="135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any</a:t>
            </a:r>
            <a:r>
              <a:rPr lang="pt-PT" sz="135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device.</a:t>
            </a:r>
            <a:endParaRPr lang="pt-PT" sz="1350" b="1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921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Shape 5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Architecture and API</a:t>
            </a:r>
          </a:p>
        </p:txBody>
      </p:sp>
      <p:sp>
        <p:nvSpPr>
          <p:cNvPr id="514" name="Shape 5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300"/>
              </a:spcAft>
              <a:buSzPct val="100000"/>
              <a:buChar char="●"/>
            </a:pPr>
            <a:r>
              <a:rPr lang="en" sz="1800" dirty="0"/>
              <a:t>The </a:t>
            </a:r>
            <a:r>
              <a:rPr lang="en" sz="1800" dirty="0">
                <a:latin typeface="Roboto Mono"/>
                <a:ea typeface="Roboto Mono"/>
                <a:cs typeface="Roboto Mono"/>
                <a:sym typeface="Roboto Mono"/>
              </a:rPr>
              <a:t>PTCRISync</a:t>
            </a:r>
            <a:r>
              <a:rPr lang="en" sz="1800" dirty="0"/>
              <a:t> library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Char char="○"/>
            </a:pPr>
            <a:r>
              <a:rPr lang="en" sz="1400" dirty="0"/>
              <a:t>Is purely stateless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Char char="○"/>
            </a:pPr>
            <a:r>
              <a:rPr lang="en" sz="1400" dirty="0"/>
              <a:t>Input data follows ORCID format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Char char="○"/>
            </a:pPr>
            <a:r>
              <a:rPr lang="en" sz="1400" dirty="0"/>
              <a:t>Available in Java and as a web-service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Char char="○"/>
            </a:pPr>
            <a:r>
              <a:rPr lang="en" sz="1400" dirty="0"/>
              <a:t>Built on top of an ORCID client wrapper</a:t>
            </a:r>
          </a:p>
          <a:p>
            <a:pPr marL="457200" marR="0" lvl="0" indent="-342900" algn="l" rtl="0">
              <a:spcBef>
                <a:spcPts val="0"/>
              </a:spcBef>
              <a:spcAft>
                <a:spcPts val="300"/>
              </a:spcAft>
              <a:buSzPct val="100000"/>
              <a:buChar char="●"/>
            </a:pPr>
            <a:r>
              <a:rPr lang="en" sz="1800" dirty="0"/>
              <a:t>Current API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Font typeface="Roboto Mono"/>
              <a:buChar char="○"/>
            </a:pPr>
            <a:r>
              <a:rPr lang="en" sz="1400" dirty="0">
                <a:latin typeface="Roboto Mono"/>
                <a:ea typeface="Roboto Mono"/>
                <a:cs typeface="Roboto Mono"/>
                <a:sym typeface="Roboto Mono"/>
              </a:rPr>
              <a:t>exportWorks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Font typeface="Roboto Mono"/>
              <a:buChar char="○"/>
            </a:pPr>
            <a:r>
              <a:rPr lang="en" sz="1400" dirty="0">
                <a:latin typeface="Roboto Mono"/>
                <a:ea typeface="Roboto Mono"/>
                <a:cs typeface="Roboto Mono"/>
                <a:sym typeface="Roboto Mono"/>
              </a:rPr>
              <a:t>importWorks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Font typeface="Roboto Mono"/>
              <a:buChar char="○"/>
            </a:pPr>
            <a:r>
              <a:rPr lang="en" sz="1400" dirty="0">
                <a:latin typeface="Roboto Mono"/>
                <a:ea typeface="Roboto Mono"/>
                <a:cs typeface="Roboto Mono"/>
                <a:sym typeface="Roboto Mono"/>
              </a:rPr>
              <a:t>importUpdates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Font typeface="Roboto Mono"/>
              <a:buChar char="○"/>
            </a:pPr>
            <a:r>
              <a:rPr lang="en" sz="1400" dirty="0">
                <a:latin typeface="Roboto Mono"/>
                <a:ea typeface="Roboto Mono"/>
                <a:cs typeface="Roboto Mono"/>
                <a:sym typeface="Roboto Mono"/>
              </a:rPr>
              <a:t>importInvalid</a:t>
            </a:r>
          </a:p>
          <a:p>
            <a:pPr marL="914400" marR="0" lvl="1" indent="-317500" algn="l" rtl="0">
              <a:spcBef>
                <a:spcPts val="0"/>
              </a:spcBef>
              <a:spcAft>
                <a:spcPts val="300"/>
              </a:spcAft>
              <a:buSzPct val="100000"/>
              <a:buFont typeface="Roboto Mono"/>
              <a:buChar char="○"/>
            </a:pPr>
            <a:r>
              <a:rPr lang="en" sz="1400" dirty="0">
                <a:latin typeface="Roboto Mono"/>
                <a:ea typeface="Roboto Mono"/>
                <a:cs typeface="Roboto Mono"/>
                <a:sym typeface="Roboto Mono"/>
              </a:rPr>
              <a:t>importCounter</a:t>
            </a:r>
          </a:p>
        </p:txBody>
      </p:sp>
      <p:pic>
        <p:nvPicPr>
          <p:cNvPr id="515" name="Shape 515" descr="arch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0400" y="1017724"/>
            <a:ext cx="3294055" cy="3675724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Shape 51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8</a:t>
            </a:fld>
            <a:endParaRPr lang="en"/>
          </a:p>
        </p:txBody>
      </p:sp>
      <p:pic>
        <p:nvPicPr>
          <p:cNvPr id="1028" name="Picture 4" descr="sign sync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125" y="1885950"/>
            <a:ext cx="478604" cy="47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51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PTRISync</a:t>
            </a:r>
            <a:r>
              <a:rPr lang="en-US" dirty="0" smtClean="0"/>
              <a:t>: the framework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86CB4B4D-7CA3-9044-876B-883B54F8677D}" type="slidenum">
              <a:rPr lang="pt-PT" smtClean="0"/>
              <a:pPr/>
              <a:t>9</a:t>
            </a:fld>
            <a:endParaRPr lang="pt-PT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87603302"/>
              </p:ext>
            </p:extLst>
          </p:nvPr>
        </p:nvGraphicFramePr>
        <p:xfrm>
          <a:off x="1354219" y="927780"/>
          <a:ext cx="7055854" cy="3780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084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Figures</a:t>
            </a:r>
            <a:endParaRPr lang="pt-PT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" sz="2800" dirty="0">
                <a:latin typeface="Calibri"/>
                <a:ea typeface="Calibri"/>
                <a:cs typeface="Calibri"/>
                <a:sym typeface="Calibri"/>
              </a:rPr>
              <a:t>210 305</a:t>
            </a:r>
          </a:p>
          <a:p>
            <a:r>
              <a:rPr lang="pt-PT" sz="2800" dirty="0" smtClean="0">
                <a:latin typeface="Calibri"/>
                <a:ea typeface="Calibri"/>
                <a:cs typeface="Calibri"/>
              </a:rPr>
              <a:t>3 </a:t>
            </a:r>
            <a:r>
              <a:rPr lang="pt-PT" sz="2800" dirty="0">
                <a:latin typeface="Calibri"/>
                <a:ea typeface="Calibri"/>
                <a:cs typeface="Calibri"/>
              </a:rPr>
              <a:t>(+/- 50%)</a:t>
            </a:r>
          </a:p>
          <a:p>
            <a:r>
              <a:rPr lang="en" sz="2800" dirty="0" smtClean="0">
                <a:latin typeface="Calibri"/>
                <a:ea typeface="Calibri"/>
                <a:cs typeface="Calibri"/>
                <a:sym typeface="Calibri"/>
              </a:rPr>
              <a:t>3</a:t>
            </a:r>
          </a:p>
          <a:p>
            <a:r>
              <a:rPr lang="en" sz="2800" dirty="0">
                <a:latin typeface="Calibri"/>
                <a:ea typeface="Calibri"/>
                <a:cs typeface="Calibri"/>
                <a:sym typeface="Calibri"/>
              </a:rPr>
              <a:t>6760 </a:t>
            </a:r>
            <a:r>
              <a:rPr lang="en" sz="2800" dirty="0" smtClean="0">
                <a:latin typeface="Calibri"/>
                <a:ea typeface="Calibri"/>
                <a:cs typeface="Calibri"/>
                <a:sym typeface="Calibri"/>
              </a:rPr>
              <a:t>– 20280 d</a:t>
            </a:r>
            <a:endParaRPr lang="en" sz="2800" dirty="0">
              <a:latin typeface="Calibri"/>
              <a:ea typeface="Calibri"/>
              <a:cs typeface="Calibri"/>
              <a:sym typeface="Calibri"/>
            </a:endParaRPr>
          </a:p>
          <a:p>
            <a:r>
              <a:rPr lang="en" sz="2800" dirty="0" smtClean="0">
                <a:latin typeface="Calibri"/>
                <a:ea typeface="Calibri"/>
                <a:cs typeface="Calibri"/>
                <a:sym typeface="Calibri"/>
              </a:rPr>
              <a:t>636 </a:t>
            </a:r>
            <a:r>
              <a:rPr lang="en" sz="2800" dirty="0">
                <a:latin typeface="Calibri"/>
                <a:ea typeface="Calibri"/>
                <a:cs typeface="Calibri"/>
                <a:sym typeface="Calibri"/>
              </a:rPr>
              <a:t>476 € - 1,909,426 €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4357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000"/>
              <a:t>E</a:t>
            </a:r>
            <a:r>
              <a:rPr lang="en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stimate benefits: assumptions</a:t>
            </a:r>
          </a:p>
        </p:txBody>
      </p:sp>
      <p:sp>
        <p:nvSpPr>
          <p:cNvPr id="172" name="Shape 172"/>
          <p:cNvSpPr txBox="1"/>
          <p:nvPr/>
        </p:nvSpPr>
        <p:spPr>
          <a:xfrm>
            <a:off x="356750" y="384565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800"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ssumptions:</a:t>
            </a:r>
          </a:p>
          <a:p>
            <a:pPr marL="171359" marR="0" lvl="0" indent="-133259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Average registration time = 3 minutes (average for depositing an article in a repository is between 6 to 10 minutes Houghton et all. (2009). </a:t>
            </a:r>
          </a:p>
          <a:p>
            <a:pPr marL="171359" marR="0" lvl="0" indent="-133259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authors and coauthors = average 3 by publication. </a:t>
            </a:r>
          </a:p>
          <a:p>
            <a:pPr marL="171359" marR="0" lvl="0" indent="-133259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Publications = 210 305, in which 166 245 are obtained from DGEEC / MEd - MCTES, values since 1998 up until 2014 and up until 2016 were obtained through Thomson Reuters. </a:t>
            </a:r>
          </a:p>
          <a:p>
            <a:pPr marL="171359" marR="0" lvl="0" indent="-133259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Average Salary = investigator </a:t>
            </a:r>
            <a:r>
              <a:rPr lang="en" sz="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29 000eur</a:t>
            </a:r>
            <a:r>
              <a:rPr lang="en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(Value obtained from the 2007 study by the Commission European - salary comparisons in 2006). To calculate the average annual publications were taken into account only the years 2014 to 2016.</a:t>
            </a:r>
          </a:p>
        </p:txBody>
      </p:sp>
      <p:graphicFrame>
        <p:nvGraphicFramePr>
          <p:cNvPr id="173" name="Shape 173"/>
          <p:cNvGraphicFramePr/>
          <p:nvPr/>
        </p:nvGraphicFramePr>
        <p:xfrm>
          <a:off x="999400" y="838395"/>
          <a:ext cx="6932275" cy="2953272"/>
        </p:xfrm>
        <a:graphic>
          <a:graphicData uri="http://schemas.openxmlformats.org/drawingml/2006/table">
            <a:tbl>
              <a:tblPr>
                <a:noFill/>
                <a:tableStyleId>{C84C2694-7C59-4898-A195-FCDB61E549A7}</a:tableStyleId>
              </a:tblPr>
              <a:tblGrid>
                <a:gridCol w="5159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6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Global variables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0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Average time to register a job in (in minutes)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 (+ 50%, -50%)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0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Average number of coauthors by publication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Variables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0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 number of publications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          	210 305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Annual variables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0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Annual number of publications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             	20,533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45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Average annual salary of a researcher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" sz="12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29 000 €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74" name="Shape 174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11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000"/>
              <a:t>E</a:t>
            </a:r>
            <a:r>
              <a:rPr lang="en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stimates benefits (1998-2016): Time and </a:t>
            </a:r>
            <a:r>
              <a:rPr lang="en" sz="3000"/>
              <a:t>Euros</a:t>
            </a:r>
          </a:p>
        </p:txBody>
      </p:sp>
      <p:graphicFrame>
        <p:nvGraphicFramePr>
          <p:cNvPr id="181" name="Shape 181"/>
          <p:cNvGraphicFramePr/>
          <p:nvPr/>
        </p:nvGraphicFramePr>
        <p:xfrm>
          <a:off x="520822" y="1437750"/>
          <a:ext cx="8102875" cy="2562650"/>
        </p:xfrm>
        <a:graphic>
          <a:graphicData uri="http://schemas.openxmlformats.org/drawingml/2006/table">
            <a:tbl>
              <a:tblPr>
                <a:noFill/>
                <a:tableStyleId>{C84C2694-7C59-4898-A195-FCDB61E549A7}</a:tableStyleId>
              </a:tblPr>
              <a:tblGrid>
                <a:gridCol w="1905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3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4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965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#systems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Time</a:t>
                      </a:r>
                      <a:r>
                        <a:rPr lang="en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(in days)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5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</a:t>
                      </a: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uros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 ORCID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2254 - 6760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212 159 € - 636 476 €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4507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- 13520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424,317 € - 1,272,951 €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6760</a:t>
                      </a:r>
                      <a:r>
                        <a:rPr lang="en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- 20280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636 476 € - 1,909,426 €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9014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- 27040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848,634 € - 2,545,901 €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11267 - 33800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1,060,792 € - 3,182,376 €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82" name="Shape 18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12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Estimates annual benefits: time and euros</a:t>
            </a:r>
          </a:p>
        </p:txBody>
      </p:sp>
      <p:graphicFrame>
        <p:nvGraphicFramePr>
          <p:cNvPr id="189" name="Shape 189"/>
          <p:cNvGraphicFramePr/>
          <p:nvPr/>
        </p:nvGraphicFramePr>
        <p:xfrm>
          <a:off x="581614" y="1368130"/>
          <a:ext cx="7981250" cy="2572650"/>
        </p:xfrm>
        <a:graphic>
          <a:graphicData uri="http://schemas.openxmlformats.org/drawingml/2006/table">
            <a:tbl>
              <a:tblPr>
                <a:noFill/>
                <a:tableStyleId>{C84C2694-7C59-4898-A195-FCDB61E549A7}</a:tableStyleId>
              </a:tblPr>
              <a:tblGrid>
                <a:gridCol w="196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965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#systems 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Time</a:t>
                      </a:r>
                      <a:r>
                        <a:rPr lang="en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(in days)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5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</a:t>
                      </a:r>
                      <a:r>
                        <a:rPr lang="en" sz="15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uros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 ORCID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220 - 660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20 714 € - 62 142 €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440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1320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41 428 €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- 124 284 €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660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- 1980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62 142 € - 186 426 €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880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2640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82,856 €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- 248 568 €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600"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1100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3300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103 570 € -</a:t>
                      </a:r>
                      <a:r>
                        <a:rPr lang="en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400" b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310 710 €</a:t>
                      </a:r>
                    </a:p>
                  </a:txBody>
                  <a:tcPr marL="91450" marR="914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0" name="Shape 190"/>
          <p:cNvSpPr txBox="1"/>
          <p:nvPr/>
        </p:nvSpPr>
        <p:spPr>
          <a:xfrm>
            <a:off x="1943690" y="4239260"/>
            <a:ext cx="5256600" cy="34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1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24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simulador</a:t>
            </a:r>
          </a:p>
        </p:txBody>
      </p:sp>
      <p:sp>
        <p:nvSpPr>
          <p:cNvPr id="191" name="Shape 19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13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4000"/>
              <a:t>I</a:t>
            </a:r>
            <a:r>
              <a:rPr lang="en" sz="4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mplementations</a:t>
            </a:r>
          </a:p>
        </p:txBody>
      </p:sp>
      <p:pic>
        <p:nvPicPr>
          <p:cNvPr id="197" name="Shape 197" descr="https://static.wixstatic.com/media/a8bd7c_fc7b8474b8074e6ab0b978b5e20b953a~mv2.png/v1/fill/w_326,h_328,al_c,lg_1/a8bd7c_fc7b8474b8074e6ab0b978b5e20b953a~mv2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539" y="927748"/>
            <a:ext cx="1917299" cy="1929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Shape 1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5480" y="988780"/>
            <a:ext cx="4857900" cy="1238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Shape 19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74569" y="2964695"/>
            <a:ext cx="4919699" cy="111228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Shape 200"/>
          <p:cNvSpPr txBox="1"/>
          <p:nvPr/>
        </p:nvSpPr>
        <p:spPr>
          <a:xfrm>
            <a:off x="4716000" y="3759750"/>
            <a:ext cx="3024300" cy="276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1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1800" i="1">
                <a:latin typeface="Calibri"/>
                <a:ea typeface="Calibri"/>
                <a:cs typeface="Calibri"/>
                <a:sym typeface="Calibri"/>
              </a:rPr>
              <a:t>In progress</a:t>
            </a:r>
          </a:p>
        </p:txBody>
      </p:sp>
      <p:sp>
        <p:nvSpPr>
          <p:cNvPr id="201" name="Shape 20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14</a:t>
            </a:fld>
            <a:endParaRPr lang="en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err="1" smtClean="0"/>
              <a:t>Average</a:t>
            </a:r>
            <a:r>
              <a:rPr lang="pt-PT" dirty="0" smtClean="0"/>
              <a:t> </a:t>
            </a:r>
            <a:r>
              <a:rPr lang="pt-PT" dirty="0" err="1" smtClean="0"/>
              <a:t>implementation</a:t>
            </a:r>
            <a:r>
              <a:rPr lang="pt-PT" dirty="0" smtClean="0"/>
              <a:t> time</a:t>
            </a:r>
            <a:endParaRPr lang="pt-P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91691"/>
            <a:ext cx="8496944" cy="160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PT" sz="4800" dirty="0" smtClean="0"/>
              <a:t>4 to 6 </a:t>
            </a:r>
            <a:r>
              <a:rPr lang="pt-PT" sz="4800" dirty="0" err="1" smtClean="0"/>
              <a:t>weeks</a:t>
            </a:r>
            <a:endParaRPr lang="pt-PT" sz="4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/>
        <p:txBody>
          <a:bodyPr/>
          <a:lstStyle/>
          <a:p>
            <a:fld id="{9AA1933C-DC70-47F1-B248-1059ECB4FE65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30/05/2017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15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More </a:t>
            </a:r>
            <a:r>
              <a:rPr lang="pt-PT" dirty="0" err="1" smtClean="0"/>
              <a:t>info</a:t>
            </a:r>
            <a:endParaRPr lang="pt-P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>
                <a:hlinkClick r:id="rId2"/>
              </a:rPr>
              <a:t>https://</a:t>
            </a:r>
            <a:r>
              <a:rPr lang="pt-PT" dirty="0" smtClean="0">
                <a:hlinkClick r:id="rId2"/>
              </a:rPr>
              <a:t>vimeo.com/215320281</a:t>
            </a:r>
            <a:endParaRPr lang="pt-PT" dirty="0" smtClean="0"/>
          </a:p>
          <a:p>
            <a:endParaRPr lang="pt-PT" dirty="0" smtClean="0">
              <a:hlinkClick r:id="rId3"/>
            </a:endParaRPr>
          </a:p>
          <a:p>
            <a:r>
              <a:rPr lang="pt-PT" dirty="0" smtClean="0">
                <a:hlinkClick r:id="rId3"/>
              </a:rPr>
              <a:t>https</a:t>
            </a:r>
            <a:r>
              <a:rPr lang="pt-PT" dirty="0">
                <a:hlinkClick r:id="rId3"/>
              </a:rPr>
              <a:t>://</a:t>
            </a:r>
            <a:r>
              <a:rPr lang="pt-PT" dirty="0" smtClean="0">
                <a:hlinkClick r:id="rId3"/>
              </a:rPr>
              <a:t>github.com/fccn/PTCRISync</a:t>
            </a:r>
            <a:endParaRPr lang="pt-PT" dirty="0" smtClean="0"/>
          </a:p>
          <a:p>
            <a:endParaRPr lang="pt-PT" dirty="0" smtClean="0">
              <a:hlinkClick r:id="rId4"/>
            </a:endParaRPr>
          </a:p>
          <a:p>
            <a:r>
              <a:rPr lang="pt-PT" dirty="0" smtClean="0">
                <a:hlinkClick r:id="rId4"/>
              </a:rPr>
              <a:t>https</a:t>
            </a:r>
            <a:r>
              <a:rPr lang="pt-PT" dirty="0">
                <a:hlinkClick r:id="rId4"/>
              </a:rPr>
              <a:t>://</a:t>
            </a:r>
            <a:r>
              <a:rPr lang="pt-PT" dirty="0" smtClean="0">
                <a:hlinkClick r:id="rId4"/>
              </a:rPr>
              <a:t>docs.google.com/presentation/d/19K08FB_g9y3VqKRNTaweOeL4awdvQVC6nd6E6-GKjvU/edit</a:t>
            </a:r>
            <a:endParaRPr lang="pt-PT" dirty="0" smtClean="0"/>
          </a:p>
          <a:p>
            <a:endParaRPr lang="pt-PT" dirty="0"/>
          </a:p>
          <a:p>
            <a:r>
              <a:rPr lang="pt-PT" dirty="0" smtClean="0">
                <a:hlinkClick r:id="rId5"/>
              </a:rPr>
              <a:t>ptcrisync@googlegroups.com</a:t>
            </a:r>
            <a:r>
              <a:rPr lang="pt-PT" dirty="0" smtClean="0"/>
              <a:t> (e-mail)</a:t>
            </a:r>
          </a:p>
          <a:p>
            <a:endParaRPr lang="pt-P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/>
        <p:txBody>
          <a:bodyPr/>
          <a:lstStyle/>
          <a:p>
            <a:fld id="{9AA1933C-DC70-47F1-B248-1059ECB4FE65}" type="datetime1">
              <a:rPr lang="pt-PT" smtClean="0">
                <a:solidFill>
                  <a:prstClr val="black">
                    <a:tint val="75000"/>
                  </a:prstClr>
                </a:solidFill>
              </a:rPr>
              <a:t>30/05/2017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D0E457BE-0D72-4F03-A84E-85977BACCBAE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pt-PT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15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600"/>
              <a:t>Team</a:t>
            </a:r>
          </a:p>
        </p:txBody>
      </p:sp>
      <p:graphicFrame>
        <p:nvGraphicFramePr>
          <p:cNvPr id="99" name="Shape 99"/>
          <p:cNvGraphicFramePr/>
          <p:nvPr/>
        </p:nvGraphicFramePr>
        <p:xfrm>
          <a:off x="709775" y="905000"/>
          <a:ext cx="7380150" cy="3853165"/>
        </p:xfrm>
        <a:graphic>
          <a:graphicData uri="http://schemas.openxmlformats.org/drawingml/2006/table">
            <a:tbl>
              <a:tblPr>
                <a:noFill/>
                <a:tableStyleId>{CE8FED46-F500-4837-B840-8694138183BE}</a:tableStyleId>
              </a:tblPr>
              <a:tblGrid>
                <a:gridCol w="139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1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1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61725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140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Alcino Cunha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Library design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3"/>
                        </a:rPr>
                        <a:t>0000-0002-2714-8027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António Lopes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Integrator &amp; developer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4"/>
                        </a:rPr>
                        <a:t>0000-0003-3045-0304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Bruno Monteiro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UX Designer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João Mendes Moreira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Project Leader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5"/>
                        </a:rPr>
                        <a:t>0000-0002-9081-2728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Luís Pedro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Integrator &amp; developer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highlight>
                            <a:srgbClr val="FFFFFF"/>
                          </a:highlight>
                          <a:latin typeface="Calibri"/>
                          <a:ea typeface="Calibri"/>
                          <a:cs typeface="Calibri"/>
                          <a:sym typeface="Calibri"/>
                          <a:hlinkClick r:id="rId6"/>
                        </a:rPr>
                        <a:t>0000-0002-3936-6531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23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666666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075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Nelson Madeira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Integrator &amp; developer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7"/>
                        </a:rPr>
                        <a:t>0000-0002-4575-4354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Nuno Macedo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Library design &amp; developer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8"/>
                        </a:rPr>
                        <a:t>0000-0002-4817-948X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r>
                        <a:rPr lang="en" sz="10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Paulo Graça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Developer</a:t>
                      </a:r>
                    </a:p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22222"/>
                        <a:buFont typeface="Arial"/>
                        <a:buNone/>
                      </a:pPr>
                      <a:r>
                        <a:rPr lang="en" sz="900" u="sng">
                          <a:solidFill>
                            <a:schemeClr val="hlink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  <a:hlinkClick r:id="rId9"/>
                        </a:rPr>
                        <a:t>0000-0002-3503-4812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endParaRPr sz="1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110000"/>
                        <a:buFont typeface="Arial"/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0" name="Shape 100" descr="IMG_0090-001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321475" y="973713"/>
            <a:ext cx="1169171" cy="122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Shape 101" descr="IMG_8495-small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732614" y="2902045"/>
            <a:ext cx="1227050" cy="122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17</a:t>
            </a:fld>
            <a:endParaRPr lang="en"/>
          </a:p>
        </p:txBody>
      </p:sp>
      <p:pic>
        <p:nvPicPr>
          <p:cNvPr id="103" name="Shape 103"/>
          <p:cNvPicPr preferRelativeResize="0"/>
          <p:nvPr/>
        </p:nvPicPr>
        <p:blipFill rotWithShape="1">
          <a:blip r:embed="rId12">
            <a:alphaModFix/>
          </a:blip>
          <a:srcRect l="7755" t="3854" r="7755" b="15836"/>
          <a:stretch/>
        </p:blipFill>
        <p:spPr>
          <a:xfrm>
            <a:off x="3836387" y="939362"/>
            <a:ext cx="1019522" cy="129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Shape 104" descr="António Lopes_0008 1x1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265750" y="971950"/>
            <a:ext cx="1227050" cy="1227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Shape 105" descr="a12f976c8de4b44245d3a6e407c53244.jpe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19725" y="1000887"/>
            <a:ext cx="1169175" cy="116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Shape 106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294687" y="2926262"/>
            <a:ext cx="1169174" cy="1175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884675" y="1004550"/>
            <a:ext cx="950650" cy="1227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Shape 108" descr="foto.jp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848724" y="2952275"/>
            <a:ext cx="1064108" cy="1175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4668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Shape 801"/>
          <p:cNvSpPr txBox="1"/>
          <p:nvPr/>
        </p:nvSpPr>
        <p:spPr>
          <a:xfrm>
            <a:off x="323639" y="141480"/>
            <a:ext cx="8497200" cy="786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buSzPct val="25000"/>
              <a:buNone/>
            </a:pPr>
            <a:r>
              <a:rPr lang="en" sz="3600"/>
              <a:t>Future work</a:t>
            </a:r>
          </a:p>
        </p:txBody>
      </p:sp>
      <p:sp>
        <p:nvSpPr>
          <p:cNvPr id="802" name="Shape 802"/>
          <p:cNvSpPr txBox="1"/>
          <p:nvPr/>
        </p:nvSpPr>
        <p:spPr>
          <a:xfrm>
            <a:off x="323639" y="951480"/>
            <a:ext cx="8497200" cy="3510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3080" marR="0" lvl="0" indent="-279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" sz="1800" dirty="0"/>
              <a:t>ORCID tests and </a:t>
            </a:r>
            <a:r>
              <a:rPr lang="en" sz="1800" dirty="0" smtClean="0"/>
              <a:t>feedback (webinar 28-5-2017)</a:t>
            </a:r>
            <a:endParaRPr lang="en" sz="1800" dirty="0"/>
          </a:p>
          <a:p>
            <a:pPr marL="343080" marR="0" lvl="0" indent="-27958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" sz="1800" dirty="0"/>
              <a:t>PTCRISync adoption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Webinar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Workshop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Call for participation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Support to potential adopters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Offered directly by ORCID?</a:t>
            </a:r>
          </a:p>
          <a:p>
            <a:pPr marL="343080" marR="0" lvl="0" indent="-27958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" sz="1800" dirty="0"/>
              <a:t>Synchronize better and more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Recognize safely more updates (edits) and more CV elements</a:t>
            </a:r>
          </a:p>
          <a:p>
            <a:pPr marL="743040" lvl="1" indent="-23504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lphaLcPeriod"/>
            </a:pPr>
            <a:r>
              <a:rPr lang="en" sz="1800" dirty="0">
                <a:solidFill>
                  <a:schemeClr val="dk1"/>
                </a:solidFill>
              </a:rPr>
              <a:t>Distributed synchronization</a:t>
            </a:r>
          </a:p>
          <a:p>
            <a:pPr marL="743040" marR="0" lvl="1" indent="-2350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lphaLcPeriod"/>
            </a:pPr>
            <a:r>
              <a:rPr lang="en" sz="1800" dirty="0"/>
              <a:t>“Better” timestamps (creation vs update dates, version vs date)</a:t>
            </a:r>
          </a:p>
        </p:txBody>
      </p:sp>
      <p:sp>
        <p:nvSpPr>
          <p:cNvPr id="803" name="Shape 80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18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16029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DEMO</a:t>
            </a:r>
            <a:endParaRPr lang="pt-PT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7760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Story</a:t>
            </a:r>
          </a:p>
        </p:txBody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SzPct val="100000"/>
              <a:buChar char="●"/>
            </a:pPr>
            <a:r>
              <a:rPr lang="en" b="1"/>
              <a:t>Cátia Laranjeira</a:t>
            </a:r>
          </a:p>
          <a:p>
            <a:pPr marL="914400" lvl="1" indent="-228600" rtl="0">
              <a:lnSpc>
                <a:spcPct val="115000"/>
              </a:lnSpc>
              <a:spcBef>
                <a:spcPts val="0"/>
              </a:spcBef>
              <a:buChar char="○"/>
            </a:pPr>
            <a:r>
              <a:rPr lang="en" sz="1400"/>
              <a:t>Portuguese neuroscientist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SzPct val="100000"/>
              <a:buChar char="●"/>
            </a:pPr>
            <a:r>
              <a:rPr lang="en" b="1"/>
              <a:t>National Institute for Medical Research, UK (2007-2014)</a:t>
            </a:r>
          </a:p>
          <a:p>
            <a:pPr marL="914400" lvl="1" indent="-228600" rtl="0">
              <a:lnSpc>
                <a:spcPct val="115000"/>
              </a:lnSpc>
              <a:spcBef>
                <a:spcPts val="0"/>
              </a:spcBef>
              <a:buChar char="○"/>
            </a:pPr>
            <a:r>
              <a:rPr lang="en" sz="1400"/>
              <a:t>PhD and Research in UK, profile in ORCID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SzPct val="100000"/>
              <a:buChar char="●"/>
            </a:pPr>
            <a:r>
              <a:rPr lang="en" b="1"/>
              <a:t>IGC - Gulbenkian (2014-2016)</a:t>
            </a:r>
          </a:p>
          <a:p>
            <a:pPr marL="914400" lvl="1" indent="-228600" rtl="0">
              <a:lnSpc>
                <a:spcPct val="115000"/>
              </a:lnSpc>
              <a:spcBef>
                <a:spcPts val="0"/>
              </a:spcBef>
              <a:buChar char="○"/>
            </a:pPr>
            <a:r>
              <a:rPr lang="en" sz="1400"/>
              <a:t>Member in a Research Unit in Portugal, profile in Ciência Vitae, productions deposited in RCAAP</a:t>
            </a:r>
          </a:p>
          <a:p>
            <a:pPr marL="914400" lvl="1" indent="-228600" rtl="0">
              <a:lnSpc>
                <a:spcPct val="115000"/>
              </a:lnSpc>
              <a:spcBef>
                <a:spcPts val="0"/>
              </a:spcBef>
              <a:buChar char="○"/>
            </a:pPr>
            <a:r>
              <a:rPr lang="en" sz="1400"/>
              <a:t>Applied for an FCT funded project</a:t>
            </a: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ct val="100000"/>
              <a:buChar char="●"/>
            </a:pPr>
            <a:r>
              <a:rPr lang="en" b="1"/>
              <a:t>ISCTE-IUL (2017)</a:t>
            </a:r>
          </a:p>
          <a:p>
            <a:pPr marL="914400" marR="0" lvl="1" indent="-22860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har char="○"/>
            </a:pPr>
            <a:r>
              <a:rPr lang="en" sz="1400"/>
              <a:t>A new challenge, profile in Ciência-IUL</a:t>
            </a:r>
          </a:p>
        </p:txBody>
      </p:sp>
      <p:sp>
        <p:nvSpPr>
          <p:cNvPr id="215" name="Shape 21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20</a:t>
            </a:fld>
            <a:endParaRPr lang="en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Demonstration</a:t>
            </a:r>
          </a:p>
        </p:txBody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100000"/>
              <a:buChar char="●"/>
            </a:pPr>
            <a:r>
              <a:rPr lang="en" dirty="0">
                <a:solidFill>
                  <a:srgbClr val="999999"/>
                </a:solidFill>
              </a:rPr>
              <a:t>National Institute for Medical Research, UK: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400" b="1" dirty="0"/>
              <a:t>Update ORCID profile with scientific production registered in international systems (Scopus, or Crossref) and Bibtex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28571"/>
              <a:buChar char="●"/>
            </a:pPr>
            <a:r>
              <a:rPr lang="en" dirty="0">
                <a:solidFill>
                  <a:srgbClr val="999999"/>
                </a:solidFill>
              </a:rPr>
              <a:t>IGC - Gulbenkian: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 dirty="0">
                <a:solidFill>
                  <a:srgbClr val="999999"/>
                </a:solidFill>
              </a:rPr>
              <a:t>Update Ciência Vitae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 dirty="0">
                <a:solidFill>
                  <a:srgbClr val="999999"/>
                </a:solidFill>
              </a:rPr>
              <a:t>Update ORCID profile with productions stored in RCAAP (DSpace) and then synchronize incrementally with Ciência Vitae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●"/>
            </a:pPr>
            <a:r>
              <a:rPr lang="en" dirty="0">
                <a:solidFill>
                  <a:srgbClr val="999999"/>
                </a:solidFill>
              </a:rPr>
              <a:t>ISCTE-IUL: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 dirty="0">
                <a:solidFill>
                  <a:srgbClr val="999999"/>
                </a:solidFill>
              </a:rPr>
              <a:t>Update Ciência-IUL profile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 dirty="0">
                <a:solidFill>
                  <a:srgbClr val="999999"/>
                </a:solidFill>
              </a:rPr>
              <a:t>Merge duplicated works in Ciência-IUL</a:t>
            </a:r>
          </a:p>
        </p:txBody>
      </p:sp>
      <p:sp>
        <p:nvSpPr>
          <p:cNvPr id="222" name="Shape 22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21</a:t>
            </a:fld>
            <a:endParaRPr lang="en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Shape 227" descr="2017-03-30 14_01_34-ORCI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Shape 228"/>
          <p:cNvSpPr/>
          <p:nvPr/>
        </p:nvSpPr>
        <p:spPr>
          <a:xfrm>
            <a:off x="5323300" y="226600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9" name="Shape 22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22</a:t>
            </a:fld>
            <a:endParaRPr lang="en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Shape 234" descr="2017-03-30 14_03_53-Crossref Metadata Search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Shape 235"/>
          <p:cNvSpPr/>
          <p:nvPr/>
        </p:nvSpPr>
        <p:spPr>
          <a:xfrm>
            <a:off x="4448175" y="14444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6" name="Shape 23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23</a:t>
            </a:fld>
            <a:endParaRPr lang="en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Shape 241" descr="2017-03-30 14_04_34-ORCI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Shape 242"/>
          <p:cNvSpPr/>
          <p:nvPr/>
        </p:nvSpPr>
        <p:spPr>
          <a:xfrm>
            <a:off x="3108725" y="223030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3" name="Shape 24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24</a:t>
            </a:fld>
            <a:endParaRPr lang="en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Shape 248" descr="2017-03-30 14_05_57-Scopus2Orcid - Use the Scopus to Orcid Author details and documents wizard to co"/>
          <p:cNvPicPr preferRelativeResize="0"/>
          <p:nvPr/>
        </p:nvPicPr>
        <p:blipFill rotWithShape="1">
          <a:blip r:embed="rId3">
            <a:alphaModFix/>
          </a:blip>
          <a:srcRect r="20464" b="18440"/>
          <a:stretch/>
        </p:blipFill>
        <p:spPr>
          <a:xfrm>
            <a:off x="1213247" y="0"/>
            <a:ext cx="65499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Shape 249"/>
          <p:cNvSpPr/>
          <p:nvPr/>
        </p:nvSpPr>
        <p:spPr>
          <a:xfrm>
            <a:off x="1278150" y="16855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0" name="Shape 250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25</a:t>
            </a:fld>
            <a:endParaRPr lang="en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Shape 255" descr="2017-03-30 14_10_04-ORCI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Shape 256"/>
          <p:cNvSpPr/>
          <p:nvPr/>
        </p:nvSpPr>
        <p:spPr>
          <a:xfrm>
            <a:off x="2956925" y="24356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7" name="Shape 257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26</a:t>
            </a:fld>
            <a:endParaRPr lang="en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Shape 2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9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Shape 263"/>
          <p:cNvSpPr/>
          <p:nvPr/>
        </p:nvSpPr>
        <p:spPr>
          <a:xfrm>
            <a:off x="3983850" y="23017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4" name="Shape 264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27</a:t>
            </a:fld>
            <a:endParaRPr lang="en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Shape 2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7" y="0"/>
            <a:ext cx="671630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Shape 270"/>
          <p:cNvSpPr/>
          <p:nvPr/>
        </p:nvSpPr>
        <p:spPr>
          <a:xfrm>
            <a:off x="4028475" y="28464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1" name="Shape 27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28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Shape 2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50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Shape 277"/>
          <p:cNvSpPr/>
          <p:nvPr/>
        </p:nvSpPr>
        <p:spPr>
          <a:xfrm>
            <a:off x="2912275" y="36411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8" name="Shape 27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29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Demonstration</a:t>
            </a:r>
          </a:p>
        </p:txBody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National Institute for Medical Research, UK: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scientific production registered in international systems (Scopus, or Crossref) and Bibtex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28571"/>
              <a:buChar char="●"/>
            </a:pPr>
            <a:r>
              <a:rPr lang="en">
                <a:solidFill>
                  <a:srgbClr val="999999"/>
                </a:solidFill>
              </a:rPr>
              <a:t>IGC - Gulbenkian: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SzPct val="100000"/>
              <a:buChar char="○"/>
            </a:pPr>
            <a:r>
              <a:rPr lang="en" sz="1400" b="1"/>
              <a:t>Update Ciência Vitae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Update ORCID profile with productions stored in RCAAP (DSpace) and then synchronize incrementally with Ciência Vitae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ISCTE-IUL: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Update Ciência-IUL profile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Merge duplicated works in Ciência-IUL</a:t>
            </a:r>
          </a:p>
        </p:txBody>
      </p:sp>
      <p:sp>
        <p:nvSpPr>
          <p:cNvPr id="285" name="Shape 28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30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Shape 2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7" y="0"/>
            <a:ext cx="671630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Shape 291"/>
          <p:cNvSpPr/>
          <p:nvPr/>
        </p:nvSpPr>
        <p:spPr>
          <a:xfrm>
            <a:off x="4269600" y="76582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2" name="Shape 29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31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Shape 2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7" y="0"/>
            <a:ext cx="671630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Shape 298"/>
          <p:cNvSpPr/>
          <p:nvPr/>
        </p:nvSpPr>
        <p:spPr>
          <a:xfrm>
            <a:off x="5894800" y="2657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9" name="Shape 29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32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Shape 3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7" y="0"/>
            <a:ext cx="671630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Shape 305"/>
          <p:cNvSpPr/>
          <p:nvPr/>
        </p:nvSpPr>
        <p:spPr>
          <a:xfrm>
            <a:off x="1617500" y="32125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6" name="Shape 30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33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Shape 311" descr="2017-03-30 14_15_44-Ciência Vita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34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Shape 317" descr="2017-03-30 14_15_57-Ciência Vita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Shape 318"/>
          <p:cNvSpPr/>
          <p:nvPr/>
        </p:nvSpPr>
        <p:spPr>
          <a:xfrm>
            <a:off x="5082200" y="7122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9" name="Shape 31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35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Shape 3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50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Shape 32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36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Shape 330" descr="2017-03-30 14_16_44-Ciência Vita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Shape 33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37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Shape 3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Demonstration</a:t>
            </a:r>
          </a:p>
        </p:txBody>
      </p:sp>
      <p:sp>
        <p:nvSpPr>
          <p:cNvPr id="337" name="Shape 3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National Institute for Medical Research, UK: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scientific production registered in international systems (Scopus, or Crossref) and Bibtex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28571"/>
              <a:buChar char="●"/>
            </a:pPr>
            <a:r>
              <a:rPr lang="en">
                <a:solidFill>
                  <a:srgbClr val="999999"/>
                </a:solidFill>
              </a:rPr>
              <a:t>IGC - Gulbenkian: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Ciência Vitae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24292E"/>
              </a:buClr>
              <a:buSzPct val="100000"/>
              <a:buChar char="○"/>
            </a:pPr>
            <a:r>
              <a:rPr lang="en" sz="1400" b="1">
                <a:solidFill>
                  <a:srgbClr val="24292E"/>
                </a:solidFill>
              </a:rPr>
              <a:t>Update ORCID profile with productions stored in RCAAP (DSpace) and then synchronize incrementally with Ciência Vitae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ISCTE-IUL: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Update Ciência-IUL profile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Merge duplicated works in Ciência-IUL</a:t>
            </a:r>
          </a:p>
        </p:txBody>
      </p:sp>
      <p:sp>
        <p:nvSpPr>
          <p:cNvPr id="338" name="Shape 33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38</a:t>
            </a:fld>
            <a:endParaRPr lang="en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Shape 3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9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Shape 344"/>
          <p:cNvSpPr/>
          <p:nvPr/>
        </p:nvSpPr>
        <p:spPr>
          <a:xfrm>
            <a:off x="3019450" y="154272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5" name="Shape 34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39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Shape 3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9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Shape 351"/>
          <p:cNvSpPr/>
          <p:nvPr/>
        </p:nvSpPr>
        <p:spPr>
          <a:xfrm>
            <a:off x="3412350" y="228390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2" name="Shape 35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40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" name="Shape 3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7" y="0"/>
            <a:ext cx="671630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Shape 358"/>
          <p:cNvSpPr/>
          <p:nvPr/>
        </p:nvSpPr>
        <p:spPr>
          <a:xfrm>
            <a:off x="4367825" y="37572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9" name="Shape 35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41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Shape 3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9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Shape 36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42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" name="Shape 3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50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Shape 371"/>
          <p:cNvSpPr/>
          <p:nvPr/>
        </p:nvSpPr>
        <p:spPr>
          <a:xfrm>
            <a:off x="2706900" y="7479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2" name="Shape 37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43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Shape 3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846" y="0"/>
            <a:ext cx="67163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Shape 378"/>
          <p:cNvSpPr/>
          <p:nvPr/>
        </p:nvSpPr>
        <p:spPr>
          <a:xfrm>
            <a:off x="1813950" y="223027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44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hape 38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Demonstration</a:t>
            </a:r>
          </a:p>
        </p:txBody>
      </p:sp>
      <p:sp>
        <p:nvSpPr>
          <p:cNvPr id="385" name="Shape 38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National Institute for Medical Research, UK: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scientific production registered in international systems (Scopus, or Crossref) and Bibtex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28571"/>
              <a:buChar char="●"/>
            </a:pPr>
            <a:r>
              <a:rPr lang="en">
                <a:solidFill>
                  <a:srgbClr val="999999"/>
                </a:solidFill>
              </a:rPr>
              <a:t>IGC - Gulbenkian: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Ciência Vitae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productions stored in RCAAP (DSpace) and then synchronize incrementally with Ciência Vitae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ISCTE-IUL: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24292E"/>
              </a:buClr>
              <a:buSzPct val="100000"/>
              <a:buChar char="○"/>
            </a:pPr>
            <a:r>
              <a:rPr lang="en" sz="1400" b="1">
                <a:solidFill>
                  <a:srgbClr val="24292E"/>
                </a:solidFill>
              </a:rPr>
              <a:t>Update Ciência-IUL profile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○"/>
            </a:pPr>
            <a:r>
              <a:rPr lang="en" sz="1400">
                <a:solidFill>
                  <a:srgbClr val="999999"/>
                </a:solidFill>
              </a:rPr>
              <a:t>Merge duplicated works in Ciência-IUL</a:t>
            </a:r>
          </a:p>
        </p:txBody>
      </p:sp>
      <p:sp>
        <p:nvSpPr>
          <p:cNvPr id="386" name="Shape 38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45</a:t>
            </a:fld>
            <a:endParaRPr lang="en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" name="Shape 391" descr="2017-03-30 14_44_50-Perfil Pessoal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Shape 392"/>
          <p:cNvSpPr/>
          <p:nvPr/>
        </p:nvSpPr>
        <p:spPr>
          <a:xfrm>
            <a:off x="5287575" y="164985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3" name="Shape 39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46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Shape 398" descr="2017-03-30 14_45_53-Lista de publicações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Shape 399"/>
          <p:cNvSpPr/>
          <p:nvPr/>
        </p:nvSpPr>
        <p:spPr>
          <a:xfrm>
            <a:off x="894175" y="144450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0" name="Shape 400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47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Shape 405" descr="2017-03-30 14_46_42-Sincronização com o ORCID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Shape 406"/>
          <p:cNvSpPr/>
          <p:nvPr/>
        </p:nvSpPr>
        <p:spPr>
          <a:xfrm>
            <a:off x="1028125" y="1640925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7" name="Shape 407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48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Shape 412" descr="2017-03-30 14_46_58-Sincronização com o ORCID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Shape 413"/>
          <p:cNvSpPr/>
          <p:nvPr/>
        </p:nvSpPr>
        <p:spPr>
          <a:xfrm>
            <a:off x="1992525" y="3703700"/>
            <a:ext cx="1703100" cy="16356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4" name="Shape 414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49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Shape 419" descr="2017-03-30 14_47_04-Sincronização Ciência-IUL_ORCID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Shape 420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50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Shape 425" descr="2017-03-30 14_47_33-Lista de publicações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Shape 426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51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Demonstration</a:t>
            </a:r>
          </a:p>
        </p:txBody>
      </p:sp>
      <p:sp>
        <p:nvSpPr>
          <p:cNvPr id="432" name="Shape 4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National Institute for Medical Research, UK: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scientific production registered in international systems (Scopus, or Crossref) and Bibtex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28571"/>
              <a:buChar char="●"/>
            </a:pPr>
            <a:r>
              <a:rPr lang="en">
                <a:solidFill>
                  <a:srgbClr val="999999"/>
                </a:solidFill>
              </a:rPr>
              <a:t>IGC - Gulbenkian: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Ciência Vitae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ORCID profile with productions stored in RCAAP (DSpace) and then synchronize incrementally with Ciência Vitae</a:t>
            </a:r>
          </a:p>
          <a:p>
            <a:pPr marL="457200" lvl="0" indent="-342900" rtl="0">
              <a:lnSpc>
                <a:spcPct val="115000"/>
              </a:lnSpc>
              <a:spcBef>
                <a:spcPts val="0"/>
              </a:spcBef>
              <a:buClr>
                <a:srgbClr val="999999"/>
              </a:buClr>
              <a:buSzPct val="100000"/>
              <a:buChar char="●"/>
            </a:pPr>
            <a:r>
              <a:rPr lang="en">
                <a:solidFill>
                  <a:srgbClr val="999999"/>
                </a:solidFill>
              </a:rPr>
              <a:t>ISCTE-IUL: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9E9E9E"/>
              </a:buClr>
              <a:buSzPct val="100000"/>
              <a:buChar char="○"/>
            </a:pPr>
            <a:r>
              <a:rPr lang="en" sz="1400">
                <a:solidFill>
                  <a:srgbClr val="9E9E9E"/>
                </a:solidFill>
              </a:rPr>
              <a:t>Update Ciência-IUL profile with productions imported from ORCID</a:t>
            </a:r>
          </a:p>
          <a:p>
            <a:pPr marL="914400" lvl="1" indent="-317500" rtl="0">
              <a:lnSpc>
                <a:spcPct val="115000"/>
              </a:lnSpc>
              <a:spcBef>
                <a:spcPts val="0"/>
              </a:spcBef>
              <a:buClr>
                <a:srgbClr val="24292E"/>
              </a:buClr>
              <a:buSzPct val="100000"/>
              <a:buChar char="○"/>
            </a:pPr>
            <a:r>
              <a:rPr lang="en" sz="1400">
                <a:solidFill>
                  <a:srgbClr val="24292E"/>
                </a:solidFill>
              </a:rPr>
              <a:t>Merge duplicated works in Ciência-IUL</a:t>
            </a:r>
          </a:p>
        </p:txBody>
      </p:sp>
      <p:sp>
        <p:nvSpPr>
          <p:cNvPr id="433" name="Shape 433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52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Shape 438" descr="2017-03-28 12_47_24-Gerir Publicações Duplicadas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Shape 439"/>
          <p:cNvSpPr/>
          <p:nvPr/>
        </p:nvSpPr>
        <p:spPr>
          <a:xfrm>
            <a:off x="2238581" y="2592693"/>
            <a:ext cx="1277400" cy="12267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68575" tIns="68575" rIns="68575" bIns="685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40" name="Shape 440"/>
          <p:cNvSpPr/>
          <p:nvPr/>
        </p:nvSpPr>
        <p:spPr>
          <a:xfrm>
            <a:off x="2238581" y="3579656"/>
            <a:ext cx="1277400" cy="12267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68575" tIns="68575" rIns="68575" bIns="685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41" name="Shape 44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53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6" name="Shape 446" descr="2017-03-28 12_47_42-Gerir Publicações Duplicadas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Shape 447"/>
          <p:cNvSpPr/>
          <p:nvPr/>
        </p:nvSpPr>
        <p:spPr>
          <a:xfrm>
            <a:off x="6867487" y="2314462"/>
            <a:ext cx="1277400" cy="12267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68575" tIns="68575" rIns="68575" bIns="685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48" name="Shape 44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54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Shape 453" descr="2017-03-28 14_43_03-Gerir Publicações Duplicadas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Shape 454"/>
          <p:cNvSpPr/>
          <p:nvPr/>
        </p:nvSpPr>
        <p:spPr>
          <a:xfrm>
            <a:off x="6867468" y="2440931"/>
            <a:ext cx="1277400" cy="12267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68575" tIns="68575" rIns="68575" bIns="685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55" name="Shape 455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55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Shape 460" descr="2017-03-28 14_44_24-Sincronização com o ORCID - Ciência-IUL - ISCTE-IU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Shape 461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56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Shape 466" descr="2017-03-28 12_54_47-ORCI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47" y="0"/>
            <a:ext cx="671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Shape 467"/>
          <p:cNvSpPr/>
          <p:nvPr/>
        </p:nvSpPr>
        <p:spPr>
          <a:xfrm>
            <a:off x="3035362" y="1958400"/>
            <a:ext cx="1277400" cy="1226700"/>
          </a:xfrm>
          <a:prstGeom prst="donut">
            <a:avLst>
              <a:gd name="adj" fmla="val 14431"/>
            </a:avLst>
          </a:prstGeom>
          <a:solidFill>
            <a:srgbClr val="DDDDDD">
              <a:alpha val="51920"/>
            </a:srgbClr>
          </a:solidFill>
          <a:ln>
            <a:noFill/>
          </a:ln>
        </p:spPr>
        <p:txBody>
          <a:bodyPr lIns="68575" tIns="68575" rIns="68575" bIns="685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68" name="Shape 468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57</a:t>
            </a:fld>
            <a:endParaRPr lang="e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4000" dirty="0" smtClean="0">
                <a:solidFill>
                  <a:schemeClr val="dk1"/>
                </a:solidFill>
              </a:rPr>
              <a:t>Collaboration is power!</a:t>
            </a:r>
            <a:endParaRPr lang="en" sz="4000" dirty="0">
              <a:solidFill>
                <a:schemeClr val="dk1"/>
              </a:solidFill>
            </a:endParaRPr>
          </a:p>
        </p:txBody>
      </p:sp>
      <p:sp>
        <p:nvSpPr>
          <p:cNvPr id="88" name="Shape 8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" dirty="0">
              <a:solidFill>
                <a:srgbClr val="999999"/>
              </a:solidFill>
            </a:endParaRPr>
          </a:p>
        </p:txBody>
      </p:sp>
      <p:pic>
        <p:nvPicPr>
          <p:cNvPr id="89" name="Shape 89" descr="Logo_PTCRI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1600" y="744575"/>
            <a:ext cx="2680792" cy="121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Shape 90" descr="2015_FCT_H_color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850" y="3809442"/>
            <a:ext cx="4153599" cy="37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Shape 91" descr="10-Digital_PT_4C_H_FC_MCTES_400px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30250" y="3497629"/>
            <a:ext cx="2902054" cy="84159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xfrm>
            <a:off x="8305920" y="4767389"/>
            <a:ext cx="514500" cy="273900"/>
          </a:xfrm>
          <a:prstGeom prst="rect">
            <a:avLst/>
          </a:prstGeom>
        </p:spPr>
        <p:txBody>
          <a:bodyPr lIns="91425" tIns="45700" rIns="91425" bIns="45700" anchor="ctr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"/>
              <a:t>58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83856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tcris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2596</TotalTime>
  <Words>1168</Words>
  <Application>Microsoft Office PowerPoint</Application>
  <PresentationFormat>On-screen Show (16:9)</PresentationFormat>
  <Paragraphs>295</Paragraphs>
  <Slides>58</Slides>
  <Notes>52</Notes>
  <HiddenSlides>28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58</vt:i4>
      </vt:variant>
    </vt:vector>
  </HeadingPairs>
  <TitlesOfParts>
    <vt:vector size="66" baseType="lpstr">
      <vt:lpstr>Arial</vt:lpstr>
      <vt:lpstr>Dotum</vt:lpstr>
      <vt:lpstr>Helvetica Light</vt:lpstr>
      <vt:lpstr>Cambria</vt:lpstr>
      <vt:lpstr>Roboto Mono</vt:lpstr>
      <vt:lpstr>Calibri</vt:lpstr>
      <vt:lpstr>Office Theme</vt:lpstr>
      <vt:lpstr>ptcris5</vt:lpstr>
      <vt:lpstr>PTCRISync Framework</vt:lpstr>
      <vt:lpstr> Mission</vt:lpstr>
      <vt:lpstr>Motivation</vt:lpstr>
      <vt:lpstr>PowerPoint Presentation</vt:lpstr>
      <vt:lpstr>PowerPoint Presentation</vt:lpstr>
      <vt:lpstr>Our proposal</vt:lpstr>
      <vt:lpstr>PTCRISync</vt:lpstr>
      <vt:lpstr>Architecture and API</vt:lpstr>
      <vt:lpstr>PTRISync: the framework</vt:lpstr>
      <vt:lpstr>Figures</vt:lpstr>
      <vt:lpstr>PowerPoint Presentation</vt:lpstr>
      <vt:lpstr>PowerPoint Presentation</vt:lpstr>
      <vt:lpstr>PowerPoint Presentation</vt:lpstr>
      <vt:lpstr>PowerPoint Presentation</vt:lpstr>
      <vt:lpstr>Average implementation time</vt:lpstr>
      <vt:lpstr>More info</vt:lpstr>
      <vt:lpstr>PowerPoint Presentation</vt:lpstr>
      <vt:lpstr>PowerPoint Presentation</vt:lpstr>
      <vt:lpstr>DEMO</vt:lpstr>
      <vt:lpstr>Story</vt:lpstr>
      <vt:lpstr>Demonstration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Demonstration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Demonstration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Demonstration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Demonstration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Collaboration is power!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PTCRISync Framework</dc:title>
  <cp:lastModifiedBy>João Moreira</cp:lastModifiedBy>
  <cp:revision>15</cp:revision>
  <dcterms:modified xsi:type="dcterms:W3CDTF">2017-05-31T06:31:47Z</dcterms:modified>
</cp:coreProperties>
</file>