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74" r:id="rId10"/>
    <p:sldId id="275" r:id="rId11"/>
    <p:sldId id="276" r:id="rId12"/>
    <p:sldId id="277" r:id="rId13"/>
    <p:sldId id="266" r:id="rId14"/>
    <p:sldId id="267" r:id="rId15"/>
    <p:sldId id="268" r:id="rId16"/>
    <p:sldId id="269" r:id="rId17"/>
    <p:sldId id="278" r:id="rId18"/>
    <p:sldId id="270" r:id="rId19"/>
    <p:sldId id="279" r:id="rId20"/>
    <p:sldId id="280" r:id="rId21"/>
    <p:sldId id="281" r:id="rId22"/>
    <p:sldId id="271" r:id="rId23"/>
    <p:sldId id="272" r:id="rId24"/>
    <p:sldId id="273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8438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27853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741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67340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514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48313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32131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7815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pic>
        <p:nvPicPr>
          <p:cNvPr id="20" name="Shape 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13020" y="4354725"/>
            <a:ext cx="1419280" cy="57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urocris.org/cerif-api-v10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hdl.handle.net/11366/42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313130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A progress report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endParaRPr sz="1400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" sz="1400" dirty="0">
                <a:solidFill>
                  <a:schemeClr val="dk1"/>
                </a:solidFill>
              </a:rPr>
              <a:t>Tom Demeranville, Josh Brown, Jan Dvořák, Dimitrios Karaiskos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ctrTitle"/>
          </p:nvPr>
        </p:nvSpPr>
        <p:spPr>
          <a:xfrm>
            <a:off x="311700" y="107870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n" dirty="0"/>
              <a:t>Towards a CERIF-ORCID API Adapter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02" y="251319"/>
            <a:ext cx="2319778" cy="7417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8070" y="211698"/>
            <a:ext cx="2255520" cy="8210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5580" y="251319"/>
            <a:ext cx="2011898" cy="8111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The approach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 sz="2400" dirty="0"/>
              <a:t>We developed the adapter as a read only service in the first instance</a:t>
            </a:r>
          </a:p>
          <a:p>
            <a:pPr marL="1028700" lvl="1" indent="-342900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" sz="2000" dirty="0"/>
              <a:t>Its far, far simpler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19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The approach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spcAft>
                <a:spcPts val="0"/>
              </a:spcAft>
            </a:pPr>
            <a:r>
              <a:rPr lang="en" sz="2400" dirty="0"/>
              <a:t>We implemented the APIs in parallel</a:t>
            </a:r>
          </a:p>
          <a:p>
            <a:pPr marL="1028700" lvl="1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2000" dirty="0"/>
              <a:t>There’s no clear way to overlay CERIF API entities onto the existing ORCID API</a:t>
            </a:r>
          </a:p>
          <a:p>
            <a:pPr marL="1028700" lvl="1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2000" dirty="0"/>
              <a:t>There were content negotiation conflicts (two types of xml on one endpoint?  No thanks!)</a:t>
            </a:r>
          </a:p>
          <a:p>
            <a:pPr marL="1028700" lvl="1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2000" dirty="0"/>
              <a:t>Prototype code was, by definition, not ready for production</a:t>
            </a:r>
          </a:p>
          <a:p>
            <a:pPr marL="1028700" lvl="1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2000" dirty="0"/>
              <a:t>Versioning is difficult when supporting two specifications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285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The approach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spcAft>
                <a:spcPts val="0"/>
              </a:spcAft>
            </a:pPr>
            <a:r>
              <a:rPr lang="en" sz="2400" dirty="0"/>
              <a:t>We developed the library from the ground up:</a:t>
            </a:r>
          </a:p>
          <a:p>
            <a:pPr marL="1028700" lvl="1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2000" dirty="0"/>
              <a:t>The reference implementation is good, but the team use different sets of libraries; adding more creates maintenance issues.</a:t>
            </a:r>
          </a:p>
          <a:p>
            <a:pPr marL="457200" lvl="0" indent="-228600" rtl="0">
              <a:spcBef>
                <a:spcPts val="0"/>
              </a:spcBef>
              <a:spcAft>
                <a:spcPts val="0"/>
              </a:spcAft>
            </a:pPr>
            <a:endParaRPr lang="en" sz="1200" dirty="0"/>
          </a:p>
          <a:p>
            <a:pPr marL="457200" lvl="0" indent="-228600" rtl="0">
              <a:spcBef>
                <a:spcPts val="0"/>
              </a:spcBef>
              <a:spcAft>
                <a:spcPts val="0"/>
              </a:spcAft>
            </a:pPr>
            <a:r>
              <a:rPr lang="en" sz="2400" dirty="0"/>
              <a:t>We used the OpenAIRE semantics with a couple of additions</a:t>
            </a:r>
          </a:p>
          <a:p>
            <a:pPr marL="1028700" lvl="1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2000" dirty="0"/>
              <a:t>Why reinvent the wheel?</a:t>
            </a:r>
          </a:p>
          <a:p>
            <a:pPr marL="1028700" lvl="1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2000" dirty="0"/>
              <a:t>Standards aid interoperability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812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Mappings</a:t>
            </a:r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 dirty="0"/>
              <a:t>Mapping is interesting: multiple ORCID entities can map to a single CERIF entity and vice versa</a:t>
            </a:r>
          </a:p>
          <a:p>
            <a:pPr marL="457200" lvl="1" indent="-381000">
              <a:buSzPct val="100000"/>
              <a:buFont typeface="Arial" panose="020B0604020202020204" pitchFamily="34" charset="0"/>
              <a:buChar char="•"/>
            </a:pPr>
            <a:r>
              <a:rPr lang="en" sz="2000" dirty="0"/>
              <a:t>ORCID people → Person</a:t>
            </a:r>
          </a:p>
          <a:p>
            <a:pPr marL="457200" lvl="1" indent="-381000">
              <a:buSzPct val="100000"/>
              <a:buFont typeface="Arial" panose="020B0604020202020204" pitchFamily="34" charset="0"/>
              <a:buChar char="•"/>
            </a:pPr>
            <a:r>
              <a:rPr lang="en" sz="2000" dirty="0"/>
              <a:t>ORCID works → ResultPublication, ResultProduct</a:t>
            </a:r>
          </a:p>
          <a:p>
            <a:pPr marL="457200" lvl="1" indent="-381000">
              <a:buSzPct val="100000"/>
              <a:buFont typeface="Arial" panose="020B0604020202020204" pitchFamily="34" charset="0"/>
              <a:buChar char="•"/>
            </a:pPr>
            <a:r>
              <a:rPr lang="en" sz="2000" dirty="0"/>
              <a:t>ORCID employment, education → OrganisationUnit</a:t>
            </a:r>
          </a:p>
          <a:p>
            <a:pPr marL="457200" lvl="1" indent="-381000">
              <a:buSzPct val="100000"/>
              <a:buFont typeface="Arial" panose="020B0604020202020204" pitchFamily="34" charset="0"/>
              <a:buChar char="•"/>
            </a:pPr>
            <a:r>
              <a:rPr lang="en" sz="2000" dirty="0"/>
              <a:t>ORCID funding → Funding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Security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 dirty="0"/>
              <a:t>The ORCID API is secured using O</a:t>
            </a:r>
            <a:r>
              <a:rPr lang="en-GB" sz="2400" dirty="0"/>
              <a:t>a</a:t>
            </a:r>
            <a:r>
              <a:rPr lang="en" sz="2400" dirty="0"/>
              <a:t>uth and the CERIF API is authentication agnostic</a:t>
            </a:r>
          </a:p>
          <a:p>
            <a:pPr lvl="0">
              <a:spcBef>
                <a:spcPts val="0"/>
              </a:spcBef>
              <a:buNone/>
            </a:pPr>
            <a:r>
              <a:rPr lang="en" sz="2400" dirty="0"/>
              <a:t>This means that using the adapter requires clients to understand the security layer on top of the CERIF API specification.  </a:t>
            </a:r>
          </a:p>
          <a:p>
            <a:pPr lvl="0">
              <a:spcBef>
                <a:spcPts val="0"/>
              </a:spcBef>
              <a:buNone/>
            </a:pPr>
            <a:r>
              <a:rPr lang="en" sz="2400" dirty="0"/>
              <a:t>This is a barrier to simple integration, but </a:t>
            </a:r>
            <a:r>
              <a:rPr lang="en" sz="2400" b="1" dirty="0"/>
              <a:t>not a major issue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 dirty="0"/>
              <a:t>ORCID is a user-centric system and supports three privacy levels</a:t>
            </a:r>
          </a:p>
          <a:p>
            <a:pPr lvl="0">
              <a:spcBef>
                <a:spcPts val="0"/>
              </a:spcBef>
              <a:buNone/>
            </a:pPr>
            <a:r>
              <a:rPr lang="en" sz="2400" dirty="0"/>
              <a:t>ORCID visibility attributes do not map well to CERIF XML</a:t>
            </a:r>
          </a:p>
          <a:p>
            <a:pPr marL="76200" lvl="0" rtl="0">
              <a:spcBef>
                <a:spcPts val="0"/>
              </a:spcBef>
              <a:buSzPct val="100000"/>
            </a:pPr>
            <a:r>
              <a:rPr lang="en" sz="2400" dirty="0"/>
              <a:t>…</a:t>
            </a:r>
            <a:r>
              <a:rPr lang="en" sz="2400" i="1" dirty="0"/>
              <a:t>although there are some possible solutions using classifications and linking entities</a:t>
            </a:r>
          </a:p>
        </p:txBody>
      </p:sp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Privacy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Preliminary outcome</a:t>
            </a:r>
          </a:p>
        </p:txBody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i="1" dirty="0">
                <a:solidFill>
                  <a:schemeClr val="dk1"/>
                </a:solidFill>
              </a:rPr>
              <a:t>“Once development was completed and reviewed, it was apparent that while it would meet the goals set out by the requirements, the prototype would not be suitable for production use”</a:t>
            </a:r>
          </a:p>
          <a:p>
            <a:pPr marL="3200400" lvl="0" indent="3873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 dirty="0">
                <a:solidFill>
                  <a:schemeClr val="dk1"/>
                </a:solidFill>
              </a:rPr>
              <a:t>☹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" b="1" dirty="0"/>
              <a:t>Lessons learnt</a:t>
            </a:r>
          </a:p>
        </p:txBody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2400" b="1" dirty="0">
                <a:solidFill>
                  <a:schemeClr val="dk1"/>
                </a:solidFill>
              </a:rPr>
              <a:t>Input from CRIS system vendors is required</a:t>
            </a:r>
            <a:r>
              <a:rPr lang="en" sz="2400" dirty="0">
                <a:solidFill>
                  <a:schemeClr val="dk1"/>
                </a:solidFill>
              </a:rPr>
              <a:t> to ensure that the service fulfils their requirements.</a:t>
            </a:r>
          </a:p>
          <a:p>
            <a:pPr marL="457200" lvl="0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endParaRPr lang="en" sz="2400" dirty="0">
              <a:solidFill>
                <a:schemeClr val="dk1"/>
              </a:solidFill>
            </a:endParaRPr>
          </a:p>
          <a:p>
            <a:pPr marL="457200" lvl="0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2400" b="1" dirty="0">
                <a:solidFill>
                  <a:schemeClr val="dk1"/>
                </a:solidFill>
              </a:rPr>
              <a:t>Testing against real world systems wasn’t possible.</a:t>
            </a:r>
            <a:r>
              <a:rPr lang="en" sz="2400" dirty="0">
                <a:solidFill>
                  <a:schemeClr val="dk1"/>
                </a:solidFill>
              </a:rPr>
              <a:t>  This is partly due to the early adoption nature of the CERIF API, but also because the end users of the ORCID CERIF API adapter are not defined.</a:t>
            </a:r>
          </a:p>
          <a:p>
            <a:pPr lvl="0">
              <a:spcBef>
                <a:spcPts val="0"/>
              </a:spcBef>
              <a:buNone/>
            </a:pPr>
            <a:endParaRPr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509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" b="1" dirty="0"/>
              <a:t>Lessons learnt</a:t>
            </a:r>
          </a:p>
        </p:txBody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5875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" sz="2400" b="1" dirty="0">
                <a:solidFill>
                  <a:schemeClr val="dk1"/>
                </a:solidFill>
              </a:rPr>
              <a:t>3. </a:t>
            </a:r>
            <a:r>
              <a:rPr lang="en" sz="2400" dirty="0">
                <a:solidFill>
                  <a:schemeClr val="dk1"/>
                </a:solidFill>
              </a:rPr>
              <a:t>There are concerns about expressing </a:t>
            </a:r>
            <a:r>
              <a:rPr lang="en" sz="2400" b="1" dirty="0">
                <a:solidFill>
                  <a:schemeClr val="dk1"/>
                </a:solidFill>
              </a:rPr>
              <a:t>ORCID privacy levels</a:t>
            </a:r>
            <a:r>
              <a:rPr lang="en" sz="2400" dirty="0">
                <a:solidFill>
                  <a:schemeClr val="dk1"/>
                </a:solidFill>
              </a:rPr>
              <a:t> within CERIF XML that need to be addressed.</a:t>
            </a:r>
          </a:p>
          <a:p>
            <a:pPr marL="15875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endParaRPr lang="en" sz="2400" dirty="0">
              <a:solidFill>
                <a:schemeClr val="dk1"/>
              </a:solidFill>
            </a:endParaRPr>
          </a:p>
          <a:p>
            <a:pPr marL="15875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" sz="2400" b="1" dirty="0">
                <a:solidFill>
                  <a:schemeClr val="dk1"/>
                </a:solidFill>
              </a:rPr>
              <a:t>4.</a:t>
            </a:r>
            <a:r>
              <a:rPr lang="en" sz="2400" dirty="0">
                <a:solidFill>
                  <a:schemeClr val="dk1"/>
                </a:solidFill>
              </a:rPr>
              <a:t> We encountered problems with title languages when </a:t>
            </a:r>
            <a:r>
              <a:rPr lang="en" sz="2400" b="1" dirty="0">
                <a:solidFill>
                  <a:schemeClr val="dk1"/>
                </a:solidFill>
              </a:rPr>
              <a:t>mapping works to publications and products</a:t>
            </a:r>
            <a:r>
              <a:rPr lang="en" sz="2400" dirty="0">
                <a:solidFill>
                  <a:schemeClr val="dk1"/>
                </a:solidFill>
              </a:rPr>
              <a:t>.  Language is a required attribute within CERIF XML, but generally unpopulated within the metadata received by ORCID.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" b="1" dirty="0"/>
              <a:t>Lessons learnt</a:t>
            </a:r>
          </a:p>
        </p:txBody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5875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" sz="2400" b="1" dirty="0">
                <a:solidFill>
                  <a:schemeClr val="dk1"/>
                </a:solidFill>
              </a:rPr>
              <a:t>5. Mapping from ORCID ‘alternative names’ to separate cfFirstNames and cfFamilyNames proved tricky.</a:t>
            </a:r>
            <a:r>
              <a:rPr lang="en" sz="2400" dirty="0">
                <a:solidFill>
                  <a:schemeClr val="dk1"/>
                </a:solidFill>
              </a:rPr>
              <a:t>  Although ORCID stores primary names as two components, additional names on a record are stored as literal strings. This was resolved using cfOtherNames.</a:t>
            </a:r>
          </a:p>
          <a:p>
            <a:pPr lvl="0">
              <a:spcBef>
                <a:spcPts val="0"/>
              </a:spcBef>
              <a:buNone/>
            </a:pPr>
            <a:endParaRPr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3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The quick ORCID introduction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SzPct val="100000"/>
            </a:pPr>
            <a:r>
              <a:rPr lang="en" sz="2400" dirty="0"/>
              <a:t>Provides identifiers for people</a:t>
            </a:r>
          </a:p>
          <a:p>
            <a:pPr marL="457200" lvl="0" indent="-419100">
              <a:spcBef>
                <a:spcPts val="0"/>
              </a:spcBef>
              <a:buSzPct val="100000"/>
            </a:pPr>
            <a:r>
              <a:rPr lang="en" sz="2400" dirty="0"/>
              <a:t>An international enabling infrastructure</a:t>
            </a:r>
          </a:p>
          <a:p>
            <a:pPr marL="457200" lvl="0" indent="-419100" rtl="0">
              <a:spcBef>
                <a:spcPts val="0"/>
              </a:spcBef>
              <a:buSzPct val="100000"/>
            </a:pPr>
            <a:r>
              <a:rPr lang="en" sz="2400" dirty="0"/>
              <a:t>Links people with things and places using identifiers</a:t>
            </a:r>
          </a:p>
          <a:p>
            <a:pPr marL="457200" lvl="0" indent="-419100" rtl="0">
              <a:spcBef>
                <a:spcPts val="0"/>
              </a:spcBef>
              <a:buSzPct val="100000"/>
            </a:pPr>
            <a:r>
              <a:rPr lang="en" sz="2400" dirty="0"/>
              <a:t>A EuroCRIS strategic partner</a:t>
            </a:r>
          </a:p>
          <a:p>
            <a:pPr marL="457200" lvl="0" indent="-419100" rtl="0">
              <a:spcBef>
                <a:spcPts val="0"/>
              </a:spcBef>
              <a:buSzPct val="100000"/>
            </a:pPr>
            <a:r>
              <a:rPr lang="en-GB" sz="2400" dirty="0"/>
              <a:t>A</a:t>
            </a:r>
            <a:r>
              <a:rPr lang="en" sz="2400" dirty="0"/>
              <a:t> lead partner in the EC funded </a:t>
            </a:r>
            <a:r>
              <a:rPr lang="en" sz="2400" b="1" dirty="0"/>
              <a:t>THOR</a:t>
            </a:r>
            <a:r>
              <a:rPr lang="en" sz="2400" dirty="0"/>
              <a:t> project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" b="1" dirty="0"/>
              <a:t>Lessons learnt</a:t>
            </a:r>
          </a:p>
        </p:txBody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5875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" sz="2400" b="1" dirty="0">
                <a:solidFill>
                  <a:schemeClr val="dk1"/>
                </a:solidFill>
              </a:rPr>
              <a:t>6. CERIF API is authentication agnostic </a:t>
            </a:r>
            <a:r>
              <a:rPr lang="en" sz="2400" dirty="0">
                <a:solidFill>
                  <a:schemeClr val="dk1"/>
                </a:solidFill>
              </a:rPr>
              <a:t>and does not specify an authentication layer.  Our use case demonstrates that the CERIF API will need to tackle this, possibly by </a:t>
            </a:r>
            <a:r>
              <a:rPr lang="en" sz="2400" b="1" dirty="0">
                <a:solidFill>
                  <a:schemeClr val="dk1"/>
                </a:solidFill>
              </a:rPr>
              <a:t>making its users aware that although authentication neutral, in real world deployments, authentication service layers (e.g. OAuth) could be seen</a:t>
            </a:r>
            <a:r>
              <a:rPr lang="en" sz="2400" dirty="0">
                <a:solidFill>
                  <a:schemeClr val="dk1"/>
                </a:solidFill>
              </a:rPr>
              <a:t> and should be taken into account by client implementations.</a:t>
            </a:r>
          </a:p>
          <a:p>
            <a:pPr lvl="0">
              <a:spcBef>
                <a:spcPts val="0"/>
              </a:spcBef>
              <a:buNone/>
            </a:pPr>
            <a:endParaRPr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837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" b="1" dirty="0"/>
              <a:t>Lessons learnt</a:t>
            </a:r>
          </a:p>
        </p:txBody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5875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" sz="2400" b="1" dirty="0">
                <a:solidFill>
                  <a:schemeClr val="dk1"/>
                </a:solidFill>
              </a:rPr>
              <a:t>7.</a:t>
            </a:r>
            <a:r>
              <a:rPr lang="en" sz="2400" dirty="0">
                <a:solidFill>
                  <a:schemeClr val="dk1"/>
                </a:solidFill>
              </a:rPr>
              <a:t> The integration approach taken, while mitigating issues around diverging API design now and in the future, does not wholly remove the </a:t>
            </a:r>
            <a:r>
              <a:rPr lang="en" sz="2400" b="1" dirty="0">
                <a:solidFill>
                  <a:schemeClr val="dk1"/>
                </a:solidFill>
              </a:rPr>
              <a:t>maintenance burden on the core ORCID registry</a:t>
            </a:r>
            <a:r>
              <a:rPr lang="en" sz="2400" dirty="0">
                <a:solidFill>
                  <a:schemeClr val="dk1"/>
                </a:solidFill>
              </a:rPr>
              <a:t>.  As a service owned by its members, ORCID needs to be able justify the required commitment at this time.</a:t>
            </a:r>
          </a:p>
          <a:p>
            <a:pPr lvl="0">
              <a:spcBef>
                <a:spcPts val="0"/>
              </a:spcBef>
              <a:buNone/>
            </a:pPr>
            <a:endParaRPr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1519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Recommendations</a:t>
            </a:r>
          </a:p>
        </p:txBody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 dirty="0"/>
              <a:t>A translation layer, separate from ORCID and any specific CRIS would be a better solution</a:t>
            </a:r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2400" dirty="0"/>
              <a:t>Reduces versioning and maintenance issues for ORCID and CERIF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2400" dirty="0"/>
              <a:t>More amenable to change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2400" dirty="0"/>
              <a:t>Could be a local service, remote service or a library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Towards an open-source adapter tool</a:t>
            </a:r>
          </a:p>
        </p:txBody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 dirty="0"/>
              <a:t>Talks are underway with the goal of developing a shared </a:t>
            </a:r>
            <a:r>
              <a:rPr lang="en" sz="2400" b="1" dirty="0"/>
              <a:t>open-source, </a:t>
            </a:r>
            <a:r>
              <a:rPr lang="en" sz="2400" dirty="0"/>
              <a:t>CERIF-ORCID API adapter tool. Ideally this will be developed, governed and maintained by the community - including ORCID and EuroCRIS</a:t>
            </a:r>
          </a:p>
          <a:p>
            <a:pPr lvl="0">
              <a:spcBef>
                <a:spcPts val="0"/>
              </a:spcBef>
              <a:buNone/>
            </a:pPr>
            <a:r>
              <a:rPr lang="en" sz="2400" dirty="0"/>
              <a:t>We need CRIS system vendors on board for requirements, use cases, validation and development effort.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Thanks for listening</a:t>
            </a:r>
          </a:p>
        </p:txBody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chemeClr val="dk1"/>
                </a:solidFill>
              </a:rPr>
              <a:t>Tom Demeranville and Josh Brown</a:t>
            </a:r>
            <a:r>
              <a:rPr lang="en" sz="1400" dirty="0">
                <a:solidFill>
                  <a:schemeClr val="dk1"/>
                </a:solidFill>
              </a:rPr>
              <a:t> 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dk1"/>
                </a:solidFill>
              </a:rPr>
              <a:t>(ORCID EU; Project THOR)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chemeClr val="dk1"/>
                </a:solidFill>
              </a:rPr>
              <a:t>Jan Dvořák 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chemeClr val="dk1"/>
                </a:solidFill>
              </a:rPr>
              <a:t>(</a:t>
            </a:r>
            <a:r>
              <a:rPr lang="en" sz="1400" dirty="0">
                <a:solidFill>
                  <a:schemeClr val="dk1"/>
                </a:solidFill>
              </a:rPr>
              <a:t>euroCRIS; Charles University in Prague)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chemeClr val="dk1"/>
                </a:solidFill>
              </a:rPr>
              <a:t>Dimitrios Karaiskos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sz="1400" dirty="0">
                <a:solidFill>
                  <a:schemeClr val="dk1"/>
                </a:solidFill>
              </a:rPr>
              <a:t>(euroCRIS; National Hellenic Research Foundation/National Documentation Center, Athens, Greece)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The status quo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 dirty="0"/>
              <a:t>CRIS systems interact with ORCID using the ORCID Public or Member API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400" dirty="0"/>
              <a:t>CRIS systems have to map the ORCID data model and exchange formats to their own internal representations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1097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The questions raised (the last time we met)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 dirty="0"/>
              <a:t>Could ORCID and CRIS systems speak to each other using the same language and protocols?</a:t>
            </a:r>
          </a:p>
          <a:p>
            <a:pPr lvl="0">
              <a:spcBef>
                <a:spcPts val="0"/>
              </a:spcBef>
              <a:buNone/>
            </a:pPr>
            <a:r>
              <a:rPr lang="en" sz="2400" dirty="0"/>
              <a:t>Should they?  </a:t>
            </a:r>
          </a:p>
          <a:p>
            <a:pPr lvl="0">
              <a:spcBef>
                <a:spcPts val="0"/>
              </a:spcBef>
              <a:buNone/>
            </a:pPr>
            <a:r>
              <a:rPr lang="en" sz="2400" dirty="0"/>
              <a:t>Would it aid interoperability? </a:t>
            </a:r>
          </a:p>
          <a:p>
            <a:pPr lvl="0">
              <a:spcBef>
                <a:spcPts val="0"/>
              </a:spcBef>
              <a:buNone/>
            </a:pPr>
            <a:r>
              <a:rPr lang="en" sz="2400" dirty="0"/>
              <a:t>How might it work?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endParaRPr sz="3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Project aims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  <a:p>
            <a:pPr marL="457200" lvl="0" indent="-457200" rtl="0">
              <a:spcBef>
                <a:spcPts val="0"/>
              </a:spcBef>
              <a:buAutoNum type="arabicParenR"/>
            </a:pPr>
            <a:r>
              <a:rPr lang="en" sz="2400" dirty="0"/>
              <a:t>Let’s make it easier for ORCID and CRIS systems to interact</a:t>
            </a:r>
          </a:p>
          <a:p>
            <a:pPr marL="457200" lvl="0" indent="-457200" rtl="0">
              <a:spcBef>
                <a:spcPts val="0"/>
              </a:spcBef>
              <a:buAutoNum type="arabicParenR"/>
            </a:pPr>
            <a:r>
              <a:rPr lang="en" sz="2400" dirty="0"/>
              <a:t>See (1) above.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As developers our first though was...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3000"/>
          </a:p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Let build a prototype and see!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The requirements</a:t>
            </a:r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3000" i="1">
              <a:solidFill>
                <a:schemeClr val="dk1"/>
              </a:solidFill>
            </a:endParaRPr>
          </a:p>
          <a:p>
            <a:pPr marL="457200" lvl="0" indent="-698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" sz="3000" i="1">
                <a:solidFill>
                  <a:schemeClr val="dk1"/>
                </a:solidFill>
              </a:rPr>
              <a:t>“As a client I would like to be able to retrieve CERIF XML from the ORCID registry for a person so that I can easily ingest and map it into my own systems.”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Introducing the CERIF API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" sz="2400" b="1" dirty="0">
                <a:solidFill>
                  <a:schemeClr val="dk1"/>
                </a:solidFill>
              </a:rPr>
              <a:t>Publisher</a:t>
            </a:r>
            <a:r>
              <a:rPr lang="en" sz="2400" dirty="0">
                <a:solidFill>
                  <a:schemeClr val="dk1"/>
                </a:solidFill>
              </a:rPr>
              <a:t>: euroCRIS, 2015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endParaRPr lang="en" sz="2400" dirty="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" sz="2400" b="1" dirty="0">
                <a:solidFill>
                  <a:schemeClr val="dk1"/>
                </a:solidFill>
              </a:rPr>
              <a:t>Goal</a:t>
            </a:r>
            <a:r>
              <a:rPr lang="en" sz="2400" dirty="0">
                <a:solidFill>
                  <a:schemeClr val="dk1"/>
                </a:solidFill>
              </a:rPr>
              <a:t>: to facilitate the interoperability of CRIS systems and their integration with other systems/services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endParaRPr lang="en" sz="2400" dirty="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" sz="2400" b="1" dirty="0">
                <a:solidFill>
                  <a:schemeClr val="dk1"/>
                </a:solidFill>
              </a:rPr>
              <a:t>Functionality (v1.0):</a:t>
            </a:r>
            <a:r>
              <a:rPr lang="en" sz="2400" dirty="0">
                <a:solidFill>
                  <a:schemeClr val="dk1"/>
                </a:solidFill>
              </a:rPr>
              <a:t> read-only access to information in CRIS systems</a:t>
            </a:r>
            <a:endParaRPr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 dirty="0"/>
              <a:t>More on the CERIF API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" sz="2400" b="1" dirty="0">
                <a:solidFill>
                  <a:schemeClr val="dk1"/>
                </a:solidFill>
              </a:rPr>
              <a:t>Technologies: </a:t>
            </a:r>
            <a:r>
              <a:rPr lang="en" sz="2400" dirty="0">
                <a:solidFill>
                  <a:schemeClr val="dk1"/>
                </a:solidFill>
              </a:rPr>
              <a:t>HTTP REST, CERIF-XML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endParaRPr lang="en" sz="2400" dirty="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en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Details: </a:t>
            </a:r>
          </a:p>
          <a:p>
            <a:pPr lvl="0">
              <a:spcBef>
                <a:spcPts val="0"/>
              </a:spcBef>
              <a:buNone/>
            </a:pPr>
            <a:r>
              <a:rPr lang="en" sz="24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http://eurocris.org/cerif-api-v10</a:t>
            </a:r>
            <a:endParaRPr lang="en"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0"/>
              </a:spcBef>
              <a:buNone/>
            </a:pPr>
            <a:r>
              <a:rPr lang="en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4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http://hdl.handle.net/11366/420</a:t>
            </a:r>
          </a:p>
          <a:p>
            <a:pPr lvl="0">
              <a:spcBef>
                <a:spcPts val="0"/>
              </a:spcBef>
              <a:buNone/>
            </a:pPr>
            <a:endParaRPr sz="2000" dirty="0"/>
          </a:p>
          <a:p>
            <a:pPr lv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endParaRPr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403359"/>
            <a:ext cx="1463040" cy="4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0490" y="4362134"/>
            <a:ext cx="1718310" cy="62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159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1157</TotalTime>
  <Words>954</Words>
  <Application>Microsoft Office PowerPoint</Application>
  <PresentationFormat>On-screen Show (16:9)</PresentationFormat>
  <Paragraphs>108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simple-light-2</vt:lpstr>
      <vt:lpstr>Towards a CERIF-ORCID API Adapter</vt:lpstr>
      <vt:lpstr>The quick ORCID introduction</vt:lpstr>
      <vt:lpstr>The status quo</vt:lpstr>
      <vt:lpstr>The questions raised (the last time we met)</vt:lpstr>
      <vt:lpstr>Project aims</vt:lpstr>
      <vt:lpstr>As developers our first though was...</vt:lpstr>
      <vt:lpstr>The requirements</vt:lpstr>
      <vt:lpstr>Introducing the CERIF API</vt:lpstr>
      <vt:lpstr>More on the CERIF API</vt:lpstr>
      <vt:lpstr>The approach</vt:lpstr>
      <vt:lpstr>The approach</vt:lpstr>
      <vt:lpstr>The approach</vt:lpstr>
      <vt:lpstr>Mappings</vt:lpstr>
      <vt:lpstr>Security</vt:lpstr>
      <vt:lpstr>Privacy</vt:lpstr>
      <vt:lpstr>Preliminary outcome</vt:lpstr>
      <vt:lpstr>Lessons learnt</vt:lpstr>
      <vt:lpstr>Lessons learnt</vt:lpstr>
      <vt:lpstr>Lessons learnt</vt:lpstr>
      <vt:lpstr>Lessons learnt</vt:lpstr>
      <vt:lpstr>Lessons learnt</vt:lpstr>
      <vt:lpstr>Recommendations</vt:lpstr>
      <vt:lpstr>Towards an open-source adapter tool</vt:lpstr>
      <vt:lpstr>Thanks for listening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a CERIF-ORCID API Adapter</dc:title>
  <dc:creator>Josh Brown</dc:creator>
  <cp:lastModifiedBy>Josh Brown</cp:lastModifiedBy>
  <cp:revision>9</cp:revision>
  <dcterms:modified xsi:type="dcterms:W3CDTF">2016-06-09T08:28:30Z</dcterms:modified>
</cp:coreProperties>
</file>