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image" Target="../media/image5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C788DB-5BF8-4980-A6E0-05F8A3BE865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A95EA-7889-4142-AD98-F702BD4D4C7F}">
      <dgm:prSet phldrT="[Текст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Report</a:t>
          </a:r>
          <a:endParaRPr lang="ru-RU" dirty="0"/>
        </a:p>
      </dgm:t>
    </dgm:pt>
    <dgm:pt modelId="{207CF9B5-A9EC-4DC0-BDF8-EBDC247D2F43}" type="parTrans" cxnId="{04688519-CE6E-4A85-A115-36663DB53123}">
      <dgm:prSet/>
      <dgm:spPr/>
      <dgm:t>
        <a:bodyPr/>
        <a:lstStyle/>
        <a:p>
          <a:endParaRPr lang="ru-RU"/>
        </a:p>
      </dgm:t>
    </dgm:pt>
    <dgm:pt modelId="{346F880F-F8A6-4C12-A6D4-F957834E5D9B}" type="sibTrans" cxnId="{04688519-CE6E-4A85-A115-36663DB53123}">
      <dgm:prSet/>
      <dgm:spPr/>
      <dgm:t>
        <a:bodyPr/>
        <a:lstStyle/>
        <a:p>
          <a:endParaRPr lang="ru-RU"/>
        </a:p>
      </dgm:t>
    </dgm:pt>
    <dgm:pt modelId="{BC5C1314-B6A0-42BF-9E1D-6CB4E3E38638}">
      <dgm:prSet phldrT="[Текст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Scopus</a:t>
          </a:r>
          <a:endParaRPr lang="ru-RU" dirty="0"/>
        </a:p>
      </dgm:t>
    </dgm:pt>
    <dgm:pt modelId="{1A6FA3D8-CA7E-4427-B376-E6823D1587CA}" type="parTrans" cxnId="{3E2B137A-328C-44B3-8B27-15188ABF9EFA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A461EE09-6915-4D9A-91BA-824D487A4295}" type="sibTrans" cxnId="{3E2B137A-328C-44B3-8B27-15188ABF9EFA}">
      <dgm:prSet/>
      <dgm:spPr/>
      <dgm:t>
        <a:bodyPr/>
        <a:lstStyle/>
        <a:p>
          <a:endParaRPr lang="ru-RU"/>
        </a:p>
      </dgm:t>
    </dgm:pt>
    <dgm:pt modelId="{293CC369-4FEA-4B02-BD5A-7BD68B2B8BFF}">
      <dgm:prSet phldrT="[Текст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Web of Science</a:t>
          </a:r>
          <a:endParaRPr lang="ru-RU" dirty="0"/>
        </a:p>
      </dgm:t>
    </dgm:pt>
    <dgm:pt modelId="{454E0CD8-CF1B-47BC-BA33-389A245D6F53}" type="parTrans" cxnId="{046D036D-FB41-425E-95C3-42787F346650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8BC383EE-5CF3-40E7-AA0C-2D3B925CE595}" type="sibTrans" cxnId="{046D036D-FB41-425E-95C3-42787F346650}">
      <dgm:prSet/>
      <dgm:spPr/>
      <dgm:t>
        <a:bodyPr/>
        <a:lstStyle/>
        <a:p>
          <a:endParaRPr lang="ru-RU"/>
        </a:p>
      </dgm:t>
    </dgm:pt>
    <dgm:pt modelId="{A16C9BDD-9681-4B02-B507-BBC2AD363B77}">
      <dgm:prSet phldrT="[Текст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RSCI</a:t>
          </a:r>
          <a:endParaRPr lang="ru-RU" dirty="0"/>
        </a:p>
      </dgm:t>
    </dgm:pt>
    <dgm:pt modelId="{1F33D957-38B4-44B7-9E8A-DA15265F6B11}" type="parTrans" cxnId="{09D48F1E-FC77-4112-8017-D68A5D6577C4}">
      <dgm:prSet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F29D42C8-7D5F-4B52-9031-0A84F64B7D7B}" type="sibTrans" cxnId="{09D48F1E-FC77-4112-8017-D68A5D6577C4}">
      <dgm:prSet/>
      <dgm:spPr/>
      <dgm:t>
        <a:bodyPr/>
        <a:lstStyle/>
        <a:p>
          <a:endParaRPr lang="ru-RU"/>
        </a:p>
      </dgm:t>
    </dgm:pt>
    <dgm:pt modelId="{336B5640-7F24-45B7-82A1-8B977C4EAC6E}" type="pres">
      <dgm:prSet presAssocID="{5AC788DB-5BF8-4980-A6E0-05F8A3BE865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B19582-1E73-4E42-AFD7-8EBE622297B0}" type="pres">
      <dgm:prSet presAssocID="{1BAA95EA-7889-4142-AD98-F702BD4D4C7F}" presName="centerShape" presStyleLbl="node0" presStyleIdx="0" presStyleCnt="1"/>
      <dgm:spPr/>
      <dgm:t>
        <a:bodyPr/>
        <a:lstStyle/>
        <a:p>
          <a:endParaRPr lang="ru-RU"/>
        </a:p>
      </dgm:t>
    </dgm:pt>
    <dgm:pt modelId="{B1F39A81-8BF0-4C69-B3A6-D0B02BA3F694}" type="pres">
      <dgm:prSet presAssocID="{1A6FA3D8-CA7E-4427-B376-E6823D1587CA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F35B8EFB-666D-4A5F-B506-F140E21B12CA}" type="pres">
      <dgm:prSet presAssocID="{BC5C1314-B6A0-42BF-9E1D-6CB4E3E3863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6C227-C610-4530-A5F8-58984D8A958A}" type="pres">
      <dgm:prSet presAssocID="{454E0CD8-CF1B-47BC-BA33-389A245D6F53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4CE58EA6-9F75-4552-9589-951E79F142A3}" type="pres">
      <dgm:prSet presAssocID="{293CC369-4FEA-4B02-BD5A-7BD68B2B8BF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E9E41-30E2-4592-8F4A-797E3141F7DE}" type="pres">
      <dgm:prSet presAssocID="{1F33D957-38B4-44B7-9E8A-DA15265F6B11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D79428CD-FDB5-42B9-B1C8-44F8BDD98499}" type="pres">
      <dgm:prSet presAssocID="{A16C9BDD-9681-4B02-B507-BBC2AD363B7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CFF3E9-94BD-4491-B7F0-AA99769F2783}" type="presOf" srcId="{454E0CD8-CF1B-47BC-BA33-389A245D6F53}" destId="{B5D6C227-C610-4530-A5F8-58984D8A958A}" srcOrd="0" destOrd="0" presId="urn:microsoft.com/office/officeart/2005/8/layout/radial4"/>
    <dgm:cxn modelId="{937DFDFA-2351-41AB-880E-868AE398DC06}" type="presOf" srcId="{1A6FA3D8-CA7E-4427-B376-E6823D1587CA}" destId="{B1F39A81-8BF0-4C69-B3A6-D0B02BA3F694}" srcOrd="0" destOrd="0" presId="urn:microsoft.com/office/officeart/2005/8/layout/radial4"/>
    <dgm:cxn modelId="{979CD7F9-B722-4E28-8D04-9BC42D46ED81}" type="presOf" srcId="{BC5C1314-B6A0-42BF-9E1D-6CB4E3E38638}" destId="{F35B8EFB-666D-4A5F-B506-F140E21B12CA}" srcOrd="0" destOrd="0" presId="urn:microsoft.com/office/officeart/2005/8/layout/radial4"/>
    <dgm:cxn modelId="{09D48F1E-FC77-4112-8017-D68A5D6577C4}" srcId="{1BAA95EA-7889-4142-AD98-F702BD4D4C7F}" destId="{A16C9BDD-9681-4B02-B507-BBC2AD363B77}" srcOrd="2" destOrd="0" parTransId="{1F33D957-38B4-44B7-9E8A-DA15265F6B11}" sibTransId="{F29D42C8-7D5F-4B52-9031-0A84F64B7D7B}"/>
    <dgm:cxn modelId="{04688519-CE6E-4A85-A115-36663DB53123}" srcId="{5AC788DB-5BF8-4980-A6E0-05F8A3BE865A}" destId="{1BAA95EA-7889-4142-AD98-F702BD4D4C7F}" srcOrd="0" destOrd="0" parTransId="{207CF9B5-A9EC-4DC0-BDF8-EBDC247D2F43}" sibTransId="{346F880F-F8A6-4C12-A6D4-F957834E5D9B}"/>
    <dgm:cxn modelId="{97A0DEDF-7E8E-4B1C-BA15-AEDC44A51EAA}" type="presOf" srcId="{1F33D957-38B4-44B7-9E8A-DA15265F6B11}" destId="{698E9E41-30E2-4592-8F4A-797E3141F7DE}" srcOrd="0" destOrd="0" presId="urn:microsoft.com/office/officeart/2005/8/layout/radial4"/>
    <dgm:cxn modelId="{41C6D23F-F6A8-45DF-8F43-8654310766BB}" type="presOf" srcId="{5AC788DB-5BF8-4980-A6E0-05F8A3BE865A}" destId="{336B5640-7F24-45B7-82A1-8B977C4EAC6E}" srcOrd="0" destOrd="0" presId="urn:microsoft.com/office/officeart/2005/8/layout/radial4"/>
    <dgm:cxn modelId="{EC240821-B880-4A66-A889-8044A5EB0C96}" type="presOf" srcId="{293CC369-4FEA-4B02-BD5A-7BD68B2B8BFF}" destId="{4CE58EA6-9F75-4552-9589-951E79F142A3}" srcOrd="0" destOrd="0" presId="urn:microsoft.com/office/officeart/2005/8/layout/radial4"/>
    <dgm:cxn modelId="{6B62AF2C-7F2B-4095-ADB3-BEBA5958E371}" type="presOf" srcId="{1BAA95EA-7889-4142-AD98-F702BD4D4C7F}" destId="{09B19582-1E73-4E42-AFD7-8EBE622297B0}" srcOrd="0" destOrd="0" presId="urn:microsoft.com/office/officeart/2005/8/layout/radial4"/>
    <dgm:cxn modelId="{3E2B137A-328C-44B3-8B27-15188ABF9EFA}" srcId="{1BAA95EA-7889-4142-AD98-F702BD4D4C7F}" destId="{BC5C1314-B6A0-42BF-9E1D-6CB4E3E38638}" srcOrd="0" destOrd="0" parTransId="{1A6FA3D8-CA7E-4427-B376-E6823D1587CA}" sibTransId="{A461EE09-6915-4D9A-91BA-824D487A4295}"/>
    <dgm:cxn modelId="{046D036D-FB41-425E-95C3-42787F346650}" srcId="{1BAA95EA-7889-4142-AD98-F702BD4D4C7F}" destId="{293CC369-4FEA-4B02-BD5A-7BD68B2B8BFF}" srcOrd="1" destOrd="0" parTransId="{454E0CD8-CF1B-47BC-BA33-389A245D6F53}" sibTransId="{8BC383EE-5CF3-40E7-AA0C-2D3B925CE595}"/>
    <dgm:cxn modelId="{CF63E479-F3FF-4E79-A60E-27A0C82AC2BD}" type="presOf" srcId="{A16C9BDD-9681-4B02-B507-BBC2AD363B77}" destId="{D79428CD-FDB5-42B9-B1C8-44F8BDD98499}" srcOrd="0" destOrd="0" presId="urn:microsoft.com/office/officeart/2005/8/layout/radial4"/>
    <dgm:cxn modelId="{F96A40DE-B40F-436E-AA52-8D17E8A3A708}" type="presParOf" srcId="{336B5640-7F24-45B7-82A1-8B977C4EAC6E}" destId="{09B19582-1E73-4E42-AFD7-8EBE622297B0}" srcOrd="0" destOrd="0" presId="urn:microsoft.com/office/officeart/2005/8/layout/radial4"/>
    <dgm:cxn modelId="{4D03DFC7-11F2-45F2-8719-3DBF9D0D7922}" type="presParOf" srcId="{336B5640-7F24-45B7-82A1-8B977C4EAC6E}" destId="{B1F39A81-8BF0-4C69-B3A6-D0B02BA3F694}" srcOrd="1" destOrd="0" presId="urn:microsoft.com/office/officeart/2005/8/layout/radial4"/>
    <dgm:cxn modelId="{341D06DF-8F5A-4251-81EE-2F471D51CACF}" type="presParOf" srcId="{336B5640-7F24-45B7-82A1-8B977C4EAC6E}" destId="{F35B8EFB-666D-4A5F-B506-F140E21B12CA}" srcOrd="2" destOrd="0" presId="urn:microsoft.com/office/officeart/2005/8/layout/radial4"/>
    <dgm:cxn modelId="{F84CA459-30DC-4236-BA6F-E0819107FA43}" type="presParOf" srcId="{336B5640-7F24-45B7-82A1-8B977C4EAC6E}" destId="{B5D6C227-C610-4530-A5F8-58984D8A958A}" srcOrd="3" destOrd="0" presId="urn:microsoft.com/office/officeart/2005/8/layout/radial4"/>
    <dgm:cxn modelId="{C8F853A6-DB99-4C37-A812-FCBD4B0969CD}" type="presParOf" srcId="{336B5640-7F24-45B7-82A1-8B977C4EAC6E}" destId="{4CE58EA6-9F75-4552-9589-951E79F142A3}" srcOrd="4" destOrd="0" presId="urn:microsoft.com/office/officeart/2005/8/layout/radial4"/>
    <dgm:cxn modelId="{1A74AE44-D997-41AB-8095-923DC2BBFF4C}" type="presParOf" srcId="{336B5640-7F24-45B7-82A1-8B977C4EAC6E}" destId="{698E9E41-30E2-4592-8F4A-797E3141F7DE}" srcOrd="5" destOrd="0" presId="urn:microsoft.com/office/officeart/2005/8/layout/radial4"/>
    <dgm:cxn modelId="{5B429CAA-D5A2-4803-BE5B-15FAED3B2553}" type="presParOf" srcId="{336B5640-7F24-45B7-82A1-8B977C4EAC6E}" destId="{D79428CD-FDB5-42B9-B1C8-44F8BDD9849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453C53-5A38-48E4-B656-BADE1BCF57FD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B3ED78-F3E1-4C3F-A9E3-DA3CFF36852C}">
      <dgm:prSet phldrT="[Текст]"/>
      <dgm:spPr/>
      <dgm:t>
        <a:bodyPr/>
        <a:lstStyle/>
        <a:p>
          <a:r>
            <a:rPr lang="en-US" dirty="0" smtClean="0"/>
            <a:t>Submit</a:t>
          </a:r>
          <a:endParaRPr lang="ru-RU" dirty="0"/>
        </a:p>
      </dgm:t>
    </dgm:pt>
    <dgm:pt modelId="{C22EA731-C86F-4B16-AD68-D584F4400D64}" type="parTrans" cxnId="{8DDCA430-36D4-415D-9100-2F8831ADF6B0}">
      <dgm:prSet/>
      <dgm:spPr/>
      <dgm:t>
        <a:bodyPr/>
        <a:lstStyle/>
        <a:p>
          <a:endParaRPr lang="ru-RU"/>
        </a:p>
      </dgm:t>
    </dgm:pt>
    <dgm:pt modelId="{726BED29-A8F8-485D-96DD-57EE6D139ED2}" type="sibTrans" cxnId="{8DDCA430-36D4-415D-9100-2F8831ADF6B0}">
      <dgm:prSet/>
      <dgm:spPr/>
      <dgm:t>
        <a:bodyPr/>
        <a:lstStyle/>
        <a:p>
          <a:endParaRPr lang="ru-RU"/>
        </a:p>
      </dgm:t>
    </dgm:pt>
    <dgm:pt modelId="{152FA80E-0205-41F9-8C8A-6CB8673292FF}">
      <dgm:prSet phldrT="[Текст]"/>
      <dgm:spPr/>
      <dgm:t>
        <a:bodyPr/>
        <a:lstStyle/>
        <a:p>
          <a:r>
            <a:rPr lang="en-US" dirty="0" smtClean="0"/>
            <a:t>Moderate</a:t>
          </a:r>
          <a:endParaRPr lang="ru-RU" dirty="0"/>
        </a:p>
      </dgm:t>
    </dgm:pt>
    <dgm:pt modelId="{429D97DC-1507-4648-B628-A63347CD4998}" type="parTrans" cxnId="{95225E8E-65E2-4B02-92CA-37946A135EB3}">
      <dgm:prSet/>
      <dgm:spPr/>
      <dgm:t>
        <a:bodyPr/>
        <a:lstStyle/>
        <a:p>
          <a:endParaRPr lang="ru-RU"/>
        </a:p>
      </dgm:t>
    </dgm:pt>
    <dgm:pt modelId="{5322DCCB-A74A-4C02-AE09-AC402EADED15}" type="sibTrans" cxnId="{95225E8E-65E2-4B02-92CA-37946A135EB3}">
      <dgm:prSet/>
      <dgm:spPr/>
      <dgm:t>
        <a:bodyPr/>
        <a:lstStyle/>
        <a:p>
          <a:endParaRPr lang="ru-RU"/>
        </a:p>
      </dgm:t>
    </dgm:pt>
    <dgm:pt modelId="{F6B6798F-9746-4655-B4F5-2610BA927163}">
      <dgm:prSet phldrT="[Текст]"/>
      <dgm:spPr/>
      <dgm:t>
        <a:bodyPr/>
        <a:lstStyle/>
        <a:p>
          <a:r>
            <a:rPr lang="en-US" dirty="0" smtClean="0"/>
            <a:t>Update</a:t>
          </a:r>
          <a:endParaRPr lang="ru-RU" dirty="0"/>
        </a:p>
      </dgm:t>
    </dgm:pt>
    <dgm:pt modelId="{A05084C4-DA48-4432-A735-320413FBA923}" type="parTrans" cxnId="{D1C0EE32-E610-49B3-8D4D-1C530372D7ED}">
      <dgm:prSet/>
      <dgm:spPr/>
      <dgm:t>
        <a:bodyPr/>
        <a:lstStyle/>
        <a:p>
          <a:endParaRPr lang="ru-RU"/>
        </a:p>
      </dgm:t>
    </dgm:pt>
    <dgm:pt modelId="{7B2F3E16-5F93-42A9-81E7-2949A053ED7B}" type="sibTrans" cxnId="{D1C0EE32-E610-49B3-8D4D-1C530372D7ED}">
      <dgm:prSet/>
      <dgm:spPr/>
      <dgm:t>
        <a:bodyPr/>
        <a:lstStyle/>
        <a:p>
          <a:endParaRPr lang="ru-RU"/>
        </a:p>
      </dgm:t>
    </dgm:pt>
    <dgm:pt modelId="{26D06640-153F-424C-818C-F42262F9A369}" type="pres">
      <dgm:prSet presAssocID="{BC453C53-5A38-48E4-B656-BADE1BCF57F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41ED29-3B4B-4DA1-B795-D2E00B53F2AF}" type="pres">
      <dgm:prSet presAssocID="{BC453C53-5A38-48E4-B656-BADE1BCF57FD}" presName="bkgdShp" presStyleLbl="alignAccFollowNode1" presStyleIdx="0" presStyleCnt="1"/>
      <dgm:spPr/>
    </dgm:pt>
    <dgm:pt modelId="{C1921E1D-B55E-47C5-8CDC-F1032919A541}" type="pres">
      <dgm:prSet presAssocID="{BC453C53-5A38-48E4-B656-BADE1BCF57FD}" presName="linComp" presStyleCnt="0"/>
      <dgm:spPr/>
    </dgm:pt>
    <dgm:pt modelId="{03147382-E21F-48C4-B1E8-D71F3B060264}" type="pres">
      <dgm:prSet presAssocID="{D4B3ED78-F3E1-4C3F-A9E3-DA3CFF36852C}" presName="compNode" presStyleCnt="0"/>
      <dgm:spPr/>
    </dgm:pt>
    <dgm:pt modelId="{A2201ABE-2C22-4A14-8E49-8BBDE1A3072F}" type="pres">
      <dgm:prSet presAssocID="{D4B3ED78-F3E1-4C3F-A9E3-DA3CFF36852C}" presName="node" presStyleLbl="node1" presStyleIdx="0" presStyleCnt="3" custScaleY="70577" custLinFactNeighborX="399" custLinFactNeighborY="-20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1F6FA0-6F45-4463-AC0A-4781B25EF8D1}" type="pres">
      <dgm:prSet presAssocID="{D4B3ED78-F3E1-4C3F-A9E3-DA3CFF36852C}" presName="invisiNode" presStyleLbl="node1" presStyleIdx="0" presStyleCnt="3"/>
      <dgm:spPr/>
    </dgm:pt>
    <dgm:pt modelId="{C73908DD-50A2-4F3F-8779-157E4F7E2668}" type="pres">
      <dgm:prSet presAssocID="{D4B3ED78-F3E1-4C3F-A9E3-DA3CFF36852C}" presName="imagNode" presStyleLbl="fgImgPlace1" presStyleIdx="0" presStyleCnt="3" custLinFactNeighborY="-5430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35" t="1762" r="-1543" b="-90"/>
          </a:stretch>
        </a:blipFill>
      </dgm:spPr>
    </dgm:pt>
    <dgm:pt modelId="{39514E25-11C8-47F4-898E-6DF14B36F5C9}" type="pres">
      <dgm:prSet presAssocID="{726BED29-A8F8-485D-96DD-57EE6D139ED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B8FBD04-851D-4CE9-8B3F-3DDB9A7E91F8}" type="pres">
      <dgm:prSet presAssocID="{152FA80E-0205-41F9-8C8A-6CB8673292FF}" presName="compNode" presStyleCnt="0"/>
      <dgm:spPr/>
    </dgm:pt>
    <dgm:pt modelId="{D50580FF-D37F-4D5D-9702-B631609DFE38}" type="pres">
      <dgm:prSet presAssocID="{152FA80E-0205-41F9-8C8A-6CB8673292FF}" presName="node" presStyleLbl="node1" presStyleIdx="1" presStyleCnt="3" custScaleY="70577" custLinFactNeighborY="-21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7DDB0-AF22-478F-96E2-E550ACC3E48F}" type="pres">
      <dgm:prSet presAssocID="{152FA80E-0205-41F9-8C8A-6CB8673292FF}" presName="invisiNode" presStyleLbl="node1" presStyleIdx="1" presStyleCnt="3"/>
      <dgm:spPr/>
    </dgm:pt>
    <dgm:pt modelId="{71BE336C-7436-47A0-81FB-FD10ACD4BA6B}" type="pres">
      <dgm:prSet presAssocID="{152FA80E-0205-41F9-8C8A-6CB8673292FF}" presName="imagNode" presStyleLbl="fgImgPlace1" presStyleIdx="1" presStyleCnt="3" custLinFactNeighborY="-543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7A7D8531-580A-4F8D-983C-A58730DB33DA}" type="pres">
      <dgm:prSet presAssocID="{5322DCCB-A74A-4C02-AE09-AC402EADED1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A993D05-059F-4CDF-8E30-6E653565CFE9}" type="pres">
      <dgm:prSet presAssocID="{F6B6798F-9746-4655-B4F5-2610BA927163}" presName="compNode" presStyleCnt="0"/>
      <dgm:spPr/>
    </dgm:pt>
    <dgm:pt modelId="{82F4F634-5FE7-43DA-B1C6-F09D7741D175}" type="pres">
      <dgm:prSet presAssocID="{F6B6798F-9746-4655-B4F5-2610BA927163}" presName="node" presStyleLbl="node1" presStyleIdx="2" presStyleCnt="3" custScaleY="70577" custLinFactNeighborY="-21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4C194-AA1F-4D0B-B09C-BBC6FA52BE24}" type="pres">
      <dgm:prSet presAssocID="{F6B6798F-9746-4655-B4F5-2610BA927163}" presName="invisiNode" presStyleLbl="node1" presStyleIdx="2" presStyleCnt="3"/>
      <dgm:spPr/>
    </dgm:pt>
    <dgm:pt modelId="{C71FF306-DB1A-44AC-8E66-33FBFD78A8A2}" type="pres">
      <dgm:prSet presAssocID="{F6B6798F-9746-4655-B4F5-2610BA927163}" presName="imagNode" presStyleLbl="fgImgPlace1" presStyleIdx="2" presStyleCnt="3" custLinFactNeighborY="-543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</dgm:ptLst>
  <dgm:cxnLst>
    <dgm:cxn modelId="{D1C0EE32-E610-49B3-8D4D-1C530372D7ED}" srcId="{BC453C53-5A38-48E4-B656-BADE1BCF57FD}" destId="{F6B6798F-9746-4655-B4F5-2610BA927163}" srcOrd="2" destOrd="0" parTransId="{A05084C4-DA48-4432-A735-320413FBA923}" sibTransId="{7B2F3E16-5F93-42A9-81E7-2949A053ED7B}"/>
    <dgm:cxn modelId="{BE0148F5-F1B0-49DF-BA0A-619E508798DB}" type="presOf" srcId="{F6B6798F-9746-4655-B4F5-2610BA927163}" destId="{82F4F634-5FE7-43DA-B1C6-F09D7741D175}" srcOrd="0" destOrd="0" presId="urn:microsoft.com/office/officeart/2005/8/layout/pList2"/>
    <dgm:cxn modelId="{9EA706EB-C560-4A76-8289-E41FB96C0602}" type="presOf" srcId="{152FA80E-0205-41F9-8C8A-6CB8673292FF}" destId="{D50580FF-D37F-4D5D-9702-B631609DFE38}" srcOrd="0" destOrd="0" presId="urn:microsoft.com/office/officeart/2005/8/layout/pList2"/>
    <dgm:cxn modelId="{95225E8E-65E2-4B02-92CA-37946A135EB3}" srcId="{BC453C53-5A38-48E4-B656-BADE1BCF57FD}" destId="{152FA80E-0205-41F9-8C8A-6CB8673292FF}" srcOrd="1" destOrd="0" parTransId="{429D97DC-1507-4648-B628-A63347CD4998}" sibTransId="{5322DCCB-A74A-4C02-AE09-AC402EADED15}"/>
    <dgm:cxn modelId="{A382CB04-12FE-4FC9-BC7B-17F9B2B8C4BB}" type="presOf" srcId="{726BED29-A8F8-485D-96DD-57EE6D139ED2}" destId="{39514E25-11C8-47F4-898E-6DF14B36F5C9}" srcOrd="0" destOrd="0" presId="urn:microsoft.com/office/officeart/2005/8/layout/pList2"/>
    <dgm:cxn modelId="{2197E4B6-AA99-474C-8442-F392CF26340B}" type="presOf" srcId="{D4B3ED78-F3E1-4C3F-A9E3-DA3CFF36852C}" destId="{A2201ABE-2C22-4A14-8E49-8BBDE1A3072F}" srcOrd="0" destOrd="0" presId="urn:microsoft.com/office/officeart/2005/8/layout/pList2"/>
    <dgm:cxn modelId="{8DDCA430-36D4-415D-9100-2F8831ADF6B0}" srcId="{BC453C53-5A38-48E4-B656-BADE1BCF57FD}" destId="{D4B3ED78-F3E1-4C3F-A9E3-DA3CFF36852C}" srcOrd="0" destOrd="0" parTransId="{C22EA731-C86F-4B16-AD68-D584F4400D64}" sibTransId="{726BED29-A8F8-485D-96DD-57EE6D139ED2}"/>
    <dgm:cxn modelId="{A1325784-53F7-4448-A82A-7B972111B9C4}" type="presOf" srcId="{5322DCCB-A74A-4C02-AE09-AC402EADED15}" destId="{7A7D8531-580A-4F8D-983C-A58730DB33DA}" srcOrd="0" destOrd="0" presId="urn:microsoft.com/office/officeart/2005/8/layout/pList2"/>
    <dgm:cxn modelId="{3CE3A69E-930E-497A-90AF-D3191523E903}" type="presOf" srcId="{BC453C53-5A38-48E4-B656-BADE1BCF57FD}" destId="{26D06640-153F-424C-818C-F42262F9A369}" srcOrd="0" destOrd="0" presId="urn:microsoft.com/office/officeart/2005/8/layout/pList2"/>
    <dgm:cxn modelId="{D792185D-4A3D-4C37-8A73-9BDD5205A046}" type="presParOf" srcId="{26D06640-153F-424C-818C-F42262F9A369}" destId="{3941ED29-3B4B-4DA1-B795-D2E00B53F2AF}" srcOrd="0" destOrd="0" presId="urn:microsoft.com/office/officeart/2005/8/layout/pList2"/>
    <dgm:cxn modelId="{6C53AF6A-EE8C-4AE1-9A10-379B051AF896}" type="presParOf" srcId="{26D06640-153F-424C-818C-F42262F9A369}" destId="{C1921E1D-B55E-47C5-8CDC-F1032919A541}" srcOrd="1" destOrd="0" presId="urn:microsoft.com/office/officeart/2005/8/layout/pList2"/>
    <dgm:cxn modelId="{BF279412-15E7-47B2-9475-C08205DCA92C}" type="presParOf" srcId="{C1921E1D-B55E-47C5-8CDC-F1032919A541}" destId="{03147382-E21F-48C4-B1E8-D71F3B060264}" srcOrd="0" destOrd="0" presId="urn:microsoft.com/office/officeart/2005/8/layout/pList2"/>
    <dgm:cxn modelId="{797299B8-94A4-4846-9EEA-D013D907E1F0}" type="presParOf" srcId="{03147382-E21F-48C4-B1E8-D71F3B060264}" destId="{A2201ABE-2C22-4A14-8E49-8BBDE1A3072F}" srcOrd="0" destOrd="0" presId="urn:microsoft.com/office/officeart/2005/8/layout/pList2"/>
    <dgm:cxn modelId="{0B572D53-C958-44EE-837A-3717774F1078}" type="presParOf" srcId="{03147382-E21F-48C4-B1E8-D71F3B060264}" destId="{851F6FA0-6F45-4463-AC0A-4781B25EF8D1}" srcOrd="1" destOrd="0" presId="urn:microsoft.com/office/officeart/2005/8/layout/pList2"/>
    <dgm:cxn modelId="{ED0259A2-E5E4-4052-87B5-1FB65BE6E7F2}" type="presParOf" srcId="{03147382-E21F-48C4-B1E8-D71F3B060264}" destId="{C73908DD-50A2-4F3F-8779-157E4F7E2668}" srcOrd="2" destOrd="0" presId="urn:microsoft.com/office/officeart/2005/8/layout/pList2"/>
    <dgm:cxn modelId="{45DC40AE-76DC-49AD-9CB3-1B44B66C5767}" type="presParOf" srcId="{C1921E1D-B55E-47C5-8CDC-F1032919A541}" destId="{39514E25-11C8-47F4-898E-6DF14B36F5C9}" srcOrd="1" destOrd="0" presId="urn:microsoft.com/office/officeart/2005/8/layout/pList2"/>
    <dgm:cxn modelId="{90133551-618B-4DD4-90FE-34DA9A0EE5D5}" type="presParOf" srcId="{C1921E1D-B55E-47C5-8CDC-F1032919A541}" destId="{AB8FBD04-851D-4CE9-8B3F-3DDB9A7E91F8}" srcOrd="2" destOrd="0" presId="urn:microsoft.com/office/officeart/2005/8/layout/pList2"/>
    <dgm:cxn modelId="{DF2268F4-AEF7-4B92-8A65-39A0288A5911}" type="presParOf" srcId="{AB8FBD04-851D-4CE9-8B3F-3DDB9A7E91F8}" destId="{D50580FF-D37F-4D5D-9702-B631609DFE38}" srcOrd="0" destOrd="0" presId="urn:microsoft.com/office/officeart/2005/8/layout/pList2"/>
    <dgm:cxn modelId="{F7841969-4B26-431B-96EF-219455F4767C}" type="presParOf" srcId="{AB8FBD04-851D-4CE9-8B3F-3DDB9A7E91F8}" destId="{B3A7DDB0-AF22-478F-96E2-E550ACC3E48F}" srcOrd="1" destOrd="0" presId="urn:microsoft.com/office/officeart/2005/8/layout/pList2"/>
    <dgm:cxn modelId="{199D5B50-BE95-4E65-9E3D-7C7DC75AE18A}" type="presParOf" srcId="{AB8FBD04-851D-4CE9-8B3F-3DDB9A7E91F8}" destId="{71BE336C-7436-47A0-81FB-FD10ACD4BA6B}" srcOrd="2" destOrd="0" presId="urn:microsoft.com/office/officeart/2005/8/layout/pList2"/>
    <dgm:cxn modelId="{E083DB5F-AC41-4AA5-A0E7-E1F0D4A94F45}" type="presParOf" srcId="{C1921E1D-B55E-47C5-8CDC-F1032919A541}" destId="{7A7D8531-580A-4F8D-983C-A58730DB33DA}" srcOrd="3" destOrd="0" presId="urn:microsoft.com/office/officeart/2005/8/layout/pList2"/>
    <dgm:cxn modelId="{6BF9BA62-872C-44B6-9543-E57D9B3CCC95}" type="presParOf" srcId="{C1921E1D-B55E-47C5-8CDC-F1032919A541}" destId="{6A993D05-059F-4CDF-8E30-6E653565CFE9}" srcOrd="4" destOrd="0" presId="urn:microsoft.com/office/officeart/2005/8/layout/pList2"/>
    <dgm:cxn modelId="{F59B755F-C581-4A5D-A6B4-46E1462A8C06}" type="presParOf" srcId="{6A993D05-059F-4CDF-8E30-6E653565CFE9}" destId="{82F4F634-5FE7-43DA-B1C6-F09D7741D175}" srcOrd="0" destOrd="0" presId="urn:microsoft.com/office/officeart/2005/8/layout/pList2"/>
    <dgm:cxn modelId="{E5E5BC6F-5B58-472C-AE46-583209C0FF1F}" type="presParOf" srcId="{6A993D05-059F-4CDF-8E30-6E653565CFE9}" destId="{63E4C194-AA1F-4D0B-B09C-BBC6FA52BE24}" srcOrd="1" destOrd="0" presId="urn:microsoft.com/office/officeart/2005/8/layout/pList2"/>
    <dgm:cxn modelId="{244DCE59-018C-439C-9B2E-95728D5CDBAD}" type="presParOf" srcId="{6A993D05-059F-4CDF-8E30-6E653565CFE9}" destId="{C71FF306-DB1A-44AC-8E66-33FBFD78A8A2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B19582-1E73-4E42-AFD7-8EBE622297B0}">
      <dsp:nvSpPr>
        <dsp:cNvPr id="0" name=""/>
        <dsp:cNvSpPr/>
      </dsp:nvSpPr>
      <dsp:spPr>
        <a:xfrm>
          <a:off x="3083005" y="2461550"/>
          <a:ext cx="2063588" cy="2063588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Report</a:t>
          </a:r>
          <a:endParaRPr lang="ru-RU" sz="4000" kern="1200" dirty="0"/>
        </a:p>
      </dsp:txBody>
      <dsp:txXfrm>
        <a:off x="3385210" y="2763755"/>
        <a:ext cx="1459178" cy="1459178"/>
      </dsp:txXfrm>
    </dsp:sp>
    <dsp:sp modelId="{B1F39A81-8BF0-4C69-B3A6-D0B02BA3F694}">
      <dsp:nvSpPr>
        <dsp:cNvPr id="0" name=""/>
        <dsp:cNvSpPr/>
      </dsp:nvSpPr>
      <dsp:spPr>
        <a:xfrm rot="12900000">
          <a:off x="1752980" y="2100207"/>
          <a:ext cx="1584352" cy="588122"/>
        </a:xfrm>
        <a:prstGeom prst="lef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</dsp:sp>
    <dsp:sp modelId="{F35B8EFB-666D-4A5F-B506-F140E21B12CA}">
      <dsp:nvSpPr>
        <dsp:cNvPr id="0" name=""/>
        <dsp:cNvSpPr/>
      </dsp:nvSpPr>
      <dsp:spPr>
        <a:xfrm>
          <a:off x="916039" y="1155731"/>
          <a:ext cx="1960408" cy="156832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81915" tIns="81915" rIns="81915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Scopus</a:t>
          </a:r>
          <a:endParaRPr lang="ru-RU" sz="4300" kern="1200" dirty="0"/>
        </a:p>
      </dsp:txBody>
      <dsp:txXfrm>
        <a:off x="961974" y="1201666"/>
        <a:ext cx="1868538" cy="1476457"/>
      </dsp:txXfrm>
    </dsp:sp>
    <dsp:sp modelId="{B5D6C227-C610-4530-A5F8-58984D8A958A}">
      <dsp:nvSpPr>
        <dsp:cNvPr id="0" name=""/>
        <dsp:cNvSpPr/>
      </dsp:nvSpPr>
      <dsp:spPr>
        <a:xfrm rot="16200000">
          <a:off x="3322623" y="1283102"/>
          <a:ext cx="1584352" cy="588122"/>
        </a:xfrm>
        <a:prstGeom prst="lef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CE58EA6-9F75-4552-9589-951E79F142A3}">
      <dsp:nvSpPr>
        <dsp:cNvPr id="0" name=""/>
        <dsp:cNvSpPr/>
      </dsp:nvSpPr>
      <dsp:spPr>
        <a:xfrm>
          <a:off x="3134595" y="824"/>
          <a:ext cx="1960408" cy="156832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1915" tIns="81915" rIns="81915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Web of Science</a:t>
          </a:r>
          <a:endParaRPr lang="ru-RU" sz="4300" kern="1200" dirty="0"/>
        </a:p>
      </dsp:txBody>
      <dsp:txXfrm>
        <a:off x="3180530" y="46759"/>
        <a:ext cx="1868538" cy="1476457"/>
      </dsp:txXfrm>
    </dsp:sp>
    <dsp:sp modelId="{698E9E41-30E2-4592-8F4A-797E3141F7DE}">
      <dsp:nvSpPr>
        <dsp:cNvPr id="0" name=""/>
        <dsp:cNvSpPr/>
      </dsp:nvSpPr>
      <dsp:spPr>
        <a:xfrm rot="19500000">
          <a:off x="4892267" y="2100207"/>
          <a:ext cx="1584352" cy="588122"/>
        </a:xfrm>
        <a:prstGeom prst="lef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</dsp:sp>
    <dsp:sp modelId="{D79428CD-FDB5-42B9-B1C8-44F8BDD98499}">
      <dsp:nvSpPr>
        <dsp:cNvPr id="0" name=""/>
        <dsp:cNvSpPr/>
      </dsp:nvSpPr>
      <dsp:spPr>
        <a:xfrm>
          <a:off x="5353151" y="1155731"/>
          <a:ext cx="1960408" cy="156832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81915" tIns="81915" rIns="81915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RSCI</a:t>
          </a:r>
          <a:endParaRPr lang="ru-RU" sz="4300" kern="1200" dirty="0"/>
        </a:p>
      </dsp:txBody>
      <dsp:txXfrm>
        <a:off x="5399086" y="1201666"/>
        <a:ext cx="1868538" cy="14764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41ED29-3B4B-4DA1-B795-D2E00B53F2AF}">
      <dsp:nvSpPr>
        <dsp:cNvPr id="0" name=""/>
        <dsp:cNvSpPr/>
      </dsp:nvSpPr>
      <dsp:spPr>
        <a:xfrm>
          <a:off x="0" y="93800"/>
          <a:ext cx="8507288" cy="208670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3908DD-50A2-4F3F-8779-157E4F7E2668}">
      <dsp:nvSpPr>
        <dsp:cNvPr id="0" name=""/>
        <dsp:cNvSpPr/>
      </dsp:nvSpPr>
      <dsp:spPr>
        <a:xfrm>
          <a:off x="255218" y="476537"/>
          <a:ext cx="2499015" cy="1530246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35" t="1762" r="-1543" b="-9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01ABE-2C22-4A14-8E49-8BBDE1A3072F}">
      <dsp:nvSpPr>
        <dsp:cNvPr id="0" name=""/>
        <dsp:cNvSpPr/>
      </dsp:nvSpPr>
      <dsp:spPr>
        <a:xfrm rot="10800000">
          <a:off x="265189" y="2210628"/>
          <a:ext cx="2499015" cy="180000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Submit</a:t>
          </a:r>
          <a:endParaRPr lang="ru-RU" sz="3600" kern="1200" dirty="0"/>
        </a:p>
      </dsp:txBody>
      <dsp:txXfrm rot="10800000">
        <a:off x="320545" y="2210628"/>
        <a:ext cx="2388303" cy="1744647"/>
      </dsp:txXfrm>
    </dsp:sp>
    <dsp:sp modelId="{71BE336C-7436-47A0-81FB-FD10ACD4BA6B}">
      <dsp:nvSpPr>
        <dsp:cNvPr id="0" name=""/>
        <dsp:cNvSpPr/>
      </dsp:nvSpPr>
      <dsp:spPr>
        <a:xfrm>
          <a:off x="3004136" y="476537"/>
          <a:ext cx="2499015" cy="153024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0580FF-D37F-4D5D-9702-B631609DFE38}">
      <dsp:nvSpPr>
        <dsp:cNvPr id="0" name=""/>
        <dsp:cNvSpPr/>
      </dsp:nvSpPr>
      <dsp:spPr>
        <a:xfrm rot="10800000">
          <a:off x="3004136" y="2203206"/>
          <a:ext cx="2499015" cy="180000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Moderate</a:t>
          </a:r>
          <a:endParaRPr lang="ru-RU" sz="3600" kern="1200" dirty="0"/>
        </a:p>
      </dsp:txBody>
      <dsp:txXfrm rot="10800000">
        <a:off x="3059492" y="2203206"/>
        <a:ext cx="2388303" cy="1744647"/>
      </dsp:txXfrm>
    </dsp:sp>
    <dsp:sp modelId="{C71FF306-DB1A-44AC-8E66-33FBFD78A8A2}">
      <dsp:nvSpPr>
        <dsp:cNvPr id="0" name=""/>
        <dsp:cNvSpPr/>
      </dsp:nvSpPr>
      <dsp:spPr>
        <a:xfrm>
          <a:off x="5753053" y="476537"/>
          <a:ext cx="2499015" cy="15302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4F634-5FE7-43DA-B1C6-F09D7741D175}">
      <dsp:nvSpPr>
        <dsp:cNvPr id="0" name=""/>
        <dsp:cNvSpPr/>
      </dsp:nvSpPr>
      <dsp:spPr>
        <a:xfrm rot="10800000">
          <a:off x="5753053" y="2203206"/>
          <a:ext cx="2499015" cy="180000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Update</a:t>
          </a:r>
          <a:endParaRPr lang="ru-RU" sz="3600" kern="1200" dirty="0"/>
        </a:p>
      </dsp:txBody>
      <dsp:txXfrm rot="10800000">
        <a:off x="5808409" y="2203206"/>
        <a:ext cx="2388303" cy="17446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7B0883-2298-49D0-8264-B11BD1410204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9F85A-EE7B-486E-90A8-9B43551C7A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985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F85A-EE7B-486E-90A8-9B43551C7AD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562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Improving Research Indicators using Crowdsourcing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Ivan </a:t>
            </a:r>
            <a:r>
              <a:rPr lang="en-US" dirty="0" err="1" smtClean="0">
                <a:solidFill>
                  <a:schemeClr val="tx1"/>
                </a:solidFill>
              </a:rPr>
              <a:t>Nevolin</a:t>
            </a:r>
            <a:r>
              <a:rPr lang="en-US" dirty="0" smtClean="0">
                <a:solidFill>
                  <a:schemeClr val="tx1"/>
                </a:solidFill>
              </a:rPr>
              <a:t>, CEMI RAS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11 May 2015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2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information in Russia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70249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98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eLIBRARY</a:t>
            </a:r>
            <a:r>
              <a:rPr lang="en-US" dirty="0" smtClean="0"/>
              <a:t> – Platform for RSCI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28976"/>
            <a:ext cx="8229600" cy="4268410"/>
          </a:xfrm>
        </p:spPr>
      </p:pic>
    </p:spTree>
    <p:extLst>
      <p:ext uri="{BB962C8B-B14F-4D97-AF65-F5344CB8AC3E}">
        <p14:creationId xmlns:p14="http://schemas.microsoft.com/office/powerpoint/2010/main" val="128348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Indicators from </a:t>
            </a:r>
            <a:r>
              <a:rPr lang="en-US" dirty="0" err="1" smtClean="0"/>
              <a:t>eLIBRARY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Researcher</a:t>
            </a:r>
          </a:p>
          <a:p>
            <a:pPr lvl="1"/>
            <a:r>
              <a:rPr lang="en-US" dirty="0"/>
              <a:t>Number of publications</a:t>
            </a:r>
          </a:p>
          <a:p>
            <a:pPr lvl="1"/>
            <a:r>
              <a:rPr lang="en-US" dirty="0"/>
              <a:t>Number of citations</a:t>
            </a:r>
          </a:p>
          <a:p>
            <a:pPr lvl="1"/>
            <a:r>
              <a:rPr lang="en-US" dirty="0" smtClean="0"/>
              <a:t>Collaboration and self-citation</a:t>
            </a:r>
            <a:endParaRPr lang="en-US" dirty="0"/>
          </a:p>
          <a:p>
            <a:pPr lvl="1"/>
            <a:r>
              <a:rPr lang="en-US" dirty="0"/>
              <a:t>h-index</a:t>
            </a:r>
          </a:p>
          <a:p>
            <a:pPr lvl="1"/>
            <a:r>
              <a:rPr lang="en-US" dirty="0" smtClean="0"/>
              <a:t>Types </a:t>
            </a:r>
            <a:r>
              <a:rPr lang="en-US" dirty="0"/>
              <a:t>of publications</a:t>
            </a:r>
          </a:p>
          <a:p>
            <a:pPr lvl="1"/>
            <a:r>
              <a:rPr lang="en-US" dirty="0" smtClean="0"/>
              <a:t>Types of citation</a:t>
            </a:r>
          </a:p>
          <a:p>
            <a:pPr lvl="1"/>
            <a:r>
              <a:rPr lang="en-US" dirty="0" smtClean="0"/>
              <a:t>Research fields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Organization</a:t>
            </a:r>
          </a:p>
          <a:p>
            <a:pPr lvl="1"/>
            <a:r>
              <a:rPr lang="en-US" dirty="0" smtClean="0"/>
              <a:t>Number of publications</a:t>
            </a:r>
          </a:p>
          <a:p>
            <a:pPr lvl="1"/>
            <a:r>
              <a:rPr lang="en-US" dirty="0" smtClean="0"/>
              <a:t>Number of citations</a:t>
            </a:r>
          </a:p>
          <a:p>
            <a:pPr lvl="1"/>
            <a:r>
              <a:rPr lang="en-US" dirty="0" smtClean="0"/>
              <a:t>Number of authors</a:t>
            </a:r>
          </a:p>
          <a:p>
            <a:pPr lvl="1"/>
            <a:r>
              <a:rPr lang="en-US" dirty="0" smtClean="0"/>
              <a:t>h-index</a:t>
            </a:r>
          </a:p>
          <a:p>
            <a:pPr lvl="1"/>
            <a:r>
              <a:rPr lang="en-US" dirty="0" smtClean="0"/>
              <a:t>g-index</a:t>
            </a:r>
          </a:p>
          <a:p>
            <a:pPr lvl="1"/>
            <a:r>
              <a:rPr lang="en-US" dirty="0" err="1" smtClean="0"/>
              <a:t>i</a:t>
            </a:r>
            <a:r>
              <a:rPr lang="en-US" dirty="0" smtClean="0"/>
              <a:t>-index</a:t>
            </a:r>
          </a:p>
          <a:p>
            <a:pPr lvl="1"/>
            <a:r>
              <a:rPr lang="en-US" dirty="0" smtClean="0"/>
              <a:t>Types of publications</a:t>
            </a:r>
          </a:p>
          <a:p>
            <a:pPr lvl="1"/>
            <a:r>
              <a:rPr lang="en-US" dirty="0" smtClean="0"/>
              <a:t>Indicators per author or per publication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52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Misprints and Errors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02" y="1402682"/>
            <a:ext cx="8498879" cy="2530374"/>
          </a:xfrm>
        </p:spPr>
      </p:pic>
      <p:sp>
        <p:nvSpPr>
          <p:cNvPr id="8" name="TextBox 7"/>
          <p:cNvSpPr txBox="1"/>
          <p:nvPr/>
        </p:nvSpPr>
        <p:spPr>
          <a:xfrm>
            <a:off x="401002" y="4365104"/>
            <a:ext cx="8499600" cy="23083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3600" dirty="0" smtClean="0"/>
              <a:t>Misprints in title and abstract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600" dirty="0" smtClean="0"/>
              <a:t>Incorrect citation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600" dirty="0" smtClean="0"/>
              <a:t>Different spelling of names and organizations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4795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Author manages his Profile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34691"/>
            <a:ext cx="8229600" cy="3856980"/>
          </a:xfrm>
        </p:spPr>
      </p:pic>
    </p:spTree>
    <p:extLst>
      <p:ext uri="{BB962C8B-B14F-4D97-AF65-F5344CB8AC3E}">
        <p14:creationId xmlns:p14="http://schemas.microsoft.com/office/powerpoint/2010/main" val="17643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 manages its Profile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83" y="1600200"/>
            <a:ext cx="6915234" cy="4525963"/>
          </a:xfrm>
        </p:spPr>
      </p:pic>
    </p:spTree>
    <p:extLst>
      <p:ext uri="{BB962C8B-B14F-4D97-AF65-F5344CB8AC3E}">
        <p14:creationId xmlns:p14="http://schemas.microsoft.com/office/powerpoint/2010/main" val="26352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Manual Review is a Problem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066316"/>
              </p:ext>
            </p:extLst>
          </p:nvPr>
        </p:nvGraphicFramePr>
        <p:xfrm>
          <a:off x="346360" y="1447795"/>
          <a:ext cx="8507288" cy="4637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3748" y="5805264"/>
            <a:ext cx="86419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800 organizations and 93 000 authors edit the content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62625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Crowdsourcing as a solution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2875"/>
            <a:ext cx="8229600" cy="2546942"/>
          </a:xfrm>
        </p:spPr>
      </p:pic>
      <p:sp>
        <p:nvSpPr>
          <p:cNvPr id="5" name="TextBox 4"/>
          <p:cNvSpPr txBox="1"/>
          <p:nvPr/>
        </p:nvSpPr>
        <p:spPr>
          <a:xfrm>
            <a:off x="642853" y="4389734"/>
            <a:ext cx="77455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3600" dirty="0" smtClean="0"/>
              <a:t>Involve - </a:t>
            </a:r>
            <a:r>
              <a:rPr lang="en-US" sz="3600" dirty="0"/>
              <a:t>s</a:t>
            </a:r>
            <a:r>
              <a:rPr lang="en-US" sz="3600" dirty="0" smtClean="0"/>
              <a:t>elect job </a:t>
            </a:r>
            <a:r>
              <a:rPr lang="en-US" sz="3600" dirty="0" smtClean="0">
                <a:solidFill>
                  <a:srgbClr val="C00000"/>
                </a:solidFill>
              </a:rPr>
              <a:t>easy</a:t>
            </a: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C00000"/>
                </a:solidFill>
              </a:rPr>
              <a:t>for</a:t>
            </a: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C00000"/>
                </a:solidFill>
              </a:rPr>
              <a:t>people</a:t>
            </a:r>
            <a:r>
              <a:rPr lang="en-US" sz="3600" dirty="0" smtClean="0"/>
              <a:t>, </a:t>
            </a:r>
            <a:r>
              <a:rPr lang="en-US" sz="3600" dirty="0" smtClean="0">
                <a:solidFill>
                  <a:srgbClr val="0070C0"/>
                </a:solidFill>
              </a:rPr>
              <a:t>hard</a:t>
            </a: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0070C0"/>
                </a:solidFill>
              </a:rPr>
              <a:t>for</a:t>
            </a: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0070C0"/>
                </a:solidFill>
              </a:rPr>
              <a:t>computer</a:t>
            </a:r>
            <a:r>
              <a:rPr lang="en-US" sz="36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600" dirty="0" smtClean="0"/>
              <a:t>Make rules for job to be approved.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727638" y="6286028"/>
            <a:ext cx="2815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Image source: </a:t>
            </a:r>
            <a:r>
              <a:rPr lang="en-US" sz="1600" dirty="0" err="1" smtClean="0"/>
              <a:t>Hirth</a:t>
            </a:r>
            <a:r>
              <a:rPr lang="en-US" sz="1600" dirty="0" smtClean="0"/>
              <a:t> et al (2011)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6151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0971"/>
            <a:ext cx="9144000" cy="38360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95936" y="1954916"/>
            <a:ext cx="2772414" cy="1077218"/>
          </a:xfrm>
          <a:prstGeom prst="rightArrowCallout">
            <a:avLst>
              <a:gd name="adj1" fmla="val 13383"/>
              <a:gd name="adj2" fmla="val 22096"/>
              <a:gd name="adj3" fmla="val 48234"/>
              <a:gd name="adj4" fmla="val 72086"/>
            </a:avLst>
          </a:prstGeom>
          <a:ln w="57150">
            <a:solidFill>
              <a:srgbClr val="D20000"/>
            </a:solidFill>
          </a:ln>
          <a:effectLst>
            <a:outerShdw blurRad="50800" dist="76200" dir="84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dirty="0" smtClean="0"/>
              <a:t>Get article </a:t>
            </a:r>
          </a:p>
          <a:p>
            <a:r>
              <a:rPr lang="en-US" sz="3200" dirty="0" smtClean="0"/>
              <a:t>for </a:t>
            </a:r>
            <a:r>
              <a:rPr lang="en-US" sz="3200" smtClean="0"/>
              <a:t>6 Euros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5682613"/>
            <a:ext cx="8328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Suggest scores for the access to the paid services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7127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Control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394720" cy="1828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Majority decision</a:t>
            </a:r>
          </a:p>
          <a:p>
            <a:endParaRPr lang="en-US" sz="3600" dirty="0" smtClean="0"/>
          </a:p>
          <a:p>
            <a:r>
              <a:rPr lang="en-US" sz="3600" dirty="0" smtClean="0"/>
              <a:t>Golden standard</a:t>
            </a:r>
          </a:p>
          <a:p>
            <a:endParaRPr lang="ru-RU" sz="32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969" y="1425279"/>
            <a:ext cx="5554961" cy="4552562"/>
          </a:xfrm>
        </p:spPr>
      </p:pic>
      <p:sp>
        <p:nvSpPr>
          <p:cNvPr id="7" name="TextBox 6"/>
          <p:cNvSpPr txBox="1"/>
          <p:nvPr/>
        </p:nvSpPr>
        <p:spPr>
          <a:xfrm>
            <a:off x="5727638" y="6286028"/>
            <a:ext cx="2815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Image source: </a:t>
            </a:r>
            <a:r>
              <a:rPr lang="en-US" sz="1600" dirty="0" err="1" smtClean="0"/>
              <a:t>Hirth</a:t>
            </a:r>
            <a:r>
              <a:rPr lang="en-US" sz="1600" dirty="0" smtClean="0"/>
              <a:t> et al (2011)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55573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Users support valuation process and culture of e-science</a:t>
            </a:r>
          </a:p>
          <a:p>
            <a:r>
              <a:rPr lang="en-US" dirty="0" smtClean="0"/>
              <a:t>Provide clear rules and manage the activity</a:t>
            </a:r>
          </a:p>
          <a:p>
            <a:r>
              <a:rPr lang="en-US" dirty="0" smtClean="0"/>
              <a:t>All the instruments are at hand</a:t>
            </a:r>
          </a:p>
          <a:p>
            <a:r>
              <a:rPr lang="en-US" dirty="0" smtClean="0"/>
              <a:t>Let’s level-up the users’ experience from our systems!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57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7158" y="1916452"/>
            <a:ext cx="567072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Ivan </a:t>
            </a:r>
            <a:r>
              <a:rPr lang="en-US" sz="4400" dirty="0" err="1" smtClean="0"/>
              <a:t>Nevolin</a:t>
            </a:r>
            <a:endParaRPr lang="en-US" sz="4400" dirty="0" smtClean="0"/>
          </a:p>
          <a:p>
            <a:r>
              <a:rPr lang="en-US" sz="4400" dirty="0" smtClean="0"/>
              <a:t>Researcher at CEMI RAS</a:t>
            </a:r>
          </a:p>
          <a:p>
            <a:r>
              <a:rPr lang="en-US" sz="4400" dirty="0" smtClean="0"/>
              <a:t>i.nevolin@cemi.rssi.ru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08964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217</Words>
  <Application>Microsoft Office PowerPoint</Application>
  <PresentationFormat>Экран (4:3)</PresentationFormat>
  <Paragraphs>60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Improving Research Indicators using Crowdsourcing</vt:lpstr>
      <vt:lpstr>Sources of information in Russia</vt:lpstr>
      <vt:lpstr>eLIBRARY – Platform for RSCI</vt:lpstr>
      <vt:lpstr>Indicators from eLIBRARY</vt:lpstr>
      <vt:lpstr>Misprints and Errors</vt:lpstr>
      <vt:lpstr>Author manages his Profile</vt:lpstr>
      <vt:lpstr>Organization manages its Profile</vt:lpstr>
      <vt:lpstr>Manual Review is a Problem</vt:lpstr>
      <vt:lpstr>Crowdsourcing as a solution</vt:lpstr>
      <vt:lpstr>Motivation</vt:lpstr>
      <vt:lpstr>Quality Control</vt:lpstr>
      <vt:lpstr>Conclusion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Research Indicators using Crowdsourcing</dc:title>
  <dc:creator>Visiter</dc:creator>
  <cp:lastModifiedBy>V</cp:lastModifiedBy>
  <cp:revision>16</cp:revision>
  <dcterms:created xsi:type="dcterms:W3CDTF">2015-05-09T14:29:56Z</dcterms:created>
  <dcterms:modified xsi:type="dcterms:W3CDTF">2015-05-11T11:12:15Z</dcterms:modified>
</cp:coreProperties>
</file>