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notesSlides/notesSlide26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27.xml" ContentType="application/vnd.openxmlformats-officedocument.presentationml.notesSlide+xml"/>
  <Override PartName="/ppt/charts/chart4.xml" ContentType="application/vnd.openxmlformats-officedocument.drawingml.chart+xml"/>
  <Override PartName="/ppt/notesSlides/notesSlide28.xml" ContentType="application/vnd.openxmlformats-officedocument.presentationml.notesSlide+xml"/>
  <Override PartName="/ppt/charts/chart5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81" r:id="rId2"/>
    <p:sldId id="439" r:id="rId3"/>
    <p:sldId id="382" r:id="rId4"/>
    <p:sldId id="430" r:id="rId5"/>
    <p:sldId id="433" r:id="rId6"/>
    <p:sldId id="410" r:id="rId7"/>
    <p:sldId id="428" r:id="rId8"/>
    <p:sldId id="429" r:id="rId9"/>
    <p:sldId id="442" r:id="rId10"/>
    <p:sldId id="441" r:id="rId11"/>
    <p:sldId id="451" r:id="rId12"/>
    <p:sldId id="431" r:id="rId13"/>
    <p:sldId id="438" r:id="rId14"/>
    <p:sldId id="437" r:id="rId15"/>
    <p:sldId id="432" r:id="rId16"/>
    <p:sldId id="448" r:id="rId17"/>
    <p:sldId id="449" r:id="rId18"/>
    <p:sldId id="447" r:id="rId19"/>
    <p:sldId id="450" r:id="rId20"/>
    <p:sldId id="445" r:id="rId21"/>
    <p:sldId id="443" r:id="rId22"/>
    <p:sldId id="446" r:id="rId23"/>
    <p:sldId id="444" r:id="rId24"/>
    <p:sldId id="436" r:id="rId25"/>
    <p:sldId id="418" r:id="rId26"/>
    <p:sldId id="434" r:id="rId27"/>
    <p:sldId id="440" r:id="rId28"/>
    <p:sldId id="402" r:id="rId29"/>
    <p:sldId id="408" r:id="rId30"/>
    <p:sldId id="409" r:id="rId31"/>
    <p:sldId id="411" r:id="rId32"/>
    <p:sldId id="435" r:id="rId33"/>
    <p:sldId id="452" r:id="rId34"/>
    <p:sldId id="394" r:id="rId35"/>
  </p:sldIdLst>
  <p:sldSz cx="9144000" cy="6858000" type="screen4x3"/>
  <p:notesSz cx="6669088" cy="97536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1600" kern="1200">
        <a:solidFill>
          <a:srgbClr val="822433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366FF"/>
    <a:srgbClr val="D3DEE4"/>
    <a:srgbClr val="CC00CC"/>
    <a:srgbClr val="78364B"/>
    <a:srgbClr val="006778"/>
    <a:srgbClr val="9933FF"/>
    <a:srgbClr val="FF505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4" autoAdjust="0"/>
    <p:restoredTop sz="78333" autoAdjust="0"/>
  </p:normalViewPr>
  <p:slideViewPr>
    <p:cSldViewPr>
      <p:cViewPr>
        <p:scale>
          <a:sx n="70" d="100"/>
          <a:sy n="70" d="100"/>
        </p:scale>
        <p:origin x="-462" y="-144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0" d="100"/>
          <a:sy n="110" d="100"/>
        </p:scale>
        <p:origin x="-1688" y="-112"/>
      </p:cViewPr>
      <p:guideLst>
        <p:guide orient="horz" pos="3072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emetres:Dropbox:VQR2004-2010:Presentazioni%20e%20Manuali:statistiche-VQ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emetres:Dropbox:VQR2004-2010:Presentazioni%20e%20Manuali:statistiche-VQR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demetres:Desktop:statistiche-VQR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emetres:Dropbox:VQR2004-2010:Presentazioni%20e%20Manuali:statistiche-VQ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emetres:Desktop:statistiche-VQ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cat>
            <c:strRef>
              <c:f>tables!$A$36:$A$40</c:f>
              <c:strCache>
                <c:ptCount val="5"/>
                <c:pt idx="0">
                  <c:v>April 12</c:v>
                </c:pt>
                <c:pt idx="1">
                  <c:v>May 7</c:v>
                </c:pt>
                <c:pt idx="2">
                  <c:v>May 23</c:v>
                </c:pt>
                <c:pt idx="3">
                  <c:v>June 1</c:v>
                </c:pt>
                <c:pt idx="4">
                  <c:v>June 15</c:v>
                </c:pt>
              </c:strCache>
            </c:strRef>
          </c:cat>
          <c:val>
            <c:numRef>
              <c:f>tables!$B$36:$B$40</c:f>
              <c:numCache>
                <c:formatCode>General</c:formatCode>
                <c:ptCount val="5"/>
                <c:pt idx="0">
                  <c:v>10295</c:v>
                </c:pt>
                <c:pt idx="1">
                  <c:v>10129</c:v>
                </c:pt>
                <c:pt idx="2">
                  <c:v>10110</c:v>
                </c:pt>
                <c:pt idx="3">
                  <c:v>10068</c:v>
                </c:pt>
                <c:pt idx="4">
                  <c:v>10019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661440"/>
        <c:axId val="38047104"/>
      </c:lineChart>
      <c:catAx>
        <c:axId val="416614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000000"/>
                </a:solidFill>
              </a:defRPr>
            </a:pPr>
            <a:endParaRPr lang="it-IT"/>
          </a:p>
        </c:txPr>
        <c:crossAx val="38047104"/>
        <c:crosses val="autoZero"/>
        <c:auto val="1"/>
        <c:lblAlgn val="ctr"/>
        <c:lblOffset val="100"/>
        <c:noMultiLvlLbl val="0"/>
      </c:catAx>
      <c:valAx>
        <c:axId val="380471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 dirty="0" err="1" smtClean="0"/>
                  <a:t>Number</a:t>
                </a:r>
                <a:r>
                  <a:rPr lang="it-IT" baseline="0" dirty="0" smtClean="0"/>
                  <a:t> of </a:t>
                </a:r>
                <a:r>
                  <a:rPr lang="it-IT" baseline="0" dirty="0" err="1" smtClean="0"/>
                  <a:t>selected</a:t>
                </a:r>
                <a:r>
                  <a:rPr lang="it-IT" baseline="0" dirty="0" smtClean="0"/>
                  <a:t> </a:t>
                </a:r>
                <a:r>
                  <a:rPr lang="it-IT" baseline="0" dirty="0" err="1" smtClean="0"/>
                  <a:t>products</a:t>
                </a:r>
                <a:endParaRPr lang="it-IT" dirty="0"/>
              </a:p>
            </c:rich>
          </c:tx>
          <c:layout>
            <c:manualLayout>
              <c:xMode val="edge"/>
              <c:yMode val="edge"/>
              <c:x val="3.0963960509978899E-3"/>
              <c:y val="0.155474417375541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it-IT"/>
          </a:p>
        </c:txPr>
        <c:crossAx val="4166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0.15321287172682199"/>
                  <c:y val="-4.7934090172021299E-2"/>
                </c:manualLayout>
              </c:layout>
              <c:tx>
                <c:rich>
                  <a:bodyPr/>
                  <a:lstStyle/>
                  <a:p>
                    <a:r>
                      <a:rPr lang="it-IT" dirty="0" err="1" smtClean="0"/>
                      <a:t>Selected</a:t>
                    </a:r>
                    <a:r>
                      <a:rPr lang="it-IT" dirty="0" smtClean="0"/>
                      <a:t> </a:t>
                    </a:r>
                    <a:r>
                      <a:rPr lang="it-IT" dirty="0"/>
                      <a:t>(10019) 92.4%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</c:dLbl>
            <c:dLbl>
              <c:idx val="1"/>
              <c:layout>
                <c:manualLayout>
                  <c:x val="-0.105570739703196"/>
                  <c:y val="0"/>
                </c:manualLayout>
              </c:layout>
              <c:tx>
                <c:rich>
                  <a:bodyPr rot="0" vert="horz" lIns="0">
                    <a:noAutofit/>
                  </a:bodyPr>
                  <a:lstStyle/>
                  <a:p>
                    <a:pPr>
                      <a:defRPr sz="2400"/>
                    </a:pPr>
                    <a:r>
                      <a:rPr lang="it-IT" dirty="0" err="1" smtClean="0"/>
                      <a:t>Missing</a:t>
                    </a:r>
                    <a:r>
                      <a:rPr lang="it-IT" dirty="0" smtClean="0"/>
                      <a:t> </a:t>
                    </a:r>
                    <a:r>
                      <a:rPr lang="it-IT" dirty="0"/>
                      <a:t>(823) 7.6%</a:t>
                    </a:r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</c:dLbl>
            <c:numFmt formatCode="0.0%" sourceLinked="0"/>
            <c:txPr>
              <a:bodyPr/>
              <a:lstStyle/>
              <a:p>
                <a:pPr>
                  <a:defRPr sz="2400"/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1"/>
          </c:dLbls>
          <c:cat>
            <c:strRef>
              <c:f>tables!$C$20:$C$21</c:f>
              <c:strCache>
                <c:ptCount val="2"/>
                <c:pt idx="0">
                  <c:v>selected (10019)</c:v>
                </c:pt>
                <c:pt idx="1">
                  <c:v>missing (823)</c:v>
                </c:pt>
              </c:strCache>
            </c:strRef>
          </c:cat>
          <c:val>
            <c:numRef>
              <c:f>tables!$B$20:$B$21</c:f>
              <c:numCache>
                <c:formatCode>General</c:formatCode>
                <c:ptCount val="2"/>
                <c:pt idx="0">
                  <c:v>92.4</c:v>
                </c:pt>
                <c:pt idx="1">
                  <c:v>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it-IT" smtClean="0"/>
                      <a:t>Hard sciences </a:t>
                    </a:r>
                    <a:r>
                      <a:rPr lang="it-IT" dirty="0"/>
                      <a:t>56%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it-IT" smtClean="0"/>
                      <a:t>Soft sciences </a:t>
                    </a:r>
                    <a:r>
                      <a:rPr lang="it-IT" dirty="0"/>
                      <a:t>44%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</c:dLbl>
            <c:txPr>
              <a:bodyPr/>
              <a:lstStyle/>
              <a:p>
                <a:pPr>
                  <a:defRPr sz="2400"/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1"/>
          </c:dLbls>
          <c:cat>
            <c:strRef>
              <c:f>score!$D$2:$D$3</c:f>
              <c:strCache>
                <c:ptCount val="2"/>
                <c:pt idx="0">
                  <c:v>impattati</c:v>
                </c:pt>
                <c:pt idx="1">
                  <c:v>non impattati</c:v>
                </c:pt>
              </c:strCache>
            </c:strRef>
          </c:cat>
          <c:val>
            <c:numRef>
              <c:f>score!$C$2:$C$3</c:f>
              <c:numCache>
                <c:formatCode>General</c:formatCode>
                <c:ptCount val="2"/>
                <c:pt idx="0">
                  <c:v>5599</c:v>
                </c:pt>
                <c:pt idx="1">
                  <c:v>4418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800"/>
      </a:pPr>
      <a:endParaRPr lang="it-I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88925073140021"/>
          <c:y val="2.9393019024458001E-2"/>
          <c:w val="0.611074926859978"/>
          <c:h val="0.94121396195108398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4.1388889462225797E-3"/>
                  <c:y val="-7.00910453660151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</c:dLbl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</c:dLbls>
          <c:cat>
            <c:strRef>
              <c:f>tables!$C$27:$C$33</c:f>
              <c:strCache>
                <c:ptCount val="7"/>
                <c:pt idx="0">
                  <c:v>Journal article</c:v>
                </c:pt>
                <c:pt idx="1">
                  <c:v>Book chapter</c:v>
                </c:pt>
                <c:pt idx="2">
                  <c:v>Monograph</c:v>
                </c:pt>
                <c:pt idx="3">
                  <c:v>Conference Proceedings</c:v>
                </c:pt>
                <c:pt idx="4">
                  <c:v>Curatorship</c:v>
                </c:pt>
                <c:pt idx="5">
                  <c:v>Patent</c:v>
                </c:pt>
                <c:pt idx="6">
                  <c:v>Other</c:v>
                </c:pt>
              </c:strCache>
            </c:strRef>
          </c:cat>
          <c:val>
            <c:numRef>
              <c:f>tables!$B$27:$B$33</c:f>
              <c:numCache>
                <c:formatCode>0.00%</c:formatCode>
                <c:ptCount val="7"/>
                <c:pt idx="0">
                  <c:v>0.73929533885617305</c:v>
                </c:pt>
                <c:pt idx="1">
                  <c:v>0.12655953687992799</c:v>
                </c:pt>
                <c:pt idx="2">
                  <c:v>8.3541271583990398E-2</c:v>
                </c:pt>
                <c:pt idx="3">
                  <c:v>4.6511627906976702E-2</c:v>
                </c:pt>
                <c:pt idx="4">
                  <c:v>4.3916558538776296E-3</c:v>
                </c:pt>
                <c:pt idx="5">
                  <c:v>4.9905180157700402E-4</c:v>
                </c:pt>
                <c:pt idx="6">
                  <c:v>1.9962072063080101E-4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7102976"/>
        <c:axId val="85674816"/>
      </c:barChart>
      <c:valAx>
        <c:axId val="85674816"/>
        <c:scaling>
          <c:orientation val="minMax"/>
        </c:scaling>
        <c:delete val="1"/>
        <c:axPos val="t"/>
        <c:majorGridlines/>
        <c:numFmt formatCode="0.00%" sourceLinked="1"/>
        <c:majorTickMark val="out"/>
        <c:minorTickMark val="none"/>
        <c:tickLblPos val="none"/>
        <c:crossAx val="87102976"/>
        <c:crosses val="autoZero"/>
        <c:crossBetween val="between"/>
      </c:valAx>
      <c:catAx>
        <c:axId val="87102976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0000"/>
                </a:solidFill>
              </a:defRPr>
            </a:pPr>
            <a:endParaRPr lang="it-IT"/>
          </a:p>
        </c:txPr>
        <c:crossAx val="8567481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400"/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1"/>
          </c:dLbls>
          <c:cat>
            <c:strRef>
              <c:f>score!$B$2:$B$8</c:f>
              <c:strCache>
                <c:ptCount val="7"/>
                <c:pt idx="0">
                  <c:v>A</c:v>
                </c:pt>
                <c:pt idx="1">
                  <c:v>A/B</c:v>
                </c:pt>
                <c:pt idx="2">
                  <c:v>B</c:v>
                </c:pt>
                <c:pt idx="3">
                  <c:v>B/C</c:v>
                </c:pt>
                <c:pt idx="4">
                  <c:v>C</c:v>
                </c:pt>
                <c:pt idx="5">
                  <c:v>C/D</c:v>
                </c:pt>
                <c:pt idx="6">
                  <c:v>D</c:v>
                </c:pt>
              </c:strCache>
            </c:strRef>
          </c:cat>
          <c:val>
            <c:numRef>
              <c:f>score!$A$2:$A$8</c:f>
              <c:numCache>
                <c:formatCode>General</c:formatCode>
                <c:ptCount val="7"/>
                <c:pt idx="0">
                  <c:v>55.2</c:v>
                </c:pt>
                <c:pt idx="1">
                  <c:v>2.6</c:v>
                </c:pt>
                <c:pt idx="2">
                  <c:v>17.100000000000001</c:v>
                </c:pt>
                <c:pt idx="3">
                  <c:v>3.9</c:v>
                </c:pt>
                <c:pt idx="4">
                  <c:v>6.7</c:v>
                </c:pt>
                <c:pt idx="5">
                  <c:v>3.6</c:v>
                </c:pt>
                <c:pt idx="6">
                  <c:v>10.8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1B63FC62-CC67-4A43-B1CC-1E9669DA16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83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1838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32325"/>
            <a:ext cx="4891088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66EAEC24-FEC0-42A9-8C8A-877CAE1709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4251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C3074-E926-4796-922D-B10DFEC42B2C}" type="slidenum">
              <a:rPr lang="it-IT" smtClean="0">
                <a:latin typeface="Arial" charset="0"/>
                <a:ea typeface="ＭＳ Ｐゴシック"/>
                <a:cs typeface="ＭＳ Ｐゴシック"/>
              </a:rPr>
              <a:pPr/>
              <a:t>1</a:t>
            </a:fld>
            <a:endParaRPr lang="it-IT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EAEC24-FEC0-42A9-8C8A-877CAE1709BB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EAEC24-FEC0-42A9-8C8A-877CAE1709B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12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13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14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15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17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20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21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22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23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24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25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26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27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28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29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EAEC24-FEC0-42A9-8C8A-877CAE1709B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31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32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3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34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4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5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EAEC24-FEC0-42A9-8C8A-877CAE1709BB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7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EAEC24-FEC0-42A9-8C8A-877CAE1709BB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266238"/>
            <a:ext cx="28892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7A5898-D4A9-40F8-B923-D9C0841E3E9E}" type="slidenum">
              <a:rPr lang="it-IT" sz="1200">
                <a:solidFill>
                  <a:schemeClr val="tx1"/>
                </a:solidFill>
              </a:rPr>
              <a:pPr algn="r" eaLnBrk="0" hangingPunct="0"/>
              <a:t>9</a:t>
            </a:fld>
            <a:endParaRPr lang="it-IT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71591-6439-4F04-8E7F-92C5AB694372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6317F889-0EE5-4776-A809-7A04968F3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D13AD-2219-4DAB-8CA1-E973D2350EA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69D25697-5BAD-4AE2-B205-C7E8717726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6563" y="409575"/>
            <a:ext cx="1889125" cy="54578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16013" y="409575"/>
            <a:ext cx="5518150" cy="54578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5C7A9-8A3D-4C57-8927-91BBB691FA7D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17ADC4EA-4F6A-4666-82BE-919C67DEF5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116013" y="1752600"/>
            <a:ext cx="3703637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72050" y="1752600"/>
            <a:ext cx="37036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3B6AA-203D-468C-B74C-43D77DF867C2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32370E1E-FC41-4BDB-818E-697940F7F4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116013" y="1752600"/>
            <a:ext cx="7559675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0A58-CAD3-415F-BC33-5EDD5D407872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CA495919-D701-406C-ADC7-5DB3DF2B76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1116013" y="1752600"/>
            <a:ext cx="7559675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3D39D-541D-475C-B2D3-8FCB70C6D80E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704EC4F4-EABB-438D-AD99-2973CE09B1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BE74059E-9BA0-4E9A-AB33-2D45918279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78BE1-024E-42BF-B779-918176F6A701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99848EFF-C9CD-41CD-9725-80B3382BC5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16013" y="1752600"/>
            <a:ext cx="37036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72050" y="1752600"/>
            <a:ext cx="37036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1B693-9715-4680-ACFB-7C7D2431503F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EAFD8A25-A115-428B-9D69-59E07BE983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0E396-47AC-44E6-83C4-23882A482FA9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EB85F8E5-CB28-4DE2-B9C0-E53E9D0D69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0291F-9455-4366-BCAB-A2F7DDCC7E5F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84413019-068F-43DD-85F7-9B3144587F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2542C-A223-4254-9460-BF08198212EB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3BE9DD65-B238-44C9-AD71-83F6C69200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6112-15F7-47DB-A399-3D9840F281AF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A06FF7A0-4BC1-49CD-9A9F-3CD3B052EC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C142E-AC5A-4A8B-ABA4-E07E401F26E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98B22F66-80E4-40AF-AF94-14ED9B505D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15"/>
          <p:cNvGrpSpPr>
            <a:grpSpLocks/>
          </p:cNvGrpSpPr>
          <p:nvPr/>
        </p:nvGrpSpPr>
        <p:grpSpPr bwMode="auto">
          <a:xfrm>
            <a:off x="0" y="6096000"/>
            <a:ext cx="9144000" cy="762000"/>
            <a:chOff x="0" y="3840"/>
            <a:chExt cx="5760" cy="480"/>
          </a:xfrm>
        </p:grpSpPr>
        <p:sp>
          <p:nvSpPr>
            <p:cNvPr id="1037" name="Rectangle 13"/>
            <p:cNvSpPr>
              <a:spLocks noChangeArrowheads="1"/>
            </p:cNvSpPr>
            <p:nvPr userDrawn="1"/>
          </p:nvSpPr>
          <p:spPr bwMode="auto">
            <a:xfrm>
              <a:off x="0" y="3984"/>
              <a:ext cx="5760" cy="336"/>
            </a:xfrm>
            <a:prstGeom prst="rect">
              <a:avLst/>
            </a:prstGeom>
            <a:solidFill>
              <a:srgbClr val="8224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it-IT" sz="90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auto">
            <a:xfrm>
              <a:off x="768" y="3840"/>
              <a:ext cx="4992" cy="480"/>
            </a:xfrm>
            <a:prstGeom prst="rect">
              <a:avLst/>
            </a:prstGeom>
            <a:solidFill>
              <a:srgbClr val="8224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it-IT" sz="90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+mn-cs"/>
              </a:endParaRPr>
            </a:p>
          </p:txBody>
        </p:sp>
      </p:grp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409575"/>
            <a:ext cx="75596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752600"/>
            <a:ext cx="75596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43400" y="6146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spcAft>
                <a:spcPct val="0"/>
              </a:spcAft>
              <a:buClrTx/>
              <a:defRPr sz="110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0A26EB4E-9913-4BE7-99B4-1972154E4BBC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146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defRPr sz="1100">
                <a:solidFill>
                  <a:schemeClr val="bg1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46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defRPr sz="110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Pagina </a:t>
            </a:r>
            <a:fld id="{C7862779-1ADB-41C1-B5C7-9039345453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+mj-lt"/>
          <a:ea typeface="ＭＳ Ｐゴシック" pitchFamily="34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ＭＳ Ｐゴシック" pitchFamily="34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ＭＳ Ｐゴシック" pitchFamily="34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ＭＳ Ｐゴシック" pitchFamily="34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ＭＳ Ｐゴシック" pitchFamily="34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2433"/>
        </a:buClr>
        <a:buChar char="•"/>
        <a:defRPr sz="2400">
          <a:solidFill>
            <a:srgbClr val="000000"/>
          </a:solidFill>
          <a:latin typeface="+mn-lt"/>
          <a:ea typeface="ＭＳ Ｐゴシック" pitchFamily="34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  <a:ea typeface="ＭＳ Ｐゴシック" pitchFamily="3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  <a:ea typeface="ＭＳ Ｐゴシック" pitchFamily="34" charset="-128"/>
          <a:cs typeface="ＭＳ Ｐゴシック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000000"/>
          </a:solidFill>
          <a:latin typeface="+mn-lt"/>
          <a:ea typeface="ＭＳ Ｐゴシック" pitchFamily="34" charset="-128"/>
          <a:cs typeface="ＭＳ Ｐゴシック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ＭＳ Ｐゴシック" pitchFamily="34" charset="-128"/>
          <a:cs typeface="ＭＳ Ｐゴシック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>
            <a:spLocks noChangeArrowheads="1"/>
          </p:cNvSpPr>
          <p:nvPr/>
        </p:nvSpPr>
        <p:spPr bwMode="auto">
          <a:xfrm>
            <a:off x="0" y="0"/>
            <a:ext cx="9144000" cy="3429000"/>
          </a:xfrm>
          <a:prstGeom prst="rect">
            <a:avLst/>
          </a:prstGeom>
          <a:solidFill>
            <a:srgbClr val="0067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51720" y="188640"/>
            <a:ext cx="7053817" cy="1008063"/>
          </a:xfrm>
        </p:spPr>
        <p:txBody>
          <a:bodyPr/>
          <a:lstStyle/>
          <a:p>
            <a:pPr eaLnBrk="1" hangingPunct="1"/>
            <a:r>
              <a:rPr lang="it-IT" sz="2500" dirty="0" err="1">
                <a:solidFill>
                  <a:schemeClr val="bg1"/>
                </a:solidFill>
                <a:ea typeface="ＭＳ Ｐゴシック"/>
              </a:rPr>
              <a:t>Support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 </a:t>
            </a:r>
            <a:r>
              <a:rPr lang="it-IT" sz="2500" dirty="0" err="1">
                <a:solidFill>
                  <a:schemeClr val="bg1"/>
                </a:solidFill>
                <a:ea typeface="ＭＳ Ｐゴシック"/>
              </a:rPr>
              <a:t>tools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 for the VQR </a:t>
            </a:r>
            <a:r>
              <a:rPr lang="it-IT" sz="2500" dirty="0" err="1">
                <a:solidFill>
                  <a:schemeClr val="bg1"/>
                </a:solidFill>
                <a:ea typeface="ＭＳ Ｐゴシック"/>
              </a:rPr>
              <a:t>Italian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 </a:t>
            </a:r>
            <a:r>
              <a:rPr lang="it-IT" sz="2500" dirty="0" err="1">
                <a:solidFill>
                  <a:schemeClr val="bg1"/>
                </a:solidFill>
                <a:ea typeface="ＭＳ Ｐゴシック"/>
              </a:rPr>
              <a:t>Research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 </a:t>
            </a:r>
            <a:r>
              <a:rPr lang="it-IT" sz="2500" dirty="0" err="1">
                <a:solidFill>
                  <a:schemeClr val="bg1"/>
                </a:solidFill>
                <a:ea typeface="ＭＳ Ｐゴシック"/>
              </a:rPr>
              <a:t>Assessment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 </a:t>
            </a:r>
            <a:r>
              <a:rPr lang="it-IT" sz="2500" dirty="0" err="1">
                <a:solidFill>
                  <a:schemeClr val="bg1"/>
                </a:solidFill>
                <a:ea typeface="ＭＳ Ｐゴシック"/>
              </a:rPr>
              <a:t>Exercise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: </a:t>
            </a:r>
            <a:r>
              <a:rPr lang="it-IT" sz="2500" dirty="0" smtClean="0">
                <a:solidFill>
                  <a:schemeClr val="bg1"/>
                </a:solidFill>
                <a:ea typeface="ＭＳ Ｐゴシック"/>
              </a:rPr>
              <a:t>the </a:t>
            </a:r>
            <a:r>
              <a:rPr lang="it-IT" sz="2500" dirty="0">
                <a:solidFill>
                  <a:schemeClr val="bg1"/>
                </a:solidFill>
                <a:ea typeface="ＭＳ Ｐゴシック"/>
              </a:rPr>
              <a:t>Sapienza </a:t>
            </a:r>
            <a:r>
              <a:rPr lang="it-IT" sz="2500" dirty="0" smtClean="0">
                <a:solidFill>
                  <a:schemeClr val="bg1"/>
                </a:solidFill>
                <a:ea typeface="ＭＳ Ｐゴシック"/>
              </a:rPr>
              <a:t>Experience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2708920"/>
            <a:ext cx="9145588" cy="4098925"/>
            <a:chOff x="0" y="1738"/>
            <a:chExt cx="5761" cy="2582"/>
          </a:xfrm>
        </p:grpSpPr>
        <p:pic>
          <p:nvPicPr>
            <p:cNvPr id="18439" name="Picture 15" descr="Fondin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158"/>
              <a:ext cx="5760" cy="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0" name="Picture 13" descr="logo +marchi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160"/>
              <a:ext cx="5761" cy="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1" name="Picture 16" descr="fascia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16" y="1738"/>
              <a:ext cx="4444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437" name="Text Box 19"/>
          <p:cNvSpPr txBox="1">
            <a:spLocks noChangeArrowheads="1"/>
          </p:cNvSpPr>
          <p:nvPr/>
        </p:nvSpPr>
        <p:spPr bwMode="auto">
          <a:xfrm>
            <a:off x="2267744" y="4551511"/>
            <a:ext cx="6552728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it-IT" sz="2400" dirty="0" err="1" smtClean="0">
                <a:solidFill>
                  <a:schemeClr val="bg1"/>
                </a:solidFill>
              </a:rPr>
              <a:t>Camil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Demetrescu</a:t>
            </a:r>
            <a:r>
              <a:rPr lang="it-IT" sz="2400" dirty="0" smtClean="0">
                <a:solidFill>
                  <a:schemeClr val="bg1"/>
                </a:solidFill>
              </a:rPr>
              <a:t>, </a:t>
            </a:r>
            <a:r>
              <a:rPr lang="it-IT" sz="2400" u="sng" dirty="0" smtClean="0">
                <a:solidFill>
                  <a:schemeClr val="bg1"/>
                </a:solidFill>
              </a:rPr>
              <a:t>Marco </a:t>
            </a:r>
            <a:r>
              <a:rPr lang="it-IT" sz="2400" u="sng" dirty="0" err="1" smtClean="0">
                <a:solidFill>
                  <a:schemeClr val="bg1"/>
                </a:solidFill>
              </a:rPr>
              <a:t>Schaerf</a:t>
            </a:r>
            <a:endParaRPr lang="it-IT" sz="2400" u="sng" dirty="0">
              <a:solidFill>
                <a:schemeClr val="bg1"/>
              </a:solidFill>
            </a:endParaRPr>
          </a:p>
          <a:p>
            <a:pPr eaLnBrk="0" hangingPunct="0">
              <a:spcAft>
                <a:spcPts val="1200"/>
              </a:spcAft>
            </a:pPr>
            <a:r>
              <a:rPr lang="it-IT" sz="2400" i="1" dirty="0" err="1" smtClean="0">
                <a:solidFill>
                  <a:schemeClr val="bg1"/>
                </a:solidFill>
              </a:rPr>
              <a:t>Dept</a:t>
            </a:r>
            <a:r>
              <a:rPr lang="it-IT" sz="2400" i="1" dirty="0">
                <a:solidFill>
                  <a:schemeClr val="bg1"/>
                </a:solidFill>
              </a:rPr>
              <a:t>. Computer, Control and Management </a:t>
            </a:r>
            <a:r>
              <a:rPr lang="it-IT" sz="2400" i="1" dirty="0" err="1">
                <a:solidFill>
                  <a:schemeClr val="bg1"/>
                </a:solidFill>
              </a:rPr>
              <a:t>Engineering</a:t>
            </a:r>
            <a:endParaRPr lang="it-IT" sz="2400" i="1" dirty="0" smtClean="0">
              <a:solidFill>
                <a:schemeClr val="bg1"/>
              </a:solidFill>
            </a:endParaRPr>
          </a:p>
        </p:txBody>
      </p:sp>
      <p:sp>
        <p:nvSpPr>
          <p:cNvPr id="18438" name="Text Box 9"/>
          <p:cNvSpPr txBox="1">
            <a:spLocks noChangeArrowheads="1"/>
          </p:cNvSpPr>
          <p:nvPr/>
        </p:nvSpPr>
        <p:spPr bwMode="auto">
          <a:xfrm>
            <a:off x="2051720" y="1556792"/>
            <a:ext cx="709228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1" dirty="0" err="1" smtClean="0">
                <a:solidFill>
                  <a:schemeClr val="bg1"/>
                </a:solidFill>
              </a:rPr>
              <a:t>EuroCris</a:t>
            </a:r>
            <a:r>
              <a:rPr lang="en-US" sz="1800" b="1" dirty="0" smtClean="0">
                <a:solidFill>
                  <a:schemeClr val="bg1"/>
                </a:solidFill>
              </a:rPr>
              <a:t> Membership meeting</a:t>
            </a:r>
            <a:endParaRPr lang="en-US" sz="1800" b="1" i="1" dirty="0">
              <a:solidFill>
                <a:schemeClr val="bg1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it-IT" sz="1800" b="1" dirty="0" smtClean="0">
                <a:solidFill>
                  <a:schemeClr val="bg1"/>
                </a:solidFill>
              </a:rPr>
              <a:t>Bonn </a:t>
            </a:r>
            <a:r>
              <a:rPr lang="it-IT" sz="1800" b="1" dirty="0" err="1" smtClean="0">
                <a:solidFill>
                  <a:schemeClr val="bg1"/>
                </a:solidFill>
              </a:rPr>
              <a:t>May</a:t>
            </a:r>
            <a:r>
              <a:rPr lang="it-IT" sz="1800" b="1" dirty="0" smtClean="0">
                <a:solidFill>
                  <a:schemeClr val="bg1"/>
                </a:solidFill>
              </a:rPr>
              <a:t> 14, </a:t>
            </a:r>
            <a:r>
              <a:rPr lang="it-IT" sz="1800" b="1" dirty="0">
                <a:solidFill>
                  <a:schemeClr val="bg1"/>
                </a:solidFill>
              </a:rPr>
              <a:t>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343400" y="6140152"/>
            <a:ext cx="1905000" cy="457200"/>
          </a:xfrm>
        </p:spPr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219200" y="6140152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140152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10</a:t>
            </a:fld>
            <a:endParaRPr lang="it-IT" dirty="0"/>
          </a:p>
        </p:txBody>
      </p:sp>
      <p:grpSp>
        <p:nvGrpSpPr>
          <p:cNvPr id="117" name="Gruppo 116"/>
          <p:cNvGrpSpPr/>
          <p:nvPr/>
        </p:nvGrpSpPr>
        <p:grpSpPr>
          <a:xfrm>
            <a:off x="1466364" y="2132856"/>
            <a:ext cx="3024336" cy="2448272"/>
            <a:chOff x="971600" y="1196752"/>
            <a:chExt cx="2952328" cy="2308324"/>
          </a:xfrm>
        </p:grpSpPr>
        <p:sp>
          <p:nvSpPr>
            <p:cNvPr id="51" name="Rettangolo 50"/>
            <p:cNvSpPr/>
            <p:nvPr/>
          </p:nvSpPr>
          <p:spPr>
            <a:xfrm>
              <a:off x="971600" y="1196752"/>
              <a:ext cx="295232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</a:t>
              </a:r>
              <a:r>
                <a:rPr lang="en-US" sz="2400" dirty="0" err="1" smtClean="0"/>
                <a:t>A</a:t>
              </a:r>
              <a:r>
                <a:rPr lang="en-US" sz="2400" dirty="0" smtClean="0"/>
                <a:t>     </a:t>
              </a:r>
              <a:r>
                <a:rPr lang="en-US" sz="2400" dirty="0" err="1" smtClean="0"/>
                <a:t>A</a:t>
              </a:r>
              <a:r>
                <a:rPr lang="en-US" sz="2400" dirty="0" smtClean="0"/>
                <a:t>    IR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B    B     </a:t>
              </a:r>
              <a:r>
                <a:rPr lang="en-US" sz="2400" dirty="0" err="1" smtClean="0"/>
                <a:t>B</a:t>
              </a:r>
              <a:r>
                <a:rPr lang="en-US" sz="2400" dirty="0" smtClean="0"/>
                <a:t>    IR         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IR   C     </a:t>
              </a:r>
              <a:r>
                <a:rPr lang="en-US" sz="2400" dirty="0" err="1" smtClean="0"/>
                <a:t>C</a:t>
              </a:r>
              <a:r>
                <a:rPr lang="en-US" sz="2400" dirty="0" smtClean="0"/>
                <a:t>    </a:t>
              </a:r>
              <a:r>
                <a:rPr lang="en-US" sz="2400" dirty="0" err="1" smtClean="0"/>
                <a:t>C</a:t>
              </a:r>
              <a:r>
                <a:rPr lang="en-US" sz="2400" dirty="0" smtClean="0"/>
                <a:t/>
              </a:r>
              <a:br>
                <a:rPr lang="en-US" sz="2400" dirty="0" smtClean="0"/>
              </a:br>
              <a:r>
                <a:rPr lang="en-US" sz="2400" dirty="0" smtClean="0"/>
                <a:t>  IR   D     </a:t>
              </a:r>
              <a:r>
                <a:rPr lang="en-US" sz="2400" dirty="0" err="1" smtClean="0"/>
                <a:t>D</a:t>
              </a:r>
              <a:r>
                <a:rPr lang="en-US" sz="2400" dirty="0" smtClean="0"/>
                <a:t>    </a:t>
              </a:r>
              <a:r>
                <a:rPr lang="en-US" sz="2400" dirty="0" err="1" smtClean="0"/>
                <a:t>D</a:t>
              </a:r>
              <a:endParaRPr lang="it-IT" sz="2400" dirty="0"/>
            </a:p>
          </p:txBody>
        </p:sp>
        <p:grpSp>
          <p:nvGrpSpPr>
            <p:cNvPr id="52" name="Gruppo 51"/>
            <p:cNvGrpSpPr/>
            <p:nvPr/>
          </p:nvGrpSpPr>
          <p:grpSpPr>
            <a:xfrm>
              <a:off x="1043608" y="1340768"/>
              <a:ext cx="2304256" cy="2016224"/>
              <a:chOff x="6012160" y="1340768"/>
              <a:chExt cx="2304256" cy="2016224"/>
            </a:xfrm>
          </p:grpSpPr>
          <p:grpSp>
            <p:nvGrpSpPr>
              <p:cNvPr id="53" name="Gruppo 32"/>
              <p:cNvGrpSpPr/>
              <p:nvPr/>
            </p:nvGrpSpPr>
            <p:grpSpPr>
              <a:xfrm>
                <a:off x="6012160" y="1340768"/>
                <a:ext cx="2304256" cy="504056"/>
                <a:chOff x="6012160" y="1340768"/>
                <a:chExt cx="2304256" cy="504056"/>
              </a:xfrm>
            </p:grpSpPr>
            <p:sp>
              <p:nvSpPr>
                <p:cNvPr id="69" name="Rettangolo 68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70" name="Rettangolo 69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71" name="Rettangolo 70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72" name="Rettangolo 71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54" name="Gruppo 33"/>
              <p:cNvGrpSpPr/>
              <p:nvPr/>
            </p:nvGrpSpPr>
            <p:grpSpPr>
              <a:xfrm>
                <a:off x="6012160" y="1844824"/>
                <a:ext cx="2304256" cy="504056"/>
                <a:chOff x="6012160" y="1340768"/>
                <a:chExt cx="2304256" cy="504056"/>
              </a:xfrm>
            </p:grpSpPr>
            <p:sp>
              <p:nvSpPr>
                <p:cNvPr id="65" name="Rettangolo 64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6" name="Rettangolo 65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7" name="Rettangolo 66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8" name="Rettangolo 67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55" name="Gruppo 38"/>
              <p:cNvGrpSpPr/>
              <p:nvPr/>
            </p:nvGrpSpPr>
            <p:grpSpPr>
              <a:xfrm>
                <a:off x="6012160" y="2348880"/>
                <a:ext cx="2304256" cy="504056"/>
                <a:chOff x="6012160" y="1340768"/>
                <a:chExt cx="2304256" cy="504056"/>
              </a:xfrm>
            </p:grpSpPr>
            <p:sp>
              <p:nvSpPr>
                <p:cNvPr id="61" name="Rettangolo 60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2" name="Rettangolo 61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3" name="Rettangolo 62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4" name="Rettangolo 63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56" name="Gruppo 43"/>
              <p:cNvGrpSpPr/>
              <p:nvPr/>
            </p:nvGrpSpPr>
            <p:grpSpPr>
              <a:xfrm>
                <a:off x="6012160" y="2852936"/>
                <a:ext cx="2304256" cy="504056"/>
                <a:chOff x="6012160" y="1340768"/>
                <a:chExt cx="2304256" cy="504056"/>
              </a:xfrm>
            </p:grpSpPr>
            <p:sp>
              <p:nvSpPr>
                <p:cNvPr id="57" name="Rettangolo 56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58" name="Rettangolo 57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59" name="Rettangolo 58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0" name="Rettangolo 59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</p:grpSp>
      </p:grpSp>
      <p:grpSp>
        <p:nvGrpSpPr>
          <p:cNvPr id="118" name="Gruppo 117"/>
          <p:cNvGrpSpPr/>
          <p:nvPr/>
        </p:nvGrpSpPr>
        <p:grpSpPr>
          <a:xfrm>
            <a:off x="5364088" y="2132856"/>
            <a:ext cx="3024336" cy="2376264"/>
            <a:chOff x="971600" y="3651672"/>
            <a:chExt cx="2952328" cy="2153592"/>
          </a:xfrm>
        </p:grpSpPr>
        <p:sp>
          <p:nvSpPr>
            <p:cNvPr id="95" name="Rettangolo 94"/>
            <p:cNvSpPr/>
            <p:nvPr/>
          </p:nvSpPr>
          <p:spPr>
            <a:xfrm>
              <a:off x="971600" y="3651672"/>
              <a:ext cx="2952328" cy="2086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IR   </a:t>
              </a:r>
              <a:r>
                <a:rPr lang="en-US" sz="2400" dirty="0" err="1" smtClean="0"/>
                <a:t>IR</a:t>
              </a:r>
              <a:r>
                <a:rPr lang="en-US" sz="2400" dirty="0" smtClean="0"/>
                <a:t>   </a:t>
              </a:r>
              <a:r>
                <a:rPr lang="en-US" sz="2400" dirty="0" err="1" smtClean="0"/>
                <a:t>IR</a:t>
              </a:r>
              <a:r>
                <a:rPr lang="en-US" sz="2400" dirty="0" smtClean="0"/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B     C    D         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B     C    D</a:t>
              </a:r>
              <a:br>
                <a:rPr lang="en-US" sz="2400" dirty="0" smtClean="0"/>
              </a:br>
              <a:r>
                <a:rPr lang="en-US" sz="2400" dirty="0" smtClean="0"/>
                <a:t>  IR   IR    IR   D</a:t>
              </a:r>
              <a:endParaRPr lang="it-IT" sz="2400" dirty="0"/>
            </a:p>
          </p:txBody>
        </p:sp>
        <p:grpSp>
          <p:nvGrpSpPr>
            <p:cNvPr id="96" name="Gruppo 95"/>
            <p:cNvGrpSpPr/>
            <p:nvPr/>
          </p:nvGrpSpPr>
          <p:grpSpPr>
            <a:xfrm>
              <a:off x="1043608" y="3789040"/>
              <a:ext cx="2304256" cy="2016224"/>
              <a:chOff x="6012160" y="1340768"/>
              <a:chExt cx="2304256" cy="2016224"/>
            </a:xfrm>
          </p:grpSpPr>
          <p:grpSp>
            <p:nvGrpSpPr>
              <p:cNvPr id="97" name="Gruppo 32"/>
              <p:cNvGrpSpPr/>
              <p:nvPr/>
            </p:nvGrpSpPr>
            <p:grpSpPr>
              <a:xfrm>
                <a:off x="6012160" y="1340768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13" name="Rettangolo 112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4" name="Rettangolo 113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5" name="Rettangolo 114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6" name="Rettangolo 115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98" name="Gruppo 33"/>
              <p:cNvGrpSpPr/>
              <p:nvPr/>
            </p:nvGrpSpPr>
            <p:grpSpPr>
              <a:xfrm>
                <a:off x="6012160" y="1844824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09" name="Rettangolo 108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0" name="Rettangolo 109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1" name="Rettangolo 110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2" name="Rettangolo 111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99" name="Gruppo 38"/>
              <p:cNvGrpSpPr/>
              <p:nvPr/>
            </p:nvGrpSpPr>
            <p:grpSpPr>
              <a:xfrm>
                <a:off x="6012160" y="2348880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05" name="Rettangolo 104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6" name="Rettangolo 105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7" name="Rettangolo 106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8" name="Rettangolo 107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100" name="Gruppo 43"/>
              <p:cNvGrpSpPr/>
              <p:nvPr/>
            </p:nvGrpSpPr>
            <p:grpSpPr>
              <a:xfrm>
                <a:off x="6012160" y="2852936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01" name="Rettangolo 100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2" name="Rettangolo 101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3" name="Rettangolo 102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4" name="Rettangolo 103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</p:grpSp>
      </p:grpSp>
      <p:sp>
        <p:nvSpPr>
          <p:cNvPr id="123" name="Rectangle 1"/>
          <p:cNvSpPr>
            <a:spLocks noChangeArrowheads="1"/>
          </p:cNvSpPr>
          <p:nvPr/>
        </p:nvSpPr>
        <p:spPr bwMode="auto">
          <a:xfrm rot="16200000">
            <a:off x="3931899" y="3132997"/>
            <a:ext cx="1793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Citations</a:t>
            </a: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grade</a:t>
            </a:r>
            <a:endParaRPr kumimoji="0" lang="it-IT" sz="1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128" name="CasellaDiTesto 127"/>
          <p:cNvSpPr txBox="1"/>
          <p:nvPr/>
        </p:nvSpPr>
        <p:spPr>
          <a:xfrm>
            <a:off x="1970420" y="1052736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2004-2008</a:t>
            </a:r>
            <a:endParaRPr lang="it-IT" sz="2400" dirty="0"/>
          </a:p>
        </p:txBody>
      </p:sp>
      <p:sp>
        <p:nvSpPr>
          <p:cNvPr id="74" name="Titolo 7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Example</a:t>
            </a:r>
            <a:r>
              <a:rPr lang="it-IT" dirty="0" smtClean="0"/>
              <a:t>: GEV 03 (</a:t>
            </a:r>
            <a:r>
              <a:rPr lang="it-IT" dirty="0" err="1" smtClean="0"/>
              <a:t>Chemistry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132" name="CasellaDiTesto 131"/>
          <p:cNvSpPr txBox="1"/>
          <p:nvPr/>
        </p:nvSpPr>
        <p:spPr>
          <a:xfrm>
            <a:off x="5796136" y="1052736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2009-2010</a:t>
            </a:r>
            <a:endParaRPr lang="it-IT" sz="2400" dirty="0"/>
          </a:p>
        </p:txBody>
      </p:sp>
      <p:sp>
        <p:nvSpPr>
          <p:cNvPr id="133" name="Rectangle 1"/>
          <p:cNvSpPr>
            <a:spLocks noChangeArrowheads="1"/>
          </p:cNvSpPr>
          <p:nvPr/>
        </p:nvSpPr>
        <p:spPr bwMode="auto">
          <a:xfrm>
            <a:off x="1187624" y="1556792"/>
            <a:ext cx="3024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Impact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8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Factor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/ SJR grade</a:t>
            </a:r>
            <a:endParaRPr kumimoji="0" lang="it-IT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134" name="Rectangle 1"/>
          <p:cNvSpPr>
            <a:spLocks noChangeArrowheads="1"/>
          </p:cNvSpPr>
          <p:nvPr/>
        </p:nvSpPr>
        <p:spPr bwMode="auto">
          <a:xfrm rot="16200000">
            <a:off x="34175" y="3132997"/>
            <a:ext cx="1793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Citations</a:t>
            </a: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grade</a:t>
            </a:r>
            <a:endParaRPr kumimoji="0" lang="it-IT" sz="1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75" name="Rettangolo 74"/>
          <p:cNvSpPr/>
          <p:nvPr/>
        </p:nvSpPr>
        <p:spPr>
          <a:xfrm>
            <a:off x="611560" y="4625841"/>
            <a:ext cx="489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b="1" dirty="0" err="1" smtClean="0">
                <a:solidFill>
                  <a:srgbClr val="000000"/>
                </a:solidFill>
              </a:rPr>
              <a:t>Example</a:t>
            </a:r>
            <a:r>
              <a:rPr lang="it-IT" sz="2000" dirty="0" smtClean="0">
                <a:solidFill>
                  <a:srgbClr val="000000"/>
                </a:solidFill>
              </a:rPr>
              <a:t>: </a:t>
            </a:r>
            <a:r>
              <a:rPr lang="it-IT" sz="2000" dirty="0" err="1" smtClean="0">
                <a:solidFill>
                  <a:srgbClr val="000000"/>
                </a:solidFill>
              </a:rPr>
              <a:t>article</a:t>
            </a:r>
            <a:r>
              <a:rPr lang="it-IT" sz="2000" dirty="0" smtClean="0">
                <a:solidFill>
                  <a:srgbClr val="000000"/>
                </a:solidFill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</a:rPr>
              <a:t>published</a:t>
            </a:r>
            <a:r>
              <a:rPr lang="it-IT" sz="2000" dirty="0" smtClean="0">
                <a:solidFill>
                  <a:srgbClr val="000000"/>
                </a:solidFill>
              </a:rPr>
              <a:t> in </a:t>
            </a:r>
            <a:r>
              <a:rPr lang="it-IT" sz="2000" b="1" dirty="0" smtClean="0">
                <a:solidFill>
                  <a:srgbClr val="000000"/>
                </a:solidFill>
              </a:rPr>
              <a:t>2005</a:t>
            </a:r>
            <a:r>
              <a:rPr lang="it-IT" sz="2000" dirty="0" smtClean="0">
                <a:solidFill>
                  <a:srgbClr val="000000"/>
                </a:solidFill>
              </a:rPr>
              <a:t>, with: 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it-IT" sz="2000" dirty="0" err="1">
                <a:solidFill>
                  <a:srgbClr val="000000"/>
                </a:solidFill>
              </a:rPr>
              <a:t>C</a:t>
            </a:r>
            <a:r>
              <a:rPr lang="it-IT" sz="2000" dirty="0" err="1" smtClean="0">
                <a:solidFill>
                  <a:srgbClr val="000000"/>
                </a:solidFill>
              </a:rPr>
              <a:t>itations</a:t>
            </a:r>
            <a:r>
              <a:rPr lang="it-IT" sz="2000" dirty="0" smtClean="0">
                <a:solidFill>
                  <a:srgbClr val="000000"/>
                </a:solidFill>
              </a:rPr>
              <a:t> grade A (top 20%)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it-IT" sz="2000" dirty="0" smtClean="0">
                <a:solidFill>
                  <a:srgbClr val="000000"/>
                </a:solidFill>
              </a:rPr>
              <a:t>Impact </a:t>
            </a:r>
            <a:r>
              <a:rPr lang="it-IT" sz="2000" dirty="0" err="1" smtClean="0">
                <a:solidFill>
                  <a:srgbClr val="000000"/>
                </a:solidFill>
              </a:rPr>
              <a:t>Factor</a:t>
            </a:r>
            <a:r>
              <a:rPr lang="it-IT" sz="2000" dirty="0" smtClean="0">
                <a:solidFill>
                  <a:srgbClr val="000000"/>
                </a:solidFill>
              </a:rPr>
              <a:t> grade C (top 50%)</a:t>
            </a:r>
          </a:p>
        </p:txBody>
      </p:sp>
      <p:grpSp>
        <p:nvGrpSpPr>
          <p:cNvPr id="78" name="Gruppo 77"/>
          <p:cNvGrpSpPr/>
          <p:nvPr/>
        </p:nvGrpSpPr>
        <p:grpSpPr>
          <a:xfrm>
            <a:off x="1162750" y="2370366"/>
            <a:ext cx="332844" cy="1973252"/>
            <a:chOff x="1162750" y="2298358"/>
            <a:chExt cx="332844" cy="1973252"/>
          </a:xfrm>
        </p:grpSpPr>
        <p:sp>
          <p:nvSpPr>
            <p:cNvPr id="76" name="Rettangolo 75"/>
            <p:cNvSpPr/>
            <p:nvPr/>
          </p:nvSpPr>
          <p:spPr>
            <a:xfrm>
              <a:off x="1162750" y="229835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35" name="Rettangolo 134"/>
            <p:cNvSpPr/>
            <p:nvPr/>
          </p:nvSpPr>
          <p:spPr>
            <a:xfrm>
              <a:off x="1162750" y="2843257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36" name="Rettangolo 135"/>
            <p:cNvSpPr/>
            <p:nvPr/>
          </p:nvSpPr>
          <p:spPr>
            <a:xfrm>
              <a:off x="1162750" y="33881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37" name="Rettangolo 136"/>
            <p:cNvSpPr/>
            <p:nvPr/>
          </p:nvSpPr>
          <p:spPr>
            <a:xfrm>
              <a:off x="1162750" y="39330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grpSp>
        <p:nvGrpSpPr>
          <p:cNvPr id="138" name="Gruppo 137"/>
          <p:cNvGrpSpPr/>
          <p:nvPr/>
        </p:nvGrpSpPr>
        <p:grpSpPr>
          <a:xfrm>
            <a:off x="5076056" y="2391852"/>
            <a:ext cx="332844" cy="1973252"/>
            <a:chOff x="1162750" y="2298358"/>
            <a:chExt cx="332844" cy="1973252"/>
          </a:xfrm>
        </p:grpSpPr>
        <p:sp>
          <p:nvSpPr>
            <p:cNvPr id="139" name="Rettangolo 138"/>
            <p:cNvSpPr/>
            <p:nvPr/>
          </p:nvSpPr>
          <p:spPr>
            <a:xfrm>
              <a:off x="1162750" y="229835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40" name="Rettangolo 139"/>
            <p:cNvSpPr/>
            <p:nvPr/>
          </p:nvSpPr>
          <p:spPr>
            <a:xfrm>
              <a:off x="1162750" y="2843257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41" name="Rettangolo 140"/>
            <p:cNvSpPr/>
            <p:nvPr/>
          </p:nvSpPr>
          <p:spPr>
            <a:xfrm>
              <a:off x="1162750" y="33881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42" name="Rettangolo 141"/>
            <p:cNvSpPr/>
            <p:nvPr/>
          </p:nvSpPr>
          <p:spPr>
            <a:xfrm>
              <a:off x="1162750" y="39330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grpSp>
        <p:nvGrpSpPr>
          <p:cNvPr id="80" name="Gruppo 79"/>
          <p:cNvGrpSpPr/>
          <p:nvPr/>
        </p:nvGrpSpPr>
        <p:grpSpPr>
          <a:xfrm>
            <a:off x="1655047" y="1916832"/>
            <a:ext cx="2119831" cy="338554"/>
            <a:chOff x="1655047" y="2060848"/>
            <a:chExt cx="2119831" cy="338554"/>
          </a:xfrm>
        </p:grpSpPr>
        <p:sp>
          <p:nvSpPr>
            <p:cNvPr id="79" name="Rettangolo 78"/>
            <p:cNvSpPr/>
            <p:nvPr/>
          </p:nvSpPr>
          <p:spPr>
            <a:xfrm>
              <a:off x="1655047" y="206084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43" name="Rettangolo 142"/>
            <p:cNvSpPr/>
            <p:nvPr/>
          </p:nvSpPr>
          <p:spPr>
            <a:xfrm>
              <a:off x="2241191" y="2060848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44" name="Rettangolo 143"/>
            <p:cNvSpPr/>
            <p:nvPr/>
          </p:nvSpPr>
          <p:spPr>
            <a:xfrm>
              <a:off x="2835951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45" name="Rettangolo 144"/>
            <p:cNvSpPr/>
            <p:nvPr/>
          </p:nvSpPr>
          <p:spPr>
            <a:xfrm>
              <a:off x="3442034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sp>
        <p:nvSpPr>
          <p:cNvPr id="146" name="Rectangle 1"/>
          <p:cNvSpPr>
            <a:spLocks noChangeArrowheads="1"/>
          </p:cNvSpPr>
          <p:nvPr/>
        </p:nvSpPr>
        <p:spPr bwMode="auto">
          <a:xfrm>
            <a:off x="5076056" y="1556792"/>
            <a:ext cx="3024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Impact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8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Factor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/ SJR grade</a:t>
            </a:r>
            <a:endParaRPr kumimoji="0" lang="it-IT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grpSp>
        <p:nvGrpSpPr>
          <p:cNvPr id="147" name="Gruppo 146"/>
          <p:cNvGrpSpPr/>
          <p:nvPr/>
        </p:nvGrpSpPr>
        <p:grpSpPr>
          <a:xfrm>
            <a:off x="5543479" y="1916832"/>
            <a:ext cx="2119831" cy="338554"/>
            <a:chOff x="1655047" y="2060848"/>
            <a:chExt cx="2119831" cy="338554"/>
          </a:xfrm>
        </p:grpSpPr>
        <p:sp>
          <p:nvSpPr>
            <p:cNvPr id="148" name="Rettangolo 147"/>
            <p:cNvSpPr/>
            <p:nvPr/>
          </p:nvSpPr>
          <p:spPr>
            <a:xfrm>
              <a:off x="1655047" y="206084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49" name="Rettangolo 148"/>
            <p:cNvSpPr/>
            <p:nvPr/>
          </p:nvSpPr>
          <p:spPr>
            <a:xfrm>
              <a:off x="2241191" y="2060848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50" name="Rettangolo 149"/>
            <p:cNvSpPr/>
            <p:nvPr/>
          </p:nvSpPr>
          <p:spPr>
            <a:xfrm>
              <a:off x="2835951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51" name="Rettangolo 150"/>
            <p:cNvSpPr/>
            <p:nvPr/>
          </p:nvSpPr>
          <p:spPr>
            <a:xfrm>
              <a:off x="3442034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grpSp>
        <p:nvGrpSpPr>
          <p:cNvPr id="84" name="Gruppo 83"/>
          <p:cNvGrpSpPr/>
          <p:nvPr/>
        </p:nvGrpSpPr>
        <p:grpSpPr>
          <a:xfrm>
            <a:off x="5580112" y="4869160"/>
            <a:ext cx="2679397" cy="707886"/>
            <a:chOff x="5580112" y="4869160"/>
            <a:chExt cx="2679397" cy="707886"/>
          </a:xfrm>
        </p:grpSpPr>
        <p:sp>
          <p:nvSpPr>
            <p:cNvPr id="81" name="Rettangolo 80"/>
            <p:cNvSpPr/>
            <p:nvPr/>
          </p:nvSpPr>
          <p:spPr>
            <a:xfrm>
              <a:off x="6228184" y="4869160"/>
              <a:ext cx="203132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000" dirty="0" err="1" smtClean="0">
                  <a:solidFill>
                    <a:srgbClr val="000000"/>
                  </a:solidFill>
                </a:rPr>
                <a:t>Overall</a:t>
              </a:r>
              <a:r>
                <a:rPr lang="it-IT" sz="2000" dirty="0" smtClean="0">
                  <a:solidFill>
                    <a:srgbClr val="000000"/>
                  </a:solidFill>
                </a:rPr>
                <a:t> </a:t>
              </a:r>
              <a:r>
                <a:rPr lang="it-IT" sz="2000" dirty="0">
                  <a:solidFill>
                    <a:srgbClr val="000000"/>
                  </a:solidFill>
                </a:rPr>
                <a:t>grade: </a:t>
              </a:r>
              <a:r>
                <a:rPr lang="it-IT" sz="2000" dirty="0" smtClean="0">
                  <a:solidFill>
                    <a:srgbClr val="000000"/>
                  </a:solidFill>
                </a:rPr>
                <a:t>A</a:t>
              </a:r>
            </a:p>
            <a:p>
              <a:r>
                <a:rPr lang="it-IT" sz="2000" dirty="0" smtClean="0">
                  <a:solidFill>
                    <a:srgbClr val="000000"/>
                  </a:solidFill>
                </a:rPr>
                <a:t>Score: +1</a:t>
              </a:r>
              <a:endParaRPr lang="it-IT" sz="2000" dirty="0">
                <a:solidFill>
                  <a:srgbClr val="000000"/>
                </a:solidFill>
              </a:endParaRPr>
            </a:p>
          </p:txBody>
        </p:sp>
        <p:sp>
          <p:nvSpPr>
            <p:cNvPr id="82" name="Freccia destra 81"/>
            <p:cNvSpPr/>
            <p:nvPr/>
          </p:nvSpPr>
          <p:spPr bwMode="auto">
            <a:xfrm>
              <a:off x="5580112" y="5013176"/>
              <a:ext cx="504056" cy="432048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endParaRPr>
            </a:p>
          </p:txBody>
        </p:sp>
      </p:grpSp>
      <p:sp>
        <p:nvSpPr>
          <p:cNvPr id="83" name="Anello 82"/>
          <p:cNvSpPr/>
          <p:nvPr/>
        </p:nvSpPr>
        <p:spPr bwMode="auto">
          <a:xfrm>
            <a:off x="2676274" y="2216622"/>
            <a:ext cx="648072" cy="648072"/>
          </a:xfrm>
          <a:prstGeom prst="donut">
            <a:avLst>
              <a:gd name="adj" fmla="val 867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654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343400" y="6140152"/>
            <a:ext cx="1905000" cy="457200"/>
          </a:xfrm>
        </p:spPr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219200" y="6140152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140152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11</a:t>
            </a:fld>
            <a:endParaRPr lang="it-IT" dirty="0"/>
          </a:p>
        </p:txBody>
      </p:sp>
      <p:grpSp>
        <p:nvGrpSpPr>
          <p:cNvPr id="117" name="Gruppo 116"/>
          <p:cNvGrpSpPr/>
          <p:nvPr/>
        </p:nvGrpSpPr>
        <p:grpSpPr>
          <a:xfrm>
            <a:off x="1466364" y="2132856"/>
            <a:ext cx="3024336" cy="2448272"/>
            <a:chOff x="971600" y="1196752"/>
            <a:chExt cx="2952328" cy="2308324"/>
          </a:xfrm>
        </p:grpSpPr>
        <p:sp>
          <p:nvSpPr>
            <p:cNvPr id="51" name="Rettangolo 50"/>
            <p:cNvSpPr/>
            <p:nvPr/>
          </p:nvSpPr>
          <p:spPr>
            <a:xfrm>
              <a:off x="971600" y="1196752"/>
              <a:ext cx="295232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</a:t>
              </a:r>
              <a:r>
                <a:rPr lang="en-US" sz="2400" dirty="0" err="1" smtClean="0"/>
                <a:t>A</a:t>
              </a:r>
              <a:r>
                <a:rPr lang="en-US" sz="2400" dirty="0" smtClean="0"/>
                <a:t>     </a:t>
              </a:r>
              <a:r>
                <a:rPr lang="en-US" sz="2400" dirty="0" err="1" smtClean="0"/>
                <a:t>A</a:t>
              </a:r>
              <a:r>
                <a:rPr lang="en-US" sz="2400" dirty="0" smtClean="0"/>
                <a:t>    IR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B    B     </a:t>
              </a:r>
              <a:r>
                <a:rPr lang="en-US" sz="2400" dirty="0" err="1" smtClean="0"/>
                <a:t>B</a:t>
              </a:r>
              <a:r>
                <a:rPr lang="en-US" sz="2400" dirty="0" smtClean="0"/>
                <a:t>    IR         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IR   C     </a:t>
              </a:r>
              <a:r>
                <a:rPr lang="en-US" sz="2400" dirty="0" err="1" smtClean="0"/>
                <a:t>C</a:t>
              </a:r>
              <a:r>
                <a:rPr lang="en-US" sz="2400" dirty="0" smtClean="0"/>
                <a:t>    </a:t>
              </a:r>
              <a:r>
                <a:rPr lang="en-US" sz="2400" dirty="0" err="1" smtClean="0"/>
                <a:t>C</a:t>
              </a:r>
              <a:r>
                <a:rPr lang="en-US" sz="2400" dirty="0" smtClean="0"/>
                <a:t/>
              </a:r>
              <a:br>
                <a:rPr lang="en-US" sz="2400" dirty="0" smtClean="0"/>
              </a:br>
              <a:r>
                <a:rPr lang="en-US" sz="2400" dirty="0" smtClean="0"/>
                <a:t>  IR   D     </a:t>
              </a:r>
              <a:r>
                <a:rPr lang="en-US" sz="2400" dirty="0" err="1" smtClean="0"/>
                <a:t>D</a:t>
              </a:r>
              <a:r>
                <a:rPr lang="en-US" sz="2400" dirty="0" smtClean="0"/>
                <a:t>    </a:t>
              </a:r>
              <a:r>
                <a:rPr lang="en-US" sz="2400" dirty="0" err="1" smtClean="0"/>
                <a:t>D</a:t>
              </a:r>
              <a:endParaRPr lang="it-IT" sz="2400" dirty="0"/>
            </a:p>
          </p:txBody>
        </p:sp>
        <p:grpSp>
          <p:nvGrpSpPr>
            <p:cNvPr id="52" name="Gruppo 51"/>
            <p:cNvGrpSpPr/>
            <p:nvPr/>
          </p:nvGrpSpPr>
          <p:grpSpPr>
            <a:xfrm>
              <a:off x="1043608" y="1340768"/>
              <a:ext cx="2304256" cy="2016224"/>
              <a:chOff x="6012160" y="1340768"/>
              <a:chExt cx="2304256" cy="2016224"/>
            </a:xfrm>
          </p:grpSpPr>
          <p:grpSp>
            <p:nvGrpSpPr>
              <p:cNvPr id="53" name="Gruppo 32"/>
              <p:cNvGrpSpPr/>
              <p:nvPr/>
            </p:nvGrpSpPr>
            <p:grpSpPr>
              <a:xfrm>
                <a:off x="6012160" y="1340768"/>
                <a:ext cx="2304256" cy="504056"/>
                <a:chOff x="6012160" y="1340768"/>
                <a:chExt cx="2304256" cy="504056"/>
              </a:xfrm>
            </p:grpSpPr>
            <p:sp>
              <p:nvSpPr>
                <p:cNvPr id="69" name="Rettangolo 68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70" name="Rettangolo 69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71" name="Rettangolo 70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72" name="Rettangolo 71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54" name="Gruppo 33"/>
              <p:cNvGrpSpPr/>
              <p:nvPr/>
            </p:nvGrpSpPr>
            <p:grpSpPr>
              <a:xfrm>
                <a:off x="6012160" y="1844824"/>
                <a:ext cx="2304256" cy="504056"/>
                <a:chOff x="6012160" y="1340768"/>
                <a:chExt cx="2304256" cy="504056"/>
              </a:xfrm>
            </p:grpSpPr>
            <p:sp>
              <p:nvSpPr>
                <p:cNvPr id="65" name="Rettangolo 64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6" name="Rettangolo 65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7" name="Rettangolo 66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8" name="Rettangolo 67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55" name="Gruppo 38"/>
              <p:cNvGrpSpPr/>
              <p:nvPr/>
            </p:nvGrpSpPr>
            <p:grpSpPr>
              <a:xfrm>
                <a:off x="6012160" y="2348880"/>
                <a:ext cx="2304256" cy="504056"/>
                <a:chOff x="6012160" y="1340768"/>
                <a:chExt cx="2304256" cy="504056"/>
              </a:xfrm>
            </p:grpSpPr>
            <p:sp>
              <p:nvSpPr>
                <p:cNvPr id="61" name="Rettangolo 60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2" name="Rettangolo 61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3" name="Rettangolo 62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4" name="Rettangolo 63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56" name="Gruppo 43"/>
              <p:cNvGrpSpPr/>
              <p:nvPr/>
            </p:nvGrpSpPr>
            <p:grpSpPr>
              <a:xfrm>
                <a:off x="6012160" y="2852936"/>
                <a:ext cx="2304256" cy="504056"/>
                <a:chOff x="6012160" y="1340768"/>
                <a:chExt cx="2304256" cy="504056"/>
              </a:xfrm>
            </p:grpSpPr>
            <p:sp>
              <p:nvSpPr>
                <p:cNvPr id="57" name="Rettangolo 56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58" name="Rettangolo 57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59" name="Rettangolo 58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60" name="Rettangolo 59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</p:grpSp>
      </p:grpSp>
      <p:grpSp>
        <p:nvGrpSpPr>
          <p:cNvPr id="118" name="Gruppo 117"/>
          <p:cNvGrpSpPr/>
          <p:nvPr/>
        </p:nvGrpSpPr>
        <p:grpSpPr>
          <a:xfrm>
            <a:off x="5364088" y="2132856"/>
            <a:ext cx="3024336" cy="2376264"/>
            <a:chOff x="971600" y="3651672"/>
            <a:chExt cx="2952328" cy="2153592"/>
          </a:xfrm>
        </p:grpSpPr>
        <p:sp>
          <p:nvSpPr>
            <p:cNvPr id="95" name="Rettangolo 94"/>
            <p:cNvSpPr/>
            <p:nvPr/>
          </p:nvSpPr>
          <p:spPr>
            <a:xfrm>
              <a:off x="971600" y="3651672"/>
              <a:ext cx="2952328" cy="2086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IR   </a:t>
              </a:r>
              <a:r>
                <a:rPr lang="en-US" sz="2400" dirty="0" err="1" smtClean="0"/>
                <a:t>IR</a:t>
              </a:r>
              <a:r>
                <a:rPr lang="en-US" sz="2400" dirty="0" smtClean="0"/>
                <a:t>   </a:t>
              </a:r>
              <a:r>
                <a:rPr lang="en-US" sz="2400" dirty="0" err="1" smtClean="0"/>
                <a:t>IR</a:t>
              </a:r>
              <a:r>
                <a:rPr lang="en-US" sz="2400" dirty="0" smtClean="0"/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B     C    D         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smtClean="0"/>
                <a:t>  A     B     C    D</a:t>
              </a:r>
              <a:br>
                <a:rPr lang="en-US" sz="2400" dirty="0" smtClean="0"/>
              </a:br>
              <a:r>
                <a:rPr lang="en-US" sz="2400" dirty="0" smtClean="0"/>
                <a:t>  IR   IR    IR   D</a:t>
              </a:r>
              <a:endParaRPr lang="it-IT" sz="2400" dirty="0"/>
            </a:p>
          </p:txBody>
        </p:sp>
        <p:grpSp>
          <p:nvGrpSpPr>
            <p:cNvPr id="96" name="Gruppo 95"/>
            <p:cNvGrpSpPr/>
            <p:nvPr/>
          </p:nvGrpSpPr>
          <p:grpSpPr>
            <a:xfrm>
              <a:off x="1043608" y="3789040"/>
              <a:ext cx="2304256" cy="2016224"/>
              <a:chOff x="6012160" y="1340768"/>
              <a:chExt cx="2304256" cy="2016224"/>
            </a:xfrm>
          </p:grpSpPr>
          <p:grpSp>
            <p:nvGrpSpPr>
              <p:cNvPr id="97" name="Gruppo 32"/>
              <p:cNvGrpSpPr/>
              <p:nvPr/>
            </p:nvGrpSpPr>
            <p:grpSpPr>
              <a:xfrm>
                <a:off x="6012160" y="1340768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13" name="Rettangolo 112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4" name="Rettangolo 113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5" name="Rettangolo 114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6" name="Rettangolo 115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98" name="Gruppo 33"/>
              <p:cNvGrpSpPr/>
              <p:nvPr/>
            </p:nvGrpSpPr>
            <p:grpSpPr>
              <a:xfrm>
                <a:off x="6012160" y="1844824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09" name="Rettangolo 108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0" name="Rettangolo 109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1" name="Rettangolo 110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12" name="Rettangolo 111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99" name="Gruppo 38"/>
              <p:cNvGrpSpPr/>
              <p:nvPr/>
            </p:nvGrpSpPr>
            <p:grpSpPr>
              <a:xfrm>
                <a:off x="6012160" y="2348880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05" name="Rettangolo 104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6" name="Rettangolo 105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7" name="Rettangolo 106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8" name="Rettangolo 107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100" name="Gruppo 43"/>
              <p:cNvGrpSpPr/>
              <p:nvPr/>
            </p:nvGrpSpPr>
            <p:grpSpPr>
              <a:xfrm>
                <a:off x="6012160" y="2852936"/>
                <a:ext cx="2304256" cy="504056"/>
                <a:chOff x="6012160" y="1340768"/>
                <a:chExt cx="2304256" cy="504056"/>
              </a:xfrm>
            </p:grpSpPr>
            <p:sp>
              <p:nvSpPr>
                <p:cNvPr id="101" name="Rettangolo 100"/>
                <p:cNvSpPr/>
                <p:nvPr/>
              </p:nvSpPr>
              <p:spPr bwMode="auto">
                <a:xfrm>
                  <a:off x="6012160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2" name="Rettangolo 101"/>
                <p:cNvSpPr/>
                <p:nvPr/>
              </p:nvSpPr>
              <p:spPr bwMode="auto">
                <a:xfrm>
                  <a:off x="6588224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3" name="Rettangolo 102"/>
                <p:cNvSpPr/>
                <p:nvPr/>
              </p:nvSpPr>
              <p:spPr bwMode="auto">
                <a:xfrm>
                  <a:off x="7740352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  <p:sp>
              <p:nvSpPr>
                <p:cNvPr id="104" name="Rettangolo 103"/>
                <p:cNvSpPr/>
                <p:nvPr/>
              </p:nvSpPr>
              <p:spPr bwMode="auto">
                <a:xfrm>
                  <a:off x="7164288" y="1340768"/>
                  <a:ext cx="576064" cy="50405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9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MS PGothic" pitchFamily="34" charset="-128"/>
                  </a:endParaRPr>
                </a:p>
              </p:txBody>
            </p:sp>
          </p:grpSp>
        </p:grpSp>
      </p:grpSp>
      <p:sp>
        <p:nvSpPr>
          <p:cNvPr id="123" name="Rectangle 1"/>
          <p:cNvSpPr>
            <a:spLocks noChangeArrowheads="1"/>
          </p:cNvSpPr>
          <p:nvPr/>
        </p:nvSpPr>
        <p:spPr bwMode="auto">
          <a:xfrm rot="16200000">
            <a:off x="3931899" y="3132997"/>
            <a:ext cx="1793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Citations</a:t>
            </a: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grade</a:t>
            </a:r>
            <a:endParaRPr kumimoji="0" lang="it-IT" sz="1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128" name="CasellaDiTesto 127"/>
          <p:cNvSpPr txBox="1"/>
          <p:nvPr/>
        </p:nvSpPr>
        <p:spPr>
          <a:xfrm>
            <a:off x="1970420" y="1052736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2004-2008</a:t>
            </a:r>
            <a:endParaRPr lang="it-IT" sz="2400" dirty="0"/>
          </a:p>
        </p:txBody>
      </p:sp>
      <p:sp>
        <p:nvSpPr>
          <p:cNvPr id="74" name="Titolo 7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Example</a:t>
            </a:r>
            <a:r>
              <a:rPr lang="it-IT" dirty="0" smtClean="0"/>
              <a:t>: GEV 03 (</a:t>
            </a:r>
            <a:r>
              <a:rPr lang="it-IT" dirty="0" err="1" smtClean="0"/>
              <a:t>Chemistry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132" name="CasellaDiTesto 131"/>
          <p:cNvSpPr txBox="1"/>
          <p:nvPr/>
        </p:nvSpPr>
        <p:spPr>
          <a:xfrm>
            <a:off x="5796136" y="1052736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2009-2010</a:t>
            </a:r>
            <a:endParaRPr lang="it-IT" sz="2400" dirty="0"/>
          </a:p>
        </p:txBody>
      </p:sp>
      <p:sp>
        <p:nvSpPr>
          <p:cNvPr id="133" name="Rectangle 1"/>
          <p:cNvSpPr>
            <a:spLocks noChangeArrowheads="1"/>
          </p:cNvSpPr>
          <p:nvPr/>
        </p:nvSpPr>
        <p:spPr bwMode="auto">
          <a:xfrm>
            <a:off x="1187624" y="1556792"/>
            <a:ext cx="3024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Impact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8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Factor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/ SJR grade</a:t>
            </a:r>
            <a:endParaRPr kumimoji="0" lang="it-IT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134" name="Rectangle 1"/>
          <p:cNvSpPr>
            <a:spLocks noChangeArrowheads="1"/>
          </p:cNvSpPr>
          <p:nvPr/>
        </p:nvSpPr>
        <p:spPr bwMode="auto">
          <a:xfrm rot="16200000">
            <a:off x="34175" y="3132997"/>
            <a:ext cx="1793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Citations</a:t>
            </a: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grade</a:t>
            </a:r>
            <a:endParaRPr kumimoji="0" lang="it-IT" sz="1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75" name="Rettangolo 74"/>
          <p:cNvSpPr/>
          <p:nvPr/>
        </p:nvSpPr>
        <p:spPr>
          <a:xfrm>
            <a:off x="611560" y="4625841"/>
            <a:ext cx="489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b="1" dirty="0" err="1" smtClean="0">
                <a:solidFill>
                  <a:srgbClr val="000000"/>
                </a:solidFill>
              </a:rPr>
              <a:t>Example</a:t>
            </a:r>
            <a:r>
              <a:rPr lang="it-IT" sz="2000" dirty="0" smtClean="0">
                <a:solidFill>
                  <a:srgbClr val="000000"/>
                </a:solidFill>
              </a:rPr>
              <a:t>: </a:t>
            </a:r>
            <a:r>
              <a:rPr lang="it-IT" sz="2000" dirty="0" err="1" smtClean="0">
                <a:solidFill>
                  <a:srgbClr val="000000"/>
                </a:solidFill>
              </a:rPr>
              <a:t>article</a:t>
            </a:r>
            <a:r>
              <a:rPr lang="it-IT" sz="2000" dirty="0" smtClean="0">
                <a:solidFill>
                  <a:srgbClr val="000000"/>
                </a:solidFill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</a:rPr>
              <a:t>published</a:t>
            </a:r>
            <a:r>
              <a:rPr lang="it-IT" sz="2000" dirty="0" smtClean="0">
                <a:solidFill>
                  <a:srgbClr val="000000"/>
                </a:solidFill>
              </a:rPr>
              <a:t> in </a:t>
            </a:r>
            <a:r>
              <a:rPr lang="it-IT" sz="2000" b="1" dirty="0" smtClean="0">
                <a:solidFill>
                  <a:srgbClr val="000000"/>
                </a:solidFill>
              </a:rPr>
              <a:t>2010</a:t>
            </a:r>
            <a:r>
              <a:rPr lang="it-IT" sz="2000" dirty="0" smtClean="0">
                <a:solidFill>
                  <a:srgbClr val="000000"/>
                </a:solidFill>
              </a:rPr>
              <a:t>, with: 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it-IT" sz="2000" dirty="0" err="1">
                <a:solidFill>
                  <a:srgbClr val="000000"/>
                </a:solidFill>
              </a:rPr>
              <a:t>C</a:t>
            </a:r>
            <a:r>
              <a:rPr lang="it-IT" sz="2000" dirty="0" err="1" smtClean="0">
                <a:solidFill>
                  <a:srgbClr val="000000"/>
                </a:solidFill>
              </a:rPr>
              <a:t>itations</a:t>
            </a:r>
            <a:r>
              <a:rPr lang="it-IT" sz="2000" dirty="0" smtClean="0">
                <a:solidFill>
                  <a:srgbClr val="000000"/>
                </a:solidFill>
              </a:rPr>
              <a:t> grade A (top 20%)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it-IT" sz="2000" dirty="0" smtClean="0">
                <a:solidFill>
                  <a:srgbClr val="000000"/>
                </a:solidFill>
              </a:rPr>
              <a:t>Impact </a:t>
            </a:r>
            <a:r>
              <a:rPr lang="it-IT" sz="2000" dirty="0" err="1" smtClean="0">
                <a:solidFill>
                  <a:srgbClr val="000000"/>
                </a:solidFill>
              </a:rPr>
              <a:t>Factor</a:t>
            </a:r>
            <a:r>
              <a:rPr lang="it-IT" sz="2000" dirty="0" smtClean="0">
                <a:solidFill>
                  <a:srgbClr val="000000"/>
                </a:solidFill>
              </a:rPr>
              <a:t> grade C (top 50%)</a:t>
            </a:r>
          </a:p>
        </p:txBody>
      </p:sp>
      <p:grpSp>
        <p:nvGrpSpPr>
          <p:cNvPr id="78" name="Gruppo 77"/>
          <p:cNvGrpSpPr/>
          <p:nvPr/>
        </p:nvGrpSpPr>
        <p:grpSpPr>
          <a:xfrm>
            <a:off x="1162750" y="2370366"/>
            <a:ext cx="332844" cy="1973252"/>
            <a:chOff x="1162750" y="2298358"/>
            <a:chExt cx="332844" cy="1973252"/>
          </a:xfrm>
        </p:grpSpPr>
        <p:sp>
          <p:nvSpPr>
            <p:cNvPr id="76" name="Rettangolo 75"/>
            <p:cNvSpPr/>
            <p:nvPr/>
          </p:nvSpPr>
          <p:spPr>
            <a:xfrm>
              <a:off x="1162750" y="229835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35" name="Rettangolo 134"/>
            <p:cNvSpPr/>
            <p:nvPr/>
          </p:nvSpPr>
          <p:spPr>
            <a:xfrm>
              <a:off x="1162750" y="2843257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36" name="Rettangolo 135"/>
            <p:cNvSpPr/>
            <p:nvPr/>
          </p:nvSpPr>
          <p:spPr>
            <a:xfrm>
              <a:off x="1162750" y="33881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37" name="Rettangolo 136"/>
            <p:cNvSpPr/>
            <p:nvPr/>
          </p:nvSpPr>
          <p:spPr>
            <a:xfrm>
              <a:off x="1162750" y="39330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grpSp>
        <p:nvGrpSpPr>
          <p:cNvPr id="138" name="Gruppo 137"/>
          <p:cNvGrpSpPr/>
          <p:nvPr/>
        </p:nvGrpSpPr>
        <p:grpSpPr>
          <a:xfrm>
            <a:off x="5076056" y="2391852"/>
            <a:ext cx="332844" cy="1973252"/>
            <a:chOff x="1162750" y="2298358"/>
            <a:chExt cx="332844" cy="1973252"/>
          </a:xfrm>
        </p:grpSpPr>
        <p:sp>
          <p:nvSpPr>
            <p:cNvPr id="139" name="Rettangolo 138"/>
            <p:cNvSpPr/>
            <p:nvPr/>
          </p:nvSpPr>
          <p:spPr>
            <a:xfrm>
              <a:off x="1162750" y="229835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40" name="Rettangolo 139"/>
            <p:cNvSpPr/>
            <p:nvPr/>
          </p:nvSpPr>
          <p:spPr>
            <a:xfrm>
              <a:off x="1162750" y="2843257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41" name="Rettangolo 140"/>
            <p:cNvSpPr/>
            <p:nvPr/>
          </p:nvSpPr>
          <p:spPr>
            <a:xfrm>
              <a:off x="1162750" y="33881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42" name="Rettangolo 141"/>
            <p:cNvSpPr/>
            <p:nvPr/>
          </p:nvSpPr>
          <p:spPr>
            <a:xfrm>
              <a:off x="1162750" y="3933056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grpSp>
        <p:nvGrpSpPr>
          <p:cNvPr id="80" name="Gruppo 79"/>
          <p:cNvGrpSpPr/>
          <p:nvPr/>
        </p:nvGrpSpPr>
        <p:grpSpPr>
          <a:xfrm>
            <a:off x="1655047" y="1916832"/>
            <a:ext cx="2119831" cy="338554"/>
            <a:chOff x="1655047" y="2060848"/>
            <a:chExt cx="2119831" cy="338554"/>
          </a:xfrm>
        </p:grpSpPr>
        <p:sp>
          <p:nvSpPr>
            <p:cNvPr id="79" name="Rettangolo 78"/>
            <p:cNvSpPr/>
            <p:nvPr/>
          </p:nvSpPr>
          <p:spPr>
            <a:xfrm>
              <a:off x="1655047" y="206084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43" name="Rettangolo 142"/>
            <p:cNvSpPr/>
            <p:nvPr/>
          </p:nvSpPr>
          <p:spPr>
            <a:xfrm>
              <a:off x="2241191" y="2060848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44" name="Rettangolo 143"/>
            <p:cNvSpPr/>
            <p:nvPr/>
          </p:nvSpPr>
          <p:spPr>
            <a:xfrm>
              <a:off x="2835951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45" name="Rettangolo 144"/>
            <p:cNvSpPr/>
            <p:nvPr/>
          </p:nvSpPr>
          <p:spPr>
            <a:xfrm>
              <a:off x="3442034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sp>
        <p:nvSpPr>
          <p:cNvPr id="146" name="Rectangle 1"/>
          <p:cNvSpPr>
            <a:spLocks noChangeArrowheads="1"/>
          </p:cNvSpPr>
          <p:nvPr/>
        </p:nvSpPr>
        <p:spPr bwMode="auto">
          <a:xfrm>
            <a:off x="5076056" y="1556792"/>
            <a:ext cx="3024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Impact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sz="18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Factor</a:t>
            </a:r>
            <a:r>
              <a:rPr kumimoji="0" lang="it-IT" sz="1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/ SJR grade</a:t>
            </a:r>
            <a:endParaRPr kumimoji="0" lang="it-IT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</p:txBody>
      </p:sp>
      <p:grpSp>
        <p:nvGrpSpPr>
          <p:cNvPr id="147" name="Gruppo 146"/>
          <p:cNvGrpSpPr/>
          <p:nvPr/>
        </p:nvGrpSpPr>
        <p:grpSpPr>
          <a:xfrm>
            <a:off x="5543479" y="1916832"/>
            <a:ext cx="2119831" cy="338554"/>
            <a:chOff x="1655047" y="2060848"/>
            <a:chExt cx="2119831" cy="338554"/>
          </a:xfrm>
        </p:grpSpPr>
        <p:sp>
          <p:nvSpPr>
            <p:cNvPr id="148" name="Rettangolo 147"/>
            <p:cNvSpPr/>
            <p:nvPr/>
          </p:nvSpPr>
          <p:spPr>
            <a:xfrm>
              <a:off x="1655047" y="2060848"/>
              <a:ext cx="3129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endParaRPr lang="it-IT" dirty="0"/>
            </a:p>
          </p:txBody>
        </p:sp>
        <p:sp>
          <p:nvSpPr>
            <p:cNvPr id="149" name="Rettangolo 148"/>
            <p:cNvSpPr/>
            <p:nvPr/>
          </p:nvSpPr>
          <p:spPr>
            <a:xfrm>
              <a:off x="2241191" y="2060848"/>
              <a:ext cx="321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B</a:t>
              </a:r>
              <a:endParaRPr lang="it-IT" dirty="0"/>
            </a:p>
          </p:txBody>
        </p:sp>
        <p:sp>
          <p:nvSpPr>
            <p:cNvPr id="150" name="Rettangolo 149"/>
            <p:cNvSpPr/>
            <p:nvPr/>
          </p:nvSpPr>
          <p:spPr>
            <a:xfrm>
              <a:off x="2835951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C</a:t>
              </a:r>
              <a:endParaRPr lang="it-IT" dirty="0"/>
            </a:p>
          </p:txBody>
        </p:sp>
        <p:sp>
          <p:nvSpPr>
            <p:cNvPr id="151" name="Rettangolo 150"/>
            <p:cNvSpPr/>
            <p:nvPr/>
          </p:nvSpPr>
          <p:spPr>
            <a:xfrm>
              <a:off x="3442034" y="2060848"/>
              <a:ext cx="33284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endParaRPr lang="it-IT" dirty="0"/>
            </a:p>
          </p:txBody>
        </p:sp>
      </p:grpSp>
      <p:grpSp>
        <p:nvGrpSpPr>
          <p:cNvPr id="84" name="Gruppo 83"/>
          <p:cNvGrpSpPr/>
          <p:nvPr/>
        </p:nvGrpSpPr>
        <p:grpSpPr>
          <a:xfrm>
            <a:off x="5580112" y="5013176"/>
            <a:ext cx="3282126" cy="432048"/>
            <a:chOff x="5580112" y="5013176"/>
            <a:chExt cx="3282126" cy="432048"/>
          </a:xfrm>
        </p:grpSpPr>
        <p:sp>
          <p:nvSpPr>
            <p:cNvPr id="81" name="Rettangolo 80"/>
            <p:cNvSpPr/>
            <p:nvPr/>
          </p:nvSpPr>
          <p:spPr>
            <a:xfrm>
              <a:off x="6228184" y="5013176"/>
              <a:ext cx="263405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000" dirty="0" err="1" smtClean="0">
                  <a:solidFill>
                    <a:srgbClr val="000000"/>
                  </a:solidFill>
                </a:rPr>
                <a:t>Informed</a:t>
              </a:r>
              <a:r>
                <a:rPr lang="it-IT" sz="2000" dirty="0" smtClean="0">
                  <a:solidFill>
                    <a:srgbClr val="000000"/>
                  </a:solidFill>
                </a:rPr>
                <a:t> </a:t>
              </a:r>
              <a:r>
                <a:rPr lang="it-IT" sz="2000" dirty="0" err="1" smtClean="0">
                  <a:solidFill>
                    <a:srgbClr val="000000"/>
                  </a:solidFill>
                </a:rPr>
                <a:t>peer-review</a:t>
              </a:r>
              <a:endParaRPr lang="it-IT" sz="2000" dirty="0">
                <a:solidFill>
                  <a:srgbClr val="000000"/>
                </a:solidFill>
              </a:endParaRPr>
            </a:p>
          </p:txBody>
        </p:sp>
        <p:sp>
          <p:nvSpPr>
            <p:cNvPr id="82" name="Freccia destra 81"/>
            <p:cNvSpPr/>
            <p:nvPr/>
          </p:nvSpPr>
          <p:spPr bwMode="auto">
            <a:xfrm>
              <a:off x="5580112" y="5013176"/>
              <a:ext cx="504056" cy="432048"/>
            </a:xfrm>
            <a:prstGeom prst="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endParaRPr>
            </a:p>
          </p:txBody>
        </p:sp>
      </p:grpSp>
      <p:sp>
        <p:nvSpPr>
          <p:cNvPr id="83" name="Anello 82"/>
          <p:cNvSpPr/>
          <p:nvPr/>
        </p:nvSpPr>
        <p:spPr bwMode="auto">
          <a:xfrm>
            <a:off x="6588224" y="2204864"/>
            <a:ext cx="648072" cy="648072"/>
          </a:xfrm>
          <a:prstGeom prst="donut">
            <a:avLst>
              <a:gd name="adj" fmla="val 867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85" name="Anello 84"/>
          <p:cNvSpPr/>
          <p:nvPr/>
        </p:nvSpPr>
        <p:spPr bwMode="auto">
          <a:xfrm>
            <a:off x="3851920" y="4509120"/>
            <a:ext cx="1008112" cy="648072"/>
          </a:xfrm>
          <a:prstGeom prst="donut">
            <a:avLst>
              <a:gd name="adj" fmla="val 867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452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VQR </a:t>
            </a:r>
            <a:r>
              <a:rPr lang="it-IT" dirty="0" err="1" smtClean="0"/>
              <a:t>Timeline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November</a:t>
            </a:r>
            <a:r>
              <a:rPr lang="it-IT" dirty="0" smtClean="0"/>
              <a:t> 7, 2011: </a:t>
            </a:r>
            <a:br>
              <a:rPr lang="it-IT" dirty="0" smtClean="0"/>
            </a:br>
            <a:r>
              <a:rPr lang="it-IT" dirty="0" smtClean="0"/>
              <a:t>call for </a:t>
            </a:r>
            <a:r>
              <a:rPr lang="it-IT" dirty="0" err="1" smtClean="0"/>
              <a:t>participation</a:t>
            </a:r>
            <a:r>
              <a:rPr lang="it-IT" dirty="0" smtClean="0"/>
              <a:t> </a:t>
            </a:r>
            <a:r>
              <a:rPr lang="it-IT" dirty="0" err="1" smtClean="0"/>
              <a:t>published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February</a:t>
            </a:r>
            <a:r>
              <a:rPr lang="it-IT" dirty="0" smtClean="0"/>
              <a:t> 29, 2012: </a:t>
            </a:r>
            <a:br>
              <a:rPr lang="it-IT" dirty="0" smtClean="0"/>
            </a:br>
            <a:r>
              <a:rPr lang="it-IT" dirty="0" smtClean="0"/>
              <a:t>(incomplete) </a:t>
            </a:r>
            <a:r>
              <a:rPr lang="it-IT" dirty="0" err="1" smtClean="0"/>
              <a:t>evaluation</a:t>
            </a:r>
            <a:r>
              <a:rPr lang="it-IT" dirty="0" smtClean="0"/>
              <a:t> </a:t>
            </a:r>
            <a:r>
              <a:rPr lang="it-IT" dirty="0" err="1" smtClean="0"/>
              <a:t>criteria</a:t>
            </a:r>
            <a:r>
              <a:rPr lang="it-IT" dirty="0" smtClean="0"/>
              <a:t> </a:t>
            </a:r>
            <a:r>
              <a:rPr lang="it-IT" dirty="0" err="1" smtClean="0"/>
              <a:t>published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June</a:t>
            </a:r>
            <a:r>
              <a:rPr lang="it-IT" dirty="0" smtClean="0"/>
              <a:t> 15, 2012: </a:t>
            </a:r>
            <a:br>
              <a:rPr lang="it-IT" dirty="0" smtClean="0"/>
            </a:b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submission</a:t>
            </a:r>
            <a:r>
              <a:rPr lang="it-IT" dirty="0" smtClean="0"/>
              <a:t> </a:t>
            </a:r>
            <a:r>
              <a:rPr lang="it-IT" dirty="0" err="1" smtClean="0"/>
              <a:t>deadline</a:t>
            </a:r>
            <a:r>
              <a:rPr lang="it-IT" dirty="0" smtClean="0"/>
              <a:t> for </a:t>
            </a:r>
            <a:r>
              <a:rPr lang="it-IT" dirty="0" err="1" smtClean="0"/>
              <a:t>institutions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Selection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for </a:t>
            </a:r>
            <a:r>
              <a:rPr lang="it-IT" dirty="0" err="1" smtClean="0"/>
              <a:t>institutions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b="1" dirty="0" smtClean="0"/>
              <a:t>3 </a:t>
            </a:r>
            <a:r>
              <a:rPr lang="it-IT" b="1" dirty="0" err="1" smtClean="0"/>
              <a:t>months</a:t>
            </a:r>
            <a:r>
              <a:rPr lang="it-IT" b="1" dirty="0" smtClean="0"/>
              <a:t> </a:t>
            </a:r>
            <a:r>
              <a:rPr lang="it-IT" dirty="0" smtClean="0"/>
              <a:t>(</a:t>
            </a:r>
            <a:r>
              <a:rPr lang="it-IT" i="1" dirty="0" smtClean="0"/>
              <a:t>+ 2 weeks last-minute </a:t>
            </a:r>
            <a:r>
              <a:rPr lang="it-IT" i="1" dirty="0" err="1" smtClean="0"/>
              <a:t>extension</a:t>
            </a:r>
            <a:r>
              <a:rPr lang="it-IT" dirty="0" smtClean="0"/>
              <a:t>)</a:t>
            </a: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623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Outline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The </a:t>
            </a:r>
            <a:r>
              <a:rPr lang="it-IT" dirty="0" err="1" smtClean="0"/>
              <a:t>Italian</a:t>
            </a:r>
            <a:r>
              <a:rPr lang="it-IT" dirty="0" smtClean="0"/>
              <a:t> VQR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exercise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The Sapienza </a:t>
            </a:r>
            <a:r>
              <a:rPr lang="it-IT" b="1" dirty="0" err="1" smtClean="0"/>
              <a:t>experience</a:t>
            </a:r>
            <a:endParaRPr lang="it-IT" b="1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>
                <a:solidFill>
                  <a:schemeClr val="bg1">
                    <a:lumMod val="50000"/>
                  </a:schemeClr>
                </a:solidFill>
              </a:rPr>
              <a:t>Results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</a:rPr>
              <a:t>Conclusions</a:t>
            </a:r>
            <a:endParaRPr lang="it-IT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936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Sapienza in a </a:t>
            </a:r>
            <a:r>
              <a:rPr lang="it-IT" dirty="0" err="1" smtClean="0"/>
              <a:t>nutshell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One</a:t>
            </a:r>
            <a:r>
              <a:rPr lang="it-IT" dirty="0" smtClean="0"/>
              <a:t> of the </a:t>
            </a:r>
            <a:r>
              <a:rPr lang="it-IT" dirty="0" err="1" smtClean="0"/>
              <a:t>largest</a:t>
            </a:r>
            <a:r>
              <a:rPr lang="it-IT" dirty="0" smtClean="0"/>
              <a:t> </a:t>
            </a:r>
            <a:r>
              <a:rPr lang="it-IT" dirty="0" err="1" smtClean="0"/>
              <a:t>universities</a:t>
            </a:r>
            <a:r>
              <a:rPr lang="it-IT" dirty="0" smtClean="0"/>
              <a:t> in Europe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/>
              <a:t>129,500 </a:t>
            </a:r>
            <a:r>
              <a:rPr lang="it-IT" dirty="0" err="1"/>
              <a:t>students</a:t>
            </a:r>
            <a:r>
              <a:rPr lang="it-IT" dirty="0"/>
              <a:t> in 2010, 1</a:t>
            </a:r>
            <a:r>
              <a:rPr lang="it-IT" baseline="30000" dirty="0"/>
              <a:t>st</a:t>
            </a:r>
            <a:r>
              <a:rPr lang="it-IT" dirty="0"/>
              <a:t> in </a:t>
            </a:r>
            <a:r>
              <a:rPr lang="it-IT" dirty="0" smtClean="0"/>
              <a:t>Europe, 43</a:t>
            </a:r>
            <a:r>
              <a:rPr lang="it-IT" baseline="30000" dirty="0" smtClean="0"/>
              <a:t>rd</a:t>
            </a:r>
            <a:r>
              <a:rPr lang="it-IT" dirty="0" smtClean="0"/>
              <a:t> </a:t>
            </a:r>
            <a:r>
              <a:rPr lang="it-IT" dirty="0"/>
              <a:t>in the world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 smtClean="0"/>
              <a:t>students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One</a:t>
            </a:r>
            <a:r>
              <a:rPr lang="it-IT" dirty="0" smtClean="0"/>
              <a:t> of the </a:t>
            </a:r>
            <a:r>
              <a:rPr lang="it-IT" dirty="0" err="1" smtClean="0"/>
              <a:t>oldest</a:t>
            </a:r>
            <a:r>
              <a:rPr lang="it-IT" dirty="0" smtClean="0"/>
              <a:t> in </a:t>
            </a:r>
            <a:r>
              <a:rPr lang="it-IT" dirty="0" err="1" smtClean="0"/>
              <a:t>Italy</a:t>
            </a:r>
            <a:r>
              <a:rPr lang="it-IT" dirty="0" smtClean="0"/>
              <a:t>, </a:t>
            </a:r>
            <a:r>
              <a:rPr lang="it-IT" dirty="0" err="1" smtClean="0"/>
              <a:t>founded</a:t>
            </a:r>
            <a:r>
              <a:rPr lang="it-IT" dirty="0" smtClean="0"/>
              <a:t> in the 14</a:t>
            </a:r>
            <a:r>
              <a:rPr lang="it-IT" baseline="30000" dirty="0" smtClean="0"/>
              <a:t>th</a:t>
            </a:r>
            <a:r>
              <a:rPr lang="it-IT" dirty="0" smtClean="0"/>
              <a:t> </a:t>
            </a:r>
            <a:r>
              <a:rPr lang="it-IT" dirty="0" err="1" smtClean="0"/>
              <a:t>century</a:t>
            </a:r>
            <a:endParaRPr lang="it-IT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Over 4,000 </a:t>
            </a:r>
            <a:r>
              <a:rPr lang="it-IT" dirty="0" err="1" smtClean="0"/>
              <a:t>researchers</a:t>
            </a:r>
            <a:r>
              <a:rPr lang="it-IT" dirty="0" smtClean="0"/>
              <a:t> from</a:t>
            </a:r>
            <a:r>
              <a:rPr lang="it-IT" dirty="0"/>
              <a:t> </a:t>
            </a:r>
            <a:r>
              <a:rPr lang="it-IT" dirty="0" smtClean="0"/>
              <a:t>63 </a:t>
            </a:r>
            <a:r>
              <a:rPr lang="it-IT" dirty="0" err="1" smtClean="0"/>
              <a:t>departments</a:t>
            </a:r>
            <a:endParaRPr lang="it-IT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21 </a:t>
            </a:r>
            <a:r>
              <a:rPr lang="it-IT" dirty="0" err="1" smtClean="0"/>
              <a:t>museums</a:t>
            </a:r>
            <a:r>
              <a:rPr lang="it-IT" dirty="0" smtClean="0"/>
              <a:t> and more </a:t>
            </a:r>
            <a:r>
              <a:rPr lang="it-IT" dirty="0" err="1" smtClean="0"/>
              <a:t>than</a:t>
            </a:r>
            <a:r>
              <a:rPr lang="it-IT" dirty="0" smtClean="0"/>
              <a:t> 50 </a:t>
            </a:r>
            <a:r>
              <a:rPr lang="it-IT" dirty="0" err="1" smtClean="0"/>
              <a:t>libraries</a:t>
            </a:r>
            <a:endParaRPr lang="it-IT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catalog</a:t>
            </a:r>
            <a:r>
              <a:rPr lang="it-IT" dirty="0" smtClean="0"/>
              <a:t> </a:t>
            </a:r>
            <a:r>
              <a:rPr lang="it-IT" dirty="0" err="1" smtClean="0"/>
              <a:t>including</a:t>
            </a:r>
            <a:r>
              <a:rPr lang="it-IT" dirty="0" smtClean="0"/>
              <a:t> 250,000 </a:t>
            </a:r>
            <a:r>
              <a:rPr lang="it-IT" dirty="0" err="1" smtClean="0"/>
              <a:t>publications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~75,000 </a:t>
            </a:r>
            <a:r>
              <a:rPr lang="it-IT" dirty="0" err="1" smtClean="0"/>
              <a:t>considered</a:t>
            </a:r>
            <a:r>
              <a:rPr lang="it-IT" dirty="0" smtClean="0"/>
              <a:t> for the VQR</a:t>
            </a: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210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Selection</a:t>
            </a:r>
            <a:r>
              <a:rPr lang="it-IT" dirty="0" smtClean="0"/>
              <a:t> </a:t>
            </a:r>
            <a:r>
              <a:rPr lang="it-IT" dirty="0" err="1" smtClean="0"/>
              <a:t>approach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611560" y="980728"/>
            <a:ext cx="8352928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Top-down</a:t>
            </a:r>
            <a:r>
              <a:rPr lang="it-IT" dirty="0" smtClean="0"/>
              <a:t>: </a:t>
            </a:r>
            <a:r>
              <a:rPr lang="it-IT" dirty="0" err="1" smtClean="0"/>
              <a:t>central</a:t>
            </a:r>
            <a:r>
              <a:rPr lang="it-IT" dirty="0" smtClean="0"/>
              <a:t> </a:t>
            </a:r>
            <a:r>
              <a:rPr lang="it-IT" dirty="0" err="1" smtClean="0"/>
              <a:t>coordination</a:t>
            </a:r>
            <a:r>
              <a:rPr lang="it-IT" dirty="0" smtClean="0"/>
              <a:t> for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deparments</a:t>
            </a:r>
            <a:r>
              <a:rPr lang="it-IT" dirty="0"/>
              <a:t> </a:t>
            </a:r>
            <a:r>
              <a:rPr lang="it-IT" dirty="0" err="1" smtClean="0"/>
              <a:t>based</a:t>
            </a:r>
            <a:r>
              <a:rPr lang="it-IT" dirty="0" smtClean="0"/>
              <a:t> on a </a:t>
            </a:r>
            <a:r>
              <a:rPr lang="it-IT" dirty="0" err="1" smtClean="0"/>
              <a:t>sofware</a:t>
            </a:r>
            <a:r>
              <a:rPr lang="it-IT" dirty="0" smtClean="0"/>
              <a:t> </a:t>
            </a:r>
            <a:r>
              <a:rPr lang="it-IT" dirty="0" err="1" smtClean="0"/>
              <a:t>system</a:t>
            </a:r>
            <a:r>
              <a:rPr lang="it-IT" dirty="0"/>
              <a:t> </a:t>
            </a:r>
            <a:r>
              <a:rPr lang="it-IT" dirty="0" err="1" smtClean="0"/>
              <a:t>especially</a:t>
            </a:r>
            <a:r>
              <a:rPr lang="it-IT" dirty="0" smtClean="0"/>
              <a:t> </a:t>
            </a:r>
            <a:r>
              <a:rPr lang="it-IT" dirty="0" err="1" smtClean="0"/>
              <a:t>designed</a:t>
            </a:r>
            <a:r>
              <a:rPr lang="it-IT" dirty="0" smtClean="0"/>
              <a:t> for the VQR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Goal</a:t>
            </a:r>
            <a:r>
              <a:rPr lang="it-IT" dirty="0" smtClean="0"/>
              <a:t>: use </a:t>
            </a:r>
            <a:r>
              <a:rPr lang="it-IT" b="1" dirty="0" err="1" smtClean="0"/>
              <a:t>optimization</a:t>
            </a:r>
            <a:r>
              <a:rPr lang="it-IT" b="1" dirty="0" smtClean="0"/>
              <a:t> </a:t>
            </a:r>
            <a:r>
              <a:rPr lang="it-IT" b="1" dirty="0" err="1" smtClean="0"/>
              <a:t>algorithms</a:t>
            </a:r>
            <a:r>
              <a:rPr lang="it-IT" b="1" dirty="0" smtClean="0"/>
              <a:t> </a:t>
            </a:r>
            <a:r>
              <a:rPr lang="it-IT" dirty="0" smtClean="0"/>
              <a:t>to </a:t>
            </a:r>
            <a:r>
              <a:rPr lang="it-IT" dirty="0" err="1" smtClean="0"/>
              <a:t>maximize</a:t>
            </a:r>
            <a:r>
              <a:rPr lang="it-IT" dirty="0" smtClean="0"/>
              <a:t> the </a:t>
            </a:r>
            <a:r>
              <a:rPr lang="it-IT" dirty="0" err="1" smtClean="0"/>
              <a:t>expected</a:t>
            </a:r>
            <a:r>
              <a:rPr lang="it-IT" dirty="0" smtClean="0"/>
              <a:t> </a:t>
            </a:r>
            <a:r>
              <a:rPr lang="it-IT" dirty="0" err="1" smtClean="0"/>
              <a:t>total</a:t>
            </a:r>
            <a:r>
              <a:rPr lang="it-IT" dirty="0" smtClean="0"/>
              <a:t> score of Sapienza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err="1"/>
              <a:t>Same</a:t>
            </a:r>
            <a:r>
              <a:rPr lang="it-IT" b="1" dirty="0"/>
              <a:t> </a:t>
            </a:r>
            <a:r>
              <a:rPr lang="it-IT" b="1" dirty="0" err="1"/>
              <a:t>product</a:t>
            </a:r>
            <a:r>
              <a:rPr lang="it-IT" b="1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b="1" dirty="0" err="1"/>
              <a:t>different</a:t>
            </a:r>
            <a:r>
              <a:rPr lang="it-IT" b="1" dirty="0"/>
              <a:t> </a:t>
            </a:r>
            <a:r>
              <a:rPr lang="it-IT" b="1" dirty="0" err="1"/>
              <a:t>scores</a:t>
            </a:r>
            <a:r>
              <a:rPr lang="it-IT" b="1" dirty="0"/>
              <a:t> </a:t>
            </a:r>
            <a:r>
              <a:rPr lang="it-IT" dirty="0" err="1"/>
              <a:t>depending</a:t>
            </a:r>
            <a:r>
              <a:rPr lang="it-IT" dirty="0"/>
              <a:t> on: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Panel </a:t>
            </a:r>
            <a:r>
              <a:rPr lang="it-IT" dirty="0" smtClean="0"/>
              <a:t>to </a:t>
            </a:r>
            <a:r>
              <a:rPr lang="it-IT" dirty="0" err="1" smtClean="0"/>
              <a:t>which</a:t>
            </a:r>
            <a:r>
              <a:rPr lang="it-IT" dirty="0" smtClean="0"/>
              <a:t> the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submitted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b="1" dirty="0" err="1" smtClean="0"/>
              <a:t>Subject</a:t>
            </a:r>
            <a:r>
              <a:rPr lang="it-IT" b="1" dirty="0" smtClean="0"/>
              <a:t> </a:t>
            </a:r>
            <a:r>
              <a:rPr lang="it-IT" b="1" dirty="0" err="1" smtClean="0"/>
              <a:t>category</a:t>
            </a:r>
            <a:r>
              <a:rPr lang="it-IT" dirty="0" smtClean="0"/>
              <a:t> in </a:t>
            </a:r>
            <a:r>
              <a:rPr lang="it-IT" dirty="0" err="1" smtClean="0"/>
              <a:t>which</a:t>
            </a:r>
            <a:r>
              <a:rPr lang="it-IT" dirty="0" smtClean="0"/>
              <a:t> the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classified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b="1" dirty="0" smtClean="0"/>
              <a:t>software </a:t>
            </a:r>
            <a:r>
              <a:rPr lang="it-IT" b="1" dirty="0" err="1" smtClean="0"/>
              <a:t>simulated</a:t>
            </a:r>
            <a:r>
              <a:rPr lang="it-IT" b="1" dirty="0" smtClean="0"/>
              <a:t> </a:t>
            </a:r>
            <a:r>
              <a:rPr lang="it-IT" b="1" dirty="0" err="1" smtClean="0"/>
              <a:t>all</a:t>
            </a:r>
            <a:r>
              <a:rPr lang="it-IT" b="1" dirty="0" smtClean="0"/>
              <a:t> </a:t>
            </a:r>
            <a:r>
              <a:rPr lang="it-IT" b="1" dirty="0" err="1" smtClean="0"/>
              <a:t>possible</a:t>
            </a:r>
            <a:r>
              <a:rPr lang="it-IT" b="1" dirty="0" smtClean="0"/>
              <a:t> </a:t>
            </a:r>
            <a:r>
              <a:rPr lang="it-IT" dirty="0" smtClean="0"/>
              <a:t>panel/</a:t>
            </a:r>
            <a:r>
              <a:rPr lang="it-IT" dirty="0" err="1" smtClean="0"/>
              <a:t>subject</a:t>
            </a:r>
            <a:r>
              <a:rPr lang="it-IT" dirty="0" smtClean="0"/>
              <a:t> </a:t>
            </a:r>
            <a:r>
              <a:rPr lang="it-IT" dirty="0" err="1" smtClean="0"/>
              <a:t>category</a:t>
            </a:r>
            <a:r>
              <a:rPr lang="it-IT" dirty="0" smtClean="0"/>
              <a:t> </a:t>
            </a:r>
            <a:r>
              <a:rPr lang="it-IT" b="1" dirty="0" err="1" smtClean="0"/>
              <a:t>combinations</a:t>
            </a:r>
            <a:r>
              <a:rPr lang="it-IT" b="1" dirty="0" smtClean="0"/>
              <a:t>, </a:t>
            </a:r>
            <a:r>
              <a:rPr lang="it-IT" b="1" dirty="0" err="1" smtClean="0"/>
              <a:t>computing</a:t>
            </a:r>
            <a:r>
              <a:rPr lang="it-IT" b="1" dirty="0" smtClean="0"/>
              <a:t> the </a:t>
            </a:r>
            <a:r>
              <a:rPr lang="it-IT" b="1" dirty="0" err="1" smtClean="0"/>
              <a:t>expected</a:t>
            </a:r>
            <a:r>
              <a:rPr lang="it-IT" b="1" dirty="0" smtClean="0"/>
              <a:t> score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Human </a:t>
            </a:r>
            <a:r>
              <a:rPr lang="it-IT" b="1" dirty="0" err="1" smtClean="0"/>
              <a:t>validation</a:t>
            </a:r>
            <a:r>
              <a:rPr lang="it-IT" b="1" dirty="0" smtClean="0"/>
              <a:t> </a:t>
            </a:r>
            <a:r>
              <a:rPr lang="it-IT" dirty="0" err="1" smtClean="0"/>
              <a:t>selected</a:t>
            </a:r>
            <a:r>
              <a:rPr lang="it-IT" dirty="0" smtClean="0"/>
              <a:t> “</a:t>
            </a:r>
            <a:r>
              <a:rPr lang="it-IT" dirty="0" err="1" smtClean="0"/>
              <a:t>reasonable</a:t>
            </a:r>
            <a:r>
              <a:rPr lang="it-IT" dirty="0" smtClean="0"/>
              <a:t>” </a:t>
            </a:r>
            <a:r>
              <a:rPr lang="it-IT" dirty="0" err="1" smtClean="0"/>
              <a:t>combinations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296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504825"/>
          </a:xfrm>
        </p:spPr>
        <p:txBody>
          <a:bodyPr/>
          <a:lstStyle/>
          <a:p>
            <a:r>
              <a:rPr lang="it-IT" dirty="0" err="1" smtClean="0"/>
              <a:t>Example</a:t>
            </a:r>
            <a:r>
              <a:rPr lang="it-IT" dirty="0" smtClean="0"/>
              <a:t>: journal </a:t>
            </a:r>
            <a:r>
              <a:rPr lang="it-IT" dirty="0" err="1" smtClean="0"/>
              <a:t>article</a:t>
            </a:r>
            <a:r>
              <a:rPr lang="it-IT" dirty="0" smtClean="0"/>
              <a:t> in </a:t>
            </a:r>
            <a:r>
              <a:rPr lang="it-IT" dirty="0" err="1" smtClean="0"/>
              <a:t>physics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95536" y="1052736"/>
            <a:ext cx="8640960" cy="485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it-IT" b="1" dirty="0" err="1" smtClean="0"/>
              <a:t>Expect</a:t>
            </a:r>
            <a:r>
              <a:rPr lang="it-IT" b="1" dirty="0" smtClean="0"/>
              <a:t>.	</a:t>
            </a:r>
            <a:r>
              <a:rPr lang="it-IT" b="1" dirty="0" err="1"/>
              <a:t>C</a:t>
            </a:r>
            <a:r>
              <a:rPr lang="it-IT" b="1" dirty="0" err="1" smtClean="0"/>
              <a:t>hosen</a:t>
            </a:r>
            <a:r>
              <a:rPr lang="it-IT" b="1" dirty="0" smtClean="0"/>
              <a:t>		</a:t>
            </a:r>
            <a:r>
              <a:rPr lang="it-IT" b="1" dirty="0" err="1" smtClean="0"/>
              <a:t>Chosen</a:t>
            </a:r>
            <a:endParaRPr lang="it-IT" b="1" dirty="0" smtClean="0"/>
          </a:p>
          <a:p>
            <a:pPr>
              <a:spcAft>
                <a:spcPts val="600"/>
              </a:spcAft>
            </a:pPr>
            <a:r>
              <a:rPr lang="it-IT" b="1" dirty="0" smtClean="0"/>
              <a:t>grade	panel	</a:t>
            </a:r>
            <a:r>
              <a:rPr lang="it-IT" b="1" dirty="0" err="1" smtClean="0"/>
              <a:t>Relev</a:t>
            </a:r>
            <a:r>
              <a:rPr lang="it-IT" b="1" dirty="0" smtClean="0"/>
              <a:t>.	</a:t>
            </a:r>
            <a:r>
              <a:rPr lang="it-IT" b="1" dirty="0" err="1"/>
              <a:t>s</a:t>
            </a:r>
            <a:r>
              <a:rPr lang="it-IT" b="1" dirty="0" err="1" smtClean="0"/>
              <a:t>ubject</a:t>
            </a:r>
            <a:r>
              <a:rPr lang="it-IT" b="1" dirty="0" smtClean="0"/>
              <a:t> </a:t>
            </a:r>
            <a:r>
              <a:rPr lang="it-IT" b="1" dirty="0" err="1" smtClean="0"/>
              <a:t>category</a:t>
            </a:r>
            <a:r>
              <a:rPr lang="it-IT" b="1" dirty="0" smtClean="0"/>
              <a:t>				Database</a:t>
            </a: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</a:t>
            </a:r>
            <a:r>
              <a:rPr lang="it-IT" dirty="0">
                <a:solidFill>
                  <a:srgbClr val="000000"/>
                </a:solidFill>
              </a:rPr>
              <a:t>	02	3	METEOROLOGY &amp; ATMOSPHERIC SCIENCES	</a:t>
            </a:r>
            <a:r>
              <a:rPr lang="it-IT" dirty="0" err="1" smtClean="0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B</a:t>
            </a:r>
            <a:r>
              <a:rPr lang="it-IT" dirty="0">
                <a:solidFill>
                  <a:srgbClr val="000000"/>
                </a:solidFill>
              </a:rPr>
              <a:t>	02	3	ATMOSPHERIC SCIENCE	</a:t>
            </a:r>
            <a:r>
              <a:rPr lang="it-IT" dirty="0" smtClean="0">
                <a:solidFill>
                  <a:srgbClr val="000000"/>
                </a:solidFill>
              </a:rPr>
              <a:t>		</a:t>
            </a:r>
            <a:r>
              <a:rPr lang="it-IT" dirty="0" err="1" smtClean="0">
                <a:solidFill>
                  <a:srgbClr val="000000"/>
                </a:solidFill>
              </a:rPr>
              <a:t>Scopus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</a:t>
            </a:r>
            <a:r>
              <a:rPr lang="it-IT" dirty="0">
                <a:solidFill>
                  <a:srgbClr val="000000"/>
                </a:solidFill>
              </a:rPr>
              <a:t>	03	0	METEOROLOGY &amp; ATMOSPHERIC SCIENCES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B</a:t>
            </a:r>
            <a:r>
              <a:rPr lang="it-IT" dirty="0">
                <a:solidFill>
                  <a:srgbClr val="000000"/>
                </a:solidFill>
              </a:rPr>
              <a:t>	03	0	ATMOSPHERIC SCIENCE			</a:t>
            </a:r>
            <a:r>
              <a:rPr lang="it-IT" dirty="0" err="1" smtClean="0">
                <a:solidFill>
                  <a:srgbClr val="000000"/>
                </a:solidFill>
              </a:rPr>
              <a:t>Scopus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</a:t>
            </a:r>
            <a:r>
              <a:rPr lang="it-IT" dirty="0">
                <a:solidFill>
                  <a:srgbClr val="000000"/>
                </a:solidFill>
              </a:rPr>
              <a:t>	04	0	METEOROLOGY &amp; ATMOSPHERIC SCIENCES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B</a:t>
            </a:r>
            <a:r>
              <a:rPr lang="it-IT" dirty="0">
                <a:solidFill>
                  <a:srgbClr val="000000"/>
                </a:solidFill>
              </a:rPr>
              <a:t>	04	0	ATMOSPHERIC SCIENCE			</a:t>
            </a:r>
            <a:r>
              <a:rPr lang="it-IT" dirty="0" err="1" smtClean="0">
                <a:solidFill>
                  <a:srgbClr val="000000"/>
                </a:solidFill>
              </a:rPr>
              <a:t>Scopus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	07</a:t>
            </a:r>
            <a:r>
              <a:rPr lang="it-IT" dirty="0">
                <a:solidFill>
                  <a:srgbClr val="000000"/>
                </a:solidFill>
              </a:rPr>
              <a:t>	0	METEOROLOGY &amp; ATMOSPHERIC SCIENCES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A</a:t>
            </a:r>
            <a:r>
              <a:rPr lang="it-IT" dirty="0">
                <a:solidFill>
                  <a:srgbClr val="000000"/>
                </a:solidFill>
              </a:rPr>
              <a:t>	07	0	ATMOSPHERIC SCIENCE		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</a:t>
            </a:r>
            <a:r>
              <a:rPr lang="it-IT" dirty="0">
                <a:solidFill>
                  <a:srgbClr val="000000"/>
                </a:solidFill>
              </a:rPr>
              <a:t>	08	0	METEOROLOGY &amp; ATMOSPHERIC SCIENCES	ISI</a:t>
            </a: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A</a:t>
            </a:r>
            <a:r>
              <a:rPr lang="it-IT" dirty="0">
                <a:solidFill>
                  <a:srgbClr val="000000"/>
                </a:solidFill>
              </a:rPr>
              <a:t>	08	0	ATMOSPHERIC SCIENCE		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	11</a:t>
            </a:r>
            <a:r>
              <a:rPr lang="it-IT" dirty="0">
                <a:solidFill>
                  <a:srgbClr val="000000"/>
                </a:solidFill>
              </a:rPr>
              <a:t>	0	METEOROLOGY &amp; ATMOSPHERIC SCIENCES	ISI</a:t>
            </a: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B</a:t>
            </a:r>
            <a:r>
              <a:rPr lang="it-IT" dirty="0">
                <a:solidFill>
                  <a:srgbClr val="000000"/>
                </a:solidFill>
              </a:rPr>
              <a:t>	11	0	ATMOSPHERIC SCIENCE		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C</a:t>
            </a:r>
            <a:r>
              <a:rPr lang="it-IT" dirty="0">
                <a:solidFill>
                  <a:srgbClr val="000000"/>
                </a:solidFill>
              </a:rPr>
              <a:t>	09	0	METEOROLOGY &amp; ATMOSPHERIC SCIENCES	ISI</a:t>
            </a:r>
          </a:p>
          <a:p>
            <a:pPr>
              <a:spcAft>
                <a:spcPts val="400"/>
              </a:spcAft>
            </a:pPr>
            <a:r>
              <a:rPr lang="it-IT" dirty="0" smtClean="0">
                <a:solidFill>
                  <a:srgbClr val="000000"/>
                </a:solidFill>
              </a:rPr>
              <a:t>A</a:t>
            </a:r>
            <a:r>
              <a:rPr lang="it-IT" dirty="0">
                <a:solidFill>
                  <a:srgbClr val="000000"/>
                </a:solidFill>
              </a:rPr>
              <a:t>	09	0	ATMOSPHERIC SCIENCE			</a:t>
            </a:r>
            <a:r>
              <a:rPr lang="it-IT" dirty="0" err="1">
                <a:solidFill>
                  <a:srgbClr val="000000"/>
                </a:solidFill>
              </a:rPr>
              <a:t>WoS</a:t>
            </a:r>
            <a:endParaRPr lang="it-IT" dirty="0">
              <a:solidFill>
                <a:srgbClr val="000000"/>
              </a:solidFill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251520" y="1513744"/>
            <a:ext cx="8424936" cy="730936"/>
            <a:chOff x="251520" y="1445344"/>
            <a:chExt cx="8424936" cy="730936"/>
          </a:xfrm>
        </p:grpSpPr>
        <p:sp>
          <p:nvSpPr>
            <p:cNvPr id="12" name="Rettangolo 11"/>
            <p:cNvSpPr/>
            <p:nvPr/>
          </p:nvSpPr>
          <p:spPr bwMode="auto">
            <a:xfrm>
              <a:off x="251520" y="1816240"/>
              <a:ext cx="8424936" cy="360040"/>
            </a:xfrm>
            <a:prstGeom prst="rect">
              <a:avLst/>
            </a:prstGeom>
            <a:noFill/>
            <a:ln w="28575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263492" y="1445344"/>
              <a:ext cx="3412964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 cmpd="sng"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800" b="1" dirty="0" smtClean="0"/>
                <a:t>“</a:t>
              </a:r>
              <a:r>
                <a:rPr lang="it-IT" sz="1800" b="1" dirty="0" err="1" smtClean="0"/>
                <a:t>Reasonable</a:t>
              </a:r>
              <a:r>
                <a:rPr lang="it-IT" sz="1800" b="1" dirty="0" smtClean="0"/>
                <a:t>” </a:t>
              </a:r>
              <a:r>
                <a:rPr lang="it-IT" sz="1800" b="1" dirty="0" err="1"/>
                <a:t>choice</a:t>
              </a:r>
              <a:endParaRPr lang="it-IT" sz="1800" b="1" dirty="0"/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1187624" y="1556792"/>
            <a:ext cx="1584176" cy="1418674"/>
            <a:chOff x="1187624" y="1556792"/>
            <a:chExt cx="1584176" cy="1418674"/>
          </a:xfrm>
        </p:grpSpPr>
        <p:sp>
          <p:nvSpPr>
            <p:cNvPr id="3" name="Anello 2"/>
            <p:cNvSpPr/>
            <p:nvPr/>
          </p:nvSpPr>
          <p:spPr bwMode="auto">
            <a:xfrm>
              <a:off x="1259632" y="1556792"/>
              <a:ext cx="504056" cy="768572"/>
            </a:xfrm>
            <a:prstGeom prst="donut">
              <a:avLst>
                <a:gd name="adj" fmla="val 10725"/>
              </a:avLst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endParaRPr>
            </a:p>
          </p:txBody>
        </p:sp>
        <p:cxnSp>
          <p:nvCxnSpPr>
            <p:cNvPr id="16" name="Connettore 1 15"/>
            <p:cNvCxnSpPr>
              <a:stCxn id="3" idx="5"/>
              <a:endCxn id="21" idx="0"/>
            </p:cNvCxnSpPr>
            <p:nvPr/>
          </p:nvCxnSpPr>
          <p:spPr bwMode="auto">
            <a:xfrm>
              <a:off x="1689871" y="2212809"/>
              <a:ext cx="289841" cy="424103"/>
            </a:xfrm>
            <a:prstGeom prst="line">
              <a:avLst/>
            </a:prstGeom>
            <a:noFill/>
            <a:ln w="28575" cap="flat" cmpd="sng" algn="ctr">
              <a:solidFill>
                <a:schemeClr val="accent5">
                  <a:lumMod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CasellaDiTesto 20"/>
            <p:cNvSpPr txBox="1"/>
            <p:nvPr/>
          </p:nvSpPr>
          <p:spPr>
            <a:xfrm>
              <a:off x="1187624" y="2636912"/>
              <a:ext cx="1584176" cy="338554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>
                  <a:solidFill>
                    <a:srgbClr val="404040"/>
                  </a:solidFill>
                </a:rPr>
                <a:t>Physics</a:t>
              </a:r>
              <a:endParaRPr lang="it-IT" b="1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251520" y="3299104"/>
            <a:ext cx="8424936" cy="1896997"/>
            <a:chOff x="251520" y="3299104"/>
            <a:chExt cx="8424936" cy="1896997"/>
          </a:xfrm>
        </p:grpSpPr>
        <p:grpSp>
          <p:nvGrpSpPr>
            <p:cNvPr id="7" name="Gruppo 6"/>
            <p:cNvGrpSpPr/>
            <p:nvPr/>
          </p:nvGrpSpPr>
          <p:grpSpPr>
            <a:xfrm>
              <a:off x="251520" y="3299104"/>
              <a:ext cx="8424936" cy="730936"/>
              <a:chOff x="251520" y="3230704"/>
              <a:chExt cx="8424936" cy="730936"/>
            </a:xfrm>
          </p:grpSpPr>
          <p:sp>
            <p:nvSpPr>
              <p:cNvPr id="8" name="Rettangolo 7"/>
              <p:cNvSpPr/>
              <p:nvPr/>
            </p:nvSpPr>
            <p:spPr bwMode="auto">
              <a:xfrm>
                <a:off x="251520" y="3601600"/>
                <a:ext cx="8424936" cy="360040"/>
              </a:xfrm>
              <a:prstGeom prst="rect">
                <a:avLst/>
              </a:prstGeom>
              <a:noFill/>
              <a:ln w="28575" cap="flat" cmpd="sng" algn="ctr">
                <a:solidFill>
                  <a:schemeClr val="bg2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9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MS PGothic" pitchFamily="34" charset="-128"/>
                </a:endParaRPr>
              </a:p>
            </p:txBody>
          </p:sp>
          <p:sp>
            <p:nvSpPr>
              <p:cNvPr id="9" name="CasellaDiTesto 8"/>
              <p:cNvSpPr txBox="1"/>
              <p:nvPr/>
            </p:nvSpPr>
            <p:spPr>
              <a:xfrm>
                <a:off x="5259911" y="3230704"/>
                <a:ext cx="3416545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 cmpd="sng">
                <a:solidFill>
                  <a:schemeClr val="bg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b="1" dirty="0" err="1"/>
                  <a:t>Maximization</a:t>
                </a:r>
                <a:r>
                  <a:rPr lang="it-IT" sz="1800" b="1" dirty="0"/>
                  <a:t> </a:t>
                </a:r>
                <a:r>
                  <a:rPr lang="it-IT" sz="1800" b="1" dirty="0" err="1"/>
                  <a:t>choice</a:t>
                </a:r>
                <a:endParaRPr lang="it-IT" sz="1800" b="1" dirty="0"/>
              </a:p>
            </p:txBody>
          </p:sp>
        </p:grpSp>
        <p:sp>
          <p:nvSpPr>
            <p:cNvPr id="14" name="Anello 13"/>
            <p:cNvSpPr/>
            <p:nvPr/>
          </p:nvSpPr>
          <p:spPr bwMode="auto">
            <a:xfrm>
              <a:off x="1247873" y="3597992"/>
              <a:ext cx="504056" cy="504056"/>
            </a:xfrm>
            <a:prstGeom prst="donut">
              <a:avLst>
                <a:gd name="adj" fmla="val 10725"/>
              </a:avLst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endParaRPr>
            </a:p>
          </p:txBody>
        </p:sp>
        <p:cxnSp>
          <p:nvCxnSpPr>
            <p:cNvPr id="17" name="Connettore 1 16"/>
            <p:cNvCxnSpPr>
              <a:stCxn id="14" idx="5"/>
              <a:endCxn id="22" idx="0"/>
            </p:cNvCxnSpPr>
            <p:nvPr/>
          </p:nvCxnSpPr>
          <p:spPr bwMode="auto">
            <a:xfrm>
              <a:off x="1678112" y="4028231"/>
              <a:ext cx="301600" cy="336873"/>
            </a:xfrm>
            <a:prstGeom prst="line">
              <a:avLst/>
            </a:prstGeom>
            <a:noFill/>
            <a:ln w="28575" cap="flat" cmpd="sng" algn="ctr">
              <a:solidFill>
                <a:schemeClr val="accent5">
                  <a:lumMod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CasellaDiTesto 21"/>
            <p:cNvSpPr txBox="1"/>
            <p:nvPr/>
          </p:nvSpPr>
          <p:spPr>
            <a:xfrm>
              <a:off x="1187624" y="4365104"/>
              <a:ext cx="1584176" cy="830997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>
                  <a:solidFill>
                    <a:srgbClr val="404040"/>
                  </a:solidFill>
                </a:rPr>
                <a:t>Agricultural</a:t>
              </a:r>
              <a:r>
                <a:rPr lang="it-IT" b="1" dirty="0" smtClean="0">
                  <a:solidFill>
                    <a:srgbClr val="404040"/>
                  </a:solidFill>
                </a:rPr>
                <a:t> and </a:t>
              </a:r>
              <a:r>
                <a:rPr lang="it-IT" b="1" dirty="0" err="1" smtClean="0">
                  <a:solidFill>
                    <a:srgbClr val="404040"/>
                  </a:solidFill>
                </a:rPr>
                <a:t>Veterinary</a:t>
              </a:r>
              <a:r>
                <a:rPr lang="it-IT" b="1" dirty="0" smtClean="0">
                  <a:solidFill>
                    <a:srgbClr val="404040"/>
                  </a:solidFill>
                </a:rPr>
                <a:t> </a:t>
              </a:r>
              <a:r>
                <a:rPr lang="it-IT" b="1" dirty="0" err="1" smtClean="0">
                  <a:solidFill>
                    <a:srgbClr val="404040"/>
                  </a:solidFill>
                </a:rPr>
                <a:t>Sciences</a:t>
              </a:r>
              <a:endParaRPr lang="it-IT" b="1" dirty="0">
                <a:solidFill>
                  <a:srgbClr val="4040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582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88640"/>
            <a:ext cx="7559675" cy="504825"/>
          </a:xfrm>
        </p:spPr>
        <p:txBody>
          <a:bodyPr/>
          <a:lstStyle/>
          <a:p>
            <a:r>
              <a:rPr lang="it-IT" dirty="0" err="1" smtClean="0"/>
              <a:t>Surviving</a:t>
            </a:r>
            <a:r>
              <a:rPr lang="it-IT" dirty="0" smtClean="0"/>
              <a:t> “big” data…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611560" y="764704"/>
            <a:ext cx="8352928" cy="5400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it-IT" b="1" dirty="0" err="1" smtClean="0"/>
              <a:t>Problem</a:t>
            </a:r>
            <a:r>
              <a:rPr lang="it-IT" b="1" dirty="0" smtClean="0"/>
              <a:t>: </a:t>
            </a:r>
            <a:r>
              <a:rPr lang="it-IT" dirty="0" err="1" smtClean="0"/>
              <a:t>manually</a:t>
            </a:r>
            <a:r>
              <a:rPr lang="it-IT" dirty="0" smtClean="0"/>
              <a:t> </a:t>
            </a:r>
            <a:r>
              <a:rPr lang="it-IT" dirty="0" err="1" smtClean="0"/>
              <a:t>choosing</a:t>
            </a:r>
            <a:r>
              <a:rPr lang="it-IT" dirty="0" smtClean="0"/>
              <a:t> the best </a:t>
            </a:r>
            <a:r>
              <a:rPr lang="it-IT" dirty="0" err="1" smtClean="0"/>
              <a:t>reasonable</a:t>
            </a:r>
            <a:r>
              <a:rPr lang="it-IT" dirty="0" smtClean="0"/>
              <a:t> panel/</a:t>
            </a:r>
            <a:r>
              <a:rPr lang="it-IT" dirty="0" err="1" smtClean="0"/>
              <a:t>subject</a:t>
            </a:r>
            <a:r>
              <a:rPr lang="it-IT" dirty="0" smtClean="0"/>
              <a:t> </a:t>
            </a:r>
            <a:r>
              <a:rPr lang="it-IT" dirty="0" err="1" smtClean="0"/>
              <a:t>category</a:t>
            </a:r>
            <a:r>
              <a:rPr lang="it-IT" dirty="0" smtClean="0"/>
              <a:t> </a:t>
            </a:r>
            <a:r>
              <a:rPr lang="it-IT" dirty="0" err="1" smtClean="0"/>
              <a:t>combination</a:t>
            </a:r>
            <a:r>
              <a:rPr lang="it-IT" dirty="0" smtClean="0"/>
              <a:t> for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eligible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 smtClean="0"/>
              <a:t> </a:t>
            </a:r>
            <a:r>
              <a:rPr lang="it-IT" dirty="0" err="1" smtClean="0"/>
              <a:t>would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 smtClean="0"/>
              <a:t>overwhelming</a:t>
            </a:r>
            <a:r>
              <a:rPr lang="it-IT" dirty="0" smtClean="0"/>
              <a:t>!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it-IT" b="1" dirty="0" err="1" smtClean="0"/>
              <a:t>Our</a:t>
            </a:r>
            <a:r>
              <a:rPr lang="it-IT" b="1" dirty="0" smtClean="0"/>
              <a:t> </a:t>
            </a:r>
            <a:r>
              <a:rPr lang="it-IT" b="1" dirty="0" err="1" smtClean="0"/>
              <a:t>solution</a:t>
            </a:r>
            <a:r>
              <a:rPr lang="it-IT" b="1" dirty="0" smtClean="0"/>
              <a:t> (for hard </a:t>
            </a:r>
            <a:r>
              <a:rPr lang="it-IT" b="1" dirty="0" err="1" smtClean="0"/>
              <a:t>sciences</a:t>
            </a:r>
            <a:r>
              <a:rPr lang="it-IT" b="1" dirty="0" smtClean="0"/>
              <a:t>)</a:t>
            </a:r>
            <a:r>
              <a:rPr lang="it-IT" dirty="0" smtClean="0"/>
              <a:t>: 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it-IT" dirty="0" err="1"/>
              <a:t>I</a:t>
            </a:r>
            <a:r>
              <a:rPr lang="it-IT" dirty="0" err="1" smtClean="0"/>
              <a:t>nitial</a:t>
            </a:r>
            <a:r>
              <a:rPr lang="it-IT" dirty="0" smtClean="0"/>
              <a:t> </a:t>
            </a:r>
            <a:r>
              <a:rPr lang="it-IT" b="1" dirty="0" err="1" smtClean="0"/>
              <a:t>automatic</a:t>
            </a:r>
            <a:r>
              <a:rPr lang="it-IT" b="1" dirty="0" smtClean="0"/>
              <a:t> </a:t>
            </a:r>
            <a:r>
              <a:rPr lang="it-IT" b="1" dirty="0" err="1" smtClean="0"/>
              <a:t>choice</a:t>
            </a:r>
            <a:r>
              <a:rPr lang="it-IT" b="1" dirty="0" smtClean="0"/>
              <a:t> of </a:t>
            </a:r>
            <a:r>
              <a:rPr lang="it-IT" b="1" dirty="0" err="1" smtClean="0"/>
              <a:t>tentative</a:t>
            </a:r>
            <a:r>
              <a:rPr lang="it-IT" b="1" dirty="0" smtClean="0"/>
              <a:t> panel/</a:t>
            </a:r>
            <a:r>
              <a:rPr lang="it-IT" b="1" dirty="0" err="1" smtClean="0"/>
              <a:t>subject</a:t>
            </a:r>
            <a:r>
              <a:rPr lang="it-IT" b="1" dirty="0" smtClean="0"/>
              <a:t> </a:t>
            </a:r>
            <a:r>
              <a:rPr lang="it-IT" b="1" dirty="0" err="1" smtClean="0"/>
              <a:t>category</a:t>
            </a:r>
            <a:r>
              <a:rPr lang="it-IT" b="1" dirty="0" smtClean="0"/>
              <a:t> </a:t>
            </a:r>
            <a:r>
              <a:rPr lang="it-IT" dirty="0" smtClean="0"/>
              <a:t>to </a:t>
            </a:r>
            <a:r>
              <a:rPr lang="it-IT" dirty="0" err="1" smtClean="0"/>
              <a:t>each</a:t>
            </a:r>
            <a:r>
              <a:rPr lang="it-IT" dirty="0" smtClean="0"/>
              <a:t> journal </a:t>
            </a:r>
            <a:r>
              <a:rPr lang="it-IT" dirty="0" err="1" smtClean="0"/>
              <a:t>article</a:t>
            </a:r>
            <a:r>
              <a:rPr lang="it-IT" dirty="0" smtClean="0"/>
              <a:t> </a:t>
            </a:r>
            <a:r>
              <a:rPr lang="it-IT" dirty="0" err="1" smtClean="0"/>
              <a:t>based</a:t>
            </a:r>
            <a:r>
              <a:rPr lang="it-IT" dirty="0" smtClean="0"/>
              <a:t> on a maximum “</a:t>
            </a:r>
            <a:r>
              <a:rPr lang="it-IT" dirty="0" err="1" smtClean="0"/>
              <a:t>relevance</a:t>
            </a:r>
            <a:r>
              <a:rPr lang="it-IT" dirty="0" smtClean="0"/>
              <a:t>” </a:t>
            </a:r>
            <a:r>
              <a:rPr lang="it-IT" dirty="0" err="1" smtClean="0"/>
              <a:t>metric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designed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>	=&gt; </a:t>
            </a:r>
            <a:r>
              <a:rPr lang="it-IT" dirty="0" err="1" smtClean="0"/>
              <a:t>yields</a:t>
            </a:r>
            <a:r>
              <a:rPr lang="it-IT" b="1" dirty="0" smtClean="0"/>
              <a:t> </a:t>
            </a:r>
            <a:r>
              <a:rPr lang="it-IT" b="1" dirty="0" err="1" smtClean="0"/>
              <a:t>initial</a:t>
            </a:r>
            <a:r>
              <a:rPr lang="it-IT" b="1" dirty="0" smtClean="0"/>
              <a:t> “</a:t>
            </a:r>
            <a:r>
              <a:rPr lang="it-IT" b="1" dirty="0" err="1" smtClean="0"/>
              <a:t>tentative</a:t>
            </a:r>
            <a:r>
              <a:rPr lang="it-IT" b="1" dirty="0" smtClean="0"/>
              <a:t>” grade for </a:t>
            </a:r>
            <a:r>
              <a:rPr lang="it-IT" b="1" dirty="0" err="1" smtClean="0"/>
              <a:t>each</a:t>
            </a:r>
            <a:r>
              <a:rPr lang="it-IT" b="1" dirty="0" smtClean="0"/>
              <a:t> </a:t>
            </a:r>
            <a:r>
              <a:rPr lang="it-IT" b="1" dirty="0" err="1" smtClean="0"/>
              <a:t>article</a:t>
            </a:r>
            <a:endParaRPr lang="it-IT" b="1" dirty="0" smtClean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it-IT" dirty="0" err="1" smtClean="0"/>
              <a:t>Automatic</a:t>
            </a:r>
            <a:r>
              <a:rPr lang="it-IT" dirty="0" smtClean="0"/>
              <a:t> </a:t>
            </a:r>
            <a:r>
              <a:rPr lang="it-IT" dirty="0" err="1" smtClean="0"/>
              <a:t>selection</a:t>
            </a:r>
            <a:r>
              <a:rPr lang="it-IT" dirty="0" smtClean="0"/>
              <a:t> of the best 3 and 6 </a:t>
            </a:r>
            <a:r>
              <a:rPr lang="it-IT" dirty="0" err="1" smtClean="0"/>
              <a:t>products</a:t>
            </a:r>
            <a:r>
              <a:rPr lang="it-IT" dirty="0" smtClean="0"/>
              <a:t> for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author</a:t>
            </a:r>
            <a:r>
              <a:rPr lang="it-IT" dirty="0" smtClean="0"/>
              <a:t> </a:t>
            </a:r>
            <a:r>
              <a:rPr lang="it-IT" dirty="0" err="1" smtClean="0"/>
              <a:t>based</a:t>
            </a:r>
            <a:r>
              <a:rPr lang="it-IT" dirty="0" smtClean="0"/>
              <a:t> on the </a:t>
            </a:r>
            <a:r>
              <a:rPr lang="it-IT" dirty="0" err="1" smtClean="0"/>
              <a:t>tentative</a:t>
            </a:r>
            <a:r>
              <a:rPr lang="it-IT" dirty="0" smtClean="0"/>
              <a:t> </a:t>
            </a:r>
            <a:r>
              <a:rPr lang="it-IT" dirty="0" err="1" smtClean="0"/>
              <a:t>grades</a:t>
            </a:r>
            <a:endParaRPr lang="it-IT" dirty="0" smtClean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it-IT" b="1" dirty="0" smtClean="0"/>
              <a:t>Manual </a:t>
            </a:r>
            <a:r>
              <a:rPr lang="it-IT" b="1" dirty="0" err="1" smtClean="0"/>
              <a:t>validation</a:t>
            </a:r>
            <a:r>
              <a:rPr lang="it-IT" b="1" dirty="0" smtClean="0"/>
              <a:t> of </a:t>
            </a:r>
            <a:r>
              <a:rPr lang="it-IT" b="1" dirty="0" err="1" smtClean="0"/>
              <a:t>selected</a:t>
            </a:r>
            <a:r>
              <a:rPr lang="it-IT" b="1" dirty="0" smtClean="0"/>
              <a:t> </a:t>
            </a:r>
            <a:r>
              <a:rPr lang="it-IT" b="1" dirty="0" err="1" smtClean="0"/>
              <a:t>products</a:t>
            </a:r>
            <a:r>
              <a:rPr lang="it-IT" b="1" dirty="0" smtClean="0"/>
              <a:t> </a:t>
            </a:r>
            <a:r>
              <a:rPr lang="it-IT" b="1" dirty="0" err="1" smtClean="0"/>
              <a:t>only</a:t>
            </a:r>
            <a:endParaRPr lang="it-IT" b="1" dirty="0" smtClean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it-IT" dirty="0" err="1" smtClean="0"/>
              <a:t>Optimization</a:t>
            </a:r>
            <a:r>
              <a:rPr lang="it-IT" dirty="0" smtClean="0"/>
              <a:t> </a:t>
            </a:r>
            <a:r>
              <a:rPr lang="it-IT" dirty="0" err="1" smtClean="0"/>
              <a:t>algorithm</a:t>
            </a:r>
            <a:r>
              <a:rPr lang="it-IT" dirty="0" smtClean="0"/>
              <a:t> re-</a:t>
            </a:r>
            <a:r>
              <a:rPr lang="it-IT" dirty="0" err="1" smtClean="0"/>
              <a:t>executed</a:t>
            </a:r>
            <a:r>
              <a:rPr lang="it-IT" dirty="0" smtClean="0"/>
              <a:t> </a:t>
            </a:r>
            <a:r>
              <a:rPr lang="it-IT" dirty="0" err="1" smtClean="0"/>
              <a:t>every</a:t>
            </a:r>
            <a:r>
              <a:rPr lang="it-IT" dirty="0" smtClean="0"/>
              <a:t> night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755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VQRselect</a:t>
            </a:r>
            <a:r>
              <a:rPr lang="it-IT" dirty="0" smtClean="0"/>
              <a:t> Web </a:t>
            </a:r>
            <a:r>
              <a:rPr lang="it-IT" dirty="0" err="1" smtClean="0"/>
              <a:t>interface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18</a:t>
            </a:fld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66" y="2348880"/>
            <a:ext cx="8833430" cy="3354047"/>
          </a:xfrm>
          <a:prstGeom prst="rect">
            <a:avLst/>
          </a:prstGeom>
        </p:spPr>
      </p:pic>
      <p:sp>
        <p:nvSpPr>
          <p:cNvPr id="9" name="Freccia giù 8"/>
          <p:cNvSpPr/>
          <p:nvPr/>
        </p:nvSpPr>
        <p:spPr bwMode="auto">
          <a:xfrm>
            <a:off x="611560" y="2132856"/>
            <a:ext cx="720080" cy="864096"/>
          </a:xfrm>
          <a:prstGeom prst="downArrow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51520" y="1020217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Best 3 </a:t>
            </a:r>
            <a:r>
              <a:rPr lang="it-IT" sz="2000" dirty="0" err="1" smtClean="0"/>
              <a:t>products</a:t>
            </a:r>
            <a:r>
              <a:rPr lang="it-IT" sz="2000" dirty="0" smtClean="0"/>
              <a:t> per </a:t>
            </a:r>
            <a:r>
              <a:rPr lang="it-IT" sz="2000" dirty="0" err="1" smtClean="0"/>
              <a:t>author</a:t>
            </a:r>
            <a:endParaRPr lang="it-IT" sz="2000" dirty="0"/>
          </a:p>
        </p:txBody>
      </p:sp>
      <p:sp>
        <p:nvSpPr>
          <p:cNvPr id="11" name="Freccia giù 10"/>
          <p:cNvSpPr/>
          <p:nvPr/>
        </p:nvSpPr>
        <p:spPr bwMode="auto">
          <a:xfrm>
            <a:off x="2411760" y="2132856"/>
            <a:ext cx="720080" cy="864096"/>
          </a:xfrm>
          <a:prstGeom prst="downArrow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051720" y="1020217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Best 6 </a:t>
            </a:r>
            <a:r>
              <a:rPr lang="it-IT" sz="2000" dirty="0" err="1" smtClean="0"/>
              <a:t>products</a:t>
            </a:r>
            <a:r>
              <a:rPr lang="it-IT" sz="2000" dirty="0" smtClean="0"/>
              <a:t> per </a:t>
            </a:r>
            <a:r>
              <a:rPr lang="it-IT" sz="2000" dirty="0" err="1" smtClean="0"/>
              <a:t>author</a:t>
            </a:r>
            <a:endParaRPr lang="it-IT" sz="2000" dirty="0"/>
          </a:p>
        </p:txBody>
      </p:sp>
      <p:sp>
        <p:nvSpPr>
          <p:cNvPr id="13" name="Freccia giù 12"/>
          <p:cNvSpPr/>
          <p:nvPr/>
        </p:nvSpPr>
        <p:spPr bwMode="auto">
          <a:xfrm>
            <a:off x="4139952" y="2132856"/>
            <a:ext cx="720080" cy="864096"/>
          </a:xfrm>
          <a:prstGeom prst="downArrow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707904" y="1327994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/>
              <a:t>All</a:t>
            </a:r>
            <a:r>
              <a:rPr lang="it-IT" sz="2000" dirty="0" smtClean="0"/>
              <a:t> </a:t>
            </a:r>
            <a:r>
              <a:rPr lang="it-IT" sz="2000" dirty="0" err="1" smtClean="0"/>
              <a:t>eligible</a:t>
            </a:r>
            <a:r>
              <a:rPr lang="it-IT" sz="2000" dirty="0" smtClean="0"/>
              <a:t> </a:t>
            </a:r>
            <a:r>
              <a:rPr lang="it-IT" sz="2000" dirty="0" err="1" smtClean="0"/>
              <a:t>products</a:t>
            </a:r>
            <a:endParaRPr lang="it-IT" sz="2000" dirty="0"/>
          </a:p>
        </p:txBody>
      </p:sp>
      <p:sp>
        <p:nvSpPr>
          <p:cNvPr id="15" name="Freccia giù 14"/>
          <p:cNvSpPr/>
          <p:nvPr/>
        </p:nvSpPr>
        <p:spPr bwMode="auto">
          <a:xfrm>
            <a:off x="5868144" y="2132856"/>
            <a:ext cx="720080" cy="864096"/>
          </a:xfrm>
          <a:prstGeom prst="downArrow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364088" y="1327994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/>
              <a:t>Excluded</a:t>
            </a:r>
            <a:r>
              <a:rPr lang="it-IT" sz="2000" dirty="0" smtClean="0"/>
              <a:t> </a:t>
            </a:r>
            <a:r>
              <a:rPr lang="it-IT" sz="2000" dirty="0" err="1" smtClean="0"/>
              <a:t>products</a:t>
            </a:r>
            <a:endParaRPr lang="it-IT" sz="2000" dirty="0"/>
          </a:p>
        </p:txBody>
      </p:sp>
      <p:sp>
        <p:nvSpPr>
          <p:cNvPr id="17" name="Freccia giù 16"/>
          <p:cNvSpPr/>
          <p:nvPr/>
        </p:nvSpPr>
        <p:spPr bwMode="auto">
          <a:xfrm>
            <a:off x="7596336" y="2132856"/>
            <a:ext cx="720080" cy="864096"/>
          </a:xfrm>
          <a:prstGeom prst="downArrow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7092280" y="404664"/>
            <a:ext cx="16561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/>
              <a:t>Faculty</a:t>
            </a:r>
            <a:r>
              <a:rPr lang="it-IT" sz="2000" dirty="0" smtClean="0"/>
              <a:t> </a:t>
            </a:r>
            <a:r>
              <a:rPr lang="it-IT" sz="2000" dirty="0" err="1" smtClean="0"/>
              <a:t>members</a:t>
            </a:r>
            <a:r>
              <a:rPr lang="it-IT" sz="2000" dirty="0" smtClean="0"/>
              <a:t> and </a:t>
            </a:r>
            <a:r>
              <a:rPr lang="it-IT" sz="2000" dirty="0" err="1" smtClean="0"/>
              <a:t>products</a:t>
            </a:r>
            <a:r>
              <a:rPr lang="it-IT" sz="2000" dirty="0" smtClean="0"/>
              <a:t> </a:t>
            </a:r>
            <a:r>
              <a:rPr lang="it-IT" sz="2000" dirty="0" err="1" smtClean="0"/>
              <a:t>assigned</a:t>
            </a:r>
            <a:r>
              <a:rPr lang="it-IT" sz="2000" dirty="0" smtClean="0"/>
              <a:t> to </a:t>
            </a:r>
            <a:r>
              <a:rPr lang="it-IT" sz="2000" dirty="0" err="1" smtClean="0"/>
              <a:t>them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141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09575"/>
            <a:ext cx="8640959" cy="504825"/>
          </a:xfrm>
        </p:spPr>
        <p:txBody>
          <a:bodyPr/>
          <a:lstStyle/>
          <a:p>
            <a:r>
              <a:rPr lang="it-IT" dirty="0" smtClean="0"/>
              <a:t>Manual </a:t>
            </a:r>
            <a:r>
              <a:rPr lang="it-IT" dirty="0" err="1" smtClean="0"/>
              <a:t>validation</a:t>
            </a:r>
            <a:r>
              <a:rPr lang="it-IT" dirty="0" smtClean="0"/>
              <a:t> of panel/</a:t>
            </a:r>
            <a:r>
              <a:rPr lang="it-IT" dirty="0" err="1" smtClean="0"/>
              <a:t>subject</a:t>
            </a:r>
            <a:r>
              <a:rPr lang="it-IT" dirty="0" smtClean="0"/>
              <a:t> </a:t>
            </a:r>
            <a:r>
              <a:rPr lang="it-IT" dirty="0" err="1" smtClean="0"/>
              <a:t>category</a:t>
            </a:r>
            <a:r>
              <a:rPr lang="it-IT" dirty="0" smtClean="0"/>
              <a:t> </a:t>
            </a:r>
            <a:r>
              <a:rPr lang="it-IT" dirty="0" err="1" smtClean="0"/>
              <a:t>combination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19</a:t>
            </a:fld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74659"/>
            <a:ext cx="8136904" cy="4990894"/>
          </a:xfrm>
          <a:prstGeom prst="rect">
            <a:avLst/>
          </a:prstGeom>
        </p:spPr>
      </p:pic>
      <p:grpSp>
        <p:nvGrpSpPr>
          <p:cNvPr id="24" name="Gruppo 23"/>
          <p:cNvGrpSpPr/>
          <p:nvPr/>
        </p:nvGrpSpPr>
        <p:grpSpPr>
          <a:xfrm>
            <a:off x="107504" y="1772816"/>
            <a:ext cx="7641435" cy="3744416"/>
            <a:chOff x="107504" y="1772816"/>
            <a:chExt cx="7641435" cy="3744416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504" y="1772816"/>
              <a:ext cx="7641435" cy="2108650"/>
            </a:xfrm>
            <a:prstGeom prst="rect">
              <a:avLst/>
            </a:prstGeom>
            <a:ln w="76200" cmpd="sng">
              <a:solidFill>
                <a:schemeClr val="bg1"/>
              </a:solidFill>
            </a:ln>
          </p:spPr>
        </p:pic>
        <p:sp>
          <p:nvSpPr>
            <p:cNvPr id="12" name="Rettangolo 11"/>
            <p:cNvSpPr/>
            <p:nvPr/>
          </p:nvSpPr>
          <p:spPr bwMode="auto">
            <a:xfrm>
              <a:off x="683568" y="4293096"/>
              <a:ext cx="5184576" cy="1224136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endParaRPr>
            </a:p>
          </p:txBody>
        </p:sp>
        <p:cxnSp>
          <p:nvCxnSpPr>
            <p:cNvPr id="13" name="Connettore 1 12"/>
            <p:cNvCxnSpPr>
              <a:stCxn id="12" idx="0"/>
              <a:endCxn id="9" idx="2"/>
            </p:cNvCxnSpPr>
            <p:nvPr/>
          </p:nvCxnSpPr>
          <p:spPr bwMode="auto">
            <a:xfrm flipV="1">
              <a:off x="3275856" y="3881466"/>
              <a:ext cx="652366" cy="411630"/>
            </a:xfrm>
            <a:prstGeom prst="lin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54116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Outline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The </a:t>
            </a:r>
            <a:r>
              <a:rPr lang="it-IT" dirty="0" err="1" smtClean="0"/>
              <a:t>Italian</a:t>
            </a:r>
            <a:r>
              <a:rPr lang="it-IT" dirty="0" smtClean="0"/>
              <a:t> VQR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exercise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The Sapienza </a:t>
            </a:r>
            <a:r>
              <a:rPr lang="it-IT" dirty="0" err="1" smtClean="0"/>
              <a:t>experience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/>
              <a:t>Results</a:t>
            </a:r>
            <a:endParaRPr lang="it-IT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/>
              <a:t>Conclusions</a:t>
            </a:r>
            <a:endParaRPr lang="it-IT" dirty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366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 bwMode="auto">
          <a:xfrm>
            <a:off x="1907704" y="1052736"/>
            <a:ext cx="1656184" cy="27363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Optimization</a:t>
            </a:r>
            <a:r>
              <a:rPr lang="it-IT" dirty="0" smtClean="0"/>
              <a:t> </a:t>
            </a:r>
            <a:r>
              <a:rPr lang="it-IT" dirty="0" err="1" smtClean="0"/>
              <a:t>algorithm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5" name="Ovale 4"/>
          <p:cNvSpPr/>
          <p:nvPr/>
        </p:nvSpPr>
        <p:spPr bwMode="auto">
          <a:xfrm>
            <a:off x="2051720" y="155679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1</a:t>
            </a:r>
          </a:p>
        </p:txBody>
      </p:sp>
      <p:sp>
        <p:nvSpPr>
          <p:cNvPr id="9" name="Ovale 8"/>
          <p:cNvSpPr/>
          <p:nvPr/>
        </p:nvSpPr>
        <p:spPr bwMode="auto">
          <a:xfrm>
            <a:off x="2051720" y="227687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2</a:t>
            </a:r>
          </a:p>
        </p:txBody>
      </p:sp>
      <p:sp>
        <p:nvSpPr>
          <p:cNvPr id="10" name="Ovale 9"/>
          <p:cNvSpPr/>
          <p:nvPr/>
        </p:nvSpPr>
        <p:spPr bwMode="auto">
          <a:xfrm>
            <a:off x="2051720" y="299695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</a:t>
            </a:r>
            <a:r>
              <a:rPr kumimoji="0" lang="it-IT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3</a:t>
            </a:r>
          </a:p>
        </p:txBody>
      </p:sp>
      <p:sp>
        <p:nvSpPr>
          <p:cNvPr id="12" name="Rettangolo arrotondato 11"/>
          <p:cNvSpPr/>
          <p:nvPr/>
        </p:nvSpPr>
        <p:spPr bwMode="auto">
          <a:xfrm>
            <a:off x="1907704" y="4005064"/>
            <a:ext cx="1656184" cy="187220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221723" y="1115452"/>
            <a:ext cx="102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Author 1</a:t>
            </a:r>
            <a:endParaRPr lang="it-IT" b="1" dirty="0"/>
          </a:p>
        </p:txBody>
      </p:sp>
      <p:sp>
        <p:nvSpPr>
          <p:cNvPr id="17" name="Ovale 16"/>
          <p:cNvSpPr/>
          <p:nvPr/>
        </p:nvSpPr>
        <p:spPr bwMode="auto">
          <a:xfrm>
            <a:off x="2051720" y="443711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Slot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1</a:t>
            </a:r>
          </a:p>
        </p:txBody>
      </p:sp>
      <p:sp>
        <p:nvSpPr>
          <p:cNvPr id="18" name="Ovale 17"/>
          <p:cNvSpPr/>
          <p:nvPr/>
        </p:nvSpPr>
        <p:spPr bwMode="auto">
          <a:xfrm>
            <a:off x="2051720" y="515719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2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221723" y="3995772"/>
            <a:ext cx="102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Author 2</a:t>
            </a:r>
            <a:endParaRPr lang="it-IT" b="1" dirty="0"/>
          </a:p>
        </p:txBody>
      </p:sp>
      <p:sp>
        <p:nvSpPr>
          <p:cNvPr id="20" name="Ovale 19"/>
          <p:cNvSpPr/>
          <p:nvPr/>
        </p:nvSpPr>
        <p:spPr bwMode="auto">
          <a:xfrm>
            <a:off x="5364088" y="98072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Product 1</a:t>
            </a:r>
          </a:p>
        </p:txBody>
      </p:sp>
      <p:sp>
        <p:nvSpPr>
          <p:cNvPr id="21" name="Ovale 20"/>
          <p:cNvSpPr/>
          <p:nvPr/>
        </p:nvSpPr>
        <p:spPr bwMode="auto">
          <a:xfrm>
            <a:off x="5364088" y="170080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2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2" name="Ovale 21"/>
          <p:cNvSpPr/>
          <p:nvPr/>
        </p:nvSpPr>
        <p:spPr bwMode="auto">
          <a:xfrm>
            <a:off x="5364088" y="242088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3</a:t>
            </a:r>
          </a:p>
        </p:txBody>
      </p:sp>
      <p:sp>
        <p:nvSpPr>
          <p:cNvPr id="23" name="Ovale 22"/>
          <p:cNvSpPr/>
          <p:nvPr/>
        </p:nvSpPr>
        <p:spPr bwMode="auto">
          <a:xfrm>
            <a:off x="5364088" y="386104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5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4" name="Ovale 23"/>
          <p:cNvSpPr/>
          <p:nvPr/>
        </p:nvSpPr>
        <p:spPr bwMode="auto">
          <a:xfrm>
            <a:off x="5364088" y="458112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6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5" name="Ovale 24"/>
          <p:cNvSpPr/>
          <p:nvPr/>
        </p:nvSpPr>
        <p:spPr bwMode="auto">
          <a:xfrm>
            <a:off x="5364088" y="314096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4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cxnSp>
        <p:nvCxnSpPr>
          <p:cNvPr id="34" name="Connettore 1 33"/>
          <p:cNvCxnSpPr>
            <a:stCxn id="12" idx="3"/>
            <a:endCxn id="21" idx="2"/>
          </p:cNvCxnSpPr>
          <p:nvPr/>
        </p:nvCxnSpPr>
        <p:spPr bwMode="auto">
          <a:xfrm flipV="1">
            <a:off x="3563888" y="1988840"/>
            <a:ext cx="1800200" cy="2952328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Connettore 1 37"/>
          <p:cNvCxnSpPr>
            <a:stCxn id="6" idx="3"/>
            <a:endCxn id="20" idx="2"/>
          </p:cNvCxnSpPr>
          <p:nvPr/>
        </p:nvCxnSpPr>
        <p:spPr bwMode="auto">
          <a:xfrm flipV="1">
            <a:off x="3563888" y="1268760"/>
            <a:ext cx="1800200" cy="1152128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Connettore 1 40"/>
          <p:cNvCxnSpPr>
            <a:stCxn id="6" idx="3"/>
            <a:endCxn id="25" idx="2"/>
          </p:cNvCxnSpPr>
          <p:nvPr/>
        </p:nvCxnSpPr>
        <p:spPr bwMode="auto">
          <a:xfrm>
            <a:off x="3563888" y="2420888"/>
            <a:ext cx="1800200" cy="1008112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Connettore 1 53"/>
          <p:cNvCxnSpPr>
            <a:stCxn id="12" idx="3"/>
            <a:endCxn id="25" idx="2"/>
          </p:cNvCxnSpPr>
          <p:nvPr/>
        </p:nvCxnSpPr>
        <p:spPr bwMode="auto">
          <a:xfrm flipV="1">
            <a:off x="3563888" y="3429000"/>
            <a:ext cx="1800200" cy="1512168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Connettore 1 59"/>
          <p:cNvCxnSpPr>
            <a:stCxn id="12" idx="3"/>
            <a:endCxn id="24" idx="2"/>
          </p:cNvCxnSpPr>
          <p:nvPr/>
        </p:nvCxnSpPr>
        <p:spPr bwMode="auto">
          <a:xfrm flipV="1">
            <a:off x="3563888" y="4869160"/>
            <a:ext cx="1800200" cy="72008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CasellaDiTesto 65"/>
          <p:cNvSpPr txBox="1"/>
          <p:nvPr/>
        </p:nvSpPr>
        <p:spPr>
          <a:xfrm>
            <a:off x="7092280" y="1076252"/>
            <a:ext cx="418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+1</a:t>
            </a:r>
            <a:endParaRPr lang="it-IT" b="1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7092280" y="1796575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+0.8</a:t>
            </a:r>
            <a:endParaRPr lang="it-IT" b="1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7092280" y="2516898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0</a:t>
            </a:r>
            <a:endParaRPr lang="it-IT" b="1" dirty="0"/>
          </a:p>
        </p:txBody>
      </p:sp>
      <p:cxnSp>
        <p:nvCxnSpPr>
          <p:cNvPr id="72" name="Connettore 1 71"/>
          <p:cNvCxnSpPr>
            <a:stCxn id="6" idx="3"/>
            <a:endCxn id="22" idx="2"/>
          </p:cNvCxnSpPr>
          <p:nvPr/>
        </p:nvCxnSpPr>
        <p:spPr bwMode="auto">
          <a:xfrm>
            <a:off x="3563888" y="2420888"/>
            <a:ext cx="1800200" cy="288032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Connettore 1 77"/>
          <p:cNvCxnSpPr>
            <a:stCxn id="12" idx="3"/>
            <a:endCxn id="23" idx="2"/>
          </p:cNvCxnSpPr>
          <p:nvPr/>
        </p:nvCxnSpPr>
        <p:spPr bwMode="auto">
          <a:xfrm flipV="1">
            <a:off x="3563888" y="4149080"/>
            <a:ext cx="1800200" cy="792088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Ovale 83"/>
          <p:cNvSpPr/>
          <p:nvPr/>
        </p:nvSpPr>
        <p:spPr bwMode="auto">
          <a:xfrm>
            <a:off x="5364088" y="530120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Product 7</a:t>
            </a:r>
          </a:p>
        </p:txBody>
      </p:sp>
      <p:cxnSp>
        <p:nvCxnSpPr>
          <p:cNvPr id="89" name="Connettore 1 88"/>
          <p:cNvCxnSpPr>
            <a:stCxn id="12" idx="3"/>
            <a:endCxn id="84" idx="2"/>
          </p:cNvCxnSpPr>
          <p:nvPr/>
        </p:nvCxnSpPr>
        <p:spPr bwMode="auto">
          <a:xfrm>
            <a:off x="3563888" y="4941168"/>
            <a:ext cx="1800200" cy="648072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5" name="CasellaDiTesto 94"/>
          <p:cNvSpPr txBox="1"/>
          <p:nvPr/>
        </p:nvSpPr>
        <p:spPr>
          <a:xfrm>
            <a:off x="7092280" y="3237221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+0.8</a:t>
            </a:r>
            <a:endParaRPr lang="it-IT" b="1" dirty="0"/>
          </a:p>
        </p:txBody>
      </p:sp>
      <p:sp>
        <p:nvSpPr>
          <p:cNvPr id="96" name="CasellaDiTesto 95"/>
          <p:cNvSpPr txBox="1"/>
          <p:nvPr/>
        </p:nvSpPr>
        <p:spPr>
          <a:xfrm>
            <a:off x="7092280" y="4677867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+0.5</a:t>
            </a:r>
            <a:endParaRPr lang="it-IT" b="1" dirty="0"/>
          </a:p>
        </p:txBody>
      </p:sp>
      <p:sp>
        <p:nvSpPr>
          <p:cNvPr id="97" name="CasellaDiTesto 96"/>
          <p:cNvSpPr txBox="1"/>
          <p:nvPr/>
        </p:nvSpPr>
        <p:spPr>
          <a:xfrm>
            <a:off x="7092280" y="3957544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0</a:t>
            </a:r>
            <a:endParaRPr lang="it-IT" b="1" dirty="0"/>
          </a:p>
        </p:txBody>
      </p:sp>
      <p:sp>
        <p:nvSpPr>
          <p:cNvPr id="98" name="CasellaDiTesto 97"/>
          <p:cNvSpPr txBox="1"/>
          <p:nvPr/>
        </p:nvSpPr>
        <p:spPr>
          <a:xfrm>
            <a:off x="7092280" y="5398192"/>
            <a:ext cx="418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+1</a:t>
            </a:r>
          </a:p>
        </p:txBody>
      </p:sp>
    </p:spTree>
    <p:extLst>
      <p:ext uri="{BB962C8B-B14F-4D97-AF65-F5344CB8AC3E}">
        <p14:creationId xmlns:p14="http://schemas.microsoft.com/office/powerpoint/2010/main" val="365035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 bwMode="auto">
          <a:xfrm>
            <a:off x="1907704" y="1052736"/>
            <a:ext cx="1656184" cy="27363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Optimization</a:t>
            </a:r>
            <a:r>
              <a:rPr lang="it-IT" dirty="0"/>
              <a:t> </a:t>
            </a:r>
            <a:r>
              <a:rPr lang="it-IT" dirty="0" err="1"/>
              <a:t>algorithm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21</a:t>
            </a:fld>
            <a:endParaRPr lang="it-IT" dirty="0"/>
          </a:p>
        </p:txBody>
      </p:sp>
      <p:sp>
        <p:nvSpPr>
          <p:cNvPr id="5" name="Ovale 4"/>
          <p:cNvSpPr/>
          <p:nvPr/>
        </p:nvSpPr>
        <p:spPr bwMode="auto">
          <a:xfrm>
            <a:off x="2051720" y="155679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1</a:t>
            </a:r>
          </a:p>
        </p:txBody>
      </p:sp>
      <p:sp>
        <p:nvSpPr>
          <p:cNvPr id="9" name="Ovale 8"/>
          <p:cNvSpPr/>
          <p:nvPr/>
        </p:nvSpPr>
        <p:spPr bwMode="auto">
          <a:xfrm>
            <a:off x="2051720" y="227687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2</a:t>
            </a:r>
          </a:p>
        </p:txBody>
      </p:sp>
      <p:sp>
        <p:nvSpPr>
          <p:cNvPr id="10" name="Ovale 9"/>
          <p:cNvSpPr/>
          <p:nvPr/>
        </p:nvSpPr>
        <p:spPr bwMode="auto">
          <a:xfrm>
            <a:off x="2051720" y="299695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</a:t>
            </a:r>
            <a:r>
              <a:rPr kumimoji="0" lang="it-IT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3</a:t>
            </a:r>
          </a:p>
        </p:txBody>
      </p:sp>
      <p:sp>
        <p:nvSpPr>
          <p:cNvPr id="12" name="Rettangolo arrotondato 11"/>
          <p:cNvSpPr/>
          <p:nvPr/>
        </p:nvSpPr>
        <p:spPr bwMode="auto">
          <a:xfrm>
            <a:off x="1907704" y="4005064"/>
            <a:ext cx="1656184" cy="187220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221723" y="1115452"/>
            <a:ext cx="102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Author 1</a:t>
            </a:r>
            <a:endParaRPr lang="it-IT" b="1" dirty="0"/>
          </a:p>
        </p:txBody>
      </p:sp>
      <p:sp>
        <p:nvSpPr>
          <p:cNvPr id="17" name="Ovale 16"/>
          <p:cNvSpPr/>
          <p:nvPr/>
        </p:nvSpPr>
        <p:spPr bwMode="auto">
          <a:xfrm>
            <a:off x="2051720" y="443711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Slot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1</a:t>
            </a:r>
          </a:p>
        </p:txBody>
      </p:sp>
      <p:sp>
        <p:nvSpPr>
          <p:cNvPr id="18" name="Ovale 17"/>
          <p:cNvSpPr/>
          <p:nvPr/>
        </p:nvSpPr>
        <p:spPr bwMode="auto">
          <a:xfrm>
            <a:off x="2051720" y="515719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2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221723" y="3995772"/>
            <a:ext cx="102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Author 2</a:t>
            </a:r>
            <a:endParaRPr lang="it-IT" b="1" dirty="0"/>
          </a:p>
        </p:txBody>
      </p:sp>
      <p:sp>
        <p:nvSpPr>
          <p:cNvPr id="20" name="Ovale 19"/>
          <p:cNvSpPr/>
          <p:nvPr/>
        </p:nvSpPr>
        <p:spPr bwMode="auto">
          <a:xfrm>
            <a:off x="5364088" y="98072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Product 1</a:t>
            </a:r>
          </a:p>
        </p:txBody>
      </p:sp>
      <p:sp>
        <p:nvSpPr>
          <p:cNvPr id="21" name="Ovale 20"/>
          <p:cNvSpPr/>
          <p:nvPr/>
        </p:nvSpPr>
        <p:spPr bwMode="auto">
          <a:xfrm>
            <a:off x="5364088" y="170080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2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2" name="Ovale 21"/>
          <p:cNvSpPr/>
          <p:nvPr/>
        </p:nvSpPr>
        <p:spPr bwMode="auto">
          <a:xfrm>
            <a:off x="5364088" y="242088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3</a:t>
            </a:r>
          </a:p>
        </p:txBody>
      </p:sp>
      <p:sp>
        <p:nvSpPr>
          <p:cNvPr id="23" name="Ovale 22"/>
          <p:cNvSpPr/>
          <p:nvPr/>
        </p:nvSpPr>
        <p:spPr bwMode="auto">
          <a:xfrm>
            <a:off x="5364088" y="386104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5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4" name="Ovale 23"/>
          <p:cNvSpPr/>
          <p:nvPr/>
        </p:nvSpPr>
        <p:spPr bwMode="auto">
          <a:xfrm>
            <a:off x="5364088" y="458112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6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5" name="Ovale 24"/>
          <p:cNvSpPr/>
          <p:nvPr/>
        </p:nvSpPr>
        <p:spPr bwMode="auto">
          <a:xfrm>
            <a:off x="5364088" y="314096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4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cxnSp>
        <p:nvCxnSpPr>
          <p:cNvPr id="11" name="Connettore 1 10"/>
          <p:cNvCxnSpPr>
            <a:stCxn id="5" idx="6"/>
            <a:endCxn id="20" idx="2"/>
          </p:cNvCxnSpPr>
          <p:nvPr/>
        </p:nvCxnSpPr>
        <p:spPr bwMode="auto">
          <a:xfrm flipV="1">
            <a:off x="3419872" y="126876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nettore 1 28"/>
          <p:cNvCxnSpPr>
            <a:stCxn id="5" idx="6"/>
            <a:endCxn id="25" idx="2"/>
          </p:cNvCxnSpPr>
          <p:nvPr/>
        </p:nvCxnSpPr>
        <p:spPr bwMode="auto">
          <a:xfrm>
            <a:off x="3419872" y="1844824"/>
            <a:ext cx="1944216" cy="158417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nettore 1 33"/>
          <p:cNvCxnSpPr>
            <a:stCxn id="17" idx="6"/>
            <a:endCxn id="21" idx="2"/>
          </p:cNvCxnSpPr>
          <p:nvPr/>
        </p:nvCxnSpPr>
        <p:spPr bwMode="auto">
          <a:xfrm flipV="1">
            <a:off x="3419872" y="1988840"/>
            <a:ext cx="1944216" cy="273630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Connettore 1 37"/>
          <p:cNvCxnSpPr>
            <a:stCxn id="9" idx="6"/>
            <a:endCxn id="20" idx="2"/>
          </p:cNvCxnSpPr>
          <p:nvPr/>
        </p:nvCxnSpPr>
        <p:spPr bwMode="auto">
          <a:xfrm flipV="1">
            <a:off x="3419872" y="1268760"/>
            <a:ext cx="1944216" cy="129614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Connettore 1 40"/>
          <p:cNvCxnSpPr>
            <a:stCxn id="9" idx="6"/>
            <a:endCxn id="25" idx="2"/>
          </p:cNvCxnSpPr>
          <p:nvPr/>
        </p:nvCxnSpPr>
        <p:spPr bwMode="auto">
          <a:xfrm>
            <a:off x="3419872" y="2564904"/>
            <a:ext cx="1944216" cy="86409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Connettore 1 43"/>
          <p:cNvCxnSpPr>
            <a:stCxn id="10" idx="6"/>
            <a:endCxn id="25" idx="2"/>
          </p:cNvCxnSpPr>
          <p:nvPr/>
        </p:nvCxnSpPr>
        <p:spPr bwMode="auto">
          <a:xfrm>
            <a:off x="3419872" y="3284984"/>
            <a:ext cx="1944216" cy="14401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Connettore 1 46"/>
          <p:cNvCxnSpPr>
            <a:stCxn id="10" idx="6"/>
            <a:endCxn id="20" idx="2"/>
          </p:cNvCxnSpPr>
          <p:nvPr/>
        </p:nvCxnSpPr>
        <p:spPr bwMode="auto">
          <a:xfrm flipV="1">
            <a:off x="3419872" y="1268760"/>
            <a:ext cx="1944216" cy="201622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Connettore 1 50"/>
          <p:cNvCxnSpPr>
            <a:stCxn id="18" idx="6"/>
            <a:endCxn id="22" idx="2"/>
          </p:cNvCxnSpPr>
          <p:nvPr/>
        </p:nvCxnSpPr>
        <p:spPr bwMode="auto">
          <a:xfrm flipV="1">
            <a:off x="3419872" y="2708920"/>
            <a:ext cx="1944216" cy="273630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Connettore 1 53"/>
          <p:cNvCxnSpPr>
            <a:stCxn id="17" idx="6"/>
            <a:endCxn id="25" idx="2"/>
          </p:cNvCxnSpPr>
          <p:nvPr/>
        </p:nvCxnSpPr>
        <p:spPr bwMode="auto">
          <a:xfrm flipV="1">
            <a:off x="3419872" y="3429000"/>
            <a:ext cx="1944216" cy="129614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Connettore 1 56"/>
          <p:cNvCxnSpPr>
            <a:stCxn id="18" idx="6"/>
            <a:endCxn id="25" idx="2"/>
          </p:cNvCxnSpPr>
          <p:nvPr/>
        </p:nvCxnSpPr>
        <p:spPr bwMode="auto">
          <a:xfrm flipV="1">
            <a:off x="3419872" y="3429000"/>
            <a:ext cx="1944216" cy="201622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Connettore 1 59"/>
          <p:cNvCxnSpPr>
            <a:stCxn id="17" idx="6"/>
            <a:endCxn id="24" idx="2"/>
          </p:cNvCxnSpPr>
          <p:nvPr/>
        </p:nvCxnSpPr>
        <p:spPr bwMode="auto">
          <a:xfrm>
            <a:off x="3419872" y="4725144"/>
            <a:ext cx="1944216" cy="14401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Connettore 1 62"/>
          <p:cNvCxnSpPr>
            <a:stCxn id="18" idx="6"/>
            <a:endCxn id="24" idx="2"/>
          </p:cNvCxnSpPr>
          <p:nvPr/>
        </p:nvCxnSpPr>
        <p:spPr bwMode="auto">
          <a:xfrm flipV="1">
            <a:off x="3419872" y="486916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CasellaDiTesto 65"/>
          <p:cNvSpPr txBox="1"/>
          <p:nvPr/>
        </p:nvSpPr>
        <p:spPr>
          <a:xfrm>
            <a:off x="7092280" y="1076252"/>
            <a:ext cx="418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+1</a:t>
            </a:r>
            <a:endParaRPr lang="it-IT" b="1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7092280" y="1796575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+0.8</a:t>
            </a:r>
            <a:endParaRPr lang="it-IT" b="1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7092280" y="2516898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0</a:t>
            </a:r>
            <a:endParaRPr lang="it-IT" b="1" dirty="0"/>
          </a:p>
        </p:txBody>
      </p:sp>
      <p:cxnSp>
        <p:nvCxnSpPr>
          <p:cNvPr id="69" name="Connettore 1 68"/>
          <p:cNvCxnSpPr>
            <a:stCxn id="5" idx="6"/>
            <a:endCxn id="22" idx="2"/>
          </p:cNvCxnSpPr>
          <p:nvPr/>
        </p:nvCxnSpPr>
        <p:spPr bwMode="auto">
          <a:xfrm>
            <a:off x="3419872" y="1844824"/>
            <a:ext cx="1944216" cy="86409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Connettore 1 71"/>
          <p:cNvCxnSpPr>
            <a:stCxn id="9" idx="6"/>
            <a:endCxn id="22" idx="2"/>
          </p:cNvCxnSpPr>
          <p:nvPr/>
        </p:nvCxnSpPr>
        <p:spPr bwMode="auto">
          <a:xfrm>
            <a:off x="3419872" y="2564904"/>
            <a:ext cx="1944216" cy="14401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Connettore 1 77"/>
          <p:cNvCxnSpPr>
            <a:stCxn id="17" idx="6"/>
            <a:endCxn id="23" idx="2"/>
          </p:cNvCxnSpPr>
          <p:nvPr/>
        </p:nvCxnSpPr>
        <p:spPr bwMode="auto">
          <a:xfrm flipV="1">
            <a:off x="3419872" y="414908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Connettore 1 80"/>
          <p:cNvCxnSpPr>
            <a:stCxn id="18" idx="6"/>
            <a:endCxn id="23" idx="2"/>
          </p:cNvCxnSpPr>
          <p:nvPr/>
        </p:nvCxnSpPr>
        <p:spPr bwMode="auto">
          <a:xfrm flipV="1">
            <a:off x="3419872" y="4149080"/>
            <a:ext cx="1944216" cy="129614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Ovale 83"/>
          <p:cNvSpPr/>
          <p:nvPr/>
        </p:nvSpPr>
        <p:spPr bwMode="auto">
          <a:xfrm>
            <a:off x="5364088" y="530120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Product 7</a:t>
            </a:r>
          </a:p>
        </p:txBody>
      </p:sp>
      <p:cxnSp>
        <p:nvCxnSpPr>
          <p:cNvPr id="86" name="Connettore 1 85"/>
          <p:cNvCxnSpPr>
            <a:stCxn id="18" idx="6"/>
            <a:endCxn id="84" idx="2"/>
          </p:cNvCxnSpPr>
          <p:nvPr/>
        </p:nvCxnSpPr>
        <p:spPr bwMode="auto">
          <a:xfrm>
            <a:off x="3419872" y="5445224"/>
            <a:ext cx="1944216" cy="14401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Connettore 1 88"/>
          <p:cNvCxnSpPr>
            <a:stCxn id="17" idx="6"/>
            <a:endCxn id="84" idx="2"/>
          </p:cNvCxnSpPr>
          <p:nvPr/>
        </p:nvCxnSpPr>
        <p:spPr bwMode="auto">
          <a:xfrm>
            <a:off x="3419872" y="4725144"/>
            <a:ext cx="1944216" cy="864096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5" name="CasellaDiTesto 94"/>
          <p:cNvSpPr txBox="1"/>
          <p:nvPr/>
        </p:nvSpPr>
        <p:spPr>
          <a:xfrm>
            <a:off x="7092280" y="3237221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+0.8</a:t>
            </a:r>
            <a:endParaRPr lang="it-IT" b="1" dirty="0"/>
          </a:p>
        </p:txBody>
      </p:sp>
      <p:sp>
        <p:nvSpPr>
          <p:cNvPr id="96" name="CasellaDiTesto 95"/>
          <p:cNvSpPr txBox="1"/>
          <p:nvPr/>
        </p:nvSpPr>
        <p:spPr>
          <a:xfrm>
            <a:off x="7092280" y="4677867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+0.5</a:t>
            </a:r>
            <a:endParaRPr lang="it-IT" b="1" dirty="0"/>
          </a:p>
        </p:txBody>
      </p:sp>
      <p:sp>
        <p:nvSpPr>
          <p:cNvPr id="97" name="CasellaDiTesto 96"/>
          <p:cNvSpPr txBox="1"/>
          <p:nvPr/>
        </p:nvSpPr>
        <p:spPr>
          <a:xfrm>
            <a:off x="7092280" y="3957544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0</a:t>
            </a:r>
            <a:endParaRPr lang="it-IT" b="1" dirty="0"/>
          </a:p>
        </p:txBody>
      </p:sp>
      <p:sp>
        <p:nvSpPr>
          <p:cNvPr id="98" name="CasellaDiTesto 97"/>
          <p:cNvSpPr txBox="1"/>
          <p:nvPr/>
        </p:nvSpPr>
        <p:spPr>
          <a:xfrm>
            <a:off x="7092280" y="5398192"/>
            <a:ext cx="418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+1</a:t>
            </a:r>
          </a:p>
        </p:txBody>
      </p:sp>
      <p:cxnSp>
        <p:nvCxnSpPr>
          <p:cNvPr id="99" name="Connettore 1 98"/>
          <p:cNvCxnSpPr>
            <a:stCxn id="18" idx="6"/>
            <a:endCxn id="21" idx="2"/>
          </p:cNvCxnSpPr>
          <p:nvPr/>
        </p:nvCxnSpPr>
        <p:spPr bwMode="auto">
          <a:xfrm flipV="1">
            <a:off x="3419872" y="1988840"/>
            <a:ext cx="1944216" cy="345638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Connettore 1 101"/>
          <p:cNvCxnSpPr>
            <a:stCxn id="10" idx="6"/>
            <a:endCxn id="22" idx="2"/>
          </p:cNvCxnSpPr>
          <p:nvPr/>
        </p:nvCxnSpPr>
        <p:spPr bwMode="auto">
          <a:xfrm flipV="1">
            <a:off x="3419872" y="270892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7910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 bwMode="auto">
          <a:xfrm>
            <a:off x="1907704" y="1052736"/>
            <a:ext cx="1656184" cy="27363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Optimization</a:t>
            </a:r>
            <a:r>
              <a:rPr lang="it-IT" dirty="0"/>
              <a:t> </a:t>
            </a:r>
            <a:r>
              <a:rPr lang="it-IT" dirty="0" err="1"/>
              <a:t>algorithm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12" name="Rettangolo arrotondato 11"/>
          <p:cNvSpPr/>
          <p:nvPr/>
        </p:nvSpPr>
        <p:spPr bwMode="auto">
          <a:xfrm>
            <a:off x="1907704" y="4005064"/>
            <a:ext cx="1656184" cy="187220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221723" y="1115452"/>
            <a:ext cx="102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Author 1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221723" y="3995772"/>
            <a:ext cx="102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Author 2</a:t>
            </a:r>
            <a:endParaRPr lang="it-IT" b="1" dirty="0"/>
          </a:p>
        </p:txBody>
      </p:sp>
      <p:cxnSp>
        <p:nvCxnSpPr>
          <p:cNvPr id="29" name="Connettore 1 28"/>
          <p:cNvCxnSpPr>
            <a:stCxn id="5" idx="6"/>
            <a:endCxn id="25" idx="2"/>
          </p:cNvCxnSpPr>
          <p:nvPr/>
        </p:nvCxnSpPr>
        <p:spPr bwMode="auto">
          <a:xfrm>
            <a:off x="3419872" y="1844824"/>
            <a:ext cx="1944216" cy="1584176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nettore 1 33"/>
          <p:cNvCxnSpPr>
            <a:stCxn id="17" idx="6"/>
            <a:endCxn id="21" idx="2"/>
          </p:cNvCxnSpPr>
          <p:nvPr/>
        </p:nvCxnSpPr>
        <p:spPr bwMode="auto">
          <a:xfrm flipV="1">
            <a:off x="3419872" y="1988840"/>
            <a:ext cx="1944216" cy="2736304"/>
          </a:xfrm>
          <a:prstGeom prst="line">
            <a:avLst/>
          </a:prstGeom>
          <a:noFill/>
          <a:ln w="28575" cap="flat" cmpd="sng" algn="ctr">
            <a:solidFill>
              <a:srgbClr val="A6A6A6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Connettore 1 37"/>
          <p:cNvCxnSpPr>
            <a:stCxn id="9" idx="6"/>
            <a:endCxn id="20" idx="2"/>
          </p:cNvCxnSpPr>
          <p:nvPr/>
        </p:nvCxnSpPr>
        <p:spPr bwMode="auto">
          <a:xfrm flipV="1">
            <a:off x="3419872" y="1268760"/>
            <a:ext cx="1944216" cy="1296144"/>
          </a:xfrm>
          <a:prstGeom prst="line">
            <a:avLst/>
          </a:prstGeom>
          <a:noFill/>
          <a:ln w="28575" cap="flat" cmpd="sng" algn="ctr">
            <a:solidFill>
              <a:srgbClr val="A6A6A6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Connettore 1 40"/>
          <p:cNvCxnSpPr>
            <a:stCxn id="9" idx="6"/>
            <a:endCxn id="25" idx="2"/>
          </p:cNvCxnSpPr>
          <p:nvPr/>
        </p:nvCxnSpPr>
        <p:spPr bwMode="auto">
          <a:xfrm>
            <a:off x="3419872" y="2564904"/>
            <a:ext cx="1944216" cy="864096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Connettore 1 46"/>
          <p:cNvCxnSpPr>
            <a:stCxn id="10" idx="6"/>
            <a:endCxn id="20" idx="2"/>
          </p:cNvCxnSpPr>
          <p:nvPr/>
        </p:nvCxnSpPr>
        <p:spPr bwMode="auto">
          <a:xfrm flipV="1">
            <a:off x="3419872" y="1268760"/>
            <a:ext cx="1944216" cy="201622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Connettore 1 50"/>
          <p:cNvCxnSpPr>
            <a:stCxn id="18" idx="6"/>
            <a:endCxn id="22" idx="2"/>
          </p:cNvCxnSpPr>
          <p:nvPr/>
        </p:nvCxnSpPr>
        <p:spPr bwMode="auto">
          <a:xfrm flipV="1">
            <a:off x="3419872" y="2708920"/>
            <a:ext cx="1944216" cy="273630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Connettore 1 53"/>
          <p:cNvCxnSpPr>
            <a:stCxn id="17" idx="6"/>
            <a:endCxn id="25" idx="2"/>
          </p:cNvCxnSpPr>
          <p:nvPr/>
        </p:nvCxnSpPr>
        <p:spPr bwMode="auto">
          <a:xfrm flipV="1">
            <a:off x="3419872" y="3429000"/>
            <a:ext cx="1944216" cy="129614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Connettore 1 56"/>
          <p:cNvCxnSpPr>
            <a:stCxn id="18" idx="6"/>
            <a:endCxn id="25" idx="2"/>
          </p:cNvCxnSpPr>
          <p:nvPr/>
        </p:nvCxnSpPr>
        <p:spPr bwMode="auto">
          <a:xfrm flipV="1">
            <a:off x="3419872" y="3429000"/>
            <a:ext cx="1944216" cy="201622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Connettore 1 59"/>
          <p:cNvCxnSpPr>
            <a:stCxn id="17" idx="6"/>
            <a:endCxn id="24" idx="2"/>
          </p:cNvCxnSpPr>
          <p:nvPr/>
        </p:nvCxnSpPr>
        <p:spPr bwMode="auto">
          <a:xfrm>
            <a:off x="3419872" y="4725144"/>
            <a:ext cx="1944216" cy="144016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Connettore 1 62"/>
          <p:cNvCxnSpPr>
            <a:stCxn id="18" idx="6"/>
            <a:endCxn id="24" idx="2"/>
          </p:cNvCxnSpPr>
          <p:nvPr/>
        </p:nvCxnSpPr>
        <p:spPr bwMode="auto">
          <a:xfrm flipV="1">
            <a:off x="3419872" y="486916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CasellaDiTesto 65"/>
          <p:cNvSpPr txBox="1"/>
          <p:nvPr/>
        </p:nvSpPr>
        <p:spPr>
          <a:xfrm>
            <a:off x="7092280" y="1076252"/>
            <a:ext cx="418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+1</a:t>
            </a:r>
            <a:endParaRPr lang="it-IT" b="1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7092280" y="1796575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+0.8</a:t>
            </a:r>
            <a:endParaRPr lang="it-IT" b="1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7092280" y="2516898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0</a:t>
            </a:r>
            <a:endParaRPr lang="it-IT" b="1" dirty="0"/>
          </a:p>
        </p:txBody>
      </p:sp>
      <p:cxnSp>
        <p:nvCxnSpPr>
          <p:cNvPr id="69" name="Connettore 1 68"/>
          <p:cNvCxnSpPr>
            <a:stCxn id="5" idx="6"/>
            <a:endCxn id="22" idx="2"/>
          </p:cNvCxnSpPr>
          <p:nvPr/>
        </p:nvCxnSpPr>
        <p:spPr bwMode="auto">
          <a:xfrm>
            <a:off x="3419872" y="1844824"/>
            <a:ext cx="1944216" cy="864096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Connettore 1 80"/>
          <p:cNvCxnSpPr>
            <a:stCxn id="18" idx="6"/>
            <a:endCxn id="23" idx="2"/>
          </p:cNvCxnSpPr>
          <p:nvPr/>
        </p:nvCxnSpPr>
        <p:spPr bwMode="auto">
          <a:xfrm flipV="1">
            <a:off x="3419872" y="4149080"/>
            <a:ext cx="1944216" cy="129614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Connettore 1 85"/>
          <p:cNvCxnSpPr>
            <a:stCxn id="18" idx="6"/>
            <a:endCxn id="84" idx="2"/>
          </p:cNvCxnSpPr>
          <p:nvPr/>
        </p:nvCxnSpPr>
        <p:spPr bwMode="auto">
          <a:xfrm>
            <a:off x="3419872" y="5445224"/>
            <a:ext cx="1944216" cy="144016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Connettore 1 88"/>
          <p:cNvCxnSpPr>
            <a:stCxn id="17" idx="6"/>
            <a:endCxn id="23" idx="2"/>
          </p:cNvCxnSpPr>
          <p:nvPr/>
        </p:nvCxnSpPr>
        <p:spPr bwMode="auto">
          <a:xfrm flipV="1">
            <a:off x="3419872" y="414908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95" name="CasellaDiTesto 94"/>
          <p:cNvSpPr txBox="1"/>
          <p:nvPr/>
        </p:nvSpPr>
        <p:spPr>
          <a:xfrm>
            <a:off x="7092280" y="3237221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+0.8</a:t>
            </a:r>
            <a:endParaRPr lang="it-IT" b="1" dirty="0"/>
          </a:p>
        </p:txBody>
      </p:sp>
      <p:sp>
        <p:nvSpPr>
          <p:cNvPr id="96" name="CasellaDiTesto 95"/>
          <p:cNvSpPr txBox="1"/>
          <p:nvPr/>
        </p:nvSpPr>
        <p:spPr>
          <a:xfrm>
            <a:off x="7092280" y="4677867"/>
            <a:ext cx="589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+0.5</a:t>
            </a:r>
            <a:endParaRPr lang="it-IT" b="1" dirty="0"/>
          </a:p>
        </p:txBody>
      </p:sp>
      <p:sp>
        <p:nvSpPr>
          <p:cNvPr id="97" name="CasellaDiTesto 96"/>
          <p:cNvSpPr txBox="1"/>
          <p:nvPr/>
        </p:nvSpPr>
        <p:spPr>
          <a:xfrm>
            <a:off x="7092280" y="3957544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E08A97"/>
                </a:solidFill>
              </a:rPr>
              <a:t>0</a:t>
            </a:r>
            <a:endParaRPr lang="it-IT" b="1" dirty="0">
              <a:solidFill>
                <a:srgbClr val="E08A97"/>
              </a:solidFill>
            </a:endParaRPr>
          </a:p>
        </p:txBody>
      </p:sp>
      <p:sp>
        <p:nvSpPr>
          <p:cNvPr id="98" name="CasellaDiTesto 97"/>
          <p:cNvSpPr txBox="1"/>
          <p:nvPr/>
        </p:nvSpPr>
        <p:spPr>
          <a:xfrm>
            <a:off x="7092280" y="5398192"/>
            <a:ext cx="418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+1</a:t>
            </a:r>
            <a:endParaRPr lang="it-IT" b="1" dirty="0"/>
          </a:p>
        </p:txBody>
      </p:sp>
      <p:cxnSp>
        <p:nvCxnSpPr>
          <p:cNvPr id="49" name="Connettore 1 48"/>
          <p:cNvCxnSpPr>
            <a:stCxn id="10" idx="6"/>
            <a:endCxn id="22" idx="2"/>
          </p:cNvCxnSpPr>
          <p:nvPr/>
        </p:nvCxnSpPr>
        <p:spPr bwMode="auto">
          <a:xfrm flipV="1">
            <a:off x="3419872" y="2708920"/>
            <a:ext cx="1944216" cy="576064"/>
          </a:xfrm>
          <a:prstGeom prst="line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Ovale 23"/>
          <p:cNvSpPr/>
          <p:nvPr/>
        </p:nvSpPr>
        <p:spPr bwMode="auto">
          <a:xfrm>
            <a:off x="5364088" y="458112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6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84" name="Ovale 83"/>
          <p:cNvSpPr/>
          <p:nvPr/>
        </p:nvSpPr>
        <p:spPr bwMode="auto">
          <a:xfrm>
            <a:off x="5364088" y="5301208"/>
            <a:ext cx="1584176" cy="576064"/>
          </a:xfrm>
          <a:prstGeom prst="ellipse">
            <a:avLst/>
          </a:prstGeom>
          <a:gradFill flip="none" rotWithShape="1">
            <a:gsLst>
              <a:gs pos="0">
                <a:schemeClr val="dk1">
                  <a:shade val="51000"/>
                  <a:satMod val="130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Product 7</a:t>
            </a:r>
          </a:p>
        </p:txBody>
      </p:sp>
      <p:cxnSp>
        <p:nvCxnSpPr>
          <p:cNvPr id="11" name="Connettore 1 10"/>
          <p:cNvCxnSpPr>
            <a:stCxn id="5" idx="6"/>
            <a:endCxn id="20" idx="2"/>
          </p:cNvCxnSpPr>
          <p:nvPr/>
        </p:nvCxnSpPr>
        <p:spPr bwMode="auto">
          <a:xfrm flipV="1">
            <a:off x="3419872" y="1268760"/>
            <a:ext cx="1944216" cy="576064"/>
          </a:xfrm>
          <a:prstGeom prst="line">
            <a:avLst/>
          </a:prstGeom>
          <a:noFill/>
          <a:ln w="571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Connettore 1 43"/>
          <p:cNvCxnSpPr>
            <a:stCxn id="10" idx="6"/>
            <a:endCxn id="25" idx="2"/>
          </p:cNvCxnSpPr>
          <p:nvPr/>
        </p:nvCxnSpPr>
        <p:spPr bwMode="auto">
          <a:xfrm>
            <a:off x="3419872" y="3284984"/>
            <a:ext cx="1944216" cy="144016"/>
          </a:xfrm>
          <a:prstGeom prst="line">
            <a:avLst/>
          </a:prstGeom>
          <a:noFill/>
          <a:ln w="57150" cap="flat" cmpd="sng" algn="ctr">
            <a:solidFill>
              <a:srgbClr val="3C8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Connettore 1 71"/>
          <p:cNvCxnSpPr>
            <a:stCxn id="9" idx="6"/>
            <a:endCxn id="22" idx="2"/>
          </p:cNvCxnSpPr>
          <p:nvPr/>
        </p:nvCxnSpPr>
        <p:spPr bwMode="auto">
          <a:xfrm>
            <a:off x="3419872" y="2564904"/>
            <a:ext cx="1944216" cy="144016"/>
          </a:xfrm>
          <a:prstGeom prst="line">
            <a:avLst/>
          </a:prstGeom>
          <a:noFill/>
          <a:ln w="57150" cap="flat" cmpd="sng" algn="ctr">
            <a:solidFill>
              <a:srgbClr val="3C8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Connettore 1 77"/>
          <p:cNvCxnSpPr>
            <a:stCxn id="17" idx="6"/>
            <a:endCxn id="84" idx="2"/>
          </p:cNvCxnSpPr>
          <p:nvPr/>
        </p:nvCxnSpPr>
        <p:spPr bwMode="auto">
          <a:xfrm>
            <a:off x="3419872" y="4725144"/>
            <a:ext cx="1944216" cy="864096"/>
          </a:xfrm>
          <a:prstGeom prst="line">
            <a:avLst/>
          </a:prstGeom>
          <a:noFill/>
          <a:ln w="57150" cap="flat" cmpd="sng" algn="ctr">
            <a:solidFill>
              <a:srgbClr val="3C8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Connettore 1 98"/>
          <p:cNvCxnSpPr>
            <a:stCxn id="18" idx="6"/>
            <a:endCxn id="21" idx="2"/>
          </p:cNvCxnSpPr>
          <p:nvPr/>
        </p:nvCxnSpPr>
        <p:spPr bwMode="auto">
          <a:xfrm flipV="1">
            <a:off x="3419872" y="1988840"/>
            <a:ext cx="1944216" cy="3456384"/>
          </a:xfrm>
          <a:prstGeom prst="line">
            <a:avLst/>
          </a:prstGeom>
          <a:noFill/>
          <a:ln w="57150" cap="flat" cmpd="sng" algn="ctr">
            <a:solidFill>
              <a:srgbClr val="3C8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vale 19"/>
          <p:cNvSpPr/>
          <p:nvPr/>
        </p:nvSpPr>
        <p:spPr bwMode="auto">
          <a:xfrm>
            <a:off x="5364088" y="98072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Product 1</a:t>
            </a:r>
          </a:p>
        </p:txBody>
      </p:sp>
      <p:sp>
        <p:nvSpPr>
          <p:cNvPr id="21" name="Ovale 20"/>
          <p:cNvSpPr/>
          <p:nvPr/>
        </p:nvSpPr>
        <p:spPr bwMode="auto">
          <a:xfrm>
            <a:off x="5364088" y="170080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2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2" name="Ovale 21"/>
          <p:cNvSpPr/>
          <p:nvPr/>
        </p:nvSpPr>
        <p:spPr bwMode="auto">
          <a:xfrm>
            <a:off x="5364088" y="242088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3</a:t>
            </a:r>
          </a:p>
        </p:txBody>
      </p:sp>
      <p:sp>
        <p:nvSpPr>
          <p:cNvPr id="23" name="Ovale 22"/>
          <p:cNvSpPr/>
          <p:nvPr/>
        </p:nvSpPr>
        <p:spPr bwMode="auto">
          <a:xfrm>
            <a:off x="5364088" y="3861048"/>
            <a:ext cx="1584176" cy="576064"/>
          </a:xfrm>
          <a:prstGeom prst="ellipse">
            <a:avLst/>
          </a:prstGeom>
          <a:gradFill flip="none" rotWithShape="1">
            <a:gsLst>
              <a:gs pos="0">
                <a:schemeClr val="dk1">
                  <a:shade val="51000"/>
                  <a:satMod val="130000"/>
                  <a:alpha val="48000"/>
                </a:schemeClr>
              </a:gs>
              <a:gs pos="80000">
                <a:schemeClr val="dk1">
                  <a:shade val="93000"/>
                  <a:satMod val="130000"/>
                  <a:alpha val="48000"/>
                </a:schemeClr>
              </a:gs>
              <a:gs pos="100000">
                <a:schemeClr val="dk1">
                  <a:shade val="94000"/>
                  <a:satMod val="135000"/>
                  <a:alpha val="48000"/>
                </a:schemeClr>
              </a:gs>
            </a:gsLst>
            <a:lin ang="16200000" scaled="0"/>
            <a:tileRect/>
          </a:gra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5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5" name="Ovale 24"/>
          <p:cNvSpPr/>
          <p:nvPr/>
        </p:nvSpPr>
        <p:spPr bwMode="auto">
          <a:xfrm>
            <a:off x="5364088" y="3140968"/>
            <a:ext cx="1584176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Product </a:t>
            </a: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4</a:t>
            </a:r>
            <a:endParaRPr lang="it-IT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" name="Ovale 4"/>
          <p:cNvSpPr/>
          <p:nvPr/>
        </p:nvSpPr>
        <p:spPr bwMode="auto">
          <a:xfrm>
            <a:off x="2051720" y="155679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1</a:t>
            </a:r>
          </a:p>
        </p:txBody>
      </p:sp>
      <p:sp>
        <p:nvSpPr>
          <p:cNvPr id="9" name="Ovale 8"/>
          <p:cNvSpPr/>
          <p:nvPr/>
        </p:nvSpPr>
        <p:spPr bwMode="auto">
          <a:xfrm>
            <a:off x="2051720" y="227687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2</a:t>
            </a:r>
          </a:p>
        </p:txBody>
      </p:sp>
      <p:sp>
        <p:nvSpPr>
          <p:cNvPr id="10" name="Ovale 9"/>
          <p:cNvSpPr/>
          <p:nvPr/>
        </p:nvSpPr>
        <p:spPr bwMode="auto">
          <a:xfrm>
            <a:off x="2051720" y="299695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</a:t>
            </a:r>
            <a:r>
              <a:rPr kumimoji="0" lang="it-IT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3</a:t>
            </a:r>
          </a:p>
        </p:txBody>
      </p:sp>
      <p:sp>
        <p:nvSpPr>
          <p:cNvPr id="17" name="Ovale 16"/>
          <p:cNvSpPr/>
          <p:nvPr/>
        </p:nvSpPr>
        <p:spPr bwMode="auto">
          <a:xfrm>
            <a:off x="2051720" y="443711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Slot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1</a:t>
            </a:r>
          </a:p>
        </p:txBody>
      </p:sp>
      <p:sp>
        <p:nvSpPr>
          <p:cNvPr id="18" name="Ovale 17"/>
          <p:cNvSpPr/>
          <p:nvPr/>
        </p:nvSpPr>
        <p:spPr bwMode="auto">
          <a:xfrm>
            <a:off x="2051720" y="5157192"/>
            <a:ext cx="1368152" cy="57606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MS PGothic" pitchFamily="34" charset="-128"/>
              </a:rPr>
              <a:t>Slot 2</a:t>
            </a:r>
          </a:p>
        </p:txBody>
      </p:sp>
    </p:spTree>
    <p:extLst>
      <p:ext uri="{BB962C8B-B14F-4D97-AF65-F5344CB8AC3E}">
        <p14:creationId xmlns:p14="http://schemas.microsoft.com/office/powerpoint/2010/main" val="65465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Critical </a:t>
            </a:r>
            <a:r>
              <a:rPr lang="it-IT" dirty="0" err="1" smtClean="0"/>
              <a:t>aspects</a:t>
            </a:r>
            <a:r>
              <a:rPr lang="it-IT" dirty="0" smtClean="0"/>
              <a:t> (1/2)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Extremely</a:t>
            </a:r>
            <a:r>
              <a:rPr lang="it-IT" dirty="0" smtClean="0"/>
              <a:t> tight time frame for </a:t>
            </a:r>
            <a:r>
              <a:rPr lang="it-IT" dirty="0" err="1" smtClean="0"/>
              <a:t>selecting</a:t>
            </a:r>
            <a:r>
              <a:rPr lang="it-IT" dirty="0" smtClean="0"/>
              <a:t> the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Large-scale </a:t>
            </a:r>
            <a:r>
              <a:rPr lang="it-IT" dirty="0" err="1" smtClean="0"/>
              <a:t>coordination</a:t>
            </a:r>
            <a:r>
              <a:rPr lang="it-IT" dirty="0" smtClean="0"/>
              <a:t>: 63 </a:t>
            </a:r>
            <a:r>
              <a:rPr lang="it-IT" dirty="0" err="1" smtClean="0"/>
              <a:t>departments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(Incomplete) </a:t>
            </a:r>
            <a:r>
              <a:rPr lang="it-IT" dirty="0" err="1"/>
              <a:t>e</a:t>
            </a:r>
            <a:r>
              <a:rPr lang="it-IT" dirty="0" err="1" smtClean="0"/>
              <a:t>valuation</a:t>
            </a:r>
            <a:r>
              <a:rPr lang="it-IT" dirty="0" smtClean="0"/>
              <a:t> </a:t>
            </a:r>
            <a:r>
              <a:rPr lang="it-IT" dirty="0" err="1" smtClean="0"/>
              <a:t>criteria</a:t>
            </a:r>
            <a:r>
              <a:rPr lang="it-IT" dirty="0" smtClean="0"/>
              <a:t> </a:t>
            </a:r>
            <a:r>
              <a:rPr lang="it-IT" dirty="0" err="1" smtClean="0"/>
              <a:t>known</a:t>
            </a:r>
            <a:r>
              <a:rPr lang="it-IT" dirty="0" smtClean="0"/>
              <a:t> 3.5 </a:t>
            </a:r>
            <a:r>
              <a:rPr lang="it-IT" dirty="0" err="1" smtClean="0"/>
              <a:t>months</a:t>
            </a:r>
            <a:r>
              <a:rPr lang="it-IT" dirty="0" smtClean="0"/>
              <a:t> </a:t>
            </a:r>
            <a:r>
              <a:rPr lang="it-IT" dirty="0" err="1" smtClean="0"/>
              <a:t>until</a:t>
            </a:r>
            <a:r>
              <a:rPr lang="it-IT" dirty="0" smtClean="0"/>
              <a:t> the </a:t>
            </a:r>
            <a:r>
              <a:rPr lang="it-IT" dirty="0" err="1" smtClean="0"/>
              <a:t>submission</a:t>
            </a:r>
            <a:r>
              <a:rPr lang="it-IT" dirty="0" smtClean="0"/>
              <a:t> </a:t>
            </a:r>
            <a:r>
              <a:rPr lang="it-IT" dirty="0" err="1" smtClean="0"/>
              <a:t>deadline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evaluation</a:t>
            </a:r>
            <a:r>
              <a:rPr lang="it-IT" dirty="0" smtClean="0"/>
              <a:t> </a:t>
            </a:r>
            <a:r>
              <a:rPr lang="it-IT" dirty="0" err="1" smtClean="0"/>
              <a:t>criteria</a:t>
            </a:r>
            <a:r>
              <a:rPr lang="it-IT" dirty="0" smtClean="0"/>
              <a:t> for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panels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Critical data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publicly</a:t>
            </a:r>
            <a:r>
              <a:rPr lang="it-IT" dirty="0" smtClean="0"/>
              <a:t> </a:t>
            </a:r>
            <a:r>
              <a:rPr lang="it-IT" dirty="0" err="1" smtClean="0"/>
              <a:t>available</a:t>
            </a:r>
            <a:r>
              <a:rPr lang="it-IT" dirty="0" smtClean="0"/>
              <a:t> (e.g., </a:t>
            </a:r>
            <a:r>
              <a:rPr lang="it-IT" dirty="0" err="1" smtClean="0"/>
              <a:t>thresholds</a:t>
            </a:r>
            <a:r>
              <a:rPr lang="it-IT" dirty="0" smtClean="0"/>
              <a:t> for </a:t>
            </a:r>
            <a:r>
              <a:rPr lang="it-IT" dirty="0" err="1" smtClean="0"/>
              <a:t>determining</a:t>
            </a:r>
            <a:r>
              <a:rPr lang="it-IT" dirty="0" smtClean="0"/>
              <a:t> </a:t>
            </a:r>
            <a:r>
              <a:rPr lang="it-IT" dirty="0" err="1" smtClean="0"/>
              <a:t>if</a:t>
            </a:r>
            <a:r>
              <a:rPr lang="it-IT" dirty="0" smtClean="0"/>
              <a:t> a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in the top 20% ecc.)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Strange/</a:t>
            </a:r>
            <a:r>
              <a:rPr lang="it-IT" dirty="0" err="1" smtClean="0"/>
              <a:t>wrong</a:t>
            </a:r>
            <a:r>
              <a:rPr lang="it-IT" dirty="0" smtClean="0"/>
              <a:t> </a:t>
            </a:r>
            <a:r>
              <a:rPr lang="it-IT" dirty="0" err="1" smtClean="0"/>
              <a:t>choices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GEV09 with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criteria</a:t>
            </a:r>
            <a:r>
              <a:rPr lang="it-IT" dirty="0" smtClean="0"/>
              <a:t>, GEV01 </a:t>
            </a:r>
            <a:r>
              <a:rPr lang="it-IT" dirty="0" err="1" smtClean="0"/>
              <a:t>Applied</a:t>
            </a:r>
            <a:r>
              <a:rPr lang="it-IT" dirty="0" smtClean="0"/>
              <a:t> Math </a:t>
            </a:r>
            <a:r>
              <a:rPr lang="it-IT" dirty="0" err="1" smtClean="0"/>
              <a:t>problem</a:t>
            </a:r>
            <a:r>
              <a:rPr lang="it-IT" dirty="0" smtClean="0"/>
              <a:t> ..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3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Critical </a:t>
            </a:r>
            <a:r>
              <a:rPr lang="it-IT" dirty="0" err="1" smtClean="0"/>
              <a:t>aspects</a:t>
            </a:r>
            <a:r>
              <a:rPr lang="it-IT" dirty="0" smtClean="0"/>
              <a:t> (2/2)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Extensive</a:t>
            </a:r>
            <a:r>
              <a:rPr lang="it-IT" dirty="0" smtClean="0"/>
              <a:t> data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problems</a:t>
            </a:r>
            <a:r>
              <a:rPr lang="it-IT" dirty="0"/>
              <a:t> in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err="1" smtClean="0"/>
              <a:t>catalog</a:t>
            </a:r>
            <a:r>
              <a:rPr lang="it-IT" dirty="0" smtClean="0"/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Duplicates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Wrong</a:t>
            </a:r>
            <a:r>
              <a:rPr lang="it-IT" dirty="0" smtClean="0"/>
              <a:t> </a:t>
            </a:r>
            <a:r>
              <a:rPr lang="it-IT" dirty="0" err="1" smtClean="0"/>
              <a:t>classification</a:t>
            </a:r>
            <a:r>
              <a:rPr lang="it-IT" dirty="0" smtClean="0"/>
              <a:t> (e.g.,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Article</a:t>
            </a:r>
            <a:r>
              <a:rPr lang="it-IT" dirty="0" smtClean="0"/>
              <a:t>)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Missing</a:t>
            </a:r>
            <a:r>
              <a:rPr lang="it-IT" dirty="0" smtClean="0"/>
              <a:t> or </a:t>
            </a:r>
            <a:r>
              <a:rPr lang="it-IT" dirty="0" err="1" smtClean="0"/>
              <a:t>wrong</a:t>
            </a:r>
            <a:r>
              <a:rPr lang="it-IT" dirty="0" smtClean="0"/>
              <a:t> </a:t>
            </a:r>
            <a:r>
              <a:rPr lang="it-IT" dirty="0" err="1" smtClean="0"/>
              <a:t>fields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Missing</a:t>
            </a:r>
            <a:r>
              <a:rPr lang="it-IT" dirty="0" smtClean="0"/>
              <a:t> </a:t>
            </a:r>
            <a:r>
              <a:rPr lang="it-IT" dirty="0" err="1" smtClean="0"/>
              <a:t>coauthors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Missing</a:t>
            </a:r>
            <a:r>
              <a:rPr lang="it-IT" dirty="0" smtClean="0"/>
              <a:t> or </a:t>
            </a:r>
            <a:r>
              <a:rPr lang="it-IT" dirty="0" err="1" smtClean="0"/>
              <a:t>wrong</a:t>
            </a:r>
            <a:r>
              <a:rPr lang="it-IT" dirty="0" smtClean="0"/>
              <a:t> </a:t>
            </a:r>
            <a:r>
              <a:rPr lang="it-IT" dirty="0" err="1" smtClean="0"/>
              <a:t>codes</a:t>
            </a:r>
            <a:r>
              <a:rPr lang="it-IT" dirty="0" smtClean="0"/>
              <a:t> (</a:t>
            </a:r>
            <a:r>
              <a:rPr lang="it-IT" dirty="0"/>
              <a:t>DOI, </a:t>
            </a:r>
            <a:r>
              <a:rPr lang="it-IT" dirty="0" smtClean="0"/>
              <a:t>PUBMED</a:t>
            </a:r>
            <a:r>
              <a:rPr lang="it-IT" dirty="0"/>
              <a:t>, ISBN, ….</a:t>
            </a:r>
            <a:r>
              <a:rPr lang="it-IT" dirty="0" smtClean="0"/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/>
              <a:t>Data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problems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in </a:t>
            </a:r>
            <a:r>
              <a:rPr lang="it-IT" dirty="0" err="1"/>
              <a:t>WoS</a:t>
            </a:r>
            <a:r>
              <a:rPr lang="it-IT" dirty="0"/>
              <a:t> and </a:t>
            </a:r>
            <a:r>
              <a:rPr lang="it-IT" dirty="0" err="1" smtClean="0"/>
              <a:t>Scopus</a:t>
            </a:r>
            <a:r>
              <a:rPr lang="it-IT" dirty="0" smtClean="0"/>
              <a:t> (e.g., </a:t>
            </a:r>
            <a:r>
              <a:rPr lang="it-IT" dirty="0" err="1" smtClean="0"/>
              <a:t>incorrect</a:t>
            </a:r>
            <a:r>
              <a:rPr lang="it-IT" dirty="0" smtClean="0"/>
              <a:t> </a:t>
            </a:r>
            <a:r>
              <a:rPr lang="it-IT" dirty="0" err="1" smtClean="0"/>
              <a:t>subject</a:t>
            </a:r>
            <a:r>
              <a:rPr lang="it-IT" dirty="0" smtClean="0"/>
              <a:t> </a:t>
            </a:r>
            <a:r>
              <a:rPr lang="it-IT" dirty="0" err="1" smtClean="0"/>
              <a:t>categories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885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32656"/>
            <a:ext cx="7559675" cy="504825"/>
          </a:xfrm>
        </p:spPr>
        <p:txBody>
          <a:bodyPr/>
          <a:lstStyle/>
          <a:p>
            <a:r>
              <a:rPr lang="it-IT" dirty="0" smtClean="0"/>
              <a:t>Sapienza </a:t>
            </a:r>
            <a:r>
              <a:rPr lang="it-IT" dirty="0" err="1" smtClean="0"/>
              <a:t>timeline</a:t>
            </a:r>
            <a:r>
              <a:rPr lang="it-IT" dirty="0" smtClean="0"/>
              <a:t> (3.5 </a:t>
            </a:r>
            <a:r>
              <a:rPr lang="it-IT" dirty="0" err="1" smtClean="0"/>
              <a:t>months</a:t>
            </a:r>
            <a:r>
              <a:rPr lang="it-IT" dirty="0" smtClean="0"/>
              <a:t>)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4" y="980728"/>
            <a:ext cx="8136903" cy="4752528"/>
          </a:xfrm>
        </p:spPr>
        <p:txBody>
          <a:bodyPr/>
          <a:lstStyle/>
          <a:p>
            <a:r>
              <a:rPr lang="it-IT" b="1" dirty="0" err="1" smtClean="0"/>
              <a:t>Phase</a:t>
            </a:r>
            <a:r>
              <a:rPr lang="it-IT" b="1" dirty="0" smtClean="0"/>
              <a:t> 0:</a:t>
            </a:r>
            <a:r>
              <a:rPr lang="it-IT" dirty="0" smtClean="0"/>
              <a:t>	 March 1 – April 11			[ 42 </a:t>
            </a:r>
            <a:r>
              <a:rPr lang="it-IT" dirty="0" err="1" smtClean="0"/>
              <a:t>days</a:t>
            </a:r>
            <a:r>
              <a:rPr lang="it-IT" dirty="0" smtClean="0"/>
              <a:t> ]</a:t>
            </a:r>
          </a:p>
          <a:p>
            <a:pPr lvl="1"/>
            <a:r>
              <a:rPr lang="it-IT" dirty="0" err="1" smtClean="0"/>
              <a:t>What</a:t>
            </a:r>
            <a:r>
              <a:rPr lang="it-IT" dirty="0" smtClean="0"/>
              <a:t>:	 </a:t>
            </a:r>
            <a:r>
              <a:rPr lang="it-IT" b="1" dirty="0" err="1" smtClean="0"/>
              <a:t>VQRselect</a:t>
            </a:r>
            <a:r>
              <a:rPr lang="it-IT" b="1" dirty="0" smtClean="0"/>
              <a:t> software </a:t>
            </a:r>
            <a:r>
              <a:rPr lang="it-IT" b="1" dirty="0" err="1" smtClean="0"/>
              <a:t>development</a:t>
            </a:r>
            <a:endParaRPr lang="it-IT" b="1" dirty="0" smtClean="0"/>
          </a:p>
          <a:p>
            <a:pPr lvl="1"/>
            <a:r>
              <a:rPr lang="it-IT" dirty="0" err="1" smtClean="0"/>
              <a:t>Who</a:t>
            </a:r>
            <a:r>
              <a:rPr lang="it-IT" dirty="0" smtClean="0"/>
              <a:t>:	 Sapienza </a:t>
            </a:r>
            <a:r>
              <a:rPr lang="it-IT" dirty="0" err="1" smtClean="0"/>
              <a:t>publications</a:t>
            </a:r>
            <a:r>
              <a:rPr lang="it-IT" dirty="0" smtClean="0"/>
              <a:t> </a:t>
            </a:r>
            <a:r>
              <a:rPr lang="it-IT" dirty="0" err="1" smtClean="0"/>
              <a:t>group</a:t>
            </a:r>
            <a:r>
              <a:rPr lang="it-IT" dirty="0" smtClean="0"/>
              <a:t> + </a:t>
            </a:r>
            <a:r>
              <a:rPr lang="it-IT" dirty="0" err="1" smtClean="0"/>
              <a:t>Exaltech</a:t>
            </a:r>
            <a:r>
              <a:rPr lang="it-IT" dirty="0" smtClean="0"/>
              <a:t> </a:t>
            </a:r>
            <a:r>
              <a:rPr lang="it-IT" dirty="0" err="1" smtClean="0"/>
              <a:t>Srl</a:t>
            </a:r>
            <a:endParaRPr lang="it-IT" dirty="0" smtClean="0"/>
          </a:p>
          <a:p>
            <a:r>
              <a:rPr lang="it-IT" b="1" dirty="0" err="1" smtClean="0"/>
              <a:t>Phase</a:t>
            </a:r>
            <a:r>
              <a:rPr lang="it-IT" b="1" dirty="0" smtClean="0"/>
              <a:t> 1: </a:t>
            </a:r>
            <a:r>
              <a:rPr lang="it-IT" dirty="0" smtClean="0"/>
              <a:t>	 April 12 – </a:t>
            </a:r>
            <a:r>
              <a:rPr lang="it-IT" dirty="0" err="1" smtClean="0"/>
              <a:t>May</a:t>
            </a:r>
            <a:r>
              <a:rPr lang="it-IT" dirty="0" smtClean="0"/>
              <a:t> 6 			[ 25 </a:t>
            </a:r>
            <a:r>
              <a:rPr lang="it-IT" dirty="0" err="1" smtClean="0"/>
              <a:t>days</a:t>
            </a:r>
            <a:r>
              <a:rPr lang="it-IT" dirty="0" smtClean="0"/>
              <a:t>]</a:t>
            </a:r>
          </a:p>
          <a:p>
            <a:pPr lvl="1"/>
            <a:r>
              <a:rPr lang="it-IT" dirty="0" err="1" smtClean="0"/>
              <a:t>What</a:t>
            </a:r>
            <a:r>
              <a:rPr lang="it-IT" dirty="0" smtClean="0"/>
              <a:t>: 	 </a:t>
            </a:r>
            <a:r>
              <a:rPr lang="it-IT" b="1" dirty="0" err="1" smtClean="0"/>
              <a:t>product</a:t>
            </a:r>
            <a:r>
              <a:rPr lang="it-IT" b="1" dirty="0" smtClean="0"/>
              <a:t> </a:t>
            </a:r>
            <a:r>
              <a:rPr lang="it-IT" b="1" dirty="0" err="1" smtClean="0"/>
              <a:t>selection</a:t>
            </a:r>
            <a:endParaRPr lang="it-IT" b="1" dirty="0" smtClean="0"/>
          </a:p>
          <a:p>
            <a:pPr lvl="1"/>
            <a:r>
              <a:rPr lang="it-IT" dirty="0" err="1" smtClean="0"/>
              <a:t>Who</a:t>
            </a:r>
            <a:r>
              <a:rPr lang="it-IT" dirty="0" smtClean="0"/>
              <a:t>: 	 </a:t>
            </a:r>
            <a:r>
              <a:rPr lang="it-IT" dirty="0" err="1" smtClean="0"/>
              <a:t>department</a:t>
            </a:r>
            <a:r>
              <a:rPr lang="it-IT" dirty="0" smtClean="0"/>
              <a:t> heads</a:t>
            </a:r>
          </a:p>
          <a:p>
            <a:r>
              <a:rPr lang="it-IT" b="1" dirty="0" err="1" smtClean="0"/>
              <a:t>Phase</a:t>
            </a:r>
            <a:r>
              <a:rPr lang="it-IT" b="1" dirty="0" smtClean="0"/>
              <a:t> 2: </a:t>
            </a:r>
            <a:r>
              <a:rPr lang="it-IT" dirty="0" smtClean="0"/>
              <a:t>	 </a:t>
            </a:r>
            <a:r>
              <a:rPr lang="it-IT" dirty="0" err="1" smtClean="0"/>
              <a:t>May</a:t>
            </a:r>
            <a:r>
              <a:rPr lang="it-IT" dirty="0" smtClean="0"/>
              <a:t> 7 – </a:t>
            </a:r>
            <a:r>
              <a:rPr lang="it-IT" dirty="0" err="1" smtClean="0"/>
              <a:t>June</a:t>
            </a:r>
            <a:r>
              <a:rPr lang="it-IT" dirty="0" smtClean="0"/>
              <a:t> 22 			[ 16 </a:t>
            </a:r>
            <a:r>
              <a:rPr lang="it-IT" dirty="0" err="1" smtClean="0"/>
              <a:t>days</a:t>
            </a:r>
            <a:r>
              <a:rPr lang="it-IT" dirty="0" smtClean="0"/>
              <a:t> ]</a:t>
            </a:r>
          </a:p>
          <a:p>
            <a:pPr lvl="1"/>
            <a:r>
              <a:rPr lang="it-IT" dirty="0" err="1" smtClean="0"/>
              <a:t>What</a:t>
            </a:r>
            <a:r>
              <a:rPr lang="it-IT" dirty="0" smtClean="0"/>
              <a:t>: 	 </a:t>
            </a:r>
            <a:r>
              <a:rPr lang="it-IT" b="1" dirty="0" err="1" smtClean="0"/>
              <a:t>additional</a:t>
            </a:r>
            <a:r>
              <a:rPr lang="it-IT" b="1" dirty="0" smtClean="0"/>
              <a:t> info, upload of </a:t>
            </a:r>
            <a:r>
              <a:rPr lang="it-IT" b="1" dirty="0" err="1" smtClean="0"/>
              <a:t>PDFs</a:t>
            </a:r>
            <a:endParaRPr lang="it-IT" b="1" dirty="0" smtClean="0"/>
          </a:p>
          <a:p>
            <a:pPr lvl="1"/>
            <a:r>
              <a:rPr lang="it-IT" dirty="0" err="1" smtClean="0"/>
              <a:t>Who</a:t>
            </a:r>
            <a:r>
              <a:rPr lang="it-IT" dirty="0" smtClean="0"/>
              <a:t>: 	 </a:t>
            </a:r>
            <a:r>
              <a:rPr lang="it-IT" dirty="0" err="1" smtClean="0"/>
              <a:t>faculty</a:t>
            </a:r>
            <a:r>
              <a:rPr lang="it-IT" dirty="0" smtClean="0"/>
              <a:t> </a:t>
            </a:r>
            <a:r>
              <a:rPr lang="it-IT" dirty="0" err="1" smtClean="0"/>
              <a:t>members</a:t>
            </a:r>
            <a:r>
              <a:rPr lang="it-IT" dirty="0" smtClean="0"/>
              <a:t>, </a:t>
            </a:r>
            <a:r>
              <a:rPr lang="it-IT" dirty="0" err="1" smtClean="0"/>
              <a:t>department</a:t>
            </a:r>
            <a:r>
              <a:rPr lang="it-IT" dirty="0" smtClean="0"/>
              <a:t> heads</a:t>
            </a:r>
          </a:p>
          <a:p>
            <a:r>
              <a:rPr lang="it-IT" b="1" dirty="0" err="1" smtClean="0"/>
              <a:t>Phase</a:t>
            </a:r>
            <a:r>
              <a:rPr lang="it-IT" b="1" dirty="0" smtClean="0"/>
              <a:t> 3/4: </a:t>
            </a:r>
            <a:r>
              <a:rPr lang="it-IT" dirty="0" err="1" smtClean="0"/>
              <a:t>May</a:t>
            </a:r>
            <a:r>
              <a:rPr lang="it-IT" dirty="0" smtClean="0"/>
              <a:t> 23 – </a:t>
            </a:r>
            <a:r>
              <a:rPr lang="it-IT" dirty="0" err="1" smtClean="0"/>
              <a:t>June</a:t>
            </a:r>
            <a:r>
              <a:rPr lang="it-IT" dirty="0" smtClean="0"/>
              <a:t> 15			[ 24 </a:t>
            </a:r>
            <a:r>
              <a:rPr lang="it-IT" dirty="0" err="1" smtClean="0"/>
              <a:t>days</a:t>
            </a:r>
            <a:r>
              <a:rPr lang="it-IT" dirty="0" smtClean="0"/>
              <a:t> ]</a:t>
            </a:r>
          </a:p>
          <a:p>
            <a:pPr lvl="1"/>
            <a:r>
              <a:rPr lang="it-IT" dirty="0" err="1" smtClean="0"/>
              <a:t>What</a:t>
            </a:r>
            <a:r>
              <a:rPr lang="it-IT" dirty="0" smtClean="0"/>
              <a:t>: 	 </a:t>
            </a:r>
            <a:r>
              <a:rPr lang="it-IT" b="1" dirty="0" err="1" smtClean="0"/>
              <a:t>linking</a:t>
            </a:r>
            <a:r>
              <a:rPr lang="it-IT" b="1" dirty="0" smtClean="0"/>
              <a:t> with </a:t>
            </a:r>
            <a:r>
              <a:rPr lang="it-IT" b="1" dirty="0" err="1" smtClean="0"/>
              <a:t>WoS</a:t>
            </a:r>
            <a:r>
              <a:rPr lang="it-IT" b="1" dirty="0" smtClean="0"/>
              <a:t>/</a:t>
            </a:r>
            <a:r>
              <a:rPr lang="it-IT" b="1" dirty="0" err="1" smtClean="0"/>
              <a:t>Scopus</a:t>
            </a:r>
            <a:r>
              <a:rPr lang="it-IT" b="1" dirty="0" smtClean="0"/>
              <a:t>, </a:t>
            </a:r>
            <a:r>
              <a:rPr lang="it-IT" b="1" dirty="0" err="1" smtClean="0"/>
              <a:t>error</a:t>
            </a:r>
            <a:r>
              <a:rPr lang="it-IT" b="1" dirty="0" smtClean="0"/>
              <a:t> </a:t>
            </a:r>
            <a:r>
              <a:rPr lang="it-IT" b="1" dirty="0" err="1" smtClean="0"/>
              <a:t>corrections</a:t>
            </a:r>
            <a:endParaRPr lang="it-IT" b="1" dirty="0"/>
          </a:p>
          <a:p>
            <a:pPr lvl="1"/>
            <a:r>
              <a:rPr lang="it-IT" dirty="0" err="1" smtClean="0"/>
              <a:t>Who</a:t>
            </a:r>
            <a:r>
              <a:rPr lang="it-IT" dirty="0" smtClean="0"/>
              <a:t>: 	 VQR </a:t>
            </a:r>
            <a:r>
              <a:rPr lang="it-IT" dirty="0"/>
              <a:t>task force 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25</a:t>
            </a:fld>
            <a:endParaRPr lang="it-IT" dirty="0"/>
          </a:p>
        </p:txBody>
      </p:sp>
      <p:sp>
        <p:nvSpPr>
          <p:cNvPr id="4" name="Cornice 3"/>
          <p:cNvSpPr/>
          <p:nvPr/>
        </p:nvSpPr>
        <p:spPr bwMode="auto">
          <a:xfrm>
            <a:off x="611560" y="980728"/>
            <a:ext cx="8280920" cy="1224136"/>
          </a:xfrm>
          <a:prstGeom prst="frame">
            <a:avLst>
              <a:gd name="adj1" fmla="val 4815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33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ttore 1 20"/>
          <p:cNvCxnSpPr/>
          <p:nvPr/>
        </p:nvCxnSpPr>
        <p:spPr bwMode="auto">
          <a:xfrm>
            <a:off x="3880508" y="1268760"/>
            <a:ext cx="0" cy="4176464"/>
          </a:xfrm>
          <a:prstGeom prst="line">
            <a:avLst/>
          </a:prstGeom>
          <a:noFill/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>
            <a:off x="2555776" y="1268760"/>
            <a:ext cx="0" cy="4176464"/>
          </a:xfrm>
          <a:prstGeom prst="line">
            <a:avLst/>
          </a:prstGeom>
          <a:noFill/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Timeline</a:t>
            </a:r>
            <a:r>
              <a:rPr lang="it-IT" dirty="0" smtClean="0"/>
              <a:t> of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selection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26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 rot="2738224">
            <a:off x="2728475" y="1966559"/>
            <a:ext cx="1154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Phase</a:t>
            </a:r>
            <a:r>
              <a:rPr lang="it-IT" sz="2000" b="1" dirty="0" smtClean="0"/>
              <a:t> 1</a:t>
            </a:r>
            <a:endParaRPr lang="it-IT" sz="2000" b="1" dirty="0"/>
          </a:p>
        </p:txBody>
      </p:sp>
      <p:sp>
        <p:nvSpPr>
          <p:cNvPr id="11" name="CasellaDiTesto 10"/>
          <p:cNvSpPr txBox="1"/>
          <p:nvPr/>
        </p:nvSpPr>
        <p:spPr>
          <a:xfrm rot="439228">
            <a:off x="4003832" y="2703777"/>
            <a:ext cx="1154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Phase</a:t>
            </a:r>
            <a:r>
              <a:rPr lang="it-IT" sz="2000" b="1" dirty="0" smtClean="0"/>
              <a:t> 2</a:t>
            </a:r>
            <a:endParaRPr lang="it-IT" sz="2000" b="1" dirty="0"/>
          </a:p>
        </p:txBody>
      </p:sp>
      <p:sp>
        <p:nvSpPr>
          <p:cNvPr id="12" name="CasellaDiTesto 11"/>
          <p:cNvSpPr txBox="1"/>
          <p:nvPr/>
        </p:nvSpPr>
        <p:spPr>
          <a:xfrm rot="900549">
            <a:off x="5386484" y="2979811"/>
            <a:ext cx="1154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Phase</a:t>
            </a:r>
            <a:r>
              <a:rPr lang="it-IT" sz="2000" b="1" dirty="0" smtClean="0"/>
              <a:t> 3</a:t>
            </a:r>
            <a:endParaRPr lang="it-IT" sz="2000" b="1" dirty="0"/>
          </a:p>
        </p:txBody>
      </p:sp>
      <p:sp>
        <p:nvSpPr>
          <p:cNvPr id="13" name="CasellaDiTesto 12"/>
          <p:cNvSpPr txBox="1"/>
          <p:nvPr/>
        </p:nvSpPr>
        <p:spPr>
          <a:xfrm rot="1038046">
            <a:off x="6746280" y="3403253"/>
            <a:ext cx="1154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Phase</a:t>
            </a:r>
            <a:r>
              <a:rPr lang="it-IT" sz="2000" b="1" dirty="0" smtClean="0"/>
              <a:t> 4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627784" y="2564904"/>
            <a:ext cx="69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</a:rPr>
              <a:t>-166</a:t>
            </a:r>
            <a:endParaRPr lang="it-IT" sz="2000" b="1" dirty="0">
              <a:solidFill>
                <a:srgbClr val="00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211960" y="3284984"/>
            <a:ext cx="555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</a:rPr>
              <a:t>-19</a:t>
            </a:r>
            <a:endParaRPr lang="it-IT" sz="2000" b="1" dirty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528808" y="3573016"/>
            <a:ext cx="555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</a:rPr>
              <a:t>-42</a:t>
            </a:r>
            <a:endParaRPr lang="it-IT" sz="2000" b="1" dirty="0">
              <a:solidFill>
                <a:srgbClr val="0000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896960" y="3861048"/>
            <a:ext cx="555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</a:rPr>
              <a:t>-49</a:t>
            </a:r>
            <a:endParaRPr lang="it-IT" sz="2000" b="1" dirty="0">
              <a:solidFill>
                <a:srgbClr val="000000"/>
              </a:solidFill>
            </a:endParaRPr>
          </a:p>
        </p:txBody>
      </p:sp>
      <p:cxnSp>
        <p:nvCxnSpPr>
          <p:cNvPr id="22" name="Connettore 1 21"/>
          <p:cNvCxnSpPr/>
          <p:nvPr/>
        </p:nvCxnSpPr>
        <p:spPr bwMode="auto">
          <a:xfrm flipH="1">
            <a:off x="5216096" y="1268760"/>
            <a:ext cx="3976" cy="4176464"/>
          </a:xfrm>
          <a:prstGeom prst="line">
            <a:avLst/>
          </a:prstGeom>
          <a:noFill/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Connettore 1 22"/>
          <p:cNvCxnSpPr/>
          <p:nvPr/>
        </p:nvCxnSpPr>
        <p:spPr bwMode="auto">
          <a:xfrm>
            <a:off x="6562537" y="1268760"/>
            <a:ext cx="0" cy="4176464"/>
          </a:xfrm>
          <a:prstGeom prst="line">
            <a:avLst/>
          </a:prstGeom>
          <a:noFill/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ttore 1 23"/>
          <p:cNvCxnSpPr/>
          <p:nvPr/>
        </p:nvCxnSpPr>
        <p:spPr bwMode="auto">
          <a:xfrm>
            <a:off x="7908979" y="1268760"/>
            <a:ext cx="0" cy="4176464"/>
          </a:xfrm>
          <a:prstGeom prst="line">
            <a:avLst/>
          </a:prstGeom>
          <a:noFill/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0" name="Grafico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851759"/>
              </p:ext>
            </p:extLst>
          </p:nvPr>
        </p:nvGraphicFramePr>
        <p:xfrm>
          <a:off x="539552" y="1052736"/>
          <a:ext cx="8203085" cy="4896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410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Outline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The </a:t>
            </a:r>
            <a:r>
              <a:rPr lang="it-IT" dirty="0" err="1" smtClean="0"/>
              <a:t>Italian</a:t>
            </a:r>
            <a:r>
              <a:rPr lang="it-IT" dirty="0" smtClean="0"/>
              <a:t> VQR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exercise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The Sapienza </a:t>
            </a:r>
            <a:r>
              <a:rPr lang="it-IT" dirty="0" err="1" smtClean="0"/>
              <a:t>experience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err="1"/>
              <a:t>Results</a:t>
            </a:r>
            <a:endParaRPr lang="it-IT" b="1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</a:rPr>
              <a:t>Conclusions</a:t>
            </a:r>
            <a:endParaRPr lang="it-IT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215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9575"/>
            <a:ext cx="7848475" cy="504825"/>
          </a:xfrm>
        </p:spPr>
        <p:txBody>
          <a:bodyPr/>
          <a:lstStyle/>
          <a:p>
            <a:r>
              <a:rPr lang="it-IT" dirty="0" err="1" smtClean="0"/>
              <a:t>Selected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/>
              <a:t> </a:t>
            </a:r>
            <a:r>
              <a:rPr lang="it-IT" dirty="0" smtClean="0"/>
              <a:t>over 92% of </a:t>
            </a:r>
            <a:r>
              <a:rPr lang="it-IT" dirty="0" err="1" smtClean="0"/>
              <a:t>expected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28</a:t>
            </a:fld>
            <a:endParaRPr lang="it-IT" dirty="0"/>
          </a:p>
        </p:txBody>
      </p:sp>
      <p:graphicFrame>
        <p:nvGraphicFramePr>
          <p:cNvPr id="10" name="Gra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628636"/>
              </p:ext>
            </p:extLst>
          </p:nvPr>
        </p:nvGraphicFramePr>
        <p:xfrm>
          <a:off x="755576" y="1124744"/>
          <a:ext cx="7915053" cy="4680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706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9575"/>
            <a:ext cx="7848475" cy="504825"/>
          </a:xfrm>
        </p:spPr>
        <p:txBody>
          <a:bodyPr/>
          <a:lstStyle/>
          <a:p>
            <a:r>
              <a:rPr lang="it-IT" dirty="0" err="1" smtClean="0"/>
              <a:t>Selected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 smtClean="0"/>
              <a:t>: soft vs. hard </a:t>
            </a:r>
            <a:r>
              <a:rPr lang="it-IT" dirty="0" err="1" smtClean="0"/>
              <a:t>sciences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29</a:t>
            </a:fld>
            <a:endParaRPr lang="it-IT" dirty="0"/>
          </a:p>
        </p:txBody>
      </p:sp>
      <p:graphicFrame>
        <p:nvGraphicFramePr>
          <p:cNvPr id="10" name="Gra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757428"/>
              </p:ext>
            </p:extLst>
          </p:nvPr>
        </p:nvGraphicFramePr>
        <p:xfrm>
          <a:off x="683568" y="980728"/>
          <a:ext cx="7909225" cy="48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789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VQR National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Exercise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052736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In 2012</a:t>
            </a:r>
            <a:r>
              <a:rPr lang="it-IT" dirty="0"/>
              <a:t>, public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 smtClean="0"/>
              <a:t>universities</a:t>
            </a:r>
            <a:r>
              <a:rPr lang="it-IT" dirty="0" smtClean="0"/>
              <a:t> and </a:t>
            </a:r>
            <a:r>
              <a:rPr lang="it-IT" dirty="0" err="1" smtClean="0"/>
              <a:t>research</a:t>
            </a:r>
            <a:r>
              <a:rPr lang="it-IT" dirty="0" smtClean="0"/>
              <a:t> centers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participated</a:t>
            </a:r>
            <a:r>
              <a:rPr lang="it-IT" dirty="0" smtClean="0"/>
              <a:t> in a major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exercise</a:t>
            </a:r>
            <a:r>
              <a:rPr lang="it-IT" dirty="0" smtClean="0"/>
              <a:t> (VQR)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Goal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dirty="0" err="1" smtClean="0"/>
              <a:t>inform</a:t>
            </a:r>
            <a:r>
              <a:rPr lang="it-IT" dirty="0" smtClean="0"/>
              <a:t> </a:t>
            </a:r>
            <a:r>
              <a:rPr lang="it-IT" dirty="0" err="1" smtClean="0"/>
              <a:t>selective</a:t>
            </a:r>
            <a:r>
              <a:rPr lang="it-IT" dirty="0" smtClean="0"/>
              <a:t> </a:t>
            </a:r>
            <a:r>
              <a:rPr lang="it-IT" dirty="0" err="1" smtClean="0"/>
              <a:t>funding</a:t>
            </a:r>
            <a:r>
              <a:rPr lang="it-IT" dirty="0" smtClean="0"/>
              <a:t> </a:t>
            </a:r>
            <a:r>
              <a:rPr lang="it-IT" dirty="0" err="1" smtClean="0"/>
              <a:t>allocation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err="1" smtClean="0"/>
              <a:t>Coverage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 smtClean="0"/>
              <a:t> </a:t>
            </a:r>
            <a:r>
              <a:rPr lang="it-IT" dirty="0" err="1" smtClean="0"/>
              <a:t>published</a:t>
            </a:r>
            <a:r>
              <a:rPr lang="it-IT" dirty="0" smtClean="0"/>
              <a:t> in 2004</a:t>
            </a:r>
            <a:r>
              <a:rPr lang="it-IT" dirty="0"/>
              <a:t>-</a:t>
            </a:r>
            <a:r>
              <a:rPr lang="it-IT" dirty="0" smtClean="0"/>
              <a:t>2010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Evaluation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dirty="0" smtClean="0"/>
              <a:t>mix of </a:t>
            </a:r>
            <a:r>
              <a:rPr lang="it-IT" dirty="0" err="1" smtClean="0"/>
              <a:t>peer-review</a:t>
            </a:r>
            <a:r>
              <a:rPr lang="it-IT" dirty="0" smtClean="0"/>
              <a:t> and </a:t>
            </a:r>
            <a:r>
              <a:rPr lang="it-IT" dirty="0" err="1" smtClean="0"/>
              <a:t>bibliometrics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err="1" smtClean="0"/>
              <a:t>Main</a:t>
            </a:r>
            <a:r>
              <a:rPr lang="it-IT" b="1" dirty="0" smtClean="0"/>
              <a:t> </a:t>
            </a:r>
            <a:r>
              <a:rPr lang="it-IT" b="1" dirty="0" err="1" smtClean="0"/>
              <a:t>challenge</a:t>
            </a:r>
            <a:r>
              <a:rPr lang="it-IT" b="1" dirty="0" smtClean="0"/>
              <a:t> for </a:t>
            </a:r>
            <a:r>
              <a:rPr lang="it-IT" b="1" dirty="0" err="1" smtClean="0"/>
              <a:t>universities</a:t>
            </a:r>
            <a:r>
              <a:rPr lang="it-IT" b="1" dirty="0" smtClean="0"/>
              <a:t> &amp; RC</a:t>
            </a:r>
            <a:r>
              <a:rPr lang="it-IT" dirty="0" smtClean="0"/>
              <a:t>:</a:t>
            </a:r>
            <a:r>
              <a:rPr lang="it-IT" dirty="0"/>
              <a:t/>
            </a:r>
            <a:br>
              <a:rPr lang="it-IT" dirty="0"/>
            </a:br>
            <a:r>
              <a:rPr lang="it-IT" dirty="0" err="1" smtClean="0"/>
              <a:t>choosing</a:t>
            </a:r>
            <a:r>
              <a:rPr lang="it-IT" dirty="0" smtClean="0"/>
              <a:t> a </a:t>
            </a:r>
            <a:r>
              <a:rPr lang="it-IT" dirty="0" err="1" smtClean="0"/>
              <a:t>selection</a:t>
            </a:r>
            <a:r>
              <a:rPr lang="it-IT" dirty="0" smtClean="0"/>
              <a:t> of the best </a:t>
            </a:r>
            <a:r>
              <a:rPr lang="it-IT" dirty="0" err="1" smtClean="0"/>
              <a:t>products</a:t>
            </a:r>
            <a:r>
              <a:rPr lang="it-IT" dirty="0" smtClean="0"/>
              <a:t> to </a:t>
            </a:r>
            <a:r>
              <a:rPr lang="it-IT" dirty="0" err="1" smtClean="0"/>
              <a:t>submit</a:t>
            </a: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3</a:t>
            </a:fld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% </a:t>
            </a:r>
            <a:r>
              <a:rPr lang="it-IT" dirty="0" err="1" smtClean="0"/>
              <a:t>selected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 smtClean="0"/>
              <a:t> by </a:t>
            </a:r>
            <a:r>
              <a:rPr lang="it-IT" dirty="0" err="1" smtClean="0"/>
              <a:t>type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30</a:t>
            </a:fld>
            <a:endParaRPr lang="it-IT" dirty="0"/>
          </a:p>
        </p:txBody>
      </p:sp>
      <p:graphicFrame>
        <p:nvGraphicFramePr>
          <p:cNvPr id="9" name="Gra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93028"/>
              </p:ext>
            </p:extLst>
          </p:nvPr>
        </p:nvGraphicFramePr>
        <p:xfrm>
          <a:off x="251520" y="1124744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76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60648"/>
            <a:ext cx="7632848" cy="864096"/>
          </a:xfrm>
        </p:spPr>
        <p:txBody>
          <a:bodyPr/>
          <a:lstStyle/>
          <a:p>
            <a:r>
              <a:rPr lang="it-IT" dirty="0" err="1" smtClean="0"/>
              <a:t>Estimated</a:t>
            </a:r>
            <a:r>
              <a:rPr lang="it-IT" dirty="0" smtClean="0"/>
              <a:t> </a:t>
            </a:r>
            <a:r>
              <a:rPr lang="it-IT" dirty="0" err="1" smtClean="0"/>
              <a:t>scores</a:t>
            </a:r>
            <a:r>
              <a:rPr lang="it-IT" dirty="0" smtClean="0"/>
              <a:t> for </a:t>
            </a:r>
            <a:r>
              <a:rPr lang="it-IT" dirty="0" err="1" smtClean="0"/>
              <a:t>submitted</a:t>
            </a:r>
            <a:r>
              <a:rPr lang="it-IT" dirty="0" smtClean="0"/>
              <a:t> journal </a:t>
            </a:r>
            <a:r>
              <a:rPr lang="it-IT" dirty="0" err="1" smtClean="0"/>
              <a:t>articles</a:t>
            </a:r>
            <a:r>
              <a:rPr lang="it-IT" dirty="0" smtClean="0"/>
              <a:t> (hard </a:t>
            </a:r>
            <a:r>
              <a:rPr lang="it-IT" dirty="0" err="1" smtClean="0"/>
              <a:t>sciences</a:t>
            </a:r>
            <a:r>
              <a:rPr lang="it-IT" dirty="0" smtClean="0"/>
              <a:t>)</a:t>
            </a: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31</a:t>
            </a:fld>
            <a:endParaRPr lang="it-IT" dirty="0"/>
          </a:p>
        </p:txBody>
      </p:sp>
      <p:graphicFrame>
        <p:nvGraphicFramePr>
          <p:cNvPr id="9" name="Gra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853365"/>
              </p:ext>
            </p:extLst>
          </p:nvPr>
        </p:nvGraphicFramePr>
        <p:xfrm>
          <a:off x="395536" y="1052736"/>
          <a:ext cx="8364679" cy="5040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608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Conclusions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Sheer</a:t>
            </a:r>
            <a:r>
              <a:rPr lang="it-IT" dirty="0" smtClean="0"/>
              <a:t> </a:t>
            </a:r>
            <a:r>
              <a:rPr lang="it-IT" dirty="0" err="1" smtClean="0"/>
              <a:t>size</a:t>
            </a:r>
            <a:r>
              <a:rPr lang="it-IT" dirty="0" smtClean="0"/>
              <a:t> of Sapienza, large </a:t>
            </a: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products</a:t>
            </a:r>
            <a:r>
              <a:rPr lang="it-IT" dirty="0" smtClean="0"/>
              <a:t>, data </a:t>
            </a:r>
            <a:r>
              <a:rPr lang="it-IT" dirty="0" err="1" smtClean="0"/>
              <a:t>quality</a:t>
            </a:r>
            <a:r>
              <a:rPr lang="it-IT" dirty="0" smtClean="0"/>
              <a:t> </a:t>
            </a:r>
            <a:r>
              <a:rPr lang="it-IT" dirty="0" err="1" smtClean="0"/>
              <a:t>issues</a:t>
            </a:r>
            <a:r>
              <a:rPr lang="it-IT" dirty="0" smtClean="0"/>
              <a:t>, incomplete </a:t>
            </a:r>
            <a:r>
              <a:rPr lang="it-IT" dirty="0" err="1" smtClean="0"/>
              <a:t>evaluation</a:t>
            </a:r>
            <a:r>
              <a:rPr lang="it-IT" dirty="0" smtClean="0"/>
              <a:t> </a:t>
            </a:r>
            <a:r>
              <a:rPr lang="it-IT" dirty="0" err="1" smtClean="0"/>
              <a:t>criteria</a:t>
            </a:r>
            <a:r>
              <a:rPr lang="it-IT" dirty="0" smtClean="0"/>
              <a:t>, and short time frame made the </a:t>
            </a:r>
            <a:r>
              <a:rPr lang="it-IT" dirty="0" err="1" smtClean="0"/>
              <a:t>process</a:t>
            </a:r>
            <a:r>
              <a:rPr lang="it-IT" dirty="0" smtClean="0"/>
              <a:t> </a:t>
            </a:r>
            <a:r>
              <a:rPr lang="it-IT" dirty="0" err="1" smtClean="0"/>
              <a:t>extremely</a:t>
            </a:r>
            <a:r>
              <a:rPr lang="it-IT" dirty="0" smtClean="0"/>
              <a:t> </a:t>
            </a:r>
            <a:r>
              <a:rPr lang="it-IT" dirty="0" err="1" smtClean="0"/>
              <a:t>critical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Top-down </a:t>
            </a:r>
            <a:r>
              <a:rPr lang="it-IT" dirty="0" err="1" smtClean="0"/>
              <a:t>approach</a:t>
            </a:r>
            <a:r>
              <a:rPr lang="it-IT" dirty="0" smtClean="0"/>
              <a:t>, </a:t>
            </a:r>
            <a:r>
              <a:rPr lang="it-IT" dirty="0" err="1" smtClean="0"/>
              <a:t>using</a:t>
            </a:r>
            <a:r>
              <a:rPr lang="it-IT" dirty="0" smtClean="0"/>
              <a:t> IT </a:t>
            </a:r>
            <a:r>
              <a:rPr lang="it-IT" dirty="0" err="1" smtClean="0"/>
              <a:t>methods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Optimization</a:t>
            </a:r>
            <a:r>
              <a:rPr lang="it-IT" dirty="0" smtClean="0"/>
              <a:t> </a:t>
            </a:r>
            <a:r>
              <a:rPr lang="it-IT" dirty="0" err="1" smtClean="0"/>
              <a:t>algorithms</a:t>
            </a:r>
            <a:r>
              <a:rPr lang="it-IT" dirty="0" smtClean="0"/>
              <a:t> </a:t>
            </a:r>
            <a:r>
              <a:rPr lang="it-IT" dirty="0" err="1" smtClean="0"/>
              <a:t>used</a:t>
            </a:r>
            <a:r>
              <a:rPr lang="it-IT" dirty="0" smtClean="0"/>
              <a:t> to </a:t>
            </a:r>
            <a:r>
              <a:rPr lang="it-IT" dirty="0" err="1" smtClean="0"/>
              <a:t>maximize</a:t>
            </a:r>
            <a:r>
              <a:rPr lang="it-IT" dirty="0" smtClean="0"/>
              <a:t> the </a:t>
            </a:r>
            <a:r>
              <a:rPr lang="it-IT" dirty="0" err="1" smtClean="0"/>
              <a:t>expected</a:t>
            </a:r>
            <a:r>
              <a:rPr lang="it-IT" dirty="0" smtClean="0"/>
              <a:t> score of Sapienza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IT </a:t>
            </a:r>
            <a:r>
              <a:rPr lang="it-IT" dirty="0" err="1" smtClean="0"/>
              <a:t>insfrastructure</a:t>
            </a:r>
            <a:r>
              <a:rPr lang="it-IT" dirty="0" smtClean="0"/>
              <a:t> </a:t>
            </a:r>
            <a:r>
              <a:rPr lang="it-IT" dirty="0" err="1" smtClean="0"/>
              <a:t>was</a:t>
            </a:r>
            <a:r>
              <a:rPr lang="it-IT" dirty="0" smtClean="0"/>
              <a:t> </a:t>
            </a:r>
            <a:r>
              <a:rPr lang="it-IT" dirty="0" err="1" smtClean="0"/>
              <a:t>crucial</a:t>
            </a:r>
            <a:r>
              <a:rPr lang="it-IT" dirty="0" smtClean="0"/>
              <a:t> for the success of the </a:t>
            </a:r>
            <a:r>
              <a:rPr lang="it-IT" dirty="0" err="1" smtClean="0"/>
              <a:t>process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Role</a:t>
            </a:r>
            <a:r>
              <a:rPr lang="it-IT" dirty="0" smtClean="0"/>
              <a:t> of IT for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assessment</a:t>
            </a:r>
            <a:r>
              <a:rPr lang="it-IT" dirty="0" smtClean="0"/>
              <a:t> </a:t>
            </a:r>
            <a:r>
              <a:rPr lang="it-IT" dirty="0" err="1" smtClean="0"/>
              <a:t>will</a:t>
            </a:r>
            <a:r>
              <a:rPr lang="it-IT" dirty="0" smtClean="0"/>
              <a:t> </a:t>
            </a:r>
            <a:r>
              <a:rPr lang="it-IT" dirty="0" err="1" smtClean="0"/>
              <a:t>increase</a:t>
            </a:r>
            <a:r>
              <a:rPr lang="it-IT" dirty="0" smtClean="0"/>
              <a:t> in the future</a:t>
            </a:r>
            <a:endParaRPr lang="it-IT" dirty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32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596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Future Work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Transform</a:t>
            </a:r>
            <a:r>
              <a:rPr lang="it-IT" dirty="0" smtClean="0"/>
              <a:t> the </a:t>
            </a:r>
            <a:r>
              <a:rPr lang="it-IT" dirty="0" err="1" smtClean="0"/>
              <a:t>system</a:t>
            </a:r>
            <a:r>
              <a:rPr lang="it-IT" dirty="0" smtClean="0"/>
              <a:t> </a:t>
            </a:r>
            <a:r>
              <a:rPr lang="it-IT" dirty="0" err="1" smtClean="0"/>
              <a:t>into</a:t>
            </a:r>
            <a:r>
              <a:rPr lang="it-IT" dirty="0" smtClean="0"/>
              <a:t> a </a:t>
            </a:r>
            <a:r>
              <a:rPr lang="it-IT" dirty="0" err="1" smtClean="0"/>
              <a:t>day</a:t>
            </a:r>
            <a:r>
              <a:rPr lang="it-IT" dirty="0" smtClean="0"/>
              <a:t>-by-</a:t>
            </a:r>
            <a:r>
              <a:rPr lang="it-IT" dirty="0" err="1" smtClean="0"/>
              <a:t>day</a:t>
            </a:r>
            <a:r>
              <a:rPr lang="it-IT" dirty="0" smtClean="0"/>
              <a:t>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assesment</a:t>
            </a:r>
            <a:r>
              <a:rPr lang="it-IT" dirty="0" smtClean="0"/>
              <a:t> </a:t>
            </a:r>
            <a:r>
              <a:rPr lang="it-IT" dirty="0" err="1" smtClean="0"/>
              <a:t>system</a:t>
            </a:r>
            <a:endParaRPr lang="it-IT" dirty="0" smtClean="0"/>
          </a:p>
          <a:p>
            <a:r>
              <a:rPr lang="it-IT" dirty="0" err="1" smtClean="0"/>
              <a:t>Modify</a:t>
            </a:r>
            <a:r>
              <a:rPr lang="it-IT" dirty="0" smtClean="0"/>
              <a:t> </a:t>
            </a:r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dirty="0" err="1" smtClean="0"/>
              <a:t>datamodel</a:t>
            </a:r>
            <a:r>
              <a:rPr lang="it-IT" dirty="0" smtClean="0"/>
              <a:t> (the </a:t>
            </a:r>
            <a:r>
              <a:rPr lang="it-IT" dirty="0" err="1" smtClean="0"/>
              <a:t>final</a:t>
            </a:r>
            <a:r>
              <a:rPr lang="it-IT" dirty="0" smtClean="0"/>
              <a:t> data model </a:t>
            </a:r>
            <a:r>
              <a:rPr lang="it-IT" dirty="0" err="1" smtClean="0"/>
              <a:t>was</a:t>
            </a:r>
            <a:r>
              <a:rPr lang="it-IT" dirty="0" smtClean="0"/>
              <a:t> a </a:t>
            </a:r>
            <a:r>
              <a:rPr lang="it-IT" dirty="0" err="1" smtClean="0"/>
              <a:t>mess</a:t>
            </a:r>
            <a:r>
              <a:rPr lang="it-IT" dirty="0" smtClean="0"/>
              <a:t>, from 4 to 101 </a:t>
            </a:r>
            <a:r>
              <a:rPr lang="it-IT" dirty="0" err="1" smtClean="0"/>
              <a:t>tables</a:t>
            </a:r>
            <a:r>
              <a:rPr lang="it-IT" dirty="0" smtClean="0"/>
              <a:t>) to </a:t>
            </a:r>
            <a:r>
              <a:rPr lang="it-IT" dirty="0" err="1" smtClean="0"/>
              <a:t>make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CERIF-</a:t>
            </a:r>
            <a:r>
              <a:rPr lang="it-IT" dirty="0" err="1" smtClean="0"/>
              <a:t>compliant</a:t>
            </a:r>
            <a:r>
              <a:rPr lang="it-IT" dirty="0" smtClean="0"/>
              <a:t> (</a:t>
            </a:r>
            <a:r>
              <a:rPr lang="it-IT" dirty="0" err="1" smtClean="0"/>
              <a:t>working</a:t>
            </a:r>
            <a:r>
              <a:rPr lang="it-IT" dirty="0" smtClean="0"/>
              <a:t> on </a:t>
            </a:r>
            <a:r>
              <a:rPr lang="it-IT" dirty="0" err="1" smtClean="0"/>
              <a:t>it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Allow</a:t>
            </a:r>
            <a:r>
              <a:rPr lang="it-IT" dirty="0" smtClean="0"/>
              <a:t> for data-</a:t>
            </a:r>
            <a:r>
              <a:rPr lang="it-IT" dirty="0" err="1" smtClean="0"/>
              <a:t>quality</a:t>
            </a:r>
            <a:r>
              <a:rPr lang="it-IT" dirty="0" smtClean="0"/>
              <a:t> </a:t>
            </a:r>
            <a:r>
              <a:rPr lang="it-IT" dirty="0" err="1" smtClean="0"/>
              <a:t>verification</a:t>
            </a:r>
            <a:r>
              <a:rPr lang="it-IT" dirty="0" smtClean="0"/>
              <a:t> and more </a:t>
            </a:r>
            <a:r>
              <a:rPr lang="it-IT" dirty="0" err="1" smtClean="0"/>
              <a:t>complex</a:t>
            </a:r>
            <a:r>
              <a:rPr lang="it-IT" dirty="0" smtClean="0"/>
              <a:t> </a:t>
            </a:r>
            <a:r>
              <a:rPr lang="it-IT" dirty="0" err="1" smtClean="0"/>
              <a:t>analysis</a:t>
            </a:r>
            <a:endParaRPr lang="it-IT" dirty="0" smtClean="0"/>
          </a:p>
          <a:p>
            <a:r>
              <a:rPr lang="it-IT" dirty="0" err="1" smtClean="0"/>
              <a:t>Better</a:t>
            </a:r>
            <a:r>
              <a:rPr lang="it-IT" dirty="0" smtClean="0"/>
              <a:t> </a:t>
            </a:r>
            <a:r>
              <a:rPr lang="it-IT" dirty="0" err="1" smtClean="0"/>
              <a:t>integration</a:t>
            </a:r>
            <a:r>
              <a:rPr lang="it-IT" dirty="0" smtClean="0"/>
              <a:t> with 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systems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Pagina </a:t>
            </a:r>
            <a:fld id="{BE74059E-9BA0-4E9A-AB33-2D45918279E5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483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smtClean="0"/>
              <a:t>Pagina </a:t>
            </a:r>
            <a:fld id="{3BE9DD65-B238-44C9-AD71-83F6C6920025}" type="slidenum">
              <a:rPr lang="it-IT" smtClean="0"/>
              <a:pPr/>
              <a:t>34</a:t>
            </a:fld>
            <a:endParaRPr lang="it-IT" dirty="0"/>
          </a:p>
        </p:txBody>
      </p:sp>
      <p:sp>
        <p:nvSpPr>
          <p:cNvPr id="41987" name="Segnaposto numero diapositiva 5"/>
          <p:cNvSpPr txBox="1">
            <a:spLocks noGrp="1"/>
          </p:cNvSpPr>
          <p:nvPr/>
        </p:nvSpPr>
        <p:spPr bwMode="auto">
          <a:xfrm>
            <a:off x="6553200" y="6146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it-IT" sz="1100" dirty="0" smtClean="0">
                <a:solidFill>
                  <a:schemeClr val="bg1"/>
                </a:solidFill>
              </a:rPr>
              <a:t>Pagina </a:t>
            </a:r>
            <a:fld id="{1E9B3D67-E005-4DCB-9155-B7E1C73F0B4F}" type="slidenum">
              <a:rPr lang="it-IT" sz="1100" smtClean="0">
                <a:solidFill>
                  <a:schemeClr val="bg1"/>
                </a:solidFill>
              </a:rPr>
              <a:pPr algn="r" eaLnBrk="0" hangingPunct="0"/>
              <a:t>34</a:t>
            </a:fld>
            <a:endParaRPr lang="it-IT" sz="1100" dirty="0">
              <a:solidFill>
                <a:schemeClr val="bg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779912" y="2564904"/>
            <a:ext cx="1871811" cy="1028328"/>
          </a:xfrm>
        </p:spPr>
        <p:txBody>
          <a:bodyPr/>
          <a:lstStyle/>
          <a:p>
            <a:pPr marL="0" indent="0">
              <a:buNone/>
            </a:pPr>
            <a:r>
              <a:rPr lang="it-IT" sz="3200" dirty="0" err="1" smtClean="0"/>
              <a:t>Thanks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79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757" y="409575"/>
            <a:ext cx="7559675" cy="504825"/>
          </a:xfrm>
        </p:spPr>
        <p:txBody>
          <a:bodyPr/>
          <a:lstStyle/>
          <a:p>
            <a:r>
              <a:rPr lang="it-IT" dirty="0" smtClean="0"/>
              <a:t>VQR in a </a:t>
            </a:r>
            <a:r>
              <a:rPr lang="it-IT" dirty="0" err="1" smtClean="0"/>
              <a:t>nutshell</a:t>
            </a:r>
            <a:r>
              <a:rPr lang="it-IT" dirty="0" smtClean="0"/>
              <a:t> (1/2)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539552" y="980728"/>
            <a:ext cx="8352927" cy="4824536"/>
          </a:xfrm>
        </p:spPr>
        <p:txBody>
          <a:bodyPr/>
          <a:lstStyle/>
          <a:p>
            <a:r>
              <a:rPr lang="it-IT" b="1" dirty="0" err="1" smtClean="0"/>
              <a:t>Each</a:t>
            </a:r>
            <a:r>
              <a:rPr lang="it-IT" b="1" dirty="0" smtClean="0"/>
              <a:t> </a:t>
            </a:r>
            <a:r>
              <a:rPr lang="it-IT" b="1" dirty="0" err="1" smtClean="0"/>
              <a:t>researcher</a:t>
            </a:r>
            <a:r>
              <a:rPr lang="it-IT" b="1" dirty="0" smtClean="0"/>
              <a:t>/</a:t>
            </a:r>
            <a:r>
              <a:rPr lang="it-IT" b="1" dirty="0" err="1" smtClean="0"/>
              <a:t>faculty</a:t>
            </a:r>
            <a:r>
              <a:rPr lang="it-IT" b="1" dirty="0" smtClean="0"/>
              <a:t> </a:t>
            </a:r>
            <a:r>
              <a:rPr lang="it-IT" b="1" dirty="0" err="1" smtClean="0"/>
              <a:t>member</a:t>
            </a:r>
            <a:r>
              <a:rPr lang="it-IT" dirty="0" smtClean="0"/>
              <a:t> </a:t>
            </a:r>
            <a:r>
              <a:rPr lang="it-IT" dirty="0" err="1" smtClean="0"/>
              <a:t>submitted</a:t>
            </a:r>
            <a:r>
              <a:rPr lang="it-IT" dirty="0" smtClean="0"/>
              <a:t> </a:t>
            </a:r>
            <a:r>
              <a:rPr lang="it-IT" b="1" dirty="0" smtClean="0"/>
              <a:t>up to 3 </a:t>
            </a:r>
            <a:r>
              <a:rPr lang="it-IT" dirty="0" smtClean="0"/>
              <a:t>of </a:t>
            </a:r>
            <a:r>
              <a:rPr lang="it-IT" dirty="0" err="1" smtClean="0"/>
              <a:t>her</a:t>
            </a:r>
            <a:r>
              <a:rPr lang="it-IT" dirty="0" smtClean="0"/>
              <a:t>/</a:t>
            </a:r>
            <a:r>
              <a:rPr lang="it-IT" dirty="0" err="1" smtClean="0"/>
              <a:t>his</a:t>
            </a:r>
            <a:r>
              <a:rPr lang="it-IT" dirty="0" smtClean="0"/>
              <a:t> </a:t>
            </a:r>
            <a:r>
              <a:rPr lang="it-IT" b="1" dirty="0" smtClean="0"/>
              <a:t>best </a:t>
            </a:r>
            <a:r>
              <a:rPr lang="it-IT" b="1" dirty="0" err="1" smtClean="0"/>
              <a:t>products</a:t>
            </a:r>
            <a:r>
              <a:rPr lang="it-IT" dirty="0" smtClean="0"/>
              <a:t> </a:t>
            </a:r>
            <a:r>
              <a:rPr lang="it-IT" dirty="0" err="1" smtClean="0"/>
              <a:t>published</a:t>
            </a:r>
            <a:r>
              <a:rPr lang="it-IT" dirty="0" smtClean="0"/>
              <a:t> in 2004-2010</a:t>
            </a:r>
          </a:p>
          <a:p>
            <a:r>
              <a:rPr lang="it-IT" b="1" dirty="0" smtClean="0"/>
              <a:t>No duplicate </a:t>
            </a:r>
            <a:r>
              <a:rPr lang="it-IT" b="1" dirty="0" err="1" smtClean="0"/>
              <a:t>submission</a:t>
            </a:r>
            <a:r>
              <a:rPr lang="it-IT" b="1" dirty="0" err="1"/>
              <a:t>s</a:t>
            </a:r>
            <a:r>
              <a:rPr lang="it-IT" dirty="0" smtClean="0"/>
              <a:t>: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product</a:t>
            </a:r>
            <a:r>
              <a:rPr lang="it-IT" dirty="0" smtClean="0"/>
              <a:t> </a:t>
            </a:r>
            <a:r>
              <a:rPr lang="it-IT" dirty="0" err="1" smtClean="0"/>
              <a:t>selected</a:t>
            </a:r>
            <a:r>
              <a:rPr lang="it-IT" dirty="0" smtClean="0"/>
              <a:t> by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most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</a:t>
            </a:r>
            <a:r>
              <a:rPr lang="it-IT" dirty="0" err="1" smtClean="0"/>
              <a:t>coauthor</a:t>
            </a:r>
            <a:r>
              <a:rPr lang="it-IT" dirty="0" smtClean="0"/>
              <a:t> of the </a:t>
            </a:r>
            <a:r>
              <a:rPr lang="it-IT" dirty="0" err="1" smtClean="0"/>
              <a:t>same</a:t>
            </a:r>
            <a:r>
              <a:rPr lang="it-IT" dirty="0" smtClean="0"/>
              <a:t> </a:t>
            </a:r>
            <a:r>
              <a:rPr lang="it-IT" dirty="0" err="1" smtClean="0"/>
              <a:t>institution</a:t>
            </a:r>
            <a:endParaRPr lang="it-IT" dirty="0" smtClean="0"/>
          </a:p>
          <a:p>
            <a:r>
              <a:rPr lang="it-IT" dirty="0" smtClean="0"/>
              <a:t>Evaluation </a:t>
            </a:r>
            <a:r>
              <a:rPr lang="it-IT" dirty="0" err="1" smtClean="0"/>
              <a:t>done</a:t>
            </a:r>
            <a:r>
              <a:rPr lang="it-IT" dirty="0" smtClean="0"/>
              <a:t> by </a:t>
            </a:r>
            <a:r>
              <a:rPr lang="it-IT" b="1" dirty="0" smtClean="0"/>
              <a:t>14 </a:t>
            </a:r>
            <a:r>
              <a:rPr lang="it-IT" b="1" dirty="0" err="1" smtClean="0"/>
              <a:t>panels</a:t>
            </a:r>
            <a:r>
              <a:rPr lang="it-IT" b="1" dirty="0" smtClean="0"/>
              <a:t> </a:t>
            </a:r>
            <a:r>
              <a:rPr lang="it-IT" dirty="0" smtClean="0"/>
              <a:t>(GEV)</a:t>
            </a:r>
          </a:p>
          <a:p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evaluation</a:t>
            </a:r>
            <a:r>
              <a:rPr lang="it-IT" dirty="0" smtClean="0"/>
              <a:t> </a:t>
            </a:r>
            <a:r>
              <a:rPr lang="it-IT" dirty="0" err="1" smtClean="0"/>
              <a:t>criteria</a:t>
            </a:r>
            <a:r>
              <a:rPr lang="it-IT" dirty="0" smtClean="0"/>
              <a:t> for </a:t>
            </a:r>
            <a:r>
              <a:rPr lang="it-IT" dirty="0" err="1" smtClean="0"/>
              <a:t>each</a:t>
            </a:r>
            <a:r>
              <a:rPr lang="it-IT" dirty="0" smtClean="0"/>
              <a:t> panel</a:t>
            </a:r>
          </a:p>
          <a:p>
            <a:r>
              <a:rPr lang="it-IT" dirty="0" smtClean="0"/>
              <a:t>Reference </a:t>
            </a:r>
            <a:r>
              <a:rPr lang="it-IT" dirty="0" err="1" smtClean="0"/>
              <a:t>databases</a:t>
            </a:r>
            <a:r>
              <a:rPr lang="it-IT" dirty="0" smtClean="0"/>
              <a:t>: </a:t>
            </a:r>
          </a:p>
          <a:p>
            <a:pPr lvl="1"/>
            <a:r>
              <a:rPr lang="it-IT" dirty="0" smtClean="0"/>
              <a:t>Thomson Reuters </a:t>
            </a:r>
            <a:r>
              <a:rPr lang="it-IT" b="1" dirty="0" smtClean="0"/>
              <a:t>Web of Science </a:t>
            </a:r>
            <a:r>
              <a:rPr lang="it-IT" dirty="0" smtClean="0"/>
              <a:t>(</a:t>
            </a:r>
            <a:r>
              <a:rPr lang="it-IT" dirty="0" err="1" smtClean="0"/>
              <a:t>WoS</a:t>
            </a:r>
            <a:r>
              <a:rPr lang="it-IT" dirty="0" smtClean="0"/>
              <a:t>) [</a:t>
            </a:r>
            <a:r>
              <a:rPr lang="it-IT" dirty="0" err="1" smtClean="0"/>
              <a:t>main</a:t>
            </a:r>
            <a:r>
              <a:rPr lang="it-IT" dirty="0" smtClean="0"/>
              <a:t>]</a:t>
            </a:r>
          </a:p>
          <a:p>
            <a:pPr lvl="1"/>
            <a:r>
              <a:rPr lang="it-IT" dirty="0" err="1"/>
              <a:t>Elsevier</a:t>
            </a:r>
            <a:r>
              <a:rPr lang="it-IT" dirty="0"/>
              <a:t> </a:t>
            </a:r>
            <a:r>
              <a:rPr lang="it-IT" b="1" dirty="0" err="1"/>
              <a:t>Scopus</a:t>
            </a:r>
            <a:r>
              <a:rPr lang="it-IT" dirty="0"/>
              <a:t> </a:t>
            </a:r>
            <a:r>
              <a:rPr lang="it-IT" dirty="0" smtClean="0"/>
              <a:t>[</a:t>
            </a:r>
            <a:r>
              <a:rPr lang="it-IT" dirty="0" err="1" smtClean="0"/>
              <a:t>additional</a:t>
            </a:r>
            <a:r>
              <a:rPr lang="it-IT" dirty="0" smtClean="0"/>
              <a:t>]</a:t>
            </a:r>
          </a:p>
          <a:p>
            <a:r>
              <a:rPr lang="it-IT" dirty="0"/>
              <a:t>For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submitted</a:t>
            </a:r>
            <a:r>
              <a:rPr lang="it-IT" dirty="0"/>
              <a:t> </a:t>
            </a:r>
            <a:r>
              <a:rPr lang="it-IT" dirty="0" err="1"/>
              <a:t>product</a:t>
            </a:r>
            <a:r>
              <a:rPr lang="it-IT" dirty="0"/>
              <a:t>, </a:t>
            </a:r>
            <a:r>
              <a:rPr lang="it-IT" dirty="0" err="1"/>
              <a:t>institutions</a:t>
            </a:r>
            <a:r>
              <a:rPr lang="it-IT" dirty="0"/>
              <a:t> </a:t>
            </a:r>
            <a:r>
              <a:rPr lang="it-IT" dirty="0" err="1"/>
              <a:t>had</a:t>
            </a:r>
            <a:r>
              <a:rPr lang="it-IT" dirty="0"/>
              <a:t> to </a:t>
            </a:r>
            <a:r>
              <a:rPr lang="it-IT" b="1" dirty="0" err="1"/>
              <a:t>choose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a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evaluation</a:t>
            </a:r>
            <a:r>
              <a:rPr lang="it-IT" dirty="0"/>
              <a:t> panel to </a:t>
            </a:r>
            <a:r>
              <a:rPr lang="it-IT" dirty="0" err="1"/>
              <a:t>evaluate</a:t>
            </a:r>
            <a:r>
              <a:rPr lang="it-IT" dirty="0"/>
              <a:t> the </a:t>
            </a:r>
            <a:r>
              <a:rPr lang="it-IT" dirty="0" err="1"/>
              <a:t>product</a:t>
            </a:r>
            <a:endParaRPr lang="it-IT" dirty="0"/>
          </a:p>
          <a:p>
            <a:pPr lvl="1"/>
            <a:r>
              <a:rPr lang="it-IT" dirty="0"/>
              <a:t>a </a:t>
            </a:r>
            <a:r>
              <a:rPr lang="it-IT" dirty="0" err="1"/>
              <a:t>subject</a:t>
            </a:r>
            <a:r>
              <a:rPr lang="it-IT" dirty="0"/>
              <a:t> </a:t>
            </a:r>
            <a:r>
              <a:rPr lang="it-IT" dirty="0" err="1" smtClean="0"/>
              <a:t>category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31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757" y="409575"/>
            <a:ext cx="7559675" cy="504825"/>
          </a:xfrm>
        </p:spPr>
        <p:txBody>
          <a:bodyPr/>
          <a:lstStyle/>
          <a:p>
            <a:r>
              <a:rPr lang="it-IT" dirty="0" smtClean="0"/>
              <a:t>VQR in a </a:t>
            </a:r>
            <a:r>
              <a:rPr lang="it-IT" dirty="0" err="1" smtClean="0"/>
              <a:t>nutshell</a:t>
            </a:r>
            <a:r>
              <a:rPr lang="it-IT" dirty="0" smtClean="0"/>
              <a:t> (2/2)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539552" y="980728"/>
            <a:ext cx="8352927" cy="4824536"/>
          </a:xfrm>
        </p:spPr>
        <p:txBody>
          <a:bodyPr/>
          <a:lstStyle/>
          <a:p>
            <a:r>
              <a:rPr lang="it-IT" dirty="0" err="1" smtClean="0"/>
              <a:t>Mandatory</a:t>
            </a:r>
            <a:r>
              <a:rPr lang="it-IT" dirty="0" smtClean="0"/>
              <a:t> </a:t>
            </a:r>
            <a:r>
              <a:rPr lang="it-IT" dirty="0" err="1" smtClean="0"/>
              <a:t>pieces</a:t>
            </a:r>
            <a:r>
              <a:rPr lang="it-IT" dirty="0" smtClean="0"/>
              <a:t> of information to </a:t>
            </a:r>
            <a:r>
              <a:rPr lang="it-IT" dirty="0" err="1" smtClean="0"/>
              <a:t>submit</a:t>
            </a:r>
            <a:r>
              <a:rPr lang="it-IT" dirty="0" smtClean="0"/>
              <a:t>: </a:t>
            </a:r>
          </a:p>
          <a:p>
            <a:pPr lvl="1"/>
            <a:r>
              <a:rPr lang="it-IT" dirty="0" smtClean="0"/>
              <a:t>Meta-data (</a:t>
            </a:r>
            <a:r>
              <a:rPr lang="it-IT" dirty="0" err="1" smtClean="0"/>
              <a:t>title</a:t>
            </a:r>
            <a:r>
              <a:rPr lang="it-IT" dirty="0" smtClean="0"/>
              <a:t>, </a:t>
            </a:r>
            <a:r>
              <a:rPr lang="it-IT" dirty="0" err="1" smtClean="0"/>
              <a:t>authors</a:t>
            </a:r>
            <a:r>
              <a:rPr lang="it-IT" dirty="0" smtClean="0"/>
              <a:t>, etc.)</a:t>
            </a:r>
          </a:p>
          <a:p>
            <a:pPr lvl="1"/>
            <a:r>
              <a:rPr lang="it-IT" dirty="0"/>
              <a:t>F</a:t>
            </a:r>
            <a:r>
              <a:rPr lang="it-IT" dirty="0" smtClean="0"/>
              <a:t>ull text (pdf)</a:t>
            </a:r>
          </a:p>
          <a:p>
            <a:pPr lvl="1"/>
            <a:r>
              <a:rPr lang="it-IT" dirty="0" err="1"/>
              <a:t>A</a:t>
            </a:r>
            <a:r>
              <a:rPr lang="it-IT" dirty="0" err="1" smtClean="0"/>
              <a:t>bstract</a:t>
            </a:r>
            <a:endParaRPr lang="it-IT" dirty="0" smtClean="0"/>
          </a:p>
          <a:p>
            <a:pPr lvl="1"/>
            <a:r>
              <a:rPr lang="it-IT" dirty="0" smtClean="0"/>
              <a:t>ISSN (</a:t>
            </a:r>
            <a:r>
              <a:rPr lang="it-IT" dirty="0" err="1" smtClean="0"/>
              <a:t>journals</a:t>
            </a:r>
            <a:r>
              <a:rPr lang="it-IT" dirty="0" smtClean="0"/>
              <a:t>)</a:t>
            </a:r>
          </a:p>
          <a:p>
            <a:pPr lvl="1"/>
            <a:r>
              <a:rPr lang="it-IT" dirty="0" smtClean="0"/>
              <a:t>ISBN (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publications</a:t>
            </a:r>
            <a:r>
              <a:rPr lang="it-IT" dirty="0" smtClean="0"/>
              <a:t>)</a:t>
            </a:r>
          </a:p>
          <a:p>
            <a:r>
              <a:rPr lang="it-IT" b="1" dirty="0" err="1" smtClean="0"/>
              <a:t>Outcome</a:t>
            </a:r>
            <a:r>
              <a:rPr lang="it-IT" b="1" dirty="0" smtClean="0"/>
              <a:t> of the </a:t>
            </a:r>
            <a:r>
              <a:rPr lang="it-IT" b="1" dirty="0" err="1" smtClean="0"/>
              <a:t>evaluation</a:t>
            </a:r>
            <a:r>
              <a:rPr lang="it-IT" dirty="0" smtClean="0"/>
              <a:t>: a </a:t>
            </a:r>
            <a:r>
              <a:rPr lang="it-IT" dirty="0" err="1" smtClean="0"/>
              <a:t>numeric</a:t>
            </a:r>
            <a:r>
              <a:rPr lang="it-IT" dirty="0" smtClean="0"/>
              <a:t> score for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submitted</a:t>
            </a:r>
            <a:r>
              <a:rPr lang="it-IT" dirty="0" smtClean="0"/>
              <a:t> </a:t>
            </a:r>
            <a:r>
              <a:rPr lang="it-IT" dirty="0" err="1" smtClean="0"/>
              <a:t>product</a:t>
            </a:r>
            <a:endParaRPr lang="it-IT" dirty="0" smtClean="0"/>
          </a:p>
          <a:p>
            <a:r>
              <a:rPr lang="it-IT" b="1" dirty="0" smtClean="0"/>
              <a:t>Total score of the </a:t>
            </a:r>
            <a:r>
              <a:rPr lang="it-IT" b="1" dirty="0" err="1" smtClean="0"/>
              <a:t>institution</a:t>
            </a:r>
            <a:r>
              <a:rPr lang="it-IT" b="1" dirty="0" smtClean="0"/>
              <a:t> </a:t>
            </a:r>
            <a:r>
              <a:rPr lang="it-IT" dirty="0" smtClean="0"/>
              <a:t>= sum of </a:t>
            </a:r>
            <a:r>
              <a:rPr lang="it-IT" dirty="0" err="1" smtClean="0"/>
              <a:t>scores</a:t>
            </a:r>
            <a:r>
              <a:rPr lang="it-IT" dirty="0" smtClean="0"/>
              <a:t> of </a:t>
            </a:r>
            <a:r>
              <a:rPr lang="it-IT" dirty="0" err="1" smtClean="0"/>
              <a:t>submitted</a:t>
            </a:r>
            <a:r>
              <a:rPr lang="it-IT" dirty="0" smtClean="0"/>
              <a:t> </a:t>
            </a:r>
            <a:r>
              <a:rPr lang="it-IT" dirty="0" err="1" smtClean="0"/>
              <a:t>products</a:t>
            </a:r>
            <a:r>
              <a:rPr lang="it-IT" dirty="0" smtClean="0"/>
              <a:t> (</a:t>
            </a:r>
            <a:r>
              <a:rPr lang="it-IT" dirty="0" err="1" smtClean="0"/>
              <a:t>will</a:t>
            </a:r>
            <a:r>
              <a:rPr lang="it-IT" dirty="0" smtClean="0"/>
              <a:t> </a:t>
            </a:r>
            <a:r>
              <a:rPr lang="it-IT" b="1" dirty="0" err="1" smtClean="0"/>
              <a:t>determine</a:t>
            </a:r>
            <a:r>
              <a:rPr lang="it-IT" b="1" dirty="0" smtClean="0"/>
              <a:t> part of the </a:t>
            </a:r>
            <a:r>
              <a:rPr lang="it-IT" b="1" dirty="0" err="1" smtClean="0"/>
              <a:t>funding</a:t>
            </a:r>
            <a:r>
              <a:rPr lang="it-IT" b="1" dirty="0" smtClean="0"/>
              <a:t> </a:t>
            </a:r>
            <a:r>
              <a:rPr lang="it-IT" b="1" dirty="0" err="1" smtClean="0"/>
              <a:t>allocation</a:t>
            </a:r>
            <a:r>
              <a:rPr lang="it-IT" b="1" dirty="0" smtClean="0"/>
              <a:t> for </a:t>
            </a:r>
            <a:r>
              <a:rPr lang="it-IT" b="1" dirty="0" err="1" smtClean="0"/>
              <a:t>next</a:t>
            </a:r>
            <a:r>
              <a:rPr lang="it-IT" b="1" dirty="0" smtClean="0"/>
              <a:t> </a:t>
            </a:r>
            <a:r>
              <a:rPr lang="it-IT" b="1" dirty="0" err="1" smtClean="0"/>
              <a:t>years</a:t>
            </a:r>
            <a:r>
              <a:rPr lang="it-IT" dirty="0" smtClean="0"/>
              <a:t>)</a:t>
            </a: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57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VQR </a:t>
            </a:r>
            <a:r>
              <a:rPr lang="it-IT" dirty="0" err="1" smtClean="0"/>
              <a:t>grades</a:t>
            </a:r>
            <a:r>
              <a:rPr lang="it-IT" dirty="0" smtClean="0"/>
              <a:t> and </a:t>
            </a:r>
            <a:r>
              <a:rPr lang="it-IT" dirty="0" err="1" smtClean="0"/>
              <a:t>scores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6</a:t>
            </a:fld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66" y="1076512"/>
            <a:ext cx="8380906" cy="472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9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Products</a:t>
            </a:r>
            <a:r>
              <a:rPr lang="it-IT" dirty="0" smtClean="0"/>
              <a:t> </a:t>
            </a:r>
            <a:r>
              <a:rPr lang="it-IT" dirty="0" err="1" smtClean="0"/>
              <a:t>eligible</a:t>
            </a:r>
            <a:r>
              <a:rPr lang="it-IT" dirty="0" smtClean="0"/>
              <a:t> for </a:t>
            </a:r>
            <a:r>
              <a:rPr lang="it-IT" dirty="0" err="1" smtClean="0"/>
              <a:t>evaluation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1124744"/>
            <a:ext cx="7848104" cy="482453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Articles</a:t>
            </a:r>
            <a:r>
              <a:rPr lang="it-IT" dirty="0" smtClean="0"/>
              <a:t> in </a:t>
            </a:r>
            <a:r>
              <a:rPr lang="it-IT" b="1" dirty="0" err="1" smtClean="0"/>
              <a:t>journals</a:t>
            </a:r>
            <a:r>
              <a:rPr lang="it-IT" dirty="0" smtClean="0"/>
              <a:t> with ISSN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b="1" dirty="0" smtClean="0"/>
              <a:t>Books</a:t>
            </a:r>
            <a:r>
              <a:rPr lang="it-IT" dirty="0" smtClean="0"/>
              <a:t>, </a:t>
            </a:r>
            <a:r>
              <a:rPr lang="it-IT" b="1" dirty="0" smtClean="0"/>
              <a:t>book</a:t>
            </a:r>
            <a:r>
              <a:rPr lang="it-IT" dirty="0" smtClean="0"/>
              <a:t> </a:t>
            </a:r>
            <a:r>
              <a:rPr lang="it-IT" b="1" dirty="0" err="1" smtClean="0"/>
              <a:t>chapters</a:t>
            </a:r>
            <a:r>
              <a:rPr lang="it-IT" dirty="0" smtClean="0"/>
              <a:t>, and conference </a:t>
            </a:r>
            <a:r>
              <a:rPr lang="it-IT" b="1" dirty="0" err="1" smtClean="0"/>
              <a:t>proceedings</a:t>
            </a:r>
            <a:r>
              <a:rPr lang="it-IT" dirty="0" smtClean="0"/>
              <a:t> </a:t>
            </a:r>
            <a:r>
              <a:rPr lang="it-IT" dirty="0" err="1" smtClean="0"/>
              <a:t>papers</a:t>
            </a:r>
            <a:r>
              <a:rPr lang="it-IT" dirty="0" smtClean="0"/>
              <a:t> with ISBN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Critical </a:t>
            </a:r>
            <a:r>
              <a:rPr lang="it-IT" dirty="0" err="1" smtClean="0"/>
              <a:t>editions</a:t>
            </a:r>
            <a:r>
              <a:rPr lang="it-IT" dirty="0" smtClean="0"/>
              <a:t>, </a:t>
            </a:r>
            <a:r>
              <a:rPr lang="it-IT" dirty="0" err="1" smtClean="0"/>
              <a:t>translations</a:t>
            </a:r>
            <a:r>
              <a:rPr lang="it-IT" dirty="0" smtClean="0"/>
              <a:t>, </a:t>
            </a:r>
            <a:r>
              <a:rPr lang="it-IT" dirty="0" err="1" smtClean="0"/>
              <a:t>scientific</a:t>
            </a:r>
            <a:r>
              <a:rPr lang="it-IT" dirty="0" smtClean="0"/>
              <a:t> </a:t>
            </a:r>
            <a:r>
              <a:rPr lang="it-IT" dirty="0" err="1" smtClean="0"/>
              <a:t>comments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Deposited</a:t>
            </a:r>
            <a:r>
              <a:rPr lang="it-IT" dirty="0" smtClean="0"/>
              <a:t> </a:t>
            </a:r>
            <a:r>
              <a:rPr lang="it-IT" dirty="0" err="1" smtClean="0"/>
              <a:t>patents</a:t>
            </a:r>
            <a:endParaRPr lang="it-IT" dirty="0" smtClean="0"/>
          </a:p>
          <a:p>
            <a:r>
              <a:rPr lang="it-IT" dirty="0" err="1"/>
              <a:t>C</a:t>
            </a:r>
            <a:r>
              <a:rPr lang="it-IT" dirty="0" err="1" smtClean="0"/>
              <a:t>ompositions</a:t>
            </a:r>
            <a:r>
              <a:rPr lang="it-IT" dirty="0"/>
              <a:t>, </a:t>
            </a:r>
            <a:r>
              <a:rPr lang="it-IT" dirty="0" err="1"/>
              <a:t>drawings</a:t>
            </a:r>
            <a:r>
              <a:rPr lang="it-IT" dirty="0"/>
              <a:t>, design, performance, </a:t>
            </a:r>
            <a:r>
              <a:rPr lang="it-IT" dirty="0" err="1"/>
              <a:t>exhibits</a:t>
            </a:r>
            <a:r>
              <a:rPr lang="it-IT" dirty="0"/>
              <a:t> and </a:t>
            </a:r>
            <a:r>
              <a:rPr lang="it-IT" dirty="0" err="1" smtClean="0"/>
              <a:t>organised</a:t>
            </a:r>
            <a:r>
              <a:rPr lang="it-IT" dirty="0"/>
              <a:t> </a:t>
            </a:r>
            <a:r>
              <a:rPr lang="it-IT" dirty="0" err="1" smtClean="0"/>
              <a:t>exposures</a:t>
            </a:r>
            <a:r>
              <a:rPr lang="it-IT" dirty="0"/>
              <a:t>, </a:t>
            </a:r>
            <a:r>
              <a:rPr lang="it-IT" dirty="0" err="1"/>
              <a:t>artifacts</a:t>
            </a:r>
            <a:r>
              <a:rPr lang="it-IT" dirty="0"/>
              <a:t>, </a:t>
            </a:r>
            <a:r>
              <a:rPr lang="it-IT" dirty="0" err="1"/>
              <a:t>prototypes</a:t>
            </a:r>
            <a:r>
              <a:rPr lang="it-IT" dirty="0"/>
              <a:t> and </a:t>
            </a:r>
            <a:r>
              <a:rPr lang="it-IT" dirty="0" err="1"/>
              <a:t>artworks</a:t>
            </a:r>
            <a:r>
              <a:rPr lang="it-IT" dirty="0"/>
              <a:t> and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projects</a:t>
            </a:r>
            <a:r>
              <a:rPr lang="it-IT" dirty="0"/>
              <a:t>, </a:t>
            </a:r>
            <a:r>
              <a:rPr lang="it-IT" dirty="0" err="1" smtClean="0"/>
              <a:t>databases</a:t>
            </a:r>
            <a:r>
              <a:rPr lang="it-IT" dirty="0"/>
              <a:t> </a:t>
            </a:r>
            <a:r>
              <a:rPr lang="it-IT" dirty="0" smtClean="0"/>
              <a:t>and </a:t>
            </a:r>
            <a:r>
              <a:rPr lang="it-IT" dirty="0"/>
              <a:t>software, and </a:t>
            </a:r>
            <a:r>
              <a:rPr lang="it-IT" dirty="0" err="1"/>
              <a:t>thematic</a:t>
            </a:r>
            <a:r>
              <a:rPr lang="it-IT" dirty="0"/>
              <a:t> </a:t>
            </a:r>
            <a:r>
              <a:rPr lang="it-IT" dirty="0" err="1" smtClean="0"/>
              <a:t>maps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provided</a:t>
            </a:r>
            <a:r>
              <a:rPr lang="it-IT" dirty="0" smtClean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supported</a:t>
            </a:r>
            <a:r>
              <a:rPr lang="it-IT" dirty="0"/>
              <a:t> </a:t>
            </a:r>
            <a:r>
              <a:rPr lang="it-IT" dirty="0" smtClean="0"/>
              <a:t>by </a:t>
            </a:r>
            <a:r>
              <a:rPr lang="it-IT" dirty="0" err="1" smtClean="0"/>
              <a:t>accompanying</a:t>
            </a:r>
            <a:r>
              <a:rPr lang="it-IT" dirty="0" smtClean="0"/>
              <a:t> </a:t>
            </a:r>
            <a:r>
              <a:rPr lang="it-IT" dirty="0" err="1" smtClean="0"/>
              <a:t>publications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222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VQR </a:t>
            </a:r>
            <a:r>
              <a:rPr lang="it-IT" dirty="0" err="1" smtClean="0"/>
              <a:t>evaluation</a:t>
            </a:r>
            <a:r>
              <a:rPr lang="it-IT" dirty="0" smtClean="0"/>
              <a:t> </a:t>
            </a:r>
            <a:r>
              <a:rPr lang="it-IT" dirty="0" err="1" smtClean="0"/>
              <a:t>panels</a:t>
            </a:r>
            <a:r>
              <a:rPr lang="it-IT" dirty="0" smtClean="0"/>
              <a:t> (GEV) </a:t>
            </a:r>
            <a:r>
              <a:rPr lang="it-IT" dirty="0"/>
              <a:t>for </a:t>
            </a:r>
            <a:r>
              <a:rPr lang="it-IT" dirty="0" err="1" smtClean="0"/>
              <a:t>Subject</a:t>
            </a:r>
            <a:r>
              <a:rPr lang="it-IT" dirty="0" smtClean="0"/>
              <a:t> </a:t>
            </a:r>
            <a:r>
              <a:rPr lang="it-IT" dirty="0" err="1" smtClean="0"/>
              <a:t>Areas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4A5261-3EB3-4179-8DDC-70E5CC0B690A}" type="datetime1">
              <a:rPr lang="it-IT" smtClean="0"/>
              <a:pPr>
                <a:defRPr/>
              </a:pPr>
              <a:t>14/05/2013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Task Force VQR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Page </a:t>
            </a:r>
            <a:fld id="{BE74059E-9BA0-4E9A-AB33-2D45918279E5}" type="slidenum">
              <a:rPr lang="it-IT" smtClean="0"/>
              <a:pPr>
                <a:defRPr/>
              </a:pPr>
              <a:t>8</a:t>
            </a:fld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124744"/>
            <a:ext cx="6588224" cy="462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9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Evaluation </a:t>
            </a:r>
            <a:r>
              <a:rPr lang="it-IT" dirty="0" err="1" smtClean="0"/>
              <a:t>criteria</a:t>
            </a:r>
            <a:endParaRPr lang="it-IT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827585" y="908720"/>
            <a:ext cx="7848104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Hard </a:t>
            </a:r>
            <a:r>
              <a:rPr lang="it-IT" dirty="0" err="1" smtClean="0"/>
              <a:t>sciences</a:t>
            </a:r>
            <a:r>
              <a:rPr lang="it-IT" dirty="0" smtClean="0"/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Subjects</a:t>
            </a:r>
            <a:r>
              <a:rPr lang="it-IT" dirty="0" smtClean="0"/>
              <a:t> </a:t>
            </a:r>
            <a:r>
              <a:rPr lang="it-IT" dirty="0" err="1" smtClean="0"/>
              <a:t>defined</a:t>
            </a:r>
            <a:r>
              <a:rPr lang="it-IT" dirty="0" smtClean="0"/>
              <a:t> </a:t>
            </a:r>
            <a:r>
              <a:rPr lang="it-IT" dirty="0" err="1" smtClean="0"/>
              <a:t>using</a:t>
            </a:r>
            <a:r>
              <a:rPr lang="it-IT" dirty="0" smtClean="0"/>
              <a:t> </a:t>
            </a:r>
            <a:r>
              <a:rPr lang="it-IT" dirty="0" err="1" smtClean="0"/>
              <a:t>WoS</a:t>
            </a:r>
            <a:r>
              <a:rPr lang="it-IT" dirty="0" smtClean="0"/>
              <a:t>/</a:t>
            </a:r>
            <a:r>
              <a:rPr lang="it-IT" dirty="0" err="1" smtClean="0"/>
              <a:t>Scopus</a:t>
            </a:r>
            <a:r>
              <a:rPr lang="it-IT" dirty="0" smtClean="0"/>
              <a:t> or </a:t>
            </a:r>
            <a:r>
              <a:rPr lang="it-IT" dirty="0" err="1" smtClean="0"/>
              <a:t>explicitely</a:t>
            </a:r>
            <a:r>
              <a:rPr lang="it-IT" dirty="0" smtClean="0"/>
              <a:t> </a:t>
            </a: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dirty="0" err="1" smtClean="0"/>
              <a:t>l</a:t>
            </a:r>
            <a:r>
              <a:rPr lang="it-IT" dirty="0" err="1" smtClean="0"/>
              <a:t>ists</a:t>
            </a:r>
            <a:r>
              <a:rPr lang="it-IT" dirty="0" smtClean="0"/>
              <a:t> </a:t>
            </a:r>
            <a:r>
              <a:rPr lang="it-IT" dirty="0" smtClean="0"/>
              <a:t>of area-</a:t>
            </a:r>
            <a:r>
              <a:rPr lang="it-IT" dirty="0" err="1" smtClean="0"/>
              <a:t>specific</a:t>
            </a:r>
            <a:r>
              <a:rPr lang="it-IT" dirty="0" smtClean="0"/>
              <a:t> journal </a:t>
            </a:r>
            <a:r>
              <a:rPr lang="it-IT" dirty="0" err="1" smtClean="0"/>
              <a:t>rankings</a:t>
            </a:r>
            <a:r>
              <a:rPr lang="it-IT" dirty="0" smtClean="0"/>
              <a:t> (A, B, C, D)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/>
              <a:t>Citations</a:t>
            </a:r>
            <a:endParaRPr lang="it-IT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/>
              <a:t>Impact </a:t>
            </a:r>
            <a:r>
              <a:rPr lang="it-IT" dirty="0" err="1"/>
              <a:t>factor</a:t>
            </a:r>
            <a:r>
              <a:rPr lang="it-IT" dirty="0"/>
              <a:t> or </a:t>
            </a:r>
            <a:r>
              <a:rPr lang="it-IT" dirty="0" err="1"/>
              <a:t>Scopus</a:t>
            </a:r>
            <a:r>
              <a:rPr lang="it-IT" dirty="0"/>
              <a:t> SJR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Informed</a:t>
            </a:r>
            <a:r>
              <a:rPr lang="it-IT" dirty="0" smtClean="0"/>
              <a:t> </a:t>
            </a:r>
            <a:r>
              <a:rPr lang="it-IT" dirty="0" err="1" smtClean="0"/>
              <a:t>peer-review</a:t>
            </a:r>
            <a:r>
              <a:rPr lang="it-IT" dirty="0" smtClean="0"/>
              <a:t> (</a:t>
            </a:r>
            <a:r>
              <a:rPr lang="it-IT" dirty="0" smtClean="0"/>
              <a:t>IR) and Peer </a:t>
            </a:r>
            <a:r>
              <a:rPr lang="it-IT" dirty="0" err="1" smtClean="0"/>
              <a:t>review</a:t>
            </a:r>
            <a:r>
              <a:rPr lang="it-IT" dirty="0" smtClean="0"/>
              <a:t> for non-journal </a:t>
            </a:r>
            <a:r>
              <a:rPr lang="it-IT" dirty="0" err="1" smtClean="0"/>
              <a:t>articles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smtClean="0"/>
              <a:t>Soft </a:t>
            </a:r>
            <a:r>
              <a:rPr lang="it-IT" dirty="0" err="1" smtClean="0"/>
              <a:t>sciences</a:t>
            </a:r>
            <a:r>
              <a:rPr lang="it-IT" dirty="0" smtClean="0"/>
              <a:t>: </a:t>
            </a:r>
            <a:r>
              <a:rPr lang="it-IT" dirty="0" err="1" smtClean="0"/>
              <a:t>peer</a:t>
            </a:r>
            <a:r>
              <a:rPr lang="it-IT" dirty="0" smtClean="0"/>
              <a:t> </a:t>
            </a:r>
            <a:r>
              <a:rPr lang="it-IT" dirty="0" err="1" smtClean="0"/>
              <a:t>review</a:t>
            </a:r>
            <a:endParaRPr lang="it-IT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Countless</a:t>
            </a:r>
            <a:r>
              <a:rPr lang="it-IT" dirty="0" smtClean="0"/>
              <a:t> </a:t>
            </a:r>
            <a:r>
              <a:rPr lang="it-IT" dirty="0" err="1" smtClean="0"/>
              <a:t>details</a:t>
            </a:r>
            <a:r>
              <a:rPr lang="it-IT" dirty="0" smtClean="0"/>
              <a:t>: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evaluation</a:t>
            </a:r>
            <a:r>
              <a:rPr lang="it-IT" dirty="0" smtClean="0"/>
              <a:t> for </a:t>
            </a:r>
            <a:r>
              <a:rPr lang="it-IT" dirty="0" err="1" smtClean="0"/>
              <a:t>survey</a:t>
            </a:r>
            <a:r>
              <a:rPr lang="it-IT" dirty="0" smtClean="0"/>
              <a:t> </a:t>
            </a:r>
            <a:r>
              <a:rPr lang="it-IT" dirty="0" err="1" smtClean="0"/>
              <a:t>articles</a:t>
            </a:r>
            <a:endParaRPr lang="it-IT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thresholds</a:t>
            </a:r>
            <a:r>
              <a:rPr lang="it-IT" dirty="0" smtClean="0"/>
              <a:t> for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panels</a:t>
            </a:r>
            <a:r>
              <a:rPr lang="it-IT" dirty="0" smtClean="0"/>
              <a:t>, etc. etc.</a:t>
            </a:r>
          </a:p>
        </p:txBody>
      </p:sp>
      <p:sp>
        <p:nvSpPr>
          <p:cNvPr id="4198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51268BA-28C7-46D3-ABC0-A14095908F59}" type="datetime1">
              <a:rPr lang="it-IT" smtClean="0"/>
              <a:pPr/>
              <a:t>14/05/2013</a:t>
            </a:fld>
            <a:endParaRPr lang="it-IT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Task Force VQR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 smtClean="0"/>
              <a:t>Page </a:t>
            </a:r>
            <a:fld id="{3BE9DD65-B238-44C9-AD71-83F6C6920025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4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uiExpand="1" build="p"/>
    </p:bldLst>
  </p:timing>
</p:sld>
</file>

<file path=ppt/theme/theme1.xml><?xml version="1.0" encoding="utf-8"?>
<a:theme xmlns:a="http://schemas.openxmlformats.org/drawingml/2006/main" name="la sapienza">
  <a:themeElements>
    <a:clrScheme name="">
      <a:dk1>
        <a:srgbClr val="822433"/>
      </a:dk1>
      <a:lt1>
        <a:srgbClr val="FFFFFF"/>
      </a:lt1>
      <a:dk2>
        <a:srgbClr val="822433"/>
      </a:dk2>
      <a:lt2>
        <a:srgbClr val="808080"/>
      </a:lt2>
      <a:accent1>
        <a:srgbClr val="BBE0E3"/>
      </a:accent1>
      <a:accent2>
        <a:srgbClr val="FFFF00"/>
      </a:accent2>
      <a:accent3>
        <a:srgbClr val="FFFFFF"/>
      </a:accent3>
      <a:accent4>
        <a:srgbClr val="6E1D2A"/>
      </a:accent4>
      <a:accent5>
        <a:srgbClr val="DAEDEF"/>
      </a:accent5>
      <a:accent6>
        <a:srgbClr val="E7E700"/>
      </a:accent6>
      <a:hlink>
        <a:srgbClr val="0000FF"/>
      </a:hlink>
      <a:folHlink>
        <a:srgbClr val="FF0000"/>
      </a:folHlink>
    </a:clrScheme>
    <a:fontScheme name="la sapienza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9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noFill/>
        <a:ln w="28575" cap="flat" cmpd="sng" algn="ctr">
          <a:solidFill>
            <a:schemeClr val="accent5">
              <a:lumMod val="2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la sapienza 1">
        <a:dk1>
          <a:srgbClr val="000000"/>
        </a:dk1>
        <a:lt1>
          <a:srgbClr val="FFFFFF"/>
        </a:lt1>
        <a:dk2>
          <a:srgbClr val="FFFFFF"/>
        </a:dk2>
        <a:lt2>
          <a:srgbClr val="2D2015"/>
        </a:lt2>
        <a:accent1>
          <a:srgbClr val="7C7C7C"/>
        </a:accent1>
        <a:accent2>
          <a:srgbClr val="FFFF7E"/>
        </a:accent2>
        <a:accent3>
          <a:srgbClr val="FFFFFF"/>
        </a:accent3>
        <a:accent4>
          <a:srgbClr val="000000"/>
        </a:accent4>
        <a:accent5>
          <a:srgbClr val="BFBFBF"/>
        </a:accent5>
        <a:accent6>
          <a:srgbClr val="E7E772"/>
        </a:accent6>
        <a:hlink>
          <a:srgbClr val="066778"/>
        </a:hlink>
        <a:folHlink>
          <a:srgbClr val="8300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22433"/>
    </a:dk1>
    <a:lt1>
      <a:srgbClr val="FFFFFF"/>
    </a:lt1>
    <a:dk2>
      <a:srgbClr val="822433"/>
    </a:dk2>
    <a:lt2>
      <a:srgbClr val="808080"/>
    </a:lt2>
    <a:accent1>
      <a:srgbClr val="BBE0E3"/>
    </a:accent1>
    <a:accent2>
      <a:srgbClr val="FFFF00"/>
    </a:accent2>
    <a:accent3>
      <a:srgbClr val="FFFFFF"/>
    </a:accent3>
    <a:accent4>
      <a:srgbClr val="6E1D2A"/>
    </a:accent4>
    <a:accent5>
      <a:srgbClr val="DAEDEF"/>
    </a:accent5>
    <a:accent6>
      <a:srgbClr val="E7E700"/>
    </a:accent6>
    <a:hlink>
      <a:srgbClr val="0000FF"/>
    </a:hlink>
    <a:folHlink>
      <a:srgbClr val="FF0000"/>
    </a:folHlink>
  </a:clrScheme>
  <a:fontScheme name="la sapienza">
    <a:majorFont>
      <a:latin typeface="Arial"/>
      <a:ea typeface="MS PGothic"/>
      <a:cs typeface=""/>
    </a:majorFont>
    <a:minorFont>
      <a:latin typeface="Arial"/>
      <a:ea typeface="MS PGothic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Marco:Applications:Microsoft Office 2004:Modelli:Modelli personali:la sapienza.pot</Template>
  <TotalTime>6392</TotalTime>
  <Words>1541</Words>
  <Application>Microsoft Office PowerPoint</Application>
  <PresentationFormat>Presentazione su schermo (4:3)</PresentationFormat>
  <Paragraphs>444</Paragraphs>
  <Slides>34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la sapienza</vt:lpstr>
      <vt:lpstr>Support tools for the VQR Italian Research Assessment Exercise: the Sapienza Experience</vt:lpstr>
      <vt:lpstr>Outline</vt:lpstr>
      <vt:lpstr>The VQR National Research Assessment Exercise</vt:lpstr>
      <vt:lpstr>VQR in a nutshell (1/2)</vt:lpstr>
      <vt:lpstr>VQR in a nutshell (2/2)</vt:lpstr>
      <vt:lpstr>VQR grades and scores</vt:lpstr>
      <vt:lpstr>Products eligible for evaluation</vt:lpstr>
      <vt:lpstr>VQR evaluation panels (GEV) for Subject Areas</vt:lpstr>
      <vt:lpstr>Evaluation criteria</vt:lpstr>
      <vt:lpstr>Example: GEV 03 (Chemistry)</vt:lpstr>
      <vt:lpstr>Example: GEV 03 (Chemistry)</vt:lpstr>
      <vt:lpstr>VQR Timeline</vt:lpstr>
      <vt:lpstr>Outline</vt:lpstr>
      <vt:lpstr>Sapienza in a nutshell</vt:lpstr>
      <vt:lpstr>Selection approach</vt:lpstr>
      <vt:lpstr>Example: journal article in physics</vt:lpstr>
      <vt:lpstr>Surviving “big” data…</vt:lpstr>
      <vt:lpstr>VQRselect Web interface</vt:lpstr>
      <vt:lpstr>Manual validation of panel/subject category combination</vt:lpstr>
      <vt:lpstr>Optimization algorithm</vt:lpstr>
      <vt:lpstr>Optimization algorithm</vt:lpstr>
      <vt:lpstr>Optimization algorithm</vt:lpstr>
      <vt:lpstr>Critical aspects (1/2)</vt:lpstr>
      <vt:lpstr>Critical aspects (2/2)</vt:lpstr>
      <vt:lpstr>Sapienza timeline (3.5 months)</vt:lpstr>
      <vt:lpstr>Timeline of product selection</vt:lpstr>
      <vt:lpstr>Outline</vt:lpstr>
      <vt:lpstr>Selected products over 92% of expected</vt:lpstr>
      <vt:lpstr>Selected products: soft vs. hard sciences</vt:lpstr>
      <vt:lpstr>% selected products by type</vt:lpstr>
      <vt:lpstr>Estimated scores for submitted journal articles (hard sciences)</vt:lpstr>
      <vt:lpstr>Conclusions</vt:lpstr>
      <vt:lpstr>Future Work</vt:lpstr>
      <vt:lpstr>Presentazione standard di PowerPoint</vt:lpstr>
    </vt:vector>
  </TitlesOfParts>
  <Company>- -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- -</dc:creator>
  <cp:lastModifiedBy>Marco</cp:lastModifiedBy>
  <cp:revision>1095</cp:revision>
  <dcterms:created xsi:type="dcterms:W3CDTF">2006-11-20T16:13:10Z</dcterms:created>
  <dcterms:modified xsi:type="dcterms:W3CDTF">2013-05-14T07:59:41Z</dcterms:modified>
</cp:coreProperties>
</file>