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74" r:id="rId3"/>
    <p:sldId id="270" r:id="rId4"/>
    <p:sldId id="276" r:id="rId5"/>
    <p:sldId id="266" r:id="rId6"/>
    <p:sldId id="267" r:id="rId7"/>
    <p:sldId id="268" r:id="rId8"/>
    <p:sldId id="277" r:id="rId9"/>
    <p:sldId id="275" r:id="rId10"/>
    <p:sldId id="27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62" d="100"/>
          <a:sy n="162" d="100"/>
        </p:scale>
        <p:origin x="-153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99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265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601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285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0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94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46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07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36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02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527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45834"/>
            <a:ext cx="8229600" cy="7718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AC509-C12C-214C-BCE1-78AC48F6255F}" type="datetimeFigureOut">
              <a:rPr lang="en-US" smtClean="0"/>
              <a:t>21/11/17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DECEC-3D9E-B14B-8049-90C9878392D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4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0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oi.org/10.5281/zenodo.17065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66588"/>
            <a:ext cx="7772400" cy="3297169"/>
          </a:xfrm>
        </p:spPr>
        <p:txBody>
          <a:bodyPr>
            <a:noAutofit/>
          </a:bodyPr>
          <a:lstStyle/>
          <a:p>
            <a:r>
              <a:rPr lang="en-GB" sz="5400" dirty="0" smtClean="0"/>
              <a:t>OpenAIRE Guidelines </a:t>
            </a:r>
            <a:br>
              <a:rPr lang="en-GB" sz="5400" dirty="0" smtClean="0"/>
            </a:br>
            <a:r>
              <a:rPr lang="en-GB" sz="5400" dirty="0" smtClean="0"/>
              <a:t>for CRIS Managers 1.1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1876"/>
            <a:ext cx="6400800" cy="1917301"/>
          </a:xfrm>
        </p:spPr>
        <p:txBody>
          <a:bodyPr>
            <a:normAutofit/>
          </a:bodyPr>
          <a:lstStyle/>
          <a:p>
            <a:r>
              <a:rPr lang="en-GB" dirty="0" smtClean="0"/>
              <a:t>Jan </a:t>
            </a:r>
            <a:r>
              <a:rPr lang="en-GB" dirty="0" err="1" smtClean="0"/>
              <a:t>Dvořák</a:t>
            </a:r>
            <a:endParaRPr lang="en-GB" dirty="0" smtClean="0"/>
          </a:p>
          <a:p>
            <a:r>
              <a:rPr lang="en-GB" sz="1800" dirty="0" smtClean="0"/>
              <a:t>euroCRIS</a:t>
            </a:r>
            <a:br>
              <a:rPr lang="en-GB" sz="1800" dirty="0" smtClean="0"/>
            </a:br>
            <a:r>
              <a:rPr lang="en-GB" sz="1800" dirty="0" smtClean="0"/>
              <a:t>Czech Technical University</a:t>
            </a:r>
            <a:br>
              <a:rPr lang="en-GB" sz="1800" dirty="0" smtClean="0"/>
            </a:br>
            <a:r>
              <a:rPr lang="en-GB" sz="1800" dirty="0" smtClean="0"/>
              <a:t>Charles University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5816730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OpenAIRE CRIS Metadata </a:t>
            </a:r>
            <a:r>
              <a:rPr lang="en-GB" dirty="0"/>
              <a:t>I</a:t>
            </a:r>
            <a:r>
              <a:rPr lang="en-GB" dirty="0" smtClean="0"/>
              <a:t>nterchange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373" y="1600200"/>
            <a:ext cx="8797445" cy="4525963"/>
          </a:xfrm>
        </p:spPr>
        <p:txBody>
          <a:bodyPr/>
          <a:lstStyle/>
          <a:p>
            <a:r>
              <a:rPr lang="en-GB" dirty="0" smtClean="0"/>
              <a:t>CRIS</a:t>
            </a:r>
          </a:p>
          <a:p>
            <a:pPr lvl="1"/>
            <a:r>
              <a:rPr lang="en-GB" dirty="0" smtClean="0"/>
              <a:t>Institutional: publications &amp; other outputs, equipment</a:t>
            </a:r>
          </a:p>
          <a:p>
            <a:pPr lvl="1"/>
            <a:r>
              <a:rPr lang="en-GB" dirty="0" smtClean="0"/>
              <a:t>Funder: funding programmes, calls, projects</a:t>
            </a:r>
          </a:p>
          <a:p>
            <a:pPr lvl="1"/>
            <a:r>
              <a:rPr lang="en-GB" dirty="0" smtClean="0"/>
              <a:t>National/Regional: all of the above pre-aggregated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 OpenAIRE Aggregator</a:t>
            </a:r>
            <a:endParaRPr lang="en-GB" dirty="0"/>
          </a:p>
        </p:txBody>
      </p:sp>
      <p:sp>
        <p:nvSpPr>
          <p:cNvPr id="4" name="Down Arrow 3"/>
          <p:cNvSpPr/>
          <p:nvPr/>
        </p:nvSpPr>
        <p:spPr>
          <a:xfrm>
            <a:off x="640753" y="3841409"/>
            <a:ext cx="418189" cy="51115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664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Original Guidelines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945" y="1600200"/>
            <a:ext cx="8529565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err="1"/>
              <a:t>Houssos</a:t>
            </a:r>
            <a:r>
              <a:rPr lang="cs-CZ" dirty="0"/>
              <a:t>, N., </a:t>
            </a:r>
            <a:r>
              <a:rPr lang="cs-CZ" dirty="0" err="1"/>
              <a:t>Jörg</a:t>
            </a:r>
            <a:r>
              <a:rPr lang="cs-CZ" dirty="0"/>
              <a:t>, B., Dvořák, J. (2015):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OpenAIRE </a:t>
            </a:r>
            <a:r>
              <a:rPr lang="cs-CZ" sz="3600" dirty="0" err="1"/>
              <a:t>Guidelines</a:t>
            </a:r>
            <a:r>
              <a:rPr lang="cs-CZ" sz="3600" dirty="0"/>
              <a:t> </a:t>
            </a:r>
            <a:r>
              <a:rPr lang="cs-CZ" sz="3600" dirty="0" err="1"/>
              <a:t>for</a:t>
            </a:r>
            <a:r>
              <a:rPr lang="cs-CZ" sz="3600" dirty="0"/>
              <a:t> CRIS </a:t>
            </a:r>
            <a:r>
              <a:rPr lang="cs-CZ" sz="3600" dirty="0" err="1"/>
              <a:t>Managers</a:t>
            </a:r>
            <a:r>
              <a:rPr lang="cs-CZ" sz="3600" dirty="0"/>
              <a:t> 1.0</a:t>
            </a:r>
            <a:r>
              <a:rPr lang="cs-CZ" sz="3600" dirty="0" smtClean="0"/>
              <a:t>.</a:t>
            </a:r>
            <a:br>
              <a:rPr lang="cs-CZ" sz="3600" dirty="0" smtClean="0"/>
            </a:br>
            <a:r>
              <a:rPr lang="cs-CZ" sz="2400" dirty="0" smtClean="0"/>
              <a:t>DOI</a:t>
            </a:r>
            <a:r>
              <a:rPr lang="cs-CZ" sz="2400" dirty="0"/>
              <a:t>: </a:t>
            </a:r>
            <a:r>
              <a:rPr lang="cs-CZ" sz="2400" u="sng" dirty="0">
                <a:hlinkClick r:id="rId2"/>
              </a:rPr>
              <a:t>http://doi.org/10.5281/zenodo.17065</a:t>
            </a:r>
            <a:endParaRPr lang="en-US" sz="2400" dirty="0"/>
          </a:p>
          <a:p>
            <a:endParaRPr lang="en-GB" dirty="0" smtClean="0"/>
          </a:p>
          <a:p>
            <a:r>
              <a:rPr lang="en-GB" dirty="0" smtClean="0"/>
              <a:t>Seen as a step in the right direction</a:t>
            </a:r>
          </a:p>
          <a:p>
            <a:r>
              <a:rPr lang="en-GB" dirty="0" smtClean="0"/>
              <a:t>More steps needed</a:t>
            </a:r>
          </a:p>
        </p:txBody>
      </p:sp>
    </p:spTree>
    <p:extLst>
      <p:ext uri="{BB962C8B-B14F-4D97-AF65-F5344CB8AC3E}">
        <p14:creationId xmlns:p14="http://schemas.microsoft.com/office/powerpoint/2010/main" val="3855389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435" y="645834"/>
            <a:ext cx="8913709" cy="771803"/>
          </a:xfrm>
        </p:spPr>
        <p:txBody>
          <a:bodyPr>
            <a:normAutofit/>
          </a:bodyPr>
          <a:lstStyle/>
          <a:p>
            <a:r>
              <a:rPr lang="en-GB" dirty="0" smtClean="0"/>
              <a:t>Metadata interchange format </a:t>
            </a:r>
            <a:r>
              <a:rPr lang="en-GB" dirty="0" err="1" smtClean="0"/>
              <a:t>wishlist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5880"/>
            <a:ext cx="8229600" cy="4525963"/>
          </a:xfrm>
        </p:spPr>
        <p:txBody>
          <a:bodyPr/>
          <a:lstStyle/>
          <a:p>
            <a:r>
              <a:rPr lang="en-GB" dirty="0" smtClean="0"/>
              <a:t>Less fragmented</a:t>
            </a:r>
          </a:p>
          <a:p>
            <a:pPr lvl="1"/>
            <a:r>
              <a:rPr lang="en-GB" dirty="0"/>
              <a:t>i</a:t>
            </a:r>
            <a:r>
              <a:rPr lang="en-GB" dirty="0" smtClean="0"/>
              <a:t>.e., offer de-normalized views of the information</a:t>
            </a:r>
          </a:p>
          <a:p>
            <a:r>
              <a:rPr lang="en-GB" dirty="0" smtClean="0"/>
              <a:t>More suitable for APIs</a:t>
            </a:r>
          </a:p>
          <a:p>
            <a:pPr lvl="1"/>
            <a:r>
              <a:rPr lang="en-GB" dirty="0" smtClean="0"/>
              <a:t>Incl. OAI-PMH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Less cryptic</a:t>
            </a:r>
          </a:p>
          <a:p>
            <a:pPr lvl="1"/>
            <a:r>
              <a:rPr lang="en-GB" dirty="0" smtClean="0"/>
              <a:t>UUIDs for semantic terms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92538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" y="657878"/>
            <a:ext cx="9144000" cy="60280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&lt;Publication </a:t>
            </a:r>
            <a:r>
              <a:rPr lang="en-US" sz="1400" dirty="0" err="1">
                <a:latin typeface="Arial Narrow"/>
                <a:cs typeface="Arial Narrow"/>
              </a:rPr>
              <a:t>xmlns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-profile/1.1/"</a:t>
            </a:r>
            <a:r>
              <a:rPr lang="en-US" sz="1400" dirty="0">
                <a:latin typeface="Arial Narrow"/>
                <a:cs typeface="Arial Narrow"/>
              </a:rPr>
              <a:t> id=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852734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  <a:tabLst>
                <a:tab pos="446088" algn="l"/>
              </a:tabLst>
            </a:pPr>
            <a:r>
              <a:rPr lang="en-US" sz="1400" dirty="0">
                <a:latin typeface="Arial Narrow"/>
                <a:cs typeface="Arial Narrow"/>
              </a:rPr>
              <a:t>	&lt;Type </a:t>
            </a:r>
            <a:r>
              <a:rPr lang="en-US" sz="1400" dirty="0" err="1">
                <a:latin typeface="Arial Narrow"/>
                <a:cs typeface="Arial Narrow"/>
              </a:rPr>
              <a:t>xmlns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-profile/vocab/</a:t>
            </a:r>
            <a:r>
              <a:rPr lang="en-US" sz="1400" i="1" dirty="0" err="1">
                <a:latin typeface="Arial Narrow"/>
                <a:cs typeface="Arial Narrow"/>
              </a:rPr>
              <a:t>COAR_Publication_Types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http://</a:t>
            </a:r>
            <a:r>
              <a:rPr lang="en-US" sz="1400" b="1" dirty="0" err="1">
                <a:latin typeface="Arial Narrow"/>
                <a:cs typeface="Arial Narrow"/>
              </a:rPr>
              <a:t>purl.org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err="1">
                <a:latin typeface="Arial Narrow"/>
                <a:cs typeface="Arial Narrow"/>
              </a:rPr>
              <a:t>coar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err="1">
                <a:latin typeface="Arial Narrow"/>
                <a:cs typeface="Arial Narrow"/>
              </a:rPr>
              <a:t>resource_type</a:t>
            </a:r>
            <a:r>
              <a:rPr lang="en-US" sz="1400" b="1" dirty="0">
                <a:latin typeface="Arial Narrow"/>
                <a:cs typeface="Arial Narrow"/>
              </a:rPr>
              <a:t>/c_6501</a:t>
            </a:r>
            <a:r>
              <a:rPr lang="en-US" sz="1400" dirty="0">
                <a:latin typeface="Arial Narrow"/>
                <a:cs typeface="Arial Narrow"/>
              </a:rPr>
              <a:t>&lt;!-- journal article --&gt;&lt;/Type&gt;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&lt;Title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Strong selection against hybrids maintains a narrow contact zone between morphologically cryptic lineages in a rainforest lizard</a:t>
            </a:r>
            <a:r>
              <a:rPr lang="en-US" sz="1400" dirty="0">
                <a:latin typeface="Arial Narrow"/>
                <a:cs typeface="Arial Narrow"/>
              </a:rPr>
              <a:t>&lt;/Title&gt;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</a:t>
            </a:r>
            <a:r>
              <a:rPr lang="en-US" sz="1400" dirty="0" err="1">
                <a:latin typeface="Arial Narrow"/>
                <a:cs typeface="Arial Narrow"/>
              </a:rPr>
              <a:t>PublishedIn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&lt;</a:t>
            </a:r>
            <a:r>
              <a:rPr lang="en-US" sz="1400" dirty="0" smtClean="0">
                <a:latin typeface="Arial Narrow"/>
                <a:cs typeface="Arial Narrow"/>
              </a:rPr>
              <a:t>Publication </a:t>
            </a:r>
            <a:r>
              <a:rPr lang="en-US" sz="1400" dirty="0">
                <a:latin typeface="Arial Narrow"/>
                <a:cs typeface="Arial Narrow"/>
              </a:rPr>
              <a:t>id=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 smtClean="0">
                <a:latin typeface="Arial Narrow"/>
                <a:cs typeface="Arial Narrow"/>
              </a:rPr>
              <a:t>893204</a:t>
            </a:r>
            <a:r>
              <a:rPr lang="en-US" sz="1400" i="1" dirty="0" smtClean="0">
                <a:latin typeface="Arial Narrow"/>
                <a:cs typeface="Arial Narrow"/>
              </a:rPr>
              <a:t>”</a:t>
            </a:r>
            <a:r>
              <a:rPr lang="en-US" sz="1400" dirty="0" smtClean="0">
                <a:latin typeface="Arial Narrow"/>
                <a:cs typeface="Arial Narrow"/>
              </a:rPr>
              <a:t>&gt;</a:t>
            </a:r>
            <a:endParaRPr lang="en-US" sz="1400" dirty="0">
              <a:latin typeface="Arial Narrow"/>
              <a:cs typeface="Arial Narrow"/>
            </a:endParaRP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&lt;Title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Evolution</a:t>
            </a:r>
            <a:r>
              <a:rPr lang="en-US" sz="1400" dirty="0">
                <a:latin typeface="Arial Narrow"/>
                <a:cs typeface="Arial Narrow"/>
              </a:rPr>
              <a:t>&lt;/Title&gt;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&lt;Type scheme=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-profile/vocab/</a:t>
            </a:r>
            <a:r>
              <a:rPr lang="en-US" sz="1400" i="1" dirty="0" err="1">
                <a:latin typeface="Arial Narrow"/>
                <a:cs typeface="Arial Narrow"/>
              </a:rPr>
              <a:t>COAR_Publication_Types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http://</a:t>
            </a:r>
            <a:r>
              <a:rPr lang="en-US" sz="1400" b="1" dirty="0" err="1">
                <a:latin typeface="Arial Narrow"/>
                <a:cs typeface="Arial Narrow"/>
              </a:rPr>
              <a:t>purl.org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err="1">
                <a:latin typeface="Arial Narrow"/>
                <a:cs typeface="Arial Narrow"/>
              </a:rPr>
              <a:t>coar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err="1">
                <a:latin typeface="Arial Narrow"/>
                <a:cs typeface="Arial Narrow"/>
              </a:rPr>
              <a:t>resource_type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smtClean="0">
                <a:latin typeface="Arial Narrow"/>
                <a:cs typeface="Arial Narrow"/>
              </a:rPr>
              <a:t>c_0640</a:t>
            </a:r>
            <a:r>
              <a:rPr lang="en-US" sz="1400" dirty="0" smtClean="0">
                <a:latin typeface="Arial Narrow"/>
                <a:cs typeface="Arial Narrow"/>
              </a:rPr>
              <a:t>&lt;!</a:t>
            </a:r>
            <a:r>
              <a:rPr lang="en-US" sz="1400" dirty="0" smtClean="0">
                <a:latin typeface="Arial Narrow"/>
                <a:cs typeface="Arial Narrow"/>
              </a:rPr>
              <a:t>--</a:t>
            </a:r>
            <a:r>
              <a:rPr lang="en-US" sz="1400" dirty="0" smtClean="0">
                <a:latin typeface="Arial Narrow"/>
                <a:cs typeface="Arial Narrow"/>
              </a:rPr>
              <a:t> journal --&gt;&lt;</a:t>
            </a:r>
            <a:r>
              <a:rPr lang="en-US" sz="1400" dirty="0">
                <a:latin typeface="Arial Narrow"/>
                <a:cs typeface="Arial Narrow"/>
              </a:rPr>
              <a:t>/Type&gt;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&lt;Identifier type=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-profile/vocab/</a:t>
            </a:r>
            <a:r>
              <a:rPr lang="en-US" sz="1400" i="1" dirty="0" err="1">
                <a:latin typeface="Arial Narrow"/>
                <a:cs typeface="Arial Narrow"/>
              </a:rPr>
              <a:t>IdentifierTypes#EISSN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1558-5646</a:t>
            </a:r>
            <a:r>
              <a:rPr lang="en-US" sz="1400" dirty="0">
                <a:latin typeface="Arial Narrow"/>
                <a:cs typeface="Arial Narrow"/>
              </a:rPr>
              <a:t>&lt;/Identifier&gt;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&lt;Publishers</a:t>
            </a:r>
            <a:r>
              <a:rPr lang="en-US" sz="1400" dirty="0" smtClean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</a:t>
            </a:r>
            <a:r>
              <a:rPr lang="en-US" sz="1400" dirty="0" smtClean="0">
                <a:latin typeface="Arial Narrow"/>
                <a:cs typeface="Arial Narrow"/>
              </a:rPr>
              <a:t>			&lt;!-- [ </a:t>
            </a:r>
            <a:r>
              <a:rPr lang="mr-IN" sz="1400" dirty="0" smtClean="0">
                <a:latin typeface="Arial Narrow"/>
                <a:cs typeface="Arial Narrow"/>
              </a:rPr>
              <a:t>…</a:t>
            </a:r>
            <a:r>
              <a:rPr lang="en-US" sz="1400" dirty="0" smtClean="0">
                <a:latin typeface="Arial Narrow"/>
                <a:cs typeface="Arial Narrow"/>
              </a:rPr>
              <a:t> ] --&gt;</a:t>
            </a:r>
            <a:endParaRPr lang="en-US" sz="1400" dirty="0">
              <a:latin typeface="Arial Narrow"/>
              <a:cs typeface="Arial Narrow"/>
            </a:endParaRP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&lt;/Publishers&gt;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&lt;/</a:t>
            </a:r>
            <a:r>
              <a:rPr lang="en-US" sz="1400" dirty="0" smtClean="0">
                <a:latin typeface="Arial Narrow"/>
                <a:cs typeface="Arial Narrow"/>
              </a:rPr>
              <a:t>Publication&gt;</a:t>
            </a:r>
            <a:endParaRPr lang="en-US" sz="1400" dirty="0">
              <a:latin typeface="Arial Narrow"/>
              <a:cs typeface="Arial Narrow"/>
            </a:endParaRP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&lt;/</a:t>
            </a:r>
            <a:r>
              <a:rPr lang="en-US" sz="1400" dirty="0" err="1">
                <a:latin typeface="Arial Narrow"/>
                <a:cs typeface="Arial Narrow"/>
              </a:rPr>
              <a:t>PublishedIn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&lt;Volume&gt;</a:t>
            </a:r>
            <a:r>
              <a:rPr lang="en-US" sz="1400" b="1" dirty="0">
                <a:latin typeface="Arial Narrow"/>
                <a:cs typeface="Arial Narrow"/>
              </a:rPr>
              <a:t>66</a:t>
            </a:r>
            <a:r>
              <a:rPr lang="en-US" sz="1400" dirty="0">
                <a:latin typeface="Arial Narrow"/>
                <a:cs typeface="Arial Narrow"/>
              </a:rPr>
              <a:t>&lt;/Volume&gt;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&lt;Issue&gt;</a:t>
            </a:r>
            <a:r>
              <a:rPr lang="en-US" sz="1400" b="1" dirty="0">
                <a:latin typeface="Arial Narrow"/>
                <a:cs typeface="Arial Narrow"/>
              </a:rPr>
              <a:t>5</a:t>
            </a:r>
            <a:r>
              <a:rPr lang="en-US" sz="1400" dirty="0">
                <a:latin typeface="Arial Narrow"/>
                <a:cs typeface="Arial Narrow"/>
              </a:rPr>
              <a:t>&lt;/Issue&gt;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</a:t>
            </a:r>
            <a:r>
              <a:rPr lang="en-US" sz="1400" dirty="0" err="1">
                <a:latin typeface="Arial Narrow"/>
                <a:cs typeface="Arial Narrow"/>
              </a:rPr>
              <a:t>StartPage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1474</a:t>
            </a:r>
            <a:r>
              <a:rPr lang="en-US" sz="1400" dirty="0">
                <a:latin typeface="Arial Narrow"/>
                <a:cs typeface="Arial Narrow"/>
              </a:rPr>
              <a:t>&lt;/</a:t>
            </a:r>
            <a:r>
              <a:rPr lang="en-US" sz="1400" dirty="0" err="1">
                <a:latin typeface="Arial Narrow"/>
                <a:cs typeface="Arial Narrow"/>
              </a:rPr>
              <a:t>StartPage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</a:t>
            </a:r>
            <a:r>
              <a:rPr lang="en-US" sz="1400" dirty="0" err="1">
                <a:latin typeface="Arial Narrow"/>
                <a:cs typeface="Arial Narrow"/>
              </a:rPr>
              <a:t>EndPage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1489</a:t>
            </a:r>
            <a:r>
              <a:rPr lang="en-US" sz="1400" dirty="0">
                <a:latin typeface="Arial Narrow"/>
                <a:cs typeface="Arial Narrow"/>
              </a:rPr>
              <a:t>&lt;/</a:t>
            </a:r>
            <a:r>
              <a:rPr lang="en-US" sz="1400" dirty="0" err="1">
                <a:latin typeface="Arial Narrow"/>
                <a:cs typeface="Arial Narrow"/>
              </a:rPr>
              <a:t>EndPage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&lt;Identifier type=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-profile/vocab/</a:t>
            </a:r>
            <a:r>
              <a:rPr lang="en-US" sz="1400" i="1" dirty="0" err="1">
                <a:latin typeface="Arial Narrow"/>
                <a:cs typeface="Arial Narrow"/>
              </a:rPr>
              <a:t>IdentifierTypes#DOI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10.1111/J.1558-5646.2011.01539.X</a:t>
            </a:r>
            <a:r>
              <a:rPr lang="en-US" sz="1400" dirty="0">
                <a:latin typeface="Arial Narrow"/>
                <a:cs typeface="Arial Narrow"/>
              </a:rPr>
              <a:t>&lt;/Identifier&gt;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Arial Narrow"/>
                <a:cs typeface="Arial Narrow"/>
              </a:rPr>
              <a:t>	&lt;!-- [ </a:t>
            </a:r>
            <a:r>
              <a:rPr lang="mr-IN" sz="1400" dirty="0">
                <a:solidFill>
                  <a:schemeClr val="bg1">
                    <a:lumMod val="50000"/>
                  </a:schemeClr>
                </a:solidFill>
                <a:latin typeface="Arial Narrow"/>
                <a:cs typeface="Arial Narrow"/>
              </a:rPr>
              <a:t>…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Arial Narrow"/>
                <a:cs typeface="Arial Narrow"/>
              </a:rPr>
              <a:t> ] --&gt;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Arial Narrow"/>
                <a:cs typeface="Arial Narrow"/>
              </a:rPr>
              <a:t>&lt;/Publication&gt;</a:t>
            </a:r>
          </a:p>
          <a:p>
            <a:pPr marL="0" indent="0">
              <a:buNone/>
            </a:pPr>
            <a:endParaRPr lang="en-GB" sz="1200" dirty="0">
              <a:latin typeface="Arial Narrow"/>
              <a:cs typeface="Arial Narrow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2399026"/>
            <a:ext cx="9143999" cy="1709110"/>
          </a:xfrm>
          <a:prstGeom prst="rect">
            <a:avLst/>
          </a:prstGeom>
          <a:solidFill>
            <a:srgbClr val="008000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552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" y="657878"/>
            <a:ext cx="9144000" cy="60280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&lt;Publication </a:t>
            </a:r>
            <a:r>
              <a:rPr lang="en-US" sz="1400" dirty="0" err="1">
                <a:solidFill>
                  <a:srgbClr val="7F7F7F"/>
                </a:solidFill>
                <a:latin typeface="Arial Narrow"/>
                <a:cs typeface="Arial Narrow"/>
              </a:rPr>
              <a:t>xmlns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=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solidFill>
                  <a:srgbClr val="7F7F7F"/>
                </a:solidFill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/</a:t>
            </a:r>
            <a:r>
              <a:rPr lang="en-US" sz="1400" i="1" dirty="0" err="1">
                <a:solidFill>
                  <a:srgbClr val="7F7F7F"/>
                </a:solidFill>
                <a:latin typeface="Arial Narrow"/>
                <a:cs typeface="Arial Narrow"/>
              </a:rPr>
              <a:t>cerif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-profile/1.1/"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 id=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"</a:t>
            </a:r>
            <a:r>
              <a:rPr lang="en-US" sz="1400" b="1" i="1" dirty="0">
                <a:solidFill>
                  <a:srgbClr val="7F7F7F"/>
                </a:solidFill>
                <a:latin typeface="Arial Narrow"/>
                <a:cs typeface="Arial Narrow"/>
              </a:rPr>
              <a:t>852734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"</a:t>
            </a:r>
            <a:r>
              <a:rPr lang="en-US" sz="1400" dirty="0" smtClean="0">
                <a:solidFill>
                  <a:srgbClr val="7F7F7F"/>
                </a:solidFill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	&lt;!-- [ </a:t>
            </a:r>
            <a:r>
              <a:rPr lang="mr-IN" sz="1400" dirty="0">
                <a:solidFill>
                  <a:srgbClr val="7F7F7F"/>
                </a:solidFill>
                <a:latin typeface="Arial Narrow"/>
                <a:cs typeface="Arial Narrow"/>
              </a:rPr>
              <a:t>…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 ] --&gt;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&lt;Authors&gt;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&lt;Author&gt;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&lt;Person&gt;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&lt;</a:t>
            </a:r>
            <a:r>
              <a:rPr lang="en-US" sz="1400" dirty="0" err="1">
                <a:latin typeface="Arial Narrow"/>
                <a:cs typeface="Arial Narrow"/>
              </a:rPr>
              <a:t>PersonName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&lt;</a:t>
            </a:r>
            <a:r>
              <a:rPr lang="en-US" sz="1400" dirty="0" err="1">
                <a:latin typeface="Arial Narrow"/>
                <a:cs typeface="Arial Narrow"/>
              </a:rPr>
              <a:t>FamilyNames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 err="1">
                <a:latin typeface="Arial Narrow"/>
                <a:cs typeface="Arial Narrow"/>
              </a:rPr>
              <a:t>Singhal</a:t>
            </a:r>
            <a:r>
              <a:rPr lang="en-US" sz="1400" dirty="0">
                <a:latin typeface="Arial Narrow"/>
                <a:cs typeface="Arial Narrow"/>
              </a:rPr>
              <a:t>&lt;/</a:t>
            </a:r>
            <a:r>
              <a:rPr lang="en-US" sz="1400" dirty="0" err="1">
                <a:latin typeface="Arial Narrow"/>
                <a:cs typeface="Arial Narrow"/>
              </a:rPr>
              <a:t>FamilyNames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&lt;</a:t>
            </a:r>
            <a:r>
              <a:rPr lang="en-US" sz="1400" dirty="0" err="1">
                <a:latin typeface="Arial Narrow"/>
                <a:cs typeface="Arial Narrow"/>
              </a:rPr>
              <a:t>FirstNames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 err="1">
                <a:latin typeface="Arial Narrow"/>
                <a:cs typeface="Arial Narrow"/>
              </a:rPr>
              <a:t>Sonal</a:t>
            </a:r>
            <a:r>
              <a:rPr lang="en-US" sz="1400" dirty="0">
                <a:latin typeface="Arial Narrow"/>
                <a:cs typeface="Arial Narrow"/>
              </a:rPr>
              <a:t>&lt;/</a:t>
            </a:r>
            <a:r>
              <a:rPr lang="en-US" sz="1400" dirty="0" err="1">
                <a:latin typeface="Arial Narrow"/>
                <a:cs typeface="Arial Narrow"/>
              </a:rPr>
              <a:t>FirstNames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&lt;/</a:t>
            </a:r>
            <a:r>
              <a:rPr lang="en-US" sz="1400" dirty="0" err="1">
                <a:latin typeface="Arial Narrow"/>
                <a:cs typeface="Arial Narrow"/>
              </a:rPr>
              <a:t>PersonName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&lt;/Person&gt;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&lt;Affiliation&gt;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&lt;</a:t>
            </a:r>
            <a:r>
              <a:rPr lang="en-US" sz="1400" dirty="0" err="1">
                <a:latin typeface="Arial Narrow"/>
                <a:cs typeface="Arial Narrow"/>
              </a:rPr>
              <a:t>OrgUnit</a:t>
            </a:r>
            <a:r>
              <a:rPr lang="en-US" sz="1400" dirty="0">
                <a:latin typeface="Arial Narrow"/>
                <a:cs typeface="Arial Narrow"/>
              </a:rPr>
              <a:t> id=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301248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&lt;Name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Museum of Vertebrate Zoology</a:t>
            </a:r>
            <a:r>
              <a:rPr lang="en-US" sz="1400" dirty="0">
                <a:latin typeface="Arial Narrow"/>
                <a:cs typeface="Arial Narrow"/>
              </a:rPr>
              <a:t>&lt;/Name&gt;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&lt;</a:t>
            </a:r>
            <a:r>
              <a:rPr lang="en-US" sz="1400" dirty="0" err="1">
                <a:latin typeface="Arial Narrow"/>
                <a:cs typeface="Arial Narrow"/>
              </a:rPr>
              <a:t>PartOf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	&lt;</a:t>
            </a:r>
            <a:r>
              <a:rPr lang="en-US" sz="1400" dirty="0" err="1">
                <a:latin typeface="Arial Narrow"/>
                <a:cs typeface="Arial Narrow"/>
              </a:rPr>
              <a:t>OrgUnit</a:t>
            </a:r>
            <a:r>
              <a:rPr lang="en-US" sz="1400" dirty="0">
                <a:latin typeface="Arial Narrow"/>
                <a:cs typeface="Arial Narrow"/>
              </a:rPr>
              <a:t> id=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329384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		&lt;Name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University of California, Berkeley</a:t>
            </a:r>
            <a:r>
              <a:rPr lang="en-US" sz="1400" dirty="0">
                <a:latin typeface="Arial Narrow"/>
                <a:cs typeface="Arial Narrow"/>
              </a:rPr>
              <a:t>&lt;/Name&gt;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	&lt;/</a:t>
            </a:r>
            <a:r>
              <a:rPr lang="en-US" sz="1400" dirty="0" err="1">
                <a:latin typeface="Arial Narrow"/>
                <a:cs typeface="Arial Narrow"/>
              </a:rPr>
              <a:t>OrgUnit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	&lt;/</a:t>
            </a:r>
            <a:r>
              <a:rPr lang="en-US" sz="1400" dirty="0" err="1">
                <a:latin typeface="Arial Narrow"/>
                <a:cs typeface="Arial Narrow"/>
              </a:rPr>
              <a:t>PartOf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	&lt;/</a:t>
            </a:r>
            <a:r>
              <a:rPr lang="en-US" sz="1400" dirty="0" err="1">
                <a:latin typeface="Arial Narrow"/>
                <a:cs typeface="Arial Narrow"/>
              </a:rPr>
              <a:t>OrgUnit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&lt;/Affiliation</a:t>
            </a:r>
            <a:r>
              <a:rPr lang="en-US" sz="1400" dirty="0" smtClean="0">
                <a:latin typeface="Arial Narrow"/>
                <a:cs typeface="Arial Narrow"/>
              </a:rPr>
              <a:t>&gt;  &lt;!-- [ </a:t>
            </a:r>
            <a:r>
              <a:rPr lang="mr-IN" sz="1400" dirty="0" smtClean="0">
                <a:latin typeface="Arial Narrow"/>
                <a:cs typeface="Arial Narrow"/>
              </a:rPr>
              <a:t>…</a:t>
            </a:r>
            <a:r>
              <a:rPr lang="en-US" sz="1400" dirty="0" smtClean="0">
                <a:latin typeface="Arial Narrow"/>
                <a:cs typeface="Arial Narrow"/>
              </a:rPr>
              <a:t> ] --&gt;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</a:t>
            </a:r>
            <a:r>
              <a:rPr lang="en-US" sz="1400" dirty="0" smtClean="0">
                <a:latin typeface="Arial Narrow"/>
                <a:cs typeface="Arial Narrow"/>
              </a:rPr>
              <a:t>	&lt;/Author&gt;  </a:t>
            </a:r>
            <a:r>
              <a:rPr lang="en-US" sz="1400" dirty="0">
                <a:latin typeface="Arial Narrow"/>
                <a:cs typeface="Arial Narrow"/>
              </a:rPr>
              <a:t>&lt;!-- [ </a:t>
            </a:r>
            <a:r>
              <a:rPr lang="mr-IN" sz="1400" dirty="0">
                <a:latin typeface="Arial Narrow"/>
                <a:cs typeface="Arial Narrow"/>
              </a:rPr>
              <a:t>…</a:t>
            </a:r>
            <a:r>
              <a:rPr lang="en-US" sz="1400" dirty="0">
                <a:latin typeface="Arial Narrow"/>
                <a:cs typeface="Arial Narrow"/>
              </a:rPr>
              <a:t> ] --&gt;</a:t>
            </a:r>
            <a:endParaRPr lang="en-US" sz="1400" dirty="0" smtClean="0">
              <a:latin typeface="Arial Narrow"/>
              <a:cs typeface="Arial Narrow"/>
            </a:endParaRP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</a:t>
            </a:r>
            <a:r>
              <a:rPr lang="en-US" sz="1400" dirty="0" smtClean="0">
                <a:latin typeface="Arial Narrow"/>
                <a:cs typeface="Arial Narrow"/>
              </a:rPr>
              <a:t>&lt;/Authors&gt;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	&lt;!-- [ </a:t>
            </a:r>
            <a:r>
              <a:rPr lang="mr-IN" sz="1400" dirty="0">
                <a:solidFill>
                  <a:srgbClr val="7F7F7F"/>
                </a:solidFill>
                <a:latin typeface="Arial Narrow"/>
                <a:cs typeface="Arial Narrow"/>
              </a:rPr>
              <a:t>…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 ] --</a:t>
            </a:r>
            <a:r>
              <a:rPr lang="en-US" sz="1400" dirty="0" smtClean="0">
                <a:solidFill>
                  <a:srgbClr val="7F7F7F"/>
                </a:solidFill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 smtClean="0">
                <a:solidFill>
                  <a:srgbClr val="7F7F7F"/>
                </a:solidFill>
                <a:latin typeface="Arial Narrow"/>
                <a:cs typeface="Arial Narrow"/>
              </a:rPr>
              <a:t>&lt;/Publication&gt;</a:t>
            </a:r>
            <a:endParaRPr lang="en-US" sz="1400" dirty="0">
              <a:solidFill>
                <a:srgbClr val="7F7F7F"/>
              </a:solidFill>
              <a:latin typeface="Arial Narrow"/>
              <a:cs typeface="Arial Narrow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3253580"/>
            <a:ext cx="9144000" cy="2563665"/>
          </a:xfrm>
          <a:prstGeom prst="rect">
            <a:avLst/>
          </a:prstGeom>
          <a:solidFill>
            <a:srgbClr val="008000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494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" y="657878"/>
            <a:ext cx="9144000" cy="60280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&lt;Publication </a:t>
            </a:r>
            <a:r>
              <a:rPr lang="en-US" sz="1400" dirty="0" err="1">
                <a:solidFill>
                  <a:srgbClr val="7F7F7F"/>
                </a:solidFill>
                <a:latin typeface="Arial Narrow"/>
                <a:cs typeface="Arial Narrow"/>
              </a:rPr>
              <a:t>xmlns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=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solidFill>
                  <a:srgbClr val="7F7F7F"/>
                </a:solidFill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/</a:t>
            </a:r>
            <a:r>
              <a:rPr lang="en-US" sz="1400" i="1" dirty="0" err="1">
                <a:solidFill>
                  <a:srgbClr val="7F7F7F"/>
                </a:solidFill>
                <a:latin typeface="Arial Narrow"/>
                <a:cs typeface="Arial Narrow"/>
              </a:rPr>
              <a:t>cerif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-profile/1.1/"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 id=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"</a:t>
            </a:r>
            <a:r>
              <a:rPr lang="en-US" sz="1400" b="1" i="1" dirty="0">
                <a:solidFill>
                  <a:srgbClr val="7F7F7F"/>
                </a:solidFill>
                <a:latin typeface="Arial Narrow"/>
                <a:cs typeface="Arial Narrow"/>
              </a:rPr>
              <a:t>852734</a:t>
            </a:r>
            <a:r>
              <a:rPr lang="en-US" sz="1400" i="1" dirty="0">
                <a:solidFill>
                  <a:srgbClr val="7F7F7F"/>
                </a:solidFill>
                <a:latin typeface="Arial Narrow"/>
                <a:cs typeface="Arial Narrow"/>
              </a:rPr>
              <a:t>"</a:t>
            </a:r>
            <a:r>
              <a:rPr lang="en-US" sz="1400" dirty="0" smtClean="0">
                <a:solidFill>
                  <a:srgbClr val="7F7F7F"/>
                </a:solidFill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	&lt;!-- [ </a:t>
            </a:r>
            <a:r>
              <a:rPr lang="mr-IN" sz="1400" dirty="0">
                <a:solidFill>
                  <a:srgbClr val="7F7F7F"/>
                </a:solidFill>
                <a:latin typeface="Arial Narrow"/>
                <a:cs typeface="Arial Narrow"/>
              </a:rPr>
              <a:t>…</a:t>
            </a:r>
            <a:r>
              <a:rPr lang="en-US" sz="1400" dirty="0">
                <a:solidFill>
                  <a:srgbClr val="7F7F7F"/>
                </a:solidFill>
                <a:latin typeface="Arial Narrow"/>
                <a:cs typeface="Arial Narrow"/>
              </a:rPr>
              <a:t> ] --&gt;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&lt;Keyword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hybrid zones</a:t>
            </a:r>
            <a:r>
              <a:rPr lang="en-US" sz="1400" dirty="0">
                <a:latin typeface="Arial Narrow"/>
                <a:cs typeface="Arial Narrow"/>
              </a:rPr>
              <a:t>&lt;/Keyword&gt;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&lt;Keyword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 err="1">
                <a:latin typeface="Arial Narrow"/>
                <a:cs typeface="Arial Narrow"/>
              </a:rPr>
              <a:t>phylogeography</a:t>
            </a:r>
            <a:r>
              <a:rPr lang="en-US" sz="1400" dirty="0">
                <a:latin typeface="Arial Narrow"/>
                <a:cs typeface="Arial Narrow"/>
              </a:rPr>
              <a:t>&lt;/Keyword&gt;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&lt;Abstract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Phenotypically cryptic lineages comprise an important yet understudied part of biodiversity;</a:t>
            </a:r>
            <a:r>
              <a:rPr lang="en-US" sz="1400" dirty="0">
                <a:latin typeface="Arial Narrow"/>
                <a:cs typeface="Arial Narrow"/>
              </a:rPr>
              <a:t> </a:t>
            </a:r>
            <a:r>
              <a:rPr lang="en-US" sz="1400" dirty="0" smtClean="0">
                <a:latin typeface="Arial Narrow"/>
                <a:cs typeface="Arial Narrow"/>
              </a:rPr>
              <a:t> 		&lt;!-- [</a:t>
            </a:r>
            <a:r>
              <a:rPr lang="mr-IN" sz="1400" dirty="0" smtClean="0">
                <a:latin typeface="Arial Narrow"/>
                <a:cs typeface="Arial Narrow"/>
              </a:rPr>
              <a:t>…</a:t>
            </a:r>
            <a:r>
              <a:rPr lang="en-US" sz="1400" dirty="0" smtClean="0">
                <a:latin typeface="Arial Narrow"/>
                <a:cs typeface="Arial Narrow"/>
              </a:rPr>
              <a:t>] --&gt;&lt;</a:t>
            </a:r>
            <a:r>
              <a:rPr lang="en-US" sz="1400" dirty="0">
                <a:latin typeface="Arial Narrow"/>
                <a:cs typeface="Arial Narrow"/>
              </a:rPr>
              <a:t>/Abstract&gt;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&lt;References&gt;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&lt;Product id=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729487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&lt;Type </a:t>
            </a:r>
            <a:r>
              <a:rPr lang="en-US" sz="1400" dirty="0" err="1">
                <a:latin typeface="Arial Narrow"/>
                <a:cs typeface="Arial Narrow"/>
              </a:rPr>
              <a:t>xmlns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-profile/vocab/</a:t>
            </a:r>
            <a:r>
              <a:rPr lang="en-US" sz="1400" i="1" dirty="0" err="1">
                <a:latin typeface="Arial Narrow"/>
                <a:cs typeface="Arial Narrow"/>
              </a:rPr>
              <a:t>COAR_Product_Types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http://</a:t>
            </a:r>
            <a:r>
              <a:rPr lang="en-US" sz="1400" b="1" dirty="0" err="1">
                <a:latin typeface="Arial Narrow"/>
                <a:cs typeface="Arial Narrow"/>
              </a:rPr>
              <a:t>purl.org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err="1">
                <a:latin typeface="Arial Narrow"/>
                <a:cs typeface="Arial Narrow"/>
              </a:rPr>
              <a:t>coar</a:t>
            </a:r>
            <a:r>
              <a:rPr lang="en-US" sz="1400" b="1" dirty="0">
                <a:latin typeface="Arial Narrow"/>
                <a:cs typeface="Arial Narrow"/>
              </a:rPr>
              <a:t>/</a:t>
            </a:r>
            <a:r>
              <a:rPr lang="en-US" sz="1400" b="1" dirty="0" err="1">
                <a:latin typeface="Arial Narrow"/>
                <a:cs typeface="Arial Narrow"/>
              </a:rPr>
              <a:t>resource_type</a:t>
            </a:r>
            <a:r>
              <a:rPr lang="en-US" sz="1400" b="1" dirty="0">
                <a:latin typeface="Arial Narrow"/>
                <a:cs typeface="Arial Narrow"/>
              </a:rPr>
              <a:t>/c_ddb1</a:t>
            </a:r>
            <a:r>
              <a:rPr lang="en-US" sz="1400" dirty="0">
                <a:latin typeface="Arial Narrow"/>
                <a:cs typeface="Arial Narrow"/>
              </a:rPr>
              <a:t>&lt;!-- </a:t>
            </a:r>
            <a:r>
              <a:rPr lang="en-US" sz="1400" u="sng" dirty="0">
                <a:latin typeface="Arial Narrow"/>
                <a:cs typeface="Arial Narrow"/>
              </a:rPr>
              <a:t>dataset</a:t>
            </a:r>
            <a:r>
              <a:rPr lang="en-US" sz="1400" dirty="0">
                <a:latin typeface="Arial Narrow"/>
                <a:cs typeface="Arial Narrow"/>
              </a:rPr>
              <a:t> --&gt;&lt;/Type&gt;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&lt;Name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Data from: Strong selection against hybrids maintains a narrow contact zone between morphologically cryptic lineages in a rainforest lizard</a:t>
            </a:r>
            <a:r>
              <a:rPr lang="en-US" sz="1400" dirty="0">
                <a:latin typeface="Arial Narrow"/>
                <a:cs typeface="Arial Narrow"/>
              </a:rPr>
              <a:t>&lt;/Name&gt;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</a:t>
            </a:r>
            <a:r>
              <a:rPr lang="en-US" sz="1400" dirty="0" err="1">
                <a:latin typeface="Arial Narrow"/>
                <a:cs typeface="Arial Narrow"/>
              </a:rPr>
              <a:t>VersionInfo</a:t>
            </a:r>
            <a:r>
              <a:rPr lang="en-US" sz="1400" dirty="0">
                <a:latin typeface="Arial Narrow"/>
                <a:cs typeface="Arial Narrow"/>
              </a:rPr>
              <a:t> </a:t>
            </a:r>
            <a:r>
              <a:rPr lang="en-US" sz="1400" dirty="0" err="1">
                <a:latin typeface="Arial Narrow"/>
                <a:cs typeface="Arial Narrow"/>
              </a:rPr>
              <a:t>xml:lang</a:t>
            </a:r>
            <a:r>
              <a:rPr lang="en-US" sz="1400" dirty="0">
                <a:latin typeface="Arial Narrow"/>
                <a:cs typeface="Arial Narrow"/>
              </a:rPr>
              <a:t>=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b="1" i="1" dirty="0">
                <a:latin typeface="Arial Narrow"/>
                <a:cs typeface="Arial Narrow"/>
              </a:rPr>
              <a:t>en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1</a:t>
            </a:r>
            <a:r>
              <a:rPr lang="en-US" sz="1400" dirty="0">
                <a:latin typeface="Arial Narrow"/>
                <a:cs typeface="Arial Narrow"/>
              </a:rPr>
              <a:t>&lt;/</a:t>
            </a:r>
            <a:r>
              <a:rPr lang="en-US" sz="1400" dirty="0" err="1">
                <a:latin typeface="Arial Narrow"/>
                <a:cs typeface="Arial Narrow"/>
              </a:rPr>
              <a:t>VersionInfo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	&lt;Identifier type=</a:t>
            </a:r>
            <a:r>
              <a:rPr lang="en-US" sz="1400" i="1" dirty="0">
                <a:latin typeface="Arial Narrow"/>
                <a:cs typeface="Arial Narrow"/>
              </a:rPr>
              <a:t>"https://</a:t>
            </a:r>
            <a:r>
              <a:rPr lang="en-US" sz="1400" i="1" dirty="0" err="1">
                <a:latin typeface="Arial Narrow"/>
                <a:cs typeface="Arial Narrow"/>
              </a:rPr>
              <a:t>www.openaire.eu</a:t>
            </a:r>
            <a:r>
              <a:rPr lang="en-US" sz="1400" i="1" dirty="0">
                <a:latin typeface="Arial Narrow"/>
                <a:cs typeface="Arial Narrow"/>
              </a:rPr>
              <a:t>/</a:t>
            </a:r>
            <a:r>
              <a:rPr lang="en-US" sz="1400" i="1" dirty="0" err="1">
                <a:latin typeface="Arial Narrow"/>
                <a:cs typeface="Arial Narrow"/>
              </a:rPr>
              <a:t>cerif</a:t>
            </a:r>
            <a:r>
              <a:rPr lang="en-US" sz="1400" i="1" dirty="0">
                <a:latin typeface="Arial Narrow"/>
                <a:cs typeface="Arial Narrow"/>
              </a:rPr>
              <a:t>-profile/vocab/</a:t>
            </a:r>
            <a:r>
              <a:rPr lang="en-US" sz="1400" i="1" dirty="0" err="1">
                <a:latin typeface="Arial Narrow"/>
                <a:cs typeface="Arial Narrow"/>
              </a:rPr>
              <a:t>IdentifierTypes#DOI</a:t>
            </a:r>
            <a:r>
              <a:rPr lang="en-US" sz="1400" i="1" dirty="0">
                <a:latin typeface="Arial Narrow"/>
                <a:cs typeface="Arial Narrow"/>
              </a:rPr>
              <a:t>"</a:t>
            </a:r>
            <a:r>
              <a:rPr lang="en-US" sz="1400" dirty="0">
                <a:latin typeface="Arial Narrow"/>
                <a:cs typeface="Arial Narrow"/>
              </a:rPr>
              <a:t>&gt;</a:t>
            </a:r>
            <a:r>
              <a:rPr lang="en-US" sz="1400" b="1" dirty="0">
                <a:latin typeface="Arial Narrow"/>
                <a:cs typeface="Arial Narrow"/>
              </a:rPr>
              <a:t>10.5061/DRYAD.4GH6HF5G</a:t>
            </a:r>
            <a:r>
              <a:rPr lang="en-US" sz="1400" dirty="0">
                <a:latin typeface="Arial Narrow"/>
                <a:cs typeface="Arial Narrow"/>
              </a:rPr>
              <a:t>&lt;/Identifier</a:t>
            </a:r>
            <a:r>
              <a:rPr lang="en-US" sz="1400" dirty="0" smtClean="0">
                <a:latin typeface="Arial Narrow"/>
                <a:cs typeface="Arial Narrow"/>
              </a:rPr>
              <a:t>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</a:t>
            </a:r>
            <a:r>
              <a:rPr lang="en-US" sz="1400" dirty="0" smtClean="0">
                <a:latin typeface="Arial Narrow"/>
                <a:cs typeface="Arial Narrow"/>
              </a:rPr>
              <a:t>		&lt;!-- [</a:t>
            </a:r>
            <a:r>
              <a:rPr lang="mr-IN" sz="1400" dirty="0" smtClean="0">
                <a:latin typeface="Arial Narrow"/>
                <a:cs typeface="Arial Narrow"/>
              </a:rPr>
              <a:t>…</a:t>
            </a:r>
            <a:r>
              <a:rPr lang="en-US" sz="1400" dirty="0" smtClean="0">
                <a:latin typeface="Arial Narrow"/>
                <a:cs typeface="Arial Narrow"/>
              </a:rPr>
              <a:t>] --&gt;</a:t>
            </a:r>
            <a:endParaRPr lang="en-US" sz="1400" dirty="0">
              <a:latin typeface="Arial Narrow"/>
              <a:cs typeface="Arial Narrow"/>
            </a:endParaRP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	&lt;/Product&gt;</a:t>
            </a:r>
          </a:p>
          <a:p>
            <a:pPr marL="0" indent="0">
              <a:buNone/>
            </a:pPr>
            <a:r>
              <a:rPr lang="en-US" sz="1400" dirty="0">
                <a:latin typeface="Arial Narrow"/>
                <a:cs typeface="Arial Narrow"/>
              </a:rPr>
              <a:t>	&lt;/References&gt;</a:t>
            </a:r>
          </a:p>
          <a:p>
            <a:pPr marL="0" indent="0">
              <a:buNone/>
            </a:pPr>
            <a:r>
              <a:rPr lang="en-US" sz="1400" dirty="0" smtClean="0">
                <a:latin typeface="Arial Narrow"/>
                <a:cs typeface="Arial Narrow"/>
              </a:rPr>
              <a:t>&lt;/Publication&gt;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453906"/>
            <a:ext cx="9144000" cy="2171667"/>
          </a:xfrm>
          <a:prstGeom prst="rect">
            <a:avLst/>
          </a:prstGeom>
          <a:solidFill>
            <a:srgbClr val="008000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186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633" y="645834"/>
            <a:ext cx="8882351" cy="51447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XML Schema embeds the classifications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549" y="1020481"/>
            <a:ext cx="9673689" cy="621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884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Expand the Scope</a:t>
            </a:r>
            <a:endParaRPr lang="en-GB" dirty="0"/>
          </a:p>
        </p:txBody>
      </p:sp>
      <p:pic>
        <p:nvPicPr>
          <p:cNvPr id="4" name="Content Placeholder 3" descr="data_model_cerif_openaire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01" r="-13301"/>
          <a:stretch>
            <a:fillRect/>
          </a:stretch>
        </p:blipFill>
        <p:spPr>
          <a:xfrm>
            <a:off x="-480142" y="1408269"/>
            <a:ext cx="9909295" cy="5449731"/>
          </a:xfrm>
        </p:spPr>
      </p:pic>
    </p:spTree>
    <p:extLst>
      <p:ext uri="{BB962C8B-B14F-4D97-AF65-F5344CB8AC3E}">
        <p14:creationId xmlns:p14="http://schemas.microsoft.com/office/powerpoint/2010/main" val="3252530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Wider Context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OpenAIRE Guidelines for CRIS Managers 1.1:</a:t>
            </a:r>
          </a:p>
          <a:p>
            <a:r>
              <a:rPr lang="en-GB" dirty="0" smtClean="0"/>
              <a:t>Build on top of the NL P-O-P-F project</a:t>
            </a:r>
          </a:p>
          <a:p>
            <a:pPr marL="457200" lvl="1" indent="0">
              <a:buNone/>
            </a:pPr>
            <a:r>
              <a:rPr lang="en-GB" dirty="0" smtClean="0"/>
              <a:t>(excl. project financial data)</a:t>
            </a:r>
          </a:p>
          <a:p>
            <a:endParaRPr lang="en-GB" dirty="0" smtClean="0"/>
          </a:p>
          <a:p>
            <a:r>
              <a:rPr lang="en-GB" dirty="0" smtClean="0"/>
              <a:t>Can be a base for Project reporting profiles</a:t>
            </a:r>
          </a:p>
          <a:p>
            <a:pPr marL="457200" lvl="1" indent="0">
              <a:buNone/>
            </a:pPr>
            <a:r>
              <a:rPr lang="en-GB" dirty="0"/>
              <a:t>Institution </a:t>
            </a:r>
            <a:r>
              <a:rPr lang="en-GB" sz="1800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GB" dirty="0" smtClean="0"/>
              <a:t> Funder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0860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213</Words>
  <Application>Microsoft Macintosh PowerPoint</Application>
  <PresentationFormat>On-screen Show (4:3)</PresentationFormat>
  <Paragraphs>93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OpenAIRE Guidelines  for CRIS Managers 1.1</vt:lpstr>
      <vt:lpstr>OpenAIRE CRIS Metadata Interchange</vt:lpstr>
      <vt:lpstr>Original Guidelines</vt:lpstr>
      <vt:lpstr>Metadata interchange format wishlist</vt:lpstr>
      <vt:lpstr>PowerPoint Presentation</vt:lpstr>
      <vt:lpstr>PowerPoint Presentation</vt:lpstr>
      <vt:lpstr>PowerPoint Presentation</vt:lpstr>
      <vt:lpstr>XML Schema embeds the classifications</vt:lpstr>
      <vt:lpstr>Expand the Scope</vt:lpstr>
      <vt:lpstr>Wider Context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Contextual Metadata:  The Experience from Research Information Management</dc:title>
  <dc:creator>Jan Dvorak</dc:creator>
  <cp:lastModifiedBy>Jan Dvorak</cp:lastModifiedBy>
  <cp:revision>201</cp:revision>
  <dcterms:created xsi:type="dcterms:W3CDTF">2016-03-09T15:59:19Z</dcterms:created>
  <dcterms:modified xsi:type="dcterms:W3CDTF">2017-11-22T08:38:54Z</dcterms:modified>
</cp:coreProperties>
</file>