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63" r:id="rId2"/>
    <p:sldId id="337" r:id="rId3"/>
    <p:sldId id="281" r:id="rId4"/>
    <p:sldId id="336" r:id="rId5"/>
    <p:sldId id="338" r:id="rId6"/>
    <p:sldId id="290" r:id="rId7"/>
    <p:sldId id="343" r:id="rId8"/>
    <p:sldId id="283" r:id="rId9"/>
    <p:sldId id="284" r:id="rId10"/>
    <p:sldId id="287" r:id="rId11"/>
    <p:sldId id="271" r:id="rId12"/>
    <p:sldId id="320" r:id="rId13"/>
    <p:sldId id="333" r:id="rId14"/>
    <p:sldId id="285" r:id="rId15"/>
    <p:sldId id="313" r:id="rId16"/>
    <p:sldId id="316" r:id="rId17"/>
    <p:sldId id="344" r:id="rId18"/>
    <p:sldId id="286" r:id="rId19"/>
    <p:sldId id="306" r:id="rId20"/>
    <p:sldId id="296" r:id="rId21"/>
    <p:sldId id="303" r:id="rId22"/>
    <p:sldId id="298" r:id="rId23"/>
    <p:sldId id="348" r:id="rId24"/>
    <p:sldId id="349" r:id="rId25"/>
    <p:sldId id="305" r:id="rId26"/>
    <p:sldId id="292" r:id="rId27"/>
    <p:sldId id="304" r:id="rId28"/>
    <p:sldId id="350" r:id="rId29"/>
    <p:sldId id="345" r:id="rId30"/>
    <p:sldId id="322" r:id="rId31"/>
    <p:sldId id="346" r:id="rId32"/>
    <p:sldId id="326" r:id="rId33"/>
    <p:sldId id="327" r:id="rId34"/>
    <p:sldId id="329" r:id="rId35"/>
    <p:sldId id="335" r:id="rId36"/>
    <p:sldId id="347" r:id="rId37"/>
    <p:sldId id="342" r:id="rId38"/>
    <p:sldId id="264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ly Dijk" initials="ED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C7C7"/>
    <a:srgbClr val="519332"/>
    <a:srgbClr val="DC241F"/>
    <a:srgbClr val="00A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commentAuthors" Target="commentAuthor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A2CC3-C4BE-4A46-9907-7CE93D776FFB}" type="datetimeFigureOut">
              <a:rPr lang="en-US" smtClean="0"/>
              <a:t>10-09-12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F2823E-A64B-644F-AF38-CE1760B34C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1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4445F-D125-714B-8401-50257C83C6D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3100" y="1381125"/>
            <a:ext cx="6997700" cy="1108075"/>
          </a:xfrm>
        </p:spPr>
        <p:txBody>
          <a:bodyPr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2501900"/>
            <a:ext cx="6400800" cy="26543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Logo 2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2642402" y="2553474"/>
            <a:ext cx="6912000" cy="17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943100" y="1257"/>
            <a:ext cx="7200900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r>
              <a:rPr lang="en-US" sz="2400" i="1" dirty="0">
                <a:solidFill>
                  <a:srgbClr val="FF0000"/>
                </a:solidFill>
                <a:latin typeface="Verdana" charset="0"/>
                <a:ea typeface="Verdana" charset="0"/>
                <a:cs typeface="Verdana" charset="0"/>
              </a:rPr>
              <a:t>Data Archiving and Networked Services</a:t>
            </a:r>
          </a:p>
          <a:p>
            <a:endParaRPr lang="en-US" sz="2000" dirty="0">
              <a:solidFill>
                <a:srgbClr val="FF000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1988173" y="6503383"/>
            <a:ext cx="290559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 dirty="0" smtClean="0">
                <a:latin typeface="Verdana" charset="0"/>
                <a:ea typeface="Verdana" charset="0"/>
                <a:cs typeface="Verdana" charset="0"/>
              </a:rPr>
              <a:t>DANS </a:t>
            </a:r>
            <a:r>
              <a:rPr lang="en-US" sz="1100" dirty="0">
                <a:latin typeface="Verdana" charset="0"/>
                <a:ea typeface="Verdana" charset="0"/>
                <a:cs typeface="Verdana" charset="0"/>
              </a:rPr>
              <a:t>is </a:t>
            </a:r>
            <a:r>
              <a:rPr lang="en-US" sz="1100" dirty="0" smtClean="0">
                <a:latin typeface="Verdana" charset="0"/>
                <a:ea typeface="Verdana" charset="0"/>
                <a:cs typeface="Verdana" charset="0"/>
              </a:rPr>
              <a:t>an institute of KNAW </a:t>
            </a:r>
            <a:r>
              <a:rPr lang="en-US" sz="1100" dirty="0">
                <a:latin typeface="Verdana" charset="0"/>
                <a:ea typeface="Verdana" charset="0"/>
                <a:cs typeface="Verdana" charset="0"/>
              </a:rPr>
              <a:t>en NWO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3010" y="6442415"/>
            <a:ext cx="2425700" cy="37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26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09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35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6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9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37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0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2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9919F0-C201-CD43-A683-138530C6A736}" type="datetimeFigureOut">
              <a:rPr lang="en-US" smtClean="0"/>
              <a:pPr/>
              <a:t>10-09-12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B9857EF-04A6-0B45-B64A-A9B2983CC8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93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17846"/>
            <a:ext cx="8229600" cy="6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logo 2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7" y="6403471"/>
            <a:ext cx="1543052" cy="385763"/>
          </a:xfrm>
          <a:prstGeom prst="rect">
            <a:avLst/>
          </a:prstGeom>
        </p:spPr>
      </p:pic>
      <p:pic>
        <p:nvPicPr>
          <p:cNvPr id="11" name="Picture 10" descr="DANS band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78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573720" y="6416012"/>
            <a:ext cx="2425700" cy="37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6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arcis.n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usteddigitalrepository.eu" TargetMode="External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atasealofapproval.or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xposre.nl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rcis.nl" TargetMode="External"/><Relationship Id="rId4" Type="http://schemas.openxmlformats.org/officeDocument/2006/relationships/hyperlink" Target="mailto:peter.doorn@dans.knaw.nl" TargetMode="External"/><Relationship Id="rId5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dans.knaw.n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/>
              <a:t>Connecting research data, current research information and publications</a:t>
            </a:r>
            <a:r>
              <a:rPr lang="en-US" sz="3200" dirty="0"/>
              <a:t>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43099" y="3213695"/>
            <a:ext cx="6836797" cy="26543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sz="1800" b="1" dirty="0" smtClean="0"/>
              <a:t>Peter </a:t>
            </a:r>
            <a:r>
              <a:rPr lang="en-US" sz="1800" b="1" dirty="0" err="1" smtClean="0"/>
              <a:t>Doorn</a:t>
            </a:r>
            <a:r>
              <a:rPr lang="en-US" sz="1800" b="1" dirty="0" smtClean="0"/>
              <a:t> &amp; Elly Dijk</a:t>
            </a:r>
          </a:p>
          <a:p>
            <a:endParaRPr lang="en-US" sz="1800" b="1" dirty="0"/>
          </a:p>
          <a:p>
            <a:endParaRPr lang="en-US" sz="1800" b="1" dirty="0" smtClean="0"/>
          </a:p>
          <a:p>
            <a:endParaRPr lang="en-US" sz="1800" b="1" dirty="0" smtClean="0"/>
          </a:p>
          <a:p>
            <a:r>
              <a:rPr lang="en-GB" sz="1800" dirty="0" smtClean="0"/>
              <a:t>10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err="1" smtClean="0"/>
              <a:t>EuroCRIS</a:t>
            </a:r>
            <a:r>
              <a:rPr lang="en-GB" sz="1800" dirty="0" smtClean="0"/>
              <a:t> </a:t>
            </a:r>
            <a:r>
              <a:rPr lang="en-GB" sz="1800" dirty="0"/>
              <a:t>Strategic </a:t>
            </a:r>
            <a:r>
              <a:rPr lang="en-GB" sz="1800" dirty="0" smtClean="0"/>
              <a:t>Seminar: </a:t>
            </a:r>
            <a:r>
              <a:rPr lang="en-GB" sz="1800" dirty="0"/>
              <a:t>Horizon 2020 and Beyond</a:t>
            </a:r>
            <a:r>
              <a:rPr lang="en-US" sz="1800" dirty="0"/>
              <a:t> </a:t>
            </a:r>
            <a:endParaRPr lang="en-GB" sz="1800" dirty="0"/>
          </a:p>
          <a:p>
            <a:endParaRPr lang="en-US" sz="1800" dirty="0"/>
          </a:p>
          <a:p>
            <a:r>
              <a:rPr lang="en-GB" sz="1800" dirty="0" smtClean="0"/>
              <a:t>10-11 September 2012, Brussels</a:t>
            </a:r>
            <a:endParaRPr lang="en-US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994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460" y="745511"/>
            <a:ext cx="3299949" cy="21449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04100" cy="4525963"/>
          </a:xfrm>
        </p:spPr>
        <p:txBody>
          <a:bodyPr>
            <a:normAutofit/>
          </a:bodyPr>
          <a:lstStyle/>
          <a:p>
            <a:r>
              <a:rPr lang="en-US" sz="2800" dirty="0"/>
              <a:t>Data is hot</a:t>
            </a:r>
            <a:r>
              <a:rPr lang="en-US" sz="2800" dirty="0" smtClean="0"/>
              <a:t>!</a:t>
            </a:r>
          </a:p>
          <a:p>
            <a:r>
              <a:rPr lang="en-US" sz="2800" dirty="0" smtClean="0"/>
              <a:t>Horizon 2020 and data</a:t>
            </a:r>
            <a:endParaRPr lang="en-US" sz="2800" dirty="0"/>
          </a:p>
          <a:p>
            <a:r>
              <a:rPr lang="en-US" sz="2800" dirty="0" smtClean="0"/>
              <a:t>About DANS and digital archiving</a:t>
            </a:r>
          </a:p>
          <a:p>
            <a:r>
              <a:rPr lang="en-US" sz="2800" dirty="0"/>
              <a:t>Connecting content &amp; community</a:t>
            </a:r>
          </a:p>
          <a:p>
            <a:r>
              <a:rPr lang="en-US" sz="2800" dirty="0" smtClean="0"/>
              <a:t>Enhanced publications</a:t>
            </a:r>
          </a:p>
          <a:p>
            <a:pPr lvl="1"/>
            <a:r>
              <a:rPr lang="en-US" dirty="0" smtClean="0"/>
              <a:t>Linking CRIS information, publications and data</a:t>
            </a:r>
          </a:p>
          <a:p>
            <a:r>
              <a:rPr lang="en-US" sz="2800" dirty="0" smtClean="0"/>
              <a:t>International </a:t>
            </a:r>
            <a:r>
              <a:rPr lang="en-US" sz="2800" dirty="0" smtClean="0"/>
              <a:t>research </a:t>
            </a:r>
            <a:r>
              <a:rPr lang="en-US" sz="2800" dirty="0" smtClean="0"/>
              <a:t>infrastructures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3430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787" y="5041881"/>
            <a:ext cx="2891418" cy="21685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48000"/>
          </a:blip>
          <a:stretch>
            <a:fillRect/>
          </a:stretch>
        </p:blipFill>
        <p:spPr>
          <a:xfrm>
            <a:off x="4923418" y="455537"/>
            <a:ext cx="2994056" cy="37874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Data is hot!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66218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</a:t>
            </a:r>
            <a:r>
              <a:rPr lang="en-US" dirty="0" smtClean="0"/>
              <a:t>rticle on “trends for 2012”: “Keeping your research data secret until they are finally printed in a scientific journal is s</a:t>
            </a:r>
            <a:r>
              <a:rPr lang="en-US" dirty="0"/>
              <a:t>o</a:t>
            </a:r>
            <a:r>
              <a:rPr lang="en-US" dirty="0" smtClean="0"/>
              <a:t> 2011”</a:t>
            </a:r>
          </a:p>
          <a:p>
            <a:r>
              <a:rPr lang="en-US" dirty="0" err="1"/>
              <a:t>Neelie</a:t>
            </a:r>
            <a:r>
              <a:rPr lang="en-US" dirty="0"/>
              <a:t> </a:t>
            </a:r>
            <a:r>
              <a:rPr lang="en-US" dirty="0" err="1" smtClean="0"/>
              <a:t>Kroes</a:t>
            </a:r>
            <a:r>
              <a:rPr lang="en-US" dirty="0" smtClean="0"/>
              <a:t> (Vice</a:t>
            </a:r>
            <a:r>
              <a:rPr lang="en-US" dirty="0"/>
              <a:t>-President of the European Commission responsible for the Digital </a:t>
            </a:r>
            <a:r>
              <a:rPr lang="en-US" dirty="0" smtClean="0"/>
              <a:t>Agenda): “Data </a:t>
            </a:r>
            <a:r>
              <a:rPr lang="en-US" dirty="0"/>
              <a:t>is the new </a:t>
            </a:r>
            <a:r>
              <a:rPr lang="en-US" dirty="0" smtClean="0"/>
              <a:t>gold”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205" y="1627115"/>
            <a:ext cx="36068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205" y="2796708"/>
            <a:ext cx="3792459" cy="33847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374955">
            <a:off x="188187" y="4391763"/>
            <a:ext cx="4587209" cy="646331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David said this already!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8689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Horizon 2020 and data</a:t>
            </a:r>
            <a:endParaRPr lang="en-US" b="1" dirty="0"/>
          </a:p>
        </p:txBody>
      </p:sp>
      <p:pic>
        <p:nvPicPr>
          <p:cNvPr id="6" name="Content Placeholder 5" descr="Maire-Geoghegan-Quinn-300_tcm18-174354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4" r="18174"/>
          <a:stretch>
            <a:fillRect/>
          </a:stretch>
        </p:blipFill>
        <p:spPr/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en-US" sz="2000" dirty="0" err="1"/>
              <a:t>Máire</a:t>
            </a:r>
            <a:r>
              <a:rPr lang="en-US" sz="2000" dirty="0"/>
              <a:t> </a:t>
            </a:r>
            <a:r>
              <a:rPr lang="en-US" sz="2000" dirty="0" err="1"/>
              <a:t>Geoghegan</a:t>
            </a:r>
            <a:r>
              <a:rPr lang="en-US" sz="2000" dirty="0"/>
              <a:t>-Quinn (European Commissioner for Research and Innovation): </a:t>
            </a:r>
          </a:p>
          <a:p>
            <a:pPr marL="400050" lvl="1" indent="0">
              <a:buNone/>
            </a:pPr>
            <a:r>
              <a:rPr lang="en-US" sz="2000" dirty="0"/>
              <a:t>"We must give taxpayers more </a:t>
            </a:r>
            <a:r>
              <a:rPr lang="en-US" sz="2000" b="1" dirty="0">
                <a:solidFill>
                  <a:srgbClr val="FF0000"/>
                </a:solidFill>
              </a:rPr>
              <a:t>bang for their buck</a:t>
            </a:r>
            <a:r>
              <a:rPr lang="en-US" sz="2000" dirty="0"/>
              <a:t>. </a:t>
            </a:r>
            <a:r>
              <a:rPr lang="en-US" sz="2000" b="1" dirty="0"/>
              <a:t>Open access to scientific papers and data</a:t>
            </a:r>
            <a:r>
              <a:rPr lang="en-US" sz="2000" dirty="0"/>
              <a:t> will speed up important breakthroughs by our researchers and businesses, boosting knowledge and competitiveness in Europe.”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9374955">
            <a:off x="505687" y="3680563"/>
            <a:ext cx="4587209" cy="646331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T</a:t>
            </a:r>
            <a:r>
              <a:rPr lang="en-US" sz="3600" dirty="0" smtClean="0"/>
              <a:t>his one David left out!</a:t>
            </a:r>
            <a:endParaRPr lang="en-US" sz="3600" dirty="0"/>
          </a:p>
        </p:txBody>
      </p:sp>
      <p:sp>
        <p:nvSpPr>
          <p:cNvPr id="2" name="Right Arrow 1"/>
          <p:cNvSpPr/>
          <p:nvPr/>
        </p:nvSpPr>
        <p:spPr>
          <a:xfrm>
            <a:off x="4495800" y="3200400"/>
            <a:ext cx="596900" cy="2413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4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Horizon 2020 about publications and data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/>
              <a:t>The Commission will: </a:t>
            </a:r>
            <a:endParaRPr lang="en-US" sz="1800" dirty="0"/>
          </a:p>
          <a:p>
            <a:pPr lvl="0"/>
            <a:r>
              <a:rPr lang="en-GB" sz="1800" dirty="0"/>
              <a:t>define </a:t>
            </a:r>
            <a:r>
              <a:rPr lang="en-GB" sz="1800" b="1" dirty="0"/>
              <a:t>open access to peer-reviewed publications </a:t>
            </a:r>
            <a:r>
              <a:rPr lang="en-GB" sz="1800" dirty="0"/>
              <a:t>as the general principle in Horizon 2020, either through open access publishing ('Gold' open access) or self-archiving ('Green' open access</a:t>
            </a:r>
            <a:r>
              <a:rPr lang="en-GB" sz="1800" dirty="0" smtClean="0"/>
              <a:t>)</a:t>
            </a:r>
            <a:endParaRPr lang="en-US" sz="1800" dirty="0"/>
          </a:p>
          <a:p>
            <a:pPr lvl="0"/>
            <a:r>
              <a:rPr lang="en-GB" sz="1800" dirty="0"/>
              <a:t>promote </a:t>
            </a:r>
            <a:r>
              <a:rPr lang="en-GB" sz="1800" b="1" dirty="0"/>
              <a:t>open access to research data </a:t>
            </a:r>
            <a:r>
              <a:rPr lang="en-GB" sz="1800" dirty="0"/>
              <a:t>(experimental results, observations and computer-generated information etc.) and set a pilot framework in Horizon 2020, taking into account legitimate concerns in relation to privacy, commercial interests and questions related to large data volumes</a:t>
            </a:r>
            <a:endParaRPr lang="en-US" sz="1800" dirty="0"/>
          </a:p>
          <a:p>
            <a:pPr lvl="0"/>
            <a:r>
              <a:rPr lang="en-GB" sz="1800" dirty="0"/>
              <a:t>develop and support </a:t>
            </a:r>
            <a:r>
              <a:rPr lang="en-GB" sz="1800" b="1" dirty="0"/>
              <a:t>e-infrastructures </a:t>
            </a:r>
            <a:r>
              <a:rPr lang="en-GB" sz="1800" dirty="0"/>
              <a:t>to host and share scientific information (publications and data) which are interoperable on European and global level</a:t>
            </a:r>
            <a:endParaRPr lang="en-US" sz="1800" dirty="0"/>
          </a:p>
          <a:p>
            <a:pPr lvl="0"/>
            <a:r>
              <a:rPr lang="en-GB" sz="1800" dirty="0"/>
              <a:t>help researchers to comply with open access obligations and promote </a:t>
            </a:r>
            <a:r>
              <a:rPr lang="en-GB" sz="1800" b="1" dirty="0"/>
              <a:t>a culture of sharing. </a:t>
            </a:r>
            <a:endParaRPr lang="en-US" sz="1800" b="1" dirty="0"/>
          </a:p>
          <a:p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 rot="19374955">
            <a:off x="505687" y="3680563"/>
            <a:ext cx="4587209" cy="646331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Keith said most of this!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21634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53"/>
            <a:ext cx="5537200" cy="91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4147"/>
            <a:ext cx="5601101" cy="176034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200" y="0"/>
            <a:ext cx="3686498" cy="8084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7200" y="769628"/>
            <a:ext cx="3822768" cy="177061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31713" r="9479"/>
          <a:stretch/>
        </p:blipFill>
        <p:spPr>
          <a:xfrm>
            <a:off x="8523702" y="1328683"/>
            <a:ext cx="988121" cy="12115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250096"/>
            <a:ext cx="5304060" cy="161136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4" y="4494291"/>
            <a:ext cx="3644900" cy="673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678299"/>
            <a:ext cx="5245100" cy="1692817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9741" y="4076737"/>
            <a:ext cx="4384259" cy="18436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9880" y="2664493"/>
            <a:ext cx="3581400" cy="4953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389880" y="3118375"/>
            <a:ext cx="3754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Niederlande</a:t>
            </a:r>
            <a:endParaRPr lang="en-US" b="1" dirty="0"/>
          </a:p>
          <a:p>
            <a:r>
              <a:rPr lang="en-US" dirty="0" err="1">
                <a:solidFill>
                  <a:srgbClr val="519332"/>
                </a:solidFill>
              </a:rPr>
              <a:t>Renommierter</a:t>
            </a:r>
            <a:r>
              <a:rPr lang="en-US" dirty="0">
                <a:solidFill>
                  <a:srgbClr val="519332"/>
                </a:solidFill>
              </a:rPr>
              <a:t> </a:t>
            </a:r>
            <a:r>
              <a:rPr lang="en-US" dirty="0" err="1">
                <a:solidFill>
                  <a:srgbClr val="519332"/>
                </a:solidFill>
              </a:rPr>
              <a:t>Psychologe</a:t>
            </a:r>
            <a:r>
              <a:rPr lang="en-US" dirty="0">
                <a:solidFill>
                  <a:srgbClr val="519332"/>
                </a:solidFill>
              </a:rPr>
              <a:t> </a:t>
            </a:r>
            <a:r>
              <a:rPr lang="en-US" dirty="0" err="1">
                <a:solidFill>
                  <a:srgbClr val="519332"/>
                </a:solidFill>
              </a:rPr>
              <a:t>gesteht</a:t>
            </a:r>
            <a:r>
              <a:rPr lang="en-US" dirty="0">
                <a:solidFill>
                  <a:srgbClr val="519332"/>
                </a:solidFill>
              </a:rPr>
              <a:t> </a:t>
            </a:r>
            <a:r>
              <a:rPr lang="en-US" dirty="0" err="1">
                <a:solidFill>
                  <a:srgbClr val="519332"/>
                </a:solidFill>
              </a:rPr>
              <a:t>Fälschungen</a:t>
            </a:r>
            <a:endParaRPr lang="en-US" dirty="0">
              <a:solidFill>
                <a:srgbClr val="5193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07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861" y="3899879"/>
            <a:ext cx="2540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17846"/>
            <a:ext cx="8584989" cy="69979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Why is digital preservation of data important?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Precondition for sharing and re-use</a:t>
            </a:r>
          </a:p>
          <a:p>
            <a:r>
              <a:rPr lang="en-US" dirty="0"/>
              <a:t>M</a:t>
            </a:r>
            <a:r>
              <a:rPr lang="en-US" dirty="0" smtClean="0"/>
              <a:t>akes research more transparent</a:t>
            </a:r>
          </a:p>
          <a:p>
            <a:r>
              <a:rPr lang="en-US" dirty="0" smtClean="0"/>
              <a:t>Checks on claims made in publications</a:t>
            </a:r>
          </a:p>
          <a:p>
            <a:r>
              <a:rPr lang="en-US" dirty="0" smtClean="0"/>
              <a:t>Promotes replication research</a:t>
            </a:r>
          </a:p>
          <a:p>
            <a:r>
              <a:rPr lang="en-US" dirty="0" smtClean="0"/>
              <a:t>However, data re-use for comparative studies is much more important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577" y="3927737"/>
            <a:ext cx="1311443" cy="131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42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9300"/>
            <a:ext cx="8229600" cy="66833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Verdana"/>
                <a:cs typeface="Verdana"/>
              </a:rPr>
              <a:t>What is DANS?</a:t>
            </a:r>
            <a:endParaRPr lang="en-US" sz="2800" b="1" dirty="0">
              <a:latin typeface="Verdana"/>
              <a:cs typeface="Verdana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GB" sz="2000" b="1" dirty="0" smtClean="0"/>
              <a:t>DANS</a:t>
            </a:r>
            <a:r>
              <a:rPr lang="en-GB" sz="2000" dirty="0" smtClean="0"/>
              <a:t>: Data Archiving &amp; Networked Services</a:t>
            </a:r>
          </a:p>
          <a:p>
            <a:pPr>
              <a:lnSpc>
                <a:spcPct val="110000"/>
              </a:lnSpc>
            </a:pPr>
            <a:r>
              <a:rPr lang="en-GB" sz="2000" dirty="0" smtClean="0"/>
              <a:t>Institute </a:t>
            </a:r>
            <a:r>
              <a:rPr lang="en-GB" sz="2000" dirty="0"/>
              <a:t>of Dutch </a:t>
            </a:r>
            <a:r>
              <a:rPr lang="en-GB" sz="2000" b="1" dirty="0"/>
              <a:t>Academy</a:t>
            </a:r>
            <a:r>
              <a:rPr lang="en-GB" sz="2000" dirty="0"/>
              <a:t> and Research </a:t>
            </a:r>
            <a:r>
              <a:rPr lang="en-GB" sz="2000" b="1" dirty="0"/>
              <a:t>Funding</a:t>
            </a:r>
            <a:r>
              <a:rPr lang="en-GB" sz="2000" dirty="0"/>
              <a:t> Organisation (</a:t>
            </a:r>
            <a:r>
              <a:rPr lang="en-GB" sz="2000" b="1" dirty="0"/>
              <a:t>KNAW &amp; NWO</a:t>
            </a:r>
            <a:r>
              <a:rPr lang="en-GB" sz="2000" dirty="0"/>
              <a:t>) since 2005</a:t>
            </a:r>
          </a:p>
          <a:p>
            <a:pPr>
              <a:lnSpc>
                <a:spcPct val="110000"/>
              </a:lnSpc>
            </a:pPr>
            <a:r>
              <a:rPr lang="en-GB" sz="2000" dirty="0"/>
              <a:t>First predecessor dates back to </a:t>
            </a:r>
            <a:r>
              <a:rPr lang="en-GB" sz="2000" b="1" dirty="0"/>
              <a:t>1964</a:t>
            </a:r>
            <a:r>
              <a:rPr lang="en-GB" sz="2000" dirty="0"/>
              <a:t> (Steinmetz Foundation), Historical Data Archive 1989</a:t>
            </a:r>
          </a:p>
          <a:p>
            <a:pPr>
              <a:lnSpc>
                <a:spcPct val="110000"/>
              </a:lnSpc>
            </a:pPr>
            <a:r>
              <a:rPr lang="en-GB" sz="2000" dirty="0"/>
              <a:t>Academy’s </a:t>
            </a:r>
            <a:r>
              <a:rPr lang="en-GB" sz="2000" b="1" dirty="0"/>
              <a:t>Department Research Information </a:t>
            </a:r>
            <a:r>
              <a:rPr lang="en-GB" sz="2000" dirty="0" smtClean="0"/>
              <a:t>(predecessor dates </a:t>
            </a:r>
            <a:r>
              <a:rPr lang="en-GB" sz="2000" dirty="0"/>
              <a:t>back to the ’60s) since 2011 part of </a:t>
            </a:r>
            <a:r>
              <a:rPr lang="en-GB" sz="2000" dirty="0" smtClean="0"/>
              <a:t>DANS</a:t>
            </a:r>
            <a:endParaRPr lang="en-GB" sz="2000" dirty="0"/>
          </a:p>
          <a:p>
            <a:pPr>
              <a:lnSpc>
                <a:spcPct val="110000"/>
              </a:lnSpc>
            </a:pPr>
            <a:r>
              <a:rPr lang="en-GB" sz="2000" dirty="0" smtClean="0"/>
              <a:t>Mission:</a:t>
            </a:r>
          </a:p>
          <a:p>
            <a:pPr marL="400050" lvl="1" indent="0">
              <a:lnSpc>
                <a:spcPct val="110000"/>
              </a:lnSpc>
              <a:buNone/>
            </a:pPr>
            <a:r>
              <a:rPr lang="en-GB" dirty="0" smtClean="0"/>
              <a:t>promote and provide </a:t>
            </a:r>
            <a:r>
              <a:rPr lang="en-GB" b="1" dirty="0" smtClean="0"/>
              <a:t>permanent access to digital research information</a:t>
            </a:r>
            <a:r>
              <a:rPr lang="en-GB" dirty="0" smtClean="0"/>
              <a:t> (started with digital archives in the humanities and social sciences) </a:t>
            </a:r>
          </a:p>
        </p:txBody>
      </p:sp>
    </p:spTree>
    <p:extLst>
      <p:ext uri="{BB962C8B-B14F-4D97-AF65-F5344CB8AC3E}">
        <p14:creationId xmlns:p14="http://schemas.microsoft.com/office/powerpoint/2010/main" val="3630418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9300"/>
            <a:ext cx="8229600" cy="66833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Verdana"/>
                <a:cs typeface="Verdana"/>
              </a:rPr>
              <a:t>Our main activities and services</a:t>
            </a:r>
            <a:endParaRPr lang="en-US" sz="2800" b="1" dirty="0">
              <a:latin typeface="Verdana"/>
              <a:cs typeface="Verdana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GB" sz="2000" dirty="0" smtClean="0"/>
              <a:t>Encourage researchers to </a:t>
            </a:r>
            <a:r>
              <a:rPr lang="en-GB" sz="2000" b="1" dirty="0" smtClean="0"/>
              <a:t>self-archive and reuse data</a:t>
            </a:r>
            <a:r>
              <a:rPr lang="en-GB" sz="2000" dirty="0" smtClean="0"/>
              <a:t> by means of our Electronic Archiving </a:t>
            </a:r>
            <a:r>
              <a:rPr lang="en-GB" sz="2000" dirty="0" err="1" smtClean="0"/>
              <a:t>SYstem</a:t>
            </a:r>
            <a:r>
              <a:rPr lang="en-GB" sz="2000" dirty="0" smtClean="0"/>
              <a:t> EASY </a:t>
            </a:r>
          </a:p>
          <a:p>
            <a:pPr>
              <a:lnSpc>
                <a:spcPct val="120000"/>
              </a:lnSpc>
            </a:pPr>
            <a:r>
              <a:rPr lang="en-GB" sz="2000" dirty="0" smtClean="0"/>
              <a:t>Our largest </a:t>
            </a:r>
            <a:r>
              <a:rPr lang="en-GB" sz="2000" b="1" dirty="0" smtClean="0"/>
              <a:t>digital collections </a:t>
            </a:r>
            <a:r>
              <a:rPr lang="en-GB" sz="2000" dirty="0" smtClean="0"/>
              <a:t>are in archaeology, social sciences and history (moving into other domains)</a:t>
            </a:r>
          </a:p>
          <a:p>
            <a:pPr>
              <a:lnSpc>
                <a:spcPct val="120000"/>
              </a:lnSpc>
            </a:pPr>
            <a:r>
              <a:rPr lang="en-GB" sz="2000" dirty="0" smtClean="0"/>
              <a:t>Provide access, through </a:t>
            </a:r>
            <a:r>
              <a:rPr lang="en-GB" sz="2000" b="1" dirty="0" smtClean="0">
                <a:hlinkClick r:id="rId2"/>
              </a:rPr>
              <a:t>Narcis.nl</a:t>
            </a:r>
            <a:r>
              <a:rPr lang="en-GB" sz="2000" dirty="0" smtClean="0"/>
              <a:t>, to thousands of scientific datasets, e-publications and other research information in the Netherlands</a:t>
            </a:r>
          </a:p>
          <a:p>
            <a:pPr>
              <a:lnSpc>
                <a:spcPct val="120000"/>
              </a:lnSpc>
            </a:pPr>
            <a:r>
              <a:rPr lang="en-GB" sz="2000" b="1" dirty="0" smtClean="0"/>
              <a:t>Data projects </a:t>
            </a:r>
            <a:r>
              <a:rPr lang="en-GB" sz="2000" dirty="0" smtClean="0"/>
              <a:t>in collaboration with research communities and partner organisations</a:t>
            </a:r>
          </a:p>
          <a:p>
            <a:pPr>
              <a:lnSpc>
                <a:spcPct val="120000"/>
              </a:lnSpc>
            </a:pPr>
            <a:r>
              <a:rPr lang="en-GB" sz="2000" dirty="0" smtClean="0">
                <a:solidFill>
                  <a:srgbClr val="000000"/>
                </a:solidFill>
              </a:rPr>
              <a:t>Participation in FP7 projects and </a:t>
            </a:r>
            <a:r>
              <a:rPr lang="en-GB" sz="2000" b="1" dirty="0" smtClean="0">
                <a:solidFill>
                  <a:srgbClr val="000000"/>
                </a:solidFill>
              </a:rPr>
              <a:t>research infrastructures</a:t>
            </a:r>
            <a:r>
              <a:rPr lang="en-GB" sz="2000" dirty="0" smtClean="0">
                <a:solidFill>
                  <a:srgbClr val="000000"/>
                </a:solidFill>
              </a:rPr>
              <a:t>: e.g. APARSEN, </a:t>
            </a:r>
            <a:r>
              <a:rPr lang="en-GB" sz="2000" dirty="0" err="1" smtClean="0">
                <a:solidFill>
                  <a:srgbClr val="000000"/>
                </a:solidFill>
              </a:rPr>
              <a:t>OpenAireplus</a:t>
            </a:r>
            <a:r>
              <a:rPr lang="en-GB" sz="2000" dirty="0" smtClean="0">
                <a:solidFill>
                  <a:srgbClr val="000000"/>
                </a:solidFill>
              </a:rPr>
              <a:t>, CARARE, DASISH, CLARIN, CESSDA, DARIAH</a:t>
            </a:r>
          </a:p>
          <a:p>
            <a:pPr>
              <a:lnSpc>
                <a:spcPct val="120000"/>
              </a:lnSpc>
            </a:pPr>
            <a:r>
              <a:rPr lang="en-GB" sz="2000" b="1" dirty="0"/>
              <a:t>R&amp;D</a:t>
            </a:r>
            <a:r>
              <a:rPr lang="en-GB" sz="2000" dirty="0"/>
              <a:t> into archiving of and access to digital </a:t>
            </a:r>
            <a:r>
              <a:rPr lang="en-GB" sz="2000" dirty="0" smtClean="0"/>
              <a:t>information (e.g. VIVO-project recently started)</a:t>
            </a:r>
            <a:endParaRPr lang="nl-NL" sz="2000" dirty="0"/>
          </a:p>
          <a:p>
            <a:pPr marL="342900" lvl="1" indent="-342900">
              <a:lnSpc>
                <a:spcPct val="120000"/>
              </a:lnSpc>
              <a:buFont typeface="Arial"/>
              <a:buChar char="•"/>
            </a:pPr>
            <a:r>
              <a:rPr lang="en-GB" b="1" dirty="0" smtClean="0"/>
              <a:t>Advice, training and support</a:t>
            </a:r>
            <a:r>
              <a:rPr lang="en-GB" dirty="0" smtClean="0"/>
              <a:t> (Data Seal of Approval, Persistent Identifier Infrastructure)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0969" y="17027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08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001" y="1274947"/>
            <a:ext cx="2422580" cy="2816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707" y="774922"/>
            <a:ext cx="8689295" cy="69979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Cultures of data sharing differ over disciplines, but also change over time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17403"/>
            <a:ext cx="3345788" cy="4523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581" y="1232141"/>
            <a:ext cx="2741635" cy="27774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1128" y="4183580"/>
            <a:ext cx="4611874" cy="266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75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77800" y="1156272"/>
            <a:ext cx="4191000" cy="12192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Verdana"/>
                <a:cs typeface="Verdana"/>
              </a:rPr>
              <a:t>5 </a:t>
            </a:r>
            <a:r>
              <a:rPr lang="en-US" sz="2400" dirty="0" smtClean="0">
                <a:latin typeface="Verdana"/>
                <a:cs typeface="Verdana"/>
              </a:rPr>
              <a:t>Criteria; 16 Guidelines</a:t>
            </a:r>
            <a:endParaRPr lang="en-US" sz="2400" dirty="0">
              <a:latin typeface="Verdana"/>
              <a:cs typeface="Verdana"/>
            </a:endParaRP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03366" y="2198334"/>
            <a:ext cx="4642332" cy="3935766"/>
          </a:xfrm>
        </p:spPr>
        <p:txBody>
          <a:bodyPr>
            <a:noAutofit/>
          </a:bodyPr>
          <a:lstStyle/>
          <a:p>
            <a:pPr>
              <a:buFont typeface="Wingdings" charset="2"/>
              <a:buNone/>
            </a:pPr>
            <a:r>
              <a:rPr lang="en-US" sz="2000" dirty="0"/>
              <a:t>The research data:</a:t>
            </a:r>
          </a:p>
          <a:p>
            <a:r>
              <a:rPr lang="en-US" sz="2000" dirty="0"/>
              <a:t>can be found on the Internet</a:t>
            </a:r>
          </a:p>
          <a:p>
            <a:r>
              <a:rPr lang="en-US" sz="2000" dirty="0"/>
              <a:t>are accessible (clear rights and licenses)</a:t>
            </a:r>
          </a:p>
          <a:p>
            <a:r>
              <a:rPr lang="en-US" sz="2000" dirty="0"/>
              <a:t>are in a usable format</a:t>
            </a:r>
          </a:p>
          <a:p>
            <a:r>
              <a:rPr lang="en-US" sz="2000" dirty="0"/>
              <a:t>are reliable</a:t>
            </a:r>
          </a:p>
          <a:p>
            <a:r>
              <a:rPr lang="en-US" sz="2000" dirty="0"/>
              <a:t>can be referred to (persistent identifier</a:t>
            </a:r>
            <a:r>
              <a:rPr lang="en-US" sz="2000" dirty="0" smtClean="0"/>
              <a:t>)</a:t>
            </a:r>
          </a:p>
          <a:p>
            <a:r>
              <a:rPr lang="en-US" sz="2000" dirty="0" smtClean="0">
                <a:hlinkClick r:id="rId2"/>
              </a:rPr>
              <a:t>www.datasealofapproval.org</a:t>
            </a:r>
            <a:r>
              <a:rPr lang="en-US" sz="2000" dirty="0" smtClean="0"/>
              <a:t> part of: </a:t>
            </a:r>
            <a:r>
              <a:rPr lang="en-US" sz="2000" dirty="0" smtClean="0">
                <a:hlinkClick r:id="rId3"/>
              </a:rPr>
              <a:t>www.trusteddigitalrepository.eu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6" name="Picture 5" descr="screen-capture-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01237">
            <a:off x="2990087" y="-292122"/>
            <a:ext cx="8387080" cy="7049770"/>
          </a:xfrm>
          <a:prstGeom prst="rect">
            <a:avLst/>
          </a:prstGeom>
          <a:scene3d>
            <a:camera prst="perspectiveFront" fov="1800000">
              <a:rot lat="0" lon="18059986" rev="0"/>
            </a:camera>
            <a:lightRig rig="threePt" dir="t">
              <a:rot lat="0" lon="0" rev="18000000"/>
            </a:lightRig>
          </a:scene3d>
          <a:sp3d/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279400" y="744374"/>
            <a:ext cx="8178800" cy="492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>
              <a:defRPr/>
            </a:pPr>
            <a:r>
              <a:rPr lang="en-US" sz="2800" b="1" kern="0" dirty="0" smtClean="0">
                <a:latin typeface="Verdana"/>
                <a:ea typeface="+mj-ea"/>
                <a:cs typeface="Verdana"/>
              </a:rPr>
              <a:t>Data </a:t>
            </a:r>
            <a:r>
              <a:rPr lang="en-US" sz="2800" b="1" kern="0" dirty="0">
                <a:latin typeface="Verdana"/>
                <a:ea typeface="+mj-ea"/>
                <a:cs typeface="Verdana"/>
              </a:rPr>
              <a:t>Seal of Approval</a:t>
            </a:r>
          </a:p>
        </p:txBody>
      </p:sp>
    </p:spTree>
    <p:extLst>
      <p:ext uri="{BB962C8B-B14F-4D97-AF65-F5344CB8AC3E}">
        <p14:creationId xmlns:p14="http://schemas.microsoft.com/office/powerpoint/2010/main" val="2265260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Situation in the Netherlands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Academic </a:t>
            </a:r>
            <a:r>
              <a:rPr lang="en-US" b="1" dirty="0" smtClean="0"/>
              <a:t>CRIS-systems</a:t>
            </a:r>
            <a:r>
              <a:rPr lang="en-US" dirty="0" smtClean="0"/>
              <a:t> (METIS): institutes, researchers, research, bibliographical information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But: </a:t>
            </a:r>
            <a:r>
              <a:rPr lang="en-US" b="1" dirty="0" smtClean="0"/>
              <a:t>no </a:t>
            </a:r>
            <a:r>
              <a:rPr lang="en-US" b="1" dirty="0"/>
              <a:t>unified CRIS </a:t>
            </a:r>
            <a:r>
              <a:rPr lang="en-US" dirty="0"/>
              <a:t>yet…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Academic </a:t>
            </a:r>
            <a:r>
              <a:rPr lang="en-US" b="1" dirty="0" smtClean="0"/>
              <a:t>repositories</a:t>
            </a:r>
            <a:r>
              <a:rPr lang="en-US" dirty="0" smtClean="0"/>
              <a:t> for (open access) publications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But: </a:t>
            </a:r>
            <a:r>
              <a:rPr lang="en-US" b="1" dirty="0" smtClean="0"/>
              <a:t>not connected </a:t>
            </a:r>
            <a:r>
              <a:rPr lang="en-US" dirty="0" smtClean="0"/>
              <a:t>with each other!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In </a:t>
            </a:r>
            <a:r>
              <a:rPr lang="en-US" b="1" dirty="0" err="1" smtClean="0"/>
              <a:t>NARCIS.nl</a:t>
            </a:r>
            <a:r>
              <a:rPr lang="en-US" dirty="0" smtClean="0"/>
              <a:t> </a:t>
            </a:r>
            <a:r>
              <a:rPr lang="en-US" dirty="0"/>
              <a:t>the information is brought together and partly connected by </a:t>
            </a:r>
            <a:r>
              <a:rPr lang="en-US" b="1" dirty="0"/>
              <a:t>Digital Author Identifier </a:t>
            </a:r>
            <a:r>
              <a:rPr lang="en-US" dirty="0"/>
              <a:t>(fits into international identifier initiatives such as ORCID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Data archiving at universities: </a:t>
            </a:r>
            <a:r>
              <a:rPr lang="en-US" b="1" dirty="0" smtClean="0"/>
              <a:t>front office – back office </a:t>
            </a:r>
            <a:r>
              <a:rPr lang="en-US" dirty="0" smtClean="0"/>
              <a:t>model</a:t>
            </a:r>
          </a:p>
          <a:p>
            <a:pPr>
              <a:lnSpc>
                <a:spcPct val="120000"/>
              </a:lnSpc>
            </a:pPr>
            <a:r>
              <a:rPr lang="en-US" dirty="0"/>
              <a:t>D</a:t>
            </a:r>
            <a:r>
              <a:rPr lang="en-US" dirty="0" smtClean="0"/>
              <a:t>ata in </a:t>
            </a:r>
            <a:r>
              <a:rPr lang="en-US" b="1" dirty="0" smtClean="0"/>
              <a:t>non-academic </a:t>
            </a:r>
            <a:r>
              <a:rPr lang="en-US" dirty="0" smtClean="0"/>
              <a:t>settings like museums/heritage institutes, libraries, A/V institutes, archives: collaboration in Dutch Digital Preservation Coalition, member of APA</a:t>
            </a:r>
          </a:p>
          <a:p>
            <a:pPr>
              <a:lnSpc>
                <a:spcPct val="120000"/>
              </a:lnSpc>
            </a:pPr>
            <a:endParaRPr lang="en-US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021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627"/>
            <a:ext cx="8229600" cy="80814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Data archiving at universities: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front </a:t>
            </a:r>
            <a:r>
              <a:rPr lang="en-US" b="1" dirty="0"/>
              <a:t>office – back office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34359"/>
            <a:ext cx="8514528" cy="451534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2600" b="1" dirty="0"/>
              <a:t>C</a:t>
            </a:r>
            <a:r>
              <a:rPr lang="en-US" sz="2600" b="1" dirty="0" smtClean="0"/>
              <a:t>ollaboration</a:t>
            </a:r>
            <a:r>
              <a:rPr lang="en-US" sz="2600" dirty="0" smtClean="0"/>
              <a:t> </a:t>
            </a:r>
            <a:r>
              <a:rPr lang="en-US" sz="2600" dirty="0"/>
              <a:t>DANS – University Libraries</a:t>
            </a:r>
          </a:p>
          <a:p>
            <a:pPr lvl="1">
              <a:lnSpc>
                <a:spcPct val="120000"/>
              </a:lnSpc>
            </a:pPr>
            <a:r>
              <a:rPr lang="en-US" sz="2600" b="1" dirty="0" smtClean="0"/>
              <a:t>DANS</a:t>
            </a:r>
            <a:r>
              <a:rPr lang="en-US" sz="2600" dirty="0" smtClean="0"/>
              <a:t>: long-term archiving of research data (like e-depot </a:t>
            </a:r>
            <a:r>
              <a:rPr lang="en-US" sz="2600" dirty="0"/>
              <a:t>of National </a:t>
            </a:r>
            <a:r>
              <a:rPr lang="en-US" sz="2600" dirty="0" smtClean="0"/>
              <a:t>Library for </a:t>
            </a:r>
            <a:r>
              <a:rPr lang="en-US" sz="2600" dirty="0"/>
              <a:t>publications )</a:t>
            </a:r>
            <a:r>
              <a:rPr lang="en-US" sz="2600" dirty="0" smtClean="0"/>
              <a:t>, providing expertise, training, standards</a:t>
            </a:r>
          </a:p>
          <a:p>
            <a:pPr lvl="1">
              <a:lnSpc>
                <a:spcPct val="120000"/>
              </a:lnSpc>
            </a:pPr>
            <a:r>
              <a:rPr lang="en-US" sz="2600" b="1" dirty="0" smtClean="0"/>
              <a:t>University libraries</a:t>
            </a:r>
            <a:r>
              <a:rPr lang="en-US" sz="2600" dirty="0" smtClean="0"/>
              <a:t>: data lab services (VRE, repository) for local researchers</a:t>
            </a:r>
          </a:p>
          <a:p>
            <a:pPr marL="342900" lvl="1" indent="-342900">
              <a:lnSpc>
                <a:spcPct val="120000"/>
              </a:lnSpc>
              <a:buFont typeface="Arial"/>
              <a:buChar char="•"/>
            </a:pPr>
            <a:r>
              <a:rPr lang="en-US" sz="2600" dirty="0"/>
              <a:t>Starting with Delft, Leiden, </a:t>
            </a:r>
            <a:r>
              <a:rPr lang="en-US" sz="2600" dirty="0" err="1" smtClean="0"/>
              <a:t>Wageningen</a:t>
            </a:r>
            <a:r>
              <a:rPr lang="en-US" sz="2600" dirty="0" smtClean="0"/>
              <a:t>, …</a:t>
            </a:r>
            <a:endParaRPr lang="en-US" sz="2600" dirty="0" smtClean="0"/>
          </a:p>
          <a:p>
            <a:pPr>
              <a:lnSpc>
                <a:spcPct val="120000"/>
              </a:lnSpc>
            </a:pPr>
            <a:r>
              <a:rPr lang="en-US" sz="2600" b="1" dirty="0" smtClean="0"/>
              <a:t>Challenges</a:t>
            </a:r>
            <a:r>
              <a:rPr lang="en-US" sz="2600" dirty="0" smtClean="0"/>
              <a:t> to </a:t>
            </a:r>
            <a:r>
              <a:rPr lang="en-US" sz="2600" dirty="0"/>
              <a:t>archive data from University repositories:</a:t>
            </a:r>
          </a:p>
          <a:p>
            <a:pPr lvl="1">
              <a:lnSpc>
                <a:spcPct val="120000"/>
              </a:lnSpc>
            </a:pPr>
            <a:r>
              <a:rPr lang="en-US" sz="2600" dirty="0"/>
              <a:t>E</a:t>
            </a:r>
            <a:r>
              <a:rPr lang="en-US" sz="2600" dirty="0" smtClean="0"/>
              <a:t>xplored </a:t>
            </a:r>
            <a:r>
              <a:rPr lang="en-US" sz="2600" dirty="0"/>
              <a:t>in Podium Plus project (SURF Share)</a:t>
            </a:r>
          </a:p>
          <a:p>
            <a:pPr lvl="1">
              <a:lnSpc>
                <a:spcPct val="120000"/>
              </a:lnSpc>
            </a:pPr>
            <a:r>
              <a:rPr lang="en-US" sz="2600" dirty="0"/>
              <a:t>Auto-ingest from </a:t>
            </a:r>
            <a:r>
              <a:rPr lang="en-US" sz="2600" dirty="0" err="1"/>
              <a:t>Dataverses</a:t>
            </a:r>
            <a:endParaRPr lang="en-US" sz="2600" dirty="0"/>
          </a:p>
          <a:p>
            <a:pPr lvl="1">
              <a:lnSpc>
                <a:spcPct val="120000"/>
              </a:lnSpc>
            </a:pPr>
            <a:r>
              <a:rPr lang="en-US" sz="2600" dirty="0"/>
              <a:t>Stumbling blocks not technical, but </a:t>
            </a:r>
            <a:r>
              <a:rPr lang="en-US" sz="2600" dirty="0" smtClean="0"/>
              <a:t>organizational/juridical</a:t>
            </a:r>
            <a:endParaRPr lang="en-US" sz="2600" dirty="0"/>
          </a:p>
          <a:p>
            <a:pPr lvl="1">
              <a:lnSpc>
                <a:spcPct val="120000"/>
              </a:lnSpc>
            </a:pPr>
            <a:r>
              <a:rPr lang="en-US" sz="2600" dirty="0"/>
              <a:t>IPR issues can be solved if </a:t>
            </a:r>
            <a:r>
              <a:rPr lang="en-US" sz="2600" dirty="0" smtClean="0"/>
              <a:t>universities, </a:t>
            </a:r>
            <a:r>
              <a:rPr lang="en-US" sz="2600" dirty="0"/>
              <a:t>researchers and funders </a:t>
            </a:r>
            <a:r>
              <a:rPr lang="en-US" sz="2600" dirty="0" smtClean="0"/>
              <a:t>agree</a:t>
            </a:r>
            <a:endParaRPr lang="en-US" dirty="0"/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marL="457200" lvl="1" indent="0">
              <a:lnSpc>
                <a:spcPct val="120000"/>
              </a:lnSpc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894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screen-capture-1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6200" y="1384343"/>
            <a:ext cx="6324600" cy="5054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Connect Research Information</a:t>
            </a:r>
            <a:endParaRPr lang="en-US" sz="2800" b="1" dirty="0"/>
          </a:p>
        </p:txBody>
      </p:sp>
      <p:sp>
        <p:nvSpPr>
          <p:cNvPr id="5" name="Text Placeholder 4"/>
          <p:cNvSpPr>
            <a:spLocks noGrp="1"/>
          </p:cNvSpPr>
          <p:nvPr>
            <p:ph sz="half" idx="1"/>
          </p:nvPr>
        </p:nvSpPr>
        <p:spPr>
          <a:xfrm>
            <a:off x="254001" y="1600200"/>
            <a:ext cx="299385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Not </a:t>
            </a:r>
            <a:r>
              <a:rPr lang="en-US" dirty="0" smtClean="0"/>
              <a:t>just open </a:t>
            </a:r>
            <a:r>
              <a:rPr lang="en-US" dirty="0"/>
              <a:t>access to </a:t>
            </a:r>
            <a:r>
              <a:rPr lang="en-US" dirty="0" smtClean="0"/>
              <a:t>publications </a:t>
            </a:r>
            <a:r>
              <a:rPr lang="en-US" dirty="0"/>
              <a:t>and </a:t>
            </a:r>
            <a:r>
              <a:rPr lang="en-US" dirty="0" smtClean="0"/>
              <a:t>data, </a:t>
            </a:r>
            <a:r>
              <a:rPr lang="en-US" dirty="0"/>
              <a:t>but </a:t>
            </a:r>
            <a:r>
              <a:rPr lang="en-US" dirty="0" smtClean="0"/>
              <a:t>connect them to Research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776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7846"/>
            <a:ext cx="8229600" cy="88235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Why connect data to publications and CRIS information?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1306"/>
            <a:ext cx="8394700" cy="437485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Articles and data are increasingly </a:t>
            </a:r>
            <a:r>
              <a:rPr lang="en-US" b="1" dirty="0" smtClean="0"/>
              <a:t>interwoven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Users </a:t>
            </a:r>
            <a:r>
              <a:rPr lang="en-US" dirty="0"/>
              <a:t>can find </a:t>
            </a:r>
            <a:r>
              <a:rPr lang="en-US" b="1" dirty="0"/>
              <a:t>all information in one </a:t>
            </a:r>
            <a:r>
              <a:rPr lang="en-US" b="1" dirty="0" smtClean="0"/>
              <a:t>place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Enriches </a:t>
            </a:r>
            <a:r>
              <a:rPr lang="en-US" b="1" dirty="0" smtClean="0"/>
              <a:t>data</a:t>
            </a:r>
            <a:r>
              <a:rPr lang="en-US" dirty="0" smtClean="0"/>
              <a:t>: provides context to research data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Enhances </a:t>
            </a:r>
            <a:r>
              <a:rPr lang="en-US" b="1" dirty="0" smtClean="0"/>
              <a:t>publications</a:t>
            </a:r>
            <a:r>
              <a:rPr lang="en-US" dirty="0" smtClean="0"/>
              <a:t>: data serves as background/additional information </a:t>
            </a:r>
            <a:r>
              <a:rPr lang="en-US" dirty="0"/>
              <a:t>for articles </a:t>
            </a:r>
            <a:r>
              <a:rPr lang="en-US" dirty="0" smtClean="0"/>
              <a:t>(check </a:t>
            </a:r>
            <a:r>
              <a:rPr lang="en-US" dirty="0"/>
              <a:t>author’s claims and </a:t>
            </a:r>
            <a:r>
              <a:rPr lang="en-US" dirty="0" smtClean="0"/>
              <a:t>assertions)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Makes </a:t>
            </a:r>
            <a:r>
              <a:rPr lang="en-US" b="1" dirty="0" smtClean="0"/>
              <a:t>research information </a:t>
            </a:r>
            <a:r>
              <a:rPr lang="en-US" dirty="0" smtClean="0"/>
              <a:t>more meaningful: better instrument for evaluation and research quality assessment</a:t>
            </a:r>
          </a:p>
        </p:txBody>
      </p:sp>
    </p:spTree>
    <p:extLst>
      <p:ext uri="{BB962C8B-B14F-4D97-AF65-F5344CB8AC3E}">
        <p14:creationId xmlns:p14="http://schemas.microsoft.com/office/powerpoint/2010/main" val="3709528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Enhanced publications: approaches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92500" lnSpcReduction="100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2400" dirty="0"/>
              <a:t>At </a:t>
            </a:r>
            <a:r>
              <a:rPr lang="en-US" sz="2400" b="1" dirty="0" smtClean="0"/>
              <a:t>DANS/</a:t>
            </a:r>
            <a:r>
              <a:rPr lang="en-US" sz="2400" b="1" dirty="0" err="1"/>
              <a:t>N</a:t>
            </a:r>
            <a:r>
              <a:rPr lang="en-US" sz="2400" b="1" dirty="0" err="1" smtClean="0"/>
              <a:t>arcis</a:t>
            </a:r>
            <a:r>
              <a:rPr lang="en-US" sz="2400" dirty="0" smtClean="0"/>
              <a:t>: </a:t>
            </a:r>
            <a:r>
              <a:rPr lang="en-US" sz="2400" dirty="0"/>
              <a:t>so far restricted to publications and data in Dutch academic repositories </a:t>
            </a:r>
          </a:p>
          <a:p>
            <a:r>
              <a:rPr lang="en-US" dirty="0" smtClean="0"/>
              <a:t>Our </a:t>
            </a:r>
            <a:r>
              <a:rPr lang="en-US" b="1" dirty="0" smtClean="0"/>
              <a:t>wish</a:t>
            </a:r>
            <a:r>
              <a:rPr lang="en-US" dirty="0" smtClean="0"/>
              <a:t>: </a:t>
            </a:r>
            <a:endParaRPr lang="en-US" dirty="0"/>
          </a:p>
          <a:p>
            <a:pPr lvl="1"/>
            <a:r>
              <a:rPr lang="en-US" dirty="0">
                <a:solidFill>
                  <a:srgbClr val="000000"/>
                </a:solidFill>
              </a:rPr>
              <a:t>expand to publications in whatever form, published by commercial publishers as well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Link-up with international </a:t>
            </a:r>
            <a:r>
              <a:rPr lang="en-US" dirty="0" smtClean="0">
                <a:solidFill>
                  <a:srgbClr val="000000"/>
                </a:solidFill>
              </a:rPr>
              <a:t>partners and </a:t>
            </a:r>
            <a:r>
              <a:rPr lang="en-US" dirty="0" smtClean="0">
                <a:solidFill>
                  <a:srgbClr val="000000"/>
                </a:solidFill>
              </a:rPr>
              <a:t>initiatives (</a:t>
            </a:r>
            <a:r>
              <a:rPr lang="en-US" dirty="0" err="1" smtClean="0">
                <a:solidFill>
                  <a:srgbClr val="000000"/>
                </a:solidFill>
              </a:rPr>
              <a:t>OpenAIRE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b="1" dirty="0" smtClean="0">
                <a:solidFill>
                  <a:srgbClr val="000000"/>
                </a:solidFill>
              </a:rPr>
              <a:t>Other approaches</a:t>
            </a:r>
            <a:r>
              <a:rPr lang="en-US" dirty="0" smtClean="0">
                <a:solidFill>
                  <a:srgbClr val="000000"/>
                </a:solidFill>
              </a:rPr>
              <a:t>: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b="1" dirty="0" err="1" smtClean="0"/>
              <a:t>DataCite</a:t>
            </a:r>
            <a:r>
              <a:rPr lang="en-US" dirty="0" smtClean="0"/>
              <a:t>: link data to articles using DOI</a:t>
            </a:r>
          </a:p>
          <a:p>
            <a:pPr lvl="1"/>
            <a:r>
              <a:rPr lang="en-US" b="1" dirty="0" smtClean="0"/>
              <a:t>Pangaea</a:t>
            </a:r>
            <a:r>
              <a:rPr lang="en-US" dirty="0" smtClean="0"/>
              <a:t>: data publishing as a “data journal”</a:t>
            </a:r>
          </a:p>
          <a:p>
            <a:pPr lvl="1"/>
            <a:r>
              <a:rPr lang="en-US" b="1" dirty="0"/>
              <a:t>Dryad</a:t>
            </a:r>
            <a:r>
              <a:rPr lang="en-US" dirty="0"/>
              <a:t>: international repository of data underlying peer-reviewed articles in the basic and applied </a:t>
            </a:r>
            <a:r>
              <a:rPr lang="en-US" dirty="0" smtClean="0"/>
              <a:t>biosciences</a:t>
            </a:r>
          </a:p>
          <a:p>
            <a:pPr lvl="1"/>
            <a:r>
              <a:rPr lang="en-US" b="1" dirty="0" smtClean="0"/>
              <a:t>Linked open data</a:t>
            </a:r>
            <a:r>
              <a:rPr lang="en-US" dirty="0" smtClean="0"/>
              <a:t>: semi-automatically generated  links</a:t>
            </a:r>
            <a:endParaRPr lang="en-US" dirty="0"/>
          </a:p>
          <a:p>
            <a:pPr lvl="1"/>
            <a:r>
              <a:rPr lang="en-US" dirty="0" err="1"/>
              <a:t>Leen</a:t>
            </a:r>
            <a:r>
              <a:rPr lang="en-US" dirty="0"/>
              <a:t> </a:t>
            </a:r>
            <a:r>
              <a:rPr lang="en-US" dirty="0" err="1">
                <a:solidFill>
                  <a:srgbClr val="000000"/>
                </a:solidFill>
              </a:rPr>
              <a:t>Breure</a:t>
            </a:r>
            <a:r>
              <a:rPr lang="en-US" dirty="0"/>
              <a:t>: </a:t>
            </a:r>
            <a:r>
              <a:rPr lang="en-US" b="1" dirty="0"/>
              <a:t>typology</a:t>
            </a:r>
            <a:r>
              <a:rPr lang="en-US" dirty="0"/>
              <a:t> of 80 types of Enhanced Publications - </a:t>
            </a:r>
            <a:r>
              <a:rPr lang="en-US" dirty="0">
                <a:hlinkClick r:id="rId2"/>
              </a:rPr>
              <a:t>http://xposre.nl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6464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47900" y="546100"/>
            <a:ext cx="9144000" cy="5760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Front">
              <a:rot lat="0" lon="3000000" rev="0"/>
            </a:camera>
            <a:lightRig rig="threePt" dir="t"/>
          </a:scene3d>
          <a:sp3d>
            <a:bevelT prst="relaxedInset"/>
            <a:bevelB prst="relaxedInset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1200" y="1130300"/>
            <a:ext cx="9144000" cy="4581053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Front">
              <a:rot lat="0" lon="3000000" rev="0"/>
            </a:camera>
            <a:lightRig rig="threePt" dir="t"/>
          </a:scene3d>
          <a:sp3d>
            <a:bevelT prst="relaxedInset"/>
            <a:bevelB prst="relaxedInset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0" y="1638300"/>
            <a:ext cx="9144000" cy="3564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Front">
              <a:rot lat="0" lon="3000000" rev="0"/>
            </a:camera>
            <a:lightRig rig="threePt" dir="t"/>
          </a:scene3d>
          <a:sp3d>
            <a:bevelT prst="relaxedInset"/>
            <a:bevelB prst="relaxedInset"/>
          </a:sp3d>
        </p:spPr>
      </p:pic>
      <p:sp>
        <p:nvSpPr>
          <p:cNvPr id="7" name="TextBox 6"/>
          <p:cNvSpPr txBox="1"/>
          <p:nvPr/>
        </p:nvSpPr>
        <p:spPr>
          <a:xfrm>
            <a:off x="3809999" y="3581618"/>
            <a:ext cx="5499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Leen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Breure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typology of 80 types of Enhanced 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Publications - http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://</a:t>
            </a:r>
            <a:r>
              <a:rPr lang="en-US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xposre.nl</a:t>
            </a:r>
            <a:r>
              <a:rPr lang="en-US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/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100" y="4562928"/>
            <a:ext cx="1930400" cy="220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9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7462" y="780384"/>
            <a:ext cx="8870922" cy="903915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err="1" smtClean="0"/>
              <a:t>NARCIS.nl</a:t>
            </a:r>
            <a:r>
              <a:rPr lang="en-US" sz="2400" b="1" dirty="0" smtClean="0"/>
              <a:t>: Access to Research Information, </a:t>
            </a:r>
            <a:br>
              <a:rPr lang="en-US" sz="2400" b="1" dirty="0" smtClean="0"/>
            </a:br>
            <a:r>
              <a:rPr lang="en-US" sz="2400" b="1" dirty="0" smtClean="0"/>
              <a:t>e-Publications, Data Sets and more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5044"/>
            <a:ext cx="9144000" cy="3517726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6681557" y="4597317"/>
            <a:ext cx="2236388" cy="786927"/>
          </a:xfrm>
          <a:prstGeom prst="fram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6695360" y="3349547"/>
            <a:ext cx="2402047" cy="1196823"/>
          </a:xfrm>
          <a:prstGeom prst="irregularSeal1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New!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181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52575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13100" cy="6261100"/>
          </a:xfrm>
          <a:prstGeom prst="rect">
            <a:avLst/>
          </a:prstGeom>
          <a:ln>
            <a:solidFill>
              <a:srgbClr val="7F7F7F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299364" y="3644709"/>
            <a:ext cx="5273460" cy="2400657"/>
          </a:xfrm>
          <a:prstGeom prst="rect">
            <a:avLst/>
          </a:prstGeom>
          <a:solidFill>
            <a:schemeClr val="bg2">
              <a:alpha val="76000"/>
            </a:schemeClr>
          </a:solidFill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sz="2000" dirty="0" smtClean="0">
                <a:solidFill>
                  <a:srgbClr val="DC241F"/>
                </a:solidFill>
              </a:rPr>
              <a:t>Doctoral Theses (Dissertations)</a:t>
            </a:r>
          </a:p>
          <a:p>
            <a:pPr>
              <a:spcAft>
                <a:spcPts val="900"/>
              </a:spcAft>
            </a:pPr>
            <a:r>
              <a:rPr lang="en-US" sz="2000" dirty="0" smtClean="0">
                <a:solidFill>
                  <a:srgbClr val="DC241F"/>
                </a:solidFill>
              </a:rPr>
              <a:t>Archaeological excavations</a:t>
            </a:r>
          </a:p>
          <a:p>
            <a:pPr>
              <a:spcAft>
                <a:spcPts val="900"/>
              </a:spcAft>
            </a:pPr>
            <a:r>
              <a:rPr lang="en-US" sz="2000" dirty="0" smtClean="0">
                <a:solidFill>
                  <a:srgbClr val="DC241F"/>
                </a:solidFill>
              </a:rPr>
              <a:t>Publications by Tilburg University researchers</a:t>
            </a:r>
          </a:p>
          <a:p>
            <a:pPr>
              <a:spcAft>
                <a:spcPts val="900"/>
              </a:spcAft>
            </a:pPr>
            <a:r>
              <a:rPr lang="en-US" sz="2000" dirty="0">
                <a:solidFill>
                  <a:srgbClr val="DC241F"/>
                </a:solidFill>
              </a:rPr>
              <a:t>Enhanced Scientific Communication by Aggregated Publication </a:t>
            </a:r>
            <a:r>
              <a:rPr lang="en-US" sz="2000" dirty="0" smtClean="0">
                <a:solidFill>
                  <a:srgbClr val="DC241F"/>
                </a:solidFill>
              </a:rPr>
              <a:t>Environments (ESCAPE)</a:t>
            </a:r>
          </a:p>
          <a:p>
            <a:pPr>
              <a:spcAft>
                <a:spcPts val="900"/>
              </a:spcAft>
            </a:pPr>
            <a:r>
              <a:rPr lang="en-US" sz="2000" dirty="0" smtClean="0">
                <a:solidFill>
                  <a:srgbClr val="DC241F"/>
                </a:solidFill>
              </a:rPr>
              <a:t>Gallows in Late Medieval </a:t>
            </a:r>
            <a:r>
              <a:rPr lang="en-US" sz="2000" dirty="0" err="1" smtClean="0">
                <a:solidFill>
                  <a:srgbClr val="DC241F"/>
                </a:solidFill>
              </a:rPr>
              <a:t>Frisia</a:t>
            </a:r>
            <a:endParaRPr lang="en-US" sz="2000" dirty="0" smtClean="0">
              <a:solidFill>
                <a:srgbClr val="DC24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153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219" y="0"/>
            <a:ext cx="5140882" cy="6858000"/>
          </a:xfrm>
          <a:prstGeom prst="rect">
            <a:avLst/>
          </a:prstGeom>
          <a:ln>
            <a:solidFill>
              <a:srgbClr val="7F7F7F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66681" y="2057055"/>
            <a:ext cx="1532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C241F"/>
                </a:solidFill>
              </a:rPr>
              <a:t>Research Data</a:t>
            </a:r>
            <a:endParaRPr lang="en-US" dirty="0">
              <a:solidFill>
                <a:srgbClr val="DC241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4044" y="3627482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C241F"/>
                </a:solidFill>
              </a:rPr>
              <a:t>Researchers</a:t>
            </a:r>
            <a:endParaRPr lang="en-US" dirty="0">
              <a:solidFill>
                <a:srgbClr val="DC241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3392" y="3627482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C241F"/>
                </a:solidFill>
              </a:rPr>
              <a:t>Report</a:t>
            </a:r>
            <a:endParaRPr lang="en-US" dirty="0">
              <a:solidFill>
                <a:srgbClr val="DC24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002" y="5549906"/>
            <a:ext cx="2953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C241F"/>
                </a:solidFill>
              </a:rPr>
              <a:t>Organizations involved:</a:t>
            </a:r>
          </a:p>
          <a:p>
            <a:r>
              <a:rPr lang="en-US" dirty="0" smtClean="0">
                <a:solidFill>
                  <a:srgbClr val="DC241F"/>
                </a:solidFill>
              </a:rPr>
              <a:t>Funder and research institute</a:t>
            </a:r>
            <a:endParaRPr lang="en-US" dirty="0">
              <a:solidFill>
                <a:srgbClr val="DC241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88631" y="5549905"/>
            <a:ext cx="2098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C241F"/>
                </a:solidFill>
              </a:rPr>
              <a:t>Topics linking to related information</a:t>
            </a:r>
            <a:endParaRPr lang="en-US" dirty="0">
              <a:solidFill>
                <a:srgbClr val="DC241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3248" y="4624919"/>
            <a:ext cx="2374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DC241F"/>
                </a:solidFill>
              </a:rPr>
              <a:t>Aggregation: the enhanced publication</a:t>
            </a:r>
            <a:endParaRPr lang="en-US" dirty="0">
              <a:solidFill>
                <a:srgbClr val="DC241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9374955">
            <a:off x="4595025" y="1456889"/>
            <a:ext cx="4587209" cy="1200329"/>
          </a:xfrm>
          <a:prstGeom prst="rect">
            <a:avLst/>
          </a:prstGeom>
          <a:solidFill>
            <a:srgbClr val="FFFF00"/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Najla</a:t>
            </a:r>
            <a:r>
              <a:rPr lang="en-US" sz="3600" dirty="0" smtClean="0"/>
              <a:t> already gave a preview of this!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19201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77800"/>
            <a:ext cx="8382000" cy="6489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98727" y="510812"/>
            <a:ext cx="1682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Research Data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634" y="5964075"/>
            <a:ext cx="1348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Publication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88631" y="3354793"/>
            <a:ext cx="1452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Researchers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98727" y="6281608"/>
            <a:ext cx="24320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Enhanced publication</a:t>
            </a:r>
            <a:endParaRPr lang="en-US" sz="2000" dirty="0">
              <a:solidFill>
                <a:srgbClr val="DC24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16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5010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7512" y="1535818"/>
            <a:ext cx="24918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Research organization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317" y="4200320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Funder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1215" y="4628300"/>
            <a:ext cx="1892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Related subjects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2754155" y="431359"/>
            <a:ext cx="2912827" cy="1007819"/>
          </a:xfrm>
          <a:prstGeom prst="donut">
            <a:avLst>
              <a:gd name="adj" fmla="val 14042"/>
            </a:avLst>
          </a:prstGeom>
          <a:solidFill>
            <a:srgbClr val="DC241F"/>
          </a:solidFill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91313" y="735085"/>
            <a:ext cx="1123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Persistent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Identifier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928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8400"/>
            <a:ext cx="9144000" cy="45116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1313" y="4440255"/>
            <a:ext cx="2650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DC241F"/>
                </a:solidFill>
              </a:rPr>
              <a:t>Digital Author Identifier</a:t>
            </a:r>
            <a:endParaRPr lang="en-US" sz="2000" dirty="0">
              <a:solidFill>
                <a:srgbClr val="DC241F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3133705" y="4322906"/>
            <a:ext cx="2581510" cy="659253"/>
          </a:xfrm>
          <a:prstGeom prst="frame">
            <a:avLst/>
          </a:prstGeom>
          <a:solidFill>
            <a:srgbClr val="FF0000"/>
          </a:solidFill>
          <a:ln>
            <a:solidFill>
              <a:srgbClr val="7F7F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103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6" y="0"/>
            <a:ext cx="9056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43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37" y="776550"/>
            <a:ext cx="3906778" cy="5529220"/>
          </a:xfrm>
          <a:prstGeom prst="rect">
            <a:avLst/>
          </a:prstGeom>
          <a:ln>
            <a:solidFill>
              <a:srgbClr val="7F7F7F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15" y="776550"/>
            <a:ext cx="3822969" cy="5529220"/>
          </a:xfrm>
          <a:prstGeom prst="rect">
            <a:avLst/>
          </a:prstGeom>
          <a:ln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1030229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Links directly to data in DANS archive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544" b="4544"/>
          <a:stretch>
            <a:fillRect/>
          </a:stretch>
        </p:blipFill>
        <p:spPr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669" y="0"/>
            <a:ext cx="4892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82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4249"/>
            <a:ext cx="9144000" cy="3482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0590"/>
            <a:ext cx="9144000" cy="2018543"/>
          </a:xfrm>
          <a:prstGeom prst="rect">
            <a:avLst/>
          </a:prstGeom>
          <a:ln>
            <a:solidFill>
              <a:srgbClr val="7F7F7F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1414" y="5080512"/>
            <a:ext cx="9244764" cy="523220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All data types: other examples with video, audio, still images…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827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1200"/>
            <a:ext cx="9144000" cy="54176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169" y="1918994"/>
            <a:ext cx="55304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Community reviews of data sets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496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However…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/>
              <a:t>As yet only a fraction of the data, publications and research information are linked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4262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825500"/>
            <a:ext cx="8229600" cy="70643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Verdana" charset="0"/>
                <a:ea typeface="ＭＳ Ｐゴシック" charset="0"/>
                <a:cs typeface="ＭＳ Ｐゴシック" charset="0"/>
              </a:rPr>
              <a:t>In many sciences and humanities: thousands </a:t>
            </a:r>
            <a:r>
              <a:rPr lang="en-US" b="1" dirty="0">
                <a:latin typeface="Verdana" charset="0"/>
                <a:ea typeface="ＭＳ Ｐゴシック" charset="0"/>
                <a:cs typeface="ＭＳ Ｐゴシック" charset="0"/>
              </a:rPr>
              <a:t>of data </a:t>
            </a:r>
            <a:r>
              <a:rPr lang="en-US" b="1" dirty="0" smtClean="0">
                <a:latin typeface="Verdana" charset="0"/>
                <a:ea typeface="ＭＳ Ｐゴシック" charset="0"/>
                <a:cs typeface="ＭＳ Ｐゴシック" charset="0"/>
              </a:rPr>
              <a:t>silos</a:t>
            </a:r>
            <a:endParaRPr lang="en-US" b="1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92300"/>
            <a:ext cx="23860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892300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82900"/>
            <a:ext cx="18002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4330700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4381500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33400" y="3797300"/>
            <a:ext cx="25098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j-lt"/>
                <a:ea typeface="+mn-ea"/>
                <a:cs typeface="+mn-cs"/>
              </a:rPr>
              <a:t>Historical databases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3721100"/>
            <a:ext cx="23717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  <a:cs typeface="+mn-cs"/>
              </a:rPr>
              <a:t>Archaeological GIS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1400" y="2311400"/>
            <a:ext cx="222726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  <a:cs typeface="+mn-cs"/>
              </a:rPr>
              <a:t>Linguistic corpora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3900" y="5809456"/>
            <a:ext cx="27273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  <a:cs typeface="+mn-cs"/>
              </a:rPr>
              <a:t>Arts image collections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29325" y="6083300"/>
            <a:ext cx="235267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  <a:ea typeface="+mn-ea"/>
                <a:cs typeface="+mn-cs"/>
              </a:rPr>
              <a:t>Literary text bases</a:t>
            </a:r>
          </a:p>
        </p:txBody>
      </p:sp>
      <p:pic>
        <p:nvPicPr>
          <p:cNvPr id="15" name="Picture 14" descr="screen-captur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92300"/>
            <a:ext cx="2616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1892300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82900"/>
            <a:ext cx="1871663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4308475"/>
            <a:ext cx="2400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371975"/>
            <a:ext cx="25796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186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984546"/>
            <a:ext cx="8229600" cy="69979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Verdana" charset="0"/>
                <a:ea typeface="ＭＳ Ｐゴシック" charset="0"/>
                <a:cs typeface="ＭＳ Ｐゴシック" charset="0"/>
              </a:rPr>
              <a:t>Since the last decade: </a:t>
            </a:r>
            <a:br>
              <a:rPr lang="en-US" b="1" dirty="0">
                <a:latin typeface="Verdana" charset="0"/>
                <a:ea typeface="ＭＳ Ｐゴシック" charset="0"/>
                <a:cs typeface="ＭＳ Ｐゴシック" charset="0"/>
              </a:rPr>
            </a:br>
            <a:r>
              <a:rPr lang="en-US" b="1" dirty="0">
                <a:latin typeface="Verdana" charset="0"/>
                <a:ea typeface="ＭＳ Ｐゴシック" charset="0"/>
                <a:cs typeface="ＭＳ Ｐゴシック" charset="0"/>
              </a:rPr>
              <a:t>let’s open up and connect the silos!</a:t>
            </a:r>
          </a:p>
        </p:txBody>
      </p:sp>
      <p:pic>
        <p:nvPicPr>
          <p:cNvPr id="2560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032000"/>
            <a:ext cx="5626100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696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57200" y="990600"/>
            <a:ext cx="8229600" cy="706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 sz="2800" b="1" dirty="0" smtClean="0">
                <a:latin typeface="Verdana" charset="0"/>
                <a:ea typeface="ＭＳ Ｐゴシック" charset="0"/>
                <a:cs typeface="ＭＳ Ｐゴシック" charset="0"/>
              </a:rPr>
              <a:t>Infrastructures are required to support and maintain the collaborative efforts</a:t>
            </a:r>
            <a:endParaRPr lang="en-US" sz="2800" b="1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2308983"/>
            <a:ext cx="4038600" cy="38171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2308983"/>
            <a:ext cx="4038600" cy="3817180"/>
          </a:xfrm>
        </p:spPr>
        <p:txBody>
          <a:bodyPr/>
          <a:lstStyle/>
          <a:p>
            <a:r>
              <a:rPr lang="en-US" dirty="0">
                <a:latin typeface="Verdana" charset="0"/>
                <a:ea typeface="ＭＳ Ｐゴシック" charset="0"/>
                <a:cs typeface="ＭＳ Ｐゴシック" charset="0"/>
              </a:rPr>
              <a:t>Services need to be sustainable</a:t>
            </a:r>
          </a:p>
          <a:p>
            <a:endParaRPr lang="en-US" dirty="0">
              <a:latin typeface="Verdan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Verdana" charset="0"/>
                <a:ea typeface="ＭＳ Ｐゴシック" charset="0"/>
                <a:cs typeface="ＭＳ Ｐゴシック" charset="0"/>
              </a:rPr>
              <a:t>Therefore they need to be generic and re-usable</a:t>
            </a:r>
          </a:p>
          <a:p>
            <a:endParaRPr lang="en-US" dirty="0"/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08983"/>
            <a:ext cx="4038600" cy="381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251193" y="126994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615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199" y="812800"/>
            <a:ext cx="8460107" cy="7064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European </a:t>
            </a:r>
            <a:r>
              <a:rPr lang="en-US" b="1" dirty="0"/>
              <a:t>Research Infrastructures: Disciplinary examples</a:t>
            </a:r>
            <a:endParaRPr lang="en-US" sz="2800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dirty="0" smtClean="0"/>
              <a:t>DARIAH: Digital Research Infrastructure 			for the Arts and Humanities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CLARIN</a:t>
            </a:r>
            <a:r>
              <a:rPr lang="en-GB" dirty="0"/>
              <a:t>:</a:t>
            </a:r>
            <a:r>
              <a:rPr lang="en-GB" dirty="0" smtClean="0"/>
              <a:t> Common Language Resources and Technology Infrastructure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CESSDA: Council </a:t>
            </a:r>
            <a:r>
              <a:rPr lang="en-GB" dirty="0"/>
              <a:t>of European Social Science Data </a:t>
            </a:r>
            <a:r>
              <a:rPr lang="en-GB" dirty="0" smtClean="0"/>
              <a:t>Archives</a:t>
            </a:r>
          </a:p>
          <a:p>
            <a:pPr>
              <a:lnSpc>
                <a:spcPct val="110000"/>
              </a:lnSpc>
            </a:pPr>
            <a:r>
              <a:rPr lang="en-GB" dirty="0" smtClean="0"/>
              <a:t>ESS: European Social Survey</a:t>
            </a:r>
          </a:p>
          <a:p>
            <a:pPr>
              <a:lnSpc>
                <a:spcPct val="110000"/>
              </a:lnSpc>
            </a:pPr>
            <a:r>
              <a:rPr lang="en-GB" dirty="0" err="1" smtClean="0"/>
              <a:t>LifeWatch</a:t>
            </a:r>
            <a:r>
              <a:rPr lang="en-GB" dirty="0" smtClean="0"/>
              <a:t>: E-science European Infrastructure for Biodiversity and Eco-system Research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665" y="2974585"/>
            <a:ext cx="3096687" cy="442384"/>
          </a:xfrm>
          <a:prstGeom prst="rect">
            <a:avLst/>
          </a:prstGeom>
        </p:spPr>
      </p:pic>
      <p:pic>
        <p:nvPicPr>
          <p:cNvPr id="2" name="Picture 1" descr="Screen Shot 2012-09-07 at 11.55.2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398" y="3865957"/>
            <a:ext cx="3146954" cy="435809"/>
          </a:xfrm>
          <a:prstGeom prst="rect">
            <a:avLst/>
          </a:prstGeom>
        </p:spPr>
      </p:pic>
      <p:pic>
        <p:nvPicPr>
          <p:cNvPr id="10" name="Picture 9" descr="http://www.europeansocialsurvey.org/templates/rt_pixel/images/light/pixel_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665" y="4301766"/>
            <a:ext cx="1599522" cy="564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ttp://lifewatch.unisalento.it/jedi-theme/images/custom/img_header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5615114"/>
            <a:ext cx="3390900" cy="633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DARIAH-EU_Logo_ CMYK 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838" y="1498600"/>
            <a:ext cx="1801368" cy="84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81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6218055"/>
            <a:ext cx="6616700" cy="70643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19 partners from 13 countries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400"/>
            <a:ext cx="9144000" cy="543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8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068" y="4000322"/>
            <a:ext cx="2891524" cy="6029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8646"/>
            <a:ext cx="8686800" cy="69979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European Infrastructures Projects: </a:t>
            </a:r>
            <a:r>
              <a:rPr lang="en-US" b="1" dirty="0"/>
              <a:t>Interdisciplinary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err="1" smtClean="0"/>
              <a:t>OpenAire</a:t>
            </a:r>
            <a:r>
              <a:rPr lang="en-US" dirty="0" smtClean="0"/>
              <a:t>: Open Access Infrastructure for Research in Europe: European Repository Network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 smtClean="0"/>
              <a:t>EUDAT: European Data Infrastructure</a:t>
            </a:r>
          </a:p>
          <a:p>
            <a:pPr>
              <a:lnSpc>
                <a:spcPct val="120000"/>
              </a:lnSpc>
            </a:pP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/>
              <a:t>DASISH: Data Service Infrastructure for the Social Sciences and Humanities: CLARIN, DARIAH, CESSDA, ESS, </a:t>
            </a:r>
            <a:r>
              <a:rPr lang="en-US" dirty="0" smtClean="0"/>
              <a:t>SHARE  </a:t>
            </a:r>
            <a:endParaRPr lang="en-US" dirty="0"/>
          </a:p>
          <a:p>
            <a:pPr marL="0" indent="0">
              <a:lnSpc>
                <a:spcPct val="120000"/>
              </a:lnSpc>
              <a:buNone/>
            </a:pPr>
            <a:endParaRPr lang="en-US" dirty="0" smtClean="0"/>
          </a:p>
          <a:p>
            <a:pPr>
              <a:lnSpc>
                <a:spcPct val="120000"/>
              </a:lnSpc>
            </a:pPr>
            <a:r>
              <a:rPr lang="en-US" dirty="0" err="1"/>
              <a:t>Europeana</a:t>
            </a:r>
            <a:r>
              <a:rPr lang="en-US" dirty="0"/>
              <a:t> Cloud (New): Best Practice Network, establish a cloud-based system for </a:t>
            </a:r>
            <a:r>
              <a:rPr lang="en-US" dirty="0" err="1"/>
              <a:t>Europeana</a:t>
            </a:r>
            <a:r>
              <a:rPr lang="en-US" dirty="0"/>
              <a:t> and its aggregators: new content, new metadata, new linked storage system, new tools and services and a new platform - </a:t>
            </a:r>
            <a:r>
              <a:rPr lang="en-US" dirty="0" err="1"/>
              <a:t>Europeana</a:t>
            </a:r>
            <a:r>
              <a:rPr lang="en-US" dirty="0"/>
              <a:t> </a:t>
            </a:r>
            <a:r>
              <a:rPr lang="en-US" dirty="0" smtClean="0"/>
              <a:t>Research</a:t>
            </a: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6" name="logo" descr="om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35" y="2448044"/>
            <a:ext cx="1377195" cy="84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penAIRE Knowledge Infrastructur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1955800"/>
            <a:ext cx="2032000" cy="617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uropeana Think Culture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680" y="5686367"/>
            <a:ext cx="1658423" cy="1108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7239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016000"/>
            <a:ext cx="78041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Box 4"/>
          <p:cNvSpPr txBox="1">
            <a:spLocks noChangeArrowheads="1"/>
          </p:cNvSpPr>
          <p:nvPr/>
        </p:nvSpPr>
        <p:spPr bwMode="auto">
          <a:xfrm>
            <a:off x="1060450" y="1284288"/>
            <a:ext cx="2643188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2pPr>
            <a:lvl3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3pPr>
            <a:lvl4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4pPr>
            <a:lvl5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Finally, an integrated data infrastructure!</a:t>
            </a:r>
          </a:p>
        </p:txBody>
      </p:sp>
      <p:sp>
        <p:nvSpPr>
          <p:cNvPr id="58372" name="TextBox 5"/>
          <p:cNvSpPr txBox="1">
            <a:spLocks noChangeArrowheads="1"/>
          </p:cNvSpPr>
          <p:nvPr/>
        </p:nvSpPr>
        <p:spPr bwMode="auto">
          <a:xfrm>
            <a:off x="5924550" y="2235200"/>
            <a:ext cx="23622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2pPr>
            <a:lvl3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3pPr>
            <a:lvl4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4pPr>
            <a:lvl5pPr eaLnBrk="0" hangingPunct="0"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bg1"/>
                </a:solidFill>
                <a:latin typeface="Arial Narrow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tx1"/>
                </a:solidFill>
                <a:latin typeface="Arial" charset="0"/>
                <a:cs typeface="Arial" charset="0"/>
              </a:rPr>
              <a:t>Yeah. Now if I can just remember where I put that file...</a:t>
            </a:r>
          </a:p>
        </p:txBody>
      </p:sp>
    </p:spTree>
    <p:extLst>
      <p:ext uri="{BB962C8B-B14F-4D97-AF65-F5344CB8AC3E}">
        <p14:creationId xmlns:p14="http://schemas.microsoft.com/office/powerpoint/2010/main" val="4048718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Conclusions/Challenges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8600"/>
            <a:ext cx="8229600" cy="4800600"/>
          </a:xfrm>
        </p:spPr>
        <p:txBody>
          <a:bodyPr>
            <a:noAutofit/>
          </a:bodyPr>
          <a:lstStyle/>
          <a:p>
            <a:pPr lvl="0"/>
            <a:r>
              <a:rPr lang="en-GB" dirty="0" smtClean="0"/>
              <a:t>Connecting research data to CRIS information and publications offers </a:t>
            </a:r>
            <a:r>
              <a:rPr lang="en-GB" b="1" dirty="0" smtClean="0"/>
              <a:t>increased value </a:t>
            </a:r>
            <a:r>
              <a:rPr lang="en-GB" dirty="0" smtClean="0"/>
              <a:t>to all</a:t>
            </a:r>
          </a:p>
          <a:p>
            <a:pPr lvl="0"/>
            <a:r>
              <a:rPr lang="en-US" dirty="0" smtClean="0"/>
              <a:t>The access to the record of science needs to be </a:t>
            </a:r>
            <a:r>
              <a:rPr lang="en-US" b="1" dirty="0" smtClean="0"/>
              <a:t>permanent</a:t>
            </a:r>
            <a:r>
              <a:rPr lang="en-US" dirty="0" smtClean="0"/>
              <a:t>: long</a:t>
            </a:r>
            <a:r>
              <a:rPr lang="en-US" dirty="0"/>
              <a:t>-term archiving </a:t>
            </a:r>
            <a:r>
              <a:rPr lang="en-GB" dirty="0" smtClean="0"/>
              <a:t>is necessary</a:t>
            </a:r>
          </a:p>
          <a:p>
            <a:pPr lvl="0"/>
            <a:r>
              <a:rPr lang="en-GB" dirty="0" smtClean="0"/>
              <a:t>As yet, the information is stored and preserved in </a:t>
            </a:r>
            <a:r>
              <a:rPr lang="en-GB" b="1" dirty="0" smtClean="0"/>
              <a:t>heterogeneous silos </a:t>
            </a:r>
            <a:r>
              <a:rPr lang="en-GB" dirty="0" smtClean="0"/>
              <a:t>(repositories, libraries, archives), if it is preserved at all</a:t>
            </a:r>
          </a:p>
          <a:p>
            <a:pPr lvl="0"/>
            <a:r>
              <a:rPr lang="en-GB" dirty="0" smtClean="0"/>
              <a:t>We need </a:t>
            </a:r>
            <a:r>
              <a:rPr lang="en-GB" b="1" dirty="0" smtClean="0"/>
              <a:t>standards</a:t>
            </a:r>
            <a:r>
              <a:rPr lang="en-GB" dirty="0" smtClean="0"/>
              <a:t> such as CERIF to make the information interoperable</a:t>
            </a:r>
          </a:p>
          <a:p>
            <a:r>
              <a:rPr lang="en-GB" dirty="0" smtClean="0"/>
              <a:t>The effort to link up the information is not only national; </a:t>
            </a:r>
            <a:r>
              <a:rPr lang="en-GB" b="1" dirty="0" smtClean="0"/>
              <a:t>international</a:t>
            </a:r>
            <a:r>
              <a:rPr lang="en-GB" dirty="0" smtClean="0"/>
              <a:t> and </a:t>
            </a:r>
            <a:r>
              <a:rPr lang="en-GB" b="1" dirty="0" smtClean="0"/>
              <a:t>cross-disciplinary </a:t>
            </a:r>
            <a:r>
              <a:rPr lang="en-GB" b="1" dirty="0" smtClean="0"/>
              <a:t>approaches </a:t>
            </a:r>
            <a:r>
              <a:rPr lang="en-GB" dirty="0" smtClean="0"/>
              <a:t>are necessary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69506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Thank you for your attention</a:t>
            </a:r>
            <a:br>
              <a:rPr lang="en-US" sz="2800" dirty="0" smtClean="0"/>
            </a:br>
            <a:r>
              <a:rPr lang="en-US" sz="2800" dirty="0" smtClean="0"/>
              <a:t>and visit us at:</a:t>
            </a:r>
            <a:endParaRPr lang="en-US" sz="2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43100" y="2501900"/>
            <a:ext cx="5962910" cy="1778412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>
                <a:solidFill>
                  <a:srgbClr val="008000"/>
                </a:solidFill>
                <a:hlinkClick r:id="rId2"/>
              </a:rPr>
              <a:t>www.dans.knaw.nl</a:t>
            </a:r>
            <a:endParaRPr lang="en-US" sz="2000" dirty="0" smtClean="0">
              <a:solidFill>
                <a:srgbClr val="008000"/>
              </a:solidFill>
            </a:endParaRPr>
          </a:p>
          <a:p>
            <a:r>
              <a:rPr lang="en-US" sz="2000" dirty="0" smtClean="0">
                <a:solidFill>
                  <a:srgbClr val="008000"/>
                </a:solidFill>
                <a:hlinkClick r:id="rId3"/>
              </a:rPr>
              <a:t>www.narcis.nl</a:t>
            </a:r>
            <a:endParaRPr lang="en-US" sz="2000" dirty="0" smtClean="0">
              <a:solidFill>
                <a:srgbClr val="008000"/>
              </a:solidFill>
            </a:endParaRPr>
          </a:p>
          <a:p>
            <a:endParaRPr lang="en-US" sz="2000" dirty="0" smtClean="0">
              <a:solidFill>
                <a:srgbClr val="008000"/>
              </a:solidFill>
            </a:endParaRPr>
          </a:p>
          <a:p>
            <a:endParaRPr lang="en-US" sz="2000" dirty="0" smtClean="0">
              <a:solidFill>
                <a:srgbClr val="008000"/>
              </a:solidFill>
            </a:endParaRPr>
          </a:p>
          <a:p>
            <a:r>
              <a:rPr lang="en-US" sz="2000" dirty="0" smtClean="0">
                <a:solidFill>
                  <a:srgbClr val="008000"/>
                </a:solidFill>
                <a:hlinkClick r:id="rId4"/>
              </a:rPr>
              <a:t>peter.doorn@dans.knaw.nl</a:t>
            </a:r>
            <a:endParaRPr lang="en-US" sz="2000" dirty="0">
              <a:solidFill>
                <a:srgbClr val="008000"/>
              </a:solidFill>
            </a:endParaRPr>
          </a:p>
          <a:p>
            <a:r>
              <a:rPr lang="en-US" sz="2000" dirty="0" smtClean="0">
                <a:solidFill>
                  <a:srgbClr val="008000"/>
                </a:solidFill>
                <a:hlinkClick r:id="rId4"/>
              </a:rPr>
              <a:t>elly.dijk@</a:t>
            </a:r>
            <a:r>
              <a:rPr lang="en-US" sz="2000" dirty="0">
                <a:solidFill>
                  <a:srgbClr val="008000"/>
                </a:solidFill>
                <a:hlinkClick r:id="rId4"/>
              </a:rPr>
              <a:t>dans.knaw.nl</a:t>
            </a:r>
            <a:endParaRPr lang="en-US" sz="2000" dirty="0">
              <a:solidFill>
                <a:srgbClr val="008000"/>
              </a:solidFill>
            </a:endParaRPr>
          </a:p>
          <a:p>
            <a:endParaRPr lang="en-US" dirty="0" smtClean="0">
              <a:solidFill>
                <a:srgbClr val="008000"/>
              </a:solidFill>
            </a:endParaRPr>
          </a:p>
          <a:p>
            <a:endParaRPr lang="en-US" dirty="0" smtClean="0">
              <a:solidFill>
                <a:srgbClr val="008000"/>
              </a:solidFill>
            </a:endParaRPr>
          </a:p>
          <a:p>
            <a:endParaRPr lang="en-US" dirty="0" smtClean="0">
              <a:solidFill>
                <a:srgbClr val="008000"/>
              </a:solidFill>
            </a:endParaRPr>
          </a:p>
          <a:p>
            <a:endParaRPr lang="en-US" dirty="0" smtClean="0">
              <a:solidFill>
                <a:srgbClr val="008000"/>
              </a:solidFill>
            </a:endParaRPr>
          </a:p>
          <a:p>
            <a:endParaRPr lang="en-US" dirty="0">
              <a:solidFill>
                <a:srgbClr val="3366FF"/>
              </a:solidFill>
            </a:endParaRPr>
          </a:p>
        </p:txBody>
      </p:sp>
      <p:pic>
        <p:nvPicPr>
          <p:cNvPr id="3" name="Picture 2"/>
          <p:cNvPicPr preferRelativeResize="0"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726" y="4440323"/>
            <a:ext cx="4067273" cy="18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34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DANS NL DE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DANS NL DEF.potx</Template>
  <TotalTime>10755</TotalTime>
  <Words>1465</Words>
  <Application>Microsoft Macintosh PowerPoint</Application>
  <PresentationFormat>On-screen Show (4:3)</PresentationFormat>
  <Paragraphs>181</Paragraphs>
  <Slides>38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Template DANS NL DEF</vt:lpstr>
      <vt:lpstr>Connecting research data, current research information and publications </vt:lpstr>
      <vt:lpstr>Contents</vt:lpstr>
      <vt:lpstr>Data is hot!</vt:lpstr>
      <vt:lpstr>Horizon 2020 and data</vt:lpstr>
      <vt:lpstr>Horizon 2020 about publications and data</vt:lpstr>
      <vt:lpstr>PowerPoint Presentation</vt:lpstr>
      <vt:lpstr>Why is digital preservation of data important?</vt:lpstr>
      <vt:lpstr>What is DANS?</vt:lpstr>
      <vt:lpstr>Our main activities and services</vt:lpstr>
      <vt:lpstr>Cultures of data sharing differ over disciplines, but also change over time</vt:lpstr>
      <vt:lpstr>5 Criteria; 16 Guidelines</vt:lpstr>
      <vt:lpstr>Situation in the Netherlands</vt:lpstr>
      <vt:lpstr>Data archiving at universities:  front office – back office model</vt:lpstr>
      <vt:lpstr>Connect Research Information</vt:lpstr>
      <vt:lpstr> Why connect data to publications and CRIS information?</vt:lpstr>
      <vt:lpstr>Enhanced publications: approaches</vt:lpstr>
      <vt:lpstr>PowerPoint Presentation</vt:lpstr>
      <vt:lpstr>NARCIS.nl: Access to Research Information,  e-Publications, Data Sets and more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Links directly to data in DANS archive</vt:lpstr>
      <vt:lpstr>PowerPoint Presentation</vt:lpstr>
      <vt:lpstr>PowerPoint Presentation</vt:lpstr>
      <vt:lpstr>However…</vt:lpstr>
      <vt:lpstr>In many sciences and humanities: thousands of data silos</vt:lpstr>
      <vt:lpstr>Since the last decade:  let’s open up and connect the silos!</vt:lpstr>
      <vt:lpstr>PowerPoint Presentation</vt:lpstr>
      <vt:lpstr>European Research Infrastructures: Disciplinary examples</vt:lpstr>
      <vt:lpstr>19 partners from 13 countries</vt:lpstr>
      <vt:lpstr>European Infrastructures Projects: Interdisciplinary examples</vt:lpstr>
      <vt:lpstr>PowerPoint Presentation</vt:lpstr>
      <vt:lpstr>Conclusions/Challenges</vt:lpstr>
      <vt:lpstr>Thank you for your attention and visit us at:</vt:lpstr>
    </vt:vector>
  </TitlesOfParts>
  <Company>DANS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Sorensen</dc:creator>
  <cp:lastModifiedBy>Peter Doorn</cp:lastModifiedBy>
  <cp:revision>203</cp:revision>
  <dcterms:created xsi:type="dcterms:W3CDTF">2011-03-02T15:12:50Z</dcterms:created>
  <dcterms:modified xsi:type="dcterms:W3CDTF">2012-09-10T13:32:13Z</dcterms:modified>
</cp:coreProperties>
</file>