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5"/>
  </p:notesMasterIdLst>
  <p:sldIdLst>
    <p:sldId id="256" r:id="rId2"/>
    <p:sldId id="270" r:id="rId3"/>
    <p:sldId id="271" r:id="rId4"/>
    <p:sldId id="275" r:id="rId5"/>
    <p:sldId id="276" r:id="rId6"/>
    <p:sldId id="273" r:id="rId7"/>
    <p:sldId id="279" r:id="rId8"/>
    <p:sldId id="280" r:id="rId9"/>
    <p:sldId id="277" r:id="rId10"/>
    <p:sldId id="262" r:id="rId11"/>
    <p:sldId id="283" r:id="rId12"/>
    <p:sldId id="257" r:id="rId13"/>
    <p:sldId id="266" r:id="rId14"/>
    <p:sldId id="258" r:id="rId15"/>
    <p:sldId id="259" r:id="rId16"/>
    <p:sldId id="282" r:id="rId17"/>
    <p:sldId id="261" r:id="rId18"/>
    <p:sldId id="284" r:id="rId19"/>
    <p:sldId id="285" r:id="rId20"/>
    <p:sldId id="268" r:id="rId21"/>
    <p:sldId id="286" r:id="rId22"/>
    <p:sldId id="263" r:id="rId23"/>
    <p:sldId id="269" r:id="rId24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874" autoAdjust="0"/>
  </p:normalViewPr>
  <p:slideViewPr>
    <p:cSldViewPr>
      <p:cViewPr varScale="1">
        <p:scale>
          <a:sx n="78" d="100"/>
          <a:sy n="78" d="100"/>
        </p:scale>
        <p:origin x="-2264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notesMaster" Target="notesMasters/notesMaster1.xml"/><Relationship Id="rId26" Type="http://schemas.openxmlformats.org/officeDocument/2006/relationships/printerSettings" Target="printerSettings/printerSettings1.bin"/><Relationship Id="rId27" Type="http://schemas.openxmlformats.org/officeDocument/2006/relationships/presProps" Target="presProps.xml"/><Relationship Id="rId28" Type="http://schemas.openxmlformats.org/officeDocument/2006/relationships/viewProps" Target="viewProps.xml"/><Relationship Id="rId29" Type="http://schemas.openxmlformats.org/officeDocument/2006/relationships/theme" Target="theme/theme1.xml"/><Relationship Id="rId3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D1889F-8F67-4D51-8629-37D111B01806}" type="datetimeFigureOut">
              <a:rPr lang="sk-SK" smtClean="0"/>
              <a:pPr/>
              <a:t>13-08-15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3948DC-EF25-4D7C-B23E-9FF1B1610166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31199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3432699-0211-144C-8EE3-DDB3F52EF74C}" type="slidenum">
              <a:rPr lang="en-GB"/>
              <a:pPr/>
              <a:t>6</a:t>
            </a:fld>
            <a:endParaRPr lang="en-GB"/>
          </a:p>
        </p:txBody>
      </p:sp>
      <p:sp>
        <p:nvSpPr>
          <p:cNvPr id="155649" name="Text Box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298575" y="796925"/>
            <a:ext cx="4262438" cy="31956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155650" name="Text Box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915149" y="4355891"/>
            <a:ext cx="5029306" cy="4133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4BD334-0E3A-4CC3-9038-C118040FFD5C}" type="slidenum">
              <a:rPr lang="sk-SK" smtClean="0"/>
              <a:pPr/>
              <a:t>13</a:t>
            </a:fld>
            <a:endParaRPr lang="sk-SK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sk-SK" smtClean="0"/>
              <a:t>Kliknite sem a upravte štýl predlohy podnadpisov.</a:t>
            </a:r>
            <a:endParaRPr kumimoji="0" lang="en-US"/>
          </a:p>
        </p:txBody>
      </p:sp>
      <p:sp>
        <p:nvSpPr>
          <p:cNvPr id="28" name="Zástupný symbol dátumu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AD384F2-2097-4B27-8E42-27CE5785C16E}" type="datetimeFigureOut">
              <a:rPr lang="sk-SK" smtClean="0"/>
              <a:pPr/>
              <a:t>13-08-15</a:t>
            </a:fld>
            <a:endParaRPr lang="sk-SK"/>
          </a:p>
        </p:txBody>
      </p:sp>
      <p:sp>
        <p:nvSpPr>
          <p:cNvPr id="17" name="Zástupný symbol päty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sk-SK"/>
          </a:p>
        </p:txBody>
      </p:sp>
      <p:sp>
        <p:nvSpPr>
          <p:cNvPr id="10" name="Obdĺžni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ĺžni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ĺžni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ĺžni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ovná spojnic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ovná spojnic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Rovná spojnic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Rovná spojnic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Rovná spojnic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Rovná spojnic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ĺžni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čísla snímky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36500AC-9535-4AD6-A122-65BFCE0798B5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8" name="Zástupný symbol obsahu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AD384F2-2097-4B27-8E42-27CE5785C16E}" type="datetimeFigureOut">
              <a:rPr lang="sk-SK" smtClean="0"/>
              <a:pPr/>
              <a:t>13-08-15</a:t>
            </a:fld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36500AC-9535-4AD6-A122-65BFCE0798B5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10" name="Zástupný symbol päty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AD384F2-2097-4B27-8E42-27CE5785C16E}" type="datetimeFigureOut">
              <a:rPr lang="sk-SK" smtClean="0"/>
              <a:pPr/>
              <a:t>13-08-15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sk-SK"/>
          </a:p>
        </p:txBody>
      </p:sp>
      <p:sp>
        <p:nvSpPr>
          <p:cNvPr id="9" name="Obdĺžni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ĺžni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ĺžni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ĺžni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ovná spojnic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ovná spojnic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Rovná spojnic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Rovná spojnic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Rovná spojnic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ĺžni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Rovná spojnic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36500AC-9535-4AD6-A122-65BFCE0798B5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384F2-2097-4B27-8E42-27CE5785C16E}" type="datetimeFigureOut">
              <a:rPr lang="sk-SK" smtClean="0"/>
              <a:pPr/>
              <a:t>13-08-15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500AC-9535-4AD6-A122-65BFCE0798B5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9" name="Zástupný symbol obsahu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11" name="Zástupný symbol obsahu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384F2-2097-4B27-8E42-27CE5785C16E}" type="datetimeFigureOut">
              <a:rPr lang="sk-SK" smtClean="0"/>
              <a:pPr/>
              <a:t>13-08-15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500AC-9535-4AD6-A122-65BFCE0798B5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11" name="Zástupný symbol obsahu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13" name="Zástupný symbol obsahu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12" name="Zástupný symbol textu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14" name="Zástupný symbol textu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6" name="Zástupný symbol dátumu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AD384F2-2097-4B27-8E42-27CE5785C16E}" type="datetimeFigureOut">
              <a:rPr lang="sk-SK" smtClean="0"/>
              <a:pPr/>
              <a:t>13-08-15</a:t>
            </a:fld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36500AC-9535-4AD6-A122-65BFCE0798B5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384F2-2097-4B27-8E42-27CE5785C16E}" type="datetimeFigureOut">
              <a:rPr lang="sk-SK" smtClean="0"/>
              <a:pPr/>
              <a:t>13-08-15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500AC-9535-4AD6-A122-65BFCE0798B5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vná spojnic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8" name="Rovná spojnic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Rovná spojnic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Rovná spojnic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ĺžni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ovná spojnic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obsahu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21" name="Zástupný symbol dátumu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AD384F2-2097-4B27-8E42-27CE5785C16E}" type="datetimeFigureOut">
              <a:rPr lang="sk-SK" smtClean="0"/>
              <a:pPr/>
              <a:t>13-08-15</a:t>
            </a:fld>
            <a:endParaRPr lang="sk-SK"/>
          </a:p>
        </p:txBody>
      </p:sp>
      <p:sp>
        <p:nvSpPr>
          <p:cNvPr id="22" name="Zástupný symbol čísla snímky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36500AC-9535-4AD6-A122-65BFCE0798B5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3" name="Zástupný symbol päty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vná spojnic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sk-SK" smtClean="0"/>
              <a:t>Ak chcete pridať obrázok, kliknite na ikonu</a:t>
            </a:r>
            <a:endParaRPr kumimoji="0" lang="en-US" dirty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10" name="Rovná spojnic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ĺžni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ovná spojnic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Rovná spojnic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Rovná spojnic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dátumu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AD384F2-2097-4B27-8E42-27CE5785C16E}" type="datetimeFigureOut">
              <a:rPr lang="sk-SK" smtClean="0"/>
              <a:pPr/>
              <a:t>13-08-15</a:t>
            </a:fld>
            <a:endParaRPr lang="sk-SK"/>
          </a:p>
        </p:txBody>
      </p:sp>
      <p:sp>
        <p:nvSpPr>
          <p:cNvPr id="18" name="Zástupný symbol čísla snímky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36500AC-9535-4AD6-A122-65BFCE0798B5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1" name="Zástupný symbol päty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384F2-2097-4B27-8E42-27CE5785C16E}" type="datetimeFigureOut">
              <a:rPr lang="sk-SK" smtClean="0"/>
              <a:pPr/>
              <a:t>13-08-15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500AC-9535-4AD6-A122-65BFCE0798B5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384F2-2097-4B27-8E42-27CE5785C16E}" type="datetimeFigureOut">
              <a:rPr lang="sk-SK" smtClean="0"/>
              <a:pPr/>
              <a:t>13-08-15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500AC-9535-4AD6-A122-65BFCE0798B5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vná spojnic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nadpisu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3" name="Zástupný symbol textu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14" name="Zástupný symbol dátumu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AD384F2-2097-4B27-8E42-27CE5785C16E}" type="datetimeFigureOut">
              <a:rPr lang="sk-SK" smtClean="0"/>
              <a:pPr/>
              <a:t>13-08-15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sk-SK"/>
          </a:p>
        </p:txBody>
      </p:sp>
      <p:sp>
        <p:nvSpPr>
          <p:cNvPr id="7" name="Rovná spojnic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Rovná spojnic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ĺžni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ovná spojnic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čísla snímky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36500AC-9535-4AD6-A122-65BFCE0798B5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3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jpeg"/><Relationship Id="rId3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eurocris.org/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3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Relationship Id="rId3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4" Type="http://schemas.openxmlformats.org/officeDocument/2006/relationships/image" Target="../media/image3.jpeg"/><Relationship Id="rId5" Type="http://schemas.openxmlformats.org/officeDocument/2006/relationships/image" Target="../media/image14.png"/><Relationship Id="rId6" Type="http://schemas.openxmlformats.org/officeDocument/2006/relationships/image" Target="../media/image15.png"/><Relationship Id="rId7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4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Relationship Id="rId3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Relationship Id="rId3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eg"/><Relationship Id="rId3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4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4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2" Type="http://schemas.openxmlformats.org/officeDocument/2006/relationships/hyperlink" Target="https://www.skcris.s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86000" y="1484784"/>
            <a:ext cx="6172200" cy="2232248"/>
          </a:xfrm>
        </p:spPr>
        <p:txBody>
          <a:bodyPr>
            <a:normAutofit fontScale="90000"/>
          </a:bodyPr>
          <a:lstStyle/>
          <a:p>
            <a:r>
              <a:rPr lang="sk-SK" b="1" dirty="0" smtClean="0"/>
              <a:t/>
            </a:r>
            <a:br>
              <a:rPr lang="sk-SK" b="1" dirty="0" smtClean="0"/>
            </a:br>
            <a:r>
              <a:rPr lang="sk-SK" b="1" dirty="0" smtClean="0"/>
              <a:t/>
            </a:r>
            <a:br>
              <a:rPr lang="sk-SK" b="1" dirty="0" smtClean="0"/>
            </a:br>
            <a:r>
              <a:rPr lang="sk-SK" b="1" dirty="0" smtClean="0"/>
              <a:t/>
            </a:r>
            <a:br>
              <a:rPr lang="sk-SK" b="1" dirty="0" smtClean="0"/>
            </a:br>
            <a:r>
              <a:rPr lang="sk-SK" b="1" dirty="0" smtClean="0"/>
              <a:t/>
            </a:r>
            <a:br>
              <a:rPr lang="sk-SK" b="1" dirty="0" smtClean="0"/>
            </a:br>
            <a:r>
              <a:rPr lang="sk-SK" b="1" dirty="0" smtClean="0"/>
              <a:t/>
            </a:r>
            <a:br>
              <a:rPr lang="sk-SK" b="1" dirty="0" smtClean="0"/>
            </a:br>
            <a:r>
              <a:rPr lang="sk-SK" dirty="0" smtClean="0"/>
              <a:t/>
            </a:r>
            <a:br>
              <a:rPr lang="sk-SK" dirty="0" smtClean="0"/>
            </a:br>
            <a:r>
              <a:rPr lang="sk-SK" dirty="0" smtClean="0"/>
              <a:t/>
            </a:r>
            <a:br>
              <a:rPr lang="sk-SK" dirty="0" smtClean="0"/>
            </a:br>
            <a:r>
              <a:rPr lang="en-GB" b="1" dirty="0" smtClean="0"/>
              <a:t>The SK CRIS </a:t>
            </a:r>
            <a:r>
              <a:rPr lang="sk-SK" b="1" dirty="0" smtClean="0"/>
              <a:t> - </a:t>
            </a:r>
            <a:r>
              <a:rPr lang="sk-SK" b="1" dirty="0" err="1" smtClean="0"/>
              <a:t>information</a:t>
            </a:r>
            <a:r>
              <a:rPr lang="sk-SK" b="1" dirty="0" smtClean="0"/>
              <a:t> </a:t>
            </a:r>
            <a:r>
              <a:rPr lang="en-GB" b="1" dirty="0" smtClean="0"/>
              <a:t>system </a:t>
            </a:r>
            <a:r>
              <a:rPr lang="sk-SK" dirty="0" smtClean="0"/>
              <a:t>on </a:t>
            </a:r>
            <a:r>
              <a:rPr lang="sk-SK" dirty="0" err="1" smtClean="0"/>
              <a:t>research</a:t>
            </a:r>
            <a:r>
              <a:rPr lang="sk-SK" dirty="0" smtClean="0"/>
              <a:t>, </a:t>
            </a:r>
            <a:r>
              <a:rPr lang="sk-SK" dirty="0" err="1" smtClean="0"/>
              <a:t>development</a:t>
            </a:r>
            <a:r>
              <a:rPr lang="sk-SK" dirty="0" smtClean="0"/>
              <a:t> and </a:t>
            </a:r>
            <a:r>
              <a:rPr lang="sk-SK" dirty="0" err="1" smtClean="0"/>
              <a:t>innovation</a:t>
            </a:r>
            <a:r>
              <a:rPr lang="sk-SK" dirty="0"/>
              <a:t/>
            </a:r>
            <a:br>
              <a:rPr lang="sk-SK" dirty="0"/>
            </a:br>
            <a:endParaRPr lang="sk-SK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286000" y="4077072"/>
            <a:ext cx="6534472" cy="2592288"/>
          </a:xfrm>
        </p:spPr>
        <p:txBody>
          <a:bodyPr>
            <a:normAutofit/>
          </a:bodyPr>
          <a:lstStyle/>
          <a:p>
            <a:r>
              <a:rPr lang="en-GB" sz="2000" b="1" dirty="0" smtClean="0"/>
              <a:t>Zendulkova Danica</a:t>
            </a:r>
            <a:endParaRPr lang="sk-SK" dirty="0" smtClean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4" name="Obrázok 3" descr="NISPEZnew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332656"/>
            <a:ext cx="3816424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ok 6" descr="logo_CVTISR_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4869160"/>
            <a:ext cx="1080120" cy="10801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7467600" cy="936104"/>
          </a:xfrm>
        </p:spPr>
        <p:txBody>
          <a:bodyPr>
            <a:normAutofit/>
          </a:bodyPr>
          <a:lstStyle/>
          <a:p>
            <a:r>
              <a:rPr lang="sk-SK" dirty="0" err="1" smtClean="0"/>
              <a:t>Content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presentation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>
          <a:xfrm>
            <a:off x="323528" y="2204864"/>
            <a:ext cx="8208912" cy="4269088"/>
          </a:xfrm>
        </p:spPr>
        <p:txBody>
          <a:bodyPr/>
          <a:lstStyle/>
          <a:p>
            <a:r>
              <a:rPr lang="sk-SK" dirty="0" err="1" smtClean="0"/>
              <a:t>International</a:t>
            </a:r>
            <a:r>
              <a:rPr lang="sk-SK" dirty="0" smtClean="0"/>
              <a:t>  R&amp;D </a:t>
            </a:r>
            <a:r>
              <a:rPr lang="sk-SK" dirty="0" err="1" smtClean="0"/>
              <a:t>information</a:t>
            </a:r>
            <a:r>
              <a:rPr lang="sk-SK" dirty="0" smtClean="0"/>
              <a:t>: CRIS  and </a:t>
            </a:r>
            <a:r>
              <a:rPr lang="sk-SK" dirty="0" err="1" smtClean="0"/>
              <a:t>EuroCRIS</a:t>
            </a:r>
            <a:endParaRPr lang="sk-SK" dirty="0" smtClean="0"/>
          </a:p>
          <a:p>
            <a:r>
              <a:rPr lang="sk-SK" dirty="0" err="1" smtClean="0"/>
              <a:t>Data</a:t>
            </a:r>
            <a:r>
              <a:rPr lang="sk-SK" dirty="0" smtClean="0"/>
              <a:t> model CERIF</a:t>
            </a:r>
          </a:p>
          <a:p>
            <a:r>
              <a:rPr lang="sk-SK" dirty="0" err="1" smtClean="0"/>
              <a:t>What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SK CRIS</a:t>
            </a:r>
          </a:p>
          <a:p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content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SKCRIS</a:t>
            </a:r>
          </a:p>
          <a:p>
            <a:r>
              <a:rPr lang="sk-SK" dirty="0" err="1" smtClean="0"/>
              <a:t>Interoperability</a:t>
            </a:r>
            <a:endParaRPr lang="sk-SK" dirty="0" smtClean="0"/>
          </a:p>
          <a:p>
            <a:endParaRPr lang="sk-SK" dirty="0"/>
          </a:p>
        </p:txBody>
      </p:sp>
      <p:pic>
        <p:nvPicPr>
          <p:cNvPr id="4" name="Obrázo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88640"/>
            <a:ext cx="3667125" cy="970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Obdĺžnik 4"/>
          <p:cNvSpPr/>
          <p:nvPr/>
        </p:nvSpPr>
        <p:spPr>
          <a:xfrm>
            <a:off x="611560" y="6165304"/>
            <a:ext cx="624644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 smtClean="0"/>
              <a:t>Centrum </a:t>
            </a:r>
            <a:r>
              <a:rPr lang="en-GB" sz="1200" dirty="0" err="1" smtClean="0"/>
              <a:t>vedecko-technických</a:t>
            </a:r>
            <a:r>
              <a:rPr lang="en-GB" sz="1200" dirty="0" smtClean="0"/>
              <a:t> </a:t>
            </a:r>
            <a:r>
              <a:rPr lang="en-GB" sz="1200" dirty="0" err="1" smtClean="0"/>
              <a:t>informácií</a:t>
            </a:r>
            <a:r>
              <a:rPr lang="en-GB" sz="1200" dirty="0" smtClean="0"/>
              <a:t> SR</a:t>
            </a:r>
            <a:endParaRPr lang="en-GB" sz="1200" dirty="0"/>
          </a:p>
        </p:txBody>
      </p:sp>
      <p:pic>
        <p:nvPicPr>
          <p:cNvPr id="6" name="Obrázok 5" descr="logo_CVTISR_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4408" y="5805264"/>
            <a:ext cx="360040" cy="3600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 smtClean="0"/>
              <a:t>International</a:t>
            </a:r>
            <a:r>
              <a:rPr lang="sk-SK" dirty="0" smtClean="0"/>
              <a:t> R&amp;D </a:t>
            </a:r>
            <a:r>
              <a:rPr lang="sk-SK" dirty="0" err="1" smtClean="0"/>
              <a:t>information</a:t>
            </a:r>
            <a:r>
              <a:rPr lang="sk-SK" dirty="0" smtClean="0"/>
              <a:t> 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sk-SK" dirty="0" err="1" smtClean="0"/>
              <a:t>Basic</a:t>
            </a:r>
            <a:r>
              <a:rPr lang="sk-SK" dirty="0" smtClean="0"/>
              <a:t> </a:t>
            </a:r>
            <a:r>
              <a:rPr lang="sk-SK" dirty="0" err="1" smtClean="0"/>
              <a:t>concepts</a:t>
            </a:r>
            <a:r>
              <a:rPr lang="sk-SK" dirty="0" smtClean="0"/>
              <a:t>: </a:t>
            </a:r>
            <a:r>
              <a:rPr lang="sk-SK" dirty="0" err="1" smtClean="0"/>
              <a:t>what</a:t>
            </a:r>
            <a:r>
              <a:rPr lang="sk-SK" dirty="0" smtClean="0"/>
              <a:t> </a:t>
            </a:r>
            <a:r>
              <a:rPr lang="sk-SK" dirty="0" err="1" smtClean="0"/>
              <a:t>does</a:t>
            </a:r>
            <a:r>
              <a:rPr lang="sk-SK" dirty="0" smtClean="0"/>
              <a:t> </a:t>
            </a:r>
            <a:r>
              <a:rPr lang="sk-SK" dirty="0" err="1" smtClean="0"/>
              <a:t>it</a:t>
            </a:r>
            <a:r>
              <a:rPr lang="sk-SK" dirty="0" smtClean="0"/>
              <a:t> </a:t>
            </a:r>
            <a:r>
              <a:rPr lang="sk-SK" dirty="0" err="1" smtClean="0"/>
              <a:t>mean</a:t>
            </a:r>
            <a:r>
              <a:rPr lang="sk-SK" dirty="0" smtClean="0"/>
              <a:t>...</a:t>
            </a:r>
          </a:p>
          <a:p>
            <a:endParaRPr lang="sk-SK" dirty="0" smtClean="0"/>
          </a:p>
          <a:p>
            <a:r>
              <a:rPr lang="sk-SK" dirty="0" err="1" smtClean="0"/>
              <a:t>Research</a:t>
            </a:r>
            <a:r>
              <a:rPr lang="sk-SK" dirty="0" smtClean="0"/>
              <a:t> </a:t>
            </a:r>
            <a:r>
              <a:rPr lang="sk-SK" dirty="0" err="1" smtClean="0"/>
              <a:t>Information</a:t>
            </a:r>
            <a:endParaRPr lang="sk-SK" dirty="0" smtClean="0"/>
          </a:p>
          <a:p>
            <a:pPr>
              <a:buNone/>
            </a:pPr>
            <a:endParaRPr lang="sk-SK" dirty="0" smtClean="0"/>
          </a:p>
          <a:p>
            <a:r>
              <a:rPr lang="sk-SK" dirty="0" smtClean="0"/>
              <a:t>CRIS </a:t>
            </a:r>
            <a:r>
              <a:rPr lang="sk-SK" dirty="0" err="1" smtClean="0"/>
              <a:t>system</a:t>
            </a:r>
            <a:endParaRPr lang="sk-SK" dirty="0" smtClean="0"/>
          </a:p>
          <a:p>
            <a:pPr>
              <a:buNone/>
            </a:pPr>
            <a:endParaRPr lang="sk-SK" dirty="0" smtClean="0"/>
          </a:p>
          <a:p>
            <a:r>
              <a:rPr lang="sk-SK" dirty="0" err="1" smtClean="0"/>
              <a:t>The</a:t>
            </a:r>
            <a:r>
              <a:rPr lang="sk-SK" dirty="0" smtClean="0"/>
              <a:t> euroCRIS </a:t>
            </a:r>
            <a:r>
              <a:rPr lang="sk-SK" dirty="0" err="1" smtClean="0"/>
              <a:t>organisation</a:t>
            </a:r>
            <a:endParaRPr lang="sk-SK" dirty="0" smtClean="0"/>
          </a:p>
          <a:p>
            <a:endParaRPr lang="sk-SK" dirty="0"/>
          </a:p>
        </p:txBody>
      </p:sp>
      <p:pic>
        <p:nvPicPr>
          <p:cNvPr id="4" name="Picture 5" descr="euroCRIS-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96136" y="4365104"/>
            <a:ext cx="1509971" cy="480445"/>
          </a:xfrm>
          <a:prstGeom prst="rect">
            <a:avLst/>
          </a:prstGeo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2276872"/>
            <a:ext cx="798587" cy="8487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3212976"/>
            <a:ext cx="1024334" cy="981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dĺžnik 7"/>
          <p:cNvSpPr/>
          <p:nvPr/>
        </p:nvSpPr>
        <p:spPr>
          <a:xfrm>
            <a:off x="611560" y="5661248"/>
            <a:ext cx="624644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 smtClean="0"/>
              <a:t>Centrum </a:t>
            </a:r>
            <a:r>
              <a:rPr lang="en-GB" sz="1200" dirty="0" err="1" smtClean="0"/>
              <a:t>vedecko-technických</a:t>
            </a:r>
            <a:r>
              <a:rPr lang="en-GB" sz="1200" dirty="0" smtClean="0"/>
              <a:t> </a:t>
            </a:r>
            <a:r>
              <a:rPr lang="en-GB" sz="1200" dirty="0" err="1" smtClean="0"/>
              <a:t>informácií</a:t>
            </a:r>
            <a:r>
              <a:rPr lang="en-GB" sz="1200" dirty="0" smtClean="0"/>
              <a:t> SR</a:t>
            </a:r>
            <a:endParaRPr lang="en-GB" sz="1200" dirty="0"/>
          </a:p>
        </p:txBody>
      </p:sp>
      <p:pic>
        <p:nvPicPr>
          <p:cNvPr id="9" name="Obrázok 8" descr="logo_CVTISR_6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244408" y="5805264"/>
            <a:ext cx="360040" cy="3600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787208" cy="4873752"/>
          </a:xfrm>
        </p:spPr>
        <p:txBody>
          <a:bodyPr/>
          <a:lstStyle/>
          <a:p>
            <a:r>
              <a:rPr lang="en-US" sz="2400" b="1" dirty="0" smtClean="0"/>
              <a:t>Information about :</a:t>
            </a:r>
          </a:p>
          <a:p>
            <a:pPr marL="457200" indent="-457200">
              <a:buFont typeface="Arial"/>
              <a:buChar char="•"/>
            </a:pPr>
            <a:r>
              <a:rPr lang="en-US" sz="2000" dirty="0"/>
              <a:t>Researchers</a:t>
            </a:r>
          </a:p>
          <a:p>
            <a:pPr marL="457200" indent="-457200">
              <a:buFont typeface="Arial"/>
              <a:buChar char="•"/>
            </a:pPr>
            <a:r>
              <a:rPr lang="en-US" sz="2000" dirty="0" err="1"/>
              <a:t>Organisations</a:t>
            </a:r>
            <a:r>
              <a:rPr lang="en-US" sz="2000" dirty="0"/>
              <a:t> </a:t>
            </a:r>
            <a:r>
              <a:rPr lang="en-US" sz="1200" dirty="0" smtClean="0"/>
              <a:t>(who Carry out, Fund, Publish, </a:t>
            </a:r>
            <a:r>
              <a:rPr lang="en-US" sz="1200" dirty="0" err="1" smtClean="0"/>
              <a:t>Commercialise</a:t>
            </a:r>
            <a:r>
              <a:rPr lang="en-US" sz="1200" dirty="0" smtClean="0"/>
              <a:t>, Benefit from: </a:t>
            </a:r>
            <a:r>
              <a:rPr lang="en-US" sz="1200" b="1" i="1" dirty="0" smtClean="0"/>
              <a:t>RESEARCH)</a:t>
            </a:r>
          </a:p>
          <a:p>
            <a:pPr marL="457200" indent="-457200">
              <a:buFont typeface="Arial"/>
              <a:buChar char="•"/>
            </a:pPr>
            <a:r>
              <a:rPr lang="en-US" sz="2000" dirty="0" smtClean="0"/>
              <a:t>Funding </a:t>
            </a:r>
            <a:r>
              <a:rPr lang="en-US" sz="2000" dirty="0" err="1" smtClean="0"/>
              <a:t>Programmes</a:t>
            </a:r>
            <a:r>
              <a:rPr lang="en-US" sz="2000" dirty="0"/>
              <a:t> </a:t>
            </a:r>
            <a:r>
              <a:rPr lang="en-US" sz="2000" dirty="0" smtClean="0"/>
              <a:t>&amp; Calls</a:t>
            </a:r>
            <a:endParaRPr lang="en-US" sz="2000" dirty="0"/>
          </a:p>
          <a:p>
            <a:pPr marL="457200" indent="-457200">
              <a:buFont typeface="Arial"/>
              <a:buChar char="•"/>
            </a:pPr>
            <a:r>
              <a:rPr lang="en-US" sz="2000" dirty="0"/>
              <a:t>Projects </a:t>
            </a:r>
            <a:r>
              <a:rPr lang="en-US" sz="1400" dirty="0"/>
              <a:t>(Proposed, Ongoing, Completed)</a:t>
            </a:r>
          </a:p>
          <a:p>
            <a:pPr marL="457200" indent="-457200">
              <a:buFont typeface="Arial"/>
              <a:buChar char="•"/>
            </a:pPr>
            <a:r>
              <a:rPr lang="en-US" sz="2000" dirty="0"/>
              <a:t>Publications, Patents, Data, </a:t>
            </a:r>
            <a:r>
              <a:rPr lang="en-US" sz="2000" dirty="0" smtClean="0"/>
              <a:t>Products</a:t>
            </a:r>
          </a:p>
          <a:p>
            <a:pPr marL="457200" indent="-457200">
              <a:buFont typeface="Arial"/>
              <a:buChar char="•"/>
            </a:pPr>
            <a:r>
              <a:rPr lang="en-US" sz="2000" dirty="0" smtClean="0"/>
              <a:t>Impact </a:t>
            </a:r>
            <a:r>
              <a:rPr lang="en-US" sz="1400" dirty="0" smtClean="0"/>
              <a:t>(Indicators and Measures)</a:t>
            </a:r>
            <a:endParaRPr lang="en-US" sz="1400" dirty="0"/>
          </a:p>
          <a:p>
            <a:pPr marL="457200" indent="-457200">
              <a:buFont typeface="Arial"/>
              <a:buChar char="•"/>
            </a:pPr>
            <a:r>
              <a:rPr lang="en-US" sz="2000" dirty="0"/>
              <a:t>Facilities, Equipment, Services</a:t>
            </a:r>
          </a:p>
          <a:p>
            <a:pPr marL="457200" indent="-457200">
              <a:buFont typeface="Arial"/>
              <a:buChar char="•"/>
            </a:pPr>
            <a:r>
              <a:rPr lang="en-US" sz="2000" dirty="0"/>
              <a:t>Addresses, Geographic Bindings, Languages</a:t>
            </a:r>
          </a:p>
          <a:p>
            <a:pPr marL="457200" indent="-457200">
              <a:buFont typeface="Arial"/>
              <a:buChar char="•"/>
            </a:pPr>
            <a:r>
              <a:rPr lang="en-US" sz="2800" b="1" dirty="0" smtClean="0">
                <a:solidFill>
                  <a:srgbClr val="9B009B"/>
                </a:solidFill>
              </a:rPr>
              <a:t>And </a:t>
            </a:r>
            <a:r>
              <a:rPr lang="en-US" sz="2800" b="1" dirty="0">
                <a:solidFill>
                  <a:srgbClr val="9B009B"/>
                </a:solidFill>
              </a:rPr>
              <a:t>their Relationships</a:t>
            </a:r>
            <a:endParaRPr lang="en-US" sz="2800" dirty="0"/>
          </a:p>
          <a:p>
            <a:endParaRPr lang="en-US" b="1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research information?</a:t>
            </a:r>
            <a:endParaRPr lang="en-US" dirty="0"/>
          </a:p>
        </p:txBody>
      </p:sp>
      <p:sp>
        <p:nvSpPr>
          <p:cNvPr id="4" name="Obdĺžnik 3"/>
          <p:cNvSpPr/>
          <p:nvPr/>
        </p:nvSpPr>
        <p:spPr>
          <a:xfrm>
            <a:off x="611560" y="5949280"/>
            <a:ext cx="624644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 smtClean="0"/>
              <a:t>Centrum </a:t>
            </a:r>
            <a:r>
              <a:rPr lang="en-GB" sz="1200" dirty="0" err="1" smtClean="0"/>
              <a:t>vedecko-technických</a:t>
            </a:r>
            <a:r>
              <a:rPr lang="en-GB" sz="1200" dirty="0" smtClean="0"/>
              <a:t> </a:t>
            </a:r>
            <a:r>
              <a:rPr lang="en-GB" sz="1200" dirty="0" err="1" smtClean="0"/>
              <a:t>informácií</a:t>
            </a:r>
            <a:r>
              <a:rPr lang="en-GB" sz="1200" dirty="0" smtClean="0"/>
              <a:t> SR</a:t>
            </a:r>
            <a:endParaRPr lang="en-GB" sz="1200" dirty="0"/>
          </a:p>
        </p:txBody>
      </p:sp>
      <p:pic>
        <p:nvPicPr>
          <p:cNvPr id="5" name="Obrázok 4" descr="logo_CVTISR_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44408" y="5805264"/>
            <a:ext cx="360040" cy="360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50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85192"/>
            <a:ext cx="8280920" cy="811560"/>
          </a:xfrm>
        </p:spPr>
        <p:txBody>
          <a:bodyPr>
            <a:normAutofit/>
          </a:bodyPr>
          <a:lstStyle/>
          <a:p>
            <a:r>
              <a:rPr lang="en-US" dirty="0" smtClean="0"/>
              <a:t>Who needs Research Information?</a:t>
            </a:r>
            <a:endParaRPr lang="en-US" dirty="0"/>
          </a:p>
        </p:txBody>
      </p:sp>
      <p:sp>
        <p:nvSpPr>
          <p:cNvPr id="72" name="Oval 71"/>
          <p:cNvSpPr/>
          <p:nvPr/>
        </p:nvSpPr>
        <p:spPr>
          <a:xfrm>
            <a:off x="3443393" y="2623185"/>
            <a:ext cx="2756370" cy="1850866"/>
          </a:xfrm>
          <a:prstGeom prst="ellipse">
            <a:avLst/>
          </a:prstGeom>
          <a:solidFill>
            <a:srgbClr val="6600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  <a:latin typeface="Eurostile"/>
                <a:cs typeface="Eurostile"/>
              </a:rPr>
              <a:t>Research Information</a:t>
            </a:r>
            <a:endParaRPr lang="en-US" sz="2400" b="1" dirty="0">
              <a:solidFill>
                <a:schemeClr val="bg1"/>
              </a:solidFill>
              <a:latin typeface="Eurostile"/>
              <a:cs typeface="Eurostile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1083496" y="2038063"/>
            <a:ext cx="2663560" cy="400110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  <a:latin typeface="Eurostile"/>
                <a:cs typeface="Eurostile"/>
              </a:rPr>
              <a:t>Funding </a:t>
            </a:r>
            <a:r>
              <a:rPr lang="en-US" sz="2000" dirty="0" err="1" smtClean="0">
                <a:solidFill>
                  <a:srgbClr val="000000"/>
                </a:solidFill>
                <a:latin typeface="Eurostile"/>
                <a:cs typeface="Eurostile"/>
              </a:rPr>
              <a:t>Organisations</a:t>
            </a:r>
            <a:endParaRPr lang="en-US" sz="2000" dirty="0">
              <a:solidFill>
                <a:srgbClr val="000000"/>
              </a:solidFill>
              <a:latin typeface="Eurostile"/>
              <a:cs typeface="Eurostile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3131840" y="1335505"/>
            <a:ext cx="1463374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1800" dirty="0" smtClean="0">
                <a:solidFill>
                  <a:srgbClr val="000000"/>
                </a:solidFill>
                <a:latin typeface="Eurostile"/>
                <a:cs typeface="Eurostile"/>
              </a:rPr>
              <a:t>Researchers</a:t>
            </a:r>
            <a:endParaRPr lang="en-US" sz="1800" dirty="0">
              <a:solidFill>
                <a:srgbClr val="000000"/>
              </a:solidFill>
              <a:latin typeface="Eurostile"/>
              <a:cs typeface="Eurostile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395536" y="3151682"/>
            <a:ext cx="2852288" cy="400110"/>
          </a:xfrm>
          <a:prstGeom prst="rect">
            <a:avLst/>
          </a:prstGeom>
          <a:solidFill>
            <a:srgbClr val="D33EC3"/>
          </a:solidFill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US" sz="2000" dirty="0" smtClean="0">
                <a:solidFill>
                  <a:schemeClr val="tx1"/>
                </a:solidFill>
                <a:latin typeface="Eurostile"/>
                <a:cs typeface="Eurostile"/>
              </a:rPr>
              <a:t>Research </a:t>
            </a:r>
            <a:r>
              <a:rPr lang="en-US" sz="2000" dirty="0" err="1" smtClean="0">
                <a:solidFill>
                  <a:schemeClr val="tx1"/>
                </a:solidFill>
                <a:latin typeface="Eurostile"/>
                <a:cs typeface="Eurostile"/>
              </a:rPr>
              <a:t>Organisations</a:t>
            </a:r>
            <a:endParaRPr lang="en-US" sz="2000" dirty="0">
              <a:solidFill>
                <a:schemeClr val="tx1"/>
              </a:solidFill>
              <a:latin typeface="Eurostile"/>
              <a:cs typeface="Eurostile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236280" y="1376707"/>
            <a:ext cx="2037888" cy="40011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  <a:latin typeface="Eurostile"/>
                <a:cs typeface="Eurostile"/>
              </a:rPr>
              <a:t>Decision Makers</a:t>
            </a:r>
            <a:endParaRPr lang="en-US" sz="2000" dirty="0">
              <a:solidFill>
                <a:srgbClr val="000000"/>
              </a:solidFill>
              <a:latin typeface="Eurostile"/>
              <a:cs typeface="Eurostile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6679945" y="2132856"/>
            <a:ext cx="2190674" cy="40011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  <a:latin typeface="Eurostile"/>
                <a:cs typeface="Eurostile"/>
              </a:rPr>
              <a:t>Project Managers</a:t>
            </a:r>
            <a:endParaRPr lang="en-US" sz="2000" dirty="0">
              <a:solidFill>
                <a:srgbClr val="000000"/>
              </a:solidFill>
              <a:latin typeface="Eurostile"/>
              <a:cs typeface="Eurostile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7534836" y="3388930"/>
            <a:ext cx="1354232" cy="400110"/>
          </a:xfrm>
          <a:prstGeom prst="rect">
            <a:avLst/>
          </a:prstGeom>
          <a:solidFill>
            <a:srgbClr val="087137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  <a:latin typeface="Eurostile"/>
                <a:cs typeface="Eurostile"/>
              </a:rPr>
              <a:t>Publishers</a:t>
            </a:r>
            <a:endParaRPr lang="en-US" sz="2000" dirty="0">
              <a:solidFill>
                <a:srgbClr val="000000"/>
              </a:solidFill>
              <a:latin typeface="Eurostile"/>
              <a:cs typeface="Eurostile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571984" y="5229200"/>
            <a:ext cx="1480719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  <a:latin typeface="Eurostile"/>
                <a:cs typeface="Eurostile"/>
              </a:rPr>
              <a:t>Enterprises</a:t>
            </a:r>
            <a:endParaRPr lang="en-US" sz="2000" dirty="0">
              <a:solidFill>
                <a:srgbClr val="000000"/>
              </a:solidFill>
              <a:latin typeface="Eurostile"/>
              <a:cs typeface="Eurostile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1006017" y="4289385"/>
            <a:ext cx="2981280" cy="40011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  <a:latin typeface="Eurostile"/>
                <a:cs typeface="Eurostile"/>
              </a:rPr>
              <a:t>Intermediaries / Brokers</a:t>
            </a:r>
            <a:endParaRPr lang="en-US" sz="2000" dirty="0">
              <a:solidFill>
                <a:srgbClr val="000000"/>
              </a:solidFill>
              <a:latin typeface="Eurostile"/>
              <a:cs typeface="Eurostile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366330" y="5086901"/>
            <a:ext cx="869950" cy="40011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  <a:latin typeface="Eurostile"/>
                <a:cs typeface="Eurostile"/>
              </a:rPr>
              <a:t>Media</a:t>
            </a:r>
            <a:endParaRPr lang="en-US" sz="2000" dirty="0">
              <a:solidFill>
                <a:srgbClr val="000000"/>
              </a:solidFill>
              <a:latin typeface="Eurostile"/>
              <a:cs typeface="Eurostile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6892464" y="4090087"/>
            <a:ext cx="1368152" cy="40011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  <a:latin typeface="Eurostile"/>
                <a:cs typeface="Eurostile"/>
              </a:rPr>
              <a:t>Education</a:t>
            </a:r>
            <a:endParaRPr lang="en-US" sz="2000" dirty="0">
              <a:solidFill>
                <a:srgbClr val="000000"/>
              </a:solidFill>
              <a:latin typeface="Eurostile"/>
              <a:cs typeface="Eurostile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438304" y="4938520"/>
            <a:ext cx="1776648" cy="40011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  <a:latin typeface="Eurostile"/>
                <a:cs typeface="Eurostile"/>
              </a:rPr>
              <a:t>General Public</a:t>
            </a:r>
            <a:endParaRPr lang="en-US" sz="2000" dirty="0">
              <a:solidFill>
                <a:srgbClr val="000000"/>
              </a:solidFill>
              <a:latin typeface="Eurostile"/>
              <a:cs typeface="Eurostile"/>
            </a:endParaRPr>
          </a:p>
        </p:txBody>
      </p:sp>
      <p:cxnSp>
        <p:nvCxnSpPr>
          <p:cNvPr id="84" name="Straight Arrow Connector 83"/>
          <p:cNvCxnSpPr>
            <a:endCxn id="72" idx="0"/>
          </p:cNvCxnSpPr>
          <p:nvPr/>
        </p:nvCxnSpPr>
        <p:spPr>
          <a:xfrm>
            <a:off x="4239775" y="1704837"/>
            <a:ext cx="581803" cy="918348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5" name="Straight Arrow Connector 84"/>
          <p:cNvCxnSpPr/>
          <p:nvPr/>
        </p:nvCxnSpPr>
        <p:spPr>
          <a:xfrm flipV="1">
            <a:off x="5393186" y="1746039"/>
            <a:ext cx="402916" cy="877146"/>
          </a:xfrm>
          <a:prstGeom prst="straightConnector1">
            <a:avLst/>
          </a:prstGeom>
          <a:ln>
            <a:solidFill>
              <a:srgbClr val="606060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6" name="Straight Arrow Connector 85"/>
          <p:cNvCxnSpPr>
            <a:stCxn id="72" idx="7"/>
            <a:endCxn id="77" idx="1"/>
          </p:cNvCxnSpPr>
          <p:nvPr/>
        </p:nvCxnSpPr>
        <p:spPr>
          <a:xfrm flipV="1">
            <a:off x="5796102" y="2332911"/>
            <a:ext cx="883843" cy="561327"/>
          </a:xfrm>
          <a:prstGeom prst="straightConnector1">
            <a:avLst/>
          </a:prstGeom>
          <a:ln>
            <a:solidFill>
              <a:srgbClr val="606060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7" name="Straight Arrow Connector 86"/>
          <p:cNvCxnSpPr>
            <a:stCxn id="72" idx="6"/>
            <a:endCxn id="78" idx="1"/>
          </p:cNvCxnSpPr>
          <p:nvPr/>
        </p:nvCxnSpPr>
        <p:spPr>
          <a:xfrm>
            <a:off x="6199763" y="3548618"/>
            <a:ext cx="1335073" cy="40367"/>
          </a:xfrm>
          <a:prstGeom prst="straightConnector1">
            <a:avLst/>
          </a:prstGeom>
          <a:ln>
            <a:solidFill>
              <a:srgbClr val="606060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8" name="Straight Arrow Connector 87"/>
          <p:cNvCxnSpPr>
            <a:endCxn id="82" idx="1"/>
          </p:cNvCxnSpPr>
          <p:nvPr/>
        </p:nvCxnSpPr>
        <p:spPr>
          <a:xfrm>
            <a:off x="6100376" y="3975531"/>
            <a:ext cx="792088" cy="314611"/>
          </a:xfrm>
          <a:prstGeom prst="straightConnector1">
            <a:avLst/>
          </a:prstGeom>
          <a:ln>
            <a:solidFill>
              <a:srgbClr val="606060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9" name="Straight Arrow Connector 88"/>
          <p:cNvCxnSpPr>
            <a:stCxn id="72" idx="5"/>
            <a:endCxn id="83" idx="0"/>
          </p:cNvCxnSpPr>
          <p:nvPr/>
        </p:nvCxnSpPr>
        <p:spPr>
          <a:xfrm>
            <a:off x="5796102" y="4202998"/>
            <a:ext cx="530526" cy="735522"/>
          </a:xfrm>
          <a:prstGeom prst="straightConnector1">
            <a:avLst/>
          </a:prstGeom>
          <a:ln>
            <a:solidFill>
              <a:srgbClr val="606060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0" name="Straight Arrow Connector 89"/>
          <p:cNvCxnSpPr/>
          <p:nvPr/>
        </p:nvCxnSpPr>
        <p:spPr>
          <a:xfrm>
            <a:off x="4732224" y="4509120"/>
            <a:ext cx="0" cy="612850"/>
          </a:xfrm>
          <a:prstGeom prst="straightConnector1">
            <a:avLst/>
          </a:prstGeom>
          <a:ln>
            <a:solidFill>
              <a:srgbClr val="606060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1" name="Straight Arrow Connector 90"/>
          <p:cNvCxnSpPr>
            <a:stCxn id="79" idx="0"/>
            <a:endCxn id="72" idx="3"/>
          </p:cNvCxnSpPr>
          <p:nvPr/>
        </p:nvCxnSpPr>
        <p:spPr>
          <a:xfrm flipV="1">
            <a:off x="3312344" y="4202998"/>
            <a:ext cx="534710" cy="1026202"/>
          </a:xfrm>
          <a:prstGeom prst="straightConnector1">
            <a:avLst/>
          </a:prstGeom>
          <a:ln>
            <a:solidFill>
              <a:srgbClr val="606060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>
            <a:stCxn id="80" idx="0"/>
          </p:cNvCxnSpPr>
          <p:nvPr/>
        </p:nvCxnSpPr>
        <p:spPr>
          <a:xfrm flipV="1">
            <a:off x="2496657" y="3897695"/>
            <a:ext cx="1037658" cy="391690"/>
          </a:xfrm>
          <a:prstGeom prst="straightConnector1">
            <a:avLst/>
          </a:prstGeom>
          <a:ln>
            <a:solidFill>
              <a:srgbClr val="606060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>
            <a:endCxn id="73" idx="3"/>
          </p:cNvCxnSpPr>
          <p:nvPr/>
        </p:nvCxnSpPr>
        <p:spPr>
          <a:xfrm flipH="1" flipV="1">
            <a:off x="3747056" y="2238118"/>
            <a:ext cx="218825" cy="570468"/>
          </a:xfrm>
          <a:prstGeom prst="straightConnector1">
            <a:avLst/>
          </a:prstGeom>
          <a:ln>
            <a:solidFill>
              <a:srgbClr val="606060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4" name="Straight Arrow Connector 93"/>
          <p:cNvCxnSpPr>
            <a:endCxn id="75" idx="3"/>
          </p:cNvCxnSpPr>
          <p:nvPr/>
        </p:nvCxnSpPr>
        <p:spPr>
          <a:xfrm flipH="1" flipV="1">
            <a:off x="3247824" y="3351737"/>
            <a:ext cx="195569" cy="9753"/>
          </a:xfrm>
          <a:prstGeom prst="straightConnector1">
            <a:avLst/>
          </a:prstGeom>
          <a:ln>
            <a:solidFill>
              <a:srgbClr val="606060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5" name="TextBox 94"/>
          <p:cNvSpPr txBox="1"/>
          <p:nvPr/>
        </p:nvSpPr>
        <p:spPr>
          <a:xfrm>
            <a:off x="971600" y="1332240"/>
            <a:ext cx="22720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i="1" dirty="0">
                <a:solidFill>
                  <a:srgbClr val="000000"/>
                </a:solidFill>
                <a:latin typeface="Eurostile"/>
                <a:cs typeface="Eurostile"/>
              </a:rPr>
              <a:t>v</a:t>
            </a:r>
            <a:r>
              <a:rPr lang="en-US" sz="1200" i="1" dirty="0" smtClean="0">
                <a:solidFill>
                  <a:srgbClr val="000000"/>
                </a:solidFill>
                <a:latin typeface="Eurostile"/>
                <a:cs typeface="Eurostile"/>
              </a:rPr>
              <a:t>isibility, </a:t>
            </a:r>
            <a:r>
              <a:rPr lang="en-US" sz="1200" i="1" dirty="0">
                <a:solidFill>
                  <a:srgbClr val="000000"/>
                </a:solidFill>
                <a:latin typeface="Eurostile"/>
                <a:cs typeface="Eurostile"/>
              </a:rPr>
              <a:t>f</a:t>
            </a:r>
            <a:r>
              <a:rPr lang="en-US" sz="1200" i="1" dirty="0" smtClean="0">
                <a:solidFill>
                  <a:srgbClr val="000000"/>
                </a:solidFill>
                <a:latin typeface="Eurostile"/>
                <a:cs typeface="Eurostile"/>
              </a:rPr>
              <a:t>inding </a:t>
            </a:r>
            <a:r>
              <a:rPr lang="en-US" sz="1200" i="1" dirty="0">
                <a:solidFill>
                  <a:srgbClr val="000000"/>
                </a:solidFill>
                <a:latin typeface="Eurostile"/>
                <a:cs typeface="Eurostile"/>
              </a:rPr>
              <a:t>c</a:t>
            </a:r>
            <a:r>
              <a:rPr lang="en-US" sz="1200" i="1" dirty="0" smtClean="0">
                <a:solidFill>
                  <a:srgbClr val="000000"/>
                </a:solidFill>
                <a:latin typeface="Eurostile"/>
                <a:cs typeface="Eurostile"/>
              </a:rPr>
              <a:t>ollaborations, </a:t>
            </a:r>
            <a:br>
              <a:rPr lang="en-US" sz="1200" i="1" dirty="0" smtClean="0">
                <a:solidFill>
                  <a:srgbClr val="000000"/>
                </a:solidFill>
                <a:latin typeface="Eurostile"/>
                <a:cs typeface="Eurostile"/>
              </a:rPr>
            </a:br>
            <a:r>
              <a:rPr lang="en-US" sz="1200" i="1" dirty="0" smtClean="0">
                <a:solidFill>
                  <a:srgbClr val="000000"/>
                </a:solidFill>
                <a:latin typeface="Eurostile"/>
                <a:cs typeface="Eurostile"/>
              </a:rPr>
              <a:t>competitors, CV generation</a:t>
            </a:r>
            <a:endParaRPr lang="en-US" sz="1200" i="1" dirty="0">
              <a:solidFill>
                <a:srgbClr val="000000"/>
              </a:solidFill>
              <a:latin typeface="Eurostile"/>
              <a:cs typeface="Eurostile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7164289" y="1229851"/>
            <a:ext cx="15121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performance</a:t>
            </a:r>
            <a: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, </a:t>
            </a:r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strategic</a:t>
            </a:r>
            <a: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 </a:t>
            </a:r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decisions</a:t>
            </a:r>
            <a: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, </a:t>
            </a:r>
            <a:b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</a:br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priorities</a:t>
            </a:r>
            <a: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,</a:t>
            </a:r>
          </a:p>
          <a:p>
            <a:pPr algn="r"/>
            <a:r>
              <a:rPr lang="de-DE" sz="1200" i="1" dirty="0" err="1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b</a:t>
            </a:r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ench</a:t>
            </a:r>
            <a: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-,</a:t>
            </a:r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marking</a:t>
            </a:r>
            <a:endParaRPr lang="en-US" sz="1200" i="1" dirty="0">
              <a:solidFill>
                <a:srgbClr val="000000"/>
              </a:solidFill>
              <a:latin typeface="Eurostile"/>
              <a:cs typeface="Eurostile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6888572" y="4438853"/>
            <a:ext cx="17037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integration</a:t>
            </a:r>
            <a: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 </a:t>
            </a:r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of</a:t>
            </a:r>
            <a: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 relevant </a:t>
            </a:r>
          </a:p>
          <a:p>
            <a:pPr algn="ctr"/>
            <a:r>
              <a:rPr lang="de-DE" sz="1200" i="1" dirty="0" err="1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f</a:t>
            </a:r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indings</a:t>
            </a:r>
            <a: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 </a:t>
            </a:r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into</a:t>
            </a:r>
            <a: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 </a:t>
            </a:r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lectures</a:t>
            </a:r>
            <a: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 </a:t>
            </a:r>
            <a:b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</a:br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and</a:t>
            </a:r>
            <a: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 </a:t>
            </a:r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training</a:t>
            </a:r>
            <a:endParaRPr lang="en-US" sz="1200" i="1" dirty="0">
              <a:solidFill>
                <a:srgbClr val="000000"/>
              </a:solidFill>
              <a:latin typeface="Eurostile"/>
              <a:cs typeface="Eurostile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1027472" y="4619315"/>
            <a:ext cx="239423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100" i="1" dirty="0" err="1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f</a:t>
            </a:r>
            <a:r>
              <a:rPr lang="de-DE" sz="11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inding</a:t>
            </a:r>
            <a:r>
              <a:rPr lang="de-DE" sz="11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 </a:t>
            </a:r>
            <a:r>
              <a:rPr lang="de-DE" sz="11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research</a:t>
            </a:r>
            <a:r>
              <a:rPr lang="de-DE" sz="11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 </a:t>
            </a:r>
            <a:r>
              <a:rPr lang="de-DE" sz="11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results</a:t>
            </a:r>
            <a:r>
              <a:rPr lang="de-DE" sz="11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 </a:t>
            </a:r>
            <a:r>
              <a:rPr lang="de-DE" sz="11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of</a:t>
            </a:r>
            <a:r>
              <a:rPr lang="de-DE" sz="11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 </a:t>
            </a:r>
            <a:br>
              <a:rPr lang="de-DE" sz="11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</a:br>
            <a:r>
              <a:rPr lang="de-DE" sz="11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potential </a:t>
            </a:r>
            <a:r>
              <a:rPr lang="de-DE" sz="11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market</a:t>
            </a:r>
            <a:r>
              <a:rPr lang="de-DE" sz="11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 </a:t>
            </a:r>
            <a:r>
              <a:rPr lang="de-DE" sz="11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or</a:t>
            </a:r>
            <a:r>
              <a:rPr lang="de-DE" sz="11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 innovative </a:t>
            </a:r>
            <a:r>
              <a:rPr lang="de-DE" sz="11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value</a:t>
            </a:r>
            <a:endParaRPr lang="en-US" sz="1100" i="1" dirty="0">
              <a:solidFill>
                <a:srgbClr val="000000"/>
              </a:solidFill>
              <a:latin typeface="Eurostile"/>
              <a:cs typeface="Eurostile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3872528" y="5445224"/>
            <a:ext cx="179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distribution</a:t>
            </a:r>
            <a: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 </a:t>
            </a:r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and</a:t>
            </a:r>
            <a:endParaRPr lang="de-DE" sz="1200" i="1" dirty="0" smtClean="0">
              <a:solidFill>
                <a:srgbClr val="000000"/>
              </a:solidFill>
              <a:latin typeface="Eurostile"/>
              <a:ea typeface="ＭＳ Ｐゴシック" charset="-128"/>
              <a:cs typeface="Eurostile"/>
            </a:endParaRPr>
          </a:p>
          <a:p>
            <a:pPr algn="ctr"/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communication</a:t>
            </a:r>
            <a:endParaRPr lang="en-US" sz="1200" i="1" dirty="0">
              <a:solidFill>
                <a:srgbClr val="000000"/>
              </a:solidFill>
              <a:latin typeface="Eurostile"/>
              <a:cs typeface="Eurostile"/>
            </a:endParaRPr>
          </a:p>
        </p:txBody>
      </p:sp>
      <p:sp>
        <p:nvSpPr>
          <p:cNvPr id="100" name="Rectangle 99"/>
          <p:cNvSpPr/>
          <p:nvPr/>
        </p:nvSpPr>
        <p:spPr>
          <a:xfrm>
            <a:off x="5255961" y="5278420"/>
            <a:ext cx="19957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information</a:t>
            </a:r>
            <a: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 </a:t>
            </a:r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and</a:t>
            </a:r>
            <a: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 </a:t>
            </a:r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education</a:t>
            </a:r>
            <a: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,</a:t>
            </a:r>
          </a:p>
          <a:p>
            <a:pPr algn="ctr"/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interest</a:t>
            </a:r>
            <a:endParaRPr lang="en-US" sz="1200" i="1" dirty="0">
              <a:solidFill>
                <a:srgbClr val="000000"/>
              </a:solidFill>
              <a:latin typeface="Eurostile"/>
              <a:cs typeface="Eurostile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7297718" y="3728065"/>
            <a:ext cx="18990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finding</a:t>
            </a:r>
            <a: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 </a:t>
            </a:r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reviewers</a:t>
            </a:r>
            <a: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, </a:t>
            </a:r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editors</a:t>
            </a:r>
            <a:endParaRPr lang="en-US" sz="1200" i="1" dirty="0">
              <a:solidFill>
                <a:srgbClr val="000000"/>
              </a:solidFill>
              <a:latin typeface="Eurostile"/>
              <a:cs typeface="Eurostile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871078" y="2346920"/>
            <a:ext cx="27761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distribution</a:t>
            </a:r>
            <a: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 </a:t>
            </a:r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of</a:t>
            </a:r>
            <a: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 </a:t>
            </a:r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programmes</a:t>
            </a:r>
            <a: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/>
            </a:r>
            <a:b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</a:br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evaluation</a:t>
            </a:r>
            <a: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 </a:t>
            </a:r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of</a:t>
            </a:r>
            <a:r>
              <a:rPr lang="de-DE" sz="1200" i="1" dirty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 </a:t>
            </a:r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results</a:t>
            </a:r>
            <a: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, </a:t>
            </a:r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finding</a:t>
            </a:r>
            <a: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 </a:t>
            </a:r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reviewers</a:t>
            </a:r>
            <a:endParaRPr lang="en-US" sz="1200" i="1" dirty="0">
              <a:solidFill>
                <a:srgbClr val="000000"/>
              </a:solidFill>
              <a:latin typeface="Eurostile"/>
              <a:cs typeface="Eurostile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1310102" y="5518973"/>
            <a:ext cx="22275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f</a:t>
            </a:r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inding</a:t>
            </a:r>
            <a: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 </a:t>
            </a:r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information</a:t>
            </a:r>
            <a: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/>
            </a:r>
            <a:b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</a:br>
            <a: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 </a:t>
            </a:r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for</a:t>
            </a:r>
            <a: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 </a:t>
            </a:r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participation</a:t>
            </a:r>
            <a: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 in </a:t>
            </a:r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projects</a:t>
            </a:r>
            <a: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, </a:t>
            </a:r>
          </a:p>
          <a:p>
            <a:r>
              <a:rPr lang="en-US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p</a:t>
            </a:r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artnerships</a:t>
            </a:r>
            <a: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, </a:t>
            </a:r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usage</a:t>
            </a:r>
            <a: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 </a:t>
            </a:r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of</a:t>
            </a:r>
            <a:r>
              <a:rPr lang="de-DE" sz="1200" i="1" dirty="0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 </a:t>
            </a:r>
            <a:r>
              <a:rPr lang="de-DE" sz="1200" i="1" dirty="0" err="1" smtClean="0">
                <a:solidFill>
                  <a:srgbClr val="000000"/>
                </a:solidFill>
                <a:latin typeface="Eurostile"/>
                <a:ea typeface="ＭＳ Ｐゴシック" charset="-128"/>
                <a:cs typeface="Eurostile"/>
              </a:rPr>
              <a:t>results</a:t>
            </a:r>
            <a:endParaRPr lang="de-DE" sz="1200" i="1" dirty="0" smtClean="0">
              <a:solidFill>
                <a:srgbClr val="000000"/>
              </a:solidFill>
              <a:latin typeface="Eurostile"/>
              <a:ea typeface="ＭＳ Ｐゴシック" charset="-128"/>
              <a:cs typeface="Eurostile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677512" y="3482161"/>
            <a:ext cx="22873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i="1" dirty="0" smtClean="0">
                <a:solidFill>
                  <a:srgbClr val="000000"/>
                </a:solidFill>
                <a:latin typeface="Eurostile"/>
                <a:cs typeface="Eurostile"/>
              </a:rPr>
              <a:t>integration and interoperability</a:t>
            </a:r>
          </a:p>
          <a:p>
            <a:pPr algn="ctr"/>
            <a:r>
              <a:rPr lang="en-US" sz="1200" i="1" dirty="0" smtClean="0">
                <a:solidFill>
                  <a:srgbClr val="000000"/>
                </a:solidFill>
                <a:latin typeface="Eurostile"/>
                <a:cs typeface="Eurostile"/>
              </a:rPr>
              <a:t>strategic management</a:t>
            </a:r>
            <a:endParaRPr lang="en-US" sz="1200" i="1" dirty="0">
              <a:solidFill>
                <a:srgbClr val="000000"/>
              </a:solidFill>
              <a:latin typeface="Eurostile"/>
              <a:cs typeface="Eurostile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6668343" y="2425589"/>
            <a:ext cx="21616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i="1" dirty="0" smtClean="0">
                <a:solidFill>
                  <a:srgbClr val="000000"/>
                </a:solidFill>
                <a:latin typeface="Eurostile"/>
                <a:cs typeface="Eurostile"/>
              </a:rPr>
              <a:t>overview of ongoing activities</a:t>
            </a:r>
            <a:endParaRPr lang="en-US" sz="1200" i="1" dirty="0">
              <a:solidFill>
                <a:srgbClr val="000000"/>
              </a:solidFill>
              <a:latin typeface="Eurostile"/>
              <a:cs typeface="Eurostile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7213911" y="2782350"/>
            <a:ext cx="1169761" cy="40011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  <a:latin typeface="Eurostile"/>
                <a:cs typeface="Eurostile"/>
              </a:rPr>
              <a:t>Libraries</a:t>
            </a:r>
            <a:endParaRPr lang="en-US" sz="2000" dirty="0">
              <a:solidFill>
                <a:srgbClr val="000000"/>
              </a:solidFill>
              <a:latin typeface="Eurostile"/>
              <a:cs typeface="Eurostile"/>
            </a:endParaRPr>
          </a:p>
        </p:txBody>
      </p:sp>
      <p:cxnSp>
        <p:nvCxnSpPr>
          <p:cNvPr id="51" name="Straight Arrow Connector 50"/>
          <p:cNvCxnSpPr>
            <a:endCxn id="49" idx="1"/>
          </p:cNvCxnSpPr>
          <p:nvPr/>
        </p:nvCxnSpPr>
        <p:spPr>
          <a:xfrm flipV="1">
            <a:off x="6079922" y="2982405"/>
            <a:ext cx="1133989" cy="236892"/>
          </a:xfrm>
          <a:prstGeom prst="straightConnector1">
            <a:avLst/>
          </a:prstGeom>
          <a:ln>
            <a:solidFill>
              <a:srgbClr val="606060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6935265" y="3084491"/>
            <a:ext cx="193386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i="1" dirty="0">
                <a:solidFill>
                  <a:srgbClr val="000000"/>
                </a:solidFill>
                <a:latin typeface="Eurostile"/>
                <a:cs typeface="Eurostile"/>
              </a:rPr>
              <a:t>a</a:t>
            </a:r>
            <a:r>
              <a:rPr lang="en-US" sz="1200" i="1" dirty="0" smtClean="0">
                <a:solidFill>
                  <a:srgbClr val="000000"/>
                </a:solidFill>
                <a:latin typeface="Eurostile"/>
                <a:cs typeface="Eurostile"/>
              </a:rPr>
              <a:t>cquisition, dissemination</a:t>
            </a:r>
            <a:endParaRPr lang="en-US" sz="1200" i="1" dirty="0">
              <a:solidFill>
                <a:srgbClr val="000000"/>
              </a:solidFill>
              <a:latin typeface="Eurostile"/>
              <a:cs typeface="Eurostile"/>
            </a:endParaRPr>
          </a:p>
        </p:txBody>
      </p:sp>
      <p:sp>
        <p:nvSpPr>
          <p:cNvPr id="41" name="Obdĺžnik 40"/>
          <p:cNvSpPr/>
          <p:nvPr/>
        </p:nvSpPr>
        <p:spPr>
          <a:xfrm>
            <a:off x="539552" y="6309320"/>
            <a:ext cx="631844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 smtClean="0"/>
              <a:t>Centrum </a:t>
            </a:r>
            <a:r>
              <a:rPr lang="en-GB" sz="1200" dirty="0" err="1" smtClean="0"/>
              <a:t>vedecko-technických</a:t>
            </a:r>
            <a:r>
              <a:rPr lang="en-GB" sz="1200" dirty="0" smtClean="0"/>
              <a:t> </a:t>
            </a:r>
            <a:r>
              <a:rPr lang="en-GB" sz="1200" dirty="0" err="1" smtClean="0"/>
              <a:t>informácií</a:t>
            </a:r>
            <a:r>
              <a:rPr lang="en-GB" sz="1200" dirty="0" smtClean="0"/>
              <a:t> SR</a:t>
            </a:r>
            <a:endParaRPr lang="en-GB" sz="1200" dirty="0"/>
          </a:p>
        </p:txBody>
      </p:sp>
      <p:pic>
        <p:nvPicPr>
          <p:cNvPr id="42" name="Obrázok 41" descr="logo_CVTISR_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44408" y="5805264"/>
            <a:ext cx="360040" cy="360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0373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idx="1"/>
          </p:nvPr>
        </p:nvSpPr>
        <p:spPr>
          <a:xfrm>
            <a:off x="685800" y="1484784"/>
            <a:ext cx="7772400" cy="4839816"/>
          </a:xfrm>
          <a:ln/>
        </p:spPr>
        <p:txBody>
          <a:bodyPr/>
          <a:lstStyle/>
          <a:p>
            <a:pPr lvl="1" indent="-284163">
              <a:lnSpc>
                <a:spcPct val="90000"/>
              </a:lnSpc>
              <a:spcBef>
                <a:spcPts val="600"/>
              </a:spcBef>
              <a:buClrTx/>
              <a:buFontTx/>
              <a:buNone/>
              <a:tabLst>
                <a:tab pos="760413" algn="l"/>
                <a:tab pos="1522413" algn="l"/>
                <a:tab pos="2284413" algn="l"/>
                <a:tab pos="3046413" algn="l"/>
                <a:tab pos="3808413" algn="l"/>
                <a:tab pos="4570413" algn="l"/>
                <a:tab pos="5332413" algn="l"/>
                <a:tab pos="6094413" algn="l"/>
                <a:tab pos="6856413" algn="l"/>
                <a:tab pos="7618413" algn="l"/>
                <a:tab pos="8380413" algn="l"/>
                <a:tab pos="9142413" algn="l"/>
                <a:tab pos="9904413" algn="l"/>
                <a:tab pos="10666413" algn="l"/>
              </a:tabLst>
            </a:pPr>
            <a:endParaRPr lang="en-GB" sz="2400" dirty="0"/>
          </a:p>
          <a:p>
            <a:pPr lvl="1" indent="-284163">
              <a:lnSpc>
                <a:spcPct val="90000"/>
              </a:lnSpc>
              <a:spcBef>
                <a:spcPts val="500"/>
              </a:spcBef>
              <a:buClrTx/>
              <a:buFontTx/>
              <a:buNone/>
              <a:tabLst>
                <a:tab pos="760413" algn="l"/>
                <a:tab pos="1522413" algn="l"/>
                <a:tab pos="2284413" algn="l"/>
                <a:tab pos="3046413" algn="l"/>
                <a:tab pos="3808413" algn="l"/>
                <a:tab pos="4570413" algn="l"/>
                <a:tab pos="5332413" algn="l"/>
                <a:tab pos="6094413" algn="l"/>
                <a:tab pos="6856413" algn="l"/>
                <a:tab pos="7618413" algn="l"/>
                <a:tab pos="8380413" algn="l"/>
                <a:tab pos="9142413" algn="l"/>
                <a:tab pos="9904413" algn="l"/>
                <a:tab pos="10666413" algn="l"/>
              </a:tabLst>
            </a:pPr>
            <a:r>
              <a:rPr lang="ja-JP" altLang="en-GB" dirty="0">
                <a:latin typeface="Arial"/>
              </a:rPr>
              <a:t>“</a:t>
            </a:r>
            <a:r>
              <a:rPr lang="en-GB" dirty="0"/>
              <a:t>a Current Research Information System, commonly known as "CRIS", is any information tool dedicated to provide access to and disseminate </a:t>
            </a:r>
            <a:r>
              <a:rPr lang="en-GB" dirty="0">
                <a:solidFill>
                  <a:srgbClr val="9806A0"/>
                </a:solidFill>
              </a:rPr>
              <a:t>research information</a:t>
            </a:r>
            <a:r>
              <a:rPr lang="ja-JP" altLang="en-GB" dirty="0">
                <a:latin typeface="Arial"/>
              </a:rPr>
              <a:t>”</a:t>
            </a:r>
            <a:r>
              <a:rPr lang="en-US" dirty="0"/>
              <a:t> </a:t>
            </a:r>
            <a:r>
              <a:rPr lang="en-GB" sz="2000" dirty="0"/>
              <a:t>(</a:t>
            </a:r>
            <a:r>
              <a:rPr lang="en-GB" sz="2000" u="sng" dirty="0" err="1">
                <a:solidFill>
                  <a:schemeClr val="accent2"/>
                </a:solidFill>
              </a:rPr>
              <a:t>www.eurocris.org</a:t>
            </a:r>
            <a:r>
              <a:rPr lang="en-GB" sz="2000" dirty="0"/>
              <a:t>)</a:t>
            </a:r>
          </a:p>
          <a:p>
            <a:pPr lvl="1" indent="-284163">
              <a:lnSpc>
                <a:spcPct val="90000"/>
              </a:lnSpc>
              <a:spcBef>
                <a:spcPts val="600"/>
              </a:spcBef>
              <a:buFont typeface="Palatino" charset="0"/>
              <a:buNone/>
              <a:tabLst>
                <a:tab pos="760413" algn="l"/>
                <a:tab pos="1522413" algn="l"/>
                <a:tab pos="2284413" algn="l"/>
                <a:tab pos="3046413" algn="l"/>
                <a:tab pos="3808413" algn="l"/>
                <a:tab pos="4570413" algn="l"/>
                <a:tab pos="5332413" algn="l"/>
                <a:tab pos="6094413" algn="l"/>
                <a:tab pos="6856413" algn="l"/>
                <a:tab pos="7618413" algn="l"/>
                <a:tab pos="8380413" algn="l"/>
                <a:tab pos="9142413" algn="l"/>
                <a:tab pos="9904413" algn="l"/>
                <a:tab pos="10666413" algn="l"/>
              </a:tabLst>
            </a:pPr>
            <a:endParaRPr lang="en-GB" sz="2400" dirty="0"/>
          </a:p>
          <a:p>
            <a:pPr lvl="1" indent="-284163">
              <a:lnSpc>
                <a:spcPct val="90000"/>
              </a:lnSpc>
              <a:spcBef>
                <a:spcPts val="600"/>
              </a:spcBef>
              <a:buFont typeface="Palatino" charset="0"/>
              <a:buNone/>
              <a:tabLst>
                <a:tab pos="760413" algn="l"/>
                <a:tab pos="1522413" algn="l"/>
                <a:tab pos="2284413" algn="l"/>
                <a:tab pos="3046413" algn="l"/>
                <a:tab pos="3808413" algn="l"/>
                <a:tab pos="4570413" algn="l"/>
                <a:tab pos="5332413" algn="l"/>
                <a:tab pos="6094413" algn="l"/>
                <a:tab pos="6856413" algn="l"/>
                <a:tab pos="7618413" algn="l"/>
                <a:tab pos="8380413" algn="l"/>
                <a:tab pos="9142413" algn="l"/>
                <a:tab pos="9904413" algn="l"/>
                <a:tab pos="10666413" algn="l"/>
              </a:tabLst>
            </a:pPr>
            <a:r>
              <a:rPr lang="en-GB" sz="2400" dirty="0"/>
              <a:t>A CRIS consists of</a:t>
            </a:r>
          </a:p>
          <a:p>
            <a:pPr lvl="2">
              <a:lnSpc>
                <a:spcPct val="90000"/>
              </a:lnSpc>
              <a:buFont typeface="Palatino" charset="0"/>
              <a:buChar char="•"/>
              <a:tabLst>
                <a:tab pos="760413" algn="l"/>
                <a:tab pos="1522413" algn="l"/>
                <a:tab pos="2284413" algn="l"/>
                <a:tab pos="3046413" algn="l"/>
                <a:tab pos="3808413" algn="l"/>
                <a:tab pos="4570413" algn="l"/>
                <a:tab pos="5332413" algn="l"/>
                <a:tab pos="6094413" algn="l"/>
                <a:tab pos="6856413" algn="l"/>
                <a:tab pos="7618413" algn="l"/>
                <a:tab pos="8380413" algn="l"/>
                <a:tab pos="9142413" algn="l"/>
                <a:tab pos="9904413" algn="l"/>
                <a:tab pos="10666413" algn="l"/>
              </a:tabLst>
            </a:pPr>
            <a:r>
              <a:rPr lang="en-GB" dirty="0"/>
              <a:t>a </a:t>
            </a:r>
            <a:r>
              <a:rPr lang="en-GB" dirty="0" smtClean="0">
                <a:solidFill>
                  <a:srgbClr val="9806A0"/>
                </a:solidFill>
              </a:rPr>
              <a:t>data model </a:t>
            </a:r>
            <a:r>
              <a:rPr lang="en-GB" dirty="0"/>
              <a:t>describing objects of interest to R&amp;D</a:t>
            </a:r>
          </a:p>
          <a:p>
            <a:pPr lvl="2">
              <a:lnSpc>
                <a:spcPct val="90000"/>
              </a:lnSpc>
              <a:buFont typeface="Palatino" charset="0"/>
              <a:buChar char="•"/>
              <a:tabLst>
                <a:tab pos="760413" algn="l"/>
                <a:tab pos="1522413" algn="l"/>
                <a:tab pos="2284413" algn="l"/>
                <a:tab pos="3046413" algn="l"/>
                <a:tab pos="3808413" algn="l"/>
                <a:tab pos="4570413" algn="l"/>
                <a:tab pos="5332413" algn="l"/>
                <a:tab pos="6094413" algn="l"/>
                <a:tab pos="6856413" algn="l"/>
                <a:tab pos="7618413" algn="l"/>
                <a:tab pos="8380413" algn="l"/>
                <a:tab pos="9142413" algn="l"/>
                <a:tab pos="9904413" algn="l"/>
                <a:tab pos="10666413" algn="l"/>
              </a:tabLst>
            </a:pPr>
            <a:r>
              <a:rPr lang="en-GB" dirty="0"/>
              <a:t>a </a:t>
            </a:r>
            <a:r>
              <a:rPr lang="en-GB" dirty="0">
                <a:solidFill>
                  <a:srgbClr val="9806A0"/>
                </a:solidFill>
              </a:rPr>
              <a:t>tool or set of tools </a:t>
            </a:r>
            <a:r>
              <a:rPr lang="en-GB" dirty="0"/>
              <a:t>to manage the data</a:t>
            </a:r>
          </a:p>
        </p:txBody>
      </p:sp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3048000" y="457200"/>
            <a:ext cx="5410200" cy="811560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760413" algn="l"/>
                <a:tab pos="1522413" algn="l"/>
                <a:tab pos="2286000" algn="l"/>
                <a:tab pos="3046413" algn="l"/>
                <a:tab pos="3808413" algn="l"/>
                <a:tab pos="4572000" algn="l"/>
                <a:tab pos="5332413" algn="l"/>
                <a:tab pos="6094413" algn="l"/>
                <a:tab pos="6858000" algn="l"/>
                <a:tab pos="7618413" algn="l"/>
                <a:tab pos="8380413" algn="l"/>
                <a:tab pos="9144000" algn="l"/>
                <a:tab pos="9904413" algn="l"/>
                <a:tab pos="10666413" algn="l"/>
              </a:tabLst>
            </a:pPr>
            <a:r>
              <a:rPr lang="en-GB" dirty="0"/>
              <a:t>What is a CRIS?</a:t>
            </a:r>
          </a:p>
        </p:txBody>
      </p:sp>
      <p:sp>
        <p:nvSpPr>
          <p:cNvPr id="6" name="AutoShape 13"/>
          <p:cNvSpPr>
            <a:spLocks noChangeArrowheads="1"/>
          </p:cNvSpPr>
          <p:nvPr/>
        </p:nvSpPr>
        <p:spPr bwMode="auto">
          <a:xfrm>
            <a:off x="468313" y="5085184"/>
            <a:ext cx="8136135" cy="576065"/>
          </a:xfrm>
          <a:prstGeom prst="notchedRightArrow">
            <a:avLst>
              <a:gd name="adj1" fmla="val 49685"/>
              <a:gd name="adj2" fmla="val 97069"/>
            </a:avLst>
          </a:prstGeom>
          <a:solidFill>
            <a:srgbClr val="CC99FF"/>
          </a:solidFill>
          <a:ln w="952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sk-SK" b="1" dirty="0" err="1" smtClean="0">
                <a:latin typeface="Eurostile"/>
                <a:cs typeface="Eurostile"/>
              </a:rPr>
              <a:t>C</a:t>
            </a:r>
            <a:r>
              <a:rPr lang="sk-SK" dirty="0" err="1" smtClean="0">
                <a:latin typeface="Eurostile"/>
                <a:cs typeface="Eurostile"/>
              </a:rPr>
              <a:t>urrent</a:t>
            </a:r>
            <a:r>
              <a:rPr lang="sk-SK" dirty="0" smtClean="0">
                <a:latin typeface="Eurostile"/>
                <a:cs typeface="Eurostile"/>
              </a:rPr>
              <a:t> </a:t>
            </a:r>
            <a:r>
              <a:rPr lang="sk-SK" b="1" dirty="0" err="1" smtClean="0">
                <a:latin typeface="Eurostile"/>
                <a:cs typeface="Eurostile"/>
              </a:rPr>
              <a:t>R</a:t>
            </a:r>
            <a:r>
              <a:rPr lang="sk-SK" dirty="0" err="1" smtClean="0">
                <a:latin typeface="Eurostile"/>
                <a:cs typeface="Eurostile"/>
              </a:rPr>
              <a:t>esearch</a:t>
            </a:r>
            <a:r>
              <a:rPr lang="sk-SK" dirty="0" smtClean="0">
                <a:latin typeface="Eurostile"/>
                <a:cs typeface="Eurostile"/>
              </a:rPr>
              <a:t> </a:t>
            </a:r>
            <a:r>
              <a:rPr lang="sk-SK" b="1" dirty="0" err="1" smtClean="0">
                <a:latin typeface="Eurostile"/>
                <a:cs typeface="Eurostile"/>
              </a:rPr>
              <a:t>I</a:t>
            </a:r>
            <a:r>
              <a:rPr lang="sk-SK" dirty="0" err="1" smtClean="0">
                <a:latin typeface="Eurostile"/>
                <a:cs typeface="Eurostile"/>
              </a:rPr>
              <a:t>nformation</a:t>
            </a:r>
            <a:r>
              <a:rPr lang="sk-SK" dirty="0" smtClean="0">
                <a:latin typeface="Eurostile"/>
                <a:cs typeface="Eurostile"/>
              </a:rPr>
              <a:t> </a:t>
            </a:r>
            <a:r>
              <a:rPr lang="sk-SK" b="1" dirty="0" err="1" smtClean="0">
                <a:latin typeface="Eurostile"/>
                <a:cs typeface="Eurostile"/>
              </a:rPr>
              <a:t>S</a:t>
            </a:r>
            <a:r>
              <a:rPr lang="sk-SK" dirty="0" err="1" smtClean="0">
                <a:latin typeface="Eurostile"/>
                <a:cs typeface="Eurostile"/>
              </a:rPr>
              <a:t>ystem</a:t>
            </a:r>
            <a:r>
              <a:rPr lang="sk-SK" dirty="0" smtClean="0">
                <a:latin typeface="Eurostile"/>
                <a:cs typeface="Eurostile"/>
              </a:rPr>
              <a:t> ...</a:t>
            </a:r>
            <a:endParaRPr lang="de-DE" dirty="0">
              <a:latin typeface="Eurostile"/>
              <a:cs typeface="Eurostile"/>
            </a:endParaRPr>
          </a:p>
        </p:txBody>
      </p:sp>
      <p:pic>
        <p:nvPicPr>
          <p:cNvPr id="5" name="Obrázok 4" descr="logo_CVTISR_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4408" y="5805264"/>
            <a:ext cx="360040" cy="360040"/>
          </a:xfrm>
          <a:prstGeom prst="rect">
            <a:avLst/>
          </a:prstGeom>
        </p:spPr>
      </p:pic>
      <p:sp>
        <p:nvSpPr>
          <p:cNvPr id="7" name="Obdĺžnik 6"/>
          <p:cNvSpPr/>
          <p:nvPr/>
        </p:nvSpPr>
        <p:spPr>
          <a:xfrm>
            <a:off x="539552" y="6021288"/>
            <a:ext cx="631844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 smtClean="0"/>
              <a:t>Centrum </a:t>
            </a:r>
            <a:r>
              <a:rPr lang="en-GB" sz="1200" dirty="0" err="1" smtClean="0"/>
              <a:t>vedecko-technických</a:t>
            </a:r>
            <a:r>
              <a:rPr lang="en-GB" sz="1200" dirty="0" smtClean="0"/>
              <a:t> </a:t>
            </a:r>
            <a:r>
              <a:rPr lang="en-GB" sz="1200" dirty="0" err="1" smtClean="0"/>
              <a:t>informácií</a:t>
            </a:r>
            <a:r>
              <a:rPr lang="en-GB" sz="1200" dirty="0" smtClean="0"/>
              <a:t> SR</a:t>
            </a:r>
            <a:endParaRPr lang="en-GB" sz="1200" dirty="0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a CRIS?</a:t>
            </a:r>
            <a:endParaRPr lang="en-US" dirty="0"/>
          </a:p>
        </p:txBody>
      </p:sp>
      <p:sp>
        <p:nvSpPr>
          <p:cNvPr id="4" name="AutoShape 13"/>
          <p:cNvSpPr>
            <a:spLocks noChangeArrowheads="1"/>
          </p:cNvSpPr>
          <p:nvPr/>
        </p:nvSpPr>
        <p:spPr bwMode="auto">
          <a:xfrm>
            <a:off x="468313" y="5877272"/>
            <a:ext cx="7704087" cy="576064"/>
          </a:xfrm>
          <a:prstGeom prst="notchedRightArrow">
            <a:avLst>
              <a:gd name="adj1" fmla="val 49685"/>
              <a:gd name="adj2" fmla="val 97069"/>
            </a:avLst>
          </a:prstGeom>
          <a:solidFill>
            <a:srgbClr val="CC99FF"/>
          </a:solidFill>
          <a:ln w="952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de-DE" dirty="0">
                <a:latin typeface="Eurostile"/>
                <a:cs typeface="Eurostile"/>
              </a:rPr>
              <a:t>an</a:t>
            </a:r>
            <a:r>
              <a:rPr lang="de-DE" b="1" dirty="0">
                <a:latin typeface="Eurostile"/>
                <a:cs typeface="Eurostile"/>
              </a:rPr>
              <a:t> </a:t>
            </a:r>
            <a:r>
              <a:rPr lang="de-DE" b="1" dirty="0" err="1">
                <a:latin typeface="Eurostile"/>
                <a:cs typeface="Eurostile"/>
              </a:rPr>
              <a:t>integrated</a:t>
            </a:r>
            <a:r>
              <a:rPr lang="de-DE" b="1" dirty="0">
                <a:latin typeface="Eurostile"/>
                <a:cs typeface="Eurostile"/>
              </a:rPr>
              <a:t> </a:t>
            </a:r>
            <a:r>
              <a:rPr lang="de-DE" b="1" dirty="0" err="1">
                <a:latin typeface="Eurostile"/>
                <a:cs typeface="Eurostile"/>
              </a:rPr>
              <a:t>approach</a:t>
            </a:r>
            <a:r>
              <a:rPr lang="de-DE" b="1" dirty="0">
                <a:latin typeface="Eurostile"/>
                <a:cs typeface="Eurostile"/>
              </a:rPr>
              <a:t> </a:t>
            </a:r>
            <a:r>
              <a:rPr lang="de-DE" dirty="0" err="1">
                <a:latin typeface="Eurostile"/>
                <a:cs typeface="Eurostile"/>
              </a:rPr>
              <a:t>towards</a:t>
            </a:r>
            <a:r>
              <a:rPr lang="de-DE" dirty="0">
                <a:latin typeface="Eurostile"/>
                <a:cs typeface="Eurostile"/>
              </a:rPr>
              <a:t> </a:t>
            </a:r>
            <a:r>
              <a:rPr lang="de-DE" dirty="0" err="1">
                <a:latin typeface="Eurostile"/>
                <a:cs typeface="Eurostile"/>
              </a:rPr>
              <a:t>managing</a:t>
            </a:r>
            <a:r>
              <a:rPr lang="de-DE" dirty="0">
                <a:latin typeface="Eurostile"/>
                <a:cs typeface="Eurostile"/>
              </a:rPr>
              <a:t> </a:t>
            </a:r>
            <a:r>
              <a:rPr lang="de-DE" dirty="0" err="1">
                <a:latin typeface="Eurostile"/>
                <a:cs typeface="Eurostile"/>
              </a:rPr>
              <a:t>research</a:t>
            </a:r>
            <a:r>
              <a:rPr lang="de-DE" dirty="0">
                <a:latin typeface="Eurostile"/>
                <a:cs typeface="Eurostile"/>
              </a:rPr>
              <a:t> </a:t>
            </a:r>
            <a:r>
              <a:rPr lang="de-DE" dirty="0" err="1">
                <a:latin typeface="Eurostile"/>
                <a:cs typeface="Eurostile"/>
              </a:rPr>
              <a:t>information</a:t>
            </a:r>
            <a:r>
              <a:rPr lang="de-DE" dirty="0">
                <a:latin typeface="Eurostile"/>
                <a:cs typeface="Eurostile"/>
              </a:rPr>
              <a:t> </a:t>
            </a:r>
          </a:p>
        </p:txBody>
      </p:sp>
      <p:sp>
        <p:nvSpPr>
          <p:cNvPr id="7" name="BlokTextu 6"/>
          <p:cNvSpPr txBox="1"/>
          <p:nvPr/>
        </p:nvSpPr>
        <p:spPr>
          <a:xfrm>
            <a:off x="5292080" y="5661248"/>
            <a:ext cx="20882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 dirty="0" smtClean="0"/>
              <a:t>© Brigitte Jörg, 2012 </a:t>
            </a:r>
            <a:endParaRPr lang="sk-SK" sz="1200" dirty="0"/>
          </a:p>
        </p:txBody>
      </p:sp>
      <p:sp>
        <p:nvSpPr>
          <p:cNvPr id="8" name="Obdĺžnik 7"/>
          <p:cNvSpPr/>
          <p:nvPr/>
        </p:nvSpPr>
        <p:spPr>
          <a:xfrm>
            <a:off x="467544" y="6309320"/>
            <a:ext cx="639045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 smtClean="0"/>
              <a:t>Centrum </a:t>
            </a:r>
            <a:r>
              <a:rPr lang="en-GB" sz="1200" dirty="0" err="1" smtClean="0"/>
              <a:t>vedecko-technických</a:t>
            </a:r>
            <a:r>
              <a:rPr lang="en-GB" sz="1200" dirty="0" smtClean="0"/>
              <a:t> </a:t>
            </a:r>
            <a:r>
              <a:rPr lang="en-GB" sz="1200" dirty="0" err="1" smtClean="0"/>
              <a:t>informácií</a:t>
            </a:r>
            <a:r>
              <a:rPr lang="en-GB" sz="1200" dirty="0" smtClean="0"/>
              <a:t> SR</a:t>
            </a:r>
            <a:endParaRPr lang="en-GB" sz="1200" dirty="0"/>
          </a:p>
        </p:txBody>
      </p:sp>
      <p:pic>
        <p:nvPicPr>
          <p:cNvPr id="9" name="Obrázok 8" descr="logo_CVTISR_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44408" y="5805264"/>
            <a:ext cx="360040" cy="360040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412776"/>
            <a:ext cx="7991475" cy="421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7750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euroCRIS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US" sz="2500" dirty="0" smtClean="0">
                <a:solidFill>
                  <a:srgbClr val="9806A0"/>
                </a:solidFill>
              </a:rPr>
              <a:t>euroCRIS</a:t>
            </a:r>
            <a:r>
              <a:rPr lang="en-US" dirty="0" smtClean="0"/>
              <a:t> </a:t>
            </a:r>
            <a:r>
              <a:rPr lang="sk-SK" dirty="0" smtClean="0"/>
              <a:t>(</a:t>
            </a:r>
            <a:r>
              <a:rPr lang="sk-SK" dirty="0" smtClean="0">
                <a:hlinkClick r:id="rId2"/>
              </a:rPr>
              <a:t>http://www.eurocris.org</a:t>
            </a:r>
            <a:r>
              <a:rPr lang="sk-SK" dirty="0" smtClean="0"/>
              <a:t>)</a:t>
            </a:r>
            <a:r>
              <a:rPr lang="en-US" dirty="0" smtClean="0"/>
              <a:t>is a not-for-profit organization of experts in research information and research</a:t>
            </a:r>
            <a:r>
              <a:rPr lang="sk-SK" dirty="0" smtClean="0"/>
              <a:t> </a:t>
            </a:r>
            <a:r>
              <a:rPr lang="sk-SK" dirty="0" err="1" smtClean="0"/>
              <a:t>information</a:t>
            </a:r>
            <a:r>
              <a:rPr lang="sk-SK" dirty="0" smtClean="0"/>
              <a:t> </a:t>
            </a:r>
            <a:r>
              <a:rPr lang="sk-SK" dirty="0" err="1" smtClean="0"/>
              <a:t>systems</a:t>
            </a:r>
            <a:r>
              <a:rPr lang="sk-SK" dirty="0" smtClean="0"/>
              <a:t>.</a:t>
            </a:r>
          </a:p>
          <a:p>
            <a:r>
              <a:rPr lang="en-US" sz="2500" dirty="0" smtClean="0">
                <a:solidFill>
                  <a:srgbClr val="9806A0"/>
                </a:solidFill>
              </a:rPr>
              <a:t>MISSION: </a:t>
            </a:r>
            <a:r>
              <a:rPr lang="en-US" i="1" dirty="0" smtClean="0"/>
              <a:t>To advance </a:t>
            </a:r>
            <a:r>
              <a:rPr lang="sk-SK" i="1" dirty="0" smtClean="0"/>
              <a:t>i</a:t>
            </a:r>
            <a:r>
              <a:rPr lang="en-US" i="1" dirty="0" err="1" smtClean="0"/>
              <a:t>nteroperability</a:t>
            </a:r>
            <a:r>
              <a:rPr lang="en-US" i="1" dirty="0" smtClean="0"/>
              <a:t> in the Research Community through CERIF</a:t>
            </a:r>
          </a:p>
          <a:p>
            <a:r>
              <a:rPr lang="en-US" sz="2500" dirty="0" smtClean="0">
                <a:solidFill>
                  <a:srgbClr val="9806A0"/>
                </a:solidFill>
              </a:rPr>
              <a:t>Main activity: </a:t>
            </a:r>
            <a:r>
              <a:rPr lang="en-US" dirty="0" smtClean="0"/>
              <a:t>development of the CERIF metadata</a:t>
            </a:r>
            <a:r>
              <a:rPr lang="sk-SK" dirty="0" smtClean="0"/>
              <a:t> </a:t>
            </a:r>
            <a:r>
              <a:rPr lang="en-US" dirty="0" smtClean="0"/>
              <a:t>model and its application </a:t>
            </a:r>
            <a:r>
              <a:rPr lang="en-US" i="1" dirty="0" smtClean="0"/>
              <a:t>(Common </a:t>
            </a:r>
            <a:r>
              <a:rPr lang="en-US" i="1" dirty="0" err="1" smtClean="0"/>
              <a:t>Eu</a:t>
            </a:r>
            <a:r>
              <a:rPr lang="sk-SK" i="1" dirty="0" smtClean="0"/>
              <a:t>r</a:t>
            </a:r>
            <a:r>
              <a:rPr lang="en-US" i="1" dirty="0" err="1" smtClean="0"/>
              <a:t>opean</a:t>
            </a:r>
            <a:r>
              <a:rPr lang="sk-SK" i="1" dirty="0" smtClean="0"/>
              <a:t> </a:t>
            </a:r>
            <a:r>
              <a:rPr lang="en-US" i="1" dirty="0" smtClean="0"/>
              <a:t>Research Information Format)</a:t>
            </a:r>
            <a:endParaRPr lang="en-US" dirty="0" smtClean="0"/>
          </a:p>
          <a:p>
            <a:r>
              <a:rPr lang="en-US" sz="2500" dirty="0" smtClean="0">
                <a:solidFill>
                  <a:srgbClr val="9806A0"/>
                </a:solidFill>
              </a:rPr>
              <a:t>Other function: </a:t>
            </a:r>
            <a:r>
              <a:rPr lang="en-US" dirty="0" smtClean="0"/>
              <a:t>international platform for exchange of research information knowledge and expertise.</a:t>
            </a:r>
          </a:p>
          <a:p>
            <a:r>
              <a:rPr lang="en-US" dirty="0" smtClean="0"/>
              <a:t>Bi-annual (academic) Conferences, annual Seminars and Membership Meetings (twice a year) </a:t>
            </a:r>
            <a:br>
              <a:rPr lang="en-US" dirty="0" smtClean="0"/>
            </a:br>
            <a:endParaRPr lang="sk-SK" dirty="0"/>
          </a:p>
        </p:txBody>
      </p:sp>
      <p:pic>
        <p:nvPicPr>
          <p:cNvPr id="8" name="Obrázok 7" descr="logo_CVTISR_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4408" y="5805264"/>
            <a:ext cx="360040" cy="360040"/>
          </a:xfrm>
          <a:prstGeom prst="rect">
            <a:avLst/>
          </a:prstGeom>
        </p:spPr>
      </p:pic>
      <p:pic>
        <p:nvPicPr>
          <p:cNvPr id="9" name="Obrázok 8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260648"/>
            <a:ext cx="5760720" cy="543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Obdĺžnik 9"/>
          <p:cNvSpPr/>
          <p:nvPr/>
        </p:nvSpPr>
        <p:spPr>
          <a:xfrm>
            <a:off x="395536" y="6165304"/>
            <a:ext cx="646246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 smtClean="0"/>
              <a:t>Centrum </a:t>
            </a:r>
            <a:r>
              <a:rPr lang="en-GB" sz="1200" dirty="0" err="1" smtClean="0"/>
              <a:t>vedecko-technických</a:t>
            </a:r>
            <a:r>
              <a:rPr lang="en-GB" sz="1200" dirty="0" smtClean="0"/>
              <a:t> </a:t>
            </a:r>
            <a:r>
              <a:rPr lang="en-GB" sz="1200" dirty="0" err="1" smtClean="0"/>
              <a:t>informácií</a:t>
            </a:r>
            <a:r>
              <a:rPr lang="en-GB" sz="1200" dirty="0" smtClean="0"/>
              <a:t> SR</a:t>
            </a:r>
            <a:endParaRPr lang="en-GB" sz="12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7931224" cy="4873752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C</a:t>
            </a:r>
            <a:r>
              <a:rPr lang="en-US" dirty="0" smtClean="0"/>
              <a:t>ommon </a:t>
            </a:r>
            <a:r>
              <a:rPr lang="en-US" b="1" dirty="0" smtClean="0">
                <a:solidFill>
                  <a:srgbClr val="FF0000"/>
                </a:solidFill>
              </a:rPr>
              <a:t>E</a:t>
            </a:r>
            <a:r>
              <a:rPr lang="en-US" dirty="0" smtClean="0"/>
              <a:t>uropean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esearch </a:t>
            </a:r>
            <a:r>
              <a:rPr lang="en-US" b="1" dirty="0" smtClean="0">
                <a:solidFill>
                  <a:srgbClr val="FF0000"/>
                </a:solidFill>
              </a:rPr>
              <a:t>I</a:t>
            </a:r>
            <a:r>
              <a:rPr lang="en-US" dirty="0" smtClean="0"/>
              <a:t>nformation </a:t>
            </a:r>
            <a:r>
              <a:rPr lang="en-US" b="1" dirty="0" smtClean="0">
                <a:solidFill>
                  <a:srgbClr val="FF0000"/>
                </a:solidFill>
              </a:rPr>
              <a:t>F</a:t>
            </a:r>
            <a:r>
              <a:rPr lang="en-US" dirty="0" smtClean="0"/>
              <a:t>ormat</a:t>
            </a:r>
            <a:r>
              <a:rPr lang="sk-SK" dirty="0" smtClean="0"/>
              <a:t>  </a:t>
            </a:r>
          </a:p>
          <a:p>
            <a:r>
              <a:rPr lang="sk-SK" dirty="0" smtClean="0"/>
              <a:t>Standard </a:t>
            </a:r>
            <a:r>
              <a:rPr lang="en-US" dirty="0" smtClean="0"/>
              <a:t>model for storage and interoperability of research</a:t>
            </a:r>
            <a:r>
              <a:rPr lang="sk-SK" dirty="0" smtClean="0"/>
              <a:t> </a:t>
            </a:r>
            <a:r>
              <a:rPr lang="en-US" dirty="0" smtClean="0"/>
              <a:t>information (metadata: </a:t>
            </a:r>
            <a:r>
              <a:rPr lang="sk-SK" dirty="0" smtClean="0"/>
              <a:t>d</a:t>
            </a:r>
            <a:r>
              <a:rPr lang="en-US" dirty="0" err="1" smtClean="0"/>
              <a:t>ata</a:t>
            </a:r>
            <a:r>
              <a:rPr lang="en-US" dirty="0" smtClean="0"/>
              <a:t>/information about research).</a:t>
            </a:r>
            <a:endParaRPr lang="sk-SK" dirty="0" smtClean="0"/>
          </a:p>
          <a:p>
            <a:r>
              <a:rPr lang="sk-SK" dirty="0" err="1" smtClean="0"/>
              <a:t>European</a:t>
            </a:r>
            <a:r>
              <a:rPr lang="sk-SK" dirty="0" smtClean="0"/>
              <a:t> </a:t>
            </a:r>
            <a:r>
              <a:rPr lang="sk-SK" dirty="0" err="1" smtClean="0"/>
              <a:t>Commision</a:t>
            </a:r>
            <a:r>
              <a:rPr lang="sk-SK" dirty="0" smtClean="0"/>
              <a:t>: CERIF </a:t>
            </a:r>
            <a:r>
              <a:rPr lang="en-US" dirty="0" smtClean="0"/>
              <a:t>recommendation to the EU Member States</a:t>
            </a:r>
            <a:endParaRPr lang="sk-SK" dirty="0" smtClean="0"/>
          </a:p>
          <a:p>
            <a:r>
              <a:rPr lang="sk-SK" dirty="0" smtClean="0"/>
              <a:t>R</a:t>
            </a:r>
            <a:r>
              <a:rPr lang="en-US" dirty="0" err="1" smtClean="0"/>
              <a:t>elational</a:t>
            </a:r>
            <a:r>
              <a:rPr lang="sk-SK" dirty="0" smtClean="0"/>
              <a:t> </a:t>
            </a:r>
            <a:r>
              <a:rPr lang="sk-SK" dirty="0" err="1" smtClean="0"/>
              <a:t>database</a:t>
            </a:r>
            <a:r>
              <a:rPr lang="sk-SK" dirty="0" smtClean="0"/>
              <a:t> </a:t>
            </a:r>
            <a:r>
              <a:rPr lang="en-US" dirty="0" smtClean="0"/>
              <a:t> architecture allowing to express any kind of relation between entities/attributes with every relation “time-stamped” and semantically defined. </a:t>
            </a:r>
            <a:endParaRPr lang="sk-SK" dirty="0" smtClean="0"/>
          </a:p>
          <a:p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endParaRPr lang="sk-SK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 smtClean="0"/>
              <a:t>What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CERIF</a:t>
            </a:r>
            <a:endParaRPr lang="sk-SK" dirty="0"/>
          </a:p>
        </p:txBody>
      </p:sp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260648"/>
            <a:ext cx="1049016" cy="8864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ĺžnik 5"/>
          <p:cNvSpPr/>
          <p:nvPr/>
        </p:nvSpPr>
        <p:spPr>
          <a:xfrm>
            <a:off x="683568" y="6021288"/>
            <a:ext cx="617443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 smtClean="0"/>
              <a:t>Centrum </a:t>
            </a:r>
            <a:r>
              <a:rPr lang="en-GB" sz="1200" dirty="0" err="1" smtClean="0"/>
              <a:t>vedecko-technických</a:t>
            </a:r>
            <a:r>
              <a:rPr lang="en-GB" sz="1200" dirty="0" smtClean="0"/>
              <a:t> </a:t>
            </a:r>
            <a:r>
              <a:rPr lang="en-GB" sz="1200" dirty="0" err="1" smtClean="0"/>
              <a:t>informácií</a:t>
            </a:r>
            <a:r>
              <a:rPr lang="en-GB" sz="1200" dirty="0" smtClean="0"/>
              <a:t> SR</a:t>
            </a:r>
            <a:endParaRPr lang="en-GB" sz="1200" dirty="0"/>
          </a:p>
        </p:txBody>
      </p:sp>
      <p:pic>
        <p:nvPicPr>
          <p:cNvPr id="7" name="Obrázok 6" descr="logo_CVTISR_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4408" y="5805264"/>
            <a:ext cx="360040" cy="3600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sz="3200" dirty="0" smtClean="0"/>
              <a:t>CERIF Model Structure 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92500" lnSpcReduction="20000"/>
          </a:bodyPr>
          <a:lstStyle/>
          <a:p>
            <a:pPr lvl="0">
              <a:defRPr/>
            </a:pPr>
            <a:endParaRPr lang="en-GB" sz="2000" dirty="0" smtClean="0"/>
          </a:p>
          <a:p>
            <a:r>
              <a:rPr lang="de-DE" b="1" dirty="0" smtClean="0">
                <a:cs typeface="Eurostile"/>
              </a:rPr>
              <a:t>CERIF </a:t>
            </a:r>
            <a:r>
              <a:rPr lang="de-DE" b="1" dirty="0" err="1" smtClean="0">
                <a:cs typeface="Eurostile"/>
              </a:rPr>
              <a:t>Entity</a:t>
            </a:r>
            <a:r>
              <a:rPr lang="de-DE" b="1" dirty="0" smtClean="0">
                <a:cs typeface="Eurostile"/>
              </a:rPr>
              <a:t> </a:t>
            </a:r>
            <a:r>
              <a:rPr lang="de-DE" b="1" dirty="0" err="1" smtClean="0">
                <a:cs typeface="Eurostile"/>
              </a:rPr>
              <a:t>Types</a:t>
            </a:r>
            <a:endParaRPr lang="de-DE" b="1" dirty="0" smtClean="0">
              <a:cs typeface="Eurostile"/>
            </a:endParaRPr>
          </a:p>
          <a:p>
            <a:pPr marL="342900" indent="-342900">
              <a:buFont typeface="Arial"/>
              <a:buChar char="•"/>
            </a:pPr>
            <a:r>
              <a:rPr lang="de-DE" dirty="0" smtClean="0">
                <a:cs typeface="Eurostile"/>
              </a:rPr>
              <a:t>Base </a:t>
            </a:r>
            <a:r>
              <a:rPr lang="de-DE" dirty="0" err="1" smtClean="0">
                <a:cs typeface="Eurostile"/>
              </a:rPr>
              <a:t>Entities</a:t>
            </a:r>
            <a:endParaRPr lang="de-DE" dirty="0" smtClean="0">
              <a:cs typeface="Eurostile"/>
            </a:endParaRPr>
          </a:p>
          <a:p>
            <a:pPr marL="342900" indent="-342900">
              <a:buFont typeface="Arial"/>
              <a:buChar char="•"/>
            </a:pPr>
            <a:r>
              <a:rPr lang="de-DE" dirty="0" err="1" smtClean="0">
                <a:cs typeface="Eurostile"/>
              </a:rPr>
              <a:t>Result</a:t>
            </a:r>
            <a:r>
              <a:rPr lang="de-DE" dirty="0" smtClean="0">
                <a:cs typeface="Eurostile"/>
              </a:rPr>
              <a:t> </a:t>
            </a:r>
            <a:r>
              <a:rPr lang="de-DE" dirty="0" err="1" smtClean="0">
                <a:cs typeface="Eurostile"/>
              </a:rPr>
              <a:t>Entities</a:t>
            </a:r>
            <a:r>
              <a:rPr lang="de-DE" dirty="0" smtClean="0">
                <a:cs typeface="Eurostile"/>
              </a:rPr>
              <a:t> </a:t>
            </a:r>
          </a:p>
          <a:p>
            <a:pPr marL="342900" indent="-342900">
              <a:buFont typeface="Arial"/>
              <a:buChar char="•"/>
            </a:pPr>
            <a:r>
              <a:rPr lang="de-DE" dirty="0" smtClean="0">
                <a:cs typeface="Eurostile"/>
              </a:rPr>
              <a:t>Infrastructure </a:t>
            </a:r>
            <a:r>
              <a:rPr lang="de-DE" dirty="0" err="1" smtClean="0">
                <a:cs typeface="Eurostile"/>
              </a:rPr>
              <a:t>Entities</a:t>
            </a:r>
            <a:endParaRPr lang="de-DE" dirty="0" smtClean="0">
              <a:cs typeface="Eurostile"/>
            </a:endParaRPr>
          </a:p>
          <a:p>
            <a:pPr marL="342900" indent="-342900">
              <a:buFont typeface="Arial"/>
              <a:buChar char="•"/>
            </a:pPr>
            <a:r>
              <a:rPr lang="de-DE" dirty="0" smtClean="0">
                <a:cs typeface="Eurostile"/>
              </a:rPr>
              <a:t>2nd Level </a:t>
            </a:r>
            <a:r>
              <a:rPr lang="de-DE" dirty="0" err="1" smtClean="0">
                <a:cs typeface="Eurostile"/>
              </a:rPr>
              <a:t>Entities</a:t>
            </a:r>
            <a:endParaRPr lang="de-DE" dirty="0" smtClean="0">
              <a:cs typeface="Eurostile"/>
            </a:endParaRPr>
          </a:p>
          <a:p>
            <a:pPr marL="342900" indent="-342900">
              <a:buFont typeface="Arial"/>
              <a:buChar char="•"/>
            </a:pPr>
            <a:r>
              <a:rPr lang="de-DE" dirty="0" err="1" smtClean="0">
                <a:cs typeface="Eurostile"/>
              </a:rPr>
              <a:t>Geographic</a:t>
            </a:r>
            <a:r>
              <a:rPr lang="de-DE" dirty="0" smtClean="0">
                <a:cs typeface="Eurostile"/>
              </a:rPr>
              <a:t> </a:t>
            </a:r>
            <a:r>
              <a:rPr lang="de-DE" dirty="0" err="1" smtClean="0">
                <a:cs typeface="Eurostile"/>
              </a:rPr>
              <a:t>Bounding</a:t>
            </a:r>
            <a:r>
              <a:rPr lang="de-DE" dirty="0" smtClean="0">
                <a:cs typeface="Eurostile"/>
              </a:rPr>
              <a:t> Box</a:t>
            </a:r>
          </a:p>
          <a:p>
            <a:pPr marL="342900" indent="-342900">
              <a:buFont typeface="Arial"/>
              <a:buChar char="•"/>
            </a:pPr>
            <a:r>
              <a:rPr lang="de-DE" dirty="0" smtClean="0">
                <a:cs typeface="Eurostile"/>
              </a:rPr>
              <a:t>Link </a:t>
            </a:r>
            <a:r>
              <a:rPr lang="de-DE" dirty="0" err="1" smtClean="0">
                <a:cs typeface="Eurostile"/>
              </a:rPr>
              <a:t>Entities</a:t>
            </a:r>
            <a:endParaRPr lang="de-DE" dirty="0" smtClean="0">
              <a:cs typeface="Eurostile"/>
            </a:endParaRPr>
          </a:p>
          <a:p>
            <a:endParaRPr lang="de-DE" b="1" dirty="0" smtClean="0">
              <a:cs typeface="Eurostile"/>
            </a:endParaRPr>
          </a:p>
          <a:p>
            <a:r>
              <a:rPr lang="de-DE" b="1" dirty="0" smtClean="0">
                <a:cs typeface="Eurostile"/>
              </a:rPr>
              <a:t>CERIF Features</a:t>
            </a:r>
          </a:p>
          <a:p>
            <a:pPr marL="342900" indent="-342900">
              <a:buFont typeface="Arial"/>
              <a:buChar char="•"/>
            </a:pPr>
            <a:r>
              <a:rPr lang="de-DE" dirty="0" smtClean="0">
                <a:cs typeface="Eurostile"/>
              </a:rPr>
              <a:t>Multiple Language </a:t>
            </a:r>
          </a:p>
          <a:p>
            <a:pPr marL="342900" indent="-342900">
              <a:buFont typeface="Arial"/>
              <a:buChar char="•"/>
            </a:pPr>
            <a:r>
              <a:rPr lang="de-DE" dirty="0" err="1" smtClean="0">
                <a:cs typeface="Eurostile"/>
              </a:rPr>
              <a:t>Semantics</a:t>
            </a:r>
            <a:endParaRPr lang="de-DE" dirty="0" smtClean="0">
              <a:cs typeface="Eurostile"/>
            </a:endParaRPr>
          </a:p>
          <a:p>
            <a:pPr marL="342900" indent="-342900">
              <a:buFont typeface="Arial"/>
              <a:buChar char="•"/>
            </a:pPr>
            <a:r>
              <a:rPr lang="de-DE" dirty="0" err="1" smtClean="0">
                <a:cs typeface="Eurostile"/>
              </a:rPr>
              <a:t>Measures</a:t>
            </a:r>
            <a:r>
              <a:rPr lang="de-DE" dirty="0" smtClean="0">
                <a:cs typeface="Eurostile"/>
              </a:rPr>
              <a:t> &amp; </a:t>
            </a:r>
            <a:r>
              <a:rPr lang="de-DE" dirty="0" err="1" smtClean="0">
                <a:cs typeface="Eurostile"/>
              </a:rPr>
              <a:t>Indicators</a:t>
            </a:r>
            <a:endParaRPr lang="de-DE" dirty="0" smtClean="0">
              <a:cs typeface="Eurostile"/>
            </a:endParaRPr>
          </a:p>
          <a:p>
            <a:pPr>
              <a:buNone/>
            </a:pPr>
            <a:endParaRPr lang="en-GB" dirty="0"/>
          </a:p>
        </p:txBody>
      </p:sp>
      <p:sp>
        <p:nvSpPr>
          <p:cNvPr id="8" name="Zástupný symbol päty 5"/>
          <p:cNvSpPr>
            <a:spLocks noGrp="1"/>
          </p:cNvSpPr>
          <p:nvPr>
            <p:ph type="ftr" sz="quarter" idx="16"/>
          </p:nvPr>
        </p:nvSpPr>
        <p:spPr>
          <a:xfrm>
            <a:off x="304800" y="6410848"/>
            <a:ext cx="3581400" cy="365760"/>
          </a:xfrm>
        </p:spPr>
        <p:txBody>
          <a:bodyPr/>
          <a:lstStyle/>
          <a:p>
            <a:r>
              <a:rPr lang="en-GB" smtClean="0"/>
              <a:t>Centrum vedecko-technických informácií SR</a:t>
            </a:r>
            <a:endParaRPr lang="en-GB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1200" cap="none" spc="0" normalizeH="0" baseline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Zástupný symbol obsahu 2"/>
          <p:cNvSpPr txBox="1">
            <a:spLocks/>
          </p:cNvSpPr>
          <p:nvPr/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3200" b="0" i="0" u="none" strike="noStrike" kern="1200" cap="none" spc="0" normalizeH="0" baseline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Obrázok 6" descr="logo_CVTISR_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44408" y="5805264"/>
            <a:ext cx="360040" cy="360040"/>
          </a:xfrm>
          <a:prstGeom prst="rect">
            <a:avLst/>
          </a:prstGeom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260648"/>
            <a:ext cx="1049016" cy="8864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GB" smtClean="0"/>
              <a:t>CERIF</a:t>
            </a:r>
            <a:br>
              <a:rPr lang="en-GB" smtClean="0"/>
            </a:br>
            <a:endParaRPr lang="en-GB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pPr lvl="0">
              <a:defRPr/>
            </a:pPr>
            <a:r>
              <a:rPr lang="en-GB" dirty="0" smtClean="0"/>
              <a:t>Data format  CERIF for obtain interoperability</a:t>
            </a:r>
          </a:p>
          <a:p>
            <a:pPr lvl="0">
              <a:defRPr/>
            </a:pPr>
            <a:endParaRPr lang="en-GB" dirty="0" smtClean="0"/>
          </a:p>
          <a:p>
            <a:pPr lvl="0">
              <a:defRPr/>
            </a:pPr>
            <a:endParaRPr lang="en-GB" dirty="0" smtClean="0"/>
          </a:p>
          <a:p>
            <a:pPr lvl="0">
              <a:defRPr/>
            </a:pPr>
            <a:endParaRPr lang="en-GB" dirty="0" smtClean="0"/>
          </a:p>
          <a:p>
            <a:pPr lvl="0">
              <a:defRPr/>
            </a:pPr>
            <a:endParaRPr lang="en-GB" dirty="0" smtClean="0"/>
          </a:p>
          <a:p>
            <a:pPr lvl="0">
              <a:defRPr/>
            </a:pPr>
            <a:endParaRPr lang="en-GB" dirty="0" smtClean="0"/>
          </a:p>
          <a:p>
            <a:pPr lvl="0">
              <a:defRPr/>
            </a:pPr>
            <a:endParaRPr lang="en-GB" dirty="0" smtClean="0"/>
          </a:p>
          <a:p>
            <a:pPr lvl="0">
              <a:defRPr/>
            </a:pPr>
            <a:endParaRPr lang="en-GB" sz="2000" dirty="0" smtClean="0"/>
          </a:p>
          <a:p>
            <a:pPr lvl="0">
              <a:defRPr/>
            </a:pPr>
            <a:endParaRPr lang="en-GB" sz="2000" dirty="0" smtClean="0"/>
          </a:p>
          <a:p>
            <a:pPr lvl="0">
              <a:defRPr/>
            </a:pPr>
            <a:endParaRPr lang="en-GB" sz="2000" dirty="0" smtClean="0"/>
          </a:p>
          <a:p>
            <a:pPr lvl="0">
              <a:defRPr/>
            </a:pPr>
            <a:r>
              <a:rPr lang="en-GB" sz="2000" dirty="0" smtClean="0"/>
              <a:t>The SK CRIS system uses CERIF ver. 1.3 </a:t>
            </a:r>
          </a:p>
          <a:p>
            <a:pPr>
              <a:buNone/>
            </a:pPr>
            <a:endParaRPr lang="en-GB" dirty="0"/>
          </a:p>
        </p:txBody>
      </p:sp>
      <p:sp>
        <p:nvSpPr>
          <p:cNvPr id="8" name="Zástupný symbol päty 5"/>
          <p:cNvSpPr>
            <a:spLocks noGrp="1"/>
          </p:cNvSpPr>
          <p:nvPr>
            <p:ph type="ftr" sz="quarter" idx="16"/>
          </p:nvPr>
        </p:nvSpPr>
        <p:spPr>
          <a:xfrm>
            <a:off x="304800" y="6410848"/>
            <a:ext cx="3581400" cy="365760"/>
          </a:xfrm>
        </p:spPr>
        <p:txBody>
          <a:bodyPr/>
          <a:lstStyle/>
          <a:p>
            <a:r>
              <a:rPr lang="en-GB" dirty="0" smtClean="0"/>
              <a:t>Centrum </a:t>
            </a:r>
            <a:r>
              <a:rPr lang="en-GB" dirty="0" err="1" smtClean="0"/>
              <a:t>vedecko-technických</a:t>
            </a:r>
            <a:r>
              <a:rPr lang="en-GB" dirty="0" smtClean="0"/>
              <a:t> </a:t>
            </a:r>
            <a:r>
              <a:rPr lang="en-GB" dirty="0" err="1" smtClean="0"/>
              <a:t>informácií</a:t>
            </a:r>
            <a:r>
              <a:rPr lang="en-GB" dirty="0" smtClean="0"/>
              <a:t> SR</a:t>
            </a:r>
            <a:endParaRPr lang="en-GB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1200" cap="none" spc="0" normalizeH="0" baseline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Zástupný symbol obsahu 2"/>
          <p:cNvSpPr txBox="1">
            <a:spLocks/>
          </p:cNvSpPr>
          <p:nvPr/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3200" b="0" i="0" u="none" strike="noStrike" kern="1200" cap="none" spc="0" normalizeH="0" baseline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Obrázok 6" descr="logo_CVTISR_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44408" y="5805264"/>
            <a:ext cx="360040" cy="360040"/>
          </a:xfrm>
          <a:prstGeom prst="rect">
            <a:avLst/>
          </a:prstGeom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260648"/>
            <a:ext cx="1049016" cy="8864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Šípka doprava 9"/>
          <p:cNvSpPr/>
          <p:nvPr/>
        </p:nvSpPr>
        <p:spPr>
          <a:xfrm>
            <a:off x="6084168" y="5661248"/>
            <a:ext cx="576064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0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47664" y="1772816"/>
            <a:ext cx="4968552" cy="37264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19256" cy="1080120"/>
          </a:xfrm>
        </p:spPr>
        <p:txBody>
          <a:bodyPr>
            <a:normAutofit/>
          </a:bodyPr>
          <a:lstStyle/>
          <a:p>
            <a:pPr lvl="0"/>
            <a:r>
              <a:rPr lang="en-GB" dirty="0" smtClean="0"/>
              <a:t>The system SK CRIS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>
          <a:xfrm>
            <a:off x="251520" y="1988840"/>
            <a:ext cx="8435280" cy="4137323"/>
          </a:xfrm>
        </p:spPr>
        <p:txBody>
          <a:bodyPr/>
          <a:lstStyle/>
          <a:p>
            <a:pPr lvl="0">
              <a:defRPr/>
            </a:pPr>
            <a:r>
              <a:rPr lang="en-US" dirty="0" err="1" smtClean="0"/>
              <a:t>Guarrantee</a:t>
            </a:r>
            <a:r>
              <a:rPr lang="en-US" dirty="0" smtClean="0"/>
              <a:t>: Ministry of Education, Science, Research and Sport </a:t>
            </a:r>
          </a:p>
          <a:p>
            <a:pPr lvl="0">
              <a:defRPr/>
            </a:pPr>
            <a:r>
              <a:rPr lang="en-US" dirty="0" smtClean="0"/>
              <a:t>Supplier: </a:t>
            </a:r>
            <a:r>
              <a:rPr lang="en-US" dirty="0" err="1" smtClean="0"/>
              <a:t>InterWay</a:t>
            </a:r>
            <a:r>
              <a:rPr lang="en-US" dirty="0" smtClean="0"/>
              <a:t> s.r.o </a:t>
            </a:r>
          </a:p>
          <a:p>
            <a:pPr lvl="0">
              <a:defRPr/>
            </a:pPr>
            <a:r>
              <a:rPr lang="en-US" dirty="0" smtClean="0"/>
              <a:t>Provider: CVTI SR/SCSTI</a:t>
            </a:r>
          </a:p>
          <a:p>
            <a:pPr lvl="0">
              <a:defRPr/>
            </a:pPr>
            <a:r>
              <a:rPr lang="en-US" dirty="0" smtClean="0"/>
              <a:t>Co-financed by EU structural funds   </a:t>
            </a:r>
          </a:p>
          <a:p>
            <a:pPr lvl="0">
              <a:defRPr/>
            </a:pPr>
            <a:r>
              <a:rPr lang="en-US" dirty="0" smtClean="0"/>
              <a:t>Scope: National Information system</a:t>
            </a:r>
          </a:p>
          <a:p>
            <a:pPr lvl="0">
              <a:defRPr/>
            </a:pPr>
            <a:r>
              <a:rPr lang="en-US" dirty="0" smtClean="0"/>
              <a:t>Data format:  CERIF</a:t>
            </a:r>
          </a:p>
          <a:p>
            <a:endParaRPr lang="en-GB" dirty="0"/>
          </a:p>
        </p:txBody>
      </p:sp>
      <p:sp>
        <p:nvSpPr>
          <p:cNvPr id="5" name="Zástupný symbol päty 8"/>
          <p:cNvSpPr>
            <a:spLocks noGrp="1"/>
          </p:cNvSpPr>
          <p:nvPr>
            <p:ph type="ftr" sz="quarter" idx="16"/>
          </p:nvPr>
        </p:nvSpPr>
        <p:spPr>
          <a:xfrm>
            <a:off x="827584" y="6165304"/>
            <a:ext cx="3888432" cy="576064"/>
          </a:xfrm>
        </p:spPr>
        <p:txBody>
          <a:bodyPr/>
          <a:lstStyle/>
          <a:p>
            <a:r>
              <a:rPr lang="en-GB" smtClean="0"/>
              <a:t>Centrum vedecko-technických informácií SR</a:t>
            </a:r>
          </a:p>
          <a:p>
            <a:endParaRPr lang="en-GB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1200" cap="none" spc="0" normalizeH="0" baseline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Podnadpis 3"/>
          <p:cNvSpPr txBox="1">
            <a:spLocks/>
          </p:cNvSpPr>
          <p:nvPr/>
        </p:nvSpPr>
        <p:spPr>
          <a:xfrm>
            <a:off x="539552" y="2204865"/>
            <a:ext cx="5796161" cy="34339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sz="3200" b="0" i="0" u="none" strike="noStrike" kern="1200" cap="none" spc="0" normalizeH="0" baseline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Picture 2" descr="DF945E8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2852936"/>
            <a:ext cx="235267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ok 7" descr="logo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84368" y="2420888"/>
            <a:ext cx="680876" cy="564711"/>
          </a:xfrm>
          <a:prstGeom prst="rect">
            <a:avLst/>
          </a:prstGeom>
        </p:spPr>
      </p:pic>
      <p:pic>
        <p:nvPicPr>
          <p:cNvPr id="9" name="Obrázok 8" descr="logo_CVTISR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956376" y="3284984"/>
            <a:ext cx="542920" cy="542920"/>
          </a:xfrm>
          <a:prstGeom prst="rect">
            <a:avLst/>
          </a:prstGeom>
        </p:spPr>
      </p:pic>
      <p:pic>
        <p:nvPicPr>
          <p:cNvPr id="12" name="Obrázok 11" descr="logo_CVTISR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44408" y="5805264"/>
            <a:ext cx="360040" cy="360040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4005064"/>
            <a:ext cx="838200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12360" y="3933056"/>
            <a:ext cx="828675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32040" y="4653136"/>
            <a:ext cx="504056" cy="425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Main characteristics</a:t>
            </a:r>
            <a:endParaRPr lang="en-GB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The SK CRIS:</a:t>
            </a:r>
          </a:p>
          <a:p>
            <a:r>
              <a:rPr lang="en-US" dirty="0" smtClean="0"/>
              <a:t>offers wide-range and detailed  map of Slovak science, research and development (R&amp;D)</a:t>
            </a:r>
          </a:p>
          <a:p>
            <a:r>
              <a:rPr lang="en-US" dirty="0" smtClean="0"/>
              <a:t>provides the information in mutual relations to all target groups</a:t>
            </a:r>
          </a:p>
          <a:p>
            <a:r>
              <a:rPr lang="en-US" dirty="0" smtClean="0"/>
              <a:t>contains the possibility of interoperability with  similar  systems across EU countries</a:t>
            </a:r>
          </a:p>
          <a:p>
            <a:r>
              <a:rPr lang="en-US" dirty="0" smtClean="0"/>
              <a:t>uses data format CERIF</a:t>
            </a:r>
            <a:endParaRPr lang="en-US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6"/>
          </p:nvPr>
        </p:nvSpPr>
        <p:spPr>
          <a:xfrm>
            <a:off x="539552" y="6356350"/>
            <a:ext cx="3456384" cy="365125"/>
          </a:xfrm>
        </p:spPr>
        <p:txBody>
          <a:bodyPr/>
          <a:lstStyle/>
          <a:p>
            <a:r>
              <a:rPr lang="en-GB" smtClean="0"/>
              <a:t>Centrum vedecko-technických informácií SR</a:t>
            </a:r>
          </a:p>
          <a:p>
            <a:endParaRPr lang="en-GB"/>
          </a:p>
        </p:txBody>
      </p:sp>
      <p:pic>
        <p:nvPicPr>
          <p:cNvPr id="6" name="Obrázok 5" descr="logo_CVTISR_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4408" y="5805264"/>
            <a:ext cx="360040" cy="3600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>
            <a:normAutofit/>
          </a:bodyPr>
          <a:lstStyle/>
          <a:p>
            <a:pPr lvl="0"/>
            <a:r>
              <a:rPr lang="en-GB" smtClean="0"/>
              <a:t>SK CRIS content</a:t>
            </a:r>
            <a:endParaRPr lang="en-GB">
              <a:solidFill>
                <a:srgbClr val="FF0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>
          <a:xfrm>
            <a:off x="457200" y="2132856"/>
            <a:ext cx="7467600" cy="4341096"/>
          </a:xfrm>
        </p:spPr>
        <p:txBody>
          <a:bodyPr/>
          <a:lstStyle/>
          <a:p>
            <a:r>
              <a:rPr lang="en-GB" dirty="0" smtClean="0"/>
              <a:t>Researchers</a:t>
            </a:r>
          </a:p>
          <a:p>
            <a:pPr lvl="0">
              <a:defRPr/>
            </a:pPr>
            <a:r>
              <a:rPr lang="en-GB" dirty="0" smtClean="0"/>
              <a:t>R&amp;D Projects</a:t>
            </a:r>
          </a:p>
          <a:p>
            <a:pPr lvl="0">
              <a:defRPr/>
            </a:pPr>
            <a:r>
              <a:rPr lang="en-GB" dirty="0" smtClean="0"/>
              <a:t>Organisations</a:t>
            </a:r>
            <a:endParaRPr lang="sk-SK" dirty="0" smtClean="0"/>
          </a:p>
          <a:p>
            <a:pPr lvl="1"/>
            <a:r>
              <a:rPr lang="sk-SK" sz="2000" dirty="0" smtClean="0"/>
              <a:t>A</a:t>
            </a:r>
            <a:r>
              <a:rPr lang="en-US" sz="2000" dirty="0" err="1" smtClean="0"/>
              <a:t>ssessment</a:t>
            </a:r>
            <a:r>
              <a:rPr lang="en-US" sz="2000" dirty="0" smtClean="0"/>
              <a:t> of competence to </a:t>
            </a:r>
            <a:r>
              <a:rPr lang="sk-SK" sz="2000" dirty="0" err="1" smtClean="0"/>
              <a:t>perform</a:t>
            </a:r>
            <a:r>
              <a:rPr lang="sk-SK" sz="2000" dirty="0" smtClean="0"/>
              <a:t> </a:t>
            </a:r>
            <a:r>
              <a:rPr lang="en-US" sz="2000" dirty="0" smtClean="0"/>
              <a:t>research and development </a:t>
            </a:r>
            <a:endParaRPr lang="sk-SK" sz="2000" dirty="0" smtClean="0"/>
          </a:p>
          <a:p>
            <a:pPr lvl="1"/>
            <a:r>
              <a:rPr lang="sk-SK" sz="2000" dirty="0" err="1" smtClean="0"/>
              <a:t>Additionnal</a:t>
            </a:r>
            <a:r>
              <a:rPr lang="sk-SK" sz="2000" dirty="0" smtClean="0"/>
              <a:t> </a:t>
            </a:r>
            <a:r>
              <a:rPr lang="sk-SK" sz="2000" dirty="0" err="1" smtClean="0"/>
              <a:t>Statistical</a:t>
            </a:r>
            <a:r>
              <a:rPr lang="sk-SK" sz="2000" dirty="0" smtClean="0"/>
              <a:t> </a:t>
            </a:r>
            <a:r>
              <a:rPr lang="sk-SK" sz="2000" dirty="0" err="1" smtClean="0"/>
              <a:t>Survey</a:t>
            </a:r>
            <a:r>
              <a:rPr lang="sk-SK" sz="2000" dirty="0" smtClean="0"/>
              <a:t> </a:t>
            </a:r>
            <a:r>
              <a:rPr lang="sk-SK" sz="2000" dirty="0" err="1" smtClean="0"/>
              <a:t>of</a:t>
            </a:r>
            <a:r>
              <a:rPr lang="sk-SK" sz="2000" dirty="0" smtClean="0"/>
              <a:t> </a:t>
            </a:r>
            <a:r>
              <a:rPr lang="sk-SK" sz="2000" dirty="0" err="1" smtClean="0"/>
              <a:t>Research</a:t>
            </a:r>
            <a:r>
              <a:rPr lang="sk-SK" sz="2000" dirty="0" smtClean="0"/>
              <a:t> and </a:t>
            </a:r>
            <a:r>
              <a:rPr lang="sk-SK" sz="2000" dirty="0" err="1" smtClean="0"/>
              <a:t>Development</a:t>
            </a:r>
            <a:r>
              <a:rPr lang="sk-SK" sz="2000" dirty="0" smtClean="0"/>
              <a:t> </a:t>
            </a:r>
            <a:r>
              <a:rPr lang="sk-SK" sz="2000" dirty="0" err="1" smtClean="0"/>
              <a:t>Potential</a:t>
            </a:r>
            <a:endParaRPr lang="en-GB" dirty="0" smtClean="0"/>
          </a:p>
          <a:p>
            <a:pPr lvl="0">
              <a:defRPr/>
            </a:pPr>
            <a:r>
              <a:rPr lang="en-GB" dirty="0" smtClean="0"/>
              <a:t>R&amp;D Results</a:t>
            </a:r>
          </a:p>
          <a:p>
            <a:pPr lvl="0">
              <a:buNone/>
            </a:pPr>
            <a:endParaRPr lang="en-GB" dirty="0" smtClean="0"/>
          </a:p>
          <a:p>
            <a:pPr>
              <a:buNone/>
            </a:pPr>
            <a:endParaRPr lang="en-GB" dirty="0"/>
          </a:p>
        </p:txBody>
      </p:sp>
      <p:sp>
        <p:nvSpPr>
          <p:cNvPr id="8" name="Zástupný symbol päty 6"/>
          <p:cNvSpPr>
            <a:spLocks noGrp="1"/>
          </p:cNvSpPr>
          <p:nvPr>
            <p:ph type="ftr" sz="quarter" idx="16"/>
          </p:nvPr>
        </p:nvSpPr>
        <p:spPr>
          <a:xfrm>
            <a:off x="304800" y="6410848"/>
            <a:ext cx="3581400" cy="365760"/>
          </a:xfrm>
        </p:spPr>
        <p:txBody>
          <a:bodyPr/>
          <a:lstStyle/>
          <a:p>
            <a:r>
              <a:rPr lang="en-GB" smtClean="0"/>
              <a:t>Centrum vedecko-technických informácií SR</a:t>
            </a:r>
            <a:endParaRPr lang="en-GB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1200" cap="none" spc="0" normalizeH="0" baseline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Zástupný symbol obsahu 2"/>
          <p:cNvSpPr txBox="1">
            <a:spLocks/>
          </p:cNvSpPr>
          <p:nvPr/>
        </p:nvSpPr>
        <p:spPr>
          <a:xfrm>
            <a:off x="301752" y="2276872"/>
            <a:ext cx="8503920" cy="38221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Obrázok 6" descr="logo_CVTISR_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44408" y="5805264"/>
            <a:ext cx="360040" cy="360040"/>
          </a:xfrm>
          <a:prstGeom prst="rect">
            <a:avLst/>
          </a:prstGeom>
        </p:spPr>
      </p:pic>
      <p:pic>
        <p:nvPicPr>
          <p:cNvPr id="9" name="Obrázok 8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4437112"/>
            <a:ext cx="2571750" cy="197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188640"/>
            <a:ext cx="4214643" cy="328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22114"/>
          </a:xfrm>
        </p:spPr>
        <p:txBody>
          <a:bodyPr>
            <a:normAutofit fontScale="90000"/>
          </a:bodyPr>
          <a:lstStyle/>
          <a:p>
            <a:r>
              <a:rPr lang="en-US" sz="3200" dirty="0" err="1" smtClean="0">
                <a:ea typeface="ＭＳ Ｐゴシック" charset="-128"/>
                <a:cs typeface="ＭＳ Ｐゴシック" charset="-128"/>
              </a:rPr>
              <a:t>Result_Publication</a:t>
            </a:r>
            <a:r>
              <a:rPr lang="en-US" sz="3200" dirty="0" smtClean="0">
                <a:ea typeface="ＭＳ Ｐゴシック" charset="-128"/>
                <a:cs typeface="ＭＳ Ｐゴシック" charset="-128"/>
              </a:rPr>
              <a:t> Instance Diagram</a:t>
            </a:r>
            <a:br>
              <a:rPr lang="en-US" sz="3200" dirty="0" smtClean="0">
                <a:ea typeface="ＭＳ Ｐゴシック" charset="-128"/>
                <a:cs typeface="ＭＳ Ｐゴシック" charset="-128"/>
              </a:rPr>
            </a:br>
            <a:r>
              <a:rPr lang="en-US" sz="2800" dirty="0" smtClean="0">
                <a:ea typeface="ＭＳ Ｐゴシック" charset="-128"/>
                <a:cs typeface="ＭＳ Ｐゴシック" charset="-128"/>
              </a:rPr>
              <a:t>(slide by Keith Jeffery)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>
          <a:xfrm>
            <a:off x="1475656" y="1196752"/>
            <a:ext cx="5904656" cy="4929411"/>
          </a:xfrm>
        </p:spPr>
        <p:txBody>
          <a:bodyPr/>
          <a:lstStyle/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/>
          </a:p>
          <a:p>
            <a:pPr>
              <a:buNone/>
            </a:pPr>
            <a:endParaRPr lang="sk-SK" dirty="0"/>
          </a:p>
        </p:txBody>
      </p:sp>
      <p:pic>
        <p:nvPicPr>
          <p:cNvPr id="6" name="Obrázok 5" descr="logo_CVTISR_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44408" y="5805264"/>
            <a:ext cx="360040" cy="360040"/>
          </a:xfrm>
          <a:prstGeom prst="rect">
            <a:avLst/>
          </a:prstGeom>
        </p:spPr>
      </p:pic>
      <p:sp>
        <p:nvSpPr>
          <p:cNvPr id="8" name="Zástupný symbol päty 7"/>
          <p:cNvSpPr>
            <a:spLocks noGrp="1"/>
          </p:cNvSpPr>
          <p:nvPr>
            <p:ph type="ftr" sz="quarter" idx="16"/>
          </p:nvPr>
        </p:nvSpPr>
        <p:spPr>
          <a:xfrm>
            <a:off x="467544" y="6165304"/>
            <a:ext cx="5184577" cy="504056"/>
          </a:xfrm>
        </p:spPr>
        <p:txBody>
          <a:bodyPr/>
          <a:lstStyle/>
          <a:p>
            <a:r>
              <a:rPr lang="sk-SK" dirty="0" smtClean="0"/>
              <a:t>Centrum vedecko-technických informácií SR</a:t>
            </a:r>
            <a:endParaRPr lang="sk-SK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5325" y="1390650"/>
            <a:ext cx="7753350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22114"/>
          </a:xfrm>
        </p:spPr>
        <p:txBody>
          <a:bodyPr/>
          <a:lstStyle/>
          <a:p>
            <a:r>
              <a:rPr lang="en-US" dirty="0" smtClean="0"/>
              <a:t>SK CRIS data model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>
          <a:xfrm>
            <a:off x="1475656" y="1196752"/>
            <a:ext cx="5904656" cy="4929411"/>
          </a:xfrm>
        </p:spPr>
        <p:txBody>
          <a:bodyPr/>
          <a:lstStyle/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/>
          </a:p>
          <a:p>
            <a:pPr>
              <a:buNone/>
            </a:pPr>
            <a:endParaRPr lang="sk-SK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268760"/>
            <a:ext cx="5439265" cy="4940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ok 5" descr="logo_CVTISR_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4408" y="5805264"/>
            <a:ext cx="360040" cy="360040"/>
          </a:xfrm>
          <a:prstGeom prst="rect">
            <a:avLst/>
          </a:prstGeom>
        </p:spPr>
      </p:pic>
      <p:sp>
        <p:nvSpPr>
          <p:cNvPr id="8" name="Zástupný symbol päty 7"/>
          <p:cNvSpPr>
            <a:spLocks noGrp="1"/>
          </p:cNvSpPr>
          <p:nvPr>
            <p:ph type="ftr" sz="quarter" idx="16"/>
          </p:nvPr>
        </p:nvSpPr>
        <p:spPr>
          <a:xfrm>
            <a:off x="467544" y="6165304"/>
            <a:ext cx="5184577" cy="504056"/>
          </a:xfrm>
        </p:spPr>
        <p:txBody>
          <a:bodyPr/>
          <a:lstStyle/>
          <a:p>
            <a:r>
              <a:rPr lang="sk-SK" dirty="0" smtClean="0"/>
              <a:t>Centrum vedecko-technických informácií SR</a:t>
            </a:r>
            <a:endParaRPr lang="sk-SK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7467600" cy="504056"/>
          </a:xfrm>
        </p:spPr>
        <p:txBody>
          <a:bodyPr>
            <a:normAutofit fontScale="90000"/>
          </a:bodyPr>
          <a:lstStyle/>
          <a:p>
            <a:pPr lvl="0"/>
            <a:r>
              <a:rPr lang="sk-SK" dirty="0" smtClean="0"/>
              <a:t/>
            </a:r>
            <a:br>
              <a:rPr lang="sk-SK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 Properties</a:t>
            </a:r>
            <a:endParaRPr lang="en-GB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>
          <a:xfrm>
            <a:off x="179512" y="1600200"/>
            <a:ext cx="3528392" cy="4525963"/>
          </a:xfrm>
        </p:spPr>
        <p:txBody>
          <a:bodyPr>
            <a:normAutofit/>
          </a:bodyPr>
          <a:lstStyle/>
          <a:p>
            <a:pPr lvl="0">
              <a:defRPr/>
            </a:pPr>
            <a:r>
              <a:rPr lang="en-GB" sz="2400" dirty="0" smtClean="0"/>
              <a:t>Slovak &amp; English language</a:t>
            </a:r>
          </a:p>
          <a:p>
            <a:pPr lvl="0">
              <a:defRPr/>
            </a:pPr>
            <a:r>
              <a:rPr lang="en-GB" dirty="0" err="1" smtClean="0"/>
              <a:t>Fulltext</a:t>
            </a:r>
            <a:r>
              <a:rPr lang="en-GB" dirty="0" smtClean="0"/>
              <a:t> search and faceted  navigation</a:t>
            </a:r>
            <a:endParaRPr lang="en-GB" sz="2400" dirty="0" smtClean="0"/>
          </a:p>
          <a:p>
            <a:pPr>
              <a:defRPr/>
            </a:pPr>
            <a:r>
              <a:rPr lang="en-GB" dirty="0" smtClean="0"/>
              <a:t>Semantics</a:t>
            </a:r>
          </a:p>
          <a:p>
            <a:pPr lvl="0">
              <a:defRPr/>
            </a:pPr>
            <a:r>
              <a:rPr lang="en-GB" sz="2400" dirty="0" smtClean="0"/>
              <a:t>Relations: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en-GB" sz="2000" dirty="0" smtClean="0"/>
              <a:t>Person Organisation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en-GB" sz="2000" dirty="0" smtClean="0"/>
              <a:t>Publication Organisation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en-GB" sz="2000" dirty="0" smtClean="0"/>
              <a:t>Project Organisation</a:t>
            </a:r>
          </a:p>
        </p:txBody>
      </p:sp>
      <p:sp>
        <p:nvSpPr>
          <p:cNvPr id="8" name="Zástupný symbol päty 16"/>
          <p:cNvSpPr>
            <a:spLocks noGrp="1"/>
          </p:cNvSpPr>
          <p:nvPr>
            <p:ph type="ftr" sz="quarter" idx="16"/>
          </p:nvPr>
        </p:nvSpPr>
        <p:spPr>
          <a:xfrm>
            <a:off x="304800" y="6410848"/>
            <a:ext cx="3581400" cy="365760"/>
          </a:xfrm>
        </p:spPr>
        <p:txBody>
          <a:bodyPr/>
          <a:lstStyle/>
          <a:p>
            <a:r>
              <a:rPr lang="en-GB" dirty="0" smtClean="0"/>
              <a:t>Centrum </a:t>
            </a:r>
            <a:r>
              <a:rPr lang="en-GB" dirty="0" err="1" smtClean="0"/>
              <a:t>vedecko-technických</a:t>
            </a:r>
            <a:r>
              <a:rPr lang="en-GB" dirty="0" smtClean="0"/>
              <a:t> </a:t>
            </a:r>
            <a:r>
              <a:rPr lang="en-GB" dirty="0" err="1" smtClean="0"/>
              <a:t>informácií</a:t>
            </a:r>
            <a:r>
              <a:rPr lang="en-GB" dirty="0" smtClean="0"/>
              <a:t> SR</a:t>
            </a:r>
            <a:endParaRPr lang="en-GB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1200" cap="none" spc="0" normalizeH="0" baseline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Zástupný symbol obsahu 2"/>
          <p:cNvSpPr txBox="1">
            <a:spLocks/>
          </p:cNvSpPr>
          <p:nvPr/>
        </p:nvSpPr>
        <p:spPr>
          <a:xfrm>
            <a:off x="301752" y="1527048"/>
            <a:ext cx="8503920" cy="457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" name="Obrázok 8" descr="GL15_o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36061" y="1196753"/>
            <a:ext cx="5120648" cy="4176463"/>
          </a:xfrm>
          <a:prstGeom prst="rect">
            <a:avLst/>
          </a:prstGeom>
        </p:spPr>
      </p:pic>
      <p:pic>
        <p:nvPicPr>
          <p:cNvPr id="10" name="Obrázok 9" descr="logo_CVTISR_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4408" y="5805264"/>
            <a:ext cx="360040" cy="3600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/>
          <a:lstStyle/>
          <a:p>
            <a:r>
              <a:rPr lang="sk-SK" dirty="0" err="1" smtClean="0"/>
              <a:t>We</a:t>
            </a:r>
            <a:r>
              <a:rPr lang="sk-SK" dirty="0" smtClean="0"/>
              <a:t> </a:t>
            </a:r>
            <a:r>
              <a:rPr lang="sk-SK" dirty="0" err="1" smtClean="0"/>
              <a:t>want</a:t>
            </a:r>
            <a:r>
              <a:rPr lang="sk-SK" dirty="0" smtClean="0"/>
              <a:t> </a:t>
            </a:r>
            <a:r>
              <a:rPr lang="sk-SK" dirty="0" err="1" smtClean="0"/>
              <a:t>know</a:t>
            </a:r>
            <a:r>
              <a:rPr lang="sk-SK" dirty="0" smtClean="0"/>
              <a:t>...</a:t>
            </a:r>
            <a:endParaRPr lang="sk-SK" dirty="0"/>
          </a:p>
        </p:txBody>
      </p:sp>
      <p:sp>
        <p:nvSpPr>
          <p:cNvPr id="2" name="Zástupný symbol obsahu 1"/>
          <p:cNvSpPr>
            <a:spLocks noGrp="1"/>
          </p:cNvSpPr>
          <p:nvPr>
            <p:ph idx="1"/>
          </p:nvPr>
        </p:nvSpPr>
        <p:spPr>
          <a:xfrm>
            <a:off x="323528" y="1628800"/>
            <a:ext cx="8640960" cy="4378491"/>
          </a:xfrm>
        </p:spPr>
        <p:txBody>
          <a:bodyPr>
            <a:normAutofit lnSpcReduction="10000"/>
          </a:bodyPr>
          <a:lstStyle/>
          <a:p>
            <a:r>
              <a:rPr lang="sk-SK" dirty="0" err="1" smtClean="0"/>
              <a:t>Is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publication</a:t>
            </a:r>
            <a:r>
              <a:rPr lang="sk-SK" dirty="0" smtClean="0"/>
              <a:t> A </a:t>
            </a:r>
            <a:r>
              <a:rPr lang="sk-SK" dirty="0" err="1" smtClean="0"/>
              <a:t>result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any</a:t>
            </a:r>
            <a:r>
              <a:rPr lang="sk-SK" dirty="0" smtClean="0"/>
              <a:t> </a:t>
            </a:r>
            <a:r>
              <a:rPr lang="sk-SK" dirty="0" err="1" smtClean="0"/>
              <a:t>project</a:t>
            </a:r>
            <a:r>
              <a:rPr lang="sk-SK" dirty="0" smtClean="0"/>
              <a:t>?</a:t>
            </a:r>
          </a:p>
          <a:p>
            <a:r>
              <a:rPr lang="sk-SK" dirty="0" err="1" smtClean="0"/>
              <a:t>Which</a:t>
            </a:r>
            <a:r>
              <a:rPr lang="sk-SK" dirty="0" smtClean="0"/>
              <a:t> </a:t>
            </a:r>
            <a:r>
              <a:rPr lang="sk-SK" dirty="0" err="1" smtClean="0"/>
              <a:t>publications</a:t>
            </a:r>
            <a:r>
              <a:rPr lang="sk-SK" dirty="0" smtClean="0"/>
              <a:t> </a:t>
            </a:r>
            <a:r>
              <a:rPr lang="sk-SK" dirty="0" err="1" smtClean="0"/>
              <a:t>were</a:t>
            </a:r>
            <a:r>
              <a:rPr lang="sk-SK" dirty="0" smtClean="0"/>
              <a:t> </a:t>
            </a:r>
            <a:r>
              <a:rPr lang="sk-SK" dirty="0" err="1" smtClean="0"/>
              <a:t>prepared</a:t>
            </a:r>
            <a:r>
              <a:rPr lang="sk-SK" dirty="0" smtClean="0"/>
              <a:t> in </a:t>
            </a:r>
            <a:r>
              <a:rPr lang="sk-SK" dirty="0" err="1" smtClean="0"/>
              <a:t>scope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project</a:t>
            </a:r>
            <a:r>
              <a:rPr lang="sk-SK" dirty="0" smtClean="0"/>
              <a:t> X?</a:t>
            </a:r>
          </a:p>
          <a:p>
            <a:endParaRPr lang="sk-SK" dirty="0" smtClean="0"/>
          </a:p>
          <a:p>
            <a:r>
              <a:rPr lang="sk-SK" sz="2600" dirty="0" err="1" smtClean="0"/>
              <a:t>We</a:t>
            </a:r>
            <a:r>
              <a:rPr lang="sk-SK" sz="2600" dirty="0" smtClean="0"/>
              <a:t> </a:t>
            </a:r>
            <a:r>
              <a:rPr lang="sk-SK" sz="2600" dirty="0" err="1" smtClean="0"/>
              <a:t>can</a:t>
            </a:r>
            <a:r>
              <a:rPr lang="sk-SK" sz="2600" dirty="0" smtClean="0"/>
              <a:t> </a:t>
            </a:r>
            <a:r>
              <a:rPr lang="sk-SK" sz="2600" dirty="0" err="1" smtClean="0"/>
              <a:t>not</a:t>
            </a:r>
            <a:r>
              <a:rPr lang="sk-SK" sz="2600" dirty="0" smtClean="0"/>
              <a:t> </a:t>
            </a:r>
            <a:r>
              <a:rPr lang="sk-SK" sz="2600" dirty="0" err="1" smtClean="0"/>
              <a:t>found</a:t>
            </a:r>
            <a:r>
              <a:rPr lang="sk-SK" sz="2600" dirty="0" smtClean="0"/>
              <a:t> </a:t>
            </a:r>
            <a:r>
              <a:rPr lang="sk-SK" sz="2600" dirty="0" err="1" smtClean="0"/>
              <a:t>it</a:t>
            </a:r>
            <a:r>
              <a:rPr lang="sk-SK" sz="2600" dirty="0" smtClean="0"/>
              <a:t> in </a:t>
            </a:r>
            <a:r>
              <a:rPr lang="sk-SK" sz="2600" dirty="0" err="1" smtClean="0"/>
              <a:t>bibliographic</a:t>
            </a:r>
            <a:r>
              <a:rPr lang="sk-SK" sz="2600" dirty="0" smtClean="0"/>
              <a:t> </a:t>
            </a:r>
            <a:r>
              <a:rPr lang="sk-SK" sz="2600" dirty="0" err="1" smtClean="0"/>
              <a:t>database</a:t>
            </a:r>
            <a:r>
              <a:rPr lang="sk-SK" sz="2600" dirty="0" smtClean="0"/>
              <a:t> CRPA...</a:t>
            </a:r>
          </a:p>
          <a:p>
            <a:pPr>
              <a:buNone/>
            </a:pPr>
            <a:endParaRPr lang="sk-SK" dirty="0" smtClean="0"/>
          </a:p>
          <a:p>
            <a:r>
              <a:rPr lang="sk-SK" sz="2200" dirty="0" err="1" smtClean="0">
                <a:solidFill>
                  <a:srgbClr val="FF0000"/>
                </a:solidFill>
              </a:rPr>
              <a:t>But</a:t>
            </a:r>
            <a:r>
              <a:rPr lang="sk-SK" sz="2200" dirty="0" smtClean="0">
                <a:solidFill>
                  <a:srgbClr val="FF0000"/>
                </a:solidFill>
              </a:rPr>
              <a:t>:</a:t>
            </a:r>
          </a:p>
          <a:p>
            <a:r>
              <a:rPr lang="sk-SK" dirty="0" err="1" smtClean="0"/>
              <a:t>We</a:t>
            </a:r>
            <a:r>
              <a:rPr lang="sk-SK" dirty="0" smtClean="0"/>
              <a:t> do </a:t>
            </a:r>
            <a:r>
              <a:rPr lang="sk-SK" dirty="0" err="1" smtClean="0"/>
              <a:t>not</a:t>
            </a:r>
            <a:r>
              <a:rPr lang="sk-SK" dirty="0" smtClean="0"/>
              <a:t> </a:t>
            </a:r>
            <a:r>
              <a:rPr lang="sk-SK" dirty="0" err="1" smtClean="0"/>
              <a:t>want</a:t>
            </a:r>
            <a:r>
              <a:rPr lang="sk-SK" dirty="0" smtClean="0"/>
              <a:t>  to </a:t>
            </a:r>
            <a:r>
              <a:rPr lang="sk-SK" dirty="0" err="1" smtClean="0"/>
              <a:t>enter</a:t>
            </a:r>
            <a:r>
              <a:rPr lang="sk-SK" dirty="0" smtClean="0"/>
              <a:t> </a:t>
            </a:r>
            <a:r>
              <a:rPr lang="sk-SK" dirty="0" err="1" smtClean="0"/>
              <a:t>data</a:t>
            </a:r>
            <a:r>
              <a:rPr lang="sk-SK" dirty="0" smtClean="0"/>
              <a:t> </a:t>
            </a:r>
            <a:r>
              <a:rPr lang="sk-SK" dirty="0" err="1" smtClean="0"/>
              <a:t>twice</a:t>
            </a:r>
            <a:r>
              <a:rPr lang="sk-SK" dirty="0" smtClean="0"/>
              <a:t> </a:t>
            </a:r>
            <a:r>
              <a:rPr lang="sk-SK" sz="2200" dirty="0" smtClean="0"/>
              <a:t>(to CRPA and to SK CRIS)</a:t>
            </a:r>
          </a:p>
          <a:p>
            <a:endParaRPr lang="sk-SK" dirty="0" smtClean="0"/>
          </a:p>
          <a:p>
            <a:r>
              <a:rPr lang="sk-SK" sz="2200" dirty="0" err="1" smtClean="0">
                <a:solidFill>
                  <a:srgbClr val="FF0000"/>
                </a:solidFill>
              </a:rPr>
              <a:t>Solution</a:t>
            </a:r>
            <a:r>
              <a:rPr lang="sk-SK" sz="2200" dirty="0" smtClean="0">
                <a:solidFill>
                  <a:srgbClr val="FF0000"/>
                </a:solidFill>
              </a:rPr>
              <a:t>:  </a:t>
            </a:r>
            <a:r>
              <a:rPr lang="sk-SK" sz="2200" dirty="0" err="1" smtClean="0">
                <a:solidFill>
                  <a:srgbClr val="FF0000"/>
                </a:solidFill>
              </a:rPr>
              <a:t>System</a:t>
            </a:r>
            <a:r>
              <a:rPr lang="sk-SK" sz="2200" dirty="0" smtClean="0">
                <a:solidFill>
                  <a:srgbClr val="FF0000"/>
                </a:solidFill>
              </a:rPr>
              <a:t> </a:t>
            </a:r>
            <a:r>
              <a:rPr lang="sk-SK" sz="2200" dirty="0" err="1" smtClean="0">
                <a:solidFill>
                  <a:srgbClr val="FF0000"/>
                </a:solidFill>
              </a:rPr>
              <a:t>Integration</a:t>
            </a:r>
            <a:r>
              <a:rPr lang="sk-SK" sz="2200" dirty="0" smtClean="0">
                <a:solidFill>
                  <a:srgbClr val="FF0000"/>
                </a:solidFill>
              </a:rPr>
              <a:t> </a:t>
            </a:r>
            <a:endParaRPr lang="sk-SK" sz="2200" dirty="0">
              <a:solidFill>
                <a:srgbClr val="FF0000"/>
              </a:solidFill>
            </a:endParaRPr>
          </a:p>
        </p:txBody>
      </p:sp>
      <p:sp>
        <p:nvSpPr>
          <p:cNvPr id="4" name="Šípka doprava 3"/>
          <p:cNvSpPr/>
          <p:nvPr/>
        </p:nvSpPr>
        <p:spPr>
          <a:xfrm>
            <a:off x="5004048" y="5589240"/>
            <a:ext cx="180020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5" name="Obrázok 4" descr="logo_CVTISR_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32440" y="6237312"/>
            <a:ext cx="360040" cy="360040"/>
          </a:xfrm>
          <a:prstGeom prst="rect">
            <a:avLst/>
          </a:prstGeom>
        </p:spPr>
      </p:pic>
      <p:sp>
        <p:nvSpPr>
          <p:cNvPr id="6" name="Obdĺžnik 5"/>
          <p:cNvSpPr/>
          <p:nvPr/>
        </p:nvSpPr>
        <p:spPr>
          <a:xfrm>
            <a:off x="467544" y="6165304"/>
            <a:ext cx="806489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k-SK" sz="1200" dirty="0">
                <a:solidFill>
                  <a:schemeClr val="tx1">
                    <a:tint val="75000"/>
                  </a:schemeClr>
                </a:solidFill>
              </a:rPr>
              <a:t>Centrum vedecko-technických informácií </a:t>
            </a:r>
            <a:r>
              <a:rPr lang="sk-SK" sz="1200" dirty="0" smtClean="0">
                <a:solidFill>
                  <a:schemeClr val="tx1">
                    <a:tint val="75000"/>
                  </a:schemeClr>
                </a:solidFill>
              </a:rPr>
              <a:t>SR</a:t>
            </a:r>
            <a:endParaRPr lang="sk-SK" sz="1200" dirty="0">
              <a:solidFill>
                <a:schemeClr val="tx1">
                  <a:tint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924712"/>
          </a:xfrm>
        </p:spPr>
        <p:txBody>
          <a:bodyPr/>
          <a:lstStyle/>
          <a:p>
            <a:r>
              <a:rPr lang="sk-SK" dirty="0" err="1" smtClean="0"/>
              <a:t>Data</a:t>
            </a:r>
            <a:r>
              <a:rPr lang="sk-SK" dirty="0" smtClean="0"/>
              <a:t> </a:t>
            </a:r>
            <a:r>
              <a:rPr lang="sk-SK" dirty="0" err="1" smtClean="0"/>
              <a:t>integration</a:t>
            </a:r>
            <a:r>
              <a:rPr lang="sk-SK" dirty="0" smtClean="0"/>
              <a:t> - </a:t>
            </a:r>
            <a:r>
              <a:rPr lang="sk-SK" dirty="0" err="1" smtClean="0"/>
              <a:t>overview</a:t>
            </a:r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>
          <a:xfrm>
            <a:off x="683568" y="6356350"/>
            <a:ext cx="7776864" cy="365125"/>
          </a:xfrm>
        </p:spPr>
        <p:txBody>
          <a:bodyPr/>
          <a:lstStyle/>
          <a:p>
            <a:pPr algn="l"/>
            <a:r>
              <a:rPr lang="sk-SK" sz="1200" b="0" dirty="0" smtClean="0">
                <a:solidFill>
                  <a:schemeClr val="bg1">
                    <a:lumMod val="50000"/>
                  </a:schemeClr>
                </a:solidFill>
              </a:rPr>
              <a:t>Centrum vedecko-technických informácií SR</a:t>
            </a:r>
            <a:endParaRPr lang="sk-SK" sz="1200" b="0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8" name="Tabuľka 7"/>
          <p:cNvGraphicFramePr>
            <a:graphicFrameLocks noGrp="1"/>
          </p:cNvGraphicFramePr>
          <p:nvPr/>
        </p:nvGraphicFramePr>
        <p:xfrm>
          <a:off x="755576" y="1742440"/>
          <a:ext cx="8267774" cy="4382199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4133887"/>
                <a:gridCol w="4133887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 err="1" smtClean="0">
                          <a:latin typeface="Calibri"/>
                          <a:ea typeface="Calibri"/>
                          <a:cs typeface="Times New Roman"/>
                        </a:rPr>
                        <a:t>Organisation</a:t>
                      </a:r>
                      <a:endParaRPr lang="sk-SK" sz="1600" dirty="0">
                        <a:latin typeface="Helvetica"/>
                        <a:ea typeface="Calibri"/>
                        <a:cs typeface="Times New Roman"/>
                      </a:endParaRPr>
                    </a:p>
                  </a:txBody>
                  <a:tcPr marL="62495" marR="62495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 err="1" smtClean="0">
                          <a:latin typeface="Calibri"/>
                          <a:ea typeface="Calibri"/>
                          <a:cs typeface="Times New Roman"/>
                        </a:rPr>
                        <a:t>Intgrated</a:t>
                      </a:r>
                      <a:r>
                        <a:rPr lang="sk-SK" sz="16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sk-SK" sz="1600" b="1" dirty="0" err="1" smtClean="0">
                          <a:latin typeface="Calibri"/>
                          <a:ea typeface="Calibri"/>
                          <a:cs typeface="Times New Roman"/>
                        </a:rPr>
                        <a:t>data</a:t>
                      </a:r>
                      <a:endParaRPr lang="sk-SK" sz="1600" dirty="0">
                        <a:latin typeface="Helvetica"/>
                        <a:ea typeface="Calibri"/>
                        <a:cs typeface="Times New Roman"/>
                      </a:endParaRPr>
                    </a:p>
                  </a:txBody>
                  <a:tcPr marL="62495" marR="62495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70840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 smtClean="0">
                          <a:latin typeface="Calibri"/>
                          <a:ea typeface="Calibri"/>
                          <a:cs typeface="Times New Roman"/>
                        </a:rPr>
                        <a:t>Slovak </a:t>
                      </a:r>
                      <a:r>
                        <a:rPr lang="sk-SK" sz="1600" dirty="0" err="1" smtClean="0">
                          <a:latin typeface="Calibri"/>
                          <a:ea typeface="Calibri"/>
                          <a:cs typeface="Times New Roman"/>
                        </a:rPr>
                        <a:t>Academy</a:t>
                      </a:r>
                      <a:r>
                        <a:rPr lang="sk-SK" sz="160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sk-SK" sz="1600" dirty="0" err="1" smtClean="0">
                          <a:latin typeface="Calibri"/>
                          <a:ea typeface="Calibri"/>
                          <a:cs typeface="Times New Roman"/>
                        </a:rPr>
                        <a:t>of</a:t>
                      </a:r>
                      <a:r>
                        <a:rPr lang="sk-SK" sz="160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sk-SK" sz="1600" dirty="0" err="1" smtClean="0">
                          <a:latin typeface="Calibri"/>
                          <a:ea typeface="Calibri"/>
                          <a:cs typeface="Times New Roman"/>
                        </a:rPr>
                        <a:t>Science</a:t>
                      </a:r>
                      <a:endParaRPr lang="sk-SK" sz="1600" dirty="0">
                        <a:latin typeface="Helvetica"/>
                        <a:ea typeface="Calibri"/>
                        <a:cs typeface="Times New Roman"/>
                      </a:endParaRPr>
                    </a:p>
                  </a:txBody>
                  <a:tcPr marL="62495" marR="6249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 err="1" smtClean="0">
                          <a:latin typeface="+mn-lt"/>
                          <a:ea typeface="Calibri"/>
                          <a:cs typeface="Times New Roman"/>
                        </a:rPr>
                        <a:t>Projects</a:t>
                      </a:r>
                      <a:r>
                        <a:rPr lang="sk-SK" sz="1600" b="1" dirty="0" smtClean="0">
                          <a:latin typeface="+mn-lt"/>
                          <a:ea typeface="Calibri"/>
                          <a:cs typeface="Times New Roman"/>
                        </a:rPr>
                        <a:t> VEGA, </a:t>
                      </a:r>
                      <a:r>
                        <a:rPr lang="sk-SK" sz="1600" b="1" dirty="0" err="1" smtClean="0">
                          <a:latin typeface="+mn-lt"/>
                          <a:ea typeface="Calibri"/>
                          <a:cs typeface="Times New Roman"/>
                        </a:rPr>
                        <a:t>international</a:t>
                      </a:r>
                      <a:r>
                        <a:rPr lang="sk-SK" sz="1600" b="1" dirty="0" smtClean="0"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sk-SK" sz="1600" b="1" dirty="0" err="1" smtClean="0">
                          <a:latin typeface="+mn-lt"/>
                          <a:ea typeface="Calibri"/>
                          <a:cs typeface="Times New Roman"/>
                        </a:rPr>
                        <a:t>cooperation</a:t>
                      </a:r>
                      <a:endParaRPr lang="sk-SK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2495" marR="6249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 err="1" smtClean="0">
                          <a:latin typeface="+mn-lt"/>
                          <a:ea typeface="Calibri"/>
                          <a:cs typeface="Times New Roman"/>
                        </a:rPr>
                        <a:t>Publication</a:t>
                      </a:r>
                      <a:r>
                        <a:rPr lang="sk-SK" sz="1600" b="1" dirty="0" smtClean="0"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sk-SK" sz="1600" b="1" dirty="0" err="1" smtClean="0">
                          <a:latin typeface="+mn-lt"/>
                          <a:ea typeface="Calibri"/>
                          <a:cs typeface="Times New Roman"/>
                        </a:rPr>
                        <a:t>activity</a:t>
                      </a:r>
                      <a:endParaRPr lang="sk-SK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2495" marR="6249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 err="1" smtClean="0">
                          <a:latin typeface="+mn-lt"/>
                          <a:ea typeface="Calibri"/>
                          <a:cs typeface="Times New Roman"/>
                        </a:rPr>
                        <a:t>Researchers</a:t>
                      </a:r>
                      <a:r>
                        <a:rPr lang="sk-SK" sz="1600" b="1" dirty="0" smtClean="0"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sk-SK" sz="1600" b="1" dirty="0" err="1" smtClean="0">
                          <a:latin typeface="+mn-lt"/>
                          <a:ea typeface="Calibri"/>
                          <a:cs typeface="Times New Roman"/>
                        </a:rPr>
                        <a:t>employed</a:t>
                      </a:r>
                      <a:r>
                        <a:rPr lang="sk-SK" sz="1600" b="1" dirty="0" smtClean="0">
                          <a:latin typeface="+mn-lt"/>
                          <a:ea typeface="Calibri"/>
                          <a:cs typeface="Times New Roman"/>
                        </a:rPr>
                        <a:t> on SAS</a:t>
                      </a:r>
                      <a:endParaRPr lang="sk-SK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2495" marR="6249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 smtClean="0">
                          <a:latin typeface="Calibri"/>
                          <a:ea typeface="Calibri"/>
                          <a:cs typeface="Times New Roman"/>
                        </a:rPr>
                        <a:t>Slovak </a:t>
                      </a:r>
                      <a:r>
                        <a:rPr lang="sk-SK" sz="1600" dirty="0" err="1" smtClean="0">
                          <a:latin typeface="Calibri"/>
                          <a:ea typeface="Calibri"/>
                          <a:cs typeface="Times New Roman"/>
                        </a:rPr>
                        <a:t>Research</a:t>
                      </a:r>
                      <a:r>
                        <a:rPr lang="sk-SK" sz="1600" dirty="0" smtClean="0">
                          <a:latin typeface="Calibri"/>
                          <a:ea typeface="Calibri"/>
                          <a:cs typeface="Times New Roman"/>
                        </a:rPr>
                        <a:t> and </a:t>
                      </a:r>
                      <a:r>
                        <a:rPr lang="sk-SK" sz="1600" dirty="0" err="1" smtClean="0">
                          <a:latin typeface="Calibri"/>
                          <a:ea typeface="Calibri"/>
                          <a:cs typeface="Times New Roman"/>
                        </a:rPr>
                        <a:t>Development</a:t>
                      </a:r>
                      <a:r>
                        <a:rPr lang="sk-SK" sz="160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sk-SK" sz="1600" dirty="0" err="1" smtClean="0">
                          <a:latin typeface="Calibri"/>
                          <a:ea typeface="Calibri"/>
                          <a:cs typeface="Times New Roman"/>
                        </a:rPr>
                        <a:t>Agency</a:t>
                      </a:r>
                      <a:endParaRPr lang="sk-SK" sz="1600" dirty="0">
                        <a:latin typeface="Helvetica"/>
                        <a:ea typeface="Calibri"/>
                        <a:cs typeface="Times New Roman"/>
                      </a:endParaRPr>
                    </a:p>
                  </a:txBody>
                  <a:tcPr marL="62495" marR="6249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 err="1" smtClean="0">
                          <a:latin typeface="+mn-lt"/>
                          <a:ea typeface="Calibri"/>
                          <a:cs typeface="Times New Roman"/>
                        </a:rPr>
                        <a:t>Projects</a:t>
                      </a:r>
                      <a:endParaRPr lang="sk-SK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2495" marR="6249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 err="1" smtClean="0">
                          <a:latin typeface="Calibri"/>
                          <a:ea typeface="Calibri"/>
                          <a:cs typeface="Times New Roman"/>
                        </a:rPr>
                        <a:t>Ministry</a:t>
                      </a:r>
                      <a:r>
                        <a:rPr lang="sk-SK" sz="160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sk-SK" sz="1600" dirty="0" err="1" smtClean="0">
                          <a:latin typeface="Calibri"/>
                          <a:ea typeface="Calibri"/>
                          <a:cs typeface="Times New Roman"/>
                        </a:rPr>
                        <a:t>of</a:t>
                      </a:r>
                      <a:r>
                        <a:rPr lang="sk-SK" sz="160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sk-SK" sz="1600" dirty="0" err="1" smtClean="0">
                          <a:latin typeface="Calibri"/>
                          <a:ea typeface="Calibri"/>
                          <a:cs typeface="Times New Roman"/>
                        </a:rPr>
                        <a:t>Education</a:t>
                      </a:r>
                      <a:r>
                        <a:rPr lang="sk-SK" sz="1600" dirty="0" smtClean="0">
                          <a:latin typeface="Calibri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sk-SK" sz="1600" dirty="0" err="1" smtClean="0">
                          <a:latin typeface="Calibri"/>
                          <a:ea typeface="Calibri"/>
                          <a:cs typeface="Times New Roman"/>
                        </a:rPr>
                        <a:t>Science</a:t>
                      </a:r>
                      <a:r>
                        <a:rPr lang="sk-SK" sz="1600" dirty="0" smtClean="0">
                          <a:latin typeface="Calibri"/>
                          <a:ea typeface="Calibri"/>
                          <a:cs typeface="Times New Roman"/>
                        </a:rPr>
                        <a:t>,</a:t>
                      </a:r>
                      <a:r>
                        <a:rPr lang="sk-SK" sz="1600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sk-SK" sz="16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Research</a:t>
                      </a:r>
                      <a:r>
                        <a:rPr lang="sk-SK" sz="1600" baseline="0" dirty="0" smtClean="0">
                          <a:latin typeface="Calibri"/>
                          <a:ea typeface="Calibri"/>
                          <a:cs typeface="Times New Roman"/>
                        </a:rPr>
                        <a:t> and </a:t>
                      </a:r>
                      <a:r>
                        <a:rPr lang="sk-SK" sz="16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Sport</a:t>
                      </a:r>
                      <a:r>
                        <a:rPr lang="sk-SK" sz="1600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sk-SK" sz="16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of</a:t>
                      </a:r>
                      <a:r>
                        <a:rPr lang="sk-SK" sz="1600" baseline="0" dirty="0" smtClean="0">
                          <a:latin typeface="Calibri"/>
                          <a:ea typeface="Calibri"/>
                          <a:cs typeface="Times New Roman"/>
                        </a:rPr>
                        <a:t> Slovak </a:t>
                      </a:r>
                      <a:r>
                        <a:rPr lang="sk-SK" sz="16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Republic</a:t>
                      </a:r>
                      <a:r>
                        <a:rPr lang="sk-SK" sz="1600" dirty="0" smtClean="0">
                          <a:latin typeface="Calibri"/>
                          <a:ea typeface="Calibri"/>
                          <a:cs typeface="Times New Roman"/>
                        </a:rPr>
                        <a:t>  </a:t>
                      </a:r>
                      <a:endParaRPr lang="sk-SK" sz="1600" dirty="0">
                        <a:latin typeface="Helvetica"/>
                        <a:ea typeface="Calibri"/>
                        <a:cs typeface="Times New Roman"/>
                      </a:endParaRPr>
                    </a:p>
                  </a:txBody>
                  <a:tcPr marL="62495" marR="6249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 err="1" smtClean="0">
                          <a:latin typeface="+mn-lt"/>
                          <a:ea typeface="Calibri"/>
                          <a:cs typeface="Times New Roman"/>
                        </a:rPr>
                        <a:t>Projects</a:t>
                      </a:r>
                      <a:r>
                        <a:rPr lang="sk-SK" sz="1600" b="1" dirty="0" smtClean="0">
                          <a:latin typeface="+mn-lt"/>
                          <a:ea typeface="Calibri"/>
                          <a:cs typeface="Times New Roman"/>
                        </a:rPr>
                        <a:t> VEGA</a:t>
                      </a:r>
                      <a:endParaRPr lang="sk-SK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2495" marR="6249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 err="1" smtClean="0">
                          <a:latin typeface="+mn-lt"/>
                          <a:ea typeface="Calibri"/>
                          <a:cs typeface="Times New Roman"/>
                        </a:rPr>
                        <a:t>Projects</a:t>
                      </a:r>
                      <a:r>
                        <a:rPr lang="sk-SK" sz="1600" b="1" dirty="0" smtClean="0">
                          <a:latin typeface="+mn-lt"/>
                          <a:ea typeface="Calibri"/>
                          <a:cs typeface="Times New Roman"/>
                        </a:rPr>
                        <a:t> KEGA</a:t>
                      </a:r>
                      <a:endParaRPr lang="sk-SK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2495" marR="6249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 smtClean="0">
                          <a:latin typeface="+mn-lt"/>
                          <a:ea typeface="Calibri"/>
                          <a:cs typeface="Times New Roman"/>
                        </a:rPr>
                        <a:t>CRPA</a:t>
                      </a:r>
                    </a:p>
                  </a:txBody>
                  <a:tcPr marL="62495" marR="6249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 err="1" smtClean="0">
                          <a:latin typeface="+mn-lt"/>
                          <a:ea typeface="Calibri"/>
                          <a:cs typeface="Times New Roman"/>
                        </a:rPr>
                        <a:t>Researchers</a:t>
                      </a:r>
                      <a:r>
                        <a:rPr lang="sk-SK" sz="1600" b="1" dirty="0" smtClean="0"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sk-SK" sz="1600" b="1" dirty="0" err="1" smtClean="0">
                          <a:latin typeface="+mn-lt"/>
                          <a:ea typeface="Calibri"/>
                          <a:cs typeface="Times New Roman"/>
                        </a:rPr>
                        <a:t>employed</a:t>
                      </a:r>
                      <a:r>
                        <a:rPr lang="sk-SK" sz="1600" b="1" dirty="0" smtClean="0">
                          <a:latin typeface="+mn-lt"/>
                          <a:ea typeface="Calibri"/>
                          <a:cs typeface="Times New Roman"/>
                        </a:rPr>
                        <a:t> on </a:t>
                      </a:r>
                      <a:r>
                        <a:rPr lang="sk-SK" sz="1600" b="1" dirty="0" err="1" smtClean="0">
                          <a:latin typeface="+mn-lt"/>
                          <a:ea typeface="Calibri"/>
                          <a:cs typeface="Times New Roman"/>
                        </a:rPr>
                        <a:t>Universities</a:t>
                      </a:r>
                      <a:endParaRPr lang="sk-SK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2495" marR="6249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600" kern="1200" dirty="0" smtClean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Times New Roman"/>
                        </a:rPr>
                        <a:t>The Agency of the Ministry of Education, Science, Research and Sport of the Slovak Republic for the Structural Funds of EU </a:t>
                      </a:r>
                      <a:endParaRPr kumimoji="0" lang="sk-SK" sz="1600" kern="1200" dirty="0">
                        <a:solidFill>
                          <a:schemeClr val="dk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495" marR="6249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 err="1" smtClean="0">
                          <a:latin typeface="+mn-lt"/>
                          <a:ea typeface="Calibri"/>
                          <a:cs typeface="Times New Roman"/>
                        </a:rPr>
                        <a:t>Projects</a:t>
                      </a:r>
                      <a:r>
                        <a:rPr lang="sk-SK" sz="1600" b="1" dirty="0" smtClean="0"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sk-SK" sz="1600" b="1" dirty="0">
                          <a:latin typeface="+mn-lt"/>
                          <a:ea typeface="Calibri"/>
                          <a:cs typeface="Times New Roman"/>
                        </a:rPr>
                        <a:t>OP </a:t>
                      </a:r>
                      <a:r>
                        <a:rPr lang="sk-SK" sz="1600" b="1" dirty="0" smtClean="0">
                          <a:latin typeface="+mn-lt"/>
                          <a:ea typeface="Calibri"/>
                          <a:cs typeface="Times New Roman"/>
                        </a:rPr>
                        <a:t>R&amp;D</a:t>
                      </a:r>
                      <a:endParaRPr lang="sk-SK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2495" marR="6249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6" name="Obrázok 5" descr="logo_CVTISR_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32440" y="6237312"/>
            <a:ext cx="360040" cy="3600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648072"/>
          </a:xfrm>
        </p:spPr>
        <p:txBody>
          <a:bodyPr>
            <a:normAutofit/>
          </a:bodyPr>
          <a:lstStyle/>
          <a:p>
            <a:r>
              <a:rPr lang="en-GB" smtClean="0"/>
              <a:t>Integration with other systems</a:t>
            </a:r>
            <a:endParaRPr lang="en-GB">
              <a:solidFill>
                <a:srgbClr val="FF0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>
          <a:xfrm>
            <a:off x="251520" y="980728"/>
            <a:ext cx="3096344" cy="5145435"/>
          </a:xfrm>
        </p:spPr>
        <p:txBody>
          <a:bodyPr>
            <a:normAutofit/>
          </a:bodyPr>
          <a:lstStyle/>
          <a:p>
            <a:pPr marL="0">
              <a:buNone/>
            </a:pPr>
            <a:r>
              <a:rPr lang="en-GB" sz="2000" smtClean="0"/>
              <a:t>Central Registry of Publication Activities</a:t>
            </a:r>
          </a:p>
          <a:p>
            <a:pPr marL="0">
              <a:buNone/>
            </a:pPr>
            <a:endParaRPr lang="en-GB" sz="2000" smtClean="0"/>
          </a:p>
          <a:p>
            <a:pPr marL="0">
              <a:buNone/>
            </a:pPr>
            <a:endParaRPr lang="en-GB" sz="2000" smtClean="0"/>
          </a:p>
          <a:p>
            <a:pPr marL="0">
              <a:buNone/>
            </a:pPr>
            <a:endParaRPr lang="en-GB" sz="2000" smtClean="0"/>
          </a:p>
          <a:p>
            <a:pPr marL="0">
              <a:buNone/>
            </a:pPr>
            <a:r>
              <a:rPr lang="en-GB" sz="2000" smtClean="0"/>
              <a:t>          SK CRIS</a:t>
            </a:r>
            <a:endParaRPr lang="en-GB" sz="2000"/>
          </a:p>
        </p:txBody>
      </p:sp>
      <p:sp>
        <p:nvSpPr>
          <p:cNvPr id="9" name="Šípka dolu 8"/>
          <p:cNvSpPr/>
          <p:nvPr/>
        </p:nvSpPr>
        <p:spPr>
          <a:xfrm>
            <a:off x="1475656" y="2132856"/>
            <a:ext cx="288032" cy="288032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ál 9"/>
          <p:cNvSpPr/>
          <p:nvPr/>
        </p:nvSpPr>
        <p:spPr>
          <a:xfrm>
            <a:off x="251520" y="692696"/>
            <a:ext cx="2664296" cy="1296144"/>
          </a:xfrm>
          <a:prstGeom prst="ellipse">
            <a:avLst/>
          </a:prstGeom>
          <a:solidFill>
            <a:schemeClr val="accent2">
              <a:lumMod val="60000"/>
              <a:lumOff val="40000"/>
              <a:alpha val="16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ál 12"/>
          <p:cNvSpPr/>
          <p:nvPr/>
        </p:nvSpPr>
        <p:spPr>
          <a:xfrm>
            <a:off x="899592" y="2636912"/>
            <a:ext cx="1296144" cy="936104"/>
          </a:xfrm>
          <a:prstGeom prst="ellipse">
            <a:avLst/>
          </a:prstGeom>
          <a:solidFill>
            <a:schemeClr val="accent2">
              <a:lumMod val="60000"/>
              <a:lumOff val="40000"/>
              <a:alpha val="2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Obrázok 13" descr="GL15_o5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87824" y="764704"/>
            <a:ext cx="5760720" cy="6003290"/>
          </a:xfrm>
          <a:prstGeom prst="rect">
            <a:avLst/>
          </a:prstGeom>
        </p:spPr>
      </p:pic>
      <p:sp>
        <p:nvSpPr>
          <p:cNvPr id="8" name="BlokTextu 7"/>
          <p:cNvSpPr txBox="1"/>
          <p:nvPr/>
        </p:nvSpPr>
        <p:spPr>
          <a:xfrm>
            <a:off x="467544" y="652534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11" name="Zástupný symbol päty 10"/>
          <p:cNvSpPr>
            <a:spLocks noGrp="1"/>
          </p:cNvSpPr>
          <p:nvPr>
            <p:ph type="ftr" sz="quarter" idx="16"/>
          </p:nvPr>
        </p:nvSpPr>
        <p:spPr>
          <a:xfrm rot="5400000">
            <a:off x="4296369" y="2192463"/>
            <a:ext cx="360040" cy="8593754"/>
          </a:xfrm>
        </p:spPr>
        <p:txBody>
          <a:bodyPr vert="vert270"/>
          <a:lstStyle/>
          <a:p>
            <a:r>
              <a:rPr lang="en-GB" dirty="0" smtClean="0"/>
              <a:t>Centrum </a:t>
            </a:r>
            <a:r>
              <a:rPr lang="en-GB" dirty="0" err="1" smtClean="0"/>
              <a:t>vedecko-technických</a:t>
            </a:r>
            <a:r>
              <a:rPr lang="en-GB" dirty="0" smtClean="0"/>
              <a:t> </a:t>
            </a:r>
            <a:r>
              <a:rPr lang="en-GB" dirty="0" err="1" smtClean="0"/>
              <a:t>informácií</a:t>
            </a:r>
            <a:r>
              <a:rPr lang="en-GB" dirty="0" smtClean="0"/>
              <a:t> SR</a:t>
            </a:r>
            <a:endParaRPr lang="en-GB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852704"/>
          </a:xfrm>
        </p:spPr>
        <p:txBody>
          <a:bodyPr/>
          <a:lstStyle/>
          <a:p>
            <a:r>
              <a:rPr lang="sk-SK" dirty="0" err="1" smtClean="0"/>
              <a:t>Data</a:t>
            </a:r>
            <a:r>
              <a:rPr lang="sk-SK" dirty="0" smtClean="0"/>
              <a:t> </a:t>
            </a:r>
            <a:r>
              <a:rPr lang="sk-SK" dirty="0" err="1" smtClean="0"/>
              <a:t>integration</a:t>
            </a:r>
            <a:r>
              <a:rPr lang="sk-SK" dirty="0" smtClean="0"/>
              <a:t> - </a:t>
            </a:r>
            <a:r>
              <a:rPr lang="sk-SK" dirty="0" err="1" smtClean="0"/>
              <a:t>projects</a:t>
            </a:r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>
          <a:xfrm>
            <a:off x="5292080" y="6356350"/>
            <a:ext cx="3024336" cy="365125"/>
          </a:xfrm>
        </p:spPr>
        <p:txBody>
          <a:bodyPr/>
          <a:lstStyle/>
          <a:p>
            <a:pPr algn="l"/>
            <a:r>
              <a:rPr lang="sk-SK" dirty="0" smtClean="0">
                <a:solidFill>
                  <a:schemeClr val="bg1">
                    <a:lumMod val="50000"/>
                  </a:schemeClr>
                </a:solidFill>
              </a:rPr>
              <a:t>Centrum vedecko-technických informácií SR, </a:t>
            </a:r>
            <a:r>
              <a:rPr lang="sk-SK" dirty="0" err="1" smtClean="0">
                <a:solidFill>
                  <a:schemeClr val="bg1">
                    <a:lumMod val="50000"/>
                  </a:schemeClr>
                </a:solidFill>
              </a:rPr>
              <a:t>danica.zendulkova@cvtisr.sk</a:t>
            </a:r>
            <a:r>
              <a:rPr lang="sk-SK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sk-SK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484784"/>
            <a:ext cx="6480720" cy="2025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4221088"/>
            <a:ext cx="5328592" cy="1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Šípka dolu 6"/>
          <p:cNvSpPr/>
          <p:nvPr/>
        </p:nvSpPr>
        <p:spPr>
          <a:xfrm>
            <a:off x="4139952" y="3429000"/>
            <a:ext cx="504056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8" name="Obrázok 7" descr="logo_CVTISR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32440" y="6237312"/>
            <a:ext cx="360040" cy="36004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50106"/>
          </a:xfrm>
        </p:spPr>
        <p:txBody>
          <a:bodyPr>
            <a:normAutofit fontScale="90000"/>
          </a:bodyPr>
          <a:lstStyle/>
          <a:p>
            <a:pPr lvl="0"/>
            <a:r>
              <a:rPr lang="en-GB" smtClean="0"/>
              <a:t>SK CRIS benefits</a:t>
            </a:r>
            <a:br>
              <a:rPr lang="en-GB" smtClean="0"/>
            </a:br>
            <a:endParaRPr lang="en-GB"/>
          </a:p>
        </p:txBody>
      </p:sp>
      <p:sp>
        <p:nvSpPr>
          <p:cNvPr id="7" name="Zástupný symbol päty 4"/>
          <p:cNvSpPr>
            <a:spLocks noGrp="1"/>
          </p:cNvSpPr>
          <p:nvPr>
            <p:ph type="ftr" sz="quarter" idx="12"/>
          </p:nvPr>
        </p:nvSpPr>
        <p:spPr>
          <a:xfrm rot="5400000">
            <a:off x="1835696" y="4869160"/>
            <a:ext cx="288032" cy="3456384"/>
          </a:xfrm>
        </p:spPr>
        <p:txBody>
          <a:bodyPr vert="vert270"/>
          <a:lstStyle/>
          <a:p>
            <a:r>
              <a:rPr lang="en-GB" smtClean="0"/>
              <a:t>Centrum vedecko-technických informácií SR</a:t>
            </a:r>
            <a:endParaRPr lang="en-GB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1200" cap="none" spc="0" normalizeH="0" baseline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Zástupný symbol obsahu 2"/>
          <p:cNvSpPr txBox="1">
            <a:spLocks/>
          </p:cNvSpPr>
          <p:nvPr/>
        </p:nvSpPr>
        <p:spPr>
          <a:xfrm>
            <a:off x="301752" y="2132856"/>
            <a:ext cx="8503920" cy="3966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Obrázok 5" descr="logo_CVTISR_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44408" y="5805264"/>
            <a:ext cx="360040" cy="360040"/>
          </a:xfrm>
          <a:prstGeom prst="rect">
            <a:avLst/>
          </a:prstGeom>
        </p:spPr>
      </p:pic>
      <p:sp>
        <p:nvSpPr>
          <p:cNvPr id="10" name="Ovál 9"/>
          <p:cNvSpPr/>
          <p:nvPr/>
        </p:nvSpPr>
        <p:spPr>
          <a:xfrm>
            <a:off x="467544" y="836712"/>
            <a:ext cx="3888432" cy="2088232"/>
          </a:xfrm>
          <a:prstGeom prst="ellipse">
            <a:avLst/>
          </a:prstGeom>
          <a:solidFill>
            <a:schemeClr val="accent2">
              <a:lumMod val="60000"/>
              <a:lumOff val="40000"/>
              <a:alpha val="2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ál 10"/>
          <p:cNvSpPr/>
          <p:nvPr/>
        </p:nvSpPr>
        <p:spPr>
          <a:xfrm>
            <a:off x="4427984" y="1556792"/>
            <a:ext cx="3744416" cy="2160240"/>
          </a:xfrm>
          <a:prstGeom prst="ellipse">
            <a:avLst/>
          </a:prstGeom>
          <a:solidFill>
            <a:schemeClr val="accent5">
              <a:alpha val="2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ál 11"/>
          <p:cNvSpPr/>
          <p:nvPr/>
        </p:nvSpPr>
        <p:spPr>
          <a:xfrm>
            <a:off x="3635896" y="3933056"/>
            <a:ext cx="4176464" cy="2448272"/>
          </a:xfrm>
          <a:prstGeom prst="ellipse">
            <a:avLst/>
          </a:prstGeom>
          <a:solidFill>
            <a:schemeClr val="accent5">
              <a:alpha val="3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BlokTextu 13"/>
          <p:cNvSpPr txBox="1"/>
          <p:nvPr/>
        </p:nvSpPr>
        <p:spPr>
          <a:xfrm>
            <a:off x="4716016" y="1988840"/>
            <a:ext cx="32403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2000" dirty="0" smtClean="0">
                <a:latin typeface="Andalus" pitchFamily="2" charset="-78"/>
                <a:cs typeface="Andalus" pitchFamily="2" charset="-78"/>
              </a:rPr>
              <a:t>Improvement   </a:t>
            </a:r>
            <a:r>
              <a:rPr lang="en-GB" sz="2000" b="1" dirty="0" smtClean="0">
                <a:solidFill>
                  <a:schemeClr val="accent5">
                    <a:lumMod val="75000"/>
                  </a:schemeClr>
                </a:solidFill>
                <a:latin typeface="Andalus" pitchFamily="2" charset="-78"/>
                <a:cs typeface="Andalus" pitchFamily="2" charset="-78"/>
              </a:rPr>
              <a:t>data quality</a:t>
            </a:r>
          </a:p>
          <a:p>
            <a:pPr lvl="0"/>
            <a:r>
              <a:rPr lang="en-GB" sz="2000" b="1" dirty="0" smtClean="0">
                <a:solidFill>
                  <a:schemeClr val="accent5">
                    <a:lumMod val="75000"/>
                  </a:schemeClr>
                </a:solidFill>
                <a:latin typeface="Andalus" pitchFamily="2" charset="-78"/>
                <a:cs typeface="Andalus" pitchFamily="2" charset="-78"/>
              </a:rPr>
              <a:t>Integration </a:t>
            </a:r>
            <a:r>
              <a:rPr lang="en-GB" sz="2000" dirty="0" smtClean="0">
                <a:latin typeface="Andalus" pitchFamily="2" charset="-78"/>
                <a:cs typeface="Andalus" pitchFamily="2" charset="-78"/>
              </a:rPr>
              <a:t>of R&amp;D data</a:t>
            </a:r>
          </a:p>
          <a:p>
            <a:pPr lvl="0"/>
            <a:r>
              <a:rPr lang="en-GB" sz="2000" b="1" dirty="0" smtClean="0">
                <a:solidFill>
                  <a:schemeClr val="accent5">
                    <a:lumMod val="75000"/>
                  </a:schemeClr>
                </a:solidFill>
                <a:latin typeface="Andalus" pitchFamily="2" charset="-78"/>
                <a:cs typeface="Andalus" pitchFamily="2" charset="-78"/>
              </a:rPr>
              <a:t>Interoperability</a:t>
            </a:r>
            <a:r>
              <a:rPr lang="en-GB" sz="2000" dirty="0" smtClean="0">
                <a:latin typeface="Andalus" pitchFamily="2" charset="-78"/>
                <a:cs typeface="Andalus" pitchFamily="2" charset="-78"/>
              </a:rPr>
              <a:t> with CRIS systems worldwide </a:t>
            </a:r>
            <a:endParaRPr lang="en-GB" sz="2000" dirty="0"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15" name="BlokTextu 14"/>
          <p:cNvSpPr txBox="1"/>
          <p:nvPr/>
        </p:nvSpPr>
        <p:spPr>
          <a:xfrm>
            <a:off x="755576" y="1196751"/>
            <a:ext cx="3600400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chemeClr val="accent5">
                    <a:lumMod val="75000"/>
                  </a:schemeClr>
                </a:solidFill>
                <a:latin typeface="Andalus" pitchFamily="2" charset="-78"/>
                <a:cs typeface="Andalus" pitchFamily="2" charset="-78"/>
              </a:rPr>
              <a:t>User friendliness</a:t>
            </a:r>
          </a:p>
          <a:p>
            <a:pPr lvl="0"/>
            <a:r>
              <a:rPr lang="en-GB" sz="2000" b="1" dirty="0" smtClean="0">
                <a:solidFill>
                  <a:schemeClr val="accent5">
                    <a:lumMod val="75000"/>
                  </a:schemeClr>
                </a:solidFill>
                <a:latin typeface="Andalus" pitchFamily="2" charset="-78"/>
                <a:cs typeface="Andalus" pitchFamily="2" charset="-78"/>
              </a:rPr>
              <a:t>Rationalization</a:t>
            </a:r>
            <a:r>
              <a:rPr lang="en-GB" sz="2000" dirty="0" smtClean="0">
                <a:latin typeface="Andalus" pitchFamily="2" charset="-78"/>
                <a:cs typeface="Andalus" pitchFamily="2" charset="-78"/>
              </a:rPr>
              <a:t>: eliminate duplicate collections</a:t>
            </a:r>
          </a:p>
          <a:p>
            <a:r>
              <a:rPr lang="en-GB" sz="2000" b="1" dirty="0" smtClean="0">
                <a:solidFill>
                  <a:schemeClr val="accent5">
                    <a:lumMod val="75000"/>
                  </a:schemeClr>
                </a:solidFill>
                <a:latin typeface="Andalus" pitchFamily="2" charset="-78"/>
                <a:cs typeface="Andalus" pitchFamily="2" charset="-78"/>
              </a:rPr>
              <a:t>Linking </a:t>
            </a:r>
            <a:r>
              <a:rPr lang="en-GB" sz="2000" dirty="0" smtClean="0">
                <a:latin typeface="Andalus" pitchFamily="2" charset="-78"/>
                <a:cs typeface="Andalus" pitchFamily="2" charset="-78"/>
              </a:rPr>
              <a:t>among collected objects</a:t>
            </a:r>
          </a:p>
          <a:p>
            <a:pPr lvl="0"/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16" name="BlokTextu 15"/>
          <p:cNvSpPr txBox="1"/>
          <p:nvPr/>
        </p:nvSpPr>
        <p:spPr>
          <a:xfrm>
            <a:off x="3851920" y="4509120"/>
            <a:ext cx="439248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2000" b="1" smtClean="0">
                <a:solidFill>
                  <a:schemeClr val="accent5">
                    <a:lumMod val="75000"/>
                  </a:schemeClr>
                </a:solidFill>
                <a:latin typeface="Andalus" pitchFamily="2" charset="-78"/>
                <a:cs typeface="Andalus" pitchFamily="2" charset="-78"/>
              </a:rPr>
              <a:t>Presentation</a:t>
            </a:r>
            <a:r>
              <a:rPr lang="en-GB" sz="2000" smtClean="0">
                <a:latin typeface="Andalus" pitchFamily="2" charset="-78"/>
                <a:cs typeface="Andalus" pitchFamily="2" charset="-78"/>
              </a:rPr>
              <a:t> of knowledge </a:t>
            </a:r>
          </a:p>
          <a:p>
            <a:pPr lvl="0"/>
            <a:r>
              <a:rPr lang="en-GB" sz="2000" b="1" smtClean="0">
                <a:solidFill>
                  <a:schemeClr val="accent5">
                    <a:lumMod val="75000"/>
                  </a:schemeClr>
                </a:solidFill>
                <a:latin typeface="Andalus" pitchFamily="2" charset="-78"/>
                <a:cs typeface="Andalus" pitchFamily="2" charset="-78"/>
              </a:rPr>
              <a:t>Communication</a:t>
            </a:r>
            <a:r>
              <a:rPr lang="en-GB" sz="2000" smtClean="0">
                <a:latin typeface="Andalus" pitchFamily="2" charset="-78"/>
                <a:cs typeface="Andalus" pitchFamily="2" charset="-78"/>
              </a:rPr>
              <a:t> between scientists </a:t>
            </a:r>
          </a:p>
          <a:p>
            <a:pPr lvl="0"/>
            <a:r>
              <a:rPr lang="en-GB" sz="2000" b="1" smtClean="0">
                <a:solidFill>
                  <a:schemeClr val="accent5">
                    <a:lumMod val="75000"/>
                  </a:schemeClr>
                </a:solidFill>
                <a:latin typeface="Andalus" pitchFamily="2" charset="-78"/>
                <a:cs typeface="Andalus" pitchFamily="2" charset="-78"/>
              </a:rPr>
              <a:t>Knowledge application </a:t>
            </a:r>
            <a:r>
              <a:rPr lang="en-GB" sz="2000" smtClean="0">
                <a:latin typeface="Andalus" pitchFamily="2" charset="-78"/>
                <a:cs typeface="Andalus" pitchFamily="2" charset="-78"/>
              </a:rPr>
              <a:t>into practice </a:t>
            </a:r>
          </a:p>
          <a:p>
            <a:pPr lvl="0"/>
            <a:r>
              <a:rPr lang="en-GB" sz="2000" b="1" smtClean="0">
                <a:solidFill>
                  <a:schemeClr val="accent5">
                    <a:lumMod val="75000"/>
                  </a:schemeClr>
                </a:solidFill>
                <a:latin typeface="Andalus" pitchFamily="2" charset="-78"/>
                <a:cs typeface="Andalus" pitchFamily="2" charset="-78"/>
              </a:rPr>
              <a:t>Popularisation</a:t>
            </a:r>
            <a:r>
              <a:rPr lang="en-GB" sz="2000" smtClean="0">
                <a:latin typeface="Andalus" pitchFamily="2" charset="-78"/>
                <a:cs typeface="Andalus" pitchFamily="2" charset="-78"/>
              </a:rPr>
              <a:t> of science in society </a:t>
            </a:r>
          </a:p>
          <a:p>
            <a:endParaRPr lang="en-GB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63688" y="1268760"/>
            <a:ext cx="4968552" cy="1440160"/>
          </a:xfrm>
        </p:spPr>
        <p:txBody>
          <a:bodyPr>
            <a:normAutofit/>
          </a:bodyPr>
          <a:lstStyle/>
          <a:p>
            <a:r>
              <a:rPr lang="en-US" dirty="0" smtClean="0"/>
              <a:t>Thank you very much for your attention</a:t>
            </a:r>
            <a:endParaRPr lang="en-US" dirty="0"/>
          </a:p>
        </p:txBody>
      </p:sp>
      <p:sp>
        <p:nvSpPr>
          <p:cNvPr id="6" name="Obdĺžnik 5"/>
          <p:cNvSpPr/>
          <p:nvPr/>
        </p:nvSpPr>
        <p:spPr>
          <a:xfrm>
            <a:off x="1907705" y="4365104"/>
            <a:ext cx="36003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sk-SK" u="sng" dirty="0" smtClean="0">
                <a:solidFill>
                  <a:schemeClr val="accent2">
                    <a:lumMod val="75000"/>
                  </a:schemeClr>
                </a:solidFill>
                <a:hlinkClick r:id="rId2"/>
              </a:rPr>
              <a:t>https://www.skcris.sk</a:t>
            </a:r>
            <a:endParaRPr lang="sk-SK" u="sng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2780928"/>
            <a:ext cx="426720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ok 6" descr="logo_CVTISR_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44408" y="5805264"/>
            <a:ext cx="360040" cy="360040"/>
          </a:xfrm>
          <a:prstGeom prst="rect">
            <a:avLst/>
          </a:prstGeom>
        </p:spPr>
      </p:pic>
      <p:sp>
        <p:nvSpPr>
          <p:cNvPr id="8" name="Zástupný symbol päty 7"/>
          <p:cNvSpPr>
            <a:spLocks noGrp="1"/>
          </p:cNvSpPr>
          <p:nvPr>
            <p:ph type="ftr" sz="quarter" idx="12"/>
          </p:nvPr>
        </p:nvSpPr>
        <p:spPr>
          <a:xfrm rot="5400000">
            <a:off x="2015716" y="4473116"/>
            <a:ext cx="576064" cy="3528392"/>
          </a:xfrm>
        </p:spPr>
        <p:txBody>
          <a:bodyPr vert="vert270"/>
          <a:lstStyle/>
          <a:p>
            <a:r>
              <a:rPr lang="sk-SK" dirty="0" smtClean="0"/>
              <a:t>Centrum vedecko-technických informácií SR      </a:t>
            </a:r>
            <a:endParaRPr lang="sk-SK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áda">
  <a:themeElements>
    <a:clrScheme name="Arkáda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áda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áda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9170</TotalTime>
  <Words>959</Words>
  <Application>Microsoft Macintosh PowerPoint</Application>
  <PresentationFormat>On-screen Show (4:3)</PresentationFormat>
  <Paragraphs>224</Paragraphs>
  <Slides>23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Arkáda</vt:lpstr>
      <vt:lpstr>       The SK CRIS  - information system on research, development and innovation </vt:lpstr>
      <vt:lpstr>Content of presentation</vt:lpstr>
      <vt:lpstr>International R&amp;D information </vt:lpstr>
      <vt:lpstr>What is research information?</vt:lpstr>
      <vt:lpstr>Who needs Research Information?</vt:lpstr>
      <vt:lpstr>What is a CRIS?</vt:lpstr>
      <vt:lpstr>What is a CRIS?</vt:lpstr>
      <vt:lpstr>euroCRIS</vt:lpstr>
      <vt:lpstr>What is CERIF</vt:lpstr>
      <vt:lpstr>CERIF Model Structure  </vt:lpstr>
      <vt:lpstr>CERIF </vt:lpstr>
      <vt:lpstr>The system SK CRIS </vt:lpstr>
      <vt:lpstr>Main characteristics</vt:lpstr>
      <vt:lpstr>SK CRIS content</vt:lpstr>
      <vt:lpstr>Result_Publication Instance Diagram (slide by Keith Jeffery)</vt:lpstr>
      <vt:lpstr>SK CRIS data model</vt:lpstr>
      <vt:lpstr>   Properties</vt:lpstr>
      <vt:lpstr>We want know...</vt:lpstr>
      <vt:lpstr>Data integration - overview</vt:lpstr>
      <vt:lpstr>Integration with other systems</vt:lpstr>
      <vt:lpstr>Data integration - projects</vt:lpstr>
      <vt:lpstr>SK CRIS benefits </vt:lpstr>
      <vt:lpstr>Thank you very much for your attention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SK CRIS system as a source of unique information about scientific activities and their outcomes</dc:title>
  <dc:creator>zendulkova</dc:creator>
  <cp:lastModifiedBy>Arjan Hogenaar</cp:lastModifiedBy>
  <cp:revision>288</cp:revision>
  <dcterms:created xsi:type="dcterms:W3CDTF">2013-10-14T11:22:42Z</dcterms:created>
  <dcterms:modified xsi:type="dcterms:W3CDTF">2015-08-13T07:39:46Z</dcterms:modified>
</cp:coreProperties>
</file>