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26" r:id="rId2"/>
  </p:sldMasterIdLst>
  <p:notesMasterIdLst>
    <p:notesMasterId r:id="rId20"/>
  </p:notesMasterIdLst>
  <p:handoutMasterIdLst>
    <p:handoutMasterId r:id="rId21"/>
  </p:handoutMasterIdLst>
  <p:sldIdLst>
    <p:sldId id="256" r:id="rId3"/>
    <p:sldId id="353" r:id="rId4"/>
    <p:sldId id="372" r:id="rId5"/>
    <p:sldId id="374" r:id="rId6"/>
    <p:sldId id="375" r:id="rId7"/>
    <p:sldId id="376" r:id="rId8"/>
    <p:sldId id="378" r:id="rId9"/>
    <p:sldId id="380" r:id="rId10"/>
    <p:sldId id="381" r:id="rId11"/>
    <p:sldId id="377" r:id="rId12"/>
    <p:sldId id="382" r:id="rId13"/>
    <p:sldId id="383" r:id="rId14"/>
    <p:sldId id="384" r:id="rId15"/>
    <p:sldId id="385" r:id="rId16"/>
    <p:sldId id="387" r:id="rId17"/>
    <p:sldId id="386" r:id="rId18"/>
    <p:sldId id="371" r:id="rId19"/>
  </p:sldIdLst>
  <p:sldSz cx="10693400" cy="7561263"/>
  <p:notesSz cx="6797675" cy="9874250"/>
  <p:defaultTextStyle>
    <a:defPPr>
      <a:defRPr lang="el-GR"/>
    </a:defPPr>
    <a:lvl1pPr algn="l" defTabSz="1042988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520700" indent="-63500" algn="l" defTabSz="1042988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1042988" indent="-128588" algn="l" defTabSz="1042988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563688" indent="-192088" algn="l" defTabSz="1042988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2085975" indent="-257175" algn="l" defTabSz="1042988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382">
          <p15:clr>
            <a:srgbClr val="A4A3A4"/>
          </p15:clr>
        </p15:guide>
        <p15:guide id="2" pos="3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3A10"/>
    <a:srgbClr val="F6B81C"/>
    <a:srgbClr val="740000"/>
    <a:srgbClr val="5050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254" y="66"/>
      </p:cViewPr>
      <p:guideLst>
        <p:guide orient="horz" pos="2382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D1B8CD0-C8D7-4350-A9DE-301B4337B3BE}" type="datetimeFigureOut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F23F6E4-80CB-4D0A-A50A-CB8BDB407A71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6063688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043056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043056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69D10D7-A9F7-4715-BDF8-1D82A8D64F35}" type="datetimeFigureOut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82638" y="741363"/>
            <a:ext cx="523240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l-GR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691063"/>
            <a:ext cx="5438775" cy="44434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l-GR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043056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371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838F6F0-6AF7-4222-A73A-51B9337AD219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93991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6850BBD-1F2F-49C9-B9EB-C884BD24F1CF}" type="slidenum">
              <a:rPr lang="el-GR" altLang="el-GR" sz="1200" smtClean="0">
                <a:latin typeface="Calibri" panose="020F0502020204030204" pitchFamily="34" charset="0"/>
              </a:rPr>
              <a:pPr/>
              <a:t>1</a:t>
            </a:fld>
            <a:endParaRPr lang="el-GR" altLang="el-GR" sz="1200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2116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B8E83C6-044D-4547-874F-E8BB3F85991A}" type="slidenum">
              <a:rPr lang="el-GR" altLang="el-GR" sz="1200" smtClean="0">
                <a:latin typeface="Calibri" panose="020F0502020204030204" pitchFamily="34" charset="0"/>
              </a:rPr>
              <a:pPr/>
              <a:t>2</a:t>
            </a:fld>
            <a:endParaRPr lang="el-GR" altLang="el-GR" sz="1200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584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0690225" cy="756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4"/>
          <p:cNvSpPr txBox="1">
            <a:spLocks/>
          </p:cNvSpPr>
          <p:nvPr userDrawn="1"/>
        </p:nvSpPr>
        <p:spPr>
          <a:xfrm>
            <a:off x="1746250" y="423863"/>
            <a:ext cx="1439863" cy="431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defPPr>
              <a:defRPr lang="el-GR"/>
            </a:defPPr>
            <a:lvl1pPr marL="0" algn="l" defTabSz="1043056" rtl="0" eaLnBrk="1" latinLnBrk="0" hangingPunct="1">
              <a:defRPr sz="1800" kern="1200">
                <a:solidFill>
                  <a:srgbClr val="F6B81C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21528" algn="l" defTabSz="1043056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2800" dirty="0" smtClean="0"/>
              <a:t>ΕΚΤ</a:t>
            </a:r>
          </a:p>
        </p:txBody>
      </p:sp>
      <p:sp>
        <p:nvSpPr>
          <p:cNvPr id="6" name="Title Placeholder 1"/>
          <p:cNvSpPr txBox="1">
            <a:spLocks/>
          </p:cNvSpPr>
          <p:nvPr userDrawn="1"/>
        </p:nvSpPr>
        <p:spPr>
          <a:xfrm>
            <a:off x="3425825" y="396875"/>
            <a:ext cx="3721100" cy="431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algn="l" defTabSz="1043056" rtl="0" eaLnBrk="1" latinLnBrk="0" hangingPunct="1">
              <a:spcBef>
                <a:spcPct val="0"/>
              </a:spcBef>
              <a:buNone/>
              <a:defRPr sz="3600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2800" dirty="0" smtClean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Access to Knowledge</a:t>
            </a:r>
            <a:endParaRPr lang="el-GR" sz="2800" dirty="0">
              <a:solidFill>
                <a:schemeClr val="bg1">
                  <a:lumMod val="8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2284" y="1764407"/>
            <a:ext cx="8369310" cy="615553"/>
          </a:xfrm>
        </p:spPr>
        <p:txBody>
          <a:bodyPr/>
          <a:lstStyle>
            <a:lvl1pPr algn="l">
              <a:defRPr sz="4000">
                <a:solidFill>
                  <a:srgbClr val="C000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5631" y="2556495"/>
            <a:ext cx="7485380" cy="1932323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l-GR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l">
              <a:defRPr sz="1800">
                <a:solidFill>
                  <a:srgbClr val="F6B81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9594850" y="6948488"/>
            <a:ext cx="695325" cy="4032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D15AA4-D71C-4461-B9A2-83B4C1D71474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44561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974" y="1409110"/>
            <a:ext cx="9015320" cy="554038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1974" y="2170828"/>
            <a:ext cx="9618380" cy="46816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7008813"/>
            <a:ext cx="2495550" cy="401637"/>
          </a:xfrm>
          <a:prstGeom prst="rect">
            <a:avLst/>
          </a:prstGeom>
        </p:spPr>
        <p:txBody>
          <a:bodyPr/>
          <a:lstStyle>
            <a:lvl1pPr defTabSz="1043056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0F90440-8490-4541-8FEB-A5B541D3BA28}" type="datetime1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52838" y="7008813"/>
            <a:ext cx="3387725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25038" y="7048500"/>
            <a:ext cx="1863725" cy="2857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404594-C8A7-4F5E-8A8C-3541373A9D78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663288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705" y="4858812"/>
            <a:ext cx="9089390" cy="1501751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4705" y="3204786"/>
            <a:ext cx="9089390" cy="165402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5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30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5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61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76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91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506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22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7008813"/>
            <a:ext cx="2495550" cy="401637"/>
          </a:xfrm>
          <a:prstGeom prst="rect">
            <a:avLst/>
          </a:prstGeom>
        </p:spPr>
        <p:txBody>
          <a:bodyPr/>
          <a:lstStyle>
            <a:lvl1pPr defTabSz="1043056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7DBB9BA-8AEA-4B50-AE8C-51AED8C5AE7F}" type="datetime1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52838" y="7008813"/>
            <a:ext cx="3387725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62863" y="7008813"/>
            <a:ext cx="2495550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D49227-B3EF-467C-B585-C2D5BED82EFC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512564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5639" y="1944575"/>
            <a:ext cx="5537918" cy="5502919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41781" y="1944575"/>
            <a:ext cx="5537919" cy="5502919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34988" y="7008813"/>
            <a:ext cx="2495550" cy="401637"/>
          </a:xfrm>
          <a:prstGeom prst="rect">
            <a:avLst/>
          </a:prstGeom>
        </p:spPr>
        <p:txBody>
          <a:bodyPr/>
          <a:lstStyle>
            <a:lvl1pPr defTabSz="1043056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F7AA311-11EC-4BE6-BFA6-6C9C6A403C32}" type="datetime1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52838" y="7008813"/>
            <a:ext cx="3387725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62863" y="7008813"/>
            <a:ext cx="2495550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4362EB-4EA1-46A9-9CF8-8C113C277590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779749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670" y="1692533"/>
            <a:ext cx="4724775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4670" y="2397901"/>
            <a:ext cx="4724775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32099" y="1692533"/>
            <a:ext cx="4726631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32099" y="2397901"/>
            <a:ext cx="4726631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34988" y="7008813"/>
            <a:ext cx="2495550" cy="401637"/>
          </a:xfrm>
          <a:prstGeom prst="rect">
            <a:avLst/>
          </a:prstGeom>
        </p:spPr>
        <p:txBody>
          <a:bodyPr/>
          <a:lstStyle>
            <a:lvl1pPr defTabSz="1043056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CFF6751-75B1-4960-BAEF-8FFAD9A4FA40}" type="datetime1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652838" y="7008813"/>
            <a:ext cx="3387725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62863" y="7008813"/>
            <a:ext cx="2495550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67F2D8-CC8A-45F4-BC05-E1091BEACD0B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44124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34988" y="7008813"/>
            <a:ext cx="2495550" cy="401637"/>
          </a:xfrm>
          <a:prstGeom prst="rect">
            <a:avLst/>
          </a:prstGeom>
        </p:spPr>
        <p:txBody>
          <a:bodyPr/>
          <a:lstStyle>
            <a:lvl1pPr defTabSz="1043056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C710A83-6C4F-4EEB-813F-65D9BAEB966F}" type="datetime1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52838" y="7008813"/>
            <a:ext cx="3387725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62863" y="7008813"/>
            <a:ext cx="2495550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F486E6-D663-4931-8D76-98CC62D7239D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094931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34988" y="7008813"/>
            <a:ext cx="2495550" cy="401637"/>
          </a:xfrm>
          <a:prstGeom prst="rect">
            <a:avLst/>
          </a:prstGeom>
        </p:spPr>
        <p:txBody>
          <a:bodyPr/>
          <a:lstStyle>
            <a:lvl1pPr defTabSz="1043056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F349D259-55E0-4066-B813-2DD03550F770}" type="datetime1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652838" y="7008813"/>
            <a:ext cx="3387725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62863" y="7008813"/>
            <a:ext cx="2495550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3A98CE-E848-47BA-803C-04EB3ACDEF18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813335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671" y="301050"/>
            <a:ext cx="3518055" cy="12812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0822" y="301051"/>
            <a:ext cx="5977908" cy="6453328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4671" y="1582265"/>
            <a:ext cx="3518055" cy="5172114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34988" y="7008813"/>
            <a:ext cx="2495550" cy="401637"/>
          </a:xfrm>
          <a:prstGeom prst="rect">
            <a:avLst/>
          </a:prstGeom>
        </p:spPr>
        <p:txBody>
          <a:bodyPr/>
          <a:lstStyle>
            <a:lvl1pPr defTabSz="1043056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328AC02-A055-47CB-B09A-BDCE90020E79}" type="datetime1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52838" y="7008813"/>
            <a:ext cx="3387725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62863" y="7008813"/>
            <a:ext cx="2495550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062774-8DF2-48E2-AD8B-459D8DA154CE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788241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981" y="5292884"/>
            <a:ext cx="6416040" cy="62485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95981" y="675613"/>
            <a:ext cx="6416040" cy="4536758"/>
          </a:xfrm>
        </p:spPr>
        <p:txBody>
          <a:bodyPr rtlCol="0">
            <a:normAutofit/>
          </a:bodyPr>
          <a:lstStyle>
            <a:lvl1pPr marL="0" indent="0">
              <a:buNone/>
              <a:defRPr sz="3700"/>
            </a:lvl1pPr>
            <a:lvl2pPr marL="521528" indent="0">
              <a:buNone/>
              <a:defRPr sz="3200"/>
            </a:lvl2pPr>
            <a:lvl3pPr marL="1043056" indent="0">
              <a:buNone/>
              <a:defRPr sz="2700"/>
            </a:lvl3pPr>
            <a:lvl4pPr marL="1564584" indent="0">
              <a:buNone/>
              <a:defRPr sz="2300"/>
            </a:lvl4pPr>
            <a:lvl5pPr marL="2086112" indent="0">
              <a:buNone/>
              <a:defRPr sz="2300"/>
            </a:lvl5pPr>
            <a:lvl6pPr marL="2607640" indent="0">
              <a:buNone/>
              <a:defRPr sz="2300"/>
            </a:lvl6pPr>
            <a:lvl7pPr marL="3129168" indent="0">
              <a:buNone/>
              <a:defRPr sz="2300"/>
            </a:lvl7pPr>
            <a:lvl8pPr marL="3650696" indent="0">
              <a:buNone/>
              <a:defRPr sz="2300"/>
            </a:lvl8pPr>
            <a:lvl9pPr marL="4172224" indent="0">
              <a:buNone/>
              <a:defRPr sz="2300"/>
            </a:lvl9pPr>
          </a:lstStyle>
          <a:p>
            <a:pPr lvl="0"/>
            <a:endParaRPr lang="el-G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95981" y="5917739"/>
            <a:ext cx="6416040" cy="887398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34988" y="7008813"/>
            <a:ext cx="2495550" cy="401637"/>
          </a:xfrm>
          <a:prstGeom prst="rect">
            <a:avLst/>
          </a:prstGeom>
        </p:spPr>
        <p:txBody>
          <a:bodyPr/>
          <a:lstStyle>
            <a:lvl1pPr defTabSz="1043056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F97B2AA-88F3-4D62-BD62-D4E7E39E6FDE}" type="datetime1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52838" y="7008813"/>
            <a:ext cx="3387725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62863" y="7008813"/>
            <a:ext cx="2495550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4A2A71-51E4-451F-8E7F-21ACBA657300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142736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7008813"/>
            <a:ext cx="2495550" cy="401637"/>
          </a:xfrm>
          <a:prstGeom prst="rect">
            <a:avLst/>
          </a:prstGeom>
        </p:spPr>
        <p:txBody>
          <a:bodyPr/>
          <a:lstStyle>
            <a:lvl1pPr defTabSz="1043056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90756A5-BAFE-4683-B475-81BE9BA7A0F3}" type="datetime1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52838" y="7008813"/>
            <a:ext cx="3387725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62863" y="7008813"/>
            <a:ext cx="2495550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25B0C1-CC08-4ED7-89F9-56EFA5E8D212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052740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67112" y="334306"/>
            <a:ext cx="2812588" cy="71131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5639" y="334306"/>
            <a:ext cx="8263250" cy="71131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4988" y="7008813"/>
            <a:ext cx="2495550" cy="401637"/>
          </a:xfrm>
          <a:prstGeom prst="rect">
            <a:avLst/>
          </a:prstGeom>
        </p:spPr>
        <p:txBody>
          <a:bodyPr/>
          <a:lstStyle>
            <a:lvl1pPr defTabSz="1043056"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22C5FBA-CE18-4B59-A94E-58E87F51E218}" type="datetime1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52838" y="7008813"/>
            <a:ext cx="3387725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62863" y="7008813"/>
            <a:ext cx="2495550" cy="401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6BB655-C0C1-4253-99A6-C3D321DFCA49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7644424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688" y="2349500"/>
            <a:ext cx="9090025" cy="16208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3375" y="4284663"/>
            <a:ext cx="7486650" cy="1931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23024-8DD8-4D6C-82B2-15B07E129BAA}" type="datetimeFigureOut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B8D7D-626C-4590-8F93-1FBA3B87450B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2768119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2CAAC-A5BC-4B1A-BBBF-0ABBCC1EC305}" type="datetimeFigureOut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48E42-1142-4FD7-9847-3D8776286853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6112354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550" y="4859338"/>
            <a:ext cx="9090025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4550" y="3205163"/>
            <a:ext cx="9090025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5014F-DD1B-4806-B3B5-F89CA56F54EC}" type="datetimeFigureOut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4B0F2-F13A-4CE5-81BB-965069A34806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6407326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988" y="1763713"/>
            <a:ext cx="4735512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22900" y="1763713"/>
            <a:ext cx="4735513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0EC77-8795-47E1-8A4D-1AEB21629622}" type="datetimeFigureOut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65F36-558E-46CA-804F-80A72C7B7C49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3597271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988" y="1692275"/>
            <a:ext cx="4724400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4988" y="2397125"/>
            <a:ext cx="4724400" cy="43576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32425" y="1692275"/>
            <a:ext cx="472598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32425" y="2397125"/>
            <a:ext cx="4725988" cy="43576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42FBB-63FC-45F0-B927-CA0FE2138904}" type="datetimeFigureOut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CE42E-D31D-4176-B0DD-EFCD93693CC0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7332722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54828-AECC-41D2-8E8D-3A5C26018AB8}" type="datetimeFigureOut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60714-3EE3-4210-8A55-FA00640C104E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5872260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4BEAA-09BC-4653-A562-3A3FCF018C11}" type="datetimeFigureOut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B0EDF-CE89-4E9B-A624-AFFC744243B8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3095421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988" y="301625"/>
            <a:ext cx="3517900" cy="12811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1475" y="301625"/>
            <a:ext cx="5976938" cy="64531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4988" y="1582738"/>
            <a:ext cx="3517900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BE6A7-9D07-4A37-8805-96E2614D7628}" type="datetimeFigureOut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E1380-38CA-4C53-A7A5-355670535CB8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8223387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00" y="5292725"/>
            <a:ext cx="64166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95500" y="676275"/>
            <a:ext cx="6416675" cy="453548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l-G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95500" y="5918200"/>
            <a:ext cx="6416675" cy="8874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DFC4D-68A0-4C21-832A-03B92F931C59}" type="datetimeFigureOut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5297E-DA8A-4B35-8C8B-78456B760D7A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7908289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91A79-8DEF-4783-9B69-63EAB69C8714}" type="datetimeFigureOut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322B8-D36C-42C1-BA3F-FA8A91803C99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6981210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53350" y="303213"/>
            <a:ext cx="2405063" cy="645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5962" cy="6451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46ADF-37A9-4691-A339-733FAFF989AE}" type="datetimeFigureOut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DCCCB-5013-4926-ADF7-EF0A00E7D325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918983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10693400" cy="7562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831850" y="1463675"/>
            <a:ext cx="901541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l-GR" smtClean="0"/>
              <a:t>Click to edit Master title style</a:t>
            </a:r>
            <a:endParaRPr lang="el-GR" altLang="el-GR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2297113"/>
            <a:ext cx="9618663" cy="455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4306" tIns="52153" rIns="104306" bIns="5215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 smtClean="0"/>
              <a:t>Click to edit Master text styles</a:t>
            </a:r>
          </a:p>
          <a:p>
            <a:pPr lvl="1"/>
            <a:r>
              <a:rPr lang="en-US" altLang="el-GR" smtClean="0"/>
              <a:t>Second level</a:t>
            </a:r>
          </a:p>
          <a:p>
            <a:pPr lvl="2"/>
            <a:r>
              <a:rPr lang="en-US" altLang="el-GR" smtClean="0"/>
              <a:t>Third level</a:t>
            </a:r>
          </a:p>
          <a:p>
            <a:pPr lvl="3"/>
            <a:r>
              <a:rPr lang="en-US" altLang="el-GR" smtClean="0"/>
              <a:t>Fourth level</a:t>
            </a:r>
          </a:p>
          <a:p>
            <a:pPr lvl="4"/>
            <a:r>
              <a:rPr lang="en-US" altLang="el-GR" smtClean="0"/>
              <a:t>Fifth level</a:t>
            </a:r>
            <a:endParaRPr lang="el-GR" altLang="el-GR" smtClean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132763" y="7048500"/>
            <a:ext cx="1871662" cy="2778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 defTabSz="1043056" eaLnBrk="1" fontAlgn="auto" hangingPunct="1">
              <a:spcBef>
                <a:spcPts val="0"/>
              </a:spcBef>
              <a:spcAft>
                <a:spcPts val="0"/>
              </a:spcAft>
              <a:defRPr sz="1800">
                <a:solidFill>
                  <a:srgbClr val="F6B81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83775" y="7021513"/>
            <a:ext cx="693738" cy="401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fld id="{E08E3753-3F7B-4DBA-892B-A374947920D2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  <p:sp>
        <p:nvSpPr>
          <p:cNvPr id="11" name="Footer Placeholder 4"/>
          <p:cNvSpPr txBox="1">
            <a:spLocks/>
          </p:cNvSpPr>
          <p:nvPr userDrawn="1"/>
        </p:nvSpPr>
        <p:spPr>
          <a:xfrm>
            <a:off x="1619250" y="347663"/>
            <a:ext cx="1655763" cy="431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defPPr>
              <a:defRPr lang="el-GR"/>
            </a:defPPr>
            <a:lvl1pPr marL="0" algn="l" defTabSz="1043056" rtl="0" eaLnBrk="1" latinLnBrk="0" hangingPunct="1">
              <a:defRPr sz="1800" kern="1200">
                <a:solidFill>
                  <a:srgbClr val="F6B81C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21528" algn="l" defTabSz="1043056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l-GR" sz="2800" dirty="0" smtClean="0"/>
              <a:t>ΕΚΤ</a:t>
            </a:r>
          </a:p>
        </p:txBody>
      </p:sp>
      <p:sp>
        <p:nvSpPr>
          <p:cNvPr id="12" name="Title Placeholder 1"/>
          <p:cNvSpPr txBox="1">
            <a:spLocks/>
          </p:cNvSpPr>
          <p:nvPr userDrawn="1"/>
        </p:nvSpPr>
        <p:spPr>
          <a:xfrm>
            <a:off x="3482975" y="347663"/>
            <a:ext cx="3721100" cy="431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algn="l" defTabSz="1043056" rtl="0" eaLnBrk="1" latinLnBrk="0" hangingPunct="1">
              <a:spcBef>
                <a:spcPct val="0"/>
              </a:spcBef>
              <a:buNone/>
              <a:defRPr sz="3600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2800" dirty="0" smtClean="0">
                <a:solidFill>
                  <a:schemeClr val="bg1">
                    <a:lumMod val="85000"/>
                  </a:schemeClr>
                </a:solidFill>
              </a:rPr>
              <a:t>Access to Knowledge</a:t>
            </a:r>
            <a:endParaRPr lang="el-GR" sz="2800" dirty="0">
              <a:solidFill>
                <a:schemeClr val="bg1">
                  <a:lumMod val="8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18" r:id="rId1"/>
    <p:sldLayoutId id="2147484619" r:id="rId2"/>
    <p:sldLayoutId id="2147484620" r:id="rId3"/>
    <p:sldLayoutId id="2147484621" r:id="rId4"/>
    <p:sldLayoutId id="2147484622" r:id="rId5"/>
    <p:sldLayoutId id="2147484623" r:id="rId6"/>
    <p:sldLayoutId id="2147484624" r:id="rId7"/>
    <p:sldLayoutId id="2147484625" r:id="rId8"/>
    <p:sldLayoutId id="2147484626" r:id="rId9"/>
    <p:sldLayoutId id="2147484627" r:id="rId10"/>
    <p:sldLayoutId id="2147484628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1042988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C00000"/>
          </a:solidFill>
          <a:latin typeface="+mj-lt"/>
          <a:ea typeface="+mj-ea"/>
          <a:cs typeface="+mj-cs"/>
        </a:defRPr>
      </a:lvl1pPr>
      <a:lvl2pPr algn="l" defTabSz="1042988" rtl="0" eaLnBrk="0" fontAlgn="base" hangingPunct="0">
        <a:spcBef>
          <a:spcPct val="0"/>
        </a:spcBef>
        <a:spcAft>
          <a:spcPct val="0"/>
        </a:spcAft>
        <a:defRPr sz="3600">
          <a:solidFill>
            <a:srgbClr val="C00000"/>
          </a:solidFill>
          <a:latin typeface="Calibri" pitchFamily="34" charset="0"/>
        </a:defRPr>
      </a:lvl2pPr>
      <a:lvl3pPr algn="l" defTabSz="1042988" rtl="0" eaLnBrk="0" fontAlgn="base" hangingPunct="0">
        <a:spcBef>
          <a:spcPct val="0"/>
        </a:spcBef>
        <a:spcAft>
          <a:spcPct val="0"/>
        </a:spcAft>
        <a:defRPr sz="3600">
          <a:solidFill>
            <a:srgbClr val="C00000"/>
          </a:solidFill>
          <a:latin typeface="Calibri" pitchFamily="34" charset="0"/>
        </a:defRPr>
      </a:lvl3pPr>
      <a:lvl4pPr algn="l" defTabSz="1042988" rtl="0" eaLnBrk="0" fontAlgn="base" hangingPunct="0">
        <a:spcBef>
          <a:spcPct val="0"/>
        </a:spcBef>
        <a:spcAft>
          <a:spcPct val="0"/>
        </a:spcAft>
        <a:defRPr sz="3600">
          <a:solidFill>
            <a:srgbClr val="C00000"/>
          </a:solidFill>
          <a:latin typeface="Calibri" pitchFamily="34" charset="0"/>
        </a:defRPr>
      </a:lvl4pPr>
      <a:lvl5pPr algn="l" defTabSz="1042988" rtl="0" eaLnBrk="0" fontAlgn="base" hangingPunct="0">
        <a:spcBef>
          <a:spcPct val="0"/>
        </a:spcBef>
        <a:spcAft>
          <a:spcPct val="0"/>
        </a:spcAft>
        <a:defRPr sz="3600">
          <a:solidFill>
            <a:srgbClr val="C00000"/>
          </a:solidFill>
          <a:latin typeface="Calibri" pitchFamily="34" charset="0"/>
        </a:defRPr>
      </a:lvl5pPr>
      <a:lvl6pPr marL="457200" algn="l" defTabSz="1042988" rtl="0" fontAlgn="base">
        <a:spcBef>
          <a:spcPct val="0"/>
        </a:spcBef>
        <a:spcAft>
          <a:spcPct val="0"/>
        </a:spcAft>
        <a:defRPr sz="3600">
          <a:solidFill>
            <a:srgbClr val="C00000"/>
          </a:solidFill>
          <a:latin typeface="Calibri" pitchFamily="34" charset="0"/>
        </a:defRPr>
      </a:lvl6pPr>
      <a:lvl7pPr marL="914400" algn="l" defTabSz="1042988" rtl="0" fontAlgn="base">
        <a:spcBef>
          <a:spcPct val="0"/>
        </a:spcBef>
        <a:spcAft>
          <a:spcPct val="0"/>
        </a:spcAft>
        <a:defRPr sz="3600">
          <a:solidFill>
            <a:srgbClr val="C00000"/>
          </a:solidFill>
          <a:latin typeface="Calibri" pitchFamily="34" charset="0"/>
        </a:defRPr>
      </a:lvl7pPr>
      <a:lvl8pPr marL="1371600" algn="l" defTabSz="1042988" rtl="0" fontAlgn="base">
        <a:spcBef>
          <a:spcPct val="0"/>
        </a:spcBef>
        <a:spcAft>
          <a:spcPct val="0"/>
        </a:spcAft>
        <a:defRPr sz="3600">
          <a:solidFill>
            <a:srgbClr val="C00000"/>
          </a:solidFill>
          <a:latin typeface="Calibri" pitchFamily="34" charset="0"/>
        </a:defRPr>
      </a:lvl8pPr>
      <a:lvl9pPr marL="1828800" algn="l" defTabSz="1042988" rtl="0" fontAlgn="base">
        <a:spcBef>
          <a:spcPct val="0"/>
        </a:spcBef>
        <a:spcAft>
          <a:spcPct val="0"/>
        </a:spcAft>
        <a:defRPr sz="3600">
          <a:solidFill>
            <a:srgbClr val="C00000"/>
          </a:solidFill>
          <a:latin typeface="Calibri" pitchFamily="34" charset="0"/>
        </a:defRPr>
      </a:lvl9pPr>
    </p:titleStyle>
    <p:bodyStyle>
      <a:lvl1pPr marL="390525" indent="-390525" algn="l" defTabSz="1042988" rtl="0" eaLnBrk="0" fontAlgn="base" hangingPunct="0">
        <a:spcBef>
          <a:spcPct val="20000"/>
        </a:spcBef>
        <a:spcAft>
          <a:spcPct val="0"/>
        </a:spcAft>
        <a:buClr>
          <a:srgbClr val="C00000"/>
        </a:buClr>
        <a:buSzPct val="120000"/>
        <a:buFont typeface="Arial" panose="020B0604020202020204" pitchFamily="34" charset="0"/>
        <a:buChar char="•"/>
        <a:defRPr sz="2400" kern="1200">
          <a:solidFill>
            <a:srgbClr val="404040"/>
          </a:solidFill>
          <a:latin typeface="+mn-lt"/>
          <a:ea typeface="+mn-ea"/>
          <a:cs typeface="+mn-cs"/>
        </a:defRPr>
      </a:lvl1pPr>
      <a:lvl2pPr marL="846138" indent="-325438" algn="l" defTabSz="1042988" rtl="0" eaLnBrk="0" fontAlgn="base" hangingPunct="0">
        <a:spcBef>
          <a:spcPct val="20000"/>
        </a:spcBef>
        <a:spcAft>
          <a:spcPct val="0"/>
        </a:spcAft>
        <a:buClr>
          <a:srgbClr val="C00000"/>
        </a:buClr>
        <a:buSzPct val="120000"/>
        <a:buFont typeface="Courier New" panose="02070309020205020404" pitchFamily="49" charset="0"/>
        <a:buChar char="o"/>
        <a:defRPr sz="2400" kern="1200">
          <a:solidFill>
            <a:srgbClr val="404040"/>
          </a:solidFill>
          <a:latin typeface="+mn-lt"/>
          <a:ea typeface="+mn-ea"/>
          <a:cs typeface="+mn-cs"/>
        </a:defRPr>
      </a:lvl2pPr>
      <a:lvl3pPr marL="1385888" indent="-342900" algn="l" defTabSz="1042988" rtl="0" eaLnBrk="0" fontAlgn="base" hangingPunct="0">
        <a:spcBef>
          <a:spcPct val="20000"/>
        </a:spcBef>
        <a:spcAft>
          <a:spcPct val="0"/>
        </a:spcAft>
        <a:buClr>
          <a:srgbClr val="C00000"/>
        </a:buClr>
        <a:buSzPct val="120000"/>
        <a:buFont typeface="Wingdings" panose="05000000000000000000" pitchFamily="2" charset="2"/>
        <a:buChar char="§"/>
        <a:defRPr sz="2400" kern="1200">
          <a:solidFill>
            <a:srgbClr val="404040"/>
          </a:solidFill>
          <a:latin typeface="+mn-lt"/>
          <a:ea typeface="+mn-ea"/>
          <a:cs typeface="+mn-cs"/>
        </a:defRPr>
      </a:lvl3pPr>
      <a:lvl4pPr marL="1824038" indent="-260350" algn="l" defTabSz="1042988" rtl="0" eaLnBrk="0" fontAlgn="base" hangingPunct="0">
        <a:spcBef>
          <a:spcPct val="20000"/>
        </a:spcBef>
        <a:spcAft>
          <a:spcPct val="0"/>
        </a:spcAft>
        <a:buClr>
          <a:srgbClr val="C00000"/>
        </a:buClr>
        <a:buSzPct val="120000"/>
        <a:buFont typeface="Arial" panose="020B0604020202020204" pitchFamily="34" charset="0"/>
        <a:buChar char="•"/>
        <a:defRPr sz="2400" kern="1200">
          <a:solidFill>
            <a:srgbClr val="404040"/>
          </a:solidFill>
          <a:latin typeface="+mn-lt"/>
          <a:ea typeface="+mn-ea"/>
          <a:cs typeface="+mn-cs"/>
        </a:defRPr>
      </a:lvl4pPr>
      <a:lvl5pPr marL="2346325" indent="-260350" algn="l" defTabSz="1042988" rtl="0" eaLnBrk="0" fontAlgn="base" hangingPunct="0">
        <a:spcBef>
          <a:spcPct val="20000"/>
        </a:spcBef>
        <a:spcAft>
          <a:spcPct val="0"/>
        </a:spcAft>
        <a:buClr>
          <a:srgbClr val="C00000"/>
        </a:buClr>
        <a:buSzPct val="120000"/>
        <a:buFont typeface="Arial" panose="020B0604020202020204" pitchFamily="34" charset="0"/>
        <a:buChar char="•"/>
        <a:defRPr sz="2400" kern="1200">
          <a:solidFill>
            <a:srgbClr val="404040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534988" y="303213"/>
            <a:ext cx="9623425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 smtClean="0"/>
              <a:t>Click to edit Master title style</a:t>
            </a:r>
            <a:endParaRPr lang="el-GR" altLang="el-GR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34988" y="1763713"/>
            <a:ext cx="9623425" cy="499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 smtClean="0"/>
              <a:t>Click to edit Master text styles</a:t>
            </a:r>
          </a:p>
          <a:p>
            <a:pPr lvl="1"/>
            <a:r>
              <a:rPr lang="en-US" altLang="el-GR" smtClean="0"/>
              <a:t>Second level</a:t>
            </a:r>
          </a:p>
          <a:p>
            <a:pPr lvl="2"/>
            <a:r>
              <a:rPr lang="en-US" altLang="el-GR" smtClean="0"/>
              <a:t>Third level</a:t>
            </a:r>
          </a:p>
          <a:p>
            <a:pPr lvl="3"/>
            <a:r>
              <a:rPr lang="en-US" altLang="el-GR" smtClean="0"/>
              <a:t>Fourth level</a:t>
            </a:r>
          </a:p>
          <a:p>
            <a:pPr lvl="4"/>
            <a:r>
              <a:rPr lang="en-US" altLang="el-GR" smtClean="0"/>
              <a:t>Fifth level</a:t>
            </a:r>
            <a:endParaRPr lang="el-GR" altLang="el-G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988" y="7008813"/>
            <a:ext cx="2495550" cy="401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C137D90-272E-4F0B-8CA4-FB18132C3F2F}" type="datetimeFigureOut">
              <a:rPr lang="el-GR"/>
              <a:pPr>
                <a:defRPr/>
              </a:pPr>
              <a:t>9/6/2016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52838" y="7008813"/>
            <a:ext cx="3387725" cy="401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62863" y="7008813"/>
            <a:ext cx="2495550" cy="401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5AC6F91-D092-41A4-90AE-1A6D2353082A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07" r:id="rId1"/>
    <p:sldLayoutId id="2147484608" r:id="rId2"/>
    <p:sldLayoutId id="2147484609" r:id="rId3"/>
    <p:sldLayoutId id="2147484610" r:id="rId4"/>
    <p:sldLayoutId id="2147484611" r:id="rId5"/>
    <p:sldLayoutId id="2147484612" r:id="rId6"/>
    <p:sldLayoutId id="2147484613" r:id="rId7"/>
    <p:sldLayoutId id="2147484614" r:id="rId8"/>
    <p:sldLayoutId id="2147484615" r:id="rId9"/>
    <p:sldLayoutId id="2147484616" r:id="rId10"/>
    <p:sldLayoutId id="214748461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ebgate.ec.europa.eu/fpfis/mwikis/sdmx/index.php/SDMX_DSD_availability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metrics.ekt.gr/en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707688" cy="756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itle 1"/>
          <p:cNvSpPr>
            <a:spLocks noGrp="1"/>
          </p:cNvSpPr>
          <p:nvPr>
            <p:ph type="ctrTitle"/>
          </p:nvPr>
        </p:nvSpPr>
        <p:spPr>
          <a:xfrm>
            <a:off x="4775200" y="2636878"/>
            <a:ext cx="4005263" cy="1107996"/>
          </a:xfrm>
        </p:spPr>
        <p:txBody>
          <a:bodyPr/>
          <a:lstStyle/>
          <a:p>
            <a:r>
              <a:rPr lang="en-US" altLang="en-US" sz="2400" dirty="0">
                <a:solidFill>
                  <a:schemeClr val="bg1"/>
                </a:solidFill>
              </a:rPr>
              <a:t>R&amp;D Statistics Information System: An Interoperability Tail between CERIF and SDMX</a:t>
            </a:r>
            <a:endParaRPr lang="el-GR" altLang="en-US" sz="2400" dirty="0" smtClean="0">
              <a:solidFill>
                <a:schemeClr val="bg1"/>
              </a:solidFill>
            </a:endParaRPr>
          </a:p>
        </p:txBody>
      </p:sp>
      <p:sp>
        <p:nvSpPr>
          <p:cNvPr id="16388" name="Title 1"/>
          <p:cNvSpPr txBox="1">
            <a:spLocks/>
          </p:cNvSpPr>
          <p:nvPr/>
        </p:nvSpPr>
        <p:spPr bwMode="auto">
          <a:xfrm>
            <a:off x="5080000" y="4183063"/>
            <a:ext cx="36734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marL="176213" indent="-176213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ts val="600"/>
              </a:spcBef>
            </a:pPr>
            <a:r>
              <a:rPr lang="en-US" altLang="el-GR" sz="1600" dirty="0">
                <a:solidFill>
                  <a:srgbClr val="FFC000"/>
                </a:solidFill>
              </a:rPr>
              <a:t>Dimitris Karaiskos</a:t>
            </a:r>
          </a:p>
          <a:p>
            <a:pPr algn="r" eaLnBrk="1" hangingPunct="1">
              <a:spcBef>
                <a:spcPts val="600"/>
              </a:spcBef>
            </a:pPr>
            <a:r>
              <a:rPr lang="en-US" altLang="el-GR" sz="1600" dirty="0" smtClean="0">
                <a:solidFill>
                  <a:srgbClr val="FFC000"/>
                </a:solidFill>
              </a:rPr>
              <a:t>Dimitrios Xinidis, Vasilis Bonis</a:t>
            </a:r>
            <a:endParaRPr lang="en-US" altLang="el-GR" sz="1600" dirty="0">
              <a:solidFill>
                <a:srgbClr val="FFC000"/>
              </a:solidFill>
            </a:endParaRPr>
          </a:p>
          <a:p>
            <a:pPr algn="r" eaLnBrk="1" hangingPunct="1">
              <a:spcBef>
                <a:spcPts val="600"/>
              </a:spcBef>
            </a:pPr>
            <a:r>
              <a:rPr lang="en-US" altLang="el-GR" sz="1600" b="1" dirty="0">
                <a:solidFill>
                  <a:srgbClr val="FFC000"/>
                </a:solidFill>
              </a:rPr>
              <a:t>National Documentation Centre / National Hellenic Research Foundation, Greece</a:t>
            </a:r>
            <a:endParaRPr lang="el-GR" altLang="el-GR" sz="1600" b="1" dirty="0">
              <a:solidFill>
                <a:srgbClr val="FFC000"/>
              </a:solidFill>
            </a:endParaRPr>
          </a:p>
        </p:txBody>
      </p:sp>
      <p:sp>
        <p:nvSpPr>
          <p:cNvPr id="16389" name="Slide Number Placeholder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508F6E7-2E5D-4DA3-8623-B0C2576F400C}" type="slidenum">
              <a:rPr lang="el-GR" altLang="el-GR" sz="1200" smtClean="0">
                <a:solidFill>
                  <a:srgbClr val="D23A10"/>
                </a:solidFill>
              </a:rPr>
              <a:pPr/>
              <a:t>1</a:t>
            </a:fld>
            <a:endParaRPr lang="el-GR" altLang="el-GR" sz="1200" smtClean="0">
              <a:solidFill>
                <a:srgbClr val="D23A1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831850" y="1409700"/>
            <a:ext cx="9015413" cy="554038"/>
          </a:xfrm>
        </p:spPr>
        <p:txBody>
          <a:bodyPr/>
          <a:lstStyle/>
          <a:p>
            <a:r>
              <a:rPr lang="en-US" altLang="en-US" smtClean="0"/>
              <a:t>Outline</a:t>
            </a:r>
            <a:endParaRPr lang="el-GR" altLang="en-US" smtClean="0"/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831850" y="2170113"/>
            <a:ext cx="9618663" cy="4683125"/>
          </a:xfrm>
        </p:spPr>
        <p:txBody>
          <a:bodyPr/>
          <a:lstStyle/>
          <a:p>
            <a:r>
              <a:rPr lang="en-GB" dirty="0" smtClean="0"/>
              <a:t>Research &amp; Development (R&amp;D) Statistics</a:t>
            </a:r>
            <a:endParaRPr lang="el-GR" altLang="en-US" dirty="0" smtClean="0"/>
          </a:p>
          <a:p>
            <a:r>
              <a:rPr lang="en-US" altLang="en-US" dirty="0" smtClean="0"/>
              <a:t>SDMX Standard</a:t>
            </a:r>
            <a:endParaRPr lang="en-US" altLang="en-US" dirty="0"/>
          </a:p>
          <a:p>
            <a:r>
              <a:rPr lang="en-GB" dirty="0"/>
              <a:t>SDMX Reference Infrastructure (SDMX-RI</a:t>
            </a:r>
            <a:r>
              <a:rPr lang="en-GB" dirty="0" smtClean="0"/>
              <a:t>)</a:t>
            </a:r>
          </a:p>
          <a:p>
            <a:r>
              <a:rPr lang="en-GB" dirty="0"/>
              <a:t>R&amp;D Statistics Information </a:t>
            </a:r>
            <a:r>
              <a:rPr lang="en-GB" dirty="0" smtClean="0"/>
              <a:t>System</a:t>
            </a:r>
          </a:p>
          <a:p>
            <a:r>
              <a:rPr lang="en-GB" dirty="0"/>
              <a:t>Interoperability between CERIF and </a:t>
            </a:r>
            <a:r>
              <a:rPr lang="en-GB" dirty="0" smtClean="0"/>
              <a:t>SDMX</a:t>
            </a:r>
          </a:p>
          <a:p>
            <a:r>
              <a:rPr lang="en-GB" dirty="0" smtClean="0"/>
              <a:t>Conclusions </a:t>
            </a:r>
            <a:r>
              <a:rPr lang="en-GB" dirty="0"/>
              <a:t>and further steps</a:t>
            </a:r>
            <a:endParaRPr lang="el-GR" altLang="en-US" dirty="0" smtClean="0"/>
          </a:p>
          <a:p>
            <a:endParaRPr lang="el-GR" altLang="en-US" dirty="0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B272AB4-3F7C-4DA0-87BC-6519069E5483}" type="slidenum">
              <a:rPr lang="el-GR" altLang="el-GR" sz="1200" smtClean="0"/>
              <a:pPr/>
              <a:t>2</a:t>
            </a:fld>
            <a:endParaRPr lang="el-GR" altLang="el-GR" sz="1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31974" y="1409130"/>
            <a:ext cx="9015320" cy="553998"/>
          </a:xfrm>
        </p:spPr>
        <p:txBody>
          <a:bodyPr/>
          <a:lstStyle/>
          <a:p>
            <a:r>
              <a:rPr lang="en-GB" dirty="0"/>
              <a:t>Research &amp; Development (R&amp;D) </a:t>
            </a:r>
            <a:r>
              <a:rPr lang="en-GB" dirty="0" smtClean="0"/>
              <a:t>Statistics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R&amp;D Statistics provide information </a:t>
            </a:r>
            <a:r>
              <a:rPr lang="en-US" dirty="0" smtClean="0"/>
              <a:t>regarding </a:t>
            </a:r>
            <a:r>
              <a:rPr lang="en-GB" b="1" dirty="0" smtClean="0"/>
              <a:t>R&amp;D </a:t>
            </a:r>
            <a:r>
              <a:rPr lang="en-GB" b="1" dirty="0"/>
              <a:t>expenditure </a:t>
            </a:r>
            <a:r>
              <a:rPr lang="en-GB" dirty="0"/>
              <a:t>and </a:t>
            </a:r>
            <a:r>
              <a:rPr lang="en-GB" b="1" dirty="0"/>
              <a:t>R&amp;D personnel</a:t>
            </a:r>
            <a:r>
              <a:rPr lang="en-GB" dirty="0"/>
              <a:t> at the </a:t>
            </a:r>
            <a:r>
              <a:rPr lang="en-GB" b="1" dirty="0"/>
              <a:t>country </a:t>
            </a:r>
            <a:r>
              <a:rPr lang="en-GB" b="1" dirty="0" smtClean="0"/>
              <a:t>level</a:t>
            </a:r>
          </a:p>
          <a:p>
            <a:endParaRPr lang="en-GB" b="1" dirty="0"/>
          </a:p>
          <a:p>
            <a:r>
              <a:rPr lang="en-GB" b="1" dirty="0" smtClean="0"/>
              <a:t>form </a:t>
            </a:r>
            <a:r>
              <a:rPr lang="en-GB" b="1" dirty="0"/>
              <a:t>the basis </a:t>
            </a:r>
            <a:r>
              <a:rPr lang="en-GB" dirty="0"/>
              <a:t>for the development and monitoring of </a:t>
            </a:r>
            <a:r>
              <a:rPr lang="en-GB" b="1" dirty="0" smtClean="0"/>
              <a:t>research policies </a:t>
            </a:r>
            <a:r>
              <a:rPr lang="en-GB" dirty="0"/>
              <a:t>at European and national </a:t>
            </a:r>
            <a:r>
              <a:rPr lang="en-GB" dirty="0" smtClean="0"/>
              <a:t>level</a:t>
            </a:r>
          </a:p>
          <a:p>
            <a:pPr lvl="1"/>
            <a:r>
              <a:rPr lang="en-GB" dirty="0" smtClean="0"/>
              <a:t>EU2020 </a:t>
            </a:r>
            <a:r>
              <a:rPr lang="en-GB" dirty="0"/>
              <a:t>headline target of </a:t>
            </a:r>
            <a:r>
              <a:rPr lang="en-GB" b="1" dirty="0"/>
              <a:t>investing 3% of the EU GDP on R&amp;D </a:t>
            </a:r>
            <a:r>
              <a:rPr lang="en-GB" dirty="0"/>
              <a:t>(monitored by the </a:t>
            </a:r>
            <a:r>
              <a:rPr lang="en-GB" b="1" dirty="0" smtClean="0"/>
              <a:t>R&amp;D intensity</a:t>
            </a:r>
            <a:r>
              <a:rPr lang="en-GB" dirty="0" smtClean="0"/>
              <a:t> indicator)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have </a:t>
            </a:r>
            <a:r>
              <a:rPr lang="en-GB" dirty="0"/>
              <a:t>been </a:t>
            </a:r>
            <a:r>
              <a:rPr lang="en-GB" b="1" dirty="0"/>
              <a:t>linked to the economic development </a:t>
            </a:r>
            <a:r>
              <a:rPr lang="en-GB" dirty="0"/>
              <a:t>of a </a:t>
            </a:r>
            <a:r>
              <a:rPr lang="en-GB" dirty="0" smtClean="0"/>
              <a:t>country</a:t>
            </a:r>
          </a:p>
          <a:p>
            <a:pPr lvl="1"/>
            <a:r>
              <a:rPr lang="en-GB" b="1" dirty="0"/>
              <a:t>R&amp;D Expenditure </a:t>
            </a:r>
            <a:r>
              <a:rPr lang="en-GB" dirty="0" smtClean="0"/>
              <a:t>since 2008 is treated as a </a:t>
            </a:r>
            <a:r>
              <a:rPr lang="en-GB" b="1" dirty="0" smtClean="0"/>
              <a:t>capital investment </a:t>
            </a:r>
            <a:r>
              <a:rPr lang="en-GB" dirty="0" smtClean="0"/>
              <a:t>- used to be a </a:t>
            </a:r>
            <a:r>
              <a:rPr lang="en-US" dirty="0" smtClean="0"/>
              <a:t>consumption</a:t>
            </a:r>
            <a:r>
              <a:rPr lang="en-GB" dirty="0" smtClean="0"/>
              <a:t>-</a:t>
            </a:r>
            <a:r>
              <a:rPr lang="en-GB" b="1" dirty="0" smtClean="0"/>
              <a:t> </a:t>
            </a:r>
            <a:r>
              <a:rPr lang="en-GB" dirty="0" smtClean="0"/>
              <a:t>in the </a:t>
            </a:r>
            <a:r>
              <a:rPr lang="en-GB" b="1" dirty="0" smtClean="0"/>
              <a:t>national GDP</a:t>
            </a:r>
            <a:r>
              <a:rPr lang="en-GB" dirty="0" smtClean="0"/>
              <a:t> (System of National Accounts)</a:t>
            </a:r>
          </a:p>
          <a:p>
            <a:pPr lvl="1"/>
            <a:endParaRPr lang="en-GB" dirty="0" smtClean="0"/>
          </a:p>
          <a:p>
            <a:pPr lvl="1"/>
            <a:endParaRPr lang="en-GB" b="1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404594-C8A7-4F5E-8A8C-3541373A9D78}" type="slidenum">
              <a:rPr lang="el-GR" altLang="el-GR" smtClean="0"/>
              <a:pPr>
                <a:defRPr/>
              </a:pPr>
              <a:t>3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594310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31974" y="1409130"/>
            <a:ext cx="9015320" cy="553998"/>
          </a:xfrm>
        </p:spPr>
        <p:txBody>
          <a:bodyPr/>
          <a:lstStyle/>
          <a:p>
            <a:r>
              <a:rPr lang="en-GB" dirty="0"/>
              <a:t>Research &amp; Development (R&amp;D) </a:t>
            </a:r>
            <a:r>
              <a:rPr lang="en-GB" dirty="0" smtClean="0"/>
              <a:t>Statistics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dirty="0" smtClean="0"/>
              <a:t>R&amp;D </a:t>
            </a:r>
            <a:r>
              <a:rPr lang="en-GB" b="1" dirty="0"/>
              <a:t>data collection </a:t>
            </a:r>
            <a:r>
              <a:rPr lang="en-GB" dirty="0"/>
              <a:t>is </a:t>
            </a:r>
            <a:r>
              <a:rPr lang="en-GB" dirty="0" smtClean="0"/>
              <a:t>framed by </a:t>
            </a:r>
            <a:r>
              <a:rPr lang="en-GB" dirty="0"/>
              <a:t>EC regulations 995/2012</a:t>
            </a:r>
          </a:p>
          <a:p>
            <a:pPr lvl="1"/>
            <a:r>
              <a:rPr lang="en-US" b="1" dirty="0"/>
              <a:t>Annual</a:t>
            </a:r>
            <a:r>
              <a:rPr lang="en-US" dirty="0"/>
              <a:t> statistical </a:t>
            </a:r>
            <a:r>
              <a:rPr lang="en-US" b="1" dirty="0"/>
              <a:t>survey</a:t>
            </a:r>
          </a:p>
          <a:p>
            <a:pPr lvl="1"/>
            <a:r>
              <a:rPr lang="en-GB" dirty="0"/>
              <a:t>Carried out on a </a:t>
            </a:r>
            <a:r>
              <a:rPr lang="en-GB" b="1" dirty="0"/>
              <a:t>mandatory</a:t>
            </a:r>
            <a:r>
              <a:rPr lang="en-GB" dirty="0"/>
              <a:t> basis by </a:t>
            </a:r>
            <a:r>
              <a:rPr lang="en-GB" b="1" dirty="0"/>
              <a:t>each </a:t>
            </a:r>
            <a:r>
              <a:rPr lang="en-GB" b="1" dirty="0" smtClean="0"/>
              <a:t>country</a:t>
            </a:r>
            <a:endParaRPr lang="en-US" dirty="0"/>
          </a:p>
          <a:p>
            <a:pPr lvl="1"/>
            <a:r>
              <a:rPr lang="en-GB" dirty="0" smtClean="0"/>
              <a:t>Performed on </a:t>
            </a:r>
            <a:r>
              <a:rPr lang="en-GB" b="1" dirty="0" smtClean="0"/>
              <a:t>R&amp;D </a:t>
            </a:r>
            <a:r>
              <a:rPr lang="en-GB" b="1" dirty="0"/>
              <a:t>performing entities </a:t>
            </a:r>
            <a:r>
              <a:rPr lang="en-GB" dirty="0"/>
              <a:t>in private and public sectors (</a:t>
            </a:r>
            <a:r>
              <a:rPr lang="en-US" b="1" dirty="0"/>
              <a:t>HES</a:t>
            </a:r>
            <a:r>
              <a:rPr lang="en-US" dirty="0"/>
              <a:t> – Higher Education Sector, </a:t>
            </a:r>
            <a:r>
              <a:rPr lang="en-US" b="1" dirty="0"/>
              <a:t>GOV</a:t>
            </a:r>
            <a:r>
              <a:rPr lang="en-US" dirty="0"/>
              <a:t> – Government Sector, </a:t>
            </a:r>
            <a:r>
              <a:rPr lang="en-US" b="1" dirty="0"/>
              <a:t>BES</a:t>
            </a:r>
            <a:r>
              <a:rPr lang="en-US" dirty="0"/>
              <a:t> – Business Sector, </a:t>
            </a:r>
            <a:r>
              <a:rPr lang="en-US" b="1" dirty="0"/>
              <a:t>PNP</a:t>
            </a:r>
            <a:r>
              <a:rPr lang="en-US" dirty="0"/>
              <a:t> – Private Non-Profit Sector</a:t>
            </a:r>
            <a:r>
              <a:rPr lang="en-GB" dirty="0"/>
              <a:t>)</a:t>
            </a:r>
          </a:p>
          <a:p>
            <a:pPr lvl="1"/>
            <a:r>
              <a:rPr lang="en-GB" dirty="0"/>
              <a:t>Based on methodological </a:t>
            </a:r>
            <a:r>
              <a:rPr lang="en-GB" b="1" dirty="0"/>
              <a:t>manuals</a:t>
            </a:r>
            <a:r>
              <a:rPr lang="en-GB" dirty="0"/>
              <a:t> (</a:t>
            </a:r>
            <a:r>
              <a:rPr lang="en-US" b="1" dirty="0"/>
              <a:t>OECD's </a:t>
            </a:r>
            <a:r>
              <a:rPr lang="en-US" b="1" dirty="0" err="1"/>
              <a:t>Frascati</a:t>
            </a:r>
            <a:r>
              <a:rPr lang="en-US" b="1" dirty="0"/>
              <a:t> Manual</a:t>
            </a:r>
            <a:r>
              <a:rPr lang="en-US" dirty="0"/>
              <a:t>, Oslo Manual, Canberra Manual</a:t>
            </a:r>
            <a:r>
              <a:rPr lang="en-US" dirty="0" smtClean="0"/>
              <a:t>)</a:t>
            </a:r>
          </a:p>
          <a:p>
            <a:pPr lvl="1"/>
            <a:r>
              <a:rPr lang="en-GB" b="1" dirty="0"/>
              <a:t>R&amp;D statistics </a:t>
            </a:r>
            <a:r>
              <a:rPr lang="en-GB" dirty="0"/>
              <a:t>are </a:t>
            </a:r>
            <a:r>
              <a:rPr lang="en-GB" dirty="0" smtClean="0"/>
              <a:t>computed at the </a:t>
            </a:r>
            <a:r>
              <a:rPr lang="en-GB" b="1" dirty="0"/>
              <a:t>country level </a:t>
            </a:r>
            <a:r>
              <a:rPr lang="en-GB" dirty="0" smtClean="0"/>
              <a:t>and </a:t>
            </a:r>
            <a:r>
              <a:rPr lang="en-GB" b="1" dirty="0" smtClean="0"/>
              <a:t>relayed </a:t>
            </a:r>
            <a:r>
              <a:rPr lang="en-GB" b="1" dirty="0"/>
              <a:t>to </a:t>
            </a:r>
            <a:r>
              <a:rPr lang="en-GB" dirty="0"/>
              <a:t>major statistical bodies, such as </a:t>
            </a:r>
            <a:r>
              <a:rPr lang="en-GB" b="1" dirty="0"/>
              <a:t>Eurostat</a:t>
            </a:r>
            <a:r>
              <a:rPr lang="en-GB" dirty="0"/>
              <a:t> and </a:t>
            </a:r>
            <a:r>
              <a:rPr lang="en-GB" b="1" dirty="0" smtClean="0"/>
              <a:t>OECD</a:t>
            </a:r>
          </a:p>
          <a:p>
            <a:endParaRPr lang="en-GB" dirty="0" smtClean="0"/>
          </a:p>
          <a:p>
            <a:r>
              <a:rPr lang="en-GB" b="1" dirty="0" smtClean="0"/>
              <a:t>National Documentation Centre of Greece (EKT) </a:t>
            </a:r>
            <a:r>
              <a:rPr lang="en-GB" dirty="0" smtClean="0"/>
              <a:t>is </a:t>
            </a:r>
            <a:r>
              <a:rPr lang="en-GB" dirty="0"/>
              <a:t>the </a:t>
            </a:r>
            <a:r>
              <a:rPr lang="en-GB" dirty="0" smtClean="0"/>
              <a:t>official organization </a:t>
            </a:r>
            <a:r>
              <a:rPr lang="en-GB" dirty="0"/>
              <a:t>for the collection and compilation of the </a:t>
            </a:r>
            <a:r>
              <a:rPr lang="en-GB" dirty="0" smtClean="0"/>
              <a:t>Greek R&amp;D </a:t>
            </a:r>
            <a:r>
              <a:rPr lang="en-GB" dirty="0"/>
              <a:t>statistics</a:t>
            </a:r>
            <a:endParaRPr lang="en-US" b="1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404594-C8A7-4F5E-8A8C-3541373A9D78}" type="slidenum">
              <a:rPr lang="el-GR" altLang="el-GR" smtClean="0"/>
              <a:pPr>
                <a:defRPr/>
              </a:pPr>
              <a:t>4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80250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31974" y="1132131"/>
            <a:ext cx="9015320" cy="1107996"/>
          </a:xfrm>
        </p:spPr>
        <p:txBody>
          <a:bodyPr/>
          <a:lstStyle/>
          <a:p>
            <a:r>
              <a:rPr lang="en-US" dirty="0" smtClean="0"/>
              <a:t>Statistical Data and Metadata </a:t>
            </a:r>
            <a:r>
              <a:rPr lang="en-US" dirty="0" err="1" smtClean="0"/>
              <a:t>eXchange</a:t>
            </a:r>
            <a:r>
              <a:rPr lang="en-US" dirty="0" smtClean="0"/>
              <a:t> (SDMX) Standard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R&amp;D statistics </a:t>
            </a:r>
            <a:r>
              <a:rPr lang="en-GB" dirty="0" smtClean="0"/>
              <a:t>will be </a:t>
            </a:r>
            <a:r>
              <a:rPr lang="en-GB" b="1" dirty="0" smtClean="0"/>
              <a:t>relayed </a:t>
            </a:r>
            <a:r>
              <a:rPr lang="en-GB" b="1" dirty="0"/>
              <a:t>to </a:t>
            </a:r>
            <a:r>
              <a:rPr lang="en-GB" b="1" dirty="0" smtClean="0"/>
              <a:t>Eurostat using SDMX format </a:t>
            </a:r>
            <a:r>
              <a:rPr lang="en-GB" dirty="0" smtClean="0"/>
              <a:t>(compulsory from </a:t>
            </a:r>
            <a:r>
              <a:rPr lang="en-GB" smtClean="0"/>
              <a:t>June 2017 </a:t>
            </a:r>
            <a:r>
              <a:rPr lang="en-GB" dirty="0" smtClean="0"/>
              <a:t>and onwards)</a:t>
            </a:r>
          </a:p>
          <a:p>
            <a:pPr lvl="1"/>
            <a:r>
              <a:rPr lang="en-GB" dirty="0" smtClean="0"/>
              <a:t>Data exchange now is occurring using excel files</a:t>
            </a:r>
          </a:p>
          <a:p>
            <a:pPr lvl="1"/>
            <a:r>
              <a:rPr lang="en-GB" dirty="0" smtClean="0"/>
              <a:t>SDMX data exchange pilot running from 2014</a:t>
            </a:r>
            <a:endParaRPr lang="en-US" dirty="0" smtClean="0"/>
          </a:p>
          <a:p>
            <a:endParaRPr lang="en-US" dirty="0" smtClean="0"/>
          </a:p>
          <a:p>
            <a:r>
              <a:rPr lang="en-US" b="1" dirty="0" smtClean="0"/>
              <a:t>SDMX standard</a:t>
            </a:r>
            <a:r>
              <a:rPr lang="en-US" dirty="0" smtClean="0"/>
              <a:t>:</a:t>
            </a:r>
          </a:p>
          <a:p>
            <a:pPr lvl="1"/>
            <a:r>
              <a:rPr lang="en-US" dirty="0" smtClean="0"/>
              <a:t>provides a </a:t>
            </a:r>
            <a:r>
              <a:rPr lang="en-GB" dirty="0" smtClean="0"/>
              <a:t>common </a:t>
            </a:r>
            <a:r>
              <a:rPr lang="en-GB" dirty="0"/>
              <a:t>model for the </a:t>
            </a:r>
            <a:r>
              <a:rPr lang="en-GB" b="1" dirty="0"/>
              <a:t>representation of statistical data </a:t>
            </a:r>
            <a:r>
              <a:rPr lang="en-GB" b="1" dirty="0" smtClean="0"/>
              <a:t>and metadata</a:t>
            </a:r>
          </a:p>
          <a:p>
            <a:pPr lvl="1"/>
            <a:r>
              <a:rPr lang="en-GB" dirty="0" smtClean="0"/>
              <a:t>provides </a:t>
            </a:r>
            <a:r>
              <a:rPr lang="en-GB" dirty="0"/>
              <a:t>a set of </a:t>
            </a:r>
            <a:r>
              <a:rPr lang="en-GB" b="1" dirty="0"/>
              <a:t>guidelines</a:t>
            </a:r>
            <a:r>
              <a:rPr lang="en-GB" dirty="0"/>
              <a:t> </a:t>
            </a:r>
            <a:r>
              <a:rPr lang="en-GB" dirty="0" smtClean="0"/>
              <a:t>for </a:t>
            </a:r>
            <a:r>
              <a:rPr lang="en-GB" b="1" dirty="0"/>
              <a:t>exchanging </a:t>
            </a:r>
            <a:r>
              <a:rPr lang="en-GB" b="1" dirty="0" smtClean="0"/>
              <a:t>statistical </a:t>
            </a:r>
            <a:r>
              <a:rPr lang="en-GB" b="1" dirty="0"/>
              <a:t>information </a:t>
            </a:r>
            <a:r>
              <a:rPr lang="en-GB" dirty="0"/>
              <a:t>between </a:t>
            </a:r>
            <a:r>
              <a:rPr lang="en-GB" dirty="0" smtClean="0"/>
              <a:t>peers, </a:t>
            </a:r>
            <a:r>
              <a:rPr lang="en-GB" dirty="0"/>
              <a:t>e.g. </a:t>
            </a:r>
            <a:r>
              <a:rPr lang="en-GB" dirty="0" smtClean="0"/>
              <a:t>statistical bodies, organizations, states etc.</a:t>
            </a:r>
          </a:p>
          <a:p>
            <a:pPr lvl="1"/>
            <a:r>
              <a:rPr lang="en-GB" b="1" dirty="0"/>
              <a:t>ISO standard </a:t>
            </a:r>
            <a:r>
              <a:rPr lang="en-GB" dirty="0" smtClean="0"/>
              <a:t>since 2013 (ISO 17369:2013)</a:t>
            </a:r>
          </a:p>
          <a:p>
            <a:pPr lvl="1"/>
            <a:r>
              <a:rPr lang="en-GB" dirty="0"/>
              <a:t>SDMX message formats have two basic </a:t>
            </a:r>
            <a:r>
              <a:rPr lang="en-GB" dirty="0" smtClean="0"/>
              <a:t>expressions</a:t>
            </a:r>
          </a:p>
          <a:p>
            <a:pPr lvl="2"/>
            <a:r>
              <a:rPr lang="en-GB" b="1" dirty="0" smtClean="0"/>
              <a:t>SDMX-ML </a:t>
            </a:r>
            <a:r>
              <a:rPr lang="en-GB" b="1" dirty="0"/>
              <a:t>(using XML </a:t>
            </a:r>
            <a:r>
              <a:rPr lang="en-GB" b="1" dirty="0" smtClean="0"/>
              <a:t>syntax)</a:t>
            </a:r>
          </a:p>
          <a:p>
            <a:pPr lvl="2"/>
            <a:r>
              <a:rPr lang="en-GB" dirty="0" smtClean="0"/>
              <a:t>SDMX-EDI </a:t>
            </a:r>
            <a:r>
              <a:rPr lang="en-GB" dirty="0"/>
              <a:t>(using EDIFACT syntax and based on the GESMES/TS statistical message</a:t>
            </a:r>
            <a:r>
              <a:rPr lang="en-GB" dirty="0" smtClean="0"/>
              <a:t>)</a:t>
            </a:r>
            <a:endParaRPr lang="el-GR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404594-C8A7-4F5E-8A8C-3541373A9D78}" type="slidenum">
              <a:rPr lang="el-GR" altLang="el-GR" smtClean="0"/>
              <a:pPr>
                <a:defRPr/>
              </a:pPr>
              <a:t>5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55211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SDMX </a:t>
            </a:r>
            <a:r>
              <a:rPr lang="fr-FR" dirty="0"/>
              <a:t>Reference Infrastructure (SDMX-RI)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dirty="0"/>
              <a:t>Eurostat</a:t>
            </a:r>
            <a:r>
              <a:rPr lang="en-GB" dirty="0"/>
              <a:t> </a:t>
            </a:r>
            <a:r>
              <a:rPr lang="en-GB" b="1" dirty="0"/>
              <a:t>supports EU members to adopt SDMX </a:t>
            </a:r>
            <a:r>
              <a:rPr lang="en-GB" b="1" dirty="0" smtClean="0"/>
              <a:t>standard for </a:t>
            </a:r>
            <a:r>
              <a:rPr lang="en-GB" b="1" dirty="0"/>
              <a:t>data exchange </a:t>
            </a:r>
            <a:r>
              <a:rPr lang="en-GB" dirty="0"/>
              <a:t>by providing the SDMX Reference Infrastructure (SDMX-RI</a:t>
            </a:r>
            <a:r>
              <a:rPr lang="en-GB" dirty="0" smtClean="0"/>
              <a:t>)</a:t>
            </a:r>
          </a:p>
          <a:p>
            <a:endParaRPr lang="en-GB" dirty="0"/>
          </a:p>
          <a:p>
            <a:r>
              <a:rPr lang="en-GB" dirty="0"/>
              <a:t>SDMX-RI is a </a:t>
            </a:r>
            <a:r>
              <a:rPr lang="en-GB" b="1" dirty="0"/>
              <a:t>set of open source software tools </a:t>
            </a:r>
            <a:r>
              <a:rPr lang="en-GB" dirty="0" smtClean="0"/>
              <a:t>that an organization can pick and choose according to their business needs in SDMX data exchange</a:t>
            </a:r>
          </a:p>
          <a:p>
            <a:pPr lvl="1"/>
            <a:r>
              <a:rPr lang="en-GB" dirty="0" smtClean="0"/>
              <a:t>different types of </a:t>
            </a:r>
            <a:r>
              <a:rPr lang="en-GB" dirty="0"/>
              <a:t>SDMX </a:t>
            </a:r>
            <a:r>
              <a:rPr lang="en-GB" dirty="0" smtClean="0"/>
              <a:t>service </a:t>
            </a:r>
            <a:r>
              <a:rPr lang="en-US" dirty="0"/>
              <a:t>infrastructures for data exchange </a:t>
            </a:r>
            <a:r>
              <a:rPr lang="en-GB" dirty="0" smtClean="0"/>
              <a:t>are offered by </a:t>
            </a:r>
            <a:r>
              <a:rPr lang="en-GB" dirty="0"/>
              <a:t>SDMX-RI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SDMX-RI </a:t>
            </a:r>
            <a:r>
              <a:rPr lang="en-GB" b="1" dirty="0" smtClean="0"/>
              <a:t>provides</a:t>
            </a:r>
            <a:r>
              <a:rPr lang="en-GB" dirty="0" smtClean="0"/>
              <a:t>:</a:t>
            </a:r>
          </a:p>
          <a:p>
            <a:pPr lvl="1"/>
            <a:r>
              <a:rPr lang="en-GB" b="1" dirty="0" smtClean="0"/>
              <a:t>translation </a:t>
            </a:r>
            <a:r>
              <a:rPr lang="en-GB" dirty="0" smtClean="0"/>
              <a:t>of local (dissemination database) statistical </a:t>
            </a:r>
            <a:r>
              <a:rPr lang="en-GB" b="1" dirty="0" smtClean="0"/>
              <a:t>data</a:t>
            </a:r>
            <a:r>
              <a:rPr lang="en-GB" dirty="0" smtClean="0"/>
              <a:t> </a:t>
            </a:r>
            <a:r>
              <a:rPr lang="en-GB" dirty="0"/>
              <a:t>and structural </a:t>
            </a:r>
            <a:r>
              <a:rPr lang="en-GB" b="1" dirty="0"/>
              <a:t>metadata</a:t>
            </a:r>
            <a:r>
              <a:rPr lang="en-GB" dirty="0"/>
              <a:t> </a:t>
            </a:r>
            <a:r>
              <a:rPr lang="en-GB" dirty="0" smtClean="0"/>
              <a:t>into </a:t>
            </a:r>
            <a:r>
              <a:rPr lang="en-GB" b="1" dirty="0" smtClean="0"/>
              <a:t>SDMX format</a:t>
            </a:r>
          </a:p>
          <a:p>
            <a:pPr lvl="1"/>
            <a:r>
              <a:rPr lang="en-GB" b="1" dirty="0"/>
              <a:t>expose</a:t>
            </a:r>
            <a:r>
              <a:rPr lang="en-GB" dirty="0"/>
              <a:t> </a:t>
            </a:r>
            <a:r>
              <a:rPr lang="en-GB" dirty="0" smtClean="0"/>
              <a:t>of </a:t>
            </a:r>
            <a:r>
              <a:rPr lang="en-GB" b="1" dirty="0" smtClean="0"/>
              <a:t>SDMX formatted data </a:t>
            </a:r>
            <a:r>
              <a:rPr lang="en-GB" dirty="0" smtClean="0"/>
              <a:t>to </a:t>
            </a:r>
            <a:r>
              <a:rPr lang="en-GB" dirty="0"/>
              <a:t>the external world </a:t>
            </a:r>
            <a:r>
              <a:rPr lang="en-GB" dirty="0" smtClean="0"/>
              <a:t>via </a:t>
            </a:r>
            <a:r>
              <a:rPr lang="en-GB" b="1" dirty="0" smtClean="0"/>
              <a:t>web services</a:t>
            </a:r>
            <a:r>
              <a:rPr lang="en-GB" dirty="0" smtClean="0"/>
              <a:t> (</a:t>
            </a:r>
            <a:r>
              <a:rPr lang="en-GB" dirty="0"/>
              <a:t>REST API, SOAP</a:t>
            </a:r>
            <a:r>
              <a:rPr lang="en-GB" dirty="0" smtClean="0"/>
              <a:t>)</a:t>
            </a:r>
          </a:p>
          <a:p>
            <a:pPr lvl="1"/>
            <a:endParaRPr lang="en-GB" dirty="0" smtClean="0"/>
          </a:p>
          <a:p>
            <a:pPr lvl="1"/>
            <a:endParaRPr lang="el-GR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404594-C8A7-4F5E-8A8C-3541373A9D78}" type="slidenum">
              <a:rPr lang="el-GR" altLang="el-GR" smtClean="0"/>
              <a:pPr>
                <a:defRPr/>
              </a:pPr>
              <a:t>6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09886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31974" y="1409130"/>
            <a:ext cx="9015320" cy="553998"/>
          </a:xfrm>
        </p:spPr>
        <p:txBody>
          <a:bodyPr/>
          <a:lstStyle/>
          <a:p>
            <a:r>
              <a:rPr lang="en-GB" dirty="0"/>
              <a:t>R&amp;D Statistics Information System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EKT R&amp;D </a:t>
            </a:r>
            <a:r>
              <a:rPr lang="en-GB" dirty="0"/>
              <a:t>Statistics Information </a:t>
            </a:r>
            <a:r>
              <a:rPr lang="en-GB" dirty="0" smtClean="0"/>
              <a:t>System </a:t>
            </a:r>
            <a:r>
              <a:rPr lang="en-GB" b="1" dirty="0" smtClean="0"/>
              <a:t>serves </a:t>
            </a:r>
            <a:r>
              <a:rPr lang="en-GB" b="1" dirty="0"/>
              <a:t>the objectives </a:t>
            </a:r>
            <a:endParaRPr lang="en-GB" b="1" dirty="0" smtClean="0"/>
          </a:p>
          <a:p>
            <a:pPr lvl="1"/>
            <a:r>
              <a:rPr lang="en-GB" dirty="0" smtClean="0"/>
              <a:t>R&amp;D </a:t>
            </a:r>
            <a:r>
              <a:rPr lang="en-GB" b="1" dirty="0"/>
              <a:t>micro-data </a:t>
            </a:r>
            <a:r>
              <a:rPr lang="en-GB" b="1" dirty="0" smtClean="0"/>
              <a:t>collection</a:t>
            </a:r>
          </a:p>
          <a:p>
            <a:pPr lvl="1"/>
            <a:r>
              <a:rPr lang="en-GB" b="1" dirty="0" smtClean="0"/>
              <a:t>workflow-based</a:t>
            </a:r>
            <a:r>
              <a:rPr lang="en-GB" dirty="0" smtClean="0"/>
              <a:t> </a:t>
            </a:r>
            <a:r>
              <a:rPr lang="en-GB" dirty="0"/>
              <a:t>statistical </a:t>
            </a:r>
            <a:r>
              <a:rPr lang="en-GB" b="1" dirty="0" smtClean="0"/>
              <a:t>analysis</a:t>
            </a:r>
          </a:p>
          <a:p>
            <a:pPr lvl="1"/>
            <a:r>
              <a:rPr lang="en-GB" dirty="0" smtClean="0"/>
              <a:t>R&amp;D </a:t>
            </a:r>
            <a:r>
              <a:rPr lang="en-GB" b="1" dirty="0"/>
              <a:t>indicators </a:t>
            </a:r>
            <a:r>
              <a:rPr lang="en-GB" b="1" dirty="0" smtClean="0"/>
              <a:t>production</a:t>
            </a:r>
          </a:p>
          <a:p>
            <a:pPr lvl="1"/>
            <a:r>
              <a:rPr lang="en-GB" b="1" dirty="0" smtClean="0"/>
              <a:t>benchmarking</a:t>
            </a:r>
            <a:r>
              <a:rPr lang="en-GB" dirty="0" smtClean="0"/>
              <a:t> </a:t>
            </a:r>
            <a:r>
              <a:rPr lang="en-GB" dirty="0"/>
              <a:t>analysis with 3rd party datasets </a:t>
            </a:r>
            <a:endParaRPr lang="en-GB" dirty="0" smtClean="0"/>
          </a:p>
          <a:p>
            <a:pPr lvl="1"/>
            <a:r>
              <a:rPr lang="en-GB" dirty="0" smtClean="0"/>
              <a:t>provision </a:t>
            </a:r>
            <a:r>
              <a:rPr lang="en-GB" dirty="0"/>
              <a:t>of </a:t>
            </a:r>
            <a:r>
              <a:rPr lang="en-GB" b="1" dirty="0"/>
              <a:t>access to R&amp;D </a:t>
            </a:r>
            <a:r>
              <a:rPr lang="en-GB" b="1" dirty="0" smtClean="0"/>
              <a:t>statistics </a:t>
            </a:r>
            <a:r>
              <a:rPr lang="en-GB" dirty="0" smtClean="0"/>
              <a:t>to all stakeholders</a:t>
            </a:r>
          </a:p>
          <a:p>
            <a:endParaRPr lang="en-GB" dirty="0"/>
          </a:p>
          <a:p>
            <a:r>
              <a:rPr lang="en-GB" b="1" dirty="0" smtClean="0"/>
              <a:t>Comprised</a:t>
            </a:r>
            <a:r>
              <a:rPr lang="en-GB" dirty="0" smtClean="0"/>
              <a:t> </a:t>
            </a:r>
            <a:r>
              <a:rPr lang="en-GB" dirty="0" smtClean="0"/>
              <a:t>by </a:t>
            </a:r>
            <a:r>
              <a:rPr lang="en-GB" b="1" dirty="0"/>
              <a:t>four</a:t>
            </a:r>
            <a:r>
              <a:rPr lang="en-GB" dirty="0"/>
              <a:t> </a:t>
            </a:r>
            <a:r>
              <a:rPr lang="en-GB" b="1" dirty="0" smtClean="0"/>
              <a:t>subsystems</a:t>
            </a:r>
            <a:r>
              <a:rPr lang="en-GB" dirty="0" smtClean="0"/>
              <a:t>:</a:t>
            </a:r>
          </a:p>
          <a:p>
            <a:pPr lvl="1"/>
            <a:r>
              <a:rPr lang="en-GB" dirty="0" smtClean="0"/>
              <a:t>RDI </a:t>
            </a:r>
            <a:r>
              <a:rPr lang="en-GB" dirty="0"/>
              <a:t>Organisation </a:t>
            </a:r>
            <a:r>
              <a:rPr lang="en-GB" dirty="0" smtClean="0"/>
              <a:t>Registry</a:t>
            </a:r>
          </a:p>
          <a:p>
            <a:pPr lvl="1"/>
            <a:r>
              <a:rPr lang="en-GB" dirty="0" smtClean="0"/>
              <a:t>Online </a:t>
            </a:r>
            <a:r>
              <a:rPr lang="en-GB" dirty="0"/>
              <a:t>Data Collection </a:t>
            </a:r>
            <a:r>
              <a:rPr lang="en-GB" dirty="0" smtClean="0"/>
              <a:t>System</a:t>
            </a:r>
          </a:p>
          <a:p>
            <a:pPr lvl="1"/>
            <a:r>
              <a:rPr lang="en-GB" b="1" dirty="0" smtClean="0"/>
              <a:t>Data </a:t>
            </a:r>
            <a:r>
              <a:rPr lang="en-GB" b="1" dirty="0"/>
              <a:t>Management System (</a:t>
            </a:r>
            <a:r>
              <a:rPr lang="en-GB" b="1" dirty="0" smtClean="0"/>
              <a:t>DMS)</a:t>
            </a:r>
          </a:p>
          <a:p>
            <a:pPr lvl="1"/>
            <a:r>
              <a:rPr lang="en-GB" b="1" dirty="0" smtClean="0"/>
              <a:t>SDMX </a:t>
            </a:r>
            <a:r>
              <a:rPr lang="en-GB" b="1" dirty="0"/>
              <a:t>Reference Implementation</a:t>
            </a:r>
            <a:endParaRPr lang="el-GR" b="1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404594-C8A7-4F5E-8A8C-3541373A9D78}" type="slidenum">
              <a:rPr lang="el-GR" altLang="el-GR" smtClean="0"/>
              <a:pPr>
                <a:defRPr/>
              </a:pPr>
              <a:t>7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534862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R&amp;D Statistics Information </a:t>
            </a:r>
            <a:r>
              <a:rPr lang="en-GB" dirty="0" smtClean="0"/>
              <a:t>System Architecture</a:t>
            </a:r>
            <a:endParaRPr lang="el-GR" dirty="0"/>
          </a:p>
        </p:txBody>
      </p:sp>
      <p:pic>
        <p:nvPicPr>
          <p:cNvPr id="5" name="Θέση περιεχομένου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80" y="2124447"/>
            <a:ext cx="10290212" cy="4481959"/>
          </a:xfrm>
        </p:spPr>
      </p:pic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404594-C8A7-4F5E-8A8C-3541373A9D78}" type="slidenum">
              <a:rPr lang="el-GR" altLang="el-GR" smtClean="0"/>
              <a:pPr>
                <a:defRPr/>
              </a:pPr>
              <a:t>8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810759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Data Management System (DMS)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196" y="2113358"/>
            <a:ext cx="9919108" cy="5267673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smtClean="0"/>
              <a:t>Stores, interconnects and manages</a:t>
            </a:r>
          </a:p>
          <a:p>
            <a:pPr lvl="1"/>
            <a:r>
              <a:rPr lang="en-US" b="1" dirty="0" smtClean="0"/>
              <a:t>R&amp;D micro-data </a:t>
            </a:r>
            <a:r>
              <a:rPr lang="en-US" dirty="0" smtClean="0"/>
              <a:t>as collected via the online data collection system</a:t>
            </a:r>
          </a:p>
          <a:p>
            <a:pPr lvl="1"/>
            <a:r>
              <a:rPr lang="en-US" b="1" dirty="0" err="1" smtClean="0"/>
              <a:t>Organisations</a:t>
            </a:r>
            <a:r>
              <a:rPr lang="en-US" b="1" dirty="0" smtClean="0"/>
              <a:t> profiles </a:t>
            </a:r>
            <a:r>
              <a:rPr lang="en-US" dirty="0" smtClean="0"/>
              <a:t>as stored in the RDI </a:t>
            </a:r>
            <a:r>
              <a:rPr lang="en-US" dirty="0" err="1" smtClean="0"/>
              <a:t>Organisation</a:t>
            </a:r>
            <a:r>
              <a:rPr lang="en-US" dirty="0" smtClean="0"/>
              <a:t> Registry</a:t>
            </a:r>
          </a:p>
          <a:p>
            <a:pPr lvl="1"/>
            <a:r>
              <a:rPr lang="en-US" b="1" dirty="0" smtClean="0"/>
              <a:t>R&amp;D indicators</a:t>
            </a:r>
            <a:r>
              <a:rPr lang="en-US" dirty="0" smtClean="0"/>
              <a:t> as produced from statistical analysis</a:t>
            </a:r>
          </a:p>
          <a:p>
            <a:endParaRPr lang="en-US" dirty="0" smtClean="0"/>
          </a:p>
          <a:p>
            <a:r>
              <a:rPr lang="en-US" b="1" dirty="0" smtClean="0"/>
              <a:t>Goals</a:t>
            </a:r>
          </a:p>
          <a:p>
            <a:pPr lvl="1"/>
            <a:r>
              <a:rPr lang="en-US" b="1" dirty="0" smtClean="0"/>
              <a:t>Single management point</a:t>
            </a:r>
          </a:p>
          <a:p>
            <a:pPr lvl="1"/>
            <a:r>
              <a:rPr lang="en-US" b="1" dirty="0" smtClean="0"/>
              <a:t>Preservation and archiving </a:t>
            </a:r>
            <a:r>
              <a:rPr lang="en-US" dirty="0" smtClean="0"/>
              <a:t>(time series)</a:t>
            </a:r>
          </a:p>
          <a:p>
            <a:pPr lvl="1"/>
            <a:r>
              <a:rPr lang="en-US" b="1" dirty="0" smtClean="0"/>
              <a:t>Data</a:t>
            </a:r>
            <a:r>
              <a:rPr lang="en-US" dirty="0" smtClean="0"/>
              <a:t> </a:t>
            </a:r>
            <a:r>
              <a:rPr lang="en-US" b="1" dirty="0" smtClean="0"/>
              <a:t>validation</a:t>
            </a:r>
            <a:r>
              <a:rPr lang="en-US" dirty="0" smtClean="0"/>
              <a:t> &amp; </a:t>
            </a:r>
            <a:r>
              <a:rPr lang="en-US" b="1" dirty="0" smtClean="0"/>
              <a:t>estimation</a:t>
            </a:r>
            <a:r>
              <a:rPr lang="en-US" dirty="0" smtClean="0"/>
              <a:t> workflow analysis</a:t>
            </a:r>
          </a:p>
          <a:p>
            <a:pPr lvl="1"/>
            <a:r>
              <a:rPr lang="en-US" b="1" dirty="0" smtClean="0"/>
              <a:t>Real time </a:t>
            </a:r>
            <a:r>
              <a:rPr lang="en-US" dirty="0" smtClean="0"/>
              <a:t>automated </a:t>
            </a:r>
            <a:r>
              <a:rPr lang="en-US" b="1" dirty="0" smtClean="0"/>
              <a:t>generation</a:t>
            </a:r>
            <a:r>
              <a:rPr lang="en-US" dirty="0" smtClean="0"/>
              <a:t> of </a:t>
            </a:r>
            <a:r>
              <a:rPr lang="en-US" b="1" dirty="0" smtClean="0"/>
              <a:t>indicators</a:t>
            </a:r>
          </a:p>
          <a:p>
            <a:pPr lvl="1"/>
            <a:r>
              <a:rPr lang="en-US" dirty="0" smtClean="0"/>
              <a:t>Data </a:t>
            </a:r>
            <a:r>
              <a:rPr lang="en-US" b="1" dirty="0" smtClean="0"/>
              <a:t>exports</a:t>
            </a:r>
            <a:r>
              <a:rPr lang="en-US" dirty="0" smtClean="0"/>
              <a:t> (SDMX, CSV, Excel, JSON, CERIF-XML)</a:t>
            </a:r>
          </a:p>
          <a:p>
            <a:pPr lvl="1"/>
            <a:r>
              <a:rPr lang="en-US" b="1" dirty="0" smtClean="0"/>
              <a:t>Reporting</a:t>
            </a:r>
          </a:p>
          <a:p>
            <a:endParaRPr lang="en-US" dirty="0" smtClean="0"/>
          </a:p>
          <a:p>
            <a:r>
              <a:rPr lang="en-US" b="1" dirty="0" smtClean="0"/>
              <a:t>CERIF standard adopted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8B747-8104-4C97-B622-45EDAAE19F5D}" type="slidenum">
              <a:rPr lang="el-GR" smtClean="0"/>
              <a:pPr/>
              <a:t>9</a:t>
            </a:fld>
            <a:endParaRPr lang="el-GR" dirty="0"/>
          </a:p>
        </p:txBody>
      </p:sp>
      <p:pic>
        <p:nvPicPr>
          <p:cNvPr id="11" name="Picture 10" descr="cerif_logo-euroCRIS-webs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94572" y="6699904"/>
            <a:ext cx="870549" cy="8251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31974" y="1409130"/>
            <a:ext cx="9015320" cy="553998"/>
          </a:xfrm>
        </p:spPr>
        <p:txBody>
          <a:bodyPr/>
          <a:lstStyle/>
          <a:p>
            <a:r>
              <a:rPr lang="en-GB" dirty="0" smtClean="0"/>
              <a:t>Interoperability between CERIF and SDMX</a:t>
            </a:r>
            <a:endParaRPr lang="el-GR" dirty="0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The </a:t>
            </a:r>
            <a:r>
              <a:rPr lang="en-GB" b="1" dirty="0" smtClean="0"/>
              <a:t>integration</a:t>
            </a:r>
            <a:r>
              <a:rPr lang="en-GB" dirty="0" smtClean="0"/>
              <a:t> between </a:t>
            </a:r>
            <a:r>
              <a:rPr lang="en-GB" b="1" dirty="0" smtClean="0"/>
              <a:t>CERIF and SDMX</a:t>
            </a:r>
            <a:r>
              <a:rPr lang="en-GB" dirty="0" smtClean="0"/>
              <a:t> occurred at both the </a:t>
            </a:r>
            <a:r>
              <a:rPr lang="en-GB" b="1" dirty="0" smtClean="0"/>
              <a:t>data</a:t>
            </a:r>
            <a:r>
              <a:rPr lang="en-GB" dirty="0" smtClean="0"/>
              <a:t> and the </a:t>
            </a:r>
            <a:r>
              <a:rPr lang="en-GB" b="1" dirty="0" smtClean="0"/>
              <a:t>systemic</a:t>
            </a:r>
            <a:r>
              <a:rPr lang="en-GB" dirty="0" smtClean="0"/>
              <a:t> </a:t>
            </a:r>
            <a:r>
              <a:rPr lang="en-GB" b="1" dirty="0" smtClean="0"/>
              <a:t>layer</a:t>
            </a:r>
          </a:p>
          <a:p>
            <a:endParaRPr lang="en-GB" dirty="0" smtClean="0"/>
          </a:p>
          <a:p>
            <a:r>
              <a:rPr lang="en-GB" b="1" dirty="0" smtClean="0"/>
              <a:t>Integration steps</a:t>
            </a:r>
          </a:p>
          <a:p>
            <a:pPr marL="912813" lvl="1" indent="-457200">
              <a:buFont typeface="+mj-lt"/>
              <a:buAutoNum type="arabicPeriod"/>
            </a:pPr>
            <a:r>
              <a:rPr lang="en-GB" dirty="0" smtClean="0"/>
              <a:t>at the </a:t>
            </a:r>
            <a:r>
              <a:rPr lang="en-GB" b="1" dirty="0" smtClean="0"/>
              <a:t>data layer </a:t>
            </a:r>
            <a:r>
              <a:rPr lang="en-GB" dirty="0" smtClean="0"/>
              <a:t>the </a:t>
            </a:r>
            <a:r>
              <a:rPr lang="en-GB" b="1" dirty="0" smtClean="0"/>
              <a:t>SDMX semantic model </a:t>
            </a:r>
            <a:r>
              <a:rPr lang="en-GB" dirty="0" smtClean="0"/>
              <a:t>-</a:t>
            </a:r>
            <a:r>
              <a:rPr lang="en-GB" b="1" dirty="0" smtClean="0"/>
              <a:t>DSD</a:t>
            </a:r>
            <a:r>
              <a:rPr lang="en-GB" dirty="0" smtClean="0"/>
              <a:t>- was </a:t>
            </a:r>
            <a:r>
              <a:rPr lang="en-GB" b="1" dirty="0" smtClean="0"/>
              <a:t>mapped to CERIF </a:t>
            </a:r>
            <a:r>
              <a:rPr lang="en-GB" dirty="0" smtClean="0"/>
              <a:t>and stored in DMS</a:t>
            </a:r>
          </a:p>
          <a:p>
            <a:pPr marL="912813" lvl="1" indent="-457200">
              <a:buFont typeface="+mj-lt"/>
              <a:buAutoNum type="arabicPeriod"/>
            </a:pPr>
            <a:r>
              <a:rPr lang="en-GB" dirty="0" smtClean="0"/>
              <a:t>at the </a:t>
            </a:r>
            <a:r>
              <a:rPr lang="en-GB" b="1" dirty="0" smtClean="0"/>
              <a:t>data layer </a:t>
            </a:r>
            <a:r>
              <a:rPr lang="en-GB" dirty="0" smtClean="0"/>
              <a:t>again the </a:t>
            </a:r>
            <a:r>
              <a:rPr lang="en-GB" b="1" dirty="0" smtClean="0"/>
              <a:t>R&amp;D indicator's specification </a:t>
            </a:r>
            <a:r>
              <a:rPr lang="en-GB" dirty="0" smtClean="0"/>
              <a:t>(as given by Eurostat) was also </a:t>
            </a:r>
            <a:r>
              <a:rPr lang="en-GB" b="1" dirty="0" smtClean="0"/>
              <a:t>mapped to CERIF</a:t>
            </a:r>
            <a:r>
              <a:rPr lang="en-GB" dirty="0" smtClean="0"/>
              <a:t>, stored in DMS and </a:t>
            </a:r>
            <a:r>
              <a:rPr lang="en-GB" b="1" dirty="0" smtClean="0"/>
              <a:t>interlinked</a:t>
            </a:r>
            <a:r>
              <a:rPr lang="en-GB" dirty="0" smtClean="0"/>
              <a:t> </a:t>
            </a:r>
            <a:r>
              <a:rPr lang="en-GB" b="1" dirty="0" smtClean="0"/>
              <a:t>with the DSD</a:t>
            </a:r>
          </a:p>
          <a:p>
            <a:pPr marL="912813" lvl="1" indent="-457200">
              <a:buFont typeface="+mj-lt"/>
              <a:buAutoNum type="arabicPeriod"/>
            </a:pPr>
            <a:r>
              <a:rPr lang="en-GB" dirty="0" smtClean="0"/>
              <a:t>at the </a:t>
            </a:r>
            <a:r>
              <a:rPr lang="en-GB" b="1" dirty="0" smtClean="0"/>
              <a:t>systemic layer </a:t>
            </a:r>
            <a:r>
              <a:rPr lang="en-GB" dirty="0" smtClean="0"/>
              <a:t>DMS was </a:t>
            </a:r>
            <a:r>
              <a:rPr lang="en-GB" b="1" dirty="0" smtClean="0"/>
              <a:t>integrated with SDMX-RI </a:t>
            </a:r>
            <a:r>
              <a:rPr lang="en-GB" dirty="0" smtClean="0"/>
              <a:t>acquiring that way a </a:t>
            </a:r>
            <a:r>
              <a:rPr lang="en-GB" b="1" dirty="0" smtClean="0"/>
              <a:t>REST API </a:t>
            </a:r>
            <a:r>
              <a:rPr lang="en-GB" dirty="0" smtClean="0"/>
              <a:t>that is able </a:t>
            </a:r>
            <a:r>
              <a:rPr lang="en-GB" b="1" dirty="0" smtClean="0"/>
              <a:t>to receive SDMX queries </a:t>
            </a:r>
            <a:r>
              <a:rPr lang="en-GB" dirty="0" smtClean="0"/>
              <a:t>and to </a:t>
            </a:r>
            <a:r>
              <a:rPr lang="en-GB" b="1" dirty="0" smtClean="0"/>
              <a:t>respond with SDMX-ML</a:t>
            </a:r>
            <a:r>
              <a:rPr lang="en-GB" dirty="0" smtClean="0"/>
              <a:t> data messages</a:t>
            </a:r>
            <a:endParaRPr lang="en-GB" sz="2800" dirty="0" smtClean="0"/>
          </a:p>
          <a:p>
            <a:pPr lvl="1"/>
            <a:endParaRPr lang="el-GR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404594-C8A7-4F5E-8A8C-3541373A9D78}" type="slidenum">
              <a:rPr lang="el-GR" altLang="el-GR" smtClean="0"/>
              <a:pPr>
                <a:defRPr/>
              </a:pPr>
              <a:t>10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131899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974" y="1409130"/>
            <a:ext cx="9015320" cy="553998"/>
          </a:xfrm>
        </p:spPr>
        <p:txBody>
          <a:bodyPr/>
          <a:lstStyle/>
          <a:p>
            <a:r>
              <a:rPr lang="en-GB" dirty="0" smtClean="0"/>
              <a:t>SDMX </a:t>
            </a:r>
            <a:r>
              <a:rPr lang="en-GB" dirty="0"/>
              <a:t>Data Structure Definition (DSD</a:t>
            </a:r>
            <a:r>
              <a:rPr lang="en-GB" dirty="0" smtClean="0"/>
              <a:t>)</a:t>
            </a:r>
            <a:endParaRPr lang="el-GR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Data Structure Definition (DSD) acts as </a:t>
            </a:r>
            <a:r>
              <a:rPr lang="en-GB" b="1" dirty="0" smtClean="0"/>
              <a:t>the semantic layer </a:t>
            </a:r>
            <a:r>
              <a:rPr lang="en-GB" dirty="0" smtClean="0"/>
              <a:t>providing to SDMX the means </a:t>
            </a:r>
            <a:r>
              <a:rPr lang="en-GB" b="1" dirty="0" smtClean="0"/>
              <a:t>to describe and characterize the indicators’ values</a:t>
            </a:r>
          </a:p>
          <a:p>
            <a:endParaRPr lang="en-GB" dirty="0" smtClean="0"/>
          </a:p>
          <a:p>
            <a:pPr lvl="8"/>
            <a:r>
              <a:rPr lang="en-GB" dirty="0" smtClean="0"/>
              <a:t>DSD files are distributed in XML format by Eurostat (</a:t>
            </a:r>
            <a:r>
              <a:rPr lang="en-GB" dirty="0" smtClean="0">
                <a:hlinkClick r:id="rId2"/>
              </a:rPr>
              <a:t>https://webgate.ec.europa.eu/fpfis/mwikis/sdmx/index.php/SDMX_DSD_availability</a:t>
            </a:r>
            <a:r>
              <a:rPr lang="en-GB" dirty="0" smtClean="0"/>
              <a:t> )</a:t>
            </a:r>
          </a:p>
          <a:p>
            <a:endParaRPr lang="en-GB" dirty="0" smtClean="0"/>
          </a:p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404594-C8A7-4F5E-8A8C-3541373A9D78}" type="slidenum">
              <a:rPr lang="el-GR" altLang="el-GR" smtClean="0"/>
              <a:pPr>
                <a:defRPr/>
              </a:pPr>
              <a:t>11</a:t>
            </a:fld>
            <a:endParaRPr lang="el-GR" altLang="el-GR"/>
          </a:p>
        </p:txBody>
      </p:sp>
      <p:pic>
        <p:nvPicPr>
          <p:cNvPr id="5" name="Εικόνα 3"/>
          <p:cNvPicPr preferRelativeResize="0"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4212" y="2988543"/>
            <a:ext cx="3910209" cy="432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974" y="1409130"/>
            <a:ext cx="9015320" cy="553998"/>
          </a:xfrm>
        </p:spPr>
        <p:txBody>
          <a:bodyPr/>
          <a:lstStyle/>
          <a:p>
            <a:r>
              <a:rPr lang="en-GB" dirty="0" smtClean="0"/>
              <a:t>Step 1. Integrating </a:t>
            </a:r>
            <a:r>
              <a:rPr lang="en-GB" dirty="0" smtClean="0"/>
              <a:t>SDMX DSD to CERIF</a:t>
            </a:r>
            <a:endParaRPr lang="el-GR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404594-C8A7-4F5E-8A8C-3541373A9D78}" type="slidenum">
              <a:rPr lang="el-GR" altLang="el-GR" smtClean="0"/>
              <a:pPr>
                <a:defRPr/>
              </a:pPr>
              <a:t>12</a:t>
            </a:fld>
            <a:endParaRPr lang="el-GR" altLang="el-GR"/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974" y="1974793"/>
            <a:ext cx="8229600" cy="54970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974" y="1409130"/>
            <a:ext cx="9015320" cy="553998"/>
          </a:xfrm>
        </p:spPr>
        <p:txBody>
          <a:bodyPr/>
          <a:lstStyle/>
          <a:p>
            <a:r>
              <a:rPr lang="en-GB" dirty="0"/>
              <a:t>Step </a:t>
            </a:r>
            <a:r>
              <a:rPr lang="en-GB" dirty="0" smtClean="0"/>
              <a:t>2. </a:t>
            </a:r>
            <a:r>
              <a:rPr lang="en-GB" dirty="0"/>
              <a:t>Integrating </a:t>
            </a:r>
            <a:r>
              <a:rPr lang="en-GB" dirty="0" smtClean="0"/>
              <a:t>R&amp;D Indicators to CERIF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Eurostat provides the specification of the R&amp;D indicators as an accompanying file with the DSD</a:t>
            </a:r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404594-C8A7-4F5E-8A8C-3541373A9D78}" type="slidenum">
              <a:rPr lang="el-GR" altLang="el-GR" smtClean="0"/>
              <a:pPr>
                <a:defRPr/>
              </a:pPr>
              <a:t>13</a:t>
            </a:fld>
            <a:endParaRPr lang="el-GR" altLang="el-GR"/>
          </a:p>
        </p:txBody>
      </p:sp>
      <p:pic>
        <p:nvPicPr>
          <p:cNvPr id="6" name="Εικόνα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412" y="1919331"/>
            <a:ext cx="9326880" cy="56057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974" y="1132131"/>
            <a:ext cx="9015320" cy="1107996"/>
          </a:xfrm>
        </p:spPr>
        <p:txBody>
          <a:bodyPr/>
          <a:lstStyle/>
          <a:p>
            <a:r>
              <a:rPr lang="en-GB" dirty="0"/>
              <a:t>Step </a:t>
            </a:r>
            <a:r>
              <a:rPr lang="en-GB" dirty="0" smtClean="0"/>
              <a:t>3. </a:t>
            </a:r>
            <a:r>
              <a:rPr lang="en-GB" dirty="0"/>
              <a:t>Systemic </a:t>
            </a:r>
            <a:r>
              <a:rPr lang="en-GB" dirty="0" smtClean="0"/>
              <a:t>Interoperability: Integrating SDMX-RI to DMS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The goal is to </a:t>
            </a:r>
            <a:r>
              <a:rPr lang="en-US" b="1" dirty="0" smtClean="0"/>
              <a:t>make SDMX-RI aware of the DMS database</a:t>
            </a:r>
            <a:r>
              <a:rPr lang="en-US" dirty="0" smtClean="0"/>
              <a:t>, especially where the </a:t>
            </a:r>
            <a:r>
              <a:rPr lang="en-US" b="1" dirty="0" smtClean="0"/>
              <a:t>indicators and measures </a:t>
            </a:r>
            <a:r>
              <a:rPr lang="en-US" dirty="0" smtClean="0"/>
              <a:t>are stored, and retrieve the data and their linked </a:t>
            </a:r>
            <a:r>
              <a:rPr lang="en-US" b="1" dirty="0" smtClean="0"/>
              <a:t>metadata</a:t>
            </a:r>
          </a:p>
          <a:p>
            <a:endParaRPr lang="en-US" dirty="0" smtClean="0"/>
          </a:p>
          <a:p>
            <a:r>
              <a:rPr lang="en-US" dirty="0" smtClean="0"/>
              <a:t>SDMX-RI </a:t>
            </a:r>
            <a:r>
              <a:rPr lang="en-US" dirty="0"/>
              <a:t>provides </a:t>
            </a:r>
            <a:r>
              <a:rPr lang="en-US" dirty="0" smtClean="0"/>
              <a:t>the </a:t>
            </a:r>
            <a:r>
              <a:rPr lang="en-US" b="1" dirty="0"/>
              <a:t>SDMX Mapping </a:t>
            </a:r>
            <a:r>
              <a:rPr lang="en-US" b="1" dirty="0" smtClean="0"/>
              <a:t>Assistant</a:t>
            </a:r>
            <a:r>
              <a:rPr lang="en-US" dirty="0" smtClean="0"/>
              <a:t>:</a:t>
            </a:r>
          </a:p>
          <a:p>
            <a:pPr lvl="1"/>
            <a:r>
              <a:rPr lang="en-US" b="1" dirty="0" smtClean="0"/>
              <a:t>mapping</a:t>
            </a:r>
            <a:r>
              <a:rPr lang="en-US" dirty="0" smtClean="0"/>
              <a:t> actual </a:t>
            </a:r>
            <a:r>
              <a:rPr lang="en-US" b="1" dirty="0" smtClean="0"/>
              <a:t>data</a:t>
            </a:r>
            <a:r>
              <a:rPr lang="en-US" dirty="0" smtClean="0"/>
              <a:t> and their DSD </a:t>
            </a:r>
            <a:r>
              <a:rPr lang="en-US" b="1" dirty="0" smtClean="0"/>
              <a:t>metadata</a:t>
            </a:r>
            <a:r>
              <a:rPr lang="en-US" dirty="0" smtClean="0"/>
              <a:t> </a:t>
            </a:r>
            <a:r>
              <a:rPr lang="en-US" b="1" dirty="0" smtClean="0"/>
              <a:t>between DMS </a:t>
            </a:r>
            <a:r>
              <a:rPr lang="en-US" b="1" dirty="0" err="1" smtClean="0"/>
              <a:t>db</a:t>
            </a:r>
            <a:r>
              <a:rPr lang="en-US" b="1" dirty="0" smtClean="0"/>
              <a:t> and SDMX dissemination </a:t>
            </a:r>
            <a:r>
              <a:rPr lang="en-US" b="1" dirty="0" err="1" smtClean="0"/>
              <a:t>db</a:t>
            </a:r>
            <a:endParaRPr lang="en-US" b="1" dirty="0" smtClean="0"/>
          </a:p>
          <a:p>
            <a:pPr lvl="1"/>
            <a:r>
              <a:rPr lang="en-US" dirty="0"/>
              <a:t>c</a:t>
            </a:r>
            <a:r>
              <a:rPr lang="en-US" dirty="0" smtClean="0"/>
              <a:t>reating indicators’ </a:t>
            </a:r>
            <a:r>
              <a:rPr lang="en-US" b="1" dirty="0" err="1" smtClean="0"/>
              <a:t>dataflows</a:t>
            </a:r>
            <a:r>
              <a:rPr lang="en-US" dirty="0" smtClean="0"/>
              <a:t> (option to have different flows for different </a:t>
            </a:r>
            <a:r>
              <a:rPr lang="en-US" dirty="0" smtClean="0"/>
              <a:t>indicator </a:t>
            </a:r>
            <a:r>
              <a:rPr lang="en-US" dirty="0" smtClean="0"/>
              <a:t>categories)</a:t>
            </a:r>
          </a:p>
          <a:p>
            <a:endParaRPr lang="en-US" dirty="0"/>
          </a:p>
          <a:p>
            <a:r>
              <a:rPr lang="en-US" dirty="0" smtClean="0"/>
              <a:t>In order for the Mapping Assistant to map to CERIF </a:t>
            </a:r>
            <a:r>
              <a:rPr lang="en-US" dirty="0" err="1" smtClean="0"/>
              <a:t>db</a:t>
            </a:r>
            <a:r>
              <a:rPr lang="en-US" dirty="0" smtClean="0"/>
              <a:t> we added a data service layer on top of the CERIF </a:t>
            </a:r>
            <a:r>
              <a:rPr lang="en-US" dirty="0" err="1" smtClean="0"/>
              <a:t>db</a:t>
            </a:r>
            <a:r>
              <a:rPr lang="en-US" dirty="0" smtClean="0"/>
              <a:t>:</a:t>
            </a:r>
          </a:p>
          <a:p>
            <a:pPr lvl="1"/>
            <a:r>
              <a:rPr lang="en-US" dirty="0" smtClean="0"/>
              <a:t>focus just on the entities needed (subset of CERIF)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etter </a:t>
            </a:r>
            <a:r>
              <a:rPr lang="en-US" dirty="0" smtClean="0"/>
              <a:t>performance </a:t>
            </a:r>
            <a:r>
              <a:rPr lang="en-US" dirty="0" smtClean="0"/>
              <a:t>when retrieving </a:t>
            </a:r>
            <a:r>
              <a:rPr lang="en-US" dirty="0" smtClean="0"/>
              <a:t>data (~25000 indicators)</a:t>
            </a:r>
            <a:endParaRPr lang="en-US" dirty="0"/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404594-C8A7-4F5E-8A8C-3541373A9D78}" type="slidenum">
              <a:rPr lang="el-GR" altLang="el-GR" smtClean="0"/>
              <a:pPr>
                <a:defRPr/>
              </a:pPr>
              <a:t>14</a:t>
            </a:fld>
            <a:endParaRPr lang="el-GR" alt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831974" y="1132131"/>
            <a:ext cx="9015320" cy="1107996"/>
          </a:xfrm>
        </p:spPr>
        <p:txBody>
          <a:bodyPr/>
          <a:lstStyle/>
          <a:p>
            <a:r>
              <a:rPr lang="en-GB" dirty="0"/>
              <a:t>Step </a:t>
            </a:r>
            <a:r>
              <a:rPr lang="en-GB" dirty="0" smtClean="0"/>
              <a:t>3. </a:t>
            </a:r>
            <a:r>
              <a:rPr lang="en-GB" dirty="0"/>
              <a:t>Systemic </a:t>
            </a:r>
            <a:r>
              <a:rPr lang="en-GB" dirty="0"/>
              <a:t>Interoperability: Integrating SDMX-RI to DMS</a:t>
            </a:r>
            <a:endParaRPr lang="en-US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404594-C8A7-4F5E-8A8C-3541373A9D78}" type="slidenum">
              <a:rPr lang="el-GR" altLang="el-GR" smtClean="0"/>
              <a:pPr>
                <a:defRPr/>
              </a:pPr>
              <a:t>15</a:t>
            </a:fld>
            <a:endParaRPr lang="el-GR" altLang="el-GR"/>
          </a:p>
        </p:txBody>
      </p:sp>
      <p:pic>
        <p:nvPicPr>
          <p:cNvPr id="5" name="Θέση περιεχομένου 4"/>
          <p:cNvPicPr preferRelativeResize="0"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0434" y="2400529"/>
            <a:ext cx="10241280" cy="4285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229035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974" y="1409130"/>
            <a:ext cx="9015320" cy="553998"/>
          </a:xfrm>
        </p:spPr>
        <p:txBody>
          <a:bodyPr/>
          <a:lstStyle/>
          <a:p>
            <a:r>
              <a:rPr lang="en-GB" dirty="0"/>
              <a:t>Conclusions </a:t>
            </a:r>
            <a:r>
              <a:rPr lang="en-GB" dirty="0" smtClean="0"/>
              <a:t>and Further </a:t>
            </a:r>
            <a:r>
              <a:rPr lang="en-GB" dirty="0" smtClean="0"/>
              <a:t>steps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CERIF </a:t>
            </a:r>
            <a:r>
              <a:rPr lang="en-US" dirty="0" smtClean="0"/>
              <a:t>and SDMX provides:</a:t>
            </a:r>
          </a:p>
          <a:p>
            <a:pPr lvl="1"/>
            <a:r>
              <a:rPr lang="en-US" dirty="0" smtClean="0"/>
              <a:t>data </a:t>
            </a:r>
            <a:r>
              <a:rPr lang="en-US" dirty="0"/>
              <a:t>and metadata quality </a:t>
            </a:r>
            <a:r>
              <a:rPr lang="en-US" dirty="0" smtClean="0"/>
              <a:t>maintenance and archiving</a:t>
            </a:r>
          </a:p>
          <a:p>
            <a:pPr lvl="1"/>
            <a:r>
              <a:rPr lang="en-US" dirty="0" smtClean="0"/>
              <a:t>valid </a:t>
            </a:r>
            <a:r>
              <a:rPr lang="en-US" dirty="0"/>
              <a:t>and automated interchange of statistical </a:t>
            </a:r>
            <a:r>
              <a:rPr lang="en-US" dirty="0" smtClean="0"/>
              <a:t>data</a:t>
            </a:r>
          </a:p>
          <a:p>
            <a:endParaRPr lang="en-US" dirty="0"/>
          </a:p>
          <a:p>
            <a:r>
              <a:rPr lang="en-US" dirty="0" smtClean="0"/>
              <a:t>R&amp;D Statistics </a:t>
            </a:r>
            <a:r>
              <a:rPr lang="en-GB" dirty="0" smtClean="0"/>
              <a:t>has helped to </a:t>
            </a:r>
            <a:r>
              <a:rPr lang="en-GB" b="1" dirty="0" smtClean="0"/>
              <a:t>trace </a:t>
            </a:r>
            <a:r>
              <a:rPr lang="en-GB" b="1" dirty="0"/>
              <a:t>R&amp;D funds </a:t>
            </a:r>
            <a:r>
              <a:rPr lang="en-GB" dirty="0"/>
              <a:t>across sectors at an </a:t>
            </a:r>
            <a:r>
              <a:rPr lang="en-GB" b="1" dirty="0"/>
              <a:t>aggregate </a:t>
            </a:r>
            <a:r>
              <a:rPr lang="en-GB" dirty="0"/>
              <a:t>level </a:t>
            </a:r>
            <a:r>
              <a:rPr lang="en-GB" b="1" u="sng" dirty="0"/>
              <a:t>but </a:t>
            </a:r>
            <a:r>
              <a:rPr lang="en-GB" dirty="0"/>
              <a:t>this in </a:t>
            </a:r>
            <a:r>
              <a:rPr lang="en-GB" dirty="0" smtClean="0"/>
              <a:t>turn </a:t>
            </a:r>
            <a:r>
              <a:rPr lang="en-GB" dirty="0"/>
              <a:t>has stimulated </a:t>
            </a:r>
            <a:r>
              <a:rPr lang="en-GB" b="1" dirty="0"/>
              <a:t>demand for more disaggregated </a:t>
            </a:r>
            <a:r>
              <a:rPr lang="en-GB" b="1" dirty="0" smtClean="0"/>
              <a:t>information </a:t>
            </a:r>
            <a:r>
              <a:rPr lang="en-GB" dirty="0" smtClean="0"/>
              <a:t>(OECD, </a:t>
            </a:r>
            <a:r>
              <a:rPr lang="en-US" dirty="0" smtClean="0"/>
              <a:t>Working </a:t>
            </a:r>
            <a:r>
              <a:rPr lang="en-US" dirty="0"/>
              <a:t>Party of National Experts on Science and Technology </a:t>
            </a:r>
            <a:r>
              <a:rPr lang="en-US" dirty="0" smtClean="0"/>
              <a:t>Indicators, </a:t>
            </a:r>
            <a:r>
              <a:rPr lang="en-US" dirty="0" err="1" smtClean="0"/>
              <a:t>Fundstat</a:t>
            </a:r>
            <a:r>
              <a:rPr lang="en-US" dirty="0" smtClean="0"/>
              <a:t>, 2016</a:t>
            </a:r>
            <a:r>
              <a:rPr lang="en-GB" dirty="0" smtClean="0"/>
              <a:t>)</a:t>
            </a:r>
          </a:p>
          <a:p>
            <a:endParaRPr lang="en-GB" dirty="0" smtClean="0"/>
          </a:p>
          <a:p>
            <a:r>
              <a:rPr lang="en-US" dirty="0"/>
              <a:t>CERIF and SDMX provides the appropriate tools to empower the </a:t>
            </a:r>
            <a:r>
              <a:rPr lang="en-US" b="1" dirty="0"/>
              <a:t>shift to a national R&amp;D data infrastructure</a:t>
            </a:r>
            <a:r>
              <a:rPr lang="en-US" dirty="0"/>
              <a:t> of </a:t>
            </a:r>
            <a:r>
              <a:rPr lang="en-US" b="1" dirty="0"/>
              <a:t>greater granularity </a:t>
            </a:r>
            <a:r>
              <a:rPr lang="en-US" dirty="0"/>
              <a:t>down to the level of </a:t>
            </a:r>
            <a:r>
              <a:rPr lang="en-US" b="1" dirty="0"/>
              <a:t>R&amp;D projects</a:t>
            </a:r>
            <a:r>
              <a:rPr lang="en-US" dirty="0"/>
              <a:t>, involved organizations, researchers and performed </a:t>
            </a:r>
            <a:r>
              <a:rPr lang="en-US" dirty="0" smtClean="0"/>
              <a:t>activities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404594-C8A7-4F5E-8A8C-3541373A9D78}" type="slidenum">
              <a:rPr lang="el-GR" altLang="el-GR" smtClean="0"/>
              <a:pPr>
                <a:defRPr/>
              </a:pPr>
              <a:t>16</a:t>
            </a:fld>
            <a:endParaRPr lang="el-GR" alt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429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624B49B-F326-4E43-B21F-F7962B45F068}" type="slidenum">
              <a:rPr lang="el-GR" altLang="el-GR" sz="1200" smtClean="0"/>
              <a:pPr/>
              <a:t>17</a:t>
            </a:fld>
            <a:endParaRPr lang="el-GR" altLang="el-GR" sz="1200" smtClean="0"/>
          </a:p>
        </p:txBody>
      </p:sp>
      <p:sp>
        <p:nvSpPr>
          <p:cNvPr id="5" name="TextBox 4"/>
          <p:cNvSpPr txBox="1"/>
          <p:nvPr/>
        </p:nvSpPr>
        <p:spPr>
          <a:xfrm>
            <a:off x="846138" y="2362200"/>
            <a:ext cx="9144000" cy="12017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Thank you for your attention</a:t>
            </a:r>
          </a:p>
          <a:p>
            <a:pPr algn="ctr">
              <a:defRPr/>
            </a:pPr>
            <a:r>
              <a:rPr lang="en-US" sz="3600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Q&amp;A</a:t>
            </a:r>
            <a:endParaRPr lang="el-GR" sz="3600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7575" y="2636838"/>
            <a:ext cx="9286875" cy="322242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90525" indent="-390525">
              <a:spcBef>
                <a:spcPct val="20000"/>
              </a:spcBef>
              <a:buClr>
                <a:srgbClr val="C00000"/>
              </a:buClr>
              <a:buSzPct val="120000"/>
              <a:buFont typeface="Arial" charset="0"/>
              <a:buChar char="•"/>
              <a:defRPr/>
            </a:pPr>
            <a:endParaRPr lang="el-GR" sz="2400" dirty="0">
              <a:solidFill>
                <a:srgbClr val="404040"/>
              </a:solidFill>
              <a:latin typeface="+mn-lt"/>
              <a:cs typeface="+mn-cs"/>
            </a:endParaRPr>
          </a:p>
          <a:p>
            <a:pPr marL="390525" indent="-390525">
              <a:spcBef>
                <a:spcPct val="20000"/>
              </a:spcBef>
              <a:buClr>
                <a:srgbClr val="C00000"/>
              </a:buClr>
              <a:buSzPct val="120000"/>
              <a:buFont typeface="Arial" charset="0"/>
              <a:buChar char="•"/>
              <a:defRPr/>
            </a:pPr>
            <a:endParaRPr lang="el-GR" sz="2400" dirty="0">
              <a:solidFill>
                <a:srgbClr val="404040"/>
              </a:solidFill>
              <a:latin typeface="+mn-lt"/>
              <a:cs typeface="+mn-cs"/>
            </a:endParaRPr>
          </a:p>
          <a:p>
            <a:pPr marL="390525" indent="-390525">
              <a:spcBef>
                <a:spcPct val="20000"/>
              </a:spcBef>
              <a:buClr>
                <a:srgbClr val="C00000"/>
              </a:buClr>
              <a:buSzPct val="120000"/>
              <a:buFont typeface="Arial" charset="0"/>
              <a:buChar char="•"/>
              <a:defRPr/>
            </a:pPr>
            <a:endParaRPr lang="el-GR" sz="2400" dirty="0">
              <a:solidFill>
                <a:srgbClr val="404040"/>
              </a:solidFill>
              <a:latin typeface="+mn-lt"/>
              <a:cs typeface="+mn-cs"/>
            </a:endParaRPr>
          </a:p>
          <a:p>
            <a:pPr marL="390525" indent="-390525">
              <a:spcBef>
                <a:spcPct val="20000"/>
              </a:spcBef>
              <a:buClr>
                <a:srgbClr val="C00000"/>
              </a:buClr>
              <a:buSzPct val="120000"/>
              <a:buFont typeface="Arial" charset="0"/>
              <a:buChar char="•"/>
              <a:defRPr/>
            </a:pPr>
            <a:r>
              <a:rPr lang="en-US" sz="2400" dirty="0">
                <a:solidFill>
                  <a:srgbClr val="404040"/>
                </a:solidFill>
                <a:latin typeface="+mn-lt"/>
                <a:cs typeface="+mn-cs"/>
              </a:rPr>
              <a:t>More info:</a:t>
            </a:r>
          </a:p>
          <a:p>
            <a:pPr>
              <a:buFont typeface="Arial" pitchFamily="34" charset="0"/>
              <a:buChar char="•"/>
              <a:defRPr/>
            </a:pPr>
            <a:endParaRPr lang="en-US" dirty="0">
              <a:latin typeface="Arial" charset="0"/>
              <a:cs typeface="Arial" charset="0"/>
            </a:endParaRPr>
          </a:p>
          <a:p>
            <a:pPr marL="846138" lvl="1" indent="-325438">
              <a:spcBef>
                <a:spcPct val="20000"/>
              </a:spcBef>
              <a:buClr>
                <a:srgbClr val="C00000"/>
              </a:buClr>
              <a:buSzPct val="120000"/>
              <a:buFont typeface="Courier New" pitchFamily="49" charset="0"/>
              <a:buChar char="o"/>
              <a:defRPr/>
            </a:pPr>
            <a:r>
              <a:rPr lang="en-US" sz="2000" dirty="0" err="1">
                <a:solidFill>
                  <a:srgbClr val="404040"/>
                </a:solidFill>
                <a:latin typeface="+mn-lt"/>
                <a:cs typeface="+mn-cs"/>
              </a:rPr>
              <a:t>karaiskos</a:t>
            </a:r>
            <a:r>
              <a:rPr lang="en-US" sz="2000" dirty="0">
                <a:solidFill>
                  <a:srgbClr val="404040"/>
                </a:solidFill>
                <a:latin typeface="+mn-lt"/>
                <a:cs typeface="+mn-cs"/>
              </a:rPr>
              <a:t> AT ekt.gr</a:t>
            </a:r>
          </a:p>
          <a:p>
            <a:pPr marL="846138" lvl="1" indent="-325438">
              <a:spcBef>
                <a:spcPct val="20000"/>
              </a:spcBef>
              <a:buClr>
                <a:srgbClr val="C00000"/>
              </a:buClr>
              <a:buSzPct val="120000"/>
              <a:buFont typeface="Courier New" pitchFamily="49" charset="0"/>
              <a:buChar char="o"/>
              <a:defRPr/>
            </a:pPr>
            <a:endParaRPr lang="en-US" sz="2000" dirty="0">
              <a:solidFill>
                <a:srgbClr val="404040"/>
              </a:solidFill>
              <a:latin typeface="+mn-lt"/>
              <a:cs typeface="+mn-cs"/>
            </a:endParaRPr>
          </a:p>
          <a:p>
            <a:pPr lvl="1" indent="0">
              <a:spcBef>
                <a:spcPct val="20000"/>
              </a:spcBef>
              <a:buClr>
                <a:srgbClr val="C00000"/>
              </a:buClr>
              <a:buSzPct val="120000"/>
              <a:defRPr/>
            </a:pPr>
            <a:r>
              <a:rPr lang="en-US" sz="2000" dirty="0">
                <a:solidFill>
                  <a:srgbClr val="404040"/>
                </a:solidFill>
                <a:latin typeface="+mn-lt"/>
                <a:cs typeface="+mn-cs"/>
                <a:hlinkClick r:id="rId2"/>
              </a:rPr>
              <a:t>http://</a:t>
            </a:r>
            <a:r>
              <a:rPr lang="en-US" sz="2000" dirty="0" smtClean="0">
                <a:solidFill>
                  <a:srgbClr val="404040"/>
                </a:solidFill>
                <a:latin typeface="+mn-lt"/>
                <a:cs typeface="+mn-cs"/>
                <a:hlinkClick r:id="rId2"/>
              </a:rPr>
              <a:t>metrics.ekt.gr/en/</a:t>
            </a:r>
            <a:r>
              <a:rPr lang="en-US" sz="2000" dirty="0" smtClean="0">
                <a:solidFill>
                  <a:srgbClr val="404040"/>
                </a:solidFill>
                <a:latin typeface="+mn-lt"/>
                <a:cs typeface="+mn-cs"/>
              </a:rPr>
              <a:t> </a:t>
            </a:r>
            <a:endParaRPr lang="el-GR" sz="2000" dirty="0">
              <a:solidFill>
                <a:srgbClr val="40404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4649</TotalTime>
  <Words>1019</Words>
  <Application>Microsoft Office PowerPoint</Application>
  <PresentationFormat>Προσαρμογή</PresentationFormat>
  <Paragraphs>140</Paragraphs>
  <Slides>17</Slides>
  <Notes>2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2</vt:i4>
      </vt:variant>
      <vt:variant>
        <vt:lpstr>Τίτλοι διαφανειών</vt:lpstr>
      </vt:variant>
      <vt:variant>
        <vt:i4>17</vt:i4>
      </vt:variant>
    </vt:vector>
  </HeadingPairs>
  <TitlesOfParts>
    <vt:vector size="23" baseType="lpstr">
      <vt:lpstr>Arial</vt:lpstr>
      <vt:lpstr>Calibri</vt:lpstr>
      <vt:lpstr>Courier New</vt:lpstr>
      <vt:lpstr>Wingdings</vt:lpstr>
      <vt:lpstr>Office Theme</vt:lpstr>
      <vt:lpstr>Custom Design</vt:lpstr>
      <vt:lpstr>R&amp;D Statistics Information System: An Interoperability Tail between CERIF and SDMX</vt:lpstr>
      <vt:lpstr>Outline</vt:lpstr>
      <vt:lpstr>Research &amp; Development (R&amp;D) Statistics</vt:lpstr>
      <vt:lpstr>Research &amp; Development (R&amp;D) Statistics</vt:lpstr>
      <vt:lpstr>Statistical Data and Metadata eXchange (SDMX) Standard</vt:lpstr>
      <vt:lpstr>SDMX Reference Infrastructure (SDMX-RI)</vt:lpstr>
      <vt:lpstr>R&amp;D Statistics Information System</vt:lpstr>
      <vt:lpstr>R&amp;D Statistics Information System Architecture</vt:lpstr>
      <vt:lpstr>Data Management System (DMS)</vt:lpstr>
      <vt:lpstr>Interoperability between CERIF and SDMX</vt:lpstr>
      <vt:lpstr>SDMX Data Structure Definition (DSD)</vt:lpstr>
      <vt:lpstr>Step 1. Integrating SDMX DSD to CERIF</vt:lpstr>
      <vt:lpstr>Step 2. Integrating R&amp;D Indicators to CERIF</vt:lpstr>
      <vt:lpstr>Step 3. Systemic Interoperability: Integrating SDMX-RI to DMS</vt:lpstr>
      <vt:lpstr>Step 3. Systemic Interoperability: Integrating SDMX-RI to DMS</vt:lpstr>
      <vt:lpstr>Conclusions and Further steps</vt:lpstr>
      <vt:lpstr>Παρουσίαση του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Θέμα συνεδρίασης Θέμα συνεδρίασης Θέμα συνεδρίασης Θέμα συνεδρίασης</dc:title>
  <dc:creator>Δήμητρα Πελεκάνου</dc:creator>
  <cp:lastModifiedBy>user7</cp:lastModifiedBy>
  <cp:revision>467</cp:revision>
  <cp:lastPrinted>2015-04-20T12:24:35Z</cp:lastPrinted>
  <dcterms:created xsi:type="dcterms:W3CDTF">2013-07-24T09:54:07Z</dcterms:created>
  <dcterms:modified xsi:type="dcterms:W3CDTF">2016-06-09T09:43:17Z</dcterms:modified>
</cp:coreProperties>
</file>