
<file path=[Content_Types].xml><?xml version="1.0" encoding="utf-8"?>
<Types xmlns="http://schemas.openxmlformats.org/package/2006/content-types">
  <Default Extension="xml" ContentType="application/xml"/>
  <Default Extension="wmf" ContentType="image/x-wmf"/>
  <Default Extension="jpeg" ContentType="image/jpeg"/>
  <Default Extension="rels" ContentType="application/vnd.openxmlformats-package.relationships+xml"/>
  <Default Extension="emf" ContentType="image/x-emf"/>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7" r:id="rId1"/>
  </p:sldMasterIdLst>
  <p:notesMasterIdLst>
    <p:notesMasterId r:id="rId35"/>
  </p:notesMasterIdLst>
  <p:handoutMasterIdLst>
    <p:handoutMasterId r:id="rId36"/>
  </p:handoutMasterIdLst>
  <p:sldIdLst>
    <p:sldId id="379" r:id="rId2"/>
    <p:sldId id="389" r:id="rId3"/>
    <p:sldId id="383" r:id="rId4"/>
    <p:sldId id="384" r:id="rId5"/>
    <p:sldId id="385" r:id="rId6"/>
    <p:sldId id="386" r:id="rId7"/>
    <p:sldId id="387" r:id="rId8"/>
    <p:sldId id="388" r:id="rId9"/>
    <p:sldId id="391" r:id="rId10"/>
    <p:sldId id="392" r:id="rId11"/>
    <p:sldId id="393" r:id="rId12"/>
    <p:sldId id="425" r:id="rId13"/>
    <p:sldId id="424" r:id="rId14"/>
    <p:sldId id="268" r:id="rId15"/>
    <p:sldId id="426" r:id="rId16"/>
    <p:sldId id="429" r:id="rId17"/>
    <p:sldId id="430" r:id="rId18"/>
    <p:sldId id="431" r:id="rId19"/>
    <p:sldId id="432" r:id="rId20"/>
    <p:sldId id="436" r:id="rId21"/>
    <p:sldId id="435" r:id="rId22"/>
    <p:sldId id="438" r:id="rId23"/>
    <p:sldId id="423" r:id="rId24"/>
    <p:sldId id="439" r:id="rId25"/>
    <p:sldId id="394" r:id="rId26"/>
    <p:sldId id="395" r:id="rId27"/>
    <p:sldId id="410" r:id="rId28"/>
    <p:sldId id="412" r:id="rId29"/>
    <p:sldId id="415" r:id="rId30"/>
    <p:sldId id="419" r:id="rId31"/>
    <p:sldId id="399" r:id="rId32"/>
    <p:sldId id="400" r:id="rId33"/>
    <p:sldId id="406" r:id="rId34"/>
  </p:sldIdLst>
  <p:sldSz cx="9144000" cy="6858000" type="screen4x3"/>
  <p:notesSz cx="7099300" cy="10234613"/>
  <p:defaultTextStyle>
    <a:defPPr>
      <a:defRPr lang="sv-SE"/>
    </a:defPPr>
    <a:lvl1pPr algn="l" rtl="0" fontAlgn="base">
      <a:spcBef>
        <a:spcPct val="0"/>
      </a:spcBef>
      <a:spcAft>
        <a:spcPct val="0"/>
      </a:spcAft>
      <a:defRPr kern="1200">
        <a:solidFill>
          <a:schemeClr val="tx1"/>
        </a:solidFill>
        <a:latin typeface="Arial" charset="0"/>
        <a:ea typeface="ＭＳ Ｐゴシック" pitchFamily="34" charset="-128"/>
        <a:cs typeface="+mn-cs"/>
      </a:defRPr>
    </a:lvl1pPr>
    <a:lvl2pPr marL="457200" algn="l" rtl="0" fontAlgn="base">
      <a:spcBef>
        <a:spcPct val="0"/>
      </a:spcBef>
      <a:spcAft>
        <a:spcPct val="0"/>
      </a:spcAft>
      <a:defRPr kern="1200">
        <a:solidFill>
          <a:schemeClr val="tx1"/>
        </a:solidFill>
        <a:latin typeface="Arial" charset="0"/>
        <a:ea typeface="ＭＳ Ｐゴシック" pitchFamily="34" charset="-128"/>
        <a:cs typeface="+mn-cs"/>
      </a:defRPr>
    </a:lvl2pPr>
    <a:lvl3pPr marL="914400" algn="l" rtl="0" fontAlgn="base">
      <a:spcBef>
        <a:spcPct val="0"/>
      </a:spcBef>
      <a:spcAft>
        <a:spcPct val="0"/>
      </a:spcAft>
      <a:defRPr kern="1200">
        <a:solidFill>
          <a:schemeClr val="tx1"/>
        </a:solidFill>
        <a:latin typeface="Arial" charset="0"/>
        <a:ea typeface="ＭＳ Ｐゴシック" pitchFamily="34" charset="-128"/>
        <a:cs typeface="+mn-cs"/>
      </a:defRPr>
    </a:lvl3pPr>
    <a:lvl4pPr marL="1371600" algn="l" rtl="0" fontAlgn="base">
      <a:spcBef>
        <a:spcPct val="0"/>
      </a:spcBef>
      <a:spcAft>
        <a:spcPct val="0"/>
      </a:spcAft>
      <a:defRPr kern="1200">
        <a:solidFill>
          <a:schemeClr val="tx1"/>
        </a:solidFill>
        <a:latin typeface="Arial" charset="0"/>
        <a:ea typeface="ＭＳ Ｐゴシック" pitchFamily="34" charset="-128"/>
        <a:cs typeface="+mn-cs"/>
      </a:defRPr>
    </a:lvl4pPr>
    <a:lvl5pPr marL="1828800" algn="l" rtl="0" fontAlgn="base">
      <a:spcBef>
        <a:spcPct val="0"/>
      </a:spcBef>
      <a:spcAft>
        <a:spcPct val="0"/>
      </a:spcAft>
      <a:defRPr kern="1200">
        <a:solidFill>
          <a:schemeClr val="tx1"/>
        </a:solidFill>
        <a:latin typeface="Arial" charset="0"/>
        <a:ea typeface="ＭＳ Ｐゴシック" pitchFamily="34" charset="-128"/>
        <a:cs typeface="+mn-cs"/>
      </a:defRPr>
    </a:lvl5pPr>
    <a:lvl6pPr marL="2286000" algn="l" defTabSz="914400" rtl="0" eaLnBrk="1" latinLnBrk="0" hangingPunct="1">
      <a:defRPr kern="1200">
        <a:solidFill>
          <a:schemeClr val="tx1"/>
        </a:solidFill>
        <a:latin typeface="Arial" charset="0"/>
        <a:ea typeface="ＭＳ Ｐゴシック" pitchFamily="34" charset="-128"/>
        <a:cs typeface="+mn-cs"/>
      </a:defRPr>
    </a:lvl6pPr>
    <a:lvl7pPr marL="2743200" algn="l" defTabSz="914400" rtl="0" eaLnBrk="1" latinLnBrk="0" hangingPunct="1">
      <a:defRPr kern="1200">
        <a:solidFill>
          <a:schemeClr val="tx1"/>
        </a:solidFill>
        <a:latin typeface="Arial" charset="0"/>
        <a:ea typeface="ＭＳ Ｐゴシック" pitchFamily="34" charset="-128"/>
        <a:cs typeface="+mn-cs"/>
      </a:defRPr>
    </a:lvl7pPr>
    <a:lvl8pPr marL="3200400" algn="l" defTabSz="914400" rtl="0" eaLnBrk="1" latinLnBrk="0" hangingPunct="1">
      <a:defRPr kern="1200">
        <a:solidFill>
          <a:schemeClr val="tx1"/>
        </a:solidFill>
        <a:latin typeface="Arial" charset="0"/>
        <a:ea typeface="ＭＳ Ｐゴシック" pitchFamily="34" charset="-128"/>
        <a:cs typeface="+mn-cs"/>
      </a:defRPr>
    </a:lvl8pPr>
    <a:lvl9pPr marL="3657600" algn="l" defTabSz="914400" rtl="0" eaLnBrk="1" latinLnBrk="0" hangingPunct="1">
      <a:defRPr kern="1200">
        <a:solidFill>
          <a:schemeClr val="tx1"/>
        </a:solidFill>
        <a:latin typeface="Arial" charset="0"/>
        <a:ea typeface="ＭＳ Ｐゴシック"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02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llanmörkt format 2 - Dekorfär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7802" autoAdjust="0"/>
    <p:restoredTop sz="98239" autoAdjust="0"/>
  </p:normalViewPr>
  <p:slideViewPr>
    <p:cSldViewPr snapToGrid="0">
      <p:cViewPr varScale="1">
        <p:scale>
          <a:sx n="98" d="100"/>
          <a:sy n="98" d="100"/>
        </p:scale>
        <p:origin x="-1032" y="-120"/>
      </p:cViewPr>
      <p:guideLst>
        <p:guide orient="horz" pos="2160"/>
        <p:guide pos="2880"/>
      </p:guideLst>
    </p:cSldViewPr>
  </p:slideViewPr>
  <p:outlineViewPr>
    <p:cViewPr>
      <p:scale>
        <a:sx n="50" d="100"/>
        <a:sy n="50" d="100"/>
      </p:scale>
      <p:origin x="0" y="46016"/>
    </p:cViewPr>
    <p:sldLst>
      <p:sld r:id="rId1" collapse="1"/>
      <p:sld r:id="rId2" collapse="1"/>
      <p:sld r:id="rId3" collapse="1"/>
    </p:sldLst>
  </p:outlineViewPr>
  <p:notesTextViewPr>
    <p:cViewPr>
      <p:scale>
        <a:sx n="100" d="100"/>
        <a:sy n="100" d="100"/>
      </p:scale>
      <p:origin x="0" y="0"/>
    </p:cViewPr>
  </p:notesTextViewPr>
  <p:sorterViewPr>
    <p:cViewPr>
      <p:scale>
        <a:sx n="163" d="100"/>
        <a:sy n="163" d="100"/>
      </p:scale>
      <p:origin x="0" y="0"/>
    </p:cViewPr>
  </p:sorterViewPr>
  <p:notesViewPr>
    <p:cSldViewPr snapToGrid="0">
      <p:cViewPr varScale="1">
        <p:scale>
          <a:sx n="56" d="100"/>
          <a:sy n="56" d="100"/>
        </p:scale>
        <p:origin x="-2586" y="-90"/>
      </p:cViewPr>
      <p:guideLst>
        <p:guide orient="horz" pos="3224"/>
        <p:guide pos="2236"/>
      </p:guideLst>
    </p:cSldViewPr>
  </p:notes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notesMaster" Target="notesMasters/notesMaster1.xml"/><Relationship Id="rId36" Type="http://schemas.openxmlformats.org/officeDocument/2006/relationships/handoutMaster" Target="handoutMasters/handoutMaster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printerSettings" Target="printerSettings/printerSettings1.bin"/><Relationship Id="rId38" Type="http://schemas.openxmlformats.org/officeDocument/2006/relationships/presProps" Target="presProps.xml"/><Relationship Id="rId39" Type="http://schemas.openxmlformats.org/officeDocument/2006/relationships/viewProps" Target="viewProps.xml"/><Relationship Id="rId40" Type="http://schemas.openxmlformats.org/officeDocument/2006/relationships/theme" Target="theme/theme1.xml"/><Relationship Id="rId41" Type="http://schemas.openxmlformats.org/officeDocument/2006/relationships/tableStyles" Target="tableStyles.xml"/></Relationships>
</file>

<file path=ppt/_rels/viewProps.xml.rels><?xml version="1.0" encoding="UTF-8" standalone="yes"?>
<Relationships xmlns="http://schemas.openxmlformats.org/package/2006/relationships"><Relationship Id="rId1" Type="http://schemas.openxmlformats.org/officeDocument/2006/relationships/slide" Target="slides/slide14.xml"/><Relationship Id="rId2" Type="http://schemas.openxmlformats.org/officeDocument/2006/relationships/slide" Target="slides/slide21.xml"/><Relationship Id="rId3" Type="http://schemas.openxmlformats.org/officeDocument/2006/relationships/slide" Target="slides/slide3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814939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76363" cy="511731"/>
          </a:xfrm>
          <a:prstGeom prst="rect">
            <a:avLst/>
          </a:prstGeom>
        </p:spPr>
        <p:txBody>
          <a:bodyPr vert="horz" wrap="square" lIns="94768" tIns="47384" rIns="94768" bIns="47384" numCol="1" anchor="t" anchorCtr="0" compatLnSpc="1">
            <a:prstTxWarp prst="textNoShape">
              <a:avLst/>
            </a:prstTxWarp>
          </a:bodyPr>
          <a:lstStyle>
            <a:lvl1pPr>
              <a:defRPr sz="1200">
                <a:latin typeface="Calibri" pitchFamily="-112" charset="0"/>
                <a:ea typeface="ＭＳ Ｐゴシック" pitchFamily="-112" charset="-128"/>
              </a:defRPr>
            </a:lvl1pPr>
          </a:lstStyle>
          <a:p>
            <a:pPr>
              <a:defRPr/>
            </a:pPr>
            <a:endParaRPr lang="sv-SE"/>
          </a:p>
        </p:txBody>
      </p:sp>
      <p:sp>
        <p:nvSpPr>
          <p:cNvPr id="3" name="Date Placeholder 2"/>
          <p:cNvSpPr>
            <a:spLocks noGrp="1"/>
          </p:cNvSpPr>
          <p:nvPr>
            <p:ph type="dt" idx="1"/>
          </p:nvPr>
        </p:nvSpPr>
        <p:spPr>
          <a:xfrm>
            <a:off x="4021295" y="0"/>
            <a:ext cx="3076363" cy="511731"/>
          </a:xfrm>
          <a:prstGeom prst="rect">
            <a:avLst/>
          </a:prstGeom>
        </p:spPr>
        <p:txBody>
          <a:bodyPr vert="horz" wrap="square" lIns="94768" tIns="47384" rIns="94768" bIns="47384" numCol="1" anchor="t" anchorCtr="0" compatLnSpc="1">
            <a:prstTxWarp prst="textNoShape">
              <a:avLst/>
            </a:prstTxWarp>
          </a:bodyPr>
          <a:lstStyle>
            <a:lvl1pPr algn="r">
              <a:defRPr sz="1200">
                <a:latin typeface="Calibri" pitchFamily="-112" charset="0"/>
                <a:ea typeface="ＭＳ Ｐゴシック" pitchFamily="-112" charset="-128"/>
              </a:defRPr>
            </a:lvl1pPr>
          </a:lstStyle>
          <a:p>
            <a:pPr>
              <a:defRPr/>
            </a:pPr>
            <a:fld id="{66F0184A-E10E-449B-A8C4-17C46CD12BAD}" type="datetime1">
              <a:rPr lang="sv-SE"/>
              <a:pPr>
                <a:defRPr/>
              </a:pPr>
              <a:t>2012-09-08</a:t>
            </a:fld>
            <a:endParaRPr lang="sv-SE"/>
          </a:p>
        </p:txBody>
      </p:sp>
      <p:sp>
        <p:nvSpPr>
          <p:cNvPr id="4" name="Slide Image Placeholder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wrap="square" lIns="94768" tIns="47384" rIns="94768" bIns="47384" numCol="1" anchor="ctr" anchorCtr="0" compatLnSpc="1">
            <a:prstTxWarp prst="textNoShape">
              <a:avLst/>
            </a:prstTxWarp>
          </a:bodyPr>
          <a:lstStyle/>
          <a:p>
            <a:pPr lvl="0"/>
            <a:endParaRPr lang="sv-SE" noProof="0" smtClean="0"/>
          </a:p>
        </p:txBody>
      </p:sp>
      <p:sp>
        <p:nvSpPr>
          <p:cNvPr id="5" name="Notes Placeholder 4"/>
          <p:cNvSpPr>
            <a:spLocks noGrp="1"/>
          </p:cNvSpPr>
          <p:nvPr>
            <p:ph type="body" sz="quarter" idx="3"/>
          </p:nvPr>
        </p:nvSpPr>
        <p:spPr>
          <a:xfrm>
            <a:off x="709931" y="4861442"/>
            <a:ext cx="5679440" cy="4605576"/>
          </a:xfrm>
          <a:prstGeom prst="rect">
            <a:avLst/>
          </a:prstGeom>
        </p:spPr>
        <p:txBody>
          <a:bodyPr vert="horz" wrap="square" lIns="94768" tIns="47384" rIns="94768" bIns="47384" numCol="1" anchor="t" anchorCtr="0" compatLnSpc="1">
            <a:prstTxWarp prst="textNoShape">
              <a:avLst/>
            </a:prstTxWarp>
            <a:normAutofit/>
          </a:bodyPr>
          <a:lstStyle/>
          <a:p>
            <a:pPr lvl="0"/>
            <a:r>
              <a:rPr lang="en-US" noProof="0" dirty="0" smtClean="0"/>
              <a:t>Click to edit Master text styles</a:t>
            </a:r>
          </a:p>
          <a:p>
            <a:pPr lvl="1"/>
            <a:r>
              <a:rPr lang="en-US" noProof="0" dirty="0" smtClean="0"/>
              <a:t>Second level</a:t>
            </a:r>
          </a:p>
          <a:p>
            <a:pPr lvl="2"/>
            <a:r>
              <a:rPr lang="en-US" noProof="0" dirty="0" smtClean="0"/>
              <a:t>Third level</a:t>
            </a:r>
          </a:p>
          <a:p>
            <a:pPr lvl="3"/>
            <a:r>
              <a:rPr lang="en-US" noProof="0" dirty="0" smtClean="0"/>
              <a:t>Fourth level</a:t>
            </a:r>
          </a:p>
          <a:p>
            <a:pPr lvl="4"/>
            <a:r>
              <a:rPr lang="en-US" noProof="0" dirty="0" smtClean="0"/>
              <a:t>Fifth level</a:t>
            </a:r>
            <a:endParaRPr lang="sv-SE" noProof="0" dirty="0" smtClean="0"/>
          </a:p>
        </p:txBody>
      </p:sp>
      <p:sp>
        <p:nvSpPr>
          <p:cNvPr id="6" name="Footer Placeholder 5"/>
          <p:cNvSpPr>
            <a:spLocks noGrp="1"/>
          </p:cNvSpPr>
          <p:nvPr>
            <p:ph type="ftr" sz="quarter" idx="4"/>
          </p:nvPr>
        </p:nvSpPr>
        <p:spPr>
          <a:xfrm>
            <a:off x="1" y="9721106"/>
            <a:ext cx="3076363" cy="511731"/>
          </a:xfrm>
          <a:prstGeom prst="rect">
            <a:avLst/>
          </a:prstGeom>
        </p:spPr>
        <p:txBody>
          <a:bodyPr vert="horz" wrap="square" lIns="94768" tIns="47384" rIns="94768" bIns="47384" numCol="1" anchor="b" anchorCtr="0" compatLnSpc="1">
            <a:prstTxWarp prst="textNoShape">
              <a:avLst/>
            </a:prstTxWarp>
          </a:bodyPr>
          <a:lstStyle>
            <a:lvl1pPr>
              <a:defRPr sz="1200">
                <a:latin typeface="Calibri" pitchFamily="-112" charset="0"/>
                <a:ea typeface="ＭＳ Ｐゴシック" pitchFamily="-112" charset="-128"/>
              </a:defRPr>
            </a:lvl1pPr>
          </a:lstStyle>
          <a:p>
            <a:pPr>
              <a:defRPr/>
            </a:pPr>
            <a:endParaRPr lang="sv-SE"/>
          </a:p>
        </p:txBody>
      </p:sp>
      <p:sp>
        <p:nvSpPr>
          <p:cNvPr id="7" name="Slide Number Placeholder 6"/>
          <p:cNvSpPr>
            <a:spLocks noGrp="1"/>
          </p:cNvSpPr>
          <p:nvPr>
            <p:ph type="sldNum" sz="quarter" idx="5"/>
          </p:nvPr>
        </p:nvSpPr>
        <p:spPr>
          <a:xfrm>
            <a:off x="4021295" y="9721106"/>
            <a:ext cx="3076363" cy="511731"/>
          </a:xfrm>
          <a:prstGeom prst="rect">
            <a:avLst/>
          </a:prstGeom>
        </p:spPr>
        <p:txBody>
          <a:bodyPr vert="horz" wrap="square" lIns="94768" tIns="47384" rIns="94768" bIns="47384" numCol="1" anchor="b" anchorCtr="0" compatLnSpc="1">
            <a:prstTxWarp prst="textNoShape">
              <a:avLst/>
            </a:prstTxWarp>
          </a:bodyPr>
          <a:lstStyle>
            <a:lvl1pPr algn="r">
              <a:defRPr sz="1200">
                <a:latin typeface="Calibri" pitchFamily="-112" charset="0"/>
                <a:ea typeface="ＭＳ Ｐゴシック" pitchFamily="-112" charset="-128"/>
              </a:defRPr>
            </a:lvl1pPr>
          </a:lstStyle>
          <a:p>
            <a:pPr>
              <a:defRPr/>
            </a:pPr>
            <a:fld id="{F5F870B0-C9D8-47C6-8B80-99B42644EEA6}" type="slidenum">
              <a:rPr lang="sv-SE"/>
              <a:pPr>
                <a:defRPr/>
              </a:pPr>
              <a:t>‹Nr.›</a:t>
            </a:fld>
            <a:endParaRPr lang="sv-SE"/>
          </a:p>
        </p:txBody>
      </p:sp>
    </p:spTree>
    <p:extLst>
      <p:ext uri="{BB962C8B-B14F-4D97-AF65-F5344CB8AC3E}">
        <p14:creationId xmlns:p14="http://schemas.microsoft.com/office/powerpoint/2010/main" val="2341937397"/>
      </p:ext>
    </p:extLst>
  </p:cSld>
  <p:clrMap bg1="lt1" tx1="dk1" bg2="lt2" tx2="dk2" accent1="accent1" accent2="accent2" accent3="accent3" accent4="accent4" accent5="accent5" accent6="accent6" hlink="hlink" folHlink="folHlink"/>
  <p:notesStyle>
    <a:lvl1pPr marL="92075" indent="-92075" algn="l" rtl="0" eaLnBrk="0" fontAlgn="base" hangingPunct="0">
      <a:spcBef>
        <a:spcPct val="30000"/>
      </a:spcBef>
      <a:spcAft>
        <a:spcPct val="0"/>
      </a:spcAft>
      <a:buFont typeface="Arial" charset="0"/>
      <a:buChar char="•"/>
      <a:defRPr sz="1400" kern="1200">
        <a:solidFill>
          <a:schemeClr val="tx1"/>
        </a:solidFill>
        <a:latin typeface="+mn-lt"/>
        <a:ea typeface="ＭＳ Ｐゴシック" pitchFamily="-112" charset="-128"/>
        <a:cs typeface="+mn-cs"/>
      </a:defRPr>
    </a:lvl1pPr>
    <a:lvl2pPr marL="182563" indent="-90488" algn="l" rtl="0" eaLnBrk="0" fontAlgn="base" hangingPunct="0">
      <a:spcBef>
        <a:spcPct val="30000"/>
      </a:spcBef>
      <a:spcAft>
        <a:spcPct val="0"/>
      </a:spcAft>
      <a:buFont typeface="Arial" charset="0"/>
      <a:buChar char="•"/>
      <a:defRPr sz="1400" kern="1200">
        <a:solidFill>
          <a:schemeClr val="tx1"/>
        </a:solidFill>
        <a:latin typeface="+mn-lt"/>
        <a:ea typeface="ＭＳ Ｐゴシック" pitchFamily="-112" charset="-128"/>
        <a:cs typeface="+mn-cs"/>
      </a:defRPr>
    </a:lvl2pPr>
    <a:lvl3pPr marL="266700" indent="-84138" algn="l" rtl="0" eaLnBrk="0" fontAlgn="base" hangingPunct="0">
      <a:spcBef>
        <a:spcPct val="30000"/>
      </a:spcBef>
      <a:spcAft>
        <a:spcPct val="0"/>
      </a:spcAft>
      <a:buFont typeface="Arial" charset="0"/>
      <a:buChar char="•"/>
      <a:defRPr sz="1400" kern="1200">
        <a:solidFill>
          <a:schemeClr val="tx1"/>
        </a:solidFill>
        <a:latin typeface="+mn-lt"/>
        <a:ea typeface="ＭＳ Ｐゴシック" pitchFamily="-112" charset="-128"/>
        <a:cs typeface="+mn-cs"/>
      </a:defRPr>
    </a:lvl3pPr>
    <a:lvl4pPr marL="358775" indent="-92075" algn="l" rtl="0" eaLnBrk="0" fontAlgn="base" hangingPunct="0">
      <a:spcBef>
        <a:spcPct val="30000"/>
      </a:spcBef>
      <a:spcAft>
        <a:spcPct val="0"/>
      </a:spcAft>
      <a:buFont typeface="Arial" charset="0"/>
      <a:buChar char="•"/>
      <a:defRPr sz="1400" kern="1200">
        <a:solidFill>
          <a:schemeClr val="tx1"/>
        </a:solidFill>
        <a:latin typeface="+mn-lt"/>
        <a:ea typeface="ＭＳ Ｐゴシック" pitchFamily="-112" charset="-128"/>
        <a:cs typeface="+mn-cs"/>
      </a:defRPr>
    </a:lvl4pPr>
    <a:lvl5pPr marL="449263" indent="-90488" algn="l" rtl="0" eaLnBrk="0" fontAlgn="base" hangingPunct="0">
      <a:spcBef>
        <a:spcPct val="30000"/>
      </a:spcBef>
      <a:spcAft>
        <a:spcPct val="0"/>
      </a:spcAft>
      <a:buFont typeface="Arial" charset="0"/>
      <a:buChar char="•"/>
      <a:defRPr sz="1400" kern="1200">
        <a:solidFill>
          <a:schemeClr val="tx1"/>
        </a:solidFill>
        <a:latin typeface="+mn-lt"/>
        <a:ea typeface="ＭＳ Ｐゴシック" pitchFamily="-112"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normAutofit/>
          </a:bodyPr>
          <a:lstStyle/>
          <a:p>
            <a:r>
              <a:rPr lang="sv-SE" dirty="0" smtClean="0"/>
              <a:t>I Norge har man byggt en databas som innehåller både självregistrerat</a:t>
            </a:r>
            <a:r>
              <a:rPr lang="sv-SE" baseline="0" dirty="0" smtClean="0"/>
              <a:t> material och material från Thomson</a:t>
            </a:r>
          </a:p>
          <a:p>
            <a:r>
              <a:rPr lang="sv-SE" baseline="0" dirty="0" smtClean="0"/>
              <a:t>Därför kan de se hur mycket som kommer från Thomson och hur mycket man behöver registrera manuellt</a:t>
            </a:r>
          </a:p>
          <a:p>
            <a:r>
              <a:rPr lang="sv-SE" baseline="0" dirty="0" smtClean="0"/>
              <a:t>Databasleverantörerna indexerar främst det material som är lättast att samla in – artiklar in engelskspråkiga tidskrifter</a:t>
            </a:r>
            <a:endParaRPr lang="sv-SE" dirty="0"/>
          </a:p>
        </p:txBody>
      </p:sp>
      <p:sp>
        <p:nvSpPr>
          <p:cNvPr id="4" name="Platshållare för bildnummer 3"/>
          <p:cNvSpPr>
            <a:spLocks noGrp="1"/>
          </p:cNvSpPr>
          <p:nvPr>
            <p:ph type="sldNum" sz="quarter" idx="10"/>
          </p:nvPr>
        </p:nvSpPr>
        <p:spPr/>
        <p:txBody>
          <a:bodyPr/>
          <a:lstStyle/>
          <a:p>
            <a:pPr>
              <a:defRPr/>
            </a:pPr>
            <a:fld id="{F5F870B0-C9D8-47C6-8B80-99B42644EEA6}" type="slidenum">
              <a:rPr lang="sv-SE" smtClean="0"/>
              <a:pPr>
                <a:defRPr/>
              </a:pPr>
              <a:t>7</a:t>
            </a:fld>
            <a:endParaRPr lang="sv-S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Platshållare för bildobjekt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Platshållare för anteckninga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sv-SE" smtClean="0"/>
              <a:t>Den skeva fördelningen är ett problem när vi sysslar med statistik</a:t>
            </a:r>
          </a:p>
          <a:p>
            <a:pPr eaLnBrk="1" hangingPunct="1">
              <a:spcBef>
                <a:spcPct val="0"/>
              </a:spcBef>
            </a:pPr>
            <a:r>
              <a:rPr lang="sv-SE" smtClean="0"/>
              <a:t>Byta mot färska data?</a:t>
            </a:r>
          </a:p>
        </p:txBody>
      </p:sp>
      <p:sp>
        <p:nvSpPr>
          <p:cNvPr id="48132" name="Platshållare för bildnumm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804763" indent="-309524" eaLnBrk="0" hangingPunct="0">
              <a:defRPr>
                <a:solidFill>
                  <a:schemeClr val="tx1"/>
                </a:solidFill>
                <a:latin typeface="Arial" pitchFamily="34" charset="0"/>
              </a:defRPr>
            </a:lvl2pPr>
            <a:lvl3pPr marL="1238098" indent="-247620" eaLnBrk="0" hangingPunct="0">
              <a:defRPr>
                <a:solidFill>
                  <a:schemeClr val="tx1"/>
                </a:solidFill>
                <a:latin typeface="Arial" pitchFamily="34" charset="0"/>
              </a:defRPr>
            </a:lvl3pPr>
            <a:lvl4pPr marL="1733337" indent="-247620" eaLnBrk="0" hangingPunct="0">
              <a:defRPr>
                <a:solidFill>
                  <a:schemeClr val="tx1"/>
                </a:solidFill>
                <a:latin typeface="Arial" pitchFamily="34" charset="0"/>
              </a:defRPr>
            </a:lvl4pPr>
            <a:lvl5pPr marL="2228576" indent="-247620" eaLnBrk="0" hangingPunct="0">
              <a:defRPr>
                <a:solidFill>
                  <a:schemeClr val="tx1"/>
                </a:solidFill>
                <a:latin typeface="Arial" pitchFamily="34" charset="0"/>
              </a:defRPr>
            </a:lvl5pPr>
            <a:lvl6pPr marL="2723815" indent="-247620" eaLnBrk="0" fontAlgn="base" hangingPunct="0">
              <a:spcBef>
                <a:spcPct val="0"/>
              </a:spcBef>
              <a:spcAft>
                <a:spcPct val="0"/>
              </a:spcAft>
              <a:defRPr>
                <a:solidFill>
                  <a:schemeClr val="tx1"/>
                </a:solidFill>
                <a:latin typeface="Arial" pitchFamily="34" charset="0"/>
              </a:defRPr>
            </a:lvl6pPr>
            <a:lvl7pPr marL="3219054" indent="-247620" eaLnBrk="0" fontAlgn="base" hangingPunct="0">
              <a:spcBef>
                <a:spcPct val="0"/>
              </a:spcBef>
              <a:spcAft>
                <a:spcPct val="0"/>
              </a:spcAft>
              <a:defRPr>
                <a:solidFill>
                  <a:schemeClr val="tx1"/>
                </a:solidFill>
                <a:latin typeface="Arial" pitchFamily="34" charset="0"/>
              </a:defRPr>
            </a:lvl7pPr>
            <a:lvl8pPr marL="3714293" indent="-247620" eaLnBrk="0" fontAlgn="base" hangingPunct="0">
              <a:spcBef>
                <a:spcPct val="0"/>
              </a:spcBef>
              <a:spcAft>
                <a:spcPct val="0"/>
              </a:spcAft>
              <a:defRPr>
                <a:solidFill>
                  <a:schemeClr val="tx1"/>
                </a:solidFill>
                <a:latin typeface="Arial" pitchFamily="34" charset="0"/>
              </a:defRPr>
            </a:lvl8pPr>
            <a:lvl9pPr marL="4209532" indent="-247620" eaLnBrk="0" fontAlgn="base" hangingPunct="0">
              <a:spcBef>
                <a:spcPct val="0"/>
              </a:spcBef>
              <a:spcAft>
                <a:spcPct val="0"/>
              </a:spcAft>
              <a:defRPr>
                <a:solidFill>
                  <a:schemeClr val="tx1"/>
                </a:solidFill>
                <a:latin typeface="Arial" pitchFamily="34" charset="0"/>
              </a:defRPr>
            </a:lvl9pPr>
          </a:lstStyle>
          <a:p>
            <a:pPr eaLnBrk="1" hangingPunct="1"/>
            <a:fld id="{B8563448-3724-4128-BEE8-3E689BEAD45B}" type="slidenum">
              <a:rPr lang="sv-SE" smtClean="0">
                <a:latin typeface="Calibri" pitchFamily="34" charset="0"/>
              </a:rPr>
              <a:pPr eaLnBrk="1" hangingPunct="1"/>
              <a:t>8</a:t>
            </a:fld>
            <a:endParaRPr lang="sv-SE" smtClean="0">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a:lstStyle/>
          <a:p>
            <a:endParaRPr lang="en-US" smtClean="0"/>
          </a:p>
        </p:txBody>
      </p:sp>
      <p:sp>
        <p:nvSpPr>
          <p:cNvPr id="44036" name="Slide Number Placeholder 3"/>
          <p:cNvSpPr>
            <a:spLocks noGrp="1"/>
          </p:cNvSpPr>
          <p:nvPr>
            <p:ph type="sldNum" sz="quarter" idx="5"/>
          </p:nvPr>
        </p:nvSpPr>
        <p:spPr bwMode="auto">
          <a:noFill/>
          <a:ln>
            <a:miter lim="800000"/>
            <a:headEnd/>
            <a:tailEnd/>
          </a:ln>
        </p:spPr>
        <p:txBody>
          <a:bodyPr/>
          <a:lstStyle/>
          <a:p>
            <a:fld id="{E4449F91-6DEA-40A7-A96E-98A3BD2FAA6B}" type="slidenum">
              <a:rPr lang="sv-SE" smtClean="0"/>
              <a:pPr/>
              <a:t>9</a:t>
            </a:fld>
            <a:endParaRPr lang="sv-SE"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a:xfrm>
            <a:off x="992188" y="768350"/>
            <a:ext cx="5114925" cy="3836988"/>
          </a:xfrm>
        </p:spPr>
      </p:sp>
      <p:sp>
        <p:nvSpPr>
          <p:cNvPr id="3" name="Platshållare för anteckningar 2"/>
          <p:cNvSpPr>
            <a:spLocks noGrp="1"/>
          </p:cNvSpPr>
          <p:nvPr>
            <p:ph type="body" idx="1"/>
          </p:nvPr>
        </p:nvSpPr>
        <p:spPr/>
        <p:txBody>
          <a:bodyPr>
            <a:normAutofit/>
          </a:bodyPr>
          <a:lstStyle/>
          <a:p>
            <a:r>
              <a:rPr lang="sv-SE" dirty="0" smtClean="0"/>
              <a:t>h-index – populär "vulgärindikator"</a:t>
            </a:r>
          </a:p>
          <a:p>
            <a:pPr lvl="1"/>
            <a:r>
              <a:rPr lang="sv-SE" dirty="0" smtClean="0"/>
              <a:t>Lätt att förstå, lätt att räkna ut</a:t>
            </a:r>
          </a:p>
          <a:p>
            <a:pPr lvl="1"/>
            <a:r>
              <a:rPr lang="sv-SE" dirty="0" smtClean="0"/>
              <a:t>Ej justerad för tid eller</a:t>
            </a:r>
            <a:r>
              <a:rPr lang="sv-SE" baseline="0" dirty="0" smtClean="0"/>
              <a:t> fält</a:t>
            </a:r>
            <a:endParaRPr lang="sv-SE" dirty="0"/>
          </a:p>
        </p:txBody>
      </p:sp>
      <p:sp>
        <p:nvSpPr>
          <p:cNvPr id="4" name="Platshållare för bildnummer 3"/>
          <p:cNvSpPr>
            <a:spLocks noGrp="1"/>
          </p:cNvSpPr>
          <p:nvPr>
            <p:ph type="sldNum" sz="quarter" idx="10"/>
          </p:nvPr>
        </p:nvSpPr>
        <p:spPr/>
        <p:txBody>
          <a:bodyPr/>
          <a:lstStyle/>
          <a:p>
            <a:pPr>
              <a:defRPr/>
            </a:pPr>
            <a:fld id="{F5F870B0-C9D8-47C6-8B80-99B42644EEA6}" type="slidenum">
              <a:rPr lang="sv-SE" smtClean="0"/>
              <a:pPr>
                <a:defRPr/>
              </a:pPr>
              <a:t>12</a:t>
            </a:fld>
            <a:endParaRPr lang="sv-SE"/>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normAutofit/>
          </a:bodyPr>
          <a:lstStyle/>
          <a:p>
            <a:endParaRPr lang="sv-SE" dirty="0"/>
          </a:p>
        </p:txBody>
      </p:sp>
      <p:sp>
        <p:nvSpPr>
          <p:cNvPr id="4" name="Platshållare för bildnummer 3"/>
          <p:cNvSpPr>
            <a:spLocks noGrp="1"/>
          </p:cNvSpPr>
          <p:nvPr>
            <p:ph type="sldNum" sz="quarter" idx="10"/>
          </p:nvPr>
        </p:nvSpPr>
        <p:spPr/>
        <p:txBody>
          <a:bodyPr/>
          <a:lstStyle/>
          <a:p>
            <a:pPr>
              <a:defRPr/>
            </a:pPr>
            <a:fld id="{F5F870B0-C9D8-47C6-8B80-99B42644EEA6}" type="slidenum">
              <a:rPr lang="sv-SE" smtClean="0"/>
              <a:pPr>
                <a:defRPr/>
              </a:pPr>
              <a:t>13</a:t>
            </a:fld>
            <a:endParaRPr lang="sv-SE"/>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r>
              <a:rPr lang="en-US" smtClean="0">
                <a:ea typeface="MS PGothic" pitchFamily="34" charset="-128"/>
              </a:rPr>
              <a:t>When we deal with citation values we have to remember that we are working with a very skewed distribution.</a:t>
            </a:r>
            <a:endParaRPr lang="sv-SE" smtClean="0">
              <a:ea typeface="MS PGothic" pitchFamily="34" charset="-128"/>
            </a:endParaRPr>
          </a:p>
          <a:p>
            <a:r>
              <a:rPr lang="en-US" smtClean="0">
                <a:ea typeface="MS PGothic" pitchFamily="34" charset="-128"/>
              </a:rPr>
              <a:t>This graph shows the citation distribution for 5-year old original articles. Note that a fifth, 22% of the articles remain uncited, even if we include self-citations.</a:t>
            </a:r>
            <a:endParaRPr lang="sv-SE" smtClean="0">
              <a:ea typeface="MS PGothic" pitchFamily="34" charset="-128"/>
            </a:endParaRPr>
          </a:p>
          <a:p>
            <a:r>
              <a:rPr lang="en-US" smtClean="0">
                <a:ea typeface="MS PGothic" pitchFamily="34" charset="-128"/>
              </a:rPr>
              <a:t>Also note that the average value is 9 citations, which is more than double the value of the median – the middle value - which is 4 citations. In normal distributions, the median and the average are usually close to each other.</a:t>
            </a:r>
            <a:endParaRPr lang="sv-SE" smtClean="0">
              <a:ea typeface="MS PGothic" pitchFamily="34" charset="-128"/>
            </a:endParaRPr>
          </a:p>
          <a:p>
            <a:r>
              <a:rPr lang="en-US" smtClean="0">
                <a:ea typeface="MS PGothic" pitchFamily="34" charset="-128"/>
              </a:rPr>
              <a:t>The average value is driven up by a few very highly cited articles, less than 1% of the population. One could argue that it is these highly cited articles we should study, rather than the average values of the big "gray mass" down below, because we can be almost certain that these highly cited articles represent important research.</a:t>
            </a:r>
            <a:endParaRPr lang="sv-SE" smtClean="0">
              <a:ea typeface="MS PGothic" pitchFamily="34" charset="-128"/>
            </a:endParaRPr>
          </a:p>
          <a:p>
            <a:r>
              <a:rPr lang="en-US" smtClean="0">
                <a:ea typeface="MS PGothic" pitchFamily="34" charset="-128"/>
              </a:rPr>
              <a:t>This skewed distribution of citations shows up in every selection of publications; for fields, countries, universities and journals. So when we are comparing two groups of publications, you have to remember that we are comparing one steep slope against another steep slope.</a:t>
            </a:r>
          </a:p>
        </p:txBody>
      </p:sp>
      <p:sp>
        <p:nvSpPr>
          <p:cNvPr id="44036" name="Slide Number Placeholder 3"/>
          <p:cNvSpPr>
            <a:spLocks noGrp="1"/>
          </p:cNvSpPr>
          <p:nvPr>
            <p:ph type="sldNum" sz="quarter" idx="5"/>
          </p:nvPr>
        </p:nvSpPr>
        <p:spPr>
          <a:noFill/>
        </p:spPr>
        <p:txBody>
          <a:bodyPr/>
          <a:lstStyle/>
          <a:p>
            <a:fld id="{A98EA7A1-D5D3-46E8-8F76-F16058FCEAD1}" type="slidenum">
              <a:rPr lang="sv-SE" smtClean="0">
                <a:ea typeface="MS PGothic" pitchFamily="34" charset="-128"/>
              </a:rPr>
              <a:pPr/>
              <a:t>17</a:t>
            </a:fld>
            <a:endParaRPr lang="sv-SE" smtClean="0">
              <a:ea typeface="MS PGothic" pitchFamily="34" charset="-12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a:ln/>
        </p:spPr>
      </p:sp>
      <p:sp>
        <p:nvSpPr>
          <p:cNvPr id="46083" name="Notes Placeholder 2"/>
          <p:cNvSpPr>
            <a:spLocks noGrp="1"/>
          </p:cNvSpPr>
          <p:nvPr>
            <p:ph type="body" idx="1"/>
          </p:nvPr>
        </p:nvSpPr>
        <p:spPr>
          <a:noFill/>
          <a:ln/>
        </p:spPr>
        <p:txBody>
          <a:bodyPr/>
          <a:lstStyle/>
          <a:p>
            <a:endParaRPr lang="sv-SE" smtClean="0">
              <a:ea typeface="MS PGothic" pitchFamily="34" charset="-128"/>
            </a:endParaRPr>
          </a:p>
        </p:txBody>
      </p:sp>
      <p:sp>
        <p:nvSpPr>
          <p:cNvPr id="46084" name="Slide Number Placeholder 3"/>
          <p:cNvSpPr>
            <a:spLocks noGrp="1"/>
          </p:cNvSpPr>
          <p:nvPr>
            <p:ph type="sldNum" sz="quarter" idx="5"/>
          </p:nvPr>
        </p:nvSpPr>
        <p:spPr>
          <a:noFill/>
        </p:spPr>
        <p:txBody>
          <a:bodyPr/>
          <a:lstStyle/>
          <a:p>
            <a:fld id="{AFDAB727-5811-4269-951D-B456D9B0EB43}" type="slidenum">
              <a:rPr lang="sv-SE" smtClean="0">
                <a:ea typeface="MS PGothic" pitchFamily="34" charset="-128"/>
              </a:rPr>
              <a:pPr/>
              <a:t>18</a:t>
            </a:fld>
            <a:endParaRPr lang="sv-SE" smtClean="0">
              <a:ea typeface="MS PGothic" pitchFamily="34"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normAutofit/>
          </a:bodyPr>
          <a:lstStyle/>
          <a:p>
            <a:r>
              <a:rPr lang="sv-SE" dirty="0" smtClean="0"/>
              <a:t>Bibliometri mäter inte </a:t>
            </a:r>
            <a:r>
              <a:rPr lang="sv-SE" i="1" dirty="0" smtClean="0"/>
              <a:t>frånvaro</a:t>
            </a:r>
            <a:r>
              <a:rPr lang="sv-SE" dirty="0" smtClean="0"/>
              <a:t> av kvalitet</a:t>
            </a:r>
          </a:p>
          <a:p>
            <a:pPr marL="194503" lvl="1" indent="-96406" defTabSz="974202">
              <a:defRPr/>
            </a:pPr>
            <a:r>
              <a:rPr lang="sv-SE" dirty="0" smtClean="0"/>
              <a:t>Brist på publikationer och citeringar kan ha förklaringar utanför den bibliometriska "sfären"</a:t>
            </a:r>
          </a:p>
          <a:p>
            <a:pPr lvl="1"/>
            <a:endParaRPr lang="sv-SE" dirty="0"/>
          </a:p>
        </p:txBody>
      </p:sp>
      <p:sp>
        <p:nvSpPr>
          <p:cNvPr id="4" name="Platshållare för bildnummer 3"/>
          <p:cNvSpPr>
            <a:spLocks noGrp="1"/>
          </p:cNvSpPr>
          <p:nvPr>
            <p:ph type="sldNum" sz="quarter" idx="10"/>
          </p:nvPr>
        </p:nvSpPr>
        <p:spPr/>
        <p:txBody>
          <a:bodyPr/>
          <a:lstStyle/>
          <a:p>
            <a:pPr>
              <a:defRPr/>
            </a:pPr>
            <a:fld id="{F5F870B0-C9D8-47C6-8B80-99B42644EEA6}" type="slidenum">
              <a:rPr lang="sv-SE" smtClean="0"/>
              <a:pPr>
                <a:defRPr/>
              </a:pPr>
              <a:t>20</a:t>
            </a:fld>
            <a:endParaRPr lang="sv-SE"/>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Platshållare för bildobjekt 1"/>
          <p:cNvSpPr>
            <a:spLocks noGrp="1" noRot="1" noChangeAspect="1" noTextEdit="1"/>
          </p:cNvSpPr>
          <p:nvPr>
            <p:ph type="sldImg"/>
          </p:nvPr>
        </p:nvSpPr>
        <p:spPr bwMode="auto">
          <a:noFill/>
          <a:ln>
            <a:solidFill>
              <a:srgbClr val="000000"/>
            </a:solidFill>
            <a:miter lim="800000"/>
            <a:headEnd/>
            <a:tailEnd/>
          </a:ln>
        </p:spPr>
      </p:sp>
      <p:sp>
        <p:nvSpPr>
          <p:cNvPr id="46083" name="Platshållare för anteckningar 2"/>
          <p:cNvSpPr>
            <a:spLocks noGrp="1"/>
          </p:cNvSpPr>
          <p:nvPr>
            <p:ph type="body" idx="1"/>
          </p:nvPr>
        </p:nvSpPr>
        <p:spPr bwMode="auto">
          <a:noFill/>
        </p:spPr>
        <p:txBody>
          <a:bodyPr/>
          <a:lstStyle/>
          <a:p>
            <a:r>
              <a:rPr lang="sv-SE" smtClean="0">
                <a:ea typeface="ＭＳ Ｐゴシック" pitchFamily="34" charset="-128"/>
              </a:rPr>
              <a:t>Dags att vakna: Föredragets viktigaste bild.</a:t>
            </a:r>
          </a:p>
          <a:p>
            <a:r>
              <a:rPr lang="sv-SE" smtClean="0">
                <a:ea typeface="ＭＳ Ｐゴシック" pitchFamily="34" charset="-128"/>
              </a:rPr>
              <a:t>Bibliometri fungerar bättre ju närmare verksamheten och sakkunskapen det används.</a:t>
            </a:r>
          </a:p>
        </p:txBody>
      </p:sp>
      <p:sp>
        <p:nvSpPr>
          <p:cNvPr id="46084" name="Platshållare för bildnummer 3"/>
          <p:cNvSpPr>
            <a:spLocks noGrp="1"/>
          </p:cNvSpPr>
          <p:nvPr>
            <p:ph type="sldNum" sz="quarter" idx="5"/>
          </p:nvPr>
        </p:nvSpPr>
        <p:spPr bwMode="auto">
          <a:noFill/>
          <a:ln>
            <a:miter lim="800000"/>
            <a:headEnd/>
            <a:tailEnd/>
          </a:ln>
        </p:spPr>
        <p:txBody>
          <a:bodyPr/>
          <a:lstStyle/>
          <a:p>
            <a:fld id="{FAF90466-5C76-496C-AE70-115F479728AE}" type="slidenum">
              <a:rPr lang="sv-SE" smtClean="0">
                <a:latin typeface="Calibri" pitchFamily="34" charset="0"/>
                <a:ea typeface="ＭＳ Ｐゴシック" pitchFamily="34" charset="-128"/>
              </a:rPr>
              <a:pPr/>
              <a:t>21</a:t>
            </a:fld>
            <a:endParaRPr lang="sv-SE" smtClean="0">
              <a:latin typeface="Calibri" pitchFamily="34" charset="0"/>
              <a:ea typeface="ＭＳ Ｐゴシック" pitchFamily="34"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en-GB" dirty="0" smtClean="0"/>
              <a:t>Copy</a:t>
            </a:r>
            <a:r>
              <a:rPr lang="en-GB" baseline="0" dirty="0" smtClean="0"/>
              <a:t> slide from </a:t>
            </a:r>
            <a:r>
              <a:rPr lang="en-GB" baseline="0" dirty="0" err="1" smtClean="0"/>
              <a:t>Linnéuniv</a:t>
            </a:r>
            <a:r>
              <a:rPr lang="en-GB" baseline="0" dirty="0" smtClean="0"/>
              <a:t> speech</a:t>
            </a:r>
            <a:endParaRPr lang="en-GB" dirty="0"/>
          </a:p>
        </p:txBody>
      </p:sp>
      <p:sp>
        <p:nvSpPr>
          <p:cNvPr id="4" name="Platshållare för bildnummer 3"/>
          <p:cNvSpPr>
            <a:spLocks noGrp="1"/>
          </p:cNvSpPr>
          <p:nvPr>
            <p:ph type="sldNum" sz="quarter" idx="10"/>
          </p:nvPr>
        </p:nvSpPr>
        <p:spPr/>
        <p:txBody>
          <a:bodyPr/>
          <a:lstStyle/>
          <a:p>
            <a:pPr>
              <a:defRPr/>
            </a:pPr>
            <a:fld id="{1B1B78AD-0D62-4787-9D72-3E4FA1189E24}" type="slidenum">
              <a:rPr lang="sv-SE" smtClean="0"/>
              <a:pPr>
                <a:defRPr/>
              </a:pPr>
              <a:t>22</a:t>
            </a:fld>
            <a:endParaRPr lang="sv-SE"/>
          </a:p>
        </p:txBody>
      </p:sp>
    </p:spTree>
    <p:extLst>
      <p:ext uri="{BB962C8B-B14F-4D97-AF65-F5344CB8AC3E}">
        <p14:creationId xmlns:p14="http://schemas.microsoft.com/office/powerpoint/2010/main" val="20591967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Platshållare för bildobjekt 1"/>
          <p:cNvSpPr>
            <a:spLocks noGrp="1" noRot="1" noChangeAspect="1" noTextEdit="1"/>
          </p:cNvSpPr>
          <p:nvPr>
            <p:ph type="sldImg"/>
          </p:nvPr>
        </p:nvSpPr>
        <p:spPr bwMode="auto">
          <a:noFill/>
          <a:ln>
            <a:solidFill>
              <a:srgbClr val="000000"/>
            </a:solidFill>
            <a:miter lim="800000"/>
            <a:headEnd/>
            <a:tailEnd/>
          </a:ln>
        </p:spPr>
      </p:sp>
      <p:sp>
        <p:nvSpPr>
          <p:cNvPr id="34819" name="Platshållare för anteckningar 2"/>
          <p:cNvSpPr>
            <a:spLocks noGrp="1"/>
          </p:cNvSpPr>
          <p:nvPr>
            <p:ph type="body" idx="1"/>
          </p:nvPr>
        </p:nvSpPr>
        <p:spPr bwMode="auto">
          <a:noFill/>
        </p:spPr>
        <p:txBody>
          <a:bodyPr/>
          <a:lstStyle/>
          <a:p>
            <a:r>
              <a:rPr lang="sv-SE" dirty="0" smtClean="0">
                <a:ea typeface="ＭＳ Ｐゴシック" pitchFamily="34" charset="-128"/>
              </a:rPr>
              <a:t>20 minuter + 10 minuter för frågor</a:t>
            </a:r>
          </a:p>
        </p:txBody>
      </p:sp>
      <p:sp>
        <p:nvSpPr>
          <p:cNvPr id="34820" name="Platshållare för bildnummer 3"/>
          <p:cNvSpPr>
            <a:spLocks noGrp="1"/>
          </p:cNvSpPr>
          <p:nvPr>
            <p:ph type="sldNum" sz="quarter" idx="5"/>
          </p:nvPr>
        </p:nvSpPr>
        <p:spPr bwMode="auto">
          <a:noFill/>
          <a:ln>
            <a:miter lim="800000"/>
            <a:headEnd/>
            <a:tailEnd/>
          </a:ln>
        </p:spPr>
        <p:txBody>
          <a:bodyPr/>
          <a:lstStyle/>
          <a:p>
            <a:fld id="{0F1090AA-E143-4194-99AE-B815C489D606}" type="slidenum">
              <a:rPr lang="sv-SE" smtClean="0">
                <a:latin typeface="Calibri" pitchFamily="34" charset="0"/>
                <a:ea typeface="ＭＳ Ｐゴシック" pitchFamily="34" charset="-128"/>
              </a:rPr>
              <a:pPr/>
              <a:t>25</a:t>
            </a:fld>
            <a:endParaRPr lang="sv-SE" smtClean="0">
              <a:latin typeface="Calibri" pitchFamily="34" charset="0"/>
              <a:ea typeface="ＭＳ Ｐゴシック" pitchFamily="34"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p>
            <a:fld id="{14868E9E-C584-40F2-80DA-DFDDEC7C7322}" type="slidenum">
              <a:rPr lang="sv-SE" smtClean="0">
                <a:ea typeface="ＭＳ Ｐゴシック" charset="-128"/>
              </a:rPr>
              <a:pPr/>
              <a:t>28</a:t>
            </a:fld>
            <a:endParaRPr lang="sv-SE" smtClean="0">
              <a:ea typeface="ＭＳ Ｐゴシック" charset="-128"/>
            </a:endParaRPr>
          </a:p>
        </p:txBody>
      </p:sp>
      <p:sp>
        <p:nvSpPr>
          <p:cNvPr id="22531" name="Rectangle 2"/>
          <p:cNvSpPr>
            <a:spLocks noGrp="1" noRot="1" noChangeAspect="1" noChangeArrowheads="1" noTextEdit="1"/>
          </p:cNvSpPr>
          <p:nvPr>
            <p:ph type="sldImg"/>
          </p:nvPr>
        </p:nvSpPr>
        <p:spPr>
          <a:solidFill>
            <a:srgbClr val="FFFFFF"/>
          </a:solidFill>
          <a:ln/>
        </p:spPr>
      </p:sp>
      <p:sp>
        <p:nvSpPr>
          <p:cNvPr id="22532"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sv-SE"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p>
            <a:fld id="{55B22C17-833E-4A0C-9730-A752978EDAEF}" type="slidenum">
              <a:rPr lang="sv-SE" smtClean="0">
                <a:ea typeface="ＭＳ Ｐゴシック" charset="-128"/>
              </a:rPr>
              <a:pPr/>
              <a:t>29</a:t>
            </a:fld>
            <a:endParaRPr lang="sv-SE" smtClean="0">
              <a:ea typeface="ＭＳ Ｐゴシック" charset="-128"/>
            </a:endParaRPr>
          </a:p>
        </p:txBody>
      </p:sp>
      <p:sp>
        <p:nvSpPr>
          <p:cNvPr id="23555" name="Rectangle 2"/>
          <p:cNvSpPr>
            <a:spLocks noGrp="1" noRot="1" noChangeAspect="1" noChangeArrowheads="1" noTextEdit="1"/>
          </p:cNvSpPr>
          <p:nvPr>
            <p:ph type="sldImg"/>
          </p:nvPr>
        </p:nvSpPr>
        <p:spPr>
          <a:solidFill>
            <a:srgbClr val="FFFFFF"/>
          </a:solidFill>
          <a:ln/>
        </p:spPr>
      </p:sp>
      <p:sp>
        <p:nvSpPr>
          <p:cNvPr id="23556"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sv-SE"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normAutofit/>
          </a:bodyPr>
          <a:lstStyle/>
          <a:p>
            <a:r>
              <a:rPr lang="sv-SE" dirty="0" smtClean="0"/>
              <a:t>Når Vetenskapsrådets</a:t>
            </a:r>
            <a:r>
              <a:rPr lang="sv-SE" baseline="0" dirty="0" smtClean="0"/>
              <a:t> analysavdelning började arbeta med att kvalitetssäkra och vidareutveckla indikatorn såg vi några stora problemställningar</a:t>
            </a:r>
          </a:p>
          <a:p>
            <a:r>
              <a:rPr lang="sv-SE" baseline="0" dirty="0" smtClean="0"/>
              <a:t>Och en rad mindre problem (som jag lämnar därhän)</a:t>
            </a:r>
            <a:endParaRPr lang="sv-SE" dirty="0"/>
          </a:p>
        </p:txBody>
      </p:sp>
      <p:sp>
        <p:nvSpPr>
          <p:cNvPr id="4" name="Platshållare för bildnummer 3"/>
          <p:cNvSpPr>
            <a:spLocks noGrp="1"/>
          </p:cNvSpPr>
          <p:nvPr>
            <p:ph type="sldNum" sz="quarter" idx="10"/>
          </p:nvPr>
        </p:nvSpPr>
        <p:spPr/>
        <p:txBody>
          <a:bodyPr/>
          <a:lstStyle/>
          <a:p>
            <a:pPr>
              <a:defRPr/>
            </a:pPr>
            <a:fld id="{F5F870B0-C9D8-47C6-8B80-99B42644EEA6}" type="slidenum">
              <a:rPr lang="sv-SE" smtClean="0"/>
              <a:pPr>
                <a:defRPr/>
              </a:pPr>
              <a:t>32</a:t>
            </a:fld>
            <a:endParaRPr lang="sv-S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Rubrikbild">
    <p:spTree>
      <p:nvGrpSpPr>
        <p:cNvPr id="1" name=""/>
        <p:cNvGrpSpPr/>
        <p:nvPr/>
      </p:nvGrpSpPr>
      <p:grpSpPr>
        <a:xfrm>
          <a:off x="0" y="0"/>
          <a:ext cx="0" cy="0"/>
          <a:chOff x="0" y="0"/>
          <a:chExt cx="0" cy="0"/>
        </a:xfrm>
      </p:grpSpPr>
      <p:pic>
        <p:nvPicPr>
          <p:cNvPr id="4" name="Picture 7" descr="Logg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34313" y="5605464"/>
            <a:ext cx="792162"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8"/>
          <p:cNvSpPr>
            <a:spLocks noChangeArrowheads="1"/>
          </p:cNvSpPr>
          <p:nvPr/>
        </p:nvSpPr>
        <p:spPr bwMode="auto">
          <a:xfrm>
            <a:off x="468313" y="3717032"/>
            <a:ext cx="8205787" cy="125412"/>
          </a:xfrm>
          <a:prstGeom prst="rect">
            <a:avLst/>
          </a:prstGeom>
          <a:solidFill>
            <a:schemeClr val="accent1"/>
          </a:solidFill>
          <a:ln w="9525">
            <a:noFill/>
            <a:miter lim="800000"/>
            <a:headEnd/>
            <a:tailEnd/>
          </a:ln>
          <a:effectLst/>
        </p:spPr>
        <p:txBody>
          <a:bodyPr wrap="none" lIns="91428" tIns="45715" rIns="91428" bIns="45715" anchor="ctr"/>
          <a:lstStyle/>
          <a:p>
            <a:pPr>
              <a:defRPr/>
            </a:pPr>
            <a:endParaRPr lang="sv-SE">
              <a:ea typeface="+mn-ea"/>
            </a:endParaRPr>
          </a:p>
        </p:txBody>
      </p:sp>
      <p:sp>
        <p:nvSpPr>
          <p:cNvPr id="3074" name="Rectangle 2"/>
          <p:cNvSpPr>
            <a:spLocks noGrp="1" noChangeArrowheads="1"/>
          </p:cNvSpPr>
          <p:nvPr>
            <p:ph type="ctrTitle"/>
          </p:nvPr>
        </p:nvSpPr>
        <p:spPr>
          <a:xfrm>
            <a:off x="466726" y="1887538"/>
            <a:ext cx="8209731" cy="1644650"/>
          </a:xfrm>
        </p:spPr>
        <p:txBody>
          <a:bodyPr anchor="t"/>
          <a:lstStyle>
            <a:lvl1pPr>
              <a:lnSpc>
                <a:spcPts val="5999"/>
              </a:lnSpc>
              <a:defRPr sz="4000"/>
            </a:lvl1pPr>
          </a:lstStyle>
          <a:p>
            <a:r>
              <a:rPr lang="sv-SE" smtClean="0"/>
              <a:t>Klicka här för att ändra format</a:t>
            </a:r>
            <a:endParaRPr lang="en-US"/>
          </a:p>
        </p:txBody>
      </p:sp>
      <p:sp>
        <p:nvSpPr>
          <p:cNvPr id="3075" name="Rectangle 3"/>
          <p:cNvSpPr>
            <a:spLocks noGrp="1" noChangeArrowheads="1"/>
          </p:cNvSpPr>
          <p:nvPr>
            <p:ph type="subTitle" idx="1"/>
          </p:nvPr>
        </p:nvSpPr>
        <p:spPr>
          <a:xfrm>
            <a:off x="466726" y="3980036"/>
            <a:ext cx="7305675" cy="1537196"/>
          </a:xfrm>
        </p:spPr>
        <p:txBody>
          <a:bodyPr/>
          <a:lstStyle>
            <a:lvl1pPr marL="0" indent="0">
              <a:lnSpc>
                <a:spcPts val="2400"/>
              </a:lnSpc>
              <a:buFontTx/>
              <a:buNone/>
              <a:defRPr sz="2000"/>
            </a:lvl1pPr>
          </a:lstStyle>
          <a:p>
            <a:r>
              <a:rPr lang="sv-SE" smtClean="0"/>
              <a:t>Klicka här för att ändra format på underrubrik i bakgrunden</a:t>
            </a:r>
            <a:endParaRPr lang="en-US"/>
          </a:p>
        </p:txBody>
      </p:sp>
      <p:sp>
        <p:nvSpPr>
          <p:cNvPr id="7" name="Rectangle 4"/>
          <p:cNvSpPr>
            <a:spLocks noGrp="1" noChangeArrowheads="1"/>
          </p:cNvSpPr>
          <p:nvPr>
            <p:ph type="dt" sz="half" idx="10"/>
          </p:nvPr>
        </p:nvSpPr>
        <p:spPr>
          <a:xfrm>
            <a:off x="5618922" y="6499245"/>
            <a:ext cx="2159000" cy="144462"/>
          </a:xfrm>
        </p:spPr>
        <p:txBody>
          <a:bodyPr/>
          <a:lstStyle>
            <a:lvl1pPr>
              <a:defRPr/>
            </a:lvl1pPr>
          </a:lstStyle>
          <a:p>
            <a:pPr>
              <a:defRPr/>
            </a:pPr>
            <a:fld id="{08260E2E-3CB6-4428-A826-8196EE9E5C84}" type="datetime1">
              <a:rPr lang="sv-SE" smtClean="0"/>
              <a:pPr>
                <a:defRPr/>
              </a:pPr>
              <a:t>2012-09-08</a:t>
            </a:fld>
            <a:endParaRPr lang="sv-SE" dirty="0"/>
          </a:p>
        </p:txBody>
      </p:sp>
      <p:sp>
        <p:nvSpPr>
          <p:cNvPr id="8" name="Rectangle 5"/>
          <p:cNvSpPr>
            <a:spLocks noGrp="1" noChangeArrowheads="1"/>
          </p:cNvSpPr>
          <p:nvPr>
            <p:ph type="ftr" sz="quarter" idx="11"/>
          </p:nvPr>
        </p:nvSpPr>
        <p:spPr>
          <a:xfrm>
            <a:off x="466725" y="6524625"/>
            <a:ext cx="5029030" cy="105268"/>
          </a:xfrm>
        </p:spPr>
        <p:txBody>
          <a:bodyPr/>
          <a:lstStyle>
            <a:lvl1pPr>
              <a:defRPr/>
            </a:lvl1pPr>
          </a:lstStyle>
          <a:p>
            <a:pPr>
              <a:defRPr/>
            </a:pPr>
            <a:endParaRPr lang="sv-SE"/>
          </a:p>
        </p:txBody>
      </p:sp>
    </p:spTree>
    <p:extLst>
      <p:ext uri="{BB962C8B-B14F-4D97-AF65-F5344CB8AC3E}">
        <p14:creationId xmlns:p14="http://schemas.microsoft.com/office/powerpoint/2010/main" val="26002559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Rubrik och innehåll">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
        <p:nvSpPr>
          <p:cNvPr id="3" name="Platshållare för innehåll 2"/>
          <p:cNvSpPr>
            <a:spLocks noGrp="1"/>
          </p:cNvSpPr>
          <p:nvPr>
            <p:ph idx="1"/>
          </p:nvPr>
        </p:nvSpPr>
        <p:spPr>
          <a:xfrm>
            <a:off x="466726" y="1844825"/>
            <a:ext cx="7305675" cy="4608512"/>
          </a:xfrm>
        </p:spPr>
        <p:txBody>
          <a:body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dirty="0"/>
          </a:p>
        </p:txBody>
      </p:sp>
      <p:sp>
        <p:nvSpPr>
          <p:cNvPr id="4" name="Rectangle 4"/>
          <p:cNvSpPr>
            <a:spLocks noGrp="1" noChangeArrowheads="1"/>
          </p:cNvSpPr>
          <p:nvPr>
            <p:ph type="dt" sz="half" idx="10"/>
          </p:nvPr>
        </p:nvSpPr>
        <p:spPr>
          <a:ln/>
        </p:spPr>
        <p:txBody>
          <a:bodyPr/>
          <a:lstStyle>
            <a:lvl1pPr>
              <a:defRPr/>
            </a:lvl1pPr>
          </a:lstStyle>
          <a:p>
            <a:fld id="{524ED542-996F-3D4D-9CB1-3F9CC5D4D3C6}" type="datetime1">
              <a:rPr lang="sv-SE"/>
              <a:pPr/>
              <a:t>2012-09-08</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Presentationens titel</a:t>
            </a:r>
          </a:p>
        </p:txBody>
      </p:sp>
    </p:spTree>
    <p:extLst>
      <p:ext uri="{BB962C8B-B14F-4D97-AF65-F5344CB8AC3E}">
        <p14:creationId xmlns:p14="http://schemas.microsoft.com/office/powerpoint/2010/main" val="8454135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vå innehållsdelar">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
        <p:nvSpPr>
          <p:cNvPr id="3" name="Platshållare för innehåll 2"/>
          <p:cNvSpPr>
            <a:spLocks noGrp="1"/>
          </p:cNvSpPr>
          <p:nvPr>
            <p:ph sz="half" idx="1"/>
          </p:nvPr>
        </p:nvSpPr>
        <p:spPr>
          <a:xfrm>
            <a:off x="466726" y="1844825"/>
            <a:ext cx="3576638" cy="4608512"/>
          </a:xfrm>
        </p:spPr>
        <p:txBody>
          <a:bodyPr/>
          <a:lstStyle>
            <a:lvl1pPr>
              <a:defRPr sz="24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dirty="0"/>
          </a:p>
        </p:txBody>
      </p:sp>
      <p:sp>
        <p:nvSpPr>
          <p:cNvPr id="4" name="Platshållare för innehåll 3"/>
          <p:cNvSpPr>
            <a:spLocks noGrp="1"/>
          </p:cNvSpPr>
          <p:nvPr>
            <p:ph sz="half" idx="2"/>
          </p:nvPr>
        </p:nvSpPr>
        <p:spPr>
          <a:xfrm>
            <a:off x="4195764" y="1844825"/>
            <a:ext cx="3576637" cy="4608512"/>
          </a:xfrm>
        </p:spPr>
        <p:txBody>
          <a:bodyPr/>
          <a:lstStyle>
            <a:lvl1pPr>
              <a:defRPr sz="24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5" name="Rectangle 4"/>
          <p:cNvSpPr>
            <a:spLocks noGrp="1" noChangeArrowheads="1"/>
          </p:cNvSpPr>
          <p:nvPr>
            <p:ph type="dt" sz="half" idx="10"/>
          </p:nvPr>
        </p:nvSpPr>
        <p:spPr>
          <a:ln/>
        </p:spPr>
        <p:txBody>
          <a:bodyPr/>
          <a:lstStyle>
            <a:lvl1pPr>
              <a:defRPr/>
            </a:lvl1pPr>
          </a:lstStyle>
          <a:p>
            <a:fld id="{022F63AB-21E8-5C4B-801B-581B7E0193C3}" type="datetime1">
              <a:rPr lang="sv-SE"/>
              <a:pPr/>
              <a:t>2012-09-08</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t>Presentationens titel</a:t>
            </a:r>
          </a:p>
        </p:txBody>
      </p:sp>
    </p:spTree>
    <p:extLst>
      <p:ext uri="{BB962C8B-B14F-4D97-AF65-F5344CB8AC3E}">
        <p14:creationId xmlns:p14="http://schemas.microsoft.com/office/powerpoint/2010/main" val="18240046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Jämförelse">
    <p:spTree>
      <p:nvGrpSpPr>
        <p:cNvPr id="1" name=""/>
        <p:cNvGrpSpPr/>
        <p:nvPr/>
      </p:nvGrpSpPr>
      <p:grpSpPr>
        <a:xfrm>
          <a:off x="0" y="0"/>
          <a:ext cx="0" cy="0"/>
          <a:chOff x="0" y="0"/>
          <a:chExt cx="0" cy="0"/>
        </a:xfrm>
      </p:grpSpPr>
      <p:sp>
        <p:nvSpPr>
          <p:cNvPr id="2" name="Rubrik 1"/>
          <p:cNvSpPr>
            <a:spLocks noGrp="1"/>
          </p:cNvSpPr>
          <p:nvPr>
            <p:ph type="title"/>
          </p:nvPr>
        </p:nvSpPr>
        <p:spPr>
          <a:xfrm>
            <a:off x="457200" y="274638"/>
            <a:ext cx="8229600" cy="1143000"/>
          </a:xfrm>
        </p:spPr>
        <p:txBody>
          <a:bodyPr/>
          <a:lstStyle>
            <a:lvl1pPr>
              <a:defRPr/>
            </a:lvl1pPr>
          </a:lstStyle>
          <a:p>
            <a:r>
              <a:rPr lang="sv-SE" smtClean="0"/>
              <a:t>Klicka här för att ändra format</a:t>
            </a:r>
            <a:endParaRPr lang="sv-SE"/>
          </a:p>
        </p:txBody>
      </p:sp>
      <p:sp>
        <p:nvSpPr>
          <p:cNvPr id="3" name="Platshållare för text 2"/>
          <p:cNvSpPr>
            <a:spLocks noGrp="1"/>
          </p:cNvSpPr>
          <p:nvPr>
            <p:ph type="body" idx="1"/>
          </p:nvPr>
        </p:nvSpPr>
        <p:spPr>
          <a:xfrm>
            <a:off x="457200" y="1535114"/>
            <a:ext cx="4040188" cy="639762"/>
          </a:xfrm>
        </p:spPr>
        <p:txBody>
          <a:bodyPr anchor="b"/>
          <a:lstStyle>
            <a:lvl1pPr marL="0" indent="0">
              <a:buNone/>
              <a:defRPr sz="2400" b="1"/>
            </a:lvl1pPr>
            <a:lvl2pPr marL="457144" indent="0">
              <a:buNone/>
              <a:defRPr sz="2000" b="1"/>
            </a:lvl2pPr>
            <a:lvl3pPr marL="914287" indent="0">
              <a:buNone/>
              <a:defRPr sz="1800" b="1"/>
            </a:lvl3pPr>
            <a:lvl4pPr marL="1371431" indent="0">
              <a:buNone/>
              <a:defRPr sz="1600" b="1"/>
            </a:lvl4pPr>
            <a:lvl5pPr marL="1828574" indent="0">
              <a:buNone/>
              <a:defRPr sz="1600" b="1"/>
            </a:lvl5pPr>
            <a:lvl6pPr marL="2285717" indent="0">
              <a:buNone/>
              <a:defRPr sz="1600" b="1"/>
            </a:lvl6pPr>
            <a:lvl7pPr marL="2742861" indent="0">
              <a:buNone/>
              <a:defRPr sz="1600" b="1"/>
            </a:lvl7pPr>
            <a:lvl8pPr marL="3200004" indent="0">
              <a:buNone/>
              <a:defRPr sz="1600" b="1"/>
            </a:lvl8pPr>
            <a:lvl9pPr marL="3657148" indent="0">
              <a:buNone/>
              <a:defRPr sz="1600" b="1"/>
            </a:lvl9pPr>
          </a:lstStyle>
          <a:p>
            <a:pPr lvl="0"/>
            <a:r>
              <a:rPr lang="sv-SE" smtClean="0"/>
              <a:t>Klicka här för att ändra format på bakgrundstexten</a:t>
            </a:r>
          </a:p>
        </p:txBody>
      </p:sp>
      <p:sp>
        <p:nvSpPr>
          <p:cNvPr id="4" name="Platshållare för innehåll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5" name="Platshållare för text 4"/>
          <p:cNvSpPr>
            <a:spLocks noGrp="1"/>
          </p:cNvSpPr>
          <p:nvPr>
            <p:ph type="body" sz="quarter" idx="3"/>
          </p:nvPr>
        </p:nvSpPr>
        <p:spPr>
          <a:xfrm>
            <a:off x="4645025" y="1535114"/>
            <a:ext cx="4041775" cy="639762"/>
          </a:xfrm>
        </p:spPr>
        <p:txBody>
          <a:bodyPr anchor="b"/>
          <a:lstStyle>
            <a:lvl1pPr marL="0" indent="0">
              <a:buNone/>
              <a:defRPr sz="2400" b="1"/>
            </a:lvl1pPr>
            <a:lvl2pPr marL="457144" indent="0">
              <a:buNone/>
              <a:defRPr sz="2000" b="1"/>
            </a:lvl2pPr>
            <a:lvl3pPr marL="914287" indent="0">
              <a:buNone/>
              <a:defRPr sz="1800" b="1"/>
            </a:lvl3pPr>
            <a:lvl4pPr marL="1371431" indent="0">
              <a:buNone/>
              <a:defRPr sz="1600" b="1"/>
            </a:lvl4pPr>
            <a:lvl5pPr marL="1828574" indent="0">
              <a:buNone/>
              <a:defRPr sz="1600" b="1"/>
            </a:lvl5pPr>
            <a:lvl6pPr marL="2285717" indent="0">
              <a:buNone/>
              <a:defRPr sz="1600" b="1"/>
            </a:lvl6pPr>
            <a:lvl7pPr marL="2742861" indent="0">
              <a:buNone/>
              <a:defRPr sz="1600" b="1"/>
            </a:lvl7pPr>
            <a:lvl8pPr marL="3200004" indent="0">
              <a:buNone/>
              <a:defRPr sz="1600" b="1"/>
            </a:lvl8pPr>
            <a:lvl9pPr marL="3657148" indent="0">
              <a:buNone/>
              <a:defRPr sz="1600" b="1"/>
            </a:lvl9pPr>
          </a:lstStyle>
          <a:p>
            <a:pPr lvl="0"/>
            <a:r>
              <a:rPr lang="sv-SE" smtClean="0"/>
              <a:t>Klicka här för att ändra format på bakgrundstexten</a:t>
            </a:r>
          </a:p>
        </p:txBody>
      </p:sp>
      <p:sp>
        <p:nvSpPr>
          <p:cNvPr id="6" name="Platshållare för innehåll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7" name="Rectangle 4"/>
          <p:cNvSpPr>
            <a:spLocks noGrp="1" noChangeArrowheads="1"/>
          </p:cNvSpPr>
          <p:nvPr>
            <p:ph type="dt" sz="half" idx="10"/>
          </p:nvPr>
        </p:nvSpPr>
        <p:spPr>
          <a:ln/>
        </p:spPr>
        <p:txBody>
          <a:bodyPr/>
          <a:lstStyle>
            <a:lvl1pPr>
              <a:defRPr/>
            </a:lvl1pPr>
          </a:lstStyle>
          <a:p>
            <a:fld id="{DC31D624-BD1B-274A-93A3-8739F55FB346}" type="datetime1">
              <a:rPr lang="sv-SE"/>
              <a:pPr/>
              <a:t>2012-09-08</a:t>
            </a:fld>
            <a:endParaRPr 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t>Presentationens titel</a:t>
            </a:r>
          </a:p>
        </p:txBody>
      </p:sp>
      <p:sp>
        <p:nvSpPr>
          <p:cNvPr id="9" name="Rectangle 6"/>
          <p:cNvSpPr>
            <a:spLocks noGrp="1" noChangeArrowheads="1"/>
          </p:cNvSpPr>
          <p:nvPr>
            <p:ph type="sldNum" sz="quarter" idx="12"/>
          </p:nvPr>
        </p:nvSpPr>
        <p:spPr>
          <a:xfrm>
            <a:off x="1035050" y="6373813"/>
            <a:ext cx="1590675" cy="144462"/>
          </a:xfrm>
          <a:prstGeom prst="rect">
            <a:avLst/>
          </a:prstGeom>
          <a:ln/>
        </p:spPr>
        <p:txBody>
          <a:bodyPr lIns="91428" tIns="45715" rIns="91428" bIns="45715"/>
          <a:lstStyle>
            <a:lvl1pPr>
              <a:defRPr/>
            </a:lvl1pPr>
          </a:lstStyle>
          <a:p>
            <a:fld id="{821BFE16-A948-C24F-976F-BEEB6E63B18B}" type="slidenum">
              <a:rPr lang="en-US"/>
              <a:pPr/>
              <a:t>‹Nr.›</a:t>
            </a:fld>
            <a:endParaRPr lang="en-US"/>
          </a:p>
        </p:txBody>
      </p:sp>
    </p:spTree>
    <p:extLst>
      <p:ext uri="{BB962C8B-B14F-4D97-AF65-F5344CB8AC3E}">
        <p14:creationId xmlns:p14="http://schemas.microsoft.com/office/powerpoint/2010/main" val="11519611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
        <p:nvSpPr>
          <p:cNvPr id="3" name="Rectangle 4"/>
          <p:cNvSpPr>
            <a:spLocks noGrp="1" noChangeArrowheads="1"/>
          </p:cNvSpPr>
          <p:nvPr>
            <p:ph type="dt" sz="half" idx="10"/>
          </p:nvPr>
        </p:nvSpPr>
        <p:spPr>
          <a:ln/>
        </p:spPr>
        <p:txBody>
          <a:bodyPr/>
          <a:lstStyle>
            <a:lvl1pPr>
              <a:defRPr/>
            </a:lvl1pPr>
          </a:lstStyle>
          <a:p>
            <a:fld id="{EABAABA4-98A0-8343-B2CC-A7193FF09D3E}" type="datetime1">
              <a:rPr lang="sv-SE"/>
              <a:pPr/>
              <a:t>2012-09-08</a:t>
            </a:fld>
            <a:endParaRPr 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a:t>Presentationens titel</a:t>
            </a:r>
          </a:p>
        </p:txBody>
      </p:sp>
    </p:spTree>
    <p:extLst>
      <p:ext uri="{BB962C8B-B14F-4D97-AF65-F5344CB8AC3E}">
        <p14:creationId xmlns:p14="http://schemas.microsoft.com/office/powerpoint/2010/main" val="25253926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fld id="{9E1FAD57-3172-CF4B-A7E6-02C1E74E5662}" type="datetime1">
              <a:rPr lang="sv-SE"/>
              <a:pPr/>
              <a:t>2012-09-08</a:t>
            </a:fld>
            <a:endParaRPr 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a:t>Presentationens titel</a:t>
            </a:r>
          </a:p>
        </p:txBody>
      </p:sp>
    </p:spTree>
    <p:extLst>
      <p:ext uri="{BB962C8B-B14F-4D97-AF65-F5344CB8AC3E}">
        <p14:creationId xmlns:p14="http://schemas.microsoft.com/office/powerpoint/2010/main" val="42283357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Innehåll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457201" y="273050"/>
            <a:ext cx="3008313" cy="1162050"/>
          </a:xfrm>
        </p:spPr>
        <p:txBody>
          <a:bodyPr/>
          <a:lstStyle>
            <a:lvl1pPr algn="l">
              <a:defRPr sz="2000" b="1"/>
            </a:lvl1pPr>
          </a:lstStyle>
          <a:p>
            <a:r>
              <a:rPr lang="sv-SE" smtClean="0"/>
              <a:t>Klicka här för att ändra format</a:t>
            </a:r>
            <a:endParaRPr lang="sv-SE"/>
          </a:p>
        </p:txBody>
      </p:sp>
      <p:sp>
        <p:nvSpPr>
          <p:cNvPr id="3" name="Platshållare för innehåll 2"/>
          <p:cNvSpPr>
            <a:spLocks noGrp="1"/>
          </p:cNvSpPr>
          <p:nvPr>
            <p:ph idx="1"/>
          </p:nvPr>
        </p:nvSpPr>
        <p:spPr>
          <a:xfrm>
            <a:off x="3575050" y="273051"/>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Platshållare för text 3"/>
          <p:cNvSpPr>
            <a:spLocks noGrp="1"/>
          </p:cNvSpPr>
          <p:nvPr>
            <p:ph type="body" sz="half" idx="2"/>
          </p:nvPr>
        </p:nvSpPr>
        <p:spPr>
          <a:xfrm>
            <a:off x="457201" y="1435101"/>
            <a:ext cx="3008313" cy="4691063"/>
          </a:xfrm>
        </p:spPr>
        <p:txBody>
          <a:bodyPr/>
          <a:lstStyle>
            <a:lvl1pPr marL="0" indent="0">
              <a:buNone/>
              <a:defRPr sz="1400"/>
            </a:lvl1pPr>
            <a:lvl2pPr marL="457144" indent="0">
              <a:buNone/>
              <a:defRPr sz="1200"/>
            </a:lvl2pPr>
            <a:lvl3pPr marL="914287" indent="0">
              <a:buNone/>
              <a:defRPr sz="1000"/>
            </a:lvl3pPr>
            <a:lvl4pPr marL="1371431" indent="0">
              <a:buNone/>
              <a:defRPr sz="900"/>
            </a:lvl4pPr>
            <a:lvl5pPr marL="1828574" indent="0">
              <a:buNone/>
              <a:defRPr sz="900"/>
            </a:lvl5pPr>
            <a:lvl6pPr marL="2285717" indent="0">
              <a:buNone/>
              <a:defRPr sz="900"/>
            </a:lvl6pPr>
            <a:lvl7pPr marL="2742861" indent="0">
              <a:buNone/>
              <a:defRPr sz="900"/>
            </a:lvl7pPr>
            <a:lvl8pPr marL="3200004" indent="0">
              <a:buNone/>
              <a:defRPr sz="900"/>
            </a:lvl8pPr>
            <a:lvl9pPr marL="3657148" indent="0">
              <a:buNone/>
              <a:defRPr sz="900"/>
            </a:lvl9pPr>
          </a:lstStyle>
          <a:p>
            <a:pPr lvl="0"/>
            <a:r>
              <a:rPr lang="sv-SE" smtClean="0"/>
              <a:t>Klicka här för att ändra format på bakgrundstexten</a:t>
            </a:r>
          </a:p>
        </p:txBody>
      </p:sp>
      <p:sp>
        <p:nvSpPr>
          <p:cNvPr id="5" name="Rectangle 4"/>
          <p:cNvSpPr>
            <a:spLocks noGrp="1" noChangeArrowheads="1"/>
          </p:cNvSpPr>
          <p:nvPr>
            <p:ph type="dt" sz="half" idx="10"/>
          </p:nvPr>
        </p:nvSpPr>
        <p:spPr>
          <a:xfrm>
            <a:off x="7668344" y="6525344"/>
            <a:ext cx="1006872" cy="144016"/>
          </a:xfrm>
          <a:ln/>
        </p:spPr>
        <p:txBody>
          <a:bodyPr/>
          <a:lstStyle>
            <a:lvl1pPr>
              <a:defRPr/>
            </a:lvl1pPr>
          </a:lstStyle>
          <a:p>
            <a:fld id="{4AE86FDF-0C3B-A548-94BA-1A2765B0D760}" type="datetime1">
              <a:rPr lang="sv-SE"/>
              <a:pPr/>
              <a:t>2012-09-08</a:t>
            </a:fld>
            <a:endParaRPr lang="en-US"/>
          </a:p>
        </p:txBody>
      </p:sp>
      <p:sp>
        <p:nvSpPr>
          <p:cNvPr id="6" name="Rectangle 5"/>
          <p:cNvSpPr>
            <a:spLocks noGrp="1" noChangeArrowheads="1"/>
          </p:cNvSpPr>
          <p:nvPr>
            <p:ph type="ftr" sz="quarter" idx="11"/>
          </p:nvPr>
        </p:nvSpPr>
        <p:spPr>
          <a:xfrm>
            <a:off x="468313" y="6524625"/>
            <a:ext cx="7128024" cy="144735"/>
          </a:xfrm>
          <a:ln/>
        </p:spPr>
        <p:txBody>
          <a:bodyPr/>
          <a:lstStyle>
            <a:lvl1pPr>
              <a:defRPr/>
            </a:lvl1pPr>
          </a:lstStyle>
          <a:p>
            <a:pPr>
              <a:defRPr/>
            </a:pPr>
            <a:r>
              <a:rPr lang="en-US"/>
              <a:t>Presentationens titel</a:t>
            </a:r>
          </a:p>
        </p:txBody>
      </p:sp>
    </p:spTree>
    <p:extLst>
      <p:ext uri="{BB962C8B-B14F-4D97-AF65-F5344CB8AC3E}">
        <p14:creationId xmlns:p14="http://schemas.microsoft.com/office/powerpoint/2010/main" val="35678022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Bild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1792288" y="4800600"/>
            <a:ext cx="5486400" cy="566738"/>
          </a:xfrm>
        </p:spPr>
        <p:txBody>
          <a:bodyPr/>
          <a:lstStyle>
            <a:lvl1pPr algn="l">
              <a:defRPr sz="2000" b="1"/>
            </a:lvl1pPr>
          </a:lstStyle>
          <a:p>
            <a:r>
              <a:rPr lang="sv-SE" smtClean="0"/>
              <a:t>Klicka här för att ändra format</a:t>
            </a:r>
            <a:endParaRPr lang="sv-SE"/>
          </a:p>
        </p:txBody>
      </p:sp>
      <p:sp>
        <p:nvSpPr>
          <p:cNvPr id="3" name="Platshållare för bild 2"/>
          <p:cNvSpPr>
            <a:spLocks noGrp="1"/>
          </p:cNvSpPr>
          <p:nvPr>
            <p:ph type="pic" idx="1"/>
          </p:nvPr>
        </p:nvSpPr>
        <p:spPr>
          <a:xfrm>
            <a:off x="1792288" y="612775"/>
            <a:ext cx="5486400" cy="4114800"/>
          </a:xfrm>
        </p:spPr>
        <p:txBody>
          <a:bodyPr/>
          <a:lstStyle>
            <a:lvl1pPr marL="0" indent="0">
              <a:buNone/>
              <a:defRPr sz="3200"/>
            </a:lvl1pPr>
            <a:lvl2pPr marL="457144" indent="0">
              <a:buNone/>
              <a:defRPr sz="2800"/>
            </a:lvl2pPr>
            <a:lvl3pPr marL="914287" indent="0">
              <a:buNone/>
              <a:defRPr sz="2400"/>
            </a:lvl3pPr>
            <a:lvl4pPr marL="1371431" indent="0">
              <a:buNone/>
              <a:defRPr sz="2000"/>
            </a:lvl4pPr>
            <a:lvl5pPr marL="1828574" indent="0">
              <a:buNone/>
              <a:defRPr sz="2000"/>
            </a:lvl5pPr>
            <a:lvl6pPr marL="2285717" indent="0">
              <a:buNone/>
              <a:defRPr sz="2000"/>
            </a:lvl6pPr>
            <a:lvl7pPr marL="2742861" indent="0">
              <a:buNone/>
              <a:defRPr sz="2000"/>
            </a:lvl7pPr>
            <a:lvl8pPr marL="3200004" indent="0">
              <a:buNone/>
              <a:defRPr sz="2000"/>
            </a:lvl8pPr>
            <a:lvl9pPr marL="3657148" indent="0">
              <a:buNone/>
              <a:defRPr sz="2000"/>
            </a:lvl9pPr>
          </a:lstStyle>
          <a:p>
            <a:pPr lvl="0"/>
            <a:r>
              <a:rPr lang="sv-SE" noProof="0" smtClean="0"/>
              <a:t>Dra bilden till platshållaren eller klicka på ikonen för att lägga till den</a:t>
            </a:r>
          </a:p>
        </p:txBody>
      </p:sp>
      <p:sp>
        <p:nvSpPr>
          <p:cNvPr id="4" name="Platshållare för text 3"/>
          <p:cNvSpPr>
            <a:spLocks noGrp="1"/>
          </p:cNvSpPr>
          <p:nvPr>
            <p:ph type="body" sz="half" idx="2"/>
          </p:nvPr>
        </p:nvSpPr>
        <p:spPr>
          <a:xfrm>
            <a:off x="1792288" y="5367338"/>
            <a:ext cx="5486400" cy="804862"/>
          </a:xfrm>
        </p:spPr>
        <p:txBody>
          <a:bodyPr/>
          <a:lstStyle>
            <a:lvl1pPr marL="0" indent="0">
              <a:buNone/>
              <a:defRPr sz="1400"/>
            </a:lvl1pPr>
            <a:lvl2pPr marL="457144" indent="0">
              <a:buNone/>
              <a:defRPr sz="1200"/>
            </a:lvl2pPr>
            <a:lvl3pPr marL="914287" indent="0">
              <a:buNone/>
              <a:defRPr sz="1000"/>
            </a:lvl3pPr>
            <a:lvl4pPr marL="1371431" indent="0">
              <a:buNone/>
              <a:defRPr sz="900"/>
            </a:lvl4pPr>
            <a:lvl5pPr marL="1828574" indent="0">
              <a:buNone/>
              <a:defRPr sz="900"/>
            </a:lvl5pPr>
            <a:lvl6pPr marL="2285717" indent="0">
              <a:buNone/>
              <a:defRPr sz="900"/>
            </a:lvl6pPr>
            <a:lvl7pPr marL="2742861" indent="0">
              <a:buNone/>
              <a:defRPr sz="900"/>
            </a:lvl7pPr>
            <a:lvl8pPr marL="3200004" indent="0">
              <a:buNone/>
              <a:defRPr sz="900"/>
            </a:lvl8pPr>
            <a:lvl9pPr marL="3657148" indent="0">
              <a:buNone/>
              <a:defRPr sz="900"/>
            </a:lvl9pPr>
          </a:lstStyle>
          <a:p>
            <a:pPr lvl="0"/>
            <a:r>
              <a:rPr lang="sv-SE" smtClean="0"/>
              <a:t>Klicka här för att ändra format på bakgrundstexten</a:t>
            </a:r>
          </a:p>
        </p:txBody>
      </p:sp>
      <p:sp>
        <p:nvSpPr>
          <p:cNvPr id="5" name="Rectangle 4"/>
          <p:cNvSpPr>
            <a:spLocks noGrp="1" noChangeArrowheads="1"/>
          </p:cNvSpPr>
          <p:nvPr>
            <p:ph type="dt" sz="half" idx="10"/>
          </p:nvPr>
        </p:nvSpPr>
        <p:spPr>
          <a:ln/>
        </p:spPr>
        <p:txBody>
          <a:bodyPr/>
          <a:lstStyle>
            <a:lvl1pPr>
              <a:defRPr/>
            </a:lvl1pPr>
          </a:lstStyle>
          <a:p>
            <a:fld id="{ECA848EC-B377-0748-ACC7-15E64A3AB764}" type="datetime1">
              <a:rPr lang="sv-SE"/>
              <a:pPr/>
              <a:t>2012-09-08</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t>Presentationens titel</a:t>
            </a:r>
          </a:p>
        </p:txBody>
      </p:sp>
      <p:sp>
        <p:nvSpPr>
          <p:cNvPr id="7" name="Rectangle 6"/>
          <p:cNvSpPr>
            <a:spLocks noGrp="1" noChangeArrowheads="1"/>
          </p:cNvSpPr>
          <p:nvPr>
            <p:ph type="sldNum" sz="quarter" idx="12"/>
          </p:nvPr>
        </p:nvSpPr>
        <p:spPr>
          <a:xfrm>
            <a:off x="1035050" y="6373813"/>
            <a:ext cx="1590675" cy="144462"/>
          </a:xfrm>
          <a:prstGeom prst="rect">
            <a:avLst/>
          </a:prstGeom>
          <a:ln/>
        </p:spPr>
        <p:txBody>
          <a:bodyPr lIns="91428" tIns="45715" rIns="91428" bIns="45715"/>
          <a:lstStyle>
            <a:lvl1pPr>
              <a:defRPr/>
            </a:lvl1pPr>
          </a:lstStyle>
          <a:p>
            <a:fld id="{0B9B5027-5714-1641-B700-0ACA263B564A}" type="slidenum">
              <a:rPr lang="en-US"/>
              <a:pPr/>
              <a:t>‹Nr.›</a:t>
            </a:fld>
            <a:endParaRPr lang="en-US"/>
          </a:p>
        </p:txBody>
      </p:sp>
    </p:spTree>
    <p:extLst>
      <p:ext uri="{BB962C8B-B14F-4D97-AF65-F5344CB8AC3E}">
        <p14:creationId xmlns:p14="http://schemas.microsoft.com/office/powerpoint/2010/main" val="236349655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theme" Target="../theme/theme1.xml"/><Relationship Id="rId10"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66726" y="188641"/>
            <a:ext cx="8209731" cy="1084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0" tIns="0" rIns="0" bIns="0" numCol="1" anchor="b" anchorCtr="0" compatLnSpc="1">
            <a:prstTxWarp prst="textNoShape">
              <a:avLst/>
            </a:prstTxWarp>
            <a:normAutofit/>
          </a:bodyPr>
          <a:lstStyle/>
          <a:p>
            <a:pPr lvl="0"/>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ändra</a:t>
            </a:r>
            <a:r>
              <a:rPr lang="en-US" dirty="0"/>
              <a:t> format</a:t>
            </a:r>
          </a:p>
        </p:txBody>
      </p:sp>
      <p:sp>
        <p:nvSpPr>
          <p:cNvPr id="1027" name="Rectangle 3"/>
          <p:cNvSpPr>
            <a:spLocks noGrp="1" noChangeArrowheads="1"/>
          </p:cNvSpPr>
          <p:nvPr>
            <p:ph type="body" idx="1"/>
          </p:nvPr>
        </p:nvSpPr>
        <p:spPr bwMode="auto">
          <a:xfrm>
            <a:off x="466726" y="1906588"/>
            <a:ext cx="7305675" cy="4546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0" tIns="0" rIns="0" bIns="0" numCol="1" anchor="t" anchorCtr="0" compatLnSpc="1">
            <a:prstTxWarp prst="textNoShape">
              <a:avLst/>
            </a:prstTxWarp>
            <a:normAutofit/>
          </a:bodyPr>
          <a:lstStyle/>
          <a:p>
            <a:pPr lvl="0"/>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ändra</a:t>
            </a:r>
            <a:r>
              <a:rPr lang="en-US" dirty="0"/>
              <a:t> format på </a:t>
            </a:r>
            <a:r>
              <a:rPr lang="en-US" dirty="0" err="1"/>
              <a:t>bakgrundstexten</a:t>
            </a:r>
            <a:endParaRPr lang="en-US" dirty="0"/>
          </a:p>
          <a:p>
            <a:pPr lvl="1"/>
            <a:r>
              <a:rPr lang="en-US" dirty="0" err="1"/>
              <a:t>Nivå</a:t>
            </a:r>
            <a:r>
              <a:rPr lang="en-US" dirty="0"/>
              <a:t> </a:t>
            </a:r>
            <a:r>
              <a:rPr lang="en-US" dirty="0" err="1"/>
              <a:t>två</a:t>
            </a:r>
            <a:endParaRPr lang="en-US" dirty="0"/>
          </a:p>
          <a:p>
            <a:pPr lvl="2"/>
            <a:r>
              <a:rPr lang="en-US" dirty="0" err="1"/>
              <a:t>Nivå</a:t>
            </a:r>
            <a:r>
              <a:rPr lang="en-US" dirty="0"/>
              <a:t> </a:t>
            </a:r>
            <a:r>
              <a:rPr lang="en-US" dirty="0" err="1"/>
              <a:t>tre</a:t>
            </a:r>
            <a:endParaRPr lang="en-US" dirty="0"/>
          </a:p>
          <a:p>
            <a:pPr lvl="3"/>
            <a:r>
              <a:rPr lang="en-US" dirty="0" err="1"/>
              <a:t>Nivå</a:t>
            </a:r>
            <a:r>
              <a:rPr lang="en-US" dirty="0"/>
              <a:t> </a:t>
            </a:r>
            <a:r>
              <a:rPr lang="en-US" dirty="0" err="1"/>
              <a:t>fyra</a:t>
            </a:r>
            <a:endParaRPr lang="en-US" dirty="0"/>
          </a:p>
          <a:p>
            <a:pPr lvl="4"/>
            <a:r>
              <a:rPr lang="en-US" dirty="0" err="1"/>
              <a:t>Nivå</a:t>
            </a:r>
            <a:r>
              <a:rPr lang="en-US" dirty="0"/>
              <a:t> fem</a:t>
            </a:r>
          </a:p>
        </p:txBody>
      </p:sp>
      <p:sp>
        <p:nvSpPr>
          <p:cNvPr id="1028" name="Rectangle 4"/>
          <p:cNvSpPr>
            <a:spLocks noGrp="1" noChangeArrowheads="1"/>
          </p:cNvSpPr>
          <p:nvPr>
            <p:ph type="dt" sz="half" idx="2"/>
          </p:nvPr>
        </p:nvSpPr>
        <p:spPr bwMode="auto">
          <a:xfrm>
            <a:off x="6804248" y="6525344"/>
            <a:ext cx="1006872" cy="144016"/>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lgn="r">
              <a:defRPr sz="800"/>
            </a:lvl1pPr>
          </a:lstStyle>
          <a:p>
            <a:pPr>
              <a:defRPr/>
            </a:pPr>
            <a:r>
              <a:rPr lang="sv-SE" smtClean="0"/>
              <a:t>2009-11-18</a:t>
            </a:r>
            <a:endParaRPr lang="sv-SE"/>
          </a:p>
        </p:txBody>
      </p:sp>
      <p:sp>
        <p:nvSpPr>
          <p:cNvPr id="1029" name="Rectangle 5"/>
          <p:cNvSpPr>
            <a:spLocks noGrp="1" noChangeArrowheads="1"/>
          </p:cNvSpPr>
          <p:nvPr>
            <p:ph type="ftr" sz="quarter" idx="3"/>
          </p:nvPr>
        </p:nvSpPr>
        <p:spPr bwMode="auto">
          <a:xfrm>
            <a:off x="468312" y="6524625"/>
            <a:ext cx="6335936" cy="144735"/>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defRPr sz="800">
                <a:ea typeface="+mn-ea"/>
              </a:defRPr>
            </a:lvl1pPr>
          </a:lstStyle>
          <a:p>
            <a:pPr>
              <a:defRPr/>
            </a:pPr>
            <a:endParaRPr lang="sv-SE"/>
          </a:p>
        </p:txBody>
      </p:sp>
      <p:pic>
        <p:nvPicPr>
          <p:cNvPr id="1031" name="Picture 8" descr="Logga"/>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834313" y="5605464"/>
            <a:ext cx="792162"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3" name="Rectangle 9"/>
          <p:cNvSpPr>
            <a:spLocks noChangeArrowheads="1"/>
          </p:cNvSpPr>
          <p:nvPr/>
        </p:nvSpPr>
        <p:spPr bwMode="auto">
          <a:xfrm>
            <a:off x="468313" y="1484313"/>
            <a:ext cx="8205787" cy="125412"/>
          </a:xfrm>
          <a:prstGeom prst="rect">
            <a:avLst/>
          </a:prstGeom>
          <a:solidFill>
            <a:schemeClr val="accent1"/>
          </a:solidFill>
          <a:ln w="9525">
            <a:noFill/>
            <a:miter lim="800000"/>
            <a:headEnd/>
            <a:tailEnd/>
          </a:ln>
          <a:effectLst/>
        </p:spPr>
        <p:txBody>
          <a:bodyPr wrap="none" lIns="91428" tIns="45715" rIns="91428" bIns="45715" anchor="ctr"/>
          <a:lstStyle/>
          <a:p>
            <a:pPr>
              <a:defRPr/>
            </a:pPr>
            <a:endParaRPr lang="sv-SE">
              <a:ea typeface="+mn-ea"/>
            </a:endParaRPr>
          </a:p>
        </p:txBody>
      </p:sp>
    </p:spTree>
  </p:cSld>
  <p:clrMap bg1="lt1" tx1="dk1" bg2="lt2" tx2="dk2" accent1="accent1" accent2="accent2" accent3="accent3" accent4="accent4" accent5="accent5" accent6="accent6" hlink="hlink" folHlink="folHlink"/>
  <p:sldLayoutIdLst>
    <p:sldLayoutId id="2147483828" r:id="rId1"/>
    <p:sldLayoutId id="2147483829" r:id="rId2"/>
    <p:sldLayoutId id="2147483830" r:id="rId3"/>
    <p:sldLayoutId id="2147483831" r:id="rId4"/>
    <p:sldLayoutId id="2147483832" r:id="rId5"/>
    <p:sldLayoutId id="2147483833" r:id="rId6"/>
    <p:sldLayoutId id="2147483834" r:id="rId7"/>
    <p:sldLayoutId id="2147483835" r:id="rId8"/>
  </p:sldLayoutIdLst>
  <p:txStyles>
    <p:titleStyle>
      <a:lvl1pPr algn="l" rtl="0" eaLnBrk="1" fontAlgn="base" hangingPunct="1">
        <a:lnSpc>
          <a:spcPts val="3800"/>
        </a:lnSpc>
        <a:spcBef>
          <a:spcPct val="0"/>
        </a:spcBef>
        <a:spcAft>
          <a:spcPct val="0"/>
        </a:spcAft>
        <a:defRPr sz="3000">
          <a:solidFill>
            <a:schemeClr val="tx2"/>
          </a:solidFill>
          <a:latin typeface="+mj-lt"/>
          <a:ea typeface="ＭＳ Ｐゴシック" charset="0"/>
          <a:cs typeface="+mj-cs"/>
        </a:defRPr>
      </a:lvl1pPr>
      <a:lvl2pPr algn="l" rtl="0" eaLnBrk="1" fontAlgn="base" hangingPunct="1">
        <a:lnSpc>
          <a:spcPts val="3800"/>
        </a:lnSpc>
        <a:spcBef>
          <a:spcPct val="0"/>
        </a:spcBef>
        <a:spcAft>
          <a:spcPct val="0"/>
        </a:spcAft>
        <a:defRPr sz="3000">
          <a:solidFill>
            <a:schemeClr val="tx2"/>
          </a:solidFill>
          <a:latin typeface="Georgia" pitchFamily="18" charset="0"/>
          <a:ea typeface="ＭＳ Ｐゴシック" charset="0"/>
        </a:defRPr>
      </a:lvl2pPr>
      <a:lvl3pPr algn="l" rtl="0" eaLnBrk="1" fontAlgn="base" hangingPunct="1">
        <a:lnSpc>
          <a:spcPts val="3800"/>
        </a:lnSpc>
        <a:spcBef>
          <a:spcPct val="0"/>
        </a:spcBef>
        <a:spcAft>
          <a:spcPct val="0"/>
        </a:spcAft>
        <a:defRPr sz="3000">
          <a:solidFill>
            <a:schemeClr val="tx2"/>
          </a:solidFill>
          <a:latin typeface="Georgia" pitchFamily="18" charset="0"/>
          <a:ea typeface="ＭＳ Ｐゴシック" charset="0"/>
        </a:defRPr>
      </a:lvl3pPr>
      <a:lvl4pPr algn="l" rtl="0" eaLnBrk="1" fontAlgn="base" hangingPunct="1">
        <a:lnSpc>
          <a:spcPts val="3800"/>
        </a:lnSpc>
        <a:spcBef>
          <a:spcPct val="0"/>
        </a:spcBef>
        <a:spcAft>
          <a:spcPct val="0"/>
        </a:spcAft>
        <a:defRPr sz="3000">
          <a:solidFill>
            <a:schemeClr val="tx2"/>
          </a:solidFill>
          <a:latin typeface="Georgia" pitchFamily="18" charset="0"/>
          <a:ea typeface="ＭＳ Ｐゴシック" charset="0"/>
        </a:defRPr>
      </a:lvl4pPr>
      <a:lvl5pPr algn="l" rtl="0" eaLnBrk="1" fontAlgn="base" hangingPunct="1">
        <a:lnSpc>
          <a:spcPts val="3800"/>
        </a:lnSpc>
        <a:spcBef>
          <a:spcPct val="0"/>
        </a:spcBef>
        <a:spcAft>
          <a:spcPct val="0"/>
        </a:spcAft>
        <a:defRPr sz="3000">
          <a:solidFill>
            <a:schemeClr val="tx2"/>
          </a:solidFill>
          <a:latin typeface="Georgia" pitchFamily="18" charset="0"/>
          <a:ea typeface="ＭＳ Ｐゴシック" charset="0"/>
        </a:defRPr>
      </a:lvl5pPr>
      <a:lvl6pPr marL="457144" algn="l" rtl="0" eaLnBrk="1" fontAlgn="base" hangingPunct="1">
        <a:lnSpc>
          <a:spcPts val="3800"/>
        </a:lnSpc>
        <a:spcBef>
          <a:spcPct val="0"/>
        </a:spcBef>
        <a:spcAft>
          <a:spcPct val="0"/>
        </a:spcAft>
        <a:defRPr sz="3000">
          <a:solidFill>
            <a:schemeClr val="tx2"/>
          </a:solidFill>
          <a:latin typeface="Georgia" pitchFamily="18" charset="0"/>
        </a:defRPr>
      </a:lvl6pPr>
      <a:lvl7pPr marL="914287" algn="l" rtl="0" eaLnBrk="1" fontAlgn="base" hangingPunct="1">
        <a:lnSpc>
          <a:spcPts val="3800"/>
        </a:lnSpc>
        <a:spcBef>
          <a:spcPct val="0"/>
        </a:spcBef>
        <a:spcAft>
          <a:spcPct val="0"/>
        </a:spcAft>
        <a:defRPr sz="3000">
          <a:solidFill>
            <a:schemeClr val="tx2"/>
          </a:solidFill>
          <a:latin typeface="Georgia" pitchFamily="18" charset="0"/>
        </a:defRPr>
      </a:lvl7pPr>
      <a:lvl8pPr marL="1371431" algn="l" rtl="0" eaLnBrk="1" fontAlgn="base" hangingPunct="1">
        <a:lnSpc>
          <a:spcPts val="3800"/>
        </a:lnSpc>
        <a:spcBef>
          <a:spcPct val="0"/>
        </a:spcBef>
        <a:spcAft>
          <a:spcPct val="0"/>
        </a:spcAft>
        <a:defRPr sz="3000">
          <a:solidFill>
            <a:schemeClr val="tx2"/>
          </a:solidFill>
          <a:latin typeface="Georgia" pitchFamily="18" charset="0"/>
        </a:defRPr>
      </a:lvl8pPr>
      <a:lvl9pPr marL="1828574" algn="l" rtl="0" eaLnBrk="1" fontAlgn="base" hangingPunct="1">
        <a:lnSpc>
          <a:spcPts val="3800"/>
        </a:lnSpc>
        <a:spcBef>
          <a:spcPct val="0"/>
        </a:spcBef>
        <a:spcAft>
          <a:spcPct val="0"/>
        </a:spcAft>
        <a:defRPr sz="3000">
          <a:solidFill>
            <a:schemeClr val="tx2"/>
          </a:solidFill>
          <a:latin typeface="Georgia" pitchFamily="18" charset="0"/>
        </a:defRPr>
      </a:lvl9pPr>
    </p:titleStyle>
    <p:bodyStyle>
      <a:lvl1pPr marL="271430" indent="-271430" algn="l" rtl="0" eaLnBrk="1" fontAlgn="base" hangingPunct="1">
        <a:lnSpc>
          <a:spcPct val="120000"/>
        </a:lnSpc>
        <a:spcBef>
          <a:spcPts val="1200"/>
        </a:spcBef>
        <a:spcAft>
          <a:spcPct val="0"/>
        </a:spcAft>
        <a:buChar char="•"/>
        <a:defRPr sz="2400">
          <a:solidFill>
            <a:schemeClr val="tx1"/>
          </a:solidFill>
          <a:latin typeface="+mn-lt"/>
          <a:ea typeface="ＭＳ Ｐゴシック" charset="0"/>
          <a:cs typeface="+mn-cs"/>
        </a:defRPr>
      </a:lvl1pPr>
      <a:lvl2pPr marL="622223" indent="-261905" algn="l" rtl="0" eaLnBrk="1" fontAlgn="base" hangingPunct="1">
        <a:lnSpc>
          <a:spcPct val="120000"/>
        </a:lnSpc>
        <a:spcBef>
          <a:spcPct val="0"/>
        </a:spcBef>
        <a:spcAft>
          <a:spcPct val="0"/>
        </a:spcAft>
        <a:buChar char="–"/>
        <a:defRPr sz="2400">
          <a:solidFill>
            <a:schemeClr val="tx1"/>
          </a:solidFill>
          <a:latin typeface="+mn-lt"/>
          <a:ea typeface="ＭＳ Ｐゴシック" charset="0"/>
        </a:defRPr>
      </a:lvl2pPr>
      <a:lvl3pPr marL="984128" indent="-261905" algn="l" rtl="0" eaLnBrk="1" fontAlgn="base" hangingPunct="1">
        <a:lnSpc>
          <a:spcPct val="120000"/>
        </a:lnSpc>
        <a:spcBef>
          <a:spcPct val="0"/>
        </a:spcBef>
        <a:spcAft>
          <a:spcPct val="0"/>
        </a:spcAft>
        <a:buFont typeface="Arial" charset="0"/>
        <a:buChar char="–"/>
        <a:defRPr sz="2000">
          <a:solidFill>
            <a:schemeClr val="tx1"/>
          </a:solidFill>
          <a:latin typeface="+mn-lt"/>
          <a:ea typeface="ＭＳ Ｐゴシック" charset="0"/>
        </a:defRPr>
      </a:lvl3pPr>
      <a:lvl4pPr marL="1347621" indent="-273017" algn="l" rtl="0" eaLnBrk="1" fontAlgn="base" hangingPunct="1">
        <a:lnSpc>
          <a:spcPct val="120000"/>
        </a:lnSpc>
        <a:spcBef>
          <a:spcPct val="0"/>
        </a:spcBef>
        <a:spcAft>
          <a:spcPct val="0"/>
        </a:spcAft>
        <a:buFont typeface="Arial" charset="0"/>
        <a:buChar char="–"/>
        <a:defRPr sz="2000">
          <a:solidFill>
            <a:schemeClr val="tx1"/>
          </a:solidFill>
          <a:latin typeface="+mn-lt"/>
          <a:ea typeface="ＭＳ Ｐゴシック" charset="0"/>
        </a:defRPr>
      </a:lvl4pPr>
      <a:lvl5pPr marL="1696828" indent="-261905" algn="l" rtl="0" eaLnBrk="1" fontAlgn="base" hangingPunct="1">
        <a:lnSpc>
          <a:spcPct val="120000"/>
        </a:lnSpc>
        <a:spcBef>
          <a:spcPct val="0"/>
        </a:spcBef>
        <a:spcAft>
          <a:spcPct val="0"/>
        </a:spcAft>
        <a:buFont typeface="Arial" charset="0"/>
        <a:buChar char="–"/>
        <a:defRPr sz="1800">
          <a:solidFill>
            <a:schemeClr val="tx1"/>
          </a:solidFill>
          <a:latin typeface="+mn-lt"/>
          <a:ea typeface="ＭＳ Ｐゴシック" charset="0"/>
        </a:defRPr>
      </a:lvl5pPr>
      <a:lvl6pPr marL="2076193" indent="-184127" algn="l" rtl="0" eaLnBrk="1" fontAlgn="base" hangingPunct="1">
        <a:lnSpc>
          <a:spcPts val="2200"/>
        </a:lnSpc>
        <a:spcBef>
          <a:spcPct val="0"/>
        </a:spcBef>
        <a:spcAft>
          <a:spcPct val="0"/>
        </a:spcAft>
        <a:buFont typeface="Arial" charset="0"/>
        <a:buChar char="–"/>
        <a:defRPr sz="1600">
          <a:solidFill>
            <a:schemeClr val="tx1"/>
          </a:solidFill>
          <a:latin typeface="+mn-lt"/>
        </a:defRPr>
      </a:lvl6pPr>
      <a:lvl7pPr marL="2533337" indent="-184127" algn="l" rtl="0" eaLnBrk="1" fontAlgn="base" hangingPunct="1">
        <a:lnSpc>
          <a:spcPts val="2200"/>
        </a:lnSpc>
        <a:spcBef>
          <a:spcPct val="0"/>
        </a:spcBef>
        <a:spcAft>
          <a:spcPct val="0"/>
        </a:spcAft>
        <a:buFont typeface="Arial" charset="0"/>
        <a:buChar char="–"/>
        <a:defRPr sz="1600">
          <a:solidFill>
            <a:schemeClr val="tx1"/>
          </a:solidFill>
          <a:latin typeface="+mn-lt"/>
        </a:defRPr>
      </a:lvl7pPr>
      <a:lvl8pPr marL="2990480" indent="-184127" algn="l" rtl="0" eaLnBrk="1" fontAlgn="base" hangingPunct="1">
        <a:lnSpc>
          <a:spcPts val="2200"/>
        </a:lnSpc>
        <a:spcBef>
          <a:spcPct val="0"/>
        </a:spcBef>
        <a:spcAft>
          <a:spcPct val="0"/>
        </a:spcAft>
        <a:buFont typeface="Arial" charset="0"/>
        <a:buChar char="–"/>
        <a:defRPr sz="1600">
          <a:solidFill>
            <a:schemeClr val="tx1"/>
          </a:solidFill>
          <a:latin typeface="+mn-lt"/>
        </a:defRPr>
      </a:lvl8pPr>
      <a:lvl9pPr marL="3447624" indent="-184127" algn="l" rtl="0" eaLnBrk="1" fontAlgn="base" hangingPunct="1">
        <a:lnSpc>
          <a:spcPts val="2200"/>
        </a:lnSpc>
        <a:spcBef>
          <a:spcPct val="0"/>
        </a:spcBef>
        <a:spcAft>
          <a:spcPct val="0"/>
        </a:spcAft>
        <a:buFont typeface="Arial" charset="0"/>
        <a:buChar char="–"/>
        <a:defRPr sz="1600">
          <a:solidFill>
            <a:schemeClr val="tx1"/>
          </a:solidFill>
          <a:latin typeface="+mn-lt"/>
        </a:defRPr>
      </a:lvl9pPr>
    </p:bodyStyle>
    <p:otherStyle>
      <a:defPPr>
        <a:defRPr lang="sv-SE"/>
      </a:defPPr>
      <a:lvl1pPr marL="0" algn="l" defTabSz="914287" rtl="0" eaLnBrk="1" latinLnBrk="0" hangingPunct="1">
        <a:defRPr sz="1800" kern="1200">
          <a:solidFill>
            <a:schemeClr val="tx1"/>
          </a:solidFill>
          <a:latin typeface="+mn-lt"/>
          <a:ea typeface="+mn-ea"/>
          <a:cs typeface="+mn-cs"/>
        </a:defRPr>
      </a:lvl1pPr>
      <a:lvl2pPr marL="457144" algn="l" defTabSz="914287" rtl="0" eaLnBrk="1" latinLnBrk="0" hangingPunct="1">
        <a:defRPr sz="1800" kern="1200">
          <a:solidFill>
            <a:schemeClr val="tx1"/>
          </a:solidFill>
          <a:latin typeface="+mn-lt"/>
          <a:ea typeface="+mn-ea"/>
          <a:cs typeface="+mn-cs"/>
        </a:defRPr>
      </a:lvl2pPr>
      <a:lvl3pPr marL="914287" algn="l" defTabSz="914287" rtl="0" eaLnBrk="1" latinLnBrk="0" hangingPunct="1">
        <a:defRPr sz="1800" kern="1200">
          <a:solidFill>
            <a:schemeClr val="tx1"/>
          </a:solidFill>
          <a:latin typeface="+mn-lt"/>
          <a:ea typeface="+mn-ea"/>
          <a:cs typeface="+mn-cs"/>
        </a:defRPr>
      </a:lvl3pPr>
      <a:lvl4pPr marL="1371431" algn="l" defTabSz="914287" rtl="0" eaLnBrk="1" latinLnBrk="0" hangingPunct="1">
        <a:defRPr sz="1800" kern="1200">
          <a:solidFill>
            <a:schemeClr val="tx1"/>
          </a:solidFill>
          <a:latin typeface="+mn-lt"/>
          <a:ea typeface="+mn-ea"/>
          <a:cs typeface="+mn-cs"/>
        </a:defRPr>
      </a:lvl4pPr>
      <a:lvl5pPr marL="1828574" algn="l" defTabSz="914287" rtl="0" eaLnBrk="1" latinLnBrk="0" hangingPunct="1">
        <a:defRPr sz="1800" kern="1200">
          <a:solidFill>
            <a:schemeClr val="tx1"/>
          </a:solidFill>
          <a:latin typeface="+mn-lt"/>
          <a:ea typeface="+mn-ea"/>
          <a:cs typeface="+mn-cs"/>
        </a:defRPr>
      </a:lvl5pPr>
      <a:lvl6pPr marL="2285717" algn="l" defTabSz="914287" rtl="0" eaLnBrk="1" latinLnBrk="0" hangingPunct="1">
        <a:defRPr sz="1800" kern="1200">
          <a:solidFill>
            <a:schemeClr val="tx1"/>
          </a:solidFill>
          <a:latin typeface="+mn-lt"/>
          <a:ea typeface="+mn-ea"/>
          <a:cs typeface="+mn-cs"/>
        </a:defRPr>
      </a:lvl6pPr>
      <a:lvl7pPr marL="2742861" algn="l" defTabSz="914287" rtl="0" eaLnBrk="1" latinLnBrk="0" hangingPunct="1">
        <a:defRPr sz="1800" kern="1200">
          <a:solidFill>
            <a:schemeClr val="tx1"/>
          </a:solidFill>
          <a:latin typeface="+mn-lt"/>
          <a:ea typeface="+mn-ea"/>
          <a:cs typeface="+mn-cs"/>
        </a:defRPr>
      </a:lvl7pPr>
      <a:lvl8pPr marL="3200004" algn="l" defTabSz="914287" rtl="0" eaLnBrk="1" latinLnBrk="0" hangingPunct="1">
        <a:defRPr sz="1800" kern="1200">
          <a:solidFill>
            <a:schemeClr val="tx1"/>
          </a:solidFill>
          <a:latin typeface="+mn-lt"/>
          <a:ea typeface="+mn-ea"/>
          <a:cs typeface="+mn-cs"/>
        </a:defRPr>
      </a:lvl8pPr>
      <a:lvl9pPr marL="3657148" algn="l" defTabSz="91428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jpeg"/><Relationship Id="rId3"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4.emf"/></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6.png"/><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7.w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wm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4" Type="http://schemas.openxmlformats.org/officeDocument/2006/relationships/image" Target="../media/image10.png"/><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1.em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em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3.wm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ctrTitle"/>
          </p:nvPr>
        </p:nvSpPr>
        <p:spPr>
          <a:xfrm>
            <a:off x="466726" y="991674"/>
            <a:ext cx="8209731" cy="2138816"/>
          </a:xfrm>
        </p:spPr>
        <p:txBody>
          <a:bodyPr>
            <a:normAutofit/>
          </a:bodyPr>
          <a:lstStyle/>
          <a:p>
            <a:r>
              <a:rPr lang="en-GB" sz="4400" noProof="0" dirty="0" smtClean="0"/>
              <a:t>Bibliometrics </a:t>
            </a:r>
            <a:br>
              <a:rPr lang="en-GB" sz="4400" noProof="0" dirty="0" smtClean="0"/>
            </a:br>
            <a:r>
              <a:rPr lang="en-GB" sz="4400" noProof="0" dirty="0" smtClean="0"/>
              <a:t>for research evaluation</a:t>
            </a:r>
            <a:endParaRPr lang="en-GB" sz="4400" noProof="0" dirty="0"/>
          </a:p>
        </p:txBody>
      </p:sp>
      <p:sp>
        <p:nvSpPr>
          <p:cNvPr id="3" name="Underrubrik 2"/>
          <p:cNvSpPr>
            <a:spLocks noGrp="1"/>
          </p:cNvSpPr>
          <p:nvPr>
            <p:ph type="subTitle" idx="1"/>
          </p:nvPr>
        </p:nvSpPr>
        <p:spPr>
          <a:xfrm>
            <a:off x="466726" y="4136220"/>
            <a:ext cx="7305675" cy="2482294"/>
          </a:xfrm>
        </p:spPr>
        <p:txBody>
          <a:bodyPr>
            <a:normAutofit/>
          </a:bodyPr>
          <a:lstStyle/>
          <a:p>
            <a:r>
              <a:rPr lang="en-GB" noProof="0" smtClean="0"/>
              <a:t>Ulf Kronman</a:t>
            </a:r>
          </a:p>
          <a:p>
            <a:r>
              <a:rPr lang="en-GB" noProof="0" smtClean="0"/>
              <a:t>Coordinator of OpenAccess.se</a:t>
            </a:r>
          </a:p>
          <a:p>
            <a:r>
              <a:rPr lang="en-GB" noProof="0" smtClean="0"/>
              <a:t>The National Library of Sweden</a:t>
            </a:r>
          </a:p>
          <a:p>
            <a:endParaRPr lang="en-GB" noProof="0" smtClean="0"/>
          </a:p>
          <a:p>
            <a:r>
              <a:rPr lang="en-GB" sz="1800" smtClean="0"/>
              <a:t>EuroCRIS, Brussels 2012-09-10</a:t>
            </a:r>
          </a:p>
          <a:p>
            <a:endParaRPr lang="en-GB" noProof="0" dirty="0"/>
          </a:p>
        </p:txBody>
      </p:sp>
      <p:pic>
        <p:nvPicPr>
          <p:cNvPr id="4" name="Picture 4"/>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4412712" y="4097015"/>
            <a:ext cx="3011306" cy="2549897"/>
          </a:xfrm>
          <a:prstGeom prst="rect">
            <a:avLst/>
          </a:prstGeom>
          <a:noFill/>
          <a:ln>
            <a:noFill/>
          </a:ln>
          <a:effectLst>
            <a:outerShdw dist="35921" dir="2700000" algn="ctr" rotWithShape="0">
              <a:srgbClr val="808080"/>
            </a:outerShdw>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Lst>
        </p:spPr>
      </p:pic>
      <p:pic>
        <p:nvPicPr>
          <p:cNvPr id="5" name="Picture 1"/>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865778" y="2827531"/>
            <a:ext cx="3046337" cy="2195897"/>
          </a:xfrm>
          <a:prstGeom prst="rect">
            <a:avLst/>
          </a:prstGeom>
          <a:noFill/>
          <a:ln>
            <a:noFill/>
          </a:ln>
          <a:effectLst>
            <a:outerShdw dist="35921" dir="2700000" algn="ctr" rotWithShape="0">
              <a:srgbClr val="808080"/>
            </a:outerShdw>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Lst>
        </p:spPr>
      </p:pic>
    </p:spTree>
    <p:extLst>
      <p:ext uri="{BB962C8B-B14F-4D97-AF65-F5344CB8AC3E}">
        <p14:creationId xmlns:p14="http://schemas.microsoft.com/office/powerpoint/2010/main" val="4270870125"/>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en-GB" dirty="0" smtClean="0"/>
              <a:t>Parts of the bibliometrics session</a:t>
            </a:r>
            <a:endParaRPr lang="en-GB" dirty="0"/>
          </a:p>
        </p:txBody>
      </p:sp>
      <p:sp>
        <p:nvSpPr>
          <p:cNvPr id="3" name="Platshållare för innehåll 2"/>
          <p:cNvSpPr>
            <a:spLocks noGrp="1"/>
          </p:cNvSpPr>
          <p:nvPr>
            <p:ph idx="1"/>
          </p:nvPr>
        </p:nvSpPr>
        <p:spPr>
          <a:xfrm>
            <a:off x="466726" y="1844825"/>
            <a:ext cx="7568910" cy="4608512"/>
          </a:xfrm>
        </p:spPr>
        <p:txBody>
          <a:bodyPr>
            <a:normAutofit fontScale="92500" lnSpcReduction="10000"/>
          </a:bodyPr>
          <a:lstStyle/>
          <a:p>
            <a:r>
              <a:rPr lang="en-GB" dirty="0" smtClean="0"/>
              <a:t>A brief introduction to bibliometrics</a:t>
            </a:r>
          </a:p>
          <a:p>
            <a:pPr lvl="1"/>
            <a:r>
              <a:rPr lang="en-GB" dirty="0" smtClean="0"/>
              <a:t>Data sources</a:t>
            </a:r>
          </a:p>
          <a:p>
            <a:pPr lvl="1"/>
            <a:r>
              <a:rPr lang="en-GB" dirty="0" smtClean="0"/>
              <a:t>Methods</a:t>
            </a:r>
          </a:p>
          <a:p>
            <a:pPr lvl="1"/>
            <a:r>
              <a:rPr lang="en-GB" dirty="0" smtClean="0"/>
              <a:t>Indicators</a:t>
            </a:r>
          </a:p>
          <a:p>
            <a:r>
              <a:rPr lang="en-GB" dirty="0" smtClean="0"/>
              <a:t>A critical view on bibliometrics</a:t>
            </a:r>
          </a:p>
          <a:p>
            <a:pPr lvl="1"/>
            <a:r>
              <a:rPr lang="en-GB" dirty="0" smtClean="0"/>
              <a:t>Methodological issues, error margins and interpretation</a:t>
            </a:r>
          </a:p>
          <a:p>
            <a:pPr lvl="1"/>
            <a:r>
              <a:rPr lang="en-GB" dirty="0" smtClean="0"/>
              <a:t>How should bibliometrics be used?</a:t>
            </a:r>
          </a:p>
          <a:p>
            <a:r>
              <a:rPr lang="en-GB" dirty="0" smtClean="0">
                <a:solidFill>
                  <a:schemeClr val="bg1">
                    <a:lumMod val="50000"/>
                  </a:schemeClr>
                </a:solidFill>
              </a:rPr>
              <a:t>Documentation: Nordic funding allocation schemes based on bibliometrics</a:t>
            </a:r>
          </a:p>
          <a:p>
            <a:pPr lvl="1"/>
            <a:r>
              <a:rPr lang="en-GB" dirty="0" smtClean="0">
                <a:solidFill>
                  <a:schemeClr val="bg1">
                    <a:lumMod val="50000"/>
                  </a:schemeClr>
                </a:solidFill>
              </a:rPr>
              <a:t>The Norwegian/Danish/Finnish model</a:t>
            </a:r>
          </a:p>
          <a:p>
            <a:pPr lvl="1"/>
            <a:r>
              <a:rPr lang="en-GB" dirty="0" smtClean="0">
                <a:solidFill>
                  <a:schemeClr val="bg1">
                    <a:lumMod val="50000"/>
                  </a:schemeClr>
                </a:solidFill>
              </a:rPr>
              <a:t>The Swedish model</a:t>
            </a:r>
          </a:p>
        </p:txBody>
      </p:sp>
    </p:spTree>
    <p:extLst>
      <p:ext uri="{BB962C8B-B14F-4D97-AF65-F5344CB8AC3E}">
        <p14:creationId xmlns:p14="http://schemas.microsoft.com/office/powerpoint/2010/main" val="2542034046"/>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en-GB" dirty="0" smtClean="0"/>
              <a:t>Bibliometrics</a:t>
            </a:r>
            <a:r>
              <a:rPr lang="en-GB" dirty="0"/>
              <a:t> </a:t>
            </a:r>
            <a:r>
              <a:rPr lang="en-GB" dirty="0" smtClean="0"/>
              <a:t>– statistics on publications</a:t>
            </a:r>
            <a:endParaRPr lang="en-GB" dirty="0"/>
          </a:p>
        </p:txBody>
      </p:sp>
      <p:sp>
        <p:nvSpPr>
          <p:cNvPr id="3" name="Platshållare för innehåll 2"/>
          <p:cNvSpPr>
            <a:spLocks noGrp="1"/>
          </p:cNvSpPr>
          <p:nvPr>
            <p:ph idx="1"/>
          </p:nvPr>
        </p:nvSpPr>
        <p:spPr/>
        <p:txBody>
          <a:bodyPr>
            <a:normAutofit fontScale="85000" lnSpcReduction="20000"/>
          </a:bodyPr>
          <a:lstStyle/>
          <a:p>
            <a:r>
              <a:rPr lang="en-GB" b="1" dirty="0" smtClean="0"/>
              <a:t>Production</a:t>
            </a:r>
            <a:r>
              <a:rPr lang="en-GB" dirty="0" smtClean="0"/>
              <a:t>: Publications</a:t>
            </a:r>
          </a:p>
          <a:p>
            <a:pPr lvl="1"/>
            <a:r>
              <a:rPr lang="en-GB" dirty="0" smtClean="0"/>
              <a:t>How many – per year, per researcher, per euro …</a:t>
            </a:r>
          </a:p>
          <a:p>
            <a:pPr lvl="1"/>
            <a:r>
              <a:rPr lang="en-GB" dirty="0" smtClean="0"/>
              <a:t>What kind – articles, conference papers, theses, books, reports …</a:t>
            </a:r>
          </a:p>
          <a:p>
            <a:r>
              <a:rPr lang="en-GB" b="1" dirty="0" smtClean="0"/>
              <a:t>Impact</a:t>
            </a:r>
            <a:r>
              <a:rPr lang="en-GB" dirty="0" smtClean="0"/>
              <a:t>: Citations</a:t>
            </a:r>
          </a:p>
          <a:p>
            <a:pPr lvl="1"/>
            <a:r>
              <a:rPr lang="en-GB" dirty="0" smtClean="0"/>
              <a:t>Assumption: A cited publication has been read and made impact</a:t>
            </a:r>
          </a:p>
          <a:p>
            <a:r>
              <a:rPr lang="en-GB" b="1" dirty="0" smtClean="0"/>
              <a:t>Cooperation</a:t>
            </a:r>
            <a:r>
              <a:rPr lang="en-GB" dirty="0" smtClean="0"/>
              <a:t> and networking</a:t>
            </a:r>
          </a:p>
          <a:p>
            <a:pPr lvl="1"/>
            <a:r>
              <a:rPr lang="en-GB" dirty="0" smtClean="0"/>
              <a:t>Which researchers/organisations/countries are publishing together?</a:t>
            </a:r>
          </a:p>
          <a:p>
            <a:pPr lvl="1"/>
            <a:r>
              <a:rPr lang="en-GB" dirty="0"/>
              <a:t>Who is citing who and what is citing </a:t>
            </a:r>
            <a:r>
              <a:rPr lang="en-GB" dirty="0" smtClean="0"/>
              <a:t>what?</a:t>
            </a:r>
          </a:p>
          <a:p>
            <a:r>
              <a:rPr lang="en-GB" b="1" dirty="0" smtClean="0"/>
              <a:t>Dynamics</a:t>
            </a:r>
            <a:r>
              <a:rPr lang="en-GB" dirty="0" smtClean="0"/>
              <a:t> of scholarly publishing</a:t>
            </a:r>
          </a:p>
          <a:p>
            <a:pPr lvl="1"/>
            <a:r>
              <a:rPr lang="en-GB" dirty="0" smtClean="0"/>
              <a:t>Production, impact and cooperation put on a time axis</a:t>
            </a:r>
            <a:endParaRPr lang="en-GB" dirty="0"/>
          </a:p>
        </p:txBody>
      </p:sp>
    </p:spTree>
    <p:extLst>
      <p:ext uri="{BB962C8B-B14F-4D97-AF65-F5344CB8AC3E}">
        <p14:creationId xmlns:p14="http://schemas.microsoft.com/office/powerpoint/2010/main" val="3295705003"/>
      </p:ext>
    </p:extLst>
  </p:cSld>
  <p:clrMapOvr>
    <a:masterClrMapping/>
  </p:clrMapOvr>
  <mc:AlternateContent xmlns:mc="http://schemas.openxmlformats.org/markup-compatibility/2006" xmlns:p14="http://schemas.microsoft.com/office/powerpoint/2010/main">
    <mc:Choice Requires="p14">
      <p:transition p14:dur="0"/>
    </mc:Choice>
    <mc:Fallback xmlns="" xmlns:mv="urn:schemas-microsoft-com:mac:vml">
      <p:transition/>
    </mc:Fallback>
  </mc:AlternateContent>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ubrik 4"/>
          <p:cNvSpPr>
            <a:spLocks noGrp="1"/>
          </p:cNvSpPr>
          <p:nvPr>
            <p:ph type="title"/>
          </p:nvPr>
        </p:nvSpPr>
        <p:spPr/>
        <p:txBody>
          <a:bodyPr/>
          <a:lstStyle/>
          <a:p>
            <a:r>
              <a:rPr lang="en-GB" smtClean="0"/>
              <a:t>Commercial</a:t>
            </a:r>
            <a:r>
              <a:rPr lang="en-GB" baseline="0" smtClean="0"/>
              <a:t> d</a:t>
            </a:r>
            <a:r>
              <a:rPr lang="en-GB" smtClean="0"/>
              <a:t>ata sources for bibliometrics</a:t>
            </a:r>
            <a:endParaRPr lang="en-GB" dirty="0"/>
          </a:p>
        </p:txBody>
      </p:sp>
      <p:sp>
        <p:nvSpPr>
          <p:cNvPr id="6" name="Platshållare för innehåll 5"/>
          <p:cNvSpPr>
            <a:spLocks noGrp="1"/>
          </p:cNvSpPr>
          <p:nvPr>
            <p:ph idx="1"/>
          </p:nvPr>
        </p:nvSpPr>
        <p:spPr/>
        <p:txBody>
          <a:bodyPr>
            <a:normAutofit fontScale="85000" lnSpcReduction="10000"/>
          </a:bodyPr>
          <a:lstStyle/>
          <a:p>
            <a:r>
              <a:rPr lang="en-GB" dirty="0" smtClean="0"/>
              <a:t>Thomson Reuters (ISI) Web of Science</a:t>
            </a:r>
          </a:p>
          <a:p>
            <a:pPr lvl="1"/>
            <a:r>
              <a:rPr lang="en-GB" dirty="0" smtClean="0"/>
              <a:t>11 500 journal titles covered from 1970's and onwards</a:t>
            </a:r>
          </a:p>
          <a:p>
            <a:pPr lvl="1"/>
            <a:r>
              <a:rPr lang="en-GB" dirty="0" smtClean="0"/>
              <a:t>Started as Institute of Scientific Information (ISI) in the 1960's</a:t>
            </a:r>
          </a:p>
          <a:p>
            <a:r>
              <a:rPr lang="en-GB" dirty="0" smtClean="0"/>
              <a:t>Elsevier Scopus</a:t>
            </a:r>
          </a:p>
          <a:p>
            <a:pPr lvl="1"/>
            <a:r>
              <a:rPr lang="en-GB" dirty="0" smtClean="0"/>
              <a:t>17 000 journals and conference proceedings covered from 1996 and onwards</a:t>
            </a:r>
          </a:p>
          <a:p>
            <a:r>
              <a:rPr lang="en-GB" dirty="0" smtClean="0"/>
              <a:t>Google Scholar</a:t>
            </a:r>
          </a:p>
          <a:p>
            <a:pPr lvl="1"/>
            <a:r>
              <a:rPr lang="en-GB" dirty="0" smtClean="0"/>
              <a:t>Collects ”everything" on the web</a:t>
            </a:r>
          </a:p>
          <a:p>
            <a:pPr lvl="1"/>
            <a:r>
              <a:rPr lang="en-GB" dirty="0" smtClean="0"/>
              <a:t>Also contains monographs, dissertations and reports</a:t>
            </a:r>
          </a:p>
          <a:p>
            <a:r>
              <a:rPr lang="en-GB" dirty="0" smtClean="0"/>
              <a:t>Subject specialized sources</a:t>
            </a:r>
          </a:p>
          <a:p>
            <a:pPr lvl="1"/>
            <a:r>
              <a:rPr lang="en-GB" dirty="0" smtClean="0"/>
              <a:t>PubMed, Chemical Abstracts, ArXiv, SPIRS, ...</a:t>
            </a:r>
          </a:p>
        </p:txBody>
      </p:sp>
    </p:spTree>
    <p:extLst>
      <p:ext uri="{BB962C8B-B14F-4D97-AF65-F5344CB8AC3E}">
        <p14:creationId xmlns:p14="http://schemas.microsoft.com/office/powerpoint/2010/main" val="963896425"/>
      </p:ext>
    </p:extLst>
  </p:cSld>
  <p:clrMapOvr>
    <a:masterClrMapping/>
  </p:clrMapOvr>
  <mc:AlternateContent xmlns:mc="http://schemas.openxmlformats.org/markup-compatibility/2006" xmlns:p14="http://schemas.microsoft.com/office/powerpoint/2010/main">
    <mc:Choice Requires="p14">
      <p:transition p14:dur="0"/>
    </mc:Choice>
    <mc:Fallback xmlns="" xmlns:mv="urn:schemas-microsoft-com:mac:vml">
      <p:transition/>
    </mc:Fallback>
  </mc:AlternateContent>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pPr lvl="0"/>
            <a:r>
              <a:rPr lang="en-GB" dirty="0" smtClean="0"/>
              <a:t>Institutional database (CRIS) for bibliometrics</a:t>
            </a:r>
            <a:endParaRPr lang="en-GB" dirty="0"/>
          </a:p>
        </p:txBody>
      </p:sp>
      <p:sp>
        <p:nvSpPr>
          <p:cNvPr id="3" name="Platshållare för innehåll 2"/>
          <p:cNvSpPr>
            <a:spLocks noGrp="1"/>
          </p:cNvSpPr>
          <p:nvPr>
            <p:ph idx="1"/>
          </p:nvPr>
        </p:nvSpPr>
        <p:spPr/>
        <p:txBody>
          <a:bodyPr>
            <a:normAutofit lnSpcReduction="10000"/>
          </a:bodyPr>
          <a:lstStyle/>
          <a:p>
            <a:pPr lvl="0"/>
            <a:r>
              <a:rPr lang="en-GB" dirty="0" smtClean="0"/>
              <a:t>Advantages</a:t>
            </a:r>
          </a:p>
          <a:p>
            <a:pPr lvl="1"/>
            <a:r>
              <a:rPr lang="en-GB" dirty="0" smtClean="0"/>
              <a:t>Better coverage – all document types covered</a:t>
            </a:r>
          </a:p>
          <a:p>
            <a:pPr lvl="1"/>
            <a:r>
              <a:rPr lang="en-GB" dirty="0" smtClean="0"/>
              <a:t>Verified data – known authors and organisations </a:t>
            </a:r>
          </a:p>
          <a:p>
            <a:pPr lvl="0"/>
            <a:r>
              <a:rPr lang="en-GB" dirty="0" smtClean="0"/>
              <a:t>Disadvantages</a:t>
            </a:r>
          </a:p>
          <a:p>
            <a:pPr lvl="1"/>
            <a:r>
              <a:rPr lang="en-GB" dirty="0" smtClean="0"/>
              <a:t>No clear definition of what scientific material to include</a:t>
            </a:r>
          </a:p>
          <a:p>
            <a:pPr lvl="1"/>
            <a:r>
              <a:rPr lang="en-GB" dirty="0" smtClean="0"/>
              <a:t>No citation analysis</a:t>
            </a:r>
          </a:p>
          <a:p>
            <a:pPr lvl="1"/>
            <a:r>
              <a:rPr lang="en-GB" dirty="0" smtClean="0"/>
              <a:t>No world data to compare with</a:t>
            </a:r>
          </a:p>
          <a:p>
            <a:r>
              <a:rPr lang="en-GB" dirty="0" smtClean="0"/>
              <a:t>Combining CRIS and commercial </a:t>
            </a:r>
            <a:r>
              <a:rPr lang="en-GB" dirty="0" smtClean="0"/>
              <a:t>data source</a:t>
            </a:r>
            <a:endParaRPr lang="en-GB" dirty="0" smtClean="0"/>
          </a:p>
          <a:p>
            <a:pPr lvl="1"/>
            <a:r>
              <a:rPr lang="en-GB" dirty="0" smtClean="0"/>
              <a:t>Verified data </a:t>
            </a:r>
            <a:r>
              <a:rPr lang="en-GB" i="1" dirty="0" smtClean="0"/>
              <a:t>and</a:t>
            </a:r>
            <a:r>
              <a:rPr lang="en-GB" dirty="0" smtClean="0"/>
              <a:t> citations </a:t>
            </a:r>
            <a:r>
              <a:rPr lang="en-GB" i="1" dirty="0" smtClean="0"/>
              <a:t>and</a:t>
            </a:r>
            <a:r>
              <a:rPr lang="en-GB" dirty="0" smtClean="0"/>
              <a:t> world data</a:t>
            </a:r>
            <a:endParaRPr lang="en-GB" dirty="0"/>
          </a:p>
        </p:txBody>
      </p:sp>
    </p:spTree>
    <p:extLst>
      <p:ext uri="{BB962C8B-B14F-4D97-AF65-F5344CB8AC3E}">
        <p14:creationId xmlns:p14="http://schemas.microsoft.com/office/powerpoint/2010/main" val="1111275020"/>
      </p:ext>
    </p:extLst>
  </p:cSld>
  <p:clrMapOvr>
    <a:masterClrMapping/>
  </p:clrMapOvr>
  <mc:AlternateContent xmlns:mc="http://schemas.openxmlformats.org/markup-compatibility/2006" xmlns:p14="http://schemas.microsoft.com/office/powerpoint/2010/main">
    <mc:Choice Requires="p14">
      <p:transition p14:dur="0"/>
    </mc:Choice>
    <mc:Fallback xmlns="" xmlns:mv="urn:schemas-microsoft-com:mac:vml">
      <p:transition/>
    </mc:Fallback>
  </mc:AlternateContent>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en-GB" sz="2800" smtClean="0"/>
              <a:t>Differing conditions for different research fields</a:t>
            </a:r>
            <a:endParaRPr lang="en-GB" sz="2800" dirty="0"/>
          </a:p>
        </p:txBody>
      </p:sp>
      <p:sp>
        <p:nvSpPr>
          <p:cNvPr id="3" name="Platshållare för innehåll 2"/>
          <p:cNvSpPr>
            <a:spLocks noGrp="1"/>
          </p:cNvSpPr>
          <p:nvPr>
            <p:ph idx="1"/>
          </p:nvPr>
        </p:nvSpPr>
        <p:spPr/>
        <p:txBody>
          <a:bodyPr>
            <a:normAutofit fontScale="92500" lnSpcReduction="10000"/>
          </a:bodyPr>
          <a:lstStyle/>
          <a:p>
            <a:r>
              <a:rPr lang="en-GB" dirty="0" smtClean="0"/>
              <a:t>Varying publication patterns</a:t>
            </a:r>
          </a:p>
          <a:p>
            <a:pPr lvl="1"/>
            <a:r>
              <a:rPr lang="en-GB" dirty="0" smtClean="0"/>
              <a:t>Varying use of publication types</a:t>
            </a:r>
          </a:p>
          <a:p>
            <a:pPr lvl="1"/>
            <a:r>
              <a:rPr lang="en-GB" dirty="0" smtClean="0"/>
              <a:t>Varying publication frequencies</a:t>
            </a:r>
          </a:p>
          <a:p>
            <a:pPr lvl="1"/>
            <a:r>
              <a:rPr lang="en-GB" dirty="0" smtClean="0"/>
              <a:t>Varying </a:t>
            </a:r>
            <a:r>
              <a:rPr lang="en-GB" dirty="0"/>
              <a:t>citation </a:t>
            </a:r>
            <a:r>
              <a:rPr lang="en-GB" dirty="0" smtClean="0"/>
              <a:t>conventions and lengths of reference lists</a:t>
            </a:r>
          </a:p>
          <a:p>
            <a:r>
              <a:rPr lang="en-GB" dirty="0" smtClean="0"/>
              <a:t>Difference in coverage in bibliometric data sources</a:t>
            </a:r>
          </a:p>
          <a:p>
            <a:pPr lvl="1"/>
            <a:r>
              <a:rPr lang="en-GB" dirty="0" smtClean="0"/>
              <a:t>Medicine and natural sciences is well covered</a:t>
            </a:r>
          </a:p>
          <a:p>
            <a:pPr lvl="2"/>
            <a:r>
              <a:rPr lang="en-GB" dirty="0" smtClean="0"/>
              <a:t>Most publications are articles in international journals</a:t>
            </a:r>
          </a:p>
          <a:p>
            <a:pPr lvl="1"/>
            <a:r>
              <a:rPr lang="en-GB" dirty="0" smtClean="0"/>
              <a:t>Engineering is half-covered</a:t>
            </a:r>
          </a:p>
          <a:p>
            <a:pPr lvl="2"/>
            <a:r>
              <a:rPr lang="en-GB" dirty="0" smtClean="0"/>
              <a:t>Publishes in articles, conference proceedings and reports</a:t>
            </a:r>
          </a:p>
          <a:p>
            <a:pPr lvl="1"/>
            <a:r>
              <a:rPr lang="en-GB" dirty="0" smtClean="0"/>
              <a:t>Social sciences and humanities is poorly covered</a:t>
            </a:r>
          </a:p>
          <a:p>
            <a:pPr lvl="2"/>
            <a:r>
              <a:rPr lang="en-GB" dirty="0" smtClean="0"/>
              <a:t>Publishes in books and </a:t>
            </a:r>
            <a:r>
              <a:rPr lang="en-GB" dirty="0"/>
              <a:t>non-</a:t>
            </a:r>
            <a:r>
              <a:rPr lang="en-GB" dirty="0" smtClean="0"/>
              <a:t>English regional </a:t>
            </a:r>
            <a:r>
              <a:rPr lang="en-GB" dirty="0"/>
              <a:t>journals</a:t>
            </a:r>
          </a:p>
        </p:txBody>
      </p:sp>
    </p:spTree>
    <p:extLst>
      <p:ext uri="{BB962C8B-B14F-4D97-AF65-F5344CB8AC3E}">
        <p14:creationId xmlns:p14="http://schemas.microsoft.com/office/powerpoint/2010/main" val="3336815949"/>
      </p:ext>
    </p:extLst>
  </p:cSld>
  <p:clrMapOvr>
    <a:masterClrMapping/>
  </p:clrMapOvr>
  <mc:AlternateContent xmlns:mc="http://schemas.openxmlformats.org/markup-compatibility/2006" xmlns:p14="http://schemas.microsoft.com/office/powerpoint/2010/main">
    <mc:Choice Requires="p14">
      <p:transition p14:dur="0"/>
    </mc:Choice>
    <mc:Fallback xmlns="" xmlns:mv="urn:schemas-microsoft-com:mac:vml">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ubrik 1"/>
          <p:cNvSpPr>
            <a:spLocks noGrp="1"/>
          </p:cNvSpPr>
          <p:nvPr>
            <p:ph type="title"/>
          </p:nvPr>
        </p:nvSpPr>
        <p:spPr>
          <a:xfrm>
            <a:off x="466726" y="188641"/>
            <a:ext cx="8677274" cy="1084535"/>
          </a:xfrm>
        </p:spPr>
        <p:txBody>
          <a:bodyPr/>
          <a:lstStyle/>
          <a:p>
            <a:pPr eaLnBrk="1" hangingPunct="1"/>
            <a:r>
              <a:rPr lang="en-GB" sz="2800" noProof="0" smtClean="0">
                <a:ea typeface="ＭＳ Ｐゴシック" pitchFamily="34" charset="-128"/>
              </a:rPr>
              <a:t>Visibility of scientific publishing in Thomson database</a:t>
            </a:r>
            <a:endParaRPr lang="en-GB" sz="2800" noProof="0" dirty="0" smtClean="0">
              <a:ea typeface="ＭＳ Ｐゴシック" pitchFamily="34" charset="-128"/>
            </a:endParaRPr>
          </a:p>
        </p:txBody>
      </p:sp>
      <p:pic>
        <p:nvPicPr>
          <p:cNvPr id="13316" name="Picture 2"/>
          <p:cNvPicPr>
            <a:picLocks noChangeAspect="1" noChangeArrowheads="1"/>
          </p:cNvPicPr>
          <p:nvPr/>
        </p:nvPicPr>
        <p:blipFill>
          <a:blip r:embed="rId3" cstate="print"/>
          <a:srcRect t="10381"/>
          <a:stretch>
            <a:fillRect/>
          </a:stretch>
        </p:blipFill>
        <p:spPr bwMode="auto">
          <a:xfrm>
            <a:off x="249003" y="1644159"/>
            <a:ext cx="7286625" cy="5087937"/>
          </a:xfrm>
          <a:prstGeom prst="rect">
            <a:avLst/>
          </a:prstGeom>
          <a:noFill/>
          <a:ln w="9525">
            <a:noFill/>
            <a:miter lim="800000"/>
            <a:headEnd/>
            <a:tailEnd/>
          </a:ln>
        </p:spPr>
      </p:pic>
      <p:sp>
        <p:nvSpPr>
          <p:cNvPr id="13317" name="textruta 3"/>
          <p:cNvSpPr txBox="1">
            <a:spLocks noChangeArrowheads="1"/>
          </p:cNvSpPr>
          <p:nvPr/>
        </p:nvSpPr>
        <p:spPr bwMode="auto">
          <a:xfrm>
            <a:off x="602681" y="6503215"/>
            <a:ext cx="6724661" cy="338554"/>
          </a:xfrm>
          <a:prstGeom prst="rect">
            <a:avLst/>
          </a:prstGeom>
          <a:noFill/>
          <a:ln w="9525">
            <a:noFill/>
            <a:miter lim="800000"/>
            <a:headEnd/>
            <a:tailEnd/>
          </a:ln>
        </p:spPr>
        <p:txBody>
          <a:bodyPr wrap="none">
            <a:spAutoFit/>
          </a:bodyPr>
          <a:lstStyle/>
          <a:p>
            <a:r>
              <a:rPr lang="sv-SE" sz="1600" dirty="0" smtClean="0"/>
              <a:t>Data from </a:t>
            </a:r>
            <a:r>
              <a:rPr lang="sv-SE" sz="1600" dirty="0" err="1" smtClean="0"/>
              <a:t>Norwegian</a:t>
            </a:r>
            <a:r>
              <a:rPr lang="sv-SE" sz="1600" dirty="0" smtClean="0"/>
              <a:t> </a:t>
            </a:r>
            <a:r>
              <a:rPr lang="nn-NO" sz="1600" dirty="0"/>
              <a:t>Database for statistikk om høgre utdanning (DBH)</a:t>
            </a:r>
            <a:endParaRPr lang="sv-SE" sz="1600" dirty="0"/>
          </a:p>
        </p:txBody>
      </p:sp>
      <p:grpSp>
        <p:nvGrpSpPr>
          <p:cNvPr id="2" name="Grupp 9"/>
          <p:cNvGrpSpPr/>
          <p:nvPr/>
        </p:nvGrpSpPr>
        <p:grpSpPr>
          <a:xfrm>
            <a:off x="4164330" y="2600328"/>
            <a:ext cx="3446388" cy="2994213"/>
            <a:chOff x="4598895" y="2393576"/>
            <a:chExt cx="3446388" cy="2994213"/>
          </a:xfrm>
        </p:grpSpPr>
        <p:sp>
          <p:nvSpPr>
            <p:cNvPr id="6" name="Ellips 5"/>
            <p:cNvSpPr/>
            <p:nvPr/>
          </p:nvSpPr>
          <p:spPr bwMode="auto">
            <a:xfrm>
              <a:off x="4598895" y="2662518"/>
              <a:ext cx="2626658" cy="2725271"/>
            </a:xfrm>
            <a:prstGeom prst="ellipse">
              <a:avLst/>
            </a:prstGeom>
            <a:noFill/>
            <a:ln w="952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10000"/>
                </a:lnSpc>
                <a:spcBef>
                  <a:spcPct val="10000"/>
                </a:spcBef>
                <a:spcAft>
                  <a:spcPct val="0"/>
                </a:spcAft>
                <a:buClr>
                  <a:schemeClr val="folHlink"/>
                </a:buClr>
                <a:buSzPct val="50000"/>
                <a:buFont typeface="Wingdings" pitchFamily="2" charset="2"/>
                <a:buChar char="n"/>
                <a:tabLst/>
              </a:pPr>
              <a:endParaRPr kumimoji="1" lang="sv-SE" sz="1200" b="0" i="0" u="none" strike="noStrike" cap="none" normalizeH="0" baseline="0" smtClean="0">
                <a:ln>
                  <a:noFill/>
                </a:ln>
                <a:solidFill>
                  <a:schemeClr val="tx1"/>
                </a:solidFill>
                <a:effectLst/>
                <a:latin typeface="Tahoma" pitchFamily="34" charset="0"/>
              </a:endParaRPr>
            </a:p>
          </p:txBody>
        </p:sp>
        <p:sp>
          <p:nvSpPr>
            <p:cNvPr id="7" name="textruta 6"/>
            <p:cNvSpPr txBox="1"/>
            <p:nvPr/>
          </p:nvSpPr>
          <p:spPr>
            <a:xfrm>
              <a:off x="5692588" y="2393576"/>
              <a:ext cx="2352695" cy="584775"/>
            </a:xfrm>
            <a:prstGeom prst="rect">
              <a:avLst/>
            </a:prstGeom>
            <a:noFill/>
          </p:spPr>
          <p:txBody>
            <a:bodyPr wrap="none" rtlCol="0">
              <a:spAutoFit/>
            </a:bodyPr>
            <a:lstStyle/>
            <a:p>
              <a:r>
                <a:rPr lang="sv-SE" sz="1600" dirty="0" smtClean="0"/>
                <a:t>Conference proceedings</a:t>
              </a:r>
            </a:p>
            <a:p>
              <a:r>
                <a:rPr lang="sv-SE" sz="1600" dirty="0" err="1" smtClean="0"/>
                <a:t>Reports</a:t>
              </a:r>
              <a:endParaRPr lang="sv-SE" sz="1600" dirty="0"/>
            </a:p>
          </p:txBody>
        </p:sp>
      </p:grpSp>
      <p:grpSp>
        <p:nvGrpSpPr>
          <p:cNvPr id="3" name="Grupp 10"/>
          <p:cNvGrpSpPr/>
          <p:nvPr/>
        </p:nvGrpSpPr>
        <p:grpSpPr>
          <a:xfrm>
            <a:off x="5374565" y="3227859"/>
            <a:ext cx="2528046" cy="2483222"/>
            <a:chOff x="5809130" y="3021107"/>
            <a:chExt cx="2528046" cy="2483222"/>
          </a:xfrm>
        </p:grpSpPr>
        <p:sp>
          <p:nvSpPr>
            <p:cNvPr id="8" name="Ellips 7"/>
            <p:cNvSpPr/>
            <p:nvPr/>
          </p:nvSpPr>
          <p:spPr bwMode="auto">
            <a:xfrm>
              <a:off x="5809130" y="3039037"/>
              <a:ext cx="2528046" cy="2465292"/>
            </a:xfrm>
            <a:prstGeom prst="ellipse">
              <a:avLst/>
            </a:prstGeom>
            <a:noFill/>
            <a:ln w="952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10000"/>
                </a:lnSpc>
                <a:spcBef>
                  <a:spcPct val="10000"/>
                </a:spcBef>
                <a:spcAft>
                  <a:spcPct val="0"/>
                </a:spcAft>
                <a:buClr>
                  <a:schemeClr val="folHlink"/>
                </a:buClr>
                <a:buSzPct val="50000"/>
                <a:buFont typeface="Wingdings" pitchFamily="2" charset="2"/>
                <a:buChar char="n"/>
                <a:tabLst/>
              </a:pPr>
              <a:endParaRPr kumimoji="1" lang="sv-SE" sz="1200" b="0" i="0" u="none" strike="noStrike" cap="none" normalizeH="0" baseline="0" smtClean="0">
                <a:ln>
                  <a:noFill/>
                </a:ln>
                <a:solidFill>
                  <a:schemeClr val="tx1"/>
                </a:solidFill>
                <a:effectLst/>
                <a:latin typeface="Tahoma" pitchFamily="34" charset="0"/>
              </a:endParaRPr>
            </a:p>
          </p:txBody>
        </p:sp>
        <p:sp>
          <p:nvSpPr>
            <p:cNvPr id="9" name="textruta 8"/>
            <p:cNvSpPr txBox="1"/>
            <p:nvPr/>
          </p:nvSpPr>
          <p:spPr>
            <a:xfrm>
              <a:off x="7135904" y="3021107"/>
              <a:ext cx="724301" cy="338554"/>
            </a:xfrm>
            <a:prstGeom prst="rect">
              <a:avLst/>
            </a:prstGeom>
            <a:noFill/>
          </p:spPr>
          <p:txBody>
            <a:bodyPr wrap="none" rtlCol="0">
              <a:spAutoFit/>
            </a:bodyPr>
            <a:lstStyle/>
            <a:p>
              <a:r>
                <a:rPr lang="sv-SE" sz="1600" dirty="0" smtClean="0"/>
                <a:t>Books</a:t>
              </a:r>
              <a:endParaRPr lang="sv-SE" sz="1600" dirty="0"/>
            </a:p>
          </p:txBody>
        </p:sp>
      </p:grpSp>
      <p:grpSp>
        <p:nvGrpSpPr>
          <p:cNvPr id="4" name="Grupp 11"/>
          <p:cNvGrpSpPr/>
          <p:nvPr/>
        </p:nvGrpSpPr>
        <p:grpSpPr>
          <a:xfrm>
            <a:off x="1035648" y="1721788"/>
            <a:ext cx="3291048" cy="3738282"/>
            <a:chOff x="4598895" y="2393576"/>
            <a:chExt cx="2626658" cy="2994213"/>
          </a:xfrm>
        </p:grpSpPr>
        <p:sp>
          <p:nvSpPr>
            <p:cNvPr id="13" name="Ellips 12"/>
            <p:cNvSpPr/>
            <p:nvPr/>
          </p:nvSpPr>
          <p:spPr bwMode="auto">
            <a:xfrm>
              <a:off x="4598895" y="2662518"/>
              <a:ext cx="2626658" cy="2725271"/>
            </a:xfrm>
            <a:prstGeom prst="ellipse">
              <a:avLst/>
            </a:prstGeom>
            <a:noFill/>
            <a:ln w="952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10000"/>
                </a:lnSpc>
                <a:spcBef>
                  <a:spcPct val="10000"/>
                </a:spcBef>
                <a:spcAft>
                  <a:spcPct val="0"/>
                </a:spcAft>
                <a:buClr>
                  <a:schemeClr val="folHlink"/>
                </a:buClr>
                <a:buSzPct val="50000"/>
                <a:buFont typeface="Wingdings" pitchFamily="2" charset="2"/>
                <a:buChar char="n"/>
                <a:tabLst/>
              </a:pPr>
              <a:endParaRPr kumimoji="1" lang="sv-SE" sz="1200" b="0" i="0" u="none" strike="noStrike" cap="none" normalizeH="0" baseline="0" smtClean="0">
                <a:ln>
                  <a:noFill/>
                </a:ln>
                <a:solidFill>
                  <a:schemeClr val="tx1"/>
                </a:solidFill>
                <a:effectLst/>
                <a:latin typeface="Tahoma" pitchFamily="34" charset="0"/>
              </a:endParaRPr>
            </a:p>
          </p:txBody>
        </p:sp>
        <p:sp>
          <p:nvSpPr>
            <p:cNvPr id="14" name="textruta 13"/>
            <p:cNvSpPr txBox="1"/>
            <p:nvPr/>
          </p:nvSpPr>
          <p:spPr>
            <a:xfrm>
              <a:off x="5692588" y="2393576"/>
              <a:ext cx="1227192" cy="271168"/>
            </a:xfrm>
            <a:prstGeom prst="rect">
              <a:avLst/>
            </a:prstGeom>
            <a:noFill/>
          </p:spPr>
          <p:txBody>
            <a:bodyPr wrap="none" rtlCol="0">
              <a:spAutoFit/>
            </a:bodyPr>
            <a:lstStyle/>
            <a:p>
              <a:r>
                <a:rPr lang="sv-SE" sz="1600" dirty="0" smtClean="0"/>
                <a:t>Journal articles</a:t>
              </a:r>
              <a:endParaRPr lang="sv-SE" sz="1600" dirty="0"/>
            </a:p>
          </p:txBody>
        </p:sp>
      </p:grpSp>
      <p:sp>
        <p:nvSpPr>
          <p:cNvPr id="5" name="textruta 4"/>
          <p:cNvSpPr txBox="1"/>
          <p:nvPr/>
        </p:nvSpPr>
        <p:spPr>
          <a:xfrm>
            <a:off x="1114455" y="5753334"/>
            <a:ext cx="2019491" cy="646331"/>
          </a:xfrm>
          <a:prstGeom prst="rect">
            <a:avLst/>
          </a:prstGeom>
          <a:effectLst>
            <a:outerShdw blurRad="50800" dist="38100" dir="2700000" algn="tl"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wrap="none" rtlCol="0">
            <a:spAutoFit/>
          </a:bodyPr>
          <a:lstStyle/>
          <a:p>
            <a:r>
              <a:rPr lang="en-GB" b="1" dirty="0" smtClean="0">
                <a:solidFill>
                  <a:srgbClr val="800000"/>
                </a:solidFill>
              </a:rPr>
              <a:t>Natural sciences </a:t>
            </a:r>
            <a:br>
              <a:rPr lang="en-GB" b="1" dirty="0" smtClean="0">
                <a:solidFill>
                  <a:srgbClr val="800000"/>
                </a:solidFill>
              </a:rPr>
            </a:br>
            <a:r>
              <a:rPr lang="en-GB" b="1" dirty="0" smtClean="0">
                <a:solidFill>
                  <a:srgbClr val="800000"/>
                </a:solidFill>
              </a:rPr>
              <a:t>and medicine</a:t>
            </a:r>
            <a:endParaRPr lang="en-GB" b="1" dirty="0">
              <a:solidFill>
                <a:srgbClr val="800000"/>
              </a:solidFill>
            </a:endParaRPr>
          </a:p>
        </p:txBody>
      </p:sp>
      <p:sp>
        <p:nvSpPr>
          <p:cNvPr id="15" name="textruta 14"/>
          <p:cNvSpPr txBox="1"/>
          <p:nvPr/>
        </p:nvSpPr>
        <p:spPr>
          <a:xfrm>
            <a:off x="3910435" y="5802071"/>
            <a:ext cx="1993004" cy="646331"/>
          </a:xfrm>
          <a:prstGeom prst="rect">
            <a:avLst/>
          </a:prstGeom>
          <a:effectLst>
            <a:outerShdw blurRad="50800" dist="38100" dir="2700000" algn="tl"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wrap="none" rtlCol="0">
            <a:spAutoFit/>
          </a:bodyPr>
          <a:lstStyle/>
          <a:p>
            <a:r>
              <a:rPr lang="en-GB" b="1" dirty="0" smtClean="0">
                <a:solidFill>
                  <a:srgbClr val="800000"/>
                </a:solidFill>
              </a:rPr>
              <a:t>Engineering and</a:t>
            </a:r>
          </a:p>
          <a:p>
            <a:r>
              <a:rPr lang="en-GB" b="1" dirty="0" smtClean="0">
                <a:solidFill>
                  <a:srgbClr val="800000"/>
                </a:solidFill>
              </a:rPr>
              <a:t>Social sciences</a:t>
            </a:r>
            <a:endParaRPr lang="en-GB" b="1" dirty="0">
              <a:solidFill>
                <a:srgbClr val="800000"/>
              </a:solidFill>
            </a:endParaRPr>
          </a:p>
        </p:txBody>
      </p:sp>
      <p:sp>
        <p:nvSpPr>
          <p:cNvPr id="16" name="textruta 15"/>
          <p:cNvSpPr txBox="1"/>
          <p:nvPr/>
        </p:nvSpPr>
        <p:spPr>
          <a:xfrm>
            <a:off x="6110301" y="5928556"/>
            <a:ext cx="1428884" cy="369332"/>
          </a:xfrm>
          <a:prstGeom prst="rect">
            <a:avLst/>
          </a:prstGeom>
          <a:effectLst>
            <a:outerShdw blurRad="50800" dist="38100" dir="2700000" algn="tl"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wrap="none" rtlCol="0">
            <a:spAutoFit/>
          </a:bodyPr>
          <a:lstStyle/>
          <a:p>
            <a:r>
              <a:rPr lang="en-GB" b="1" dirty="0" smtClean="0">
                <a:solidFill>
                  <a:srgbClr val="800000"/>
                </a:solidFill>
              </a:rPr>
              <a:t>Humanities</a:t>
            </a:r>
            <a:endParaRPr lang="en-GB" b="1" dirty="0">
              <a:solidFill>
                <a:srgbClr val="800000"/>
              </a:solidFill>
            </a:endParaRPr>
          </a:p>
        </p:txBody>
      </p:sp>
    </p:spTree>
    <p:extLst>
      <p:ext uri="{BB962C8B-B14F-4D97-AF65-F5344CB8AC3E}">
        <p14:creationId xmlns:p14="http://schemas.microsoft.com/office/powerpoint/2010/main" val="2026063184"/>
      </p:ext>
    </p:extLst>
  </p:cSld>
  <p:clrMapOvr>
    <a:masterClrMapping/>
  </p:clrMapOvr>
  <mc:AlternateContent xmlns:mc="http://schemas.openxmlformats.org/markup-compatibility/2006" xmlns:p14="http://schemas.microsoft.com/office/powerpoint/2010/main">
    <mc:Choice Requires="p14">
      <p:transition p14:dur="0"/>
    </mc:Choice>
    <mc:Fallback xmlns="" xmlns:mv="urn:schemas-microsoft-com:mac:vml">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1+#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1+#ppt_w/2"/>
                                          </p:val>
                                        </p:tav>
                                        <p:tav tm="100000">
                                          <p:val>
                                            <p:strVal val="#ppt_x"/>
                                          </p:val>
                                        </p:tav>
                                      </p:tavLst>
                                    </p:anim>
                                    <p:anim calcmode="lin" valueType="num">
                                      <p:cBhvr additive="base">
                                        <p:cTn id="20"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ubrik 1"/>
          <p:cNvSpPr>
            <a:spLocks noGrp="1"/>
          </p:cNvSpPr>
          <p:nvPr>
            <p:ph type="title"/>
          </p:nvPr>
        </p:nvSpPr>
        <p:spPr/>
        <p:txBody>
          <a:bodyPr/>
          <a:lstStyle/>
          <a:p>
            <a:pPr eaLnBrk="1" hangingPunct="1"/>
            <a:r>
              <a:rPr lang="en-GB" noProof="0" smtClean="0">
                <a:ea typeface="ＭＳ Ｐゴシック" pitchFamily="34" charset="-128"/>
              </a:rPr>
              <a:t>Citations – a skewed distribution</a:t>
            </a:r>
            <a:endParaRPr lang="en-GB" noProof="0" dirty="0" smtClean="0">
              <a:ea typeface="ＭＳ Ｐゴシック" pitchFamily="34" charset="-128"/>
            </a:endParaRPr>
          </a:p>
        </p:txBody>
      </p:sp>
      <p:pic>
        <p:nvPicPr>
          <p:cNvPr id="4" name="Picture 2"/>
          <p:cNvPicPr>
            <a:picLocks noChangeAspect="1" noChangeArrowheads="1"/>
          </p:cNvPicPr>
          <p:nvPr/>
        </p:nvPicPr>
        <p:blipFill>
          <a:blip r:embed="rId3"/>
          <a:srcRect/>
          <a:stretch>
            <a:fillRect/>
          </a:stretch>
        </p:blipFill>
        <p:spPr bwMode="auto">
          <a:xfrm>
            <a:off x="258864" y="1588689"/>
            <a:ext cx="8561608" cy="5250780"/>
          </a:xfrm>
          <a:prstGeom prst="rect">
            <a:avLst/>
          </a:prstGeom>
          <a:noFill/>
          <a:ln w="9525" algn="ctr">
            <a:noFill/>
            <a:miter lim="800000"/>
            <a:headEnd/>
            <a:tailEnd/>
          </a:ln>
          <a:effectLst>
            <a:outerShdw blurRad="50800" dist="38100" dir="2700000" algn="tl" rotWithShape="0">
              <a:prstClr val="black">
                <a:alpha val="40000"/>
              </a:prstClr>
            </a:outerShdw>
          </a:effectLst>
        </p:spPr>
      </p:pic>
      <p:grpSp>
        <p:nvGrpSpPr>
          <p:cNvPr id="5" name="Grupp 4"/>
          <p:cNvGrpSpPr/>
          <p:nvPr/>
        </p:nvGrpSpPr>
        <p:grpSpPr>
          <a:xfrm>
            <a:off x="4939991" y="2376489"/>
            <a:ext cx="3612995" cy="2798425"/>
            <a:chOff x="4939991" y="2376489"/>
            <a:chExt cx="3612995" cy="2798425"/>
          </a:xfrm>
        </p:grpSpPr>
        <p:pic>
          <p:nvPicPr>
            <p:cNvPr id="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9991" y="2376489"/>
              <a:ext cx="3612995" cy="2590568"/>
            </a:xfrm>
            <a:prstGeom prst="rect">
              <a:avLst/>
            </a:prstGeom>
            <a:noFill/>
            <a:ln w="9525">
              <a:solidFill>
                <a:schemeClr val="tx1">
                  <a:lumMod val="50000"/>
                  <a:lumOff val="50000"/>
                </a:schemeClr>
              </a:solidFill>
              <a:miter lim="800000"/>
              <a:headEnd/>
              <a:tailEnd/>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Lst>
          </p:spPr>
        </p:pic>
        <p:sp>
          <p:nvSpPr>
            <p:cNvPr id="7" name="textruta 6"/>
            <p:cNvSpPr txBox="1"/>
            <p:nvPr/>
          </p:nvSpPr>
          <p:spPr>
            <a:xfrm>
              <a:off x="5127001" y="4974859"/>
              <a:ext cx="3273653" cy="200055"/>
            </a:xfrm>
            <a:prstGeom prst="rect">
              <a:avLst/>
            </a:prstGeom>
            <a:noFill/>
          </p:spPr>
          <p:txBody>
            <a:bodyPr wrap="none" rtlCol="0">
              <a:spAutoFit/>
            </a:bodyPr>
            <a:lstStyle/>
            <a:p>
              <a:r>
                <a:rPr lang="sv-SE" sz="700" dirty="0"/>
                <a:t>http://www.syque.com/quality_tools/toolbook/Variation/measuring_spread.htm</a:t>
              </a:r>
            </a:p>
          </p:txBody>
        </p:sp>
      </p:grpSp>
    </p:spTree>
    <p:extLst>
      <p:ext uri="{BB962C8B-B14F-4D97-AF65-F5344CB8AC3E}">
        <p14:creationId xmlns:p14="http://schemas.microsoft.com/office/powerpoint/2010/main" val="1874969382"/>
      </p:ext>
    </p:extLst>
  </p:cSld>
  <p:clrMapOvr>
    <a:masterClrMapping/>
  </p:clrMapOvr>
  <mc:AlternateContent xmlns:mc="http://schemas.openxmlformats.org/markup-compatibility/2006" xmlns:p14="http://schemas.microsoft.com/office/powerpoint/2010/main">
    <mc:Choice Requires="p14">
      <p:transition p14:dur="0"/>
    </mc:Choice>
    <mc:Fallback xmlns="" xmlns:mv="urn:schemas-microsoft-com:mac:vml">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GB" sz="2800" noProof="0" dirty="0" smtClean="0"/>
              <a:t>Citations in relation </a:t>
            </a:r>
            <a:r>
              <a:rPr lang="en-GB" sz="2800" noProof="0" dirty="0" smtClean="0"/>
              <a:t>to publication </a:t>
            </a:r>
            <a:r>
              <a:rPr lang="en-GB" sz="2800" noProof="0" dirty="0" smtClean="0"/>
              <a:t>type and age</a:t>
            </a:r>
          </a:p>
        </p:txBody>
      </p:sp>
      <p:pic>
        <p:nvPicPr>
          <p:cNvPr id="2051" name="Picture 3"/>
          <p:cNvPicPr>
            <a:picLocks noChangeAspect="1" noChangeArrowheads="1"/>
          </p:cNvPicPr>
          <p:nvPr/>
        </p:nvPicPr>
        <p:blipFill>
          <a:blip r:embed="rId3" cstate="print"/>
          <a:srcRect/>
          <a:stretch>
            <a:fillRect/>
          </a:stretch>
        </p:blipFill>
        <p:spPr bwMode="auto">
          <a:xfrm>
            <a:off x="471189" y="1685196"/>
            <a:ext cx="7227802" cy="4857130"/>
          </a:xfrm>
          <a:prstGeom prst="rect">
            <a:avLst/>
          </a:prstGeom>
          <a:noFill/>
          <a:ln w="9525">
            <a:noFill/>
            <a:miter lim="800000"/>
            <a:headEnd/>
            <a:tailEnd/>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313800652"/>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en-GB" noProof="0" dirty="0" smtClean="0"/>
              <a:t>Citations in relation to research field and age</a:t>
            </a:r>
            <a:endParaRPr lang="en-GB" noProof="0" dirty="0"/>
          </a:p>
        </p:txBody>
      </p:sp>
      <p:pic>
        <p:nvPicPr>
          <p:cNvPr id="1026" name="Picture 2"/>
          <p:cNvPicPr>
            <a:picLocks noChangeAspect="1" noChangeArrowheads="1"/>
          </p:cNvPicPr>
          <p:nvPr/>
        </p:nvPicPr>
        <p:blipFill>
          <a:blip r:embed="rId2" cstate="print"/>
          <a:srcRect/>
          <a:stretch>
            <a:fillRect/>
          </a:stretch>
        </p:blipFill>
        <p:spPr bwMode="auto">
          <a:xfrm>
            <a:off x="457754" y="1654042"/>
            <a:ext cx="8541867" cy="5159653"/>
          </a:xfrm>
          <a:prstGeom prst="rect">
            <a:avLst/>
          </a:prstGeom>
          <a:noFill/>
          <a:ln w="9525">
            <a:noFill/>
            <a:miter lim="800000"/>
            <a:headEnd/>
            <a:tailEnd/>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660680227"/>
      </p:ext>
    </p:extLst>
  </p:cSld>
  <p:clrMapOvr>
    <a:masterClrMapping/>
  </p:clrMapOvr>
  <mc:AlternateContent xmlns:mc="http://schemas.openxmlformats.org/markup-compatibility/2006" xmlns:p14="http://schemas.microsoft.com/office/powerpoint/2010/main">
    <mc:Choice Requires="p14">
      <p:transition p14:dur="0"/>
    </mc:Choice>
    <mc:Fallback xmlns="" xmlns:mv="urn:schemas-microsoft-com:mac:vml">
      <p:transition/>
    </mc:Fallback>
  </mc:AlternateContent>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en-GB" dirty="0" smtClean="0"/>
              <a:t>Field normalized citation rate (c</a:t>
            </a:r>
            <a:r>
              <a:rPr lang="en-GB" baseline="-25000" dirty="0" smtClean="0"/>
              <a:t>f</a:t>
            </a:r>
            <a:r>
              <a:rPr lang="en-GB" dirty="0"/>
              <a:t> </a:t>
            </a:r>
            <a:r>
              <a:rPr lang="en-GB" dirty="0" smtClean="0"/>
              <a:t>"crown")</a:t>
            </a:r>
            <a:endParaRPr lang="en-GB" dirty="0"/>
          </a:p>
        </p:txBody>
      </p:sp>
      <p:sp>
        <p:nvSpPr>
          <p:cNvPr id="3" name="Platshållare för innehåll 2"/>
          <p:cNvSpPr>
            <a:spLocks noGrp="1"/>
          </p:cNvSpPr>
          <p:nvPr>
            <p:ph idx="1"/>
          </p:nvPr>
        </p:nvSpPr>
        <p:spPr/>
        <p:txBody>
          <a:bodyPr>
            <a:normAutofit lnSpcReduction="10000"/>
          </a:bodyPr>
          <a:lstStyle/>
          <a:p>
            <a:r>
              <a:rPr lang="en-GB" dirty="0" smtClean="0"/>
              <a:t>Normalization – compare publications that are alike</a:t>
            </a:r>
          </a:p>
          <a:p>
            <a:r>
              <a:rPr lang="en-GB" dirty="0" smtClean="0"/>
              <a:t>Field normalization compares publications with the world average for publications in: </a:t>
            </a:r>
          </a:p>
          <a:p>
            <a:pPr lvl="1"/>
            <a:r>
              <a:rPr lang="en-GB" dirty="0" smtClean="0"/>
              <a:t>The same </a:t>
            </a:r>
            <a:r>
              <a:rPr lang="en-GB" i="1" dirty="0" smtClean="0"/>
              <a:t>field</a:t>
            </a:r>
          </a:p>
          <a:p>
            <a:pPr lvl="1"/>
            <a:r>
              <a:rPr lang="en-GB" dirty="0" smtClean="0"/>
              <a:t>The same </a:t>
            </a:r>
            <a:r>
              <a:rPr lang="en-GB" i="1" dirty="0" smtClean="0"/>
              <a:t>publication year</a:t>
            </a:r>
            <a:r>
              <a:rPr lang="en-GB" dirty="0" smtClean="0"/>
              <a:t> </a:t>
            </a:r>
          </a:p>
          <a:p>
            <a:pPr lvl="1"/>
            <a:r>
              <a:rPr lang="en-GB" dirty="0" smtClean="0"/>
              <a:t>Of the same </a:t>
            </a:r>
            <a:r>
              <a:rPr lang="en-GB" i="1" dirty="0" smtClean="0"/>
              <a:t>publication type</a:t>
            </a:r>
          </a:p>
          <a:p>
            <a:r>
              <a:rPr lang="en-GB" dirty="0" smtClean="0"/>
              <a:t>The world norm is 1</a:t>
            </a:r>
          </a:p>
          <a:p>
            <a:pPr lvl="1"/>
            <a:r>
              <a:rPr lang="en-GB" dirty="0" smtClean="0"/>
              <a:t>A value &gt; 1 means more cited than the world average</a:t>
            </a:r>
          </a:p>
          <a:p>
            <a:pPr lvl="1"/>
            <a:r>
              <a:rPr lang="en-GB" dirty="0" smtClean="0"/>
              <a:t>A value &lt; 1 means less cited</a:t>
            </a:r>
            <a:endParaRPr lang="en-GB" dirty="0"/>
          </a:p>
        </p:txBody>
      </p:sp>
    </p:spTree>
    <p:extLst>
      <p:ext uri="{BB962C8B-B14F-4D97-AF65-F5344CB8AC3E}">
        <p14:creationId xmlns:p14="http://schemas.microsoft.com/office/powerpoint/2010/main" val="792663121"/>
      </p:ext>
    </p:extLst>
  </p:cSld>
  <p:clrMapOvr>
    <a:masterClrMapping/>
  </p:clrMapOvr>
  <mc:AlternateContent xmlns:mc="http://schemas.openxmlformats.org/markup-compatibility/2006" xmlns:p14="http://schemas.microsoft.com/office/powerpoint/2010/main">
    <mc:Choice Requires="p14">
      <p:transition p14:dur="0"/>
    </mc:Choice>
    <mc:Fallback xmlns="" xmlns:mv="urn:schemas-microsoft-com:mac:vml">
      <p:transition/>
    </mc:Fallback>
  </mc:AlternateContent>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en-GB" dirty="0" smtClean="0"/>
              <a:t>Summary:</a:t>
            </a:r>
            <a:br>
              <a:rPr lang="en-GB" dirty="0" smtClean="0"/>
            </a:br>
            <a:r>
              <a:rPr lang="en-GB" dirty="0" smtClean="0"/>
              <a:t>Commonly used bibliometric indicators</a:t>
            </a:r>
            <a:endParaRPr lang="en-GB" dirty="0"/>
          </a:p>
        </p:txBody>
      </p:sp>
      <p:sp>
        <p:nvSpPr>
          <p:cNvPr id="3" name="Platshållare för innehåll 2"/>
          <p:cNvSpPr>
            <a:spLocks noGrp="1"/>
          </p:cNvSpPr>
          <p:nvPr>
            <p:ph idx="1"/>
          </p:nvPr>
        </p:nvSpPr>
        <p:spPr/>
        <p:txBody>
          <a:bodyPr>
            <a:normAutofit fontScale="92500" lnSpcReduction="10000"/>
          </a:bodyPr>
          <a:lstStyle/>
          <a:p>
            <a:r>
              <a:rPr lang="en-GB" dirty="0" smtClean="0"/>
              <a:t>Publications (P)</a:t>
            </a:r>
          </a:p>
          <a:p>
            <a:r>
              <a:rPr lang="en-GB" dirty="0" smtClean="0"/>
              <a:t>Citations (C)</a:t>
            </a:r>
          </a:p>
          <a:p>
            <a:pPr lvl="1"/>
            <a:r>
              <a:rPr lang="en-GB" dirty="0" smtClean="0"/>
              <a:t>Field normalized (c</a:t>
            </a:r>
            <a:r>
              <a:rPr lang="en-GB" baseline="-25000" dirty="0" smtClean="0"/>
              <a:t>f</a:t>
            </a:r>
            <a:r>
              <a:rPr lang="en-GB" dirty="0" smtClean="0"/>
              <a:t>)</a:t>
            </a:r>
          </a:p>
          <a:p>
            <a:r>
              <a:rPr lang="en-GB" dirty="0" smtClean="0"/>
              <a:t>Journals</a:t>
            </a:r>
          </a:p>
          <a:p>
            <a:pPr lvl="1"/>
            <a:r>
              <a:rPr lang="en-GB" dirty="0" smtClean="0"/>
              <a:t>Thomson Reuters Journal Impact Factor (JIF)</a:t>
            </a:r>
          </a:p>
          <a:p>
            <a:r>
              <a:rPr lang="en-GB" dirty="0" smtClean="0"/>
              <a:t>Researchers</a:t>
            </a:r>
          </a:p>
          <a:p>
            <a:pPr lvl="1"/>
            <a:r>
              <a:rPr lang="en-GB" dirty="0" smtClean="0"/>
              <a:t>h-index: </a:t>
            </a:r>
            <a:r>
              <a:rPr lang="en-GB" i="1" dirty="0" smtClean="0"/>
              <a:t>h</a:t>
            </a:r>
            <a:r>
              <a:rPr lang="en-GB" dirty="0" smtClean="0"/>
              <a:t> number of publications cited at least </a:t>
            </a:r>
            <a:r>
              <a:rPr lang="en-GB" i="1" dirty="0" smtClean="0"/>
              <a:t>h</a:t>
            </a:r>
            <a:r>
              <a:rPr lang="en-GB" dirty="0" smtClean="0"/>
              <a:t> times</a:t>
            </a:r>
          </a:p>
          <a:p>
            <a:r>
              <a:rPr lang="en-GB" dirty="0" smtClean="0"/>
              <a:t>Networks</a:t>
            </a:r>
          </a:p>
          <a:p>
            <a:pPr lvl="1"/>
            <a:r>
              <a:rPr lang="en-GB" dirty="0" smtClean="0"/>
              <a:t>Usually presented as visualizations</a:t>
            </a:r>
          </a:p>
        </p:txBody>
      </p:sp>
    </p:spTree>
    <p:extLst>
      <p:ext uri="{BB962C8B-B14F-4D97-AF65-F5344CB8AC3E}">
        <p14:creationId xmlns:p14="http://schemas.microsoft.com/office/powerpoint/2010/main" val="25325771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ildobjekt 2"/>
          <p:cNvPicPr>
            <a:picLocks noChangeAspect="1"/>
          </p:cNvPicPr>
          <p:nvPr/>
        </p:nvPicPr>
        <p:blipFill>
          <a:blip r:embed="rId3"/>
          <a:stretch>
            <a:fillRect/>
          </a:stretch>
        </p:blipFill>
        <p:spPr>
          <a:xfrm>
            <a:off x="3630736" y="1693188"/>
            <a:ext cx="5422793" cy="5091911"/>
          </a:xfrm>
          <a:prstGeom prst="rect">
            <a:avLst/>
          </a:prstGeom>
          <a:ln>
            <a:solidFill>
              <a:schemeClr val="bg1">
                <a:lumMod val="50000"/>
              </a:schemeClr>
            </a:solidFill>
          </a:ln>
          <a:effectLst>
            <a:outerShdw blurRad="50800" dist="38100" dir="2700000" algn="tl" rotWithShape="0">
              <a:prstClr val="black">
                <a:alpha val="40000"/>
              </a:prstClr>
            </a:outerShdw>
          </a:effectLst>
        </p:spPr>
      </p:pic>
      <p:sp>
        <p:nvSpPr>
          <p:cNvPr id="2" name="Rubrik 1"/>
          <p:cNvSpPr>
            <a:spLocks noGrp="1"/>
          </p:cNvSpPr>
          <p:nvPr>
            <p:ph type="title"/>
          </p:nvPr>
        </p:nvSpPr>
        <p:spPr/>
        <p:txBody>
          <a:bodyPr/>
          <a:lstStyle/>
          <a:p>
            <a:r>
              <a:rPr lang="en-GB" dirty="0" smtClean="0"/>
              <a:t>Visualizations of bibliometric relation networks</a:t>
            </a:r>
            <a:endParaRPr lang="en-GB" dirty="0"/>
          </a:p>
        </p:txBody>
      </p:sp>
      <p:sp>
        <p:nvSpPr>
          <p:cNvPr id="5" name="Platshållare för innehåll 4"/>
          <p:cNvSpPr>
            <a:spLocks noGrp="1"/>
          </p:cNvSpPr>
          <p:nvPr>
            <p:ph idx="1"/>
          </p:nvPr>
        </p:nvSpPr>
        <p:spPr/>
        <p:txBody>
          <a:bodyPr/>
          <a:lstStyle/>
          <a:p>
            <a:endParaRPr lang="sv-SE" dirty="0"/>
          </a:p>
        </p:txBody>
      </p:sp>
      <p:pic>
        <p:nvPicPr>
          <p:cNvPr id="7" name="Bild 1"/>
          <p:cNvPicPr/>
          <p:nvPr/>
        </p:nvPicPr>
        <p:blipFill>
          <a:blip r:embed="rId4">
            <a:extLst>
              <a:ext uri="{28A0092B-C50C-407E-A947-70E740481C1C}">
                <a14:useLocalDpi xmlns:a14="http://schemas.microsoft.com/office/drawing/2010/main" val="0"/>
              </a:ext>
            </a:extLst>
          </a:blip>
          <a:srcRect/>
          <a:stretch>
            <a:fillRect/>
          </a:stretch>
        </p:blipFill>
        <p:spPr bwMode="auto">
          <a:xfrm>
            <a:off x="81287" y="1993959"/>
            <a:ext cx="5476463" cy="4618251"/>
          </a:xfrm>
          <a:prstGeom prst="rect">
            <a:avLst/>
          </a:prstGeom>
          <a:noFill/>
          <a:ln>
            <a:solidFill>
              <a:schemeClr val="bg1">
                <a:lumMod val="50000"/>
              </a:schemeClr>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5206171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ubrik 3"/>
          <p:cNvSpPr>
            <a:spLocks noGrp="1"/>
          </p:cNvSpPr>
          <p:nvPr>
            <p:ph type="ctrTitle"/>
          </p:nvPr>
        </p:nvSpPr>
        <p:spPr>
          <a:xfrm>
            <a:off x="466726" y="1360586"/>
            <a:ext cx="8209731" cy="2099188"/>
          </a:xfrm>
        </p:spPr>
        <p:txBody>
          <a:bodyPr>
            <a:normAutofit/>
          </a:bodyPr>
          <a:lstStyle/>
          <a:p>
            <a:r>
              <a:rPr lang="en-GB" noProof="0" dirty="0" smtClean="0"/>
              <a:t>Does bibliometrics measure research quality?</a:t>
            </a:r>
          </a:p>
        </p:txBody>
      </p:sp>
      <p:sp>
        <p:nvSpPr>
          <p:cNvPr id="4" name="Underrubrik 3"/>
          <p:cNvSpPr>
            <a:spLocks noGrp="1"/>
          </p:cNvSpPr>
          <p:nvPr>
            <p:ph type="subTitle" idx="1"/>
          </p:nvPr>
        </p:nvSpPr>
        <p:spPr/>
        <p:txBody>
          <a:bodyPr/>
          <a:lstStyle/>
          <a:p>
            <a:endParaRPr lang="sv-SE"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en-GB" dirty="0" smtClean="0"/>
              <a:t>Methodological issues in </a:t>
            </a:r>
            <a:r>
              <a:rPr lang="en-GB" dirty="0"/>
              <a:t>bibliometric studies</a:t>
            </a:r>
          </a:p>
        </p:txBody>
      </p:sp>
      <p:sp>
        <p:nvSpPr>
          <p:cNvPr id="3" name="Platshållare för innehåll 2"/>
          <p:cNvSpPr>
            <a:spLocks noGrp="1"/>
          </p:cNvSpPr>
          <p:nvPr>
            <p:ph idx="1"/>
          </p:nvPr>
        </p:nvSpPr>
        <p:spPr/>
        <p:txBody>
          <a:bodyPr>
            <a:normAutofit lnSpcReduction="10000"/>
          </a:bodyPr>
          <a:lstStyle/>
          <a:p>
            <a:r>
              <a:rPr lang="en-GB" dirty="0" smtClean="0"/>
              <a:t>Data source coverage and quality</a:t>
            </a:r>
          </a:p>
          <a:p>
            <a:pPr lvl="1"/>
            <a:r>
              <a:rPr lang="en-GB" dirty="0" smtClean="0"/>
              <a:t>Does the source cover the publishing of the analysed unit?</a:t>
            </a:r>
          </a:p>
          <a:p>
            <a:r>
              <a:rPr lang="en-GB" dirty="0" smtClean="0"/>
              <a:t>Data selection and validation</a:t>
            </a:r>
          </a:p>
          <a:p>
            <a:pPr lvl="1"/>
            <a:r>
              <a:rPr lang="en-GB" dirty="0" smtClean="0"/>
              <a:t>Is publication data verified or just selected by author name or address search?</a:t>
            </a:r>
          </a:p>
          <a:p>
            <a:r>
              <a:rPr lang="en-GB" dirty="0" smtClean="0"/>
              <a:t>Sample size and error margins</a:t>
            </a:r>
          </a:p>
          <a:p>
            <a:pPr lvl="1"/>
            <a:r>
              <a:rPr lang="en-GB" dirty="0" smtClean="0"/>
              <a:t>Is the data set sufficiently large for statistics?</a:t>
            </a:r>
          </a:p>
          <a:p>
            <a:r>
              <a:rPr lang="en-GB" dirty="0" smtClean="0"/>
              <a:t>Methods and indicator details</a:t>
            </a:r>
          </a:p>
          <a:p>
            <a:pPr lvl="1"/>
            <a:r>
              <a:rPr lang="en-GB" dirty="0" smtClean="0"/>
              <a:t>Fractionalization, citation windows, self-citations</a:t>
            </a:r>
          </a:p>
        </p:txBody>
      </p:sp>
    </p:spTree>
    <p:extLst>
      <p:ext uri="{BB962C8B-B14F-4D97-AF65-F5344CB8AC3E}">
        <p14:creationId xmlns:p14="http://schemas.microsoft.com/office/powerpoint/2010/main" val="296455264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en-GB" dirty="0" smtClean="0"/>
              <a:t>Inherent noise in the data material</a:t>
            </a:r>
            <a:endParaRPr lang="en-GB" dirty="0"/>
          </a:p>
        </p:txBody>
      </p:sp>
      <p:sp>
        <p:nvSpPr>
          <p:cNvPr id="3" name="Platshållare för innehåll 2"/>
          <p:cNvSpPr>
            <a:spLocks noGrp="1"/>
          </p:cNvSpPr>
          <p:nvPr>
            <p:ph idx="1"/>
          </p:nvPr>
        </p:nvSpPr>
        <p:spPr/>
        <p:txBody>
          <a:bodyPr>
            <a:normAutofit fontScale="92500" lnSpcReduction="10000"/>
          </a:bodyPr>
          <a:lstStyle/>
          <a:p>
            <a:r>
              <a:rPr lang="en-GB" dirty="0" smtClean="0"/>
              <a:t>Artifactual boundaries between groups creates noise</a:t>
            </a:r>
          </a:p>
          <a:p>
            <a:pPr lvl="1"/>
            <a:r>
              <a:rPr lang="en-GB" dirty="0" smtClean="0"/>
              <a:t>Analysis constructs boundaries between years, fields, journals and (sometimes) organisations</a:t>
            </a:r>
          </a:p>
          <a:p>
            <a:r>
              <a:rPr lang="en-GB" dirty="0" smtClean="0"/>
              <a:t>The researchers' publishing is somewhat "random" at the micro level</a:t>
            </a:r>
          </a:p>
          <a:p>
            <a:pPr lvl="1"/>
            <a:r>
              <a:rPr lang="en-GB" dirty="0" smtClean="0"/>
              <a:t>Choice of journal and publishing date</a:t>
            </a:r>
          </a:p>
          <a:p>
            <a:pPr lvl="1"/>
            <a:r>
              <a:rPr lang="en-GB" dirty="0" smtClean="0"/>
              <a:t>Choice of articles for reference list</a:t>
            </a:r>
          </a:p>
          <a:p>
            <a:pPr lvl="1"/>
            <a:r>
              <a:rPr lang="en-GB" dirty="0" smtClean="0"/>
              <a:t>Attribution of affiliated organisation</a:t>
            </a:r>
          </a:p>
          <a:p>
            <a:r>
              <a:rPr lang="en-GB" dirty="0" smtClean="0"/>
              <a:t>Random errors in data</a:t>
            </a:r>
          </a:p>
          <a:p>
            <a:pPr lvl="1"/>
            <a:r>
              <a:rPr lang="en-GB" dirty="0" smtClean="0"/>
              <a:t>Citation matching in Thomson system misses on average 6% of the citations due to spelling errors</a:t>
            </a:r>
            <a:endParaRPr lang="en-GB" dirty="0"/>
          </a:p>
        </p:txBody>
      </p:sp>
    </p:spTree>
    <p:extLst>
      <p:ext uri="{BB962C8B-B14F-4D97-AF65-F5344CB8AC3E}">
        <p14:creationId xmlns:p14="http://schemas.microsoft.com/office/powerpoint/2010/main" val="372117791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pPr eaLnBrk="1" hangingPunct="1"/>
            <a:r>
              <a:rPr lang="en-GB" noProof="0" dirty="0" smtClean="0">
                <a:cs typeface="Tahoma" pitchFamily="34" charset="0"/>
              </a:rPr>
              <a:t>Citation mean is affected by a few publications</a:t>
            </a:r>
          </a:p>
        </p:txBody>
      </p:sp>
      <p:pic>
        <p:nvPicPr>
          <p:cNvPr id="32771" name="Picture 2"/>
          <p:cNvPicPr>
            <a:picLocks noChangeAspect="1" noChangeArrowheads="1"/>
          </p:cNvPicPr>
          <p:nvPr/>
        </p:nvPicPr>
        <p:blipFill>
          <a:blip r:embed="rId3" cstate="print"/>
          <a:srcRect/>
          <a:stretch>
            <a:fillRect/>
          </a:stretch>
        </p:blipFill>
        <p:spPr bwMode="auto">
          <a:xfrm>
            <a:off x="764134" y="1652726"/>
            <a:ext cx="7858125" cy="5126038"/>
          </a:xfrm>
          <a:prstGeom prst="rect">
            <a:avLst/>
          </a:prstGeom>
          <a:noFill/>
          <a:ln w="9525" algn="ctr">
            <a:noFill/>
            <a:miter lim="800000"/>
            <a:headEnd/>
            <a:tailEnd/>
          </a:ln>
        </p:spPr>
      </p:pic>
      <p:sp>
        <p:nvSpPr>
          <p:cNvPr id="3" name="Ellips 2"/>
          <p:cNvSpPr/>
          <p:nvPr/>
        </p:nvSpPr>
        <p:spPr>
          <a:xfrm>
            <a:off x="8086244" y="5999536"/>
            <a:ext cx="764565" cy="699729"/>
          </a:xfrm>
          <a:prstGeom prst="ellipse">
            <a:avLst/>
          </a:prstGeom>
          <a:noFill/>
          <a:ln w="76200" cmpd="sng">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sv-SE"/>
          </a:p>
        </p:txBody>
      </p:sp>
    </p:spTree>
    <p:extLst>
      <p:ext uri="{BB962C8B-B14F-4D97-AF65-F5344CB8AC3E}">
        <p14:creationId xmlns:p14="http://schemas.microsoft.com/office/powerpoint/2010/main" val="2372061429"/>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pPr eaLnBrk="1" hangingPunct="1"/>
            <a:r>
              <a:rPr lang="en-GB" noProof="0" dirty="0" smtClean="0"/>
              <a:t>A study of noise in time series of c</a:t>
            </a:r>
            <a:r>
              <a:rPr lang="en-GB" baseline="-25000" noProof="0" dirty="0" smtClean="0"/>
              <a:t>f</a:t>
            </a:r>
          </a:p>
        </p:txBody>
      </p:sp>
      <p:pic>
        <p:nvPicPr>
          <p:cNvPr id="2" name="Picture 2"/>
          <p:cNvPicPr>
            <a:picLocks noChangeAspect="1" noChangeArrowheads="1"/>
          </p:cNvPicPr>
          <p:nvPr/>
        </p:nvPicPr>
        <p:blipFill>
          <a:blip r:embed="rId3" cstate="print"/>
          <a:srcRect/>
          <a:stretch>
            <a:fillRect/>
          </a:stretch>
        </p:blipFill>
        <p:spPr bwMode="auto">
          <a:xfrm>
            <a:off x="512167" y="1640280"/>
            <a:ext cx="8043863" cy="5153025"/>
          </a:xfrm>
          <a:prstGeom prst="rect">
            <a:avLst/>
          </a:prstGeom>
          <a:noFill/>
          <a:ln w="9525">
            <a:noFill/>
            <a:miter lim="800000"/>
            <a:headEnd/>
            <a:tailEnd/>
          </a:ln>
          <a:effectLst>
            <a:outerShdw blurRad="50800" dist="38100" dir="2700000" algn="tl" rotWithShape="0">
              <a:prstClr val="black">
                <a:alpha val="40000"/>
              </a:prstClr>
            </a:outerShdw>
          </a:effectLst>
        </p:spPr>
      </p:pic>
      <p:sp>
        <p:nvSpPr>
          <p:cNvPr id="3" name="textruta 2"/>
          <p:cNvSpPr txBox="1"/>
          <p:nvPr/>
        </p:nvSpPr>
        <p:spPr>
          <a:xfrm>
            <a:off x="1879016" y="1710450"/>
            <a:ext cx="4936342" cy="369332"/>
          </a:xfrm>
          <a:prstGeom prst="rect">
            <a:avLst/>
          </a:prstGeom>
          <a:solidFill>
            <a:schemeClr val="bg1"/>
          </a:solidFill>
        </p:spPr>
        <p:txBody>
          <a:bodyPr wrap="none" rtlCol="0">
            <a:spAutoFit/>
          </a:bodyPr>
          <a:lstStyle/>
          <a:p>
            <a:r>
              <a:rPr lang="en-GB" smtClean="0"/>
              <a:t>Yearly variation in field normalized citation rate</a:t>
            </a:r>
            <a:endParaRPr lang="en-GB"/>
          </a:p>
        </p:txBody>
      </p:sp>
    </p:spTree>
    <p:extLst>
      <p:ext uri="{BB962C8B-B14F-4D97-AF65-F5344CB8AC3E}">
        <p14:creationId xmlns:p14="http://schemas.microsoft.com/office/powerpoint/2010/main" val="2015357635"/>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en-GB" noProof="0" dirty="0" smtClean="0"/>
              <a:t>Correlation between publication count and </a:t>
            </a:r>
            <a:br>
              <a:rPr lang="en-GB" noProof="0" dirty="0" smtClean="0"/>
            </a:br>
            <a:r>
              <a:rPr lang="en-GB" noProof="0" dirty="0" smtClean="0"/>
              <a:t>noise level in field normalised citation rate</a:t>
            </a:r>
            <a:endParaRPr lang="en-GB" noProof="0" dirty="0"/>
          </a:p>
        </p:txBody>
      </p:sp>
      <p:sp>
        <p:nvSpPr>
          <p:cNvPr id="3" name="Platshållare för innehåll 2"/>
          <p:cNvSpPr>
            <a:spLocks noGrp="1"/>
          </p:cNvSpPr>
          <p:nvPr>
            <p:ph idx="1"/>
          </p:nvPr>
        </p:nvSpPr>
        <p:spPr/>
        <p:txBody>
          <a:bodyPr/>
          <a:lstStyle/>
          <a:p>
            <a:endParaRPr lang="sv-SE"/>
          </a:p>
        </p:txBody>
      </p:sp>
      <p:pic>
        <p:nvPicPr>
          <p:cNvPr id="1027" name="Picture 3"/>
          <p:cNvPicPr>
            <a:picLocks noChangeAspect="1" noChangeArrowheads="1"/>
          </p:cNvPicPr>
          <p:nvPr/>
        </p:nvPicPr>
        <p:blipFill>
          <a:blip r:embed="rId2" cstate="print"/>
          <a:srcRect/>
          <a:stretch>
            <a:fillRect/>
          </a:stretch>
        </p:blipFill>
        <p:spPr bwMode="auto">
          <a:xfrm>
            <a:off x="466514" y="1653238"/>
            <a:ext cx="8151041" cy="5181654"/>
          </a:xfrm>
          <a:prstGeom prst="rect">
            <a:avLst/>
          </a:prstGeom>
          <a:noFill/>
          <a:ln w="9525">
            <a:noFill/>
            <a:miter lim="800000"/>
            <a:headEnd/>
            <a:tailEnd/>
          </a:ln>
          <a:effectLst>
            <a:outerShdw blurRad="50800" dist="38100" dir="2700000" algn="tl" rotWithShape="0">
              <a:prstClr val="black">
                <a:alpha val="40000"/>
              </a:prstClr>
            </a:outerShdw>
          </a:effectLst>
        </p:spPr>
      </p:pic>
      <p:cxnSp>
        <p:nvCxnSpPr>
          <p:cNvPr id="5" name="Rak 4"/>
          <p:cNvCxnSpPr/>
          <p:nvPr/>
        </p:nvCxnSpPr>
        <p:spPr>
          <a:xfrm>
            <a:off x="920085" y="5999535"/>
            <a:ext cx="5649989" cy="64790"/>
          </a:xfrm>
          <a:prstGeom prst="line">
            <a:avLst/>
          </a:prstGeom>
        </p:spPr>
        <p:style>
          <a:lnRef idx="2">
            <a:schemeClr val="accent1"/>
          </a:lnRef>
          <a:fillRef idx="0">
            <a:schemeClr val="accent1"/>
          </a:fillRef>
          <a:effectRef idx="1">
            <a:schemeClr val="accent1"/>
          </a:effectRef>
          <a:fontRef idx="minor">
            <a:schemeClr val="tx1"/>
          </a:fontRef>
        </p:style>
      </p:cxnSp>
      <p:sp>
        <p:nvSpPr>
          <p:cNvPr id="4" name="textruta 3"/>
          <p:cNvSpPr txBox="1"/>
          <p:nvPr/>
        </p:nvSpPr>
        <p:spPr>
          <a:xfrm>
            <a:off x="1088537" y="5636712"/>
            <a:ext cx="1865640" cy="369332"/>
          </a:xfrm>
          <a:prstGeom prst="rect">
            <a:avLst/>
          </a:prstGeom>
          <a:noFill/>
        </p:spPr>
        <p:txBody>
          <a:bodyPr wrap="none" rtlCol="0">
            <a:spAutoFit/>
          </a:bodyPr>
          <a:lstStyle/>
          <a:p>
            <a:r>
              <a:rPr lang="sv-SE" dirty="0" smtClean="0"/>
              <a:t>10 % </a:t>
            </a:r>
            <a:r>
              <a:rPr lang="sv-SE" dirty="0" err="1" smtClean="0"/>
              <a:t>noise</a:t>
            </a:r>
            <a:r>
              <a:rPr lang="sv-SE" dirty="0" smtClean="0"/>
              <a:t> </a:t>
            </a:r>
            <a:r>
              <a:rPr lang="sv-SE" dirty="0" err="1" smtClean="0"/>
              <a:t>level</a:t>
            </a:r>
            <a:endParaRPr lang="sv-SE" dirty="0"/>
          </a:p>
        </p:txBody>
      </p:sp>
    </p:spTree>
    <p:extLst>
      <p:ext uri="{BB962C8B-B14F-4D97-AF65-F5344CB8AC3E}">
        <p14:creationId xmlns:p14="http://schemas.microsoft.com/office/powerpoint/2010/main" val="43470892"/>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en-GB" noProof="0" dirty="0" smtClean="0"/>
              <a:t>Does bibliometrics measure research quality?</a:t>
            </a:r>
            <a:endParaRPr lang="en-GB" noProof="0" dirty="0"/>
          </a:p>
        </p:txBody>
      </p:sp>
      <p:graphicFrame>
        <p:nvGraphicFramePr>
          <p:cNvPr id="4" name="Platshållare för innehåll 3"/>
          <p:cNvGraphicFramePr>
            <a:graphicFrameLocks noGrp="1"/>
          </p:cNvGraphicFramePr>
          <p:nvPr>
            <p:ph idx="1"/>
            <p:extLst>
              <p:ext uri="{D42A27DB-BD31-4B8C-83A1-F6EECF244321}">
                <p14:modId xmlns:p14="http://schemas.microsoft.com/office/powerpoint/2010/main" val="3019068974"/>
              </p:ext>
            </p:extLst>
          </p:nvPr>
        </p:nvGraphicFramePr>
        <p:xfrm>
          <a:off x="323850" y="1508125"/>
          <a:ext cx="8656546" cy="4633948"/>
        </p:xfrm>
        <a:graphic>
          <a:graphicData uri="http://schemas.openxmlformats.org/drawingml/2006/table">
            <a:tbl>
              <a:tblPr firstRow="1" bandRow="1">
                <a:tableStyleId>{5C22544A-7EE6-4342-B048-85BDC9FD1C3A}</a:tableStyleId>
              </a:tblPr>
              <a:tblGrid>
                <a:gridCol w="4200749"/>
                <a:gridCol w="4455797"/>
              </a:tblGrid>
              <a:tr h="472852">
                <a:tc>
                  <a:txBody>
                    <a:bodyPr/>
                    <a:lstStyle/>
                    <a:p>
                      <a:r>
                        <a:rPr lang="en-GB" sz="2400" noProof="0" smtClean="0"/>
                        <a:t>Yes, if:</a:t>
                      </a:r>
                      <a:endParaRPr lang="en-GB" sz="2400" noProof="0"/>
                    </a:p>
                  </a:txBody>
                  <a:tcPr marL="100141" marR="100141"/>
                </a:tc>
                <a:tc>
                  <a:txBody>
                    <a:bodyPr/>
                    <a:lstStyle/>
                    <a:p>
                      <a:r>
                        <a:rPr lang="en-GB" sz="2400" noProof="0" smtClean="0"/>
                        <a:t>No, if:</a:t>
                      </a:r>
                      <a:endParaRPr lang="en-GB" sz="2400" noProof="0"/>
                    </a:p>
                  </a:txBody>
                  <a:tcPr marL="100141" marR="100141"/>
                </a:tc>
              </a:tr>
              <a:tr h="1229415">
                <a:tc>
                  <a:txBody>
                    <a:bodyPr/>
                    <a:lstStyle/>
                    <a:p>
                      <a:r>
                        <a:rPr lang="en-GB" sz="2400" noProof="0" dirty="0" smtClean="0"/>
                        <a:t>If</a:t>
                      </a:r>
                      <a:r>
                        <a:rPr lang="en-GB" sz="2400" baseline="0" noProof="0" dirty="0" smtClean="0"/>
                        <a:t> the analysed unit publishes its findings in international journals</a:t>
                      </a:r>
                    </a:p>
                  </a:txBody>
                  <a:tcPr marL="100141" marR="100141"/>
                </a:tc>
                <a:tc>
                  <a:txBody>
                    <a:bodyPr/>
                    <a:lstStyle/>
                    <a:p>
                      <a:r>
                        <a:rPr lang="en-GB" sz="2400" noProof="0" dirty="0" smtClean="0"/>
                        <a:t>The</a:t>
                      </a:r>
                      <a:r>
                        <a:rPr lang="en-GB" sz="2400" baseline="0" noProof="0" dirty="0" smtClean="0"/>
                        <a:t> research generates books, reports, patents, popular articles or practical results</a:t>
                      </a:r>
                      <a:endParaRPr lang="en-GB" sz="2400" noProof="0" dirty="0"/>
                    </a:p>
                  </a:txBody>
                  <a:tcPr marL="100141" marR="100141"/>
                </a:tc>
              </a:tr>
              <a:tr h="851133">
                <a:tc>
                  <a:txBody>
                    <a:bodyPr/>
                    <a:lstStyle/>
                    <a:p>
                      <a:r>
                        <a:rPr lang="en-GB" sz="2400" noProof="0" dirty="0" smtClean="0"/>
                        <a:t>Citations = impact = quality</a:t>
                      </a:r>
                      <a:endParaRPr lang="en-GB" sz="2400" noProof="0" dirty="0"/>
                    </a:p>
                  </a:txBody>
                  <a:tcPr marL="100141" marR="100141"/>
                </a:tc>
                <a:tc>
                  <a:txBody>
                    <a:bodyPr/>
                    <a:lstStyle/>
                    <a:p>
                      <a:r>
                        <a:rPr lang="en-GB" sz="2400" noProof="0" dirty="0" smtClean="0"/>
                        <a:t>Citations indicate something</a:t>
                      </a:r>
                      <a:r>
                        <a:rPr lang="en-GB" sz="2400" baseline="0" noProof="0" dirty="0" smtClean="0"/>
                        <a:t> else than quality</a:t>
                      </a:r>
                      <a:endParaRPr lang="en-GB" sz="2400" noProof="0" dirty="0"/>
                    </a:p>
                  </a:txBody>
                  <a:tcPr marL="100141" marR="100141"/>
                </a:tc>
              </a:tr>
              <a:tr h="1229415">
                <a:tc>
                  <a:txBody>
                    <a:bodyPr/>
                    <a:lstStyle/>
                    <a:p>
                      <a:r>
                        <a:rPr lang="en-GB" sz="2400" noProof="0" dirty="0" smtClean="0"/>
                        <a:t>The research is conventional and understood by many</a:t>
                      </a:r>
                      <a:endParaRPr lang="en-GB" sz="2400" noProof="0" dirty="0"/>
                    </a:p>
                  </a:txBody>
                  <a:tcPr marL="100141" marR="100141"/>
                </a:tc>
                <a:tc>
                  <a:txBody>
                    <a:bodyPr/>
                    <a:lstStyle/>
                    <a:p>
                      <a:r>
                        <a:rPr lang="en-GB" sz="2400" noProof="0" dirty="0" smtClean="0"/>
                        <a:t>The research is young, specialized and breaks paradigms</a:t>
                      </a:r>
                      <a:endParaRPr lang="en-GB" sz="2400" noProof="0" dirty="0"/>
                    </a:p>
                  </a:txBody>
                  <a:tcPr marL="100141" marR="100141"/>
                </a:tc>
              </a:tr>
              <a:tr h="851133">
                <a:tc>
                  <a:txBody>
                    <a:bodyPr/>
                    <a:lstStyle/>
                    <a:p>
                      <a:r>
                        <a:rPr lang="en-GB" sz="2400" noProof="0" dirty="0" smtClean="0"/>
                        <a:t>The data material is big </a:t>
                      </a:r>
                      <a:br>
                        <a:rPr lang="en-GB" sz="2400" noProof="0" dirty="0" smtClean="0"/>
                      </a:br>
                      <a:r>
                        <a:rPr lang="en-GB" sz="2400" noProof="0" dirty="0" smtClean="0"/>
                        <a:t>(&gt; 500 publications)</a:t>
                      </a:r>
                      <a:endParaRPr lang="en-GB" sz="2400" noProof="0" dirty="0"/>
                    </a:p>
                  </a:txBody>
                  <a:tcPr marL="100141" marR="100141"/>
                </a:tc>
                <a:tc>
                  <a:txBody>
                    <a:bodyPr/>
                    <a:lstStyle/>
                    <a:p>
                      <a:r>
                        <a:rPr lang="en-GB" sz="2400" noProof="0" dirty="0" smtClean="0"/>
                        <a:t>The data material is small </a:t>
                      </a:r>
                      <a:br>
                        <a:rPr lang="en-GB" sz="2400" noProof="0" dirty="0" smtClean="0"/>
                      </a:br>
                      <a:r>
                        <a:rPr lang="en-GB" sz="2400" noProof="0" dirty="0" smtClean="0"/>
                        <a:t>(&lt; 50 publications)</a:t>
                      </a:r>
                      <a:endParaRPr lang="en-GB" sz="2400" noProof="0" dirty="0"/>
                    </a:p>
                  </a:txBody>
                  <a:tcPr marL="100141" marR="100141"/>
                </a:tc>
              </a:tr>
            </a:tbl>
          </a:graphicData>
        </a:graphic>
      </p:graphicFrame>
      <p:sp>
        <p:nvSpPr>
          <p:cNvPr id="5" name="textruta 4"/>
          <p:cNvSpPr txBox="1"/>
          <p:nvPr/>
        </p:nvSpPr>
        <p:spPr>
          <a:xfrm>
            <a:off x="395536" y="6279872"/>
            <a:ext cx="8462744" cy="400110"/>
          </a:xfrm>
          <a:prstGeom prst="rect">
            <a:avLst/>
          </a:prstGeom>
          <a:solidFill>
            <a:schemeClr val="accent6">
              <a:lumMod val="40000"/>
              <a:lumOff val="60000"/>
            </a:schemeClr>
          </a:solidFill>
          <a:ln w="3175">
            <a:solidFill>
              <a:schemeClr val="tx1"/>
            </a:solidFill>
          </a:ln>
          <a:effectLst>
            <a:outerShdw blurRad="50800" dist="38100" dir="2700000" algn="tl" rotWithShape="0">
              <a:prstClr val="black">
                <a:alpha val="40000"/>
              </a:prstClr>
            </a:outerShdw>
          </a:effectLst>
        </p:spPr>
        <p:txBody>
          <a:bodyPr wrap="square" rtlCol="0">
            <a:spAutoFit/>
          </a:bodyPr>
          <a:lstStyle/>
          <a:p>
            <a:r>
              <a:rPr lang="en-GB" sz="2000" b="1" dirty="0" smtClean="0"/>
              <a:t>Bibliometrics is not diagnostic: It does not detect </a:t>
            </a:r>
            <a:r>
              <a:rPr lang="en-GB" sz="2000" b="1" i="1" dirty="0" smtClean="0"/>
              <a:t>absence</a:t>
            </a:r>
            <a:r>
              <a:rPr lang="en-GB" sz="2000" b="1" dirty="0" smtClean="0"/>
              <a:t> of quality</a:t>
            </a:r>
          </a:p>
        </p:txBody>
      </p:sp>
    </p:spTree>
    <p:extLst>
      <p:ext uri="{BB962C8B-B14F-4D97-AF65-F5344CB8AC3E}">
        <p14:creationId xmlns:p14="http://schemas.microsoft.com/office/powerpoint/2010/main" val="2700396604"/>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 calcmode="lin" valueType="num">
                                      <p:cBhvr additive="base">
                                        <p:cTn id="7" dur="500" fill="hold"/>
                                        <p:tgtEl>
                                          <p:spTgt spid="5">
                                            <p:bg/>
                                          </p:spTgt>
                                        </p:tgtEl>
                                        <p:attrNameLst>
                                          <p:attrName>ppt_x</p:attrName>
                                        </p:attrNameLst>
                                      </p:cBhvr>
                                      <p:tavLst>
                                        <p:tav tm="0">
                                          <p:val>
                                            <p:strVal val="#ppt_x"/>
                                          </p:val>
                                        </p:tav>
                                        <p:tav tm="100000">
                                          <p:val>
                                            <p:strVal val="#ppt_x"/>
                                          </p:val>
                                        </p:tav>
                                      </p:tavLst>
                                    </p:anim>
                                    <p:anim calcmode="lin" valueType="num">
                                      <p:cBhvr additive="base">
                                        <p:cTn id="8" dur="500" fill="hold"/>
                                        <p:tgtEl>
                                          <p:spTgt spid="5">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 calcmode="lin" valueType="num">
                                      <p:cBhvr additive="base">
                                        <p:cTn id="11"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ubrik 1"/>
          <p:cNvSpPr>
            <a:spLocks noGrp="1"/>
          </p:cNvSpPr>
          <p:nvPr>
            <p:ph type="title"/>
          </p:nvPr>
        </p:nvSpPr>
        <p:spPr/>
        <p:txBody>
          <a:bodyPr/>
          <a:lstStyle/>
          <a:p>
            <a:pPr eaLnBrk="1" hangingPunct="1"/>
            <a:r>
              <a:rPr lang="en-GB" noProof="0" dirty="0" smtClean="0">
                <a:ea typeface="ＭＳ Ｐゴシック" pitchFamily="34" charset="-128"/>
              </a:rPr>
              <a:t>How </a:t>
            </a:r>
            <a:r>
              <a:rPr lang="en-GB" i="1" noProof="0" dirty="0" smtClean="0">
                <a:ea typeface="ＭＳ Ｐゴシック" pitchFamily="34" charset="-128"/>
              </a:rPr>
              <a:t>should</a:t>
            </a:r>
            <a:r>
              <a:rPr lang="en-GB" noProof="0" dirty="0" smtClean="0">
                <a:ea typeface="ＭＳ Ｐゴシック" pitchFamily="34" charset="-128"/>
              </a:rPr>
              <a:t> bibliometrics be used?</a:t>
            </a:r>
          </a:p>
        </p:txBody>
      </p:sp>
      <p:sp>
        <p:nvSpPr>
          <p:cNvPr id="29699" name="Platshållare för innehåll 2"/>
          <p:cNvSpPr>
            <a:spLocks noGrp="1"/>
          </p:cNvSpPr>
          <p:nvPr>
            <p:ph idx="1"/>
          </p:nvPr>
        </p:nvSpPr>
        <p:spPr>
          <a:xfrm>
            <a:off x="427200" y="1697493"/>
            <a:ext cx="8712968" cy="1645661"/>
          </a:xfrm>
        </p:spPr>
        <p:txBody>
          <a:bodyPr>
            <a:normAutofit lnSpcReduction="10000"/>
          </a:bodyPr>
          <a:lstStyle/>
          <a:p>
            <a:pPr eaLnBrk="1" hangingPunct="1"/>
            <a:r>
              <a:rPr lang="en-GB" sz="2400" dirty="0" smtClean="0">
                <a:ea typeface="ＭＳ Ｐゴシック" pitchFamily="34" charset="-128"/>
              </a:rPr>
              <a:t>As a statistical background material to be used by experts</a:t>
            </a:r>
          </a:p>
          <a:p>
            <a:pPr lvl="1" eaLnBrk="1" hangingPunct="1"/>
            <a:r>
              <a:rPr lang="en-GB" sz="2000" dirty="0" smtClean="0">
                <a:ea typeface="ＭＳ Ｐゴシック" pitchFamily="34" charset="-128"/>
              </a:rPr>
              <a:t>A non-biased complement to subject and organisation knowledge</a:t>
            </a:r>
          </a:p>
          <a:p>
            <a:r>
              <a:rPr lang="en-GB" sz="2400" dirty="0" smtClean="0">
                <a:ea typeface="ＭＳ Ｐゴシック" pitchFamily="34" charset="-128"/>
              </a:rPr>
              <a:t>Bibliometrics works best at the </a:t>
            </a:r>
            <a:r>
              <a:rPr lang="en-GB" sz="2400" dirty="0">
                <a:ea typeface="ＭＳ Ｐゴシック" pitchFamily="34" charset="-128"/>
              </a:rPr>
              <a:t>macro level </a:t>
            </a:r>
            <a:r>
              <a:rPr lang="en-GB" sz="2400" dirty="0" smtClean="0">
                <a:ea typeface="ＭＳ Ｐゴシック" pitchFamily="34" charset="-128"/>
              </a:rPr>
              <a:t>when used alone</a:t>
            </a:r>
          </a:p>
          <a:p>
            <a:pPr lvl="1"/>
            <a:r>
              <a:rPr lang="en-GB" sz="2000" dirty="0" smtClean="0">
                <a:ea typeface="ＭＳ Ｐゴシック" pitchFamily="34" charset="-128"/>
              </a:rPr>
              <a:t>Best suited for studies on 1000 publications or more</a:t>
            </a:r>
          </a:p>
        </p:txBody>
      </p:sp>
      <p:grpSp>
        <p:nvGrpSpPr>
          <p:cNvPr id="4" name="Grupp 3"/>
          <p:cNvGrpSpPr/>
          <p:nvPr/>
        </p:nvGrpSpPr>
        <p:grpSpPr>
          <a:xfrm>
            <a:off x="323528" y="3476828"/>
            <a:ext cx="8415338" cy="3309154"/>
            <a:chOff x="323528" y="3476828"/>
            <a:chExt cx="8415338" cy="3309154"/>
          </a:xfrm>
        </p:grpSpPr>
        <p:grpSp>
          <p:nvGrpSpPr>
            <p:cNvPr id="3" name="Grupp 6"/>
            <p:cNvGrpSpPr>
              <a:grpSpLocks/>
            </p:cNvGrpSpPr>
            <p:nvPr/>
          </p:nvGrpSpPr>
          <p:grpSpPr bwMode="auto">
            <a:xfrm>
              <a:off x="561653" y="3476828"/>
              <a:ext cx="7762875" cy="363538"/>
              <a:chOff x="642910" y="3857628"/>
              <a:chExt cx="7763653" cy="362843"/>
            </a:xfrm>
          </p:grpSpPr>
          <p:sp>
            <p:nvSpPr>
              <p:cNvPr id="29703" name="Rectangle 2"/>
              <p:cNvSpPr>
                <a:spLocks noChangeArrowheads="1"/>
              </p:cNvSpPr>
              <p:nvPr/>
            </p:nvSpPr>
            <p:spPr bwMode="auto">
              <a:xfrm>
                <a:off x="659537" y="3857628"/>
                <a:ext cx="7747026" cy="362843"/>
              </a:xfrm>
              <a:prstGeom prst="rect">
                <a:avLst/>
              </a:prstGeom>
              <a:gradFill rotWithShape="1">
                <a:gsLst>
                  <a:gs pos="0">
                    <a:schemeClr val="bg1">
                      <a:alpha val="0"/>
                    </a:schemeClr>
                  </a:gs>
                  <a:gs pos="100000">
                    <a:srgbClr val="339933"/>
                  </a:gs>
                </a:gsLst>
                <a:lin ang="0" scaled="1"/>
              </a:gradFill>
              <a:ln w="9525">
                <a:noFill/>
                <a:miter lim="800000"/>
                <a:headEnd/>
                <a:tailEnd/>
              </a:ln>
            </p:spPr>
            <p:txBody>
              <a:bodyPr wrap="none" anchor="ctr"/>
              <a:lstStyle/>
              <a:p>
                <a:pPr algn="r"/>
                <a:r>
                  <a:rPr lang="sv-SE" sz="2400" dirty="0" smtClean="0">
                    <a:solidFill>
                      <a:schemeClr val="bg1"/>
                    </a:solidFill>
                  </a:rPr>
                  <a:t>Bibliometrics</a:t>
                </a:r>
                <a:endParaRPr lang="sv-SE" sz="2400" dirty="0">
                  <a:solidFill>
                    <a:schemeClr val="bg1"/>
                  </a:solidFill>
                </a:endParaRPr>
              </a:p>
            </p:txBody>
          </p:sp>
          <p:sp>
            <p:nvSpPr>
              <p:cNvPr id="29704" name="Rectangle 3"/>
              <p:cNvSpPr>
                <a:spLocks noChangeArrowheads="1"/>
              </p:cNvSpPr>
              <p:nvPr/>
            </p:nvSpPr>
            <p:spPr bwMode="auto">
              <a:xfrm>
                <a:off x="642910" y="3857628"/>
                <a:ext cx="5572164" cy="362843"/>
              </a:xfrm>
              <a:prstGeom prst="rect">
                <a:avLst/>
              </a:prstGeom>
              <a:gradFill rotWithShape="1">
                <a:gsLst>
                  <a:gs pos="0">
                    <a:schemeClr val="hlink"/>
                  </a:gs>
                  <a:gs pos="100000">
                    <a:schemeClr val="bg1">
                      <a:alpha val="0"/>
                    </a:schemeClr>
                  </a:gs>
                </a:gsLst>
                <a:lin ang="0" scaled="1"/>
              </a:gradFill>
              <a:ln w="9525">
                <a:noFill/>
                <a:miter lim="800000"/>
                <a:headEnd/>
                <a:tailEnd/>
              </a:ln>
            </p:spPr>
            <p:txBody>
              <a:bodyPr wrap="none" anchor="ctr"/>
              <a:lstStyle/>
              <a:p>
                <a:r>
                  <a:rPr lang="sv-SE" sz="2400">
                    <a:solidFill>
                      <a:schemeClr val="bg1"/>
                    </a:solidFill>
                  </a:rPr>
                  <a:t>Peer review</a:t>
                </a:r>
              </a:p>
            </p:txBody>
          </p:sp>
        </p:grpSp>
        <p:pic>
          <p:nvPicPr>
            <p:cNvPr id="29702" name="Picture 5"/>
            <p:cNvPicPr>
              <a:picLocks noChangeAspect="1" noChangeArrowheads="1"/>
            </p:cNvPicPr>
            <p:nvPr/>
          </p:nvPicPr>
          <p:blipFill>
            <a:blip r:embed="rId3" cstate="print"/>
            <a:srcRect/>
            <a:stretch>
              <a:fillRect/>
            </a:stretch>
          </p:blipFill>
          <p:spPr bwMode="auto">
            <a:xfrm>
              <a:off x="323528" y="3857044"/>
              <a:ext cx="8415338" cy="2928938"/>
            </a:xfrm>
            <a:prstGeom prst="rect">
              <a:avLst/>
            </a:prstGeom>
            <a:ln>
              <a:headEnd/>
              <a:tailEnd/>
            </a:ln>
          </p:spPr>
          <p:style>
            <a:lnRef idx="2">
              <a:schemeClr val="accent3"/>
            </a:lnRef>
            <a:fillRef idx="1">
              <a:schemeClr val="lt1"/>
            </a:fillRef>
            <a:effectRef idx="0">
              <a:schemeClr val="accent3"/>
            </a:effectRef>
            <a:fontRef idx="minor">
              <a:schemeClr val="dk1"/>
            </a:fontRef>
          </p:style>
        </p:pic>
        <p:sp>
          <p:nvSpPr>
            <p:cNvPr id="2" name="textruta 1"/>
            <p:cNvSpPr txBox="1"/>
            <p:nvPr/>
          </p:nvSpPr>
          <p:spPr>
            <a:xfrm>
              <a:off x="1723512" y="5260930"/>
              <a:ext cx="1275372" cy="369332"/>
            </a:xfrm>
            <a:prstGeom prst="rect">
              <a:avLst/>
            </a:prstGeom>
            <a:solidFill>
              <a:schemeClr val="bg1"/>
            </a:solidFill>
          </p:spPr>
          <p:txBody>
            <a:bodyPr wrap="none" rtlCol="0">
              <a:spAutoFit/>
            </a:bodyPr>
            <a:lstStyle/>
            <a:p>
              <a:r>
                <a:rPr lang="en-GB" smtClean="0"/>
                <a:t>Individuals</a:t>
              </a:r>
              <a:endParaRPr lang="en-GB"/>
            </a:p>
          </p:txBody>
        </p:sp>
        <p:sp>
          <p:nvSpPr>
            <p:cNvPr id="10" name="textruta 9"/>
            <p:cNvSpPr txBox="1"/>
            <p:nvPr/>
          </p:nvSpPr>
          <p:spPr>
            <a:xfrm>
              <a:off x="2912632" y="4830220"/>
              <a:ext cx="941634" cy="369332"/>
            </a:xfrm>
            <a:prstGeom prst="rect">
              <a:avLst/>
            </a:prstGeom>
            <a:solidFill>
              <a:schemeClr val="bg1"/>
            </a:solidFill>
          </p:spPr>
          <p:txBody>
            <a:bodyPr wrap="none" rtlCol="0">
              <a:spAutoFit/>
            </a:bodyPr>
            <a:lstStyle/>
            <a:p>
              <a:r>
                <a:rPr lang="en-GB" dirty="0" smtClean="0"/>
                <a:t>Groups</a:t>
              </a:r>
              <a:endParaRPr lang="en-GB" dirty="0"/>
            </a:p>
          </p:txBody>
        </p:sp>
        <p:sp>
          <p:nvSpPr>
            <p:cNvPr id="11" name="textruta 10"/>
            <p:cNvSpPr txBox="1"/>
            <p:nvPr/>
          </p:nvSpPr>
          <p:spPr>
            <a:xfrm>
              <a:off x="3661146" y="4386552"/>
              <a:ext cx="1377601" cy="369332"/>
            </a:xfrm>
            <a:prstGeom prst="rect">
              <a:avLst/>
            </a:prstGeom>
            <a:solidFill>
              <a:schemeClr val="bg1"/>
            </a:solidFill>
          </p:spPr>
          <p:txBody>
            <a:bodyPr wrap="none" rtlCol="0">
              <a:spAutoFit/>
            </a:bodyPr>
            <a:lstStyle/>
            <a:p>
              <a:r>
                <a:rPr lang="en-GB" dirty="0" smtClean="0"/>
                <a:t>Universities</a:t>
              </a:r>
              <a:endParaRPr lang="en-GB" dirty="0"/>
            </a:p>
          </p:txBody>
        </p:sp>
        <p:sp>
          <p:nvSpPr>
            <p:cNvPr id="12" name="textruta 11"/>
            <p:cNvSpPr txBox="1"/>
            <p:nvPr/>
          </p:nvSpPr>
          <p:spPr>
            <a:xfrm>
              <a:off x="5614847" y="3981758"/>
              <a:ext cx="1172579" cy="369332"/>
            </a:xfrm>
            <a:prstGeom prst="rect">
              <a:avLst/>
            </a:prstGeom>
            <a:solidFill>
              <a:schemeClr val="bg1"/>
            </a:solidFill>
          </p:spPr>
          <p:txBody>
            <a:bodyPr wrap="none" rtlCol="0">
              <a:spAutoFit/>
            </a:bodyPr>
            <a:lstStyle/>
            <a:p>
              <a:r>
                <a:rPr lang="en-GB" dirty="0" smtClean="0"/>
                <a:t>Countries</a:t>
              </a:r>
              <a:endParaRPr lang="en-GB" dirty="0"/>
            </a:p>
          </p:txBody>
        </p:sp>
        <p:sp>
          <p:nvSpPr>
            <p:cNvPr id="13" name="textruta 12"/>
            <p:cNvSpPr txBox="1"/>
            <p:nvPr/>
          </p:nvSpPr>
          <p:spPr>
            <a:xfrm>
              <a:off x="3214324" y="6388850"/>
              <a:ext cx="2340267" cy="369332"/>
            </a:xfrm>
            <a:prstGeom prst="rect">
              <a:avLst/>
            </a:prstGeom>
            <a:solidFill>
              <a:schemeClr val="bg1"/>
            </a:solidFill>
          </p:spPr>
          <p:txBody>
            <a:bodyPr wrap="none" rtlCol="0">
              <a:spAutoFit/>
            </a:bodyPr>
            <a:lstStyle/>
            <a:p>
              <a:r>
                <a:rPr lang="en-GB" dirty="0" smtClean="0"/>
                <a:t>Publications per year</a:t>
              </a:r>
              <a:endParaRPr lang="en-GB" dirty="0"/>
            </a:p>
          </p:txBody>
        </p:sp>
      </p:grpSp>
    </p:spTree>
    <p:extLst>
      <p:ext uri="{BB962C8B-B14F-4D97-AF65-F5344CB8AC3E}">
        <p14:creationId xmlns:p14="http://schemas.microsoft.com/office/powerpoint/2010/main" val="3153552159"/>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en-GB" dirty="0" smtClean="0"/>
              <a:t>Using bibliometrics as performance metrics</a:t>
            </a:r>
            <a:endParaRPr lang="en-GB" dirty="0"/>
          </a:p>
        </p:txBody>
      </p:sp>
      <p:sp>
        <p:nvSpPr>
          <p:cNvPr id="3" name="Platshållare för innehåll 2"/>
          <p:cNvSpPr>
            <a:spLocks noGrp="1"/>
          </p:cNvSpPr>
          <p:nvPr>
            <p:ph idx="1"/>
          </p:nvPr>
        </p:nvSpPr>
        <p:spPr/>
        <p:txBody>
          <a:bodyPr>
            <a:normAutofit fontScale="92500" lnSpcReduction="20000"/>
          </a:bodyPr>
          <a:lstStyle/>
          <a:p>
            <a:pPr marL="271430" lvl="1" indent="-271430">
              <a:spcBef>
                <a:spcPts val="1200"/>
              </a:spcBef>
              <a:buFontTx/>
              <a:buChar char="•"/>
            </a:pPr>
            <a:r>
              <a:rPr lang="en-GB" dirty="0" smtClean="0"/>
              <a:t>Note the </a:t>
            </a:r>
            <a:r>
              <a:rPr lang="en-GB" dirty="0"/>
              <a:t>difference between </a:t>
            </a:r>
            <a:r>
              <a:rPr lang="en-GB" i="1" dirty="0"/>
              <a:t>statistical indicators</a:t>
            </a:r>
            <a:r>
              <a:rPr lang="en-GB" dirty="0"/>
              <a:t> and exact</a:t>
            </a:r>
            <a:r>
              <a:rPr lang="en-GB" i="1" dirty="0"/>
              <a:t> performance metrics</a:t>
            </a:r>
            <a:r>
              <a:rPr lang="en-GB" dirty="0"/>
              <a:t> </a:t>
            </a:r>
          </a:p>
          <a:p>
            <a:r>
              <a:rPr lang="en-GB" dirty="0" smtClean="0"/>
              <a:t>Bibliometric numbers are statistical </a:t>
            </a:r>
            <a:r>
              <a:rPr lang="en-GB" i="1" dirty="0" smtClean="0"/>
              <a:t>indicators</a:t>
            </a:r>
          </a:p>
          <a:p>
            <a:pPr lvl="1"/>
            <a:r>
              <a:rPr lang="en-GB" dirty="0" smtClean="0"/>
              <a:t>Commercial data with skewed coverage</a:t>
            </a:r>
          </a:p>
          <a:p>
            <a:pPr lvl="1"/>
            <a:r>
              <a:rPr lang="en-GB" dirty="0" smtClean="0"/>
              <a:t>Non-transparent methods and statistical error margins</a:t>
            </a:r>
          </a:p>
          <a:p>
            <a:pPr lvl="1"/>
            <a:r>
              <a:rPr lang="en-GB" dirty="0" smtClean="0"/>
              <a:t>Works on </a:t>
            </a:r>
            <a:r>
              <a:rPr lang="en-GB" i="1" dirty="0" smtClean="0"/>
              <a:t>macro level</a:t>
            </a:r>
            <a:r>
              <a:rPr lang="en-GB" dirty="0" smtClean="0"/>
              <a:t> – large numbers needed</a:t>
            </a:r>
          </a:p>
          <a:p>
            <a:r>
              <a:rPr lang="en-GB" dirty="0" smtClean="0"/>
              <a:t>Performance metrics for funding are required to be </a:t>
            </a:r>
            <a:r>
              <a:rPr lang="en-GB" i="1" dirty="0" smtClean="0"/>
              <a:t>exact</a:t>
            </a:r>
          </a:p>
          <a:p>
            <a:pPr lvl="1"/>
            <a:r>
              <a:rPr lang="en-GB" dirty="0" smtClean="0"/>
              <a:t>Preferably self-reported and ”self-established”</a:t>
            </a:r>
          </a:p>
          <a:p>
            <a:pPr lvl="1"/>
            <a:r>
              <a:rPr lang="en-GB" dirty="0" smtClean="0"/>
              <a:t>Transparent</a:t>
            </a:r>
          </a:p>
          <a:p>
            <a:pPr lvl="1"/>
            <a:r>
              <a:rPr lang="en-GB" dirty="0" smtClean="0"/>
              <a:t>Comparable between analysed units</a:t>
            </a:r>
          </a:p>
          <a:p>
            <a:pPr lvl="1"/>
            <a:r>
              <a:rPr lang="en-GB" dirty="0" smtClean="0"/>
              <a:t>Often used on </a:t>
            </a:r>
            <a:r>
              <a:rPr lang="en-GB" i="1" dirty="0" smtClean="0"/>
              <a:t>micro level</a:t>
            </a:r>
            <a:r>
              <a:rPr lang="en-GB" dirty="0" smtClean="0"/>
              <a:t> – departments, research groups and individual researchers</a:t>
            </a:r>
            <a:endParaRPr lang="en-GB" dirty="0"/>
          </a:p>
        </p:txBody>
      </p:sp>
    </p:spTree>
    <p:extLst>
      <p:ext uri="{BB962C8B-B14F-4D97-AF65-F5344CB8AC3E}">
        <p14:creationId xmlns:p14="http://schemas.microsoft.com/office/powerpoint/2010/main" val="32124955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en-GB" dirty="0" smtClean="0"/>
              <a:t>Discussion: Why a hausse on bibliometrics?</a:t>
            </a:r>
            <a:endParaRPr lang="en-GB" dirty="0"/>
          </a:p>
        </p:txBody>
      </p:sp>
      <p:sp>
        <p:nvSpPr>
          <p:cNvPr id="3" name="Platshållare för innehåll 2"/>
          <p:cNvSpPr>
            <a:spLocks noGrp="1"/>
          </p:cNvSpPr>
          <p:nvPr>
            <p:ph idx="1"/>
          </p:nvPr>
        </p:nvSpPr>
        <p:spPr/>
        <p:txBody>
          <a:bodyPr>
            <a:normAutofit fontScale="85000" lnSpcReduction="10000"/>
          </a:bodyPr>
          <a:lstStyle/>
          <a:p>
            <a:r>
              <a:rPr lang="en-GB" dirty="0" smtClean="0"/>
              <a:t>Globalization of the scientific community</a:t>
            </a:r>
          </a:p>
          <a:p>
            <a:pPr lvl="1"/>
            <a:r>
              <a:rPr lang="en-GB" dirty="0" smtClean="0"/>
              <a:t>Global competition for researchers, students and reputation</a:t>
            </a:r>
          </a:p>
          <a:p>
            <a:pPr lvl="1"/>
            <a:r>
              <a:rPr lang="en-GB" dirty="0" smtClean="0"/>
              <a:t>University ranking lists</a:t>
            </a:r>
          </a:p>
          <a:p>
            <a:r>
              <a:rPr lang="en-GB" dirty="0" smtClean="0"/>
              <a:t>We are entering an era of knowledge</a:t>
            </a:r>
          </a:p>
          <a:p>
            <a:pPr lvl="1"/>
            <a:r>
              <a:rPr lang="en-GB" dirty="0" smtClean="0"/>
              <a:t>Research is the </a:t>
            </a:r>
            <a:r>
              <a:rPr lang="en-GB" i="1" dirty="0" smtClean="0"/>
              <a:t>industry</a:t>
            </a:r>
            <a:r>
              <a:rPr lang="en-GB" dirty="0" smtClean="0"/>
              <a:t> of the knowledge society</a:t>
            </a:r>
          </a:p>
          <a:p>
            <a:pPr lvl="1"/>
            <a:r>
              <a:rPr lang="en-GB" dirty="0" smtClean="0"/>
              <a:t>Universities are the </a:t>
            </a:r>
            <a:r>
              <a:rPr lang="en-GB" i="1" dirty="0" smtClean="0"/>
              <a:t>factories</a:t>
            </a:r>
            <a:r>
              <a:rPr lang="en-GB" dirty="0" smtClean="0"/>
              <a:t> of the knowledge society</a:t>
            </a:r>
          </a:p>
          <a:p>
            <a:r>
              <a:rPr lang="en-GB" dirty="0" smtClean="0"/>
              <a:t>Investments in research is a </a:t>
            </a:r>
            <a:r>
              <a:rPr lang="en-GB" smtClean="0"/>
              <a:t>major financial undertaking </a:t>
            </a:r>
            <a:r>
              <a:rPr lang="en-GB" dirty="0" smtClean="0"/>
              <a:t>today</a:t>
            </a:r>
          </a:p>
          <a:p>
            <a:pPr lvl="1"/>
            <a:r>
              <a:rPr lang="en-GB" dirty="0" smtClean="0"/>
              <a:t>How measure return on investments?</a:t>
            </a:r>
          </a:p>
          <a:p>
            <a:r>
              <a:rPr lang="en-GB" dirty="0" smtClean="0"/>
              <a:t>Very few measurable results from basic research</a:t>
            </a:r>
          </a:p>
          <a:p>
            <a:pPr lvl="1"/>
            <a:r>
              <a:rPr lang="en-GB" dirty="0" smtClean="0"/>
              <a:t>Publications and citations are two of the few measurable results from research</a:t>
            </a:r>
          </a:p>
          <a:p>
            <a:pPr lvl="1"/>
            <a:endParaRPr lang="en-GB" dirty="0"/>
          </a:p>
        </p:txBody>
      </p:sp>
    </p:spTree>
    <p:extLst>
      <p:ext uri="{BB962C8B-B14F-4D97-AF65-F5344CB8AC3E}">
        <p14:creationId xmlns:p14="http://schemas.microsoft.com/office/powerpoint/2010/main" val="121938847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3"/>
          <p:cNvSpPr>
            <a:spLocks noGrp="1"/>
          </p:cNvSpPr>
          <p:nvPr>
            <p:ph type="ctrTitle"/>
          </p:nvPr>
        </p:nvSpPr>
        <p:spPr/>
        <p:txBody>
          <a:bodyPr/>
          <a:lstStyle/>
          <a:p>
            <a:r>
              <a:rPr lang="en-GB" dirty="0" smtClean="0"/>
              <a:t>Thanks for your attention!</a:t>
            </a:r>
            <a:br>
              <a:rPr lang="en-GB" dirty="0" smtClean="0"/>
            </a:br>
            <a:r>
              <a:rPr lang="en-GB" dirty="0" smtClean="0"/>
              <a:t>Questions?</a:t>
            </a:r>
            <a:endParaRPr lang="en-GB" dirty="0"/>
          </a:p>
        </p:txBody>
      </p:sp>
      <p:sp>
        <p:nvSpPr>
          <p:cNvPr id="5" name="Underrubrik 4"/>
          <p:cNvSpPr>
            <a:spLocks noGrp="1"/>
          </p:cNvSpPr>
          <p:nvPr>
            <p:ph type="subTitle" idx="1"/>
          </p:nvPr>
        </p:nvSpPr>
        <p:spPr>
          <a:xfrm>
            <a:off x="466725" y="4149080"/>
            <a:ext cx="7305675" cy="2304256"/>
          </a:xfrm>
        </p:spPr>
        <p:txBody>
          <a:bodyPr>
            <a:normAutofit/>
          </a:bodyPr>
          <a:lstStyle/>
          <a:p>
            <a:r>
              <a:rPr lang="en-GB" sz="2400" dirty="0" smtClean="0"/>
              <a:t>E</a:t>
            </a:r>
            <a:r>
              <a:rPr lang="en-GB" sz="2400" dirty="0"/>
              <a:t>-mail:  </a:t>
            </a:r>
            <a:r>
              <a:rPr lang="en-GB" sz="2400" dirty="0" err="1" smtClean="0"/>
              <a:t>ulf.kronman</a:t>
            </a:r>
            <a:r>
              <a:rPr lang="en-GB" sz="2400" dirty="0" smtClean="0"/>
              <a:t> [at] kb.se</a:t>
            </a:r>
          </a:p>
          <a:p>
            <a:r>
              <a:rPr lang="en-GB" sz="2400" dirty="0" smtClean="0"/>
              <a:t>Twitter: @UlfKronman </a:t>
            </a:r>
            <a:endParaRPr lang="en-GB" sz="2400" dirty="0"/>
          </a:p>
        </p:txBody>
      </p:sp>
    </p:spTree>
    <p:extLst>
      <p:ext uri="{BB962C8B-B14F-4D97-AF65-F5344CB8AC3E}">
        <p14:creationId xmlns:p14="http://schemas.microsoft.com/office/powerpoint/2010/main" val="653377416"/>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ubrik 1"/>
          <p:cNvSpPr>
            <a:spLocks noGrp="1"/>
          </p:cNvSpPr>
          <p:nvPr>
            <p:ph type="ctrTitle"/>
          </p:nvPr>
        </p:nvSpPr>
        <p:spPr/>
        <p:txBody>
          <a:bodyPr/>
          <a:lstStyle/>
          <a:p>
            <a:r>
              <a:rPr lang="en-GB" sz="3600" noProof="0" dirty="0" smtClean="0"/>
              <a:t>Nordic national models </a:t>
            </a:r>
            <a:r>
              <a:rPr lang="en-GB" sz="3600" dirty="0"/>
              <a:t>for </a:t>
            </a:r>
            <a:r>
              <a:rPr lang="en-GB" sz="3600" dirty="0" smtClean="0"/>
              <a:t>funding based on </a:t>
            </a:r>
            <a:r>
              <a:rPr lang="en-GB" sz="3600" noProof="0" dirty="0" smtClean="0"/>
              <a:t>bibliometrics </a:t>
            </a:r>
            <a:endParaRPr lang="en-GB" sz="3600" noProof="0" dirty="0" smtClean="0">
              <a:latin typeface="Arial" charset="0"/>
              <a:ea typeface="ＭＳ Ｐゴシック" pitchFamily="34" charset="-128"/>
            </a:endParaRPr>
          </a:p>
        </p:txBody>
      </p:sp>
      <p:sp>
        <p:nvSpPr>
          <p:cNvPr id="2" name="Underrubrik 1"/>
          <p:cNvSpPr>
            <a:spLocks noGrp="1"/>
          </p:cNvSpPr>
          <p:nvPr>
            <p:ph type="subTitle" idx="1"/>
          </p:nvPr>
        </p:nvSpPr>
        <p:spPr/>
        <p:txBody>
          <a:bodyPr/>
          <a:lstStyle/>
          <a:p>
            <a:endParaRPr lang="sv-SE"/>
          </a:p>
        </p:txBody>
      </p:sp>
    </p:spTree>
    <p:extLst>
      <p:ext uri="{BB962C8B-B14F-4D97-AF65-F5344CB8AC3E}">
        <p14:creationId xmlns:p14="http://schemas.microsoft.com/office/powerpoint/2010/main" val="381546522"/>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en-GB" noProof="0" dirty="0" smtClean="0"/>
              <a:t>An overview of Nordic funding models</a:t>
            </a:r>
            <a:endParaRPr lang="en-GB" noProof="0" dirty="0"/>
          </a:p>
        </p:txBody>
      </p:sp>
      <p:sp>
        <p:nvSpPr>
          <p:cNvPr id="3" name="Platshållare för innehåll 2"/>
          <p:cNvSpPr>
            <a:spLocks noGrp="1"/>
          </p:cNvSpPr>
          <p:nvPr>
            <p:ph idx="1"/>
          </p:nvPr>
        </p:nvSpPr>
        <p:spPr>
          <a:xfrm>
            <a:off x="519545" y="1844825"/>
            <a:ext cx="7252856" cy="4608512"/>
          </a:xfrm>
        </p:spPr>
        <p:txBody>
          <a:bodyPr>
            <a:normAutofit fontScale="92500" lnSpcReduction="20000"/>
          </a:bodyPr>
          <a:lstStyle/>
          <a:p>
            <a:r>
              <a:rPr lang="en-GB" noProof="0" dirty="0" smtClean="0"/>
              <a:t>Norway (2004)</a:t>
            </a:r>
          </a:p>
          <a:p>
            <a:pPr lvl="1"/>
            <a:r>
              <a:rPr lang="en-GB" noProof="0" dirty="0" smtClean="0"/>
              <a:t>Publication based model with “channel” levels</a:t>
            </a:r>
          </a:p>
          <a:p>
            <a:pPr lvl="1"/>
            <a:r>
              <a:rPr lang="en-GB" noProof="0" dirty="0" smtClean="0"/>
              <a:t>Self-registered data + verified Thomson data</a:t>
            </a:r>
          </a:p>
          <a:p>
            <a:pPr lvl="1"/>
            <a:r>
              <a:rPr lang="en-GB" noProof="0" dirty="0" smtClean="0"/>
              <a:t>Author fractionalised</a:t>
            </a:r>
          </a:p>
          <a:p>
            <a:r>
              <a:rPr lang="en-GB" noProof="0" dirty="0" smtClean="0"/>
              <a:t>Denmark (2010)</a:t>
            </a:r>
          </a:p>
          <a:p>
            <a:pPr lvl="1"/>
            <a:r>
              <a:rPr lang="en-GB" dirty="0" smtClean="0"/>
              <a:t>Adapting the "Norwegian model"</a:t>
            </a:r>
            <a:endParaRPr lang="en-GB" noProof="0" dirty="0" smtClean="0"/>
          </a:p>
          <a:p>
            <a:r>
              <a:rPr lang="en-GB" noProof="0" dirty="0" smtClean="0"/>
              <a:t>Finland (2012?)</a:t>
            </a:r>
          </a:p>
          <a:p>
            <a:pPr lvl="1"/>
            <a:r>
              <a:rPr lang="en-GB" dirty="0"/>
              <a:t>Introducing the "Norwegian </a:t>
            </a:r>
            <a:r>
              <a:rPr lang="en-GB" dirty="0" smtClean="0"/>
              <a:t>model”</a:t>
            </a:r>
          </a:p>
          <a:p>
            <a:r>
              <a:rPr lang="en-GB" dirty="0" smtClean="0"/>
              <a:t>Sweden (2009)</a:t>
            </a:r>
            <a:endParaRPr lang="en-GB" dirty="0"/>
          </a:p>
          <a:p>
            <a:pPr lvl="1"/>
            <a:r>
              <a:rPr lang="en-GB" dirty="0"/>
              <a:t>Citation based model</a:t>
            </a:r>
          </a:p>
          <a:p>
            <a:pPr lvl="1"/>
            <a:r>
              <a:rPr lang="en-GB" dirty="0"/>
              <a:t>Only (non-verified) Thomson data</a:t>
            </a:r>
          </a:p>
          <a:p>
            <a:pPr lvl="1"/>
            <a:r>
              <a:rPr lang="en-GB" dirty="0"/>
              <a:t>Address </a:t>
            </a:r>
            <a:r>
              <a:rPr lang="en-GB" dirty="0" smtClean="0"/>
              <a:t>fractionalised</a:t>
            </a:r>
            <a:endParaRPr lang="en-GB" dirty="0"/>
          </a:p>
        </p:txBody>
      </p:sp>
    </p:spTree>
    <p:extLst>
      <p:ext uri="{BB962C8B-B14F-4D97-AF65-F5344CB8AC3E}">
        <p14:creationId xmlns:p14="http://schemas.microsoft.com/office/powerpoint/2010/main" val="365945601"/>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ubrik 1"/>
          <p:cNvSpPr>
            <a:spLocks noGrp="1"/>
          </p:cNvSpPr>
          <p:nvPr>
            <p:ph type="title"/>
          </p:nvPr>
        </p:nvSpPr>
        <p:spPr>
          <a:xfrm>
            <a:off x="531308" y="142875"/>
            <a:ext cx="8533321" cy="1143000"/>
          </a:xfrm>
        </p:spPr>
        <p:txBody>
          <a:bodyPr/>
          <a:lstStyle/>
          <a:p>
            <a:r>
              <a:rPr lang="en-GB" dirty="0" smtClean="0"/>
              <a:t>The Norwegian publication channel model</a:t>
            </a:r>
            <a:endParaRPr lang="en-GB" noProof="0" dirty="0" smtClean="0"/>
          </a:p>
        </p:txBody>
      </p:sp>
      <p:pic>
        <p:nvPicPr>
          <p:cNvPr id="8196" name="Picture 3"/>
          <p:cNvPicPr>
            <a:picLocks noGrp="1" noChangeAspect="1" noChangeArrowheads="1"/>
          </p:cNvPicPr>
          <p:nvPr>
            <p:ph idx="1"/>
          </p:nvPr>
        </p:nvPicPr>
        <p:blipFill rotWithShape="1">
          <a:blip r:embed="rId2" cstate="print"/>
          <a:srcRect l="16975" t="15693" r="15096" b="1596"/>
          <a:stretch/>
        </p:blipFill>
        <p:spPr>
          <a:xfrm>
            <a:off x="5231374" y="1769486"/>
            <a:ext cx="3681972" cy="2801926"/>
          </a:xfrm>
        </p:spPr>
      </p:pic>
      <p:sp>
        <p:nvSpPr>
          <p:cNvPr id="8195" name="Platshållare för text 3"/>
          <p:cNvSpPr>
            <a:spLocks noGrp="1"/>
          </p:cNvSpPr>
          <p:nvPr>
            <p:ph type="body" sz="half" idx="4294967295"/>
          </p:nvPr>
        </p:nvSpPr>
        <p:spPr>
          <a:xfrm>
            <a:off x="531308" y="1769164"/>
            <a:ext cx="4629510" cy="4834835"/>
          </a:xfrm>
        </p:spPr>
        <p:txBody>
          <a:bodyPr>
            <a:normAutofit fontScale="85000" lnSpcReduction="10000"/>
          </a:bodyPr>
          <a:lstStyle/>
          <a:p>
            <a:r>
              <a:rPr lang="en-GB" noProof="0" dirty="0" smtClean="0"/>
              <a:t>Introduced 2004</a:t>
            </a:r>
          </a:p>
          <a:p>
            <a:r>
              <a:rPr lang="en-GB" dirty="0" smtClean="0"/>
              <a:t>About 2% of funding distributed based on publications</a:t>
            </a:r>
            <a:endParaRPr lang="en-GB" noProof="0" dirty="0" smtClean="0"/>
          </a:p>
          <a:p>
            <a:r>
              <a:rPr lang="en-GB" noProof="0" dirty="0" smtClean="0"/>
              <a:t>Publication records are self-registered</a:t>
            </a:r>
          </a:p>
          <a:p>
            <a:r>
              <a:rPr lang="en-GB" dirty="0" smtClean="0"/>
              <a:t>Records from Thomson can be re-used</a:t>
            </a:r>
          </a:p>
          <a:p>
            <a:pPr lvl="0"/>
            <a:r>
              <a:rPr lang="en-GB" noProof="0" dirty="0" smtClean="0"/>
              <a:t>Three types of publications</a:t>
            </a:r>
          </a:p>
          <a:p>
            <a:pPr lvl="1"/>
            <a:r>
              <a:rPr lang="en-GB" noProof="0" dirty="0" smtClean="0"/>
              <a:t>Article in ISSN </a:t>
            </a:r>
            <a:r>
              <a:rPr lang="en-GB" dirty="0" smtClean="0"/>
              <a:t>title = Article in journal</a:t>
            </a:r>
            <a:endParaRPr lang="en-GB" noProof="0" dirty="0" smtClean="0"/>
          </a:p>
          <a:p>
            <a:pPr lvl="1"/>
            <a:r>
              <a:rPr lang="en-GB" noProof="0" dirty="0" smtClean="0"/>
              <a:t>Article in ISBN </a:t>
            </a:r>
            <a:r>
              <a:rPr lang="en-GB" dirty="0" smtClean="0"/>
              <a:t>title = Chapter in book</a:t>
            </a:r>
          </a:p>
          <a:p>
            <a:pPr lvl="1"/>
            <a:r>
              <a:rPr lang="en-GB" dirty="0" smtClean="0"/>
              <a:t>ISBN title = Book</a:t>
            </a:r>
            <a:endParaRPr lang="en-GB" noProof="0" dirty="0" smtClean="0"/>
          </a:p>
        </p:txBody>
      </p:sp>
    </p:spTree>
    <p:extLst>
      <p:ext uri="{BB962C8B-B14F-4D97-AF65-F5344CB8AC3E}">
        <p14:creationId xmlns:p14="http://schemas.microsoft.com/office/powerpoint/2010/main" val="534552075"/>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GB" noProof="0" dirty="0" smtClean="0"/>
              <a:t>Publication channels divided into two levels</a:t>
            </a:r>
          </a:p>
        </p:txBody>
      </p:sp>
      <p:sp>
        <p:nvSpPr>
          <p:cNvPr id="13315" name="Rectangle 3"/>
          <p:cNvSpPr>
            <a:spLocks noGrp="1" noChangeArrowheads="1"/>
          </p:cNvSpPr>
          <p:nvPr>
            <p:ph idx="1"/>
          </p:nvPr>
        </p:nvSpPr>
        <p:spPr>
          <a:xfrm>
            <a:off x="487017" y="1779104"/>
            <a:ext cx="8199783" cy="2063894"/>
          </a:xfrm>
        </p:spPr>
        <p:txBody>
          <a:bodyPr>
            <a:normAutofit fontScale="77500" lnSpcReduction="20000"/>
          </a:bodyPr>
          <a:lstStyle/>
          <a:p>
            <a:r>
              <a:rPr lang="en-GB" dirty="0" smtClean="0"/>
              <a:t>Level 2 consists of higher rated channels = journals and publishers</a:t>
            </a:r>
          </a:p>
          <a:p>
            <a:pPr lvl="1"/>
            <a:r>
              <a:rPr lang="en-GB" dirty="0" smtClean="0"/>
              <a:t>Scientific boards for each area decides on the channel levels</a:t>
            </a:r>
          </a:p>
          <a:p>
            <a:r>
              <a:rPr lang="en-GB" noProof="0" dirty="0" smtClean="0"/>
              <a:t>Publications in level 2 channels can at maximum represent 20% of the publications in each area</a:t>
            </a:r>
          </a:p>
          <a:p>
            <a:r>
              <a:rPr lang="en-GB" dirty="0" smtClean="0"/>
              <a:t>Approximately 20 000 channels have been rated</a:t>
            </a:r>
          </a:p>
          <a:p>
            <a:pPr lvl="1"/>
            <a:r>
              <a:rPr lang="en-GB" noProof="0" dirty="0" smtClean="0"/>
              <a:t>Level 2, Level 1, Level – (not considered as peer reviewed)</a:t>
            </a:r>
          </a:p>
          <a:p>
            <a:endParaRPr lang="en-GB" noProof="0" dirty="0" smtClean="0"/>
          </a:p>
          <a:p>
            <a:endParaRPr lang="en-GB" noProof="0" dirty="0" smtClean="0"/>
          </a:p>
        </p:txBody>
      </p:sp>
      <p:sp>
        <p:nvSpPr>
          <p:cNvPr id="13316" name="Rectangle 5"/>
          <p:cNvSpPr>
            <a:spLocks noChangeArrowheads="1"/>
          </p:cNvSpPr>
          <p:nvPr/>
        </p:nvSpPr>
        <p:spPr bwMode="auto">
          <a:xfrm>
            <a:off x="689700" y="4169941"/>
            <a:ext cx="8090292" cy="785812"/>
          </a:xfrm>
          <a:prstGeom prst="rect">
            <a:avLst/>
          </a:prstGeom>
          <a:solidFill>
            <a:srgbClr val="FFFF99"/>
          </a:solidFill>
          <a:ln w="9525">
            <a:solidFill>
              <a:schemeClr val="tx1"/>
            </a:solidFill>
            <a:miter lim="800000"/>
            <a:headEnd/>
            <a:tailEnd/>
          </a:ln>
        </p:spPr>
        <p:txBody>
          <a:bodyPr wrap="none" anchor="ctr"/>
          <a:lstStyle/>
          <a:p>
            <a:pPr algn="ctr"/>
            <a:r>
              <a:rPr lang="en-GB" sz="2400" dirty="0" smtClean="0">
                <a:latin typeface="Tahoma"/>
              </a:rPr>
              <a:t>Level 2: </a:t>
            </a:r>
          </a:p>
          <a:p>
            <a:pPr algn="ctr"/>
            <a:r>
              <a:rPr lang="en-GB" sz="2400" dirty="0" smtClean="0">
                <a:latin typeface="Tahoma"/>
              </a:rPr>
              <a:t>20% of the publications gives higher publication scores</a:t>
            </a:r>
            <a:endParaRPr lang="en-GB" sz="2400" dirty="0">
              <a:latin typeface="Tahoma"/>
            </a:endParaRPr>
          </a:p>
        </p:txBody>
      </p:sp>
      <p:sp>
        <p:nvSpPr>
          <p:cNvPr id="13317" name="Rectangle 6"/>
          <p:cNvSpPr>
            <a:spLocks noChangeArrowheads="1"/>
          </p:cNvSpPr>
          <p:nvPr/>
        </p:nvSpPr>
        <p:spPr bwMode="auto">
          <a:xfrm>
            <a:off x="4352925" y="5064125"/>
            <a:ext cx="184150" cy="457200"/>
          </a:xfrm>
          <a:prstGeom prst="rect">
            <a:avLst/>
          </a:prstGeom>
          <a:noFill/>
          <a:ln w="9525">
            <a:noFill/>
            <a:miter lim="800000"/>
            <a:headEnd/>
            <a:tailEnd/>
          </a:ln>
        </p:spPr>
        <p:txBody>
          <a:bodyPr wrap="none">
            <a:spAutoFit/>
          </a:bodyPr>
          <a:lstStyle/>
          <a:p>
            <a:endParaRPr lang="sv-SE"/>
          </a:p>
        </p:txBody>
      </p:sp>
      <p:sp>
        <p:nvSpPr>
          <p:cNvPr id="13318" name="Rectangle 7"/>
          <p:cNvSpPr>
            <a:spLocks noChangeArrowheads="1"/>
          </p:cNvSpPr>
          <p:nvPr/>
        </p:nvSpPr>
        <p:spPr bwMode="auto">
          <a:xfrm>
            <a:off x="689700" y="5193878"/>
            <a:ext cx="8090292" cy="1524000"/>
          </a:xfrm>
          <a:prstGeom prst="rect">
            <a:avLst/>
          </a:prstGeom>
          <a:solidFill>
            <a:srgbClr val="99CCFF"/>
          </a:solidFill>
          <a:ln w="9525">
            <a:solidFill>
              <a:schemeClr val="tx1"/>
            </a:solidFill>
            <a:miter lim="800000"/>
            <a:headEnd/>
            <a:tailEnd/>
          </a:ln>
        </p:spPr>
        <p:txBody>
          <a:bodyPr wrap="none" anchor="ctr"/>
          <a:lstStyle/>
          <a:p>
            <a:pPr algn="ctr"/>
            <a:r>
              <a:rPr lang="en-GB" sz="2400" dirty="0" smtClean="0">
                <a:latin typeface="Tahoma"/>
              </a:rPr>
              <a:t>Level 1: </a:t>
            </a:r>
          </a:p>
          <a:p>
            <a:pPr algn="ctr"/>
            <a:r>
              <a:rPr lang="en-GB" sz="2400" dirty="0" smtClean="0">
                <a:latin typeface="Tahoma"/>
              </a:rPr>
              <a:t>80</a:t>
            </a:r>
            <a:r>
              <a:rPr lang="en-GB" sz="2400" dirty="0">
                <a:latin typeface="Tahoma"/>
              </a:rPr>
              <a:t>% of the publications </a:t>
            </a:r>
            <a:r>
              <a:rPr lang="en-GB" sz="2400" dirty="0" smtClean="0">
                <a:latin typeface="Tahoma"/>
              </a:rPr>
              <a:t>gives normal publication scores </a:t>
            </a:r>
            <a:endParaRPr lang="en-GB" sz="2400" dirty="0">
              <a:latin typeface="Tahoma"/>
            </a:endParaRPr>
          </a:p>
        </p:txBody>
      </p:sp>
    </p:spTree>
    <p:extLst>
      <p:ext uri="{BB962C8B-B14F-4D97-AF65-F5344CB8AC3E}">
        <p14:creationId xmlns:p14="http://schemas.microsoft.com/office/powerpoint/2010/main" val="215354068"/>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GB" noProof="0" dirty="0" smtClean="0"/>
              <a:t>Publication points in the Norwegian system</a:t>
            </a:r>
          </a:p>
        </p:txBody>
      </p:sp>
      <p:sp>
        <p:nvSpPr>
          <p:cNvPr id="3" name="Platshållare för innehåll 2"/>
          <p:cNvSpPr>
            <a:spLocks noGrp="1"/>
          </p:cNvSpPr>
          <p:nvPr>
            <p:ph idx="1"/>
          </p:nvPr>
        </p:nvSpPr>
        <p:spPr>
          <a:xfrm>
            <a:off x="623455" y="4952999"/>
            <a:ext cx="6765636" cy="1762125"/>
          </a:xfrm>
        </p:spPr>
        <p:txBody>
          <a:bodyPr>
            <a:normAutofit fontScale="92500"/>
          </a:bodyPr>
          <a:lstStyle/>
          <a:p>
            <a:r>
              <a:rPr lang="en-GB" dirty="0" smtClean="0"/>
              <a:t>Publication points for each publication is fractionalised between authors</a:t>
            </a:r>
          </a:p>
          <a:p>
            <a:r>
              <a:rPr lang="en-GB" dirty="0" smtClean="0"/>
              <a:t>Publication points are credited to universities in proportion to their share of authors to the publication</a:t>
            </a:r>
            <a:endParaRPr lang="en-GB" dirty="0"/>
          </a:p>
        </p:txBody>
      </p:sp>
      <p:sp>
        <p:nvSpPr>
          <p:cNvPr id="14340" name="Rectangle 5"/>
          <p:cNvSpPr>
            <a:spLocks noChangeArrowheads="1"/>
          </p:cNvSpPr>
          <p:nvPr/>
        </p:nvSpPr>
        <p:spPr bwMode="auto">
          <a:xfrm>
            <a:off x="4352925" y="5064125"/>
            <a:ext cx="184150" cy="457200"/>
          </a:xfrm>
          <a:prstGeom prst="rect">
            <a:avLst/>
          </a:prstGeom>
          <a:noFill/>
          <a:ln w="9525">
            <a:noFill/>
            <a:miter lim="800000"/>
            <a:headEnd/>
            <a:tailEnd/>
          </a:ln>
        </p:spPr>
        <p:txBody>
          <a:bodyPr wrap="none">
            <a:spAutoFit/>
          </a:bodyPr>
          <a:lstStyle/>
          <a:p>
            <a:endParaRPr lang="sv-SE"/>
          </a:p>
        </p:txBody>
      </p:sp>
      <p:graphicFrame>
        <p:nvGraphicFramePr>
          <p:cNvPr id="23583" name="Group 31"/>
          <p:cNvGraphicFramePr>
            <a:graphicFrameLocks noGrp="1"/>
          </p:cNvGraphicFramePr>
          <p:nvPr>
            <p:extLst>
              <p:ext uri="{D42A27DB-BD31-4B8C-83A1-F6EECF244321}">
                <p14:modId xmlns:p14="http://schemas.microsoft.com/office/powerpoint/2010/main" val="701400044"/>
              </p:ext>
            </p:extLst>
          </p:nvPr>
        </p:nvGraphicFramePr>
        <p:xfrm>
          <a:off x="470747" y="1800155"/>
          <a:ext cx="7564812" cy="3074289"/>
        </p:xfrm>
        <a:graphic>
          <a:graphicData uri="http://schemas.openxmlformats.org/drawingml/2006/table">
            <a:tbl>
              <a:tblPr/>
              <a:tblGrid>
                <a:gridCol w="2827497"/>
                <a:gridCol w="2404354"/>
                <a:gridCol w="2332961"/>
              </a:tblGrid>
              <a:tr h="738207">
                <a:tc>
                  <a:txBody>
                    <a:bodyPr/>
                    <a:lstStyle/>
                    <a:p>
                      <a:pPr marL="0" marR="0" lvl="0" indent="0" algn="l" defTabSz="914400" rtl="0" eaLnBrk="1" fontAlgn="base" latinLnBrk="0" hangingPunct="1">
                        <a:lnSpc>
                          <a:spcPct val="100000"/>
                        </a:lnSpc>
                        <a:spcBef>
                          <a:spcPct val="35000"/>
                        </a:spcBef>
                        <a:spcAft>
                          <a:spcPct val="0"/>
                        </a:spcAft>
                        <a:buClrTx/>
                        <a:buSzTx/>
                        <a:buFontTx/>
                        <a:buNone/>
                        <a:tabLst/>
                      </a:pPr>
                      <a:r>
                        <a:rPr kumimoji="0" lang="en-GB" sz="2400" b="0" i="0" u="none" strike="noStrike" cap="none" normalizeH="0" baseline="0" noProof="0" smtClean="0">
                          <a:ln>
                            <a:noFill/>
                          </a:ln>
                          <a:solidFill>
                            <a:schemeClr val="tx1"/>
                          </a:solidFill>
                          <a:effectLst/>
                          <a:latin typeface="Arial" charset="0"/>
                          <a:ea typeface="ＭＳ Ｐゴシック" charset="-128"/>
                        </a:rPr>
                        <a:t>Publication type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00000"/>
                        </a:lnSpc>
                        <a:spcBef>
                          <a:spcPct val="35000"/>
                        </a:spcBef>
                        <a:spcAft>
                          <a:spcPct val="0"/>
                        </a:spcAft>
                        <a:buClrTx/>
                        <a:buSzTx/>
                        <a:buFontTx/>
                        <a:buNone/>
                        <a:tabLst/>
                      </a:pPr>
                      <a:r>
                        <a:rPr kumimoji="0" lang="en-GB" sz="2400" b="0" i="0" u="none" strike="noStrike" cap="none" normalizeH="0" baseline="0" noProof="0" dirty="0" smtClean="0">
                          <a:ln>
                            <a:noFill/>
                          </a:ln>
                          <a:solidFill>
                            <a:schemeClr val="tx1"/>
                          </a:solidFill>
                          <a:effectLst/>
                          <a:latin typeface="Arial" charset="0"/>
                          <a:ea typeface="ＭＳ Ｐゴシック" charset="-128"/>
                        </a:rPr>
                        <a:t>Points level 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00000"/>
                        </a:lnSpc>
                        <a:spcBef>
                          <a:spcPct val="35000"/>
                        </a:spcBef>
                        <a:spcAft>
                          <a:spcPct val="0"/>
                        </a:spcAft>
                        <a:buClrTx/>
                        <a:buSzTx/>
                        <a:buFontTx/>
                        <a:buNone/>
                        <a:tabLst/>
                      </a:pPr>
                      <a:r>
                        <a:rPr kumimoji="0" lang="en-GB" sz="2400" b="0" i="0" u="none" strike="noStrike" cap="none" normalizeH="0" baseline="0" noProof="0" dirty="0" smtClean="0">
                          <a:ln>
                            <a:noFill/>
                          </a:ln>
                          <a:solidFill>
                            <a:schemeClr val="tx1"/>
                          </a:solidFill>
                          <a:effectLst/>
                          <a:latin typeface="Arial" charset="0"/>
                          <a:ea typeface="ＭＳ Ｐゴシック" charset="-128"/>
                        </a:rPr>
                        <a:t>Points level 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tr>
              <a:tr h="690162">
                <a:tc>
                  <a:txBody>
                    <a:bodyPr/>
                    <a:lstStyle/>
                    <a:p>
                      <a:pPr marL="0" marR="0" lvl="0" indent="0" algn="l" defTabSz="914400" rtl="0" eaLnBrk="1" fontAlgn="base" latinLnBrk="0" hangingPunct="1">
                        <a:lnSpc>
                          <a:spcPct val="100000"/>
                        </a:lnSpc>
                        <a:spcBef>
                          <a:spcPct val="35000"/>
                        </a:spcBef>
                        <a:spcAft>
                          <a:spcPct val="0"/>
                        </a:spcAft>
                        <a:buClrTx/>
                        <a:buSzTx/>
                        <a:buFontTx/>
                        <a:buNone/>
                        <a:tabLst/>
                      </a:pPr>
                      <a:r>
                        <a:rPr kumimoji="0" lang="en-GB" sz="2400" b="0" i="0" u="none" strike="noStrike" cap="none" normalizeH="0" baseline="0" noProof="0" dirty="0" smtClean="0">
                          <a:ln>
                            <a:noFill/>
                          </a:ln>
                          <a:solidFill>
                            <a:schemeClr val="tx1"/>
                          </a:solidFill>
                          <a:effectLst/>
                          <a:latin typeface="Arial" charset="0"/>
                          <a:ea typeface="ＭＳ Ｐゴシック" charset="-128"/>
                        </a:rPr>
                        <a:t>Monograph (ISBN)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sz="2800" b="0" i="0" u="none" strike="noStrike" cap="none" normalizeH="0" baseline="0" noProof="0" smtClean="0">
                          <a:ln>
                            <a:noFill/>
                          </a:ln>
                          <a:solidFill>
                            <a:schemeClr val="tx1"/>
                          </a:solidFill>
                          <a:effectLst/>
                          <a:latin typeface="Arial" charset="0"/>
                          <a:ea typeface="ＭＳ Ｐゴシック" charset="-128"/>
                        </a:rPr>
                        <a:t>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sz="2800" b="0" i="0" u="none" strike="noStrike" cap="none" normalizeH="0" baseline="0" noProof="0" smtClean="0">
                          <a:ln>
                            <a:noFill/>
                          </a:ln>
                          <a:solidFill>
                            <a:schemeClr val="tx1"/>
                          </a:solidFill>
                          <a:effectLst/>
                          <a:latin typeface="Arial" charset="0"/>
                          <a:ea typeface="ＭＳ Ｐゴシック" charset="-128"/>
                          <a:cs typeface="Times New Roman" pitchFamily="1" charset="0"/>
                        </a:rPr>
                        <a:t>8</a:t>
                      </a:r>
                      <a:endParaRPr kumimoji="0" lang="en-GB" sz="2800" b="0" i="0" u="none" strike="noStrike" cap="none" normalizeH="0" baseline="0" noProof="0" smtClean="0">
                        <a:ln>
                          <a:noFill/>
                        </a:ln>
                        <a:solidFill>
                          <a:schemeClr val="accent2"/>
                        </a:solidFill>
                        <a:effectLst/>
                        <a:latin typeface="Arial" charset="0"/>
                        <a:ea typeface="ＭＳ Ｐゴシック" charset="-12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tr>
              <a:tr h="734258">
                <a:tc>
                  <a:txBody>
                    <a:bodyPr/>
                    <a:lstStyle/>
                    <a:p>
                      <a:pPr marL="0" marR="0" lvl="0" indent="0" algn="l" defTabSz="914400" rtl="0" eaLnBrk="1" fontAlgn="base" latinLnBrk="0" hangingPunct="1">
                        <a:lnSpc>
                          <a:spcPct val="100000"/>
                        </a:lnSpc>
                        <a:spcBef>
                          <a:spcPct val="35000"/>
                        </a:spcBef>
                        <a:spcAft>
                          <a:spcPct val="0"/>
                        </a:spcAft>
                        <a:buClrTx/>
                        <a:buSzTx/>
                        <a:buFontTx/>
                        <a:buNone/>
                        <a:tabLst/>
                      </a:pPr>
                      <a:r>
                        <a:rPr kumimoji="0" lang="en-GB" sz="2400" b="0" i="0" u="none" strike="noStrike" cap="none" normalizeH="0" baseline="0" noProof="0" dirty="0" smtClean="0">
                          <a:ln>
                            <a:noFill/>
                          </a:ln>
                          <a:solidFill>
                            <a:schemeClr val="tx1"/>
                          </a:solidFill>
                          <a:effectLst/>
                          <a:latin typeface="Arial" charset="0"/>
                          <a:ea typeface="ＭＳ Ｐゴシック" charset="-128"/>
                        </a:rPr>
                        <a:t>Article in journal (ISSN)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sz="2800" b="0" i="0" u="none" strike="noStrike" cap="none" normalizeH="0" baseline="0" noProof="0" smtClean="0">
                          <a:ln>
                            <a:noFill/>
                          </a:ln>
                          <a:solidFill>
                            <a:schemeClr val="tx1"/>
                          </a:solidFill>
                          <a:effectLst/>
                          <a:latin typeface="Arial" charset="0"/>
                          <a:ea typeface="ＭＳ Ｐゴシック" charset="-128"/>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sz="2800" b="0" i="0" u="none" strike="noStrike" cap="none" normalizeH="0" baseline="0" noProof="0" smtClean="0">
                          <a:ln>
                            <a:noFill/>
                          </a:ln>
                          <a:solidFill>
                            <a:schemeClr val="tx1"/>
                          </a:solidFill>
                          <a:effectLst/>
                          <a:latin typeface="Arial" charset="0"/>
                          <a:ea typeface="ＭＳ Ｐゴシック" charset="-128"/>
                          <a:cs typeface="Times New Roman" pitchFamily="1" charset="0"/>
                        </a:rPr>
                        <a:t>3</a:t>
                      </a:r>
                      <a:endParaRPr kumimoji="0" lang="en-GB" sz="2800" b="0" i="0" u="none" strike="noStrike" cap="none" normalizeH="0" baseline="0" noProof="0" smtClean="0">
                        <a:ln>
                          <a:noFill/>
                        </a:ln>
                        <a:solidFill>
                          <a:schemeClr val="tx1"/>
                        </a:solidFill>
                        <a:effectLst/>
                        <a:latin typeface="Arial" charset="0"/>
                        <a:ea typeface="ＭＳ Ｐゴシック" charset="-12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tr>
              <a:tr h="680579">
                <a:tc>
                  <a:txBody>
                    <a:bodyPr/>
                    <a:lstStyle/>
                    <a:p>
                      <a:pPr marL="0" marR="0" lvl="0" indent="0" algn="l" defTabSz="914400" rtl="0" eaLnBrk="1" fontAlgn="base" latinLnBrk="0" hangingPunct="1">
                        <a:lnSpc>
                          <a:spcPct val="100000"/>
                        </a:lnSpc>
                        <a:spcBef>
                          <a:spcPct val="35000"/>
                        </a:spcBef>
                        <a:spcAft>
                          <a:spcPct val="0"/>
                        </a:spcAft>
                        <a:buClrTx/>
                        <a:buSzTx/>
                        <a:buFontTx/>
                        <a:buNone/>
                        <a:tabLst/>
                      </a:pPr>
                      <a:r>
                        <a:rPr kumimoji="0" lang="en-GB" sz="2400" b="0" i="0" u="none" strike="noStrike" cap="none" normalizeH="0" baseline="0" noProof="0" dirty="0" smtClean="0">
                          <a:ln>
                            <a:noFill/>
                          </a:ln>
                          <a:solidFill>
                            <a:schemeClr val="tx1"/>
                          </a:solidFill>
                          <a:effectLst/>
                          <a:latin typeface="Arial" charset="0"/>
                          <a:ea typeface="ＭＳ Ｐゴシック" charset="-128"/>
                        </a:rPr>
                        <a:t>Chapter in book (ISBN)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sz="2800" b="0" i="0" u="none" strike="noStrike" cap="none" normalizeH="0" baseline="0" noProof="0" dirty="0" smtClean="0">
                          <a:ln>
                            <a:noFill/>
                          </a:ln>
                          <a:solidFill>
                            <a:schemeClr val="tx1"/>
                          </a:solidFill>
                          <a:effectLst/>
                          <a:latin typeface="Arial" charset="0"/>
                          <a:ea typeface="ＭＳ Ｐゴシック" charset="-128"/>
                          <a:cs typeface="Times New Roman" pitchFamily="1" charset="0"/>
                        </a:rPr>
                        <a:t>0.7</a:t>
                      </a:r>
                      <a:endParaRPr kumimoji="0" lang="en-GB" sz="2800" b="0" i="0" u="none" strike="noStrike" cap="none" normalizeH="0" baseline="0" noProof="0" dirty="0" smtClean="0">
                        <a:ln>
                          <a:noFill/>
                        </a:ln>
                        <a:solidFill>
                          <a:schemeClr val="tx1"/>
                        </a:solidFill>
                        <a:effectLst/>
                        <a:latin typeface="Arial" charset="0"/>
                        <a:ea typeface="ＭＳ Ｐゴシック"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sz="2800" b="0" i="0" u="none" strike="noStrike" cap="none" normalizeH="0" baseline="0" noProof="0" dirty="0" smtClean="0">
                          <a:ln>
                            <a:noFill/>
                          </a:ln>
                          <a:solidFill>
                            <a:schemeClr val="tx1"/>
                          </a:solidFill>
                          <a:effectLst/>
                          <a:latin typeface="Arial" charset="0"/>
                          <a:ea typeface="ＭＳ Ｐゴシック" charset="-128"/>
                          <a:cs typeface="Times New Roman" pitchFamily="1" charset="0"/>
                        </a:rPr>
                        <a:t>1</a:t>
                      </a:r>
                      <a:endParaRPr kumimoji="0" lang="en-GB" sz="2800" b="0" i="0" u="none" strike="noStrike" cap="none" normalizeH="0" baseline="0" noProof="0" dirty="0" smtClean="0">
                        <a:ln>
                          <a:noFill/>
                        </a:ln>
                        <a:solidFill>
                          <a:schemeClr val="tx1"/>
                        </a:solidFill>
                        <a:effectLst/>
                        <a:latin typeface="Arial" charset="0"/>
                        <a:ea typeface="ＭＳ Ｐゴシック" charset="-12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tr>
            </a:tbl>
          </a:graphicData>
        </a:graphic>
      </p:graphicFrame>
    </p:spTree>
    <p:extLst>
      <p:ext uri="{BB962C8B-B14F-4D97-AF65-F5344CB8AC3E}">
        <p14:creationId xmlns:p14="http://schemas.microsoft.com/office/powerpoint/2010/main" val="3230839503"/>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en-GB" dirty="0" smtClean="0"/>
              <a:t>Bibliometric funding model in Denmark</a:t>
            </a:r>
            <a:endParaRPr lang="en-GB" dirty="0"/>
          </a:p>
        </p:txBody>
      </p:sp>
      <p:sp>
        <p:nvSpPr>
          <p:cNvPr id="3" name="Platshållare för innehåll 2"/>
          <p:cNvSpPr>
            <a:spLocks noGrp="1"/>
          </p:cNvSpPr>
          <p:nvPr>
            <p:ph idx="1"/>
          </p:nvPr>
        </p:nvSpPr>
        <p:spPr>
          <a:xfrm>
            <a:off x="466726" y="1792994"/>
            <a:ext cx="8228578" cy="1226210"/>
          </a:xfrm>
        </p:spPr>
        <p:txBody>
          <a:bodyPr>
            <a:normAutofit/>
          </a:bodyPr>
          <a:lstStyle/>
          <a:p>
            <a:r>
              <a:rPr lang="en-GB" dirty="0"/>
              <a:t>Decided for a </a:t>
            </a:r>
            <a:r>
              <a:rPr lang="en-GB" dirty="0" smtClean="0"/>
              <a:t>modified </a:t>
            </a:r>
            <a:r>
              <a:rPr lang="en-GB" dirty="0"/>
              <a:t>“Norwegian model” in </a:t>
            </a:r>
            <a:r>
              <a:rPr lang="en-GB" dirty="0" smtClean="0"/>
              <a:t>2009</a:t>
            </a:r>
          </a:p>
          <a:p>
            <a:r>
              <a:rPr lang="en-GB" dirty="0" smtClean="0"/>
              <a:t>Will be implemented gradually during 2010-2012</a:t>
            </a:r>
          </a:p>
        </p:txBody>
      </p:sp>
      <p:graphicFrame>
        <p:nvGraphicFramePr>
          <p:cNvPr id="7" name="Content Placeholder 4"/>
          <p:cNvGraphicFramePr>
            <a:graphicFrameLocks/>
          </p:cNvGraphicFramePr>
          <p:nvPr>
            <p:extLst>
              <p:ext uri="{D42A27DB-BD31-4B8C-83A1-F6EECF244321}">
                <p14:modId xmlns:p14="http://schemas.microsoft.com/office/powerpoint/2010/main" val="1265152992"/>
              </p:ext>
            </p:extLst>
          </p:nvPr>
        </p:nvGraphicFramePr>
        <p:xfrm>
          <a:off x="514008" y="3055146"/>
          <a:ext cx="7092762" cy="3647565"/>
        </p:xfrm>
        <a:graphic>
          <a:graphicData uri="http://schemas.openxmlformats.org/drawingml/2006/table">
            <a:tbl>
              <a:tblPr/>
              <a:tblGrid>
                <a:gridCol w="3492507"/>
                <a:gridCol w="1241687"/>
                <a:gridCol w="1147081"/>
                <a:gridCol w="1211487"/>
              </a:tblGrid>
              <a:tr h="521426">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noProof="0" smtClean="0">
                          <a:ln>
                            <a:noFill/>
                          </a:ln>
                          <a:solidFill>
                            <a:schemeClr val="tx1"/>
                          </a:solidFill>
                          <a:effectLst/>
                          <a:latin typeface="+mn-lt"/>
                          <a:ea typeface="ＭＳ Ｐゴシック" charset="0"/>
                        </a:rPr>
                        <a:t>Publication type</a:t>
                      </a:r>
                      <a:endParaRPr kumimoji="0" lang="en-GB" sz="1800" b="1" i="0" u="none" strike="noStrike" cap="none" normalizeH="0" baseline="0" noProof="0">
                        <a:ln>
                          <a:noFill/>
                        </a:ln>
                        <a:solidFill>
                          <a:srgbClr val="FFFFFF"/>
                        </a:solidFill>
                        <a:effectLst/>
                        <a:latin typeface="+mn-lt"/>
                        <a:ea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noProof="0" smtClean="0">
                          <a:ln>
                            <a:noFill/>
                          </a:ln>
                          <a:solidFill>
                            <a:schemeClr val="tx1"/>
                          </a:solidFill>
                          <a:effectLst/>
                          <a:latin typeface="+mn-lt"/>
                          <a:ea typeface="ＭＳ Ｐゴシック" charset="0"/>
                        </a:rPr>
                        <a:t>Level 1</a:t>
                      </a:r>
                      <a:endParaRPr kumimoji="0" lang="en-GB" sz="1800" b="1" i="0" u="none" strike="noStrike" cap="none" normalizeH="0" baseline="0" noProof="0">
                        <a:ln>
                          <a:noFill/>
                        </a:ln>
                        <a:solidFill>
                          <a:srgbClr val="FFFFFF"/>
                        </a:solidFill>
                        <a:effectLst/>
                        <a:latin typeface="+mn-lt"/>
                        <a:ea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noProof="0" smtClean="0">
                          <a:ln>
                            <a:noFill/>
                          </a:ln>
                          <a:solidFill>
                            <a:schemeClr val="tx1"/>
                          </a:solidFill>
                          <a:effectLst/>
                          <a:latin typeface="+mn-lt"/>
                          <a:ea typeface="ＭＳ Ｐゴシック" charset="0"/>
                        </a:rPr>
                        <a:t>Level 2</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noProof="0">
                        <a:ln>
                          <a:noFill/>
                        </a:ln>
                        <a:solidFill>
                          <a:srgbClr val="FFFFFF"/>
                        </a:solidFill>
                        <a:effectLst/>
                        <a:latin typeface="+mn-lt"/>
                        <a:ea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noProof="0" smtClean="0">
                          <a:ln>
                            <a:noFill/>
                          </a:ln>
                          <a:solidFill>
                            <a:schemeClr val="tx1"/>
                          </a:solidFill>
                          <a:effectLst/>
                          <a:latin typeface="+mn-lt"/>
                          <a:ea typeface="ＭＳ Ｐゴシック" charset="0"/>
                        </a:rPr>
                        <a:t>No level</a:t>
                      </a:r>
                      <a:endParaRPr kumimoji="0" lang="en-GB" sz="1800" b="1" i="0" u="none" strike="noStrike" cap="none" normalizeH="0" baseline="0" noProof="0">
                        <a:ln>
                          <a:noFill/>
                        </a:ln>
                        <a:solidFill>
                          <a:schemeClr val="tx1"/>
                        </a:solidFill>
                        <a:effectLst/>
                        <a:latin typeface="+mn-lt"/>
                        <a:ea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297958">
                <a:tc>
                  <a:txBody>
                    <a:bodyPr/>
                    <a:lstStyle/>
                    <a:p>
                      <a:pPr marL="0" marR="0" lvl="0" indent="0" algn="l" defTabSz="914400" rtl="0" eaLnBrk="0" fontAlgn="base" latinLnBrk="0" hangingPunct="0">
                        <a:lnSpc>
                          <a:spcPct val="100000"/>
                        </a:lnSpc>
                        <a:spcBef>
                          <a:spcPct val="20000"/>
                        </a:spcBef>
                        <a:spcAft>
                          <a:spcPct val="0"/>
                        </a:spcAft>
                        <a:buClr>
                          <a:schemeClr val="folHlink"/>
                        </a:buClr>
                        <a:buSzPct val="60000"/>
                        <a:buFont typeface="Wingdings" charset="0"/>
                        <a:buNone/>
                        <a:tabLst/>
                      </a:pPr>
                      <a:r>
                        <a:rPr kumimoji="0" lang="en-GB" sz="1800" b="0" i="0" u="none" strike="noStrike" cap="none" normalizeH="0" baseline="0" noProof="0" smtClean="0">
                          <a:ln>
                            <a:noFill/>
                          </a:ln>
                          <a:solidFill>
                            <a:schemeClr val="tx1"/>
                          </a:solidFill>
                          <a:effectLst/>
                          <a:latin typeface="+mn-lt"/>
                          <a:ea typeface="ＭＳ Ｐゴシック" charset="0"/>
                        </a:rPr>
                        <a:t>Scientific monographs</a:t>
                      </a:r>
                      <a:endParaRPr kumimoji="0" lang="en-GB" sz="1800" b="0" i="0" u="none" strike="noStrike" cap="none" normalizeH="0" baseline="0" noProof="0">
                        <a:ln>
                          <a:noFill/>
                        </a:ln>
                        <a:solidFill>
                          <a:schemeClr val="tx1"/>
                        </a:solidFill>
                        <a:effectLst/>
                        <a:latin typeface="+mn-lt"/>
                        <a:ea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noProof="0">
                        <a:ln>
                          <a:noFill/>
                        </a:ln>
                        <a:solidFill>
                          <a:srgbClr val="000000"/>
                        </a:solidFill>
                        <a:effectLst/>
                        <a:latin typeface="+mn-lt"/>
                        <a:ea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noProof="0">
                        <a:ln>
                          <a:noFill/>
                        </a:ln>
                        <a:solidFill>
                          <a:srgbClr val="000000"/>
                        </a:solidFill>
                        <a:effectLst/>
                        <a:latin typeface="+mn-lt"/>
                        <a:ea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noProof="0" smtClean="0">
                          <a:ln>
                            <a:noFill/>
                          </a:ln>
                          <a:solidFill>
                            <a:srgbClr val="000000"/>
                          </a:solidFill>
                          <a:effectLst/>
                          <a:latin typeface="+mn-lt"/>
                          <a:ea typeface="ＭＳ Ｐゴシック" charset="0"/>
                        </a:rPr>
                        <a:t>6</a:t>
                      </a:r>
                      <a:endParaRPr kumimoji="0" lang="en-GB" sz="1800" b="0" i="0" u="none" strike="noStrike" cap="none" normalizeH="0" baseline="0" noProof="0">
                        <a:ln>
                          <a:noFill/>
                        </a:ln>
                        <a:solidFill>
                          <a:srgbClr val="000000"/>
                        </a:solidFill>
                        <a:effectLst/>
                        <a:latin typeface="+mn-lt"/>
                        <a:ea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38293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noProof="0" smtClean="0">
                          <a:ln>
                            <a:noFill/>
                          </a:ln>
                          <a:solidFill>
                            <a:srgbClr val="000000"/>
                          </a:solidFill>
                          <a:effectLst/>
                          <a:latin typeface="+mn-lt"/>
                          <a:ea typeface="ＭＳ Ｐゴシック" charset="0"/>
                        </a:rPr>
                        <a:t>Scientific articles in journals</a:t>
                      </a:r>
                      <a:endParaRPr kumimoji="0" lang="en-GB" sz="1800" b="0" i="0" u="none" strike="noStrike" cap="none" normalizeH="0" baseline="0" noProof="0">
                        <a:ln>
                          <a:noFill/>
                        </a:ln>
                        <a:solidFill>
                          <a:srgbClr val="000000"/>
                        </a:solidFill>
                        <a:effectLst/>
                        <a:latin typeface="+mn-lt"/>
                        <a:ea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noProof="0" smtClean="0">
                          <a:ln>
                            <a:noFill/>
                          </a:ln>
                          <a:solidFill>
                            <a:srgbClr val="000000"/>
                          </a:solidFill>
                          <a:effectLst/>
                          <a:latin typeface="+mn-lt"/>
                          <a:ea typeface="ＭＳ Ｐゴシック" charset="0"/>
                        </a:rPr>
                        <a:t>1</a:t>
                      </a:r>
                      <a:endParaRPr kumimoji="0" lang="en-GB" sz="1800" b="0" i="0" u="none" strike="noStrike" cap="none" normalizeH="0" baseline="0" noProof="0">
                        <a:ln>
                          <a:noFill/>
                        </a:ln>
                        <a:solidFill>
                          <a:srgbClr val="000000"/>
                        </a:solidFill>
                        <a:effectLst/>
                        <a:latin typeface="+mn-lt"/>
                        <a:ea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noProof="0" smtClean="0">
                          <a:ln>
                            <a:noFill/>
                          </a:ln>
                          <a:solidFill>
                            <a:srgbClr val="000000"/>
                          </a:solidFill>
                          <a:effectLst/>
                          <a:latin typeface="+mn-lt"/>
                          <a:ea typeface="ＭＳ Ｐゴシック" charset="0"/>
                        </a:rPr>
                        <a:t>3</a:t>
                      </a:r>
                      <a:endParaRPr kumimoji="0" lang="en-GB" sz="1800" b="0" i="0" u="none" strike="noStrike" cap="none" normalizeH="0" baseline="0" noProof="0">
                        <a:ln>
                          <a:noFill/>
                        </a:ln>
                        <a:solidFill>
                          <a:srgbClr val="000000"/>
                        </a:solidFill>
                        <a:effectLst/>
                        <a:latin typeface="+mn-lt"/>
                        <a:ea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noProof="0">
                        <a:ln>
                          <a:noFill/>
                        </a:ln>
                        <a:solidFill>
                          <a:srgbClr val="000000"/>
                        </a:solidFill>
                        <a:effectLst/>
                        <a:latin typeface="+mn-lt"/>
                        <a:ea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54705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noProof="0" smtClean="0">
                          <a:ln>
                            <a:noFill/>
                          </a:ln>
                          <a:solidFill>
                            <a:schemeClr val="tx1"/>
                          </a:solidFill>
                          <a:effectLst/>
                          <a:latin typeface="+mn-lt"/>
                          <a:ea typeface="ＭＳ Ｐゴシック" charset="0"/>
                        </a:rPr>
                        <a:t>Scientific articles in anthology-series with ISSN</a:t>
                      </a:r>
                      <a:endParaRPr kumimoji="0" lang="en-GB" sz="1800" b="0" i="0" u="none" strike="noStrike" cap="none" normalizeH="0" baseline="0" noProof="0">
                        <a:ln>
                          <a:noFill/>
                        </a:ln>
                        <a:solidFill>
                          <a:srgbClr val="000000"/>
                        </a:solidFill>
                        <a:effectLst/>
                        <a:latin typeface="+mn-lt"/>
                        <a:ea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noProof="0" smtClean="0">
                          <a:ln>
                            <a:noFill/>
                          </a:ln>
                          <a:solidFill>
                            <a:srgbClr val="000000"/>
                          </a:solidFill>
                          <a:effectLst/>
                          <a:latin typeface="+mn-lt"/>
                          <a:ea typeface="ＭＳ Ｐゴシック" charset="0"/>
                        </a:rPr>
                        <a:t>1</a:t>
                      </a:r>
                      <a:endParaRPr kumimoji="0" lang="en-GB" sz="1800" b="0" i="0" u="none" strike="noStrike" cap="none" normalizeH="0" baseline="0" noProof="0">
                        <a:ln>
                          <a:noFill/>
                        </a:ln>
                        <a:solidFill>
                          <a:srgbClr val="000000"/>
                        </a:solidFill>
                        <a:effectLst/>
                        <a:latin typeface="+mn-lt"/>
                        <a:ea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noProof="0" smtClean="0">
                          <a:ln>
                            <a:noFill/>
                          </a:ln>
                          <a:solidFill>
                            <a:srgbClr val="000000"/>
                          </a:solidFill>
                          <a:effectLst/>
                          <a:latin typeface="+mn-lt"/>
                          <a:ea typeface="ＭＳ Ｐゴシック" charset="0"/>
                        </a:rPr>
                        <a:t>3</a:t>
                      </a:r>
                      <a:endParaRPr kumimoji="0" lang="en-GB" sz="1800" b="0" i="0" u="none" strike="noStrike" cap="none" normalizeH="0" baseline="0" noProof="0">
                        <a:ln>
                          <a:noFill/>
                        </a:ln>
                        <a:solidFill>
                          <a:srgbClr val="000000"/>
                        </a:solidFill>
                        <a:effectLst/>
                        <a:latin typeface="+mn-lt"/>
                        <a:ea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noProof="0">
                        <a:ln>
                          <a:noFill/>
                        </a:ln>
                        <a:solidFill>
                          <a:srgbClr val="000000"/>
                        </a:solidFill>
                        <a:effectLst/>
                        <a:latin typeface="+mn-lt"/>
                        <a:ea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521426">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noProof="0" smtClean="0">
                          <a:ln>
                            <a:noFill/>
                          </a:ln>
                          <a:solidFill>
                            <a:schemeClr val="tx1"/>
                          </a:solidFill>
                          <a:effectLst/>
                          <a:latin typeface="+mn-lt"/>
                          <a:ea typeface="ＭＳ Ｐゴシック" charset="0"/>
                        </a:rPr>
                        <a:t>Scientific articles in anthologies</a:t>
                      </a:r>
                      <a:endParaRPr kumimoji="0" lang="en-GB" sz="1800" b="0" i="0" u="none" strike="noStrike" cap="none" normalizeH="0" baseline="0" noProof="0">
                        <a:ln>
                          <a:noFill/>
                        </a:ln>
                        <a:solidFill>
                          <a:srgbClr val="000000"/>
                        </a:solidFill>
                        <a:effectLst/>
                        <a:latin typeface="+mn-lt"/>
                        <a:ea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noProof="0">
                        <a:ln>
                          <a:noFill/>
                        </a:ln>
                        <a:solidFill>
                          <a:srgbClr val="000000"/>
                        </a:solidFill>
                        <a:effectLst/>
                        <a:latin typeface="+mn-lt"/>
                        <a:ea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noProof="0">
                        <a:ln>
                          <a:noFill/>
                        </a:ln>
                        <a:solidFill>
                          <a:srgbClr val="000000"/>
                        </a:solidFill>
                        <a:effectLst/>
                        <a:latin typeface="+mn-lt"/>
                        <a:ea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noProof="0" smtClean="0">
                          <a:ln>
                            <a:noFill/>
                          </a:ln>
                          <a:solidFill>
                            <a:srgbClr val="000000"/>
                          </a:solidFill>
                          <a:effectLst/>
                          <a:latin typeface="+mn-lt"/>
                          <a:ea typeface="ＭＳ Ｐゴシック" charset="0"/>
                        </a:rPr>
                        <a:t>0.75</a:t>
                      </a:r>
                      <a:endParaRPr kumimoji="0" lang="en-GB" sz="1800" b="0" i="0" u="none" strike="noStrike" cap="none" normalizeH="0" baseline="0" noProof="0">
                        <a:ln>
                          <a:noFill/>
                        </a:ln>
                        <a:solidFill>
                          <a:srgbClr val="000000"/>
                        </a:solidFill>
                        <a:effectLst/>
                        <a:latin typeface="+mn-lt"/>
                        <a:ea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29795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noProof="0" smtClean="0">
                          <a:ln>
                            <a:noFill/>
                          </a:ln>
                          <a:solidFill>
                            <a:srgbClr val="000000"/>
                          </a:solidFill>
                          <a:effectLst/>
                          <a:latin typeface="+mn-lt"/>
                          <a:ea typeface="ＭＳ Ｐゴシック" charset="0"/>
                        </a:rPr>
                        <a:t>Ph’d theses</a:t>
                      </a:r>
                      <a:endParaRPr kumimoji="0" lang="en-GB" sz="1800" b="0" i="0" u="none" strike="noStrike" cap="none" normalizeH="0" baseline="0" noProof="0">
                        <a:ln>
                          <a:noFill/>
                        </a:ln>
                        <a:solidFill>
                          <a:srgbClr val="000000"/>
                        </a:solidFill>
                        <a:effectLst/>
                        <a:latin typeface="+mn-lt"/>
                        <a:ea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noProof="0">
                        <a:ln>
                          <a:noFill/>
                        </a:ln>
                        <a:solidFill>
                          <a:srgbClr val="000000"/>
                        </a:solidFill>
                        <a:effectLst/>
                        <a:latin typeface="+mn-lt"/>
                        <a:ea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noProof="0">
                        <a:ln>
                          <a:noFill/>
                        </a:ln>
                        <a:solidFill>
                          <a:srgbClr val="000000"/>
                        </a:solidFill>
                        <a:effectLst/>
                        <a:latin typeface="+mn-lt"/>
                        <a:ea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noProof="0" smtClean="0">
                          <a:ln>
                            <a:noFill/>
                          </a:ln>
                          <a:solidFill>
                            <a:srgbClr val="000000"/>
                          </a:solidFill>
                          <a:effectLst/>
                          <a:latin typeface="+mn-lt"/>
                          <a:ea typeface="ＭＳ Ｐゴシック" charset="0"/>
                        </a:rPr>
                        <a:t>2</a:t>
                      </a:r>
                      <a:endParaRPr kumimoji="0" lang="en-GB" sz="1800" b="0" i="0" u="none" strike="noStrike" cap="none" normalizeH="0" baseline="0" noProof="0">
                        <a:ln>
                          <a:noFill/>
                        </a:ln>
                        <a:solidFill>
                          <a:srgbClr val="000000"/>
                        </a:solidFill>
                        <a:effectLst/>
                        <a:latin typeface="+mn-lt"/>
                        <a:ea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29795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noProof="0" smtClean="0">
                          <a:ln>
                            <a:noFill/>
                          </a:ln>
                          <a:solidFill>
                            <a:srgbClr val="000000"/>
                          </a:solidFill>
                          <a:effectLst/>
                          <a:latin typeface="+mn-lt"/>
                          <a:ea typeface="ＭＳ Ｐゴシック" charset="0"/>
                        </a:rPr>
                        <a:t>Doctoral theses</a:t>
                      </a:r>
                      <a:endParaRPr kumimoji="0" lang="en-GB" sz="1800" b="0" i="0" u="none" strike="noStrike" cap="none" normalizeH="0" baseline="0" noProof="0">
                        <a:ln>
                          <a:noFill/>
                        </a:ln>
                        <a:solidFill>
                          <a:srgbClr val="000000"/>
                        </a:solidFill>
                        <a:effectLst/>
                        <a:latin typeface="+mn-lt"/>
                        <a:ea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noProof="0">
                        <a:ln>
                          <a:noFill/>
                        </a:ln>
                        <a:solidFill>
                          <a:srgbClr val="000000"/>
                        </a:solidFill>
                        <a:effectLst/>
                        <a:latin typeface="+mn-lt"/>
                        <a:ea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noProof="0">
                        <a:ln>
                          <a:noFill/>
                        </a:ln>
                        <a:solidFill>
                          <a:srgbClr val="000000"/>
                        </a:solidFill>
                        <a:effectLst/>
                        <a:latin typeface="+mn-lt"/>
                        <a:ea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noProof="0" smtClean="0">
                          <a:ln>
                            <a:noFill/>
                          </a:ln>
                          <a:solidFill>
                            <a:srgbClr val="000000"/>
                          </a:solidFill>
                          <a:effectLst/>
                          <a:latin typeface="+mn-lt"/>
                          <a:ea typeface="ＭＳ Ｐゴシック" charset="0"/>
                        </a:rPr>
                        <a:t>5</a:t>
                      </a:r>
                      <a:endParaRPr kumimoji="0" lang="en-GB" sz="1800" b="0" i="0" u="none" strike="noStrike" cap="none" normalizeH="0" baseline="0" noProof="0">
                        <a:ln>
                          <a:noFill/>
                        </a:ln>
                        <a:solidFill>
                          <a:srgbClr val="000000"/>
                        </a:solidFill>
                        <a:effectLst/>
                        <a:latin typeface="+mn-lt"/>
                        <a:ea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29795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noProof="0" smtClean="0">
                          <a:ln>
                            <a:noFill/>
                          </a:ln>
                          <a:solidFill>
                            <a:srgbClr val="000000"/>
                          </a:solidFill>
                          <a:effectLst/>
                          <a:latin typeface="+mn-lt"/>
                          <a:ea typeface="ＭＳ Ｐゴシック" charset="0"/>
                        </a:rPr>
                        <a:t>Patents</a:t>
                      </a:r>
                      <a:endParaRPr kumimoji="0" lang="en-GB" sz="1800" b="0" i="0" u="none" strike="noStrike" cap="none" normalizeH="0" baseline="0" noProof="0">
                        <a:ln>
                          <a:noFill/>
                        </a:ln>
                        <a:solidFill>
                          <a:srgbClr val="000000"/>
                        </a:solidFill>
                        <a:effectLst/>
                        <a:latin typeface="+mn-lt"/>
                        <a:ea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noProof="0">
                        <a:ln>
                          <a:noFill/>
                        </a:ln>
                        <a:solidFill>
                          <a:srgbClr val="000000"/>
                        </a:solidFill>
                        <a:effectLst/>
                        <a:latin typeface="+mn-lt"/>
                        <a:ea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noProof="0">
                        <a:ln>
                          <a:noFill/>
                        </a:ln>
                        <a:solidFill>
                          <a:srgbClr val="000000"/>
                        </a:solidFill>
                        <a:effectLst/>
                        <a:latin typeface="+mn-lt"/>
                        <a:ea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noProof="0" dirty="0" smtClean="0">
                          <a:ln>
                            <a:noFill/>
                          </a:ln>
                          <a:solidFill>
                            <a:srgbClr val="000000"/>
                          </a:solidFill>
                          <a:effectLst/>
                          <a:latin typeface="+mn-lt"/>
                          <a:ea typeface="ＭＳ Ｐゴシック" charset="0"/>
                        </a:rPr>
                        <a:t>1</a:t>
                      </a:r>
                      <a:endParaRPr kumimoji="0" lang="en-GB" sz="1800" b="0" i="0" u="none" strike="noStrike" cap="none" normalizeH="0" baseline="0" noProof="0" dirty="0">
                        <a:ln>
                          <a:noFill/>
                        </a:ln>
                        <a:solidFill>
                          <a:srgbClr val="000000"/>
                        </a:solidFill>
                        <a:effectLst/>
                        <a:latin typeface="+mn-lt"/>
                        <a:ea typeface="ＭＳ Ｐゴシック"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bl>
          </a:graphicData>
        </a:graphic>
      </p:graphicFrame>
    </p:spTree>
    <p:extLst>
      <p:ext uri="{BB962C8B-B14F-4D97-AF65-F5344CB8AC3E}">
        <p14:creationId xmlns:p14="http://schemas.microsoft.com/office/powerpoint/2010/main" val="365266439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ubrik 1"/>
          <p:cNvSpPr>
            <a:spLocks noGrp="1"/>
          </p:cNvSpPr>
          <p:nvPr>
            <p:ph type="title"/>
          </p:nvPr>
        </p:nvSpPr>
        <p:spPr/>
        <p:txBody>
          <a:bodyPr/>
          <a:lstStyle/>
          <a:p>
            <a:r>
              <a:rPr lang="en-GB" noProof="0" dirty="0" smtClean="0"/>
              <a:t>The Swedish bibliometric funding indicator</a:t>
            </a:r>
          </a:p>
        </p:txBody>
      </p:sp>
      <p:sp>
        <p:nvSpPr>
          <p:cNvPr id="20483" name="Platshållare för innehåll 2"/>
          <p:cNvSpPr>
            <a:spLocks noGrp="1"/>
          </p:cNvSpPr>
          <p:nvPr>
            <p:ph idx="1"/>
          </p:nvPr>
        </p:nvSpPr>
        <p:spPr>
          <a:xfrm>
            <a:off x="557225" y="1749287"/>
            <a:ext cx="7140257" cy="4965837"/>
          </a:xfrm>
        </p:spPr>
        <p:txBody>
          <a:bodyPr/>
          <a:lstStyle/>
          <a:p>
            <a:r>
              <a:rPr lang="en-GB" noProof="0" dirty="0" smtClean="0"/>
              <a:t>Production * Impact</a:t>
            </a:r>
          </a:p>
          <a:p>
            <a:pPr lvl="1"/>
            <a:r>
              <a:rPr lang="en-GB" noProof="0" dirty="0" smtClean="0"/>
              <a:t>Field normalized publications * field normalized citations</a:t>
            </a:r>
          </a:p>
          <a:p>
            <a:r>
              <a:rPr lang="en-GB" noProof="0" dirty="0" smtClean="0"/>
              <a:t>Field normalised citations</a:t>
            </a:r>
          </a:p>
          <a:p>
            <a:pPr lvl="1"/>
            <a:r>
              <a:rPr lang="en-GB" dirty="0" smtClean="0"/>
              <a:t>A conventional bibliometric method exists</a:t>
            </a:r>
          </a:p>
          <a:p>
            <a:r>
              <a:rPr lang="en-GB" noProof="0" dirty="0" smtClean="0"/>
              <a:t>Field normalised publication production</a:t>
            </a:r>
          </a:p>
          <a:p>
            <a:pPr lvl="1"/>
            <a:r>
              <a:rPr lang="en-GB" dirty="0" smtClean="0"/>
              <a:t>No conventional bibliometric method exists</a:t>
            </a:r>
          </a:p>
          <a:p>
            <a:pPr lvl="1"/>
            <a:r>
              <a:rPr lang="en-GB" noProof="0" dirty="0" smtClean="0"/>
              <a:t>New innovative/experimental method was developed by bibliometric researcher/consultant</a:t>
            </a:r>
          </a:p>
        </p:txBody>
      </p:sp>
    </p:spTree>
    <p:extLst>
      <p:ext uri="{BB962C8B-B14F-4D97-AF65-F5344CB8AC3E}">
        <p14:creationId xmlns:p14="http://schemas.microsoft.com/office/powerpoint/2010/main" val="3065460153"/>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ubrik 1"/>
          <p:cNvSpPr>
            <a:spLocks noGrp="1"/>
          </p:cNvSpPr>
          <p:nvPr>
            <p:ph type="title"/>
          </p:nvPr>
        </p:nvSpPr>
        <p:spPr/>
        <p:txBody>
          <a:bodyPr/>
          <a:lstStyle/>
          <a:p>
            <a:r>
              <a:rPr lang="en-GB" noProof="0" dirty="0" smtClean="0"/>
              <a:t>Basic problems with the Swedish indicator</a:t>
            </a:r>
          </a:p>
        </p:txBody>
      </p:sp>
      <p:sp>
        <p:nvSpPr>
          <p:cNvPr id="17411" name="Platshållare för innehåll 2"/>
          <p:cNvSpPr>
            <a:spLocks noGrp="1"/>
          </p:cNvSpPr>
          <p:nvPr>
            <p:ph idx="1"/>
          </p:nvPr>
        </p:nvSpPr>
        <p:spPr>
          <a:xfrm>
            <a:off x="466726" y="1844825"/>
            <a:ext cx="8228578" cy="2807082"/>
          </a:xfrm>
        </p:spPr>
        <p:txBody>
          <a:bodyPr/>
          <a:lstStyle/>
          <a:p>
            <a:r>
              <a:rPr lang="en-GB" dirty="0" smtClean="0"/>
              <a:t>How compare publication volume between different research fields?</a:t>
            </a:r>
          </a:p>
          <a:p>
            <a:r>
              <a:rPr lang="en-GB" dirty="0" smtClean="0"/>
              <a:t>How handle areas with very low visibility in the Thomson database?</a:t>
            </a:r>
          </a:p>
          <a:p>
            <a:pPr lvl="1"/>
            <a:r>
              <a:rPr lang="en-GB" dirty="0" smtClean="0"/>
              <a:t>Arts, humanities and social sciences</a:t>
            </a:r>
          </a:p>
        </p:txBody>
      </p:sp>
      <p:sp>
        <p:nvSpPr>
          <p:cNvPr id="4" name="textruta 3"/>
          <p:cNvSpPr txBox="1"/>
          <p:nvPr/>
        </p:nvSpPr>
        <p:spPr>
          <a:xfrm>
            <a:off x="503898" y="4497898"/>
            <a:ext cx="4834050" cy="954107"/>
          </a:xfrm>
          <a:prstGeom prst="rect">
            <a:avLst/>
          </a:prstGeom>
          <a:solidFill>
            <a:schemeClr val="accent6">
              <a:lumMod val="60000"/>
              <a:lumOff val="40000"/>
            </a:schemeClr>
          </a:solidFill>
          <a:ln>
            <a:solidFill>
              <a:schemeClr val="tx1">
                <a:lumMod val="65000"/>
                <a:lumOff val="35000"/>
              </a:schemeClr>
            </a:solidFill>
          </a:ln>
          <a:effectLst>
            <a:outerShdw blurRad="50800" dist="76200" dir="2700000" algn="tl" rotWithShape="0">
              <a:prstClr val="black">
                <a:alpha val="40000"/>
              </a:prstClr>
            </a:outerShdw>
          </a:effectLst>
        </p:spPr>
        <p:txBody>
          <a:bodyPr wrap="square">
            <a:spAutoFit/>
          </a:bodyPr>
          <a:lstStyle/>
          <a:p>
            <a:pPr>
              <a:defRPr/>
            </a:pPr>
            <a:r>
              <a:rPr lang="en-GB" sz="2800" dirty="0" smtClean="0">
                <a:ea typeface="ＭＳ Ｐゴシック" pitchFamily="-112" charset="-128"/>
              </a:rPr>
              <a:t>We need to add self-registered publication data</a:t>
            </a:r>
            <a:endParaRPr lang="en-GB" sz="2800" b="1" dirty="0">
              <a:ea typeface="ＭＳ Ｐゴシック" pitchFamily="-112" charset="-128"/>
            </a:endParaRPr>
          </a:p>
        </p:txBody>
      </p:sp>
      <p:sp>
        <p:nvSpPr>
          <p:cNvPr id="5" name="Explosion 2 4"/>
          <p:cNvSpPr/>
          <p:nvPr/>
        </p:nvSpPr>
        <p:spPr bwMode="auto">
          <a:xfrm>
            <a:off x="3642972" y="4788368"/>
            <a:ext cx="5475112" cy="2035834"/>
          </a:xfrm>
          <a:prstGeom prst="irregularSeal2">
            <a:avLst/>
          </a:prstGeom>
          <a:solidFill>
            <a:srgbClr val="FFFF00"/>
          </a:solidFill>
          <a:ln w="9525" cap="flat" cmpd="sng" algn="ctr">
            <a:solidFill>
              <a:srgbClr val="C00000"/>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ctr" anchorCtr="0" compatLnSpc="1">
            <a:prstTxWarp prst="textNoShape">
              <a:avLst/>
            </a:prstTxWarp>
          </a:bodyPr>
          <a:lstStyle/>
          <a:p>
            <a:pPr lvl="0" algn="ctr">
              <a:defRPr/>
            </a:pPr>
            <a:r>
              <a:rPr lang="sv-SE" sz="3200" b="1" dirty="0" err="1" smtClean="0">
                <a:solidFill>
                  <a:srgbClr val="000000"/>
                </a:solidFill>
                <a:ea typeface="ＭＳ Ｐゴシック" pitchFamily="-112" charset="-128"/>
              </a:rPr>
              <a:t>SwePub.se</a:t>
            </a:r>
            <a:endParaRPr lang="sv-SE" sz="3200" b="1" dirty="0">
              <a:solidFill>
                <a:srgbClr val="000000"/>
              </a:solidFill>
              <a:ea typeface="ＭＳ Ｐゴシック" pitchFamily="-112" charset="-128"/>
            </a:endParaRPr>
          </a:p>
        </p:txBody>
      </p:sp>
    </p:spTree>
    <p:extLst>
      <p:ext uri="{BB962C8B-B14F-4D97-AF65-F5344CB8AC3E}">
        <p14:creationId xmlns:p14="http://schemas.microsoft.com/office/powerpoint/2010/main" val="3501444545"/>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 calcmode="lin" valueType="num">
                                      <p:cBhvr additive="base">
                                        <p:cTn id="7" dur="500" fill="hold"/>
                                        <p:tgtEl>
                                          <p:spTgt spid="4">
                                            <p:bg/>
                                          </p:spTgt>
                                        </p:tgtEl>
                                        <p:attrNameLst>
                                          <p:attrName>ppt_x</p:attrName>
                                        </p:attrNameLst>
                                      </p:cBhvr>
                                      <p:tavLst>
                                        <p:tav tm="0">
                                          <p:val>
                                            <p:strVal val="#ppt_x"/>
                                          </p:val>
                                        </p:tav>
                                        <p:tav tm="100000">
                                          <p:val>
                                            <p:strVal val="#ppt_x"/>
                                          </p:val>
                                        </p:tav>
                                      </p:tavLst>
                                    </p:anim>
                                    <p:anim calcmode="lin" valueType="num">
                                      <p:cBhvr additive="base">
                                        <p:cTn id="8" dur="500" fill="hold"/>
                                        <p:tgtEl>
                                          <p:spTgt spid="4">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 calcmode="lin" valueType="num">
                                      <p:cBhvr additive="base">
                                        <p:cTn id="11"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animBg="1"/>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en-GB" noProof="0" dirty="0" smtClean="0">
                <a:solidFill>
                  <a:srgbClr val="7030A0"/>
                </a:solidFill>
              </a:rPr>
              <a:t>Thomson</a:t>
            </a:r>
            <a:r>
              <a:rPr lang="en-GB" baseline="0" noProof="0" dirty="0" smtClean="0"/>
              <a:t> + </a:t>
            </a:r>
            <a:r>
              <a:rPr lang="en-GB" baseline="0" noProof="0" dirty="0" smtClean="0">
                <a:solidFill>
                  <a:schemeClr val="accent6"/>
                </a:solidFill>
              </a:rPr>
              <a:t>SwePub</a:t>
            </a:r>
            <a:r>
              <a:rPr lang="en-GB" baseline="0" noProof="0" dirty="0" smtClean="0"/>
              <a:t> = full coverage?</a:t>
            </a:r>
            <a:endParaRPr lang="en-GB" noProof="0" dirty="0"/>
          </a:p>
        </p:txBody>
      </p:sp>
      <p:pic>
        <p:nvPicPr>
          <p:cNvPr id="4" name="Picture 2"/>
          <p:cNvPicPr>
            <a:picLocks noChangeAspect="1" noChangeArrowheads="1"/>
          </p:cNvPicPr>
          <p:nvPr/>
        </p:nvPicPr>
        <p:blipFill>
          <a:blip r:embed="rId2" cstate="print"/>
          <a:srcRect t="10381"/>
          <a:stretch>
            <a:fillRect/>
          </a:stretch>
        </p:blipFill>
        <p:spPr bwMode="auto">
          <a:xfrm>
            <a:off x="501367" y="1655684"/>
            <a:ext cx="7286625" cy="5087937"/>
          </a:xfrm>
          <a:prstGeom prst="rect">
            <a:avLst/>
          </a:prstGeom>
          <a:noFill/>
          <a:ln w="9525">
            <a:noFill/>
            <a:miter lim="800000"/>
            <a:headEnd/>
            <a:tailEnd/>
          </a:ln>
        </p:spPr>
      </p:pic>
      <p:grpSp>
        <p:nvGrpSpPr>
          <p:cNvPr id="3" name="Grupp 19"/>
          <p:cNvGrpSpPr/>
          <p:nvPr/>
        </p:nvGrpSpPr>
        <p:grpSpPr>
          <a:xfrm>
            <a:off x="1403822" y="1904467"/>
            <a:ext cx="6013523" cy="3040743"/>
            <a:chOff x="1974018" y="1748971"/>
            <a:chExt cx="6013523" cy="3040743"/>
          </a:xfrm>
        </p:grpSpPr>
        <p:grpSp>
          <p:nvGrpSpPr>
            <p:cNvPr id="18" name="Grupp 17"/>
            <p:cNvGrpSpPr/>
            <p:nvPr/>
          </p:nvGrpSpPr>
          <p:grpSpPr>
            <a:xfrm>
              <a:off x="1974018" y="1748971"/>
              <a:ext cx="6013523" cy="3040743"/>
              <a:chOff x="1974018" y="1748971"/>
              <a:chExt cx="6013523" cy="3040743"/>
            </a:xfrm>
            <a:solidFill>
              <a:schemeClr val="accent6">
                <a:lumMod val="40000"/>
                <a:lumOff val="60000"/>
              </a:schemeClr>
            </a:solidFill>
          </p:grpSpPr>
          <p:sp>
            <p:nvSpPr>
              <p:cNvPr id="5" name="Rektangel 4"/>
              <p:cNvSpPr/>
              <p:nvPr/>
            </p:nvSpPr>
            <p:spPr bwMode="auto">
              <a:xfrm>
                <a:off x="5145315" y="1899821"/>
                <a:ext cx="207920" cy="1118307"/>
              </a:xfrm>
              <a:prstGeom prst="rect">
                <a:avLst/>
              </a:prstGeom>
              <a:grpFill/>
              <a:ln w="952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10000"/>
                  </a:lnSpc>
                  <a:spcBef>
                    <a:spcPct val="10000"/>
                  </a:spcBef>
                  <a:spcAft>
                    <a:spcPct val="0"/>
                  </a:spcAft>
                  <a:buClr>
                    <a:schemeClr val="folHlink"/>
                  </a:buClr>
                  <a:buSzPct val="50000"/>
                  <a:buFont typeface="Wingdings" pitchFamily="2" charset="2"/>
                  <a:buChar char="n"/>
                  <a:tabLst/>
                </a:pPr>
                <a:endParaRPr kumimoji="1" lang="sv-SE" sz="1200" b="0" i="0" u="none" strike="noStrike" cap="none" normalizeH="0" baseline="0" dirty="0" smtClean="0">
                  <a:ln>
                    <a:noFill/>
                  </a:ln>
                  <a:solidFill>
                    <a:schemeClr val="tx1"/>
                  </a:solidFill>
                  <a:effectLst/>
                  <a:latin typeface="Tahoma" pitchFamily="34" charset="0"/>
                </a:endParaRPr>
              </a:p>
            </p:txBody>
          </p:sp>
          <p:sp>
            <p:nvSpPr>
              <p:cNvPr id="6" name="Rektangel 5"/>
              <p:cNvSpPr/>
              <p:nvPr/>
            </p:nvSpPr>
            <p:spPr bwMode="auto">
              <a:xfrm>
                <a:off x="3563292" y="1814286"/>
                <a:ext cx="207920" cy="398318"/>
              </a:xfrm>
              <a:prstGeom prst="rect">
                <a:avLst/>
              </a:prstGeom>
              <a:grpFill/>
              <a:ln w="952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10000"/>
                  </a:lnSpc>
                  <a:spcBef>
                    <a:spcPct val="10000"/>
                  </a:spcBef>
                  <a:spcAft>
                    <a:spcPct val="0"/>
                  </a:spcAft>
                  <a:buClr>
                    <a:schemeClr val="folHlink"/>
                  </a:buClr>
                  <a:buSzPct val="50000"/>
                  <a:buFont typeface="Wingdings" pitchFamily="2" charset="2"/>
                  <a:buChar char="n"/>
                  <a:tabLst/>
                </a:pPr>
                <a:endParaRPr kumimoji="1" lang="sv-SE" sz="1200" b="0" i="0" u="none" strike="noStrike" cap="none" normalizeH="0" baseline="0" smtClean="0">
                  <a:ln>
                    <a:noFill/>
                  </a:ln>
                  <a:solidFill>
                    <a:schemeClr val="tx1"/>
                  </a:solidFill>
                  <a:effectLst/>
                  <a:latin typeface="Tahoma" pitchFamily="34" charset="0"/>
                </a:endParaRPr>
              </a:p>
            </p:txBody>
          </p:sp>
          <p:sp>
            <p:nvSpPr>
              <p:cNvPr id="7" name="Rektangel 6"/>
              <p:cNvSpPr/>
              <p:nvPr/>
            </p:nvSpPr>
            <p:spPr bwMode="auto">
              <a:xfrm>
                <a:off x="4078583" y="1859380"/>
                <a:ext cx="207920" cy="398318"/>
              </a:xfrm>
              <a:prstGeom prst="rect">
                <a:avLst/>
              </a:prstGeom>
              <a:grpFill/>
              <a:ln w="952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10000"/>
                  </a:lnSpc>
                  <a:spcBef>
                    <a:spcPct val="10000"/>
                  </a:spcBef>
                  <a:spcAft>
                    <a:spcPct val="0"/>
                  </a:spcAft>
                  <a:buClr>
                    <a:schemeClr val="folHlink"/>
                  </a:buClr>
                  <a:buSzPct val="50000"/>
                  <a:buFont typeface="Wingdings" pitchFamily="2" charset="2"/>
                  <a:buChar char="n"/>
                  <a:tabLst/>
                </a:pPr>
                <a:endParaRPr kumimoji="1" lang="sv-SE" sz="1200" b="0" i="0" u="none" strike="noStrike" cap="none" normalizeH="0" baseline="0" dirty="0" smtClean="0">
                  <a:ln>
                    <a:noFill/>
                  </a:ln>
                  <a:solidFill>
                    <a:schemeClr val="tx1"/>
                  </a:solidFill>
                  <a:effectLst/>
                  <a:latin typeface="Tahoma" pitchFamily="34" charset="0"/>
                </a:endParaRPr>
              </a:p>
            </p:txBody>
          </p:sp>
          <p:sp>
            <p:nvSpPr>
              <p:cNvPr id="8" name="Rektangel 7"/>
              <p:cNvSpPr/>
              <p:nvPr/>
            </p:nvSpPr>
            <p:spPr bwMode="auto">
              <a:xfrm>
                <a:off x="3040791" y="1850571"/>
                <a:ext cx="207920" cy="129812"/>
              </a:xfrm>
              <a:prstGeom prst="rect">
                <a:avLst/>
              </a:prstGeom>
              <a:grpFill/>
              <a:ln w="952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10000"/>
                  </a:lnSpc>
                  <a:spcBef>
                    <a:spcPct val="10000"/>
                  </a:spcBef>
                  <a:spcAft>
                    <a:spcPct val="0"/>
                  </a:spcAft>
                  <a:buClr>
                    <a:schemeClr val="folHlink"/>
                  </a:buClr>
                  <a:buSzPct val="50000"/>
                  <a:buFont typeface="Wingdings" pitchFamily="2" charset="2"/>
                  <a:buChar char="n"/>
                  <a:tabLst/>
                </a:pPr>
                <a:endParaRPr kumimoji="1" lang="sv-SE" sz="1200" b="0" i="0" u="none" strike="noStrike" cap="none" normalizeH="0" baseline="0" smtClean="0">
                  <a:ln>
                    <a:noFill/>
                  </a:ln>
                  <a:solidFill>
                    <a:schemeClr val="tx1"/>
                  </a:solidFill>
                  <a:effectLst/>
                  <a:latin typeface="Tahoma" pitchFamily="34" charset="0"/>
                </a:endParaRPr>
              </a:p>
            </p:txBody>
          </p:sp>
          <p:sp>
            <p:nvSpPr>
              <p:cNvPr id="9" name="Rektangel 8"/>
              <p:cNvSpPr/>
              <p:nvPr/>
            </p:nvSpPr>
            <p:spPr bwMode="auto">
              <a:xfrm>
                <a:off x="2503776" y="1763486"/>
                <a:ext cx="207920" cy="93528"/>
              </a:xfrm>
              <a:prstGeom prst="rect">
                <a:avLst/>
              </a:prstGeom>
              <a:grpFill/>
              <a:ln w="952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10000"/>
                  </a:lnSpc>
                  <a:spcBef>
                    <a:spcPct val="10000"/>
                  </a:spcBef>
                  <a:spcAft>
                    <a:spcPct val="0"/>
                  </a:spcAft>
                  <a:buClr>
                    <a:schemeClr val="folHlink"/>
                  </a:buClr>
                  <a:buSzPct val="50000"/>
                  <a:buFont typeface="Wingdings" pitchFamily="2" charset="2"/>
                  <a:buChar char="n"/>
                  <a:tabLst/>
                </a:pPr>
                <a:endParaRPr kumimoji="1" lang="sv-SE" sz="1200" b="0" i="0" u="none" strike="noStrike" cap="none" normalizeH="0" baseline="0" smtClean="0">
                  <a:ln>
                    <a:noFill/>
                  </a:ln>
                  <a:solidFill>
                    <a:schemeClr val="tx1"/>
                  </a:solidFill>
                  <a:effectLst/>
                  <a:latin typeface="Tahoma" pitchFamily="34" charset="0"/>
                </a:endParaRPr>
              </a:p>
            </p:txBody>
          </p:sp>
          <p:sp>
            <p:nvSpPr>
              <p:cNvPr id="10" name="Rektangel 9"/>
              <p:cNvSpPr/>
              <p:nvPr/>
            </p:nvSpPr>
            <p:spPr bwMode="auto">
              <a:xfrm>
                <a:off x="1974018" y="1748971"/>
                <a:ext cx="207920" cy="93528"/>
              </a:xfrm>
              <a:prstGeom prst="rect">
                <a:avLst/>
              </a:prstGeom>
              <a:grpFill/>
              <a:ln w="952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10000"/>
                  </a:lnSpc>
                  <a:spcBef>
                    <a:spcPct val="10000"/>
                  </a:spcBef>
                  <a:spcAft>
                    <a:spcPct val="0"/>
                  </a:spcAft>
                  <a:buClr>
                    <a:schemeClr val="folHlink"/>
                  </a:buClr>
                  <a:buSzPct val="50000"/>
                  <a:buFont typeface="Wingdings" pitchFamily="2" charset="2"/>
                  <a:buChar char="n"/>
                  <a:tabLst/>
                </a:pPr>
                <a:endParaRPr kumimoji="1" lang="sv-SE" sz="1200" b="0" i="0" u="none" strike="noStrike" cap="none" normalizeH="0" baseline="0" smtClean="0">
                  <a:ln>
                    <a:noFill/>
                  </a:ln>
                  <a:solidFill>
                    <a:schemeClr val="tx1"/>
                  </a:solidFill>
                  <a:effectLst/>
                  <a:latin typeface="Tahoma" pitchFamily="34" charset="0"/>
                </a:endParaRPr>
              </a:p>
            </p:txBody>
          </p:sp>
          <p:sp>
            <p:nvSpPr>
              <p:cNvPr id="11" name="Rektangel 10"/>
              <p:cNvSpPr/>
              <p:nvPr/>
            </p:nvSpPr>
            <p:spPr bwMode="auto">
              <a:xfrm>
                <a:off x="4615557" y="1872343"/>
                <a:ext cx="207920" cy="775681"/>
              </a:xfrm>
              <a:prstGeom prst="rect">
                <a:avLst/>
              </a:prstGeom>
              <a:grpFill/>
              <a:ln w="952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10000"/>
                  </a:lnSpc>
                  <a:spcBef>
                    <a:spcPct val="10000"/>
                  </a:spcBef>
                  <a:spcAft>
                    <a:spcPct val="0"/>
                  </a:spcAft>
                  <a:buClr>
                    <a:schemeClr val="folHlink"/>
                  </a:buClr>
                  <a:buSzPct val="50000"/>
                  <a:buFont typeface="Wingdings" pitchFamily="2" charset="2"/>
                  <a:buChar char="n"/>
                  <a:tabLst/>
                </a:pPr>
                <a:endParaRPr kumimoji="1" lang="sv-SE" sz="1200" b="0" i="0" u="none" strike="noStrike" cap="none" normalizeH="0" baseline="0" smtClean="0">
                  <a:ln>
                    <a:noFill/>
                  </a:ln>
                  <a:solidFill>
                    <a:schemeClr val="tx1"/>
                  </a:solidFill>
                  <a:effectLst/>
                  <a:latin typeface="Tahoma" pitchFamily="34" charset="0"/>
                </a:endParaRPr>
              </a:p>
            </p:txBody>
          </p:sp>
          <p:sp>
            <p:nvSpPr>
              <p:cNvPr id="12" name="Rektangel 11"/>
              <p:cNvSpPr/>
              <p:nvPr/>
            </p:nvSpPr>
            <p:spPr bwMode="auto">
              <a:xfrm>
                <a:off x="5667822" y="2066735"/>
                <a:ext cx="207920" cy="1118307"/>
              </a:xfrm>
              <a:prstGeom prst="rect">
                <a:avLst/>
              </a:prstGeom>
              <a:grpFill/>
              <a:ln w="952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10000"/>
                  </a:lnSpc>
                  <a:spcBef>
                    <a:spcPct val="10000"/>
                  </a:spcBef>
                  <a:spcAft>
                    <a:spcPct val="0"/>
                  </a:spcAft>
                  <a:buClr>
                    <a:schemeClr val="folHlink"/>
                  </a:buClr>
                  <a:buSzPct val="50000"/>
                  <a:buFont typeface="Wingdings" pitchFamily="2" charset="2"/>
                  <a:buChar char="n"/>
                  <a:tabLst/>
                </a:pPr>
                <a:endParaRPr kumimoji="1" lang="sv-SE" sz="1200" b="0" i="0" u="none" strike="noStrike" cap="none" normalizeH="0" baseline="0" smtClean="0">
                  <a:ln>
                    <a:noFill/>
                  </a:ln>
                  <a:solidFill>
                    <a:schemeClr val="tx1"/>
                  </a:solidFill>
                  <a:effectLst/>
                  <a:latin typeface="Tahoma" pitchFamily="34" charset="0"/>
                </a:endParaRPr>
              </a:p>
            </p:txBody>
          </p:sp>
          <p:sp>
            <p:nvSpPr>
              <p:cNvPr id="13" name="Rektangel 12"/>
              <p:cNvSpPr/>
              <p:nvPr/>
            </p:nvSpPr>
            <p:spPr bwMode="auto">
              <a:xfrm>
                <a:off x="6190329" y="1865087"/>
                <a:ext cx="207920" cy="1472356"/>
              </a:xfrm>
              <a:prstGeom prst="rect">
                <a:avLst/>
              </a:prstGeom>
              <a:grpFill/>
              <a:ln w="952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10000"/>
                  </a:lnSpc>
                  <a:spcBef>
                    <a:spcPct val="10000"/>
                  </a:spcBef>
                  <a:spcAft>
                    <a:spcPct val="0"/>
                  </a:spcAft>
                  <a:buClr>
                    <a:schemeClr val="folHlink"/>
                  </a:buClr>
                  <a:buSzPct val="50000"/>
                  <a:buFont typeface="Wingdings" pitchFamily="2" charset="2"/>
                  <a:buChar char="n"/>
                  <a:tabLst/>
                </a:pPr>
                <a:endParaRPr kumimoji="1" lang="sv-SE" sz="1200" b="0" i="0" u="none" strike="noStrike" cap="none" normalizeH="0" baseline="0" smtClean="0">
                  <a:ln>
                    <a:noFill/>
                  </a:ln>
                  <a:solidFill>
                    <a:schemeClr val="tx1"/>
                  </a:solidFill>
                  <a:effectLst/>
                  <a:latin typeface="Tahoma" pitchFamily="34" charset="0"/>
                </a:endParaRPr>
              </a:p>
            </p:txBody>
          </p:sp>
          <p:sp>
            <p:nvSpPr>
              <p:cNvPr id="14" name="Rektangel 13"/>
              <p:cNvSpPr/>
              <p:nvPr/>
            </p:nvSpPr>
            <p:spPr bwMode="auto">
              <a:xfrm>
                <a:off x="6727350" y="1946462"/>
                <a:ext cx="207920" cy="1472356"/>
              </a:xfrm>
              <a:prstGeom prst="rect">
                <a:avLst/>
              </a:prstGeom>
              <a:grpFill/>
              <a:ln w="952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10000"/>
                  </a:lnSpc>
                  <a:spcBef>
                    <a:spcPct val="10000"/>
                  </a:spcBef>
                  <a:spcAft>
                    <a:spcPct val="0"/>
                  </a:spcAft>
                  <a:buClr>
                    <a:schemeClr val="folHlink"/>
                  </a:buClr>
                  <a:buSzPct val="50000"/>
                  <a:buFont typeface="Wingdings" pitchFamily="2" charset="2"/>
                  <a:buChar char="n"/>
                  <a:tabLst/>
                </a:pPr>
                <a:endParaRPr kumimoji="1" lang="sv-SE" sz="1200" b="0" i="0" u="none" strike="noStrike" cap="none" normalizeH="0" baseline="0" smtClean="0">
                  <a:ln>
                    <a:noFill/>
                  </a:ln>
                  <a:solidFill>
                    <a:schemeClr val="tx1"/>
                  </a:solidFill>
                  <a:effectLst/>
                  <a:latin typeface="Tahoma" pitchFamily="34" charset="0"/>
                </a:endParaRPr>
              </a:p>
            </p:txBody>
          </p:sp>
          <p:sp>
            <p:nvSpPr>
              <p:cNvPr id="15" name="Rektangel 14"/>
              <p:cNvSpPr/>
              <p:nvPr/>
            </p:nvSpPr>
            <p:spPr bwMode="auto">
              <a:xfrm>
                <a:off x="7249857" y="1879600"/>
                <a:ext cx="207920" cy="2619829"/>
              </a:xfrm>
              <a:prstGeom prst="rect">
                <a:avLst/>
              </a:prstGeom>
              <a:grpFill/>
              <a:ln w="952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10000"/>
                  </a:lnSpc>
                  <a:spcBef>
                    <a:spcPct val="10000"/>
                  </a:spcBef>
                  <a:spcAft>
                    <a:spcPct val="0"/>
                  </a:spcAft>
                  <a:buClr>
                    <a:schemeClr val="folHlink"/>
                  </a:buClr>
                  <a:buSzPct val="50000"/>
                  <a:buFont typeface="Wingdings" pitchFamily="2" charset="2"/>
                  <a:buChar char="n"/>
                  <a:tabLst/>
                </a:pPr>
                <a:endParaRPr kumimoji="1" lang="sv-SE" sz="1200" b="0" i="0" u="none" strike="noStrike" cap="none" normalizeH="0" baseline="0" smtClean="0">
                  <a:ln>
                    <a:noFill/>
                  </a:ln>
                  <a:solidFill>
                    <a:schemeClr val="tx1"/>
                  </a:solidFill>
                  <a:effectLst/>
                  <a:latin typeface="Tahoma" pitchFamily="34" charset="0"/>
                </a:endParaRPr>
              </a:p>
            </p:txBody>
          </p:sp>
          <p:sp>
            <p:nvSpPr>
              <p:cNvPr id="16" name="Rektangel 15"/>
              <p:cNvSpPr/>
              <p:nvPr/>
            </p:nvSpPr>
            <p:spPr bwMode="auto">
              <a:xfrm>
                <a:off x="7779621" y="1778000"/>
                <a:ext cx="207920" cy="3011714"/>
              </a:xfrm>
              <a:prstGeom prst="rect">
                <a:avLst/>
              </a:prstGeom>
              <a:grpFill/>
              <a:ln w="952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10000"/>
                  </a:lnSpc>
                  <a:spcBef>
                    <a:spcPct val="10000"/>
                  </a:spcBef>
                  <a:spcAft>
                    <a:spcPct val="0"/>
                  </a:spcAft>
                  <a:buClr>
                    <a:schemeClr val="folHlink"/>
                  </a:buClr>
                  <a:buSzPct val="50000"/>
                  <a:buFont typeface="Wingdings" pitchFamily="2" charset="2"/>
                  <a:buChar char="n"/>
                  <a:tabLst/>
                </a:pPr>
                <a:endParaRPr kumimoji="1" lang="sv-SE" sz="1200" b="0" i="0" u="none" strike="noStrike" cap="none" normalizeH="0" baseline="0" smtClean="0">
                  <a:ln>
                    <a:noFill/>
                  </a:ln>
                  <a:solidFill>
                    <a:schemeClr val="tx1"/>
                  </a:solidFill>
                  <a:effectLst/>
                  <a:latin typeface="Tahoma" pitchFamily="34" charset="0"/>
                </a:endParaRPr>
              </a:p>
            </p:txBody>
          </p:sp>
        </p:grpSp>
        <p:sp>
          <p:nvSpPr>
            <p:cNvPr id="17" name="textruta 16"/>
            <p:cNvSpPr txBox="1"/>
            <p:nvPr/>
          </p:nvSpPr>
          <p:spPr>
            <a:xfrm>
              <a:off x="5602941" y="2474260"/>
              <a:ext cx="1506880" cy="369332"/>
            </a:xfrm>
            <a:prstGeom prst="rect">
              <a:avLst/>
            </a:prstGeom>
            <a:solidFill>
              <a:schemeClr val="accent6">
                <a:lumMod val="20000"/>
                <a:lumOff val="80000"/>
              </a:schemeClr>
            </a:solidFill>
          </p:spPr>
          <p:txBody>
            <a:bodyPr wrap="none" rtlCol="0">
              <a:spAutoFit/>
            </a:bodyPr>
            <a:lstStyle/>
            <a:p>
              <a:r>
                <a:rPr lang="sv-SE" dirty="0" smtClean="0"/>
                <a:t>SwePub data</a:t>
              </a:r>
              <a:endParaRPr lang="sv-SE" dirty="0"/>
            </a:p>
          </p:txBody>
        </p:sp>
        <p:sp>
          <p:nvSpPr>
            <p:cNvPr id="19" name="textruta 18"/>
            <p:cNvSpPr txBox="1"/>
            <p:nvPr/>
          </p:nvSpPr>
          <p:spPr>
            <a:xfrm>
              <a:off x="3048000" y="3487272"/>
              <a:ext cx="1643712" cy="369332"/>
            </a:xfrm>
            <a:prstGeom prst="rect">
              <a:avLst/>
            </a:prstGeom>
            <a:solidFill>
              <a:schemeClr val="tx2">
                <a:lumMod val="20000"/>
                <a:lumOff val="80000"/>
              </a:schemeClr>
            </a:solidFill>
          </p:spPr>
          <p:txBody>
            <a:bodyPr wrap="none" rtlCol="0">
              <a:spAutoFit/>
            </a:bodyPr>
            <a:lstStyle/>
            <a:p>
              <a:r>
                <a:rPr lang="sv-SE" dirty="0" smtClean="0"/>
                <a:t>Thomson data</a:t>
              </a:r>
              <a:endParaRPr lang="sv-SE" dirty="0"/>
            </a:p>
          </p:txBody>
        </p:sp>
      </p:grpSp>
    </p:spTree>
    <p:extLst>
      <p:ext uri="{BB962C8B-B14F-4D97-AF65-F5344CB8AC3E}">
        <p14:creationId xmlns:p14="http://schemas.microsoft.com/office/powerpoint/2010/main" val="1781368584"/>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Standardtema">
  <a:themeElements>
    <a:clrScheme name="KB_PPT_Mall 4">
      <a:dk1>
        <a:srgbClr val="000000"/>
      </a:dk1>
      <a:lt1>
        <a:srgbClr val="FFFFFF"/>
      </a:lt1>
      <a:dk2>
        <a:srgbClr val="000000"/>
      </a:dk2>
      <a:lt2>
        <a:srgbClr val="B2B2B2"/>
      </a:lt2>
      <a:accent1>
        <a:srgbClr val="B9CB00"/>
      </a:accent1>
      <a:accent2>
        <a:srgbClr val="009EE0"/>
      </a:accent2>
      <a:accent3>
        <a:srgbClr val="FFFFFF"/>
      </a:accent3>
      <a:accent4>
        <a:srgbClr val="000000"/>
      </a:accent4>
      <a:accent5>
        <a:srgbClr val="D9E2AA"/>
      </a:accent5>
      <a:accent6>
        <a:srgbClr val="008FCB"/>
      </a:accent6>
      <a:hlink>
        <a:srgbClr val="E2007A"/>
      </a:hlink>
      <a:folHlink>
        <a:srgbClr val="F29400"/>
      </a:folHlink>
    </a:clrScheme>
    <a:fontScheme name="KB_PPT_Mall">
      <a:majorFont>
        <a:latin typeface="Georgi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KB_PPT_Mall 1">
        <a:dk1>
          <a:srgbClr val="000000"/>
        </a:dk1>
        <a:lt1>
          <a:srgbClr val="FFFFFF"/>
        </a:lt1>
        <a:dk2>
          <a:srgbClr val="000000"/>
        </a:dk2>
        <a:lt2>
          <a:srgbClr val="B2B2B2"/>
        </a:lt2>
        <a:accent1>
          <a:srgbClr val="F29400"/>
        </a:accent1>
        <a:accent2>
          <a:srgbClr val="B9CB00"/>
        </a:accent2>
        <a:accent3>
          <a:srgbClr val="FFFFFF"/>
        </a:accent3>
        <a:accent4>
          <a:srgbClr val="000000"/>
        </a:accent4>
        <a:accent5>
          <a:srgbClr val="F7C8AA"/>
        </a:accent5>
        <a:accent6>
          <a:srgbClr val="A7B800"/>
        </a:accent6>
        <a:hlink>
          <a:srgbClr val="009EE0"/>
        </a:hlink>
        <a:folHlink>
          <a:srgbClr val="E2007A"/>
        </a:folHlink>
      </a:clrScheme>
      <a:clrMap bg1="lt1" tx1="dk1" bg2="lt2" tx2="dk2" accent1="accent1" accent2="accent2" accent3="accent3" accent4="accent4" accent5="accent5" accent6="accent6" hlink="hlink" folHlink="folHlink"/>
    </a:extraClrScheme>
    <a:extraClrScheme>
      <a:clrScheme name="KB_PPT_Mall 2">
        <a:dk1>
          <a:srgbClr val="000000"/>
        </a:dk1>
        <a:lt1>
          <a:srgbClr val="FFFFFF"/>
        </a:lt1>
        <a:dk2>
          <a:srgbClr val="000000"/>
        </a:dk2>
        <a:lt2>
          <a:srgbClr val="B2B2B2"/>
        </a:lt2>
        <a:accent1>
          <a:srgbClr val="E2007A"/>
        </a:accent1>
        <a:accent2>
          <a:srgbClr val="B9CB00"/>
        </a:accent2>
        <a:accent3>
          <a:srgbClr val="FFFFFF"/>
        </a:accent3>
        <a:accent4>
          <a:srgbClr val="000000"/>
        </a:accent4>
        <a:accent5>
          <a:srgbClr val="EEAABE"/>
        </a:accent5>
        <a:accent6>
          <a:srgbClr val="A7B800"/>
        </a:accent6>
        <a:hlink>
          <a:srgbClr val="009EE0"/>
        </a:hlink>
        <a:folHlink>
          <a:srgbClr val="F29400"/>
        </a:folHlink>
      </a:clrScheme>
      <a:clrMap bg1="lt1" tx1="dk1" bg2="lt2" tx2="dk2" accent1="accent1" accent2="accent2" accent3="accent3" accent4="accent4" accent5="accent5" accent6="accent6" hlink="hlink" folHlink="folHlink"/>
    </a:extraClrScheme>
    <a:extraClrScheme>
      <a:clrScheme name="KB_PPT_Mall 3">
        <a:dk1>
          <a:srgbClr val="000000"/>
        </a:dk1>
        <a:lt1>
          <a:srgbClr val="FFFFFF"/>
        </a:lt1>
        <a:dk2>
          <a:srgbClr val="000000"/>
        </a:dk2>
        <a:lt2>
          <a:srgbClr val="B2B2B2"/>
        </a:lt2>
        <a:accent1>
          <a:srgbClr val="009EE0"/>
        </a:accent1>
        <a:accent2>
          <a:srgbClr val="B9CB00"/>
        </a:accent2>
        <a:accent3>
          <a:srgbClr val="FFFFFF"/>
        </a:accent3>
        <a:accent4>
          <a:srgbClr val="000000"/>
        </a:accent4>
        <a:accent5>
          <a:srgbClr val="AACCED"/>
        </a:accent5>
        <a:accent6>
          <a:srgbClr val="A7B800"/>
        </a:accent6>
        <a:hlink>
          <a:srgbClr val="E2007A"/>
        </a:hlink>
        <a:folHlink>
          <a:srgbClr val="F29400"/>
        </a:folHlink>
      </a:clrScheme>
      <a:clrMap bg1="lt1" tx1="dk1" bg2="lt2" tx2="dk2" accent1="accent1" accent2="accent2" accent3="accent3" accent4="accent4" accent5="accent5" accent6="accent6" hlink="hlink" folHlink="folHlink"/>
    </a:extraClrScheme>
    <a:extraClrScheme>
      <a:clrScheme name="KB_PPT_Mall 4">
        <a:dk1>
          <a:srgbClr val="000000"/>
        </a:dk1>
        <a:lt1>
          <a:srgbClr val="FFFFFF"/>
        </a:lt1>
        <a:dk2>
          <a:srgbClr val="000000"/>
        </a:dk2>
        <a:lt2>
          <a:srgbClr val="B2B2B2"/>
        </a:lt2>
        <a:accent1>
          <a:srgbClr val="B9CB00"/>
        </a:accent1>
        <a:accent2>
          <a:srgbClr val="009EE0"/>
        </a:accent2>
        <a:accent3>
          <a:srgbClr val="FFFFFF"/>
        </a:accent3>
        <a:accent4>
          <a:srgbClr val="000000"/>
        </a:accent4>
        <a:accent5>
          <a:srgbClr val="D9E2AA"/>
        </a:accent5>
        <a:accent6>
          <a:srgbClr val="008FCB"/>
        </a:accent6>
        <a:hlink>
          <a:srgbClr val="E2007A"/>
        </a:hlink>
        <a:folHlink>
          <a:srgbClr val="F29400"/>
        </a:folHlink>
      </a:clrScheme>
      <a:clrMap bg1="lt1" tx1="dk1" bg2="lt2" tx2="dk2" accent1="accent1" accent2="accent2" accent3="accent3" accent4="accent4" accent5="accent5" accent6="accent6" hlink="hlink" folHlink="folHlink"/>
    </a:extraClrScheme>
    <a:extraClrScheme>
      <a:clrScheme name="KB_PPT_Mall 5">
        <a:dk1>
          <a:srgbClr val="000000"/>
        </a:dk1>
        <a:lt1>
          <a:srgbClr val="FFFFFF"/>
        </a:lt1>
        <a:dk2>
          <a:srgbClr val="000000"/>
        </a:dk2>
        <a:lt2>
          <a:srgbClr val="B2B2B2"/>
        </a:lt2>
        <a:accent1>
          <a:srgbClr val="000000"/>
        </a:accent1>
        <a:accent2>
          <a:srgbClr val="009EE0"/>
        </a:accent2>
        <a:accent3>
          <a:srgbClr val="FFFFFF"/>
        </a:accent3>
        <a:accent4>
          <a:srgbClr val="000000"/>
        </a:accent4>
        <a:accent5>
          <a:srgbClr val="AAAAAA"/>
        </a:accent5>
        <a:accent6>
          <a:srgbClr val="008FCB"/>
        </a:accent6>
        <a:hlink>
          <a:srgbClr val="E2007A"/>
        </a:hlink>
        <a:folHlink>
          <a:srgbClr val="F294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Standardtema.thmx</Template>
  <TotalTime>4321</TotalTime>
  <Words>1878</Words>
  <Application>Microsoft Macintosh PowerPoint</Application>
  <PresentationFormat>Bildspel på skärmen (4:3)</PresentationFormat>
  <Paragraphs>291</Paragraphs>
  <Slides>33</Slides>
  <Notes>14</Notes>
  <HiddenSlides>0</HiddenSlides>
  <MMClips>0</MMClips>
  <ScaleCrop>false</ScaleCrop>
  <HeadingPairs>
    <vt:vector size="4" baseType="variant">
      <vt:variant>
        <vt:lpstr>Tema</vt:lpstr>
      </vt:variant>
      <vt:variant>
        <vt:i4>1</vt:i4>
      </vt:variant>
      <vt:variant>
        <vt:lpstr>Bildrubriker</vt:lpstr>
      </vt:variant>
      <vt:variant>
        <vt:i4>33</vt:i4>
      </vt:variant>
    </vt:vector>
  </HeadingPairs>
  <TitlesOfParts>
    <vt:vector size="34" baseType="lpstr">
      <vt:lpstr>Standardtema</vt:lpstr>
      <vt:lpstr>Bibliometrics  for research evaluation</vt:lpstr>
      <vt:lpstr>Parts of the bibliometrics session</vt:lpstr>
      <vt:lpstr>Bibliometrics – statistics on publications</vt:lpstr>
      <vt:lpstr>Commercial data sources for bibliometrics</vt:lpstr>
      <vt:lpstr>Institutional database (CRIS) for bibliometrics</vt:lpstr>
      <vt:lpstr>Differing conditions for different research fields</vt:lpstr>
      <vt:lpstr>Visibility of scientific publishing in Thomson database</vt:lpstr>
      <vt:lpstr>Citations – a skewed distribution</vt:lpstr>
      <vt:lpstr>Citations in relation to publication type and age</vt:lpstr>
      <vt:lpstr>Citations in relation to research field and age</vt:lpstr>
      <vt:lpstr>Field normalized citation rate (cf "crown")</vt:lpstr>
      <vt:lpstr>Summary: Commonly used bibliometric indicators</vt:lpstr>
      <vt:lpstr>Visualizations of bibliometric relation networks</vt:lpstr>
      <vt:lpstr>Does bibliometrics measure research quality?</vt:lpstr>
      <vt:lpstr>Methodological issues in bibliometric studies</vt:lpstr>
      <vt:lpstr>Inherent noise in the data material</vt:lpstr>
      <vt:lpstr>Citation mean is affected by a few publications</vt:lpstr>
      <vt:lpstr>A study of noise in time series of cf</vt:lpstr>
      <vt:lpstr>Correlation between publication count and  noise level in field normalised citation rate</vt:lpstr>
      <vt:lpstr>Does bibliometrics measure research quality?</vt:lpstr>
      <vt:lpstr>How should bibliometrics be used?</vt:lpstr>
      <vt:lpstr>Using bibliometrics as performance metrics</vt:lpstr>
      <vt:lpstr>Discussion: Why a hausse on bibliometrics?</vt:lpstr>
      <vt:lpstr>Thanks for your attention! Questions?</vt:lpstr>
      <vt:lpstr>Nordic national models for funding based on bibliometrics </vt:lpstr>
      <vt:lpstr>An overview of Nordic funding models</vt:lpstr>
      <vt:lpstr>The Norwegian publication channel model</vt:lpstr>
      <vt:lpstr>Publication channels divided into two levels</vt:lpstr>
      <vt:lpstr>Publication points in the Norwegian system</vt:lpstr>
      <vt:lpstr>Bibliometric funding model in Denmark</vt:lpstr>
      <vt:lpstr>The Swedish bibliometric funding indicator</vt:lpstr>
      <vt:lpstr>Basic problems with the Swedish indicator</vt:lpstr>
      <vt:lpstr>Thomson + SwePub = full coverage?</vt:lpstr>
    </vt:vector>
  </TitlesOfParts>
  <Company>Vetenskapsrådet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Mäter bibliometri forskningskvalitet?</dc:title>
  <dc:creator>Ulf Kronman</dc:creator>
  <cp:lastModifiedBy>Ulf Kronman</cp:lastModifiedBy>
  <cp:revision>491</cp:revision>
  <dcterms:created xsi:type="dcterms:W3CDTF">2009-10-09T06:59:57Z</dcterms:created>
  <dcterms:modified xsi:type="dcterms:W3CDTF">2012-09-08T06:13:49Z</dcterms:modified>
</cp:coreProperties>
</file>