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03" r:id="rId1"/>
  </p:sldMasterIdLst>
  <p:sldIdLst>
    <p:sldId id="256" r:id="rId2"/>
    <p:sldId id="258" r:id="rId3"/>
    <p:sldId id="261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80" r:id="rId14"/>
    <p:sldId id="272" r:id="rId15"/>
    <p:sldId id="273" r:id="rId16"/>
    <p:sldId id="278" r:id="rId17"/>
    <p:sldId id="279" r:id="rId18"/>
    <p:sldId id="275" r:id="rId19"/>
    <p:sldId id="282" r:id="rId20"/>
    <p:sldId id="277" r:id="rId21"/>
    <p:sldId id="281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8061" autoAdjust="0"/>
  </p:normalViewPr>
  <p:slideViewPr>
    <p:cSldViewPr snapToGrid="0" snapToObjects="1">
      <p:cViewPr varScale="1">
        <p:scale>
          <a:sx n="169" d="100"/>
          <a:sy n="169" d="100"/>
        </p:scale>
        <p:origin x="-5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1295400"/>
            <a:ext cx="8228013" cy="1927225"/>
          </a:xfrm>
        </p:spPr>
        <p:txBody>
          <a:bodyPr tIns="0" bIns="0" anchor="b" anchorCtr="0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199" y="3307976"/>
            <a:ext cx="8228013" cy="1066800"/>
          </a:xfrm>
        </p:spPr>
        <p:txBody>
          <a:bodyPr tIns="0" bIns="0"/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15.10.13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B0AA-AC8E-4463-ADAC-E87D09B82E4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8292818" y="5804647"/>
            <a:ext cx="367088" cy="6771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sz="4400">
                <a:solidFill>
                  <a:schemeClr val="accent1"/>
                </a:solidFill>
                <a:latin typeface="Wingdings" pitchFamily="2" charset="2"/>
              </a:rPr>
              <a:t>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15.10.13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36694"/>
            <a:ext cx="6400800" cy="1362075"/>
          </a:xfrm>
        </p:spPr>
        <p:txBody>
          <a:bodyPr anchor="b" anchorCtr="0"/>
          <a:lstStyle>
            <a:lvl1pPr algn="r">
              <a:defRPr sz="46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399" y="3609695"/>
            <a:ext cx="5181601" cy="1500187"/>
          </a:xfrm>
        </p:spPr>
        <p:txBody>
          <a:bodyPr anchor="t" anchorCtr="0"/>
          <a:lstStyle>
            <a:lvl1pPr marL="0" indent="0" algn="r">
              <a:spcBef>
                <a:spcPts val="300"/>
              </a:spcBef>
              <a:buNone/>
              <a:defRPr sz="1800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140825E-4A15-4D39-8176-1F07E904CB30}" type="datetimeFigureOut">
              <a:rPr lang="en-US" smtClean="0"/>
              <a:t>15.10.13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238999" y="6356350"/>
            <a:ext cx="144621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8292818" y="5804647"/>
            <a:ext cx="367088" cy="6771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sz="4400">
                <a:solidFill>
                  <a:schemeClr val="accent1"/>
                </a:solidFill>
                <a:latin typeface="Wingdings" pitchFamily="2" charset="2"/>
              </a:rPr>
              <a:t>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0664" y="2784475"/>
            <a:ext cx="3767328" cy="3252788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4753" y="2784475"/>
            <a:ext cx="3767328" cy="3252788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tabLst/>
              <a:defRPr sz="1600"/>
            </a:lvl6pPr>
            <a:lvl7pPr marL="2173288" indent="-227013">
              <a:tabLst/>
              <a:defRPr sz="1600"/>
            </a:lvl7pPr>
            <a:lvl8pPr marL="2398713" indent="-227013">
              <a:tabLst/>
              <a:defRPr sz="1600"/>
            </a:lvl8pPr>
            <a:lvl9pPr marL="2625725" indent="-227013">
              <a:tabLst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15.10.13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2232211"/>
            <a:ext cx="3767328" cy="762000"/>
          </a:xfrm>
        </p:spPr>
        <p:txBody>
          <a:bodyPr anchor="b">
            <a:noAutofit/>
          </a:bodyPr>
          <a:lstStyle>
            <a:lvl1pPr marL="0" indent="0" algn="ctr">
              <a:lnSpc>
                <a:spcPts val="2600"/>
              </a:lnSpc>
              <a:spcBef>
                <a:spcPts val="0"/>
              </a:spcBef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0664" y="3160059"/>
            <a:ext cx="3767328" cy="2891491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>
              <a:defRPr sz="1600"/>
            </a:lvl6pPr>
            <a:lvl7pPr marL="2173288" indent="-234950">
              <a:defRPr sz="1600"/>
            </a:lvl7pPr>
            <a:lvl8pPr marL="2398713" indent="-234950">
              <a:defRPr sz="1600"/>
            </a:lvl8pPr>
            <a:lvl9pPr marL="2625725" indent="-23495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1578" y="2232211"/>
            <a:ext cx="3767328" cy="762000"/>
          </a:xfrm>
        </p:spPr>
        <p:txBody>
          <a:bodyPr anchor="b">
            <a:noAutofit/>
          </a:bodyPr>
          <a:lstStyle>
            <a:lvl1pPr marL="0" indent="0" algn="ctr">
              <a:lnSpc>
                <a:spcPts val="2600"/>
              </a:lnSpc>
              <a:spcBef>
                <a:spcPts val="0"/>
              </a:spcBef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1578" y="3160059"/>
            <a:ext cx="3767328" cy="2891491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>
              <a:defRPr sz="1600"/>
            </a:lvl6pPr>
            <a:lvl7pPr marL="2173288" indent="-234950">
              <a:defRPr sz="1600"/>
            </a:lvl7pPr>
            <a:lvl8pPr marL="2398713" indent="-234950">
              <a:defRPr sz="1600"/>
            </a:lvl8pPr>
            <a:lvl9pPr marL="2625725" indent="-23495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15.10.13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784475"/>
            <a:ext cx="7656512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15.10.13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762000" y="4497070"/>
            <a:ext cx="7656512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36008" y="2784475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15.10.13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4636008" y="4497070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>
              <a:defRPr sz="1600"/>
            </a:lvl6pPr>
            <a:lvl7pPr marL="2173288" indent="-234950">
              <a:defRPr sz="1600"/>
            </a:lvl7pPr>
            <a:lvl8pPr marL="2398713" indent="-234950">
              <a:defRPr sz="1600"/>
            </a:lvl8pPr>
            <a:lvl9pPr marL="2625725" indent="-23495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740664" y="2784475"/>
            <a:ext cx="3767328" cy="3252788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>
              <a:defRPr sz="1600"/>
            </a:lvl6pPr>
            <a:lvl7pPr marL="2173288" indent="-234950">
              <a:defRPr sz="1600"/>
            </a:lvl7pPr>
            <a:lvl8pPr marL="2398713" indent="-234950">
              <a:defRPr sz="1600"/>
            </a:lvl8pPr>
            <a:lvl9pPr marL="2625725" indent="-23495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36008" y="2784475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15.10.13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4636008" y="4497070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173288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398713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625725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739775" y="2784475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739775" y="4497070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173288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398713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625725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15.10.13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15.10.13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381001"/>
            <a:ext cx="3509683" cy="2209800"/>
          </a:xfrm>
        </p:spPr>
        <p:txBody>
          <a:bodyPr anchor="b"/>
          <a:lstStyle>
            <a:lvl1pPr algn="l">
              <a:defRPr sz="44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0" y="273050"/>
            <a:ext cx="3657600" cy="585311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649071"/>
            <a:ext cx="3509683" cy="3388192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15.10.13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1425" y="381001"/>
            <a:ext cx="3635375" cy="2209800"/>
          </a:xfrm>
        </p:spPr>
        <p:txBody>
          <a:bodyPr anchor="b"/>
          <a:lstStyle>
            <a:lvl1pPr algn="l">
              <a:defRPr sz="4400" b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51425" y="2649070"/>
            <a:ext cx="3635375" cy="3505667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15.10.13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28600" y="1143000"/>
            <a:ext cx="4267200" cy="4267200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1425" y="381001"/>
            <a:ext cx="3635375" cy="2209800"/>
          </a:xfrm>
        </p:spPr>
        <p:txBody>
          <a:bodyPr anchor="b"/>
          <a:lstStyle>
            <a:lvl1pPr algn="l">
              <a:defRPr sz="4400" b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51425" y="2649070"/>
            <a:ext cx="3635375" cy="3505667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15.10.13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90600" y="2590800"/>
            <a:ext cx="3505200" cy="3505200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2479675" y="1260475"/>
            <a:ext cx="1254125" cy="1254125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0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269875" y="762000"/>
            <a:ext cx="2092325" cy="2092325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568388"/>
            <a:ext cx="8228013" cy="3468875"/>
          </a:xfrm>
        </p:spPr>
        <p:txBody>
          <a:bodyPr vert="eaVert"/>
          <a:lstStyle>
            <a:lvl5pPr>
              <a:defRPr/>
            </a:lvl5pPr>
            <a:lvl6pPr marL="1719072">
              <a:defRPr/>
            </a:lvl6pPr>
            <a:lvl7pPr marL="1719072">
              <a:defRPr/>
            </a:lvl7pPr>
            <a:lvl8pPr marL="1719072">
              <a:defRPr/>
            </a:lvl8pPr>
            <a:lvl9pPr marL="1719072"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15.10.13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274638"/>
            <a:ext cx="1524000" cy="5851525"/>
          </a:xfrm>
        </p:spPr>
        <p:txBody>
          <a:bodyPr vert="eaVert" anchor="t" anchorCtr="0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16859"/>
            <a:ext cx="6019800" cy="5615642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15.10.13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15.10.13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451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775" y="2770094"/>
            <a:ext cx="7662864" cy="32671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15.10.13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78961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35635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04" r:id="rId1"/>
    <p:sldLayoutId id="2147484605" r:id="rId2"/>
    <p:sldLayoutId id="2147484606" r:id="rId3"/>
    <p:sldLayoutId id="2147484607" r:id="rId4"/>
    <p:sldLayoutId id="2147484608" r:id="rId5"/>
    <p:sldLayoutId id="2147484609" r:id="rId6"/>
    <p:sldLayoutId id="2147484610" r:id="rId7"/>
    <p:sldLayoutId id="2147484611" r:id="rId8"/>
    <p:sldLayoutId id="2147484612" r:id="rId9"/>
    <p:sldLayoutId id="2147484613" r:id="rId10"/>
    <p:sldLayoutId id="2147484614" r:id="rId11"/>
    <p:sldLayoutId id="2147484615" r:id="rId12"/>
    <p:sldLayoutId id="2147484616" r:id="rId13"/>
    <p:sldLayoutId id="2147484617" r:id="rId14"/>
    <p:sldLayoutId id="2147484618" r:id="rId15"/>
    <p:sldLayoutId id="2147484619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SzPct val="90000"/>
        <a:buFont typeface="Wingdings" pitchFamily="2" charset="2"/>
        <a:buChar char="S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90000"/>
        <a:buFont typeface="Wingdings" pitchFamily="2" charset="2"/>
        <a:buChar char="S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SzPct val="90000"/>
        <a:buFont typeface="Wingdings" pitchFamily="2" charset="2"/>
        <a:buChar char="S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90000"/>
        <a:buFont typeface="Wingdings" pitchFamily="2" charset="2"/>
        <a:buChar char="S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SzPct val="90000"/>
        <a:buFont typeface="Wingdings" pitchFamily="2" charset="2"/>
        <a:buChar char="S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90000"/>
        <a:buFont typeface="Wingdings" pitchFamily="2" charset="2"/>
        <a:buChar char="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Wingdings" pitchFamily="2" charset="2"/>
        <a:buChar char="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90000"/>
        <a:buFont typeface="Wingdings" pitchFamily="2" charset="2"/>
        <a:buChar char="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Wingdings" pitchFamily="2" charset="2"/>
        <a:buChar char="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cordis.europa.eu/cerif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cordis.europa.eu/cerif/" TargetMode="External"/></Relationships>
</file>

<file path=ppt/slides/_rels/slide19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4.png"/><Relationship Id="rId12" Type="http://schemas.openxmlformats.org/officeDocument/2006/relationships/image" Target="../media/image15.tiff"/><Relationship Id="rId13" Type="http://schemas.openxmlformats.org/officeDocument/2006/relationships/image" Target="../media/image16.png"/><Relationship Id="rId14" Type="http://schemas.openxmlformats.org/officeDocument/2006/relationships/image" Target="../media/image17.jpe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3" Type="http://schemas.openxmlformats.org/officeDocument/2006/relationships/oleObject" Target="Macintosh%20HD:Users:brigitte:Public:Drop%20Box:euroCRIS:seminar:Report20101020.doc!OLE_LINK3" TargetMode="External"/><Relationship Id="rId4" Type="http://schemas.openxmlformats.org/officeDocument/2006/relationships/image" Target="../media/image8.png"/><Relationship Id="rId5" Type="http://schemas.openxmlformats.org/officeDocument/2006/relationships/image" Target="../media/image10.jpeg"/><Relationship Id="rId6" Type="http://schemas.openxmlformats.org/officeDocument/2006/relationships/image" Target="../media/image11.png"/><Relationship Id="rId7" Type="http://schemas.openxmlformats.org/officeDocument/2006/relationships/oleObject" Target="Macintosh%20HD:Users:brigitte:Public:Drop%20Box:euroCRIS:seminar:Report20101020.doc!OLE_LINK4" TargetMode="External"/><Relationship Id="rId8" Type="http://schemas.openxmlformats.org/officeDocument/2006/relationships/image" Target="../media/image9.png"/><Relationship Id="rId9" Type="http://schemas.openxmlformats.org/officeDocument/2006/relationships/image" Target="../media/image12.png"/><Relationship Id="rId10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CERIF: </a:t>
            </a:r>
            <a:br>
              <a:rPr lang="en-US" sz="4800" dirty="0" smtClean="0"/>
            </a:br>
            <a:r>
              <a:rPr lang="en-US" sz="4800" dirty="0" smtClean="0"/>
              <a:t>Research Metadata</a:t>
            </a:r>
            <a:endParaRPr lang="en-US" sz="4800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830943" y="3786411"/>
            <a:ext cx="5703191" cy="1449120"/>
          </a:xfrm>
        </p:spPr>
        <p:txBody>
          <a:bodyPr>
            <a:normAutofit/>
          </a:bodyPr>
          <a:lstStyle/>
          <a:p>
            <a:pPr algn="l"/>
            <a:r>
              <a:rPr lang="en-US" sz="2400" dirty="0">
                <a:latin typeface="Verdana"/>
                <a:cs typeface="Verdana"/>
              </a:rPr>
              <a:t>Jan </a:t>
            </a:r>
            <a:r>
              <a:rPr lang="en-US" sz="2400" dirty="0" err="1" smtClean="0">
                <a:latin typeface="Verdana"/>
                <a:cs typeface="Verdana"/>
              </a:rPr>
              <a:t>Dvořák</a:t>
            </a:r>
            <a:endParaRPr lang="en-US" sz="2400" dirty="0">
              <a:latin typeface="Verdana"/>
              <a:cs typeface="Verdana"/>
            </a:endParaRPr>
          </a:p>
          <a:p>
            <a:pPr marL="457200" indent="-457200" algn="l">
              <a:buFont typeface="Arial"/>
              <a:buChar char="•"/>
            </a:pPr>
            <a:r>
              <a:rPr lang="en-US" dirty="0"/>
              <a:t>CERIF Task Group </a:t>
            </a:r>
            <a:r>
              <a:rPr lang="en-US" dirty="0" smtClean="0"/>
              <a:t>Leader @ </a:t>
            </a:r>
            <a:r>
              <a:rPr lang="en-US" dirty="0" err="1"/>
              <a:t>euroCRIS</a:t>
            </a:r>
            <a:endParaRPr lang="en-US" dirty="0"/>
          </a:p>
          <a:p>
            <a:pPr marL="457200" indent="-457200" algn="l">
              <a:buFont typeface="Arial"/>
              <a:buChar char="•"/>
            </a:pPr>
            <a:r>
              <a:rPr lang="en-US" sz="1800" dirty="0" smtClean="0"/>
              <a:t>Researcher @ </a:t>
            </a:r>
            <a:r>
              <a:rPr lang="en-US" sz="1800" dirty="0"/>
              <a:t>Charles University in Prague, CZ</a:t>
            </a:r>
          </a:p>
          <a:p>
            <a:pPr marL="457200" indent="-457200" algn="l">
              <a:buFont typeface="Arial"/>
              <a:buChar char="•"/>
            </a:pPr>
            <a:r>
              <a:rPr lang="en-US" sz="1800" dirty="0" smtClean="0"/>
              <a:t>Consultant @ </a:t>
            </a:r>
            <a:r>
              <a:rPr lang="en-US" sz="1800" dirty="0" err="1"/>
              <a:t>InfoScience</a:t>
            </a:r>
            <a:r>
              <a:rPr lang="en-US" sz="1800" dirty="0"/>
              <a:t> </a:t>
            </a:r>
            <a:r>
              <a:rPr lang="en-US" sz="1800" dirty="0" err="1"/>
              <a:t>Praha</a:t>
            </a:r>
            <a:r>
              <a:rPr lang="en-US" sz="1800" dirty="0"/>
              <a:t>, CZ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1286" y="6533772"/>
            <a:ext cx="689672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latin typeface="Trebuchet MS"/>
                <a:cs typeface="Trebuchet MS"/>
              </a:rPr>
              <a:t>ODIN</a:t>
            </a:r>
            <a:r>
              <a:rPr lang="en-US" sz="1100" dirty="0" smtClean="0">
                <a:latin typeface="Trebuchet MS"/>
                <a:cs typeface="Trebuchet MS"/>
              </a:rPr>
              <a:t> first year conference        </a:t>
            </a:r>
            <a:r>
              <a:rPr lang="en-US" sz="1100" dirty="0" smtClean="0">
                <a:latin typeface="Trebuchet MS"/>
                <a:cs typeface="Trebuchet MS"/>
              </a:rPr>
              <a:t>:: </a:t>
            </a:r>
            <a:r>
              <a:rPr lang="en-US" sz="1100" dirty="0" smtClean="0">
                <a:latin typeface="Trebuchet MS"/>
                <a:cs typeface="Trebuchet MS"/>
              </a:rPr>
              <a:t>       October 17</a:t>
            </a:r>
            <a:r>
              <a:rPr lang="en-US" sz="1100" dirty="0">
                <a:latin typeface="Trebuchet MS"/>
                <a:cs typeface="Trebuchet MS"/>
              </a:rPr>
              <a:t>, 2013 </a:t>
            </a:r>
            <a:r>
              <a:rPr lang="en-US" sz="1100" dirty="0" smtClean="0">
                <a:latin typeface="Trebuchet MS"/>
                <a:cs typeface="Trebuchet MS"/>
              </a:rPr>
              <a:t>       :</a:t>
            </a:r>
            <a:r>
              <a:rPr lang="en-US" sz="1100" dirty="0">
                <a:latin typeface="Trebuchet MS"/>
                <a:cs typeface="Trebuchet MS"/>
              </a:rPr>
              <a:t>: </a:t>
            </a:r>
            <a:r>
              <a:rPr lang="en-US" sz="1100" dirty="0" smtClean="0">
                <a:latin typeface="Trebuchet MS"/>
                <a:cs typeface="Trebuchet MS"/>
              </a:rPr>
              <a:t>       CERN        ::        Geneva, Switzerland</a:t>
            </a:r>
            <a:endParaRPr lang="en-US" sz="1100" dirty="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88982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Research Metadata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Discovery metadata for information to be found</a:t>
            </a:r>
          </a:p>
          <a:p>
            <a:pPr lvl="1"/>
            <a:r>
              <a:rPr lang="en-US" dirty="0" smtClean="0"/>
              <a:t>Serve </a:t>
            </a:r>
            <a:r>
              <a:rPr lang="en-US" dirty="0"/>
              <a:t>many specific use-cases, scenarios, </a:t>
            </a:r>
            <a:r>
              <a:rPr lang="en-US" dirty="0" smtClean="0"/>
              <a:t>niches</a:t>
            </a:r>
          </a:p>
          <a:p>
            <a:r>
              <a:rPr lang="en-US" dirty="0"/>
              <a:t>Many standards</a:t>
            </a:r>
          </a:p>
          <a:p>
            <a:pPr lvl="1"/>
            <a:r>
              <a:rPr lang="en-US" dirty="0" smtClean="0"/>
              <a:t>Tens of major </a:t>
            </a:r>
            <a:r>
              <a:rPr lang="en-US" dirty="0"/>
              <a:t>ones</a:t>
            </a:r>
          </a:p>
          <a:p>
            <a:pPr lvl="1"/>
            <a:r>
              <a:rPr lang="en-US" dirty="0"/>
              <a:t>Hundreds of domain-specific standards</a:t>
            </a:r>
          </a:p>
          <a:p>
            <a:pPr lvl="1"/>
            <a:r>
              <a:rPr lang="en-US" dirty="0"/>
              <a:t>…</a:t>
            </a:r>
          </a:p>
          <a:p>
            <a:pPr lvl="1"/>
            <a:r>
              <a:rPr lang="en-US" dirty="0"/>
              <a:t>Thousands on experiment-</a:t>
            </a:r>
            <a:r>
              <a:rPr lang="en-US" dirty="0" smtClean="0"/>
              <a:t>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18568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Purpose of Metadata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74" y="2721507"/>
            <a:ext cx="4513539" cy="36312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Enable the </a:t>
            </a:r>
            <a:r>
              <a:rPr lang="en-US" b="1" dirty="0" smtClean="0"/>
              <a:t>re-use of resources</a:t>
            </a:r>
          </a:p>
          <a:p>
            <a:pPr lvl="1"/>
            <a:r>
              <a:rPr lang="en-US" dirty="0" smtClean="0"/>
              <a:t>Knowledge stored in publications</a:t>
            </a:r>
          </a:p>
          <a:p>
            <a:pPr lvl="1"/>
            <a:r>
              <a:rPr lang="en-US" dirty="0" smtClean="0"/>
              <a:t>Data in datasets</a:t>
            </a:r>
          </a:p>
          <a:p>
            <a:pPr lvl="1"/>
            <a:r>
              <a:rPr lang="en-US" dirty="0" smtClean="0"/>
              <a:t>Functionality in software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vents</a:t>
            </a:r>
            <a:endParaRPr lang="en-US" dirty="0" smtClean="0"/>
          </a:p>
          <a:p>
            <a:pPr lvl="1"/>
            <a:r>
              <a:rPr lang="en-US" dirty="0" smtClean="0"/>
              <a:t>Infrastructure</a:t>
            </a:r>
          </a:p>
          <a:p>
            <a:pPr lvl="2"/>
            <a:r>
              <a:rPr lang="en-US" dirty="0" smtClean="0"/>
              <a:t>Facilities</a:t>
            </a:r>
          </a:p>
          <a:p>
            <a:pPr lvl="2"/>
            <a:r>
              <a:rPr lang="en-US" dirty="0" smtClean="0"/>
              <a:t>Equipment</a:t>
            </a:r>
          </a:p>
          <a:p>
            <a:pPr lvl="2"/>
            <a:r>
              <a:rPr lang="en-US" dirty="0" smtClean="0"/>
              <a:t>Services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60703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Grounds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75" y="2770094"/>
            <a:ext cx="7662864" cy="3805170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Organisations</a:t>
            </a:r>
            <a:endParaRPr lang="en-US" dirty="0" smtClean="0"/>
          </a:p>
          <a:p>
            <a:pPr lvl="1"/>
            <a:r>
              <a:rPr lang="en-US" dirty="0" smtClean="0"/>
              <a:t>Universities, Research institutes, Hi-tech companies</a:t>
            </a:r>
          </a:p>
          <a:p>
            <a:pPr lvl="1"/>
            <a:r>
              <a:rPr lang="en-US" dirty="0" smtClean="0"/>
              <a:t>Research </a:t>
            </a:r>
            <a:r>
              <a:rPr lang="en-US" dirty="0"/>
              <a:t>f</a:t>
            </a:r>
            <a:r>
              <a:rPr lang="en-US" dirty="0" smtClean="0"/>
              <a:t>unding agencies</a:t>
            </a:r>
            <a:endParaRPr lang="en-US" dirty="0" smtClean="0"/>
          </a:p>
          <a:p>
            <a:pPr lvl="1"/>
            <a:r>
              <a:rPr lang="en-US" dirty="0" smtClean="0"/>
              <a:t>Publishers</a:t>
            </a:r>
          </a:p>
          <a:p>
            <a:pPr lvl="1"/>
            <a:r>
              <a:rPr lang="en-US" dirty="0" smtClean="0"/>
              <a:t>Facility operators</a:t>
            </a:r>
          </a:p>
          <a:p>
            <a:pPr lvl="1"/>
            <a:r>
              <a:rPr lang="en-US" dirty="0" smtClean="0"/>
              <a:t>Service providers</a:t>
            </a:r>
            <a:endParaRPr lang="en-US" dirty="0" smtClean="0"/>
          </a:p>
          <a:p>
            <a:pPr lvl="1"/>
            <a:r>
              <a:rPr lang="en-US" dirty="0"/>
              <a:t>Associations, Societies</a:t>
            </a:r>
            <a:endParaRPr lang="en-US" dirty="0" smtClean="0"/>
          </a:p>
          <a:p>
            <a:r>
              <a:rPr lang="en-US" dirty="0" smtClean="0"/>
              <a:t>People</a:t>
            </a:r>
          </a:p>
          <a:p>
            <a:pPr lvl="1"/>
            <a:r>
              <a:rPr lang="en-US" dirty="0" smtClean="0"/>
              <a:t>Researchers</a:t>
            </a:r>
          </a:p>
          <a:p>
            <a:pPr lvl="1"/>
            <a:r>
              <a:rPr lang="en-US" dirty="0" smtClean="0"/>
              <a:t>People in m</a:t>
            </a:r>
            <a:r>
              <a:rPr lang="en-US" dirty="0" smtClean="0"/>
              <a:t>anagement positions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251610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One Domain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75" y="3412444"/>
            <a:ext cx="7662864" cy="262481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9600" dirty="0" smtClean="0"/>
              <a:t>Research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37205635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 </a:t>
            </a:r>
            <a:r>
              <a:rPr lang="en-US" dirty="0"/>
              <a:t>N</a:t>
            </a:r>
            <a:r>
              <a:rPr lang="en-US" dirty="0" smtClean="0"/>
              <a:t>eed of C</a:t>
            </a:r>
            <a:r>
              <a:rPr lang="en-US" dirty="0" smtClean="0"/>
              <a:t>onsistency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Several possible views of the same </a:t>
            </a:r>
            <a:r>
              <a:rPr lang="en-US" dirty="0" smtClean="0"/>
              <a:t>objects</a:t>
            </a:r>
          </a:p>
          <a:p>
            <a:pPr lvl="1"/>
            <a:r>
              <a:rPr lang="en-US" dirty="0" smtClean="0"/>
              <a:t>From different points of view</a:t>
            </a:r>
            <a:endParaRPr lang="en-US" dirty="0" smtClean="0"/>
          </a:p>
          <a:p>
            <a:r>
              <a:rPr lang="en-US" dirty="0" smtClean="0"/>
              <a:t>Inconsistencies </a:t>
            </a:r>
            <a:r>
              <a:rPr lang="en-US" dirty="0" smtClean="0"/>
              <a:t>look … </a:t>
            </a:r>
            <a:r>
              <a:rPr lang="en-US" i="1" dirty="0" smtClean="0"/>
              <a:t>sub-optimal</a:t>
            </a:r>
            <a:endParaRPr lang="en-US" dirty="0" smtClean="0"/>
          </a:p>
          <a:p>
            <a:r>
              <a:rPr lang="en-US" dirty="0" smtClean="0"/>
              <a:t>Mind the gaps!</a:t>
            </a:r>
          </a:p>
        </p:txBody>
      </p:sp>
    </p:spTree>
    <p:extLst>
      <p:ext uri="{BB962C8B-B14F-4D97-AF65-F5344CB8AC3E}">
        <p14:creationId xmlns:p14="http://schemas.microsoft.com/office/powerpoint/2010/main" val="28999770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Metadata Format?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i="1" dirty="0" smtClean="0"/>
              <a:t>lingua franca</a:t>
            </a:r>
            <a:r>
              <a:rPr lang="en-US" dirty="0" smtClean="0"/>
              <a:t> for </a:t>
            </a:r>
            <a:r>
              <a:rPr lang="en-US" dirty="0" smtClean="0"/>
              <a:t>research metadata</a:t>
            </a:r>
          </a:p>
          <a:p>
            <a:r>
              <a:rPr lang="en-US" dirty="0" smtClean="0"/>
              <a:t>To be used in the data exchanges</a:t>
            </a:r>
          </a:p>
        </p:txBody>
      </p:sp>
    </p:spTree>
    <p:extLst>
      <p:ext uri="{BB962C8B-B14F-4D97-AF65-F5344CB8AC3E}">
        <p14:creationId xmlns:p14="http://schemas.microsoft.com/office/powerpoint/2010/main" val="1519459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Requirements 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75" y="2703467"/>
            <a:ext cx="7662864" cy="4003820"/>
          </a:xfrm>
        </p:spPr>
        <p:txBody>
          <a:bodyPr>
            <a:normAutofit/>
          </a:bodyPr>
          <a:lstStyle/>
          <a:p>
            <a:r>
              <a:rPr lang="en-US" dirty="0" smtClean="0"/>
              <a:t>Complete coverage of research information</a:t>
            </a:r>
          </a:p>
          <a:p>
            <a:r>
              <a:rPr lang="en-US" dirty="0" smtClean="0"/>
              <a:t>Interlinked – providing </a:t>
            </a:r>
            <a:r>
              <a:rPr lang="en-US" dirty="0" smtClean="0"/>
              <a:t>the context</a:t>
            </a:r>
          </a:p>
          <a:p>
            <a:r>
              <a:rPr lang="en-US" dirty="0" smtClean="0"/>
              <a:t>Allow for many perspectives on the research information</a:t>
            </a:r>
          </a:p>
          <a:p>
            <a:r>
              <a:rPr lang="en-US" dirty="0" smtClean="0"/>
              <a:t>Accommodate </a:t>
            </a:r>
            <a:r>
              <a:rPr lang="en-US" dirty="0" err="1" smtClean="0"/>
              <a:t>multilinguality</a:t>
            </a:r>
            <a:r>
              <a:rPr lang="en-US" dirty="0"/>
              <a:t> </a:t>
            </a:r>
            <a:r>
              <a:rPr lang="en-US" dirty="0" smtClean="0"/>
              <a:t>&amp;</a:t>
            </a:r>
            <a:r>
              <a:rPr lang="en-US" dirty="0" smtClean="0"/>
              <a:t> </a:t>
            </a:r>
            <a:r>
              <a:rPr lang="en-US" dirty="0" smtClean="0"/>
              <a:t>support translations</a:t>
            </a:r>
          </a:p>
          <a:p>
            <a:r>
              <a:rPr lang="en-US" dirty="0" smtClean="0"/>
              <a:t>Accept the world keeps changing: record history</a:t>
            </a:r>
          </a:p>
          <a:p>
            <a:r>
              <a:rPr lang="en-US" dirty="0" smtClean="0"/>
              <a:t>Declared semantics: definitions rather than terms</a:t>
            </a:r>
          </a:p>
          <a:p>
            <a:r>
              <a:rPr lang="en-US" dirty="0"/>
              <a:t>Formal </a:t>
            </a:r>
            <a:r>
              <a:rPr lang="en-US" dirty="0" smtClean="0"/>
              <a:t>syntax – machine </a:t>
            </a:r>
            <a:r>
              <a:rPr lang="en-US" dirty="0" err="1" smtClean="0"/>
              <a:t>processable</a:t>
            </a:r>
            <a:r>
              <a:rPr lang="en-US" dirty="0" smtClean="0"/>
              <a:t> &amp; understandable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6797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Satisfied by 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75" y="3420235"/>
            <a:ext cx="7662864" cy="2617028"/>
          </a:xfrm>
        </p:spPr>
        <p:txBody>
          <a:bodyPr/>
          <a:lstStyle/>
          <a:p>
            <a:pPr marL="0" indent="0" algn="ctr">
              <a:buNone/>
            </a:pPr>
            <a:r>
              <a:rPr lang="en-US" sz="9600" dirty="0" smtClean="0"/>
              <a:t>CERIF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C</a:t>
            </a:r>
            <a:r>
              <a:rPr lang="en-US" dirty="0" smtClean="0"/>
              <a:t>ommon </a:t>
            </a:r>
            <a:r>
              <a:rPr lang="en-US" b="1" dirty="0" smtClean="0"/>
              <a:t>E</a:t>
            </a:r>
            <a:r>
              <a:rPr lang="en-US" dirty="0" smtClean="0"/>
              <a:t>uropean </a:t>
            </a:r>
            <a:r>
              <a:rPr lang="en-US" b="1" dirty="0" smtClean="0"/>
              <a:t>R</a:t>
            </a:r>
            <a:r>
              <a:rPr lang="en-US" dirty="0" smtClean="0"/>
              <a:t>esearch </a:t>
            </a:r>
            <a:r>
              <a:rPr lang="en-US" b="1" dirty="0" smtClean="0"/>
              <a:t>I</a:t>
            </a:r>
            <a:r>
              <a:rPr lang="en-US" dirty="0" smtClean="0"/>
              <a:t>nformation </a:t>
            </a:r>
            <a:r>
              <a:rPr lang="en-US" b="1" dirty="0" smtClean="0"/>
              <a:t>F</a:t>
            </a:r>
            <a:r>
              <a:rPr lang="en-US" dirty="0" smtClean="0"/>
              <a:t>ormat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530479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CERIF: a concise 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75" y="2569673"/>
            <a:ext cx="7662864" cy="4098186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CERIF</a:t>
            </a:r>
            <a:r>
              <a:rPr lang="en-US" b="1" dirty="0" smtClean="0"/>
              <a:t>91</a:t>
            </a:r>
            <a:r>
              <a:rPr lang="en-US" dirty="0" smtClean="0"/>
              <a:t> – flat file</a:t>
            </a:r>
          </a:p>
          <a:p>
            <a:r>
              <a:rPr lang="en-US" dirty="0" smtClean="0"/>
              <a:t>CERIF </a:t>
            </a:r>
            <a:r>
              <a:rPr lang="en-US" b="1" dirty="0" smtClean="0"/>
              <a:t>2000</a:t>
            </a:r>
            <a:r>
              <a:rPr lang="en-US" dirty="0" smtClean="0"/>
              <a:t> – database </a:t>
            </a:r>
            <a:r>
              <a:rPr lang="en-US" dirty="0" smtClean="0"/>
              <a:t>structured</a:t>
            </a:r>
          </a:p>
          <a:p>
            <a:pPr lvl="1"/>
            <a:r>
              <a:rPr lang="en-US" dirty="0" smtClean="0"/>
              <a:t>Free to choose your perspective</a:t>
            </a:r>
            <a:endParaRPr lang="en-US" dirty="0" smtClean="0"/>
          </a:p>
          <a:p>
            <a:r>
              <a:rPr lang="en-US" dirty="0" smtClean="0"/>
              <a:t>CERIF </a:t>
            </a:r>
            <a:r>
              <a:rPr lang="en-US" dirty="0"/>
              <a:t>is the EC recommendation to member </a:t>
            </a:r>
            <a:r>
              <a:rPr lang="en-US" dirty="0" smtClean="0"/>
              <a:t>states (</a:t>
            </a:r>
            <a:r>
              <a:rPr lang="en-US" b="1" dirty="0" smtClean="0"/>
              <a:t>2002</a:t>
            </a:r>
            <a:r>
              <a:rPr lang="en-US" dirty="0" smtClean="0"/>
              <a:t>)</a:t>
            </a:r>
            <a:endParaRPr lang="en-US" dirty="0"/>
          </a:p>
          <a:p>
            <a:pPr lvl="1"/>
            <a:r>
              <a:rPr lang="en-US" dirty="0">
                <a:hlinkClick r:id="rId2"/>
              </a:rPr>
              <a:t>http://cordis.europa.eu/cerif/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CERIF </a:t>
            </a:r>
            <a:r>
              <a:rPr lang="en-US" b="1" dirty="0" smtClean="0"/>
              <a:t>2006</a:t>
            </a:r>
            <a:r>
              <a:rPr lang="en-US" dirty="0" smtClean="0"/>
              <a:t> – semantics moved into Semantic Layer</a:t>
            </a:r>
          </a:p>
          <a:p>
            <a:pPr lvl="1"/>
            <a:r>
              <a:rPr lang="en-US" dirty="0" smtClean="0"/>
              <a:t>XML exchange format</a:t>
            </a:r>
          </a:p>
          <a:p>
            <a:r>
              <a:rPr lang="en-US" dirty="0" smtClean="0"/>
              <a:t>CERIF 1.5 (</a:t>
            </a:r>
            <a:r>
              <a:rPr lang="en-US" b="1" dirty="0" smtClean="0"/>
              <a:t>2012)</a:t>
            </a:r>
            <a:r>
              <a:rPr lang="en-US" dirty="0" smtClean="0"/>
              <a:t> – federated identifiers</a:t>
            </a:r>
          </a:p>
          <a:p>
            <a:pPr lvl="1"/>
            <a:r>
              <a:rPr lang="en-US" dirty="0"/>
              <a:t>incl. ORCIDs for researchers</a:t>
            </a:r>
          </a:p>
          <a:p>
            <a:pPr lvl="1"/>
            <a:r>
              <a:rPr lang="en-US" dirty="0"/>
              <a:t>incl. DOIs for datasets &amp; </a:t>
            </a:r>
            <a:r>
              <a:rPr lang="en-US" dirty="0" smtClean="0"/>
              <a:t>publications</a:t>
            </a:r>
            <a:endParaRPr lang="en-US" dirty="0" smtClean="0"/>
          </a:p>
          <a:p>
            <a:r>
              <a:rPr lang="en-US" dirty="0" smtClean="0"/>
              <a:t>CERIF 1.6 (</a:t>
            </a:r>
            <a:r>
              <a:rPr lang="en-US" b="1" dirty="0" smtClean="0"/>
              <a:t>2013</a:t>
            </a:r>
            <a:r>
              <a:rPr lang="en-US" dirty="0" smtClean="0"/>
              <a:t>) – </a:t>
            </a:r>
            <a:r>
              <a:rPr lang="en-US" dirty="0" smtClean="0"/>
              <a:t>support for datasets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7233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CERIF: Complete Coverage</a:t>
            </a:r>
            <a:endParaRPr lang="en-US" dirty="0"/>
          </a:p>
        </p:txBody>
      </p:sp>
      <p:grpSp>
        <p:nvGrpSpPr>
          <p:cNvPr id="4" name="Gruppierung 4"/>
          <p:cNvGrpSpPr/>
          <p:nvPr/>
        </p:nvGrpSpPr>
        <p:grpSpPr>
          <a:xfrm>
            <a:off x="803775" y="1786128"/>
            <a:ext cx="7688682" cy="5147833"/>
            <a:chOff x="-114166" y="0"/>
            <a:chExt cx="9404441" cy="6858000"/>
          </a:xfrm>
        </p:grpSpPr>
        <p:cxnSp>
          <p:nvCxnSpPr>
            <p:cNvPr id="5" name="Gewinkelte Verbindung 5"/>
            <p:cNvCxnSpPr>
              <a:stCxn id="61" idx="3"/>
              <a:endCxn id="71" idx="0"/>
            </p:cNvCxnSpPr>
            <p:nvPr/>
          </p:nvCxnSpPr>
          <p:spPr>
            <a:xfrm>
              <a:off x="5009685" y="1762424"/>
              <a:ext cx="1684622" cy="2323477"/>
            </a:xfrm>
            <a:prstGeom prst="bentConnector2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Gewinkelte Verbindung 6"/>
            <p:cNvCxnSpPr>
              <a:stCxn id="61" idx="2"/>
              <a:endCxn id="73" idx="0"/>
            </p:cNvCxnSpPr>
            <p:nvPr/>
          </p:nvCxnSpPr>
          <p:spPr>
            <a:xfrm rot="16200000" flipH="1">
              <a:off x="3931612" y="2402845"/>
              <a:ext cx="1029822" cy="257086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Gewinkelte Verbindung 7"/>
            <p:cNvCxnSpPr>
              <a:endCxn id="75" idx="3"/>
            </p:cNvCxnSpPr>
            <p:nvPr/>
          </p:nvCxnSpPr>
          <p:spPr>
            <a:xfrm rot="5400000">
              <a:off x="2238022" y="2945350"/>
              <a:ext cx="2571180" cy="218028"/>
            </a:xfrm>
            <a:prstGeom prst="bentConnector2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Gewinkelte Verbindung 8"/>
            <p:cNvCxnSpPr>
              <a:stCxn id="49" idx="3"/>
              <a:endCxn id="71" idx="2"/>
            </p:cNvCxnSpPr>
            <p:nvPr/>
          </p:nvCxnSpPr>
          <p:spPr>
            <a:xfrm flipH="1" flipV="1">
              <a:off x="6694308" y="4594008"/>
              <a:ext cx="80688" cy="652751"/>
            </a:xfrm>
            <a:prstGeom prst="bentConnector4">
              <a:avLst>
                <a:gd name="adj1" fmla="val -357847"/>
                <a:gd name="adj2" fmla="val 6946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Gewinkelte Verbindung 9"/>
            <p:cNvCxnSpPr>
              <a:stCxn id="61" idx="3"/>
              <a:endCxn id="49" idx="0"/>
            </p:cNvCxnSpPr>
            <p:nvPr/>
          </p:nvCxnSpPr>
          <p:spPr>
            <a:xfrm>
              <a:off x="5009685" y="1762425"/>
              <a:ext cx="990870" cy="3230281"/>
            </a:xfrm>
            <a:prstGeom prst="bentConnector2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Gewinkelte Verbindung 10"/>
            <p:cNvCxnSpPr>
              <a:endCxn id="51" idx="0"/>
            </p:cNvCxnSpPr>
            <p:nvPr/>
          </p:nvCxnSpPr>
          <p:spPr>
            <a:xfrm rot="5400000">
              <a:off x="2591135" y="3266879"/>
              <a:ext cx="2977246" cy="476443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winkelte Verbindung 11"/>
            <p:cNvCxnSpPr>
              <a:stCxn id="73" idx="2"/>
              <a:endCxn id="51" idx="0"/>
            </p:cNvCxnSpPr>
            <p:nvPr/>
          </p:nvCxnSpPr>
          <p:spPr>
            <a:xfrm rot="5400000">
              <a:off x="3488642" y="3907299"/>
              <a:ext cx="1439318" cy="733530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winkelte Verbindung 12"/>
            <p:cNvCxnSpPr>
              <a:stCxn id="73" idx="2"/>
            </p:cNvCxnSpPr>
            <p:nvPr/>
          </p:nvCxnSpPr>
          <p:spPr>
            <a:xfrm rot="16200000" flipH="1">
              <a:off x="4454140" y="3675330"/>
              <a:ext cx="1482862" cy="1241011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Gewinkelte Verbindung 13"/>
            <p:cNvCxnSpPr>
              <a:stCxn id="104" idx="2"/>
              <a:endCxn id="61" idx="0"/>
            </p:cNvCxnSpPr>
            <p:nvPr/>
          </p:nvCxnSpPr>
          <p:spPr>
            <a:xfrm rot="16200000" flipH="1">
              <a:off x="3509940" y="700330"/>
              <a:ext cx="619435" cy="996646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winkelte Verbindung 14"/>
            <p:cNvCxnSpPr>
              <a:stCxn id="61" idx="3"/>
              <a:endCxn id="106" idx="2"/>
            </p:cNvCxnSpPr>
            <p:nvPr/>
          </p:nvCxnSpPr>
          <p:spPr>
            <a:xfrm flipV="1">
              <a:off x="5009685" y="914754"/>
              <a:ext cx="292050" cy="847670"/>
            </a:xfrm>
            <a:prstGeom prst="bentConnector2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winkelte Verbindung 15"/>
            <p:cNvCxnSpPr>
              <a:stCxn id="106" idx="3"/>
              <a:endCxn id="102" idx="1"/>
            </p:cNvCxnSpPr>
            <p:nvPr/>
          </p:nvCxnSpPr>
          <p:spPr>
            <a:xfrm>
              <a:off x="5993440" y="660701"/>
              <a:ext cx="526758" cy="428527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winkelte Verbindung 16"/>
            <p:cNvCxnSpPr>
              <a:endCxn id="100" idx="1"/>
            </p:cNvCxnSpPr>
            <p:nvPr/>
          </p:nvCxnSpPr>
          <p:spPr>
            <a:xfrm rot="16200000" flipH="1">
              <a:off x="7003100" y="1379423"/>
              <a:ext cx="507254" cy="434970"/>
            </a:xfrm>
            <a:prstGeom prst="bentConnector2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winkelte Verbindung 17"/>
            <p:cNvCxnSpPr>
              <a:stCxn id="106" idx="2"/>
              <a:endCxn id="100" idx="1"/>
            </p:cNvCxnSpPr>
            <p:nvPr/>
          </p:nvCxnSpPr>
          <p:spPr>
            <a:xfrm rot="16200000" flipH="1">
              <a:off x="5920083" y="296405"/>
              <a:ext cx="935781" cy="2172477"/>
            </a:xfrm>
            <a:prstGeom prst="bentConnector2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winkelte Verbindung 18"/>
            <p:cNvCxnSpPr>
              <a:endCxn id="104" idx="3"/>
            </p:cNvCxnSpPr>
            <p:nvPr/>
          </p:nvCxnSpPr>
          <p:spPr>
            <a:xfrm rot="10800000">
              <a:off x="4013040" y="634883"/>
              <a:ext cx="596991" cy="200292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winkelte Verbindung 19"/>
            <p:cNvCxnSpPr/>
            <p:nvPr/>
          </p:nvCxnSpPr>
          <p:spPr>
            <a:xfrm rot="5400000">
              <a:off x="1348866" y="2471460"/>
              <a:ext cx="3228879" cy="12700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winkelte Verbindung 20"/>
            <p:cNvCxnSpPr>
              <a:stCxn id="104" idx="3"/>
              <a:endCxn id="85" idx="1"/>
            </p:cNvCxnSpPr>
            <p:nvPr/>
          </p:nvCxnSpPr>
          <p:spPr>
            <a:xfrm>
              <a:off x="4013039" y="634883"/>
              <a:ext cx="1096264" cy="5669389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winkelte Verbindung 21"/>
            <p:cNvCxnSpPr>
              <a:stCxn id="89" idx="3"/>
              <a:endCxn id="75" idx="1"/>
            </p:cNvCxnSpPr>
            <p:nvPr/>
          </p:nvCxnSpPr>
          <p:spPr>
            <a:xfrm>
              <a:off x="1474834" y="1987707"/>
              <a:ext cx="556354" cy="2352248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winkelte Verbindung 22"/>
            <p:cNvCxnSpPr>
              <a:stCxn id="88" idx="2"/>
              <a:endCxn id="75" idx="0"/>
            </p:cNvCxnSpPr>
            <p:nvPr/>
          </p:nvCxnSpPr>
          <p:spPr>
            <a:xfrm rot="16200000" flipH="1">
              <a:off x="1246898" y="2609905"/>
              <a:ext cx="957215" cy="1994776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winkelte Verbindung 23"/>
            <p:cNvCxnSpPr>
              <a:stCxn id="88" idx="2"/>
              <a:endCxn id="71" idx="0"/>
            </p:cNvCxnSpPr>
            <p:nvPr/>
          </p:nvCxnSpPr>
          <p:spPr>
            <a:xfrm rot="16200000" flipH="1">
              <a:off x="3232605" y="624198"/>
              <a:ext cx="957215" cy="5966190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winkelte Verbindung 24"/>
            <p:cNvCxnSpPr>
              <a:stCxn id="86" idx="0"/>
              <a:endCxn id="49" idx="2"/>
            </p:cNvCxnSpPr>
            <p:nvPr/>
          </p:nvCxnSpPr>
          <p:spPr>
            <a:xfrm rot="16200000" flipV="1">
              <a:off x="6594726" y="4906640"/>
              <a:ext cx="277805" cy="1466147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winkelte Verbindung 25"/>
            <p:cNvCxnSpPr>
              <a:stCxn id="71" idx="2"/>
              <a:endCxn id="86" idx="0"/>
            </p:cNvCxnSpPr>
            <p:nvPr/>
          </p:nvCxnSpPr>
          <p:spPr>
            <a:xfrm rot="16200000" flipH="1">
              <a:off x="6488198" y="4800115"/>
              <a:ext cx="1184611" cy="772393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winkelte Verbindung 26"/>
            <p:cNvCxnSpPr>
              <a:stCxn id="98" idx="3"/>
              <a:endCxn id="61" idx="1"/>
            </p:cNvCxnSpPr>
            <p:nvPr/>
          </p:nvCxnSpPr>
          <p:spPr>
            <a:xfrm flipV="1">
              <a:off x="1763974" y="1762424"/>
              <a:ext cx="1862301" cy="3528894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winkelte Verbindung 27"/>
            <p:cNvCxnSpPr>
              <a:stCxn id="71" idx="2"/>
              <a:endCxn id="96" idx="0"/>
            </p:cNvCxnSpPr>
            <p:nvPr/>
          </p:nvCxnSpPr>
          <p:spPr>
            <a:xfrm rot="5400000">
              <a:off x="3808245" y="2987933"/>
              <a:ext cx="1279988" cy="4492136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winkelte Verbindung 28"/>
            <p:cNvCxnSpPr>
              <a:stCxn id="84" idx="0"/>
              <a:endCxn id="49" idx="2"/>
            </p:cNvCxnSpPr>
            <p:nvPr/>
          </p:nvCxnSpPr>
          <p:spPr>
            <a:xfrm rot="5400000" flipH="1" flipV="1">
              <a:off x="4739606" y="4789271"/>
              <a:ext cx="549406" cy="1972490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winkelte Verbindung 29"/>
            <p:cNvCxnSpPr>
              <a:stCxn id="61" idx="2"/>
              <a:endCxn id="84" idx="0"/>
            </p:cNvCxnSpPr>
            <p:nvPr/>
          </p:nvCxnSpPr>
          <p:spPr>
            <a:xfrm rot="5400000">
              <a:off x="2156151" y="3888390"/>
              <a:ext cx="4033742" cy="289917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winkelte Verbindung 30"/>
            <p:cNvCxnSpPr>
              <a:stCxn id="98" idx="0"/>
              <a:endCxn id="87" idx="2"/>
            </p:cNvCxnSpPr>
            <p:nvPr/>
          </p:nvCxnSpPr>
          <p:spPr>
            <a:xfrm rot="16200000" flipV="1">
              <a:off x="557888" y="4522884"/>
              <a:ext cx="684611" cy="344152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winkelte Verbindung 31"/>
            <p:cNvCxnSpPr>
              <a:stCxn id="85" idx="0"/>
              <a:endCxn id="49" idx="2"/>
            </p:cNvCxnSpPr>
            <p:nvPr/>
          </p:nvCxnSpPr>
          <p:spPr>
            <a:xfrm rot="5400000" flipH="1" flipV="1">
              <a:off x="5626079" y="5675743"/>
              <a:ext cx="549406" cy="199545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winkelte Verbindung 32"/>
            <p:cNvCxnSpPr>
              <a:stCxn id="106" idx="2"/>
              <a:endCxn id="86" idx="0"/>
            </p:cNvCxnSpPr>
            <p:nvPr/>
          </p:nvCxnSpPr>
          <p:spPr>
            <a:xfrm rot="16200000" flipH="1">
              <a:off x="3952285" y="2264203"/>
              <a:ext cx="4863864" cy="2164965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winkelte Verbindung 33"/>
            <p:cNvCxnSpPr>
              <a:stCxn id="77" idx="3"/>
            </p:cNvCxnSpPr>
            <p:nvPr/>
          </p:nvCxnSpPr>
          <p:spPr>
            <a:xfrm>
              <a:off x="2108908" y="1121981"/>
              <a:ext cx="427458" cy="2963920"/>
            </a:xfrm>
            <a:prstGeom prst="bentConnector2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winkelte Verbindung 34"/>
            <p:cNvCxnSpPr>
              <a:stCxn id="100" idx="1"/>
            </p:cNvCxnSpPr>
            <p:nvPr/>
          </p:nvCxnSpPr>
          <p:spPr>
            <a:xfrm rot="10800000" flipV="1">
              <a:off x="7199486" y="1850535"/>
              <a:ext cx="274727" cy="2235366"/>
            </a:xfrm>
            <a:prstGeom prst="bentConnector2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winkelte Verbindung 35"/>
            <p:cNvCxnSpPr>
              <a:stCxn id="91" idx="2"/>
              <a:endCxn id="94" idx="0"/>
            </p:cNvCxnSpPr>
            <p:nvPr/>
          </p:nvCxnSpPr>
          <p:spPr>
            <a:xfrm rot="16200000" flipH="1">
              <a:off x="7914234" y="4355031"/>
              <a:ext cx="747364" cy="2964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winkelte Verbindung 36"/>
            <p:cNvCxnSpPr>
              <a:stCxn id="86" idx="3"/>
              <a:endCxn id="91" idx="3"/>
            </p:cNvCxnSpPr>
            <p:nvPr/>
          </p:nvCxnSpPr>
          <p:spPr>
            <a:xfrm flipV="1">
              <a:off x="8158405" y="3724221"/>
              <a:ext cx="904971" cy="2308451"/>
            </a:xfrm>
            <a:prstGeom prst="bentConnector3">
              <a:avLst>
                <a:gd name="adj1" fmla="val 130897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Gruppierung 37"/>
            <p:cNvGrpSpPr/>
            <p:nvPr/>
          </p:nvGrpSpPr>
          <p:grpSpPr>
            <a:xfrm>
              <a:off x="70557" y="204606"/>
              <a:ext cx="9219717" cy="6353719"/>
              <a:chOff x="70557" y="204606"/>
              <a:chExt cx="9219717" cy="6353719"/>
            </a:xfrm>
          </p:grpSpPr>
          <p:cxnSp>
            <p:nvCxnSpPr>
              <p:cNvPr id="76" name="Gewinkelte Verbindung 76"/>
              <p:cNvCxnSpPr>
                <a:stCxn id="91" idx="0"/>
                <a:endCxn id="100" idx="2"/>
              </p:cNvCxnSpPr>
              <p:nvPr/>
            </p:nvCxnSpPr>
            <p:spPr>
              <a:xfrm rot="16200000" flipV="1">
                <a:off x="7545666" y="2724840"/>
                <a:ext cx="1361021" cy="120516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rgbClr val="0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7" name="Rechteck 77"/>
              <p:cNvSpPr/>
              <p:nvPr/>
            </p:nvSpPr>
            <p:spPr>
              <a:xfrm>
                <a:off x="793788" y="863369"/>
                <a:ext cx="1315120" cy="51722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err="1" smtClean="0">
                    <a:solidFill>
                      <a:schemeClr val="tx1"/>
                    </a:solidFill>
                    <a:latin typeface="Arial Narrow"/>
                    <a:cs typeface="Arial Narrow"/>
                  </a:rPr>
                  <a:t>cfExpertise</a:t>
                </a:r>
                <a:endParaRPr lang="de-DE" sz="1400" dirty="0" smtClean="0">
                  <a:solidFill>
                    <a:schemeClr val="tx1"/>
                  </a:solidFill>
                  <a:latin typeface="Arial Narrow"/>
                  <a:cs typeface="Arial Narrow"/>
                </a:endParaRPr>
              </a:p>
              <a:p>
                <a:pPr algn="ctr"/>
                <a:r>
                  <a:rPr lang="de-DE" sz="1400" dirty="0" err="1" smtClean="0">
                    <a:solidFill>
                      <a:schemeClr val="tx1"/>
                    </a:solidFill>
                    <a:latin typeface="Arial Narrow"/>
                    <a:cs typeface="Arial Narrow"/>
                  </a:rPr>
                  <a:t>AndSkills</a:t>
                </a:r>
                <a:endParaRPr lang="de-DE" sz="1400" dirty="0">
                  <a:solidFill>
                    <a:schemeClr val="tx1"/>
                  </a:solidFill>
                  <a:latin typeface="Arial Narrow"/>
                  <a:cs typeface="Arial Narrow"/>
                </a:endParaRPr>
              </a:p>
            </p:txBody>
          </p:sp>
          <p:grpSp>
            <p:nvGrpSpPr>
              <p:cNvPr id="78" name="Gruppierung 78"/>
              <p:cNvGrpSpPr/>
              <p:nvPr/>
            </p:nvGrpSpPr>
            <p:grpSpPr>
              <a:xfrm>
                <a:off x="4423503" y="230424"/>
                <a:ext cx="1569937" cy="684330"/>
                <a:chOff x="7353001" y="160046"/>
                <a:chExt cx="1569937" cy="684330"/>
              </a:xfrm>
            </p:grpSpPr>
            <p:sp>
              <p:nvSpPr>
                <p:cNvPr id="105" name="Oval 104"/>
                <p:cNvSpPr/>
                <p:nvPr/>
              </p:nvSpPr>
              <p:spPr>
                <a:xfrm>
                  <a:off x="7353001" y="160046"/>
                  <a:ext cx="450774" cy="386725"/>
                </a:xfrm>
                <a:prstGeom prst="ellipse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106" name="Rechteck 106"/>
                <p:cNvSpPr/>
                <p:nvPr/>
              </p:nvSpPr>
              <p:spPr>
                <a:xfrm>
                  <a:off x="7539528" y="336270"/>
                  <a:ext cx="1383410" cy="508106"/>
                </a:xfrm>
                <a:prstGeom prst="rect">
                  <a:avLst/>
                </a:prstGeom>
                <a:solidFill>
                  <a:schemeClr val="accent4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chemeClr val="bg1"/>
                      </a:solidFill>
                      <a:latin typeface="Arial Narrow"/>
                      <a:cs typeface="Arial Narrow"/>
                    </a:rPr>
                    <a:t>cfEquipment</a:t>
                  </a:r>
                  <a:endParaRPr lang="de-DE" sz="1400" dirty="0">
                    <a:solidFill>
                      <a:schemeClr val="bg1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grpSp>
            <p:nvGrpSpPr>
              <p:cNvPr id="79" name="Gruppierung 79"/>
              <p:cNvGrpSpPr/>
              <p:nvPr/>
            </p:nvGrpSpPr>
            <p:grpSpPr>
              <a:xfrm>
                <a:off x="2443102" y="204606"/>
                <a:ext cx="1569937" cy="684330"/>
                <a:chOff x="7353001" y="160046"/>
                <a:chExt cx="1569937" cy="684330"/>
              </a:xfrm>
            </p:grpSpPr>
            <p:sp>
              <p:nvSpPr>
                <p:cNvPr id="103" name="Oval 102"/>
                <p:cNvSpPr/>
                <p:nvPr/>
              </p:nvSpPr>
              <p:spPr>
                <a:xfrm>
                  <a:off x="7353001" y="160046"/>
                  <a:ext cx="450774" cy="386725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104" name="Rechteck 104"/>
                <p:cNvSpPr/>
                <p:nvPr/>
              </p:nvSpPr>
              <p:spPr>
                <a:xfrm>
                  <a:off x="7539528" y="336270"/>
                  <a:ext cx="1383410" cy="508106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chemeClr val="tx1"/>
                      </a:solidFill>
                      <a:latin typeface="Arial Narrow"/>
                      <a:cs typeface="Arial Narrow"/>
                    </a:rPr>
                    <a:t>cfFunding</a:t>
                  </a:r>
                  <a:endParaRPr lang="de-DE" sz="1400" dirty="0">
                    <a:solidFill>
                      <a:schemeClr val="tx1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grpSp>
            <p:nvGrpSpPr>
              <p:cNvPr id="80" name="Gruppierung 80"/>
              <p:cNvGrpSpPr/>
              <p:nvPr/>
            </p:nvGrpSpPr>
            <p:grpSpPr>
              <a:xfrm>
                <a:off x="6333671" y="658951"/>
                <a:ext cx="1569937" cy="684330"/>
                <a:chOff x="7353001" y="160046"/>
                <a:chExt cx="1569937" cy="684330"/>
              </a:xfrm>
            </p:grpSpPr>
            <p:sp>
              <p:nvSpPr>
                <p:cNvPr id="101" name="Oval 100"/>
                <p:cNvSpPr/>
                <p:nvPr/>
              </p:nvSpPr>
              <p:spPr>
                <a:xfrm>
                  <a:off x="7353001" y="160046"/>
                  <a:ext cx="450774" cy="386725"/>
                </a:xfrm>
                <a:prstGeom prst="ellipse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102" name="Rechteck 102"/>
                <p:cNvSpPr/>
                <p:nvPr/>
              </p:nvSpPr>
              <p:spPr>
                <a:xfrm>
                  <a:off x="7539528" y="336270"/>
                  <a:ext cx="1383410" cy="508106"/>
                </a:xfrm>
                <a:prstGeom prst="rect">
                  <a:avLst/>
                </a:prstGeom>
                <a:solidFill>
                  <a:schemeClr val="accent4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chemeClr val="bg1"/>
                      </a:solidFill>
                      <a:latin typeface="Arial Narrow"/>
                      <a:cs typeface="Arial Narrow"/>
                    </a:rPr>
                    <a:t>cfFacility</a:t>
                  </a:r>
                  <a:endParaRPr lang="de-DE" sz="1400" dirty="0">
                    <a:solidFill>
                      <a:schemeClr val="bg1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grpSp>
            <p:nvGrpSpPr>
              <p:cNvPr id="81" name="Gruppierung 81"/>
              <p:cNvGrpSpPr/>
              <p:nvPr/>
            </p:nvGrpSpPr>
            <p:grpSpPr>
              <a:xfrm>
                <a:off x="7287685" y="1420258"/>
                <a:ext cx="1569937" cy="684330"/>
                <a:chOff x="7353001" y="160046"/>
                <a:chExt cx="1569937" cy="684330"/>
              </a:xfrm>
            </p:grpSpPr>
            <p:sp>
              <p:nvSpPr>
                <p:cNvPr id="99" name="Oval 98"/>
                <p:cNvSpPr/>
                <p:nvPr/>
              </p:nvSpPr>
              <p:spPr>
                <a:xfrm>
                  <a:off x="7353001" y="160046"/>
                  <a:ext cx="450774" cy="386725"/>
                </a:xfrm>
                <a:prstGeom prst="ellipse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100" name="Rechteck 100"/>
                <p:cNvSpPr/>
                <p:nvPr/>
              </p:nvSpPr>
              <p:spPr>
                <a:xfrm>
                  <a:off x="7539528" y="336270"/>
                  <a:ext cx="1383410" cy="508106"/>
                </a:xfrm>
                <a:prstGeom prst="rect">
                  <a:avLst/>
                </a:prstGeom>
                <a:solidFill>
                  <a:schemeClr val="accent4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chemeClr val="bg1"/>
                      </a:solidFill>
                      <a:latin typeface="Arial Narrow"/>
                      <a:cs typeface="Arial Narrow"/>
                    </a:rPr>
                    <a:t>cfService</a:t>
                  </a:r>
                  <a:endParaRPr lang="de-DE" sz="1400" dirty="0">
                    <a:solidFill>
                      <a:schemeClr val="bg1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grpSp>
            <p:nvGrpSpPr>
              <p:cNvPr id="82" name="Gruppierung 82"/>
              <p:cNvGrpSpPr/>
              <p:nvPr/>
            </p:nvGrpSpPr>
            <p:grpSpPr>
              <a:xfrm>
                <a:off x="194037" y="4861041"/>
                <a:ext cx="1569937" cy="684330"/>
                <a:chOff x="7353001" y="160046"/>
                <a:chExt cx="1569937" cy="684330"/>
              </a:xfrm>
            </p:grpSpPr>
            <p:sp>
              <p:nvSpPr>
                <p:cNvPr id="97" name="Oval 96"/>
                <p:cNvSpPr/>
                <p:nvPr/>
              </p:nvSpPr>
              <p:spPr>
                <a:xfrm>
                  <a:off x="7353001" y="160046"/>
                  <a:ext cx="450774" cy="386725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98" name="Rechteck 98"/>
                <p:cNvSpPr/>
                <p:nvPr/>
              </p:nvSpPr>
              <p:spPr>
                <a:xfrm>
                  <a:off x="7539528" y="336270"/>
                  <a:ext cx="1383410" cy="508106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chemeClr val="tx1"/>
                      </a:solidFill>
                      <a:latin typeface="Arial Narrow"/>
                      <a:cs typeface="Arial Narrow"/>
                    </a:rPr>
                    <a:t>cfCitation</a:t>
                  </a:r>
                  <a:endParaRPr lang="de-DE" sz="1400" dirty="0">
                    <a:solidFill>
                      <a:schemeClr val="tx1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grpSp>
            <p:nvGrpSpPr>
              <p:cNvPr id="83" name="Gruppierung 83"/>
              <p:cNvGrpSpPr/>
              <p:nvPr/>
            </p:nvGrpSpPr>
            <p:grpSpPr>
              <a:xfrm>
                <a:off x="1323939" y="5697771"/>
                <a:ext cx="1569937" cy="684330"/>
                <a:chOff x="7353001" y="160046"/>
                <a:chExt cx="1569937" cy="684330"/>
              </a:xfrm>
            </p:grpSpPr>
            <p:sp>
              <p:nvSpPr>
                <p:cNvPr id="95" name="Oval 94"/>
                <p:cNvSpPr/>
                <p:nvPr/>
              </p:nvSpPr>
              <p:spPr>
                <a:xfrm>
                  <a:off x="7353001" y="160046"/>
                  <a:ext cx="450774" cy="386725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96" name="Rechteck 96"/>
                <p:cNvSpPr/>
                <p:nvPr/>
              </p:nvSpPr>
              <p:spPr>
                <a:xfrm>
                  <a:off x="7539528" y="336270"/>
                  <a:ext cx="1383410" cy="508106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chemeClr val="tx1"/>
                      </a:solidFill>
                      <a:latin typeface="Arial Narrow"/>
                      <a:cs typeface="Arial Narrow"/>
                    </a:rPr>
                    <a:t>cfEvent</a:t>
                  </a:r>
                  <a:endParaRPr lang="de-DE" sz="1400" dirty="0">
                    <a:solidFill>
                      <a:schemeClr val="tx1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sp>
            <p:nvSpPr>
              <p:cNvPr id="84" name="Rechteck 84"/>
              <p:cNvSpPr/>
              <p:nvPr/>
            </p:nvSpPr>
            <p:spPr>
              <a:xfrm>
                <a:off x="3336358" y="6050219"/>
                <a:ext cx="1383410" cy="508106"/>
              </a:xfrm>
              <a:prstGeom prst="rect">
                <a:avLst/>
              </a:prstGeom>
              <a:solidFill>
                <a:srgbClr val="FFDE11"/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err="1" smtClean="0">
                    <a:solidFill>
                      <a:schemeClr val="tx1"/>
                    </a:solidFill>
                    <a:latin typeface="Arial Narrow"/>
                    <a:cs typeface="Arial Narrow"/>
                  </a:rPr>
                  <a:t>cfLanguage</a:t>
                </a:r>
                <a:endParaRPr lang="de-DE" sz="1400" dirty="0">
                  <a:solidFill>
                    <a:schemeClr val="tx1"/>
                  </a:solidFill>
                  <a:latin typeface="Arial Narrow"/>
                  <a:cs typeface="Arial Narrow"/>
                </a:endParaRPr>
              </a:p>
            </p:txBody>
          </p:sp>
          <p:sp>
            <p:nvSpPr>
              <p:cNvPr id="85" name="Rechteck 85"/>
              <p:cNvSpPr/>
              <p:nvPr/>
            </p:nvSpPr>
            <p:spPr>
              <a:xfrm>
                <a:off x="5109303" y="6050219"/>
                <a:ext cx="1383410" cy="508106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err="1" smtClean="0">
                    <a:solidFill>
                      <a:schemeClr val="tx1"/>
                    </a:solidFill>
                    <a:latin typeface="Arial Narrow"/>
                    <a:cs typeface="Arial Narrow"/>
                  </a:rPr>
                  <a:t>cfCurrency</a:t>
                </a:r>
                <a:endParaRPr lang="de-DE" sz="1400" dirty="0">
                  <a:solidFill>
                    <a:schemeClr val="tx1"/>
                  </a:solidFill>
                  <a:latin typeface="Arial Narrow"/>
                  <a:cs typeface="Arial Narrow"/>
                </a:endParaRPr>
              </a:p>
            </p:txBody>
          </p:sp>
          <p:sp>
            <p:nvSpPr>
              <p:cNvPr id="86" name="Rechteck 86"/>
              <p:cNvSpPr/>
              <p:nvPr/>
            </p:nvSpPr>
            <p:spPr>
              <a:xfrm>
                <a:off x="6774995" y="5778618"/>
                <a:ext cx="1383410" cy="508106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err="1" smtClean="0">
                    <a:solidFill>
                      <a:schemeClr val="tx1"/>
                    </a:solidFill>
                    <a:latin typeface="Arial Narrow"/>
                    <a:cs typeface="Arial Narrow"/>
                  </a:rPr>
                  <a:t>cfCountry</a:t>
                </a:r>
                <a:endParaRPr lang="de-DE" sz="1400" dirty="0">
                  <a:solidFill>
                    <a:schemeClr val="tx1"/>
                  </a:solidFill>
                  <a:latin typeface="Arial Narrow"/>
                  <a:cs typeface="Arial Narrow"/>
                </a:endParaRPr>
              </a:p>
            </p:txBody>
          </p:sp>
          <p:sp>
            <p:nvSpPr>
              <p:cNvPr id="87" name="Rechteck 87"/>
              <p:cNvSpPr/>
              <p:nvPr/>
            </p:nvSpPr>
            <p:spPr>
              <a:xfrm>
                <a:off x="70557" y="3835431"/>
                <a:ext cx="1315120" cy="51722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err="1" smtClean="0">
                    <a:solidFill>
                      <a:schemeClr val="tx1"/>
                    </a:solidFill>
                    <a:latin typeface="Arial Narrow"/>
                    <a:cs typeface="Arial Narrow"/>
                  </a:rPr>
                  <a:t>cfCurriculum</a:t>
                </a:r>
                <a:r>
                  <a:rPr lang="de-DE" sz="1400" dirty="0" smtClean="0">
                    <a:solidFill>
                      <a:schemeClr val="tx1"/>
                    </a:solidFill>
                    <a:latin typeface="Arial Narrow"/>
                    <a:cs typeface="Arial Narrow"/>
                  </a:rPr>
                  <a:t/>
                </a:r>
                <a:br>
                  <a:rPr lang="de-DE" sz="1400" dirty="0" smtClean="0">
                    <a:solidFill>
                      <a:schemeClr val="tx1"/>
                    </a:solidFill>
                    <a:latin typeface="Arial Narrow"/>
                    <a:cs typeface="Arial Narrow"/>
                  </a:rPr>
                </a:br>
                <a:r>
                  <a:rPr lang="de-DE" sz="1400" dirty="0" smtClean="0">
                    <a:solidFill>
                      <a:schemeClr val="tx1"/>
                    </a:solidFill>
                    <a:latin typeface="Arial Narrow"/>
                    <a:cs typeface="Arial Narrow"/>
                  </a:rPr>
                  <a:t>Vitae</a:t>
                </a:r>
                <a:endParaRPr lang="de-DE" sz="1400" dirty="0">
                  <a:solidFill>
                    <a:schemeClr val="tx1"/>
                  </a:solidFill>
                  <a:latin typeface="Arial Narrow"/>
                  <a:cs typeface="Arial Narrow"/>
                </a:endParaRPr>
              </a:p>
            </p:txBody>
          </p:sp>
          <p:sp>
            <p:nvSpPr>
              <p:cNvPr id="88" name="Rechteck 88"/>
              <p:cNvSpPr/>
              <p:nvPr/>
            </p:nvSpPr>
            <p:spPr>
              <a:xfrm>
                <a:off x="70557" y="2611463"/>
                <a:ext cx="1315120" cy="51722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err="1" smtClean="0">
                    <a:solidFill>
                      <a:schemeClr val="tx1"/>
                    </a:solidFill>
                    <a:latin typeface="Arial Narrow"/>
                    <a:cs typeface="Arial Narrow"/>
                  </a:rPr>
                  <a:t>cfPrize</a:t>
                </a:r>
                <a:endParaRPr lang="de-DE" sz="1400" dirty="0">
                  <a:solidFill>
                    <a:schemeClr val="tx1"/>
                  </a:solidFill>
                  <a:latin typeface="Arial Narrow"/>
                  <a:cs typeface="Arial Narrow"/>
                </a:endParaRPr>
              </a:p>
            </p:txBody>
          </p:sp>
          <p:sp>
            <p:nvSpPr>
              <p:cNvPr id="89" name="Rechteck 89"/>
              <p:cNvSpPr/>
              <p:nvPr/>
            </p:nvSpPr>
            <p:spPr>
              <a:xfrm>
                <a:off x="70557" y="1729095"/>
                <a:ext cx="1404277" cy="51722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err="1" smtClean="0">
                    <a:solidFill>
                      <a:schemeClr val="tx1"/>
                    </a:solidFill>
                    <a:latin typeface="Arial Narrow"/>
                    <a:cs typeface="Arial Narrow"/>
                  </a:rPr>
                  <a:t>cfQualification</a:t>
                </a:r>
                <a:endParaRPr lang="de-DE" sz="1400" dirty="0" smtClean="0">
                  <a:solidFill>
                    <a:schemeClr val="tx1"/>
                  </a:solidFill>
                  <a:latin typeface="Arial Narrow"/>
                  <a:cs typeface="Arial Narrow"/>
                </a:endParaRPr>
              </a:p>
            </p:txBody>
          </p:sp>
          <p:grpSp>
            <p:nvGrpSpPr>
              <p:cNvPr id="90" name="Gruppierung 90"/>
              <p:cNvGrpSpPr/>
              <p:nvPr/>
            </p:nvGrpSpPr>
            <p:grpSpPr>
              <a:xfrm>
                <a:off x="7411165" y="4553972"/>
                <a:ext cx="1569937" cy="684330"/>
                <a:chOff x="7353001" y="160046"/>
                <a:chExt cx="1569937" cy="684330"/>
              </a:xfrm>
            </p:grpSpPr>
            <p:sp>
              <p:nvSpPr>
                <p:cNvPr id="93" name="Oval 92"/>
                <p:cNvSpPr/>
                <p:nvPr/>
              </p:nvSpPr>
              <p:spPr>
                <a:xfrm>
                  <a:off x="7353001" y="160046"/>
                  <a:ext cx="450774" cy="386725"/>
                </a:xfrm>
                <a:prstGeom prst="ellipse">
                  <a:avLst/>
                </a:prstGeom>
                <a:solidFill>
                  <a:schemeClr val="accent5">
                    <a:lumMod val="40000"/>
                    <a:lumOff val="6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94" name="Rechteck 94"/>
                <p:cNvSpPr/>
                <p:nvPr/>
              </p:nvSpPr>
              <p:spPr>
                <a:xfrm>
                  <a:off x="7539528" y="336270"/>
                  <a:ext cx="1383410" cy="508106"/>
                </a:xfrm>
                <a:prstGeom prst="rect">
                  <a:avLst/>
                </a:prstGeom>
                <a:solidFill>
                  <a:schemeClr val="accent5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chemeClr val="tx1"/>
                      </a:solidFill>
                      <a:latin typeface="Arial Narrow"/>
                      <a:cs typeface="Arial Narrow"/>
                    </a:rPr>
                    <a:t>cfGeographic</a:t>
                  </a:r>
                  <a:r>
                    <a:rPr lang="de-DE" sz="1400" dirty="0" smtClean="0">
                      <a:solidFill>
                        <a:schemeClr val="tx1"/>
                      </a:solidFill>
                      <a:latin typeface="Arial Narrow"/>
                      <a:cs typeface="Arial Narrow"/>
                    </a:rPr>
                    <a:t/>
                  </a:r>
                  <a:br>
                    <a:rPr lang="de-DE" sz="1400" dirty="0" smtClean="0">
                      <a:solidFill>
                        <a:schemeClr val="tx1"/>
                      </a:solidFill>
                      <a:latin typeface="Arial Narrow"/>
                      <a:cs typeface="Arial Narrow"/>
                    </a:rPr>
                  </a:br>
                  <a:r>
                    <a:rPr lang="de-DE" sz="1400" dirty="0" err="1" smtClean="0">
                      <a:solidFill>
                        <a:schemeClr val="tx1"/>
                      </a:solidFill>
                      <a:latin typeface="Arial Narrow"/>
                      <a:cs typeface="Arial Narrow"/>
                    </a:rPr>
                    <a:t>BoundingBox</a:t>
                  </a:r>
                  <a:endParaRPr lang="de-DE" sz="1400" dirty="0">
                    <a:solidFill>
                      <a:schemeClr val="tx1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sp>
            <p:nvSpPr>
              <p:cNvPr id="91" name="Rechteck 91"/>
              <p:cNvSpPr/>
              <p:nvPr/>
            </p:nvSpPr>
            <p:spPr>
              <a:xfrm>
                <a:off x="7509492" y="3465609"/>
                <a:ext cx="1553885" cy="51722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err="1" smtClean="0">
                    <a:solidFill>
                      <a:schemeClr val="tx1"/>
                    </a:solidFill>
                    <a:latin typeface="Arial Narrow"/>
                    <a:cs typeface="Arial Narrow"/>
                  </a:rPr>
                  <a:t>cfPostalAddress</a:t>
                </a:r>
                <a:endParaRPr lang="de-DE" sz="1400" dirty="0" smtClean="0">
                  <a:solidFill>
                    <a:schemeClr val="tx1"/>
                  </a:solidFill>
                  <a:latin typeface="Arial Narrow"/>
                  <a:cs typeface="Arial Narrow"/>
                </a:endParaRPr>
              </a:p>
            </p:txBody>
          </p:sp>
          <p:sp>
            <p:nvSpPr>
              <p:cNvPr id="92" name="Rechteck 92"/>
              <p:cNvSpPr/>
              <p:nvPr/>
            </p:nvSpPr>
            <p:spPr>
              <a:xfrm>
                <a:off x="7393525" y="2503701"/>
                <a:ext cx="1896749" cy="51722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err="1" smtClean="0">
                    <a:solidFill>
                      <a:schemeClr val="tx1"/>
                    </a:solidFill>
                    <a:latin typeface="Arial Narrow"/>
                    <a:cs typeface="Arial Narrow"/>
                  </a:rPr>
                  <a:t>cfElectronicAddress</a:t>
                </a:r>
                <a:endParaRPr lang="de-DE" sz="1400" dirty="0" smtClean="0">
                  <a:solidFill>
                    <a:schemeClr val="tx1"/>
                  </a:solidFill>
                  <a:latin typeface="Arial Narrow"/>
                  <a:cs typeface="Arial Narrow"/>
                </a:endParaRPr>
              </a:p>
            </p:txBody>
          </p:sp>
        </p:grpSp>
        <p:grpSp>
          <p:nvGrpSpPr>
            <p:cNvPr id="38" name="Gruppierung 38"/>
            <p:cNvGrpSpPr/>
            <p:nvPr/>
          </p:nvGrpSpPr>
          <p:grpSpPr>
            <a:xfrm>
              <a:off x="1844661" y="2870075"/>
              <a:ext cx="5541351" cy="1723932"/>
              <a:chOff x="1684594" y="3392000"/>
              <a:chExt cx="5541351" cy="1723932"/>
            </a:xfrm>
          </p:grpSpPr>
          <p:grpSp>
            <p:nvGrpSpPr>
              <p:cNvPr id="64" name="Gruppierung 64"/>
              <p:cNvGrpSpPr/>
              <p:nvPr/>
            </p:nvGrpSpPr>
            <p:grpSpPr>
              <a:xfrm>
                <a:off x="1684594" y="4431602"/>
                <a:ext cx="1569937" cy="684330"/>
                <a:chOff x="3228072" y="2152221"/>
                <a:chExt cx="1781614" cy="831584"/>
              </a:xfrm>
            </p:grpSpPr>
            <p:sp>
              <p:nvSpPr>
                <p:cNvPr id="74" name="Oval 73"/>
                <p:cNvSpPr/>
                <p:nvPr/>
              </p:nvSpPr>
              <p:spPr>
                <a:xfrm>
                  <a:off x="3228072" y="2152221"/>
                  <a:ext cx="511553" cy="469941"/>
                </a:xfrm>
                <a:prstGeom prst="ellips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75" name="Rechteck 75"/>
                <p:cNvSpPr/>
                <p:nvPr/>
              </p:nvSpPr>
              <p:spPr>
                <a:xfrm>
                  <a:off x="3439749" y="2366365"/>
                  <a:ext cx="1569937" cy="617440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chemeClr val="tx1"/>
                      </a:solidFill>
                      <a:latin typeface="Arial Narrow"/>
                      <a:cs typeface="Arial Narrow"/>
                    </a:rPr>
                    <a:t>cfPerson</a:t>
                  </a:r>
                  <a:endParaRPr lang="de-DE" sz="1400" dirty="0">
                    <a:solidFill>
                      <a:schemeClr val="tx1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grpSp>
            <p:nvGrpSpPr>
              <p:cNvPr id="65" name="Gruppierung 65"/>
              <p:cNvGrpSpPr/>
              <p:nvPr/>
            </p:nvGrpSpPr>
            <p:grpSpPr>
              <a:xfrm>
                <a:off x="3536766" y="3392000"/>
                <a:ext cx="1569937" cy="684330"/>
                <a:chOff x="3308144" y="2152221"/>
                <a:chExt cx="1781615" cy="831584"/>
              </a:xfrm>
            </p:grpSpPr>
            <p:sp>
              <p:nvSpPr>
                <p:cNvPr id="72" name="Oval 71"/>
                <p:cNvSpPr/>
                <p:nvPr/>
              </p:nvSpPr>
              <p:spPr>
                <a:xfrm>
                  <a:off x="3308144" y="2152221"/>
                  <a:ext cx="511553" cy="469940"/>
                </a:xfrm>
                <a:prstGeom prst="ellips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73" name="Rechteck 73"/>
                <p:cNvSpPr/>
                <p:nvPr/>
              </p:nvSpPr>
              <p:spPr>
                <a:xfrm>
                  <a:off x="3519822" y="2366365"/>
                  <a:ext cx="1569937" cy="617440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rgbClr val="000000"/>
                      </a:solidFill>
                      <a:latin typeface="Arial Narrow"/>
                      <a:cs typeface="Arial Narrow"/>
                    </a:rPr>
                    <a:t>cfProject</a:t>
                  </a:r>
                  <a:endParaRPr lang="de-DE" sz="1400" dirty="0">
                    <a:solidFill>
                      <a:srgbClr val="000000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grpSp>
            <p:nvGrpSpPr>
              <p:cNvPr id="66" name="Gruppierung 66"/>
              <p:cNvGrpSpPr/>
              <p:nvPr/>
            </p:nvGrpSpPr>
            <p:grpSpPr>
              <a:xfrm>
                <a:off x="5656008" y="4431602"/>
                <a:ext cx="1569937" cy="684330"/>
                <a:chOff x="3228072" y="2152221"/>
                <a:chExt cx="1781614" cy="831584"/>
              </a:xfrm>
            </p:grpSpPr>
            <p:sp>
              <p:nvSpPr>
                <p:cNvPr id="70" name="Oval 69"/>
                <p:cNvSpPr/>
                <p:nvPr/>
              </p:nvSpPr>
              <p:spPr>
                <a:xfrm>
                  <a:off x="3228072" y="2152221"/>
                  <a:ext cx="511553" cy="469941"/>
                </a:xfrm>
                <a:prstGeom prst="ellips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71" name="Rechteck 71"/>
                <p:cNvSpPr/>
                <p:nvPr/>
              </p:nvSpPr>
              <p:spPr>
                <a:xfrm>
                  <a:off x="3439749" y="2366365"/>
                  <a:ext cx="1569937" cy="617440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rgbClr val="000000"/>
                      </a:solidFill>
                      <a:latin typeface="Arial Narrow"/>
                      <a:cs typeface="Arial Narrow"/>
                    </a:rPr>
                    <a:t>cfOrganisation</a:t>
                  </a:r>
                  <a:endParaRPr lang="de-DE" sz="1400" dirty="0" smtClean="0">
                    <a:solidFill>
                      <a:srgbClr val="000000"/>
                    </a:solidFill>
                    <a:latin typeface="Arial Narrow"/>
                    <a:cs typeface="Arial Narrow"/>
                  </a:endParaRPr>
                </a:p>
                <a:p>
                  <a:pPr algn="ctr"/>
                  <a:r>
                    <a:rPr lang="de-DE" sz="1400" dirty="0" smtClean="0">
                      <a:solidFill>
                        <a:srgbClr val="000000"/>
                      </a:solidFill>
                      <a:latin typeface="Arial Narrow"/>
                      <a:cs typeface="Arial Narrow"/>
                    </a:rPr>
                    <a:t>Unit</a:t>
                  </a:r>
                  <a:endParaRPr lang="de-DE" sz="1400" dirty="0">
                    <a:solidFill>
                      <a:srgbClr val="000000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cxnSp>
            <p:nvCxnSpPr>
              <p:cNvPr id="67" name="Gewinkelte Verbindung 67"/>
              <p:cNvCxnSpPr>
                <a:stCxn id="75" idx="3"/>
                <a:endCxn id="71" idx="1"/>
              </p:cNvCxnSpPr>
              <p:nvPr/>
            </p:nvCxnSpPr>
            <p:spPr>
              <a:xfrm>
                <a:off x="3254531" y="4861879"/>
                <a:ext cx="2588004" cy="12700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rgbClr val="0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Gewinkelte Verbindung 68"/>
              <p:cNvCxnSpPr>
                <a:stCxn id="75" idx="0"/>
                <a:endCxn id="73" idx="1"/>
              </p:cNvCxnSpPr>
              <p:nvPr/>
            </p:nvCxnSpPr>
            <p:spPr>
              <a:xfrm rot="5400000" flipH="1" flipV="1">
                <a:off x="2750286" y="3634818"/>
                <a:ext cx="785549" cy="1160468"/>
              </a:xfrm>
              <a:prstGeom prst="bentConnector2">
                <a:avLst/>
              </a:prstGeom>
              <a:ln>
                <a:solidFill>
                  <a:srgbClr val="0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Gewinkelte Verbindung 69"/>
              <p:cNvCxnSpPr>
                <a:stCxn id="71" idx="0"/>
                <a:endCxn id="73" idx="3"/>
              </p:cNvCxnSpPr>
              <p:nvPr/>
            </p:nvCxnSpPr>
            <p:spPr>
              <a:xfrm rot="16200000" flipV="1">
                <a:off x="5427698" y="3501283"/>
                <a:ext cx="785549" cy="1427537"/>
              </a:xfrm>
              <a:prstGeom prst="bentConnector2">
                <a:avLst/>
              </a:prstGeom>
              <a:ln>
                <a:solidFill>
                  <a:srgbClr val="0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9" name="Gewinkelte Verbindung 39"/>
            <p:cNvCxnSpPr/>
            <p:nvPr/>
          </p:nvCxnSpPr>
          <p:spPr>
            <a:xfrm flipV="1">
              <a:off x="5266770" y="2762312"/>
              <a:ext cx="2126755" cy="538040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0" name="Gruppierung 40"/>
            <p:cNvGrpSpPr/>
            <p:nvPr/>
          </p:nvGrpSpPr>
          <p:grpSpPr>
            <a:xfrm>
              <a:off x="1658134" y="1332147"/>
              <a:ext cx="5629552" cy="1723932"/>
              <a:chOff x="1702234" y="1243027"/>
              <a:chExt cx="5629552" cy="1723932"/>
            </a:xfrm>
          </p:grpSpPr>
          <p:grpSp>
            <p:nvGrpSpPr>
              <p:cNvPr id="52" name="Gruppierung 52"/>
              <p:cNvGrpSpPr/>
              <p:nvPr/>
            </p:nvGrpSpPr>
            <p:grpSpPr>
              <a:xfrm>
                <a:off x="1702234" y="2282629"/>
                <a:ext cx="1569937" cy="684330"/>
                <a:chOff x="3228072" y="2152221"/>
                <a:chExt cx="1781614" cy="831584"/>
              </a:xfrm>
            </p:grpSpPr>
            <p:sp>
              <p:nvSpPr>
                <p:cNvPr id="62" name="Oval 61"/>
                <p:cNvSpPr/>
                <p:nvPr/>
              </p:nvSpPr>
              <p:spPr>
                <a:xfrm>
                  <a:off x="3228072" y="2152221"/>
                  <a:ext cx="511553" cy="469941"/>
                </a:xfrm>
                <a:prstGeom prst="ellipse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63" name="Rechteck 63"/>
                <p:cNvSpPr/>
                <p:nvPr/>
              </p:nvSpPr>
              <p:spPr>
                <a:xfrm>
                  <a:off x="3439749" y="2366365"/>
                  <a:ext cx="1569937" cy="617440"/>
                </a:xfrm>
                <a:prstGeom prst="rect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chemeClr val="tx1"/>
                      </a:solidFill>
                      <a:latin typeface="Arial Narrow"/>
                      <a:cs typeface="Arial Narrow"/>
                    </a:rPr>
                    <a:t>cfResultPatent</a:t>
                  </a:r>
                  <a:endParaRPr lang="de-DE" sz="1400" dirty="0">
                    <a:solidFill>
                      <a:schemeClr val="tx1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grpSp>
            <p:nvGrpSpPr>
              <p:cNvPr id="53" name="Gruppierung 53"/>
              <p:cNvGrpSpPr/>
              <p:nvPr/>
            </p:nvGrpSpPr>
            <p:grpSpPr>
              <a:xfrm>
                <a:off x="3483848" y="1243027"/>
                <a:ext cx="1569937" cy="684330"/>
                <a:chOff x="3228072" y="2152221"/>
                <a:chExt cx="1781614" cy="831584"/>
              </a:xfrm>
            </p:grpSpPr>
            <p:sp>
              <p:nvSpPr>
                <p:cNvPr id="60" name="Oval 59"/>
                <p:cNvSpPr/>
                <p:nvPr/>
              </p:nvSpPr>
              <p:spPr>
                <a:xfrm>
                  <a:off x="3228072" y="2152221"/>
                  <a:ext cx="511553" cy="469941"/>
                </a:xfrm>
                <a:prstGeom prst="ellipse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61" name="Rechteck 61"/>
                <p:cNvSpPr/>
                <p:nvPr/>
              </p:nvSpPr>
              <p:spPr>
                <a:xfrm>
                  <a:off x="3439749" y="2366365"/>
                  <a:ext cx="1569937" cy="617440"/>
                </a:xfrm>
                <a:prstGeom prst="rect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rgbClr val="000000"/>
                      </a:solidFill>
                      <a:latin typeface="Arial Narrow"/>
                      <a:cs typeface="Arial Narrow"/>
                    </a:rPr>
                    <a:t>cfResult</a:t>
                  </a:r>
                  <a:r>
                    <a:rPr lang="de-DE" sz="1400" dirty="0" smtClean="0">
                      <a:solidFill>
                        <a:srgbClr val="000000"/>
                      </a:solidFill>
                      <a:latin typeface="Arial Narrow"/>
                      <a:cs typeface="Arial Narrow"/>
                    </a:rPr>
                    <a:t/>
                  </a:r>
                  <a:br>
                    <a:rPr lang="de-DE" sz="1400" dirty="0" smtClean="0">
                      <a:solidFill>
                        <a:srgbClr val="000000"/>
                      </a:solidFill>
                      <a:latin typeface="Arial Narrow"/>
                      <a:cs typeface="Arial Narrow"/>
                    </a:rPr>
                  </a:br>
                  <a:r>
                    <a:rPr lang="de-DE" sz="1400" dirty="0" err="1" smtClean="0">
                      <a:solidFill>
                        <a:srgbClr val="000000"/>
                      </a:solidFill>
                      <a:latin typeface="Arial Narrow"/>
                      <a:cs typeface="Arial Narrow"/>
                    </a:rPr>
                    <a:t>Publication</a:t>
                  </a:r>
                  <a:endParaRPr lang="de-DE" sz="1400" dirty="0">
                    <a:solidFill>
                      <a:srgbClr val="000000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grpSp>
            <p:nvGrpSpPr>
              <p:cNvPr id="54" name="Gruppierung 54"/>
              <p:cNvGrpSpPr/>
              <p:nvPr/>
            </p:nvGrpSpPr>
            <p:grpSpPr>
              <a:xfrm>
                <a:off x="5673648" y="2282629"/>
                <a:ext cx="1658138" cy="684330"/>
                <a:chOff x="3228072" y="2152221"/>
                <a:chExt cx="1881707" cy="831584"/>
              </a:xfrm>
            </p:grpSpPr>
            <p:sp>
              <p:nvSpPr>
                <p:cNvPr id="58" name="Oval 57"/>
                <p:cNvSpPr/>
                <p:nvPr/>
              </p:nvSpPr>
              <p:spPr>
                <a:xfrm>
                  <a:off x="3228072" y="2152221"/>
                  <a:ext cx="511553" cy="469941"/>
                </a:xfrm>
                <a:prstGeom prst="ellipse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59" name="Rechteck 59"/>
                <p:cNvSpPr/>
                <p:nvPr/>
              </p:nvSpPr>
              <p:spPr>
                <a:xfrm>
                  <a:off x="3305193" y="2366364"/>
                  <a:ext cx="1804586" cy="617441"/>
                </a:xfrm>
                <a:prstGeom prst="rect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rgbClr val="000000"/>
                      </a:solidFill>
                      <a:latin typeface="Arial Narrow"/>
                      <a:cs typeface="Arial Narrow"/>
                    </a:rPr>
                    <a:t>cfResultProduct</a:t>
                  </a:r>
                  <a:endParaRPr lang="de-DE" sz="1400" dirty="0" smtClean="0">
                    <a:solidFill>
                      <a:srgbClr val="000000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cxnSp>
            <p:nvCxnSpPr>
              <p:cNvPr id="55" name="Gewinkelte Verbindung 55"/>
              <p:cNvCxnSpPr>
                <a:stCxn id="59" idx="1"/>
                <a:endCxn id="63" idx="3"/>
              </p:cNvCxnSpPr>
              <p:nvPr/>
            </p:nvCxnSpPr>
            <p:spPr>
              <a:xfrm rot="10800000">
                <a:off x="3272171" y="2712906"/>
                <a:ext cx="2469435" cy="16919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rgbClr val="0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Gewinkelte Verbindung 56"/>
              <p:cNvCxnSpPr>
                <a:stCxn id="61" idx="1"/>
                <a:endCxn id="63" idx="0"/>
              </p:cNvCxnSpPr>
              <p:nvPr/>
            </p:nvCxnSpPr>
            <p:spPr>
              <a:xfrm rot="10800000" flipV="1">
                <a:off x="2580467" y="1673303"/>
                <a:ext cx="1089909" cy="785549"/>
              </a:xfrm>
              <a:prstGeom prst="bentConnector2">
                <a:avLst/>
              </a:prstGeom>
              <a:ln>
                <a:solidFill>
                  <a:srgbClr val="0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Gewinkelte Verbindung 57"/>
              <p:cNvCxnSpPr>
                <a:stCxn id="59" idx="0"/>
                <a:endCxn id="61" idx="3"/>
              </p:cNvCxnSpPr>
              <p:nvPr/>
            </p:nvCxnSpPr>
            <p:spPr>
              <a:xfrm rot="16200000" flipV="1">
                <a:off x="5402469" y="1324623"/>
                <a:ext cx="785548" cy="1482911"/>
              </a:xfrm>
              <a:prstGeom prst="bentConnector2">
                <a:avLst/>
              </a:prstGeom>
              <a:ln>
                <a:solidFill>
                  <a:srgbClr val="0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1" name="Gruppierung 41"/>
            <p:cNvGrpSpPr/>
            <p:nvPr/>
          </p:nvGrpSpPr>
          <p:grpSpPr>
            <a:xfrm>
              <a:off x="2963304" y="4816481"/>
              <a:ext cx="3811691" cy="685348"/>
              <a:chOff x="3007404" y="5114086"/>
              <a:chExt cx="3811691" cy="685348"/>
            </a:xfrm>
          </p:grpSpPr>
          <p:grpSp>
            <p:nvGrpSpPr>
              <p:cNvPr id="45" name="Gruppierung 45"/>
              <p:cNvGrpSpPr/>
              <p:nvPr/>
            </p:nvGrpSpPr>
            <p:grpSpPr>
              <a:xfrm>
                <a:off x="3007404" y="5115104"/>
                <a:ext cx="1569937" cy="684330"/>
                <a:chOff x="2689884" y="5079822"/>
                <a:chExt cx="1569937" cy="684330"/>
              </a:xfrm>
            </p:grpSpPr>
            <p:sp>
              <p:nvSpPr>
                <p:cNvPr id="50" name="Oval 49"/>
                <p:cNvSpPr/>
                <p:nvPr/>
              </p:nvSpPr>
              <p:spPr>
                <a:xfrm>
                  <a:off x="2689884" y="5079822"/>
                  <a:ext cx="450774" cy="386725"/>
                </a:xfrm>
                <a:prstGeom prst="ellipse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51" name="Rechteck 51"/>
                <p:cNvSpPr/>
                <p:nvPr/>
              </p:nvSpPr>
              <p:spPr>
                <a:xfrm>
                  <a:off x="2876411" y="5256046"/>
                  <a:ext cx="1383410" cy="508106"/>
                </a:xfrm>
                <a:prstGeom prst="rec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rgbClr val="FFFFFF"/>
                      </a:solidFill>
                      <a:latin typeface="Arial Narrow"/>
                      <a:cs typeface="Arial Narrow"/>
                    </a:rPr>
                    <a:t>cfIndicator</a:t>
                  </a:r>
                  <a:endParaRPr lang="de-DE" sz="1400" dirty="0">
                    <a:solidFill>
                      <a:srgbClr val="FFFFFF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grpSp>
            <p:nvGrpSpPr>
              <p:cNvPr id="46" name="Gruppierung 46"/>
              <p:cNvGrpSpPr/>
              <p:nvPr/>
            </p:nvGrpSpPr>
            <p:grpSpPr>
              <a:xfrm>
                <a:off x="5083685" y="5114086"/>
                <a:ext cx="1735410" cy="684330"/>
                <a:chOff x="4554485" y="5114086"/>
                <a:chExt cx="1735410" cy="684330"/>
              </a:xfrm>
            </p:grpSpPr>
            <p:sp>
              <p:nvSpPr>
                <p:cNvPr id="48" name="Oval 47"/>
                <p:cNvSpPr/>
                <p:nvPr/>
              </p:nvSpPr>
              <p:spPr>
                <a:xfrm>
                  <a:off x="4554485" y="5114086"/>
                  <a:ext cx="450774" cy="386725"/>
                </a:xfrm>
                <a:prstGeom prst="ellipse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solidFill>
                    <a:srgbClr val="00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 sz="1400">
                    <a:latin typeface="Arial Narrow"/>
                    <a:cs typeface="Arial Narrow"/>
                  </a:endParaRPr>
                </a:p>
              </p:txBody>
            </p:sp>
            <p:sp>
              <p:nvSpPr>
                <p:cNvPr id="49" name="Rechteck 49"/>
                <p:cNvSpPr/>
                <p:nvPr/>
              </p:nvSpPr>
              <p:spPr>
                <a:xfrm>
                  <a:off x="4741012" y="5290310"/>
                  <a:ext cx="1548883" cy="508106"/>
                </a:xfrm>
                <a:prstGeom prst="rec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de-DE" sz="1400" dirty="0" err="1" smtClean="0">
                      <a:solidFill>
                        <a:srgbClr val="FFFFFF"/>
                      </a:solidFill>
                      <a:latin typeface="Arial Narrow"/>
                      <a:cs typeface="Arial Narrow"/>
                    </a:rPr>
                    <a:t>cfMeasurement</a:t>
                  </a:r>
                  <a:endParaRPr lang="de-DE" sz="1400" dirty="0">
                    <a:solidFill>
                      <a:srgbClr val="FFFFFF"/>
                    </a:solidFill>
                    <a:latin typeface="Arial Narrow"/>
                    <a:cs typeface="Arial Narrow"/>
                  </a:endParaRPr>
                </a:p>
              </p:txBody>
            </p:sp>
          </p:grpSp>
          <p:cxnSp>
            <p:nvCxnSpPr>
              <p:cNvPr id="47" name="Gewinkelte Verbindung 47"/>
              <p:cNvCxnSpPr>
                <a:stCxn id="51" idx="3"/>
                <a:endCxn id="49" idx="1"/>
              </p:cNvCxnSpPr>
              <p:nvPr/>
            </p:nvCxnSpPr>
            <p:spPr>
              <a:xfrm flipV="1">
                <a:off x="4577341" y="5544363"/>
                <a:ext cx="692871" cy="1018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rgbClr val="0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Rechteck 42"/>
            <p:cNvSpPr/>
            <p:nvPr/>
          </p:nvSpPr>
          <p:spPr>
            <a:xfrm>
              <a:off x="7679966" y="145675"/>
              <a:ext cx="1383410" cy="50810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400" dirty="0" err="1" smtClean="0">
                  <a:solidFill>
                    <a:srgbClr val="000000"/>
                  </a:solidFill>
                  <a:latin typeface="Arial Narrow"/>
                  <a:cs typeface="Arial Narrow"/>
                </a:rPr>
                <a:t>cfFederated</a:t>
              </a:r>
              <a:r>
                <a:rPr lang="de-DE" sz="1400" dirty="0" smtClean="0">
                  <a:solidFill>
                    <a:srgbClr val="000000"/>
                  </a:solidFill>
                  <a:latin typeface="Arial Narrow"/>
                  <a:cs typeface="Arial Narrow"/>
                </a:rPr>
                <a:t> Identifier</a:t>
              </a:r>
              <a:endParaRPr lang="de-DE" sz="1400" dirty="0">
                <a:solidFill>
                  <a:srgbClr val="000000"/>
                </a:solidFill>
                <a:latin typeface="Arial Narrow"/>
                <a:cs typeface="Arial Narrow"/>
              </a:endParaRPr>
            </a:p>
          </p:txBody>
        </p:sp>
        <p:cxnSp>
          <p:nvCxnSpPr>
            <p:cNvPr id="43" name="Gewinkelte Verbindung 43"/>
            <p:cNvCxnSpPr/>
            <p:nvPr/>
          </p:nvCxnSpPr>
          <p:spPr>
            <a:xfrm rot="5400000" flipH="1" flipV="1">
              <a:off x="7920102" y="1013036"/>
              <a:ext cx="937615" cy="232946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Rechteck 44"/>
            <p:cNvSpPr/>
            <p:nvPr/>
          </p:nvSpPr>
          <p:spPr>
            <a:xfrm>
              <a:off x="-114166" y="0"/>
              <a:ext cx="9404441" cy="685800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400">
                <a:latin typeface="Arial Narrow"/>
                <a:cs typeface="Arial Narrow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8603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CERIF: Many Perspectives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Start from any entity:</a:t>
            </a:r>
          </a:p>
          <a:p>
            <a:pPr lvl="1"/>
            <a:r>
              <a:rPr lang="en-US" dirty="0" smtClean="0"/>
              <a:t>Project – funding, consortium, project team, outputs</a:t>
            </a:r>
          </a:p>
          <a:p>
            <a:pPr lvl="1"/>
            <a:r>
              <a:rPr lang="en-US" dirty="0" smtClean="0"/>
              <a:t>Publication – authors, publisher, funding</a:t>
            </a:r>
          </a:p>
          <a:p>
            <a:pPr lvl="1"/>
            <a:r>
              <a:rPr lang="en-US" dirty="0" smtClean="0"/>
              <a:t>Research dataset – creator/contributor, origin project, publications that build upon it</a:t>
            </a:r>
          </a:p>
          <a:p>
            <a:pPr lvl="1"/>
            <a:r>
              <a:rPr lang="en-US" dirty="0" smtClean="0"/>
              <a:t>Person – outputs, datasets, projects, events, …</a:t>
            </a:r>
          </a:p>
          <a:p>
            <a:pPr lvl="1"/>
            <a:r>
              <a:rPr lang="en-US" dirty="0" smtClean="0"/>
              <a:t>…</a:t>
            </a:r>
          </a:p>
          <a:p>
            <a:r>
              <a:rPr lang="en-US" dirty="0" smtClean="0"/>
              <a:t>A mesh, a fully connected graph</a:t>
            </a:r>
          </a:p>
        </p:txBody>
      </p:sp>
    </p:spTree>
    <p:extLst>
      <p:ext uri="{BB962C8B-B14F-4D97-AF65-F5344CB8AC3E}">
        <p14:creationId xmlns:p14="http://schemas.microsoft.com/office/powerpoint/2010/main" val="15271502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CERIF: </a:t>
            </a:r>
            <a:r>
              <a:rPr lang="en-US" dirty="0" smtClean="0"/>
              <a:t>Interlinking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095731" y="4666559"/>
            <a:ext cx="1360233" cy="69134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Entity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790878" y="3644575"/>
            <a:ext cx="574905" cy="1021985"/>
          </a:xfrm>
          <a:prstGeom prst="straightConnector1">
            <a:avLst/>
          </a:prstGeom>
          <a:ln w="12700" cmpd="sng">
            <a:headEnd type="arrow"/>
            <a:tailEnd type="arrow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4155851" y="3727235"/>
            <a:ext cx="619997" cy="939324"/>
          </a:xfrm>
          <a:prstGeom prst="straightConnector1">
            <a:avLst/>
          </a:prstGeom>
          <a:ln w="12700" cmpd="sng">
            <a:headEnd type="arrow"/>
            <a:tailEnd type="arrow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cxnSp>
      <p:cxnSp>
        <p:nvCxnSpPr>
          <p:cNvPr id="10" name="Straight Arrow Connector 9"/>
          <p:cNvCxnSpPr/>
          <p:nvPr/>
        </p:nvCxnSpPr>
        <p:spPr>
          <a:xfrm flipH="1" flipV="1">
            <a:off x="4711969" y="3389080"/>
            <a:ext cx="63879" cy="1277479"/>
          </a:xfrm>
          <a:prstGeom prst="straightConnector1">
            <a:avLst/>
          </a:prstGeom>
          <a:ln w="12700" cmpd="sng">
            <a:headEnd type="arrow"/>
            <a:tailEnd type="arrow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cxnSp>
      <p:cxnSp>
        <p:nvCxnSpPr>
          <p:cNvPr id="12" name="Straight Arrow Connector 11"/>
          <p:cNvCxnSpPr>
            <a:stCxn id="4" idx="1"/>
            <a:endCxn id="13" idx="3"/>
          </p:cNvCxnSpPr>
          <p:nvPr/>
        </p:nvCxnSpPr>
        <p:spPr>
          <a:xfrm flipH="1" flipV="1">
            <a:off x="2915861" y="4779278"/>
            <a:ext cx="1179870" cy="232952"/>
          </a:xfrm>
          <a:prstGeom prst="straightConnector1">
            <a:avLst/>
          </a:prstGeom>
          <a:ln w="12700" cmpd="sng">
            <a:prstDash val="dash"/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sp>
        <p:nvSpPr>
          <p:cNvPr id="13" name="Rounded Rectangle 12"/>
          <p:cNvSpPr/>
          <p:nvPr/>
        </p:nvSpPr>
        <p:spPr>
          <a:xfrm>
            <a:off x="1142295" y="4396034"/>
            <a:ext cx="1773566" cy="7664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Classifications</a:t>
            </a:r>
            <a:endParaRPr lang="en-US" dirty="0"/>
          </a:p>
        </p:txBody>
      </p:sp>
      <p:cxnSp>
        <p:nvCxnSpPr>
          <p:cNvPr id="15" name="Curved Connector 14"/>
          <p:cNvCxnSpPr>
            <a:stCxn id="4" idx="3"/>
            <a:endCxn id="4" idx="2"/>
          </p:cNvCxnSpPr>
          <p:nvPr/>
        </p:nvCxnSpPr>
        <p:spPr>
          <a:xfrm flipH="1">
            <a:off x="4775848" y="5012230"/>
            <a:ext cx="680116" cy="345671"/>
          </a:xfrm>
          <a:prstGeom prst="curvedConnector4">
            <a:avLst>
              <a:gd name="adj1" fmla="val -73391"/>
              <a:gd name="adj2" fmla="val 240045"/>
            </a:avLst>
          </a:prstGeom>
          <a:ln w="12700" cmpd="sng">
            <a:headEnd type="arrow"/>
            <a:tailEnd type="arrow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cxnSp>
      <p:sp>
        <p:nvSpPr>
          <p:cNvPr id="20" name="TextBox 19"/>
          <p:cNvSpPr txBox="1"/>
          <p:nvPr/>
        </p:nvSpPr>
        <p:spPr>
          <a:xfrm>
            <a:off x="4223487" y="2810456"/>
            <a:ext cx="1364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Binary links</a:t>
            </a:r>
            <a:endParaRPr lang="en-US" dirty="0"/>
          </a:p>
        </p:txBody>
      </p:sp>
      <p:cxnSp>
        <p:nvCxnSpPr>
          <p:cNvPr id="22" name="Straight Arrow Connector 21"/>
          <p:cNvCxnSpPr>
            <a:endCxn id="13" idx="3"/>
          </p:cNvCxnSpPr>
          <p:nvPr/>
        </p:nvCxnSpPr>
        <p:spPr>
          <a:xfrm flipH="1">
            <a:off x="2915861" y="4153334"/>
            <a:ext cx="1525564" cy="625944"/>
          </a:xfrm>
          <a:prstGeom prst="straightConnector1">
            <a:avLst/>
          </a:prstGeom>
          <a:ln w="12700" cmpd="sng">
            <a:prstDash val="dot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endCxn id="13" idx="3"/>
          </p:cNvCxnSpPr>
          <p:nvPr/>
        </p:nvCxnSpPr>
        <p:spPr>
          <a:xfrm flipH="1">
            <a:off x="2915861" y="3854983"/>
            <a:ext cx="1796108" cy="924295"/>
          </a:xfrm>
          <a:prstGeom prst="straightConnector1">
            <a:avLst/>
          </a:prstGeom>
          <a:ln w="12700" cmpd="sng">
            <a:prstDash val="dot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2855741" y="4208169"/>
            <a:ext cx="2186892" cy="568876"/>
          </a:xfrm>
          <a:prstGeom prst="straightConnector1">
            <a:avLst/>
          </a:prstGeom>
          <a:ln w="12700" cmpd="sng">
            <a:prstDash val="dot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012081" y="4807103"/>
            <a:ext cx="1646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Recursive links</a:t>
            </a:r>
            <a:endParaRPr lang="en-US" dirty="0"/>
          </a:p>
        </p:txBody>
      </p:sp>
      <p:sp>
        <p:nvSpPr>
          <p:cNvPr id="33" name="Rectangle 32"/>
          <p:cNvSpPr/>
          <p:nvPr/>
        </p:nvSpPr>
        <p:spPr>
          <a:xfrm>
            <a:off x="5824203" y="5096291"/>
            <a:ext cx="32357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1400" dirty="0"/>
              <a:t>“is-part-of / has part”</a:t>
            </a:r>
          </a:p>
          <a:p>
            <a:pPr lvl="1"/>
            <a:r>
              <a:rPr lang="en-US" sz="1400" dirty="0"/>
              <a:t>“builds upon / is used by”</a:t>
            </a:r>
          </a:p>
        </p:txBody>
      </p:sp>
    </p:spTree>
    <p:extLst>
      <p:ext uri="{BB962C8B-B14F-4D97-AF65-F5344CB8AC3E}">
        <p14:creationId xmlns:p14="http://schemas.microsoft.com/office/powerpoint/2010/main" val="33708509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CERIF: Record 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8558" y="2770094"/>
            <a:ext cx="7937659" cy="3750083"/>
          </a:xfrm>
        </p:spPr>
        <p:txBody>
          <a:bodyPr>
            <a:normAutofit/>
          </a:bodyPr>
          <a:lstStyle/>
          <a:p>
            <a:r>
              <a:rPr lang="en-US" dirty="0" smtClean="0"/>
              <a:t>Every relationship </a:t>
            </a:r>
            <a:r>
              <a:rPr lang="en-US" b="1" dirty="0" smtClean="0"/>
              <a:t>records the time </a:t>
            </a:r>
            <a:r>
              <a:rPr lang="en-US" b="1" dirty="0" smtClean="0"/>
              <a:t>interval</a:t>
            </a:r>
            <a:r>
              <a:rPr lang="en-US" sz="1800" dirty="0" smtClean="0"/>
              <a:t> (start date – end date)</a:t>
            </a:r>
            <a:r>
              <a:rPr lang="en-US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in </a:t>
            </a:r>
            <a:r>
              <a:rPr lang="en-US" dirty="0" smtClean="0"/>
              <a:t>which it </a:t>
            </a:r>
            <a:r>
              <a:rPr lang="en-US" dirty="0" smtClean="0"/>
              <a:t>{</a:t>
            </a:r>
            <a:r>
              <a:rPr lang="en-US" dirty="0" err="1" smtClean="0"/>
              <a:t>is</a:t>
            </a:r>
            <a:r>
              <a:rPr lang="en-US" dirty="0" err="1" smtClean="0"/>
              <a:t>|</a:t>
            </a:r>
            <a:r>
              <a:rPr lang="en-US" dirty="0" err="1" smtClean="0"/>
              <a:t>was</a:t>
            </a:r>
            <a:r>
              <a:rPr lang="en-US" dirty="0" err="1"/>
              <a:t>|</a:t>
            </a:r>
            <a:r>
              <a:rPr lang="en-US" dirty="0" err="1" smtClean="0"/>
              <a:t>will</a:t>
            </a:r>
            <a:r>
              <a:rPr lang="en-US" dirty="0" smtClean="0"/>
              <a:t> be} </a:t>
            </a:r>
            <a:r>
              <a:rPr lang="en-US" dirty="0" smtClean="0"/>
              <a:t>true</a:t>
            </a:r>
          </a:p>
          <a:p>
            <a:r>
              <a:rPr lang="en-US" dirty="0" smtClean="0"/>
              <a:t>Open ends represented by effective ±∞</a:t>
            </a:r>
            <a:endParaRPr lang="en-US" dirty="0"/>
          </a:p>
          <a:p>
            <a:r>
              <a:rPr lang="en-US" dirty="0" smtClean="0"/>
              <a:t>When something changes:</a:t>
            </a:r>
          </a:p>
          <a:p>
            <a:pPr lvl="1"/>
            <a:r>
              <a:rPr lang="en-US" dirty="0" smtClean="0"/>
              <a:t>the old relationship is </a:t>
            </a:r>
            <a:r>
              <a:rPr lang="en-US" dirty="0" smtClean="0"/>
              <a:t>NOT removed</a:t>
            </a:r>
            <a:r>
              <a:rPr lang="en-US" dirty="0" smtClean="0"/>
              <a:t>, </a:t>
            </a:r>
            <a:r>
              <a:rPr lang="en-US" dirty="0" smtClean="0"/>
              <a:t>just set its </a:t>
            </a:r>
            <a:r>
              <a:rPr lang="en-US" dirty="0" smtClean="0"/>
              <a:t>end </a:t>
            </a:r>
            <a:r>
              <a:rPr lang="en-US" dirty="0" smtClean="0"/>
              <a:t>date</a:t>
            </a:r>
            <a:endParaRPr lang="en-US" dirty="0" smtClean="0"/>
          </a:p>
          <a:p>
            <a:pPr lvl="1"/>
            <a:r>
              <a:rPr lang="en-US" dirty="0"/>
              <a:t>a</a:t>
            </a:r>
            <a:r>
              <a:rPr lang="en-US" dirty="0" smtClean="0"/>
              <a:t> new relationship is inserted, </a:t>
            </a:r>
            <a:r>
              <a:rPr lang="en-US" dirty="0" smtClean="0"/>
              <a:t>start date </a:t>
            </a:r>
          </a:p>
          <a:p>
            <a:r>
              <a:rPr lang="en-US" dirty="0" smtClean="0"/>
              <a:t>Historic </a:t>
            </a:r>
            <a:r>
              <a:rPr lang="en-US" dirty="0" smtClean="0"/>
              <a:t>data </a:t>
            </a:r>
            <a:r>
              <a:rPr lang="en-US" dirty="0" smtClean="0"/>
              <a:t>accumulates naturally </a:t>
            </a:r>
          </a:p>
        </p:txBody>
      </p:sp>
      <p:cxnSp>
        <p:nvCxnSpPr>
          <p:cNvPr id="5" name="Curved Connector 4"/>
          <p:cNvCxnSpPr/>
          <p:nvPr/>
        </p:nvCxnSpPr>
        <p:spPr>
          <a:xfrm rot="10800000" flipV="1">
            <a:off x="5696452" y="5049798"/>
            <a:ext cx="1427864" cy="232953"/>
          </a:xfrm>
          <a:prstGeom prst="curved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55005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CERIF: Declared </a:t>
            </a:r>
            <a:r>
              <a:rPr lang="en-US" dirty="0" smtClean="0"/>
              <a:t>Semantics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Terms can be misleading</a:t>
            </a:r>
          </a:p>
          <a:p>
            <a:pPr lvl="1"/>
            <a:r>
              <a:rPr lang="en-US" dirty="0" smtClean="0"/>
              <a:t>They only work within a context</a:t>
            </a:r>
            <a:endParaRPr lang="en-US" dirty="0" smtClean="0"/>
          </a:p>
          <a:p>
            <a:r>
              <a:rPr lang="en-US" dirty="0" smtClean="0"/>
              <a:t>It’s the real meaning that matters</a:t>
            </a:r>
          </a:p>
          <a:p>
            <a:pPr lvl="1"/>
            <a:r>
              <a:rPr lang="en-US" dirty="0" smtClean="0"/>
              <a:t>Definition</a:t>
            </a:r>
          </a:p>
          <a:p>
            <a:pPr lvl="1"/>
            <a:r>
              <a:rPr lang="en-US" dirty="0" smtClean="0"/>
              <a:t>Description</a:t>
            </a:r>
          </a:p>
          <a:p>
            <a:pPr lvl="1"/>
            <a:r>
              <a:rPr lang="en-US" dirty="0" smtClean="0"/>
              <a:t>Examples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9737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CERIF: Formal Syntax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Currently available:</a:t>
            </a:r>
          </a:p>
          <a:p>
            <a:pPr lvl="1"/>
            <a:r>
              <a:rPr lang="en-US" dirty="0" smtClean="0"/>
              <a:t>Relational database model</a:t>
            </a:r>
          </a:p>
          <a:p>
            <a:pPr lvl="1"/>
            <a:r>
              <a:rPr lang="en-US" dirty="0" smtClean="0"/>
              <a:t>XML exchange format</a:t>
            </a:r>
          </a:p>
          <a:p>
            <a:r>
              <a:rPr lang="en-US" dirty="0" smtClean="0"/>
              <a:t>Coming:</a:t>
            </a:r>
          </a:p>
          <a:p>
            <a:pPr lvl="1"/>
            <a:r>
              <a:rPr lang="en-US" dirty="0" smtClean="0"/>
              <a:t>Linked Open Data</a:t>
            </a:r>
          </a:p>
        </p:txBody>
      </p:sp>
    </p:spTree>
    <p:extLst>
      <p:ext uri="{BB962C8B-B14F-4D97-AF65-F5344CB8AC3E}">
        <p14:creationId xmlns:p14="http://schemas.microsoft.com/office/powerpoint/2010/main" val="42239101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CERIF Adoption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76" y="2517984"/>
            <a:ext cx="8602210" cy="422260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Current Research Information Systems (CRIS) </a:t>
            </a:r>
            <a:br>
              <a:rPr lang="en-US" dirty="0" smtClean="0"/>
            </a:br>
            <a:r>
              <a:rPr lang="en-US" dirty="0" smtClean="0"/>
              <a:t>– CERIF used within CRIS, among them, in/out</a:t>
            </a:r>
          </a:p>
          <a:p>
            <a:r>
              <a:rPr lang="en-US" dirty="0" smtClean="0"/>
              <a:t>Research-performing </a:t>
            </a:r>
            <a:r>
              <a:rPr lang="en-US" dirty="0" err="1" smtClean="0"/>
              <a:t>organisations</a:t>
            </a:r>
            <a:endParaRPr lang="en-US" dirty="0"/>
          </a:p>
          <a:p>
            <a:pPr lvl="1"/>
            <a:r>
              <a:rPr lang="en-US" dirty="0" smtClean="0"/>
              <a:t>Home built</a:t>
            </a:r>
          </a:p>
          <a:p>
            <a:pPr lvl="1"/>
            <a:r>
              <a:rPr lang="en-US" dirty="0" smtClean="0"/>
              <a:t>Commercial offerings</a:t>
            </a:r>
          </a:p>
          <a:p>
            <a:r>
              <a:rPr lang="en-US" dirty="0" smtClean="0"/>
              <a:t>Funding agencies</a:t>
            </a:r>
          </a:p>
          <a:p>
            <a:r>
              <a:rPr lang="en-US" dirty="0" smtClean="0"/>
              <a:t>National research portals</a:t>
            </a:r>
          </a:p>
          <a:p>
            <a:pPr lvl="1"/>
            <a:r>
              <a:rPr lang="en-US" dirty="0" smtClean="0"/>
              <a:t>UK, BE</a:t>
            </a:r>
            <a:r>
              <a:rPr lang="en-US" dirty="0"/>
              <a:t>/</a:t>
            </a:r>
            <a:r>
              <a:rPr lang="en-US" dirty="0" smtClean="0"/>
              <a:t>Flanders, NL, NO, SK, SI, LV, ET, SE, DE</a:t>
            </a:r>
          </a:p>
          <a:p>
            <a:r>
              <a:rPr lang="en-US" dirty="0" smtClean="0"/>
              <a:t>FP7 projects (ENGAGE, </a:t>
            </a:r>
            <a:r>
              <a:rPr lang="en-US" dirty="0" err="1" smtClean="0"/>
              <a:t>OpenAIREplus</a:t>
            </a:r>
            <a:r>
              <a:rPr lang="en-US" dirty="0" smtClean="0"/>
              <a:t>, EPOS)</a:t>
            </a:r>
          </a:p>
          <a:p>
            <a:r>
              <a:rPr lang="en-US" dirty="0" smtClean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9486047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euroCRIS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75" y="2770094"/>
            <a:ext cx="7662864" cy="385777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Mission:</a:t>
            </a:r>
            <a:br>
              <a:rPr lang="en-US" dirty="0" smtClean="0"/>
            </a:br>
            <a:r>
              <a:rPr lang="en-US" i="1" dirty="0" smtClean="0"/>
              <a:t>Advance </a:t>
            </a:r>
            <a:r>
              <a:rPr lang="en-US" i="1" dirty="0"/>
              <a:t>Interoperability in the Research Community through </a:t>
            </a:r>
            <a:r>
              <a:rPr lang="en-US" i="1" dirty="0" smtClean="0"/>
              <a:t>CERIF</a:t>
            </a:r>
          </a:p>
          <a:p>
            <a:r>
              <a:rPr lang="en-US" dirty="0" smtClean="0"/>
              <a:t>Not-for-profit association of research information management professionals</a:t>
            </a:r>
          </a:p>
          <a:p>
            <a:pPr lvl="1"/>
            <a:r>
              <a:rPr lang="en-US" dirty="0" smtClean="0"/>
              <a:t>~120 institutional members, ~350 people</a:t>
            </a:r>
          </a:p>
          <a:p>
            <a:r>
              <a:rPr lang="en-US" dirty="0" smtClean="0"/>
              <a:t>Est. 2002</a:t>
            </a:r>
          </a:p>
          <a:p>
            <a:r>
              <a:rPr lang="en-US" dirty="0" smtClean="0"/>
              <a:t>Appointed the stewardship of CERIF by the EC</a:t>
            </a:r>
          </a:p>
          <a:p>
            <a:pPr lvl="1"/>
            <a:r>
              <a:rPr lang="en-US" dirty="0" smtClean="0">
                <a:hlinkClick r:id="rId2"/>
              </a:rPr>
              <a:t>http://cordis.europa.eu/cerif/</a:t>
            </a:r>
            <a:r>
              <a:rPr lang="en-US" dirty="0" smtClean="0"/>
              <a:t> </a:t>
            </a:r>
          </a:p>
          <a:p>
            <a:r>
              <a:rPr lang="en-US" dirty="0" smtClean="0"/>
              <a:t>Work done in Task Groups</a:t>
            </a:r>
          </a:p>
        </p:txBody>
      </p:sp>
    </p:spTree>
    <p:extLst>
      <p:ext uri="{BB962C8B-B14F-4D97-AF65-F5344CB8AC3E}">
        <p14:creationId xmlns:p14="http://schemas.microsoft.com/office/powerpoint/2010/main" val="40802044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euroCRIS</a:t>
            </a:r>
            <a:r>
              <a:rPr lang="en-US" dirty="0"/>
              <a:t> </a:t>
            </a:r>
            <a:r>
              <a:rPr lang="en-US" dirty="0" smtClean="0"/>
              <a:t>Partnerships</a:t>
            </a:r>
            <a:endParaRPr lang="en-US" dirty="0"/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3721655"/>
              </p:ext>
            </p:extLst>
          </p:nvPr>
        </p:nvGraphicFramePr>
        <p:xfrm>
          <a:off x="160473" y="1831156"/>
          <a:ext cx="6600762" cy="1482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9" name="Document" r:id="rId3" imgW="5600700" imgH="1257300" progId="Word.Document.12">
                  <p:link updateAutomatic="1"/>
                </p:oleObj>
              </mc:Choice>
              <mc:Fallback>
                <p:oleObj name="Document" r:id="rId3" imgW="5600700" imgH="1257300" progId="Word.Document.12">
                  <p:link updateAutomatic="1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473" y="1831156"/>
                        <a:ext cx="6600762" cy="148211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9" descr="ercimlogo-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187" y="5677729"/>
            <a:ext cx="2385186" cy="73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odataus-small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27903" y="1394615"/>
            <a:ext cx="2143818" cy="1326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9152503"/>
              </p:ext>
            </p:extLst>
          </p:nvPr>
        </p:nvGraphicFramePr>
        <p:xfrm>
          <a:off x="425904" y="4771635"/>
          <a:ext cx="6029634" cy="5882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" name="Document" r:id="rId7" imgW="3644900" imgH="355600" progId="Word.Document.12">
                  <p:link updateAutomatic="1"/>
                </p:oleObj>
              </mc:Choice>
              <mc:Fallback>
                <p:oleObj name="Document" r:id="rId7" imgW="3644900" imgH="355600" progId="Word.Document.12">
                  <p:link updateAutomatic="1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904" y="4771635"/>
                        <a:ext cx="6029634" cy="58825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13" descr="allea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61235" y="4422542"/>
            <a:ext cx="2121998" cy="380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asrai.jpe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04" y="3599357"/>
            <a:ext cx="2743946" cy="82318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761235" y="1562049"/>
            <a:ext cx="1619695" cy="115938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8" descr="earma-l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957205" y="1704942"/>
            <a:ext cx="1249838" cy="86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vivo.tif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813" y="5494582"/>
            <a:ext cx="4125079" cy="92123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671862" y="2647483"/>
            <a:ext cx="212808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i="1" dirty="0" smtClean="0">
                <a:latin typeface="Eurostile"/>
                <a:cs typeface="Eurostile"/>
              </a:rPr>
              <a:t>International Council for Science;</a:t>
            </a:r>
          </a:p>
          <a:p>
            <a:pPr algn="ctr"/>
            <a:r>
              <a:rPr lang="en-US" sz="1100" i="1" dirty="0" smtClean="0">
                <a:latin typeface="Eurostile"/>
                <a:cs typeface="Eurostile"/>
              </a:rPr>
              <a:t>Commission on Data Access</a:t>
            </a:r>
            <a:endParaRPr lang="en-US" sz="1100" i="1" dirty="0">
              <a:latin typeface="Eurostile"/>
              <a:cs typeface="Eurostile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80830" y="2647483"/>
            <a:ext cx="223106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i="1" dirty="0" smtClean="0">
                <a:latin typeface="Eurostile"/>
                <a:cs typeface="Eurostile"/>
              </a:rPr>
              <a:t>European Association of Research </a:t>
            </a:r>
          </a:p>
          <a:p>
            <a:pPr algn="ctr"/>
            <a:r>
              <a:rPr lang="en-US" sz="1100" i="1" dirty="0" smtClean="0">
                <a:latin typeface="Eurostile"/>
                <a:cs typeface="Eurostile"/>
              </a:rPr>
              <a:t>Managers and Administrators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13757" y="4804154"/>
            <a:ext cx="16360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i="1" dirty="0" smtClean="0">
                <a:latin typeface="Eurostile"/>
                <a:cs typeface="Eurostile"/>
              </a:rPr>
              <a:t>All European Academies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18371" y="3003101"/>
            <a:ext cx="2493521" cy="1246761"/>
          </a:xfrm>
          <a:prstGeom prst="rect">
            <a:avLst/>
          </a:prstGeom>
        </p:spPr>
      </p:pic>
      <p:pic>
        <p:nvPicPr>
          <p:cNvPr id="17" name="Picture 16" descr="euroCRIS-logo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577827" y="3482023"/>
            <a:ext cx="2413210" cy="76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1808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euroCRIS</a:t>
            </a:r>
            <a:r>
              <a:rPr lang="en-US" dirty="0" smtClean="0"/>
              <a:t> Partnerships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6634" y="3797810"/>
            <a:ext cx="1778000" cy="546100"/>
          </a:xfrm>
          <a:prstGeom prst="rect">
            <a:avLst/>
          </a:prstGeom>
        </p:spPr>
      </p:pic>
      <p:pic>
        <p:nvPicPr>
          <p:cNvPr id="8" name="Picture 7" descr="euroCRIS-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11174" y="3746383"/>
            <a:ext cx="2413210" cy="76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0674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CERIF 2.0: The Outlook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75" y="2770094"/>
            <a:ext cx="7662864" cy="3594761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n-US" dirty="0" smtClean="0"/>
              <a:t>Input from other </a:t>
            </a:r>
            <a:r>
              <a:rPr lang="en-US" dirty="0" err="1" smtClean="0"/>
              <a:t>euroCRIS</a:t>
            </a:r>
            <a:r>
              <a:rPr lang="en-US" dirty="0" smtClean="0"/>
              <a:t> Task Groups</a:t>
            </a:r>
          </a:p>
          <a:p>
            <a:pPr lvl="1">
              <a:lnSpc>
                <a:spcPct val="170000"/>
              </a:lnSpc>
              <a:spcBef>
                <a:spcPts val="0"/>
              </a:spcBef>
            </a:pPr>
            <a:r>
              <a:rPr lang="en-US" dirty="0" smtClean="0"/>
              <a:t>Linked </a:t>
            </a:r>
            <a:r>
              <a:rPr lang="en-US" dirty="0"/>
              <a:t>Open Data </a:t>
            </a:r>
            <a:r>
              <a:rPr lang="en-US" dirty="0" smtClean="0"/>
              <a:t>TG</a:t>
            </a:r>
            <a:endParaRPr lang="en-US" dirty="0"/>
          </a:p>
          <a:p>
            <a:pPr lvl="1">
              <a:lnSpc>
                <a:spcPct val="170000"/>
              </a:lnSpc>
              <a:spcBef>
                <a:spcPts val="0"/>
              </a:spcBef>
            </a:pPr>
            <a:r>
              <a:rPr lang="en-US" dirty="0"/>
              <a:t>Institutional Repositories </a:t>
            </a:r>
            <a:r>
              <a:rPr lang="en-US" dirty="0" smtClean="0"/>
              <a:t>TG</a:t>
            </a:r>
          </a:p>
          <a:p>
            <a:pPr lvl="1">
              <a:lnSpc>
                <a:spcPct val="170000"/>
              </a:lnSpc>
              <a:spcBef>
                <a:spcPts val="0"/>
              </a:spcBef>
            </a:pPr>
            <a:r>
              <a:rPr lang="en-US" dirty="0" smtClean="0"/>
              <a:t>Architectures TG</a:t>
            </a:r>
            <a:endParaRPr lang="en-US" dirty="0"/>
          </a:p>
          <a:p>
            <a:pPr lvl="1">
              <a:lnSpc>
                <a:spcPct val="170000"/>
              </a:lnSpc>
              <a:spcBef>
                <a:spcPts val="0"/>
              </a:spcBef>
            </a:pPr>
            <a:r>
              <a:rPr lang="en-US" dirty="0"/>
              <a:t>Indicators </a:t>
            </a:r>
            <a:r>
              <a:rPr lang="en-US" dirty="0" smtClean="0"/>
              <a:t>TG</a:t>
            </a:r>
            <a:endParaRPr lang="en-US" dirty="0"/>
          </a:p>
          <a:p>
            <a:pPr lvl="1">
              <a:lnSpc>
                <a:spcPct val="170000"/>
              </a:lnSpc>
              <a:spcBef>
                <a:spcPts val="0"/>
              </a:spcBef>
            </a:pPr>
            <a:r>
              <a:rPr lang="en-US" dirty="0"/>
              <a:t>Best Practice </a:t>
            </a:r>
            <a:r>
              <a:rPr lang="en-US" dirty="0" smtClean="0"/>
              <a:t>TG</a:t>
            </a:r>
            <a:endParaRPr lang="en-US" dirty="0"/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n-US" dirty="0"/>
              <a:t>Cooperation </a:t>
            </a:r>
            <a:r>
              <a:rPr lang="en-US" dirty="0" smtClean="0"/>
              <a:t>with CASRAI, VIVO, RDA, ORCID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78006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Genesis">
  <a:themeElements>
    <a:clrScheme name="Genesis">
      <a:dk1>
        <a:sysClr val="windowText" lastClr="000000"/>
      </a:dk1>
      <a:lt1>
        <a:sysClr val="window" lastClr="FFFFFF"/>
      </a:lt1>
      <a:dk2>
        <a:srgbClr val="465466"/>
      </a:dk2>
      <a:lt2>
        <a:srgbClr val="BBD7F8"/>
      </a:lt2>
      <a:accent1>
        <a:srgbClr val="80B606"/>
      </a:accent1>
      <a:accent2>
        <a:srgbClr val="E29F1D"/>
      </a:accent2>
      <a:accent3>
        <a:srgbClr val="2397E2"/>
      </a:accent3>
      <a:accent4>
        <a:srgbClr val="35ACA2"/>
      </a:accent4>
      <a:accent5>
        <a:srgbClr val="5430BB"/>
      </a:accent5>
      <a:accent6>
        <a:srgbClr val="8D34E0"/>
      </a:accent6>
      <a:hlink>
        <a:srgbClr val="00B0F0"/>
      </a:hlink>
      <a:folHlink>
        <a:srgbClr val="0070C0"/>
      </a:folHlink>
    </a:clrScheme>
    <a:fontScheme name="Genesis">
      <a:majorFont>
        <a:latin typeface="Calisto MT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Genesis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70000"/>
                <a:satMod val="100000"/>
                <a:greenMod val="110000"/>
              </a:schemeClr>
            </a:gs>
            <a:gs pos="75000">
              <a:schemeClr val="phClr">
                <a:tint val="40000"/>
                <a:satMod val="150000"/>
                <a:redMod val="100000"/>
                <a:blueMod val="100000"/>
              </a:schemeClr>
            </a:gs>
            <a:gs pos="100000">
              <a:schemeClr val="phClr">
                <a:tint val="60000"/>
                <a:satMod val="120000"/>
                <a:redMod val="100000"/>
                <a:blueMod val="100000"/>
              </a:schemeClr>
            </a:gs>
          </a:gsLst>
          <a:path path="circle">
            <a:fillToRect l="25000" t="25000" r="5000" b="5000"/>
          </a:path>
        </a:gradFill>
        <a:gradFill rotWithShape="1">
          <a:gsLst>
            <a:gs pos="0">
              <a:schemeClr val="phClr">
                <a:tint val="50000"/>
                <a:shade val="100000"/>
                <a:alpha val="100000"/>
                <a:satMod val="150000"/>
              </a:schemeClr>
            </a:gs>
            <a:gs pos="40000">
              <a:schemeClr val="phClr">
                <a:tint val="70000"/>
                <a:shade val="100000"/>
                <a:alpha val="100000"/>
                <a:satMod val="150000"/>
              </a:schemeClr>
            </a:gs>
            <a:gs pos="100000">
              <a:schemeClr val="phClr">
                <a:shade val="90000"/>
                <a:satMod val="11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50800" dir="11400000" sx="102000" sy="101000" algn="tl" rotWithShape="0">
              <a:srgbClr val="000000">
                <a:alpha val="35000"/>
              </a:srgbClr>
            </a:outerShdw>
          </a:effectLst>
          <a:scene3d>
            <a:camera prst="perspectiveFront" fov="4800000"/>
            <a:lightRig rig="morning" dir="tl"/>
          </a:scene3d>
          <a:sp3d prstMaterial="softmetal">
            <a:bevelT w="0" h="0"/>
          </a:sp3d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reflection blurRad="101600" stA="40000" endPos="50000" dist="63500" dir="5400000" fadeDir="7200000" sy="-100000" kx="300000" rotWithShape="0"/>
          </a:effectLst>
          <a:scene3d>
            <a:camera prst="orthographicFront">
              <a:rot lat="0" lon="0" rev="0"/>
            </a:camera>
            <a:lightRig rig="chilly" dir="tr">
              <a:rot lat="0" lon="0" rev="1200000"/>
            </a:lightRig>
          </a:scene3d>
          <a:sp3d prstMaterial="plastic">
            <a:bevelT w="0" h="0"/>
          </a:sp3d>
        </a:effectStyle>
      </a:effectStyleLst>
      <a:bgFillStyleLst>
        <a:blipFill rotWithShape="1">
          <a:blip xmlns:r="http://schemas.openxmlformats.org/officeDocument/2006/relationships" r:embed="rId1"/>
          <a:stretch/>
        </a:blipFill>
        <a:blipFill rotWithShape="1">
          <a:blip xmlns:r="http://schemas.openxmlformats.org/officeDocument/2006/relationships" r:embed="rId2"/>
          <a:stretch/>
        </a:blipFill>
        <a:blipFill rotWithShape="1">
          <a:blip xmlns:r="http://schemas.openxmlformats.org/officeDocument/2006/relationships" r:embed="rId3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9039</TotalTime>
  <Words>555</Words>
  <Application>Microsoft Macintosh PowerPoint</Application>
  <PresentationFormat>On-screen Show (4:3)</PresentationFormat>
  <Paragraphs>163</Paragraphs>
  <Slides>21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Links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Genesis</vt:lpstr>
      <vt:lpstr>Macintosh HD:Users:brigitte:Public:Drop Box:euroCRIS:seminar:Report20101020.doc!OLE_LINK3</vt:lpstr>
      <vt:lpstr>Macintosh HD:Users:brigitte:Public:Drop Box:euroCRIS:seminar:Report20101020.doc!OLE_LINK4</vt:lpstr>
      <vt:lpstr>CERIF:  Research Metadata</vt:lpstr>
      <vt:lpstr>Research Metadata</vt:lpstr>
      <vt:lpstr>The Purpose of Metadata</vt:lpstr>
      <vt:lpstr>Common Grounds</vt:lpstr>
      <vt:lpstr>One Domain</vt:lpstr>
      <vt:lpstr>In Need of Consistency</vt:lpstr>
      <vt:lpstr>Common Metadata Format?</vt:lpstr>
      <vt:lpstr>Requirements …</vt:lpstr>
      <vt:lpstr>Satisfied by …</vt:lpstr>
      <vt:lpstr>CERIF: a concise history</vt:lpstr>
      <vt:lpstr>CERIF: Complete Coverage</vt:lpstr>
      <vt:lpstr>CERIF: Many Perspectives</vt:lpstr>
      <vt:lpstr>CERIF: Interlinking</vt:lpstr>
      <vt:lpstr>CERIF: Record History</vt:lpstr>
      <vt:lpstr>CERIF: Declared Semantics</vt:lpstr>
      <vt:lpstr>CERIF: Formal Syntax</vt:lpstr>
      <vt:lpstr>CERIF Adoption</vt:lpstr>
      <vt:lpstr>euroCRIS</vt:lpstr>
      <vt:lpstr>euroCRIS Partnerships</vt:lpstr>
      <vt:lpstr>euroCRIS Partnerships</vt:lpstr>
      <vt:lpstr>CERIF 2.0: The Outlook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Contextual Metadata</dc:title>
  <dc:creator>Jan Dvorak</dc:creator>
  <cp:lastModifiedBy>Jan Dvorak</cp:lastModifiedBy>
  <cp:revision>438</cp:revision>
  <dcterms:created xsi:type="dcterms:W3CDTF">2013-09-05T07:20:35Z</dcterms:created>
  <dcterms:modified xsi:type="dcterms:W3CDTF">2013-10-17T13:16:02Z</dcterms:modified>
</cp:coreProperties>
</file>