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theme/theme20.xml" ContentType="application/vnd.openxmlformats-officedocument.theme+xml"/>
  <Override PartName="/ppt/theme/theme21.xml" ContentType="application/vnd.openxmlformats-officedocument.theme+xml"/>
  <Override PartName="/ppt/theme/theme22.xml" ContentType="application/vnd.openxmlformats-officedocument.theme+xml"/>
  <Override PartName="/ppt/theme/theme23.xml" ContentType="application/vnd.openxmlformats-officedocument.theme+xml"/>
  <Override PartName="/ppt/theme/theme24.xml" ContentType="application/vnd.openxmlformats-officedocument.theme+xml"/>
  <Override PartName="/ppt/theme/theme25.xml" ContentType="application/vnd.openxmlformats-officedocument.theme+xml"/>
  <Override PartName="/ppt/theme/theme26.xml" ContentType="application/vnd.openxmlformats-officedocument.theme+xml"/>
  <Override PartName="/ppt/theme/theme27.xml" ContentType="application/vnd.openxmlformats-officedocument.theme+xml"/>
  <Override PartName="/ppt/slideLayouts/slideLayout12.xml" ContentType="application/vnd.openxmlformats-officedocument.presentationml.slideLayout+xml"/>
  <Override PartName="/ppt/theme/theme28.xml" ContentType="application/vnd.openxmlformats-officedocument.theme+xml"/>
  <Override PartName="/ppt/slideLayouts/slideLayout13.xml" ContentType="application/vnd.openxmlformats-officedocument.presentationml.slideLayout+xml"/>
  <Override PartName="/ppt/theme/theme29.xml" ContentType="application/vnd.openxmlformats-officedocument.theme+xml"/>
  <Override PartName="/ppt/theme/theme30.xml" ContentType="application/vnd.openxmlformats-officedocument.theme+xml"/>
  <Override PartName="/ppt/slideLayouts/slideLayout14.xml" ContentType="application/vnd.openxmlformats-officedocument.presentationml.slideLayout+xml"/>
  <Override PartName="/ppt/theme/theme31.xml" ContentType="application/vnd.openxmlformats-officedocument.theme+xml"/>
  <Override PartName="/ppt/slideLayouts/slideLayout15.xml" ContentType="application/vnd.openxmlformats-officedocument.presentationml.slideLayout+xml"/>
  <Override PartName="/ppt/theme/theme32.xml" ContentType="application/vnd.openxmlformats-officedocument.theme+xml"/>
  <Override PartName="/ppt/theme/theme33.xml" ContentType="application/vnd.openxmlformats-officedocument.theme+xml"/>
  <Override PartName="/ppt/slideLayouts/slideLayout16.xml" ContentType="application/vnd.openxmlformats-officedocument.presentationml.slideLayout+xml"/>
  <Override PartName="/ppt/theme/theme34.xml" ContentType="application/vnd.openxmlformats-officedocument.theme+xml"/>
  <Override PartName="/ppt/theme/theme35.xml" ContentType="application/vnd.openxmlformats-officedocument.theme+xml"/>
  <Override PartName="/ppt/slideLayouts/slideLayout17.xml" ContentType="application/vnd.openxmlformats-officedocument.presentationml.slideLayout+xml"/>
  <Override PartName="/ppt/theme/theme36.xml" ContentType="application/vnd.openxmlformats-officedocument.theme+xml"/>
  <Override PartName="/ppt/theme/theme37.xml" ContentType="application/vnd.openxmlformats-officedocument.theme+xml"/>
  <Override PartName="/ppt/theme/theme38.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784" r:id="rId2"/>
    <p:sldMasterId id="2147483785" r:id="rId3"/>
    <p:sldMasterId id="2147483787" r:id="rId4"/>
    <p:sldMasterId id="2147483789" r:id="rId5"/>
    <p:sldMasterId id="2147483791" r:id="rId6"/>
    <p:sldMasterId id="2147483793" r:id="rId7"/>
    <p:sldMasterId id="2147483795" r:id="rId8"/>
    <p:sldMasterId id="2147483797" r:id="rId9"/>
    <p:sldMasterId id="2147483799" r:id="rId10"/>
    <p:sldMasterId id="2147483801" r:id="rId11"/>
    <p:sldMasterId id="2147483804" r:id="rId12"/>
    <p:sldMasterId id="2147483806" r:id="rId13"/>
    <p:sldMasterId id="2147483830" r:id="rId14"/>
    <p:sldMasterId id="2147483832" r:id="rId15"/>
    <p:sldMasterId id="2147483833" r:id="rId16"/>
    <p:sldMasterId id="2147483835" r:id="rId17"/>
    <p:sldMasterId id="2147483837" r:id="rId18"/>
    <p:sldMasterId id="2147483839" r:id="rId19"/>
    <p:sldMasterId id="2147483841" r:id="rId20"/>
    <p:sldMasterId id="2147483842" r:id="rId21"/>
    <p:sldMasterId id="2147483844" r:id="rId22"/>
    <p:sldMasterId id="2147483846" r:id="rId23"/>
    <p:sldMasterId id="2147483847" r:id="rId24"/>
    <p:sldMasterId id="2147483849" r:id="rId25"/>
    <p:sldMasterId id="2147483851" r:id="rId26"/>
    <p:sldMasterId id="2147483853" r:id="rId27"/>
    <p:sldMasterId id="2147483854" r:id="rId28"/>
    <p:sldMasterId id="2147483856" r:id="rId29"/>
    <p:sldMasterId id="2147483858" r:id="rId30"/>
    <p:sldMasterId id="2147483859" r:id="rId31"/>
    <p:sldMasterId id="2147483861" r:id="rId32"/>
    <p:sldMasterId id="2147483863" r:id="rId33"/>
    <p:sldMasterId id="2147483865" r:id="rId34"/>
    <p:sldMasterId id="2147483867" r:id="rId35"/>
    <p:sldMasterId id="2147483868" r:id="rId36"/>
  </p:sldMasterIdLst>
  <p:notesMasterIdLst>
    <p:notesMasterId r:id="rId70"/>
  </p:notesMasterIdLst>
  <p:handoutMasterIdLst>
    <p:handoutMasterId r:id="rId71"/>
  </p:handoutMasterIdLst>
  <p:sldIdLst>
    <p:sldId id="336" r:id="rId37"/>
    <p:sldId id="443" r:id="rId38"/>
    <p:sldId id="436" r:id="rId39"/>
    <p:sldId id="437" r:id="rId40"/>
    <p:sldId id="440" r:id="rId41"/>
    <p:sldId id="304" r:id="rId42"/>
    <p:sldId id="439" r:id="rId43"/>
    <p:sldId id="432" r:id="rId44"/>
    <p:sldId id="468" r:id="rId45"/>
    <p:sldId id="442" r:id="rId46"/>
    <p:sldId id="444" r:id="rId47"/>
    <p:sldId id="466" r:id="rId48"/>
    <p:sldId id="467" r:id="rId49"/>
    <p:sldId id="457" r:id="rId50"/>
    <p:sldId id="458" r:id="rId51"/>
    <p:sldId id="456" r:id="rId52"/>
    <p:sldId id="427" r:id="rId53"/>
    <p:sldId id="434" r:id="rId54"/>
    <p:sldId id="426" r:id="rId55"/>
    <p:sldId id="460" r:id="rId56"/>
    <p:sldId id="445" r:id="rId57"/>
    <p:sldId id="446" r:id="rId58"/>
    <p:sldId id="461" r:id="rId59"/>
    <p:sldId id="462" r:id="rId60"/>
    <p:sldId id="447" r:id="rId61"/>
    <p:sldId id="463" r:id="rId62"/>
    <p:sldId id="464" r:id="rId63"/>
    <p:sldId id="452" r:id="rId64"/>
    <p:sldId id="453" r:id="rId65"/>
    <p:sldId id="454" r:id="rId66"/>
    <p:sldId id="455" r:id="rId67"/>
    <p:sldId id="465" r:id="rId68"/>
    <p:sldId id="271" r:id="rId69"/>
  </p:sldIdLst>
  <p:sldSz cx="9144000" cy="6858000" type="screen4x3"/>
  <p:notesSz cx="6669088" cy="9926638"/>
  <p:custDataLst>
    <p:tags r:id="rId72"/>
  </p:custDataLst>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7AFBD"/>
    <a:srgbClr val="50BB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7070" autoAdjust="0"/>
  </p:normalViewPr>
  <p:slideViewPr>
    <p:cSldViewPr snapToGrid="0">
      <p:cViewPr>
        <p:scale>
          <a:sx n="70" d="100"/>
          <a:sy n="70" d="100"/>
        </p:scale>
        <p:origin x="-1374" y="-132"/>
      </p:cViewPr>
      <p:guideLst>
        <p:guide orient="horz" pos="2160"/>
        <p:guide pos="2880"/>
        <p:guide pos="294"/>
        <p:guide pos="546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napToGrid="0">
      <p:cViewPr varScale="1">
        <p:scale>
          <a:sx n="59" d="100"/>
          <a:sy n="59" d="100"/>
        </p:scale>
        <p:origin x="-2544" y="-90"/>
      </p:cViewPr>
      <p:guideLst>
        <p:guide orient="horz" pos="3127"/>
        <p:guide pos="210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Master" Target="slideMasters/slideMaster26.xml"/><Relationship Id="rId39" Type="http://schemas.openxmlformats.org/officeDocument/2006/relationships/slide" Target="slides/slide3.xml"/><Relationship Id="rId21" Type="http://schemas.openxmlformats.org/officeDocument/2006/relationships/slideMaster" Target="slideMasters/slideMaster21.xml"/><Relationship Id="rId34" Type="http://schemas.openxmlformats.org/officeDocument/2006/relationships/slideMaster" Target="slideMasters/slideMaster34.xml"/><Relationship Id="rId42" Type="http://schemas.openxmlformats.org/officeDocument/2006/relationships/slide" Target="slides/slide6.xml"/><Relationship Id="rId47" Type="http://schemas.openxmlformats.org/officeDocument/2006/relationships/slide" Target="slides/slide11.xml"/><Relationship Id="rId50" Type="http://schemas.openxmlformats.org/officeDocument/2006/relationships/slide" Target="slides/slide14.xml"/><Relationship Id="rId55" Type="http://schemas.openxmlformats.org/officeDocument/2006/relationships/slide" Target="slides/slide19.xml"/><Relationship Id="rId63" Type="http://schemas.openxmlformats.org/officeDocument/2006/relationships/slide" Target="slides/slide27.xml"/><Relationship Id="rId68" Type="http://schemas.openxmlformats.org/officeDocument/2006/relationships/slide" Target="slides/slide32.xml"/><Relationship Id="rId76"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Master" Target="slideMasters/slideMaster29.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Master" Target="slideMasters/slideMaster32.xml"/><Relationship Id="rId37" Type="http://schemas.openxmlformats.org/officeDocument/2006/relationships/slide" Target="slides/slide1.xml"/><Relationship Id="rId40" Type="http://schemas.openxmlformats.org/officeDocument/2006/relationships/slide" Target="slides/slide4.xml"/><Relationship Id="rId45" Type="http://schemas.openxmlformats.org/officeDocument/2006/relationships/slide" Target="slides/slide9.xml"/><Relationship Id="rId53" Type="http://schemas.openxmlformats.org/officeDocument/2006/relationships/slide" Target="slides/slide17.xml"/><Relationship Id="rId58" Type="http://schemas.openxmlformats.org/officeDocument/2006/relationships/slide" Target="slides/slide22.xml"/><Relationship Id="rId66" Type="http://schemas.openxmlformats.org/officeDocument/2006/relationships/slide" Target="slides/slide30.xml"/><Relationship Id="rId7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Master" Target="slideMasters/slideMaster36.xml"/><Relationship Id="rId49" Type="http://schemas.openxmlformats.org/officeDocument/2006/relationships/slide" Target="slides/slide13.xml"/><Relationship Id="rId57" Type="http://schemas.openxmlformats.org/officeDocument/2006/relationships/slide" Target="slides/slide21.xml"/><Relationship Id="rId61" Type="http://schemas.openxmlformats.org/officeDocument/2006/relationships/slide" Target="slides/slide25.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Master" Target="slideMasters/slideMaster31.xml"/><Relationship Id="rId44" Type="http://schemas.openxmlformats.org/officeDocument/2006/relationships/slide" Target="slides/slide8.xml"/><Relationship Id="rId52" Type="http://schemas.openxmlformats.org/officeDocument/2006/relationships/slide" Target="slides/slide16.xml"/><Relationship Id="rId60" Type="http://schemas.openxmlformats.org/officeDocument/2006/relationships/slide" Target="slides/slide24.xml"/><Relationship Id="rId65" Type="http://schemas.openxmlformats.org/officeDocument/2006/relationships/slide" Target="slides/slide29.xml"/><Relationship Id="rId73"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43" Type="http://schemas.openxmlformats.org/officeDocument/2006/relationships/slide" Target="slides/slide7.xml"/><Relationship Id="rId48" Type="http://schemas.openxmlformats.org/officeDocument/2006/relationships/slide" Target="slides/slide12.xml"/><Relationship Id="rId56" Type="http://schemas.openxmlformats.org/officeDocument/2006/relationships/slide" Target="slides/slide20.xml"/><Relationship Id="rId64" Type="http://schemas.openxmlformats.org/officeDocument/2006/relationships/slide" Target="slides/slide28.xml"/><Relationship Id="rId69" Type="http://schemas.openxmlformats.org/officeDocument/2006/relationships/slide" Target="slides/slide33.xml"/><Relationship Id="rId8" Type="http://schemas.openxmlformats.org/officeDocument/2006/relationships/slideMaster" Target="slideMasters/slideMaster8.xml"/><Relationship Id="rId51" Type="http://schemas.openxmlformats.org/officeDocument/2006/relationships/slide" Target="slides/slide15.xml"/><Relationship Id="rId72" Type="http://schemas.openxmlformats.org/officeDocument/2006/relationships/tags" Target="tags/tag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Master" Target="slideMasters/slideMaster33.xml"/><Relationship Id="rId38" Type="http://schemas.openxmlformats.org/officeDocument/2006/relationships/slide" Target="slides/slide2.xml"/><Relationship Id="rId46" Type="http://schemas.openxmlformats.org/officeDocument/2006/relationships/slide" Target="slides/slide10.xml"/><Relationship Id="rId59" Type="http://schemas.openxmlformats.org/officeDocument/2006/relationships/slide" Target="slides/slide23.xml"/><Relationship Id="rId67" Type="http://schemas.openxmlformats.org/officeDocument/2006/relationships/slide" Target="slides/slide31.xml"/><Relationship Id="rId20" Type="http://schemas.openxmlformats.org/officeDocument/2006/relationships/slideMaster" Target="slideMasters/slideMaster20.xml"/><Relationship Id="rId41" Type="http://schemas.openxmlformats.org/officeDocument/2006/relationships/slide" Target="slides/slide5.xml"/><Relationship Id="rId54" Type="http://schemas.openxmlformats.org/officeDocument/2006/relationships/slide" Target="slides/slide18.xml"/><Relationship Id="rId62" Type="http://schemas.openxmlformats.org/officeDocument/2006/relationships/slide" Target="slides/slide26.xml"/><Relationship Id="rId70" Type="http://schemas.openxmlformats.org/officeDocument/2006/relationships/notesMaster" Target="notesMasters/notesMaster1.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smtClean="0">
                <a:latin typeface="Arial" charset="0"/>
              </a:defRPr>
            </a:lvl1pPr>
          </a:lstStyle>
          <a:p>
            <a:pPr>
              <a:defRPr/>
            </a:pPr>
            <a:endParaRPr lang="en-US"/>
          </a:p>
        </p:txBody>
      </p:sp>
      <p:sp>
        <p:nvSpPr>
          <p:cNvPr id="3" name="Date Placeholder 2"/>
          <p:cNvSpPr>
            <a:spLocks noGrp="1"/>
          </p:cNvSpPr>
          <p:nvPr>
            <p:ph type="dt" sz="quarter" idx="1"/>
          </p:nvPr>
        </p:nvSpPr>
        <p:spPr>
          <a:xfrm>
            <a:off x="3777607" y="0"/>
            <a:ext cx="2889938" cy="496332"/>
          </a:xfrm>
          <a:prstGeom prst="rect">
            <a:avLst/>
          </a:prstGeom>
        </p:spPr>
        <p:txBody>
          <a:bodyPr vert="horz" lIns="91440" tIns="45720" rIns="91440" bIns="45720" rtlCol="0"/>
          <a:lstStyle>
            <a:lvl1pPr algn="r">
              <a:defRPr sz="1200" smtClean="0">
                <a:latin typeface="Arial" charset="0"/>
              </a:defRPr>
            </a:lvl1pPr>
          </a:lstStyle>
          <a:p>
            <a:pPr>
              <a:defRPr/>
            </a:pPr>
            <a:fld id="{76C62B65-4DA9-4615-9996-7ACC80D0E694}" type="datetimeFigureOut">
              <a:rPr lang="en-US"/>
              <a:pPr>
                <a:defRPr/>
              </a:pPr>
              <a:t>11/12/2014</a:t>
            </a:fld>
            <a:endParaRPr lang="en-US"/>
          </a:p>
        </p:txBody>
      </p:sp>
      <p:sp>
        <p:nvSpPr>
          <p:cNvPr id="4" name="Footer Placeholder 3"/>
          <p:cNvSpPr>
            <a:spLocks noGrp="1"/>
          </p:cNvSpPr>
          <p:nvPr>
            <p:ph type="ftr" sz="quarter" idx="2"/>
          </p:nvPr>
        </p:nvSpPr>
        <p:spPr>
          <a:xfrm>
            <a:off x="0" y="9428583"/>
            <a:ext cx="2889938" cy="496332"/>
          </a:xfrm>
          <a:prstGeom prst="rect">
            <a:avLst/>
          </a:prstGeom>
        </p:spPr>
        <p:txBody>
          <a:bodyPr vert="horz" lIns="91440" tIns="45720" rIns="91440" bIns="45720" rtlCol="0" anchor="b"/>
          <a:lstStyle>
            <a:lvl1pPr algn="l">
              <a:defRPr sz="1200" smtClean="0">
                <a:latin typeface="Arial" charset="0"/>
              </a:defRPr>
            </a:lvl1pPr>
          </a:lstStyle>
          <a:p>
            <a:pPr>
              <a:defRPr/>
            </a:pPr>
            <a:endParaRPr lang="en-US"/>
          </a:p>
        </p:txBody>
      </p:sp>
      <p:sp>
        <p:nvSpPr>
          <p:cNvPr id="5" name="Slide Number Placeholder 4"/>
          <p:cNvSpPr>
            <a:spLocks noGrp="1"/>
          </p:cNvSpPr>
          <p:nvPr>
            <p:ph type="sldNum" sz="quarter" idx="3"/>
          </p:nvPr>
        </p:nvSpPr>
        <p:spPr>
          <a:xfrm>
            <a:off x="3777607" y="9428583"/>
            <a:ext cx="2889938" cy="496332"/>
          </a:xfrm>
          <a:prstGeom prst="rect">
            <a:avLst/>
          </a:prstGeom>
        </p:spPr>
        <p:txBody>
          <a:bodyPr vert="horz" lIns="91440" tIns="45720" rIns="91440" bIns="45720" rtlCol="0" anchor="b"/>
          <a:lstStyle>
            <a:lvl1pPr algn="r">
              <a:defRPr sz="1200" smtClean="0">
                <a:latin typeface="Arial" charset="0"/>
              </a:defRPr>
            </a:lvl1pPr>
          </a:lstStyle>
          <a:p>
            <a:pPr>
              <a:defRPr/>
            </a:pPr>
            <a:fld id="{1CBB82B7-EFAC-4FD5-B585-3ED74F6254B8}" type="slidenum">
              <a:rPr lang="en-US"/>
              <a:pPr>
                <a:defRPr/>
              </a:pPr>
              <a:t>‹#›</a:t>
            </a:fld>
            <a:endParaRPr lang="en-US"/>
          </a:p>
        </p:txBody>
      </p:sp>
    </p:spTree>
    <p:extLst>
      <p:ext uri="{BB962C8B-B14F-4D97-AF65-F5344CB8AC3E}">
        <p14:creationId xmlns:p14="http://schemas.microsoft.com/office/powerpoint/2010/main" val="24249899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atin typeface="Arial" charset="0"/>
              </a:defRPr>
            </a:lvl1pPr>
          </a:lstStyle>
          <a:p>
            <a:pPr>
              <a:defRPr/>
            </a:pPr>
            <a:endParaRPr lang="en-US"/>
          </a:p>
        </p:txBody>
      </p:sp>
      <p:sp>
        <p:nvSpPr>
          <p:cNvPr id="3" name="Date Placeholder 2"/>
          <p:cNvSpPr>
            <a:spLocks noGrp="1"/>
          </p:cNvSpPr>
          <p:nvPr>
            <p:ph type="dt" idx="1"/>
          </p:nvPr>
        </p:nvSpPr>
        <p:spPr>
          <a:xfrm>
            <a:off x="3777607" y="0"/>
            <a:ext cx="2889938" cy="496332"/>
          </a:xfrm>
          <a:prstGeom prst="rect">
            <a:avLst/>
          </a:prstGeom>
        </p:spPr>
        <p:txBody>
          <a:bodyPr vert="horz" lIns="91440" tIns="45720" rIns="91440" bIns="45720" rtlCol="0"/>
          <a:lstStyle>
            <a:lvl1pPr algn="r">
              <a:defRPr sz="1200">
                <a:latin typeface="Arial" charset="0"/>
              </a:defRPr>
            </a:lvl1pPr>
          </a:lstStyle>
          <a:p>
            <a:pPr>
              <a:defRPr/>
            </a:pPr>
            <a:fld id="{4DB963B0-07C5-425D-A4C4-3A8EEB5B3717}" type="datetimeFigureOut">
              <a:rPr lang="en-US"/>
              <a:pPr>
                <a:defRPr/>
              </a:pPr>
              <a:t>11/12/2014</a:t>
            </a:fld>
            <a:endParaRPr lang="en-US"/>
          </a:p>
        </p:txBody>
      </p:sp>
      <p:sp>
        <p:nvSpPr>
          <p:cNvPr id="4" name="Slide Image Placehold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66909" y="4715153"/>
            <a:ext cx="5335270" cy="4466987"/>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28583"/>
            <a:ext cx="2889938" cy="496332"/>
          </a:xfrm>
          <a:prstGeom prst="rect">
            <a:avLst/>
          </a:prstGeom>
        </p:spPr>
        <p:txBody>
          <a:bodyPr vert="horz" lIns="91440" tIns="45720" rIns="91440" bIns="45720" rtlCol="0" anchor="b"/>
          <a:lstStyle>
            <a:lvl1pPr algn="l">
              <a:defRPr sz="1200">
                <a:latin typeface="Arial" charset="0"/>
              </a:defRPr>
            </a:lvl1pPr>
          </a:lstStyle>
          <a:p>
            <a:pPr>
              <a:defRPr/>
            </a:pPr>
            <a:endParaRPr lang="en-US"/>
          </a:p>
        </p:txBody>
      </p:sp>
      <p:sp>
        <p:nvSpPr>
          <p:cNvPr id="7" name="Slide Number Placeholder 6"/>
          <p:cNvSpPr>
            <a:spLocks noGrp="1"/>
          </p:cNvSpPr>
          <p:nvPr>
            <p:ph type="sldNum" sz="quarter" idx="5"/>
          </p:nvPr>
        </p:nvSpPr>
        <p:spPr>
          <a:xfrm>
            <a:off x="3777607" y="9428583"/>
            <a:ext cx="2889938" cy="496332"/>
          </a:xfrm>
          <a:prstGeom prst="rect">
            <a:avLst/>
          </a:prstGeom>
        </p:spPr>
        <p:txBody>
          <a:bodyPr vert="horz" lIns="91440" tIns="45720" rIns="91440" bIns="45720" rtlCol="0" anchor="b"/>
          <a:lstStyle>
            <a:lvl1pPr algn="r">
              <a:defRPr sz="1200">
                <a:latin typeface="Arial" charset="0"/>
              </a:defRPr>
            </a:lvl1pPr>
          </a:lstStyle>
          <a:p>
            <a:pPr>
              <a:defRPr/>
            </a:pPr>
            <a:fld id="{75615472-3010-4047-8EF8-82C87A95DBE7}" type="slidenum">
              <a:rPr lang="en-US"/>
              <a:pPr>
                <a:defRPr/>
              </a:pPr>
              <a:t>‹#›</a:t>
            </a:fld>
            <a:endParaRPr lang="en-US"/>
          </a:p>
        </p:txBody>
      </p:sp>
    </p:spTree>
    <p:extLst>
      <p:ext uri="{BB962C8B-B14F-4D97-AF65-F5344CB8AC3E}">
        <p14:creationId xmlns:p14="http://schemas.microsoft.com/office/powerpoint/2010/main" val="423327560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2400" b="1">
                <a:solidFill>
                  <a:schemeClr val="tx1">
                    <a:tint val="75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356350"/>
            <a:ext cx="1066800" cy="365125"/>
          </a:xfrm>
        </p:spPr>
        <p:txBody>
          <a:bodyPr/>
          <a:lstStyle>
            <a:lvl1pPr>
              <a:defRPr/>
            </a:lvl1pPr>
          </a:lstStyle>
          <a:p>
            <a:pPr>
              <a:defRPr/>
            </a:pPr>
            <a:fld id="{6EB11614-EB1C-494E-98C2-760CC147A040}" type="datetime1">
              <a:rPr lang="en-US"/>
              <a:pPr>
                <a:defRPr/>
              </a:pPr>
              <a:t>11/12/2014</a:t>
            </a:fld>
            <a:endParaRPr lang="en-US"/>
          </a:p>
        </p:txBody>
      </p:sp>
      <p:sp>
        <p:nvSpPr>
          <p:cNvPr id="5" name="Footer Placeholder 4"/>
          <p:cNvSpPr>
            <a:spLocks noGrp="1"/>
          </p:cNvSpPr>
          <p:nvPr>
            <p:ph type="ftr" sz="quarter" idx="11"/>
          </p:nvPr>
        </p:nvSpPr>
        <p:spPr>
          <a:xfrm>
            <a:off x="1524000" y="6356350"/>
            <a:ext cx="6477000" cy="365125"/>
          </a:xfrm>
        </p:spPr>
        <p:txBody>
          <a:bodyPr/>
          <a:lstStyle>
            <a:lvl1pPr algn="l">
              <a:defRPr sz="700" b="1"/>
            </a:lvl1pPr>
          </a:lstStyle>
          <a:p>
            <a:pPr>
              <a:defRPr/>
            </a:pPr>
            <a:r>
              <a:rPr lang="en-US"/>
              <a:t>Snowball Metrics Project Partners University of Oxford, University College London, University of Cambridge, Imperial Colledge London, University of Bristol, University of Leeds, Queen’s University Belfast, University of St. Andrews, Elsevier  *Ordered according to productivity 2011 (data source: Scopus)</a:t>
            </a:r>
            <a:endParaRPr lang="en-US" sz="600" b="0" dirty="0"/>
          </a:p>
        </p:txBody>
      </p:sp>
      <p:sp>
        <p:nvSpPr>
          <p:cNvPr id="6" name="Slide Number Placeholder 5"/>
          <p:cNvSpPr>
            <a:spLocks noGrp="1"/>
          </p:cNvSpPr>
          <p:nvPr>
            <p:ph type="sldNum" sz="quarter" idx="12"/>
          </p:nvPr>
        </p:nvSpPr>
        <p:spPr>
          <a:xfrm>
            <a:off x="8001000" y="6356350"/>
            <a:ext cx="685800" cy="365125"/>
          </a:xfrm>
        </p:spPr>
        <p:txBody>
          <a:bodyPr/>
          <a:lstStyle>
            <a:lvl1pPr>
              <a:defRPr/>
            </a:lvl1pPr>
          </a:lstStyle>
          <a:p>
            <a:pPr>
              <a:defRPr/>
            </a:pPr>
            <a:fld id="{CCDB672E-867C-46DE-8267-B7B6A712D5B5}" type="slidenum">
              <a:rPr lang="en-US"/>
              <a:pPr>
                <a:defRPr/>
              </a:pPr>
              <a:t>‹#›</a:t>
            </a:fld>
            <a:endParaRPr lang="en-US"/>
          </a:p>
        </p:txBody>
      </p:sp>
    </p:spTree>
    <p:extLst>
      <p:ext uri="{BB962C8B-B14F-4D97-AF65-F5344CB8AC3E}">
        <p14:creationId xmlns:p14="http://schemas.microsoft.com/office/powerpoint/2010/main" val="2420937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A7DC00CE-0100-4D63-9507-905679C73F63}" type="datetime1">
              <a:rPr lang="en-US"/>
              <a:pPr>
                <a:defRPr/>
              </a:pPr>
              <a:t>11/12/2014</a:t>
            </a:fld>
            <a:endParaRPr lang="en-US"/>
          </a:p>
        </p:txBody>
      </p:sp>
      <p:sp>
        <p:nvSpPr>
          <p:cNvPr id="5" name="Footer Placeholder 4"/>
          <p:cNvSpPr>
            <a:spLocks noGrp="1"/>
          </p:cNvSpPr>
          <p:nvPr>
            <p:ph type="ftr" sz="quarter" idx="11"/>
          </p:nvPr>
        </p:nvSpPr>
        <p:spPr/>
        <p:txBody>
          <a:bodyPr/>
          <a:lstStyle>
            <a:lvl1pPr>
              <a:defRPr sz="700" b="1"/>
            </a:lvl1pPr>
          </a:lstStyle>
          <a:p>
            <a:pPr>
              <a:defRPr/>
            </a:pPr>
            <a:r>
              <a:rPr lang="en-US" sz="800"/>
              <a:t>Snowball Metrics Project Partners</a:t>
            </a:r>
            <a:endParaRPr lang="en-US" sz="800" b="0"/>
          </a:p>
          <a:p>
            <a:pPr>
              <a:defRPr/>
            </a:pPr>
            <a:r>
              <a:rPr lang="en-US" b="0"/>
              <a:t>University of Oxford, University College London, University of Cambridge, Imperial Colledge London, University of Bristol, University of Leeds, Queen’s University Belfast, University of St. Andrews, Elsevier  *Ordered according to productivity 2011 (data source: Scopus)</a:t>
            </a:r>
          </a:p>
        </p:txBody>
      </p:sp>
      <p:sp>
        <p:nvSpPr>
          <p:cNvPr id="6" name="Slide Number Placeholder 5"/>
          <p:cNvSpPr>
            <a:spLocks noGrp="1"/>
          </p:cNvSpPr>
          <p:nvPr>
            <p:ph type="sldNum" sz="quarter" idx="12"/>
          </p:nvPr>
        </p:nvSpPr>
        <p:spPr/>
        <p:txBody>
          <a:bodyPr/>
          <a:lstStyle>
            <a:lvl1pPr>
              <a:defRPr/>
            </a:lvl1pPr>
          </a:lstStyle>
          <a:p>
            <a:pPr>
              <a:defRPr/>
            </a:pPr>
            <a:fld id="{B475C23E-1427-4651-8D2C-9DE5C77431A0}" type="slidenum">
              <a:rPr lang="en-US"/>
              <a:pPr>
                <a:defRPr/>
              </a:pPr>
              <a:t>‹#›</a:t>
            </a:fld>
            <a:endParaRPr lang="en-US"/>
          </a:p>
        </p:txBody>
      </p:sp>
    </p:spTree>
    <p:extLst>
      <p:ext uri="{BB962C8B-B14F-4D97-AF65-F5344CB8AC3E}">
        <p14:creationId xmlns:p14="http://schemas.microsoft.com/office/powerpoint/2010/main" val="173297640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2000" b="0" cap="none">
                <a:solidFill>
                  <a:schemeClr val="bg1">
                    <a:lumMod val="65000"/>
                  </a:schemeClr>
                </a:solidFill>
                <a:latin typeface="Arial" pitchFamily="34" charset="0"/>
                <a:cs typeface="Arial" pitchFamily="34" charset="0"/>
              </a:defRPr>
            </a:lvl1pPr>
          </a:lstStyle>
          <a:p>
            <a:r>
              <a:rPr lang="en-US" dirty="0" smtClean="0"/>
              <a:t>Click</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lang="en-US" sz="2800" b="1" kern="1200" dirty="0" smtClean="0">
                <a:solidFill>
                  <a:srgbClr val="50BBD3"/>
                </a:solidFill>
                <a:latin typeface="+mj-lt"/>
                <a:ea typeface="+mj-ea"/>
                <a:cs typeface="+mj-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EDAEC9A-0108-49BC-8417-1A61C6B56253}" type="datetime1">
              <a:rPr lang="en-US"/>
              <a:pPr>
                <a:defRPr/>
              </a:pPr>
              <a:t>11/12/2014</a:t>
            </a:fld>
            <a:endParaRPr lang="en-US"/>
          </a:p>
        </p:txBody>
      </p:sp>
      <p:sp>
        <p:nvSpPr>
          <p:cNvPr id="5" name="Footer Placeholder 4"/>
          <p:cNvSpPr>
            <a:spLocks noGrp="1"/>
          </p:cNvSpPr>
          <p:nvPr>
            <p:ph type="ftr" sz="quarter" idx="11"/>
          </p:nvPr>
        </p:nvSpPr>
        <p:spPr/>
        <p:txBody>
          <a:bodyPr/>
          <a:lstStyle>
            <a:lvl1pPr>
              <a:defRPr sz="700" b="1" dirty="0"/>
            </a:lvl1pPr>
          </a:lstStyle>
          <a:p>
            <a:pPr>
              <a:defRPr/>
            </a:pPr>
            <a:r>
              <a:rPr lang="en-US" sz="800"/>
              <a:t>Snowball Metrics Project Partners</a:t>
            </a:r>
            <a:endParaRPr lang="en-US" sz="800" b="0"/>
          </a:p>
          <a:p>
            <a:pPr>
              <a:defRPr/>
            </a:pPr>
            <a:r>
              <a:rPr lang="en-US" b="0"/>
              <a:t>University of Oxford, University College London, University of Cambridge, Imperial Colledge London, University of Bristol, University of Leeds, Queen’s University Belfast, University of St. Andrews, </a:t>
            </a:r>
            <a:r>
              <a:rPr lang="en-US" b="0" smtClean="0"/>
              <a:t>Elsevier</a:t>
            </a:r>
            <a:endParaRPr lang="en-US" b="0"/>
          </a:p>
        </p:txBody>
      </p:sp>
      <p:sp>
        <p:nvSpPr>
          <p:cNvPr id="6" name="Slide Number Placeholder 5"/>
          <p:cNvSpPr>
            <a:spLocks noGrp="1"/>
          </p:cNvSpPr>
          <p:nvPr>
            <p:ph type="sldNum" sz="quarter" idx="12"/>
          </p:nvPr>
        </p:nvSpPr>
        <p:spPr/>
        <p:txBody>
          <a:bodyPr/>
          <a:lstStyle>
            <a:lvl1pPr>
              <a:defRPr/>
            </a:lvl1pPr>
          </a:lstStyle>
          <a:p>
            <a:pPr>
              <a:defRPr/>
            </a:pPr>
            <a:fld id="{F631A015-2764-4D89-A742-0360409DED0D}" type="slidenum">
              <a:rPr lang="en-US"/>
              <a:pPr>
                <a:defRPr/>
              </a:pPr>
              <a:t>‹#›</a:t>
            </a:fld>
            <a:endParaRPr lang="en-US"/>
          </a:p>
        </p:txBody>
      </p:sp>
    </p:spTree>
    <p:extLst>
      <p:ext uri="{BB962C8B-B14F-4D97-AF65-F5344CB8AC3E}">
        <p14:creationId xmlns:p14="http://schemas.microsoft.com/office/powerpoint/2010/main" val="2231729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143001"/>
            <a:ext cx="4038600" cy="5029200"/>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143001"/>
            <a:ext cx="4038600" cy="5029200"/>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A5B35989-55BB-4AF9-BDDD-7A25A5505639}" type="datetime1">
              <a:rPr lang="en-US"/>
              <a:pPr>
                <a:defRPr/>
              </a:pPr>
              <a:t>11/12/2014</a:t>
            </a:fld>
            <a:endParaRPr lang="en-US"/>
          </a:p>
        </p:txBody>
      </p:sp>
      <p:sp>
        <p:nvSpPr>
          <p:cNvPr id="6" name="Footer Placeholder 4"/>
          <p:cNvSpPr>
            <a:spLocks noGrp="1"/>
          </p:cNvSpPr>
          <p:nvPr>
            <p:ph type="ftr" sz="quarter" idx="11"/>
          </p:nvPr>
        </p:nvSpPr>
        <p:spPr/>
        <p:txBody>
          <a:bodyPr/>
          <a:lstStyle>
            <a:lvl1pPr>
              <a:defRPr sz="700" b="1"/>
            </a:lvl1pPr>
          </a:lstStyle>
          <a:p>
            <a:pPr>
              <a:defRPr/>
            </a:pPr>
            <a:r>
              <a:rPr lang="en-US" sz="800"/>
              <a:t>Snowball Metrics Project Partners</a:t>
            </a:r>
            <a:endParaRPr lang="en-US" sz="800" b="0"/>
          </a:p>
          <a:p>
            <a:pPr>
              <a:defRPr/>
            </a:pPr>
            <a:r>
              <a:rPr lang="en-US" b="0"/>
              <a:t>University of Oxford, University College London, University of Cambridge, Imperial Colledge London, University of Bristol, University of Leeds, Queen’s University Belfast, University of St. Andrews, Elsevier  *Ordered according to productivity 2011 (data source: Scopus)</a:t>
            </a:r>
          </a:p>
        </p:txBody>
      </p:sp>
      <p:sp>
        <p:nvSpPr>
          <p:cNvPr id="7" name="Slide Number Placeholder 5"/>
          <p:cNvSpPr>
            <a:spLocks noGrp="1"/>
          </p:cNvSpPr>
          <p:nvPr>
            <p:ph type="sldNum" sz="quarter" idx="12"/>
          </p:nvPr>
        </p:nvSpPr>
        <p:spPr/>
        <p:txBody>
          <a:bodyPr/>
          <a:lstStyle>
            <a:lvl1pPr>
              <a:defRPr/>
            </a:lvl1pPr>
          </a:lstStyle>
          <a:p>
            <a:pPr>
              <a:defRPr/>
            </a:pPr>
            <a:fld id="{535D33D6-2D0F-419D-B86A-7DB117C49937}" type="slidenum">
              <a:rPr lang="en-US"/>
              <a:pPr>
                <a:defRPr/>
              </a:pPr>
              <a:t>‹#›</a:t>
            </a:fld>
            <a:endParaRPr lang="en-US"/>
          </a:p>
        </p:txBody>
      </p:sp>
    </p:spTree>
    <p:extLst>
      <p:ext uri="{BB962C8B-B14F-4D97-AF65-F5344CB8AC3E}">
        <p14:creationId xmlns:p14="http://schemas.microsoft.com/office/powerpoint/2010/main" val="170037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12838"/>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752600"/>
            <a:ext cx="4040188" cy="4495800"/>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112838"/>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1752600"/>
            <a:ext cx="4041775" cy="4495800"/>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76293B08-026C-405C-8ACA-AD3675827FD6}" type="datetime1">
              <a:rPr lang="en-US"/>
              <a:pPr>
                <a:defRPr/>
              </a:pPr>
              <a:t>11/12/2014</a:t>
            </a:fld>
            <a:endParaRPr lang="en-US"/>
          </a:p>
        </p:txBody>
      </p:sp>
      <p:sp>
        <p:nvSpPr>
          <p:cNvPr id="8" name="Footer Placeholder 4"/>
          <p:cNvSpPr>
            <a:spLocks noGrp="1"/>
          </p:cNvSpPr>
          <p:nvPr>
            <p:ph type="ftr" sz="quarter" idx="11"/>
          </p:nvPr>
        </p:nvSpPr>
        <p:spPr/>
        <p:txBody>
          <a:bodyPr/>
          <a:lstStyle>
            <a:lvl1pPr>
              <a:defRPr sz="700" b="1"/>
            </a:lvl1pPr>
          </a:lstStyle>
          <a:p>
            <a:pPr>
              <a:defRPr/>
            </a:pPr>
            <a:r>
              <a:rPr lang="en-US" sz="800"/>
              <a:t>Snowball Metrics Project Partners</a:t>
            </a:r>
            <a:endParaRPr lang="en-US" sz="800" b="0"/>
          </a:p>
          <a:p>
            <a:pPr>
              <a:defRPr/>
            </a:pPr>
            <a:r>
              <a:rPr lang="en-US" b="0"/>
              <a:t>University of Oxford, University College London, University of Cambridge, Imperial Colledge London, University of Bristol, University of Leeds, Queen’s University Belfast, University of St. Andrews, Elsevier  *Ordered according to productivity 2011 (data source: Scopus)</a:t>
            </a:r>
          </a:p>
        </p:txBody>
      </p:sp>
      <p:sp>
        <p:nvSpPr>
          <p:cNvPr id="9" name="Slide Number Placeholder 5"/>
          <p:cNvSpPr>
            <a:spLocks noGrp="1"/>
          </p:cNvSpPr>
          <p:nvPr>
            <p:ph type="sldNum" sz="quarter" idx="12"/>
          </p:nvPr>
        </p:nvSpPr>
        <p:spPr/>
        <p:txBody>
          <a:bodyPr/>
          <a:lstStyle>
            <a:lvl1pPr>
              <a:defRPr/>
            </a:lvl1pPr>
          </a:lstStyle>
          <a:p>
            <a:pPr>
              <a:defRPr/>
            </a:pPr>
            <a:fld id="{AD620528-384D-4DCC-A8C2-5FCAD4A85365}" type="slidenum">
              <a:rPr lang="en-US"/>
              <a:pPr>
                <a:defRPr/>
              </a:pPr>
              <a:t>‹#›</a:t>
            </a:fld>
            <a:endParaRPr lang="en-US"/>
          </a:p>
        </p:txBody>
      </p:sp>
    </p:spTree>
    <p:extLst>
      <p:ext uri="{BB962C8B-B14F-4D97-AF65-F5344CB8AC3E}">
        <p14:creationId xmlns:p14="http://schemas.microsoft.com/office/powerpoint/2010/main" val="1590967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A297DDA8-856F-4E98-AD09-232C379B314F}" type="datetime1">
              <a:rPr lang="en-US"/>
              <a:pPr>
                <a:defRPr/>
              </a:pPr>
              <a:t>11/12/2014</a:t>
            </a:fld>
            <a:endParaRPr lang="en-US"/>
          </a:p>
        </p:txBody>
      </p:sp>
      <p:sp>
        <p:nvSpPr>
          <p:cNvPr id="4" name="Footer Placeholder 4"/>
          <p:cNvSpPr>
            <a:spLocks noGrp="1"/>
          </p:cNvSpPr>
          <p:nvPr>
            <p:ph type="ftr" sz="quarter" idx="11"/>
          </p:nvPr>
        </p:nvSpPr>
        <p:spPr/>
        <p:txBody>
          <a:bodyPr/>
          <a:lstStyle>
            <a:lvl1pPr>
              <a:defRPr sz="700" b="1"/>
            </a:lvl1pPr>
          </a:lstStyle>
          <a:p>
            <a:pPr>
              <a:defRPr/>
            </a:pPr>
            <a:r>
              <a:rPr lang="en-US" sz="800"/>
              <a:t>Snowball Metrics Project Partners</a:t>
            </a:r>
            <a:endParaRPr lang="en-US" sz="800" b="0"/>
          </a:p>
          <a:p>
            <a:pPr>
              <a:defRPr/>
            </a:pPr>
            <a:r>
              <a:rPr lang="en-US" b="0"/>
              <a:t>University of Oxford, University College London, University of Cambridge, Imperial Colledge London, University of Bristol, University of Leeds, Queen’s University Belfast, University of St. Andrews, Elsevier  *Ordered according to productivity 2011 (data source: Scopus)</a:t>
            </a:r>
          </a:p>
        </p:txBody>
      </p:sp>
      <p:sp>
        <p:nvSpPr>
          <p:cNvPr id="5" name="Slide Number Placeholder 5"/>
          <p:cNvSpPr>
            <a:spLocks noGrp="1"/>
          </p:cNvSpPr>
          <p:nvPr>
            <p:ph type="sldNum" sz="quarter" idx="12"/>
          </p:nvPr>
        </p:nvSpPr>
        <p:spPr/>
        <p:txBody>
          <a:bodyPr/>
          <a:lstStyle>
            <a:lvl1pPr>
              <a:defRPr/>
            </a:lvl1pPr>
          </a:lstStyle>
          <a:p>
            <a:pPr>
              <a:defRPr/>
            </a:pPr>
            <a:fld id="{5E23E017-EB48-4D09-8E14-2EE3C1C78940}" type="slidenum">
              <a:rPr lang="en-US"/>
              <a:pPr>
                <a:defRPr/>
              </a:pPr>
              <a:t>‹#›</a:t>
            </a:fld>
            <a:endParaRPr lang="en-US"/>
          </a:p>
        </p:txBody>
      </p:sp>
    </p:spTree>
    <p:extLst>
      <p:ext uri="{BB962C8B-B14F-4D97-AF65-F5344CB8AC3E}">
        <p14:creationId xmlns:p14="http://schemas.microsoft.com/office/powerpoint/2010/main" val="1916641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481595E-AB52-4573-816C-0E070A340925}" type="datetime1">
              <a:rPr lang="en-US"/>
              <a:pPr>
                <a:defRPr/>
              </a:pPr>
              <a:t>11/12/2014</a:t>
            </a:fld>
            <a:endParaRPr lang="en-US"/>
          </a:p>
        </p:txBody>
      </p:sp>
      <p:sp>
        <p:nvSpPr>
          <p:cNvPr id="3" name="Footer Placeholder 4"/>
          <p:cNvSpPr>
            <a:spLocks noGrp="1"/>
          </p:cNvSpPr>
          <p:nvPr>
            <p:ph type="ftr" sz="quarter" idx="11"/>
          </p:nvPr>
        </p:nvSpPr>
        <p:spPr/>
        <p:txBody>
          <a:bodyPr/>
          <a:lstStyle>
            <a:lvl1pPr>
              <a:defRPr sz="700" b="1"/>
            </a:lvl1pPr>
          </a:lstStyle>
          <a:p>
            <a:pPr>
              <a:defRPr/>
            </a:pPr>
            <a:r>
              <a:rPr lang="en-US" sz="800"/>
              <a:t>Snowball Metrics Project Partners</a:t>
            </a:r>
            <a:endParaRPr lang="en-US" sz="800" b="0"/>
          </a:p>
          <a:p>
            <a:pPr>
              <a:defRPr/>
            </a:pPr>
            <a:r>
              <a:rPr lang="en-US" b="0"/>
              <a:t>University of Oxford, University College London, University of Cambridge, Imperial Colledge London, University of Bristol, University of Leeds, Queen’s University Belfast, University of St. Andrews, Elsevier  *Ordered according to productivity 2011 (data source: Scopus)</a:t>
            </a:r>
          </a:p>
        </p:txBody>
      </p:sp>
      <p:sp>
        <p:nvSpPr>
          <p:cNvPr id="4" name="Slide Number Placeholder 5"/>
          <p:cNvSpPr>
            <a:spLocks noGrp="1"/>
          </p:cNvSpPr>
          <p:nvPr>
            <p:ph type="sldNum" sz="quarter" idx="12"/>
          </p:nvPr>
        </p:nvSpPr>
        <p:spPr/>
        <p:txBody>
          <a:bodyPr/>
          <a:lstStyle>
            <a:lvl1pPr>
              <a:defRPr/>
            </a:lvl1pPr>
          </a:lstStyle>
          <a:p>
            <a:pPr>
              <a:defRPr/>
            </a:pPr>
            <a:fld id="{A5ECAE53-16C2-4C32-8E8F-34512F6A1570}" type="slidenum">
              <a:rPr lang="en-US"/>
              <a:pPr>
                <a:defRPr/>
              </a:pPr>
              <a:t>‹#›</a:t>
            </a:fld>
            <a:endParaRPr lang="en-US"/>
          </a:p>
        </p:txBody>
      </p:sp>
    </p:spTree>
    <p:extLst>
      <p:ext uri="{BB962C8B-B14F-4D97-AF65-F5344CB8AC3E}">
        <p14:creationId xmlns:p14="http://schemas.microsoft.com/office/powerpoint/2010/main" val="109155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61E0EFA-345D-4199-B3F6-A6814FA76B0B}" type="datetime1">
              <a:rPr lang="en-US"/>
              <a:pPr>
                <a:defRPr/>
              </a:pPr>
              <a:t>11/12/2014</a:t>
            </a:fld>
            <a:endParaRPr lang="en-US"/>
          </a:p>
        </p:txBody>
      </p:sp>
      <p:sp>
        <p:nvSpPr>
          <p:cNvPr id="6" name="Footer Placeholder 4"/>
          <p:cNvSpPr>
            <a:spLocks noGrp="1"/>
          </p:cNvSpPr>
          <p:nvPr>
            <p:ph type="ftr" sz="quarter" idx="11"/>
          </p:nvPr>
        </p:nvSpPr>
        <p:spPr/>
        <p:txBody>
          <a:bodyPr/>
          <a:lstStyle>
            <a:lvl1pPr>
              <a:defRPr sz="700" b="1"/>
            </a:lvl1pPr>
          </a:lstStyle>
          <a:p>
            <a:pPr>
              <a:defRPr/>
            </a:pPr>
            <a:r>
              <a:rPr lang="en-US" sz="800"/>
              <a:t>Snowball Metrics Project Partners</a:t>
            </a:r>
            <a:endParaRPr lang="en-US" sz="800" b="0"/>
          </a:p>
          <a:p>
            <a:pPr>
              <a:defRPr/>
            </a:pPr>
            <a:r>
              <a:rPr lang="en-US" b="0"/>
              <a:t>University of Oxford, University College London, University of Cambridge, Imperial Colledge London, University of Bristol, University of Leeds, Queen’s University Belfast, University of St. Andrews, Elsevier  *Ordered according to productivity 2011 (data source: Scopus)</a:t>
            </a:r>
          </a:p>
        </p:txBody>
      </p:sp>
      <p:sp>
        <p:nvSpPr>
          <p:cNvPr id="7" name="Slide Number Placeholder 5"/>
          <p:cNvSpPr>
            <a:spLocks noGrp="1"/>
          </p:cNvSpPr>
          <p:nvPr>
            <p:ph type="sldNum" sz="quarter" idx="12"/>
          </p:nvPr>
        </p:nvSpPr>
        <p:spPr/>
        <p:txBody>
          <a:bodyPr/>
          <a:lstStyle>
            <a:lvl1pPr>
              <a:defRPr/>
            </a:lvl1pPr>
          </a:lstStyle>
          <a:p>
            <a:pPr>
              <a:defRPr/>
            </a:pPr>
            <a:fld id="{EE3DC7A2-BACF-4B6B-B377-DF4789340CC9}" type="slidenum">
              <a:rPr lang="en-US"/>
              <a:pPr>
                <a:defRPr/>
              </a:pPr>
              <a:t>‹#›</a:t>
            </a:fld>
            <a:endParaRPr lang="en-US"/>
          </a:p>
        </p:txBody>
      </p:sp>
    </p:spTree>
    <p:extLst>
      <p:ext uri="{BB962C8B-B14F-4D97-AF65-F5344CB8AC3E}">
        <p14:creationId xmlns:p14="http://schemas.microsoft.com/office/powerpoint/2010/main" val="1161767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6E401B2-03F7-4F11-A298-17CA205BDDD2}" type="datetime1">
              <a:rPr lang="en-US"/>
              <a:pPr>
                <a:defRPr/>
              </a:pPr>
              <a:t>11/12/2014</a:t>
            </a:fld>
            <a:endParaRPr lang="en-US"/>
          </a:p>
        </p:txBody>
      </p:sp>
      <p:sp>
        <p:nvSpPr>
          <p:cNvPr id="6" name="Footer Placeholder 4"/>
          <p:cNvSpPr>
            <a:spLocks noGrp="1"/>
          </p:cNvSpPr>
          <p:nvPr>
            <p:ph type="ftr" sz="quarter" idx="11"/>
          </p:nvPr>
        </p:nvSpPr>
        <p:spPr/>
        <p:txBody>
          <a:bodyPr/>
          <a:lstStyle>
            <a:lvl1pPr>
              <a:defRPr sz="700" b="1"/>
            </a:lvl1pPr>
          </a:lstStyle>
          <a:p>
            <a:pPr>
              <a:defRPr/>
            </a:pPr>
            <a:r>
              <a:rPr lang="en-US" sz="800"/>
              <a:t>Snowball Metrics Project Partners</a:t>
            </a:r>
            <a:endParaRPr lang="en-US" sz="800" b="0"/>
          </a:p>
          <a:p>
            <a:pPr>
              <a:defRPr/>
            </a:pPr>
            <a:r>
              <a:rPr lang="en-US" b="0"/>
              <a:t>University of Oxford, University College London, University of Cambridge, Imperial Colledge London, University of Bristol, University of Leeds, Queen’s University Belfast, University of St. Andrews, Elsevier  *Ordered according to productivity 2011 (data source: Scopus)</a:t>
            </a:r>
          </a:p>
        </p:txBody>
      </p:sp>
      <p:sp>
        <p:nvSpPr>
          <p:cNvPr id="7" name="Slide Number Placeholder 5"/>
          <p:cNvSpPr>
            <a:spLocks noGrp="1"/>
          </p:cNvSpPr>
          <p:nvPr>
            <p:ph type="sldNum" sz="quarter" idx="12"/>
          </p:nvPr>
        </p:nvSpPr>
        <p:spPr/>
        <p:txBody>
          <a:bodyPr/>
          <a:lstStyle>
            <a:lvl1pPr>
              <a:defRPr/>
            </a:lvl1pPr>
          </a:lstStyle>
          <a:p>
            <a:pPr>
              <a:defRPr/>
            </a:pPr>
            <a:fld id="{C81BC1DB-F4B8-41F3-9DEB-48C48246C8E4}" type="slidenum">
              <a:rPr lang="en-US"/>
              <a:pPr>
                <a:defRPr/>
              </a:pPr>
              <a:t>‹#›</a:t>
            </a:fld>
            <a:endParaRPr lang="en-US"/>
          </a:p>
        </p:txBody>
      </p:sp>
    </p:spTree>
    <p:extLst>
      <p:ext uri="{BB962C8B-B14F-4D97-AF65-F5344CB8AC3E}">
        <p14:creationId xmlns:p14="http://schemas.microsoft.com/office/powerpoint/2010/main" val="1692408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4E2A2DD-B892-46F0-8360-4E88C6939C6C}" type="datetime1">
              <a:rPr lang="en-US"/>
              <a:pPr>
                <a:defRPr/>
              </a:pPr>
              <a:t>11/12/2014</a:t>
            </a:fld>
            <a:endParaRPr lang="en-US"/>
          </a:p>
        </p:txBody>
      </p:sp>
      <p:sp>
        <p:nvSpPr>
          <p:cNvPr id="5" name="Footer Placeholder 4"/>
          <p:cNvSpPr>
            <a:spLocks noGrp="1"/>
          </p:cNvSpPr>
          <p:nvPr>
            <p:ph type="ftr" sz="quarter" idx="11"/>
          </p:nvPr>
        </p:nvSpPr>
        <p:spPr/>
        <p:txBody>
          <a:bodyPr/>
          <a:lstStyle>
            <a:lvl1pPr>
              <a:defRPr sz="700" b="1"/>
            </a:lvl1pPr>
          </a:lstStyle>
          <a:p>
            <a:pPr>
              <a:defRPr/>
            </a:pPr>
            <a:r>
              <a:rPr lang="en-US" sz="800"/>
              <a:t>Snowball Metrics Project Partners</a:t>
            </a:r>
            <a:endParaRPr lang="en-US" sz="800" b="0"/>
          </a:p>
          <a:p>
            <a:pPr>
              <a:defRPr/>
            </a:pPr>
            <a:r>
              <a:rPr lang="en-US" b="0"/>
              <a:t>University of Oxford, University College London, University of Cambridge, Imperial Colledge London, University of Bristol, University of Leeds, Queen’s University Belfast, University of St. Andrews, Elsevier  *Ordered according to productivity 2011 (data source: Scopus)</a:t>
            </a:r>
          </a:p>
        </p:txBody>
      </p:sp>
      <p:sp>
        <p:nvSpPr>
          <p:cNvPr id="6" name="Slide Number Placeholder 5"/>
          <p:cNvSpPr>
            <a:spLocks noGrp="1"/>
          </p:cNvSpPr>
          <p:nvPr>
            <p:ph type="sldNum" sz="quarter" idx="12"/>
          </p:nvPr>
        </p:nvSpPr>
        <p:spPr/>
        <p:txBody>
          <a:bodyPr/>
          <a:lstStyle>
            <a:lvl1pPr>
              <a:defRPr/>
            </a:lvl1pPr>
          </a:lstStyle>
          <a:p>
            <a:pPr>
              <a:defRPr/>
            </a:pPr>
            <a:fld id="{143658DF-BCC4-453A-821B-98BE45F8CEA8}" type="slidenum">
              <a:rPr lang="en-US"/>
              <a:pPr>
                <a:defRPr/>
              </a:pPr>
              <a:t>‹#›</a:t>
            </a:fld>
            <a:endParaRPr lang="en-US"/>
          </a:p>
        </p:txBody>
      </p:sp>
    </p:spTree>
    <p:extLst>
      <p:ext uri="{BB962C8B-B14F-4D97-AF65-F5344CB8AC3E}">
        <p14:creationId xmlns:p14="http://schemas.microsoft.com/office/powerpoint/2010/main" val="2073246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6BEC1D4-8A1D-44E7-9646-4C72F0C54906}" type="datetime1">
              <a:rPr lang="en-US"/>
              <a:pPr>
                <a:defRPr/>
              </a:pPr>
              <a:t>11/12/2014</a:t>
            </a:fld>
            <a:endParaRPr lang="en-US"/>
          </a:p>
        </p:txBody>
      </p:sp>
      <p:sp>
        <p:nvSpPr>
          <p:cNvPr id="5" name="Footer Placeholder 4"/>
          <p:cNvSpPr>
            <a:spLocks noGrp="1"/>
          </p:cNvSpPr>
          <p:nvPr>
            <p:ph type="ftr" sz="quarter" idx="11"/>
          </p:nvPr>
        </p:nvSpPr>
        <p:spPr/>
        <p:txBody>
          <a:bodyPr/>
          <a:lstStyle>
            <a:lvl1pPr>
              <a:defRPr sz="700" b="1"/>
            </a:lvl1pPr>
          </a:lstStyle>
          <a:p>
            <a:pPr>
              <a:defRPr/>
            </a:pPr>
            <a:r>
              <a:rPr lang="en-US" sz="800"/>
              <a:t>Snowball Metrics Project Partners</a:t>
            </a:r>
            <a:endParaRPr lang="en-US" sz="800" b="0"/>
          </a:p>
          <a:p>
            <a:pPr>
              <a:defRPr/>
            </a:pPr>
            <a:r>
              <a:rPr lang="en-US" b="0"/>
              <a:t>University of Oxford, University College London, University of Cambridge, Imperial Colledge London, University of Bristol, University of Leeds, Queen’s University Belfast, University of St. Andrews, Elsevier  *Ordered according to productivity 2011 (data source: Scopus)</a:t>
            </a:r>
          </a:p>
        </p:txBody>
      </p:sp>
      <p:sp>
        <p:nvSpPr>
          <p:cNvPr id="6" name="Slide Number Placeholder 5"/>
          <p:cNvSpPr>
            <a:spLocks noGrp="1"/>
          </p:cNvSpPr>
          <p:nvPr>
            <p:ph type="sldNum" sz="quarter" idx="12"/>
          </p:nvPr>
        </p:nvSpPr>
        <p:spPr/>
        <p:txBody>
          <a:bodyPr/>
          <a:lstStyle>
            <a:lvl1pPr>
              <a:defRPr/>
            </a:lvl1pPr>
          </a:lstStyle>
          <a:p>
            <a:pPr>
              <a:defRPr/>
            </a:pPr>
            <a:fld id="{733C166B-FAF5-44F0-9AF6-0111B8F67893}" type="slidenum">
              <a:rPr lang="en-US"/>
              <a:pPr>
                <a:defRPr/>
              </a:pPr>
              <a:t>‹#›</a:t>
            </a:fld>
            <a:endParaRPr lang="en-US"/>
          </a:p>
        </p:txBody>
      </p:sp>
    </p:spTree>
    <p:extLst>
      <p:ext uri="{BB962C8B-B14F-4D97-AF65-F5344CB8AC3E}">
        <p14:creationId xmlns:p14="http://schemas.microsoft.com/office/powerpoint/2010/main" val="39498088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A7DC00CE-0100-4D63-9507-905679C73F63}" type="datetime1">
              <a:rPr lang="en-US">
                <a:solidFill>
                  <a:prstClr val="black">
                    <a:tint val="75000"/>
                  </a:prstClr>
                </a:solidFill>
              </a:rPr>
              <a:pPr>
                <a:defRPr/>
              </a:pPr>
              <a:t>11/12/2014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sz="700" b="1"/>
            </a:lvl1pPr>
          </a:lstStyle>
          <a:p>
            <a:pPr>
              <a:defRPr/>
            </a:pPr>
            <a:r>
              <a:rPr lang="en-US" sz="800">
                <a:solidFill>
                  <a:prstClr val="black">
                    <a:tint val="75000"/>
                  </a:prstClr>
                </a:solidFill>
              </a:rPr>
              <a:t>Snowball Metrics Project Partners</a:t>
            </a:r>
            <a:endParaRPr lang="en-US" sz="800" b="0">
              <a:solidFill>
                <a:prstClr val="black">
                  <a:tint val="75000"/>
                </a:prstClr>
              </a:solidFill>
            </a:endParaRPr>
          </a:p>
          <a:p>
            <a:pPr>
              <a:defRPr/>
            </a:pPr>
            <a:r>
              <a:rPr lang="en-US" b="0">
                <a:solidFill>
                  <a:prstClr val="black">
                    <a:tint val="75000"/>
                  </a:prstClr>
                </a:solidFill>
              </a:rPr>
              <a:t>University of Oxford, University College London, University of Cambridge, Imperial Colledge London, University of Bristol, University of Leeds, Queen’s University Belfast, University of St. Andrews, Elsevier  *Ordered according to productivity 2011 (data source: Scopus)</a:t>
            </a:r>
          </a:p>
        </p:txBody>
      </p:sp>
      <p:sp>
        <p:nvSpPr>
          <p:cNvPr id="6" name="Slide Number Placeholder 5"/>
          <p:cNvSpPr>
            <a:spLocks noGrp="1"/>
          </p:cNvSpPr>
          <p:nvPr>
            <p:ph type="sldNum" sz="quarter" idx="12"/>
          </p:nvPr>
        </p:nvSpPr>
        <p:spPr/>
        <p:txBody>
          <a:bodyPr/>
          <a:lstStyle>
            <a:lvl1pPr>
              <a:defRPr/>
            </a:lvl1pPr>
          </a:lstStyle>
          <a:p>
            <a:pPr>
              <a:defRPr/>
            </a:pPr>
            <a:fld id="{B475C23E-1427-4651-8D2C-9DE5C77431A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3297640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A7DC00CE-0100-4D63-9507-905679C73F63}" type="datetime1">
              <a:rPr lang="en-US">
                <a:solidFill>
                  <a:prstClr val="black">
                    <a:tint val="75000"/>
                  </a:prstClr>
                </a:solidFill>
              </a:rPr>
              <a:pPr>
                <a:defRPr/>
              </a:pPr>
              <a:t>11/12/2014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sz="700" b="1"/>
            </a:lvl1pPr>
          </a:lstStyle>
          <a:p>
            <a:pPr>
              <a:defRPr/>
            </a:pPr>
            <a:r>
              <a:rPr lang="en-US" sz="800">
                <a:solidFill>
                  <a:prstClr val="black">
                    <a:tint val="75000"/>
                  </a:prstClr>
                </a:solidFill>
              </a:rPr>
              <a:t>Snowball Metrics Project Partners</a:t>
            </a:r>
            <a:endParaRPr lang="en-US" sz="800" b="0">
              <a:solidFill>
                <a:prstClr val="black">
                  <a:tint val="75000"/>
                </a:prstClr>
              </a:solidFill>
            </a:endParaRPr>
          </a:p>
          <a:p>
            <a:pPr>
              <a:defRPr/>
            </a:pPr>
            <a:r>
              <a:rPr lang="en-US" b="0">
                <a:solidFill>
                  <a:prstClr val="black">
                    <a:tint val="75000"/>
                  </a:prstClr>
                </a:solidFill>
              </a:rPr>
              <a:t>University of Oxford, University College London, University of Cambridge, Imperial Colledge London, University of Bristol, University of Leeds, Queen’s University Belfast, University of St. Andrews, Elsevier  *Ordered according to productivity 2011 (data source: Scopus)</a:t>
            </a:r>
          </a:p>
        </p:txBody>
      </p:sp>
      <p:sp>
        <p:nvSpPr>
          <p:cNvPr id="6" name="Slide Number Placeholder 5"/>
          <p:cNvSpPr>
            <a:spLocks noGrp="1"/>
          </p:cNvSpPr>
          <p:nvPr>
            <p:ph type="sldNum" sz="quarter" idx="12"/>
          </p:nvPr>
        </p:nvSpPr>
        <p:spPr/>
        <p:txBody>
          <a:bodyPr/>
          <a:lstStyle>
            <a:lvl1pPr>
              <a:defRPr/>
            </a:lvl1pPr>
          </a:lstStyle>
          <a:p>
            <a:pPr>
              <a:defRPr/>
            </a:pPr>
            <a:fld id="{B475C23E-1427-4651-8D2C-9DE5C77431A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3297640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A7DC00CE-0100-4D63-9507-905679C73F63}" type="datetime1">
              <a:rPr lang="en-US">
                <a:solidFill>
                  <a:prstClr val="black">
                    <a:tint val="75000"/>
                  </a:prstClr>
                </a:solidFill>
              </a:rPr>
              <a:pPr>
                <a:defRPr/>
              </a:pPr>
              <a:t>11/12/2014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sz="700" b="1"/>
            </a:lvl1pPr>
          </a:lstStyle>
          <a:p>
            <a:pPr>
              <a:defRPr/>
            </a:pPr>
            <a:r>
              <a:rPr lang="en-US" sz="800">
                <a:solidFill>
                  <a:prstClr val="black">
                    <a:tint val="75000"/>
                  </a:prstClr>
                </a:solidFill>
              </a:rPr>
              <a:t>Snowball Metrics Project Partners</a:t>
            </a:r>
            <a:endParaRPr lang="en-US" sz="800" b="0">
              <a:solidFill>
                <a:prstClr val="black">
                  <a:tint val="75000"/>
                </a:prstClr>
              </a:solidFill>
            </a:endParaRPr>
          </a:p>
          <a:p>
            <a:pPr>
              <a:defRPr/>
            </a:pPr>
            <a:r>
              <a:rPr lang="en-US" b="0">
                <a:solidFill>
                  <a:prstClr val="black">
                    <a:tint val="75000"/>
                  </a:prstClr>
                </a:solidFill>
              </a:rPr>
              <a:t>University of Oxford, University College London, University of Cambridge, Imperial Colledge London, University of Bristol, University of Leeds, Queen’s University Belfast, University of St. Andrews, Elsevier  *Ordered according to productivity 2011 (data source: Scopus)</a:t>
            </a:r>
          </a:p>
        </p:txBody>
      </p:sp>
      <p:sp>
        <p:nvSpPr>
          <p:cNvPr id="6" name="Slide Number Placeholder 5"/>
          <p:cNvSpPr>
            <a:spLocks noGrp="1"/>
          </p:cNvSpPr>
          <p:nvPr>
            <p:ph type="sldNum" sz="quarter" idx="12"/>
          </p:nvPr>
        </p:nvSpPr>
        <p:spPr/>
        <p:txBody>
          <a:bodyPr/>
          <a:lstStyle>
            <a:lvl1pPr>
              <a:defRPr/>
            </a:lvl1pPr>
          </a:lstStyle>
          <a:p>
            <a:pPr>
              <a:defRPr/>
            </a:pPr>
            <a:fld id="{B475C23E-1427-4651-8D2C-9DE5C77431A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3297640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A7DC00CE-0100-4D63-9507-905679C73F63}" type="datetime1">
              <a:rPr lang="en-US">
                <a:solidFill>
                  <a:prstClr val="black">
                    <a:tint val="75000"/>
                  </a:prstClr>
                </a:solidFill>
              </a:rPr>
              <a:pPr>
                <a:defRPr/>
              </a:pPr>
              <a:t>11/12/2014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sz="700" b="1"/>
            </a:lvl1pPr>
          </a:lstStyle>
          <a:p>
            <a:pPr>
              <a:defRPr/>
            </a:pPr>
            <a:r>
              <a:rPr lang="en-US" sz="800">
                <a:solidFill>
                  <a:prstClr val="black">
                    <a:tint val="75000"/>
                  </a:prstClr>
                </a:solidFill>
              </a:rPr>
              <a:t>Snowball Metrics Project Partners</a:t>
            </a:r>
            <a:endParaRPr lang="en-US" sz="800" b="0">
              <a:solidFill>
                <a:prstClr val="black">
                  <a:tint val="75000"/>
                </a:prstClr>
              </a:solidFill>
            </a:endParaRPr>
          </a:p>
          <a:p>
            <a:pPr>
              <a:defRPr/>
            </a:pPr>
            <a:r>
              <a:rPr lang="en-US" b="0">
                <a:solidFill>
                  <a:prstClr val="black">
                    <a:tint val="75000"/>
                  </a:prstClr>
                </a:solidFill>
              </a:rPr>
              <a:t>University of Oxford, University College London, University of Cambridge, Imperial Colledge London, University of Bristol, University of Leeds, Queen’s University Belfast, University of St. Andrews, Elsevier  *Ordered according to productivity 2011 (data source: Scopus)</a:t>
            </a:r>
          </a:p>
        </p:txBody>
      </p:sp>
      <p:sp>
        <p:nvSpPr>
          <p:cNvPr id="6" name="Slide Number Placeholder 5"/>
          <p:cNvSpPr>
            <a:spLocks noGrp="1"/>
          </p:cNvSpPr>
          <p:nvPr>
            <p:ph type="sldNum" sz="quarter" idx="12"/>
          </p:nvPr>
        </p:nvSpPr>
        <p:spPr/>
        <p:txBody>
          <a:bodyPr/>
          <a:lstStyle>
            <a:lvl1pPr>
              <a:defRPr/>
            </a:lvl1pPr>
          </a:lstStyle>
          <a:p>
            <a:pPr>
              <a:defRPr/>
            </a:pPr>
            <a:fld id="{B475C23E-1427-4651-8D2C-9DE5C77431A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3297640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A7DC00CE-0100-4D63-9507-905679C73F63}" type="datetime1">
              <a:rPr lang="en-US">
                <a:solidFill>
                  <a:prstClr val="black">
                    <a:tint val="75000"/>
                  </a:prstClr>
                </a:solidFill>
              </a:rPr>
              <a:pPr>
                <a:defRPr/>
              </a:pPr>
              <a:t>11/12/2014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sz="700" b="1"/>
            </a:lvl1pPr>
          </a:lstStyle>
          <a:p>
            <a:pPr>
              <a:defRPr/>
            </a:pPr>
            <a:r>
              <a:rPr lang="en-US" sz="800">
                <a:solidFill>
                  <a:prstClr val="black">
                    <a:tint val="75000"/>
                  </a:prstClr>
                </a:solidFill>
              </a:rPr>
              <a:t>Snowball Metrics Project Partners</a:t>
            </a:r>
            <a:endParaRPr lang="en-US" sz="800" b="0">
              <a:solidFill>
                <a:prstClr val="black">
                  <a:tint val="75000"/>
                </a:prstClr>
              </a:solidFill>
            </a:endParaRPr>
          </a:p>
          <a:p>
            <a:pPr>
              <a:defRPr/>
            </a:pPr>
            <a:r>
              <a:rPr lang="en-US" b="0">
                <a:solidFill>
                  <a:prstClr val="black">
                    <a:tint val="75000"/>
                  </a:prstClr>
                </a:solidFill>
              </a:rPr>
              <a:t>University of Oxford, University College London, University of Cambridge, Imperial Colledge London, University of Bristol, University of Leeds, Queen’s University Belfast, University of St. Andrews, Elsevier  *Ordered according to productivity 2011 (data source: Scopus)</a:t>
            </a:r>
          </a:p>
        </p:txBody>
      </p:sp>
      <p:sp>
        <p:nvSpPr>
          <p:cNvPr id="6" name="Slide Number Placeholder 5"/>
          <p:cNvSpPr>
            <a:spLocks noGrp="1"/>
          </p:cNvSpPr>
          <p:nvPr>
            <p:ph type="sldNum" sz="quarter" idx="12"/>
          </p:nvPr>
        </p:nvSpPr>
        <p:spPr/>
        <p:txBody>
          <a:bodyPr/>
          <a:lstStyle>
            <a:lvl1pPr>
              <a:defRPr/>
            </a:lvl1pPr>
          </a:lstStyle>
          <a:p>
            <a:pPr>
              <a:defRPr/>
            </a:pPr>
            <a:fld id="{B475C23E-1427-4651-8D2C-9DE5C77431A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32976404"/>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A7DC00CE-0100-4D63-9507-905679C73F63}" type="datetime1">
              <a:rPr lang="en-US">
                <a:solidFill>
                  <a:prstClr val="black">
                    <a:tint val="75000"/>
                  </a:prstClr>
                </a:solidFill>
              </a:rPr>
              <a:pPr>
                <a:defRPr/>
              </a:pPr>
              <a:t>11/12/2014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sz="700" b="1"/>
            </a:lvl1pPr>
          </a:lstStyle>
          <a:p>
            <a:pPr>
              <a:defRPr/>
            </a:pPr>
            <a:r>
              <a:rPr lang="en-US" sz="800">
                <a:solidFill>
                  <a:prstClr val="black">
                    <a:tint val="75000"/>
                  </a:prstClr>
                </a:solidFill>
              </a:rPr>
              <a:t>Snowball Metrics Project Partners</a:t>
            </a:r>
            <a:endParaRPr lang="en-US" sz="800" b="0">
              <a:solidFill>
                <a:prstClr val="black">
                  <a:tint val="75000"/>
                </a:prstClr>
              </a:solidFill>
            </a:endParaRPr>
          </a:p>
          <a:p>
            <a:pPr>
              <a:defRPr/>
            </a:pPr>
            <a:r>
              <a:rPr lang="en-US" b="0">
                <a:solidFill>
                  <a:prstClr val="black">
                    <a:tint val="75000"/>
                  </a:prstClr>
                </a:solidFill>
              </a:rPr>
              <a:t>University of Oxford, University College London, University of Cambridge, Imperial Colledge London, University of Bristol, University of Leeds, Queen’s University Belfast, University of St. Andrews, Elsevier  *Ordered according to productivity 2011 (data source: Scopus)</a:t>
            </a:r>
          </a:p>
        </p:txBody>
      </p:sp>
      <p:sp>
        <p:nvSpPr>
          <p:cNvPr id="6" name="Slide Number Placeholder 5"/>
          <p:cNvSpPr>
            <a:spLocks noGrp="1"/>
          </p:cNvSpPr>
          <p:nvPr>
            <p:ph type="sldNum" sz="quarter" idx="12"/>
          </p:nvPr>
        </p:nvSpPr>
        <p:spPr/>
        <p:txBody>
          <a:bodyPr/>
          <a:lstStyle>
            <a:lvl1pPr>
              <a:defRPr/>
            </a:lvl1pPr>
          </a:lstStyle>
          <a:p>
            <a:pPr>
              <a:defRPr/>
            </a:pPr>
            <a:fld id="{B475C23E-1427-4651-8D2C-9DE5C77431A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3297640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theme" Target="../theme/theme14.xml"/><Relationship Id="rId4" Type="http://schemas.openxmlformats.org/officeDocument/2006/relationships/image" Target="../media/image4.jpeg"/></Relationships>
</file>

<file path=ppt/slideMasters/_rels/slideMaster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18.xml"/></Relationships>
</file>

<file path=ppt/slideMasters/_rels/slideMaster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19.xml"/></Relationships>
</file>

<file path=ppt/slideMasters/_rels/slideMaster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20.xml"/></Relationships>
</file>

<file path=ppt/slideMasters/_rels/slideMaster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21.xml"/></Relationships>
</file>

<file path=ppt/slideMasters/_rels/slideMaster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22.xml"/></Relationships>
</file>

<file path=ppt/slideMasters/_rels/slideMaster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23.xml"/></Relationships>
</file>

<file path=ppt/slideMasters/_rels/slideMaster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24.xml"/></Relationships>
</file>

<file path=ppt/slideMasters/_rels/slideMaster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25.xml"/></Relationships>
</file>

<file path=ppt/slideMasters/_rels/slideMaster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26.xml"/></Relationships>
</file>

<file path=ppt/slideMasters/_rels/slideMaster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27.xml"/></Relationships>
</file>

<file path=ppt/slideMasters/_rels/slideMaster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8.xml"/><Relationship Id="rId1" Type="http://schemas.openxmlformats.org/officeDocument/2006/relationships/slideLayout" Target="../slideLayouts/slideLayout12.xml"/></Relationships>
</file>

<file path=ppt/slideMasters/_rels/slideMaster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9.xml"/><Relationship Id="rId1" Type="http://schemas.openxmlformats.org/officeDocument/2006/relationships/slideLayout" Target="../slideLayouts/slideLayout13.xml"/></Relationships>
</file>

<file path=ppt/slideMasters/_rels/slideMaster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30.xml"/></Relationships>
</file>

<file path=ppt/slideMasters/_rels/slideMaster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31.xml"/><Relationship Id="rId1" Type="http://schemas.openxmlformats.org/officeDocument/2006/relationships/slideLayout" Target="../slideLayouts/slideLayout14.xml"/></Relationships>
</file>

<file path=ppt/slideMasters/_rels/slideMaster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32.xml"/><Relationship Id="rId1" Type="http://schemas.openxmlformats.org/officeDocument/2006/relationships/slideLayout" Target="../slideLayouts/slideLayout15.xml"/></Relationships>
</file>

<file path=ppt/slideMasters/_rels/slideMaster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33.xml"/></Relationships>
</file>

<file path=ppt/slideMasters/_rels/slideMaster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34.xml"/><Relationship Id="rId1" Type="http://schemas.openxmlformats.org/officeDocument/2006/relationships/slideLayout" Target="../slideLayouts/slideLayout16.xml"/></Relationships>
</file>

<file path=ppt/slideMasters/_rels/slideMaster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35.xml"/></Relationships>
</file>

<file path=ppt/slideMasters/_rels/slideMaster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36.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52400"/>
            <a:ext cx="5867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1430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16675"/>
            <a:ext cx="1371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62464A6-5C58-4B04-AD9B-AADE3FA9FF5A}" type="datetime1">
              <a:rPr lang="en-US"/>
              <a:pPr>
                <a:defRPr/>
              </a:pPr>
              <a:t>11/12/2014</a:t>
            </a:fld>
            <a:endParaRPr lang="en-US"/>
          </a:p>
        </p:txBody>
      </p:sp>
      <p:sp>
        <p:nvSpPr>
          <p:cNvPr id="5" name="Footer Placeholder 4"/>
          <p:cNvSpPr>
            <a:spLocks noGrp="1"/>
          </p:cNvSpPr>
          <p:nvPr>
            <p:ph type="ftr" sz="quarter" idx="3"/>
          </p:nvPr>
        </p:nvSpPr>
        <p:spPr>
          <a:xfrm>
            <a:off x="1828800" y="6416675"/>
            <a:ext cx="5486400" cy="365125"/>
          </a:xfrm>
          <a:prstGeom prst="rect">
            <a:avLst/>
          </a:prstGeom>
        </p:spPr>
        <p:txBody>
          <a:bodyPr vert="horz" lIns="91440" tIns="45720" rIns="91440" bIns="45720" rtlCol="0" anchor="ctr"/>
          <a:lstStyle>
            <a:lvl1pPr algn="l" fontAlgn="auto">
              <a:spcBef>
                <a:spcPts val="0"/>
              </a:spcBef>
              <a:spcAft>
                <a:spcPts val="0"/>
              </a:spcAft>
              <a:defRPr sz="800" b="0">
                <a:solidFill>
                  <a:schemeClr val="tx1">
                    <a:tint val="75000"/>
                  </a:schemeClr>
                </a:solidFill>
                <a:latin typeface="+mn-lt"/>
              </a:defRPr>
            </a:lvl1pPr>
          </a:lstStyle>
          <a:p>
            <a:pPr>
              <a:defRPr/>
            </a:pPr>
            <a:r>
              <a:rPr lang="en-US" b="1" dirty="0"/>
              <a:t>Snowball Metrics Project Partners</a:t>
            </a:r>
            <a:endParaRPr lang="en-US" dirty="0"/>
          </a:p>
          <a:p>
            <a:pPr>
              <a:defRPr/>
            </a:pPr>
            <a:r>
              <a:rPr lang="en-US" sz="700" dirty="0"/>
              <a:t>University of Oxford, University College London, University of Cambridge, Imperial </a:t>
            </a:r>
            <a:r>
              <a:rPr lang="en-US" sz="700" dirty="0" smtClean="0"/>
              <a:t>College </a:t>
            </a:r>
            <a:r>
              <a:rPr lang="en-US" sz="700" dirty="0"/>
              <a:t>London, University of Bristol, University of Leeds, Queen’s University Belfast, University of St. Andrews, Elsevier  *Ordered according to productivity 2011 (data source: Scopus)</a:t>
            </a:r>
            <a:endParaRPr lang="en-US" sz="200" dirty="0"/>
          </a:p>
        </p:txBody>
      </p:sp>
      <p:sp>
        <p:nvSpPr>
          <p:cNvPr id="6" name="Slide Number Placeholder 5"/>
          <p:cNvSpPr>
            <a:spLocks noGrp="1"/>
          </p:cNvSpPr>
          <p:nvPr>
            <p:ph type="sldNum" sz="quarter" idx="4"/>
          </p:nvPr>
        </p:nvSpPr>
        <p:spPr>
          <a:xfrm>
            <a:off x="7315200" y="6416675"/>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3DDEEBA-A52D-49CF-8EE6-A3D78911F15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iming>
    <p:tnLst>
      <p:par>
        <p:cTn id="1" dur="indefinite" restart="never" nodeType="tmRoot"/>
      </p:par>
    </p:tnLst>
  </p:timing>
  <p:hf hdr="0"/>
  <p:txStyles>
    <p:titleStyle>
      <a:lvl1pPr algn="l" rtl="0" eaLnBrk="0" fontAlgn="base" hangingPunct="0">
        <a:spcBef>
          <a:spcPct val="0"/>
        </a:spcBef>
        <a:spcAft>
          <a:spcPct val="0"/>
        </a:spcAft>
        <a:defRPr sz="2800" b="1" kern="1200">
          <a:solidFill>
            <a:srgbClr val="50BBD3"/>
          </a:solidFill>
          <a:latin typeface="+mj-lt"/>
          <a:ea typeface="+mj-ea"/>
          <a:cs typeface="+mj-cs"/>
        </a:defRPr>
      </a:lvl1pPr>
      <a:lvl2pPr algn="l" rtl="0" eaLnBrk="0" fontAlgn="base" hangingPunct="0">
        <a:spcBef>
          <a:spcPct val="0"/>
        </a:spcBef>
        <a:spcAft>
          <a:spcPct val="0"/>
        </a:spcAft>
        <a:defRPr sz="2800" b="1">
          <a:solidFill>
            <a:srgbClr val="50BBD3"/>
          </a:solidFill>
          <a:latin typeface="Arial" charset="0"/>
        </a:defRPr>
      </a:lvl2pPr>
      <a:lvl3pPr algn="l" rtl="0" eaLnBrk="0" fontAlgn="base" hangingPunct="0">
        <a:spcBef>
          <a:spcPct val="0"/>
        </a:spcBef>
        <a:spcAft>
          <a:spcPct val="0"/>
        </a:spcAft>
        <a:defRPr sz="2800" b="1">
          <a:solidFill>
            <a:srgbClr val="50BBD3"/>
          </a:solidFill>
          <a:latin typeface="Arial" charset="0"/>
        </a:defRPr>
      </a:lvl3pPr>
      <a:lvl4pPr algn="l" rtl="0" eaLnBrk="0" fontAlgn="base" hangingPunct="0">
        <a:spcBef>
          <a:spcPct val="0"/>
        </a:spcBef>
        <a:spcAft>
          <a:spcPct val="0"/>
        </a:spcAft>
        <a:defRPr sz="2800" b="1">
          <a:solidFill>
            <a:srgbClr val="50BBD3"/>
          </a:solidFill>
          <a:latin typeface="Arial" charset="0"/>
        </a:defRPr>
      </a:lvl4pPr>
      <a:lvl5pPr algn="l" rtl="0" eaLnBrk="0" fontAlgn="base" hangingPunct="0">
        <a:spcBef>
          <a:spcPct val="0"/>
        </a:spcBef>
        <a:spcAft>
          <a:spcPct val="0"/>
        </a:spcAft>
        <a:defRPr sz="2800" b="1">
          <a:solidFill>
            <a:srgbClr val="50BBD3"/>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50BBD3"/>
        </a:buClr>
        <a:buFont typeface="Arial"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50BBD3"/>
        </a:buClr>
        <a:buFont typeface="Arial"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50BBD3"/>
        </a:buClr>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a:t>
            </a:r>
          </a:p>
        </p:txBody>
      </p:sp>
      <p:sp>
        <p:nvSpPr>
          <p:cNvPr id="1027" name="Text Placeholder 2"/>
          <p:cNvSpPr>
            <a:spLocks noGrp="1"/>
          </p:cNvSpPr>
          <p:nvPr>
            <p:ph type="body" idx="1"/>
          </p:nvPr>
        </p:nvSpPr>
        <p:spPr bwMode="auto">
          <a:xfrm>
            <a:off x="457200" y="1447800"/>
            <a:ext cx="82296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Slide Number Placeholder 5"/>
          <p:cNvSpPr>
            <a:spLocks noGrp="1"/>
          </p:cNvSpPr>
          <p:nvPr>
            <p:ph type="sldNum" sz="quarter" idx="4"/>
          </p:nvPr>
        </p:nvSpPr>
        <p:spPr>
          <a:xfrm>
            <a:off x="7315200" y="6416675"/>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54EB77FD-7EA6-447F-94A4-96C43AFCA256}"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p:txStyles>
    <p:titleStyle>
      <a:lvl1pPr algn="l" rtl="0" eaLnBrk="0" fontAlgn="base" hangingPunct="0">
        <a:spcBef>
          <a:spcPct val="0"/>
        </a:spcBef>
        <a:spcAft>
          <a:spcPct val="0"/>
        </a:spcAft>
        <a:defRPr sz="3600" b="1" kern="1200">
          <a:solidFill>
            <a:srgbClr val="50BBD3"/>
          </a:solidFill>
          <a:latin typeface="+mj-lt"/>
          <a:ea typeface="+mj-ea"/>
          <a:cs typeface="+mj-cs"/>
        </a:defRPr>
      </a:lvl1pPr>
      <a:lvl2pPr algn="l" rtl="0" eaLnBrk="0" fontAlgn="base" hangingPunct="0">
        <a:spcBef>
          <a:spcPct val="0"/>
        </a:spcBef>
        <a:spcAft>
          <a:spcPct val="0"/>
        </a:spcAft>
        <a:defRPr sz="3600" b="1">
          <a:solidFill>
            <a:srgbClr val="50BBD3"/>
          </a:solidFill>
          <a:latin typeface="Arial" charset="0"/>
        </a:defRPr>
      </a:lvl2pPr>
      <a:lvl3pPr algn="l" rtl="0" eaLnBrk="0" fontAlgn="base" hangingPunct="0">
        <a:spcBef>
          <a:spcPct val="0"/>
        </a:spcBef>
        <a:spcAft>
          <a:spcPct val="0"/>
        </a:spcAft>
        <a:defRPr sz="3600" b="1">
          <a:solidFill>
            <a:srgbClr val="50BBD3"/>
          </a:solidFill>
          <a:latin typeface="Arial" charset="0"/>
        </a:defRPr>
      </a:lvl3pPr>
      <a:lvl4pPr algn="l" rtl="0" eaLnBrk="0" fontAlgn="base" hangingPunct="0">
        <a:spcBef>
          <a:spcPct val="0"/>
        </a:spcBef>
        <a:spcAft>
          <a:spcPct val="0"/>
        </a:spcAft>
        <a:defRPr sz="3600" b="1">
          <a:solidFill>
            <a:srgbClr val="50BBD3"/>
          </a:solidFill>
          <a:latin typeface="Arial" charset="0"/>
        </a:defRPr>
      </a:lvl4pPr>
      <a:lvl5pPr algn="l" rtl="0" eaLnBrk="0" fontAlgn="base" hangingPunct="0">
        <a:spcBef>
          <a:spcPct val="0"/>
        </a:spcBef>
        <a:spcAft>
          <a:spcPct val="0"/>
        </a:spcAft>
        <a:defRPr sz="3600" b="1">
          <a:solidFill>
            <a:srgbClr val="50BBD3"/>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50BBD3"/>
        </a:buClr>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50BBD3"/>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50BBD3"/>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50BBD3"/>
        </a:buClr>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50BBD3"/>
        </a:buClr>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52400"/>
            <a:ext cx="5867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1430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16675"/>
            <a:ext cx="1371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62464A6-5C58-4B04-AD9B-AADE3FA9FF5A}" type="datetime1">
              <a:rPr lang="en-US">
                <a:solidFill>
                  <a:prstClr val="black">
                    <a:tint val="75000"/>
                  </a:prstClr>
                </a:solidFill>
              </a:rPr>
              <a:pPr>
                <a:defRPr/>
              </a:pPr>
              <a:t>11/12/2014</a:t>
            </a:fld>
            <a:endParaRPr lang="en-US">
              <a:solidFill>
                <a:prstClr val="black">
                  <a:tint val="75000"/>
                </a:prstClr>
              </a:solidFill>
            </a:endParaRPr>
          </a:p>
        </p:txBody>
      </p:sp>
      <p:sp>
        <p:nvSpPr>
          <p:cNvPr id="5" name="Footer Placeholder 4"/>
          <p:cNvSpPr>
            <a:spLocks noGrp="1"/>
          </p:cNvSpPr>
          <p:nvPr>
            <p:ph type="ftr" sz="quarter" idx="3"/>
          </p:nvPr>
        </p:nvSpPr>
        <p:spPr>
          <a:xfrm>
            <a:off x="1828800" y="6416675"/>
            <a:ext cx="5486400" cy="365125"/>
          </a:xfrm>
          <a:prstGeom prst="rect">
            <a:avLst/>
          </a:prstGeom>
        </p:spPr>
        <p:txBody>
          <a:bodyPr vert="horz" lIns="91440" tIns="45720" rIns="91440" bIns="45720" rtlCol="0" anchor="ctr"/>
          <a:lstStyle>
            <a:lvl1pPr algn="l" fontAlgn="auto">
              <a:spcBef>
                <a:spcPts val="0"/>
              </a:spcBef>
              <a:spcAft>
                <a:spcPts val="0"/>
              </a:spcAft>
              <a:defRPr sz="800" b="0">
                <a:solidFill>
                  <a:schemeClr val="tx1">
                    <a:tint val="75000"/>
                  </a:schemeClr>
                </a:solidFill>
                <a:latin typeface="+mn-lt"/>
              </a:defRPr>
            </a:lvl1pPr>
          </a:lstStyle>
          <a:p>
            <a:pPr>
              <a:defRPr/>
            </a:pPr>
            <a:r>
              <a:rPr lang="en-US" b="1" dirty="0">
                <a:solidFill>
                  <a:prstClr val="black">
                    <a:tint val="75000"/>
                  </a:prstClr>
                </a:solidFill>
              </a:rPr>
              <a:t>Snowball Metrics Project Partners</a:t>
            </a:r>
            <a:endParaRPr lang="en-US" dirty="0">
              <a:solidFill>
                <a:prstClr val="black">
                  <a:tint val="75000"/>
                </a:prstClr>
              </a:solidFill>
            </a:endParaRPr>
          </a:p>
          <a:p>
            <a:pPr>
              <a:defRPr/>
            </a:pPr>
            <a:r>
              <a:rPr lang="en-US" sz="700" dirty="0">
                <a:solidFill>
                  <a:prstClr val="black">
                    <a:tint val="75000"/>
                  </a:prstClr>
                </a:solidFill>
              </a:rPr>
              <a:t>University of Oxford, University College London, University of Cambridge, Imperial </a:t>
            </a:r>
            <a:r>
              <a:rPr lang="en-US" sz="700" dirty="0" smtClean="0">
                <a:solidFill>
                  <a:prstClr val="black">
                    <a:tint val="75000"/>
                  </a:prstClr>
                </a:solidFill>
              </a:rPr>
              <a:t>College </a:t>
            </a:r>
            <a:r>
              <a:rPr lang="en-US" sz="700" dirty="0">
                <a:solidFill>
                  <a:prstClr val="black">
                    <a:tint val="75000"/>
                  </a:prstClr>
                </a:solidFill>
              </a:rPr>
              <a:t>London, University of Bristol, University of Leeds, Queen’s University Belfast, University of St. Andrews, Elsevier  *Ordered according to productivity 2011 (data source: Scopus)</a:t>
            </a:r>
            <a:endParaRPr lang="en-US" sz="200" dirty="0">
              <a:solidFill>
                <a:prstClr val="black">
                  <a:tint val="75000"/>
                </a:prstClr>
              </a:solidFill>
            </a:endParaRPr>
          </a:p>
        </p:txBody>
      </p:sp>
      <p:sp>
        <p:nvSpPr>
          <p:cNvPr id="6" name="Slide Number Placeholder 5"/>
          <p:cNvSpPr>
            <a:spLocks noGrp="1"/>
          </p:cNvSpPr>
          <p:nvPr>
            <p:ph type="sldNum" sz="quarter" idx="4"/>
          </p:nvPr>
        </p:nvSpPr>
        <p:spPr>
          <a:xfrm>
            <a:off x="7315200" y="6416675"/>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3DDEEBA-A52D-49CF-8EE6-A3D78911F150}"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p:txStyles>
    <p:titleStyle>
      <a:lvl1pPr algn="l" rtl="0" eaLnBrk="0" fontAlgn="base" hangingPunct="0">
        <a:spcBef>
          <a:spcPct val="0"/>
        </a:spcBef>
        <a:spcAft>
          <a:spcPct val="0"/>
        </a:spcAft>
        <a:defRPr sz="2800" b="1" kern="1200">
          <a:solidFill>
            <a:srgbClr val="50BBD3"/>
          </a:solidFill>
          <a:latin typeface="+mj-lt"/>
          <a:ea typeface="+mj-ea"/>
          <a:cs typeface="+mj-cs"/>
        </a:defRPr>
      </a:lvl1pPr>
      <a:lvl2pPr algn="l" rtl="0" eaLnBrk="0" fontAlgn="base" hangingPunct="0">
        <a:spcBef>
          <a:spcPct val="0"/>
        </a:spcBef>
        <a:spcAft>
          <a:spcPct val="0"/>
        </a:spcAft>
        <a:defRPr sz="2800" b="1">
          <a:solidFill>
            <a:srgbClr val="50BBD3"/>
          </a:solidFill>
          <a:latin typeface="Arial" charset="0"/>
        </a:defRPr>
      </a:lvl2pPr>
      <a:lvl3pPr algn="l" rtl="0" eaLnBrk="0" fontAlgn="base" hangingPunct="0">
        <a:spcBef>
          <a:spcPct val="0"/>
        </a:spcBef>
        <a:spcAft>
          <a:spcPct val="0"/>
        </a:spcAft>
        <a:defRPr sz="2800" b="1">
          <a:solidFill>
            <a:srgbClr val="50BBD3"/>
          </a:solidFill>
          <a:latin typeface="Arial" charset="0"/>
        </a:defRPr>
      </a:lvl3pPr>
      <a:lvl4pPr algn="l" rtl="0" eaLnBrk="0" fontAlgn="base" hangingPunct="0">
        <a:spcBef>
          <a:spcPct val="0"/>
        </a:spcBef>
        <a:spcAft>
          <a:spcPct val="0"/>
        </a:spcAft>
        <a:defRPr sz="2800" b="1">
          <a:solidFill>
            <a:srgbClr val="50BBD3"/>
          </a:solidFill>
          <a:latin typeface="Arial" charset="0"/>
        </a:defRPr>
      </a:lvl4pPr>
      <a:lvl5pPr algn="l" rtl="0" eaLnBrk="0" fontAlgn="base" hangingPunct="0">
        <a:spcBef>
          <a:spcPct val="0"/>
        </a:spcBef>
        <a:spcAft>
          <a:spcPct val="0"/>
        </a:spcAft>
        <a:defRPr sz="2800" b="1">
          <a:solidFill>
            <a:srgbClr val="50BBD3"/>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50BBD3"/>
        </a:buClr>
        <a:buFont typeface="Arial"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50BBD3"/>
        </a:buClr>
        <a:buFont typeface="Arial"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50BBD3"/>
        </a:buClr>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52400"/>
            <a:ext cx="5867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1430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16675"/>
            <a:ext cx="1371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62464A6-5C58-4B04-AD9B-AADE3FA9FF5A}" type="datetime1">
              <a:rPr lang="en-US">
                <a:solidFill>
                  <a:prstClr val="black">
                    <a:tint val="75000"/>
                  </a:prstClr>
                </a:solidFill>
              </a:rPr>
              <a:pPr>
                <a:defRPr/>
              </a:pPr>
              <a:t>11/12/2014</a:t>
            </a:fld>
            <a:endParaRPr lang="en-US">
              <a:solidFill>
                <a:prstClr val="black">
                  <a:tint val="75000"/>
                </a:prstClr>
              </a:solidFill>
            </a:endParaRPr>
          </a:p>
        </p:txBody>
      </p:sp>
      <p:sp>
        <p:nvSpPr>
          <p:cNvPr id="5" name="Footer Placeholder 4"/>
          <p:cNvSpPr>
            <a:spLocks noGrp="1"/>
          </p:cNvSpPr>
          <p:nvPr>
            <p:ph type="ftr" sz="quarter" idx="3"/>
          </p:nvPr>
        </p:nvSpPr>
        <p:spPr>
          <a:xfrm>
            <a:off x="1828800" y="6416675"/>
            <a:ext cx="5486400" cy="365125"/>
          </a:xfrm>
          <a:prstGeom prst="rect">
            <a:avLst/>
          </a:prstGeom>
        </p:spPr>
        <p:txBody>
          <a:bodyPr vert="horz" lIns="91440" tIns="45720" rIns="91440" bIns="45720" rtlCol="0" anchor="ctr"/>
          <a:lstStyle>
            <a:lvl1pPr algn="l" fontAlgn="auto">
              <a:spcBef>
                <a:spcPts val="0"/>
              </a:spcBef>
              <a:spcAft>
                <a:spcPts val="0"/>
              </a:spcAft>
              <a:defRPr sz="800" b="0">
                <a:solidFill>
                  <a:schemeClr val="tx1">
                    <a:tint val="75000"/>
                  </a:schemeClr>
                </a:solidFill>
                <a:latin typeface="+mn-lt"/>
              </a:defRPr>
            </a:lvl1pPr>
          </a:lstStyle>
          <a:p>
            <a:pPr>
              <a:defRPr/>
            </a:pPr>
            <a:r>
              <a:rPr lang="en-US" b="1" dirty="0">
                <a:solidFill>
                  <a:prstClr val="black">
                    <a:tint val="75000"/>
                  </a:prstClr>
                </a:solidFill>
              </a:rPr>
              <a:t>Snowball Metrics Project Partners</a:t>
            </a:r>
            <a:endParaRPr lang="en-US" dirty="0">
              <a:solidFill>
                <a:prstClr val="black">
                  <a:tint val="75000"/>
                </a:prstClr>
              </a:solidFill>
            </a:endParaRPr>
          </a:p>
          <a:p>
            <a:pPr>
              <a:defRPr/>
            </a:pPr>
            <a:r>
              <a:rPr lang="en-US" sz="700" dirty="0">
                <a:solidFill>
                  <a:prstClr val="black">
                    <a:tint val="75000"/>
                  </a:prstClr>
                </a:solidFill>
              </a:rPr>
              <a:t>University of Oxford, University College London, University of Cambridge, Imperial </a:t>
            </a:r>
            <a:r>
              <a:rPr lang="en-US" sz="700" dirty="0" smtClean="0">
                <a:solidFill>
                  <a:prstClr val="black">
                    <a:tint val="75000"/>
                  </a:prstClr>
                </a:solidFill>
              </a:rPr>
              <a:t>College </a:t>
            </a:r>
            <a:r>
              <a:rPr lang="en-US" sz="700" dirty="0">
                <a:solidFill>
                  <a:prstClr val="black">
                    <a:tint val="75000"/>
                  </a:prstClr>
                </a:solidFill>
              </a:rPr>
              <a:t>London, University of Bristol, University of Leeds, Queen’s University Belfast, University of St. Andrews, Elsevier  *Ordered according to productivity 2011 (data source: Scopus)</a:t>
            </a:r>
            <a:endParaRPr lang="en-US" sz="200" dirty="0">
              <a:solidFill>
                <a:prstClr val="black">
                  <a:tint val="75000"/>
                </a:prstClr>
              </a:solidFill>
            </a:endParaRPr>
          </a:p>
        </p:txBody>
      </p:sp>
      <p:sp>
        <p:nvSpPr>
          <p:cNvPr id="6" name="Slide Number Placeholder 5"/>
          <p:cNvSpPr>
            <a:spLocks noGrp="1"/>
          </p:cNvSpPr>
          <p:nvPr>
            <p:ph type="sldNum" sz="quarter" idx="4"/>
          </p:nvPr>
        </p:nvSpPr>
        <p:spPr>
          <a:xfrm>
            <a:off x="7315200" y="6416675"/>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3DDEEBA-A52D-49CF-8EE6-A3D78911F150}"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p:txStyles>
    <p:titleStyle>
      <a:lvl1pPr algn="l" rtl="0" eaLnBrk="0" fontAlgn="base" hangingPunct="0">
        <a:spcBef>
          <a:spcPct val="0"/>
        </a:spcBef>
        <a:spcAft>
          <a:spcPct val="0"/>
        </a:spcAft>
        <a:defRPr sz="2800" b="1" kern="1200">
          <a:solidFill>
            <a:srgbClr val="50BBD3"/>
          </a:solidFill>
          <a:latin typeface="+mj-lt"/>
          <a:ea typeface="+mj-ea"/>
          <a:cs typeface="+mj-cs"/>
        </a:defRPr>
      </a:lvl1pPr>
      <a:lvl2pPr algn="l" rtl="0" eaLnBrk="0" fontAlgn="base" hangingPunct="0">
        <a:spcBef>
          <a:spcPct val="0"/>
        </a:spcBef>
        <a:spcAft>
          <a:spcPct val="0"/>
        </a:spcAft>
        <a:defRPr sz="2800" b="1">
          <a:solidFill>
            <a:srgbClr val="50BBD3"/>
          </a:solidFill>
          <a:latin typeface="Arial" charset="0"/>
        </a:defRPr>
      </a:lvl2pPr>
      <a:lvl3pPr algn="l" rtl="0" eaLnBrk="0" fontAlgn="base" hangingPunct="0">
        <a:spcBef>
          <a:spcPct val="0"/>
        </a:spcBef>
        <a:spcAft>
          <a:spcPct val="0"/>
        </a:spcAft>
        <a:defRPr sz="2800" b="1">
          <a:solidFill>
            <a:srgbClr val="50BBD3"/>
          </a:solidFill>
          <a:latin typeface="Arial" charset="0"/>
        </a:defRPr>
      </a:lvl3pPr>
      <a:lvl4pPr algn="l" rtl="0" eaLnBrk="0" fontAlgn="base" hangingPunct="0">
        <a:spcBef>
          <a:spcPct val="0"/>
        </a:spcBef>
        <a:spcAft>
          <a:spcPct val="0"/>
        </a:spcAft>
        <a:defRPr sz="2800" b="1">
          <a:solidFill>
            <a:srgbClr val="50BBD3"/>
          </a:solidFill>
          <a:latin typeface="Arial" charset="0"/>
        </a:defRPr>
      </a:lvl4pPr>
      <a:lvl5pPr algn="l" rtl="0" eaLnBrk="0" fontAlgn="base" hangingPunct="0">
        <a:spcBef>
          <a:spcPct val="0"/>
        </a:spcBef>
        <a:spcAft>
          <a:spcPct val="0"/>
        </a:spcAft>
        <a:defRPr sz="2800" b="1">
          <a:solidFill>
            <a:srgbClr val="50BBD3"/>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50BBD3"/>
        </a:buClr>
        <a:buFont typeface="Arial"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50BBD3"/>
        </a:buClr>
        <a:buFont typeface="Arial"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50BBD3"/>
        </a:buClr>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52400"/>
            <a:ext cx="5867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1430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16675"/>
            <a:ext cx="1371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62464A6-5C58-4B04-AD9B-AADE3FA9FF5A}" type="datetime1">
              <a:rPr lang="en-US">
                <a:solidFill>
                  <a:prstClr val="black">
                    <a:tint val="75000"/>
                  </a:prstClr>
                </a:solidFill>
              </a:rPr>
              <a:pPr>
                <a:defRPr/>
              </a:pPr>
              <a:t>11/12/2014</a:t>
            </a:fld>
            <a:endParaRPr lang="en-US">
              <a:solidFill>
                <a:prstClr val="black">
                  <a:tint val="75000"/>
                </a:prstClr>
              </a:solidFill>
            </a:endParaRPr>
          </a:p>
        </p:txBody>
      </p:sp>
      <p:sp>
        <p:nvSpPr>
          <p:cNvPr id="5" name="Footer Placeholder 4"/>
          <p:cNvSpPr>
            <a:spLocks noGrp="1"/>
          </p:cNvSpPr>
          <p:nvPr>
            <p:ph type="ftr" sz="quarter" idx="3"/>
          </p:nvPr>
        </p:nvSpPr>
        <p:spPr>
          <a:xfrm>
            <a:off x="1828800" y="6416675"/>
            <a:ext cx="5486400" cy="365125"/>
          </a:xfrm>
          <a:prstGeom prst="rect">
            <a:avLst/>
          </a:prstGeom>
        </p:spPr>
        <p:txBody>
          <a:bodyPr vert="horz" lIns="91440" tIns="45720" rIns="91440" bIns="45720" rtlCol="0" anchor="ctr"/>
          <a:lstStyle>
            <a:lvl1pPr algn="l" fontAlgn="auto">
              <a:spcBef>
                <a:spcPts val="0"/>
              </a:spcBef>
              <a:spcAft>
                <a:spcPts val="0"/>
              </a:spcAft>
              <a:defRPr sz="800" b="0">
                <a:solidFill>
                  <a:schemeClr val="tx1">
                    <a:tint val="75000"/>
                  </a:schemeClr>
                </a:solidFill>
                <a:latin typeface="+mn-lt"/>
              </a:defRPr>
            </a:lvl1pPr>
          </a:lstStyle>
          <a:p>
            <a:pPr>
              <a:defRPr/>
            </a:pPr>
            <a:r>
              <a:rPr lang="en-US" b="1" dirty="0">
                <a:solidFill>
                  <a:prstClr val="black">
                    <a:tint val="75000"/>
                  </a:prstClr>
                </a:solidFill>
              </a:rPr>
              <a:t>Snowball Metrics Project Partners</a:t>
            </a:r>
            <a:endParaRPr lang="en-US" dirty="0">
              <a:solidFill>
                <a:prstClr val="black">
                  <a:tint val="75000"/>
                </a:prstClr>
              </a:solidFill>
            </a:endParaRPr>
          </a:p>
          <a:p>
            <a:pPr>
              <a:defRPr/>
            </a:pPr>
            <a:r>
              <a:rPr lang="en-US" sz="700" dirty="0">
                <a:solidFill>
                  <a:prstClr val="black">
                    <a:tint val="75000"/>
                  </a:prstClr>
                </a:solidFill>
              </a:rPr>
              <a:t>University of Oxford, University College London, University of Cambridge, Imperial </a:t>
            </a:r>
            <a:r>
              <a:rPr lang="en-US" sz="700" dirty="0" smtClean="0">
                <a:solidFill>
                  <a:prstClr val="black">
                    <a:tint val="75000"/>
                  </a:prstClr>
                </a:solidFill>
              </a:rPr>
              <a:t>College </a:t>
            </a:r>
            <a:r>
              <a:rPr lang="en-US" sz="700" dirty="0">
                <a:solidFill>
                  <a:prstClr val="black">
                    <a:tint val="75000"/>
                  </a:prstClr>
                </a:solidFill>
              </a:rPr>
              <a:t>London, University of Bristol, University of Leeds, Queen’s University Belfast, University of St. Andrews, Elsevier  *Ordered according to productivity 2011 (data source: Scopus)</a:t>
            </a:r>
            <a:endParaRPr lang="en-US" sz="200" dirty="0">
              <a:solidFill>
                <a:prstClr val="black">
                  <a:tint val="75000"/>
                </a:prstClr>
              </a:solidFill>
            </a:endParaRPr>
          </a:p>
        </p:txBody>
      </p:sp>
      <p:sp>
        <p:nvSpPr>
          <p:cNvPr id="6" name="Slide Number Placeholder 5"/>
          <p:cNvSpPr>
            <a:spLocks noGrp="1"/>
          </p:cNvSpPr>
          <p:nvPr>
            <p:ph type="sldNum" sz="quarter" idx="4"/>
          </p:nvPr>
        </p:nvSpPr>
        <p:spPr>
          <a:xfrm>
            <a:off x="7315200" y="6416675"/>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3DDEEBA-A52D-49CF-8EE6-A3D78911F150}"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p:txStyles>
    <p:titleStyle>
      <a:lvl1pPr algn="l" rtl="0" eaLnBrk="0" fontAlgn="base" hangingPunct="0">
        <a:spcBef>
          <a:spcPct val="0"/>
        </a:spcBef>
        <a:spcAft>
          <a:spcPct val="0"/>
        </a:spcAft>
        <a:defRPr sz="2800" b="1" kern="1200">
          <a:solidFill>
            <a:srgbClr val="50BBD3"/>
          </a:solidFill>
          <a:latin typeface="+mj-lt"/>
          <a:ea typeface="+mj-ea"/>
          <a:cs typeface="+mj-cs"/>
        </a:defRPr>
      </a:lvl1pPr>
      <a:lvl2pPr algn="l" rtl="0" eaLnBrk="0" fontAlgn="base" hangingPunct="0">
        <a:spcBef>
          <a:spcPct val="0"/>
        </a:spcBef>
        <a:spcAft>
          <a:spcPct val="0"/>
        </a:spcAft>
        <a:defRPr sz="2800" b="1">
          <a:solidFill>
            <a:srgbClr val="50BBD3"/>
          </a:solidFill>
          <a:latin typeface="Arial" charset="0"/>
        </a:defRPr>
      </a:lvl2pPr>
      <a:lvl3pPr algn="l" rtl="0" eaLnBrk="0" fontAlgn="base" hangingPunct="0">
        <a:spcBef>
          <a:spcPct val="0"/>
        </a:spcBef>
        <a:spcAft>
          <a:spcPct val="0"/>
        </a:spcAft>
        <a:defRPr sz="2800" b="1">
          <a:solidFill>
            <a:srgbClr val="50BBD3"/>
          </a:solidFill>
          <a:latin typeface="Arial" charset="0"/>
        </a:defRPr>
      </a:lvl3pPr>
      <a:lvl4pPr algn="l" rtl="0" eaLnBrk="0" fontAlgn="base" hangingPunct="0">
        <a:spcBef>
          <a:spcPct val="0"/>
        </a:spcBef>
        <a:spcAft>
          <a:spcPct val="0"/>
        </a:spcAft>
        <a:defRPr sz="2800" b="1">
          <a:solidFill>
            <a:srgbClr val="50BBD3"/>
          </a:solidFill>
          <a:latin typeface="Arial" charset="0"/>
        </a:defRPr>
      </a:lvl4pPr>
      <a:lvl5pPr algn="l" rtl="0" eaLnBrk="0" fontAlgn="base" hangingPunct="0">
        <a:spcBef>
          <a:spcPct val="0"/>
        </a:spcBef>
        <a:spcAft>
          <a:spcPct val="0"/>
        </a:spcAft>
        <a:defRPr sz="2800" b="1">
          <a:solidFill>
            <a:srgbClr val="50BBD3"/>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50BBD3"/>
        </a:buClr>
        <a:buFont typeface="Arial"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50BBD3"/>
        </a:buClr>
        <a:buFont typeface="Arial"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50BBD3"/>
        </a:buClr>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52400"/>
            <a:ext cx="5867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1430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16675"/>
            <a:ext cx="1371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62464A6-5C58-4B04-AD9B-AADE3FA9FF5A}" type="datetime1">
              <a:rPr lang="en-US">
                <a:solidFill>
                  <a:prstClr val="black">
                    <a:tint val="75000"/>
                  </a:prstClr>
                </a:solidFill>
              </a:rPr>
              <a:pPr>
                <a:defRPr/>
              </a:pPr>
              <a:t>11/12/2014</a:t>
            </a:fld>
            <a:endParaRPr lang="en-US">
              <a:solidFill>
                <a:prstClr val="black">
                  <a:tint val="75000"/>
                </a:prstClr>
              </a:solidFill>
            </a:endParaRPr>
          </a:p>
        </p:txBody>
      </p:sp>
      <p:sp>
        <p:nvSpPr>
          <p:cNvPr id="5" name="Footer Placeholder 4"/>
          <p:cNvSpPr>
            <a:spLocks noGrp="1"/>
          </p:cNvSpPr>
          <p:nvPr>
            <p:ph type="ftr" sz="quarter" idx="3"/>
          </p:nvPr>
        </p:nvSpPr>
        <p:spPr>
          <a:xfrm>
            <a:off x="1828800" y="6416675"/>
            <a:ext cx="5486400" cy="365125"/>
          </a:xfrm>
          <a:prstGeom prst="rect">
            <a:avLst/>
          </a:prstGeom>
        </p:spPr>
        <p:txBody>
          <a:bodyPr vert="horz" lIns="91440" tIns="45720" rIns="91440" bIns="45720" rtlCol="0" anchor="ctr"/>
          <a:lstStyle>
            <a:lvl1pPr algn="l" fontAlgn="auto">
              <a:spcBef>
                <a:spcPts val="0"/>
              </a:spcBef>
              <a:spcAft>
                <a:spcPts val="0"/>
              </a:spcAft>
              <a:defRPr sz="800" b="0">
                <a:solidFill>
                  <a:schemeClr val="tx1">
                    <a:tint val="75000"/>
                  </a:schemeClr>
                </a:solidFill>
                <a:latin typeface="+mn-lt"/>
              </a:defRPr>
            </a:lvl1pPr>
          </a:lstStyle>
          <a:p>
            <a:pPr>
              <a:defRPr/>
            </a:pPr>
            <a:r>
              <a:rPr lang="en-US" b="1" dirty="0">
                <a:solidFill>
                  <a:prstClr val="black">
                    <a:tint val="75000"/>
                  </a:prstClr>
                </a:solidFill>
              </a:rPr>
              <a:t>Snowball Metrics Project Partners</a:t>
            </a:r>
            <a:endParaRPr lang="en-US" dirty="0">
              <a:solidFill>
                <a:prstClr val="black">
                  <a:tint val="75000"/>
                </a:prstClr>
              </a:solidFill>
            </a:endParaRPr>
          </a:p>
          <a:p>
            <a:pPr>
              <a:defRPr/>
            </a:pPr>
            <a:r>
              <a:rPr lang="en-US" sz="700" dirty="0">
                <a:solidFill>
                  <a:prstClr val="black">
                    <a:tint val="75000"/>
                  </a:prstClr>
                </a:solidFill>
              </a:rPr>
              <a:t>University of Oxford, University College London, University of Cambridge, Imperial </a:t>
            </a:r>
            <a:r>
              <a:rPr lang="en-US" sz="700" dirty="0" smtClean="0">
                <a:solidFill>
                  <a:prstClr val="black">
                    <a:tint val="75000"/>
                  </a:prstClr>
                </a:solidFill>
              </a:rPr>
              <a:t>College </a:t>
            </a:r>
            <a:r>
              <a:rPr lang="en-US" sz="700" dirty="0">
                <a:solidFill>
                  <a:prstClr val="black">
                    <a:tint val="75000"/>
                  </a:prstClr>
                </a:solidFill>
              </a:rPr>
              <a:t>London, University of Bristol, University of Leeds, Queen’s University Belfast, University of St. Andrews, Elsevier  *Ordered according to productivity 2011 (data source: Scopus)</a:t>
            </a:r>
            <a:endParaRPr lang="en-US" sz="200" dirty="0">
              <a:solidFill>
                <a:prstClr val="black">
                  <a:tint val="75000"/>
                </a:prstClr>
              </a:solidFill>
            </a:endParaRPr>
          </a:p>
        </p:txBody>
      </p:sp>
      <p:sp>
        <p:nvSpPr>
          <p:cNvPr id="6" name="Slide Number Placeholder 5"/>
          <p:cNvSpPr>
            <a:spLocks noGrp="1"/>
          </p:cNvSpPr>
          <p:nvPr>
            <p:ph type="sldNum" sz="quarter" idx="4"/>
          </p:nvPr>
        </p:nvSpPr>
        <p:spPr>
          <a:xfrm>
            <a:off x="7315200" y="6416675"/>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3DDEEBA-A52D-49CF-8EE6-A3D78911F150}"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p:txStyles>
    <p:titleStyle>
      <a:lvl1pPr algn="l" rtl="0" eaLnBrk="0" fontAlgn="base" hangingPunct="0">
        <a:spcBef>
          <a:spcPct val="0"/>
        </a:spcBef>
        <a:spcAft>
          <a:spcPct val="0"/>
        </a:spcAft>
        <a:defRPr sz="2800" b="1" kern="1200">
          <a:solidFill>
            <a:srgbClr val="50BBD3"/>
          </a:solidFill>
          <a:latin typeface="+mj-lt"/>
          <a:ea typeface="+mj-ea"/>
          <a:cs typeface="+mj-cs"/>
        </a:defRPr>
      </a:lvl1pPr>
      <a:lvl2pPr algn="l" rtl="0" eaLnBrk="0" fontAlgn="base" hangingPunct="0">
        <a:spcBef>
          <a:spcPct val="0"/>
        </a:spcBef>
        <a:spcAft>
          <a:spcPct val="0"/>
        </a:spcAft>
        <a:defRPr sz="2800" b="1">
          <a:solidFill>
            <a:srgbClr val="50BBD3"/>
          </a:solidFill>
          <a:latin typeface="Arial" charset="0"/>
        </a:defRPr>
      </a:lvl2pPr>
      <a:lvl3pPr algn="l" rtl="0" eaLnBrk="0" fontAlgn="base" hangingPunct="0">
        <a:spcBef>
          <a:spcPct val="0"/>
        </a:spcBef>
        <a:spcAft>
          <a:spcPct val="0"/>
        </a:spcAft>
        <a:defRPr sz="2800" b="1">
          <a:solidFill>
            <a:srgbClr val="50BBD3"/>
          </a:solidFill>
          <a:latin typeface="Arial" charset="0"/>
        </a:defRPr>
      </a:lvl3pPr>
      <a:lvl4pPr algn="l" rtl="0" eaLnBrk="0" fontAlgn="base" hangingPunct="0">
        <a:spcBef>
          <a:spcPct val="0"/>
        </a:spcBef>
        <a:spcAft>
          <a:spcPct val="0"/>
        </a:spcAft>
        <a:defRPr sz="2800" b="1">
          <a:solidFill>
            <a:srgbClr val="50BBD3"/>
          </a:solidFill>
          <a:latin typeface="Arial" charset="0"/>
        </a:defRPr>
      </a:lvl4pPr>
      <a:lvl5pPr algn="l" rtl="0" eaLnBrk="0" fontAlgn="base" hangingPunct="0">
        <a:spcBef>
          <a:spcPct val="0"/>
        </a:spcBef>
        <a:spcAft>
          <a:spcPct val="0"/>
        </a:spcAft>
        <a:defRPr sz="2800" b="1">
          <a:solidFill>
            <a:srgbClr val="50BBD3"/>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50BBD3"/>
        </a:buClr>
        <a:buFont typeface="Arial"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50BBD3"/>
        </a:buClr>
        <a:buFont typeface="Arial"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50BBD3"/>
        </a:buClr>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52400"/>
            <a:ext cx="5867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1430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16675"/>
            <a:ext cx="1371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62464A6-5C58-4B04-AD9B-AADE3FA9FF5A}" type="datetime1">
              <a:rPr lang="en-US">
                <a:solidFill>
                  <a:prstClr val="black">
                    <a:tint val="75000"/>
                  </a:prstClr>
                </a:solidFill>
              </a:rPr>
              <a:pPr>
                <a:defRPr/>
              </a:pPr>
              <a:t>11/12/2014</a:t>
            </a:fld>
            <a:endParaRPr lang="en-US">
              <a:solidFill>
                <a:prstClr val="black">
                  <a:tint val="75000"/>
                </a:prstClr>
              </a:solidFill>
            </a:endParaRPr>
          </a:p>
        </p:txBody>
      </p:sp>
      <p:sp>
        <p:nvSpPr>
          <p:cNvPr id="5" name="Footer Placeholder 4"/>
          <p:cNvSpPr>
            <a:spLocks noGrp="1"/>
          </p:cNvSpPr>
          <p:nvPr>
            <p:ph type="ftr" sz="quarter" idx="3"/>
          </p:nvPr>
        </p:nvSpPr>
        <p:spPr>
          <a:xfrm>
            <a:off x="1828800" y="6416675"/>
            <a:ext cx="5486400" cy="365125"/>
          </a:xfrm>
          <a:prstGeom prst="rect">
            <a:avLst/>
          </a:prstGeom>
        </p:spPr>
        <p:txBody>
          <a:bodyPr vert="horz" lIns="91440" tIns="45720" rIns="91440" bIns="45720" rtlCol="0" anchor="ctr"/>
          <a:lstStyle>
            <a:lvl1pPr algn="l" fontAlgn="auto">
              <a:spcBef>
                <a:spcPts val="0"/>
              </a:spcBef>
              <a:spcAft>
                <a:spcPts val="0"/>
              </a:spcAft>
              <a:defRPr sz="800" b="0">
                <a:solidFill>
                  <a:schemeClr val="tx1">
                    <a:tint val="75000"/>
                  </a:schemeClr>
                </a:solidFill>
                <a:latin typeface="+mn-lt"/>
              </a:defRPr>
            </a:lvl1pPr>
          </a:lstStyle>
          <a:p>
            <a:pPr>
              <a:defRPr/>
            </a:pPr>
            <a:r>
              <a:rPr lang="en-US" b="1" dirty="0">
                <a:solidFill>
                  <a:prstClr val="black">
                    <a:tint val="75000"/>
                  </a:prstClr>
                </a:solidFill>
              </a:rPr>
              <a:t>Snowball Metrics Project Partners</a:t>
            </a:r>
            <a:endParaRPr lang="en-US" dirty="0">
              <a:solidFill>
                <a:prstClr val="black">
                  <a:tint val="75000"/>
                </a:prstClr>
              </a:solidFill>
            </a:endParaRPr>
          </a:p>
          <a:p>
            <a:pPr>
              <a:defRPr/>
            </a:pPr>
            <a:r>
              <a:rPr lang="en-US" sz="700" dirty="0">
                <a:solidFill>
                  <a:prstClr val="black">
                    <a:tint val="75000"/>
                  </a:prstClr>
                </a:solidFill>
              </a:rPr>
              <a:t>University of Oxford, University College London, University of Cambridge, Imperial </a:t>
            </a:r>
            <a:r>
              <a:rPr lang="en-US" sz="700" dirty="0" smtClean="0">
                <a:solidFill>
                  <a:prstClr val="black">
                    <a:tint val="75000"/>
                  </a:prstClr>
                </a:solidFill>
              </a:rPr>
              <a:t>College </a:t>
            </a:r>
            <a:r>
              <a:rPr lang="en-US" sz="700" dirty="0">
                <a:solidFill>
                  <a:prstClr val="black">
                    <a:tint val="75000"/>
                  </a:prstClr>
                </a:solidFill>
              </a:rPr>
              <a:t>London, University of Bristol, University of Leeds, Queen’s University Belfast, University of St. Andrews, Elsevier  *Ordered according to productivity 2011 (data source: Scopus)</a:t>
            </a:r>
            <a:endParaRPr lang="en-US" sz="200" dirty="0">
              <a:solidFill>
                <a:prstClr val="black">
                  <a:tint val="75000"/>
                </a:prstClr>
              </a:solidFill>
            </a:endParaRPr>
          </a:p>
        </p:txBody>
      </p:sp>
      <p:sp>
        <p:nvSpPr>
          <p:cNvPr id="6" name="Slide Number Placeholder 5"/>
          <p:cNvSpPr>
            <a:spLocks noGrp="1"/>
          </p:cNvSpPr>
          <p:nvPr>
            <p:ph type="sldNum" sz="quarter" idx="4"/>
          </p:nvPr>
        </p:nvSpPr>
        <p:spPr>
          <a:xfrm>
            <a:off x="7315200" y="6416675"/>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3DDEEBA-A52D-49CF-8EE6-A3D78911F150}"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p:txStyles>
    <p:titleStyle>
      <a:lvl1pPr algn="l" rtl="0" eaLnBrk="0" fontAlgn="base" hangingPunct="0">
        <a:spcBef>
          <a:spcPct val="0"/>
        </a:spcBef>
        <a:spcAft>
          <a:spcPct val="0"/>
        </a:spcAft>
        <a:defRPr sz="2800" b="1" kern="1200">
          <a:solidFill>
            <a:srgbClr val="50BBD3"/>
          </a:solidFill>
          <a:latin typeface="+mj-lt"/>
          <a:ea typeface="+mj-ea"/>
          <a:cs typeface="+mj-cs"/>
        </a:defRPr>
      </a:lvl1pPr>
      <a:lvl2pPr algn="l" rtl="0" eaLnBrk="0" fontAlgn="base" hangingPunct="0">
        <a:spcBef>
          <a:spcPct val="0"/>
        </a:spcBef>
        <a:spcAft>
          <a:spcPct val="0"/>
        </a:spcAft>
        <a:defRPr sz="2800" b="1">
          <a:solidFill>
            <a:srgbClr val="50BBD3"/>
          </a:solidFill>
          <a:latin typeface="Arial" charset="0"/>
        </a:defRPr>
      </a:lvl2pPr>
      <a:lvl3pPr algn="l" rtl="0" eaLnBrk="0" fontAlgn="base" hangingPunct="0">
        <a:spcBef>
          <a:spcPct val="0"/>
        </a:spcBef>
        <a:spcAft>
          <a:spcPct val="0"/>
        </a:spcAft>
        <a:defRPr sz="2800" b="1">
          <a:solidFill>
            <a:srgbClr val="50BBD3"/>
          </a:solidFill>
          <a:latin typeface="Arial" charset="0"/>
        </a:defRPr>
      </a:lvl3pPr>
      <a:lvl4pPr algn="l" rtl="0" eaLnBrk="0" fontAlgn="base" hangingPunct="0">
        <a:spcBef>
          <a:spcPct val="0"/>
        </a:spcBef>
        <a:spcAft>
          <a:spcPct val="0"/>
        </a:spcAft>
        <a:defRPr sz="2800" b="1">
          <a:solidFill>
            <a:srgbClr val="50BBD3"/>
          </a:solidFill>
          <a:latin typeface="Arial" charset="0"/>
        </a:defRPr>
      </a:lvl4pPr>
      <a:lvl5pPr algn="l" rtl="0" eaLnBrk="0" fontAlgn="base" hangingPunct="0">
        <a:spcBef>
          <a:spcPct val="0"/>
        </a:spcBef>
        <a:spcAft>
          <a:spcPct val="0"/>
        </a:spcAft>
        <a:defRPr sz="2800" b="1">
          <a:solidFill>
            <a:srgbClr val="50BBD3"/>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50BBD3"/>
        </a:buClr>
        <a:buFont typeface="Arial"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50BBD3"/>
        </a:buClr>
        <a:buFont typeface="Arial"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50BBD3"/>
        </a:buClr>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52400"/>
            <a:ext cx="5867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1430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16675"/>
            <a:ext cx="1371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62464A6-5C58-4B04-AD9B-AADE3FA9FF5A}" type="datetime1">
              <a:rPr lang="en-US">
                <a:solidFill>
                  <a:prstClr val="black">
                    <a:tint val="75000"/>
                  </a:prstClr>
                </a:solidFill>
              </a:rPr>
              <a:pPr>
                <a:defRPr/>
              </a:pPr>
              <a:t>11/12/2014</a:t>
            </a:fld>
            <a:endParaRPr lang="en-US">
              <a:solidFill>
                <a:prstClr val="black">
                  <a:tint val="75000"/>
                </a:prstClr>
              </a:solidFill>
            </a:endParaRPr>
          </a:p>
        </p:txBody>
      </p:sp>
      <p:sp>
        <p:nvSpPr>
          <p:cNvPr id="5" name="Footer Placeholder 4"/>
          <p:cNvSpPr>
            <a:spLocks noGrp="1"/>
          </p:cNvSpPr>
          <p:nvPr>
            <p:ph type="ftr" sz="quarter" idx="3"/>
          </p:nvPr>
        </p:nvSpPr>
        <p:spPr>
          <a:xfrm>
            <a:off x="1828800" y="6416675"/>
            <a:ext cx="5486400" cy="365125"/>
          </a:xfrm>
          <a:prstGeom prst="rect">
            <a:avLst/>
          </a:prstGeom>
        </p:spPr>
        <p:txBody>
          <a:bodyPr vert="horz" lIns="91440" tIns="45720" rIns="91440" bIns="45720" rtlCol="0" anchor="ctr"/>
          <a:lstStyle>
            <a:lvl1pPr algn="l" fontAlgn="auto">
              <a:spcBef>
                <a:spcPts val="0"/>
              </a:spcBef>
              <a:spcAft>
                <a:spcPts val="0"/>
              </a:spcAft>
              <a:defRPr sz="800" b="0">
                <a:solidFill>
                  <a:schemeClr val="tx1">
                    <a:tint val="75000"/>
                  </a:schemeClr>
                </a:solidFill>
                <a:latin typeface="+mn-lt"/>
              </a:defRPr>
            </a:lvl1pPr>
          </a:lstStyle>
          <a:p>
            <a:pPr>
              <a:defRPr/>
            </a:pPr>
            <a:r>
              <a:rPr lang="en-US" b="1" dirty="0">
                <a:solidFill>
                  <a:prstClr val="black">
                    <a:tint val="75000"/>
                  </a:prstClr>
                </a:solidFill>
              </a:rPr>
              <a:t>Snowball Metrics Project Partners</a:t>
            </a:r>
            <a:endParaRPr lang="en-US" dirty="0">
              <a:solidFill>
                <a:prstClr val="black">
                  <a:tint val="75000"/>
                </a:prstClr>
              </a:solidFill>
            </a:endParaRPr>
          </a:p>
          <a:p>
            <a:pPr>
              <a:defRPr/>
            </a:pPr>
            <a:r>
              <a:rPr lang="en-US" sz="700" dirty="0">
                <a:solidFill>
                  <a:prstClr val="black">
                    <a:tint val="75000"/>
                  </a:prstClr>
                </a:solidFill>
              </a:rPr>
              <a:t>University of Oxford, University College London, University of Cambridge, Imperial </a:t>
            </a:r>
            <a:r>
              <a:rPr lang="en-US" sz="700" dirty="0" smtClean="0">
                <a:solidFill>
                  <a:prstClr val="black">
                    <a:tint val="75000"/>
                  </a:prstClr>
                </a:solidFill>
              </a:rPr>
              <a:t>College </a:t>
            </a:r>
            <a:r>
              <a:rPr lang="en-US" sz="700" dirty="0">
                <a:solidFill>
                  <a:prstClr val="black">
                    <a:tint val="75000"/>
                  </a:prstClr>
                </a:solidFill>
              </a:rPr>
              <a:t>London, University of Bristol, University of Leeds, Queen’s University Belfast, University of St. Andrews, Elsevier  *Ordered according to productivity 2011 (data source: Scopus)</a:t>
            </a:r>
            <a:endParaRPr lang="en-US" sz="200" dirty="0">
              <a:solidFill>
                <a:prstClr val="black">
                  <a:tint val="75000"/>
                </a:prstClr>
              </a:solidFill>
            </a:endParaRPr>
          </a:p>
        </p:txBody>
      </p:sp>
      <p:sp>
        <p:nvSpPr>
          <p:cNvPr id="6" name="Slide Number Placeholder 5"/>
          <p:cNvSpPr>
            <a:spLocks noGrp="1"/>
          </p:cNvSpPr>
          <p:nvPr>
            <p:ph type="sldNum" sz="quarter" idx="4"/>
          </p:nvPr>
        </p:nvSpPr>
        <p:spPr>
          <a:xfrm>
            <a:off x="7315200" y="6416675"/>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3DDEEBA-A52D-49CF-8EE6-A3D78911F150}"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p:txStyles>
    <p:titleStyle>
      <a:lvl1pPr algn="l" rtl="0" eaLnBrk="0" fontAlgn="base" hangingPunct="0">
        <a:spcBef>
          <a:spcPct val="0"/>
        </a:spcBef>
        <a:spcAft>
          <a:spcPct val="0"/>
        </a:spcAft>
        <a:defRPr sz="2800" b="1" kern="1200">
          <a:solidFill>
            <a:srgbClr val="50BBD3"/>
          </a:solidFill>
          <a:latin typeface="+mj-lt"/>
          <a:ea typeface="+mj-ea"/>
          <a:cs typeface="+mj-cs"/>
        </a:defRPr>
      </a:lvl1pPr>
      <a:lvl2pPr algn="l" rtl="0" eaLnBrk="0" fontAlgn="base" hangingPunct="0">
        <a:spcBef>
          <a:spcPct val="0"/>
        </a:spcBef>
        <a:spcAft>
          <a:spcPct val="0"/>
        </a:spcAft>
        <a:defRPr sz="2800" b="1">
          <a:solidFill>
            <a:srgbClr val="50BBD3"/>
          </a:solidFill>
          <a:latin typeface="Arial" charset="0"/>
        </a:defRPr>
      </a:lvl2pPr>
      <a:lvl3pPr algn="l" rtl="0" eaLnBrk="0" fontAlgn="base" hangingPunct="0">
        <a:spcBef>
          <a:spcPct val="0"/>
        </a:spcBef>
        <a:spcAft>
          <a:spcPct val="0"/>
        </a:spcAft>
        <a:defRPr sz="2800" b="1">
          <a:solidFill>
            <a:srgbClr val="50BBD3"/>
          </a:solidFill>
          <a:latin typeface="Arial" charset="0"/>
        </a:defRPr>
      </a:lvl3pPr>
      <a:lvl4pPr algn="l" rtl="0" eaLnBrk="0" fontAlgn="base" hangingPunct="0">
        <a:spcBef>
          <a:spcPct val="0"/>
        </a:spcBef>
        <a:spcAft>
          <a:spcPct val="0"/>
        </a:spcAft>
        <a:defRPr sz="2800" b="1">
          <a:solidFill>
            <a:srgbClr val="50BBD3"/>
          </a:solidFill>
          <a:latin typeface="Arial" charset="0"/>
        </a:defRPr>
      </a:lvl4pPr>
      <a:lvl5pPr algn="l" rtl="0" eaLnBrk="0" fontAlgn="base" hangingPunct="0">
        <a:spcBef>
          <a:spcPct val="0"/>
        </a:spcBef>
        <a:spcAft>
          <a:spcPct val="0"/>
        </a:spcAft>
        <a:defRPr sz="2800" b="1">
          <a:solidFill>
            <a:srgbClr val="50BBD3"/>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50BBD3"/>
        </a:buClr>
        <a:buFont typeface="Arial"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50BBD3"/>
        </a:buClr>
        <a:buFont typeface="Arial"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50BBD3"/>
        </a:buClr>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52400"/>
            <a:ext cx="5867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1430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16675"/>
            <a:ext cx="1371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62464A6-5C58-4B04-AD9B-AADE3FA9FF5A}" type="datetime1">
              <a:rPr lang="en-US">
                <a:solidFill>
                  <a:prstClr val="black">
                    <a:tint val="75000"/>
                  </a:prstClr>
                </a:solidFill>
              </a:rPr>
              <a:pPr>
                <a:defRPr/>
              </a:pPr>
              <a:t>11/12/2014</a:t>
            </a:fld>
            <a:endParaRPr lang="en-US">
              <a:solidFill>
                <a:prstClr val="black">
                  <a:tint val="75000"/>
                </a:prstClr>
              </a:solidFill>
            </a:endParaRPr>
          </a:p>
        </p:txBody>
      </p:sp>
      <p:sp>
        <p:nvSpPr>
          <p:cNvPr id="5" name="Footer Placeholder 4"/>
          <p:cNvSpPr>
            <a:spLocks noGrp="1"/>
          </p:cNvSpPr>
          <p:nvPr>
            <p:ph type="ftr" sz="quarter" idx="3"/>
          </p:nvPr>
        </p:nvSpPr>
        <p:spPr>
          <a:xfrm>
            <a:off x="1828800" y="6416675"/>
            <a:ext cx="5486400" cy="365125"/>
          </a:xfrm>
          <a:prstGeom prst="rect">
            <a:avLst/>
          </a:prstGeom>
        </p:spPr>
        <p:txBody>
          <a:bodyPr vert="horz" lIns="91440" tIns="45720" rIns="91440" bIns="45720" rtlCol="0" anchor="ctr"/>
          <a:lstStyle>
            <a:lvl1pPr algn="l" fontAlgn="auto">
              <a:spcBef>
                <a:spcPts val="0"/>
              </a:spcBef>
              <a:spcAft>
                <a:spcPts val="0"/>
              </a:spcAft>
              <a:defRPr sz="800" b="0">
                <a:solidFill>
                  <a:schemeClr val="tx1">
                    <a:tint val="75000"/>
                  </a:schemeClr>
                </a:solidFill>
                <a:latin typeface="+mn-lt"/>
              </a:defRPr>
            </a:lvl1pPr>
          </a:lstStyle>
          <a:p>
            <a:pPr>
              <a:defRPr/>
            </a:pPr>
            <a:r>
              <a:rPr lang="en-US" b="1" dirty="0">
                <a:solidFill>
                  <a:prstClr val="black">
                    <a:tint val="75000"/>
                  </a:prstClr>
                </a:solidFill>
              </a:rPr>
              <a:t>Snowball Metrics Project Partners</a:t>
            </a:r>
            <a:endParaRPr lang="en-US" dirty="0">
              <a:solidFill>
                <a:prstClr val="black">
                  <a:tint val="75000"/>
                </a:prstClr>
              </a:solidFill>
            </a:endParaRPr>
          </a:p>
          <a:p>
            <a:pPr>
              <a:defRPr/>
            </a:pPr>
            <a:r>
              <a:rPr lang="en-US" sz="700" dirty="0">
                <a:solidFill>
                  <a:prstClr val="black">
                    <a:tint val="75000"/>
                  </a:prstClr>
                </a:solidFill>
              </a:rPr>
              <a:t>University of Oxford, University College London, University of Cambridge, Imperial </a:t>
            </a:r>
            <a:r>
              <a:rPr lang="en-US" sz="700" dirty="0" smtClean="0">
                <a:solidFill>
                  <a:prstClr val="black">
                    <a:tint val="75000"/>
                  </a:prstClr>
                </a:solidFill>
              </a:rPr>
              <a:t>College </a:t>
            </a:r>
            <a:r>
              <a:rPr lang="en-US" sz="700" dirty="0">
                <a:solidFill>
                  <a:prstClr val="black">
                    <a:tint val="75000"/>
                  </a:prstClr>
                </a:solidFill>
              </a:rPr>
              <a:t>London, University of Bristol, University of Leeds, Queen’s University Belfast, University of St. Andrews, Elsevier  *Ordered according to productivity 2011 (data source: Scopus)</a:t>
            </a:r>
            <a:endParaRPr lang="en-US" sz="200" dirty="0">
              <a:solidFill>
                <a:prstClr val="black">
                  <a:tint val="75000"/>
                </a:prstClr>
              </a:solidFill>
            </a:endParaRPr>
          </a:p>
        </p:txBody>
      </p:sp>
      <p:sp>
        <p:nvSpPr>
          <p:cNvPr id="6" name="Slide Number Placeholder 5"/>
          <p:cNvSpPr>
            <a:spLocks noGrp="1"/>
          </p:cNvSpPr>
          <p:nvPr>
            <p:ph type="sldNum" sz="quarter" idx="4"/>
          </p:nvPr>
        </p:nvSpPr>
        <p:spPr>
          <a:xfrm>
            <a:off x="7315200" y="6416675"/>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3DDEEBA-A52D-49CF-8EE6-A3D78911F150}"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p:txStyles>
    <p:titleStyle>
      <a:lvl1pPr algn="l" rtl="0" eaLnBrk="0" fontAlgn="base" hangingPunct="0">
        <a:spcBef>
          <a:spcPct val="0"/>
        </a:spcBef>
        <a:spcAft>
          <a:spcPct val="0"/>
        </a:spcAft>
        <a:defRPr sz="2800" b="1" kern="1200">
          <a:solidFill>
            <a:srgbClr val="50BBD3"/>
          </a:solidFill>
          <a:latin typeface="+mj-lt"/>
          <a:ea typeface="+mj-ea"/>
          <a:cs typeface="+mj-cs"/>
        </a:defRPr>
      </a:lvl1pPr>
      <a:lvl2pPr algn="l" rtl="0" eaLnBrk="0" fontAlgn="base" hangingPunct="0">
        <a:spcBef>
          <a:spcPct val="0"/>
        </a:spcBef>
        <a:spcAft>
          <a:spcPct val="0"/>
        </a:spcAft>
        <a:defRPr sz="2800" b="1">
          <a:solidFill>
            <a:srgbClr val="50BBD3"/>
          </a:solidFill>
          <a:latin typeface="Arial" charset="0"/>
        </a:defRPr>
      </a:lvl2pPr>
      <a:lvl3pPr algn="l" rtl="0" eaLnBrk="0" fontAlgn="base" hangingPunct="0">
        <a:spcBef>
          <a:spcPct val="0"/>
        </a:spcBef>
        <a:spcAft>
          <a:spcPct val="0"/>
        </a:spcAft>
        <a:defRPr sz="2800" b="1">
          <a:solidFill>
            <a:srgbClr val="50BBD3"/>
          </a:solidFill>
          <a:latin typeface="Arial" charset="0"/>
        </a:defRPr>
      </a:lvl3pPr>
      <a:lvl4pPr algn="l" rtl="0" eaLnBrk="0" fontAlgn="base" hangingPunct="0">
        <a:spcBef>
          <a:spcPct val="0"/>
        </a:spcBef>
        <a:spcAft>
          <a:spcPct val="0"/>
        </a:spcAft>
        <a:defRPr sz="2800" b="1">
          <a:solidFill>
            <a:srgbClr val="50BBD3"/>
          </a:solidFill>
          <a:latin typeface="Arial" charset="0"/>
        </a:defRPr>
      </a:lvl4pPr>
      <a:lvl5pPr algn="l" rtl="0" eaLnBrk="0" fontAlgn="base" hangingPunct="0">
        <a:spcBef>
          <a:spcPct val="0"/>
        </a:spcBef>
        <a:spcAft>
          <a:spcPct val="0"/>
        </a:spcAft>
        <a:defRPr sz="2800" b="1">
          <a:solidFill>
            <a:srgbClr val="50BBD3"/>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50BBD3"/>
        </a:buClr>
        <a:buFont typeface="Arial"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50BBD3"/>
        </a:buClr>
        <a:buFont typeface="Arial"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50BBD3"/>
        </a:buClr>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52400"/>
            <a:ext cx="5867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1430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16675"/>
            <a:ext cx="1371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62464A6-5C58-4B04-AD9B-AADE3FA9FF5A}" type="datetime1">
              <a:rPr lang="en-US">
                <a:solidFill>
                  <a:prstClr val="black">
                    <a:tint val="75000"/>
                  </a:prstClr>
                </a:solidFill>
              </a:rPr>
              <a:pPr>
                <a:defRPr/>
              </a:pPr>
              <a:t>11/12/2014</a:t>
            </a:fld>
            <a:endParaRPr lang="en-US">
              <a:solidFill>
                <a:prstClr val="black">
                  <a:tint val="75000"/>
                </a:prstClr>
              </a:solidFill>
            </a:endParaRPr>
          </a:p>
        </p:txBody>
      </p:sp>
      <p:sp>
        <p:nvSpPr>
          <p:cNvPr id="5" name="Footer Placeholder 4"/>
          <p:cNvSpPr>
            <a:spLocks noGrp="1"/>
          </p:cNvSpPr>
          <p:nvPr>
            <p:ph type="ftr" sz="quarter" idx="3"/>
          </p:nvPr>
        </p:nvSpPr>
        <p:spPr>
          <a:xfrm>
            <a:off x="1828800" y="6416675"/>
            <a:ext cx="5486400" cy="365125"/>
          </a:xfrm>
          <a:prstGeom prst="rect">
            <a:avLst/>
          </a:prstGeom>
        </p:spPr>
        <p:txBody>
          <a:bodyPr vert="horz" lIns="91440" tIns="45720" rIns="91440" bIns="45720" rtlCol="0" anchor="ctr"/>
          <a:lstStyle>
            <a:lvl1pPr algn="l" fontAlgn="auto">
              <a:spcBef>
                <a:spcPts val="0"/>
              </a:spcBef>
              <a:spcAft>
                <a:spcPts val="0"/>
              </a:spcAft>
              <a:defRPr sz="800" b="0">
                <a:solidFill>
                  <a:schemeClr val="tx1">
                    <a:tint val="75000"/>
                  </a:schemeClr>
                </a:solidFill>
                <a:latin typeface="+mn-lt"/>
              </a:defRPr>
            </a:lvl1pPr>
          </a:lstStyle>
          <a:p>
            <a:pPr>
              <a:defRPr/>
            </a:pPr>
            <a:r>
              <a:rPr lang="en-US" b="1" dirty="0">
                <a:solidFill>
                  <a:prstClr val="black">
                    <a:tint val="75000"/>
                  </a:prstClr>
                </a:solidFill>
              </a:rPr>
              <a:t>Snowball Metrics Project Partners</a:t>
            </a:r>
            <a:endParaRPr lang="en-US" dirty="0">
              <a:solidFill>
                <a:prstClr val="black">
                  <a:tint val="75000"/>
                </a:prstClr>
              </a:solidFill>
            </a:endParaRPr>
          </a:p>
          <a:p>
            <a:pPr>
              <a:defRPr/>
            </a:pPr>
            <a:r>
              <a:rPr lang="en-US" sz="700" dirty="0">
                <a:solidFill>
                  <a:prstClr val="black">
                    <a:tint val="75000"/>
                  </a:prstClr>
                </a:solidFill>
              </a:rPr>
              <a:t>University of Oxford, University College London, University of Cambridge, Imperial </a:t>
            </a:r>
            <a:r>
              <a:rPr lang="en-US" sz="700" dirty="0" smtClean="0">
                <a:solidFill>
                  <a:prstClr val="black">
                    <a:tint val="75000"/>
                  </a:prstClr>
                </a:solidFill>
              </a:rPr>
              <a:t>College </a:t>
            </a:r>
            <a:r>
              <a:rPr lang="en-US" sz="700" dirty="0">
                <a:solidFill>
                  <a:prstClr val="black">
                    <a:tint val="75000"/>
                  </a:prstClr>
                </a:solidFill>
              </a:rPr>
              <a:t>London, University of Bristol, University of Leeds, Queen’s University Belfast, University of St. Andrews, Elsevier  *Ordered according to productivity 2011 (data source: Scopus)</a:t>
            </a:r>
            <a:endParaRPr lang="en-US" sz="200" dirty="0">
              <a:solidFill>
                <a:prstClr val="black">
                  <a:tint val="75000"/>
                </a:prstClr>
              </a:solidFill>
            </a:endParaRPr>
          </a:p>
        </p:txBody>
      </p:sp>
      <p:sp>
        <p:nvSpPr>
          <p:cNvPr id="6" name="Slide Number Placeholder 5"/>
          <p:cNvSpPr>
            <a:spLocks noGrp="1"/>
          </p:cNvSpPr>
          <p:nvPr>
            <p:ph type="sldNum" sz="quarter" idx="4"/>
          </p:nvPr>
        </p:nvSpPr>
        <p:spPr>
          <a:xfrm>
            <a:off x="7315200" y="6416675"/>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3DDEEBA-A52D-49CF-8EE6-A3D78911F150}"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p:txStyles>
    <p:titleStyle>
      <a:lvl1pPr algn="l" rtl="0" eaLnBrk="0" fontAlgn="base" hangingPunct="0">
        <a:spcBef>
          <a:spcPct val="0"/>
        </a:spcBef>
        <a:spcAft>
          <a:spcPct val="0"/>
        </a:spcAft>
        <a:defRPr sz="2800" b="1" kern="1200">
          <a:solidFill>
            <a:srgbClr val="50BBD3"/>
          </a:solidFill>
          <a:latin typeface="+mj-lt"/>
          <a:ea typeface="+mj-ea"/>
          <a:cs typeface="+mj-cs"/>
        </a:defRPr>
      </a:lvl1pPr>
      <a:lvl2pPr algn="l" rtl="0" eaLnBrk="0" fontAlgn="base" hangingPunct="0">
        <a:spcBef>
          <a:spcPct val="0"/>
        </a:spcBef>
        <a:spcAft>
          <a:spcPct val="0"/>
        </a:spcAft>
        <a:defRPr sz="2800" b="1">
          <a:solidFill>
            <a:srgbClr val="50BBD3"/>
          </a:solidFill>
          <a:latin typeface="Arial" charset="0"/>
        </a:defRPr>
      </a:lvl2pPr>
      <a:lvl3pPr algn="l" rtl="0" eaLnBrk="0" fontAlgn="base" hangingPunct="0">
        <a:spcBef>
          <a:spcPct val="0"/>
        </a:spcBef>
        <a:spcAft>
          <a:spcPct val="0"/>
        </a:spcAft>
        <a:defRPr sz="2800" b="1">
          <a:solidFill>
            <a:srgbClr val="50BBD3"/>
          </a:solidFill>
          <a:latin typeface="Arial" charset="0"/>
        </a:defRPr>
      </a:lvl3pPr>
      <a:lvl4pPr algn="l" rtl="0" eaLnBrk="0" fontAlgn="base" hangingPunct="0">
        <a:spcBef>
          <a:spcPct val="0"/>
        </a:spcBef>
        <a:spcAft>
          <a:spcPct val="0"/>
        </a:spcAft>
        <a:defRPr sz="2800" b="1">
          <a:solidFill>
            <a:srgbClr val="50BBD3"/>
          </a:solidFill>
          <a:latin typeface="Arial" charset="0"/>
        </a:defRPr>
      </a:lvl4pPr>
      <a:lvl5pPr algn="l" rtl="0" eaLnBrk="0" fontAlgn="base" hangingPunct="0">
        <a:spcBef>
          <a:spcPct val="0"/>
        </a:spcBef>
        <a:spcAft>
          <a:spcPct val="0"/>
        </a:spcAft>
        <a:defRPr sz="2800" b="1">
          <a:solidFill>
            <a:srgbClr val="50BBD3"/>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50BBD3"/>
        </a:buClr>
        <a:buFont typeface="Arial"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50BBD3"/>
        </a:buClr>
        <a:buFont typeface="Arial"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50BBD3"/>
        </a:buClr>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52400"/>
            <a:ext cx="5867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1430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16675"/>
            <a:ext cx="1371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62464A6-5C58-4B04-AD9B-AADE3FA9FF5A}" type="datetime1">
              <a:rPr lang="en-US">
                <a:solidFill>
                  <a:prstClr val="black">
                    <a:tint val="75000"/>
                  </a:prstClr>
                </a:solidFill>
              </a:rPr>
              <a:pPr>
                <a:defRPr/>
              </a:pPr>
              <a:t>11/12/2014</a:t>
            </a:fld>
            <a:endParaRPr lang="en-US">
              <a:solidFill>
                <a:prstClr val="black">
                  <a:tint val="75000"/>
                </a:prstClr>
              </a:solidFill>
            </a:endParaRPr>
          </a:p>
        </p:txBody>
      </p:sp>
      <p:sp>
        <p:nvSpPr>
          <p:cNvPr id="5" name="Footer Placeholder 4"/>
          <p:cNvSpPr>
            <a:spLocks noGrp="1"/>
          </p:cNvSpPr>
          <p:nvPr>
            <p:ph type="ftr" sz="quarter" idx="3"/>
          </p:nvPr>
        </p:nvSpPr>
        <p:spPr>
          <a:xfrm>
            <a:off x="1828800" y="6416675"/>
            <a:ext cx="5486400" cy="365125"/>
          </a:xfrm>
          <a:prstGeom prst="rect">
            <a:avLst/>
          </a:prstGeom>
        </p:spPr>
        <p:txBody>
          <a:bodyPr vert="horz" lIns="91440" tIns="45720" rIns="91440" bIns="45720" rtlCol="0" anchor="ctr"/>
          <a:lstStyle>
            <a:lvl1pPr algn="l" fontAlgn="auto">
              <a:spcBef>
                <a:spcPts val="0"/>
              </a:spcBef>
              <a:spcAft>
                <a:spcPts val="0"/>
              </a:spcAft>
              <a:defRPr sz="800" b="0">
                <a:solidFill>
                  <a:schemeClr val="tx1">
                    <a:tint val="75000"/>
                  </a:schemeClr>
                </a:solidFill>
                <a:latin typeface="+mn-lt"/>
              </a:defRPr>
            </a:lvl1pPr>
          </a:lstStyle>
          <a:p>
            <a:pPr>
              <a:defRPr/>
            </a:pPr>
            <a:r>
              <a:rPr lang="en-US" b="1" dirty="0">
                <a:solidFill>
                  <a:prstClr val="black">
                    <a:tint val="75000"/>
                  </a:prstClr>
                </a:solidFill>
              </a:rPr>
              <a:t>Snowball Metrics Project Partners</a:t>
            </a:r>
            <a:endParaRPr lang="en-US" dirty="0">
              <a:solidFill>
                <a:prstClr val="black">
                  <a:tint val="75000"/>
                </a:prstClr>
              </a:solidFill>
            </a:endParaRPr>
          </a:p>
          <a:p>
            <a:pPr>
              <a:defRPr/>
            </a:pPr>
            <a:r>
              <a:rPr lang="en-US" sz="700" dirty="0">
                <a:solidFill>
                  <a:prstClr val="black">
                    <a:tint val="75000"/>
                  </a:prstClr>
                </a:solidFill>
              </a:rPr>
              <a:t>University of Oxford, University College London, University of Cambridge, Imperial </a:t>
            </a:r>
            <a:r>
              <a:rPr lang="en-US" sz="700" dirty="0" smtClean="0">
                <a:solidFill>
                  <a:prstClr val="black">
                    <a:tint val="75000"/>
                  </a:prstClr>
                </a:solidFill>
              </a:rPr>
              <a:t>College </a:t>
            </a:r>
            <a:r>
              <a:rPr lang="en-US" sz="700" dirty="0">
                <a:solidFill>
                  <a:prstClr val="black">
                    <a:tint val="75000"/>
                  </a:prstClr>
                </a:solidFill>
              </a:rPr>
              <a:t>London, University of Bristol, University of Leeds, Queen’s University Belfast, University of St. Andrews, Elsevier  *Ordered according to productivity 2011 (data source: Scopus)</a:t>
            </a:r>
            <a:endParaRPr lang="en-US" sz="200" dirty="0">
              <a:solidFill>
                <a:prstClr val="black">
                  <a:tint val="75000"/>
                </a:prstClr>
              </a:solidFill>
            </a:endParaRPr>
          </a:p>
        </p:txBody>
      </p:sp>
      <p:sp>
        <p:nvSpPr>
          <p:cNvPr id="6" name="Slide Number Placeholder 5"/>
          <p:cNvSpPr>
            <a:spLocks noGrp="1"/>
          </p:cNvSpPr>
          <p:nvPr>
            <p:ph type="sldNum" sz="quarter" idx="4"/>
          </p:nvPr>
        </p:nvSpPr>
        <p:spPr>
          <a:xfrm>
            <a:off x="7315200" y="6416675"/>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3DDEEBA-A52D-49CF-8EE6-A3D78911F150}"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p:txStyles>
    <p:titleStyle>
      <a:lvl1pPr algn="l" rtl="0" eaLnBrk="0" fontAlgn="base" hangingPunct="0">
        <a:spcBef>
          <a:spcPct val="0"/>
        </a:spcBef>
        <a:spcAft>
          <a:spcPct val="0"/>
        </a:spcAft>
        <a:defRPr sz="2800" b="1" kern="1200">
          <a:solidFill>
            <a:srgbClr val="50BBD3"/>
          </a:solidFill>
          <a:latin typeface="+mj-lt"/>
          <a:ea typeface="+mj-ea"/>
          <a:cs typeface="+mj-cs"/>
        </a:defRPr>
      </a:lvl1pPr>
      <a:lvl2pPr algn="l" rtl="0" eaLnBrk="0" fontAlgn="base" hangingPunct="0">
        <a:spcBef>
          <a:spcPct val="0"/>
        </a:spcBef>
        <a:spcAft>
          <a:spcPct val="0"/>
        </a:spcAft>
        <a:defRPr sz="2800" b="1">
          <a:solidFill>
            <a:srgbClr val="50BBD3"/>
          </a:solidFill>
          <a:latin typeface="Arial" charset="0"/>
        </a:defRPr>
      </a:lvl2pPr>
      <a:lvl3pPr algn="l" rtl="0" eaLnBrk="0" fontAlgn="base" hangingPunct="0">
        <a:spcBef>
          <a:spcPct val="0"/>
        </a:spcBef>
        <a:spcAft>
          <a:spcPct val="0"/>
        </a:spcAft>
        <a:defRPr sz="2800" b="1">
          <a:solidFill>
            <a:srgbClr val="50BBD3"/>
          </a:solidFill>
          <a:latin typeface="Arial" charset="0"/>
        </a:defRPr>
      </a:lvl3pPr>
      <a:lvl4pPr algn="l" rtl="0" eaLnBrk="0" fontAlgn="base" hangingPunct="0">
        <a:spcBef>
          <a:spcPct val="0"/>
        </a:spcBef>
        <a:spcAft>
          <a:spcPct val="0"/>
        </a:spcAft>
        <a:defRPr sz="2800" b="1">
          <a:solidFill>
            <a:srgbClr val="50BBD3"/>
          </a:solidFill>
          <a:latin typeface="Arial" charset="0"/>
        </a:defRPr>
      </a:lvl4pPr>
      <a:lvl5pPr algn="l" rtl="0" eaLnBrk="0" fontAlgn="base" hangingPunct="0">
        <a:spcBef>
          <a:spcPct val="0"/>
        </a:spcBef>
        <a:spcAft>
          <a:spcPct val="0"/>
        </a:spcAft>
        <a:defRPr sz="2800" b="1">
          <a:solidFill>
            <a:srgbClr val="50BBD3"/>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50BBD3"/>
        </a:buClr>
        <a:buFont typeface="Arial"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50BBD3"/>
        </a:buClr>
        <a:buFont typeface="Arial"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50BBD3"/>
        </a:buClr>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52400"/>
            <a:ext cx="5867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1430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16675"/>
            <a:ext cx="1371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62464A6-5C58-4B04-AD9B-AADE3FA9FF5A}" type="datetime1">
              <a:rPr lang="en-US">
                <a:solidFill>
                  <a:prstClr val="black">
                    <a:tint val="75000"/>
                  </a:prstClr>
                </a:solidFill>
              </a:rPr>
              <a:pPr>
                <a:defRPr/>
              </a:pPr>
              <a:t>11/12/2014</a:t>
            </a:fld>
            <a:endParaRPr lang="en-US">
              <a:solidFill>
                <a:prstClr val="black">
                  <a:tint val="75000"/>
                </a:prstClr>
              </a:solidFill>
            </a:endParaRPr>
          </a:p>
        </p:txBody>
      </p:sp>
      <p:sp>
        <p:nvSpPr>
          <p:cNvPr id="5" name="Footer Placeholder 4"/>
          <p:cNvSpPr>
            <a:spLocks noGrp="1"/>
          </p:cNvSpPr>
          <p:nvPr>
            <p:ph type="ftr" sz="quarter" idx="3"/>
          </p:nvPr>
        </p:nvSpPr>
        <p:spPr>
          <a:xfrm>
            <a:off x="1828800" y="6416675"/>
            <a:ext cx="5486400" cy="365125"/>
          </a:xfrm>
          <a:prstGeom prst="rect">
            <a:avLst/>
          </a:prstGeom>
        </p:spPr>
        <p:txBody>
          <a:bodyPr vert="horz" lIns="91440" tIns="45720" rIns="91440" bIns="45720" rtlCol="0" anchor="ctr"/>
          <a:lstStyle>
            <a:lvl1pPr algn="l" fontAlgn="auto">
              <a:spcBef>
                <a:spcPts val="0"/>
              </a:spcBef>
              <a:spcAft>
                <a:spcPts val="0"/>
              </a:spcAft>
              <a:defRPr sz="800" b="0">
                <a:solidFill>
                  <a:schemeClr val="tx1">
                    <a:tint val="75000"/>
                  </a:schemeClr>
                </a:solidFill>
                <a:latin typeface="+mn-lt"/>
              </a:defRPr>
            </a:lvl1pPr>
          </a:lstStyle>
          <a:p>
            <a:pPr>
              <a:defRPr/>
            </a:pPr>
            <a:r>
              <a:rPr lang="en-US" b="1" dirty="0">
                <a:solidFill>
                  <a:prstClr val="black">
                    <a:tint val="75000"/>
                  </a:prstClr>
                </a:solidFill>
              </a:rPr>
              <a:t>Snowball Metrics Project Partners</a:t>
            </a:r>
            <a:endParaRPr lang="en-US" dirty="0">
              <a:solidFill>
                <a:prstClr val="black">
                  <a:tint val="75000"/>
                </a:prstClr>
              </a:solidFill>
            </a:endParaRPr>
          </a:p>
          <a:p>
            <a:pPr>
              <a:defRPr/>
            </a:pPr>
            <a:r>
              <a:rPr lang="en-US" sz="700" dirty="0">
                <a:solidFill>
                  <a:prstClr val="black">
                    <a:tint val="75000"/>
                  </a:prstClr>
                </a:solidFill>
              </a:rPr>
              <a:t>University of Oxford, University College London, University of Cambridge, Imperial </a:t>
            </a:r>
            <a:r>
              <a:rPr lang="en-US" sz="700" dirty="0" smtClean="0">
                <a:solidFill>
                  <a:prstClr val="black">
                    <a:tint val="75000"/>
                  </a:prstClr>
                </a:solidFill>
              </a:rPr>
              <a:t>College </a:t>
            </a:r>
            <a:r>
              <a:rPr lang="en-US" sz="700" dirty="0">
                <a:solidFill>
                  <a:prstClr val="black">
                    <a:tint val="75000"/>
                  </a:prstClr>
                </a:solidFill>
              </a:rPr>
              <a:t>London, University of Bristol, University of Leeds, Queen’s University Belfast, University of St. Andrews, Elsevier  *Ordered according to productivity 2011 (data source: Scopus)</a:t>
            </a:r>
            <a:endParaRPr lang="en-US" sz="200" dirty="0">
              <a:solidFill>
                <a:prstClr val="black">
                  <a:tint val="75000"/>
                </a:prstClr>
              </a:solidFill>
            </a:endParaRPr>
          </a:p>
        </p:txBody>
      </p:sp>
      <p:sp>
        <p:nvSpPr>
          <p:cNvPr id="6" name="Slide Number Placeholder 5"/>
          <p:cNvSpPr>
            <a:spLocks noGrp="1"/>
          </p:cNvSpPr>
          <p:nvPr>
            <p:ph type="sldNum" sz="quarter" idx="4"/>
          </p:nvPr>
        </p:nvSpPr>
        <p:spPr>
          <a:xfrm>
            <a:off x="7315200" y="6416675"/>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3DDEEBA-A52D-49CF-8EE6-A3D78911F150}"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p:txStyles>
    <p:titleStyle>
      <a:lvl1pPr algn="l" rtl="0" eaLnBrk="0" fontAlgn="base" hangingPunct="0">
        <a:spcBef>
          <a:spcPct val="0"/>
        </a:spcBef>
        <a:spcAft>
          <a:spcPct val="0"/>
        </a:spcAft>
        <a:defRPr sz="2800" b="1" kern="1200">
          <a:solidFill>
            <a:srgbClr val="50BBD3"/>
          </a:solidFill>
          <a:latin typeface="+mj-lt"/>
          <a:ea typeface="+mj-ea"/>
          <a:cs typeface="+mj-cs"/>
        </a:defRPr>
      </a:lvl1pPr>
      <a:lvl2pPr algn="l" rtl="0" eaLnBrk="0" fontAlgn="base" hangingPunct="0">
        <a:spcBef>
          <a:spcPct val="0"/>
        </a:spcBef>
        <a:spcAft>
          <a:spcPct val="0"/>
        </a:spcAft>
        <a:defRPr sz="2800" b="1">
          <a:solidFill>
            <a:srgbClr val="50BBD3"/>
          </a:solidFill>
          <a:latin typeface="Arial" charset="0"/>
        </a:defRPr>
      </a:lvl2pPr>
      <a:lvl3pPr algn="l" rtl="0" eaLnBrk="0" fontAlgn="base" hangingPunct="0">
        <a:spcBef>
          <a:spcPct val="0"/>
        </a:spcBef>
        <a:spcAft>
          <a:spcPct val="0"/>
        </a:spcAft>
        <a:defRPr sz="2800" b="1">
          <a:solidFill>
            <a:srgbClr val="50BBD3"/>
          </a:solidFill>
          <a:latin typeface="Arial" charset="0"/>
        </a:defRPr>
      </a:lvl3pPr>
      <a:lvl4pPr algn="l" rtl="0" eaLnBrk="0" fontAlgn="base" hangingPunct="0">
        <a:spcBef>
          <a:spcPct val="0"/>
        </a:spcBef>
        <a:spcAft>
          <a:spcPct val="0"/>
        </a:spcAft>
        <a:defRPr sz="2800" b="1">
          <a:solidFill>
            <a:srgbClr val="50BBD3"/>
          </a:solidFill>
          <a:latin typeface="Arial" charset="0"/>
        </a:defRPr>
      </a:lvl4pPr>
      <a:lvl5pPr algn="l" rtl="0" eaLnBrk="0" fontAlgn="base" hangingPunct="0">
        <a:spcBef>
          <a:spcPct val="0"/>
        </a:spcBef>
        <a:spcAft>
          <a:spcPct val="0"/>
        </a:spcAft>
        <a:defRPr sz="2800" b="1">
          <a:solidFill>
            <a:srgbClr val="50BBD3"/>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50BBD3"/>
        </a:buClr>
        <a:buFont typeface="Arial"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50BBD3"/>
        </a:buClr>
        <a:buFont typeface="Arial"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50BBD3"/>
        </a:buClr>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a:t>
            </a:r>
          </a:p>
        </p:txBody>
      </p:sp>
      <p:sp>
        <p:nvSpPr>
          <p:cNvPr id="1027" name="Text Placeholder 2"/>
          <p:cNvSpPr>
            <a:spLocks noGrp="1"/>
          </p:cNvSpPr>
          <p:nvPr>
            <p:ph type="body" idx="1"/>
          </p:nvPr>
        </p:nvSpPr>
        <p:spPr bwMode="auto">
          <a:xfrm>
            <a:off x="457200" y="1447800"/>
            <a:ext cx="82296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Slide Number Placeholder 5"/>
          <p:cNvSpPr>
            <a:spLocks noGrp="1"/>
          </p:cNvSpPr>
          <p:nvPr>
            <p:ph type="sldNum" sz="quarter" idx="4"/>
          </p:nvPr>
        </p:nvSpPr>
        <p:spPr>
          <a:xfrm>
            <a:off x="7315200" y="6416675"/>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C977F6EC-6D4E-4BE9-9F74-12B638BDD582}"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p:txStyles>
    <p:titleStyle>
      <a:lvl1pPr algn="l" rtl="0" eaLnBrk="0" fontAlgn="base" hangingPunct="0">
        <a:spcBef>
          <a:spcPct val="0"/>
        </a:spcBef>
        <a:spcAft>
          <a:spcPct val="0"/>
        </a:spcAft>
        <a:defRPr sz="3600" b="1" kern="1200">
          <a:solidFill>
            <a:srgbClr val="50BBD3"/>
          </a:solidFill>
          <a:latin typeface="+mj-lt"/>
          <a:ea typeface="+mj-ea"/>
          <a:cs typeface="+mj-cs"/>
        </a:defRPr>
      </a:lvl1pPr>
      <a:lvl2pPr algn="l" rtl="0" eaLnBrk="0" fontAlgn="base" hangingPunct="0">
        <a:spcBef>
          <a:spcPct val="0"/>
        </a:spcBef>
        <a:spcAft>
          <a:spcPct val="0"/>
        </a:spcAft>
        <a:defRPr sz="3600" b="1">
          <a:solidFill>
            <a:srgbClr val="50BBD3"/>
          </a:solidFill>
          <a:latin typeface="Arial" charset="0"/>
        </a:defRPr>
      </a:lvl2pPr>
      <a:lvl3pPr algn="l" rtl="0" eaLnBrk="0" fontAlgn="base" hangingPunct="0">
        <a:spcBef>
          <a:spcPct val="0"/>
        </a:spcBef>
        <a:spcAft>
          <a:spcPct val="0"/>
        </a:spcAft>
        <a:defRPr sz="3600" b="1">
          <a:solidFill>
            <a:srgbClr val="50BBD3"/>
          </a:solidFill>
          <a:latin typeface="Arial" charset="0"/>
        </a:defRPr>
      </a:lvl3pPr>
      <a:lvl4pPr algn="l" rtl="0" eaLnBrk="0" fontAlgn="base" hangingPunct="0">
        <a:spcBef>
          <a:spcPct val="0"/>
        </a:spcBef>
        <a:spcAft>
          <a:spcPct val="0"/>
        </a:spcAft>
        <a:defRPr sz="3600" b="1">
          <a:solidFill>
            <a:srgbClr val="50BBD3"/>
          </a:solidFill>
          <a:latin typeface="Arial" charset="0"/>
        </a:defRPr>
      </a:lvl4pPr>
      <a:lvl5pPr algn="l" rtl="0" eaLnBrk="0" fontAlgn="base" hangingPunct="0">
        <a:spcBef>
          <a:spcPct val="0"/>
        </a:spcBef>
        <a:spcAft>
          <a:spcPct val="0"/>
        </a:spcAft>
        <a:defRPr sz="3600" b="1">
          <a:solidFill>
            <a:srgbClr val="50BBD3"/>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50BBD3"/>
        </a:buClr>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50BBD3"/>
        </a:buClr>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50BBD3"/>
        </a:buClr>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11" descr="mrc_powerpoint_logo_warm_gray"/>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188" y="6527800"/>
            <a:ext cx="1728787" cy="15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13" descr="PP strip-new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1258888"/>
            <a:ext cx="913765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1"/>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143750" y="114300"/>
            <a:ext cx="1627188"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Char char="•"/>
        <a:defRPr sz="2800">
          <a:solidFill>
            <a:schemeClr val="tx1"/>
          </a:solidFill>
          <a:latin typeface="+mn-lt"/>
        </a:defRPr>
      </a:lvl2pPr>
      <a:lvl3pPr marL="1143000" indent="-228600" algn="l" rtl="0" eaLnBrk="0" fontAlgn="base" hangingPunct="0">
        <a:spcBef>
          <a:spcPct val="20000"/>
        </a:spcBef>
        <a:spcAft>
          <a:spcPct val="0"/>
        </a:spcAft>
        <a:buClr>
          <a:srgbClr val="920049"/>
        </a:buClr>
        <a:buChar char="•"/>
        <a:defRPr sz="1600">
          <a:solidFill>
            <a:schemeClr val="tx1"/>
          </a:solidFill>
          <a:latin typeface="+mn-lt"/>
        </a:defRPr>
      </a:lvl3pPr>
      <a:lvl4pPr marL="1562100" indent="-228600" algn="l" rtl="0" eaLnBrk="0" fontAlgn="base" hangingPunct="0">
        <a:spcBef>
          <a:spcPct val="20000"/>
        </a:spcBef>
        <a:spcAft>
          <a:spcPct val="0"/>
        </a:spcAft>
        <a:buClr>
          <a:srgbClr val="920049"/>
        </a:buClr>
        <a:buChar char="–"/>
        <a:defRPr sz="1400">
          <a:solidFill>
            <a:schemeClr val="tx1"/>
          </a:solidFill>
          <a:latin typeface="+mn-lt"/>
        </a:defRPr>
      </a:lvl4pPr>
      <a:lvl5pPr marL="1981200" indent="-228600" algn="l" rtl="0" eaLnBrk="0" fontAlgn="base" hangingPunct="0">
        <a:spcBef>
          <a:spcPct val="20000"/>
        </a:spcBef>
        <a:spcAft>
          <a:spcPct val="0"/>
        </a:spcAft>
        <a:buClr>
          <a:srgbClr val="920049"/>
        </a:buClr>
        <a:buChar char="»"/>
        <a:defRPr sz="1200" i="1">
          <a:solidFill>
            <a:schemeClr val="tx1"/>
          </a:solidFill>
          <a:latin typeface="+mn-lt"/>
        </a:defRPr>
      </a:lvl5pPr>
      <a:lvl6pPr marL="2438400" indent="-228600" algn="l" rtl="0" fontAlgn="base">
        <a:spcBef>
          <a:spcPct val="20000"/>
        </a:spcBef>
        <a:spcAft>
          <a:spcPct val="0"/>
        </a:spcAft>
        <a:buClr>
          <a:srgbClr val="920049"/>
        </a:buClr>
        <a:buChar char="»"/>
        <a:defRPr sz="1200" i="1">
          <a:solidFill>
            <a:schemeClr val="tx1"/>
          </a:solidFill>
          <a:latin typeface="+mn-lt"/>
        </a:defRPr>
      </a:lvl6pPr>
      <a:lvl7pPr marL="2895600" indent="-228600" algn="l" rtl="0" fontAlgn="base">
        <a:spcBef>
          <a:spcPct val="20000"/>
        </a:spcBef>
        <a:spcAft>
          <a:spcPct val="0"/>
        </a:spcAft>
        <a:buClr>
          <a:srgbClr val="920049"/>
        </a:buClr>
        <a:buChar char="»"/>
        <a:defRPr sz="1200" i="1">
          <a:solidFill>
            <a:schemeClr val="tx1"/>
          </a:solidFill>
          <a:latin typeface="+mn-lt"/>
        </a:defRPr>
      </a:lvl7pPr>
      <a:lvl8pPr marL="3352800" indent="-228600" algn="l" rtl="0" fontAlgn="base">
        <a:spcBef>
          <a:spcPct val="20000"/>
        </a:spcBef>
        <a:spcAft>
          <a:spcPct val="0"/>
        </a:spcAft>
        <a:buClr>
          <a:srgbClr val="920049"/>
        </a:buClr>
        <a:buChar char="»"/>
        <a:defRPr sz="1200" i="1">
          <a:solidFill>
            <a:schemeClr val="tx1"/>
          </a:solidFill>
          <a:latin typeface="+mn-lt"/>
        </a:defRPr>
      </a:lvl8pPr>
      <a:lvl9pPr marL="3810000" indent="-228600" algn="l" rtl="0" fontAlgn="base">
        <a:spcBef>
          <a:spcPct val="20000"/>
        </a:spcBef>
        <a:spcAft>
          <a:spcPct val="0"/>
        </a:spcAft>
        <a:buClr>
          <a:srgbClr val="920049"/>
        </a:buClr>
        <a:buChar char="»"/>
        <a:defRPr sz="1200"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685800" y="1524000"/>
            <a:ext cx="77724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7" name="Rectangle 3"/>
          <p:cNvSpPr>
            <a:spLocks noGrp="1" noChangeArrowheads="1"/>
          </p:cNvSpPr>
          <p:nvPr>
            <p:ph type="title"/>
          </p:nvPr>
        </p:nvSpPr>
        <p:spPr bwMode="auto">
          <a:xfrm>
            <a:off x="685800" y="458788"/>
            <a:ext cx="7824788" cy="80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endParaRPr lang="en-GB" smtClean="0"/>
          </a:p>
        </p:txBody>
      </p:sp>
      <p:pic>
        <p:nvPicPr>
          <p:cNvPr id="1028" name="Picture 6" descr="mrc_powerpoint_logo_warm_gray"/>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188" y="6527800"/>
            <a:ext cx="1728787" cy="15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Line 7"/>
          <p:cNvSpPr>
            <a:spLocks noChangeShapeType="1"/>
          </p:cNvSpPr>
          <p:nvPr userDrawn="1"/>
        </p:nvSpPr>
        <p:spPr bwMode="auto">
          <a:xfrm>
            <a:off x="304800" y="1397000"/>
            <a:ext cx="8534400" cy="0"/>
          </a:xfrm>
          <a:prstGeom prst="line">
            <a:avLst/>
          </a:prstGeom>
          <a:noFill/>
          <a:ln w="22225">
            <a:solidFill>
              <a:srgbClr val="766A6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spcBef>
                <a:spcPct val="50000"/>
              </a:spcBef>
              <a:buClr>
                <a:srgbClr val="920049"/>
              </a:buClr>
              <a:buFontTx/>
              <a:buChar char="•"/>
            </a:pPr>
            <a:endParaRPr lang="en-US" sz="2000" smtClean="0">
              <a:solidFill>
                <a:srgbClr val="000000"/>
              </a:solidFill>
              <a:latin typeface="Verdana" pitchFamily="34" charset="0"/>
              <a:cs typeface="Arial" pitchFamily="34" charset="0"/>
            </a:endParaRPr>
          </a:p>
        </p:txBody>
      </p:sp>
    </p:spTree>
  </p:cSld>
  <p:clrMap bg1="lt1" tx1="dk1" bg2="lt2" tx2="dk2" accent1="accent1" accent2="accent2" accent3="accent3" accent4="accent4" accent5="accent5" accent6="accent6" hlink="hlink" folHlink="folHlink"/>
  <p:transition/>
  <p:timing>
    <p:tnLst>
      <p:par>
        <p:cTn id="1" dur="indefinite" restart="never" nodeType="tmRoot"/>
      </p:par>
    </p:tnLst>
  </p:timing>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Verdana" pitchFamily="34" charset="0"/>
        </a:defRPr>
      </a:lvl2pPr>
      <a:lvl3pPr algn="l" rtl="0" eaLnBrk="0" fontAlgn="base" hangingPunct="0">
        <a:spcBef>
          <a:spcPct val="0"/>
        </a:spcBef>
        <a:spcAft>
          <a:spcPct val="0"/>
        </a:spcAft>
        <a:defRPr sz="2800">
          <a:solidFill>
            <a:schemeClr val="tx1"/>
          </a:solidFill>
          <a:latin typeface="Verdana" pitchFamily="34" charset="0"/>
        </a:defRPr>
      </a:lvl3pPr>
      <a:lvl4pPr algn="l" rtl="0" eaLnBrk="0" fontAlgn="base" hangingPunct="0">
        <a:spcBef>
          <a:spcPct val="0"/>
        </a:spcBef>
        <a:spcAft>
          <a:spcPct val="0"/>
        </a:spcAft>
        <a:defRPr sz="2800">
          <a:solidFill>
            <a:schemeClr val="tx1"/>
          </a:solidFill>
          <a:latin typeface="Verdana" pitchFamily="34" charset="0"/>
        </a:defRPr>
      </a:lvl4pPr>
      <a:lvl5pPr algn="l" rtl="0" eaLnBrk="0" fontAlgn="base" hangingPunct="0">
        <a:spcBef>
          <a:spcPct val="0"/>
        </a:spcBef>
        <a:spcAft>
          <a:spcPct val="0"/>
        </a:spcAft>
        <a:defRPr sz="2800">
          <a:solidFill>
            <a:schemeClr val="tx1"/>
          </a:solidFill>
          <a:latin typeface="Verdana" pitchFamily="34" charset="0"/>
        </a:defRPr>
      </a:lvl5pPr>
      <a:lvl6pPr marL="457200" algn="l" rtl="0" fontAlgn="base">
        <a:spcBef>
          <a:spcPct val="0"/>
        </a:spcBef>
        <a:spcAft>
          <a:spcPct val="0"/>
        </a:spcAft>
        <a:defRPr sz="2800">
          <a:solidFill>
            <a:schemeClr val="tx1"/>
          </a:solidFill>
          <a:latin typeface="Verdana" pitchFamily="34" charset="0"/>
        </a:defRPr>
      </a:lvl6pPr>
      <a:lvl7pPr marL="914400" algn="l" rtl="0" fontAlgn="base">
        <a:spcBef>
          <a:spcPct val="0"/>
        </a:spcBef>
        <a:spcAft>
          <a:spcPct val="0"/>
        </a:spcAft>
        <a:defRPr sz="2800">
          <a:solidFill>
            <a:schemeClr val="tx1"/>
          </a:solidFill>
          <a:latin typeface="Verdana" pitchFamily="34" charset="0"/>
        </a:defRPr>
      </a:lvl7pPr>
      <a:lvl8pPr marL="1371600" algn="l" rtl="0" fontAlgn="base">
        <a:spcBef>
          <a:spcPct val="0"/>
        </a:spcBef>
        <a:spcAft>
          <a:spcPct val="0"/>
        </a:spcAft>
        <a:defRPr sz="2800">
          <a:solidFill>
            <a:schemeClr val="tx1"/>
          </a:solidFill>
          <a:latin typeface="Verdana" pitchFamily="34" charset="0"/>
        </a:defRPr>
      </a:lvl8pPr>
      <a:lvl9pPr marL="1828800" algn="l" rtl="0" fontAlgn="base">
        <a:spcBef>
          <a:spcPct val="0"/>
        </a:spcBef>
        <a:spcAft>
          <a:spcPct val="0"/>
        </a:spcAft>
        <a:defRPr sz="2800">
          <a:solidFill>
            <a:schemeClr val="tx1"/>
          </a:solidFill>
          <a:latin typeface="Verdana" pitchFamily="34" charset="0"/>
        </a:defRPr>
      </a:lvl9pPr>
    </p:titleStyle>
    <p:bodyStyle>
      <a:lvl1pPr marL="342900" indent="-342900" algn="l" rtl="0" eaLnBrk="0" fontAlgn="base" hangingPunct="0">
        <a:spcBef>
          <a:spcPct val="20000"/>
        </a:spcBef>
        <a:spcAft>
          <a:spcPct val="0"/>
        </a:spcAft>
        <a:buClr>
          <a:srgbClr val="920049"/>
        </a:buClr>
        <a:buChar char="•"/>
        <a:defRPr>
          <a:solidFill>
            <a:schemeClr val="tx1"/>
          </a:solidFill>
          <a:latin typeface="+mn-lt"/>
          <a:ea typeface="+mn-ea"/>
          <a:cs typeface="+mn-cs"/>
        </a:defRPr>
      </a:lvl1pPr>
      <a:lvl2pPr marL="742950" indent="-285750" algn="l" rtl="0" eaLnBrk="0" fontAlgn="base" hangingPunct="0">
        <a:spcBef>
          <a:spcPct val="20000"/>
        </a:spcBef>
        <a:spcAft>
          <a:spcPct val="0"/>
        </a:spcAft>
        <a:buClr>
          <a:srgbClr val="920049"/>
        </a:buClr>
        <a:buFont typeface="Verdana" pitchFamily="34" charset="0"/>
        <a:buChar char="–"/>
        <a:defRPr>
          <a:solidFill>
            <a:schemeClr val="tx1"/>
          </a:solidFill>
          <a:latin typeface="+mn-lt"/>
        </a:defRPr>
      </a:lvl2pPr>
      <a:lvl3pPr marL="1143000" indent="-228600" algn="l" rtl="0" eaLnBrk="0" fontAlgn="base" hangingPunct="0">
        <a:spcBef>
          <a:spcPct val="20000"/>
        </a:spcBef>
        <a:spcAft>
          <a:spcPct val="0"/>
        </a:spcAft>
        <a:buClr>
          <a:srgbClr val="920049"/>
        </a:buClr>
        <a:buChar char="•"/>
        <a:defRPr>
          <a:solidFill>
            <a:schemeClr val="tx1"/>
          </a:solidFill>
          <a:latin typeface="+mn-lt"/>
        </a:defRPr>
      </a:lvl3pPr>
      <a:lvl4pPr marL="1562100" indent="-228600" algn="l" rtl="0" eaLnBrk="0" fontAlgn="base" hangingPunct="0">
        <a:spcBef>
          <a:spcPct val="20000"/>
        </a:spcBef>
        <a:spcAft>
          <a:spcPct val="0"/>
        </a:spcAft>
        <a:buClr>
          <a:srgbClr val="920049"/>
        </a:buClr>
        <a:buChar char="–"/>
        <a:defRPr>
          <a:solidFill>
            <a:schemeClr val="tx1"/>
          </a:solidFill>
          <a:latin typeface="+mn-lt"/>
        </a:defRPr>
      </a:lvl4pPr>
      <a:lvl5pPr marL="1981200" indent="-228600" algn="l" rtl="0" eaLnBrk="0" fontAlgn="base" hangingPunct="0">
        <a:spcBef>
          <a:spcPct val="20000"/>
        </a:spcBef>
        <a:spcAft>
          <a:spcPct val="0"/>
        </a:spcAft>
        <a:buClr>
          <a:srgbClr val="920049"/>
        </a:buClr>
        <a:buChar char="»"/>
        <a:defRPr i="1">
          <a:solidFill>
            <a:schemeClr val="tx1"/>
          </a:solidFill>
          <a:latin typeface="+mn-lt"/>
        </a:defRPr>
      </a:lvl5pPr>
      <a:lvl6pPr marL="2438400" indent="-228600" algn="l" rtl="0" fontAlgn="base">
        <a:spcBef>
          <a:spcPct val="20000"/>
        </a:spcBef>
        <a:spcAft>
          <a:spcPct val="0"/>
        </a:spcAft>
        <a:buClr>
          <a:srgbClr val="920049"/>
        </a:buClr>
        <a:buChar char="»"/>
        <a:defRPr i="1">
          <a:solidFill>
            <a:schemeClr val="tx1"/>
          </a:solidFill>
          <a:latin typeface="+mn-lt"/>
        </a:defRPr>
      </a:lvl6pPr>
      <a:lvl7pPr marL="2895600" indent="-228600" algn="l" rtl="0" fontAlgn="base">
        <a:spcBef>
          <a:spcPct val="20000"/>
        </a:spcBef>
        <a:spcAft>
          <a:spcPct val="0"/>
        </a:spcAft>
        <a:buClr>
          <a:srgbClr val="920049"/>
        </a:buClr>
        <a:buChar char="»"/>
        <a:defRPr i="1">
          <a:solidFill>
            <a:schemeClr val="tx1"/>
          </a:solidFill>
          <a:latin typeface="+mn-lt"/>
        </a:defRPr>
      </a:lvl7pPr>
      <a:lvl8pPr marL="3352800" indent="-228600" algn="l" rtl="0" fontAlgn="base">
        <a:spcBef>
          <a:spcPct val="20000"/>
        </a:spcBef>
        <a:spcAft>
          <a:spcPct val="0"/>
        </a:spcAft>
        <a:buClr>
          <a:srgbClr val="920049"/>
        </a:buClr>
        <a:buChar char="»"/>
        <a:defRPr i="1">
          <a:solidFill>
            <a:schemeClr val="tx1"/>
          </a:solidFill>
          <a:latin typeface="+mn-lt"/>
        </a:defRPr>
      </a:lvl8pPr>
      <a:lvl9pPr marL="3810000" indent="-228600" algn="l" rtl="0" fontAlgn="base">
        <a:spcBef>
          <a:spcPct val="20000"/>
        </a:spcBef>
        <a:spcAft>
          <a:spcPct val="0"/>
        </a:spcAft>
        <a:buClr>
          <a:srgbClr val="920049"/>
        </a:buClr>
        <a:buChar char="»"/>
        <a:defRPr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52400"/>
            <a:ext cx="5867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1430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 name="Footer Placeholder 4"/>
          <p:cNvSpPr>
            <a:spLocks noGrp="1"/>
          </p:cNvSpPr>
          <p:nvPr>
            <p:ph type="ftr" sz="quarter" idx="3"/>
          </p:nvPr>
        </p:nvSpPr>
        <p:spPr>
          <a:xfrm>
            <a:off x="1828800" y="6416675"/>
            <a:ext cx="5486400" cy="365125"/>
          </a:xfrm>
          <a:prstGeom prst="rect">
            <a:avLst/>
          </a:prstGeom>
        </p:spPr>
        <p:txBody>
          <a:bodyPr vert="horz" lIns="91440" tIns="45720" rIns="91440" bIns="45720" rtlCol="0" anchor="ctr"/>
          <a:lstStyle>
            <a:lvl1pPr algn="l" fontAlgn="auto">
              <a:spcBef>
                <a:spcPts val="0"/>
              </a:spcBef>
              <a:spcAft>
                <a:spcPts val="0"/>
              </a:spcAft>
              <a:defRPr sz="800" b="0">
                <a:solidFill>
                  <a:schemeClr val="tx1">
                    <a:tint val="75000"/>
                  </a:schemeClr>
                </a:solidFill>
                <a:latin typeface="+mn-lt"/>
              </a:defRPr>
            </a:lvl1pPr>
          </a:lstStyle>
          <a:p>
            <a:pPr>
              <a:defRPr/>
            </a:pPr>
            <a:r>
              <a:rPr lang="en-US" b="1" dirty="0">
                <a:solidFill>
                  <a:prstClr val="black">
                    <a:tint val="75000"/>
                  </a:prstClr>
                </a:solidFill>
              </a:rPr>
              <a:t>Snowball Metrics Project Partners</a:t>
            </a:r>
            <a:endParaRPr lang="en-US" dirty="0">
              <a:solidFill>
                <a:prstClr val="black">
                  <a:tint val="75000"/>
                </a:prstClr>
              </a:solidFill>
            </a:endParaRPr>
          </a:p>
          <a:p>
            <a:pPr>
              <a:defRPr/>
            </a:pPr>
            <a:r>
              <a:rPr lang="en-US" sz="700" dirty="0">
                <a:solidFill>
                  <a:prstClr val="black">
                    <a:tint val="75000"/>
                  </a:prstClr>
                </a:solidFill>
              </a:rPr>
              <a:t>University of Oxford, University College London, University of Cambridge, Imperial </a:t>
            </a:r>
            <a:r>
              <a:rPr lang="en-US" sz="700" dirty="0" smtClean="0">
                <a:solidFill>
                  <a:prstClr val="black">
                    <a:tint val="75000"/>
                  </a:prstClr>
                </a:solidFill>
              </a:rPr>
              <a:t>College </a:t>
            </a:r>
            <a:r>
              <a:rPr lang="en-US" sz="700" dirty="0">
                <a:solidFill>
                  <a:prstClr val="black">
                    <a:tint val="75000"/>
                  </a:prstClr>
                </a:solidFill>
              </a:rPr>
              <a:t>London, University of Bristol, University of Leeds, Queen’s University Belfast, University of St. Andrews, Elsevier  *Ordered according to productivity 2011 (data source: Scopus)</a:t>
            </a:r>
            <a:endParaRPr lang="en-US" sz="200" dirty="0">
              <a:solidFill>
                <a:prstClr val="black">
                  <a:tint val="75000"/>
                </a:prstClr>
              </a:solidFill>
            </a:endParaRPr>
          </a:p>
        </p:txBody>
      </p:sp>
      <p:sp>
        <p:nvSpPr>
          <p:cNvPr id="6" name="Slide Number Placeholder 5"/>
          <p:cNvSpPr>
            <a:spLocks noGrp="1"/>
          </p:cNvSpPr>
          <p:nvPr>
            <p:ph type="sldNum" sz="quarter" idx="4"/>
          </p:nvPr>
        </p:nvSpPr>
        <p:spPr>
          <a:xfrm>
            <a:off x="7315200" y="6416675"/>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3DDEEBA-A52D-49CF-8EE6-A3D78911F150}"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p:txStyles>
    <p:titleStyle>
      <a:lvl1pPr algn="l" rtl="0" eaLnBrk="0" fontAlgn="base" hangingPunct="0">
        <a:spcBef>
          <a:spcPct val="0"/>
        </a:spcBef>
        <a:spcAft>
          <a:spcPct val="0"/>
        </a:spcAft>
        <a:defRPr sz="2800" b="1" kern="1200">
          <a:solidFill>
            <a:srgbClr val="50BBD3"/>
          </a:solidFill>
          <a:latin typeface="+mj-lt"/>
          <a:ea typeface="+mj-ea"/>
          <a:cs typeface="+mj-cs"/>
        </a:defRPr>
      </a:lvl1pPr>
      <a:lvl2pPr algn="l" rtl="0" eaLnBrk="0" fontAlgn="base" hangingPunct="0">
        <a:spcBef>
          <a:spcPct val="0"/>
        </a:spcBef>
        <a:spcAft>
          <a:spcPct val="0"/>
        </a:spcAft>
        <a:defRPr sz="2800" b="1">
          <a:solidFill>
            <a:srgbClr val="50BBD3"/>
          </a:solidFill>
          <a:latin typeface="Arial" charset="0"/>
        </a:defRPr>
      </a:lvl2pPr>
      <a:lvl3pPr algn="l" rtl="0" eaLnBrk="0" fontAlgn="base" hangingPunct="0">
        <a:spcBef>
          <a:spcPct val="0"/>
        </a:spcBef>
        <a:spcAft>
          <a:spcPct val="0"/>
        </a:spcAft>
        <a:defRPr sz="2800" b="1">
          <a:solidFill>
            <a:srgbClr val="50BBD3"/>
          </a:solidFill>
          <a:latin typeface="Arial" charset="0"/>
        </a:defRPr>
      </a:lvl3pPr>
      <a:lvl4pPr algn="l" rtl="0" eaLnBrk="0" fontAlgn="base" hangingPunct="0">
        <a:spcBef>
          <a:spcPct val="0"/>
        </a:spcBef>
        <a:spcAft>
          <a:spcPct val="0"/>
        </a:spcAft>
        <a:defRPr sz="2800" b="1">
          <a:solidFill>
            <a:srgbClr val="50BBD3"/>
          </a:solidFill>
          <a:latin typeface="Arial" charset="0"/>
        </a:defRPr>
      </a:lvl4pPr>
      <a:lvl5pPr algn="l" rtl="0" eaLnBrk="0" fontAlgn="base" hangingPunct="0">
        <a:spcBef>
          <a:spcPct val="0"/>
        </a:spcBef>
        <a:spcAft>
          <a:spcPct val="0"/>
        </a:spcAft>
        <a:defRPr sz="2800" b="1">
          <a:solidFill>
            <a:srgbClr val="50BBD3"/>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50BBD3"/>
        </a:buClr>
        <a:buFont typeface="Arial"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50BBD3"/>
        </a:buClr>
        <a:buFont typeface="Arial"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50BBD3"/>
        </a:buClr>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52400"/>
            <a:ext cx="5867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1430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 name="Footer Placeholder 4"/>
          <p:cNvSpPr>
            <a:spLocks noGrp="1"/>
          </p:cNvSpPr>
          <p:nvPr>
            <p:ph type="ftr" sz="quarter" idx="3"/>
          </p:nvPr>
        </p:nvSpPr>
        <p:spPr>
          <a:xfrm>
            <a:off x="1828800" y="6416675"/>
            <a:ext cx="5486400" cy="365125"/>
          </a:xfrm>
          <a:prstGeom prst="rect">
            <a:avLst/>
          </a:prstGeom>
        </p:spPr>
        <p:txBody>
          <a:bodyPr vert="horz" lIns="91440" tIns="45720" rIns="91440" bIns="45720" rtlCol="0" anchor="ctr"/>
          <a:lstStyle>
            <a:lvl1pPr algn="l" fontAlgn="auto">
              <a:spcBef>
                <a:spcPts val="0"/>
              </a:spcBef>
              <a:spcAft>
                <a:spcPts val="0"/>
              </a:spcAft>
              <a:defRPr sz="800" b="0">
                <a:solidFill>
                  <a:schemeClr val="tx1">
                    <a:tint val="75000"/>
                  </a:schemeClr>
                </a:solidFill>
                <a:latin typeface="+mn-lt"/>
              </a:defRPr>
            </a:lvl1pPr>
          </a:lstStyle>
          <a:p>
            <a:pPr>
              <a:defRPr/>
            </a:pPr>
            <a:r>
              <a:rPr lang="en-US" b="1" dirty="0">
                <a:solidFill>
                  <a:prstClr val="black">
                    <a:tint val="75000"/>
                  </a:prstClr>
                </a:solidFill>
              </a:rPr>
              <a:t>Snowball Metrics Project Partners</a:t>
            </a:r>
            <a:endParaRPr lang="en-US" dirty="0">
              <a:solidFill>
                <a:prstClr val="black">
                  <a:tint val="75000"/>
                </a:prstClr>
              </a:solidFill>
            </a:endParaRPr>
          </a:p>
          <a:p>
            <a:pPr>
              <a:defRPr/>
            </a:pPr>
            <a:r>
              <a:rPr lang="en-US" sz="700" dirty="0">
                <a:solidFill>
                  <a:prstClr val="black">
                    <a:tint val="75000"/>
                  </a:prstClr>
                </a:solidFill>
              </a:rPr>
              <a:t>University of Oxford, University College London, University of Cambridge, Imperial </a:t>
            </a:r>
            <a:r>
              <a:rPr lang="en-US" sz="700" dirty="0" smtClean="0">
                <a:solidFill>
                  <a:prstClr val="black">
                    <a:tint val="75000"/>
                  </a:prstClr>
                </a:solidFill>
              </a:rPr>
              <a:t>College </a:t>
            </a:r>
            <a:r>
              <a:rPr lang="en-US" sz="700" dirty="0">
                <a:solidFill>
                  <a:prstClr val="black">
                    <a:tint val="75000"/>
                  </a:prstClr>
                </a:solidFill>
              </a:rPr>
              <a:t>London, University of Bristol, University of Leeds, Queen’s University Belfast, University of St. Andrews, Elsevier  *Ordered according to productivity 2011 (data source: Scopus)</a:t>
            </a:r>
            <a:endParaRPr lang="en-US" sz="200" dirty="0">
              <a:solidFill>
                <a:prstClr val="black">
                  <a:tint val="75000"/>
                </a:prstClr>
              </a:solidFill>
            </a:endParaRPr>
          </a:p>
        </p:txBody>
      </p:sp>
      <p:sp>
        <p:nvSpPr>
          <p:cNvPr id="6" name="Slide Number Placeholder 5"/>
          <p:cNvSpPr>
            <a:spLocks noGrp="1"/>
          </p:cNvSpPr>
          <p:nvPr>
            <p:ph type="sldNum" sz="quarter" idx="4"/>
          </p:nvPr>
        </p:nvSpPr>
        <p:spPr>
          <a:xfrm>
            <a:off x="7315200" y="6416675"/>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3DDEEBA-A52D-49CF-8EE6-A3D78911F150}"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p:txStyles>
    <p:titleStyle>
      <a:lvl1pPr algn="l" rtl="0" eaLnBrk="0" fontAlgn="base" hangingPunct="0">
        <a:spcBef>
          <a:spcPct val="0"/>
        </a:spcBef>
        <a:spcAft>
          <a:spcPct val="0"/>
        </a:spcAft>
        <a:defRPr sz="2800" b="1" kern="1200">
          <a:solidFill>
            <a:srgbClr val="50BBD3"/>
          </a:solidFill>
          <a:latin typeface="+mj-lt"/>
          <a:ea typeface="+mj-ea"/>
          <a:cs typeface="+mj-cs"/>
        </a:defRPr>
      </a:lvl1pPr>
      <a:lvl2pPr algn="l" rtl="0" eaLnBrk="0" fontAlgn="base" hangingPunct="0">
        <a:spcBef>
          <a:spcPct val="0"/>
        </a:spcBef>
        <a:spcAft>
          <a:spcPct val="0"/>
        </a:spcAft>
        <a:defRPr sz="2800" b="1">
          <a:solidFill>
            <a:srgbClr val="50BBD3"/>
          </a:solidFill>
          <a:latin typeface="Arial" charset="0"/>
        </a:defRPr>
      </a:lvl2pPr>
      <a:lvl3pPr algn="l" rtl="0" eaLnBrk="0" fontAlgn="base" hangingPunct="0">
        <a:spcBef>
          <a:spcPct val="0"/>
        </a:spcBef>
        <a:spcAft>
          <a:spcPct val="0"/>
        </a:spcAft>
        <a:defRPr sz="2800" b="1">
          <a:solidFill>
            <a:srgbClr val="50BBD3"/>
          </a:solidFill>
          <a:latin typeface="Arial" charset="0"/>
        </a:defRPr>
      </a:lvl3pPr>
      <a:lvl4pPr algn="l" rtl="0" eaLnBrk="0" fontAlgn="base" hangingPunct="0">
        <a:spcBef>
          <a:spcPct val="0"/>
        </a:spcBef>
        <a:spcAft>
          <a:spcPct val="0"/>
        </a:spcAft>
        <a:defRPr sz="2800" b="1">
          <a:solidFill>
            <a:srgbClr val="50BBD3"/>
          </a:solidFill>
          <a:latin typeface="Arial" charset="0"/>
        </a:defRPr>
      </a:lvl4pPr>
      <a:lvl5pPr algn="l" rtl="0" eaLnBrk="0" fontAlgn="base" hangingPunct="0">
        <a:spcBef>
          <a:spcPct val="0"/>
        </a:spcBef>
        <a:spcAft>
          <a:spcPct val="0"/>
        </a:spcAft>
        <a:defRPr sz="2800" b="1">
          <a:solidFill>
            <a:srgbClr val="50BBD3"/>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50BBD3"/>
        </a:buClr>
        <a:buFont typeface="Arial"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50BBD3"/>
        </a:buClr>
        <a:buFont typeface="Arial"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50BBD3"/>
        </a:buClr>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52400"/>
            <a:ext cx="5867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1430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 name="Footer Placeholder 4"/>
          <p:cNvSpPr>
            <a:spLocks noGrp="1"/>
          </p:cNvSpPr>
          <p:nvPr>
            <p:ph type="ftr" sz="quarter" idx="3"/>
          </p:nvPr>
        </p:nvSpPr>
        <p:spPr>
          <a:xfrm>
            <a:off x="1828800" y="6416675"/>
            <a:ext cx="5486400" cy="365125"/>
          </a:xfrm>
          <a:prstGeom prst="rect">
            <a:avLst/>
          </a:prstGeom>
        </p:spPr>
        <p:txBody>
          <a:bodyPr vert="horz" lIns="91440" tIns="45720" rIns="91440" bIns="45720" rtlCol="0" anchor="ctr"/>
          <a:lstStyle>
            <a:lvl1pPr algn="l" fontAlgn="auto">
              <a:spcBef>
                <a:spcPts val="0"/>
              </a:spcBef>
              <a:spcAft>
                <a:spcPts val="0"/>
              </a:spcAft>
              <a:defRPr sz="800" b="0">
                <a:solidFill>
                  <a:schemeClr val="tx1">
                    <a:tint val="75000"/>
                  </a:schemeClr>
                </a:solidFill>
                <a:latin typeface="+mn-lt"/>
              </a:defRPr>
            </a:lvl1pPr>
          </a:lstStyle>
          <a:p>
            <a:pPr>
              <a:defRPr/>
            </a:pPr>
            <a:r>
              <a:rPr lang="en-US" b="1" dirty="0">
                <a:solidFill>
                  <a:prstClr val="black">
                    <a:tint val="75000"/>
                  </a:prstClr>
                </a:solidFill>
              </a:rPr>
              <a:t>Snowball Metrics Project Partners</a:t>
            </a:r>
            <a:endParaRPr lang="en-US" dirty="0">
              <a:solidFill>
                <a:prstClr val="black">
                  <a:tint val="75000"/>
                </a:prstClr>
              </a:solidFill>
            </a:endParaRPr>
          </a:p>
          <a:p>
            <a:pPr>
              <a:defRPr/>
            </a:pPr>
            <a:r>
              <a:rPr lang="en-US" sz="700" dirty="0">
                <a:solidFill>
                  <a:prstClr val="black">
                    <a:tint val="75000"/>
                  </a:prstClr>
                </a:solidFill>
              </a:rPr>
              <a:t>University of Oxford, University College London, University of Cambridge, Imperial </a:t>
            </a:r>
            <a:r>
              <a:rPr lang="en-US" sz="700" dirty="0" smtClean="0">
                <a:solidFill>
                  <a:prstClr val="black">
                    <a:tint val="75000"/>
                  </a:prstClr>
                </a:solidFill>
              </a:rPr>
              <a:t>College </a:t>
            </a:r>
            <a:r>
              <a:rPr lang="en-US" sz="700" dirty="0">
                <a:solidFill>
                  <a:prstClr val="black">
                    <a:tint val="75000"/>
                  </a:prstClr>
                </a:solidFill>
              </a:rPr>
              <a:t>London, University of Bristol, University of Leeds, Queen’s University Belfast, University of St. Andrews, Elsevier  *Ordered according to productivity 2011 (data source: Scopus)</a:t>
            </a:r>
            <a:endParaRPr lang="en-US" sz="200" dirty="0">
              <a:solidFill>
                <a:prstClr val="black">
                  <a:tint val="75000"/>
                </a:prstClr>
              </a:solidFill>
            </a:endParaRPr>
          </a:p>
        </p:txBody>
      </p:sp>
      <p:sp>
        <p:nvSpPr>
          <p:cNvPr id="6" name="Slide Number Placeholder 5"/>
          <p:cNvSpPr>
            <a:spLocks noGrp="1"/>
          </p:cNvSpPr>
          <p:nvPr>
            <p:ph type="sldNum" sz="quarter" idx="4"/>
          </p:nvPr>
        </p:nvSpPr>
        <p:spPr>
          <a:xfrm>
            <a:off x="7315200" y="6416675"/>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3DDEEBA-A52D-49CF-8EE6-A3D78911F150}"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p:txStyles>
    <p:titleStyle>
      <a:lvl1pPr algn="l" rtl="0" eaLnBrk="0" fontAlgn="base" hangingPunct="0">
        <a:spcBef>
          <a:spcPct val="0"/>
        </a:spcBef>
        <a:spcAft>
          <a:spcPct val="0"/>
        </a:spcAft>
        <a:defRPr sz="2800" b="1" kern="1200">
          <a:solidFill>
            <a:srgbClr val="50BBD3"/>
          </a:solidFill>
          <a:latin typeface="+mj-lt"/>
          <a:ea typeface="+mj-ea"/>
          <a:cs typeface="+mj-cs"/>
        </a:defRPr>
      </a:lvl1pPr>
      <a:lvl2pPr algn="l" rtl="0" eaLnBrk="0" fontAlgn="base" hangingPunct="0">
        <a:spcBef>
          <a:spcPct val="0"/>
        </a:spcBef>
        <a:spcAft>
          <a:spcPct val="0"/>
        </a:spcAft>
        <a:defRPr sz="2800" b="1">
          <a:solidFill>
            <a:srgbClr val="50BBD3"/>
          </a:solidFill>
          <a:latin typeface="Arial" charset="0"/>
        </a:defRPr>
      </a:lvl2pPr>
      <a:lvl3pPr algn="l" rtl="0" eaLnBrk="0" fontAlgn="base" hangingPunct="0">
        <a:spcBef>
          <a:spcPct val="0"/>
        </a:spcBef>
        <a:spcAft>
          <a:spcPct val="0"/>
        </a:spcAft>
        <a:defRPr sz="2800" b="1">
          <a:solidFill>
            <a:srgbClr val="50BBD3"/>
          </a:solidFill>
          <a:latin typeface="Arial" charset="0"/>
        </a:defRPr>
      </a:lvl3pPr>
      <a:lvl4pPr algn="l" rtl="0" eaLnBrk="0" fontAlgn="base" hangingPunct="0">
        <a:spcBef>
          <a:spcPct val="0"/>
        </a:spcBef>
        <a:spcAft>
          <a:spcPct val="0"/>
        </a:spcAft>
        <a:defRPr sz="2800" b="1">
          <a:solidFill>
            <a:srgbClr val="50BBD3"/>
          </a:solidFill>
          <a:latin typeface="Arial" charset="0"/>
        </a:defRPr>
      </a:lvl4pPr>
      <a:lvl5pPr algn="l" rtl="0" eaLnBrk="0" fontAlgn="base" hangingPunct="0">
        <a:spcBef>
          <a:spcPct val="0"/>
        </a:spcBef>
        <a:spcAft>
          <a:spcPct val="0"/>
        </a:spcAft>
        <a:defRPr sz="2800" b="1">
          <a:solidFill>
            <a:srgbClr val="50BBD3"/>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50BBD3"/>
        </a:buClr>
        <a:buFont typeface="Arial"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50BBD3"/>
        </a:buClr>
        <a:buFont typeface="Arial"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50BBD3"/>
        </a:buClr>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52400"/>
            <a:ext cx="5867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1430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 name="Footer Placeholder 4"/>
          <p:cNvSpPr>
            <a:spLocks noGrp="1"/>
          </p:cNvSpPr>
          <p:nvPr>
            <p:ph type="ftr" sz="quarter" idx="3"/>
          </p:nvPr>
        </p:nvSpPr>
        <p:spPr>
          <a:xfrm>
            <a:off x="1828800" y="6416675"/>
            <a:ext cx="5486400" cy="365125"/>
          </a:xfrm>
          <a:prstGeom prst="rect">
            <a:avLst/>
          </a:prstGeom>
        </p:spPr>
        <p:txBody>
          <a:bodyPr vert="horz" lIns="91440" tIns="45720" rIns="91440" bIns="45720" rtlCol="0" anchor="ctr"/>
          <a:lstStyle>
            <a:lvl1pPr algn="l" fontAlgn="auto">
              <a:spcBef>
                <a:spcPts val="0"/>
              </a:spcBef>
              <a:spcAft>
                <a:spcPts val="0"/>
              </a:spcAft>
              <a:defRPr sz="800" b="0">
                <a:solidFill>
                  <a:schemeClr val="tx1">
                    <a:tint val="75000"/>
                  </a:schemeClr>
                </a:solidFill>
                <a:latin typeface="+mn-lt"/>
              </a:defRPr>
            </a:lvl1pPr>
          </a:lstStyle>
          <a:p>
            <a:pPr>
              <a:defRPr/>
            </a:pPr>
            <a:r>
              <a:rPr lang="en-US" b="1" dirty="0">
                <a:solidFill>
                  <a:prstClr val="black">
                    <a:tint val="75000"/>
                  </a:prstClr>
                </a:solidFill>
              </a:rPr>
              <a:t>Snowball Metrics Project Partners</a:t>
            </a:r>
            <a:endParaRPr lang="en-US" dirty="0">
              <a:solidFill>
                <a:prstClr val="black">
                  <a:tint val="75000"/>
                </a:prstClr>
              </a:solidFill>
            </a:endParaRPr>
          </a:p>
          <a:p>
            <a:pPr>
              <a:defRPr/>
            </a:pPr>
            <a:r>
              <a:rPr lang="en-US" sz="700" dirty="0">
                <a:solidFill>
                  <a:prstClr val="black">
                    <a:tint val="75000"/>
                  </a:prstClr>
                </a:solidFill>
              </a:rPr>
              <a:t>University of Oxford, University College London, University of Cambridge, Imperial </a:t>
            </a:r>
            <a:r>
              <a:rPr lang="en-US" sz="700" dirty="0" smtClean="0">
                <a:solidFill>
                  <a:prstClr val="black">
                    <a:tint val="75000"/>
                  </a:prstClr>
                </a:solidFill>
              </a:rPr>
              <a:t>College </a:t>
            </a:r>
            <a:r>
              <a:rPr lang="en-US" sz="700" dirty="0">
                <a:solidFill>
                  <a:prstClr val="black">
                    <a:tint val="75000"/>
                  </a:prstClr>
                </a:solidFill>
              </a:rPr>
              <a:t>London, University of Bristol, University of Leeds, Queen’s University Belfast, University of St. Andrews, Elsevier  *Ordered according to productivity 2011 (data source: Scopus)</a:t>
            </a:r>
            <a:endParaRPr lang="en-US" sz="200" dirty="0">
              <a:solidFill>
                <a:prstClr val="black">
                  <a:tint val="75000"/>
                </a:prstClr>
              </a:solidFill>
            </a:endParaRPr>
          </a:p>
        </p:txBody>
      </p:sp>
      <p:sp>
        <p:nvSpPr>
          <p:cNvPr id="6" name="Slide Number Placeholder 5"/>
          <p:cNvSpPr>
            <a:spLocks noGrp="1"/>
          </p:cNvSpPr>
          <p:nvPr>
            <p:ph type="sldNum" sz="quarter" idx="4"/>
          </p:nvPr>
        </p:nvSpPr>
        <p:spPr>
          <a:xfrm>
            <a:off x="7315200" y="6416675"/>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3DDEEBA-A52D-49CF-8EE6-A3D78911F150}"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p:txStyles>
    <p:titleStyle>
      <a:lvl1pPr algn="l" rtl="0" eaLnBrk="0" fontAlgn="base" hangingPunct="0">
        <a:spcBef>
          <a:spcPct val="0"/>
        </a:spcBef>
        <a:spcAft>
          <a:spcPct val="0"/>
        </a:spcAft>
        <a:defRPr sz="2800" b="1" kern="1200">
          <a:solidFill>
            <a:srgbClr val="50BBD3"/>
          </a:solidFill>
          <a:latin typeface="+mj-lt"/>
          <a:ea typeface="+mj-ea"/>
          <a:cs typeface="+mj-cs"/>
        </a:defRPr>
      </a:lvl1pPr>
      <a:lvl2pPr algn="l" rtl="0" eaLnBrk="0" fontAlgn="base" hangingPunct="0">
        <a:spcBef>
          <a:spcPct val="0"/>
        </a:spcBef>
        <a:spcAft>
          <a:spcPct val="0"/>
        </a:spcAft>
        <a:defRPr sz="2800" b="1">
          <a:solidFill>
            <a:srgbClr val="50BBD3"/>
          </a:solidFill>
          <a:latin typeface="Arial" charset="0"/>
        </a:defRPr>
      </a:lvl2pPr>
      <a:lvl3pPr algn="l" rtl="0" eaLnBrk="0" fontAlgn="base" hangingPunct="0">
        <a:spcBef>
          <a:spcPct val="0"/>
        </a:spcBef>
        <a:spcAft>
          <a:spcPct val="0"/>
        </a:spcAft>
        <a:defRPr sz="2800" b="1">
          <a:solidFill>
            <a:srgbClr val="50BBD3"/>
          </a:solidFill>
          <a:latin typeface="Arial" charset="0"/>
        </a:defRPr>
      </a:lvl3pPr>
      <a:lvl4pPr algn="l" rtl="0" eaLnBrk="0" fontAlgn="base" hangingPunct="0">
        <a:spcBef>
          <a:spcPct val="0"/>
        </a:spcBef>
        <a:spcAft>
          <a:spcPct val="0"/>
        </a:spcAft>
        <a:defRPr sz="2800" b="1">
          <a:solidFill>
            <a:srgbClr val="50BBD3"/>
          </a:solidFill>
          <a:latin typeface="Arial" charset="0"/>
        </a:defRPr>
      </a:lvl4pPr>
      <a:lvl5pPr algn="l" rtl="0" eaLnBrk="0" fontAlgn="base" hangingPunct="0">
        <a:spcBef>
          <a:spcPct val="0"/>
        </a:spcBef>
        <a:spcAft>
          <a:spcPct val="0"/>
        </a:spcAft>
        <a:defRPr sz="2800" b="1">
          <a:solidFill>
            <a:srgbClr val="50BBD3"/>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50BBD3"/>
        </a:buClr>
        <a:buFont typeface="Arial"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50BBD3"/>
        </a:buClr>
        <a:buFont typeface="Arial"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50BBD3"/>
        </a:buClr>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52400"/>
            <a:ext cx="5867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1430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 name="Footer Placeholder 4"/>
          <p:cNvSpPr>
            <a:spLocks noGrp="1"/>
          </p:cNvSpPr>
          <p:nvPr>
            <p:ph type="ftr" sz="quarter" idx="3"/>
          </p:nvPr>
        </p:nvSpPr>
        <p:spPr>
          <a:xfrm>
            <a:off x="1828800" y="6416675"/>
            <a:ext cx="5486400" cy="365125"/>
          </a:xfrm>
          <a:prstGeom prst="rect">
            <a:avLst/>
          </a:prstGeom>
        </p:spPr>
        <p:txBody>
          <a:bodyPr vert="horz" lIns="91440" tIns="45720" rIns="91440" bIns="45720" rtlCol="0" anchor="ctr"/>
          <a:lstStyle>
            <a:lvl1pPr algn="l" fontAlgn="auto">
              <a:spcBef>
                <a:spcPts val="0"/>
              </a:spcBef>
              <a:spcAft>
                <a:spcPts val="0"/>
              </a:spcAft>
              <a:defRPr sz="800" b="0">
                <a:solidFill>
                  <a:schemeClr val="tx1">
                    <a:tint val="75000"/>
                  </a:schemeClr>
                </a:solidFill>
                <a:latin typeface="+mn-lt"/>
              </a:defRPr>
            </a:lvl1pPr>
          </a:lstStyle>
          <a:p>
            <a:pPr>
              <a:defRPr/>
            </a:pPr>
            <a:r>
              <a:rPr lang="en-US" b="1" dirty="0">
                <a:solidFill>
                  <a:prstClr val="black">
                    <a:tint val="75000"/>
                  </a:prstClr>
                </a:solidFill>
              </a:rPr>
              <a:t>Snowball Metrics Project Partners</a:t>
            </a:r>
            <a:endParaRPr lang="en-US" dirty="0">
              <a:solidFill>
                <a:prstClr val="black">
                  <a:tint val="75000"/>
                </a:prstClr>
              </a:solidFill>
            </a:endParaRPr>
          </a:p>
          <a:p>
            <a:pPr>
              <a:defRPr/>
            </a:pPr>
            <a:r>
              <a:rPr lang="en-US" sz="700" dirty="0">
                <a:solidFill>
                  <a:prstClr val="black">
                    <a:tint val="75000"/>
                  </a:prstClr>
                </a:solidFill>
              </a:rPr>
              <a:t>University of Oxford, University College London, University of Cambridge, Imperial </a:t>
            </a:r>
            <a:r>
              <a:rPr lang="en-US" sz="700" dirty="0" smtClean="0">
                <a:solidFill>
                  <a:prstClr val="black">
                    <a:tint val="75000"/>
                  </a:prstClr>
                </a:solidFill>
              </a:rPr>
              <a:t>College </a:t>
            </a:r>
            <a:r>
              <a:rPr lang="en-US" sz="700" dirty="0">
                <a:solidFill>
                  <a:prstClr val="black">
                    <a:tint val="75000"/>
                  </a:prstClr>
                </a:solidFill>
              </a:rPr>
              <a:t>London, University of Bristol, University of Leeds, Queen’s University Belfast, University of St. Andrews, Elsevier  *Ordered according to productivity 2011 (data source: Scopus)</a:t>
            </a:r>
            <a:endParaRPr lang="en-US" sz="200" dirty="0">
              <a:solidFill>
                <a:prstClr val="black">
                  <a:tint val="75000"/>
                </a:prstClr>
              </a:solidFill>
            </a:endParaRPr>
          </a:p>
        </p:txBody>
      </p:sp>
      <p:sp>
        <p:nvSpPr>
          <p:cNvPr id="6" name="Slide Number Placeholder 5"/>
          <p:cNvSpPr>
            <a:spLocks noGrp="1"/>
          </p:cNvSpPr>
          <p:nvPr>
            <p:ph type="sldNum" sz="quarter" idx="4"/>
          </p:nvPr>
        </p:nvSpPr>
        <p:spPr>
          <a:xfrm>
            <a:off x="7315200" y="6416675"/>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3DDEEBA-A52D-49CF-8EE6-A3D78911F150}"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p:txStyles>
    <p:titleStyle>
      <a:lvl1pPr algn="l" rtl="0" eaLnBrk="0" fontAlgn="base" hangingPunct="0">
        <a:spcBef>
          <a:spcPct val="0"/>
        </a:spcBef>
        <a:spcAft>
          <a:spcPct val="0"/>
        </a:spcAft>
        <a:defRPr sz="2800" b="1" kern="1200">
          <a:solidFill>
            <a:srgbClr val="50BBD3"/>
          </a:solidFill>
          <a:latin typeface="+mj-lt"/>
          <a:ea typeface="+mj-ea"/>
          <a:cs typeface="+mj-cs"/>
        </a:defRPr>
      </a:lvl1pPr>
      <a:lvl2pPr algn="l" rtl="0" eaLnBrk="0" fontAlgn="base" hangingPunct="0">
        <a:spcBef>
          <a:spcPct val="0"/>
        </a:spcBef>
        <a:spcAft>
          <a:spcPct val="0"/>
        </a:spcAft>
        <a:defRPr sz="2800" b="1">
          <a:solidFill>
            <a:srgbClr val="50BBD3"/>
          </a:solidFill>
          <a:latin typeface="Arial" charset="0"/>
        </a:defRPr>
      </a:lvl2pPr>
      <a:lvl3pPr algn="l" rtl="0" eaLnBrk="0" fontAlgn="base" hangingPunct="0">
        <a:spcBef>
          <a:spcPct val="0"/>
        </a:spcBef>
        <a:spcAft>
          <a:spcPct val="0"/>
        </a:spcAft>
        <a:defRPr sz="2800" b="1">
          <a:solidFill>
            <a:srgbClr val="50BBD3"/>
          </a:solidFill>
          <a:latin typeface="Arial" charset="0"/>
        </a:defRPr>
      </a:lvl3pPr>
      <a:lvl4pPr algn="l" rtl="0" eaLnBrk="0" fontAlgn="base" hangingPunct="0">
        <a:spcBef>
          <a:spcPct val="0"/>
        </a:spcBef>
        <a:spcAft>
          <a:spcPct val="0"/>
        </a:spcAft>
        <a:defRPr sz="2800" b="1">
          <a:solidFill>
            <a:srgbClr val="50BBD3"/>
          </a:solidFill>
          <a:latin typeface="Arial" charset="0"/>
        </a:defRPr>
      </a:lvl4pPr>
      <a:lvl5pPr algn="l" rtl="0" eaLnBrk="0" fontAlgn="base" hangingPunct="0">
        <a:spcBef>
          <a:spcPct val="0"/>
        </a:spcBef>
        <a:spcAft>
          <a:spcPct val="0"/>
        </a:spcAft>
        <a:defRPr sz="2800" b="1">
          <a:solidFill>
            <a:srgbClr val="50BBD3"/>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50BBD3"/>
        </a:buClr>
        <a:buFont typeface="Arial"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50BBD3"/>
        </a:buClr>
        <a:buFont typeface="Arial"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50BBD3"/>
        </a:buClr>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52400"/>
            <a:ext cx="5867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1430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16675"/>
            <a:ext cx="1371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62464A6-5C58-4B04-AD9B-AADE3FA9FF5A}" type="datetime1">
              <a:rPr lang="en-US">
                <a:solidFill>
                  <a:prstClr val="black">
                    <a:tint val="75000"/>
                  </a:prstClr>
                </a:solidFill>
              </a:rPr>
              <a:pPr>
                <a:defRPr/>
              </a:pPr>
              <a:t>11/12/2014</a:t>
            </a:fld>
            <a:endParaRPr lang="en-US">
              <a:solidFill>
                <a:prstClr val="black">
                  <a:tint val="75000"/>
                </a:prstClr>
              </a:solidFill>
            </a:endParaRPr>
          </a:p>
        </p:txBody>
      </p:sp>
      <p:sp>
        <p:nvSpPr>
          <p:cNvPr id="5" name="Footer Placeholder 4"/>
          <p:cNvSpPr>
            <a:spLocks noGrp="1"/>
          </p:cNvSpPr>
          <p:nvPr>
            <p:ph type="ftr" sz="quarter" idx="3"/>
          </p:nvPr>
        </p:nvSpPr>
        <p:spPr>
          <a:xfrm>
            <a:off x="1828800" y="6416675"/>
            <a:ext cx="5486400" cy="365125"/>
          </a:xfrm>
          <a:prstGeom prst="rect">
            <a:avLst/>
          </a:prstGeom>
        </p:spPr>
        <p:txBody>
          <a:bodyPr vert="horz" lIns="91440" tIns="45720" rIns="91440" bIns="45720" rtlCol="0" anchor="ctr"/>
          <a:lstStyle>
            <a:lvl1pPr algn="l" fontAlgn="auto">
              <a:spcBef>
                <a:spcPts val="0"/>
              </a:spcBef>
              <a:spcAft>
                <a:spcPts val="0"/>
              </a:spcAft>
              <a:defRPr sz="800" b="0">
                <a:solidFill>
                  <a:schemeClr val="tx1">
                    <a:tint val="75000"/>
                  </a:schemeClr>
                </a:solidFill>
                <a:latin typeface="+mn-lt"/>
              </a:defRPr>
            </a:lvl1pPr>
          </a:lstStyle>
          <a:p>
            <a:pPr>
              <a:defRPr/>
            </a:pPr>
            <a:r>
              <a:rPr lang="en-US" b="1" dirty="0">
                <a:solidFill>
                  <a:prstClr val="black">
                    <a:tint val="75000"/>
                  </a:prstClr>
                </a:solidFill>
              </a:rPr>
              <a:t>Snowball Metrics Project Partners</a:t>
            </a:r>
            <a:endParaRPr lang="en-US" dirty="0">
              <a:solidFill>
                <a:prstClr val="black">
                  <a:tint val="75000"/>
                </a:prstClr>
              </a:solidFill>
            </a:endParaRPr>
          </a:p>
          <a:p>
            <a:pPr>
              <a:defRPr/>
            </a:pPr>
            <a:r>
              <a:rPr lang="en-US" sz="700" dirty="0">
                <a:solidFill>
                  <a:prstClr val="black">
                    <a:tint val="75000"/>
                  </a:prstClr>
                </a:solidFill>
              </a:rPr>
              <a:t>University of Oxford, University College London, University of Cambridge, Imperial </a:t>
            </a:r>
            <a:r>
              <a:rPr lang="en-US" sz="700" dirty="0" smtClean="0">
                <a:solidFill>
                  <a:prstClr val="black">
                    <a:tint val="75000"/>
                  </a:prstClr>
                </a:solidFill>
              </a:rPr>
              <a:t>College </a:t>
            </a:r>
            <a:r>
              <a:rPr lang="en-US" sz="700" dirty="0">
                <a:solidFill>
                  <a:prstClr val="black">
                    <a:tint val="75000"/>
                  </a:prstClr>
                </a:solidFill>
              </a:rPr>
              <a:t>London, University of Bristol, University of Leeds, Queen’s University Belfast, University of St. Andrews, Elsevier  *Ordered according to productivity 2011 (data source: Scopus)</a:t>
            </a:r>
            <a:endParaRPr lang="en-US" sz="200" dirty="0">
              <a:solidFill>
                <a:prstClr val="black">
                  <a:tint val="75000"/>
                </a:prstClr>
              </a:solidFill>
            </a:endParaRPr>
          </a:p>
        </p:txBody>
      </p:sp>
      <p:sp>
        <p:nvSpPr>
          <p:cNvPr id="6" name="Slide Number Placeholder 5"/>
          <p:cNvSpPr>
            <a:spLocks noGrp="1"/>
          </p:cNvSpPr>
          <p:nvPr>
            <p:ph type="sldNum" sz="quarter" idx="4"/>
          </p:nvPr>
        </p:nvSpPr>
        <p:spPr>
          <a:xfrm>
            <a:off x="7315200" y="6416675"/>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3DDEEBA-A52D-49CF-8EE6-A3D78911F150}"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p:txStyles>
    <p:titleStyle>
      <a:lvl1pPr algn="l" rtl="0" eaLnBrk="0" fontAlgn="base" hangingPunct="0">
        <a:spcBef>
          <a:spcPct val="0"/>
        </a:spcBef>
        <a:spcAft>
          <a:spcPct val="0"/>
        </a:spcAft>
        <a:defRPr sz="2800" b="1" kern="1200">
          <a:solidFill>
            <a:srgbClr val="50BBD3"/>
          </a:solidFill>
          <a:latin typeface="+mj-lt"/>
          <a:ea typeface="+mj-ea"/>
          <a:cs typeface="+mj-cs"/>
        </a:defRPr>
      </a:lvl1pPr>
      <a:lvl2pPr algn="l" rtl="0" eaLnBrk="0" fontAlgn="base" hangingPunct="0">
        <a:spcBef>
          <a:spcPct val="0"/>
        </a:spcBef>
        <a:spcAft>
          <a:spcPct val="0"/>
        </a:spcAft>
        <a:defRPr sz="2800" b="1">
          <a:solidFill>
            <a:srgbClr val="50BBD3"/>
          </a:solidFill>
          <a:latin typeface="Arial" charset="0"/>
        </a:defRPr>
      </a:lvl2pPr>
      <a:lvl3pPr algn="l" rtl="0" eaLnBrk="0" fontAlgn="base" hangingPunct="0">
        <a:spcBef>
          <a:spcPct val="0"/>
        </a:spcBef>
        <a:spcAft>
          <a:spcPct val="0"/>
        </a:spcAft>
        <a:defRPr sz="2800" b="1">
          <a:solidFill>
            <a:srgbClr val="50BBD3"/>
          </a:solidFill>
          <a:latin typeface="Arial" charset="0"/>
        </a:defRPr>
      </a:lvl3pPr>
      <a:lvl4pPr algn="l" rtl="0" eaLnBrk="0" fontAlgn="base" hangingPunct="0">
        <a:spcBef>
          <a:spcPct val="0"/>
        </a:spcBef>
        <a:spcAft>
          <a:spcPct val="0"/>
        </a:spcAft>
        <a:defRPr sz="2800" b="1">
          <a:solidFill>
            <a:srgbClr val="50BBD3"/>
          </a:solidFill>
          <a:latin typeface="Arial" charset="0"/>
        </a:defRPr>
      </a:lvl4pPr>
      <a:lvl5pPr algn="l" rtl="0" eaLnBrk="0" fontAlgn="base" hangingPunct="0">
        <a:spcBef>
          <a:spcPct val="0"/>
        </a:spcBef>
        <a:spcAft>
          <a:spcPct val="0"/>
        </a:spcAft>
        <a:defRPr sz="2800" b="1">
          <a:solidFill>
            <a:srgbClr val="50BBD3"/>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50BBD3"/>
        </a:buClr>
        <a:buFont typeface="Arial"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50BBD3"/>
        </a:buClr>
        <a:buFont typeface="Arial"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50BBD3"/>
        </a:buClr>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52400"/>
            <a:ext cx="5867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1430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16675"/>
            <a:ext cx="1371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62464A6-5C58-4B04-AD9B-AADE3FA9FF5A}" type="datetime1">
              <a:rPr lang="en-US">
                <a:solidFill>
                  <a:prstClr val="black">
                    <a:tint val="75000"/>
                  </a:prstClr>
                </a:solidFill>
              </a:rPr>
              <a:pPr>
                <a:defRPr/>
              </a:pPr>
              <a:t>11/12/2014</a:t>
            </a:fld>
            <a:endParaRPr lang="en-US">
              <a:solidFill>
                <a:prstClr val="black">
                  <a:tint val="75000"/>
                </a:prstClr>
              </a:solidFill>
            </a:endParaRPr>
          </a:p>
        </p:txBody>
      </p:sp>
      <p:sp>
        <p:nvSpPr>
          <p:cNvPr id="5" name="Footer Placeholder 4"/>
          <p:cNvSpPr>
            <a:spLocks noGrp="1"/>
          </p:cNvSpPr>
          <p:nvPr>
            <p:ph type="ftr" sz="quarter" idx="3"/>
          </p:nvPr>
        </p:nvSpPr>
        <p:spPr>
          <a:xfrm>
            <a:off x="1828800" y="6416675"/>
            <a:ext cx="5486400" cy="365125"/>
          </a:xfrm>
          <a:prstGeom prst="rect">
            <a:avLst/>
          </a:prstGeom>
        </p:spPr>
        <p:txBody>
          <a:bodyPr vert="horz" lIns="91440" tIns="45720" rIns="91440" bIns="45720" rtlCol="0" anchor="ctr"/>
          <a:lstStyle>
            <a:lvl1pPr algn="l" fontAlgn="auto">
              <a:spcBef>
                <a:spcPts val="0"/>
              </a:spcBef>
              <a:spcAft>
                <a:spcPts val="0"/>
              </a:spcAft>
              <a:defRPr sz="800" b="0">
                <a:solidFill>
                  <a:schemeClr val="tx1">
                    <a:tint val="75000"/>
                  </a:schemeClr>
                </a:solidFill>
                <a:latin typeface="+mn-lt"/>
              </a:defRPr>
            </a:lvl1pPr>
          </a:lstStyle>
          <a:p>
            <a:pPr>
              <a:defRPr/>
            </a:pPr>
            <a:r>
              <a:rPr lang="en-US" b="1" dirty="0">
                <a:solidFill>
                  <a:prstClr val="black">
                    <a:tint val="75000"/>
                  </a:prstClr>
                </a:solidFill>
              </a:rPr>
              <a:t>Snowball Metrics Project Partners</a:t>
            </a:r>
            <a:endParaRPr lang="en-US" dirty="0">
              <a:solidFill>
                <a:prstClr val="black">
                  <a:tint val="75000"/>
                </a:prstClr>
              </a:solidFill>
            </a:endParaRPr>
          </a:p>
          <a:p>
            <a:pPr>
              <a:defRPr/>
            </a:pPr>
            <a:r>
              <a:rPr lang="en-US" sz="700" dirty="0">
                <a:solidFill>
                  <a:prstClr val="black">
                    <a:tint val="75000"/>
                  </a:prstClr>
                </a:solidFill>
              </a:rPr>
              <a:t>University of Oxford, University College London, University of Cambridge, Imperial </a:t>
            </a:r>
            <a:r>
              <a:rPr lang="en-US" sz="700" dirty="0" smtClean="0">
                <a:solidFill>
                  <a:prstClr val="black">
                    <a:tint val="75000"/>
                  </a:prstClr>
                </a:solidFill>
              </a:rPr>
              <a:t>College </a:t>
            </a:r>
            <a:r>
              <a:rPr lang="en-US" sz="700" dirty="0">
                <a:solidFill>
                  <a:prstClr val="black">
                    <a:tint val="75000"/>
                  </a:prstClr>
                </a:solidFill>
              </a:rPr>
              <a:t>London, University of Bristol, University of Leeds, Queen’s University Belfast, University of St. Andrews, Elsevier  *Ordered according to productivity 2011 (data source: Scopus)</a:t>
            </a:r>
            <a:endParaRPr lang="en-US" sz="200" dirty="0">
              <a:solidFill>
                <a:prstClr val="black">
                  <a:tint val="75000"/>
                </a:prstClr>
              </a:solidFill>
            </a:endParaRPr>
          </a:p>
        </p:txBody>
      </p:sp>
      <p:sp>
        <p:nvSpPr>
          <p:cNvPr id="6" name="Slide Number Placeholder 5"/>
          <p:cNvSpPr>
            <a:spLocks noGrp="1"/>
          </p:cNvSpPr>
          <p:nvPr>
            <p:ph type="sldNum" sz="quarter" idx="4"/>
          </p:nvPr>
        </p:nvSpPr>
        <p:spPr>
          <a:xfrm>
            <a:off x="7315200" y="6416675"/>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3DDEEBA-A52D-49CF-8EE6-A3D78911F150}"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p:txStyles>
    <p:titleStyle>
      <a:lvl1pPr algn="l" rtl="0" eaLnBrk="0" fontAlgn="base" hangingPunct="0">
        <a:spcBef>
          <a:spcPct val="0"/>
        </a:spcBef>
        <a:spcAft>
          <a:spcPct val="0"/>
        </a:spcAft>
        <a:defRPr sz="2800" b="1" kern="1200">
          <a:solidFill>
            <a:srgbClr val="50BBD3"/>
          </a:solidFill>
          <a:latin typeface="+mj-lt"/>
          <a:ea typeface="+mj-ea"/>
          <a:cs typeface="+mj-cs"/>
        </a:defRPr>
      </a:lvl1pPr>
      <a:lvl2pPr algn="l" rtl="0" eaLnBrk="0" fontAlgn="base" hangingPunct="0">
        <a:spcBef>
          <a:spcPct val="0"/>
        </a:spcBef>
        <a:spcAft>
          <a:spcPct val="0"/>
        </a:spcAft>
        <a:defRPr sz="2800" b="1">
          <a:solidFill>
            <a:srgbClr val="50BBD3"/>
          </a:solidFill>
          <a:latin typeface="Arial" charset="0"/>
        </a:defRPr>
      </a:lvl2pPr>
      <a:lvl3pPr algn="l" rtl="0" eaLnBrk="0" fontAlgn="base" hangingPunct="0">
        <a:spcBef>
          <a:spcPct val="0"/>
        </a:spcBef>
        <a:spcAft>
          <a:spcPct val="0"/>
        </a:spcAft>
        <a:defRPr sz="2800" b="1">
          <a:solidFill>
            <a:srgbClr val="50BBD3"/>
          </a:solidFill>
          <a:latin typeface="Arial" charset="0"/>
        </a:defRPr>
      </a:lvl3pPr>
      <a:lvl4pPr algn="l" rtl="0" eaLnBrk="0" fontAlgn="base" hangingPunct="0">
        <a:spcBef>
          <a:spcPct val="0"/>
        </a:spcBef>
        <a:spcAft>
          <a:spcPct val="0"/>
        </a:spcAft>
        <a:defRPr sz="2800" b="1">
          <a:solidFill>
            <a:srgbClr val="50BBD3"/>
          </a:solidFill>
          <a:latin typeface="Arial" charset="0"/>
        </a:defRPr>
      </a:lvl4pPr>
      <a:lvl5pPr algn="l" rtl="0" eaLnBrk="0" fontAlgn="base" hangingPunct="0">
        <a:spcBef>
          <a:spcPct val="0"/>
        </a:spcBef>
        <a:spcAft>
          <a:spcPct val="0"/>
        </a:spcAft>
        <a:defRPr sz="2800" b="1">
          <a:solidFill>
            <a:srgbClr val="50BBD3"/>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50BBD3"/>
        </a:buClr>
        <a:buFont typeface="Arial"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50BBD3"/>
        </a:buClr>
        <a:buFont typeface="Arial"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50BBD3"/>
        </a:buClr>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52400"/>
            <a:ext cx="5867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1430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16675"/>
            <a:ext cx="1371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62464A6-5C58-4B04-AD9B-AADE3FA9FF5A}" type="datetime1">
              <a:rPr lang="en-US">
                <a:solidFill>
                  <a:prstClr val="black">
                    <a:tint val="75000"/>
                  </a:prstClr>
                </a:solidFill>
              </a:rPr>
              <a:pPr>
                <a:defRPr/>
              </a:pPr>
              <a:t>11/12/2014</a:t>
            </a:fld>
            <a:endParaRPr lang="en-US">
              <a:solidFill>
                <a:prstClr val="black">
                  <a:tint val="75000"/>
                </a:prstClr>
              </a:solidFill>
            </a:endParaRPr>
          </a:p>
        </p:txBody>
      </p:sp>
      <p:sp>
        <p:nvSpPr>
          <p:cNvPr id="5" name="Footer Placeholder 4"/>
          <p:cNvSpPr>
            <a:spLocks noGrp="1"/>
          </p:cNvSpPr>
          <p:nvPr>
            <p:ph type="ftr" sz="quarter" idx="3"/>
          </p:nvPr>
        </p:nvSpPr>
        <p:spPr>
          <a:xfrm>
            <a:off x="1828800" y="6416675"/>
            <a:ext cx="5486400" cy="365125"/>
          </a:xfrm>
          <a:prstGeom prst="rect">
            <a:avLst/>
          </a:prstGeom>
        </p:spPr>
        <p:txBody>
          <a:bodyPr vert="horz" lIns="91440" tIns="45720" rIns="91440" bIns="45720" rtlCol="0" anchor="ctr"/>
          <a:lstStyle>
            <a:lvl1pPr algn="l" fontAlgn="auto">
              <a:spcBef>
                <a:spcPts val="0"/>
              </a:spcBef>
              <a:spcAft>
                <a:spcPts val="0"/>
              </a:spcAft>
              <a:defRPr sz="800" b="0">
                <a:solidFill>
                  <a:schemeClr val="tx1">
                    <a:tint val="75000"/>
                  </a:schemeClr>
                </a:solidFill>
                <a:latin typeface="+mn-lt"/>
              </a:defRPr>
            </a:lvl1pPr>
          </a:lstStyle>
          <a:p>
            <a:pPr>
              <a:defRPr/>
            </a:pPr>
            <a:r>
              <a:rPr lang="en-US" b="1" dirty="0">
                <a:solidFill>
                  <a:prstClr val="black">
                    <a:tint val="75000"/>
                  </a:prstClr>
                </a:solidFill>
              </a:rPr>
              <a:t>Snowball Metrics Project Partners</a:t>
            </a:r>
            <a:endParaRPr lang="en-US" dirty="0">
              <a:solidFill>
                <a:prstClr val="black">
                  <a:tint val="75000"/>
                </a:prstClr>
              </a:solidFill>
            </a:endParaRPr>
          </a:p>
          <a:p>
            <a:pPr>
              <a:defRPr/>
            </a:pPr>
            <a:r>
              <a:rPr lang="en-US" sz="700" dirty="0">
                <a:solidFill>
                  <a:prstClr val="black">
                    <a:tint val="75000"/>
                  </a:prstClr>
                </a:solidFill>
              </a:rPr>
              <a:t>University of Oxford, University College London, University of Cambridge, Imperial </a:t>
            </a:r>
            <a:r>
              <a:rPr lang="en-US" sz="700" dirty="0" smtClean="0">
                <a:solidFill>
                  <a:prstClr val="black">
                    <a:tint val="75000"/>
                  </a:prstClr>
                </a:solidFill>
              </a:rPr>
              <a:t>College </a:t>
            </a:r>
            <a:r>
              <a:rPr lang="en-US" sz="700" dirty="0">
                <a:solidFill>
                  <a:prstClr val="black">
                    <a:tint val="75000"/>
                  </a:prstClr>
                </a:solidFill>
              </a:rPr>
              <a:t>London, University of Bristol, University of Leeds, Queen’s University Belfast, University of St. Andrews, Elsevier  *Ordered according to productivity 2011 (data source: Scopus)</a:t>
            </a:r>
            <a:endParaRPr lang="en-US" sz="200" dirty="0">
              <a:solidFill>
                <a:prstClr val="black">
                  <a:tint val="75000"/>
                </a:prstClr>
              </a:solidFill>
            </a:endParaRPr>
          </a:p>
        </p:txBody>
      </p:sp>
      <p:sp>
        <p:nvSpPr>
          <p:cNvPr id="6" name="Slide Number Placeholder 5"/>
          <p:cNvSpPr>
            <a:spLocks noGrp="1"/>
          </p:cNvSpPr>
          <p:nvPr>
            <p:ph type="sldNum" sz="quarter" idx="4"/>
          </p:nvPr>
        </p:nvSpPr>
        <p:spPr>
          <a:xfrm>
            <a:off x="7315200" y="6416675"/>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3DDEEBA-A52D-49CF-8EE6-A3D78911F150}"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p:txStyles>
    <p:titleStyle>
      <a:lvl1pPr algn="l" rtl="0" eaLnBrk="0" fontAlgn="base" hangingPunct="0">
        <a:spcBef>
          <a:spcPct val="0"/>
        </a:spcBef>
        <a:spcAft>
          <a:spcPct val="0"/>
        </a:spcAft>
        <a:defRPr sz="2800" b="1" kern="1200">
          <a:solidFill>
            <a:srgbClr val="50BBD3"/>
          </a:solidFill>
          <a:latin typeface="+mj-lt"/>
          <a:ea typeface="+mj-ea"/>
          <a:cs typeface="+mj-cs"/>
        </a:defRPr>
      </a:lvl1pPr>
      <a:lvl2pPr algn="l" rtl="0" eaLnBrk="0" fontAlgn="base" hangingPunct="0">
        <a:spcBef>
          <a:spcPct val="0"/>
        </a:spcBef>
        <a:spcAft>
          <a:spcPct val="0"/>
        </a:spcAft>
        <a:defRPr sz="2800" b="1">
          <a:solidFill>
            <a:srgbClr val="50BBD3"/>
          </a:solidFill>
          <a:latin typeface="Arial" charset="0"/>
        </a:defRPr>
      </a:lvl2pPr>
      <a:lvl3pPr algn="l" rtl="0" eaLnBrk="0" fontAlgn="base" hangingPunct="0">
        <a:spcBef>
          <a:spcPct val="0"/>
        </a:spcBef>
        <a:spcAft>
          <a:spcPct val="0"/>
        </a:spcAft>
        <a:defRPr sz="2800" b="1">
          <a:solidFill>
            <a:srgbClr val="50BBD3"/>
          </a:solidFill>
          <a:latin typeface="Arial" charset="0"/>
        </a:defRPr>
      </a:lvl3pPr>
      <a:lvl4pPr algn="l" rtl="0" eaLnBrk="0" fontAlgn="base" hangingPunct="0">
        <a:spcBef>
          <a:spcPct val="0"/>
        </a:spcBef>
        <a:spcAft>
          <a:spcPct val="0"/>
        </a:spcAft>
        <a:defRPr sz="2800" b="1">
          <a:solidFill>
            <a:srgbClr val="50BBD3"/>
          </a:solidFill>
          <a:latin typeface="Arial" charset="0"/>
        </a:defRPr>
      </a:lvl4pPr>
      <a:lvl5pPr algn="l" rtl="0" eaLnBrk="0" fontAlgn="base" hangingPunct="0">
        <a:spcBef>
          <a:spcPct val="0"/>
        </a:spcBef>
        <a:spcAft>
          <a:spcPct val="0"/>
        </a:spcAft>
        <a:defRPr sz="2800" b="1">
          <a:solidFill>
            <a:srgbClr val="50BBD3"/>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50BBD3"/>
        </a:buClr>
        <a:buFont typeface="Arial"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50BBD3"/>
        </a:buClr>
        <a:buFont typeface="Arial"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50BBD3"/>
        </a:buClr>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52400"/>
            <a:ext cx="5867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1430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16675"/>
            <a:ext cx="1371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62464A6-5C58-4B04-AD9B-AADE3FA9FF5A}" type="datetime1">
              <a:rPr lang="en-US">
                <a:solidFill>
                  <a:prstClr val="black">
                    <a:tint val="75000"/>
                  </a:prstClr>
                </a:solidFill>
              </a:rPr>
              <a:pPr>
                <a:defRPr/>
              </a:pPr>
              <a:t>11/12/2014</a:t>
            </a:fld>
            <a:endParaRPr lang="en-US">
              <a:solidFill>
                <a:prstClr val="black">
                  <a:tint val="75000"/>
                </a:prstClr>
              </a:solidFill>
            </a:endParaRPr>
          </a:p>
        </p:txBody>
      </p:sp>
      <p:sp>
        <p:nvSpPr>
          <p:cNvPr id="5" name="Footer Placeholder 4"/>
          <p:cNvSpPr>
            <a:spLocks noGrp="1"/>
          </p:cNvSpPr>
          <p:nvPr>
            <p:ph type="ftr" sz="quarter" idx="3"/>
          </p:nvPr>
        </p:nvSpPr>
        <p:spPr>
          <a:xfrm>
            <a:off x="1828800" y="6416675"/>
            <a:ext cx="5486400" cy="365125"/>
          </a:xfrm>
          <a:prstGeom prst="rect">
            <a:avLst/>
          </a:prstGeom>
        </p:spPr>
        <p:txBody>
          <a:bodyPr vert="horz" lIns="91440" tIns="45720" rIns="91440" bIns="45720" rtlCol="0" anchor="ctr"/>
          <a:lstStyle>
            <a:lvl1pPr algn="l" fontAlgn="auto">
              <a:spcBef>
                <a:spcPts val="0"/>
              </a:spcBef>
              <a:spcAft>
                <a:spcPts val="0"/>
              </a:spcAft>
              <a:defRPr sz="800" b="0">
                <a:solidFill>
                  <a:schemeClr val="tx1">
                    <a:tint val="75000"/>
                  </a:schemeClr>
                </a:solidFill>
                <a:latin typeface="+mn-lt"/>
              </a:defRPr>
            </a:lvl1pPr>
          </a:lstStyle>
          <a:p>
            <a:pPr>
              <a:defRPr/>
            </a:pPr>
            <a:r>
              <a:rPr lang="en-US" b="1" dirty="0">
                <a:solidFill>
                  <a:prstClr val="black">
                    <a:tint val="75000"/>
                  </a:prstClr>
                </a:solidFill>
              </a:rPr>
              <a:t>Snowball Metrics Project Partners</a:t>
            </a:r>
            <a:endParaRPr lang="en-US" dirty="0">
              <a:solidFill>
                <a:prstClr val="black">
                  <a:tint val="75000"/>
                </a:prstClr>
              </a:solidFill>
            </a:endParaRPr>
          </a:p>
          <a:p>
            <a:pPr>
              <a:defRPr/>
            </a:pPr>
            <a:r>
              <a:rPr lang="en-US" sz="700" dirty="0">
                <a:solidFill>
                  <a:prstClr val="black">
                    <a:tint val="75000"/>
                  </a:prstClr>
                </a:solidFill>
              </a:rPr>
              <a:t>University of Oxford, University College London, University of Cambridge, Imperial </a:t>
            </a:r>
            <a:r>
              <a:rPr lang="en-US" sz="700" dirty="0" smtClean="0">
                <a:solidFill>
                  <a:prstClr val="black">
                    <a:tint val="75000"/>
                  </a:prstClr>
                </a:solidFill>
              </a:rPr>
              <a:t>College </a:t>
            </a:r>
            <a:r>
              <a:rPr lang="en-US" sz="700" dirty="0">
                <a:solidFill>
                  <a:prstClr val="black">
                    <a:tint val="75000"/>
                  </a:prstClr>
                </a:solidFill>
              </a:rPr>
              <a:t>London, University of Bristol, University of Leeds, Queen’s University Belfast, University of St. Andrews, Elsevier  *Ordered according to productivity 2011 (data source: Scopus)</a:t>
            </a:r>
            <a:endParaRPr lang="en-US" sz="200" dirty="0">
              <a:solidFill>
                <a:prstClr val="black">
                  <a:tint val="75000"/>
                </a:prstClr>
              </a:solidFill>
            </a:endParaRPr>
          </a:p>
        </p:txBody>
      </p:sp>
      <p:sp>
        <p:nvSpPr>
          <p:cNvPr id="6" name="Slide Number Placeholder 5"/>
          <p:cNvSpPr>
            <a:spLocks noGrp="1"/>
          </p:cNvSpPr>
          <p:nvPr>
            <p:ph type="sldNum" sz="quarter" idx="4"/>
          </p:nvPr>
        </p:nvSpPr>
        <p:spPr>
          <a:xfrm>
            <a:off x="7315200" y="6416675"/>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3DDEEBA-A52D-49CF-8EE6-A3D78911F150}"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p:txStyles>
    <p:titleStyle>
      <a:lvl1pPr algn="l" rtl="0" eaLnBrk="0" fontAlgn="base" hangingPunct="0">
        <a:spcBef>
          <a:spcPct val="0"/>
        </a:spcBef>
        <a:spcAft>
          <a:spcPct val="0"/>
        </a:spcAft>
        <a:defRPr sz="2800" b="1" kern="1200">
          <a:solidFill>
            <a:srgbClr val="50BBD3"/>
          </a:solidFill>
          <a:latin typeface="+mj-lt"/>
          <a:ea typeface="+mj-ea"/>
          <a:cs typeface="+mj-cs"/>
        </a:defRPr>
      </a:lvl1pPr>
      <a:lvl2pPr algn="l" rtl="0" eaLnBrk="0" fontAlgn="base" hangingPunct="0">
        <a:spcBef>
          <a:spcPct val="0"/>
        </a:spcBef>
        <a:spcAft>
          <a:spcPct val="0"/>
        </a:spcAft>
        <a:defRPr sz="2800" b="1">
          <a:solidFill>
            <a:srgbClr val="50BBD3"/>
          </a:solidFill>
          <a:latin typeface="Arial" charset="0"/>
        </a:defRPr>
      </a:lvl2pPr>
      <a:lvl3pPr algn="l" rtl="0" eaLnBrk="0" fontAlgn="base" hangingPunct="0">
        <a:spcBef>
          <a:spcPct val="0"/>
        </a:spcBef>
        <a:spcAft>
          <a:spcPct val="0"/>
        </a:spcAft>
        <a:defRPr sz="2800" b="1">
          <a:solidFill>
            <a:srgbClr val="50BBD3"/>
          </a:solidFill>
          <a:latin typeface="Arial" charset="0"/>
        </a:defRPr>
      </a:lvl3pPr>
      <a:lvl4pPr algn="l" rtl="0" eaLnBrk="0" fontAlgn="base" hangingPunct="0">
        <a:spcBef>
          <a:spcPct val="0"/>
        </a:spcBef>
        <a:spcAft>
          <a:spcPct val="0"/>
        </a:spcAft>
        <a:defRPr sz="2800" b="1">
          <a:solidFill>
            <a:srgbClr val="50BBD3"/>
          </a:solidFill>
          <a:latin typeface="Arial" charset="0"/>
        </a:defRPr>
      </a:lvl4pPr>
      <a:lvl5pPr algn="l" rtl="0" eaLnBrk="0" fontAlgn="base" hangingPunct="0">
        <a:spcBef>
          <a:spcPct val="0"/>
        </a:spcBef>
        <a:spcAft>
          <a:spcPct val="0"/>
        </a:spcAft>
        <a:defRPr sz="2800" b="1">
          <a:solidFill>
            <a:srgbClr val="50BBD3"/>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50BBD3"/>
        </a:buClr>
        <a:buFont typeface="Arial"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50BBD3"/>
        </a:buClr>
        <a:buFont typeface="Arial"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50BBD3"/>
        </a:buClr>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52400"/>
            <a:ext cx="5867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1430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16675"/>
            <a:ext cx="1371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62464A6-5C58-4B04-AD9B-AADE3FA9FF5A}" type="datetime1">
              <a:rPr lang="en-US">
                <a:solidFill>
                  <a:prstClr val="black">
                    <a:tint val="75000"/>
                  </a:prstClr>
                </a:solidFill>
              </a:rPr>
              <a:pPr>
                <a:defRPr/>
              </a:pPr>
              <a:t>11/12/2014</a:t>
            </a:fld>
            <a:endParaRPr lang="en-US">
              <a:solidFill>
                <a:prstClr val="black">
                  <a:tint val="75000"/>
                </a:prstClr>
              </a:solidFill>
            </a:endParaRPr>
          </a:p>
        </p:txBody>
      </p:sp>
      <p:sp>
        <p:nvSpPr>
          <p:cNvPr id="5" name="Footer Placeholder 4"/>
          <p:cNvSpPr>
            <a:spLocks noGrp="1"/>
          </p:cNvSpPr>
          <p:nvPr>
            <p:ph type="ftr" sz="quarter" idx="3"/>
          </p:nvPr>
        </p:nvSpPr>
        <p:spPr>
          <a:xfrm>
            <a:off x="1828800" y="6416675"/>
            <a:ext cx="5486400" cy="365125"/>
          </a:xfrm>
          <a:prstGeom prst="rect">
            <a:avLst/>
          </a:prstGeom>
        </p:spPr>
        <p:txBody>
          <a:bodyPr vert="horz" lIns="91440" tIns="45720" rIns="91440" bIns="45720" rtlCol="0" anchor="ctr"/>
          <a:lstStyle>
            <a:lvl1pPr algn="l" fontAlgn="auto">
              <a:spcBef>
                <a:spcPts val="0"/>
              </a:spcBef>
              <a:spcAft>
                <a:spcPts val="0"/>
              </a:spcAft>
              <a:defRPr sz="800" b="0">
                <a:solidFill>
                  <a:schemeClr val="tx1">
                    <a:tint val="75000"/>
                  </a:schemeClr>
                </a:solidFill>
                <a:latin typeface="+mn-lt"/>
              </a:defRPr>
            </a:lvl1pPr>
          </a:lstStyle>
          <a:p>
            <a:pPr>
              <a:defRPr/>
            </a:pPr>
            <a:r>
              <a:rPr lang="en-US" b="1" dirty="0">
                <a:solidFill>
                  <a:prstClr val="black">
                    <a:tint val="75000"/>
                  </a:prstClr>
                </a:solidFill>
              </a:rPr>
              <a:t>Snowball Metrics Project Partners</a:t>
            </a:r>
            <a:endParaRPr lang="en-US" dirty="0">
              <a:solidFill>
                <a:prstClr val="black">
                  <a:tint val="75000"/>
                </a:prstClr>
              </a:solidFill>
            </a:endParaRPr>
          </a:p>
          <a:p>
            <a:pPr>
              <a:defRPr/>
            </a:pPr>
            <a:r>
              <a:rPr lang="en-US" sz="700" dirty="0">
                <a:solidFill>
                  <a:prstClr val="black">
                    <a:tint val="75000"/>
                  </a:prstClr>
                </a:solidFill>
              </a:rPr>
              <a:t>University of Oxford, University College London, University of Cambridge, Imperial </a:t>
            </a:r>
            <a:r>
              <a:rPr lang="en-US" sz="700" dirty="0" smtClean="0">
                <a:solidFill>
                  <a:prstClr val="black">
                    <a:tint val="75000"/>
                  </a:prstClr>
                </a:solidFill>
              </a:rPr>
              <a:t>College </a:t>
            </a:r>
            <a:r>
              <a:rPr lang="en-US" sz="700" dirty="0">
                <a:solidFill>
                  <a:prstClr val="black">
                    <a:tint val="75000"/>
                  </a:prstClr>
                </a:solidFill>
              </a:rPr>
              <a:t>London, University of Bristol, University of Leeds, Queen’s University Belfast, University of St. Andrews, Elsevier  *Ordered according to productivity 2011 (data source: Scopus)</a:t>
            </a:r>
            <a:endParaRPr lang="en-US" sz="200" dirty="0">
              <a:solidFill>
                <a:prstClr val="black">
                  <a:tint val="75000"/>
                </a:prstClr>
              </a:solidFill>
            </a:endParaRPr>
          </a:p>
        </p:txBody>
      </p:sp>
      <p:sp>
        <p:nvSpPr>
          <p:cNvPr id="6" name="Slide Number Placeholder 5"/>
          <p:cNvSpPr>
            <a:spLocks noGrp="1"/>
          </p:cNvSpPr>
          <p:nvPr>
            <p:ph type="sldNum" sz="quarter" idx="4"/>
          </p:nvPr>
        </p:nvSpPr>
        <p:spPr>
          <a:xfrm>
            <a:off x="7315200" y="6416675"/>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3DDEEBA-A52D-49CF-8EE6-A3D78911F150}"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p:txStyles>
    <p:titleStyle>
      <a:lvl1pPr algn="l" rtl="0" eaLnBrk="0" fontAlgn="base" hangingPunct="0">
        <a:spcBef>
          <a:spcPct val="0"/>
        </a:spcBef>
        <a:spcAft>
          <a:spcPct val="0"/>
        </a:spcAft>
        <a:defRPr sz="2800" b="1" kern="1200">
          <a:solidFill>
            <a:srgbClr val="50BBD3"/>
          </a:solidFill>
          <a:latin typeface="+mj-lt"/>
          <a:ea typeface="+mj-ea"/>
          <a:cs typeface="+mj-cs"/>
        </a:defRPr>
      </a:lvl1pPr>
      <a:lvl2pPr algn="l" rtl="0" eaLnBrk="0" fontAlgn="base" hangingPunct="0">
        <a:spcBef>
          <a:spcPct val="0"/>
        </a:spcBef>
        <a:spcAft>
          <a:spcPct val="0"/>
        </a:spcAft>
        <a:defRPr sz="2800" b="1">
          <a:solidFill>
            <a:srgbClr val="50BBD3"/>
          </a:solidFill>
          <a:latin typeface="Arial" charset="0"/>
        </a:defRPr>
      </a:lvl2pPr>
      <a:lvl3pPr algn="l" rtl="0" eaLnBrk="0" fontAlgn="base" hangingPunct="0">
        <a:spcBef>
          <a:spcPct val="0"/>
        </a:spcBef>
        <a:spcAft>
          <a:spcPct val="0"/>
        </a:spcAft>
        <a:defRPr sz="2800" b="1">
          <a:solidFill>
            <a:srgbClr val="50BBD3"/>
          </a:solidFill>
          <a:latin typeface="Arial" charset="0"/>
        </a:defRPr>
      </a:lvl3pPr>
      <a:lvl4pPr algn="l" rtl="0" eaLnBrk="0" fontAlgn="base" hangingPunct="0">
        <a:spcBef>
          <a:spcPct val="0"/>
        </a:spcBef>
        <a:spcAft>
          <a:spcPct val="0"/>
        </a:spcAft>
        <a:defRPr sz="2800" b="1">
          <a:solidFill>
            <a:srgbClr val="50BBD3"/>
          </a:solidFill>
          <a:latin typeface="Arial" charset="0"/>
        </a:defRPr>
      </a:lvl4pPr>
      <a:lvl5pPr algn="l" rtl="0" eaLnBrk="0" fontAlgn="base" hangingPunct="0">
        <a:spcBef>
          <a:spcPct val="0"/>
        </a:spcBef>
        <a:spcAft>
          <a:spcPct val="0"/>
        </a:spcAft>
        <a:defRPr sz="2800" b="1">
          <a:solidFill>
            <a:srgbClr val="50BBD3"/>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50BBD3"/>
        </a:buClr>
        <a:buFont typeface="Arial"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50BBD3"/>
        </a:buClr>
        <a:buFont typeface="Arial"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50BBD3"/>
        </a:buClr>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a:t>
            </a:r>
          </a:p>
        </p:txBody>
      </p:sp>
      <p:sp>
        <p:nvSpPr>
          <p:cNvPr id="1027" name="Text Placeholder 2"/>
          <p:cNvSpPr>
            <a:spLocks noGrp="1"/>
          </p:cNvSpPr>
          <p:nvPr>
            <p:ph type="body" idx="1"/>
          </p:nvPr>
        </p:nvSpPr>
        <p:spPr bwMode="auto">
          <a:xfrm>
            <a:off x="457200" y="1447800"/>
            <a:ext cx="82296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 name="Slide Number Placeholder 5"/>
          <p:cNvSpPr>
            <a:spLocks noGrp="1"/>
          </p:cNvSpPr>
          <p:nvPr>
            <p:ph type="sldNum" sz="quarter" idx="4"/>
          </p:nvPr>
        </p:nvSpPr>
        <p:spPr>
          <a:xfrm>
            <a:off x="7315200" y="6416675"/>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7AF33CC0-68B0-4FD2-8847-CF47E5BC56FF}"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eaLnBrk="0" fontAlgn="base" hangingPunct="0">
        <a:spcBef>
          <a:spcPct val="0"/>
        </a:spcBef>
        <a:spcAft>
          <a:spcPct val="0"/>
        </a:spcAft>
        <a:defRPr sz="3600" b="1" kern="1200">
          <a:solidFill>
            <a:srgbClr val="50BBD3"/>
          </a:solidFill>
          <a:latin typeface="+mj-lt"/>
          <a:ea typeface="+mj-ea"/>
          <a:cs typeface="+mj-cs"/>
        </a:defRPr>
      </a:lvl1pPr>
      <a:lvl2pPr algn="l" rtl="0" eaLnBrk="0" fontAlgn="base" hangingPunct="0">
        <a:spcBef>
          <a:spcPct val="0"/>
        </a:spcBef>
        <a:spcAft>
          <a:spcPct val="0"/>
        </a:spcAft>
        <a:defRPr sz="3600" b="1">
          <a:solidFill>
            <a:srgbClr val="50BBD3"/>
          </a:solidFill>
          <a:latin typeface="Arial" charset="0"/>
        </a:defRPr>
      </a:lvl2pPr>
      <a:lvl3pPr algn="l" rtl="0" eaLnBrk="0" fontAlgn="base" hangingPunct="0">
        <a:spcBef>
          <a:spcPct val="0"/>
        </a:spcBef>
        <a:spcAft>
          <a:spcPct val="0"/>
        </a:spcAft>
        <a:defRPr sz="3600" b="1">
          <a:solidFill>
            <a:srgbClr val="50BBD3"/>
          </a:solidFill>
          <a:latin typeface="Arial" charset="0"/>
        </a:defRPr>
      </a:lvl3pPr>
      <a:lvl4pPr algn="l" rtl="0" eaLnBrk="0" fontAlgn="base" hangingPunct="0">
        <a:spcBef>
          <a:spcPct val="0"/>
        </a:spcBef>
        <a:spcAft>
          <a:spcPct val="0"/>
        </a:spcAft>
        <a:defRPr sz="3600" b="1">
          <a:solidFill>
            <a:srgbClr val="50BBD3"/>
          </a:solidFill>
          <a:latin typeface="Arial" charset="0"/>
        </a:defRPr>
      </a:lvl4pPr>
      <a:lvl5pPr algn="l" rtl="0" eaLnBrk="0" fontAlgn="base" hangingPunct="0">
        <a:spcBef>
          <a:spcPct val="0"/>
        </a:spcBef>
        <a:spcAft>
          <a:spcPct val="0"/>
        </a:spcAft>
        <a:defRPr sz="3600" b="1">
          <a:solidFill>
            <a:srgbClr val="50BBD3"/>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50BBD3"/>
        </a:buClr>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50BBD3"/>
        </a:buClr>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50BBD3"/>
        </a:buClr>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a:t>
            </a:r>
          </a:p>
        </p:txBody>
      </p:sp>
      <p:sp>
        <p:nvSpPr>
          <p:cNvPr id="1027" name="Text Placeholder 2"/>
          <p:cNvSpPr>
            <a:spLocks noGrp="1"/>
          </p:cNvSpPr>
          <p:nvPr>
            <p:ph type="body" idx="1"/>
          </p:nvPr>
        </p:nvSpPr>
        <p:spPr bwMode="auto">
          <a:xfrm>
            <a:off x="457200" y="1447800"/>
            <a:ext cx="82296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 name="Slide Number Placeholder 5"/>
          <p:cNvSpPr>
            <a:spLocks noGrp="1"/>
          </p:cNvSpPr>
          <p:nvPr>
            <p:ph type="sldNum" sz="quarter" idx="4"/>
          </p:nvPr>
        </p:nvSpPr>
        <p:spPr>
          <a:xfrm>
            <a:off x="7315200" y="6416675"/>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7AF33CC0-68B0-4FD2-8847-CF47E5BC56FF}"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eaLnBrk="0" fontAlgn="base" hangingPunct="0">
        <a:spcBef>
          <a:spcPct val="0"/>
        </a:spcBef>
        <a:spcAft>
          <a:spcPct val="0"/>
        </a:spcAft>
        <a:defRPr sz="3600" b="1" kern="1200">
          <a:solidFill>
            <a:srgbClr val="50BBD3"/>
          </a:solidFill>
          <a:latin typeface="+mj-lt"/>
          <a:ea typeface="+mj-ea"/>
          <a:cs typeface="+mj-cs"/>
        </a:defRPr>
      </a:lvl1pPr>
      <a:lvl2pPr algn="l" rtl="0" eaLnBrk="0" fontAlgn="base" hangingPunct="0">
        <a:spcBef>
          <a:spcPct val="0"/>
        </a:spcBef>
        <a:spcAft>
          <a:spcPct val="0"/>
        </a:spcAft>
        <a:defRPr sz="3600" b="1">
          <a:solidFill>
            <a:srgbClr val="50BBD3"/>
          </a:solidFill>
          <a:latin typeface="Arial" charset="0"/>
        </a:defRPr>
      </a:lvl2pPr>
      <a:lvl3pPr algn="l" rtl="0" eaLnBrk="0" fontAlgn="base" hangingPunct="0">
        <a:spcBef>
          <a:spcPct val="0"/>
        </a:spcBef>
        <a:spcAft>
          <a:spcPct val="0"/>
        </a:spcAft>
        <a:defRPr sz="3600" b="1">
          <a:solidFill>
            <a:srgbClr val="50BBD3"/>
          </a:solidFill>
          <a:latin typeface="Arial" charset="0"/>
        </a:defRPr>
      </a:lvl3pPr>
      <a:lvl4pPr algn="l" rtl="0" eaLnBrk="0" fontAlgn="base" hangingPunct="0">
        <a:spcBef>
          <a:spcPct val="0"/>
        </a:spcBef>
        <a:spcAft>
          <a:spcPct val="0"/>
        </a:spcAft>
        <a:defRPr sz="3600" b="1">
          <a:solidFill>
            <a:srgbClr val="50BBD3"/>
          </a:solidFill>
          <a:latin typeface="Arial" charset="0"/>
        </a:defRPr>
      </a:lvl4pPr>
      <a:lvl5pPr algn="l" rtl="0" eaLnBrk="0" fontAlgn="base" hangingPunct="0">
        <a:spcBef>
          <a:spcPct val="0"/>
        </a:spcBef>
        <a:spcAft>
          <a:spcPct val="0"/>
        </a:spcAft>
        <a:defRPr sz="3600" b="1">
          <a:solidFill>
            <a:srgbClr val="50BBD3"/>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50BBD3"/>
        </a:buClr>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50BBD3"/>
        </a:buClr>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50BBD3"/>
        </a:buClr>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52400"/>
            <a:ext cx="5867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1430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16675"/>
            <a:ext cx="1371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62464A6-5C58-4B04-AD9B-AADE3FA9FF5A}" type="datetime1">
              <a:rPr lang="en-US">
                <a:solidFill>
                  <a:prstClr val="black">
                    <a:tint val="75000"/>
                  </a:prstClr>
                </a:solidFill>
              </a:rPr>
              <a:pPr>
                <a:defRPr/>
              </a:pPr>
              <a:t>11/12/2014</a:t>
            </a:fld>
            <a:endParaRPr lang="en-US">
              <a:solidFill>
                <a:prstClr val="black">
                  <a:tint val="75000"/>
                </a:prstClr>
              </a:solidFill>
            </a:endParaRPr>
          </a:p>
        </p:txBody>
      </p:sp>
      <p:sp>
        <p:nvSpPr>
          <p:cNvPr id="5" name="Footer Placeholder 4"/>
          <p:cNvSpPr>
            <a:spLocks noGrp="1"/>
          </p:cNvSpPr>
          <p:nvPr>
            <p:ph type="ftr" sz="quarter" idx="3"/>
          </p:nvPr>
        </p:nvSpPr>
        <p:spPr>
          <a:xfrm>
            <a:off x="1828800" y="6416675"/>
            <a:ext cx="5486400" cy="365125"/>
          </a:xfrm>
          <a:prstGeom prst="rect">
            <a:avLst/>
          </a:prstGeom>
        </p:spPr>
        <p:txBody>
          <a:bodyPr vert="horz" lIns="91440" tIns="45720" rIns="91440" bIns="45720" rtlCol="0" anchor="ctr"/>
          <a:lstStyle>
            <a:lvl1pPr algn="l" fontAlgn="auto">
              <a:spcBef>
                <a:spcPts val="0"/>
              </a:spcBef>
              <a:spcAft>
                <a:spcPts val="0"/>
              </a:spcAft>
              <a:defRPr sz="800" b="0">
                <a:solidFill>
                  <a:schemeClr val="tx1">
                    <a:tint val="75000"/>
                  </a:schemeClr>
                </a:solidFill>
                <a:latin typeface="+mn-lt"/>
              </a:defRPr>
            </a:lvl1pPr>
          </a:lstStyle>
          <a:p>
            <a:pPr>
              <a:defRPr/>
            </a:pPr>
            <a:r>
              <a:rPr lang="en-US" b="1" dirty="0">
                <a:solidFill>
                  <a:prstClr val="black">
                    <a:tint val="75000"/>
                  </a:prstClr>
                </a:solidFill>
              </a:rPr>
              <a:t>Snowball Metrics Project Partners</a:t>
            </a:r>
            <a:endParaRPr lang="en-US" dirty="0">
              <a:solidFill>
                <a:prstClr val="black">
                  <a:tint val="75000"/>
                </a:prstClr>
              </a:solidFill>
            </a:endParaRPr>
          </a:p>
          <a:p>
            <a:pPr>
              <a:defRPr/>
            </a:pPr>
            <a:r>
              <a:rPr lang="en-US" sz="700" dirty="0">
                <a:solidFill>
                  <a:prstClr val="black">
                    <a:tint val="75000"/>
                  </a:prstClr>
                </a:solidFill>
              </a:rPr>
              <a:t>University of Oxford, University College London, University of Cambridge, Imperial </a:t>
            </a:r>
            <a:r>
              <a:rPr lang="en-US" sz="700" dirty="0" smtClean="0">
                <a:solidFill>
                  <a:prstClr val="black">
                    <a:tint val="75000"/>
                  </a:prstClr>
                </a:solidFill>
              </a:rPr>
              <a:t>College </a:t>
            </a:r>
            <a:r>
              <a:rPr lang="en-US" sz="700" dirty="0">
                <a:solidFill>
                  <a:prstClr val="black">
                    <a:tint val="75000"/>
                  </a:prstClr>
                </a:solidFill>
              </a:rPr>
              <a:t>London, University of Bristol, University of Leeds, Queen’s University Belfast, University of St. Andrews, Elsevier  *Ordered according to productivity 2011 (data source: Scopus)</a:t>
            </a:r>
            <a:endParaRPr lang="en-US" sz="200" dirty="0">
              <a:solidFill>
                <a:prstClr val="black">
                  <a:tint val="75000"/>
                </a:prstClr>
              </a:solidFill>
            </a:endParaRPr>
          </a:p>
        </p:txBody>
      </p:sp>
      <p:sp>
        <p:nvSpPr>
          <p:cNvPr id="6" name="Slide Number Placeholder 5"/>
          <p:cNvSpPr>
            <a:spLocks noGrp="1"/>
          </p:cNvSpPr>
          <p:nvPr>
            <p:ph type="sldNum" sz="quarter" idx="4"/>
          </p:nvPr>
        </p:nvSpPr>
        <p:spPr>
          <a:xfrm>
            <a:off x="7315200" y="6416675"/>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3DDEEBA-A52D-49CF-8EE6-A3D78911F150}"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55" r:id="rId1"/>
  </p:sldLayoutIdLst>
  <p:timing>
    <p:tnLst>
      <p:par>
        <p:cTn id="1" dur="indefinite" restart="never" nodeType="tmRoot"/>
      </p:par>
    </p:tnLst>
  </p:timing>
  <p:hf hdr="0"/>
  <p:txStyles>
    <p:titleStyle>
      <a:lvl1pPr algn="l" rtl="0" eaLnBrk="0" fontAlgn="base" hangingPunct="0">
        <a:spcBef>
          <a:spcPct val="0"/>
        </a:spcBef>
        <a:spcAft>
          <a:spcPct val="0"/>
        </a:spcAft>
        <a:defRPr sz="2800" b="1" kern="1200">
          <a:solidFill>
            <a:srgbClr val="50BBD3"/>
          </a:solidFill>
          <a:latin typeface="+mj-lt"/>
          <a:ea typeface="+mj-ea"/>
          <a:cs typeface="+mj-cs"/>
        </a:defRPr>
      </a:lvl1pPr>
      <a:lvl2pPr algn="l" rtl="0" eaLnBrk="0" fontAlgn="base" hangingPunct="0">
        <a:spcBef>
          <a:spcPct val="0"/>
        </a:spcBef>
        <a:spcAft>
          <a:spcPct val="0"/>
        </a:spcAft>
        <a:defRPr sz="2800" b="1">
          <a:solidFill>
            <a:srgbClr val="50BBD3"/>
          </a:solidFill>
          <a:latin typeface="Arial" charset="0"/>
        </a:defRPr>
      </a:lvl2pPr>
      <a:lvl3pPr algn="l" rtl="0" eaLnBrk="0" fontAlgn="base" hangingPunct="0">
        <a:spcBef>
          <a:spcPct val="0"/>
        </a:spcBef>
        <a:spcAft>
          <a:spcPct val="0"/>
        </a:spcAft>
        <a:defRPr sz="2800" b="1">
          <a:solidFill>
            <a:srgbClr val="50BBD3"/>
          </a:solidFill>
          <a:latin typeface="Arial" charset="0"/>
        </a:defRPr>
      </a:lvl3pPr>
      <a:lvl4pPr algn="l" rtl="0" eaLnBrk="0" fontAlgn="base" hangingPunct="0">
        <a:spcBef>
          <a:spcPct val="0"/>
        </a:spcBef>
        <a:spcAft>
          <a:spcPct val="0"/>
        </a:spcAft>
        <a:defRPr sz="2800" b="1">
          <a:solidFill>
            <a:srgbClr val="50BBD3"/>
          </a:solidFill>
          <a:latin typeface="Arial" charset="0"/>
        </a:defRPr>
      </a:lvl4pPr>
      <a:lvl5pPr algn="l" rtl="0" eaLnBrk="0" fontAlgn="base" hangingPunct="0">
        <a:spcBef>
          <a:spcPct val="0"/>
        </a:spcBef>
        <a:spcAft>
          <a:spcPct val="0"/>
        </a:spcAft>
        <a:defRPr sz="2800" b="1">
          <a:solidFill>
            <a:srgbClr val="50BBD3"/>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50BBD3"/>
        </a:buClr>
        <a:buFont typeface="Arial"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50BBD3"/>
        </a:buClr>
        <a:buFont typeface="Arial"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50BBD3"/>
        </a:buClr>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52400"/>
            <a:ext cx="5867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1430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16675"/>
            <a:ext cx="1371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62464A6-5C58-4B04-AD9B-AADE3FA9FF5A}" type="datetime1">
              <a:rPr lang="en-US">
                <a:solidFill>
                  <a:prstClr val="black">
                    <a:tint val="75000"/>
                  </a:prstClr>
                </a:solidFill>
              </a:rPr>
              <a:pPr>
                <a:defRPr/>
              </a:pPr>
              <a:t>11/12/2014</a:t>
            </a:fld>
            <a:endParaRPr lang="en-US">
              <a:solidFill>
                <a:prstClr val="black">
                  <a:tint val="75000"/>
                </a:prstClr>
              </a:solidFill>
            </a:endParaRPr>
          </a:p>
        </p:txBody>
      </p:sp>
      <p:sp>
        <p:nvSpPr>
          <p:cNvPr id="5" name="Footer Placeholder 4"/>
          <p:cNvSpPr>
            <a:spLocks noGrp="1"/>
          </p:cNvSpPr>
          <p:nvPr>
            <p:ph type="ftr" sz="quarter" idx="3"/>
          </p:nvPr>
        </p:nvSpPr>
        <p:spPr>
          <a:xfrm>
            <a:off x="1828800" y="6416675"/>
            <a:ext cx="5486400" cy="365125"/>
          </a:xfrm>
          <a:prstGeom prst="rect">
            <a:avLst/>
          </a:prstGeom>
        </p:spPr>
        <p:txBody>
          <a:bodyPr vert="horz" lIns="91440" tIns="45720" rIns="91440" bIns="45720" rtlCol="0" anchor="ctr"/>
          <a:lstStyle>
            <a:lvl1pPr algn="l" fontAlgn="auto">
              <a:spcBef>
                <a:spcPts val="0"/>
              </a:spcBef>
              <a:spcAft>
                <a:spcPts val="0"/>
              </a:spcAft>
              <a:defRPr sz="800" b="0">
                <a:solidFill>
                  <a:schemeClr val="tx1">
                    <a:tint val="75000"/>
                  </a:schemeClr>
                </a:solidFill>
                <a:latin typeface="+mn-lt"/>
              </a:defRPr>
            </a:lvl1pPr>
          </a:lstStyle>
          <a:p>
            <a:pPr>
              <a:defRPr/>
            </a:pPr>
            <a:r>
              <a:rPr lang="en-US" b="1" dirty="0">
                <a:solidFill>
                  <a:prstClr val="black">
                    <a:tint val="75000"/>
                  </a:prstClr>
                </a:solidFill>
              </a:rPr>
              <a:t>Snowball Metrics Project Partners</a:t>
            </a:r>
            <a:endParaRPr lang="en-US" dirty="0">
              <a:solidFill>
                <a:prstClr val="black">
                  <a:tint val="75000"/>
                </a:prstClr>
              </a:solidFill>
            </a:endParaRPr>
          </a:p>
          <a:p>
            <a:pPr>
              <a:defRPr/>
            </a:pPr>
            <a:r>
              <a:rPr lang="en-US" sz="700" dirty="0">
                <a:solidFill>
                  <a:prstClr val="black">
                    <a:tint val="75000"/>
                  </a:prstClr>
                </a:solidFill>
              </a:rPr>
              <a:t>University of Oxford, University College London, University of Cambridge, Imperial </a:t>
            </a:r>
            <a:r>
              <a:rPr lang="en-US" sz="700" dirty="0" smtClean="0">
                <a:solidFill>
                  <a:prstClr val="black">
                    <a:tint val="75000"/>
                  </a:prstClr>
                </a:solidFill>
              </a:rPr>
              <a:t>College </a:t>
            </a:r>
            <a:r>
              <a:rPr lang="en-US" sz="700" dirty="0">
                <a:solidFill>
                  <a:prstClr val="black">
                    <a:tint val="75000"/>
                  </a:prstClr>
                </a:solidFill>
              </a:rPr>
              <a:t>London, University of Bristol, University of Leeds, Queen’s University Belfast, University of St. Andrews, Elsevier  *Ordered according to productivity 2011 (data source: Scopus)</a:t>
            </a:r>
            <a:endParaRPr lang="en-US" sz="200" dirty="0">
              <a:solidFill>
                <a:prstClr val="black">
                  <a:tint val="75000"/>
                </a:prstClr>
              </a:solidFill>
            </a:endParaRPr>
          </a:p>
        </p:txBody>
      </p:sp>
      <p:sp>
        <p:nvSpPr>
          <p:cNvPr id="6" name="Slide Number Placeholder 5"/>
          <p:cNvSpPr>
            <a:spLocks noGrp="1"/>
          </p:cNvSpPr>
          <p:nvPr>
            <p:ph type="sldNum" sz="quarter" idx="4"/>
          </p:nvPr>
        </p:nvSpPr>
        <p:spPr>
          <a:xfrm>
            <a:off x="7315200" y="6416675"/>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3DDEEBA-A52D-49CF-8EE6-A3D78911F150}"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57" r:id="rId1"/>
  </p:sldLayoutIdLst>
  <p:timing>
    <p:tnLst>
      <p:par>
        <p:cTn id="1" dur="indefinite" restart="never" nodeType="tmRoot"/>
      </p:par>
    </p:tnLst>
  </p:timing>
  <p:hf hdr="0"/>
  <p:txStyles>
    <p:titleStyle>
      <a:lvl1pPr algn="l" rtl="0" eaLnBrk="0" fontAlgn="base" hangingPunct="0">
        <a:spcBef>
          <a:spcPct val="0"/>
        </a:spcBef>
        <a:spcAft>
          <a:spcPct val="0"/>
        </a:spcAft>
        <a:defRPr sz="2800" b="1" kern="1200">
          <a:solidFill>
            <a:srgbClr val="50BBD3"/>
          </a:solidFill>
          <a:latin typeface="+mj-lt"/>
          <a:ea typeface="+mj-ea"/>
          <a:cs typeface="+mj-cs"/>
        </a:defRPr>
      </a:lvl1pPr>
      <a:lvl2pPr algn="l" rtl="0" eaLnBrk="0" fontAlgn="base" hangingPunct="0">
        <a:spcBef>
          <a:spcPct val="0"/>
        </a:spcBef>
        <a:spcAft>
          <a:spcPct val="0"/>
        </a:spcAft>
        <a:defRPr sz="2800" b="1">
          <a:solidFill>
            <a:srgbClr val="50BBD3"/>
          </a:solidFill>
          <a:latin typeface="Arial" charset="0"/>
        </a:defRPr>
      </a:lvl2pPr>
      <a:lvl3pPr algn="l" rtl="0" eaLnBrk="0" fontAlgn="base" hangingPunct="0">
        <a:spcBef>
          <a:spcPct val="0"/>
        </a:spcBef>
        <a:spcAft>
          <a:spcPct val="0"/>
        </a:spcAft>
        <a:defRPr sz="2800" b="1">
          <a:solidFill>
            <a:srgbClr val="50BBD3"/>
          </a:solidFill>
          <a:latin typeface="Arial" charset="0"/>
        </a:defRPr>
      </a:lvl3pPr>
      <a:lvl4pPr algn="l" rtl="0" eaLnBrk="0" fontAlgn="base" hangingPunct="0">
        <a:spcBef>
          <a:spcPct val="0"/>
        </a:spcBef>
        <a:spcAft>
          <a:spcPct val="0"/>
        </a:spcAft>
        <a:defRPr sz="2800" b="1">
          <a:solidFill>
            <a:srgbClr val="50BBD3"/>
          </a:solidFill>
          <a:latin typeface="Arial" charset="0"/>
        </a:defRPr>
      </a:lvl4pPr>
      <a:lvl5pPr algn="l" rtl="0" eaLnBrk="0" fontAlgn="base" hangingPunct="0">
        <a:spcBef>
          <a:spcPct val="0"/>
        </a:spcBef>
        <a:spcAft>
          <a:spcPct val="0"/>
        </a:spcAft>
        <a:defRPr sz="2800" b="1">
          <a:solidFill>
            <a:srgbClr val="50BBD3"/>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50BBD3"/>
        </a:buClr>
        <a:buFont typeface="Arial"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50BBD3"/>
        </a:buClr>
        <a:buFont typeface="Arial"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50BBD3"/>
        </a:buClr>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52400"/>
            <a:ext cx="5867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1430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16675"/>
            <a:ext cx="1371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62464A6-5C58-4B04-AD9B-AADE3FA9FF5A}" type="datetime1">
              <a:rPr lang="en-US">
                <a:solidFill>
                  <a:prstClr val="black">
                    <a:tint val="75000"/>
                  </a:prstClr>
                </a:solidFill>
              </a:rPr>
              <a:pPr>
                <a:defRPr/>
              </a:pPr>
              <a:t>11/12/2014</a:t>
            </a:fld>
            <a:endParaRPr lang="en-US">
              <a:solidFill>
                <a:prstClr val="black">
                  <a:tint val="75000"/>
                </a:prstClr>
              </a:solidFill>
            </a:endParaRPr>
          </a:p>
        </p:txBody>
      </p:sp>
      <p:sp>
        <p:nvSpPr>
          <p:cNvPr id="5" name="Footer Placeholder 4"/>
          <p:cNvSpPr>
            <a:spLocks noGrp="1"/>
          </p:cNvSpPr>
          <p:nvPr>
            <p:ph type="ftr" sz="quarter" idx="3"/>
          </p:nvPr>
        </p:nvSpPr>
        <p:spPr>
          <a:xfrm>
            <a:off x="1828800" y="6416675"/>
            <a:ext cx="5486400" cy="365125"/>
          </a:xfrm>
          <a:prstGeom prst="rect">
            <a:avLst/>
          </a:prstGeom>
        </p:spPr>
        <p:txBody>
          <a:bodyPr vert="horz" lIns="91440" tIns="45720" rIns="91440" bIns="45720" rtlCol="0" anchor="ctr"/>
          <a:lstStyle>
            <a:lvl1pPr algn="l" fontAlgn="auto">
              <a:spcBef>
                <a:spcPts val="0"/>
              </a:spcBef>
              <a:spcAft>
                <a:spcPts val="0"/>
              </a:spcAft>
              <a:defRPr sz="800" b="0">
                <a:solidFill>
                  <a:schemeClr val="tx1">
                    <a:tint val="75000"/>
                  </a:schemeClr>
                </a:solidFill>
                <a:latin typeface="+mn-lt"/>
              </a:defRPr>
            </a:lvl1pPr>
          </a:lstStyle>
          <a:p>
            <a:pPr>
              <a:defRPr/>
            </a:pPr>
            <a:r>
              <a:rPr lang="en-US" b="1" dirty="0">
                <a:solidFill>
                  <a:prstClr val="black">
                    <a:tint val="75000"/>
                  </a:prstClr>
                </a:solidFill>
              </a:rPr>
              <a:t>Snowball Metrics Project Partners</a:t>
            </a:r>
            <a:endParaRPr lang="en-US" dirty="0">
              <a:solidFill>
                <a:prstClr val="black">
                  <a:tint val="75000"/>
                </a:prstClr>
              </a:solidFill>
            </a:endParaRPr>
          </a:p>
          <a:p>
            <a:pPr>
              <a:defRPr/>
            </a:pPr>
            <a:r>
              <a:rPr lang="en-US" sz="700" dirty="0">
                <a:solidFill>
                  <a:prstClr val="black">
                    <a:tint val="75000"/>
                  </a:prstClr>
                </a:solidFill>
              </a:rPr>
              <a:t>University of Oxford, University College London, University of Cambridge, Imperial </a:t>
            </a:r>
            <a:r>
              <a:rPr lang="en-US" sz="700" dirty="0" smtClean="0">
                <a:solidFill>
                  <a:prstClr val="black">
                    <a:tint val="75000"/>
                  </a:prstClr>
                </a:solidFill>
              </a:rPr>
              <a:t>College </a:t>
            </a:r>
            <a:r>
              <a:rPr lang="en-US" sz="700" dirty="0">
                <a:solidFill>
                  <a:prstClr val="black">
                    <a:tint val="75000"/>
                  </a:prstClr>
                </a:solidFill>
              </a:rPr>
              <a:t>London, University of Bristol, University of Leeds, Queen’s University Belfast, University of St. Andrews, Elsevier  *Ordered according to productivity 2011 (data source: Scopus)</a:t>
            </a:r>
            <a:endParaRPr lang="en-US" sz="200" dirty="0">
              <a:solidFill>
                <a:prstClr val="black">
                  <a:tint val="75000"/>
                </a:prstClr>
              </a:solidFill>
            </a:endParaRPr>
          </a:p>
        </p:txBody>
      </p:sp>
      <p:sp>
        <p:nvSpPr>
          <p:cNvPr id="6" name="Slide Number Placeholder 5"/>
          <p:cNvSpPr>
            <a:spLocks noGrp="1"/>
          </p:cNvSpPr>
          <p:nvPr>
            <p:ph type="sldNum" sz="quarter" idx="4"/>
          </p:nvPr>
        </p:nvSpPr>
        <p:spPr>
          <a:xfrm>
            <a:off x="7315200" y="6416675"/>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3DDEEBA-A52D-49CF-8EE6-A3D78911F150}"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p:txStyles>
    <p:titleStyle>
      <a:lvl1pPr algn="l" rtl="0" eaLnBrk="0" fontAlgn="base" hangingPunct="0">
        <a:spcBef>
          <a:spcPct val="0"/>
        </a:spcBef>
        <a:spcAft>
          <a:spcPct val="0"/>
        </a:spcAft>
        <a:defRPr sz="2800" b="1" kern="1200">
          <a:solidFill>
            <a:srgbClr val="50BBD3"/>
          </a:solidFill>
          <a:latin typeface="+mj-lt"/>
          <a:ea typeface="+mj-ea"/>
          <a:cs typeface="+mj-cs"/>
        </a:defRPr>
      </a:lvl1pPr>
      <a:lvl2pPr algn="l" rtl="0" eaLnBrk="0" fontAlgn="base" hangingPunct="0">
        <a:spcBef>
          <a:spcPct val="0"/>
        </a:spcBef>
        <a:spcAft>
          <a:spcPct val="0"/>
        </a:spcAft>
        <a:defRPr sz="2800" b="1">
          <a:solidFill>
            <a:srgbClr val="50BBD3"/>
          </a:solidFill>
          <a:latin typeface="Arial" charset="0"/>
        </a:defRPr>
      </a:lvl2pPr>
      <a:lvl3pPr algn="l" rtl="0" eaLnBrk="0" fontAlgn="base" hangingPunct="0">
        <a:spcBef>
          <a:spcPct val="0"/>
        </a:spcBef>
        <a:spcAft>
          <a:spcPct val="0"/>
        </a:spcAft>
        <a:defRPr sz="2800" b="1">
          <a:solidFill>
            <a:srgbClr val="50BBD3"/>
          </a:solidFill>
          <a:latin typeface="Arial" charset="0"/>
        </a:defRPr>
      </a:lvl3pPr>
      <a:lvl4pPr algn="l" rtl="0" eaLnBrk="0" fontAlgn="base" hangingPunct="0">
        <a:spcBef>
          <a:spcPct val="0"/>
        </a:spcBef>
        <a:spcAft>
          <a:spcPct val="0"/>
        </a:spcAft>
        <a:defRPr sz="2800" b="1">
          <a:solidFill>
            <a:srgbClr val="50BBD3"/>
          </a:solidFill>
          <a:latin typeface="Arial" charset="0"/>
        </a:defRPr>
      </a:lvl4pPr>
      <a:lvl5pPr algn="l" rtl="0" eaLnBrk="0" fontAlgn="base" hangingPunct="0">
        <a:spcBef>
          <a:spcPct val="0"/>
        </a:spcBef>
        <a:spcAft>
          <a:spcPct val="0"/>
        </a:spcAft>
        <a:defRPr sz="2800" b="1">
          <a:solidFill>
            <a:srgbClr val="50BBD3"/>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50BBD3"/>
        </a:buClr>
        <a:buFont typeface="Arial"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50BBD3"/>
        </a:buClr>
        <a:buFont typeface="Arial"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50BBD3"/>
        </a:buClr>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52400"/>
            <a:ext cx="5867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1430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16675"/>
            <a:ext cx="1371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62464A6-5C58-4B04-AD9B-AADE3FA9FF5A}" type="datetime1">
              <a:rPr lang="en-US">
                <a:solidFill>
                  <a:prstClr val="black">
                    <a:tint val="75000"/>
                  </a:prstClr>
                </a:solidFill>
              </a:rPr>
              <a:pPr>
                <a:defRPr/>
              </a:pPr>
              <a:t>11/12/2014</a:t>
            </a:fld>
            <a:endParaRPr lang="en-US">
              <a:solidFill>
                <a:prstClr val="black">
                  <a:tint val="75000"/>
                </a:prstClr>
              </a:solidFill>
            </a:endParaRPr>
          </a:p>
        </p:txBody>
      </p:sp>
      <p:sp>
        <p:nvSpPr>
          <p:cNvPr id="5" name="Footer Placeholder 4"/>
          <p:cNvSpPr>
            <a:spLocks noGrp="1"/>
          </p:cNvSpPr>
          <p:nvPr>
            <p:ph type="ftr" sz="quarter" idx="3"/>
          </p:nvPr>
        </p:nvSpPr>
        <p:spPr>
          <a:xfrm>
            <a:off x="1828800" y="6416675"/>
            <a:ext cx="5486400" cy="365125"/>
          </a:xfrm>
          <a:prstGeom prst="rect">
            <a:avLst/>
          </a:prstGeom>
        </p:spPr>
        <p:txBody>
          <a:bodyPr vert="horz" lIns="91440" tIns="45720" rIns="91440" bIns="45720" rtlCol="0" anchor="ctr"/>
          <a:lstStyle>
            <a:lvl1pPr algn="l" fontAlgn="auto">
              <a:spcBef>
                <a:spcPts val="0"/>
              </a:spcBef>
              <a:spcAft>
                <a:spcPts val="0"/>
              </a:spcAft>
              <a:defRPr sz="800" b="0">
                <a:solidFill>
                  <a:schemeClr val="tx1">
                    <a:tint val="75000"/>
                  </a:schemeClr>
                </a:solidFill>
                <a:latin typeface="+mn-lt"/>
              </a:defRPr>
            </a:lvl1pPr>
          </a:lstStyle>
          <a:p>
            <a:pPr>
              <a:defRPr/>
            </a:pPr>
            <a:r>
              <a:rPr lang="en-US" b="1" dirty="0">
                <a:solidFill>
                  <a:prstClr val="black">
                    <a:tint val="75000"/>
                  </a:prstClr>
                </a:solidFill>
              </a:rPr>
              <a:t>Snowball Metrics Project Partners</a:t>
            </a:r>
            <a:endParaRPr lang="en-US" dirty="0">
              <a:solidFill>
                <a:prstClr val="black">
                  <a:tint val="75000"/>
                </a:prstClr>
              </a:solidFill>
            </a:endParaRPr>
          </a:p>
          <a:p>
            <a:pPr>
              <a:defRPr/>
            </a:pPr>
            <a:r>
              <a:rPr lang="en-US" sz="700" dirty="0">
                <a:solidFill>
                  <a:prstClr val="black">
                    <a:tint val="75000"/>
                  </a:prstClr>
                </a:solidFill>
              </a:rPr>
              <a:t>University of Oxford, University College London, University of Cambridge, Imperial </a:t>
            </a:r>
            <a:r>
              <a:rPr lang="en-US" sz="700" dirty="0" smtClean="0">
                <a:solidFill>
                  <a:prstClr val="black">
                    <a:tint val="75000"/>
                  </a:prstClr>
                </a:solidFill>
              </a:rPr>
              <a:t>College </a:t>
            </a:r>
            <a:r>
              <a:rPr lang="en-US" sz="700" dirty="0">
                <a:solidFill>
                  <a:prstClr val="black">
                    <a:tint val="75000"/>
                  </a:prstClr>
                </a:solidFill>
              </a:rPr>
              <a:t>London, University of Bristol, University of Leeds, Queen’s University Belfast, University of St. Andrews, Elsevier  *Ordered according to productivity 2011 (data source: Scopus)</a:t>
            </a:r>
            <a:endParaRPr lang="en-US" sz="200" dirty="0">
              <a:solidFill>
                <a:prstClr val="black">
                  <a:tint val="75000"/>
                </a:prstClr>
              </a:solidFill>
            </a:endParaRPr>
          </a:p>
        </p:txBody>
      </p:sp>
      <p:sp>
        <p:nvSpPr>
          <p:cNvPr id="6" name="Slide Number Placeholder 5"/>
          <p:cNvSpPr>
            <a:spLocks noGrp="1"/>
          </p:cNvSpPr>
          <p:nvPr>
            <p:ph type="sldNum" sz="quarter" idx="4"/>
          </p:nvPr>
        </p:nvSpPr>
        <p:spPr>
          <a:xfrm>
            <a:off x="7315200" y="6416675"/>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3DDEEBA-A52D-49CF-8EE6-A3D78911F150}"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60" r:id="rId1"/>
  </p:sldLayoutIdLst>
  <p:timing>
    <p:tnLst>
      <p:par>
        <p:cTn id="1" dur="indefinite" restart="never" nodeType="tmRoot"/>
      </p:par>
    </p:tnLst>
  </p:timing>
  <p:hf hdr="0"/>
  <p:txStyles>
    <p:titleStyle>
      <a:lvl1pPr algn="l" rtl="0" eaLnBrk="0" fontAlgn="base" hangingPunct="0">
        <a:spcBef>
          <a:spcPct val="0"/>
        </a:spcBef>
        <a:spcAft>
          <a:spcPct val="0"/>
        </a:spcAft>
        <a:defRPr sz="2800" b="1" kern="1200">
          <a:solidFill>
            <a:srgbClr val="50BBD3"/>
          </a:solidFill>
          <a:latin typeface="+mj-lt"/>
          <a:ea typeface="+mj-ea"/>
          <a:cs typeface="+mj-cs"/>
        </a:defRPr>
      </a:lvl1pPr>
      <a:lvl2pPr algn="l" rtl="0" eaLnBrk="0" fontAlgn="base" hangingPunct="0">
        <a:spcBef>
          <a:spcPct val="0"/>
        </a:spcBef>
        <a:spcAft>
          <a:spcPct val="0"/>
        </a:spcAft>
        <a:defRPr sz="2800" b="1">
          <a:solidFill>
            <a:srgbClr val="50BBD3"/>
          </a:solidFill>
          <a:latin typeface="Arial" charset="0"/>
        </a:defRPr>
      </a:lvl2pPr>
      <a:lvl3pPr algn="l" rtl="0" eaLnBrk="0" fontAlgn="base" hangingPunct="0">
        <a:spcBef>
          <a:spcPct val="0"/>
        </a:spcBef>
        <a:spcAft>
          <a:spcPct val="0"/>
        </a:spcAft>
        <a:defRPr sz="2800" b="1">
          <a:solidFill>
            <a:srgbClr val="50BBD3"/>
          </a:solidFill>
          <a:latin typeface="Arial" charset="0"/>
        </a:defRPr>
      </a:lvl3pPr>
      <a:lvl4pPr algn="l" rtl="0" eaLnBrk="0" fontAlgn="base" hangingPunct="0">
        <a:spcBef>
          <a:spcPct val="0"/>
        </a:spcBef>
        <a:spcAft>
          <a:spcPct val="0"/>
        </a:spcAft>
        <a:defRPr sz="2800" b="1">
          <a:solidFill>
            <a:srgbClr val="50BBD3"/>
          </a:solidFill>
          <a:latin typeface="Arial" charset="0"/>
        </a:defRPr>
      </a:lvl4pPr>
      <a:lvl5pPr algn="l" rtl="0" eaLnBrk="0" fontAlgn="base" hangingPunct="0">
        <a:spcBef>
          <a:spcPct val="0"/>
        </a:spcBef>
        <a:spcAft>
          <a:spcPct val="0"/>
        </a:spcAft>
        <a:defRPr sz="2800" b="1">
          <a:solidFill>
            <a:srgbClr val="50BBD3"/>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50BBD3"/>
        </a:buClr>
        <a:buFont typeface="Arial"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50BBD3"/>
        </a:buClr>
        <a:buFont typeface="Arial"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50BBD3"/>
        </a:buClr>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52400"/>
            <a:ext cx="5867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1430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16675"/>
            <a:ext cx="1371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62464A6-5C58-4B04-AD9B-AADE3FA9FF5A}" type="datetime1">
              <a:rPr lang="en-US">
                <a:solidFill>
                  <a:prstClr val="black">
                    <a:tint val="75000"/>
                  </a:prstClr>
                </a:solidFill>
              </a:rPr>
              <a:pPr>
                <a:defRPr/>
              </a:pPr>
              <a:t>11/12/2014</a:t>
            </a:fld>
            <a:endParaRPr lang="en-US">
              <a:solidFill>
                <a:prstClr val="black">
                  <a:tint val="75000"/>
                </a:prstClr>
              </a:solidFill>
            </a:endParaRPr>
          </a:p>
        </p:txBody>
      </p:sp>
      <p:sp>
        <p:nvSpPr>
          <p:cNvPr id="5" name="Footer Placeholder 4"/>
          <p:cNvSpPr>
            <a:spLocks noGrp="1"/>
          </p:cNvSpPr>
          <p:nvPr>
            <p:ph type="ftr" sz="quarter" idx="3"/>
          </p:nvPr>
        </p:nvSpPr>
        <p:spPr>
          <a:xfrm>
            <a:off x="1828800" y="6416675"/>
            <a:ext cx="5486400" cy="365125"/>
          </a:xfrm>
          <a:prstGeom prst="rect">
            <a:avLst/>
          </a:prstGeom>
        </p:spPr>
        <p:txBody>
          <a:bodyPr vert="horz" lIns="91440" tIns="45720" rIns="91440" bIns="45720" rtlCol="0" anchor="ctr"/>
          <a:lstStyle>
            <a:lvl1pPr algn="l" fontAlgn="auto">
              <a:spcBef>
                <a:spcPts val="0"/>
              </a:spcBef>
              <a:spcAft>
                <a:spcPts val="0"/>
              </a:spcAft>
              <a:defRPr sz="800" b="0">
                <a:solidFill>
                  <a:schemeClr val="tx1">
                    <a:tint val="75000"/>
                  </a:schemeClr>
                </a:solidFill>
                <a:latin typeface="+mn-lt"/>
              </a:defRPr>
            </a:lvl1pPr>
          </a:lstStyle>
          <a:p>
            <a:pPr>
              <a:defRPr/>
            </a:pPr>
            <a:r>
              <a:rPr lang="en-US" b="1" dirty="0">
                <a:solidFill>
                  <a:prstClr val="black">
                    <a:tint val="75000"/>
                  </a:prstClr>
                </a:solidFill>
              </a:rPr>
              <a:t>Snowball Metrics Project Partners</a:t>
            </a:r>
            <a:endParaRPr lang="en-US" dirty="0">
              <a:solidFill>
                <a:prstClr val="black">
                  <a:tint val="75000"/>
                </a:prstClr>
              </a:solidFill>
            </a:endParaRPr>
          </a:p>
          <a:p>
            <a:pPr>
              <a:defRPr/>
            </a:pPr>
            <a:r>
              <a:rPr lang="en-US" sz="700" dirty="0">
                <a:solidFill>
                  <a:prstClr val="black">
                    <a:tint val="75000"/>
                  </a:prstClr>
                </a:solidFill>
              </a:rPr>
              <a:t>University of Oxford, University College London, University of Cambridge, Imperial </a:t>
            </a:r>
            <a:r>
              <a:rPr lang="en-US" sz="700" dirty="0" smtClean="0">
                <a:solidFill>
                  <a:prstClr val="black">
                    <a:tint val="75000"/>
                  </a:prstClr>
                </a:solidFill>
              </a:rPr>
              <a:t>College </a:t>
            </a:r>
            <a:r>
              <a:rPr lang="en-US" sz="700" dirty="0">
                <a:solidFill>
                  <a:prstClr val="black">
                    <a:tint val="75000"/>
                  </a:prstClr>
                </a:solidFill>
              </a:rPr>
              <a:t>London, University of Bristol, University of Leeds, Queen’s University Belfast, University of St. Andrews, Elsevier  *Ordered according to productivity 2011 (data source: Scopus)</a:t>
            </a:r>
            <a:endParaRPr lang="en-US" sz="200" dirty="0">
              <a:solidFill>
                <a:prstClr val="black">
                  <a:tint val="75000"/>
                </a:prstClr>
              </a:solidFill>
            </a:endParaRPr>
          </a:p>
        </p:txBody>
      </p:sp>
      <p:sp>
        <p:nvSpPr>
          <p:cNvPr id="6" name="Slide Number Placeholder 5"/>
          <p:cNvSpPr>
            <a:spLocks noGrp="1"/>
          </p:cNvSpPr>
          <p:nvPr>
            <p:ph type="sldNum" sz="quarter" idx="4"/>
          </p:nvPr>
        </p:nvSpPr>
        <p:spPr>
          <a:xfrm>
            <a:off x="7315200" y="6416675"/>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3DDEEBA-A52D-49CF-8EE6-A3D78911F150}"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62" r:id="rId1"/>
  </p:sldLayoutIdLst>
  <p:timing>
    <p:tnLst>
      <p:par>
        <p:cTn id="1" dur="indefinite" restart="never" nodeType="tmRoot"/>
      </p:par>
    </p:tnLst>
  </p:timing>
  <p:hf hdr="0"/>
  <p:txStyles>
    <p:titleStyle>
      <a:lvl1pPr algn="l" rtl="0" eaLnBrk="0" fontAlgn="base" hangingPunct="0">
        <a:spcBef>
          <a:spcPct val="0"/>
        </a:spcBef>
        <a:spcAft>
          <a:spcPct val="0"/>
        </a:spcAft>
        <a:defRPr sz="2800" b="1" kern="1200">
          <a:solidFill>
            <a:srgbClr val="50BBD3"/>
          </a:solidFill>
          <a:latin typeface="+mj-lt"/>
          <a:ea typeface="+mj-ea"/>
          <a:cs typeface="+mj-cs"/>
        </a:defRPr>
      </a:lvl1pPr>
      <a:lvl2pPr algn="l" rtl="0" eaLnBrk="0" fontAlgn="base" hangingPunct="0">
        <a:spcBef>
          <a:spcPct val="0"/>
        </a:spcBef>
        <a:spcAft>
          <a:spcPct val="0"/>
        </a:spcAft>
        <a:defRPr sz="2800" b="1">
          <a:solidFill>
            <a:srgbClr val="50BBD3"/>
          </a:solidFill>
          <a:latin typeface="Arial" charset="0"/>
        </a:defRPr>
      </a:lvl2pPr>
      <a:lvl3pPr algn="l" rtl="0" eaLnBrk="0" fontAlgn="base" hangingPunct="0">
        <a:spcBef>
          <a:spcPct val="0"/>
        </a:spcBef>
        <a:spcAft>
          <a:spcPct val="0"/>
        </a:spcAft>
        <a:defRPr sz="2800" b="1">
          <a:solidFill>
            <a:srgbClr val="50BBD3"/>
          </a:solidFill>
          <a:latin typeface="Arial" charset="0"/>
        </a:defRPr>
      </a:lvl3pPr>
      <a:lvl4pPr algn="l" rtl="0" eaLnBrk="0" fontAlgn="base" hangingPunct="0">
        <a:spcBef>
          <a:spcPct val="0"/>
        </a:spcBef>
        <a:spcAft>
          <a:spcPct val="0"/>
        </a:spcAft>
        <a:defRPr sz="2800" b="1">
          <a:solidFill>
            <a:srgbClr val="50BBD3"/>
          </a:solidFill>
          <a:latin typeface="Arial" charset="0"/>
        </a:defRPr>
      </a:lvl4pPr>
      <a:lvl5pPr algn="l" rtl="0" eaLnBrk="0" fontAlgn="base" hangingPunct="0">
        <a:spcBef>
          <a:spcPct val="0"/>
        </a:spcBef>
        <a:spcAft>
          <a:spcPct val="0"/>
        </a:spcAft>
        <a:defRPr sz="2800" b="1">
          <a:solidFill>
            <a:srgbClr val="50BBD3"/>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50BBD3"/>
        </a:buClr>
        <a:buFont typeface="Arial"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50BBD3"/>
        </a:buClr>
        <a:buFont typeface="Arial"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50BBD3"/>
        </a:buClr>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52400"/>
            <a:ext cx="5867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1430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16675"/>
            <a:ext cx="1371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62464A6-5C58-4B04-AD9B-AADE3FA9FF5A}" type="datetime1">
              <a:rPr lang="en-US">
                <a:solidFill>
                  <a:prstClr val="black">
                    <a:tint val="75000"/>
                  </a:prstClr>
                </a:solidFill>
              </a:rPr>
              <a:pPr>
                <a:defRPr/>
              </a:pPr>
              <a:t>11/12/2014</a:t>
            </a:fld>
            <a:endParaRPr lang="en-US">
              <a:solidFill>
                <a:prstClr val="black">
                  <a:tint val="75000"/>
                </a:prstClr>
              </a:solidFill>
            </a:endParaRPr>
          </a:p>
        </p:txBody>
      </p:sp>
      <p:sp>
        <p:nvSpPr>
          <p:cNvPr id="5" name="Footer Placeholder 4"/>
          <p:cNvSpPr>
            <a:spLocks noGrp="1"/>
          </p:cNvSpPr>
          <p:nvPr>
            <p:ph type="ftr" sz="quarter" idx="3"/>
          </p:nvPr>
        </p:nvSpPr>
        <p:spPr>
          <a:xfrm>
            <a:off x="1828800" y="6416675"/>
            <a:ext cx="5486400" cy="365125"/>
          </a:xfrm>
          <a:prstGeom prst="rect">
            <a:avLst/>
          </a:prstGeom>
        </p:spPr>
        <p:txBody>
          <a:bodyPr vert="horz" lIns="91440" tIns="45720" rIns="91440" bIns="45720" rtlCol="0" anchor="ctr"/>
          <a:lstStyle>
            <a:lvl1pPr algn="l" fontAlgn="auto">
              <a:spcBef>
                <a:spcPts val="0"/>
              </a:spcBef>
              <a:spcAft>
                <a:spcPts val="0"/>
              </a:spcAft>
              <a:defRPr sz="800" b="0">
                <a:solidFill>
                  <a:schemeClr val="tx1">
                    <a:tint val="75000"/>
                  </a:schemeClr>
                </a:solidFill>
                <a:latin typeface="+mn-lt"/>
              </a:defRPr>
            </a:lvl1pPr>
          </a:lstStyle>
          <a:p>
            <a:pPr>
              <a:defRPr/>
            </a:pPr>
            <a:r>
              <a:rPr lang="en-US" b="1" dirty="0">
                <a:solidFill>
                  <a:prstClr val="black">
                    <a:tint val="75000"/>
                  </a:prstClr>
                </a:solidFill>
              </a:rPr>
              <a:t>Snowball Metrics Project Partners</a:t>
            </a:r>
            <a:endParaRPr lang="en-US" dirty="0">
              <a:solidFill>
                <a:prstClr val="black">
                  <a:tint val="75000"/>
                </a:prstClr>
              </a:solidFill>
            </a:endParaRPr>
          </a:p>
          <a:p>
            <a:pPr>
              <a:defRPr/>
            </a:pPr>
            <a:r>
              <a:rPr lang="en-US" sz="700" dirty="0">
                <a:solidFill>
                  <a:prstClr val="black">
                    <a:tint val="75000"/>
                  </a:prstClr>
                </a:solidFill>
              </a:rPr>
              <a:t>University of Oxford, University College London, University of Cambridge, Imperial </a:t>
            </a:r>
            <a:r>
              <a:rPr lang="en-US" sz="700" dirty="0" smtClean="0">
                <a:solidFill>
                  <a:prstClr val="black">
                    <a:tint val="75000"/>
                  </a:prstClr>
                </a:solidFill>
              </a:rPr>
              <a:t>College </a:t>
            </a:r>
            <a:r>
              <a:rPr lang="en-US" sz="700" dirty="0">
                <a:solidFill>
                  <a:prstClr val="black">
                    <a:tint val="75000"/>
                  </a:prstClr>
                </a:solidFill>
              </a:rPr>
              <a:t>London, University of Bristol, University of Leeds, Queen’s University Belfast, University of St. Andrews, Elsevier  *Ordered according to productivity 2011 (data source: Scopus)</a:t>
            </a:r>
            <a:endParaRPr lang="en-US" sz="200" dirty="0">
              <a:solidFill>
                <a:prstClr val="black">
                  <a:tint val="75000"/>
                </a:prstClr>
              </a:solidFill>
            </a:endParaRPr>
          </a:p>
        </p:txBody>
      </p:sp>
      <p:sp>
        <p:nvSpPr>
          <p:cNvPr id="6" name="Slide Number Placeholder 5"/>
          <p:cNvSpPr>
            <a:spLocks noGrp="1"/>
          </p:cNvSpPr>
          <p:nvPr>
            <p:ph type="sldNum" sz="quarter" idx="4"/>
          </p:nvPr>
        </p:nvSpPr>
        <p:spPr>
          <a:xfrm>
            <a:off x="7315200" y="6416675"/>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3DDEEBA-A52D-49CF-8EE6-A3D78911F150}"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p:txStyles>
    <p:titleStyle>
      <a:lvl1pPr algn="l" rtl="0" eaLnBrk="0" fontAlgn="base" hangingPunct="0">
        <a:spcBef>
          <a:spcPct val="0"/>
        </a:spcBef>
        <a:spcAft>
          <a:spcPct val="0"/>
        </a:spcAft>
        <a:defRPr sz="2800" b="1" kern="1200">
          <a:solidFill>
            <a:srgbClr val="50BBD3"/>
          </a:solidFill>
          <a:latin typeface="+mj-lt"/>
          <a:ea typeface="+mj-ea"/>
          <a:cs typeface="+mj-cs"/>
        </a:defRPr>
      </a:lvl1pPr>
      <a:lvl2pPr algn="l" rtl="0" eaLnBrk="0" fontAlgn="base" hangingPunct="0">
        <a:spcBef>
          <a:spcPct val="0"/>
        </a:spcBef>
        <a:spcAft>
          <a:spcPct val="0"/>
        </a:spcAft>
        <a:defRPr sz="2800" b="1">
          <a:solidFill>
            <a:srgbClr val="50BBD3"/>
          </a:solidFill>
          <a:latin typeface="Arial" charset="0"/>
        </a:defRPr>
      </a:lvl2pPr>
      <a:lvl3pPr algn="l" rtl="0" eaLnBrk="0" fontAlgn="base" hangingPunct="0">
        <a:spcBef>
          <a:spcPct val="0"/>
        </a:spcBef>
        <a:spcAft>
          <a:spcPct val="0"/>
        </a:spcAft>
        <a:defRPr sz="2800" b="1">
          <a:solidFill>
            <a:srgbClr val="50BBD3"/>
          </a:solidFill>
          <a:latin typeface="Arial" charset="0"/>
        </a:defRPr>
      </a:lvl3pPr>
      <a:lvl4pPr algn="l" rtl="0" eaLnBrk="0" fontAlgn="base" hangingPunct="0">
        <a:spcBef>
          <a:spcPct val="0"/>
        </a:spcBef>
        <a:spcAft>
          <a:spcPct val="0"/>
        </a:spcAft>
        <a:defRPr sz="2800" b="1">
          <a:solidFill>
            <a:srgbClr val="50BBD3"/>
          </a:solidFill>
          <a:latin typeface="Arial" charset="0"/>
        </a:defRPr>
      </a:lvl4pPr>
      <a:lvl5pPr algn="l" rtl="0" eaLnBrk="0" fontAlgn="base" hangingPunct="0">
        <a:spcBef>
          <a:spcPct val="0"/>
        </a:spcBef>
        <a:spcAft>
          <a:spcPct val="0"/>
        </a:spcAft>
        <a:defRPr sz="2800" b="1">
          <a:solidFill>
            <a:srgbClr val="50BBD3"/>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50BBD3"/>
        </a:buClr>
        <a:buFont typeface="Arial"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50BBD3"/>
        </a:buClr>
        <a:buFont typeface="Arial"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50BBD3"/>
        </a:buClr>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52400"/>
            <a:ext cx="5867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1430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16675"/>
            <a:ext cx="1371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62464A6-5C58-4B04-AD9B-AADE3FA9FF5A}" type="datetime1">
              <a:rPr lang="en-US">
                <a:solidFill>
                  <a:prstClr val="black">
                    <a:tint val="75000"/>
                  </a:prstClr>
                </a:solidFill>
              </a:rPr>
              <a:pPr>
                <a:defRPr/>
              </a:pPr>
              <a:t>11/12/2014</a:t>
            </a:fld>
            <a:endParaRPr lang="en-US">
              <a:solidFill>
                <a:prstClr val="black">
                  <a:tint val="75000"/>
                </a:prstClr>
              </a:solidFill>
            </a:endParaRPr>
          </a:p>
        </p:txBody>
      </p:sp>
      <p:sp>
        <p:nvSpPr>
          <p:cNvPr id="5" name="Footer Placeholder 4"/>
          <p:cNvSpPr>
            <a:spLocks noGrp="1"/>
          </p:cNvSpPr>
          <p:nvPr>
            <p:ph type="ftr" sz="quarter" idx="3"/>
          </p:nvPr>
        </p:nvSpPr>
        <p:spPr>
          <a:xfrm>
            <a:off x="1828800" y="6416675"/>
            <a:ext cx="5486400" cy="365125"/>
          </a:xfrm>
          <a:prstGeom prst="rect">
            <a:avLst/>
          </a:prstGeom>
        </p:spPr>
        <p:txBody>
          <a:bodyPr vert="horz" lIns="91440" tIns="45720" rIns="91440" bIns="45720" rtlCol="0" anchor="ctr"/>
          <a:lstStyle>
            <a:lvl1pPr algn="l" fontAlgn="auto">
              <a:spcBef>
                <a:spcPts val="0"/>
              </a:spcBef>
              <a:spcAft>
                <a:spcPts val="0"/>
              </a:spcAft>
              <a:defRPr sz="800" b="0">
                <a:solidFill>
                  <a:schemeClr val="tx1">
                    <a:tint val="75000"/>
                  </a:schemeClr>
                </a:solidFill>
                <a:latin typeface="+mn-lt"/>
              </a:defRPr>
            </a:lvl1pPr>
          </a:lstStyle>
          <a:p>
            <a:pPr>
              <a:defRPr/>
            </a:pPr>
            <a:r>
              <a:rPr lang="en-US" b="1" dirty="0">
                <a:solidFill>
                  <a:prstClr val="black">
                    <a:tint val="75000"/>
                  </a:prstClr>
                </a:solidFill>
              </a:rPr>
              <a:t>Snowball Metrics Project Partners</a:t>
            </a:r>
            <a:endParaRPr lang="en-US" dirty="0">
              <a:solidFill>
                <a:prstClr val="black">
                  <a:tint val="75000"/>
                </a:prstClr>
              </a:solidFill>
            </a:endParaRPr>
          </a:p>
          <a:p>
            <a:pPr>
              <a:defRPr/>
            </a:pPr>
            <a:r>
              <a:rPr lang="en-US" sz="700" dirty="0">
                <a:solidFill>
                  <a:prstClr val="black">
                    <a:tint val="75000"/>
                  </a:prstClr>
                </a:solidFill>
              </a:rPr>
              <a:t>University of Oxford, University College London, University of Cambridge, Imperial </a:t>
            </a:r>
            <a:r>
              <a:rPr lang="en-US" sz="700" dirty="0" smtClean="0">
                <a:solidFill>
                  <a:prstClr val="black">
                    <a:tint val="75000"/>
                  </a:prstClr>
                </a:solidFill>
              </a:rPr>
              <a:t>College </a:t>
            </a:r>
            <a:r>
              <a:rPr lang="en-US" sz="700" dirty="0">
                <a:solidFill>
                  <a:prstClr val="black">
                    <a:tint val="75000"/>
                  </a:prstClr>
                </a:solidFill>
              </a:rPr>
              <a:t>London, University of Bristol, University of Leeds, Queen’s University Belfast, University of St. Andrews, Elsevier  *Ordered according to productivity 2011 (data source: Scopus)</a:t>
            </a:r>
            <a:endParaRPr lang="en-US" sz="200" dirty="0">
              <a:solidFill>
                <a:prstClr val="black">
                  <a:tint val="75000"/>
                </a:prstClr>
              </a:solidFill>
            </a:endParaRPr>
          </a:p>
        </p:txBody>
      </p:sp>
      <p:sp>
        <p:nvSpPr>
          <p:cNvPr id="6" name="Slide Number Placeholder 5"/>
          <p:cNvSpPr>
            <a:spLocks noGrp="1"/>
          </p:cNvSpPr>
          <p:nvPr>
            <p:ph type="sldNum" sz="quarter" idx="4"/>
          </p:nvPr>
        </p:nvSpPr>
        <p:spPr>
          <a:xfrm>
            <a:off x="7315200" y="6416675"/>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3DDEEBA-A52D-49CF-8EE6-A3D78911F150}"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66" r:id="rId1"/>
  </p:sldLayoutIdLst>
  <p:timing>
    <p:tnLst>
      <p:par>
        <p:cTn id="1" dur="indefinite" restart="never" nodeType="tmRoot"/>
      </p:par>
    </p:tnLst>
  </p:timing>
  <p:hf hdr="0"/>
  <p:txStyles>
    <p:titleStyle>
      <a:lvl1pPr algn="l" rtl="0" eaLnBrk="0" fontAlgn="base" hangingPunct="0">
        <a:spcBef>
          <a:spcPct val="0"/>
        </a:spcBef>
        <a:spcAft>
          <a:spcPct val="0"/>
        </a:spcAft>
        <a:defRPr sz="2800" b="1" kern="1200">
          <a:solidFill>
            <a:srgbClr val="50BBD3"/>
          </a:solidFill>
          <a:latin typeface="+mj-lt"/>
          <a:ea typeface="+mj-ea"/>
          <a:cs typeface="+mj-cs"/>
        </a:defRPr>
      </a:lvl1pPr>
      <a:lvl2pPr algn="l" rtl="0" eaLnBrk="0" fontAlgn="base" hangingPunct="0">
        <a:spcBef>
          <a:spcPct val="0"/>
        </a:spcBef>
        <a:spcAft>
          <a:spcPct val="0"/>
        </a:spcAft>
        <a:defRPr sz="2800" b="1">
          <a:solidFill>
            <a:srgbClr val="50BBD3"/>
          </a:solidFill>
          <a:latin typeface="Arial" charset="0"/>
        </a:defRPr>
      </a:lvl2pPr>
      <a:lvl3pPr algn="l" rtl="0" eaLnBrk="0" fontAlgn="base" hangingPunct="0">
        <a:spcBef>
          <a:spcPct val="0"/>
        </a:spcBef>
        <a:spcAft>
          <a:spcPct val="0"/>
        </a:spcAft>
        <a:defRPr sz="2800" b="1">
          <a:solidFill>
            <a:srgbClr val="50BBD3"/>
          </a:solidFill>
          <a:latin typeface="Arial" charset="0"/>
        </a:defRPr>
      </a:lvl3pPr>
      <a:lvl4pPr algn="l" rtl="0" eaLnBrk="0" fontAlgn="base" hangingPunct="0">
        <a:spcBef>
          <a:spcPct val="0"/>
        </a:spcBef>
        <a:spcAft>
          <a:spcPct val="0"/>
        </a:spcAft>
        <a:defRPr sz="2800" b="1">
          <a:solidFill>
            <a:srgbClr val="50BBD3"/>
          </a:solidFill>
          <a:latin typeface="Arial" charset="0"/>
        </a:defRPr>
      </a:lvl4pPr>
      <a:lvl5pPr algn="l" rtl="0" eaLnBrk="0" fontAlgn="base" hangingPunct="0">
        <a:spcBef>
          <a:spcPct val="0"/>
        </a:spcBef>
        <a:spcAft>
          <a:spcPct val="0"/>
        </a:spcAft>
        <a:defRPr sz="2800" b="1">
          <a:solidFill>
            <a:srgbClr val="50BBD3"/>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50BBD3"/>
        </a:buClr>
        <a:buFont typeface="Arial"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50BBD3"/>
        </a:buClr>
        <a:buFont typeface="Arial"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50BBD3"/>
        </a:buClr>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52400"/>
            <a:ext cx="5867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1430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16675"/>
            <a:ext cx="1371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62464A6-5C58-4B04-AD9B-AADE3FA9FF5A}" type="datetime1">
              <a:rPr lang="en-US">
                <a:solidFill>
                  <a:prstClr val="black">
                    <a:tint val="75000"/>
                  </a:prstClr>
                </a:solidFill>
              </a:rPr>
              <a:pPr>
                <a:defRPr/>
              </a:pPr>
              <a:t>11/12/2014</a:t>
            </a:fld>
            <a:endParaRPr lang="en-US">
              <a:solidFill>
                <a:prstClr val="black">
                  <a:tint val="75000"/>
                </a:prstClr>
              </a:solidFill>
            </a:endParaRPr>
          </a:p>
        </p:txBody>
      </p:sp>
      <p:sp>
        <p:nvSpPr>
          <p:cNvPr id="5" name="Footer Placeholder 4"/>
          <p:cNvSpPr>
            <a:spLocks noGrp="1"/>
          </p:cNvSpPr>
          <p:nvPr>
            <p:ph type="ftr" sz="quarter" idx="3"/>
          </p:nvPr>
        </p:nvSpPr>
        <p:spPr>
          <a:xfrm>
            <a:off x="1828800" y="6416675"/>
            <a:ext cx="5486400" cy="365125"/>
          </a:xfrm>
          <a:prstGeom prst="rect">
            <a:avLst/>
          </a:prstGeom>
        </p:spPr>
        <p:txBody>
          <a:bodyPr vert="horz" lIns="91440" tIns="45720" rIns="91440" bIns="45720" rtlCol="0" anchor="ctr"/>
          <a:lstStyle>
            <a:lvl1pPr algn="l" fontAlgn="auto">
              <a:spcBef>
                <a:spcPts val="0"/>
              </a:spcBef>
              <a:spcAft>
                <a:spcPts val="0"/>
              </a:spcAft>
              <a:defRPr sz="800" b="0">
                <a:solidFill>
                  <a:schemeClr val="tx1">
                    <a:tint val="75000"/>
                  </a:schemeClr>
                </a:solidFill>
                <a:latin typeface="+mn-lt"/>
              </a:defRPr>
            </a:lvl1pPr>
          </a:lstStyle>
          <a:p>
            <a:pPr>
              <a:defRPr/>
            </a:pPr>
            <a:r>
              <a:rPr lang="en-US" b="1" dirty="0">
                <a:solidFill>
                  <a:prstClr val="black">
                    <a:tint val="75000"/>
                  </a:prstClr>
                </a:solidFill>
              </a:rPr>
              <a:t>Snowball Metrics Project Partners</a:t>
            </a:r>
            <a:endParaRPr lang="en-US" dirty="0">
              <a:solidFill>
                <a:prstClr val="black">
                  <a:tint val="75000"/>
                </a:prstClr>
              </a:solidFill>
            </a:endParaRPr>
          </a:p>
          <a:p>
            <a:pPr>
              <a:defRPr/>
            </a:pPr>
            <a:r>
              <a:rPr lang="en-US" sz="700" dirty="0">
                <a:solidFill>
                  <a:prstClr val="black">
                    <a:tint val="75000"/>
                  </a:prstClr>
                </a:solidFill>
              </a:rPr>
              <a:t>University of Oxford, University College London, University of Cambridge, Imperial </a:t>
            </a:r>
            <a:r>
              <a:rPr lang="en-US" sz="700" dirty="0" smtClean="0">
                <a:solidFill>
                  <a:prstClr val="black">
                    <a:tint val="75000"/>
                  </a:prstClr>
                </a:solidFill>
              </a:rPr>
              <a:t>College </a:t>
            </a:r>
            <a:r>
              <a:rPr lang="en-US" sz="700" dirty="0">
                <a:solidFill>
                  <a:prstClr val="black">
                    <a:tint val="75000"/>
                  </a:prstClr>
                </a:solidFill>
              </a:rPr>
              <a:t>London, University of Bristol, University of Leeds, Queen’s University Belfast, University of St. Andrews, Elsevier  *Ordered according to productivity 2011 (data source: Scopus)</a:t>
            </a:r>
            <a:endParaRPr lang="en-US" sz="200" dirty="0">
              <a:solidFill>
                <a:prstClr val="black">
                  <a:tint val="75000"/>
                </a:prstClr>
              </a:solidFill>
            </a:endParaRPr>
          </a:p>
        </p:txBody>
      </p:sp>
      <p:sp>
        <p:nvSpPr>
          <p:cNvPr id="6" name="Slide Number Placeholder 5"/>
          <p:cNvSpPr>
            <a:spLocks noGrp="1"/>
          </p:cNvSpPr>
          <p:nvPr>
            <p:ph type="sldNum" sz="quarter" idx="4"/>
          </p:nvPr>
        </p:nvSpPr>
        <p:spPr>
          <a:xfrm>
            <a:off x="7315200" y="6416675"/>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3DDEEBA-A52D-49CF-8EE6-A3D78911F150}"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timing>
    <p:tnLst>
      <p:par>
        <p:cTn id="1" dur="indefinite" restart="never" nodeType="tmRoot"/>
      </p:par>
    </p:tnLst>
  </p:timing>
  <p:hf hdr="0"/>
  <p:txStyles>
    <p:titleStyle>
      <a:lvl1pPr algn="l" rtl="0" eaLnBrk="0" fontAlgn="base" hangingPunct="0">
        <a:spcBef>
          <a:spcPct val="0"/>
        </a:spcBef>
        <a:spcAft>
          <a:spcPct val="0"/>
        </a:spcAft>
        <a:defRPr sz="2800" b="1" kern="1200">
          <a:solidFill>
            <a:srgbClr val="50BBD3"/>
          </a:solidFill>
          <a:latin typeface="+mj-lt"/>
          <a:ea typeface="+mj-ea"/>
          <a:cs typeface="+mj-cs"/>
        </a:defRPr>
      </a:lvl1pPr>
      <a:lvl2pPr algn="l" rtl="0" eaLnBrk="0" fontAlgn="base" hangingPunct="0">
        <a:spcBef>
          <a:spcPct val="0"/>
        </a:spcBef>
        <a:spcAft>
          <a:spcPct val="0"/>
        </a:spcAft>
        <a:defRPr sz="2800" b="1">
          <a:solidFill>
            <a:srgbClr val="50BBD3"/>
          </a:solidFill>
          <a:latin typeface="Arial" charset="0"/>
        </a:defRPr>
      </a:lvl2pPr>
      <a:lvl3pPr algn="l" rtl="0" eaLnBrk="0" fontAlgn="base" hangingPunct="0">
        <a:spcBef>
          <a:spcPct val="0"/>
        </a:spcBef>
        <a:spcAft>
          <a:spcPct val="0"/>
        </a:spcAft>
        <a:defRPr sz="2800" b="1">
          <a:solidFill>
            <a:srgbClr val="50BBD3"/>
          </a:solidFill>
          <a:latin typeface="Arial" charset="0"/>
        </a:defRPr>
      </a:lvl3pPr>
      <a:lvl4pPr algn="l" rtl="0" eaLnBrk="0" fontAlgn="base" hangingPunct="0">
        <a:spcBef>
          <a:spcPct val="0"/>
        </a:spcBef>
        <a:spcAft>
          <a:spcPct val="0"/>
        </a:spcAft>
        <a:defRPr sz="2800" b="1">
          <a:solidFill>
            <a:srgbClr val="50BBD3"/>
          </a:solidFill>
          <a:latin typeface="Arial" charset="0"/>
        </a:defRPr>
      </a:lvl4pPr>
      <a:lvl5pPr algn="l" rtl="0" eaLnBrk="0" fontAlgn="base" hangingPunct="0">
        <a:spcBef>
          <a:spcPct val="0"/>
        </a:spcBef>
        <a:spcAft>
          <a:spcPct val="0"/>
        </a:spcAft>
        <a:defRPr sz="2800" b="1">
          <a:solidFill>
            <a:srgbClr val="50BBD3"/>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50BBD3"/>
        </a:buClr>
        <a:buFont typeface="Arial"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50BBD3"/>
        </a:buClr>
        <a:buFont typeface="Arial"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50BBD3"/>
        </a:buClr>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52400"/>
            <a:ext cx="5867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1430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16675"/>
            <a:ext cx="1371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62464A6-5C58-4B04-AD9B-AADE3FA9FF5A}" type="datetime1">
              <a:rPr lang="en-US">
                <a:solidFill>
                  <a:prstClr val="black">
                    <a:tint val="75000"/>
                  </a:prstClr>
                </a:solidFill>
              </a:rPr>
              <a:pPr>
                <a:defRPr/>
              </a:pPr>
              <a:t>11/12/2014</a:t>
            </a:fld>
            <a:endParaRPr lang="en-US">
              <a:solidFill>
                <a:prstClr val="black">
                  <a:tint val="75000"/>
                </a:prstClr>
              </a:solidFill>
            </a:endParaRPr>
          </a:p>
        </p:txBody>
      </p:sp>
      <p:sp>
        <p:nvSpPr>
          <p:cNvPr id="5" name="Footer Placeholder 4"/>
          <p:cNvSpPr>
            <a:spLocks noGrp="1"/>
          </p:cNvSpPr>
          <p:nvPr>
            <p:ph type="ftr" sz="quarter" idx="3"/>
          </p:nvPr>
        </p:nvSpPr>
        <p:spPr>
          <a:xfrm>
            <a:off x="1828800" y="6416675"/>
            <a:ext cx="5486400" cy="365125"/>
          </a:xfrm>
          <a:prstGeom prst="rect">
            <a:avLst/>
          </a:prstGeom>
        </p:spPr>
        <p:txBody>
          <a:bodyPr vert="horz" lIns="91440" tIns="45720" rIns="91440" bIns="45720" rtlCol="0" anchor="ctr"/>
          <a:lstStyle>
            <a:lvl1pPr algn="l" fontAlgn="auto">
              <a:spcBef>
                <a:spcPts val="0"/>
              </a:spcBef>
              <a:spcAft>
                <a:spcPts val="0"/>
              </a:spcAft>
              <a:defRPr sz="800" b="0">
                <a:solidFill>
                  <a:schemeClr val="tx1">
                    <a:tint val="75000"/>
                  </a:schemeClr>
                </a:solidFill>
                <a:latin typeface="+mn-lt"/>
              </a:defRPr>
            </a:lvl1pPr>
          </a:lstStyle>
          <a:p>
            <a:pPr>
              <a:defRPr/>
            </a:pPr>
            <a:r>
              <a:rPr lang="en-US" b="1" dirty="0">
                <a:solidFill>
                  <a:prstClr val="black">
                    <a:tint val="75000"/>
                  </a:prstClr>
                </a:solidFill>
              </a:rPr>
              <a:t>Snowball Metrics Project Partners</a:t>
            </a:r>
            <a:endParaRPr lang="en-US" dirty="0">
              <a:solidFill>
                <a:prstClr val="black">
                  <a:tint val="75000"/>
                </a:prstClr>
              </a:solidFill>
            </a:endParaRPr>
          </a:p>
          <a:p>
            <a:pPr>
              <a:defRPr/>
            </a:pPr>
            <a:r>
              <a:rPr lang="en-US" sz="700" dirty="0">
                <a:solidFill>
                  <a:prstClr val="black">
                    <a:tint val="75000"/>
                  </a:prstClr>
                </a:solidFill>
              </a:rPr>
              <a:t>University of Oxford, University College London, University of Cambridge, Imperial </a:t>
            </a:r>
            <a:r>
              <a:rPr lang="en-US" sz="700" dirty="0" smtClean="0">
                <a:solidFill>
                  <a:prstClr val="black">
                    <a:tint val="75000"/>
                  </a:prstClr>
                </a:solidFill>
              </a:rPr>
              <a:t>College </a:t>
            </a:r>
            <a:r>
              <a:rPr lang="en-US" sz="700" dirty="0">
                <a:solidFill>
                  <a:prstClr val="black">
                    <a:tint val="75000"/>
                  </a:prstClr>
                </a:solidFill>
              </a:rPr>
              <a:t>London, University of Bristol, University of Leeds, Queen’s University Belfast, University of St. Andrews, Elsevier  *Ordered according to productivity 2011 (data source: Scopus)</a:t>
            </a:r>
            <a:endParaRPr lang="en-US" sz="200" dirty="0">
              <a:solidFill>
                <a:prstClr val="black">
                  <a:tint val="75000"/>
                </a:prstClr>
              </a:solidFill>
            </a:endParaRPr>
          </a:p>
        </p:txBody>
      </p:sp>
      <p:sp>
        <p:nvSpPr>
          <p:cNvPr id="6" name="Slide Number Placeholder 5"/>
          <p:cNvSpPr>
            <a:spLocks noGrp="1"/>
          </p:cNvSpPr>
          <p:nvPr>
            <p:ph type="sldNum" sz="quarter" idx="4"/>
          </p:nvPr>
        </p:nvSpPr>
        <p:spPr>
          <a:xfrm>
            <a:off x="7315200" y="6416675"/>
            <a:ext cx="1371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3DDEEBA-A52D-49CF-8EE6-A3D78911F150}"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69" r:id="rId1"/>
  </p:sldLayoutIdLst>
  <p:timing>
    <p:tnLst>
      <p:par>
        <p:cTn id="1" dur="indefinite" restart="never" nodeType="tmRoot"/>
      </p:par>
    </p:tnLst>
  </p:timing>
  <p:hf hdr="0"/>
  <p:txStyles>
    <p:titleStyle>
      <a:lvl1pPr algn="l" rtl="0" eaLnBrk="0" fontAlgn="base" hangingPunct="0">
        <a:spcBef>
          <a:spcPct val="0"/>
        </a:spcBef>
        <a:spcAft>
          <a:spcPct val="0"/>
        </a:spcAft>
        <a:defRPr sz="2800" b="1" kern="1200">
          <a:solidFill>
            <a:srgbClr val="50BBD3"/>
          </a:solidFill>
          <a:latin typeface="+mj-lt"/>
          <a:ea typeface="+mj-ea"/>
          <a:cs typeface="+mj-cs"/>
        </a:defRPr>
      </a:lvl1pPr>
      <a:lvl2pPr algn="l" rtl="0" eaLnBrk="0" fontAlgn="base" hangingPunct="0">
        <a:spcBef>
          <a:spcPct val="0"/>
        </a:spcBef>
        <a:spcAft>
          <a:spcPct val="0"/>
        </a:spcAft>
        <a:defRPr sz="2800" b="1">
          <a:solidFill>
            <a:srgbClr val="50BBD3"/>
          </a:solidFill>
          <a:latin typeface="Arial" charset="0"/>
        </a:defRPr>
      </a:lvl2pPr>
      <a:lvl3pPr algn="l" rtl="0" eaLnBrk="0" fontAlgn="base" hangingPunct="0">
        <a:spcBef>
          <a:spcPct val="0"/>
        </a:spcBef>
        <a:spcAft>
          <a:spcPct val="0"/>
        </a:spcAft>
        <a:defRPr sz="2800" b="1">
          <a:solidFill>
            <a:srgbClr val="50BBD3"/>
          </a:solidFill>
          <a:latin typeface="Arial" charset="0"/>
        </a:defRPr>
      </a:lvl3pPr>
      <a:lvl4pPr algn="l" rtl="0" eaLnBrk="0" fontAlgn="base" hangingPunct="0">
        <a:spcBef>
          <a:spcPct val="0"/>
        </a:spcBef>
        <a:spcAft>
          <a:spcPct val="0"/>
        </a:spcAft>
        <a:defRPr sz="2800" b="1">
          <a:solidFill>
            <a:srgbClr val="50BBD3"/>
          </a:solidFill>
          <a:latin typeface="Arial" charset="0"/>
        </a:defRPr>
      </a:lvl4pPr>
      <a:lvl5pPr algn="l" rtl="0" eaLnBrk="0" fontAlgn="base" hangingPunct="0">
        <a:spcBef>
          <a:spcPct val="0"/>
        </a:spcBef>
        <a:spcAft>
          <a:spcPct val="0"/>
        </a:spcAft>
        <a:defRPr sz="2800" b="1">
          <a:solidFill>
            <a:srgbClr val="50BBD3"/>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50BBD3"/>
        </a:buClr>
        <a:buFont typeface="Arial" pitchFamily="34"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50BBD3"/>
        </a:buClr>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50BBD3"/>
        </a:buClr>
        <a:buFont typeface="Arial"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50BBD3"/>
        </a:buClr>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3.xml"/><Relationship Id="rId7" Type="http://schemas.openxmlformats.org/officeDocument/2006/relationships/image" Target="../media/image5.emf"/><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4" Type="http://schemas.openxmlformats.org/officeDocument/2006/relationships/tags" Target="../tags/tag4.xml"/></Relationships>
</file>

<file path=ppt/slides/_rels/slide3.xml.rels><?xml version="1.0" encoding="UTF-8" standalone="yes"?>
<Relationships xmlns="http://schemas.openxmlformats.org/package/2006/relationships"><Relationship Id="rId3" Type="http://schemas.openxmlformats.org/officeDocument/2006/relationships/hyperlink" Target="http://www.snowballmetrics.com/wp-content/uploads/research-information-management1.pdf" TargetMode="External"/><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8" Type="http://schemas.openxmlformats.org/officeDocument/2006/relationships/tags" Target="../tags/tag12.xml"/><Relationship Id="rId13" Type="http://schemas.openxmlformats.org/officeDocument/2006/relationships/image" Target="../media/image11.gif"/><Relationship Id="rId18" Type="http://schemas.openxmlformats.org/officeDocument/2006/relationships/image" Target="../media/image16.jpeg"/><Relationship Id="rId3" Type="http://schemas.openxmlformats.org/officeDocument/2006/relationships/tags" Target="../tags/tag7.xml"/><Relationship Id="rId7" Type="http://schemas.openxmlformats.org/officeDocument/2006/relationships/tags" Target="../tags/tag11.xml"/><Relationship Id="rId12" Type="http://schemas.openxmlformats.org/officeDocument/2006/relationships/image" Target="../media/image10.jpeg"/><Relationship Id="rId17" Type="http://schemas.openxmlformats.org/officeDocument/2006/relationships/image" Target="../media/image15.png"/><Relationship Id="rId2" Type="http://schemas.openxmlformats.org/officeDocument/2006/relationships/tags" Target="../tags/tag6.xml"/><Relationship Id="rId16" Type="http://schemas.openxmlformats.org/officeDocument/2006/relationships/image" Target="../media/image14.png"/><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image" Target="../media/image9.gif"/><Relationship Id="rId5" Type="http://schemas.openxmlformats.org/officeDocument/2006/relationships/tags" Target="../tags/tag9.xml"/><Relationship Id="rId15" Type="http://schemas.openxmlformats.org/officeDocument/2006/relationships/image" Target="../media/image13.png"/><Relationship Id="rId10" Type="http://schemas.openxmlformats.org/officeDocument/2006/relationships/image" Target="../media/image8.jpeg"/><Relationship Id="rId4" Type="http://schemas.openxmlformats.org/officeDocument/2006/relationships/tags" Target="../tags/tag8.xml"/><Relationship Id="rId9" Type="http://schemas.openxmlformats.org/officeDocument/2006/relationships/slideLayout" Target="../slideLayouts/slideLayout15.xml"/><Relationship Id="rId1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hyperlink" Target="http://www.snowballmetrics.com/wp-content/uploads/Snowball-Metrics-Letter-of-Intent.pdf" TargetMode="External"/><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14.xml"/><Relationship Id="rId7" Type="http://schemas.openxmlformats.org/officeDocument/2006/relationships/image" Target="../media/image5.emf"/><Relationship Id="rId2" Type="http://schemas.openxmlformats.org/officeDocument/2006/relationships/tags" Target="../tags/tag13.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slideLayout" Target="../slideLayouts/slideLayout2.xml"/><Relationship Id="rId4" Type="http://schemas.openxmlformats.org/officeDocument/2006/relationships/tags" Target="../tags/tag15.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17.xml"/><Relationship Id="rId7" Type="http://schemas.openxmlformats.org/officeDocument/2006/relationships/image" Target="../media/image5.emf"/><Relationship Id="rId2" Type="http://schemas.openxmlformats.org/officeDocument/2006/relationships/tags" Target="../tags/tag16.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slideLayout" Target="../slideLayouts/slideLayout17.xml"/><Relationship Id="rId4" Type="http://schemas.openxmlformats.org/officeDocument/2006/relationships/tags" Target="../tags/tag18.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20.xml"/><Relationship Id="rId7" Type="http://schemas.openxmlformats.org/officeDocument/2006/relationships/image" Target="../media/image5.emf"/><Relationship Id="rId2" Type="http://schemas.openxmlformats.org/officeDocument/2006/relationships/tags" Target="../tags/tag19.xml"/><Relationship Id="rId1" Type="http://schemas.openxmlformats.org/officeDocument/2006/relationships/vmlDrawing" Target="../drawings/vmlDrawing4.vml"/><Relationship Id="rId6" Type="http://schemas.openxmlformats.org/officeDocument/2006/relationships/oleObject" Target="../embeddings/oleObject4.bin"/><Relationship Id="rId5" Type="http://schemas.openxmlformats.org/officeDocument/2006/relationships/slideLayout" Target="../slideLayouts/slideLayout2.xml"/><Relationship Id="rId4" Type="http://schemas.openxmlformats.org/officeDocument/2006/relationships/tags" Target="../tags/tag21.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23.xml"/><Relationship Id="rId7" Type="http://schemas.openxmlformats.org/officeDocument/2006/relationships/image" Target="../media/image5.emf"/><Relationship Id="rId2" Type="http://schemas.openxmlformats.org/officeDocument/2006/relationships/tags" Target="../tags/tag22.xml"/><Relationship Id="rId1" Type="http://schemas.openxmlformats.org/officeDocument/2006/relationships/vmlDrawing" Target="../drawings/vmlDrawing5.vml"/><Relationship Id="rId6" Type="http://schemas.openxmlformats.org/officeDocument/2006/relationships/oleObject" Target="../embeddings/oleObject5.bin"/><Relationship Id="rId5" Type="http://schemas.openxmlformats.org/officeDocument/2006/relationships/slideLayout" Target="../slideLayouts/slideLayout2.xml"/><Relationship Id="rId4" Type="http://schemas.openxmlformats.org/officeDocument/2006/relationships/tags" Target="../tags/tag24.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3.xml"/><Relationship Id="rId5" Type="http://schemas.openxmlformats.org/officeDocument/2006/relationships/image" Target="../media/image31.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2" Type="http://schemas.openxmlformats.org/officeDocument/2006/relationships/hyperlink" Target="http://www.theguardian.com/higher-education-network/blog/2014/jul/23/expanding-altmetrics-include-policy-documents-boost-reputation?commentpage=1"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26.xml"/><Relationship Id="rId7" Type="http://schemas.openxmlformats.org/officeDocument/2006/relationships/image" Target="../media/image5.emf"/><Relationship Id="rId2" Type="http://schemas.openxmlformats.org/officeDocument/2006/relationships/tags" Target="../tags/tag25.xml"/><Relationship Id="rId1" Type="http://schemas.openxmlformats.org/officeDocument/2006/relationships/vmlDrawing" Target="../drawings/vmlDrawing6.vml"/><Relationship Id="rId6" Type="http://schemas.openxmlformats.org/officeDocument/2006/relationships/oleObject" Target="../embeddings/oleObject6.bin"/><Relationship Id="rId5" Type="http://schemas.openxmlformats.org/officeDocument/2006/relationships/slideLayout" Target="../slideLayouts/slideLayout2.xml"/><Relationship Id="rId4" Type="http://schemas.openxmlformats.org/officeDocument/2006/relationships/tags" Target="../tags/tag27.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29.xml"/><Relationship Id="rId7" Type="http://schemas.openxmlformats.org/officeDocument/2006/relationships/image" Target="../media/image5.emf"/><Relationship Id="rId2" Type="http://schemas.openxmlformats.org/officeDocument/2006/relationships/tags" Target="../tags/tag28.xml"/><Relationship Id="rId1" Type="http://schemas.openxmlformats.org/officeDocument/2006/relationships/vmlDrawing" Target="../drawings/vmlDrawing7.vml"/><Relationship Id="rId6" Type="http://schemas.openxmlformats.org/officeDocument/2006/relationships/oleObject" Target="../embeddings/oleObject7.bin"/><Relationship Id="rId5" Type="http://schemas.openxmlformats.org/officeDocument/2006/relationships/slideLayout" Target="../slideLayouts/slideLayout2.xml"/><Relationship Id="rId4" Type="http://schemas.openxmlformats.org/officeDocument/2006/relationships/tags" Target="../tags/tag3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32.xml"/><Relationship Id="rId7" Type="http://schemas.openxmlformats.org/officeDocument/2006/relationships/image" Target="../media/image5.emf"/><Relationship Id="rId2" Type="http://schemas.openxmlformats.org/officeDocument/2006/relationships/tags" Target="../tags/tag31.xml"/><Relationship Id="rId1" Type="http://schemas.openxmlformats.org/officeDocument/2006/relationships/vmlDrawing" Target="../drawings/vmlDrawing8.vml"/><Relationship Id="rId6" Type="http://schemas.openxmlformats.org/officeDocument/2006/relationships/oleObject" Target="../embeddings/oleObject8.bin"/><Relationship Id="rId5" Type="http://schemas.openxmlformats.org/officeDocument/2006/relationships/slideLayout" Target="../slideLayouts/slideLayout2.xml"/><Relationship Id="rId4" Type="http://schemas.openxmlformats.org/officeDocument/2006/relationships/tags" Target="../tags/tag33.xml"/></Relationships>
</file>

<file path=ppt/slides/_rels/slide2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hyperlink" Target="mailto:l.colledge@elsevier.com" TargetMode="External"/><Relationship Id="rId3" Type="http://schemas.openxmlformats.org/officeDocument/2006/relationships/tags" Target="../tags/tag35.xml"/><Relationship Id="rId7" Type="http://schemas.openxmlformats.org/officeDocument/2006/relationships/image" Target="../media/image5.emf"/><Relationship Id="rId2" Type="http://schemas.openxmlformats.org/officeDocument/2006/relationships/tags" Target="../tags/tag34.xml"/><Relationship Id="rId1" Type="http://schemas.openxmlformats.org/officeDocument/2006/relationships/vmlDrawing" Target="../drawings/vmlDrawing9.vml"/><Relationship Id="rId6" Type="http://schemas.openxmlformats.org/officeDocument/2006/relationships/oleObject" Target="../embeddings/oleObject9.bin"/><Relationship Id="rId5" Type="http://schemas.openxmlformats.org/officeDocument/2006/relationships/slideLayout" Target="../slideLayouts/slideLayout2.xml"/><Relationship Id="rId10" Type="http://schemas.openxmlformats.org/officeDocument/2006/relationships/image" Target="../media/image6.png"/><Relationship Id="rId4" Type="http://schemas.openxmlformats.org/officeDocument/2006/relationships/tags" Target="../tags/tag36.xml"/><Relationship Id="rId9" Type="http://schemas.openxmlformats.org/officeDocument/2006/relationships/hyperlink" Target="mailto:snowballmetrics@elsevier.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idx="1"/>
          </p:nvPr>
        </p:nvSpPr>
        <p:spPr>
          <a:xfrm>
            <a:off x="832496" y="2012707"/>
            <a:ext cx="7861128" cy="1500187"/>
          </a:xfrm>
        </p:spPr>
        <p:txBody>
          <a:bodyPr/>
          <a:lstStyle/>
          <a:p>
            <a:pPr>
              <a:defRPr/>
            </a:pPr>
            <a:r>
              <a:rPr lang="en-US" dirty="0" smtClean="0"/>
              <a:t>Snowball Metrics</a:t>
            </a:r>
          </a:p>
          <a:p>
            <a:pPr>
              <a:defRPr/>
            </a:pPr>
            <a:r>
              <a:rPr lang="en-US" sz="2400" dirty="0" smtClean="0"/>
              <a:t>A standard for research benchmarking between institutions</a:t>
            </a:r>
          </a:p>
        </p:txBody>
      </p:sp>
      <p:sp>
        <p:nvSpPr>
          <p:cNvPr id="6" name="Slide Number Placeholder 5"/>
          <p:cNvSpPr>
            <a:spLocks noGrp="1"/>
          </p:cNvSpPr>
          <p:nvPr>
            <p:ph type="sldNum" sz="quarter" idx="12"/>
          </p:nvPr>
        </p:nvSpPr>
        <p:spPr/>
        <p:txBody>
          <a:bodyPr/>
          <a:lstStyle/>
          <a:p>
            <a:pPr>
              <a:defRPr/>
            </a:pPr>
            <a:fld id="{293F6263-8E3C-4838-9542-2A12C7AFDFE1}" type="slidenum">
              <a:rPr lang="en-US" smtClean="0"/>
              <a:pPr>
                <a:defRPr/>
              </a:pPr>
              <a:t>1</a:t>
            </a:fld>
            <a:endParaRPr lang="en-US" dirty="0"/>
          </a:p>
        </p:txBody>
      </p:sp>
      <p:sp>
        <p:nvSpPr>
          <p:cNvPr id="2" name="Title 1"/>
          <p:cNvSpPr>
            <a:spLocks noGrp="1"/>
          </p:cNvSpPr>
          <p:nvPr>
            <p:ph type="title"/>
          </p:nvPr>
        </p:nvSpPr>
        <p:spPr/>
        <p:txBody>
          <a:bodyPr/>
          <a:lstStyle/>
          <a:p>
            <a:r>
              <a:rPr lang="en-US" b="1" dirty="0" smtClean="0"/>
              <a:t>Dr Lisa Colledge</a:t>
            </a:r>
            <a:r>
              <a:rPr lang="en-US" dirty="0" smtClean="0"/>
              <a:t/>
            </a:r>
            <a:br>
              <a:rPr lang="en-US" dirty="0" smtClean="0"/>
            </a:br>
            <a:r>
              <a:rPr lang="en-US" dirty="0" smtClean="0"/>
              <a:t>Director of Research Metrics, Elsevier</a:t>
            </a:r>
            <a:br>
              <a:rPr lang="en-US" dirty="0" smtClean="0"/>
            </a:br>
            <a:r>
              <a:rPr lang="en-US" dirty="0" smtClean="0"/>
              <a:t>and</a:t>
            </a:r>
            <a:br>
              <a:rPr lang="en-US" dirty="0" smtClean="0"/>
            </a:br>
            <a:r>
              <a:rPr lang="en-US" dirty="0" smtClean="0"/>
              <a:t>Snowball Metrics Program Manager</a:t>
            </a:r>
            <a:endParaRPr lang="en-US" dirty="0"/>
          </a:p>
        </p:txBody>
      </p:sp>
    </p:spTree>
    <p:extLst>
      <p:ext uri="{BB962C8B-B14F-4D97-AF65-F5344CB8AC3E}">
        <p14:creationId xmlns:p14="http://schemas.microsoft.com/office/powerpoint/2010/main" val="16838979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398122469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4832" name="think-cell Slide" r:id="rId6" imgW="360" imgH="360" progId="">
                  <p:embed/>
                </p:oleObj>
              </mc:Choice>
              <mc:Fallback>
                <p:oleObj name="think-cell Slide" r:id="rId6" imgW="360" imgH="360"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p:nvPr>
            <p:custDataLst>
              <p:tags r:id="rId3"/>
            </p:custDataLst>
          </p:nvPr>
        </p:nvSpPr>
        <p:spPr>
          <a:xfrm>
            <a:off x="0" y="0"/>
            <a:ext cx="9144000"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prstClr val="white"/>
              </a:solidFill>
            </a:endParaRPr>
          </a:p>
        </p:txBody>
      </p:sp>
      <p:sp>
        <p:nvSpPr>
          <p:cNvPr id="33794" name="Title 1"/>
          <p:cNvSpPr>
            <a:spLocks noGrp="1"/>
          </p:cNvSpPr>
          <p:nvPr>
            <p:ph type="title"/>
            <p:custDataLst>
              <p:tags r:id="rId4"/>
            </p:custDataLst>
          </p:nvPr>
        </p:nvSpPr>
        <p:spPr>
          <a:xfrm>
            <a:off x="814071" y="2812010"/>
            <a:ext cx="7515858" cy="802784"/>
          </a:xfrm>
        </p:spPr>
        <p:txBody>
          <a:bodyPr wrap="square">
            <a:spAutoFit/>
          </a:bodyPr>
          <a:lstStyle/>
          <a:p>
            <a:pPr algn="ctr">
              <a:lnSpc>
                <a:spcPct val="114000"/>
              </a:lnSpc>
              <a:spcAft>
                <a:spcPts val="600"/>
              </a:spcAft>
            </a:pPr>
            <a:r>
              <a:rPr lang="en-GB" sz="4400" dirty="0" smtClean="0">
                <a:solidFill>
                  <a:schemeClr val="bg1"/>
                </a:solidFill>
                <a:latin typeface="Trajan Pro" pitchFamily="18" charset="0"/>
                <a:ea typeface="ＭＳ Ｐゴシック" pitchFamily="34" charset="-128"/>
              </a:rPr>
              <a:t>Snowball Metrics recap</a:t>
            </a:r>
            <a:endParaRPr lang="en-US" sz="2400" b="0" dirty="0" smtClean="0">
              <a:solidFill>
                <a:schemeClr val="bg1"/>
              </a:solidFill>
              <a:ea typeface="ＭＳ Ｐゴシック" pitchFamily="34" charset="-128"/>
            </a:endParaRPr>
          </a:p>
        </p:txBody>
      </p:sp>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7417" y="275589"/>
            <a:ext cx="1370725" cy="1512267"/>
          </a:xfrm>
          <a:prstGeom prst="rect">
            <a:avLst/>
          </a:prstGeom>
        </p:spPr>
      </p:pic>
    </p:spTree>
    <p:extLst>
      <p:ext uri="{BB962C8B-B14F-4D97-AF65-F5344CB8AC3E}">
        <p14:creationId xmlns:p14="http://schemas.microsoft.com/office/powerpoint/2010/main" val="17112267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944" y="166048"/>
            <a:ext cx="5867400" cy="685800"/>
          </a:xfrm>
        </p:spPr>
        <p:txBody>
          <a:bodyPr/>
          <a:lstStyle/>
          <a:p>
            <a:r>
              <a:rPr lang="en-US" dirty="0" smtClean="0"/>
              <a:t>The origins of Snowball Metrics</a:t>
            </a:r>
            <a:endParaRPr lang="en-US" dirty="0"/>
          </a:p>
        </p:txBody>
      </p:sp>
      <p:sp>
        <p:nvSpPr>
          <p:cNvPr id="3" name="Content Placeholder 2"/>
          <p:cNvSpPr>
            <a:spLocks noGrp="1"/>
          </p:cNvSpPr>
          <p:nvPr>
            <p:ph idx="1"/>
          </p:nvPr>
        </p:nvSpPr>
        <p:spPr>
          <a:xfrm>
            <a:off x="429904" y="951928"/>
            <a:ext cx="5929952" cy="3770194"/>
          </a:xfrm>
        </p:spPr>
        <p:txBody>
          <a:bodyPr/>
          <a:lstStyle/>
          <a:p>
            <a:pPr marL="0" indent="0">
              <a:buNone/>
            </a:pPr>
            <a:r>
              <a:rPr lang="en-US" dirty="0" smtClean="0">
                <a:solidFill>
                  <a:schemeClr val="bg1">
                    <a:lumMod val="50000"/>
                  </a:schemeClr>
                </a:solidFill>
              </a:rPr>
              <a:t>Competitive award won by Imperial College London and Elsevier to </a:t>
            </a:r>
            <a:r>
              <a:rPr lang="en-US" b="1" dirty="0" smtClean="0">
                <a:solidFill>
                  <a:srgbClr val="50BBD3"/>
                </a:solidFill>
              </a:rPr>
              <a:t>investigate the state of research management</a:t>
            </a:r>
            <a:r>
              <a:rPr lang="en-US" dirty="0" smtClean="0"/>
              <a:t> </a:t>
            </a:r>
            <a:r>
              <a:rPr lang="en-US" dirty="0" smtClean="0">
                <a:solidFill>
                  <a:schemeClr val="bg1">
                    <a:lumMod val="50000"/>
                  </a:schemeClr>
                </a:solidFill>
              </a:rPr>
              <a:t>in the UK</a:t>
            </a:r>
          </a:p>
          <a:p>
            <a:pPr marL="0" indent="0">
              <a:buNone/>
            </a:pPr>
            <a:r>
              <a:rPr lang="en-US" dirty="0" smtClean="0">
                <a:solidFill>
                  <a:schemeClr val="bg1">
                    <a:lumMod val="50000"/>
                  </a:schemeClr>
                </a:solidFill>
              </a:rPr>
              <a:t>Clear trends were voiced:</a:t>
            </a:r>
          </a:p>
          <a:p>
            <a:r>
              <a:rPr lang="en-US" i="1" dirty="0" smtClean="0">
                <a:solidFill>
                  <a:schemeClr val="bg1">
                    <a:lumMod val="50000"/>
                  </a:schemeClr>
                </a:solidFill>
              </a:rPr>
              <a:t>“</a:t>
            </a:r>
            <a:r>
              <a:rPr lang="en-US" i="1" dirty="0">
                <a:solidFill>
                  <a:schemeClr val="bg1">
                    <a:lumMod val="50000"/>
                  </a:schemeClr>
                </a:solidFill>
              </a:rPr>
              <a:t>Unless you have [data] you cannot </a:t>
            </a:r>
            <a:r>
              <a:rPr lang="en-US" b="1" i="1" dirty="0">
                <a:solidFill>
                  <a:srgbClr val="50BBD3"/>
                </a:solidFill>
              </a:rPr>
              <a:t>make informed decisions</a:t>
            </a:r>
            <a:r>
              <a:rPr lang="en-US" i="1" dirty="0">
                <a:solidFill>
                  <a:schemeClr val="bg1">
                    <a:lumMod val="50000"/>
                  </a:schemeClr>
                </a:solidFill>
              </a:rPr>
              <a:t>; you would be acting based on opinions and hearsay.” </a:t>
            </a:r>
            <a:endParaRPr lang="en-US" i="1" dirty="0" smtClean="0">
              <a:solidFill>
                <a:schemeClr val="bg1">
                  <a:lumMod val="50000"/>
                </a:schemeClr>
              </a:solidFill>
            </a:endParaRPr>
          </a:p>
          <a:p>
            <a:r>
              <a:rPr lang="en-US" i="1" dirty="0">
                <a:solidFill>
                  <a:schemeClr val="bg1">
                    <a:lumMod val="50000"/>
                  </a:schemeClr>
                </a:solidFill>
              </a:rPr>
              <a:t>“[There is little] </a:t>
            </a:r>
            <a:r>
              <a:rPr lang="en-US" b="1" i="1" dirty="0">
                <a:solidFill>
                  <a:srgbClr val="67AFBD"/>
                </a:solidFill>
              </a:rPr>
              <a:t>t</a:t>
            </a:r>
            <a:r>
              <a:rPr lang="en-US" b="1" i="1" dirty="0">
                <a:solidFill>
                  <a:srgbClr val="50BBD3"/>
                </a:solidFill>
              </a:rPr>
              <a:t>hought leadership and knowledge development </a:t>
            </a:r>
            <a:r>
              <a:rPr lang="en-US" i="1" dirty="0">
                <a:solidFill>
                  <a:schemeClr val="bg1">
                    <a:lumMod val="50000"/>
                  </a:schemeClr>
                </a:solidFill>
              </a:rPr>
              <a:t>around best practice.” </a:t>
            </a:r>
            <a:endParaRPr lang="en-US" dirty="0">
              <a:solidFill>
                <a:schemeClr val="bg1">
                  <a:lumMod val="50000"/>
                </a:schemeClr>
              </a:solidFill>
            </a:endParaRPr>
          </a:p>
          <a:p>
            <a:endParaRPr lang="en-US" i="1" dirty="0"/>
          </a:p>
          <a:p>
            <a:endParaRPr lang="en-US" dirty="0"/>
          </a:p>
          <a:p>
            <a:endParaRPr lang="en-US" dirty="0" smtClean="0"/>
          </a:p>
          <a:p>
            <a:endParaRPr lang="en-US" dirty="0"/>
          </a:p>
        </p:txBody>
      </p:sp>
      <p:sp>
        <p:nvSpPr>
          <p:cNvPr id="6" name="Slide Number Placeholder 5"/>
          <p:cNvSpPr>
            <a:spLocks noGrp="1"/>
          </p:cNvSpPr>
          <p:nvPr>
            <p:ph type="sldNum" sz="quarter" idx="12"/>
          </p:nvPr>
        </p:nvSpPr>
        <p:spPr/>
        <p:txBody>
          <a:bodyPr/>
          <a:lstStyle/>
          <a:p>
            <a:pPr>
              <a:defRPr/>
            </a:pPr>
            <a:fld id="{B475C23E-1427-4651-8D2C-9DE5C77431A0}" type="slidenum">
              <a:rPr lang="en-US" smtClean="0">
                <a:solidFill>
                  <a:prstClr val="black">
                    <a:tint val="75000"/>
                  </a:prstClr>
                </a:solidFill>
              </a:rPr>
              <a:pPr>
                <a:defRPr/>
              </a:pPr>
              <a:t>3</a:t>
            </a:fld>
            <a:endParaRPr lang="en-US">
              <a:solidFill>
                <a:prstClr val="black">
                  <a:tint val="75000"/>
                </a:prstClr>
              </a:solidFill>
            </a:endParaRPr>
          </a:p>
        </p:txBody>
      </p:sp>
      <p:pic>
        <p:nvPicPr>
          <p:cNvPr id="7" name="Picture 6"/>
          <p:cNvPicPr>
            <a:picLocks noChangeAspect="1" noChangeArrowheads="1"/>
          </p:cNvPicPr>
          <p:nvPr/>
        </p:nvPicPr>
        <p:blipFill>
          <a:blip r:embed="rId2"/>
          <a:srcRect/>
          <a:stretch>
            <a:fillRect/>
          </a:stretch>
        </p:blipFill>
        <p:spPr bwMode="auto">
          <a:xfrm>
            <a:off x="6564573" y="975104"/>
            <a:ext cx="2156351" cy="3034953"/>
          </a:xfrm>
          <a:prstGeom prst="rect">
            <a:avLst/>
          </a:prstGeom>
          <a:ln>
            <a:noFill/>
          </a:ln>
          <a:effectLst>
            <a:outerShdw blurRad="292100" dist="139700" dir="2700000" algn="tl" rotWithShape="0">
              <a:srgbClr val="333333">
                <a:alpha val="65000"/>
              </a:srgbClr>
            </a:outerShdw>
          </a:effectLst>
          <a:extLst/>
        </p:spPr>
      </p:pic>
      <p:sp>
        <p:nvSpPr>
          <p:cNvPr id="8" name="TextBox 7"/>
          <p:cNvSpPr txBox="1"/>
          <p:nvPr/>
        </p:nvSpPr>
        <p:spPr>
          <a:xfrm>
            <a:off x="191057" y="6166074"/>
            <a:ext cx="9198607" cy="584775"/>
          </a:xfrm>
          <a:prstGeom prst="rect">
            <a:avLst/>
          </a:prstGeom>
          <a:noFill/>
        </p:spPr>
        <p:txBody>
          <a:bodyPr wrap="square" rtlCol="0">
            <a:spAutoFit/>
          </a:bodyPr>
          <a:lstStyle/>
          <a:p>
            <a:r>
              <a:rPr lang="en-US" sz="1600" dirty="0" smtClean="0">
                <a:solidFill>
                  <a:schemeClr val="bg1">
                    <a:lumMod val="50000"/>
                  </a:schemeClr>
                </a:solidFill>
                <a:latin typeface="Garamond"/>
              </a:rPr>
              <a:t>Report available at </a:t>
            </a:r>
            <a:r>
              <a:rPr lang="en-US" sz="1600" dirty="0" smtClean="0">
                <a:solidFill>
                  <a:prstClr val="black"/>
                </a:solidFill>
                <a:latin typeface="Garamond"/>
                <a:hlinkClick r:id="rId3"/>
              </a:rPr>
              <a:t>http</a:t>
            </a:r>
            <a:r>
              <a:rPr lang="en-US" sz="1600" dirty="0">
                <a:solidFill>
                  <a:prstClr val="black"/>
                </a:solidFill>
                <a:latin typeface="Garamond"/>
                <a:hlinkClick r:id="rId3"/>
              </a:rPr>
              <a:t>://</a:t>
            </a:r>
            <a:r>
              <a:rPr lang="en-US" sz="1600" dirty="0" smtClean="0">
                <a:solidFill>
                  <a:prstClr val="black"/>
                </a:solidFill>
                <a:latin typeface="Garamond"/>
                <a:hlinkClick r:id="rId3"/>
              </a:rPr>
              <a:t>www.snowballmetrics.com/wp-content/uploads/research-information-management1.pdf</a:t>
            </a:r>
            <a:r>
              <a:rPr lang="en-US" sz="1600" dirty="0" smtClean="0">
                <a:solidFill>
                  <a:prstClr val="black"/>
                </a:solidFill>
                <a:latin typeface="Garamond"/>
              </a:rPr>
              <a:t> </a:t>
            </a:r>
            <a:endParaRPr lang="en-US" sz="1600" dirty="0">
              <a:solidFill>
                <a:prstClr val="black"/>
              </a:solidFill>
              <a:latin typeface="Garamond"/>
            </a:endParaRPr>
          </a:p>
        </p:txBody>
      </p:sp>
      <p:sp>
        <p:nvSpPr>
          <p:cNvPr id="9" name="TextBox 8"/>
          <p:cNvSpPr txBox="1"/>
          <p:nvPr/>
        </p:nvSpPr>
        <p:spPr>
          <a:xfrm>
            <a:off x="423076" y="4558045"/>
            <a:ext cx="8297848" cy="1846659"/>
          </a:xfrm>
          <a:prstGeom prst="rect">
            <a:avLst/>
          </a:prstGeom>
          <a:noFill/>
        </p:spPr>
        <p:txBody>
          <a:bodyPr wrap="square" rtlCol="0">
            <a:spAutoFit/>
          </a:bodyPr>
          <a:lstStyle/>
          <a:p>
            <a:pPr marL="342900" indent="-342900">
              <a:buClr>
                <a:srgbClr val="50BBD3"/>
              </a:buClr>
              <a:buFont typeface="Arial" panose="020B0604020202020204" pitchFamily="34" charset="0"/>
              <a:buChar char="•"/>
            </a:pPr>
            <a:r>
              <a:rPr lang="en-US" sz="2400" i="1" dirty="0">
                <a:solidFill>
                  <a:schemeClr val="bg1">
                    <a:lumMod val="50000"/>
                  </a:schemeClr>
                </a:solidFill>
                <a:latin typeface="Garamond"/>
              </a:rPr>
              <a:t>“The </a:t>
            </a:r>
            <a:r>
              <a:rPr lang="en-US" sz="2400" b="1" i="1" dirty="0">
                <a:solidFill>
                  <a:srgbClr val="50BBD3"/>
                </a:solidFill>
                <a:latin typeface="Garamond"/>
              </a:rPr>
              <a:t>principle drivers for our systems are often external</a:t>
            </a:r>
            <a:r>
              <a:rPr lang="en-US" sz="2400" i="1" dirty="0">
                <a:solidFill>
                  <a:schemeClr val="bg1">
                    <a:lumMod val="50000"/>
                  </a:schemeClr>
                </a:solidFill>
                <a:latin typeface="Garamond"/>
              </a:rPr>
              <a:t>… but they shouldn’t be… a research strategy should… be developed… to respond to our strengths and the external environment, our systems should be defined to run our business.” </a:t>
            </a:r>
            <a:endParaRPr lang="en-US" sz="2400" dirty="0">
              <a:solidFill>
                <a:schemeClr val="bg1">
                  <a:lumMod val="50000"/>
                </a:schemeClr>
              </a:solidFill>
              <a:latin typeface="Garamond"/>
            </a:endParaRPr>
          </a:p>
          <a:p>
            <a:endParaRPr lang="en-US" dirty="0">
              <a:solidFill>
                <a:prstClr val="black"/>
              </a:solidFill>
            </a:endParaRPr>
          </a:p>
        </p:txBody>
      </p:sp>
    </p:spTree>
    <p:extLst>
      <p:ext uri="{BB962C8B-B14F-4D97-AF65-F5344CB8AC3E}">
        <p14:creationId xmlns:p14="http://schemas.microsoft.com/office/powerpoint/2010/main" val="184870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9">
                                            <p:txEl>
                                              <p:pRg st="0" end="0"/>
                                            </p:txEl>
                                          </p:spTgt>
                                        </p:tgtEl>
                                        <p:attrNameLst>
                                          <p:attrName>style.visibility</p:attrName>
                                        </p:attrNameLst>
                                      </p:cBhvr>
                                      <p:to>
                                        <p:strVal val="visible"/>
                                      </p:to>
                                    </p:set>
                                    <p:animEffect transition="in" filter="fade">
                                      <p:cBhvr>
                                        <p:cTn id="20"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Isosceles Triangle 14"/>
          <p:cNvSpPr/>
          <p:nvPr/>
        </p:nvSpPr>
        <p:spPr>
          <a:xfrm>
            <a:off x="2374713" y="1723583"/>
            <a:ext cx="4223983" cy="1951035"/>
          </a:xfrm>
          <a:prstGeom prst="triangl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75056" y="152400"/>
            <a:ext cx="5867400" cy="685800"/>
          </a:xfrm>
        </p:spPr>
        <p:txBody>
          <a:bodyPr/>
          <a:lstStyle/>
          <a:p>
            <a:r>
              <a:rPr lang="en-US" dirty="0" smtClean="0"/>
              <a:t>University recommendations </a:t>
            </a:r>
            <a:endParaRPr lang="en-US" dirty="0"/>
          </a:p>
        </p:txBody>
      </p:sp>
      <p:sp>
        <p:nvSpPr>
          <p:cNvPr id="6" name="Slide Number Placeholder 5"/>
          <p:cNvSpPr>
            <a:spLocks noGrp="1"/>
          </p:cNvSpPr>
          <p:nvPr>
            <p:ph type="sldNum" sz="quarter" idx="12"/>
          </p:nvPr>
        </p:nvSpPr>
        <p:spPr/>
        <p:txBody>
          <a:bodyPr/>
          <a:lstStyle/>
          <a:p>
            <a:pPr>
              <a:defRPr/>
            </a:pPr>
            <a:fld id="{B475C23E-1427-4651-8D2C-9DE5C77431A0}" type="slidenum">
              <a:rPr lang="en-US" smtClean="0">
                <a:solidFill>
                  <a:prstClr val="black">
                    <a:tint val="75000"/>
                  </a:prstClr>
                </a:solidFill>
              </a:rPr>
              <a:pPr>
                <a:defRPr/>
              </a:pPr>
              <a:t>4</a:t>
            </a:fld>
            <a:endParaRPr lang="en-US">
              <a:solidFill>
                <a:prstClr val="black">
                  <a:tint val="75000"/>
                </a:prstClr>
              </a:solidFill>
            </a:endParaRPr>
          </a:p>
        </p:txBody>
      </p:sp>
      <p:sp>
        <p:nvSpPr>
          <p:cNvPr id="7" name="TextBox 6"/>
          <p:cNvSpPr txBox="1"/>
          <p:nvPr/>
        </p:nvSpPr>
        <p:spPr>
          <a:xfrm>
            <a:off x="2553914" y="2259823"/>
            <a:ext cx="4254533" cy="1015663"/>
          </a:xfrm>
          <a:prstGeom prst="rect">
            <a:avLst/>
          </a:prstGeom>
          <a:noFill/>
        </p:spPr>
        <p:txBody>
          <a:bodyPr wrap="square" rtlCol="0">
            <a:spAutoFit/>
          </a:bodyPr>
          <a:lstStyle/>
          <a:p>
            <a:pPr algn="ctr"/>
            <a:r>
              <a:rPr lang="en-US" sz="2000" b="1" dirty="0" smtClean="0">
                <a:solidFill>
                  <a:schemeClr val="bg1">
                    <a:lumMod val="50000"/>
                  </a:schemeClr>
                </a:solidFill>
                <a:latin typeface="Garamond"/>
              </a:rPr>
              <a:t>Universities </a:t>
            </a:r>
            <a:r>
              <a:rPr lang="en-US" sz="2000" b="1" dirty="0">
                <a:solidFill>
                  <a:schemeClr val="bg1">
                    <a:lumMod val="50000"/>
                  </a:schemeClr>
                </a:solidFill>
                <a:latin typeface="Garamond"/>
              </a:rPr>
              <a:t>and funders should work more collaboratively, and develop stronger relationships with </a:t>
            </a:r>
            <a:r>
              <a:rPr lang="en-US" sz="2000" b="1" dirty="0" smtClean="0">
                <a:solidFill>
                  <a:schemeClr val="bg1">
                    <a:lumMod val="50000"/>
                  </a:schemeClr>
                </a:solidFill>
                <a:latin typeface="Garamond"/>
              </a:rPr>
              <a:t>suppliers</a:t>
            </a:r>
            <a:endParaRPr lang="en-US" sz="2000" b="1" dirty="0">
              <a:solidFill>
                <a:schemeClr val="bg1">
                  <a:lumMod val="50000"/>
                </a:schemeClr>
              </a:solidFill>
              <a:latin typeface="Garamond"/>
            </a:endParaRPr>
          </a:p>
        </p:txBody>
      </p:sp>
      <p:sp>
        <p:nvSpPr>
          <p:cNvPr id="9" name="Rounded Rectangular Callout 8"/>
          <p:cNvSpPr/>
          <p:nvPr/>
        </p:nvSpPr>
        <p:spPr>
          <a:xfrm>
            <a:off x="1433015" y="974931"/>
            <a:ext cx="4148920" cy="1022336"/>
          </a:xfrm>
          <a:prstGeom prst="wedgeRoundRectCallout">
            <a:avLst>
              <a:gd name="adj1" fmla="val 35526"/>
              <a:gd name="adj2" fmla="val 78115"/>
              <a:gd name="adj3" fmla="val 16667"/>
            </a:avLst>
          </a:prstGeom>
          <a:solidFill>
            <a:schemeClr val="accent2">
              <a:lumMod val="20000"/>
              <a:lumOff val="80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ounded Rectangular Callout 9"/>
          <p:cNvSpPr/>
          <p:nvPr/>
        </p:nvSpPr>
        <p:spPr>
          <a:xfrm>
            <a:off x="4503762" y="3618008"/>
            <a:ext cx="4135269" cy="1042957"/>
          </a:xfrm>
          <a:prstGeom prst="wedgeRoundRectCallout">
            <a:avLst>
              <a:gd name="adj1" fmla="val -38637"/>
              <a:gd name="adj2" fmla="val -77137"/>
              <a:gd name="adj3" fmla="val 16667"/>
            </a:avLst>
          </a:prstGeom>
          <a:solidFill>
            <a:schemeClr val="accent2">
              <a:lumMod val="20000"/>
              <a:lumOff val="80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ounded Rectangular Callout 10"/>
          <p:cNvSpPr/>
          <p:nvPr/>
        </p:nvSpPr>
        <p:spPr>
          <a:xfrm>
            <a:off x="573205" y="3616689"/>
            <a:ext cx="3275463" cy="1018999"/>
          </a:xfrm>
          <a:prstGeom prst="wedgeRoundRectCallout">
            <a:avLst>
              <a:gd name="adj1" fmla="val 40159"/>
              <a:gd name="adj2" fmla="val -84645"/>
              <a:gd name="adj3" fmla="val 16667"/>
            </a:avLst>
          </a:prstGeom>
          <a:solidFill>
            <a:schemeClr val="accent2">
              <a:lumMod val="20000"/>
              <a:lumOff val="80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TextBox 11"/>
          <p:cNvSpPr txBox="1"/>
          <p:nvPr/>
        </p:nvSpPr>
        <p:spPr>
          <a:xfrm>
            <a:off x="450375" y="3620026"/>
            <a:ext cx="3398294" cy="1015663"/>
          </a:xfrm>
          <a:prstGeom prst="rect">
            <a:avLst/>
          </a:prstGeom>
          <a:noFill/>
        </p:spPr>
        <p:txBody>
          <a:bodyPr wrap="square" rtlCol="0">
            <a:spAutoFit/>
          </a:bodyPr>
          <a:lstStyle/>
          <a:p>
            <a:pPr algn="ctr"/>
            <a:r>
              <a:rPr lang="en-US" sz="2000" i="1" dirty="0">
                <a:solidFill>
                  <a:schemeClr val="bg1">
                    <a:lumMod val="50000"/>
                  </a:schemeClr>
                </a:solidFill>
                <a:latin typeface="Garamond"/>
              </a:rPr>
              <a:t>“Universities should work together more to make their collective voice heard by external agencies.” </a:t>
            </a:r>
            <a:endParaRPr lang="en-US" sz="2000" dirty="0">
              <a:solidFill>
                <a:schemeClr val="bg1">
                  <a:lumMod val="50000"/>
                </a:schemeClr>
              </a:solidFill>
              <a:latin typeface="Garamond"/>
            </a:endParaRPr>
          </a:p>
        </p:txBody>
      </p:sp>
      <p:sp>
        <p:nvSpPr>
          <p:cNvPr id="13" name="TextBox 12"/>
          <p:cNvSpPr txBox="1"/>
          <p:nvPr/>
        </p:nvSpPr>
        <p:spPr>
          <a:xfrm>
            <a:off x="1433015" y="981604"/>
            <a:ext cx="4148919" cy="1015663"/>
          </a:xfrm>
          <a:prstGeom prst="rect">
            <a:avLst/>
          </a:prstGeom>
          <a:noFill/>
        </p:spPr>
        <p:txBody>
          <a:bodyPr wrap="square" rtlCol="0">
            <a:spAutoFit/>
          </a:bodyPr>
          <a:lstStyle/>
          <a:p>
            <a:pPr algn="ctr"/>
            <a:r>
              <a:rPr lang="en-US" i="1" dirty="0">
                <a:solidFill>
                  <a:schemeClr val="bg1">
                    <a:lumMod val="50000"/>
                  </a:schemeClr>
                </a:solidFill>
              </a:rPr>
              <a:t>“</a:t>
            </a:r>
            <a:r>
              <a:rPr lang="en-US" sz="2000" i="1" dirty="0">
                <a:solidFill>
                  <a:schemeClr val="bg1">
                    <a:lumMod val="50000"/>
                  </a:schemeClr>
                </a:solidFill>
                <a:latin typeface="Garamond"/>
              </a:rPr>
              <a:t>The lack of a long-term vision makes it hard </a:t>
            </a:r>
            <a:r>
              <a:rPr lang="en-US" sz="2000" i="1" dirty="0" smtClean="0">
                <a:solidFill>
                  <a:schemeClr val="bg1">
                    <a:lumMod val="50000"/>
                  </a:schemeClr>
                </a:solidFill>
                <a:latin typeface="Garamond"/>
              </a:rPr>
              <a:t>to… co-operate </a:t>
            </a:r>
            <a:r>
              <a:rPr lang="en-US" sz="2000" i="1" dirty="0">
                <a:solidFill>
                  <a:schemeClr val="bg1">
                    <a:lumMod val="50000"/>
                  </a:schemeClr>
                </a:solidFill>
                <a:latin typeface="Garamond"/>
              </a:rPr>
              <a:t>within a university let alone across the sector.” </a:t>
            </a:r>
            <a:endParaRPr lang="en-US" sz="2000" dirty="0">
              <a:solidFill>
                <a:schemeClr val="bg1">
                  <a:lumMod val="50000"/>
                </a:schemeClr>
              </a:solidFill>
              <a:latin typeface="Garamond"/>
            </a:endParaRPr>
          </a:p>
        </p:txBody>
      </p:sp>
      <p:sp>
        <p:nvSpPr>
          <p:cNvPr id="14" name="TextBox 13"/>
          <p:cNvSpPr txBox="1"/>
          <p:nvPr/>
        </p:nvSpPr>
        <p:spPr>
          <a:xfrm>
            <a:off x="4503762" y="3645302"/>
            <a:ext cx="4094326" cy="1015663"/>
          </a:xfrm>
          <a:prstGeom prst="rect">
            <a:avLst/>
          </a:prstGeom>
          <a:noFill/>
        </p:spPr>
        <p:txBody>
          <a:bodyPr wrap="square" rtlCol="0">
            <a:spAutoFit/>
          </a:bodyPr>
          <a:lstStyle/>
          <a:p>
            <a:pPr algn="ctr"/>
            <a:r>
              <a:rPr lang="en-US" sz="2000" i="1" dirty="0">
                <a:solidFill>
                  <a:prstClr val="black"/>
                </a:solidFill>
                <a:latin typeface="Garamond"/>
              </a:rPr>
              <a:t>“</a:t>
            </a:r>
            <a:r>
              <a:rPr lang="en-US" sz="2000" i="1" dirty="0">
                <a:solidFill>
                  <a:schemeClr val="bg1">
                    <a:lumMod val="50000"/>
                  </a:schemeClr>
                </a:solidFill>
                <a:latin typeface="Garamond"/>
              </a:rPr>
              <a:t>Suppliers do not know what research offices do on a daily basis.” </a:t>
            </a:r>
            <a:r>
              <a:rPr lang="en-US" sz="2000" i="1" dirty="0" smtClean="0">
                <a:solidFill>
                  <a:schemeClr val="bg1">
                    <a:lumMod val="50000"/>
                  </a:schemeClr>
                </a:solidFill>
                <a:latin typeface="Garamond"/>
              </a:rPr>
              <a:t>“</a:t>
            </a:r>
            <a:r>
              <a:rPr lang="en-US" sz="2000" i="1" dirty="0">
                <a:solidFill>
                  <a:schemeClr val="bg1">
                    <a:lumMod val="50000"/>
                  </a:schemeClr>
                </a:solidFill>
                <a:latin typeface="Garamond"/>
              </a:rPr>
              <a:t>How educated are we at asking suppliers the right questions?” </a:t>
            </a:r>
            <a:endParaRPr lang="en-US" sz="2000" dirty="0">
              <a:solidFill>
                <a:schemeClr val="bg1">
                  <a:lumMod val="50000"/>
                </a:schemeClr>
              </a:solidFill>
              <a:latin typeface="Garamond"/>
            </a:endParaRPr>
          </a:p>
        </p:txBody>
      </p:sp>
      <p:sp>
        <p:nvSpPr>
          <p:cNvPr id="16" name="Rounded Rectangular Callout 15"/>
          <p:cNvSpPr/>
          <p:nvPr/>
        </p:nvSpPr>
        <p:spPr>
          <a:xfrm>
            <a:off x="5933554" y="5327259"/>
            <a:ext cx="2707331" cy="1015663"/>
          </a:xfrm>
          <a:prstGeom prst="wedgeRoundRectCallout">
            <a:avLst>
              <a:gd name="adj1" fmla="val 36131"/>
              <a:gd name="adj2" fmla="val -88721"/>
              <a:gd name="adj3" fmla="val 16667"/>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Rounded Rectangular Callout 16"/>
          <p:cNvSpPr/>
          <p:nvPr/>
        </p:nvSpPr>
        <p:spPr>
          <a:xfrm>
            <a:off x="777927" y="5192979"/>
            <a:ext cx="5002723" cy="1276064"/>
          </a:xfrm>
          <a:prstGeom prst="wedgeRoundRectCallout">
            <a:avLst>
              <a:gd name="adj1" fmla="val -55753"/>
              <a:gd name="adj2" fmla="val 8450"/>
              <a:gd name="adj3" fmla="val 16667"/>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8" name="Content Placeholder 2"/>
          <p:cNvSpPr>
            <a:spLocks noGrp="1"/>
          </p:cNvSpPr>
          <p:nvPr>
            <p:ph idx="1"/>
          </p:nvPr>
        </p:nvSpPr>
        <p:spPr>
          <a:xfrm>
            <a:off x="909974" y="5155146"/>
            <a:ext cx="4788790" cy="1388961"/>
          </a:xfrm>
        </p:spPr>
        <p:txBody>
          <a:bodyPr/>
          <a:lstStyle/>
          <a:p>
            <a:pPr marL="0" indent="0" algn="ctr">
              <a:buNone/>
            </a:pPr>
            <a:r>
              <a:rPr lang="en-US" sz="2000" i="1" dirty="0">
                <a:solidFill>
                  <a:schemeClr val="bg1">
                    <a:lumMod val="50000"/>
                  </a:schemeClr>
                </a:solidFill>
              </a:rPr>
              <a:t>“Someone needs to take ownership of the process: it is impossible to please all of the people all of the time so somebody needs to be strong enough to stand behind decisions and follow through</a:t>
            </a:r>
            <a:r>
              <a:rPr lang="en-US" sz="2000" i="1" dirty="0" smtClean="0">
                <a:solidFill>
                  <a:schemeClr val="bg1">
                    <a:lumMod val="50000"/>
                  </a:schemeClr>
                </a:solidFill>
              </a:rPr>
              <a:t>.”</a:t>
            </a:r>
            <a:endParaRPr lang="en-US" sz="2000" dirty="0">
              <a:solidFill>
                <a:schemeClr val="bg1">
                  <a:lumMod val="50000"/>
                </a:schemeClr>
              </a:solidFill>
            </a:endParaRPr>
          </a:p>
        </p:txBody>
      </p:sp>
      <p:sp>
        <p:nvSpPr>
          <p:cNvPr id="19" name="TextBox 18"/>
          <p:cNvSpPr txBox="1"/>
          <p:nvPr/>
        </p:nvSpPr>
        <p:spPr>
          <a:xfrm>
            <a:off x="5933553" y="5327259"/>
            <a:ext cx="2707332" cy="1015663"/>
          </a:xfrm>
          <a:prstGeom prst="rect">
            <a:avLst/>
          </a:prstGeom>
          <a:noFill/>
        </p:spPr>
        <p:txBody>
          <a:bodyPr wrap="square" rtlCol="0">
            <a:spAutoFit/>
          </a:bodyPr>
          <a:lstStyle/>
          <a:p>
            <a:pPr algn="ctr"/>
            <a:r>
              <a:rPr lang="en-US" sz="2000" i="1" dirty="0">
                <a:solidFill>
                  <a:prstClr val="black"/>
                </a:solidFill>
                <a:latin typeface="Garamond"/>
              </a:rPr>
              <a:t>“</a:t>
            </a:r>
            <a:r>
              <a:rPr lang="en-US" sz="2000" i="1" dirty="0">
                <a:solidFill>
                  <a:schemeClr val="bg1">
                    <a:lumMod val="50000"/>
                  </a:schemeClr>
                </a:solidFill>
                <a:latin typeface="Garamond"/>
              </a:rPr>
              <a:t>It would be great if the top five </a:t>
            </a:r>
            <a:r>
              <a:rPr lang="en-US" sz="2000" i="1" dirty="0" smtClean="0">
                <a:solidFill>
                  <a:schemeClr val="bg1">
                    <a:lumMod val="50000"/>
                  </a:schemeClr>
                </a:solidFill>
                <a:latin typeface="Garamond"/>
              </a:rPr>
              <a:t>[universities] could collaborate.”</a:t>
            </a:r>
            <a:endParaRPr lang="en-US" sz="2000" i="1" dirty="0">
              <a:solidFill>
                <a:schemeClr val="bg1">
                  <a:lumMod val="50000"/>
                </a:schemeClr>
              </a:solidFill>
              <a:latin typeface="Garamond"/>
            </a:endParaRPr>
          </a:p>
        </p:txBody>
      </p:sp>
      <p:cxnSp>
        <p:nvCxnSpPr>
          <p:cNvPr id="21" name="Straight Connector 20"/>
          <p:cNvCxnSpPr/>
          <p:nvPr/>
        </p:nvCxnSpPr>
        <p:spPr>
          <a:xfrm>
            <a:off x="150125" y="4872251"/>
            <a:ext cx="876186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2" name="Decagon 21"/>
          <p:cNvSpPr/>
          <p:nvPr/>
        </p:nvSpPr>
        <p:spPr>
          <a:xfrm>
            <a:off x="156951" y="961283"/>
            <a:ext cx="504967" cy="514504"/>
          </a:xfrm>
          <a:prstGeom prst="decagon">
            <a:avLst/>
          </a:prstGeom>
          <a:solidFill>
            <a:schemeClr val="bg1"/>
          </a:solidFill>
          <a:ln>
            <a:solidFill>
              <a:srgbClr val="50BB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rgbClr val="50BBD3"/>
                </a:solidFill>
              </a:rPr>
              <a:t>1</a:t>
            </a:r>
            <a:endParaRPr lang="en-US" sz="2800" b="1" dirty="0">
              <a:solidFill>
                <a:srgbClr val="50BBD3"/>
              </a:solidFill>
            </a:endParaRPr>
          </a:p>
        </p:txBody>
      </p:sp>
      <p:sp>
        <p:nvSpPr>
          <p:cNvPr id="23" name="Decagon 22"/>
          <p:cNvSpPr/>
          <p:nvPr/>
        </p:nvSpPr>
        <p:spPr>
          <a:xfrm>
            <a:off x="156951" y="4953338"/>
            <a:ext cx="504967" cy="514504"/>
          </a:xfrm>
          <a:prstGeom prst="decagon">
            <a:avLst/>
          </a:prstGeom>
          <a:solidFill>
            <a:schemeClr val="bg1"/>
          </a:solidFill>
          <a:ln>
            <a:solidFill>
              <a:srgbClr val="50BB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rgbClr val="50BBD3"/>
                </a:solidFill>
              </a:rPr>
              <a:t>2</a:t>
            </a:r>
            <a:endParaRPr lang="en-US" sz="2800" b="1" dirty="0">
              <a:solidFill>
                <a:srgbClr val="50BBD3"/>
              </a:solidFill>
            </a:endParaRPr>
          </a:p>
        </p:txBody>
      </p:sp>
    </p:spTree>
    <p:extLst>
      <p:ext uri="{BB962C8B-B14F-4D97-AF65-F5344CB8AC3E}">
        <p14:creationId xmlns:p14="http://schemas.microsoft.com/office/powerpoint/2010/main" val="3187175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xEl>
                                              <p:pRg st="0" end="0"/>
                                            </p:txEl>
                                          </p:spTgt>
                                        </p:tgtEl>
                                        <p:attrNameLst>
                                          <p:attrName>style.visibility</p:attrName>
                                        </p:attrNameLst>
                                      </p:cBhvr>
                                      <p:to>
                                        <p:strVal val="visible"/>
                                      </p:to>
                                    </p:set>
                                    <p:animEffect transition="in" filter="fade">
                                      <p:cBhvr>
                                        <p:cTn id="13" dur="500"/>
                                        <p:tgtEl>
                                          <p:spTgt spid="18">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build="p"/>
      <p:bldP spid="19" grpId="0"/>
      <p:bldP spid="2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5311" y="152400"/>
            <a:ext cx="6107373" cy="685800"/>
          </a:xfrm>
        </p:spPr>
        <p:txBody>
          <a:bodyPr/>
          <a:lstStyle/>
          <a:p>
            <a:r>
              <a:rPr lang="en-US" dirty="0" smtClean="0"/>
              <a:t>Snowball Metrics project partners</a:t>
            </a:r>
            <a:endParaRPr lang="en-US" dirty="0"/>
          </a:p>
        </p:txBody>
      </p:sp>
      <p:sp>
        <p:nvSpPr>
          <p:cNvPr id="6" name="Slide Number Placeholder 5"/>
          <p:cNvSpPr>
            <a:spLocks noGrp="1"/>
          </p:cNvSpPr>
          <p:nvPr>
            <p:ph type="sldNum" sz="quarter" idx="12"/>
          </p:nvPr>
        </p:nvSpPr>
        <p:spPr/>
        <p:txBody>
          <a:bodyPr/>
          <a:lstStyle/>
          <a:p>
            <a:pPr>
              <a:defRPr/>
            </a:pPr>
            <a:fld id="{B475C23E-1427-4651-8D2C-9DE5C77431A0}" type="slidenum">
              <a:rPr lang="en-US" smtClean="0">
                <a:solidFill>
                  <a:prstClr val="black">
                    <a:tint val="75000"/>
                  </a:prstClr>
                </a:solidFill>
              </a:rPr>
              <a:pPr>
                <a:defRPr/>
              </a:pPr>
              <a:t>5</a:t>
            </a:fld>
            <a:endParaRPr lang="en-US">
              <a:solidFill>
                <a:prstClr val="black">
                  <a:tint val="75000"/>
                </a:prstClr>
              </a:solidFill>
            </a:endParaRPr>
          </a:p>
        </p:txBody>
      </p:sp>
      <p:grpSp>
        <p:nvGrpSpPr>
          <p:cNvPr id="7" name="Group 6"/>
          <p:cNvGrpSpPr/>
          <p:nvPr/>
        </p:nvGrpSpPr>
        <p:grpSpPr>
          <a:xfrm>
            <a:off x="454186" y="1082214"/>
            <a:ext cx="8288976" cy="2869770"/>
            <a:chOff x="427512" y="3480517"/>
            <a:chExt cx="8288976" cy="2869770"/>
          </a:xfrm>
        </p:grpSpPr>
        <p:pic>
          <p:nvPicPr>
            <p:cNvPr id="8" name="Picture 7"/>
            <p:cNvPicPr>
              <a:picLocks noChangeAspect="1"/>
            </p:cNvPicPr>
            <p:nvPr>
              <p:custDataLst>
                <p:tags r:id="rId1"/>
              </p:custDataLst>
            </p:nvPr>
          </p:nvPicPr>
          <p:blipFill>
            <a:blip r:embed="rId10" cstate="print">
              <a:extLst>
                <a:ext uri="{28A0092B-C50C-407E-A947-70E740481C1C}">
                  <a14:useLocalDpi xmlns:a14="http://schemas.microsoft.com/office/drawing/2010/main" val="0"/>
                </a:ext>
              </a:extLst>
            </a:blip>
            <a:stretch>
              <a:fillRect/>
            </a:stretch>
          </p:blipFill>
          <p:spPr>
            <a:xfrm>
              <a:off x="7326028" y="5191552"/>
              <a:ext cx="807339" cy="901048"/>
            </a:xfrm>
            <a:prstGeom prst="rect">
              <a:avLst/>
            </a:prstGeom>
          </p:spPr>
        </p:pic>
        <p:pic>
          <p:nvPicPr>
            <p:cNvPr id="9" name="Picture 8"/>
            <p:cNvPicPr>
              <a:picLocks noChangeAspect="1"/>
            </p:cNvPicPr>
            <p:nvPr>
              <p:custDataLst>
                <p:tags r:id="rId2"/>
              </p:custDataLst>
            </p:nvPr>
          </p:nvPicPr>
          <p:blipFill>
            <a:blip r:embed="rId11" cstate="print">
              <a:extLst>
                <a:ext uri="{28A0092B-C50C-407E-A947-70E740481C1C}">
                  <a14:useLocalDpi xmlns:a14="http://schemas.microsoft.com/office/drawing/2010/main" val="0"/>
                </a:ext>
              </a:extLst>
            </a:blip>
            <a:stretch>
              <a:fillRect/>
            </a:stretch>
          </p:blipFill>
          <p:spPr>
            <a:xfrm>
              <a:off x="725450" y="4005024"/>
              <a:ext cx="2279687" cy="546175"/>
            </a:xfrm>
            <a:prstGeom prst="rect">
              <a:avLst/>
            </a:prstGeom>
          </p:spPr>
        </p:pic>
        <p:pic>
          <p:nvPicPr>
            <p:cNvPr id="10" name="Picture 9"/>
            <p:cNvPicPr>
              <a:picLocks noChangeAspect="1"/>
            </p:cNvPicPr>
            <p:nvPr>
              <p:custDataLst>
                <p:tags r:id="rId3"/>
              </p:custDataLst>
            </p:nvPr>
          </p:nvPicPr>
          <p:blipFill>
            <a:blip r:embed="rId12" cstate="print">
              <a:extLst>
                <a:ext uri="{28A0092B-C50C-407E-A947-70E740481C1C}">
                  <a14:useLocalDpi xmlns:a14="http://schemas.microsoft.com/office/drawing/2010/main" val="0"/>
                </a:ext>
              </a:extLst>
            </a:blip>
            <a:stretch>
              <a:fillRect/>
            </a:stretch>
          </p:blipFill>
          <p:spPr>
            <a:xfrm>
              <a:off x="796991" y="5384302"/>
              <a:ext cx="2095433" cy="671742"/>
            </a:xfrm>
            <a:prstGeom prst="rect">
              <a:avLst/>
            </a:prstGeom>
          </p:spPr>
        </p:pic>
        <p:pic>
          <p:nvPicPr>
            <p:cNvPr id="11" name="Picture 10"/>
            <p:cNvPicPr>
              <a:picLocks noChangeAspect="1"/>
            </p:cNvPicPr>
            <p:nvPr>
              <p:custDataLst>
                <p:tags r:id="rId4"/>
              </p:custDataLst>
            </p:nvPr>
          </p:nvPicPr>
          <p:blipFill>
            <a:blip r:embed="rId13" cstate="print">
              <a:extLst>
                <a:ext uri="{28A0092B-C50C-407E-A947-70E740481C1C}">
                  <a14:useLocalDpi xmlns:a14="http://schemas.microsoft.com/office/drawing/2010/main" val="0"/>
                </a:ext>
              </a:extLst>
            </a:blip>
            <a:stretch>
              <a:fillRect/>
            </a:stretch>
          </p:blipFill>
          <p:spPr>
            <a:xfrm>
              <a:off x="3468515" y="4069839"/>
              <a:ext cx="2151138" cy="668481"/>
            </a:xfrm>
            <a:prstGeom prst="rect">
              <a:avLst/>
            </a:prstGeom>
          </p:spPr>
        </p:pic>
        <p:pic>
          <p:nvPicPr>
            <p:cNvPr id="12" name="Picture 11"/>
            <p:cNvPicPr>
              <a:picLocks noChangeAspect="1"/>
            </p:cNvPicPr>
            <p:nvPr>
              <p:custDataLst>
                <p:tags r:id="rId5"/>
              </p:custDataLst>
            </p:nvPr>
          </p:nvPicPr>
          <p:blipFill>
            <a:blip r:embed="rId14" cstate="print">
              <a:extLst>
                <a:ext uri="{28A0092B-C50C-407E-A947-70E740481C1C}">
                  <a14:useLocalDpi xmlns:a14="http://schemas.microsoft.com/office/drawing/2010/main" val="0"/>
                </a:ext>
              </a:extLst>
            </a:blip>
            <a:stretch>
              <a:fillRect/>
            </a:stretch>
          </p:blipFill>
          <p:spPr>
            <a:xfrm>
              <a:off x="3524346" y="5544653"/>
              <a:ext cx="2095308" cy="606927"/>
            </a:xfrm>
            <a:prstGeom prst="rect">
              <a:avLst/>
            </a:prstGeom>
          </p:spPr>
        </p:pic>
        <p:pic>
          <p:nvPicPr>
            <p:cNvPr id="13" name="Picture 12"/>
            <p:cNvPicPr>
              <a:picLocks noChangeAspect="1"/>
            </p:cNvPicPr>
            <p:nvPr>
              <p:custDataLst>
                <p:tags r:id="rId6"/>
              </p:custDataLst>
            </p:nvPr>
          </p:nvPicPr>
          <p:blipFill>
            <a:blip r:embed="rId15" cstate="print">
              <a:extLst>
                <a:ext uri="{28A0092B-C50C-407E-A947-70E740481C1C}">
                  <a14:useLocalDpi xmlns:a14="http://schemas.microsoft.com/office/drawing/2010/main" val="0"/>
                </a:ext>
              </a:extLst>
            </a:blip>
            <a:stretch>
              <a:fillRect/>
            </a:stretch>
          </p:blipFill>
          <p:spPr>
            <a:xfrm>
              <a:off x="3501089" y="4848393"/>
              <a:ext cx="1824778" cy="477918"/>
            </a:xfrm>
            <a:prstGeom prst="rect">
              <a:avLst/>
            </a:prstGeom>
          </p:spPr>
        </p:pic>
        <p:pic>
          <p:nvPicPr>
            <p:cNvPr id="14" name="Picture 13"/>
            <p:cNvPicPr>
              <a:picLocks noChangeAspect="1"/>
            </p:cNvPicPr>
            <p:nvPr>
              <p:custDataLst>
                <p:tags r:id="rId7"/>
              </p:custDataLst>
            </p:nvPr>
          </p:nvPicPr>
          <p:blipFill>
            <a:blip r:embed="rId16" cstate="print">
              <a:extLst>
                <a:ext uri="{28A0092B-C50C-407E-A947-70E740481C1C}">
                  <a14:useLocalDpi xmlns:a14="http://schemas.microsoft.com/office/drawing/2010/main" val="0"/>
                </a:ext>
              </a:extLst>
            </a:blip>
            <a:stretch>
              <a:fillRect/>
            </a:stretch>
          </p:blipFill>
          <p:spPr>
            <a:xfrm>
              <a:off x="811949" y="4629490"/>
              <a:ext cx="2106687" cy="632006"/>
            </a:xfrm>
            <a:prstGeom prst="rect">
              <a:avLst/>
            </a:prstGeom>
          </p:spPr>
        </p:pic>
        <p:pic>
          <p:nvPicPr>
            <p:cNvPr id="15" name="Picture 14"/>
            <p:cNvPicPr>
              <a:picLocks noChangeAspect="1"/>
            </p:cNvPicPr>
            <p:nvPr>
              <p:custDataLst>
                <p:tags r:id="rId8"/>
              </p:custDataLst>
            </p:nvPr>
          </p:nvPicPr>
          <p:blipFill>
            <a:blip r:embed="rId17" cstate="print">
              <a:extLst>
                <a:ext uri="{28A0092B-C50C-407E-A947-70E740481C1C}">
                  <a14:useLocalDpi xmlns:a14="http://schemas.microsoft.com/office/drawing/2010/main" val="0"/>
                </a:ext>
              </a:extLst>
            </a:blip>
            <a:stretch>
              <a:fillRect/>
            </a:stretch>
          </p:blipFill>
          <p:spPr>
            <a:xfrm>
              <a:off x="6182198" y="4098717"/>
              <a:ext cx="2144787" cy="797277"/>
            </a:xfrm>
            <a:prstGeom prst="rect">
              <a:avLst/>
            </a:prstGeom>
            <a:solidFill>
              <a:schemeClr val="tx1"/>
            </a:solidFill>
          </p:spPr>
        </p:pic>
        <p:pic>
          <p:nvPicPr>
            <p:cNvPr id="16" name="Picture 15"/>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182199" y="5072800"/>
              <a:ext cx="891992" cy="1197754"/>
            </a:xfrm>
            <a:prstGeom prst="rect">
              <a:avLst/>
            </a:prstGeom>
          </p:spPr>
        </p:pic>
        <p:sp>
          <p:nvSpPr>
            <p:cNvPr id="17" name="TextBox 16"/>
            <p:cNvSpPr txBox="1"/>
            <p:nvPr/>
          </p:nvSpPr>
          <p:spPr>
            <a:xfrm>
              <a:off x="674700" y="3480517"/>
              <a:ext cx="1484637" cy="461665"/>
            </a:xfrm>
            <a:prstGeom prst="rect">
              <a:avLst/>
            </a:prstGeom>
            <a:noFill/>
          </p:spPr>
          <p:txBody>
            <a:bodyPr wrap="none" rtlCol="0">
              <a:spAutoFit/>
            </a:bodyPr>
            <a:lstStyle/>
            <a:p>
              <a:r>
                <a:rPr lang="en-GB" sz="2400" b="1" dirty="0" smtClean="0">
                  <a:solidFill>
                    <a:srgbClr val="50BBD3"/>
                  </a:solidFill>
                  <a:latin typeface="Garamond"/>
                </a:rPr>
                <a:t>UK group</a:t>
              </a:r>
              <a:endParaRPr lang="en-US" sz="2400" b="1" dirty="0">
                <a:solidFill>
                  <a:srgbClr val="50BBD3"/>
                </a:solidFill>
                <a:latin typeface="Garamond"/>
              </a:endParaRPr>
            </a:p>
          </p:txBody>
        </p:sp>
        <p:sp>
          <p:nvSpPr>
            <p:cNvPr id="18" name="Rectangle 17"/>
            <p:cNvSpPr/>
            <p:nvPr/>
          </p:nvSpPr>
          <p:spPr>
            <a:xfrm>
              <a:off x="427512" y="3480518"/>
              <a:ext cx="8288976" cy="2869769"/>
            </a:xfrm>
            <a:prstGeom prst="rect">
              <a:avLst/>
            </a:pr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9" name="TextBox 18"/>
          <p:cNvSpPr txBox="1"/>
          <p:nvPr/>
        </p:nvSpPr>
        <p:spPr>
          <a:xfrm>
            <a:off x="454186" y="3982586"/>
            <a:ext cx="4520405" cy="2616101"/>
          </a:xfrm>
          <a:prstGeom prst="rect">
            <a:avLst/>
          </a:prstGeom>
          <a:noFill/>
        </p:spPr>
        <p:txBody>
          <a:bodyPr wrap="none" rtlCol="0">
            <a:spAutoFit/>
          </a:bodyPr>
          <a:lstStyle/>
          <a:p>
            <a:r>
              <a:rPr lang="en-US" sz="2400" b="1" dirty="0">
                <a:solidFill>
                  <a:srgbClr val="50BBD3"/>
                </a:solidFill>
                <a:latin typeface="Garamond"/>
              </a:rPr>
              <a:t>US group</a:t>
            </a:r>
          </a:p>
          <a:p>
            <a:r>
              <a:rPr lang="en-US" sz="2000" dirty="0">
                <a:solidFill>
                  <a:schemeClr val="bg1">
                    <a:lumMod val="50000"/>
                  </a:schemeClr>
                </a:solidFill>
                <a:latin typeface="Garamond"/>
              </a:rPr>
              <a:t>University of Michigan</a:t>
            </a:r>
          </a:p>
          <a:p>
            <a:r>
              <a:rPr lang="en-US" sz="2000" dirty="0">
                <a:solidFill>
                  <a:schemeClr val="bg1">
                    <a:lumMod val="50000"/>
                  </a:schemeClr>
                </a:solidFill>
                <a:latin typeface="Garamond"/>
              </a:rPr>
              <a:t>University of Minnesota</a:t>
            </a:r>
          </a:p>
          <a:p>
            <a:r>
              <a:rPr lang="en-US" sz="2000" dirty="0">
                <a:solidFill>
                  <a:schemeClr val="bg1">
                    <a:lumMod val="50000"/>
                  </a:schemeClr>
                </a:solidFill>
                <a:latin typeface="Garamond"/>
              </a:rPr>
              <a:t>Northwestern University</a:t>
            </a:r>
          </a:p>
          <a:p>
            <a:r>
              <a:rPr lang="en-US" sz="2000" dirty="0">
                <a:solidFill>
                  <a:schemeClr val="bg1">
                    <a:lumMod val="50000"/>
                  </a:schemeClr>
                </a:solidFill>
                <a:latin typeface="Garamond"/>
              </a:rPr>
              <a:t>University of Illinois at Urbana-Champaign</a:t>
            </a:r>
          </a:p>
          <a:p>
            <a:r>
              <a:rPr lang="en-US" sz="2000" dirty="0">
                <a:solidFill>
                  <a:schemeClr val="bg1">
                    <a:lumMod val="50000"/>
                  </a:schemeClr>
                </a:solidFill>
                <a:latin typeface="Garamond"/>
              </a:rPr>
              <a:t>Arizona State University</a:t>
            </a:r>
          </a:p>
          <a:p>
            <a:r>
              <a:rPr lang="en-US" sz="2000" dirty="0">
                <a:solidFill>
                  <a:schemeClr val="bg1">
                    <a:lumMod val="50000"/>
                  </a:schemeClr>
                </a:solidFill>
                <a:latin typeface="Garamond"/>
              </a:rPr>
              <a:t>MD Anderson Cancer Center</a:t>
            </a:r>
          </a:p>
          <a:p>
            <a:r>
              <a:rPr lang="en-US" sz="2000" dirty="0">
                <a:solidFill>
                  <a:schemeClr val="bg1">
                    <a:lumMod val="50000"/>
                  </a:schemeClr>
                </a:solidFill>
                <a:latin typeface="Garamond"/>
              </a:rPr>
              <a:t>Kansas State University</a:t>
            </a:r>
          </a:p>
        </p:txBody>
      </p:sp>
      <p:sp>
        <p:nvSpPr>
          <p:cNvPr id="20" name="TextBox 19"/>
          <p:cNvSpPr txBox="1"/>
          <p:nvPr/>
        </p:nvSpPr>
        <p:spPr>
          <a:xfrm>
            <a:off x="4974649" y="3982586"/>
            <a:ext cx="4293098" cy="2923877"/>
          </a:xfrm>
          <a:prstGeom prst="rect">
            <a:avLst/>
          </a:prstGeom>
          <a:noFill/>
        </p:spPr>
        <p:txBody>
          <a:bodyPr wrap="none" rtlCol="0">
            <a:spAutoFit/>
          </a:bodyPr>
          <a:lstStyle/>
          <a:p>
            <a:r>
              <a:rPr lang="en-US" sz="2400" b="1" dirty="0" smtClean="0">
                <a:solidFill>
                  <a:srgbClr val="50BBD3"/>
                </a:solidFill>
                <a:latin typeface="Garamond"/>
              </a:rPr>
              <a:t>Australia/New </a:t>
            </a:r>
            <a:r>
              <a:rPr lang="en-US" sz="2400" b="1" dirty="0">
                <a:solidFill>
                  <a:srgbClr val="50BBD3"/>
                </a:solidFill>
                <a:latin typeface="Garamond"/>
              </a:rPr>
              <a:t>Zealand group</a:t>
            </a:r>
          </a:p>
          <a:p>
            <a:r>
              <a:rPr lang="en-US" sz="2000" dirty="0">
                <a:solidFill>
                  <a:schemeClr val="bg1">
                    <a:lumMod val="50000"/>
                  </a:schemeClr>
                </a:solidFill>
                <a:latin typeface="Garamond"/>
              </a:rPr>
              <a:t>University of Queensland</a:t>
            </a:r>
          </a:p>
          <a:p>
            <a:r>
              <a:rPr lang="en-US" sz="2000" dirty="0">
                <a:solidFill>
                  <a:schemeClr val="bg1">
                    <a:lumMod val="50000"/>
                  </a:schemeClr>
                </a:solidFill>
                <a:latin typeface="Garamond"/>
              </a:rPr>
              <a:t>University of Western Australia</a:t>
            </a:r>
          </a:p>
          <a:p>
            <a:r>
              <a:rPr lang="en-US" sz="2000" dirty="0">
                <a:solidFill>
                  <a:schemeClr val="bg1">
                    <a:lumMod val="50000"/>
                  </a:schemeClr>
                </a:solidFill>
                <a:latin typeface="Garamond"/>
              </a:rPr>
              <a:t>University of Auckland</a:t>
            </a:r>
          </a:p>
          <a:p>
            <a:r>
              <a:rPr lang="en-US" sz="2000" dirty="0">
                <a:solidFill>
                  <a:schemeClr val="bg1">
                    <a:lumMod val="50000"/>
                  </a:schemeClr>
                </a:solidFill>
                <a:latin typeface="Garamond"/>
              </a:rPr>
              <a:t>University of Wollongong</a:t>
            </a:r>
          </a:p>
          <a:p>
            <a:r>
              <a:rPr lang="en-US" sz="2000" dirty="0">
                <a:solidFill>
                  <a:schemeClr val="bg1">
                    <a:lumMod val="50000"/>
                  </a:schemeClr>
                </a:solidFill>
                <a:latin typeface="Garamond"/>
              </a:rPr>
              <a:t>University of Tasmania</a:t>
            </a:r>
          </a:p>
          <a:p>
            <a:r>
              <a:rPr lang="en-US" sz="2000" dirty="0">
                <a:solidFill>
                  <a:schemeClr val="bg1">
                    <a:lumMod val="50000"/>
                  </a:schemeClr>
                </a:solidFill>
                <a:latin typeface="Garamond"/>
              </a:rPr>
              <a:t>Massey University </a:t>
            </a:r>
          </a:p>
          <a:p>
            <a:r>
              <a:rPr lang="en-US" sz="2000" dirty="0">
                <a:solidFill>
                  <a:schemeClr val="bg1">
                    <a:lumMod val="50000"/>
                  </a:schemeClr>
                </a:solidFill>
                <a:latin typeface="Garamond"/>
              </a:rPr>
              <a:t>University of Canberra</a:t>
            </a:r>
          </a:p>
          <a:p>
            <a:r>
              <a:rPr lang="en-US" sz="2000" dirty="0">
                <a:solidFill>
                  <a:schemeClr val="bg1">
                    <a:lumMod val="50000"/>
                  </a:schemeClr>
                </a:solidFill>
                <a:latin typeface="Garamond"/>
              </a:rPr>
              <a:t>Charles Darwin University </a:t>
            </a:r>
          </a:p>
        </p:txBody>
      </p:sp>
    </p:spTree>
    <p:extLst>
      <p:ext uri="{BB962C8B-B14F-4D97-AF65-F5344CB8AC3E}">
        <p14:creationId xmlns:p14="http://schemas.microsoft.com/office/powerpoint/2010/main" val="6560546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77671" y="996287"/>
            <a:ext cx="8161361" cy="1351128"/>
          </a:xfrm>
          <a:prstGeom prst="rect">
            <a:avLst/>
          </a:prstGeom>
          <a:solidFill>
            <a:srgbClr val="50BBD3">
              <a:alpha val="1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07071" y="152400"/>
            <a:ext cx="6434919" cy="685800"/>
          </a:xfrm>
        </p:spPr>
        <p:txBody>
          <a:bodyPr/>
          <a:lstStyle/>
          <a:p>
            <a:r>
              <a:rPr lang="en-US" dirty="0" smtClean="0"/>
              <a:t>Snowball Metrics in a nutshell</a:t>
            </a:r>
            <a:endParaRPr lang="en-US" dirty="0"/>
          </a:p>
        </p:txBody>
      </p:sp>
      <p:sp>
        <p:nvSpPr>
          <p:cNvPr id="6" name="Slide Number Placeholder 5"/>
          <p:cNvSpPr>
            <a:spLocks noGrp="1"/>
          </p:cNvSpPr>
          <p:nvPr>
            <p:ph type="sldNum" sz="quarter" idx="12"/>
          </p:nvPr>
        </p:nvSpPr>
        <p:spPr>
          <a:xfrm>
            <a:off x="7668479" y="6482044"/>
            <a:ext cx="1371600" cy="365125"/>
          </a:xfrm>
        </p:spPr>
        <p:txBody>
          <a:bodyPr/>
          <a:lstStyle/>
          <a:p>
            <a:pPr>
              <a:defRPr/>
            </a:pPr>
            <a:fld id="{B475C23E-1427-4651-8D2C-9DE5C77431A0}" type="slidenum">
              <a:rPr lang="en-US" smtClean="0"/>
              <a:pPr>
                <a:defRPr/>
              </a:pPr>
              <a:t>6</a:t>
            </a:fld>
            <a:endParaRPr lang="en-US" dirty="0"/>
          </a:p>
        </p:txBody>
      </p:sp>
      <p:sp>
        <p:nvSpPr>
          <p:cNvPr id="4" name="Content Placeholder 3"/>
          <p:cNvSpPr>
            <a:spLocks noGrp="1"/>
          </p:cNvSpPr>
          <p:nvPr>
            <p:ph idx="1"/>
          </p:nvPr>
        </p:nvSpPr>
        <p:spPr>
          <a:xfrm>
            <a:off x="525439" y="1074760"/>
            <a:ext cx="8400197" cy="5257800"/>
          </a:xfrm>
        </p:spPr>
        <p:txBody>
          <a:bodyPr/>
          <a:lstStyle/>
          <a:p>
            <a:pPr marL="0" indent="0">
              <a:buNone/>
            </a:pPr>
            <a:r>
              <a:rPr lang="en-GB" b="1" u="sng" dirty="0">
                <a:solidFill>
                  <a:schemeClr val="bg1">
                    <a:lumMod val="50000"/>
                  </a:schemeClr>
                </a:solidFill>
              </a:rPr>
              <a:t>Vision</a:t>
            </a:r>
            <a:r>
              <a:rPr lang="en-GB" dirty="0">
                <a:solidFill>
                  <a:schemeClr val="bg1">
                    <a:lumMod val="50000"/>
                  </a:schemeClr>
                </a:solidFill>
              </a:rPr>
              <a:t>: </a:t>
            </a:r>
            <a:r>
              <a:rPr lang="en-GB" b="1" dirty="0">
                <a:solidFill>
                  <a:schemeClr val="bg1">
                    <a:lumMod val="50000"/>
                  </a:schemeClr>
                </a:solidFill>
              </a:rPr>
              <a:t>Snowball Metrics </a:t>
            </a:r>
            <a:r>
              <a:rPr lang="en-GB" b="1" dirty="0" smtClean="0">
                <a:solidFill>
                  <a:schemeClr val="bg1">
                    <a:lumMod val="50000"/>
                  </a:schemeClr>
                </a:solidFill>
              </a:rPr>
              <a:t>enable benchmarking by driving </a:t>
            </a:r>
            <a:r>
              <a:rPr lang="en-GB" b="1" dirty="0">
                <a:solidFill>
                  <a:schemeClr val="bg1">
                    <a:lumMod val="50000"/>
                  </a:schemeClr>
                </a:solidFill>
              </a:rPr>
              <a:t>quality and efficiency across higher education’s research and enterprise activities, regardless of system and </a:t>
            </a:r>
            <a:r>
              <a:rPr lang="en-GB" b="1" dirty="0" smtClean="0">
                <a:solidFill>
                  <a:schemeClr val="bg1">
                    <a:lumMod val="50000"/>
                  </a:schemeClr>
                </a:solidFill>
              </a:rPr>
              <a:t>supplier</a:t>
            </a:r>
          </a:p>
          <a:p>
            <a:pPr marL="0" indent="0">
              <a:buNone/>
            </a:pPr>
            <a:endParaRPr lang="en-GB" b="1" dirty="0" smtClean="0">
              <a:solidFill>
                <a:schemeClr val="bg1">
                  <a:lumMod val="50000"/>
                </a:schemeClr>
              </a:solidFill>
            </a:endParaRPr>
          </a:p>
          <a:p>
            <a:r>
              <a:rPr lang="en-US" b="1" dirty="0" smtClean="0">
                <a:solidFill>
                  <a:srgbClr val="67AFBD"/>
                </a:solidFill>
              </a:rPr>
              <a:t>Bottom-up initiative</a:t>
            </a:r>
            <a:r>
              <a:rPr lang="en-US" dirty="0" smtClean="0">
                <a:solidFill>
                  <a:schemeClr val="bg1">
                    <a:lumMod val="50000"/>
                  </a:schemeClr>
                </a:solidFill>
              </a:rPr>
              <a:t>: universities define and endorse metrics to generate a </a:t>
            </a:r>
            <a:r>
              <a:rPr lang="en-US" b="1" dirty="0" smtClean="0">
                <a:solidFill>
                  <a:schemeClr val="bg1">
                    <a:lumMod val="50000"/>
                  </a:schemeClr>
                </a:solidFill>
              </a:rPr>
              <a:t>strategic</a:t>
            </a:r>
            <a:r>
              <a:rPr lang="en-US" dirty="0" smtClean="0">
                <a:solidFill>
                  <a:schemeClr val="bg1">
                    <a:lumMod val="50000"/>
                  </a:schemeClr>
                </a:solidFill>
              </a:rPr>
              <a:t> </a:t>
            </a:r>
            <a:r>
              <a:rPr lang="en-US" b="1" dirty="0" smtClean="0">
                <a:solidFill>
                  <a:schemeClr val="bg1">
                    <a:lumMod val="50000"/>
                  </a:schemeClr>
                </a:solidFill>
              </a:rPr>
              <a:t>dashboard</a:t>
            </a:r>
            <a:r>
              <a:rPr lang="en-US" dirty="0" smtClean="0">
                <a:solidFill>
                  <a:schemeClr val="bg1">
                    <a:lumMod val="50000"/>
                  </a:schemeClr>
                </a:solidFill>
              </a:rPr>
              <a:t>. </a:t>
            </a:r>
            <a:r>
              <a:rPr lang="en-US" dirty="0" smtClean="0">
                <a:solidFill>
                  <a:srgbClr val="67AFBD"/>
                </a:solidFill>
              </a:rPr>
              <a:t>The community is their guardian</a:t>
            </a:r>
          </a:p>
          <a:p>
            <a:r>
              <a:rPr lang="en-US" dirty="0" smtClean="0">
                <a:solidFill>
                  <a:schemeClr val="bg1">
                    <a:lumMod val="50000"/>
                  </a:schemeClr>
                </a:solidFill>
              </a:rPr>
              <a:t>Draw </a:t>
            </a:r>
            <a:r>
              <a:rPr lang="en-US" dirty="0">
                <a:solidFill>
                  <a:schemeClr val="bg1">
                    <a:lumMod val="50000"/>
                  </a:schemeClr>
                </a:solidFill>
              </a:rPr>
              <a:t>on </a:t>
            </a:r>
            <a:r>
              <a:rPr lang="en-US" dirty="0" smtClean="0">
                <a:solidFill>
                  <a:schemeClr val="bg1">
                    <a:lumMod val="50000"/>
                  </a:schemeClr>
                </a:solidFill>
              </a:rPr>
              <a:t>all data: </a:t>
            </a:r>
            <a:r>
              <a:rPr lang="en-US" b="1" dirty="0" smtClean="0">
                <a:solidFill>
                  <a:srgbClr val="67AFBD"/>
                </a:solidFill>
              </a:rPr>
              <a:t>university</a:t>
            </a:r>
            <a:r>
              <a:rPr lang="en-US" b="1" dirty="0">
                <a:solidFill>
                  <a:srgbClr val="67AFBD"/>
                </a:solidFill>
              </a:rPr>
              <a:t>, </a:t>
            </a:r>
            <a:r>
              <a:rPr lang="en-US" b="1" dirty="0" smtClean="0">
                <a:solidFill>
                  <a:srgbClr val="67AFBD"/>
                </a:solidFill>
              </a:rPr>
              <a:t>commercial and public</a:t>
            </a:r>
            <a:endParaRPr lang="en-US" b="1" dirty="0">
              <a:solidFill>
                <a:srgbClr val="67AFBD"/>
              </a:solidFill>
            </a:endParaRPr>
          </a:p>
          <a:p>
            <a:r>
              <a:rPr lang="en-US" dirty="0">
                <a:solidFill>
                  <a:schemeClr val="bg1">
                    <a:lumMod val="50000"/>
                  </a:schemeClr>
                </a:solidFill>
              </a:rPr>
              <a:t>Ensure that the metrics are </a:t>
            </a:r>
            <a:r>
              <a:rPr lang="en-US" b="1" dirty="0" smtClean="0">
                <a:solidFill>
                  <a:srgbClr val="67AFBD"/>
                </a:solidFill>
              </a:rPr>
              <a:t>system- and tool-agnostic</a:t>
            </a:r>
          </a:p>
          <a:p>
            <a:r>
              <a:rPr lang="en-US" dirty="0" smtClean="0">
                <a:solidFill>
                  <a:schemeClr val="bg1">
                    <a:lumMod val="50000"/>
                  </a:schemeClr>
                </a:solidFill>
              </a:rPr>
              <a:t>Build on </a:t>
            </a:r>
            <a:r>
              <a:rPr lang="en-US" b="1" dirty="0" smtClean="0">
                <a:solidFill>
                  <a:srgbClr val="67AFBD"/>
                </a:solidFill>
              </a:rPr>
              <a:t>existing definitions and standards </a:t>
            </a:r>
            <a:r>
              <a:rPr lang="en-US" dirty="0" smtClean="0">
                <a:solidFill>
                  <a:schemeClr val="bg1">
                    <a:lumMod val="50000"/>
                  </a:schemeClr>
                </a:solidFill>
              </a:rPr>
              <a:t>where possible and sensible</a:t>
            </a:r>
            <a:endParaRPr lang="en-US" dirty="0">
              <a:solidFill>
                <a:schemeClr val="bg1">
                  <a:lumMod val="50000"/>
                </a:schemeClr>
              </a:solidFill>
            </a:endParaRPr>
          </a:p>
          <a:p>
            <a:endParaRPr lang="en-US" dirty="0"/>
          </a:p>
        </p:txBody>
      </p:sp>
      <p:pic>
        <p:nvPicPr>
          <p:cNvPr id="2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4690" y="5328266"/>
            <a:ext cx="3507087" cy="590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9565" y="5349902"/>
            <a:ext cx="19812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8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73568" y="5959502"/>
            <a:ext cx="3819525" cy="714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81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3273" y="5649939"/>
            <a:ext cx="2076450" cy="666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41167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256" y="152400"/>
            <a:ext cx="5867400" cy="685800"/>
          </a:xfrm>
        </p:spPr>
        <p:txBody>
          <a:bodyPr/>
          <a:lstStyle/>
          <a:p>
            <a:r>
              <a:rPr lang="en-GB" dirty="0" smtClean="0"/>
              <a:t>Main roles and responsibilities</a:t>
            </a:r>
            <a:endParaRPr lang="en-US" dirty="0"/>
          </a:p>
        </p:txBody>
      </p:sp>
      <p:sp>
        <p:nvSpPr>
          <p:cNvPr id="3" name="Content Placeholder 2"/>
          <p:cNvSpPr>
            <a:spLocks noGrp="1"/>
          </p:cNvSpPr>
          <p:nvPr>
            <p:ph idx="1"/>
          </p:nvPr>
        </p:nvSpPr>
        <p:spPr>
          <a:xfrm>
            <a:off x="457200" y="1102056"/>
            <a:ext cx="8229600" cy="5257800"/>
          </a:xfrm>
        </p:spPr>
        <p:txBody>
          <a:bodyPr/>
          <a:lstStyle/>
          <a:p>
            <a:r>
              <a:rPr lang="en-GB" b="1" dirty="0" smtClean="0">
                <a:solidFill>
                  <a:srgbClr val="50BBD3"/>
                </a:solidFill>
              </a:rPr>
              <a:t>Everyone covers their own costs</a:t>
            </a:r>
          </a:p>
          <a:p>
            <a:r>
              <a:rPr lang="en-GB" b="1" dirty="0" smtClean="0">
                <a:solidFill>
                  <a:srgbClr val="50BBD3"/>
                </a:solidFill>
              </a:rPr>
              <a:t>Universities</a:t>
            </a:r>
          </a:p>
          <a:p>
            <a:pPr lvl="1"/>
            <a:r>
              <a:rPr lang="en-GB" b="1" dirty="0">
                <a:solidFill>
                  <a:schemeClr val="bg1">
                    <a:lumMod val="50000"/>
                  </a:schemeClr>
                </a:solidFill>
              </a:rPr>
              <a:t>Agree the metrics to be endorsed </a:t>
            </a:r>
            <a:r>
              <a:rPr lang="en-GB" dirty="0" smtClean="0">
                <a:solidFill>
                  <a:schemeClr val="bg1">
                    <a:lumMod val="50000"/>
                  </a:schemeClr>
                </a:solidFill>
              </a:rPr>
              <a:t>as Snowball Metrics</a:t>
            </a:r>
            <a:endParaRPr lang="en-GB" dirty="0">
              <a:solidFill>
                <a:schemeClr val="bg1">
                  <a:lumMod val="50000"/>
                </a:schemeClr>
              </a:solidFill>
            </a:endParaRPr>
          </a:p>
          <a:p>
            <a:pPr lvl="1"/>
            <a:r>
              <a:rPr lang="en-GB" b="1" dirty="0" smtClean="0">
                <a:solidFill>
                  <a:schemeClr val="bg1">
                    <a:lumMod val="50000"/>
                  </a:schemeClr>
                </a:solidFill>
              </a:rPr>
              <a:t>Determine methodologies </a:t>
            </a:r>
            <a:r>
              <a:rPr lang="en-GB" dirty="0">
                <a:solidFill>
                  <a:schemeClr val="bg1">
                    <a:lumMod val="50000"/>
                  </a:schemeClr>
                </a:solidFill>
              </a:rPr>
              <a:t>to generate the metrics in a commonly understood </a:t>
            </a:r>
            <a:r>
              <a:rPr lang="en-GB" dirty="0" smtClean="0">
                <a:solidFill>
                  <a:schemeClr val="bg1">
                    <a:lumMod val="50000"/>
                  </a:schemeClr>
                </a:solidFill>
              </a:rPr>
              <a:t>manner to enable benchmarking, regardless of systems</a:t>
            </a:r>
            <a:endParaRPr lang="en-GB" dirty="0">
              <a:solidFill>
                <a:schemeClr val="bg1">
                  <a:lumMod val="50000"/>
                </a:schemeClr>
              </a:solidFill>
            </a:endParaRPr>
          </a:p>
          <a:p>
            <a:r>
              <a:rPr lang="en-GB" b="1" dirty="0" smtClean="0">
                <a:solidFill>
                  <a:srgbClr val="50BBD3"/>
                </a:solidFill>
              </a:rPr>
              <a:t>Elsevier</a:t>
            </a:r>
          </a:p>
          <a:p>
            <a:pPr lvl="1"/>
            <a:r>
              <a:rPr lang="en-GB" b="1" dirty="0" smtClean="0">
                <a:solidFill>
                  <a:schemeClr val="bg1">
                    <a:lumMod val="50000"/>
                  </a:schemeClr>
                </a:solidFill>
              </a:rPr>
              <a:t>Ensures </a:t>
            </a:r>
            <a:r>
              <a:rPr lang="en-GB" b="1" dirty="0">
                <a:solidFill>
                  <a:schemeClr val="bg1">
                    <a:lumMod val="50000"/>
                  </a:schemeClr>
                </a:solidFill>
              </a:rPr>
              <a:t>that the methodologies are </a:t>
            </a:r>
            <a:r>
              <a:rPr lang="en-GB" b="1" dirty="0" smtClean="0">
                <a:solidFill>
                  <a:schemeClr val="bg1">
                    <a:lumMod val="50000"/>
                  </a:schemeClr>
                </a:solidFill>
              </a:rPr>
              <a:t>feasible</a:t>
            </a:r>
            <a:endParaRPr lang="en-GB" dirty="0">
              <a:solidFill>
                <a:schemeClr val="bg1">
                  <a:lumMod val="50000"/>
                </a:schemeClr>
              </a:solidFill>
            </a:endParaRPr>
          </a:p>
          <a:p>
            <a:pPr lvl="1"/>
            <a:r>
              <a:rPr lang="en-GB" b="1" dirty="0">
                <a:solidFill>
                  <a:schemeClr val="bg1">
                    <a:lumMod val="50000"/>
                  </a:schemeClr>
                </a:solidFill>
              </a:rPr>
              <a:t>Distribute the </a:t>
            </a:r>
            <a:r>
              <a:rPr lang="en-GB" b="1" dirty="0" smtClean="0">
                <a:solidFill>
                  <a:schemeClr val="bg1">
                    <a:lumMod val="50000"/>
                  </a:schemeClr>
                </a:solidFill>
              </a:rPr>
              <a:t>outputs </a:t>
            </a:r>
            <a:r>
              <a:rPr lang="en-GB" dirty="0" smtClean="0">
                <a:solidFill>
                  <a:schemeClr val="bg1">
                    <a:lumMod val="50000"/>
                  </a:schemeClr>
                </a:solidFill>
              </a:rPr>
              <a:t>using global communications </a:t>
            </a:r>
            <a:r>
              <a:rPr lang="en-GB" dirty="0">
                <a:solidFill>
                  <a:schemeClr val="bg1">
                    <a:lumMod val="50000"/>
                  </a:schemeClr>
                </a:solidFill>
              </a:rPr>
              <a:t>networks</a:t>
            </a:r>
          </a:p>
          <a:p>
            <a:pPr lvl="1"/>
            <a:r>
              <a:rPr lang="en-GB" b="1" dirty="0">
                <a:solidFill>
                  <a:schemeClr val="bg1">
                    <a:lumMod val="50000"/>
                  </a:schemeClr>
                </a:solidFill>
              </a:rPr>
              <a:t>Day-to-day project management </a:t>
            </a:r>
            <a:r>
              <a:rPr lang="en-GB" dirty="0">
                <a:solidFill>
                  <a:schemeClr val="bg1">
                    <a:lumMod val="50000"/>
                  </a:schemeClr>
                </a:solidFill>
              </a:rPr>
              <a:t>of the global </a:t>
            </a:r>
            <a:r>
              <a:rPr lang="en-GB" dirty="0" smtClean="0">
                <a:solidFill>
                  <a:schemeClr val="bg1">
                    <a:lumMod val="50000"/>
                  </a:schemeClr>
                </a:solidFill>
              </a:rPr>
              <a:t>program</a:t>
            </a:r>
          </a:p>
          <a:p>
            <a:r>
              <a:rPr lang="en-GB" b="1" dirty="0" smtClean="0">
                <a:solidFill>
                  <a:srgbClr val="50BBD3"/>
                </a:solidFill>
              </a:rPr>
              <a:t>Outside the remit of the Snowball Metrics program</a:t>
            </a:r>
          </a:p>
          <a:p>
            <a:pPr lvl="1"/>
            <a:r>
              <a:rPr lang="en-GB" b="1" dirty="0">
                <a:solidFill>
                  <a:schemeClr val="bg1">
                    <a:lumMod val="50000"/>
                  </a:schemeClr>
                </a:solidFill>
              </a:rPr>
              <a:t>Nature and quality of data sources </a:t>
            </a:r>
            <a:r>
              <a:rPr lang="en-GB" dirty="0">
                <a:solidFill>
                  <a:schemeClr val="bg1">
                    <a:lumMod val="50000"/>
                  </a:schemeClr>
                </a:solidFill>
              </a:rPr>
              <a:t>used to generate Snowball Metrics </a:t>
            </a:r>
          </a:p>
          <a:p>
            <a:pPr lvl="1"/>
            <a:r>
              <a:rPr lang="en-GB" b="1" dirty="0">
                <a:solidFill>
                  <a:schemeClr val="bg1">
                    <a:lumMod val="50000"/>
                  </a:schemeClr>
                </a:solidFill>
              </a:rPr>
              <a:t>Provision of tools </a:t>
            </a:r>
            <a:r>
              <a:rPr lang="en-GB" dirty="0">
                <a:solidFill>
                  <a:schemeClr val="bg1">
                    <a:lumMod val="50000"/>
                  </a:schemeClr>
                </a:solidFill>
              </a:rPr>
              <a:t>to enable </a:t>
            </a:r>
            <a:r>
              <a:rPr lang="en-GB" dirty="0" smtClean="0">
                <a:solidFill>
                  <a:schemeClr val="bg1">
                    <a:lumMod val="50000"/>
                  </a:schemeClr>
                </a:solidFill>
              </a:rPr>
              <a:t>generation </a:t>
            </a:r>
            <a:r>
              <a:rPr lang="en-GB" dirty="0">
                <a:solidFill>
                  <a:schemeClr val="bg1">
                    <a:lumMod val="50000"/>
                  </a:schemeClr>
                </a:solidFill>
              </a:rPr>
              <a:t>and use Snowball Metrics</a:t>
            </a:r>
          </a:p>
          <a:p>
            <a:endParaRPr lang="en-GB" dirty="0">
              <a:solidFill>
                <a:schemeClr val="bg1">
                  <a:lumMod val="50000"/>
                </a:schemeClr>
              </a:solidFill>
            </a:endParaRPr>
          </a:p>
          <a:p>
            <a:endParaRPr lang="en-US" dirty="0"/>
          </a:p>
        </p:txBody>
      </p:sp>
      <p:sp>
        <p:nvSpPr>
          <p:cNvPr id="6" name="Slide Number Placeholder 5"/>
          <p:cNvSpPr>
            <a:spLocks noGrp="1"/>
          </p:cNvSpPr>
          <p:nvPr>
            <p:ph type="sldNum" sz="quarter" idx="12"/>
          </p:nvPr>
        </p:nvSpPr>
        <p:spPr/>
        <p:txBody>
          <a:bodyPr/>
          <a:lstStyle/>
          <a:p>
            <a:pPr>
              <a:defRPr/>
            </a:pPr>
            <a:fld id="{B475C23E-1427-4651-8D2C-9DE5C77431A0}" type="slidenum">
              <a:rPr lang="en-US" smtClean="0">
                <a:solidFill>
                  <a:prstClr val="black">
                    <a:tint val="75000"/>
                  </a:prstClr>
                </a:solidFill>
              </a:rPr>
              <a:pPr>
                <a:defRPr/>
              </a:pPr>
              <a:t>7</a:t>
            </a:fld>
            <a:endParaRPr lang="en-US">
              <a:solidFill>
                <a:prstClr val="black">
                  <a:tint val="75000"/>
                </a:prstClr>
              </a:solidFill>
            </a:endParaRPr>
          </a:p>
        </p:txBody>
      </p:sp>
    </p:spTree>
    <p:extLst>
      <p:ext uri="{BB962C8B-B14F-4D97-AF65-F5344CB8AC3E}">
        <p14:creationId xmlns:p14="http://schemas.microsoft.com/office/powerpoint/2010/main" val="2673111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fade">
                                      <p:cBhvr>
                                        <p:cTn id="40" dur="500"/>
                                        <p:tgtEl>
                                          <p:spTgt spid="3">
                                            <p:txEl>
                                              <p:pRg st="9" end="9"/>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Effect transition="in" filter="fade">
                                      <p:cBhvr>
                                        <p:cTn id="43"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3194" y="915123"/>
            <a:ext cx="3955477" cy="52509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266128" y="138752"/>
            <a:ext cx="5867400" cy="685800"/>
          </a:xfrm>
        </p:spPr>
        <p:txBody>
          <a:bodyPr/>
          <a:lstStyle/>
          <a:p>
            <a:r>
              <a:rPr lang="en-US" dirty="0" smtClean="0"/>
              <a:t>The output of Snowball Metrics</a:t>
            </a:r>
            <a:endParaRPr lang="en-US" dirty="0"/>
          </a:p>
        </p:txBody>
      </p:sp>
      <p:sp>
        <p:nvSpPr>
          <p:cNvPr id="6" name="Slide Number Placeholder 5"/>
          <p:cNvSpPr>
            <a:spLocks noGrp="1"/>
          </p:cNvSpPr>
          <p:nvPr>
            <p:ph type="sldNum" sz="quarter" idx="12"/>
          </p:nvPr>
        </p:nvSpPr>
        <p:spPr>
          <a:xfrm>
            <a:off x="7315200" y="6362083"/>
            <a:ext cx="1371600" cy="365125"/>
          </a:xfrm>
        </p:spPr>
        <p:txBody>
          <a:bodyPr/>
          <a:lstStyle/>
          <a:p>
            <a:pPr>
              <a:defRPr/>
            </a:pPr>
            <a:fld id="{B475C23E-1427-4651-8D2C-9DE5C77431A0}" type="slidenum">
              <a:rPr lang="en-US" smtClean="0">
                <a:solidFill>
                  <a:prstClr val="black">
                    <a:tint val="75000"/>
                  </a:prstClr>
                </a:solidFill>
              </a:rPr>
              <a:pPr>
                <a:defRPr/>
              </a:pPr>
              <a:t>8</a:t>
            </a:fld>
            <a:endParaRPr lang="en-US">
              <a:solidFill>
                <a:prstClr val="black">
                  <a:tint val="75000"/>
                </a:prstClr>
              </a:solidFill>
            </a:endParaRPr>
          </a:p>
        </p:txBody>
      </p:sp>
      <p:sp>
        <p:nvSpPr>
          <p:cNvPr id="16" name="Rectangle 15"/>
          <p:cNvSpPr/>
          <p:nvPr/>
        </p:nvSpPr>
        <p:spPr>
          <a:xfrm>
            <a:off x="5096326" y="5502833"/>
            <a:ext cx="4211472" cy="369332"/>
          </a:xfrm>
          <a:prstGeom prst="rect">
            <a:avLst/>
          </a:prstGeom>
        </p:spPr>
        <p:txBody>
          <a:bodyPr wrap="square">
            <a:spAutoFit/>
          </a:bodyPr>
          <a:lstStyle/>
          <a:p>
            <a:r>
              <a:rPr lang="en-GB" b="1" dirty="0" smtClean="0">
                <a:solidFill>
                  <a:srgbClr val="50BBD3"/>
                </a:solidFill>
                <a:latin typeface="Garamond"/>
              </a:rPr>
              <a:t>www.snowballmetrics.com/metrics </a:t>
            </a:r>
            <a:endParaRPr lang="en-US" b="1" dirty="0">
              <a:solidFill>
                <a:srgbClr val="50BBD3"/>
              </a:solidFill>
              <a:latin typeface="Garamond"/>
            </a:endParaRPr>
          </a:p>
        </p:txBody>
      </p:sp>
      <p:sp>
        <p:nvSpPr>
          <p:cNvPr id="3" name="TextBox 2"/>
          <p:cNvSpPr txBox="1"/>
          <p:nvPr/>
        </p:nvSpPr>
        <p:spPr>
          <a:xfrm>
            <a:off x="368488" y="875112"/>
            <a:ext cx="4230806" cy="5016758"/>
          </a:xfrm>
          <a:prstGeom prst="rect">
            <a:avLst/>
          </a:prstGeom>
          <a:noFill/>
        </p:spPr>
        <p:txBody>
          <a:bodyPr wrap="square" rtlCol="0">
            <a:spAutoFit/>
          </a:bodyPr>
          <a:lstStyle/>
          <a:p>
            <a:r>
              <a:rPr lang="en-US" sz="2000" b="1" dirty="0" smtClean="0">
                <a:solidFill>
                  <a:srgbClr val="50BBD3"/>
                </a:solidFill>
                <a:latin typeface="Garamond"/>
              </a:rPr>
              <a:t>“Recipes” – free, agreed and tested metric methodologies – are the output of Snowball Metrics</a:t>
            </a:r>
          </a:p>
          <a:p>
            <a:pPr>
              <a:spcAft>
                <a:spcPts val="600"/>
              </a:spcAft>
              <a:buFont typeface="Arial" charset="0"/>
              <a:buNone/>
              <a:defRPr/>
            </a:pPr>
            <a:endParaRPr lang="en-GB" sz="2000" dirty="0" smtClean="0">
              <a:solidFill>
                <a:prstClr val="black"/>
              </a:solidFill>
              <a:latin typeface="Garamond"/>
            </a:endParaRPr>
          </a:p>
          <a:p>
            <a:pPr>
              <a:spcAft>
                <a:spcPts val="600"/>
              </a:spcAft>
              <a:buFont typeface="Arial" charset="0"/>
              <a:buNone/>
              <a:defRPr/>
            </a:pPr>
            <a:r>
              <a:rPr lang="en-GB" sz="2000" dirty="0" smtClean="0">
                <a:solidFill>
                  <a:schemeClr val="bg1">
                    <a:lumMod val="50000"/>
                  </a:schemeClr>
                </a:solidFill>
                <a:latin typeface="Garamond"/>
              </a:rPr>
              <a:t>From Statement of Intent:</a:t>
            </a:r>
          </a:p>
          <a:p>
            <a:pPr marL="342900" indent="-342900">
              <a:spcAft>
                <a:spcPts val="600"/>
              </a:spcAft>
              <a:buFont typeface="Arial" panose="020B0604020202020204" pitchFamily="34" charset="0"/>
              <a:buChar char="•"/>
              <a:defRPr/>
            </a:pPr>
            <a:r>
              <a:rPr lang="en-GB" sz="2000" dirty="0" smtClean="0">
                <a:solidFill>
                  <a:schemeClr val="bg1">
                    <a:lumMod val="50000"/>
                  </a:schemeClr>
                </a:solidFill>
                <a:latin typeface="Garamond"/>
              </a:rPr>
              <a:t>Agreed </a:t>
            </a:r>
            <a:r>
              <a:rPr lang="en-GB" sz="2000" dirty="0">
                <a:solidFill>
                  <a:schemeClr val="bg1">
                    <a:lumMod val="50000"/>
                  </a:schemeClr>
                </a:solidFill>
                <a:latin typeface="Garamond"/>
              </a:rPr>
              <a:t>and tested methodologies… are and will continue to be </a:t>
            </a:r>
            <a:r>
              <a:rPr lang="en-GB" sz="2000" b="1" dirty="0">
                <a:solidFill>
                  <a:schemeClr val="bg1">
                    <a:lumMod val="50000"/>
                  </a:schemeClr>
                </a:solidFill>
                <a:latin typeface="Garamond"/>
              </a:rPr>
              <a:t>shared free-of-charge</a:t>
            </a:r>
            <a:endParaRPr lang="en-GB" sz="2000" dirty="0">
              <a:solidFill>
                <a:schemeClr val="bg1">
                  <a:lumMod val="50000"/>
                </a:schemeClr>
              </a:solidFill>
              <a:latin typeface="Garamond"/>
            </a:endParaRPr>
          </a:p>
          <a:p>
            <a:pPr marL="342900" indent="-342900">
              <a:spcAft>
                <a:spcPts val="600"/>
              </a:spcAft>
              <a:buFont typeface="Arial" panose="020B0604020202020204" pitchFamily="34" charset="0"/>
              <a:buChar char="•"/>
              <a:defRPr/>
            </a:pPr>
            <a:r>
              <a:rPr lang="en-US" sz="2000" b="1" dirty="0">
                <a:solidFill>
                  <a:schemeClr val="bg1">
                    <a:lumMod val="50000"/>
                  </a:schemeClr>
                </a:solidFill>
                <a:latin typeface="Garamond"/>
              </a:rPr>
              <a:t>None of the project partners will at any stage apply any charges  </a:t>
            </a:r>
            <a:r>
              <a:rPr lang="en-GB" sz="2000" b="1" dirty="0">
                <a:solidFill>
                  <a:schemeClr val="bg1">
                    <a:lumMod val="50000"/>
                  </a:schemeClr>
                </a:solidFill>
                <a:latin typeface="Garamond"/>
              </a:rPr>
              <a:t>for the methodologies</a:t>
            </a:r>
            <a:endParaRPr lang="en-GB" sz="2000" dirty="0">
              <a:solidFill>
                <a:schemeClr val="bg1">
                  <a:lumMod val="50000"/>
                </a:schemeClr>
              </a:solidFill>
              <a:latin typeface="Garamond"/>
            </a:endParaRPr>
          </a:p>
          <a:p>
            <a:pPr marL="342900" indent="-342900">
              <a:spcAft>
                <a:spcPts val="600"/>
              </a:spcAft>
              <a:buFont typeface="Arial" panose="020B0604020202020204" pitchFamily="34" charset="0"/>
              <a:buChar char="•"/>
              <a:defRPr/>
            </a:pPr>
            <a:r>
              <a:rPr lang="en-GB" sz="2000" b="1" dirty="0">
                <a:solidFill>
                  <a:schemeClr val="bg1">
                    <a:lumMod val="50000"/>
                  </a:schemeClr>
                </a:solidFill>
                <a:latin typeface="Garamond"/>
              </a:rPr>
              <a:t>Any organization can use these methodologies for their own purposes, public service or commercial</a:t>
            </a:r>
            <a:endParaRPr lang="en-US" sz="2000" dirty="0">
              <a:solidFill>
                <a:schemeClr val="bg1">
                  <a:lumMod val="50000"/>
                </a:schemeClr>
              </a:solidFill>
              <a:latin typeface="Garamond"/>
            </a:endParaRPr>
          </a:p>
        </p:txBody>
      </p:sp>
      <p:sp>
        <p:nvSpPr>
          <p:cNvPr id="17" name="TextBox 16"/>
          <p:cNvSpPr txBox="1"/>
          <p:nvPr/>
        </p:nvSpPr>
        <p:spPr>
          <a:xfrm>
            <a:off x="191057" y="6166074"/>
            <a:ext cx="8830113" cy="584775"/>
          </a:xfrm>
          <a:prstGeom prst="rect">
            <a:avLst/>
          </a:prstGeom>
          <a:noFill/>
        </p:spPr>
        <p:txBody>
          <a:bodyPr wrap="square" rtlCol="0">
            <a:spAutoFit/>
          </a:bodyPr>
          <a:lstStyle/>
          <a:p>
            <a:r>
              <a:rPr lang="en-US" sz="1600" dirty="0" smtClean="0">
                <a:solidFill>
                  <a:schemeClr val="bg1">
                    <a:lumMod val="50000"/>
                  </a:schemeClr>
                </a:solidFill>
                <a:latin typeface="Garamond"/>
              </a:rPr>
              <a:t>Statement of Intent available </a:t>
            </a:r>
            <a:r>
              <a:rPr lang="en-US" sz="1600" dirty="0">
                <a:solidFill>
                  <a:schemeClr val="bg1">
                    <a:lumMod val="50000"/>
                  </a:schemeClr>
                </a:solidFill>
                <a:latin typeface="Garamond"/>
              </a:rPr>
              <a:t>at </a:t>
            </a:r>
            <a:r>
              <a:rPr lang="en-US" sz="1600" dirty="0">
                <a:solidFill>
                  <a:prstClr val="black"/>
                </a:solidFill>
                <a:latin typeface="Garamond"/>
                <a:hlinkClick r:id="rId3"/>
              </a:rPr>
              <a:t>http://</a:t>
            </a:r>
            <a:r>
              <a:rPr lang="en-US" sz="1600" dirty="0" smtClean="0">
                <a:solidFill>
                  <a:prstClr val="black"/>
                </a:solidFill>
                <a:latin typeface="Garamond"/>
                <a:hlinkClick r:id="rId3"/>
              </a:rPr>
              <a:t>www.snowballmetrics.com/wp-content/uploads/Snowball-Metrics-Letter-of-Intent.pdf</a:t>
            </a:r>
            <a:r>
              <a:rPr lang="en-US" sz="1600" dirty="0" smtClean="0">
                <a:solidFill>
                  <a:prstClr val="black"/>
                </a:solidFill>
                <a:latin typeface="Garamond"/>
              </a:rPr>
              <a:t> </a:t>
            </a:r>
            <a:endParaRPr lang="en-US" sz="1600" dirty="0">
              <a:solidFill>
                <a:prstClr val="black"/>
              </a:solidFill>
              <a:latin typeface="Garamond"/>
            </a:endParaRPr>
          </a:p>
        </p:txBody>
      </p:sp>
    </p:spTree>
    <p:extLst>
      <p:ext uri="{BB962C8B-B14F-4D97-AF65-F5344CB8AC3E}">
        <p14:creationId xmlns:p14="http://schemas.microsoft.com/office/powerpoint/2010/main" val="15636181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Exchange of Snowball Metrics</a:t>
            </a:r>
            <a:endParaRPr lang="en-US" dirty="0"/>
          </a:p>
        </p:txBody>
      </p:sp>
      <p:sp>
        <p:nvSpPr>
          <p:cNvPr id="3" name="Content Placeholder 2"/>
          <p:cNvSpPr>
            <a:spLocks noGrp="1"/>
          </p:cNvSpPr>
          <p:nvPr>
            <p:ph idx="1"/>
          </p:nvPr>
        </p:nvSpPr>
        <p:spPr/>
        <p:txBody>
          <a:bodyPr/>
          <a:lstStyle/>
          <a:p>
            <a:r>
              <a:rPr lang="en-US" dirty="0" smtClean="0"/>
              <a:t>Metrics are exchanged, never data</a:t>
            </a:r>
          </a:p>
          <a:p>
            <a:endParaRPr lang="en-US" dirty="0" smtClean="0"/>
          </a:p>
          <a:p>
            <a:r>
              <a:rPr lang="en-US" dirty="0" smtClean="0"/>
              <a:t>“I’ll show you mine if you show me yours”</a:t>
            </a:r>
            <a:endParaRPr lang="en-US" dirty="0"/>
          </a:p>
        </p:txBody>
      </p:sp>
      <p:sp>
        <p:nvSpPr>
          <p:cNvPr id="6" name="Slide Number Placeholder 5"/>
          <p:cNvSpPr>
            <a:spLocks noGrp="1"/>
          </p:cNvSpPr>
          <p:nvPr>
            <p:ph type="sldNum" sz="quarter" idx="12"/>
          </p:nvPr>
        </p:nvSpPr>
        <p:spPr/>
        <p:txBody>
          <a:bodyPr/>
          <a:lstStyle/>
          <a:p>
            <a:pPr>
              <a:defRPr/>
            </a:pPr>
            <a:fld id="{B475C23E-1427-4651-8D2C-9DE5C77431A0}" type="slidenum">
              <a:rPr lang="en-US" smtClean="0">
                <a:solidFill>
                  <a:prstClr val="black">
                    <a:tint val="75000"/>
                  </a:prstClr>
                </a:solidFill>
              </a:rPr>
              <a:pPr>
                <a:defRPr/>
              </a:pPr>
              <a:t>9</a:t>
            </a:fld>
            <a:endParaRPr lang="en-US">
              <a:solidFill>
                <a:prstClr val="black">
                  <a:tint val="75000"/>
                </a:prstClr>
              </a:solidFill>
            </a:endParaRPr>
          </a:p>
        </p:txBody>
      </p:sp>
    </p:spTree>
    <p:extLst>
      <p:ext uri="{BB962C8B-B14F-4D97-AF65-F5344CB8AC3E}">
        <p14:creationId xmlns:p14="http://schemas.microsoft.com/office/powerpoint/2010/main" val="29151682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293489438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5857" name="think-cell Slide" r:id="rId6" imgW="360" imgH="360" progId="">
                  <p:embed/>
                </p:oleObj>
              </mc:Choice>
              <mc:Fallback>
                <p:oleObj name="think-cell Slide" r:id="rId6" imgW="360" imgH="360"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p:nvPr>
            <p:custDataLst>
              <p:tags r:id="rId3"/>
            </p:custDataLst>
          </p:nvPr>
        </p:nvSpPr>
        <p:spPr>
          <a:xfrm>
            <a:off x="0" y="0"/>
            <a:ext cx="9144000"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prstClr val="white"/>
              </a:solidFill>
            </a:endParaRPr>
          </a:p>
        </p:txBody>
      </p:sp>
      <p:sp>
        <p:nvSpPr>
          <p:cNvPr id="33794" name="Title 1"/>
          <p:cNvSpPr>
            <a:spLocks noGrp="1"/>
          </p:cNvSpPr>
          <p:nvPr>
            <p:ph type="title"/>
            <p:custDataLst>
              <p:tags r:id="rId4"/>
            </p:custDataLst>
          </p:nvPr>
        </p:nvSpPr>
        <p:spPr>
          <a:xfrm>
            <a:off x="814071" y="2058311"/>
            <a:ext cx="7515858" cy="3320140"/>
          </a:xfrm>
        </p:spPr>
        <p:txBody>
          <a:bodyPr wrap="square">
            <a:spAutoFit/>
          </a:bodyPr>
          <a:lstStyle/>
          <a:p>
            <a:pPr algn="ctr">
              <a:lnSpc>
                <a:spcPct val="114000"/>
              </a:lnSpc>
              <a:spcAft>
                <a:spcPts val="600"/>
              </a:spcAft>
            </a:pPr>
            <a:r>
              <a:rPr lang="en-GB" sz="4400" dirty="0" smtClean="0">
                <a:solidFill>
                  <a:schemeClr val="bg1"/>
                </a:solidFill>
                <a:latin typeface="Trajan Pro" pitchFamily="18" charset="0"/>
                <a:ea typeface="ＭＳ Ｐゴシック" pitchFamily="34" charset="-128"/>
              </a:rPr>
              <a:t>News since euroCRIS conference</a:t>
            </a:r>
            <a:br>
              <a:rPr lang="en-GB" sz="4400" dirty="0" smtClean="0">
                <a:solidFill>
                  <a:schemeClr val="bg1"/>
                </a:solidFill>
                <a:latin typeface="Trajan Pro" pitchFamily="18" charset="0"/>
                <a:ea typeface="ＭＳ Ｐゴシック" pitchFamily="34" charset="-128"/>
              </a:rPr>
            </a:br>
            <a:r>
              <a:rPr lang="en-GB" sz="2400" dirty="0" smtClean="0">
                <a:solidFill>
                  <a:schemeClr val="bg1"/>
                </a:solidFill>
                <a:latin typeface="Trajan Pro" pitchFamily="18" charset="0"/>
                <a:ea typeface="ＭＳ Ｐゴシック" pitchFamily="34" charset="-128"/>
              </a:rPr>
              <a:t>New and enhanced recipes</a:t>
            </a:r>
            <a:br>
              <a:rPr lang="en-GB" sz="2400" dirty="0" smtClean="0">
                <a:solidFill>
                  <a:schemeClr val="bg1"/>
                </a:solidFill>
                <a:latin typeface="Trajan Pro" pitchFamily="18" charset="0"/>
                <a:ea typeface="ＭＳ Ｐゴシック" pitchFamily="34" charset="-128"/>
              </a:rPr>
            </a:br>
            <a:r>
              <a:rPr lang="en-GB" sz="2400" dirty="0" err="1" smtClean="0">
                <a:solidFill>
                  <a:schemeClr val="bg1"/>
                </a:solidFill>
                <a:latin typeface="Trajan Pro" pitchFamily="18" charset="0"/>
                <a:ea typeface="ＭＳ Ｐゴシック" pitchFamily="34" charset="-128"/>
              </a:rPr>
              <a:t>CERIFied</a:t>
            </a:r>
            <a:r>
              <a:rPr lang="en-GB" sz="2400" dirty="0" smtClean="0">
                <a:solidFill>
                  <a:schemeClr val="bg1"/>
                </a:solidFill>
                <a:latin typeface="Trajan Pro" pitchFamily="18" charset="0"/>
                <a:ea typeface="ＭＳ Ｐゴシック" pitchFamily="34" charset="-128"/>
              </a:rPr>
              <a:t> recipes</a:t>
            </a:r>
            <a:br>
              <a:rPr lang="en-GB" sz="2400" dirty="0" smtClean="0">
                <a:solidFill>
                  <a:schemeClr val="bg1"/>
                </a:solidFill>
                <a:latin typeface="Trajan Pro" pitchFamily="18" charset="0"/>
                <a:ea typeface="ＭＳ Ｐゴシック" pitchFamily="34" charset="-128"/>
              </a:rPr>
            </a:br>
            <a:r>
              <a:rPr lang="en-GB" sz="2400" dirty="0" smtClean="0">
                <a:solidFill>
                  <a:schemeClr val="bg1"/>
                </a:solidFill>
                <a:latin typeface="Trajan Pro" pitchFamily="18" charset="0"/>
                <a:ea typeface="ＭＳ Ｐゴシック" pitchFamily="34" charset="-128"/>
              </a:rPr>
              <a:t>CASRAI-Snowball Metrics project</a:t>
            </a:r>
            <a:br>
              <a:rPr lang="en-GB" sz="2400" dirty="0" smtClean="0">
                <a:solidFill>
                  <a:schemeClr val="bg1"/>
                </a:solidFill>
                <a:latin typeface="Trajan Pro" pitchFamily="18" charset="0"/>
                <a:ea typeface="ＭＳ Ｐゴシック" pitchFamily="34" charset="-128"/>
              </a:rPr>
            </a:br>
            <a:r>
              <a:rPr lang="en-GB" sz="2400" dirty="0" smtClean="0">
                <a:solidFill>
                  <a:schemeClr val="bg1"/>
                </a:solidFill>
                <a:latin typeface="Trajan Pro" pitchFamily="18" charset="0"/>
                <a:ea typeface="ＭＳ Ｐゴシック" pitchFamily="34" charset="-128"/>
              </a:rPr>
              <a:t>Internationalisation of the recipes</a:t>
            </a:r>
            <a:endParaRPr lang="en-US" sz="1200" b="0" dirty="0" smtClean="0">
              <a:solidFill>
                <a:schemeClr val="bg1"/>
              </a:solidFill>
              <a:ea typeface="ＭＳ Ｐゴシック" pitchFamily="34" charset="-128"/>
            </a:endParaRPr>
          </a:p>
        </p:txBody>
      </p:sp>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7417" y="275589"/>
            <a:ext cx="1370725" cy="1512267"/>
          </a:xfrm>
          <a:prstGeom prst="rect">
            <a:avLst/>
          </a:prstGeom>
        </p:spPr>
      </p:pic>
    </p:spTree>
    <p:extLst>
      <p:ext uri="{BB962C8B-B14F-4D97-AF65-F5344CB8AC3E}">
        <p14:creationId xmlns:p14="http://schemas.microsoft.com/office/powerpoint/2010/main" val="19448841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480" y="125104"/>
            <a:ext cx="2640842" cy="685800"/>
          </a:xfrm>
        </p:spPr>
        <p:txBody>
          <a:bodyPr/>
          <a:lstStyle/>
          <a:p>
            <a:r>
              <a:rPr lang="en-US" dirty="0"/>
              <a:t>Recipe book version </a:t>
            </a:r>
            <a:r>
              <a:rPr lang="en-US" dirty="0" smtClean="0"/>
              <a:t>2</a:t>
            </a:r>
            <a:endParaRPr lang="en-US" dirty="0"/>
          </a:p>
        </p:txBody>
      </p:sp>
      <p:sp>
        <p:nvSpPr>
          <p:cNvPr id="6" name="Slide Number Placeholder 5"/>
          <p:cNvSpPr>
            <a:spLocks noGrp="1"/>
          </p:cNvSpPr>
          <p:nvPr>
            <p:ph type="sldNum" sz="quarter" idx="12"/>
          </p:nvPr>
        </p:nvSpPr>
        <p:spPr/>
        <p:txBody>
          <a:bodyPr/>
          <a:lstStyle/>
          <a:p>
            <a:pPr>
              <a:defRPr/>
            </a:pPr>
            <a:fld id="{B475C23E-1427-4651-8D2C-9DE5C77431A0}" type="slidenum">
              <a:rPr lang="en-US" smtClean="0">
                <a:solidFill>
                  <a:prstClr val="black">
                    <a:tint val="75000"/>
                  </a:prstClr>
                </a:solidFill>
              </a:rPr>
              <a:pPr>
                <a:defRPr/>
              </a:pPr>
              <a:t>11</a:t>
            </a:fld>
            <a:endParaRPr lang="en-US">
              <a:solidFill>
                <a:prstClr val="black">
                  <a:tint val="75000"/>
                </a:prstClr>
              </a:solidFill>
            </a:endParaRPr>
          </a:p>
        </p:txBody>
      </p:sp>
      <p:pic>
        <p:nvPicPr>
          <p:cNvPr id="614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8042" y="-1"/>
            <a:ext cx="6045958" cy="68989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59307" y="5486401"/>
            <a:ext cx="2620371" cy="1200329"/>
          </a:xfrm>
          <a:prstGeom prst="rect">
            <a:avLst/>
          </a:prstGeom>
          <a:noFill/>
        </p:spPr>
        <p:txBody>
          <a:bodyPr wrap="square" rtlCol="0">
            <a:spAutoFit/>
          </a:bodyPr>
          <a:lstStyle/>
          <a:p>
            <a:r>
              <a:rPr lang="en-US" b="1" dirty="0" smtClean="0"/>
              <a:t>Recipes in first recipe book</a:t>
            </a:r>
          </a:p>
          <a:p>
            <a:r>
              <a:rPr lang="en-US" b="1" dirty="0" smtClean="0">
                <a:solidFill>
                  <a:srgbClr val="67AFBD"/>
                </a:solidFill>
              </a:rPr>
              <a:t>Recipes added in second recipe book</a:t>
            </a:r>
            <a:endParaRPr lang="en-US" b="1" dirty="0">
              <a:solidFill>
                <a:srgbClr val="67AFBD"/>
              </a:solidFill>
            </a:endParaRPr>
          </a:p>
        </p:txBody>
      </p:sp>
      <p:sp>
        <p:nvSpPr>
          <p:cNvPr id="4" name="Rounded Rectangle 3"/>
          <p:cNvSpPr/>
          <p:nvPr/>
        </p:nvSpPr>
        <p:spPr>
          <a:xfrm>
            <a:off x="682387" y="1705970"/>
            <a:ext cx="4299045" cy="17434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Enormous flexibility in understanding performance is possible from this “basket” of standard metrics, especially with the “slicing and dicing” that can be applied </a:t>
            </a:r>
            <a:endParaRPr lang="en-US" b="1" dirty="0"/>
          </a:p>
        </p:txBody>
      </p:sp>
    </p:spTree>
    <p:extLst>
      <p:ext uri="{BB962C8B-B14F-4D97-AF65-F5344CB8AC3E}">
        <p14:creationId xmlns:p14="http://schemas.microsoft.com/office/powerpoint/2010/main" val="2836283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37738702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8134" name="think-cell Slide" r:id="rId6" imgW="360" imgH="360" progId="">
                  <p:embed/>
                </p:oleObj>
              </mc:Choice>
              <mc:Fallback>
                <p:oleObj name="think-cell Slide" r:id="rId6" imgW="360" imgH="360"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p:nvPr>
            <p:custDataLst>
              <p:tags r:id="rId3"/>
            </p:custDataLst>
          </p:nvPr>
        </p:nvSpPr>
        <p:spPr>
          <a:xfrm>
            <a:off x="0" y="0"/>
            <a:ext cx="9144000"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prstClr val="white"/>
              </a:solidFill>
            </a:endParaRPr>
          </a:p>
        </p:txBody>
      </p:sp>
      <p:sp>
        <p:nvSpPr>
          <p:cNvPr id="33794" name="Title 1"/>
          <p:cNvSpPr>
            <a:spLocks noGrp="1"/>
          </p:cNvSpPr>
          <p:nvPr>
            <p:ph type="title"/>
            <p:custDataLst>
              <p:tags r:id="rId4"/>
            </p:custDataLst>
          </p:nvPr>
        </p:nvSpPr>
        <p:spPr>
          <a:xfrm>
            <a:off x="814071" y="2812010"/>
            <a:ext cx="7515858" cy="802784"/>
          </a:xfrm>
        </p:spPr>
        <p:txBody>
          <a:bodyPr wrap="square">
            <a:spAutoFit/>
          </a:bodyPr>
          <a:lstStyle/>
          <a:p>
            <a:pPr algn="ctr">
              <a:lnSpc>
                <a:spcPct val="114000"/>
              </a:lnSpc>
              <a:spcAft>
                <a:spcPts val="600"/>
              </a:spcAft>
            </a:pPr>
            <a:r>
              <a:rPr lang="en-GB" sz="4400" dirty="0" smtClean="0">
                <a:solidFill>
                  <a:schemeClr val="bg1"/>
                </a:solidFill>
                <a:latin typeface="Trajan Pro" pitchFamily="18" charset="0"/>
                <a:ea typeface="ＭＳ Ｐゴシック" pitchFamily="34" charset="-128"/>
              </a:rPr>
              <a:t>Enhanced recipes</a:t>
            </a:r>
            <a:endParaRPr lang="en-US" sz="2400" b="0" dirty="0" smtClean="0">
              <a:solidFill>
                <a:schemeClr val="bg1"/>
              </a:solidFill>
              <a:ea typeface="ＭＳ Ｐゴシック" pitchFamily="34" charset="-128"/>
            </a:endParaRPr>
          </a:p>
        </p:txBody>
      </p:sp>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7417" y="275589"/>
            <a:ext cx="1370725" cy="1512267"/>
          </a:xfrm>
          <a:prstGeom prst="rect">
            <a:avLst/>
          </a:prstGeom>
        </p:spPr>
      </p:pic>
    </p:spTree>
    <p:extLst>
      <p:ext uri="{BB962C8B-B14F-4D97-AF65-F5344CB8AC3E}">
        <p14:creationId xmlns:p14="http://schemas.microsoft.com/office/powerpoint/2010/main" val="20429453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B475C23E-1427-4651-8D2C-9DE5C77431A0}" type="slidenum">
              <a:rPr lang="en-US" smtClean="0"/>
              <a:pPr>
                <a:defRPr/>
              </a:pPr>
              <a:t>13</a:t>
            </a:fld>
            <a:endParaRPr lang="en-US"/>
          </a:p>
        </p:txBody>
      </p:sp>
      <p:pic>
        <p:nvPicPr>
          <p:cNvPr id="41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4844955" cy="6847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9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4449" y="0"/>
            <a:ext cx="4841685" cy="68706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5554639" y="0"/>
            <a:ext cx="3616648" cy="5459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Enhanced version 2</a:t>
            </a:r>
            <a:endParaRPr lang="en-US" sz="3200" b="1" dirty="0"/>
          </a:p>
        </p:txBody>
      </p:sp>
      <p:sp>
        <p:nvSpPr>
          <p:cNvPr id="7" name="Oval 6"/>
          <p:cNvSpPr/>
          <p:nvPr/>
        </p:nvSpPr>
        <p:spPr>
          <a:xfrm>
            <a:off x="286603" y="3616657"/>
            <a:ext cx="3794078" cy="252483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749420" y="0"/>
            <a:ext cx="3794078" cy="252483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111690" y="2383640"/>
            <a:ext cx="2183641" cy="92333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111690" y="2383640"/>
            <a:ext cx="2292824" cy="923330"/>
          </a:xfrm>
          <a:prstGeom prst="rect">
            <a:avLst/>
          </a:prstGeom>
          <a:noFill/>
        </p:spPr>
        <p:txBody>
          <a:bodyPr wrap="square" rtlCol="0">
            <a:spAutoFit/>
          </a:bodyPr>
          <a:lstStyle/>
          <a:p>
            <a:r>
              <a:rPr lang="en-US" dirty="0" smtClean="0">
                <a:solidFill>
                  <a:srgbClr val="FF0000"/>
                </a:solidFill>
              </a:rPr>
              <a:t>Add detail on output types included and excluded</a:t>
            </a:r>
            <a:endParaRPr lang="en-US" dirty="0">
              <a:solidFill>
                <a:srgbClr val="FF0000"/>
              </a:solidFill>
            </a:endParaRPr>
          </a:p>
        </p:txBody>
      </p:sp>
      <p:cxnSp>
        <p:nvCxnSpPr>
          <p:cNvPr id="13" name="Straight Arrow Connector 12"/>
          <p:cNvCxnSpPr/>
          <p:nvPr/>
        </p:nvCxnSpPr>
        <p:spPr>
          <a:xfrm>
            <a:off x="-177419" y="859809"/>
            <a:ext cx="914399" cy="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06100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153180852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9949" name="think-cell Slide" r:id="rId6" imgW="360" imgH="360" progId="">
                  <p:embed/>
                </p:oleObj>
              </mc:Choice>
              <mc:Fallback>
                <p:oleObj name="think-cell Slide" r:id="rId6" imgW="360" imgH="360"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p:nvPr>
            <p:custDataLst>
              <p:tags r:id="rId3"/>
            </p:custDataLst>
          </p:nvPr>
        </p:nvSpPr>
        <p:spPr>
          <a:xfrm>
            <a:off x="0" y="0"/>
            <a:ext cx="9144000"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prstClr val="white"/>
              </a:solidFill>
            </a:endParaRPr>
          </a:p>
        </p:txBody>
      </p:sp>
      <p:sp>
        <p:nvSpPr>
          <p:cNvPr id="33794" name="Title 1"/>
          <p:cNvSpPr>
            <a:spLocks noGrp="1"/>
          </p:cNvSpPr>
          <p:nvPr>
            <p:ph type="title"/>
            <p:custDataLst>
              <p:tags r:id="rId4"/>
            </p:custDataLst>
          </p:nvPr>
        </p:nvSpPr>
        <p:spPr>
          <a:xfrm>
            <a:off x="814071" y="2395358"/>
            <a:ext cx="7515858" cy="1636089"/>
          </a:xfrm>
        </p:spPr>
        <p:txBody>
          <a:bodyPr wrap="square">
            <a:spAutoFit/>
          </a:bodyPr>
          <a:lstStyle/>
          <a:p>
            <a:pPr algn="ctr">
              <a:lnSpc>
                <a:spcPct val="114000"/>
              </a:lnSpc>
              <a:spcAft>
                <a:spcPts val="600"/>
              </a:spcAft>
            </a:pPr>
            <a:r>
              <a:rPr lang="en-GB" sz="4400" dirty="0" smtClean="0">
                <a:solidFill>
                  <a:schemeClr val="bg1"/>
                </a:solidFill>
                <a:latin typeface="Trajan Pro" pitchFamily="18" charset="0"/>
                <a:ea typeface="ＭＳ Ｐゴシック" pitchFamily="34" charset="-128"/>
              </a:rPr>
              <a:t>New: economic development recipes</a:t>
            </a:r>
            <a:endParaRPr lang="en-US" sz="2400" b="0" dirty="0" smtClean="0">
              <a:solidFill>
                <a:schemeClr val="bg1"/>
              </a:solidFill>
              <a:ea typeface="ＭＳ Ｐゴシック" pitchFamily="34" charset="-128"/>
            </a:endParaRPr>
          </a:p>
        </p:txBody>
      </p:sp>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7417" y="275589"/>
            <a:ext cx="1370725" cy="1512267"/>
          </a:xfrm>
          <a:prstGeom prst="rect">
            <a:avLst/>
          </a:prstGeom>
        </p:spPr>
      </p:pic>
    </p:spTree>
    <p:extLst>
      <p:ext uri="{BB962C8B-B14F-4D97-AF65-F5344CB8AC3E}">
        <p14:creationId xmlns:p14="http://schemas.microsoft.com/office/powerpoint/2010/main" val="28991835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368" y="138752"/>
            <a:ext cx="5867400" cy="685800"/>
          </a:xfrm>
        </p:spPr>
        <p:txBody>
          <a:bodyPr/>
          <a:lstStyle/>
          <a:p>
            <a:r>
              <a:rPr lang="en-US" sz="2000" dirty="0" smtClean="0"/>
              <a:t>Economic development: a “basket of metrics” gives an accurate picture of performance</a:t>
            </a:r>
            <a:endParaRPr lang="en-US" sz="2000" dirty="0"/>
          </a:p>
        </p:txBody>
      </p:sp>
      <p:sp>
        <p:nvSpPr>
          <p:cNvPr id="6" name="Slide Number Placeholder 5"/>
          <p:cNvSpPr>
            <a:spLocks noGrp="1"/>
          </p:cNvSpPr>
          <p:nvPr>
            <p:ph type="sldNum" sz="quarter" idx="12"/>
          </p:nvPr>
        </p:nvSpPr>
        <p:spPr/>
        <p:txBody>
          <a:bodyPr/>
          <a:lstStyle/>
          <a:p>
            <a:pPr>
              <a:defRPr/>
            </a:pPr>
            <a:fld id="{B475C23E-1427-4651-8D2C-9DE5C77431A0}" type="slidenum">
              <a:rPr lang="en-US" smtClean="0"/>
              <a:pPr>
                <a:defRPr/>
              </a:pPr>
              <a:t>15</a:t>
            </a:fld>
            <a:endParaRPr lang="en-US"/>
          </a:p>
        </p:txBody>
      </p:sp>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260" y="956251"/>
            <a:ext cx="3934717" cy="285913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9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259" y="3946334"/>
            <a:ext cx="3934717" cy="286906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9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45595" y="3903604"/>
            <a:ext cx="3957211" cy="2900573"/>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91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45596" y="956251"/>
            <a:ext cx="3957211" cy="285913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11"/>
          <p:cNvSpPr/>
          <p:nvPr/>
        </p:nvSpPr>
        <p:spPr>
          <a:xfrm>
            <a:off x="386260" y="956251"/>
            <a:ext cx="2734319" cy="471416"/>
          </a:xfrm>
          <a:prstGeom prst="rect">
            <a:avLst/>
          </a:prstGeom>
          <a:solidFill>
            <a:srgbClr val="67AF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Contract Research</a:t>
            </a:r>
            <a:endParaRPr lang="en-US" dirty="0"/>
          </a:p>
        </p:txBody>
      </p:sp>
      <p:sp>
        <p:nvSpPr>
          <p:cNvPr id="14" name="Rectangle 13"/>
          <p:cNvSpPr/>
          <p:nvPr/>
        </p:nvSpPr>
        <p:spPr>
          <a:xfrm>
            <a:off x="4845595" y="966825"/>
            <a:ext cx="2892686" cy="471416"/>
          </a:xfrm>
          <a:prstGeom prst="rect">
            <a:avLst/>
          </a:prstGeom>
          <a:solidFill>
            <a:srgbClr val="67AF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Spin-Off-Related Finances</a:t>
            </a:r>
            <a:endParaRPr lang="en-US" dirty="0"/>
          </a:p>
        </p:txBody>
      </p:sp>
      <p:sp>
        <p:nvSpPr>
          <p:cNvPr id="15" name="Rectangle 14"/>
          <p:cNvSpPr/>
          <p:nvPr/>
        </p:nvSpPr>
        <p:spPr>
          <a:xfrm>
            <a:off x="386260" y="3954149"/>
            <a:ext cx="2734319" cy="471416"/>
          </a:xfrm>
          <a:prstGeom prst="rect">
            <a:avLst/>
          </a:prstGeom>
          <a:solidFill>
            <a:srgbClr val="67AF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IP Volume / Licenses</a:t>
            </a:r>
            <a:endParaRPr lang="en-US" dirty="0"/>
          </a:p>
        </p:txBody>
      </p:sp>
      <p:sp>
        <p:nvSpPr>
          <p:cNvPr id="16" name="Rectangle 15"/>
          <p:cNvSpPr/>
          <p:nvPr/>
        </p:nvSpPr>
        <p:spPr>
          <a:xfrm>
            <a:off x="4845596" y="3974184"/>
            <a:ext cx="2892685" cy="471416"/>
          </a:xfrm>
          <a:prstGeom prst="rect">
            <a:avLst/>
          </a:prstGeom>
          <a:solidFill>
            <a:srgbClr val="67AF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Cumulative Active Patents</a:t>
            </a:r>
            <a:endParaRPr lang="en-US" dirty="0"/>
          </a:p>
        </p:txBody>
      </p:sp>
    </p:spTree>
    <p:extLst>
      <p:ext uri="{BB962C8B-B14F-4D97-AF65-F5344CB8AC3E}">
        <p14:creationId xmlns:p14="http://schemas.microsoft.com/office/powerpoint/2010/main" val="35969262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209059758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0973" name="think-cell Slide" r:id="rId6" imgW="360" imgH="360" progId="">
                  <p:embed/>
                </p:oleObj>
              </mc:Choice>
              <mc:Fallback>
                <p:oleObj name="think-cell Slide" r:id="rId6" imgW="360" imgH="360"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p:nvPr>
            <p:custDataLst>
              <p:tags r:id="rId3"/>
            </p:custDataLst>
          </p:nvPr>
        </p:nvSpPr>
        <p:spPr>
          <a:xfrm>
            <a:off x="0" y="0"/>
            <a:ext cx="9144000"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prstClr val="white"/>
              </a:solidFill>
            </a:endParaRPr>
          </a:p>
        </p:txBody>
      </p:sp>
      <p:sp>
        <p:nvSpPr>
          <p:cNvPr id="33794" name="Title 1"/>
          <p:cNvSpPr>
            <a:spLocks noGrp="1"/>
          </p:cNvSpPr>
          <p:nvPr>
            <p:ph type="title"/>
            <p:custDataLst>
              <p:tags r:id="rId4"/>
            </p:custDataLst>
          </p:nvPr>
        </p:nvSpPr>
        <p:spPr>
          <a:xfrm>
            <a:off x="814071" y="2781297"/>
            <a:ext cx="7515858" cy="864211"/>
          </a:xfrm>
        </p:spPr>
        <p:txBody>
          <a:bodyPr wrap="square">
            <a:spAutoFit/>
          </a:bodyPr>
          <a:lstStyle/>
          <a:p>
            <a:pPr algn="ctr">
              <a:lnSpc>
                <a:spcPct val="114000"/>
              </a:lnSpc>
              <a:spcAft>
                <a:spcPts val="600"/>
              </a:spcAft>
            </a:pPr>
            <a:r>
              <a:rPr lang="en-GB" sz="4400" dirty="0" smtClean="0">
                <a:solidFill>
                  <a:schemeClr val="bg1"/>
                </a:solidFill>
                <a:latin typeface="Trajan Pro" pitchFamily="18" charset="0"/>
                <a:ea typeface="ＭＳ Ｐゴシック" pitchFamily="34" charset="-128"/>
              </a:rPr>
              <a:t>New: altmetrics recipe</a:t>
            </a:r>
            <a:endParaRPr lang="en-US" sz="2400" b="0" dirty="0" smtClean="0">
              <a:solidFill>
                <a:schemeClr val="bg1"/>
              </a:solidFill>
              <a:ea typeface="ＭＳ Ｐゴシック" pitchFamily="34" charset="-128"/>
            </a:endParaRPr>
          </a:p>
        </p:txBody>
      </p:sp>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7417" y="275589"/>
            <a:ext cx="1370725" cy="1512267"/>
          </a:xfrm>
          <a:prstGeom prst="rect">
            <a:avLst/>
          </a:prstGeom>
        </p:spPr>
      </p:pic>
    </p:spTree>
    <p:extLst>
      <p:ext uri="{BB962C8B-B14F-4D97-AF65-F5344CB8AC3E}">
        <p14:creationId xmlns:p14="http://schemas.microsoft.com/office/powerpoint/2010/main" val="16750588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7098" y="3948754"/>
            <a:ext cx="3827476" cy="277757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8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5135" y="1016191"/>
            <a:ext cx="3783898" cy="2697173"/>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8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636" y="983847"/>
            <a:ext cx="3819762" cy="272822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361664" y="152400"/>
            <a:ext cx="5867400" cy="685800"/>
          </a:xfrm>
        </p:spPr>
        <p:txBody>
          <a:bodyPr/>
          <a:lstStyle/>
          <a:p>
            <a:r>
              <a:rPr lang="en-US" sz="2400" dirty="0" smtClean="0"/>
              <a:t>Altmetric: Scholarly Activity </a:t>
            </a:r>
            <a:r>
              <a:rPr lang="en-US" sz="2400" dirty="0" err="1" smtClean="0"/>
              <a:t>flavour</a:t>
            </a:r>
            <a:endParaRPr lang="en-US" sz="2400" dirty="0"/>
          </a:p>
        </p:txBody>
      </p:sp>
      <p:sp>
        <p:nvSpPr>
          <p:cNvPr id="6" name="Slide Number Placeholder 5"/>
          <p:cNvSpPr>
            <a:spLocks noGrp="1"/>
          </p:cNvSpPr>
          <p:nvPr>
            <p:ph type="sldNum" sz="quarter" idx="12"/>
          </p:nvPr>
        </p:nvSpPr>
        <p:spPr/>
        <p:txBody>
          <a:bodyPr/>
          <a:lstStyle/>
          <a:p>
            <a:pPr>
              <a:defRPr/>
            </a:pPr>
            <a:fld id="{B475C23E-1427-4651-8D2C-9DE5C77431A0}" type="slidenum">
              <a:rPr lang="en-US" smtClean="0"/>
              <a:pPr>
                <a:defRPr/>
              </a:pPr>
              <a:t>17</a:t>
            </a:fld>
            <a:endParaRPr lang="en-US"/>
          </a:p>
        </p:txBody>
      </p:sp>
      <p:sp>
        <p:nvSpPr>
          <p:cNvPr id="10" name="Rectangle 9"/>
          <p:cNvSpPr/>
          <p:nvPr/>
        </p:nvSpPr>
        <p:spPr>
          <a:xfrm>
            <a:off x="465635" y="972973"/>
            <a:ext cx="2734319" cy="471416"/>
          </a:xfrm>
          <a:prstGeom prst="rect">
            <a:avLst/>
          </a:prstGeom>
          <a:solidFill>
            <a:srgbClr val="67AF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Institution – total counts</a:t>
            </a:r>
            <a:endParaRPr lang="en-US" dirty="0"/>
          </a:p>
        </p:txBody>
      </p:sp>
      <p:sp>
        <p:nvSpPr>
          <p:cNvPr id="12" name="Rectangle 11"/>
          <p:cNvSpPr/>
          <p:nvPr/>
        </p:nvSpPr>
        <p:spPr>
          <a:xfrm>
            <a:off x="4855135" y="1016191"/>
            <a:ext cx="2734319" cy="471416"/>
          </a:xfrm>
          <a:prstGeom prst="rect">
            <a:avLst/>
          </a:prstGeom>
          <a:solidFill>
            <a:srgbClr val="67AF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Normalised by FTE</a:t>
            </a:r>
            <a:endParaRPr lang="en-US" dirty="0"/>
          </a:p>
        </p:txBody>
      </p:sp>
      <p:sp>
        <p:nvSpPr>
          <p:cNvPr id="13" name="Rectangle 12"/>
          <p:cNvSpPr/>
          <p:nvPr/>
        </p:nvSpPr>
        <p:spPr>
          <a:xfrm>
            <a:off x="2736893" y="3948753"/>
            <a:ext cx="2734319" cy="471416"/>
          </a:xfrm>
          <a:prstGeom prst="rect">
            <a:avLst/>
          </a:prstGeom>
          <a:solidFill>
            <a:srgbClr val="67AF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Normalised by outputs</a:t>
            </a:r>
            <a:endParaRPr lang="en-US" dirty="0"/>
          </a:p>
        </p:txBody>
      </p:sp>
    </p:spTree>
    <p:extLst>
      <p:ext uri="{BB962C8B-B14F-4D97-AF65-F5344CB8AC3E}">
        <p14:creationId xmlns:p14="http://schemas.microsoft.com/office/powerpoint/2010/main" val="11408933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3155" y="3860473"/>
            <a:ext cx="3869934" cy="281634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8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285" y="3930915"/>
            <a:ext cx="3819762" cy="274461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8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9936" y="972971"/>
            <a:ext cx="3853153" cy="273910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5636" y="983847"/>
            <a:ext cx="3819762" cy="272822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smtClean="0"/>
              <a:t>Snowball Altmetrics: 4 </a:t>
            </a:r>
            <a:r>
              <a:rPr lang="en-US" dirty="0" err="1" smtClean="0"/>
              <a:t>flavours</a:t>
            </a:r>
            <a:endParaRPr lang="en-US" dirty="0"/>
          </a:p>
        </p:txBody>
      </p:sp>
      <p:sp>
        <p:nvSpPr>
          <p:cNvPr id="6" name="Slide Number Placeholder 5"/>
          <p:cNvSpPr>
            <a:spLocks noGrp="1"/>
          </p:cNvSpPr>
          <p:nvPr>
            <p:ph type="sldNum" sz="quarter" idx="12"/>
          </p:nvPr>
        </p:nvSpPr>
        <p:spPr/>
        <p:txBody>
          <a:bodyPr/>
          <a:lstStyle/>
          <a:p>
            <a:pPr>
              <a:defRPr/>
            </a:pPr>
            <a:fld id="{B475C23E-1427-4651-8D2C-9DE5C77431A0}" type="slidenum">
              <a:rPr lang="en-US" smtClean="0">
                <a:solidFill>
                  <a:prstClr val="black">
                    <a:tint val="75000"/>
                  </a:prstClr>
                </a:solidFill>
              </a:rPr>
              <a:pPr>
                <a:defRPr/>
              </a:pPr>
              <a:t>18</a:t>
            </a:fld>
            <a:endParaRPr lang="en-US">
              <a:solidFill>
                <a:prstClr val="black">
                  <a:tint val="75000"/>
                </a:prstClr>
              </a:solidFill>
            </a:endParaRPr>
          </a:p>
        </p:txBody>
      </p:sp>
      <p:sp>
        <p:nvSpPr>
          <p:cNvPr id="8" name="Rectangle 7"/>
          <p:cNvSpPr/>
          <p:nvPr/>
        </p:nvSpPr>
        <p:spPr>
          <a:xfrm>
            <a:off x="500200" y="972971"/>
            <a:ext cx="2734319" cy="651113"/>
          </a:xfrm>
          <a:prstGeom prst="rect">
            <a:avLst/>
          </a:prstGeom>
          <a:solidFill>
            <a:srgbClr val="67AF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Scholarly Activity</a:t>
            </a:r>
            <a:r>
              <a:rPr lang="en-US" dirty="0" smtClean="0"/>
              <a:t>: posts in scholarly tools </a:t>
            </a:r>
            <a:endParaRPr lang="en-US" dirty="0"/>
          </a:p>
        </p:txBody>
      </p:sp>
      <p:sp>
        <p:nvSpPr>
          <p:cNvPr id="10" name="Rectangle 9"/>
          <p:cNvSpPr/>
          <p:nvPr/>
        </p:nvSpPr>
        <p:spPr>
          <a:xfrm>
            <a:off x="491904" y="3916907"/>
            <a:ext cx="2742615" cy="651113"/>
          </a:xfrm>
          <a:prstGeom prst="rect">
            <a:avLst/>
          </a:prstGeom>
          <a:solidFill>
            <a:srgbClr val="67AF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Social Activity</a:t>
            </a:r>
            <a:r>
              <a:rPr lang="en-US" dirty="0" smtClean="0"/>
              <a:t>: social media posts</a:t>
            </a:r>
            <a:endParaRPr lang="en-US" dirty="0"/>
          </a:p>
        </p:txBody>
      </p:sp>
      <p:sp>
        <p:nvSpPr>
          <p:cNvPr id="11" name="Rectangle 10"/>
          <p:cNvSpPr/>
          <p:nvPr/>
        </p:nvSpPr>
        <p:spPr>
          <a:xfrm>
            <a:off x="4583155" y="975247"/>
            <a:ext cx="2745693" cy="651113"/>
          </a:xfrm>
          <a:prstGeom prst="rect">
            <a:avLst/>
          </a:prstGeom>
          <a:solidFill>
            <a:srgbClr val="67AF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Scholarly Commentary</a:t>
            </a:r>
            <a:r>
              <a:rPr lang="en-US" dirty="0" smtClean="0"/>
              <a:t>: comments in scholarly tools </a:t>
            </a:r>
            <a:endParaRPr lang="en-US" dirty="0"/>
          </a:p>
        </p:txBody>
      </p:sp>
      <p:sp>
        <p:nvSpPr>
          <p:cNvPr id="12" name="Rectangle 11"/>
          <p:cNvSpPr/>
          <p:nvPr/>
        </p:nvSpPr>
        <p:spPr>
          <a:xfrm>
            <a:off x="4583155" y="3916906"/>
            <a:ext cx="2745693" cy="651113"/>
          </a:xfrm>
          <a:prstGeom prst="rect">
            <a:avLst/>
          </a:prstGeom>
          <a:solidFill>
            <a:srgbClr val="67AF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Mass Media</a:t>
            </a:r>
            <a:r>
              <a:rPr lang="en-US" dirty="0" smtClean="0"/>
              <a:t>: references from newspapers etc.</a:t>
            </a:r>
            <a:endParaRPr lang="en-US" dirty="0"/>
          </a:p>
        </p:txBody>
      </p:sp>
    </p:spTree>
    <p:extLst>
      <p:ext uri="{BB962C8B-B14F-4D97-AF65-F5344CB8AC3E}">
        <p14:creationId xmlns:p14="http://schemas.microsoft.com/office/powerpoint/2010/main" val="424766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Why the interest in altmetrics?</a:t>
            </a:r>
            <a:endParaRPr lang="en-US" sz="2400" dirty="0"/>
          </a:p>
        </p:txBody>
      </p:sp>
      <p:sp>
        <p:nvSpPr>
          <p:cNvPr id="3" name="Content Placeholder 2"/>
          <p:cNvSpPr>
            <a:spLocks noGrp="1"/>
          </p:cNvSpPr>
          <p:nvPr>
            <p:ph idx="1"/>
          </p:nvPr>
        </p:nvSpPr>
        <p:spPr>
          <a:xfrm>
            <a:off x="457200" y="1020168"/>
            <a:ext cx="8229600" cy="5257800"/>
          </a:xfrm>
        </p:spPr>
        <p:txBody>
          <a:bodyPr/>
          <a:lstStyle/>
          <a:p>
            <a:r>
              <a:rPr lang="en-US" sz="2000" dirty="0" smtClean="0">
                <a:solidFill>
                  <a:schemeClr val="bg1">
                    <a:lumMod val="50000"/>
                  </a:schemeClr>
                </a:solidFill>
              </a:rPr>
              <a:t>Measures of engagement with the wider scholarly community</a:t>
            </a:r>
          </a:p>
          <a:p>
            <a:pPr lvl="1"/>
            <a:r>
              <a:rPr lang="en-US" sz="1600" dirty="0" smtClean="0">
                <a:solidFill>
                  <a:schemeClr val="bg1">
                    <a:lumMod val="50000"/>
                  </a:schemeClr>
                </a:solidFill>
              </a:rPr>
              <a:t>Scholarly Activity and Scholarly Communication</a:t>
            </a:r>
          </a:p>
          <a:p>
            <a:r>
              <a:rPr lang="en-US" sz="2000" dirty="0" smtClean="0">
                <a:solidFill>
                  <a:schemeClr val="bg1">
                    <a:lumMod val="50000"/>
                  </a:schemeClr>
                </a:solidFill>
              </a:rPr>
              <a:t>Measures of engagement outside the academic sphere</a:t>
            </a:r>
          </a:p>
          <a:p>
            <a:pPr lvl="1"/>
            <a:r>
              <a:rPr lang="en-US" sz="1600" dirty="0" smtClean="0">
                <a:solidFill>
                  <a:schemeClr val="bg1">
                    <a:lumMod val="50000"/>
                  </a:schemeClr>
                </a:solidFill>
              </a:rPr>
              <a:t>Social Activity and Mass Media</a:t>
            </a:r>
          </a:p>
          <a:p>
            <a:r>
              <a:rPr lang="en-US" sz="2000" dirty="0">
                <a:solidFill>
                  <a:schemeClr val="bg1">
                    <a:lumMod val="50000"/>
                  </a:schemeClr>
                </a:solidFill>
              </a:rPr>
              <a:t>“</a:t>
            </a:r>
            <a:r>
              <a:rPr lang="en-US" sz="2000" i="1" dirty="0">
                <a:solidFill>
                  <a:schemeClr val="bg1">
                    <a:lumMod val="50000"/>
                  </a:schemeClr>
                </a:solidFill>
              </a:rPr>
              <a:t>I firmly believe that altmetrics offer a </a:t>
            </a:r>
            <a:r>
              <a:rPr lang="en-US" sz="2000" b="1" i="1" dirty="0">
                <a:solidFill>
                  <a:schemeClr val="bg1">
                    <a:lumMod val="50000"/>
                  </a:schemeClr>
                </a:solidFill>
              </a:rPr>
              <a:t>unique chance to bring </a:t>
            </a:r>
            <a:r>
              <a:rPr lang="en-US" sz="2000" b="1" i="1" dirty="0" smtClean="0">
                <a:solidFill>
                  <a:schemeClr val="bg1">
                    <a:lumMod val="50000"/>
                  </a:schemeClr>
                </a:solidFill>
              </a:rPr>
              <a:t>Stem and non-Stem </a:t>
            </a:r>
            <a:r>
              <a:rPr lang="en-US" sz="2000" b="1" i="1" dirty="0">
                <a:solidFill>
                  <a:schemeClr val="bg1">
                    <a:lumMod val="50000"/>
                  </a:schemeClr>
                </a:solidFill>
              </a:rPr>
              <a:t>together again</a:t>
            </a:r>
            <a:r>
              <a:rPr lang="en-US" sz="2000" i="1" dirty="0">
                <a:solidFill>
                  <a:schemeClr val="bg1">
                    <a:lumMod val="50000"/>
                  </a:schemeClr>
                </a:solidFill>
              </a:rPr>
              <a:t>. How better to build on the current process of the evaluation of research (and the recent introduction in the UK of impact assessment) than by gathering, publishing and </a:t>
            </a:r>
            <a:r>
              <a:rPr lang="en-US" sz="2000" i="1" dirty="0" err="1">
                <a:solidFill>
                  <a:schemeClr val="bg1">
                    <a:lumMod val="50000"/>
                  </a:schemeClr>
                </a:solidFill>
              </a:rPr>
              <a:t>analysing</a:t>
            </a:r>
            <a:r>
              <a:rPr lang="en-US" sz="2000" i="1" dirty="0">
                <a:solidFill>
                  <a:schemeClr val="bg1">
                    <a:lumMod val="50000"/>
                  </a:schemeClr>
                </a:solidFill>
              </a:rPr>
              <a:t> data on scholarly influence among the audience beyond the scholarly sphere</a:t>
            </a:r>
            <a:r>
              <a:rPr lang="en-US" sz="2000" i="1" dirty="0" smtClean="0">
                <a:solidFill>
                  <a:schemeClr val="bg1">
                    <a:lumMod val="50000"/>
                  </a:schemeClr>
                </a:solidFill>
              </a:rPr>
              <a:t>?”</a:t>
            </a:r>
          </a:p>
          <a:p>
            <a:r>
              <a:rPr lang="en-US" sz="2000" dirty="0" smtClean="0">
                <a:solidFill>
                  <a:schemeClr val="bg1">
                    <a:lumMod val="50000"/>
                  </a:schemeClr>
                </a:solidFill>
              </a:rPr>
              <a:t>Part of the Snowball Metrics landscape that aims to provide the most complete picture of research performance possible</a:t>
            </a:r>
          </a:p>
          <a:p>
            <a:pPr marL="400050" lvl="1" indent="0">
              <a:buNone/>
            </a:pPr>
            <a:r>
              <a:rPr lang="en-US" dirty="0" smtClean="0">
                <a:solidFill>
                  <a:schemeClr val="bg1">
                    <a:lumMod val="50000"/>
                  </a:schemeClr>
                </a:solidFill>
              </a:rPr>
              <a:t>“</a:t>
            </a:r>
            <a:r>
              <a:rPr lang="en-US" i="1" dirty="0" smtClean="0">
                <a:solidFill>
                  <a:schemeClr val="bg1">
                    <a:lumMod val="50000"/>
                  </a:schemeClr>
                </a:solidFill>
              </a:rPr>
              <a:t>I would argue that altmetrics alone in their current form cannot be used to judge the quality of research or its output... Nevertheless, pending on improving the underlying data sources, it is </a:t>
            </a:r>
            <a:r>
              <a:rPr lang="en-US" b="1" i="1" dirty="0" smtClean="0">
                <a:solidFill>
                  <a:schemeClr val="bg1">
                    <a:lumMod val="50000"/>
                  </a:schemeClr>
                </a:solidFill>
              </a:rPr>
              <a:t>likely that altmetrics will play a crucial role in informing the research assessment and </a:t>
            </a:r>
            <a:r>
              <a:rPr lang="en-US" b="1" i="1" dirty="0">
                <a:solidFill>
                  <a:schemeClr val="bg1">
                    <a:lumMod val="50000"/>
                  </a:schemeClr>
                </a:solidFill>
              </a:rPr>
              <a:t>impact </a:t>
            </a:r>
            <a:r>
              <a:rPr lang="en-US" b="1" i="1" dirty="0" smtClean="0">
                <a:solidFill>
                  <a:schemeClr val="bg1">
                    <a:lumMod val="50000"/>
                  </a:schemeClr>
                </a:solidFill>
              </a:rPr>
              <a:t>agenda</a:t>
            </a:r>
            <a:r>
              <a:rPr lang="en-US" i="1" dirty="0" smtClean="0">
                <a:solidFill>
                  <a:schemeClr val="bg1">
                    <a:lumMod val="50000"/>
                  </a:schemeClr>
                </a:solidFill>
              </a:rPr>
              <a:t>…”</a:t>
            </a:r>
            <a:endParaRPr lang="en-US" i="1" dirty="0">
              <a:solidFill>
                <a:schemeClr val="bg1">
                  <a:lumMod val="50000"/>
                </a:schemeClr>
              </a:solidFill>
            </a:endParaRPr>
          </a:p>
          <a:p>
            <a:endParaRPr lang="en-US" sz="2000" dirty="0" smtClean="0"/>
          </a:p>
          <a:p>
            <a:endParaRPr lang="en-US" sz="2000" dirty="0"/>
          </a:p>
          <a:p>
            <a:endParaRPr lang="en-US" sz="2000" dirty="0"/>
          </a:p>
          <a:p>
            <a:endParaRPr lang="en-US" sz="2000" dirty="0"/>
          </a:p>
        </p:txBody>
      </p:sp>
      <p:sp>
        <p:nvSpPr>
          <p:cNvPr id="6" name="Slide Number Placeholder 5"/>
          <p:cNvSpPr>
            <a:spLocks noGrp="1"/>
          </p:cNvSpPr>
          <p:nvPr>
            <p:ph type="sldNum" sz="quarter" idx="12"/>
          </p:nvPr>
        </p:nvSpPr>
        <p:spPr/>
        <p:txBody>
          <a:bodyPr/>
          <a:lstStyle/>
          <a:p>
            <a:pPr>
              <a:defRPr/>
            </a:pPr>
            <a:fld id="{B475C23E-1427-4651-8D2C-9DE5C77431A0}" type="slidenum">
              <a:rPr lang="en-US" smtClean="0"/>
              <a:pPr>
                <a:defRPr/>
              </a:pPr>
              <a:t>19</a:t>
            </a:fld>
            <a:endParaRPr lang="en-US"/>
          </a:p>
        </p:txBody>
      </p:sp>
      <p:sp>
        <p:nvSpPr>
          <p:cNvPr id="7" name="TextBox 6"/>
          <p:cNvSpPr txBox="1"/>
          <p:nvPr/>
        </p:nvSpPr>
        <p:spPr>
          <a:xfrm>
            <a:off x="368492" y="6120325"/>
            <a:ext cx="8952932" cy="646331"/>
          </a:xfrm>
          <a:prstGeom prst="rect">
            <a:avLst/>
          </a:prstGeom>
          <a:noFill/>
        </p:spPr>
        <p:txBody>
          <a:bodyPr wrap="square" rtlCol="0">
            <a:spAutoFit/>
          </a:bodyPr>
          <a:lstStyle/>
          <a:p>
            <a:pPr marL="0" lvl="1"/>
            <a:r>
              <a:rPr lang="en-US" sz="1200" dirty="0" smtClean="0">
                <a:solidFill>
                  <a:schemeClr val="bg1">
                    <a:lumMod val="50000"/>
                  </a:schemeClr>
                </a:solidFill>
              </a:rPr>
              <a:t>Quotes from </a:t>
            </a:r>
            <a:r>
              <a:rPr lang="en-US" sz="1200" b="1" dirty="0">
                <a:solidFill>
                  <a:schemeClr val="bg1">
                    <a:lumMod val="50000"/>
                  </a:schemeClr>
                </a:solidFill>
              </a:rPr>
              <a:t>“Expanding altmetrics to include policy documents will boost its reputation”, Juergen Wastl, Head of Research Information, University of Cambridge</a:t>
            </a:r>
            <a:r>
              <a:rPr lang="en-US" sz="1200" dirty="0">
                <a:solidFill>
                  <a:schemeClr val="bg1">
                    <a:lumMod val="50000"/>
                  </a:schemeClr>
                </a:solidFill>
              </a:rPr>
              <a:t>, available at </a:t>
            </a:r>
            <a:r>
              <a:rPr lang="en-US" sz="1200" u="sng" dirty="0">
                <a:hlinkClick r:id="rId2"/>
              </a:rPr>
              <a:t>http://</a:t>
            </a:r>
            <a:r>
              <a:rPr lang="en-US" sz="1200" u="sng" dirty="0" smtClean="0">
                <a:hlinkClick r:id="rId2"/>
              </a:rPr>
              <a:t>www.theguardian.com/higher-education-network/blog/2014/jul/23/expanding-altmetrics-include-policy-documents-boost-reputation?commentpage=1</a:t>
            </a:r>
            <a:endParaRPr lang="en-US" sz="1400" dirty="0"/>
          </a:p>
        </p:txBody>
      </p:sp>
    </p:spTree>
    <p:extLst>
      <p:ext uri="{BB962C8B-B14F-4D97-AF65-F5344CB8AC3E}">
        <p14:creationId xmlns:p14="http://schemas.microsoft.com/office/powerpoint/2010/main" val="3365648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270871869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3021" name="think-cell Slide" r:id="rId6" imgW="360" imgH="360" progId="">
                  <p:embed/>
                </p:oleObj>
              </mc:Choice>
              <mc:Fallback>
                <p:oleObj name="think-cell Slide" r:id="rId6" imgW="360" imgH="360"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p:nvPr>
            <p:custDataLst>
              <p:tags r:id="rId3"/>
            </p:custDataLst>
          </p:nvPr>
        </p:nvSpPr>
        <p:spPr>
          <a:xfrm>
            <a:off x="0" y="0"/>
            <a:ext cx="9144000"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prstClr val="white"/>
              </a:solidFill>
            </a:endParaRPr>
          </a:p>
        </p:txBody>
      </p:sp>
      <p:sp>
        <p:nvSpPr>
          <p:cNvPr id="33794" name="Title 1"/>
          <p:cNvSpPr>
            <a:spLocks noGrp="1"/>
          </p:cNvSpPr>
          <p:nvPr>
            <p:ph type="title"/>
            <p:custDataLst>
              <p:tags r:id="rId4"/>
            </p:custDataLst>
          </p:nvPr>
        </p:nvSpPr>
        <p:spPr>
          <a:xfrm>
            <a:off x="814071" y="2812010"/>
            <a:ext cx="7515858" cy="802784"/>
          </a:xfrm>
        </p:spPr>
        <p:txBody>
          <a:bodyPr wrap="square">
            <a:spAutoFit/>
          </a:bodyPr>
          <a:lstStyle/>
          <a:p>
            <a:pPr algn="ctr">
              <a:lnSpc>
                <a:spcPct val="114000"/>
              </a:lnSpc>
              <a:spcAft>
                <a:spcPts val="600"/>
              </a:spcAft>
            </a:pPr>
            <a:r>
              <a:rPr lang="en-GB" sz="4400" dirty="0" err="1" smtClean="0">
                <a:solidFill>
                  <a:schemeClr val="bg1"/>
                </a:solidFill>
                <a:latin typeface="Trajan Pro" pitchFamily="18" charset="0"/>
                <a:ea typeface="ＭＳ Ｐゴシック" pitchFamily="34" charset="-128"/>
              </a:rPr>
              <a:t>CERIFied</a:t>
            </a:r>
            <a:r>
              <a:rPr lang="en-GB" sz="4400" dirty="0" smtClean="0">
                <a:solidFill>
                  <a:schemeClr val="bg1"/>
                </a:solidFill>
                <a:latin typeface="Trajan Pro" pitchFamily="18" charset="0"/>
                <a:ea typeface="ＭＳ Ｐゴシック" pitchFamily="34" charset="-128"/>
              </a:rPr>
              <a:t> recipes</a:t>
            </a:r>
            <a:endParaRPr lang="en-US" sz="2400" b="0" dirty="0" smtClean="0">
              <a:solidFill>
                <a:schemeClr val="bg1"/>
              </a:solidFill>
              <a:ea typeface="ＭＳ Ｐゴシック" pitchFamily="34" charset="-128"/>
            </a:endParaRPr>
          </a:p>
        </p:txBody>
      </p:sp>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7417" y="275589"/>
            <a:ext cx="1370725" cy="1512267"/>
          </a:xfrm>
          <a:prstGeom prst="rect">
            <a:avLst/>
          </a:prstGeom>
        </p:spPr>
      </p:pic>
    </p:spTree>
    <p:extLst>
      <p:ext uri="{BB962C8B-B14F-4D97-AF65-F5344CB8AC3E}">
        <p14:creationId xmlns:p14="http://schemas.microsoft.com/office/powerpoint/2010/main" val="1283879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www.snowballmetrics.com/metrics</a:t>
            </a:r>
            <a:endParaRPr lang="en-US" sz="2400" dirty="0"/>
          </a:p>
        </p:txBody>
      </p:sp>
      <p:sp>
        <p:nvSpPr>
          <p:cNvPr id="6" name="Slide Number Placeholder 5"/>
          <p:cNvSpPr>
            <a:spLocks noGrp="1"/>
          </p:cNvSpPr>
          <p:nvPr>
            <p:ph type="sldNum" sz="quarter" idx="12"/>
          </p:nvPr>
        </p:nvSpPr>
        <p:spPr/>
        <p:txBody>
          <a:bodyPr/>
          <a:lstStyle/>
          <a:p>
            <a:pPr>
              <a:defRPr/>
            </a:pPr>
            <a:fld id="{B475C23E-1427-4651-8D2C-9DE5C77431A0}" type="slidenum">
              <a:rPr lang="en-US" smtClean="0"/>
              <a:pPr>
                <a:defRPr/>
              </a:pPr>
              <a:t>21</a:t>
            </a:fld>
            <a:endParaRPr lang="en-US"/>
          </a:p>
        </p:txBody>
      </p:sp>
      <p:pic>
        <p:nvPicPr>
          <p:cNvPr id="368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493" y="1062818"/>
            <a:ext cx="8357551" cy="37548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8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6306" y="4988044"/>
            <a:ext cx="5429250" cy="168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Oval 6"/>
          <p:cNvSpPr/>
          <p:nvPr/>
        </p:nvSpPr>
        <p:spPr>
          <a:xfrm>
            <a:off x="455493" y="4012442"/>
            <a:ext cx="2574310" cy="491319"/>
          </a:xfrm>
          <a:prstGeom prst="ellipse">
            <a:avLst/>
          </a:prstGeom>
          <a:noFill/>
          <a:ln>
            <a:solidFill>
              <a:srgbClr val="67AF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7AFBD"/>
              </a:solidFill>
            </a:endParaRPr>
          </a:p>
        </p:txBody>
      </p:sp>
      <p:cxnSp>
        <p:nvCxnSpPr>
          <p:cNvPr id="9" name="Straight Arrow Connector 8"/>
          <p:cNvCxnSpPr/>
          <p:nvPr/>
        </p:nvCxnSpPr>
        <p:spPr>
          <a:xfrm>
            <a:off x="1666306" y="4503761"/>
            <a:ext cx="421801" cy="641445"/>
          </a:xfrm>
          <a:prstGeom prst="straightConnector1">
            <a:avLst/>
          </a:prstGeom>
          <a:ln w="22225">
            <a:solidFill>
              <a:srgbClr val="67AFBD"/>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32389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Description of CERIF xml specification </a:t>
            </a:r>
            <a:endParaRPr lang="en-US" sz="2400" dirty="0"/>
          </a:p>
        </p:txBody>
      </p:sp>
      <p:sp>
        <p:nvSpPr>
          <p:cNvPr id="6" name="Slide Number Placeholder 5"/>
          <p:cNvSpPr>
            <a:spLocks noGrp="1"/>
          </p:cNvSpPr>
          <p:nvPr>
            <p:ph type="sldNum" sz="quarter" idx="12"/>
          </p:nvPr>
        </p:nvSpPr>
        <p:spPr/>
        <p:txBody>
          <a:bodyPr/>
          <a:lstStyle/>
          <a:p>
            <a:pPr>
              <a:defRPr/>
            </a:pPr>
            <a:fld id="{B475C23E-1427-4651-8D2C-9DE5C77431A0}" type="slidenum">
              <a:rPr lang="en-US" smtClean="0"/>
              <a:pPr>
                <a:defRPr/>
              </a:pPr>
              <a:t>22</a:t>
            </a:fld>
            <a:endParaRPr lang="en-US"/>
          </a:p>
        </p:txBody>
      </p:sp>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0989" y="1048177"/>
            <a:ext cx="5133975" cy="55054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851695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Artefacts of the specification</a:t>
            </a:r>
            <a:endParaRPr lang="en-US" dirty="0"/>
          </a:p>
        </p:txBody>
      </p:sp>
      <p:sp>
        <p:nvSpPr>
          <p:cNvPr id="6" name="Slide Number Placeholder 5"/>
          <p:cNvSpPr>
            <a:spLocks noGrp="1"/>
          </p:cNvSpPr>
          <p:nvPr>
            <p:ph type="sldNum" sz="quarter" idx="12"/>
          </p:nvPr>
        </p:nvSpPr>
        <p:spPr/>
        <p:txBody>
          <a:bodyPr/>
          <a:lstStyle/>
          <a:p>
            <a:pPr>
              <a:defRPr/>
            </a:pPr>
            <a:fld id="{B475C23E-1427-4651-8D2C-9DE5C77431A0}" type="slidenum">
              <a:rPr lang="en-US" smtClean="0"/>
              <a:pPr>
                <a:defRPr/>
              </a:pPr>
              <a:t>23</a:t>
            </a:fld>
            <a:endParaRPr lang="en-US"/>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651" y="976526"/>
            <a:ext cx="3324225" cy="343852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91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573" t="13349" r="34547" b="18284"/>
          <a:stretch/>
        </p:blipFill>
        <p:spPr bwMode="auto">
          <a:xfrm>
            <a:off x="2088107" y="2431819"/>
            <a:ext cx="6591869" cy="3966463"/>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16729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9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9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24300053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6093" name="think-cell Slide" r:id="rId6" imgW="360" imgH="360" progId="">
                  <p:embed/>
                </p:oleObj>
              </mc:Choice>
              <mc:Fallback>
                <p:oleObj name="think-cell Slide" r:id="rId6" imgW="360" imgH="360"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p:nvPr>
            <p:custDataLst>
              <p:tags r:id="rId3"/>
            </p:custDataLst>
          </p:nvPr>
        </p:nvSpPr>
        <p:spPr>
          <a:xfrm>
            <a:off x="0" y="0"/>
            <a:ext cx="9144000"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prstClr val="white"/>
              </a:solidFill>
            </a:endParaRPr>
          </a:p>
        </p:txBody>
      </p:sp>
      <p:sp>
        <p:nvSpPr>
          <p:cNvPr id="33794" name="Title 1"/>
          <p:cNvSpPr>
            <a:spLocks noGrp="1"/>
          </p:cNvSpPr>
          <p:nvPr>
            <p:ph type="title"/>
            <p:custDataLst>
              <p:tags r:id="rId4"/>
            </p:custDataLst>
          </p:nvPr>
        </p:nvSpPr>
        <p:spPr>
          <a:xfrm>
            <a:off x="814071" y="2812010"/>
            <a:ext cx="7515858" cy="802784"/>
          </a:xfrm>
        </p:spPr>
        <p:txBody>
          <a:bodyPr wrap="square">
            <a:spAutoFit/>
          </a:bodyPr>
          <a:lstStyle/>
          <a:p>
            <a:pPr algn="ctr">
              <a:lnSpc>
                <a:spcPct val="114000"/>
              </a:lnSpc>
              <a:spcAft>
                <a:spcPts val="600"/>
              </a:spcAft>
            </a:pPr>
            <a:r>
              <a:rPr lang="en-GB" sz="4400" dirty="0" smtClean="0">
                <a:solidFill>
                  <a:schemeClr val="bg1"/>
                </a:solidFill>
                <a:latin typeface="Trajan Pro" pitchFamily="18" charset="0"/>
                <a:ea typeface="ＭＳ Ｐゴシック" pitchFamily="34" charset="-128"/>
              </a:rPr>
              <a:t>CASRAI profiles</a:t>
            </a:r>
            <a:endParaRPr lang="en-US" sz="2400" b="0" dirty="0" smtClean="0">
              <a:solidFill>
                <a:schemeClr val="bg1"/>
              </a:solidFill>
              <a:ea typeface="ＭＳ Ｐゴシック" pitchFamily="34" charset="-128"/>
            </a:endParaRPr>
          </a:p>
        </p:txBody>
      </p:sp>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7417" y="275589"/>
            <a:ext cx="1370725" cy="1512267"/>
          </a:xfrm>
          <a:prstGeom prst="rect">
            <a:avLst/>
          </a:prstGeom>
        </p:spPr>
      </p:pic>
    </p:spTree>
    <p:extLst>
      <p:ext uri="{BB962C8B-B14F-4D97-AF65-F5344CB8AC3E}">
        <p14:creationId xmlns:p14="http://schemas.microsoft.com/office/powerpoint/2010/main" val="35325432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CASRAI project</a:t>
            </a:r>
            <a:endParaRPr lang="en-US" dirty="0"/>
          </a:p>
        </p:txBody>
      </p:sp>
      <p:sp>
        <p:nvSpPr>
          <p:cNvPr id="3" name="Content Placeholder 2"/>
          <p:cNvSpPr>
            <a:spLocks noGrp="1"/>
          </p:cNvSpPr>
          <p:nvPr>
            <p:ph idx="1"/>
          </p:nvPr>
        </p:nvSpPr>
        <p:spPr/>
        <p:txBody>
          <a:bodyPr/>
          <a:lstStyle/>
          <a:p>
            <a:r>
              <a:rPr lang="en-US" dirty="0" smtClean="0">
                <a:solidFill>
                  <a:schemeClr val="bg1">
                    <a:lumMod val="50000"/>
                  </a:schemeClr>
                </a:solidFill>
              </a:rPr>
              <a:t>“The </a:t>
            </a:r>
            <a:r>
              <a:rPr lang="en-US" dirty="0">
                <a:solidFill>
                  <a:schemeClr val="bg1">
                    <a:lumMod val="50000"/>
                  </a:schemeClr>
                </a:solidFill>
              </a:rPr>
              <a:t>project to prepare the Snowball Metrics Recipe Book in the CASRAI format (exchange files based on a common vocabulary) will </a:t>
            </a:r>
            <a:r>
              <a:rPr lang="en-US" b="1" dirty="0">
                <a:solidFill>
                  <a:srgbClr val="67AFBD"/>
                </a:solidFill>
              </a:rPr>
              <a:t>transform the current recipes into CASRAI terms, objects and fields and will conduct a wider review circle on these terms and objects to gather comment and suggested improvements and additions to both the CASRAI standards and the Snowball recipes</a:t>
            </a:r>
            <a:r>
              <a:rPr lang="en-US" dirty="0">
                <a:solidFill>
                  <a:schemeClr val="bg1">
                    <a:lumMod val="50000"/>
                  </a:schemeClr>
                </a:solidFill>
              </a:rPr>
              <a:t>. The final outputs will be one or more exchange files and a proposed integration/harmonization with current dictionary terms plus any new terms derived from Snowball Metrics</a:t>
            </a:r>
            <a:r>
              <a:rPr lang="en-US" dirty="0" smtClean="0">
                <a:solidFill>
                  <a:schemeClr val="bg1">
                    <a:lumMod val="50000"/>
                  </a:schemeClr>
                </a:solidFill>
              </a:rPr>
              <a:t>.”</a:t>
            </a:r>
          </a:p>
          <a:p>
            <a:pPr lvl="0"/>
            <a:r>
              <a:rPr lang="en-US" dirty="0" smtClean="0">
                <a:solidFill>
                  <a:schemeClr val="bg1">
                    <a:lumMod val="50000"/>
                  </a:schemeClr>
                </a:solidFill>
              </a:rPr>
              <a:t>Project will also deliver “</a:t>
            </a:r>
            <a:r>
              <a:rPr lang="en-US" b="1" dirty="0">
                <a:solidFill>
                  <a:srgbClr val="67AFBD"/>
                </a:solidFill>
              </a:rPr>
              <a:t>a streamlined process for the expression of new Snowball Metrics recipes / modified Snowball Metrics recipes as CASRAI </a:t>
            </a:r>
            <a:r>
              <a:rPr lang="en-US" b="1" dirty="0" smtClean="0">
                <a:solidFill>
                  <a:srgbClr val="67AFBD"/>
                </a:solidFill>
              </a:rPr>
              <a:t>standards</a:t>
            </a:r>
            <a:r>
              <a:rPr lang="en-US" dirty="0" smtClean="0">
                <a:solidFill>
                  <a:schemeClr val="bg1">
                    <a:lumMod val="50000"/>
                  </a:schemeClr>
                </a:solidFill>
              </a:rPr>
              <a:t>”</a:t>
            </a:r>
            <a:endParaRPr lang="en-US" dirty="0">
              <a:solidFill>
                <a:schemeClr val="bg1">
                  <a:lumMod val="50000"/>
                </a:schemeClr>
              </a:solidFill>
            </a:endParaRPr>
          </a:p>
          <a:p>
            <a:endParaRPr lang="en-US" dirty="0"/>
          </a:p>
        </p:txBody>
      </p:sp>
      <p:sp>
        <p:nvSpPr>
          <p:cNvPr id="6" name="Slide Number Placeholder 5"/>
          <p:cNvSpPr>
            <a:spLocks noGrp="1"/>
          </p:cNvSpPr>
          <p:nvPr>
            <p:ph type="sldNum" sz="quarter" idx="12"/>
          </p:nvPr>
        </p:nvSpPr>
        <p:spPr/>
        <p:txBody>
          <a:bodyPr/>
          <a:lstStyle/>
          <a:p>
            <a:pPr>
              <a:defRPr/>
            </a:pPr>
            <a:fld id="{B475C23E-1427-4651-8D2C-9DE5C77431A0}" type="slidenum">
              <a:rPr lang="en-US" smtClean="0"/>
              <a:pPr>
                <a:defRPr/>
              </a:pPr>
              <a:t>25</a:t>
            </a:fld>
            <a:endParaRPr lang="en-US"/>
          </a:p>
        </p:txBody>
      </p:sp>
    </p:spTree>
    <p:extLst>
      <p:ext uri="{BB962C8B-B14F-4D97-AF65-F5344CB8AC3E}">
        <p14:creationId xmlns:p14="http://schemas.microsoft.com/office/powerpoint/2010/main" val="13896344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3472"/>
            <a:ext cx="5867400" cy="685800"/>
          </a:xfrm>
        </p:spPr>
        <p:txBody>
          <a:bodyPr/>
          <a:lstStyle/>
          <a:p>
            <a:r>
              <a:rPr lang="en-US" dirty="0" smtClean="0"/>
              <a:t>First profile is currently being developed for review</a:t>
            </a:r>
            <a:endParaRPr lang="en-US" dirty="0"/>
          </a:p>
        </p:txBody>
      </p:sp>
      <p:sp>
        <p:nvSpPr>
          <p:cNvPr id="6" name="Slide Number Placeholder 5"/>
          <p:cNvSpPr>
            <a:spLocks noGrp="1"/>
          </p:cNvSpPr>
          <p:nvPr>
            <p:ph type="sldNum" sz="quarter" idx="12"/>
          </p:nvPr>
        </p:nvSpPr>
        <p:spPr/>
        <p:txBody>
          <a:bodyPr/>
          <a:lstStyle/>
          <a:p>
            <a:pPr>
              <a:defRPr/>
            </a:pPr>
            <a:fld id="{B475C23E-1427-4651-8D2C-9DE5C77431A0}" type="slidenum">
              <a:rPr lang="en-US" smtClean="0"/>
              <a:pPr>
                <a:defRPr/>
              </a:pPr>
              <a:t>26</a:t>
            </a:fld>
            <a:endParaRPr lang="en-US"/>
          </a:p>
        </p:txBody>
      </p:sp>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160" t="28731" r="31715" b="6250"/>
          <a:stretch/>
        </p:blipFill>
        <p:spPr bwMode="auto">
          <a:xfrm>
            <a:off x="545908" y="1119121"/>
            <a:ext cx="7042245" cy="475624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05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5000" t="28545" r="38427" b="6250"/>
          <a:stretch/>
        </p:blipFill>
        <p:spPr bwMode="auto">
          <a:xfrm>
            <a:off x="4380931" y="2883089"/>
            <a:ext cx="5049672" cy="397491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8940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0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306818388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7117" name="think-cell Slide" r:id="rId6" imgW="360" imgH="360" progId="">
                  <p:embed/>
                </p:oleObj>
              </mc:Choice>
              <mc:Fallback>
                <p:oleObj name="think-cell Slide" r:id="rId6" imgW="360" imgH="360"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p:nvPr>
            <p:custDataLst>
              <p:tags r:id="rId3"/>
            </p:custDataLst>
          </p:nvPr>
        </p:nvSpPr>
        <p:spPr>
          <a:xfrm>
            <a:off x="0" y="0"/>
            <a:ext cx="9144000"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prstClr val="white"/>
              </a:solidFill>
            </a:endParaRPr>
          </a:p>
        </p:txBody>
      </p:sp>
      <p:sp>
        <p:nvSpPr>
          <p:cNvPr id="33794" name="Title 1"/>
          <p:cNvSpPr>
            <a:spLocks noGrp="1"/>
          </p:cNvSpPr>
          <p:nvPr>
            <p:ph type="title"/>
            <p:custDataLst>
              <p:tags r:id="rId4"/>
            </p:custDataLst>
          </p:nvPr>
        </p:nvSpPr>
        <p:spPr>
          <a:xfrm>
            <a:off x="814071" y="2395358"/>
            <a:ext cx="7515858" cy="1636089"/>
          </a:xfrm>
        </p:spPr>
        <p:txBody>
          <a:bodyPr wrap="square">
            <a:spAutoFit/>
          </a:bodyPr>
          <a:lstStyle/>
          <a:p>
            <a:pPr algn="ctr">
              <a:lnSpc>
                <a:spcPct val="114000"/>
              </a:lnSpc>
              <a:spcAft>
                <a:spcPts val="600"/>
              </a:spcAft>
            </a:pPr>
            <a:r>
              <a:rPr lang="en-GB" sz="4400" dirty="0" smtClean="0">
                <a:solidFill>
                  <a:schemeClr val="bg1"/>
                </a:solidFill>
                <a:latin typeface="Trajan Pro" pitchFamily="18" charset="0"/>
                <a:ea typeface="ＭＳ Ｐゴシック" pitchFamily="34" charset="-128"/>
              </a:rPr>
              <a:t>Internationalisation of the recipes</a:t>
            </a:r>
            <a:endParaRPr lang="en-US" sz="2400" b="0" dirty="0" smtClean="0">
              <a:solidFill>
                <a:schemeClr val="bg1"/>
              </a:solidFill>
              <a:ea typeface="ＭＳ Ｐゴシック" pitchFamily="34" charset="-128"/>
            </a:endParaRPr>
          </a:p>
        </p:txBody>
      </p:sp>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7417" y="275589"/>
            <a:ext cx="1370725" cy="1512267"/>
          </a:xfrm>
          <a:prstGeom prst="rect">
            <a:avLst/>
          </a:prstGeom>
        </p:spPr>
      </p:pic>
    </p:spTree>
    <p:extLst>
      <p:ext uri="{BB962C8B-B14F-4D97-AF65-F5344CB8AC3E}">
        <p14:creationId xmlns:p14="http://schemas.microsoft.com/office/powerpoint/2010/main" val="36643935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p:txBody>
          <a:bodyPr/>
          <a:lstStyle/>
          <a:p>
            <a:r>
              <a:rPr lang="en-US" altLang="en-US" dirty="0" smtClean="0"/>
              <a:t>Researcher definition version 1</a:t>
            </a:r>
          </a:p>
        </p:txBody>
      </p:sp>
      <p:sp>
        <p:nvSpPr>
          <p:cNvPr id="4" name="Slide Number Placeholder 3"/>
          <p:cNvSpPr>
            <a:spLocks noGrp="1"/>
          </p:cNvSpPr>
          <p:nvPr>
            <p:ph type="sldNum" sz="quarter" idx="10"/>
          </p:nvPr>
        </p:nvSpPr>
        <p:spPr/>
        <p:txBody>
          <a:bodyPr/>
          <a:lstStyle/>
          <a:p>
            <a:pPr>
              <a:defRPr/>
            </a:pPr>
            <a:fld id="{B06A4885-A6B3-4F0F-AF56-72F4D074E05D}" type="slidenum">
              <a:rPr lang="en-US" smtClean="0"/>
              <a:pPr>
                <a:defRPr/>
              </a:pPr>
              <a:t>28</a:t>
            </a:fld>
            <a:endParaRPr lang="en-US"/>
          </a:p>
        </p:txBody>
      </p:sp>
      <p:sp>
        <p:nvSpPr>
          <p:cNvPr id="5" name="TextBox 4"/>
          <p:cNvSpPr txBox="1"/>
          <p:nvPr/>
        </p:nvSpPr>
        <p:spPr>
          <a:xfrm>
            <a:off x="457200" y="1219200"/>
            <a:ext cx="8370888" cy="1323439"/>
          </a:xfrm>
          <a:prstGeom prst="rect">
            <a:avLst/>
          </a:prstGeom>
          <a:noFill/>
        </p:spPr>
        <p:txBody>
          <a:bodyPr>
            <a:spAutoFit/>
          </a:bodyPr>
          <a:lstStyle/>
          <a:p>
            <a:pPr>
              <a:defRPr/>
            </a:pPr>
            <a:r>
              <a:rPr lang="en-US" sz="2000" dirty="0" smtClean="0">
                <a:solidFill>
                  <a:schemeClr val="bg1">
                    <a:lumMod val="50000"/>
                  </a:schemeClr>
                </a:solidFill>
                <a:latin typeface="+mn-lt"/>
              </a:rPr>
              <a:t>Very </a:t>
            </a:r>
            <a:r>
              <a:rPr lang="en-US" sz="2000" dirty="0">
                <a:solidFill>
                  <a:schemeClr val="bg1">
                    <a:lumMod val="50000"/>
                  </a:schemeClr>
                </a:solidFill>
                <a:latin typeface="+mn-lt"/>
              </a:rPr>
              <a:t>UK-focused without a generic </a:t>
            </a:r>
            <a:r>
              <a:rPr lang="en-US" sz="2000" dirty="0" smtClean="0">
                <a:solidFill>
                  <a:schemeClr val="bg1">
                    <a:lumMod val="50000"/>
                  </a:schemeClr>
                </a:solidFill>
                <a:latin typeface="+mn-lt"/>
              </a:rPr>
              <a:t>global version</a:t>
            </a:r>
          </a:p>
          <a:p>
            <a:pPr>
              <a:defRPr/>
            </a:pPr>
            <a:endParaRPr lang="en-US" sz="2000" dirty="0">
              <a:solidFill>
                <a:schemeClr val="bg1">
                  <a:lumMod val="50000"/>
                </a:schemeClr>
              </a:solidFill>
              <a:latin typeface="+mn-lt"/>
            </a:endParaRPr>
          </a:p>
          <a:p>
            <a:pPr>
              <a:defRPr/>
            </a:pPr>
            <a:r>
              <a:rPr lang="en-US" sz="2000" dirty="0" smtClean="0">
                <a:solidFill>
                  <a:schemeClr val="bg1">
                    <a:lumMod val="50000"/>
                  </a:schemeClr>
                </a:solidFill>
                <a:latin typeface="+mn-lt"/>
              </a:rPr>
              <a:t>Feedback </a:t>
            </a:r>
            <a:r>
              <a:rPr lang="en-US" sz="2000" dirty="0">
                <a:solidFill>
                  <a:schemeClr val="bg1">
                    <a:lumMod val="50000"/>
                  </a:schemeClr>
                </a:solidFill>
                <a:latin typeface="+mn-lt"/>
              </a:rPr>
              <a:t>that it’s </a:t>
            </a:r>
            <a:r>
              <a:rPr lang="en-US" sz="2000" dirty="0" smtClean="0">
                <a:solidFill>
                  <a:schemeClr val="bg1">
                    <a:lumMod val="50000"/>
                  </a:schemeClr>
                </a:solidFill>
                <a:latin typeface="+mn-lt"/>
              </a:rPr>
              <a:t>difficult for </a:t>
            </a:r>
            <a:r>
              <a:rPr lang="en-US" sz="2000" dirty="0">
                <a:solidFill>
                  <a:schemeClr val="bg1">
                    <a:lumMod val="50000"/>
                  </a:schemeClr>
                </a:solidFill>
                <a:latin typeface="+mn-lt"/>
              </a:rPr>
              <a:t>the global community to relate this to their national </a:t>
            </a:r>
            <a:r>
              <a:rPr lang="en-US" sz="2000" dirty="0" smtClean="0">
                <a:solidFill>
                  <a:schemeClr val="bg1">
                    <a:lumMod val="50000"/>
                  </a:schemeClr>
                </a:solidFill>
                <a:latin typeface="+mn-lt"/>
              </a:rPr>
              <a:t>situations.</a:t>
            </a:r>
            <a:endParaRPr lang="en-US" sz="2000" dirty="0">
              <a:solidFill>
                <a:schemeClr val="bg1">
                  <a:lumMod val="50000"/>
                </a:schemeClr>
              </a:solidFill>
              <a:latin typeface="+mn-lt"/>
            </a:endParaRPr>
          </a:p>
        </p:txBody>
      </p:sp>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670" y="2988863"/>
            <a:ext cx="8475264" cy="129653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76346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a:xfrm>
            <a:off x="228600" y="228600"/>
            <a:ext cx="6172200" cy="1143000"/>
          </a:xfrm>
        </p:spPr>
        <p:txBody>
          <a:bodyPr/>
          <a:lstStyle/>
          <a:p>
            <a:r>
              <a:rPr lang="en-GB" altLang="en-US" sz="2800" dirty="0" smtClean="0"/>
              <a:t>Researcher definition iteration by US working group</a:t>
            </a:r>
            <a:br>
              <a:rPr lang="en-GB" altLang="en-US" sz="2800" dirty="0" smtClean="0"/>
            </a:br>
            <a:endParaRPr lang="en-US" altLang="en-US" sz="1400" dirty="0" smtClean="0"/>
          </a:p>
        </p:txBody>
      </p:sp>
      <p:sp>
        <p:nvSpPr>
          <p:cNvPr id="32771" name="Content Placeholder 2"/>
          <p:cNvSpPr>
            <a:spLocks noGrp="1"/>
          </p:cNvSpPr>
          <p:nvPr>
            <p:ph idx="1"/>
          </p:nvPr>
        </p:nvSpPr>
        <p:spPr>
          <a:xfrm>
            <a:off x="152400" y="1320424"/>
            <a:ext cx="8686800" cy="4648200"/>
          </a:xfrm>
        </p:spPr>
        <p:txBody>
          <a:bodyPr/>
          <a:lstStyle/>
          <a:p>
            <a:pPr marL="177800" indent="0">
              <a:buFont typeface="Arial" pitchFamily="34" charset="0"/>
              <a:buNone/>
              <a:defRPr/>
            </a:pPr>
            <a:r>
              <a:rPr lang="en-US" sz="2000" b="1" dirty="0" smtClean="0">
                <a:solidFill>
                  <a:schemeClr val="bg1">
                    <a:lumMod val="50000"/>
                  </a:schemeClr>
                </a:solidFill>
              </a:rPr>
              <a:t>Any </a:t>
            </a:r>
            <a:r>
              <a:rPr lang="en-US" sz="2000" b="1" dirty="0">
                <a:solidFill>
                  <a:schemeClr val="bg1">
                    <a:lumMod val="50000"/>
                  </a:schemeClr>
                </a:solidFill>
              </a:rPr>
              <a:t>faculty </a:t>
            </a:r>
            <a:r>
              <a:rPr lang="en-US" sz="2000" b="1" dirty="0" smtClean="0">
                <a:solidFill>
                  <a:schemeClr val="bg1">
                    <a:lumMod val="50000"/>
                  </a:schemeClr>
                </a:solidFill>
              </a:rPr>
              <a:t>or </a:t>
            </a:r>
            <a:r>
              <a:rPr lang="en-US" sz="2000" b="1" dirty="0">
                <a:solidFill>
                  <a:schemeClr val="bg1">
                    <a:lumMod val="50000"/>
                  </a:schemeClr>
                </a:solidFill>
              </a:rPr>
              <a:t>staff member with </a:t>
            </a:r>
            <a:r>
              <a:rPr lang="en-US" sz="2000" b="1" dirty="0" smtClean="0">
                <a:solidFill>
                  <a:schemeClr val="bg1">
                    <a:lumMod val="50000"/>
                  </a:schemeClr>
                </a:solidFill>
              </a:rPr>
              <a:t>PI privileges </a:t>
            </a:r>
            <a:r>
              <a:rPr lang="en-US" sz="2000" b="1" dirty="0">
                <a:solidFill>
                  <a:schemeClr val="bg1">
                    <a:lumMod val="50000"/>
                  </a:schemeClr>
                </a:solidFill>
              </a:rPr>
              <a:t>who reports &gt;0% Research on annual federal Effort </a:t>
            </a:r>
            <a:r>
              <a:rPr lang="en-US" sz="2000" b="1" dirty="0" smtClean="0">
                <a:solidFill>
                  <a:schemeClr val="bg1">
                    <a:lumMod val="50000"/>
                  </a:schemeClr>
                </a:solidFill>
              </a:rPr>
              <a:t>Reporting </a:t>
            </a:r>
          </a:p>
          <a:p>
            <a:pPr marL="177800" indent="0">
              <a:buFont typeface="Arial" pitchFamily="34" charset="0"/>
              <a:buNone/>
              <a:defRPr/>
            </a:pPr>
            <a:r>
              <a:rPr lang="en-US" sz="2000" dirty="0" smtClean="0">
                <a:solidFill>
                  <a:schemeClr val="bg1">
                    <a:lumMod val="50000"/>
                  </a:schemeClr>
                </a:solidFill>
              </a:rPr>
              <a:t>This </a:t>
            </a:r>
            <a:r>
              <a:rPr lang="en-US" sz="2000" dirty="0">
                <a:solidFill>
                  <a:schemeClr val="bg1">
                    <a:lumMod val="50000"/>
                  </a:schemeClr>
                </a:solidFill>
              </a:rPr>
              <a:t>definition includes:</a:t>
            </a:r>
          </a:p>
          <a:p>
            <a:pPr marL="604838" indent="-342900">
              <a:defRPr/>
            </a:pPr>
            <a:r>
              <a:rPr lang="en-US" sz="2000" dirty="0">
                <a:solidFill>
                  <a:schemeClr val="bg1">
                    <a:lumMod val="50000"/>
                  </a:schemeClr>
                </a:solidFill>
              </a:rPr>
              <a:t>Researchers who engage in “traditional” lab work and publishing </a:t>
            </a:r>
            <a:r>
              <a:rPr lang="en-US" sz="2000" dirty="0" smtClean="0">
                <a:solidFill>
                  <a:schemeClr val="bg1">
                    <a:lumMod val="50000"/>
                  </a:schemeClr>
                </a:solidFill>
              </a:rPr>
              <a:t>papers</a:t>
            </a:r>
            <a:endParaRPr lang="en-US" sz="2000" dirty="0">
              <a:solidFill>
                <a:schemeClr val="bg1">
                  <a:lumMod val="50000"/>
                </a:schemeClr>
              </a:solidFill>
            </a:endParaRPr>
          </a:p>
          <a:p>
            <a:pPr marL="604838" indent="-342900">
              <a:defRPr/>
            </a:pPr>
            <a:r>
              <a:rPr lang="en-US" sz="2000" dirty="0">
                <a:solidFill>
                  <a:schemeClr val="bg1">
                    <a:lumMod val="50000"/>
                  </a:schemeClr>
                </a:solidFill>
              </a:rPr>
              <a:t>Researchers doing non-lab-based </a:t>
            </a:r>
            <a:r>
              <a:rPr lang="en-US" sz="2000" dirty="0" smtClean="0">
                <a:solidFill>
                  <a:schemeClr val="bg1">
                    <a:lumMod val="50000"/>
                  </a:schemeClr>
                </a:solidFill>
              </a:rPr>
              <a:t>research: clinicians doing even a small amount of research are counted, but not the many clinicians </a:t>
            </a:r>
            <a:r>
              <a:rPr lang="en-US" sz="2000" dirty="0">
                <a:solidFill>
                  <a:schemeClr val="bg1">
                    <a:lumMod val="50000"/>
                  </a:schemeClr>
                </a:solidFill>
              </a:rPr>
              <a:t>who don’t do </a:t>
            </a:r>
            <a:r>
              <a:rPr lang="en-US" sz="2000" dirty="0" smtClean="0">
                <a:solidFill>
                  <a:schemeClr val="bg1">
                    <a:lumMod val="50000"/>
                  </a:schemeClr>
                </a:solidFill>
              </a:rPr>
              <a:t>research </a:t>
            </a:r>
          </a:p>
          <a:p>
            <a:pPr marL="604838" indent="-342900">
              <a:defRPr/>
            </a:pPr>
            <a:r>
              <a:rPr lang="en-US" sz="2000" dirty="0">
                <a:solidFill>
                  <a:schemeClr val="bg1">
                    <a:lumMod val="50000"/>
                  </a:schemeClr>
                </a:solidFill>
              </a:rPr>
              <a:t>People who don’t have certified-PI-enabled status but who are eligible for it, and have time allocated to research of any kind</a:t>
            </a:r>
          </a:p>
          <a:p>
            <a:pPr marL="604838" indent="-342900">
              <a:defRPr/>
            </a:pPr>
            <a:r>
              <a:rPr lang="en-US" sz="2000" dirty="0">
                <a:solidFill>
                  <a:schemeClr val="bg1">
                    <a:lumMod val="50000"/>
                  </a:schemeClr>
                </a:solidFill>
              </a:rPr>
              <a:t>Librarians and professional research staff e.g. research associates who are performing research solely with internal or philanthropic funds</a:t>
            </a:r>
          </a:p>
          <a:p>
            <a:pPr marL="604838" indent="-342900">
              <a:defRPr/>
            </a:pPr>
            <a:r>
              <a:rPr lang="en-US" sz="2000" dirty="0">
                <a:solidFill>
                  <a:schemeClr val="bg1">
                    <a:lumMod val="50000"/>
                  </a:schemeClr>
                </a:solidFill>
              </a:rPr>
              <a:t>Postdoctoral fellows</a:t>
            </a:r>
          </a:p>
          <a:p>
            <a:pPr marL="604838" indent="-342900">
              <a:defRPr/>
            </a:pPr>
            <a:r>
              <a:rPr lang="en-US" sz="2000" dirty="0">
                <a:solidFill>
                  <a:schemeClr val="bg1">
                    <a:lumMod val="50000"/>
                  </a:schemeClr>
                </a:solidFill>
              </a:rPr>
              <a:t>Visiting faculty / researchers </a:t>
            </a:r>
            <a:endParaRPr lang="en-US" sz="2000" dirty="0" smtClean="0">
              <a:solidFill>
                <a:schemeClr val="bg1">
                  <a:lumMod val="50000"/>
                </a:schemeClr>
              </a:solidFill>
            </a:endParaRPr>
          </a:p>
          <a:p>
            <a:pPr marL="261938" indent="0">
              <a:buFont typeface="Arial" pitchFamily="34" charset="0"/>
              <a:buNone/>
              <a:defRPr/>
            </a:pPr>
            <a:r>
              <a:rPr lang="en-US" sz="2000" dirty="0" smtClean="0">
                <a:solidFill>
                  <a:schemeClr val="bg1">
                    <a:lumMod val="50000"/>
                  </a:schemeClr>
                </a:solidFill>
              </a:rPr>
              <a:t>This </a:t>
            </a:r>
            <a:r>
              <a:rPr lang="en-US" sz="2000" dirty="0">
                <a:solidFill>
                  <a:schemeClr val="bg1">
                    <a:lumMod val="50000"/>
                  </a:schemeClr>
                </a:solidFill>
              </a:rPr>
              <a:t>definition excludes trainees (undergrads, graduate students and postdoctoral fellows) without PI privileges</a:t>
            </a:r>
            <a:r>
              <a:rPr lang="en-US" sz="2000" dirty="0" smtClean="0">
                <a:solidFill>
                  <a:schemeClr val="bg1">
                    <a:lumMod val="50000"/>
                  </a:schemeClr>
                </a:solidFill>
              </a:rPr>
              <a:t>.</a:t>
            </a:r>
            <a:endParaRPr lang="en-US" sz="2000" dirty="0">
              <a:solidFill>
                <a:schemeClr val="bg1">
                  <a:lumMod val="50000"/>
                </a:schemeClr>
              </a:solidFill>
            </a:endParaRPr>
          </a:p>
        </p:txBody>
      </p:sp>
      <p:sp>
        <p:nvSpPr>
          <p:cNvPr id="4" name="Slide Number Placeholder 3"/>
          <p:cNvSpPr>
            <a:spLocks noGrp="1"/>
          </p:cNvSpPr>
          <p:nvPr>
            <p:ph type="sldNum" sz="quarter" idx="10"/>
          </p:nvPr>
        </p:nvSpPr>
        <p:spPr/>
        <p:txBody>
          <a:bodyPr/>
          <a:lstStyle/>
          <a:p>
            <a:pPr>
              <a:defRPr/>
            </a:pPr>
            <a:fld id="{6953C9AA-22A3-482F-9438-D16FDDFF0612}" type="slidenum">
              <a:rPr lang="en-US" smtClean="0"/>
              <a:pPr>
                <a:defRPr/>
              </a:pPr>
              <a:t>29</a:t>
            </a:fld>
            <a:endParaRPr lang="en-US"/>
          </a:p>
        </p:txBody>
      </p:sp>
    </p:spTree>
    <p:extLst>
      <p:ext uri="{BB962C8B-B14F-4D97-AF65-F5344CB8AC3E}">
        <p14:creationId xmlns:p14="http://schemas.microsoft.com/office/powerpoint/2010/main" val="38425584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52400"/>
            <a:ext cx="6107373" cy="685800"/>
          </a:xfrm>
        </p:spPr>
        <p:txBody>
          <a:bodyPr/>
          <a:lstStyle/>
          <a:p>
            <a:r>
              <a:rPr lang="en-US" dirty="0" smtClean="0"/>
              <a:t>UK and US groups agree version 2</a:t>
            </a:r>
            <a:endParaRPr lang="en-US" dirty="0"/>
          </a:p>
        </p:txBody>
      </p:sp>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5168" y="715337"/>
            <a:ext cx="5597644" cy="61352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7547212" y="6388877"/>
            <a:ext cx="1596788" cy="461665"/>
          </a:xfrm>
          <a:prstGeom prst="rect">
            <a:avLst/>
          </a:prstGeom>
          <a:noFill/>
        </p:spPr>
        <p:txBody>
          <a:bodyPr wrap="square" rtlCol="0">
            <a:spAutoFit/>
          </a:bodyPr>
          <a:lstStyle/>
          <a:p>
            <a:r>
              <a:rPr lang="en-US" sz="1200" dirty="0" smtClean="0"/>
              <a:t>Published in recipe book version 2</a:t>
            </a:r>
            <a:endParaRPr lang="en-US" sz="1200" dirty="0"/>
          </a:p>
        </p:txBody>
      </p:sp>
    </p:spTree>
    <p:extLst>
      <p:ext uri="{BB962C8B-B14F-4D97-AF65-F5344CB8AC3E}">
        <p14:creationId xmlns:p14="http://schemas.microsoft.com/office/powerpoint/2010/main" val="19486458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7120"/>
            <a:ext cx="5867400" cy="685800"/>
          </a:xfrm>
        </p:spPr>
        <p:txBody>
          <a:bodyPr/>
          <a:lstStyle/>
          <a:p>
            <a:r>
              <a:rPr lang="en-US" dirty="0" smtClean="0"/>
              <a:t>National data structure and international benchmarking?</a:t>
            </a:r>
            <a:endParaRPr lang="en-US" dirty="0"/>
          </a:p>
        </p:txBody>
      </p:sp>
      <p:sp>
        <p:nvSpPr>
          <p:cNvPr id="6" name="Slide Number Placeholder 5"/>
          <p:cNvSpPr>
            <a:spLocks noGrp="1"/>
          </p:cNvSpPr>
          <p:nvPr>
            <p:ph type="sldNum" sz="quarter" idx="12"/>
          </p:nvPr>
        </p:nvSpPr>
        <p:spPr/>
        <p:txBody>
          <a:bodyPr/>
          <a:lstStyle/>
          <a:p>
            <a:pPr>
              <a:defRPr/>
            </a:pPr>
            <a:fld id="{B475C23E-1427-4651-8D2C-9DE5C77431A0}" type="slidenum">
              <a:rPr lang="en-US" smtClean="0"/>
              <a:pPr>
                <a:defRPr/>
              </a:pPr>
              <a:t>31</a:t>
            </a:fld>
            <a:endParaRPr lang="en-US"/>
          </a:p>
        </p:txBody>
      </p:sp>
      <p:sp>
        <p:nvSpPr>
          <p:cNvPr id="7" name="Rounded Rectangle 6"/>
          <p:cNvSpPr/>
          <p:nvPr/>
        </p:nvSpPr>
        <p:spPr>
          <a:xfrm>
            <a:off x="659642" y="4039738"/>
            <a:ext cx="3220871" cy="2006221"/>
          </a:xfrm>
          <a:prstGeom prst="roundRect">
            <a:avLst/>
          </a:prstGeom>
          <a:solidFill>
            <a:srgbClr val="67AFBD"/>
          </a:solidFill>
          <a:ln>
            <a:solidFill>
              <a:srgbClr val="67AF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smtClean="0"/>
              <a:t>UK</a:t>
            </a:r>
          </a:p>
          <a:p>
            <a:pPr algn="ctr"/>
            <a:endParaRPr lang="en-US" sz="2400" b="1" dirty="0" smtClean="0"/>
          </a:p>
          <a:p>
            <a:pPr algn="ctr"/>
            <a:r>
              <a:rPr lang="en-US" sz="2400" b="1" dirty="0" smtClean="0"/>
              <a:t>HESA cost </a:t>
            </a:r>
            <a:r>
              <a:rPr lang="en-US" sz="2400" b="1" dirty="0" err="1" smtClean="0"/>
              <a:t>centres</a:t>
            </a:r>
            <a:endParaRPr lang="en-US" sz="2400" b="1" dirty="0"/>
          </a:p>
        </p:txBody>
      </p:sp>
      <p:sp>
        <p:nvSpPr>
          <p:cNvPr id="8" name="Rounded Rectangle 7"/>
          <p:cNvSpPr/>
          <p:nvPr/>
        </p:nvSpPr>
        <p:spPr>
          <a:xfrm>
            <a:off x="5104263" y="4039737"/>
            <a:ext cx="3220871" cy="2006221"/>
          </a:xfrm>
          <a:prstGeom prst="roundRect">
            <a:avLst/>
          </a:prstGeom>
          <a:solidFill>
            <a:srgbClr val="67AFBD"/>
          </a:solidFill>
          <a:ln>
            <a:solidFill>
              <a:srgbClr val="67AF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smtClean="0"/>
              <a:t>US</a:t>
            </a:r>
          </a:p>
          <a:p>
            <a:pPr algn="ctr"/>
            <a:endParaRPr lang="en-US" sz="2400" b="1" dirty="0" smtClean="0"/>
          </a:p>
          <a:p>
            <a:pPr algn="ctr"/>
            <a:r>
              <a:rPr lang="en-US" sz="2400" b="1" dirty="0" smtClean="0"/>
              <a:t>NSF HERD categories</a:t>
            </a:r>
            <a:endParaRPr lang="en-US" sz="2400" b="1" dirty="0"/>
          </a:p>
        </p:txBody>
      </p:sp>
      <p:sp>
        <p:nvSpPr>
          <p:cNvPr id="9" name="Rounded Rectangle 8"/>
          <p:cNvSpPr/>
          <p:nvPr/>
        </p:nvSpPr>
        <p:spPr>
          <a:xfrm>
            <a:off x="659642" y="1323833"/>
            <a:ext cx="7665492" cy="2477067"/>
          </a:xfrm>
          <a:prstGeom prst="roundRect">
            <a:avLst/>
          </a:prstGeom>
          <a:solidFill>
            <a:srgbClr val="67AFBD"/>
          </a:solidFill>
          <a:ln>
            <a:solidFill>
              <a:srgbClr val="67AF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smtClean="0"/>
              <a:t>Discipline - desirable characteristics for benchmarking</a:t>
            </a:r>
          </a:p>
          <a:p>
            <a:pPr algn="ctr"/>
            <a:r>
              <a:rPr lang="en-US" sz="2400" dirty="0" smtClean="0"/>
              <a:t>Researcher assignment to a discipline</a:t>
            </a:r>
          </a:p>
          <a:p>
            <a:pPr algn="ctr"/>
            <a:r>
              <a:rPr lang="en-US" sz="2400" dirty="0" smtClean="0"/>
              <a:t>Up-to-date (used for  national reporting)</a:t>
            </a:r>
          </a:p>
          <a:p>
            <a:pPr algn="ctr"/>
            <a:r>
              <a:rPr lang="en-US" sz="2400" dirty="0" smtClean="0"/>
              <a:t>Commonly understood </a:t>
            </a:r>
          </a:p>
          <a:p>
            <a:pPr marL="342900" indent="-342900" algn="ctr">
              <a:buFont typeface="Arial" panose="020B0604020202020204" pitchFamily="34" charset="0"/>
              <a:buChar char="•"/>
            </a:pPr>
            <a:r>
              <a:rPr lang="en-US" dirty="0"/>
              <a:t>N</a:t>
            </a:r>
            <a:r>
              <a:rPr lang="en-US" dirty="0" smtClean="0"/>
              <a:t>o strategic angle</a:t>
            </a:r>
          </a:p>
          <a:p>
            <a:pPr marL="342900" indent="-342900" algn="ctr">
              <a:buFont typeface="Arial" panose="020B0604020202020204" pitchFamily="34" charset="0"/>
              <a:buChar char="•"/>
            </a:pPr>
            <a:r>
              <a:rPr lang="en-US" dirty="0" smtClean="0"/>
              <a:t>Relevant outside the organization</a:t>
            </a:r>
            <a:endParaRPr lang="en-US" dirty="0"/>
          </a:p>
        </p:txBody>
      </p:sp>
      <p:sp>
        <p:nvSpPr>
          <p:cNvPr id="10" name="Left-Right Arrow 9"/>
          <p:cNvSpPr/>
          <p:nvPr/>
        </p:nvSpPr>
        <p:spPr>
          <a:xfrm>
            <a:off x="4080681" y="4899546"/>
            <a:ext cx="764274" cy="382138"/>
          </a:xfrm>
          <a:prstGeom prst="leftRightArrow">
            <a:avLst/>
          </a:prstGeom>
          <a:solidFill>
            <a:srgbClr val="67AFBD"/>
          </a:solidFill>
          <a:ln>
            <a:solidFill>
              <a:srgbClr val="67AF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278075" y="4544705"/>
            <a:ext cx="404278" cy="523220"/>
          </a:xfrm>
          <a:prstGeom prst="rect">
            <a:avLst/>
          </a:prstGeom>
          <a:noFill/>
        </p:spPr>
        <p:txBody>
          <a:bodyPr wrap="none" rtlCol="0">
            <a:spAutoFit/>
          </a:bodyPr>
          <a:lstStyle/>
          <a:p>
            <a:r>
              <a:rPr lang="en-US" sz="2800" b="1" dirty="0" smtClean="0">
                <a:solidFill>
                  <a:srgbClr val="67AFBD"/>
                </a:solidFill>
              </a:rPr>
              <a:t>?</a:t>
            </a:r>
            <a:endParaRPr lang="en-US" sz="2800" b="1" dirty="0">
              <a:solidFill>
                <a:srgbClr val="67AFBD"/>
              </a:solidFill>
            </a:endParaRPr>
          </a:p>
        </p:txBody>
      </p:sp>
    </p:spTree>
    <p:extLst>
      <p:ext uri="{BB962C8B-B14F-4D97-AF65-F5344CB8AC3E}">
        <p14:creationId xmlns:p14="http://schemas.microsoft.com/office/powerpoint/2010/main" val="1710105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9824"/>
            <a:ext cx="5867400" cy="685800"/>
          </a:xfrm>
        </p:spPr>
        <p:txBody>
          <a:bodyPr/>
          <a:lstStyle/>
          <a:p>
            <a:r>
              <a:rPr lang="en-US" dirty="0" smtClean="0"/>
              <a:t>Mapping to a shared class is work in progress</a:t>
            </a:r>
            <a:endParaRPr lang="en-US" dirty="0"/>
          </a:p>
        </p:txBody>
      </p:sp>
      <p:sp>
        <p:nvSpPr>
          <p:cNvPr id="6" name="Slide Number Placeholder 5"/>
          <p:cNvSpPr>
            <a:spLocks noGrp="1"/>
          </p:cNvSpPr>
          <p:nvPr>
            <p:ph type="sldNum" sz="quarter" idx="12"/>
          </p:nvPr>
        </p:nvSpPr>
        <p:spPr/>
        <p:txBody>
          <a:bodyPr/>
          <a:lstStyle/>
          <a:p>
            <a:pPr>
              <a:defRPr/>
            </a:pPr>
            <a:fld id="{B475C23E-1427-4651-8D2C-9DE5C77431A0}" type="slidenum">
              <a:rPr lang="en-US" smtClean="0"/>
              <a:pPr>
                <a:defRPr/>
              </a:pPr>
              <a:t>32</a:t>
            </a:fld>
            <a:endParaRPr lang="en-US"/>
          </a:p>
        </p:txBody>
      </p:sp>
      <p:pic>
        <p:nvPicPr>
          <p:cNvPr id="481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6224" t="21829" r="27204" b="8582"/>
          <a:stretch/>
        </p:blipFill>
        <p:spPr bwMode="auto">
          <a:xfrm>
            <a:off x="1160063" y="1160062"/>
            <a:ext cx="6591870" cy="553776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862326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286821917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4034" name="think-cell Slide" r:id="rId6" imgW="360" imgH="360" progId="">
                  <p:embed/>
                </p:oleObj>
              </mc:Choice>
              <mc:Fallback>
                <p:oleObj name="think-cell Slide" r:id="rId6" imgW="360" imgH="360" progId="">
                  <p:embed/>
                  <p:pic>
                    <p:nvPicPr>
                      <p:cNvPr id="0" name="Picture 3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p:nvPr>
            <p:custDataLst>
              <p:tags r:id="rId3"/>
            </p:custDataLst>
          </p:nvPr>
        </p:nvSpPr>
        <p:spPr>
          <a:xfrm>
            <a:off x="0" y="0"/>
            <a:ext cx="9144000"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94" name="Title 1"/>
          <p:cNvSpPr>
            <a:spLocks noGrp="1"/>
          </p:cNvSpPr>
          <p:nvPr>
            <p:ph type="title"/>
            <p:custDataLst>
              <p:tags r:id="rId4"/>
            </p:custDataLst>
          </p:nvPr>
        </p:nvSpPr>
        <p:spPr>
          <a:xfrm>
            <a:off x="344211" y="3736984"/>
            <a:ext cx="8455584" cy="3320140"/>
          </a:xfrm>
        </p:spPr>
        <p:txBody>
          <a:bodyPr wrap="none">
            <a:spAutoFit/>
          </a:bodyPr>
          <a:lstStyle/>
          <a:p>
            <a:pPr algn="ctr">
              <a:lnSpc>
                <a:spcPct val="114000"/>
              </a:lnSpc>
              <a:spcAft>
                <a:spcPts val="600"/>
              </a:spcAft>
            </a:pPr>
            <a:r>
              <a:rPr lang="en-GB" sz="4400" dirty="0" smtClean="0">
                <a:solidFill>
                  <a:schemeClr val="bg1"/>
                </a:solidFill>
                <a:latin typeface="Trajan Pro" pitchFamily="18" charset="0"/>
                <a:ea typeface="ＭＳ Ｐゴシック" pitchFamily="34" charset="-128"/>
              </a:rPr>
              <a:t>THANK YOU FOR</a:t>
            </a:r>
            <a:br>
              <a:rPr lang="en-GB" sz="4400" dirty="0" smtClean="0">
                <a:solidFill>
                  <a:schemeClr val="bg1"/>
                </a:solidFill>
                <a:latin typeface="Trajan Pro" pitchFamily="18" charset="0"/>
                <a:ea typeface="ＭＳ Ｐゴシック" pitchFamily="34" charset="-128"/>
              </a:rPr>
            </a:br>
            <a:r>
              <a:rPr lang="en-GB" sz="4400" dirty="0" smtClean="0">
                <a:solidFill>
                  <a:schemeClr val="bg1"/>
                </a:solidFill>
                <a:latin typeface="Trajan Pro" pitchFamily="18" charset="0"/>
                <a:ea typeface="ＭＳ Ｐゴシック" pitchFamily="34" charset="-128"/>
              </a:rPr>
              <a:t>YOUR TIME AND ATTENTION!</a:t>
            </a:r>
            <a:r>
              <a:rPr lang="en-GB" sz="3600" dirty="0" smtClean="0">
                <a:solidFill>
                  <a:schemeClr val="bg1"/>
                </a:solidFill>
                <a:ea typeface="ＭＳ Ｐゴシック" pitchFamily="34" charset="-128"/>
              </a:rPr>
              <a:t/>
            </a:r>
            <a:br>
              <a:rPr lang="en-GB" sz="3600" dirty="0" smtClean="0">
                <a:solidFill>
                  <a:schemeClr val="bg1"/>
                </a:solidFill>
                <a:ea typeface="ＭＳ Ｐゴシック" pitchFamily="34" charset="-128"/>
              </a:rPr>
            </a:br>
            <a:r>
              <a:rPr lang="en-GB" sz="2400" b="0" dirty="0" smtClean="0">
                <a:solidFill>
                  <a:schemeClr val="bg1"/>
                </a:solidFill>
                <a:ea typeface="ＭＳ Ｐゴシック" pitchFamily="34" charset="-128"/>
              </a:rPr>
              <a:t/>
            </a:r>
            <a:br>
              <a:rPr lang="en-GB" sz="2400" b="0" dirty="0" smtClean="0">
                <a:solidFill>
                  <a:schemeClr val="bg1"/>
                </a:solidFill>
                <a:ea typeface="ＭＳ Ｐゴシック" pitchFamily="34" charset="-128"/>
              </a:rPr>
            </a:br>
            <a:r>
              <a:rPr lang="en-GB" sz="2400" dirty="0" smtClean="0">
                <a:solidFill>
                  <a:schemeClr val="bg1"/>
                </a:solidFill>
                <a:ea typeface="ＭＳ Ｐゴシック" pitchFamily="34" charset="-128"/>
                <a:hlinkClick r:id="rId8"/>
              </a:rPr>
              <a:t>l.colledge@elsevier.com</a:t>
            </a:r>
            <a:r>
              <a:rPr lang="en-GB" sz="2400" b="0" dirty="0" smtClean="0">
                <a:solidFill>
                  <a:schemeClr val="bg1"/>
                </a:solidFill>
                <a:ea typeface="ＭＳ Ｐゴシック" pitchFamily="34" charset="-128"/>
              </a:rPr>
              <a:t/>
            </a:r>
            <a:br>
              <a:rPr lang="en-GB" sz="2400" b="0" dirty="0" smtClean="0">
                <a:solidFill>
                  <a:schemeClr val="bg1"/>
                </a:solidFill>
                <a:ea typeface="ＭＳ Ｐゴシック" pitchFamily="34" charset="-128"/>
              </a:rPr>
            </a:br>
            <a:r>
              <a:rPr lang="en-GB" sz="2400" dirty="0" smtClean="0">
                <a:solidFill>
                  <a:schemeClr val="bg1"/>
                </a:solidFill>
                <a:ea typeface="ＭＳ Ｐゴシック" pitchFamily="34" charset="-128"/>
                <a:hlinkClick r:id="rId9"/>
              </a:rPr>
              <a:t>snowballmetrics@elsevier.com</a:t>
            </a:r>
            <a:r>
              <a:rPr lang="en-GB" sz="3600" dirty="0" smtClean="0">
                <a:solidFill>
                  <a:schemeClr val="bg1"/>
                </a:solidFill>
                <a:ea typeface="ＭＳ Ｐゴシック" pitchFamily="34" charset="-128"/>
              </a:rPr>
              <a:t/>
            </a:r>
            <a:br>
              <a:rPr lang="en-GB" sz="3600" dirty="0" smtClean="0">
                <a:solidFill>
                  <a:schemeClr val="bg1"/>
                </a:solidFill>
                <a:ea typeface="ＭＳ Ｐゴシック" pitchFamily="34" charset="-128"/>
              </a:rPr>
            </a:br>
            <a:r>
              <a:rPr lang="en-GB" sz="2400" b="0" dirty="0" smtClean="0">
                <a:solidFill>
                  <a:schemeClr val="bg1"/>
                </a:solidFill>
                <a:ea typeface="ＭＳ Ｐゴシック" pitchFamily="34" charset="-128"/>
              </a:rPr>
              <a:t> </a:t>
            </a:r>
            <a:endParaRPr lang="en-US" sz="2400" b="0" dirty="0" smtClean="0">
              <a:solidFill>
                <a:schemeClr val="bg1"/>
              </a:solidFill>
              <a:ea typeface="ＭＳ Ｐゴシック" pitchFamily="34" charset="-128"/>
            </a:endParaRPr>
          </a:p>
        </p:txBody>
      </p:sp>
      <p:pic>
        <p:nvPicPr>
          <p:cNvPr id="4" name="Picture 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122735" y="349333"/>
            <a:ext cx="2924403" cy="3226379"/>
          </a:xfrm>
          <a:prstGeom prst="rect">
            <a:avLst/>
          </a:prstGeom>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23"/>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XuagiXhw.0OenRA_DGCr8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B65YAgwz_kersEKjAOTBo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0Hqcy6RgUEen5aZTDYKAk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lwcralbJ90W9q588cR0uT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3Kzhmbg3SUyx7UEaknMMI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DJWC4DmBb0OVzRLyg5yjj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GBxNjwxDQkG..lRBxBhMK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5rmUiXUSvEmd_lU8Xyh3E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xolL.SyK20ub4ttBHyDOH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BcbM30HVCUaqdeGCskl7i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XuagiXhw.0OenRA_DGCr8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B65YAgwz_kersEKjAOTBo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XuagiXhw.0OenRA_DGCr8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B65YAgwz_kersEKjAOTBo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XuagiXhw.0OenRA_DGCr8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B65YAgwz_kersEKjAOTBo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XuagiXhw.0OenRA_DGCr8g"/>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B65YAgwz_kersEKjAOTBoA"/>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XuagiXhw.0OenRA_DGCr8g"/>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B65YAgwz_kersEKjAOTBo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XuagiXhw.0OenRA_DGCr8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B65YAgwz_kersEKjAOTBoA"/>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XuagiXhw.0OenRA_DGCr8g"/>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B65YAgwz_kersEKjAOTBoA"/>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XuagiXhw.0OenRA_DGCr8g"/>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B65YAgwz_kersEKjAOTBoA"/>
</p:tagLst>
</file>

<file path=ppt/theme/theme1.xml><?xml version="1.0" encoding="utf-8"?>
<a:theme xmlns:a="http://schemas.openxmlformats.org/drawingml/2006/main" name="Snowbal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nowball">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Snowbal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nowball">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Snowbal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nowball">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Snowbal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nowball">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Snowbal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nowball">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Snowbal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nowball">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Snowbal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nowball">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Snowbal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nowball">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Snowbal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nowball">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9_Snowbal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nowball">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0_Snowbal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nowball">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1_Snowbal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nowball">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2_Snowbal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nowball">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50000"/>
          </a:spcBef>
          <a:spcAft>
            <a:spcPct val="0"/>
          </a:spcAft>
          <a:buClr>
            <a:srgbClr val="920049"/>
          </a:buClr>
          <a:buSzTx/>
          <a:buFontTx/>
          <a:buChar char="•"/>
          <a:tabLst/>
          <a:defRPr kumimoji="0" lang="en-US" sz="2000" b="0" i="0" u="none" strike="noStrike" cap="none" normalizeH="0" baseline="0" smtClean="0">
            <a:ln>
              <a:noFill/>
            </a:ln>
            <a:solidFill>
              <a:schemeClr val="tx1"/>
            </a:solidFill>
            <a:effectLst/>
            <a:latin typeface="Verdana" pitchFamily="34" charset="0"/>
            <a:cs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50000"/>
          </a:spcBef>
          <a:spcAft>
            <a:spcPct val="0"/>
          </a:spcAft>
          <a:buClr>
            <a:srgbClr val="920049"/>
          </a:buClr>
          <a:buSzTx/>
          <a:buFontTx/>
          <a:buChar char="•"/>
          <a:tabLst/>
          <a:defRPr kumimoji="0" lang="en-US" sz="2000" b="0" i="0" u="none" strike="noStrike" cap="none" normalizeH="0" baseline="0" smtClean="0">
            <a:ln>
              <a:noFill/>
            </a:ln>
            <a:solidFill>
              <a:schemeClr val="tx1"/>
            </a:solidFill>
            <a:effectLst/>
            <a:latin typeface="Verdana" pitchFamily="34"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50000"/>
          </a:spcBef>
          <a:spcAft>
            <a:spcPct val="0"/>
          </a:spcAft>
          <a:buClr>
            <a:srgbClr val="920049"/>
          </a:buClr>
          <a:buSzTx/>
          <a:buFontTx/>
          <a:buChar char="•"/>
          <a:tabLst/>
          <a:defRPr kumimoji="0" lang="en-US" sz="2000" b="0" i="0" u="none" strike="noStrike" cap="none" normalizeH="0" baseline="0" smtClean="0">
            <a:ln>
              <a:noFill/>
            </a:ln>
            <a:solidFill>
              <a:schemeClr val="tx1"/>
            </a:solidFill>
            <a:effectLst/>
            <a:latin typeface="Verdana" pitchFamily="34" charset="0"/>
            <a:cs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50000"/>
          </a:spcBef>
          <a:spcAft>
            <a:spcPct val="0"/>
          </a:spcAft>
          <a:buClr>
            <a:srgbClr val="920049"/>
          </a:buClr>
          <a:buSzTx/>
          <a:buFontTx/>
          <a:buChar char="•"/>
          <a:tabLst/>
          <a:defRPr kumimoji="0" lang="en-US" sz="2000" b="0" i="0" u="none" strike="noStrike" cap="none" normalizeH="0" baseline="0" smtClean="0">
            <a:ln>
              <a:noFill/>
            </a:ln>
            <a:solidFill>
              <a:schemeClr val="tx1"/>
            </a:solidFill>
            <a:effectLst/>
            <a:latin typeface="Verdana" pitchFamily="34" charset="0"/>
            <a:cs typeface="Arial" charset="0"/>
          </a:defRPr>
        </a:defPPr>
      </a:lstStyle>
    </a:lnDef>
  </a:objectDefaults>
  <a:extraClrSchemeLst>
    <a:extraClrScheme>
      <a:clrScheme name="2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3_Snowbal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nowball">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14_Snowbal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nowball">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15_Snowbal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nowball">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16_Snowbal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nowball">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17_Snowbal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nowball">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18_Snowbal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nowball">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2.xml><?xml version="1.0" encoding="utf-8"?>
<a:theme xmlns:a="http://schemas.openxmlformats.org/drawingml/2006/main" name="19_Snowbal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nowball">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20_Snowbal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nowball">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4.xml><?xml version="1.0" encoding="utf-8"?>
<a:theme xmlns:a="http://schemas.openxmlformats.org/drawingml/2006/main" name="21_Snowbal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nowball">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22_Snowbal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nowball">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23_Snowbal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nowball">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24_Snowbal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nowball">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25_Snowbal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nowball">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26_Snowbal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nowball">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0.xml><?xml version="1.0" encoding="utf-8"?>
<a:theme xmlns:a="http://schemas.openxmlformats.org/drawingml/2006/main" name="27_Snowbal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nowball">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1.xml><?xml version="1.0" encoding="utf-8"?>
<a:theme xmlns:a="http://schemas.openxmlformats.org/drawingml/2006/main" name="28_Snowbal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nowball">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2.xml><?xml version="1.0" encoding="utf-8"?>
<a:theme xmlns:a="http://schemas.openxmlformats.org/drawingml/2006/main" name="29_Snowbal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nowball">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3.xml><?xml version="1.0" encoding="utf-8"?>
<a:theme xmlns:a="http://schemas.openxmlformats.org/drawingml/2006/main" name="30_Snowbal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nowball">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4.xml><?xml version="1.0" encoding="utf-8"?>
<a:theme xmlns:a="http://schemas.openxmlformats.org/drawingml/2006/main" name="31_Snowbal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nowball">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32_Snowbal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nowball">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6.xml><?xml version="1.0" encoding="utf-8"?>
<a:theme xmlns:a="http://schemas.openxmlformats.org/drawingml/2006/main" name="33_Snowball">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nowball">
      <a:majorFont>
        <a:latin typeface="Arial"/>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9717</TotalTime>
  <Words>1320</Words>
  <Application>Microsoft Office PowerPoint</Application>
  <PresentationFormat>On-screen Show (4:3)</PresentationFormat>
  <Paragraphs>173</Paragraphs>
  <Slides>33</Slides>
  <Notes>0</Notes>
  <HiddenSlides>0</HiddenSlides>
  <MMClips>0</MMClips>
  <ScaleCrop>false</ScaleCrop>
  <HeadingPairs>
    <vt:vector size="6" baseType="variant">
      <vt:variant>
        <vt:lpstr>Theme</vt:lpstr>
      </vt:variant>
      <vt:variant>
        <vt:i4>36</vt:i4>
      </vt:variant>
      <vt:variant>
        <vt:lpstr>Embedded OLE Servers</vt:lpstr>
      </vt:variant>
      <vt:variant>
        <vt:i4>1</vt:i4>
      </vt:variant>
      <vt:variant>
        <vt:lpstr>Slide Titles</vt:lpstr>
      </vt:variant>
      <vt:variant>
        <vt:i4>33</vt:i4>
      </vt:variant>
    </vt:vector>
  </HeadingPairs>
  <TitlesOfParts>
    <vt:vector size="70" baseType="lpstr">
      <vt:lpstr>Snowball</vt:lpstr>
      <vt:lpstr>1_Snowball</vt:lpstr>
      <vt:lpstr>2_Snowball</vt:lpstr>
      <vt:lpstr>3_Snowball</vt:lpstr>
      <vt:lpstr>4_Snowball</vt:lpstr>
      <vt:lpstr>5_Snowball</vt:lpstr>
      <vt:lpstr>6_Snowball</vt:lpstr>
      <vt:lpstr>7_Snowball</vt:lpstr>
      <vt:lpstr>8_Snowball</vt:lpstr>
      <vt:lpstr>9_Snowball</vt:lpstr>
      <vt:lpstr>10_Snowball</vt:lpstr>
      <vt:lpstr>11_Snowball</vt:lpstr>
      <vt:lpstr>12_Snowball</vt:lpstr>
      <vt:lpstr>Default Design</vt:lpstr>
      <vt:lpstr>2_Default Design</vt:lpstr>
      <vt:lpstr>13_Snowball</vt:lpstr>
      <vt:lpstr>14_Snowball</vt:lpstr>
      <vt:lpstr>15_Snowball</vt:lpstr>
      <vt:lpstr>16_Snowball</vt:lpstr>
      <vt:lpstr>17_Snowball</vt:lpstr>
      <vt:lpstr>18_Snowball</vt:lpstr>
      <vt:lpstr>19_Snowball</vt:lpstr>
      <vt:lpstr>20_Snowball</vt:lpstr>
      <vt:lpstr>21_Snowball</vt:lpstr>
      <vt:lpstr>22_Snowball</vt:lpstr>
      <vt:lpstr>23_Snowball</vt:lpstr>
      <vt:lpstr>24_Snowball</vt:lpstr>
      <vt:lpstr>25_Snowball</vt:lpstr>
      <vt:lpstr>26_Snowball</vt:lpstr>
      <vt:lpstr>27_Snowball</vt:lpstr>
      <vt:lpstr>28_Snowball</vt:lpstr>
      <vt:lpstr>29_Snowball</vt:lpstr>
      <vt:lpstr>30_Snowball</vt:lpstr>
      <vt:lpstr>31_Snowball</vt:lpstr>
      <vt:lpstr>32_Snowball</vt:lpstr>
      <vt:lpstr>33_Snowball</vt:lpstr>
      <vt:lpstr>think-cell Slide</vt:lpstr>
      <vt:lpstr>Dr Lisa Colledge Director of Research Metrics, Elsevier and Snowball Metrics Program Manager</vt:lpstr>
      <vt:lpstr>Snowball Metrics recap</vt:lpstr>
      <vt:lpstr>The origins of Snowball Metrics</vt:lpstr>
      <vt:lpstr>University recommendations </vt:lpstr>
      <vt:lpstr>Snowball Metrics project partners</vt:lpstr>
      <vt:lpstr>Snowball Metrics in a nutshell</vt:lpstr>
      <vt:lpstr>Main roles and responsibilities</vt:lpstr>
      <vt:lpstr>The output of Snowball Metrics</vt:lpstr>
      <vt:lpstr>Exchange of Snowball Metrics</vt:lpstr>
      <vt:lpstr>News since euroCRIS conference New and enhanced recipes CERIFied recipes CASRAI-Snowball Metrics project Internationalisation of the recipes</vt:lpstr>
      <vt:lpstr>Recipe book version 2</vt:lpstr>
      <vt:lpstr>Enhanced recipes</vt:lpstr>
      <vt:lpstr>PowerPoint Presentation</vt:lpstr>
      <vt:lpstr>New: economic development recipes</vt:lpstr>
      <vt:lpstr>Economic development: a “basket of metrics” gives an accurate picture of performance</vt:lpstr>
      <vt:lpstr>New: altmetrics recipe</vt:lpstr>
      <vt:lpstr>Altmetric: Scholarly Activity flavour</vt:lpstr>
      <vt:lpstr>Snowball Altmetrics: 4 flavours</vt:lpstr>
      <vt:lpstr>Why the interest in altmetrics?</vt:lpstr>
      <vt:lpstr>CERIFied recipes</vt:lpstr>
      <vt:lpstr>www.snowballmetrics.com/metrics</vt:lpstr>
      <vt:lpstr>Description of CERIF xml specification </vt:lpstr>
      <vt:lpstr>Artefacts of the specification</vt:lpstr>
      <vt:lpstr>CASRAI profiles</vt:lpstr>
      <vt:lpstr>CASRAI project</vt:lpstr>
      <vt:lpstr>First profile is currently being developed for review</vt:lpstr>
      <vt:lpstr>Internationalisation of the recipes</vt:lpstr>
      <vt:lpstr>Researcher definition version 1</vt:lpstr>
      <vt:lpstr>Researcher definition iteration by US working group </vt:lpstr>
      <vt:lpstr>UK and US groups agree version 2</vt:lpstr>
      <vt:lpstr>National data structure and international benchmarking?</vt:lpstr>
      <vt:lpstr>Mapping to a shared class is work in progress</vt:lpstr>
      <vt:lpstr>THANK YOU FOR YOUR TIME AND ATTENTION!  l.colledge@elsevier.com snowballmetrics@elsevier.com  </vt:lpstr>
    </vt:vector>
  </TitlesOfParts>
  <Company>Reed Elsevier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Reed Elsevier</dc:creator>
  <cp:lastModifiedBy>Lisa Colledge</cp:lastModifiedBy>
  <cp:revision>319</cp:revision>
  <cp:lastPrinted>2014-05-01T06:43:51Z</cp:lastPrinted>
  <dcterms:created xsi:type="dcterms:W3CDTF">2012-10-25T11:51:23Z</dcterms:created>
  <dcterms:modified xsi:type="dcterms:W3CDTF">2014-11-12T09:09:19Z</dcterms:modified>
</cp:coreProperties>
</file>