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03" r:id="rId1"/>
  </p:sldMasterIdLst>
  <p:sldIdLst>
    <p:sldId id="256" r:id="rId2"/>
    <p:sldId id="258" r:id="rId3"/>
    <p:sldId id="261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69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63" d="100"/>
          <a:sy n="163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08.09.13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05.09.13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08.09.13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05.09.13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05.09.13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05.09.13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05.09.13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05.09.13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05.09.13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05.09.13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05.09.13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05.09.13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05.09.13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05.09.13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05.09.13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05.09.13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05.09.13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4" r:id="rId1"/>
    <p:sldLayoutId id="2147484605" r:id="rId2"/>
    <p:sldLayoutId id="2147484606" r:id="rId3"/>
    <p:sldLayoutId id="2147484607" r:id="rId4"/>
    <p:sldLayoutId id="2147484608" r:id="rId5"/>
    <p:sldLayoutId id="2147484609" r:id="rId6"/>
    <p:sldLayoutId id="2147484610" r:id="rId7"/>
    <p:sldLayoutId id="2147484611" r:id="rId8"/>
    <p:sldLayoutId id="2147484612" r:id="rId9"/>
    <p:sldLayoutId id="2147484613" r:id="rId10"/>
    <p:sldLayoutId id="2147484614" r:id="rId11"/>
    <p:sldLayoutId id="2147484615" r:id="rId12"/>
    <p:sldLayoutId id="2147484616" r:id="rId13"/>
    <p:sldLayoutId id="2147484617" r:id="rId14"/>
    <p:sldLayoutId id="2147484618" r:id="rId15"/>
    <p:sldLayoutId id="2147484619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Contextual Metadata</a:t>
            </a:r>
            <a:endParaRPr lang="en-US" sz="48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830943" y="3786411"/>
            <a:ext cx="5703191" cy="144912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Jan Dvorak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/>
              <a:t>CERIF Task Group </a:t>
            </a:r>
            <a:r>
              <a:rPr lang="en-US" dirty="0" smtClean="0"/>
              <a:t>Leader @ </a:t>
            </a:r>
            <a:r>
              <a:rPr lang="en-US" dirty="0" err="1"/>
              <a:t>euroCRIS</a:t>
            </a:r>
            <a:endParaRPr lang="en-US" dirty="0"/>
          </a:p>
          <a:p>
            <a:pPr marL="457200" indent="-457200" algn="l">
              <a:buFont typeface="Arial"/>
              <a:buChar char="•"/>
            </a:pPr>
            <a:r>
              <a:rPr lang="en-US" sz="1800" dirty="0" smtClean="0"/>
              <a:t>Researcher @ </a:t>
            </a:r>
            <a:r>
              <a:rPr lang="en-US" sz="1800" dirty="0"/>
              <a:t>Charles University in Prague, CZ</a:t>
            </a:r>
          </a:p>
          <a:p>
            <a:pPr marL="457200" indent="-457200" algn="l">
              <a:buFont typeface="Arial"/>
              <a:buChar char="•"/>
            </a:pPr>
            <a:r>
              <a:rPr lang="en-US" sz="1800" dirty="0" smtClean="0"/>
              <a:t>Consultant @ </a:t>
            </a:r>
            <a:r>
              <a:rPr lang="en-US" sz="1800" dirty="0" err="1"/>
              <a:t>InfoScience</a:t>
            </a:r>
            <a:r>
              <a:rPr lang="en-US" sz="1800" dirty="0"/>
              <a:t> </a:t>
            </a:r>
            <a:r>
              <a:rPr lang="en-US" sz="1800" dirty="0" err="1"/>
              <a:t>Praha</a:t>
            </a:r>
            <a:r>
              <a:rPr lang="en-US" sz="1800" dirty="0"/>
              <a:t>, CZ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286" y="6533772"/>
            <a:ext cx="50881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Trebuchet MS"/>
                <a:cs typeface="Trebuchet MS"/>
              </a:rPr>
              <a:t>The 2013 </a:t>
            </a:r>
            <a:r>
              <a:rPr lang="en-US" sz="1100" dirty="0" err="1" smtClean="0">
                <a:latin typeface="Trebuchet MS"/>
                <a:cs typeface="Trebuchet MS"/>
              </a:rPr>
              <a:t>euroCRIS</a:t>
            </a:r>
            <a:r>
              <a:rPr lang="en-US" sz="1100" dirty="0" smtClean="0">
                <a:latin typeface="Trebuchet MS"/>
                <a:cs typeface="Trebuchet MS"/>
              </a:rPr>
              <a:t> Seminar    ::     September 9-10, 2013 in Brussels, Belgium</a:t>
            </a:r>
            <a:endParaRPr lang="en-US" sz="11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89820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 Metadata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Discovery metadata for information to be found</a:t>
            </a:r>
          </a:p>
          <a:p>
            <a:pPr lvl="1"/>
            <a:r>
              <a:rPr lang="en-US" dirty="0" smtClean="0"/>
              <a:t>Serve </a:t>
            </a:r>
            <a:r>
              <a:rPr lang="en-US" dirty="0"/>
              <a:t>many specific use-cases, scenarios, </a:t>
            </a:r>
            <a:r>
              <a:rPr lang="en-US" dirty="0" smtClean="0"/>
              <a:t>niches</a:t>
            </a:r>
          </a:p>
          <a:p>
            <a:r>
              <a:rPr lang="en-US" dirty="0"/>
              <a:t>Many standards</a:t>
            </a:r>
          </a:p>
          <a:p>
            <a:pPr lvl="1"/>
            <a:r>
              <a:rPr lang="en-US" dirty="0" smtClean="0"/>
              <a:t>Tens of major </a:t>
            </a:r>
            <a:r>
              <a:rPr lang="en-US" dirty="0"/>
              <a:t>ones</a:t>
            </a:r>
          </a:p>
          <a:p>
            <a:pPr lvl="1"/>
            <a:r>
              <a:rPr lang="en-US" dirty="0"/>
              <a:t>Hundreds of domain-specific standards</a:t>
            </a:r>
          </a:p>
          <a:p>
            <a:pPr lvl="1"/>
            <a:r>
              <a:rPr lang="en-US" dirty="0"/>
              <a:t>…</a:t>
            </a:r>
          </a:p>
          <a:p>
            <a:pPr lvl="1"/>
            <a:r>
              <a:rPr lang="en-US" dirty="0"/>
              <a:t>Thousands on experiment-</a:t>
            </a:r>
            <a:r>
              <a:rPr lang="en-US" dirty="0" smtClean="0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856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Purpose of Metadata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Enable the </a:t>
            </a:r>
            <a:r>
              <a:rPr lang="en-US" b="1" dirty="0" smtClean="0"/>
              <a:t>re-use of resources</a:t>
            </a:r>
          </a:p>
          <a:p>
            <a:pPr lvl="1"/>
            <a:r>
              <a:rPr lang="en-US" dirty="0" smtClean="0"/>
              <a:t>Knowledge stored in publications</a:t>
            </a:r>
          </a:p>
          <a:p>
            <a:pPr lvl="1"/>
            <a:r>
              <a:rPr lang="en-US" dirty="0" smtClean="0"/>
              <a:t>Data in datasets</a:t>
            </a:r>
          </a:p>
          <a:p>
            <a:pPr lvl="1"/>
            <a:r>
              <a:rPr lang="en-US" dirty="0" smtClean="0"/>
              <a:t>Functionality in software</a:t>
            </a:r>
          </a:p>
          <a:p>
            <a:pPr lvl="1"/>
            <a:r>
              <a:rPr lang="en-US" dirty="0" smtClean="0"/>
              <a:t>Participation in events</a:t>
            </a:r>
          </a:p>
          <a:p>
            <a:pPr lvl="1"/>
            <a:r>
              <a:rPr lang="en-US" dirty="0" smtClean="0"/>
              <a:t>Infrastructure</a:t>
            </a:r>
          </a:p>
          <a:p>
            <a:pPr lvl="2"/>
            <a:r>
              <a:rPr lang="en-US" dirty="0" smtClean="0"/>
              <a:t>Facilities</a:t>
            </a:r>
          </a:p>
          <a:p>
            <a:pPr lvl="2"/>
            <a:r>
              <a:rPr lang="en-US" dirty="0" smtClean="0"/>
              <a:t>Equipment</a:t>
            </a:r>
          </a:p>
          <a:p>
            <a:pPr lvl="2"/>
            <a:r>
              <a:rPr lang="en-US" dirty="0" smtClean="0"/>
              <a:t>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070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Grounds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Organisations</a:t>
            </a:r>
            <a:endParaRPr lang="en-US" dirty="0" smtClean="0"/>
          </a:p>
          <a:p>
            <a:pPr lvl="1"/>
            <a:r>
              <a:rPr lang="en-US" dirty="0" smtClean="0"/>
              <a:t>Universities, Research institutes, Hi-tech companies</a:t>
            </a:r>
          </a:p>
          <a:p>
            <a:pPr lvl="1"/>
            <a:r>
              <a:rPr lang="en-US" dirty="0" smtClean="0"/>
              <a:t>Funding bodies &amp; </a:t>
            </a:r>
            <a:r>
              <a:rPr lang="en-US" dirty="0" err="1" smtClean="0"/>
              <a:t>organisations</a:t>
            </a:r>
            <a:endParaRPr lang="en-US" dirty="0" smtClean="0"/>
          </a:p>
          <a:p>
            <a:pPr lvl="1"/>
            <a:r>
              <a:rPr lang="en-US" dirty="0" smtClean="0"/>
              <a:t>Publishers</a:t>
            </a:r>
          </a:p>
          <a:p>
            <a:pPr lvl="1"/>
            <a:r>
              <a:rPr lang="en-US" dirty="0" smtClean="0"/>
              <a:t>Facility operators</a:t>
            </a:r>
          </a:p>
          <a:p>
            <a:r>
              <a:rPr lang="en-US" dirty="0" smtClean="0"/>
              <a:t>People</a:t>
            </a:r>
          </a:p>
          <a:p>
            <a:pPr lvl="1"/>
            <a:r>
              <a:rPr lang="en-US" dirty="0" smtClean="0"/>
              <a:t>Researchers</a:t>
            </a:r>
          </a:p>
          <a:p>
            <a:pPr lvl="1"/>
            <a:r>
              <a:rPr lang="en-US" dirty="0" smtClean="0"/>
              <a:t>Management</a:t>
            </a:r>
          </a:p>
        </p:txBody>
      </p:sp>
    </p:spTree>
    <p:extLst>
      <p:ext uri="{BB962C8B-B14F-4D97-AF65-F5344CB8AC3E}">
        <p14:creationId xmlns:p14="http://schemas.microsoft.com/office/powerpoint/2010/main" val="1425161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3412444"/>
            <a:ext cx="7662864" cy="26248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 smtClean="0"/>
              <a:t>Research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720563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possible views of the same objects</a:t>
            </a:r>
          </a:p>
          <a:p>
            <a:r>
              <a:rPr lang="en-US" dirty="0" smtClean="0"/>
              <a:t>Inconsistencies would be unprofessional (at the very least)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77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Metadata Format?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drive all the discovery metadata views</a:t>
            </a:r>
          </a:p>
          <a:p>
            <a:r>
              <a:rPr lang="en-US" dirty="0" smtClean="0"/>
              <a:t>A </a:t>
            </a:r>
            <a:r>
              <a:rPr lang="en-US" i="1" dirty="0" smtClean="0"/>
              <a:t>lingua franca</a:t>
            </a:r>
            <a:r>
              <a:rPr lang="en-US" dirty="0" smtClean="0"/>
              <a:t> for research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1945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703467"/>
            <a:ext cx="7662864" cy="4003820"/>
          </a:xfrm>
        </p:spPr>
        <p:txBody>
          <a:bodyPr>
            <a:normAutofit/>
          </a:bodyPr>
          <a:lstStyle/>
          <a:p>
            <a:r>
              <a:rPr lang="en-US" dirty="0" smtClean="0"/>
              <a:t>Complete coverage of research information</a:t>
            </a:r>
          </a:p>
          <a:p>
            <a:r>
              <a:rPr lang="en-US" dirty="0"/>
              <a:t>I</a:t>
            </a:r>
            <a:r>
              <a:rPr lang="en-US" dirty="0" smtClean="0"/>
              <a:t>nterlinked: the context</a:t>
            </a:r>
          </a:p>
          <a:p>
            <a:r>
              <a:rPr lang="en-US" dirty="0" smtClean="0"/>
              <a:t>Allow for many perspectives on the research information</a:t>
            </a:r>
          </a:p>
          <a:p>
            <a:r>
              <a:rPr lang="en-US" dirty="0" smtClean="0"/>
              <a:t>Accommodate </a:t>
            </a:r>
            <a:r>
              <a:rPr lang="en-US" dirty="0" err="1" smtClean="0"/>
              <a:t>multilinguality</a:t>
            </a:r>
            <a:r>
              <a:rPr lang="en-US" dirty="0" smtClean="0"/>
              <a:t>: support translations</a:t>
            </a:r>
          </a:p>
          <a:p>
            <a:r>
              <a:rPr lang="en-US" dirty="0" smtClean="0"/>
              <a:t>Accept the world keeps changing: record history</a:t>
            </a:r>
          </a:p>
          <a:p>
            <a:r>
              <a:rPr lang="en-US" dirty="0" smtClean="0"/>
              <a:t>Declared semantics: definitions rather than terms</a:t>
            </a:r>
          </a:p>
          <a:p>
            <a:r>
              <a:rPr lang="en-US" dirty="0"/>
              <a:t>Formal </a:t>
            </a:r>
            <a:r>
              <a:rPr lang="en-US" dirty="0" smtClean="0"/>
              <a:t>syntax – machine </a:t>
            </a:r>
            <a:r>
              <a:rPr lang="en-US" dirty="0" err="1" smtClean="0"/>
              <a:t>processable</a:t>
            </a:r>
            <a:r>
              <a:rPr lang="en-US" dirty="0" smtClean="0"/>
              <a:t> &amp; understandable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679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 the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3420235"/>
            <a:ext cx="7662864" cy="2617028"/>
          </a:xfrm>
        </p:spPr>
        <p:txBody>
          <a:bodyPr/>
          <a:lstStyle/>
          <a:p>
            <a:pPr marL="0" indent="0" algn="ctr">
              <a:buNone/>
            </a:pPr>
            <a:r>
              <a:rPr lang="en-US" sz="9600" dirty="0" smtClean="0"/>
              <a:t>CERIF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C</a:t>
            </a:r>
            <a:r>
              <a:rPr lang="en-US" dirty="0" smtClean="0"/>
              <a:t>ommon </a:t>
            </a:r>
            <a:r>
              <a:rPr lang="en-US" b="1" dirty="0" smtClean="0"/>
              <a:t>E</a:t>
            </a:r>
            <a:r>
              <a:rPr lang="en-US" dirty="0" smtClean="0"/>
              <a:t>uropean </a:t>
            </a:r>
            <a:r>
              <a:rPr lang="en-US" b="1" dirty="0" smtClean="0"/>
              <a:t>R</a:t>
            </a:r>
            <a:r>
              <a:rPr lang="en-US" dirty="0" smtClean="0"/>
              <a:t>esearch </a:t>
            </a:r>
            <a:r>
              <a:rPr lang="en-US" b="1" dirty="0" smtClean="0"/>
              <a:t>I</a:t>
            </a:r>
            <a:r>
              <a:rPr lang="en-US" dirty="0" smtClean="0"/>
              <a:t>nformation </a:t>
            </a:r>
            <a:r>
              <a:rPr lang="en-US" b="1" dirty="0" smtClean="0"/>
              <a:t>F</a:t>
            </a:r>
            <a:r>
              <a:rPr lang="en-US" dirty="0" smtClean="0"/>
              <a:t>ormat</a:t>
            </a:r>
            <a:br>
              <a:rPr lang="en-US" dirty="0" smtClean="0"/>
            </a:br>
            <a:r>
              <a:rPr lang="en-US" b="1" dirty="0" smtClean="0"/>
              <a:t>C</a:t>
            </a:r>
            <a:r>
              <a:rPr lang="en-US" dirty="0" smtClean="0"/>
              <a:t>ommon </a:t>
            </a:r>
            <a:r>
              <a:rPr lang="en-US" b="1" dirty="0" smtClean="0"/>
              <a:t>E</a:t>
            </a:r>
            <a:r>
              <a:rPr lang="en-US" dirty="0" smtClean="0"/>
              <a:t>xchange </a:t>
            </a:r>
            <a:r>
              <a:rPr lang="en-US" b="1" dirty="0" smtClean="0"/>
              <a:t>R</a:t>
            </a:r>
            <a:r>
              <a:rPr lang="en-US" dirty="0" smtClean="0"/>
              <a:t>esearch </a:t>
            </a:r>
            <a:r>
              <a:rPr lang="en-US" b="1" dirty="0" smtClean="0"/>
              <a:t>I</a:t>
            </a:r>
            <a:r>
              <a:rPr lang="en-US" dirty="0" smtClean="0"/>
              <a:t>nformation </a:t>
            </a:r>
            <a:r>
              <a:rPr lang="en-US" b="1" dirty="0" smtClean="0"/>
              <a:t>F</a:t>
            </a:r>
            <a:r>
              <a:rPr lang="en-US" dirty="0" smtClean="0"/>
              <a:t>ormat</a:t>
            </a:r>
          </a:p>
        </p:txBody>
      </p:sp>
    </p:spTree>
    <p:extLst>
      <p:ext uri="{BB962C8B-B14F-4D97-AF65-F5344CB8AC3E}">
        <p14:creationId xmlns:p14="http://schemas.microsoft.com/office/powerpoint/2010/main" val="2253047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CERIF: a concise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719048"/>
            <a:ext cx="7662864" cy="33182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CERIF91 – flat file</a:t>
            </a:r>
          </a:p>
          <a:p>
            <a:r>
              <a:rPr lang="en-US" dirty="0" smtClean="0"/>
              <a:t>CERIF 2000 – database structured</a:t>
            </a:r>
          </a:p>
          <a:p>
            <a:r>
              <a:rPr lang="en-US" dirty="0" smtClean="0"/>
              <a:t>CERIF 2006 – semantics moved into Semantic Layer</a:t>
            </a:r>
          </a:p>
          <a:p>
            <a:pPr lvl="1"/>
            <a:r>
              <a:rPr lang="en-US" dirty="0" smtClean="0"/>
              <a:t>XML exchange format</a:t>
            </a:r>
          </a:p>
          <a:p>
            <a:r>
              <a:rPr lang="en-US" dirty="0" smtClean="0"/>
              <a:t>CERIF 1.5 (2012) – federated identifiers</a:t>
            </a:r>
          </a:p>
          <a:p>
            <a:pPr lvl="1"/>
            <a:r>
              <a:rPr lang="en-US" dirty="0" smtClean="0"/>
              <a:t>XML exchange format polished</a:t>
            </a:r>
          </a:p>
          <a:p>
            <a:r>
              <a:rPr lang="en-US" dirty="0" smtClean="0"/>
              <a:t>CERIF 1.6 (2013) – datasets supported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723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CERIF: Complete Coverage</a:t>
            </a:r>
            <a:endParaRPr lang="en-US" dirty="0"/>
          </a:p>
        </p:txBody>
      </p:sp>
      <p:grpSp>
        <p:nvGrpSpPr>
          <p:cNvPr id="4" name="Gruppierung 4"/>
          <p:cNvGrpSpPr/>
          <p:nvPr/>
        </p:nvGrpSpPr>
        <p:grpSpPr>
          <a:xfrm>
            <a:off x="803775" y="1786128"/>
            <a:ext cx="7688682" cy="5147833"/>
            <a:chOff x="-114166" y="0"/>
            <a:chExt cx="9404441" cy="6858000"/>
          </a:xfrm>
        </p:grpSpPr>
        <p:cxnSp>
          <p:nvCxnSpPr>
            <p:cNvPr id="5" name="Gewinkelte Verbindung 5"/>
            <p:cNvCxnSpPr>
              <a:stCxn id="61" idx="3"/>
              <a:endCxn id="71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winkelte Verbindung 6"/>
            <p:cNvCxnSpPr>
              <a:stCxn id="61" idx="2"/>
              <a:endCxn id="73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winkelte Verbindung 7"/>
            <p:cNvCxnSpPr>
              <a:endCxn id="75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winkelte Verbindung 8"/>
            <p:cNvCxnSpPr>
              <a:stCxn id="49" idx="3"/>
              <a:endCxn id="71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winkelte Verbindung 9"/>
            <p:cNvCxnSpPr>
              <a:stCxn id="61" idx="3"/>
              <a:endCxn id="49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winkelte Verbindung 10"/>
            <p:cNvCxnSpPr>
              <a:endCxn id="51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winkelte Verbindung 11"/>
            <p:cNvCxnSpPr>
              <a:stCxn id="73" idx="2"/>
              <a:endCxn id="51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winkelte Verbindung 12"/>
            <p:cNvCxnSpPr>
              <a:stCxn id="73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winkelte Verbindung 13"/>
            <p:cNvCxnSpPr>
              <a:stCxn id="104" idx="2"/>
              <a:endCxn id="61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winkelte Verbindung 14"/>
            <p:cNvCxnSpPr>
              <a:stCxn id="61" idx="3"/>
              <a:endCxn id="106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winkelte Verbindung 15"/>
            <p:cNvCxnSpPr>
              <a:stCxn id="106" idx="3"/>
              <a:endCxn id="102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winkelte Verbindung 16"/>
            <p:cNvCxnSpPr>
              <a:endCxn id="100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winkelte Verbindung 17"/>
            <p:cNvCxnSpPr>
              <a:stCxn id="106" idx="2"/>
              <a:endCxn id="100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winkelte Verbindung 18"/>
            <p:cNvCxnSpPr>
              <a:endCxn id="104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winkelte Verbindung 19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winkelte Verbindung 20"/>
            <p:cNvCxnSpPr>
              <a:stCxn id="104" idx="3"/>
              <a:endCxn id="85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winkelte Verbindung 21"/>
            <p:cNvCxnSpPr>
              <a:stCxn id="89" idx="3"/>
              <a:endCxn id="75" idx="1"/>
            </p:cNvCxnSpPr>
            <p:nvPr/>
          </p:nvCxnSpPr>
          <p:spPr>
            <a:xfrm>
              <a:off x="1474834" y="1987707"/>
              <a:ext cx="556354" cy="23522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winkelte Verbindung 22"/>
            <p:cNvCxnSpPr>
              <a:stCxn id="88" idx="2"/>
              <a:endCxn id="75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winkelte Verbindung 23"/>
            <p:cNvCxnSpPr>
              <a:stCxn id="88" idx="2"/>
              <a:endCxn id="71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winkelte Verbindung 24"/>
            <p:cNvCxnSpPr>
              <a:stCxn id="86" idx="0"/>
              <a:endCxn id="49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winkelte Verbindung 25"/>
            <p:cNvCxnSpPr>
              <a:stCxn id="71" idx="2"/>
              <a:endCxn id="86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winkelte Verbindung 26"/>
            <p:cNvCxnSpPr>
              <a:stCxn id="98" idx="3"/>
              <a:endCxn id="61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winkelte Verbindung 27"/>
            <p:cNvCxnSpPr>
              <a:stCxn id="71" idx="2"/>
              <a:endCxn id="96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winkelte Verbindung 28"/>
            <p:cNvCxnSpPr>
              <a:stCxn id="84" idx="0"/>
              <a:endCxn id="49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winkelte Verbindung 29"/>
            <p:cNvCxnSpPr>
              <a:stCxn id="61" idx="2"/>
              <a:endCxn id="84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winkelte Verbindung 30"/>
            <p:cNvCxnSpPr>
              <a:stCxn id="98" idx="0"/>
              <a:endCxn id="87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winkelte Verbindung 31"/>
            <p:cNvCxnSpPr>
              <a:stCxn id="85" idx="0"/>
              <a:endCxn id="49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winkelte Verbindung 32"/>
            <p:cNvCxnSpPr>
              <a:stCxn id="106" idx="2"/>
              <a:endCxn id="86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winkelte Verbindung 33"/>
            <p:cNvCxnSpPr>
              <a:stCxn id="77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winkelte Verbindung 34"/>
            <p:cNvCxnSpPr>
              <a:stCxn id="100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winkelte Verbindung 35"/>
            <p:cNvCxnSpPr>
              <a:stCxn id="91" idx="2"/>
              <a:endCxn id="94" idx="0"/>
            </p:cNvCxnSpPr>
            <p:nvPr/>
          </p:nvCxnSpPr>
          <p:spPr>
            <a:xfrm rot="16200000" flipH="1">
              <a:off x="7914234" y="4355031"/>
              <a:ext cx="747364" cy="296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winkelte Verbindung 36"/>
            <p:cNvCxnSpPr>
              <a:stCxn id="86" idx="3"/>
              <a:endCxn id="91" idx="3"/>
            </p:cNvCxnSpPr>
            <p:nvPr/>
          </p:nvCxnSpPr>
          <p:spPr>
            <a:xfrm flipV="1">
              <a:off x="8158405" y="3724221"/>
              <a:ext cx="904971" cy="2308451"/>
            </a:xfrm>
            <a:prstGeom prst="bentConnector3">
              <a:avLst>
                <a:gd name="adj1" fmla="val 130897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uppierung 37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76" name="Gewinkelte Verbindung 76"/>
              <p:cNvCxnSpPr>
                <a:stCxn id="91" idx="0"/>
                <a:endCxn id="100" idx="2"/>
              </p:cNvCxnSpPr>
              <p:nvPr/>
            </p:nvCxnSpPr>
            <p:spPr>
              <a:xfrm rot="16200000" flipV="1">
                <a:off x="7545666" y="2724840"/>
                <a:ext cx="1361021" cy="120516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Rechteck 77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400" dirty="0" err="1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  <a:t>cfExpertise</a:t>
                </a:r>
                <a:endParaRPr lang="de-DE" sz="1400" dirty="0" smtClean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  <a:p>
                <a:pPr algn="ctr"/>
                <a:r>
                  <a:rPr lang="de-DE" sz="1400" dirty="0" err="1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  <a:t>AndSkills</a:t>
                </a:r>
                <a:endParaRPr lang="de-DE" sz="14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grpSp>
            <p:nvGrpSpPr>
              <p:cNvPr id="78" name="Gruppierung 78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5" name="Oval 10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06" name="Rechteck 10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chemeClr val="bg1"/>
                      </a:solidFill>
                      <a:latin typeface="Arial Narrow"/>
                      <a:cs typeface="Arial Narrow"/>
                    </a:rPr>
                    <a:t>cfEquipment</a:t>
                  </a:r>
                  <a:endParaRPr lang="de-DE" sz="1400" dirty="0">
                    <a:solidFill>
                      <a:schemeClr val="bg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79" name="Gruppierung 79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3" name="Oval 10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04" name="Rechteck 10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cfFunding</a:t>
                  </a:r>
                  <a:endParaRPr lang="de-DE" sz="14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80" name="Gruppierung 80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1" name="Oval 100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02" name="Rechteck 102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chemeClr val="bg1"/>
                      </a:solidFill>
                      <a:latin typeface="Arial Narrow"/>
                      <a:cs typeface="Arial Narrow"/>
                    </a:rPr>
                    <a:t>cfFacility</a:t>
                  </a:r>
                  <a:endParaRPr lang="de-DE" sz="1400" dirty="0">
                    <a:solidFill>
                      <a:schemeClr val="bg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81" name="Gruppierung 81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99" name="Oval 9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00" name="Rechteck 100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chemeClr val="bg1"/>
                      </a:solidFill>
                      <a:latin typeface="Arial Narrow"/>
                      <a:cs typeface="Arial Narrow"/>
                    </a:rPr>
                    <a:t>cfService</a:t>
                  </a:r>
                  <a:endParaRPr lang="de-DE" sz="1400" dirty="0">
                    <a:solidFill>
                      <a:schemeClr val="bg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82" name="Gruppierung 82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97" name="Oval 9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98" name="Rechteck 98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cfCitation</a:t>
                  </a:r>
                  <a:endParaRPr lang="de-DE" sz="14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83" name="Gruppierung 83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95" name="Oval 9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96" name="Rechteck 9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cfEvent</a:t>
                  </a:r>
                  <a:endParaRPr lang="de-DE" sz="14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sp>
            <p:nvSpPr>
              <p:cNvPr id="84" name="Rechteck 84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400" dirty="0" err="1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  <a:t>cfLanguage</a:t>
                </a:r>
                <a:endParaRPr lang="de-DE" sz="14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85" name="Rechteck 85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400" dirty="0" err="1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  <a:t>cfCurrency</a:t>
                </a:r>
                <a:endParaRPr lang="de-DE" sz="14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86" name="Rechteck 86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400" dirty="0" err="1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  <a:t>cfCountry</a:t>
                </a:r>
                <a:endParaRPr lang="de-DE" sz="14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87" name="Rechteck 87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400" dirty="0" err="1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  <a:t>cfCurriculum</a:t>
                </a:r>
                <a:r>
                  <a:rPr lang="de-DE" sz="1400" dirty="0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  <a:t/>
                </a:r>
                <a:br>
                  <a:rPr lang="de-DE" sz="1400" dirty="0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</a:br>
                <a:r>
                  <a:rPr lang="de-DE" sz="1400" dirty="0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  <a:t>Vitae</a:t>
                </a:r>
                <a:endParaRPr lang="de-DE" sz="14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88" name="Rechteck 88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400" dirty="0" err="1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  <a:t>cfPrize</a:t>
                </a:r>
                <a:endParaRPr lang="de-DE" sz="14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89" name="Rechteck 89"/>
              <p:cNvSpPr/>
              <p:nvPr/>
            </p:nvSpPr>
            <p:spPr>
              <a:xfrm>
                <a:off x="70557" y="1729095"/>
                <a:ext cx="1404277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400" dirty="0" err="1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  <a:t>cfQualification</a:t>
                </a:r>
                <a:endParaRPr lang="de-DE" sz="1400" dirty="0" smtClean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grpSp>
            <p:nvGrpSpPr>
              <p:cNvPr id="90" name="Gruppierung 90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93" name="Oval 9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94" name="Rechteck 9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cfGeographic</a:t>
                  </a:r>
                  <a:r>
                    <a:rPr lang="de-DE" sz="1400" dirty="0" smtClean="0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/>
                  </a:r>
                  <a:br>
                    <a:rPr lang="de-DE" sz="1400" dirty="0" smtClean="0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</a:br>
                  <a:r>
                    <a:rPr lang="de-DE" sz="1400" dirty="0" err="1" smtClean="0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BoundingBox</a:t>
                  </a:r>
                  <a:endParaRPr lang="de-DE" sz="14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sp>
            <p:nvSpPr>
              <p:cNvPr id="91" name="Rechteck 91"/>
              <p:cNvSpPr/>
              <p:nvPr/>
            </p:nvSpPr>
            <p:spPr>
              <a:xfrm>
                <a:off x="7509492" y="3465609"/>
                <a:ext cx="1553885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400" dirty="0" err="1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  <a:t>cfPostalAddress</a:t>
                </a:r>
                <a:endParaRPr lang="de-DE" sz="1400" dirty="0" smtClean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92" name="Rechteck 92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400" dirty="0" err="1" smtClean="0">
                    <a:solidFill>
                      <a:schemeClr val="tx1"/>
                    </a:solidFill>
                    <a:latin typeface="Arial Narrow"/>
                    <a:cs typeface="Arial Narrow"/>
                  </a:rPr>
                  <a:t>cfElectronicAddress</a:t>
                </a:r>
                <a:endParaRPr lang="de-DE" sz="1400" dirty="0" smtClean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38" name="Gruppierung 38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64" name="Gruppierung 64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74" name="Oval 7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75" name="Rechteck 75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cfPerson</a:t>
                  </a:r>
                  <a:endParaRPr lang="de-DE" sz="14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65" name="Gruppierung 65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72" name="Oval 71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73" name="Rechteck 73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cfProject</a:t>
                  </a:r>
                  <a:endParaRPr lang="de-DE" sz="1400" dirty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66" name="Gruppierung 66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70" name="Oval 69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71" name="Rechteck 7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cfOrganisation</a:t>
                  </a:r>
                  <a:endParaRPr lang="de-DE" sz="1400" dirty="0" smtClean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  <a:p>
                  <a:pPr algn="ctr"/>
                  <a:r>
                    <a:rPr lang="de-DE" sz="1400" dirty="0" smtClean="0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Unit</a:t>
                  </a:r>
                  <a:endParaRPr lang="de-DE" sz="1400" dirty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cxnSp>
            <p:nvCxnSpPr>
              <p:cNvPr id="67" name="Gewinkelte Verbindung 67"/>
              <p:cNvCxnSpPr>
                <a:stCxn id="75" idx="3"/>
                <a:endCxn id="71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Gewinkelte Verbindung 68"/>
              <p:cNvCxnSpPr>
                <a:stCxn id="75" idx="0"/>
                <a:endCxn id="73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Gewinkelte Verbindung 69"/>
              <p:cNvCxnSpPr>
                <a:stCxn id="71" idx="0"/>
                <a:endCxn id="73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Gewinkelte Verbindung 39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uppierung 40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52" name="Gruppierung 52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63" name="Rechteck 63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cfResultPatent</a:t>
                  </a:r>
                  <a:endParaRPr lang="de-DE" sz="14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53" name="Gruppierung 53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60" name="Oval 59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61" name="Rechteck 6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cfResult</a:t>
                  </a:r>
                  <a:r>
                    <a:rPr lang="de-DE" sz="1400" dirty="0" smtClean="0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/>
                  </a:r>
                  <a:br>
                    <a:rPr lang="de-DE" sz="1400" dirty="0" smtClean="0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</a:br>
                  <a:r>
                    <a:rPr lang="de-DE" sz="1400" dirty="0" err="1" smtClean="0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Publication</a:t>
                  </a:r>
                  <a:endParaRPr lang="de-DE" sz="1400" dirty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54" name="Gruppierung 54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58" name="Oval 57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59" name="Rechteck 59"/>
                <p:cNvSpPr/>
                <p:nvPr/>
              </p:nvSpPr>
              <p:spPr>
                <a:xfrm>
                  <a:off x="3305193" y="2366364"/>
                  <a:ext cx="1804586" cy="617441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cfResultProduct</a:t>
                  </a:r>
                  <a:endParaRPr lang="de-DE" sz="1400" dirty="0" smtClean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cxnSp>
            <p:nvCxnSpPr>
              <p:cNvPr id="55" name="Gewinkelte Verbindung 55"/>
              <p:cNvCxnSpPr>
                <a:stCxn id="59" idx="1"/>
                <a:endCxn id="63" idx="3"/>
              </p:cNvCxnSpPr>
              <p:nvPr/>
            </p:nvCxnSpPr>
            <p:spPr>
              <a:xfrm rot="10800000">
                <a:off x="3272171" y="2712906"/>
                <a:ext cx="2469435" cy="16919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Gewinkelte Verbindung 56"/>
              <p:cNvCxnSpPr>
                <a:stCxn id="61" idx="1"/>
                <a:endCxn id="63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Gewinkelte Verbindung 57"/>
              <p:cNvCxnSpPr>
                <a:stCxn id="59" idx="0"/>
                <a:endCxn id="61" idx="3"/>
              </p:cNvCxnSpPr>
              <p:nvPr/>
            </p:nvCxnSpPr>
            <p:spPr>
              <a:xfrm rot="16200000" flipV="1">
                <a:off x="5402469" y="1324623"/>
                <a:ext cx="785548" cy="1482911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uppierung 41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45" name="Gruppierung 45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50" name="Oval 49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51" name="Rechteck 51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rgbClr val="FFFFFF"/>
                      </a:solidFill>
                      <a:latin typeface="Arial Narrow"/>
                      <a:cs typeface="Arial Narrow"/>
                    </a:rPr>
                    <a:t>cfIndicator</a:t>
                  </a:r>
                  <a:endParaRPr lang="de-DE" sz="1400" dirty="0">
                    <a:solidFill>
                      <a:srgbClr val="FFFFFF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46" name="Gruppierung 46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48" name="Oval 47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49" name="Rechteck 49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 err="1" smtClean="0">
                      <a:solidFill>
                        <a:srgbClr val="FFFFFF"/>
                      </a:solidFill>
                      <a:latin typeface="Arial Narrow"/>
                      <a:cs typeface="Arial Narrow"/>
                    </a:rPr>
                    <a:t>cfMeasurement</a:t>
                  </a:r>
                  <a:endParaRPr lang="de-DE" sz="1400" dirty="0">
                    <a:solidFill>
                      <a:srgbClr val="FFFFFF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cxnSp>
            <p:nvCxnSpPr>
              <p:cNvPr id="47" name="Gewinkelte Verbindung 47"/>
              <p:cNvCxnSpPr>
                <a:stCxn id="51" idx="3"/>
                <a:endCxn id="49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Rechteck 42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 err="1" smtClean="0">
                  <a:solidFill>
                    <a:srgbClr val="000000"/>
                  </a:solidFill>
                  <a:latin typeface="Arial Narrow"/>
                  <a:cs typeface="Arial Narrow"/>
                </a:rPr>
                <a:t>cfFederated</a:t>
              </a:r>
              <a:r>
                <a:rPr lang="de-DE" sz="1400" dirty="0" smtClean="0">
                  <a:solidFill>
                    <a:srgbClr val="000000"/>
                  </a:solidFill>
                  <a:latin typeface="Arial Narrow"/>
                  <a:cs typeface="Arial Narrow"/>
                </a:rPr>
                <a:t> Identifier</a:t>
              </a:r>
              <a:endParaRPr lang="de-DE" sz="1400" dirty="0">
                <a:solidFill>
                  <a:srgbClr val="000000"/>
                </a:solidFill>
                <a:latin typeface="Arial Narrow"/>
                <a:cs typeface="Arial Narrow"/>
              </a:endParaRPr>
            </a:p>
          </p:txBody>
        </p:sp>
        <p:cxnSp>
          <p:nvCxnSpPr>
            <p:cNvPr id="43" name="Gewinkelte Verbindung 43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hteck 44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>
                <a:latin typeface="Arial Narrow"/>
                <a:cs typeface="Arial Narrow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860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CERIF: Many Perspectives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from any entity:</a:t>
            </a:r>
          </a:p>
          <a:p>
            <a:pPr lvl="1"/>
            <a:r>
              <a:rPr lang="en-US" dirty="0" smtClean="0"/>
              <a:t>Project – funding, consortium, project team, outputs</a:t>
            </a:r>
          </a:p>
          <a:p>
            <a:pPr lvl="1"/>
            <a:r>
              <a:rPr lang="en-US" dirty="0" smtClean="0"/>
              <a:t>Publication – authors, publisher, funding</a:t>
            </a:r>
          </a:p>
          <a:p>
            <a:pPr lvl="1"/>
            <a:r>
              <a:rPr lang="en-US" dirty="0" smtClean="0"/>
              <a:t>Research dataset – creator/contributor, origin project, publications that build upon it</a:t>
            </a:r>
          </a:p>
          <a:p>
            <a:pPr lvl="1"/>
            <a:r>
              <a:rPr lang="en-US" dirty="0" smtClean="0"/>
              <a:t>Person – outputs, datasets, projects, events, …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A mesh, a fully connected graph</a:t>
            </a:r>
          </a:p>
        </p:txBody>
      </p:sp>
    </p:spTree>
    <p:extLst>
      <p:ext uri="{BB962C8B-B14F-4D97-AF65-F5344CB8AC3E}">
        <p14:creationId xmlns:p14="http://schemas.microsoft.com/office/powerpoint/2010/main" val="1527150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CERIF: </a:t>
            </a:r>
            <a:r>
              <a:rPr lang="en-US" dirty="0" err="1" smtClean="0"/>
              <a:t>Multilinguality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free-text attribute is treated as:</a:t>
            </a:r>
          </a:p>
          <a:p>
            <a:pPr lvl="1"/>
            <a:r>
              <a:rPr lang="en-US" dirty="0" smtClean="0"/>
              <a:t>Possibly multi-valued</a:t>
            </a:r>
          </a:p>
          <a:p>
            <a:pPr lvl="1"/>
            <a:r>
              <a:rPr lang="en-US" dirty="0" smtClean="0"/>
              <a:t>Each value qualified with</a:t>
            </a:r>
          </a:p>
          <a:p>
            <a:pPr lvl="2"/>
            <a:r>
              <a:rPr lang="en-US" dirty="0" smtClean="0"/>
              <a:t>Language code</a:t>
            </a:r>
          </a:p>
          <a:p>
            <a:pPr lvl="2"/>
            <a:r>
              <a:rPr lang="en-US" dirty="0" smtClean="0"/>
              <a:t>Translation mode</a:t>
            </a:r>
          </a:p>
          <a:p>
            <a:pPr lvl="3"/>
            <a:r>
              <a:rPr lang="en-US" dirty="0" smtClean="0"/>
              <a:t>Original value</a:t>
            </a:r>
          </a:p>
          <a:p>
            <a:pPr lvl="3"/>
            <a:r>
              <a:rPr lang="en-US" dirty="0" smtClean="0"/>
              <a:t>Human translation</a:t>
            </a:r>
          </a:p>
          <a:p>
            <a:pPr lvl="3"/>
            <a:r>
              <a:rPr lang="en-US" dirty="0" smtClean="0"/>
              <a:t>Machine translation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01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CERIF: Interlinking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(Almost) any entity connected to any other entity</a:t>
            </a:r>
          </a:p>
          <a:p>
            <a:r>
              <a:rPr lang="en-US" dirty="0" smtClean="0"/>
              <a:t>Most entities connected to itself</a:t>
            </a:r>
          </a:p>
          <a:p>
            <a:pPr lvl="1"/>
            <a:r>
              <a:rPr lang="en-US" dirty="0" smtClean="0"/>
              <a:t>“is-part-of / has part”</a:t>
            </a:r>
          </a:p>
          <a:p>
            <a:pPr lvl="1"/>
            <a:r>
              <a:rPr lang="en-US" dirty="0" smtClean="0"/>
              <a:t>“builds upon / is used by”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264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CERIF: Record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Every relationship records the time interval </a:t>
            </a:r>
            <a:br>
              <a:rPr lang="en-US" dirty="0" smtClean="0"/>
            </a:br>
            <a:r>
              <a:rPr lang="en-US" dirty="0" smtClean="0"/>
              <a:t>in which it is/was/will be true</a:t>
            </a:r>
          </a:p>
          <a:p>
            <a:r>
              <a:rPr lang="en-US" dirty="0" smtClean="0"/>
              <a:t>Open ends represented by effective ±∞</a:t>
            </a:r>
            <a:endParaRPr lang="en-US" dirty="0"/>
          </a:p>
          <a:p>
            <a:r>
              <a:rPr lang="en-US" dirty="0" smtClean="0"/>
              <a:t>When something changes:</a:t>
            </a:r>
          </a:p>
          <a:p>
            <a:pPr lvl="1"/>
            <a:r>
              <a:rPr lang="en-US" dirty="0" smtClean="0"/>
              <a:t>the old relationship is not removed, only its end date is set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 new relationship is inserted, starting now</a:t>
            </a:r>
          </a:p>
          <a:p>
            <a:r>
              <a:rPr lang="en-US" dirty="0" smtClean="0"/>
              <a:t>Historic data accumulates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500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CERIF: Declared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Terms can be misleading</a:t>
            </a:r>
          </a:p>
          <a:p>
            <a:pPr lvl="1"/>
            <a:r>
              <a:rPr lang="en-US" dirty="0" smtClean="0"/>
              <a:t>Senior researcher vs. Research associate</a:t>
            </a:r>
          </a:p>
          <a:p>
            <a:r>
              <a:rPr lang="en-US" dirty="0" smtClean="0"/>
              <a:t>It’s the real meaning that matters</a:t>
            </a:r>
          </a:p>
          <a:p>
            <a:pPr lvl="1"/>
            <a:r>
              <a:rPr lang="en-US" dirty="0" smtClean="0"/>
              <a:t>Definition</a:t>
            </a:r>
          </a:p>
          <a:p>
            <a:pPr lvl="1"/>
            <a:r>
              <a:rPr lang="en-US" dirty="0" smtClean="0"/>
              <a:t>Description</a:t>
            </a:r>
          </a:p>
          <a:p>
            <a:pPr lvl="1"/>
            <a:r>
              <a:rPr lang="en-US" dirty="0" smtClean="0"/>
              <a:t>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73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Information Infrastructure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3038478"/>
            <a:ext cx="7662864" cy="29987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Discovery metadata</a:t>
            </a:r>
            <a:br>
              <a:rPr lang="en-US" dirty="0" smtClean="0"/>
            </a:br>
            <a:r>
              <a:rPr lang="en-US" i="1" dirty="0" smtClean="0"/>
              <a:t>generated from</a:t>
            </a:r>
          </a:p>
          <a:p>
            <a:pPr marL="0" indent="0" algn="ctr">
              <a:buNone/>
            </a:pPr>
            <a:r>
              <a:rPr lang="en-US" b="1" dirty="0"/>
              <a:t>CERIF</a:t>
            </a:r>
          </a:p>
          <a:p>
            <a:pPr marL="0" indent="0" algn="ctr">
              <a:buNone/>
            </a:pPr>
            <a:r>
              <a:rPr lang="en-US" i="1" dirty="0"/>
              <a:t>r</a:t>
            </a:r>
            <a:r>
              <a:rPr lang="en-US" i="1" dirty="0" smtClean="0"/>
              <a:t>eferences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Detailed (meta)data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1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5984</TotalTime>
  <Words>454</Words>
  <Application>Microsoft Macintosh PowerPoint</Application>
  <PresentationFormat>On-screen Show (4:3)</PresentationFormat>
  <Paragraphs>127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Genesis</vt:lpstr>
      <vt:lpstr>Contextual Metadata</vt:lpstr>
      <vt:lpstr>Research Metadata</vt:lpstr>
      <vt:lpstr>The Purpose of Metadata</vt:lpstr>
      <vt:lpstr>Common Grounds</vt:lpstr>
      <vt:lpstr>One Domain</vt:lpstr>
      <vt:lpstr>Consistency</vt:lpstr>
      <vt:lpstr>Common Metadata Format?</vt:lpstr>
      <vt:lpstr>Requirements</vt:lpstr>
      <vt:lpstr>… the answer</vt:lpstr>
      <vt:lpstr>CERIF: a concise history</vt:lpstr>
      <vt:lpstr>CERIF: Complete Coverage</vt:lpstr>
      <vt:lpstr>CERIF: Many Perspectives</vt:lpstr>
      <vt:lpstr>CERIF: Multilinguality</vt:lpstr>
      <vt:lpstr>CERIF: Interlinking </vt:lpstr>
      <vt:lpstr>CERIF: Record History</vt:lpstr>
      <vt:lpstr>CERIF: Declared Syntax</vt:lpstr>
      <vt:lpstr>Research Information Infrastructure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Contextual Metadata</dc:title>
  <dc:creator>Jan Dvorak</dc:creator>
  <cp:lastModifiedBy>Jan Dvorak</cp:lastModifiedBy>
  <cp:revision>219</cp:revision>
  <dcterms:created xsi:type="dcterms:W3CDTF">2013-09-05T07:20:35Z</dcterms:created>
  <dcterms:modified xsi:type="dcterms:W3CDTF">2013-09-09T11:05:14Z</dcterms:modified>
</cp:coreProperties>
</file>