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304" r:id="rId6"/>
    <p:sldId id="294" r:id="rId7"/>
    <p:sldId id="264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68" r:id="rId16"/>
    <p:sldId id="269" r:id="rId17"/>
    <p:sldId id="310" r:id="rId18"/>
    <p:sldId id="289" r:id="rId19"/>
    <p:sldId id="290" r:id="rId20"/>
    <p:sldId id="291" r:id="rId21"/>
    <p:sldId id="295" r:id="rId22"/>
    <p:sldId id="270" r:id="rId23"/>
    <p:sldId id="273" r:id="rId24"/>
    <p:sldId id="279" r:id="rId25"/>
    <p:sldId id="280" r:id="rId26"/>
    <p:sldId id="320" r:id="rId27"/>
    <p:sldId id="292" r:id="rId28"/>
    <p:sldId id="293" r:id="rId29"/>
    <p:sldId id="306" r:id="rId30"/>
    <p:sldId id="296" r:id="rId31"/>
    <p:sldId id="297" r:id="rId32"/>
    <p:sldId id="299" r:id="rId33"/>
    <p:sldId id="321" r:id="rId34"/>
    <p:sldId id="316" r:id="rId35"/>
    <p:sldId id="300" r:id="rId36"/>
    <p:sldId id="301" r:id="rId37"/>
    <p:sldId id="315" r:id="rId38"/>
    <p:sldId id="307" r:id="rId39"/>
    <p:sldId id="308" r:id="rId40"/>
    <p:sldId id="302" r:id="rId41"/>
    <p:sldId id="309" r:id="rId42"/>
    <p:sldId id="322" r:id="rId43"/>
    <p:sldId id="319" r:id="rId44"/>
    <p:sldId id="311" r:id="rId45"/>
    <p:sldId id="312" r:id="rId46"/>
    <p:sldId id="298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94" autoAdjust="0"/>
    <p:restoredTop sz="94660"/>
  </p:normalViewPr>
  <p:slideViewPr>
    <p:cSldViewPr showGuides="1">
      <p:cViewPr>
        <p:scale>
          <a:sx n="63" d="100"/>
          <a:sy n="63" d="100"/>
        </p:scale>
        <p:origin x="-3080" y="-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2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6CD29-52F6-4E91-A47B-D30400A90E21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27B77-3795-4442-94FF-DF1C809F122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045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234354-0A31-43CE-A647-CA8FFB8AA1BD}" type="slidenum">
              <a:rPr lang="en-US" altLang="en-US"/>
              <a:pPr/>
              <a:t>25</a:t>
            </a:fld>
            <a:endParaRPr lang="en-US" altLang="en-US" dirty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98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1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41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42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97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54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57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46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0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20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39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0066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D42A0-55C3-47EC-9B17-66F1FEC6CD4D}" type="datetimeFigureOut">
              <a:rPr lang="en-GB" smtClean="0"/>
              <a:t>18-11-14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B4FA8-A52C-460C-A204-AE9A7CAC1F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1413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tp://ftp.cordis.europa.eu/pub/cerif/docs/cerif1991.htm" TargetMode="External"/><Relationship Id="rId3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Towards a European Research Information Infrastructure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Keith G Jeffery</a:t>
            </a:r>
          </a:p>
          <a:p>
            <a:r>
              <a:rPr lang="en-GB" dirty="0" smtClean="0"/>
              <a:t>Honorary President of euroCRIS</a:t>
            </a:r>
            <a:endParaRPr lang="en-GB" dirty="0"/>
          </a:p>
        </p:txBody>
      </p:sp>
      <p:pic>
        <p:nvPicPr>
          <p:cNvPr id="4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938"/>
            <a:ext cx="208915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26967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What?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Learning from the past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When?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58163934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From European Union</a:t>
            </a:r>
          </a:p>
          <a:p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progress of science and technology is crucial:</a:t>
            </a:r>
          </a:p>
          <a:p>
            <a:pPr lvl="1"/>
            <a:r>
              <a:rPr lang="en-GB" dirty="0"/>
              <a:t>To help European companies innovate and stay competitive</a:t>
            </a:r>
          </a:p>
          <a:p>
            <a:pPr lvl="1"/>
            <a:r>
              <a:rPr lang="en-GB" dirty="0"/>
              <a:t>To create more and better jobs in Europe</a:t>
            </a:r>
          </a:p>
          <a:p>
            <a:pPr lvl="1"/>
            <a:r>
              <a:rPr lang="en-GB" dirty="0"/>
              <a:t>And to keep improving the European way of </a:t>
            </a:r>
            <a:r>
              <a:rPr lang="en-GB" dirty="0" smtClean="0"/>
              <a:t>life</a:t>
            </a:r>
          </a:p>
          <a:p>
            <a:endParaRPr lang="en-GB" dirty="0"/>
          </a:p>
          <a:p>
            <a:r>
              <a:rPr lang="en-GB" dirty="0" smtClean="0"/>
              <a:t>investment </a:t>
            </a:r>
            <a:r>
              <a:rPr lang="en-GB" dirty="0"/>
              <a:t>in research should increase in Europe. At present, less than 2% of Europe's wealth (GDP) is devoted to research, which compares poorly with 2.5% in the USA and more than 3% in Japan.</a:t>
            </a:r>
          </a:p>
          <a:p>
            <a:endParaRPr lang="en-GB" b="1" dirty="0" smtClean="0"/>
          </a:p>
          <a:p>
            <a:r>
              <a:rPr lang="en-GB" b="1" dirty="0" smtClean="0">
                <a:solidFill>
                  <a:srgbClr val="FFFF00"/>
                </a:solidFill>
              </a:rPr>
              <a:t>Our </a:t>
            </a:r>
            <a:r>
              <a:rPr lang="en-GB" b="1" dirty="0">
                <a:solidFill>
                  <a:srgbClr val="FFFF00"/>
                </a:solidFill>
              </a:rPr>
              <a:t>goal is to approach 3% of GDP for research</a:t>
            </a:r>
            <a:r>
              <a:rPr lang="en-GB" dirty="0"/>
              <a:t>. This is an important part of the so-called </a:t>
            </a:r>
            <a:r>
              <a:rPr lang="en-GB" dirty="0" smtClean="0"/>
              <a:t>Lisbon Strategy.  However</a:t>
            </a:r>
            <a:r>
              <a:rPr lang="en-GB" dirty="0"/>
              <a:t>, since the 3% goal was set in 2002, </a:t>
            </a:r>
            <a:r>
              <a:rPr lang="en-GB" b="1" dirty="0"/>
              <a:t>progress has remained too slow</a:t>
            </a:r>
            <a:r>
              <a:rPr lang="en-GB" dirty="0"/>
              <a:t>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</a:t>
              </a:fld>
              <a:endParaRPr lang="en-GB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744" y="404664"/>
            <a:ext cx="2590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827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 smtClean="0"/>
              <a:t>R&amp;D as % of GDP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908721"/>
            <a:ext cx="6623940" cy="546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791643" y="4899114"/>
            <a:ext cx="1080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2014 Global Funding Forecast: Battelle</a:t>
            </a:r>
            <a:endParaRPr lang="en-GB" dirty="0"/>
          </a:p>
        </p:txBody>
      </p:sp>
      <p:sp>
        <p:nvSpPr>
          <p:cNvPr id="6" name="Up Arrow 5"/>
          <p:cNvSpPr/>
          <p:nvPr/>
        </p:nvSpPr>
        <p:spPr>
          <a:xfrm>
            <a:off x="5562110" y="5949280"/>
            <a:ext cx="108012" cy="21602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8" name="TextBox 7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25517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 : To Conclude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03032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We need in Europe</a:t>
            </a:r>
          </a:p>
          <a:p>
            <a:pPr lvl="1"/>
            <a:r>
              <a:rPr lang="en-GB" dirty="0" smtClean="0"/>
              <a:t>To increase research funding as % of GDP (excusing Finland &amp; Sweden);</a:t>
            </a:r>
          </a:p>
          <a:p>
            <a:pPr lvl="1"/>
            <a:r>
              <a:rPr lang="en-GB" dirty="0" smtClean="0"/>
              <a:t>We need to increase productivity</a:t>
            </a:r>
          </a:p>
          <a:p>
            <a:pPr lvl="2"/>
            <a:r>
              <a:rPr lang="en-GB" dirty="0" smtClean="0"/>
              <a:t>Getting more (output)  for less (than optimal funding)</a:t>
            </a:r>
          </a:p>
          <a:p>
            <a:pPr lvl="2"/>
            <a:r>
              <a:rPr lang="en-GB" dirty="0" smtClean="0"/>
              <a:t>Driving from research to impact on society (economic and well-being)</a:t>
            </a:r>
          </a:p>
          <a:p>
            <a:pPr lvl="3"/>
            <a:r>
              <a:rPr lang="en-GB" dirty="0" smtClean="0"/>
              <a:t>The open agenda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 need to </a:t>
            </a:r>
            <a:r>
              <a:rPr lang="en-GB" b="1" dirty="0" smtClean="0">
                <a:solidFill>
                  <a:srgbClr val="FFFF00"/>
                </a:solidFill>
                <a:sym typeface="Wingdings" panose="05000000000000000000" pitchFamily="2" charset="2"/>
              </a:rPr>
              <a:t>manage</a:t>
            </a:r>
            <a:r>
              <a:rPr lang="en-GB" dirty="0" smtClean="0">
                <a:sym typeface="Wingdings" panose="05000000000000000000" pitchFamily="2" charset="2"/>
              </a:rPr>
              <a:t> research among all stakeholders</a:t>
            </a:r>
          </a:p>
          <a:p>
            <a:pPr lvl="2"/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5</a:t>
              </a:fld>
              <a:endParaRPr lang="en-GB" dirty="0"/>
            </a:p>
          </p:txBody>
        </p:sp>
      </p:grp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4290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715" y="1905000"/>
            <a:ext cx="1905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12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Why?</a:t>
            </a:r>
          </a:p>
          <a:p>
            <a:r>
              <a:rPr lang="en-GB" dirty="0" smtClean="0"/>
              <a:t>What?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Learning from the past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When?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6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6497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r>
              <a:rPr lang="en-GB" sz="3600" dirty="0" smtClean="0"/>
              <a:t>To satisfy the user requirements</a:t>
            </a:r>
          </a:p>
          <a:p>
            <a:r>
              <a:rPr lang="en-GB" sz="3600" dirty="0" smtClean="0"/>
              <a:t>Using the information about R&amp;D</a:t>
            </a:r>
          </a:p>
          <a:p>
            <a:r>
              <a:rPr lang="en-GB" sz="3600" dirty="0" smtClean="0"/>
              <a:t>Implies</a:t>
            </a:r>
          </a:p>
          <a:p>
            <a:pPr lvl="1"/>
            <a:r>
              <a:rPr lang="en-GB" sz="3100" dirty="0" smtClean="0"/>
              <a:t>High quality, current data</a:t>
            </a:r>
          </a:p>
          <a:p>
            <a:pPr lvl="2"/>
            <a:r>
              <a:rPr lang="en-GB" dirty="0" smtClean="0"/>
              <a:t>Formal syntax, declared semantics</a:t>
            </a:r>
          </a:p>
          <a:p>
            <a:pPr lvl="2"/>
            <a:r>
              <a:rPr lang="en-GB" dirty="0" smtClean="0"/>
              <a:t>Integrity</a:t>
            </a:r>
          </a:p>
          <a:p>
            <a:pPr lvl="2"/>
            <a:r>
              <a:rPr lang="en-GB" dirty="0" smtClean="0"/>
              <a:t>Temporal</a:t>
            </a:r>
          </a:p>
          <a:p>
            <a:pPr lvl="1"/>
            <a:r>
              <a:rPr lang="en-GB" sz="3100" dirty="0" smtClean="0"/>
              <a:t>Data management tools</a:t>
            </a:r>
          </a:p>
          <a:p>
            <a:pPr lvl="1"/>
            <a:r>
              <a:rPr lang="en-GB" sz="3100" dirty="0" smtClean="0"/>
              <a:t>Data analysis / visualisation tools</a:t>
            </a:r>
          </a:p>
          <a:p>
            <a:pPr lvl="1"/>
            <a:r>
              <a:rPr lang="en-GB" sz="3100" dirty="0" smtClean="0"/>
              <a:t>Integration with institutional systems (publications, datasets, project, finance, HR, web..)</a:t>
            </a:r>
          </a:p>
          <a:p>
            <a:r>
              <a:rPr lang="en-GB" sz="3600" dirty="0" smtClean="0">
                <a:solidFill>
                  <a:srgbClr val="FFFF00"/>
                </a:solidFill>
              </a:rPr>
              <a:t>But also integrated with e-Research VRE (Virtual Research Environment) for the researcher</a:t>
            </a:r>
            <a:endParaRPr lang="en-GB" sz="3600" dirty="0">
              <a:solidFill>
                <a:srgbClr val="FFFF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7</a:t>
              </a:fld>
              <a:endParaRPr lang="en-GB" dirty="0"/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263" y="1517424"/>
            <a:ext cx="1905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85" y="2924944"/>
            <a:ext cx="1687813" cy="169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938"/>
            <a:ext cx="208915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62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1 (1)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38250"/>
            <a:ext cx="4038600" cy="4887913"/>
          </a:xfrm>
        </p:spPr>
        <p:txBody>
          <a:bodyPr>
            <a:normAutofit fontScale="92500" lnSpcReduction="10000"/>
          </a:bodyPr>
          <a:lstStyle/>
          <a:p>
            <a:r>
              <a:rPr lang="en-GB" sz="2200" dirty="0"/>
              <a:t>A policymaker wishes to compare publicly funded research in geoscience in UK with that </a:t>
            </a:r>
            <a:r>
              <a:rPr lang="en-GB" sz="2200" dirty="0" smtClean="0"/>
              <a:t>in </a:t>
            </a:r>
            <a:r>
              <a:rPr lang="en-GB" sz="2200" dirty="0"/>
              <a:t>Germany</a:t>
            </a:r>
          </a:p>
          <a:p>
            <a:r>
              <a:rPr lang="en-GB" sz="2200" dirty="0"/>
              <a:t>She accesses the local (institutional) CRIS portal which interacts intelligently to provide  authentication / authorisation for the </a:t>
            </a:r>
            <a:r>
              <a:rPr lang="en-GB" sz="2200" dirty="0" smtClean="0"/>
              <a:t>request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1900" dirty="0"/>
              <a:t>public funding, number of researchers, number of funded projects, value of funded projects, number of peer-reviewed publications, number of patents, licence value of patents,  number of spin-outs, capitalised value of spin-outs for years 1984-2014</a:t>
            </a: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952999" y="2743200"/>
            <a:ext cx="192405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Institutional CRIS Portal</a:t>
            </a:r>
            <a:endParaRPr lang="en-GB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7391400" y="2647950"/>
            <a:ext cx="1057275" cy="876300"/>
          </a:xfrm>
          <a:prstGeom prst="flowChartMagneticDisk">
            <a:avLst/>
          </a:prstGeom>
          <a:solidFill>
            <a:srgbClr val="CC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CERIF Catalog</a:t>
            </a:r>
            <a:endParaRPr lang="en-GB" dirty="0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6877049" y="3086100"/>
            <a:ext cx="514351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Keith\AppData\Local\Microsoft\Windows\Temporary Internet Files\Content.IE5\QJ7Q0VZJ\MP90044852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45" y="1417638"/>
            <a:ext cx="1594757" cy="10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>
            <a:endCxn id="7" idx="0"/>
          </p:cNvCxnSpPr>
          <p:nvPr/>
        </p:nvCxnSpPr>
        <p:spPr>
          <a:xfrm>
            <a:off x="5915023" y="2480809"/>
            <a:ext cx="1" cy="2623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Callout 10"/>
          <p:cNvSpPr/>
          <p:nvPr/>
        </p:nvSpPr>
        <p:spPr>
          <a:xfrm>
            <a:off x="6398077" y="548681"/>
            <a:ext cx="2050598" cy="868958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I want…</a:t>
            </a:r>
            <a:endParaRPr lang="en-GB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13" name="TextBox 12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8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39907849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1 (2)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38250"/>
            <a:ext cx="4038600" cy="4887913"/>
          </a:xfrm>
        </p:spPr>
        <p:txBody>
          <a:bodyPr>
            <a:normAutofit lnSpcReduction="10000"/>
          </a:bodyPr>
          <a:lstStyle/>
          <a:p>
            <a:r>
              <a:rPr lang="en-GB" sz="2200" dirty="0"/>
              <a:t>The portal assembles from the CERIF-CRIS globally mirrored metadata on:</a:t>
            </a:r>
          </a:p>
          <a:p>
            <a:pPr lvl="1"/>
            <a:r>
              <a:rPr lang="en-GB" sz="1900" dirty="0"/>
              <a:t>Relevant datasets, location, quality and relevance legalistics, financials</a:t>
            </a:r>
          </a:p>
          <a:p>
            <a:pPr lvl="1"/>
            <a:r>
              <a:rPr lang="en-GB" sz="1900" dirty="0"/>
              <a:t>Relevant software, location, quality and relevance, legalistics, financials</a:t>
            </a:r>
          </a:p>
          <a:p>
            <a:pPr lvl="1"/>
            <a:r>
              <a:rPr lang="en-GB" sz="1900" dirty="0"/>
              <a:t>Relevant resources (computers, data storage, detectors), location, quality and relevance, legalistics, financials</a:t>
            </a:r>
          </a:p>
          <a:p>
            <a:r>
              <a:rPr lang="en-GB" sz="2200" dirty="0" smtClean="0"/>
              <a:t>And </a:t>
            </a:r>
            <a:r>
              <a:rPr lang="en-GB" sz="2200" dirty="0"/>
              <a:t>creates a proposed deployment script with distributed parallelism</a:t>
            </a: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952999" y="2743200"/>
            <a:ext cx="192405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Institutional CRIS Portal</a:t>
            </a:r>
          </a:p>
        </p:txBody>
      </p:sp>
      <p:sp>
        <p:nvSpPr>
          <p:cNvPr id="8" name="Flowchart: Magnetic Disk 7"/>
          <p:cNvSpPr/>
          <p:nvPr/>
        </p:nvSpPr>
        <p:spPr>
          <a:xfrm>
            <a:off x="7391400" y="2647950"/>
            <a:ext cx="1057275" cy="876300"/>
          </a:xfrm>
          <a:prstGeom prst="flowChartMagneticDisk">
            <a:avLst/>
          </a:prstGeom>
          <a:solidFill>
            <a:srgbClr val="CC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CERIF Catalog</a:t>
            </a:r>
            <a:endParaRPr lang="en-GB" dirty="0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6877049" y="3086100"/>
            <a:ext cx="514351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140297" y="3771900"/>
            <a:ext cx="2990853" cy="1543050"/>
            <a:chOff x="5140297" y="3771900"/>
            <a:chExt cx="2990853" cy="1543050"/>
          </a:xfrm>
        </p:grpSpPr>
        <p:sp>
          <p:nvSpPr>
            <p:cNvPr id="2" name="Rounded Rectangle 1"/>
            <p:cNvSpPr/>
            <p:nvPr/>
          </p:nvSpPr>
          <p:spPr>
            <a:xfrm>
              <a:off x="5768948" y="377190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140297" y="434340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921348" y="434340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721448" y="434340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502499" y="489585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762749" y="489585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9" name="Straight Connector 8"/>
            <p:cNvCxnSpPr>
              <a:stCxn id="2" idx="2"/>
            </p:cNvCxnSpPr>
            <p:nvPr/>
          </p:nvCxnSpPr>
          <p:spPr>
            <a:xfrm flipH="1">
              <a:off x="5454622" y="4191000"/>
              <a:ext cx="628652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" idx="2"/>
              <a:endCxn id="12" idx="0"/>
            </p:cNvCxnSpPr>
            <p:nvPr/>
          </p:nvCxnSpPr>
          <p:spPr>
            <a:xfrm>
              <a:off x="6083274" y="4191000"/>
              <a:ext cx="15240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397599" y="4191000"/>
              <a:ext cx="47945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3" idx="2"/>
            </p:cNvCxnSpPr>
            <p:nvPr/>
          </p:nvCxnSpPr>
          <p:spPr>
            <a:xfrm>
              <a:off x="7035774" y="4762500"/>
              <a:ext cx="41300" cy="133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14" idx="0"/>
            </p:cNvCxnSpPr>
            <p:nvPr/>
          </p:nvCxnSpPr>
          <p:spPr>
            <a:xfrm>
              <a:off x="7350099" y="4762500"/>
              <a:ext cx="466726" cy="133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Arrow Connector 24"/>
          <p:cNvCxnSpPr/>
          <p:nvPr/>
        </p:nvCxnSpPr>
        <p:spPr>
          <a:xfrm>
            <a:off x="6083273" y="3524250"/>
            <a:ext cx="0" cy="24765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C:\Users\Keith\AppData\Local\Microsoft\Windows\Temporary Internet Files\Content.IE5\QJ7Q0VZJ\MP90044852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45" y="1417638"/>
            <a:ext cx="1594757" cy="10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Arrow Connector 23"/>
          <p:cNvCxnSpPr/>
          <p:nvPr/>
        </p:nvCxnSpPr>
        <p:spPr>
          <a:xfrm>
            <a:off x="5915023" y="2480809"/>
            <a:ext cx="1" cy="2623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Callout 26"/>
          <p:cNvSpPr/>
          <p:nvPr/>
        </p:nvSpPr>
        <p:spPr>
          <a:xfrm>
            <a:off x="6398077" y="404665"/>
            <a:ext cx="2134363" cy="1012974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It’s working…</a:t>
            </a:r>
            <a:endParaRPr lang="en-GB" sz="2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28" name="TextBox 27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9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38521500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1 (3)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38250"/>
            <a:ext cx="4038600" cy="4887913"/>
          </a:xfrm>
        </p:spPr>
        <p:txBody>
          <a:bodyPr/>
          <a:lstStyle/>
          <a:p>
            <a:r>
              <a:rPr lang="en-GB" sz="2000" dirty="0"/>
              <a:t>The portal confirms with the end-user that the assembled proposed workflowed deployment is correct</a:t>
            </a:r>
          </a:p>
          <a:p>
            <a:pPr lvl="1"/>
            <a:r>
              <a:rPr lang="en-GB" sz="1800" dirty="0"/>
              <a:t>Appropriate assembled resources (relevance, quality</a:t>
            </a:r>
            <a:r>
              <a:rPr lang="en-GB" sz="2000" dirty="0" smtClean="0"/>
              <a:t>)</a:t>
            </a:r>
            <a:endParaRPr lang="en-GB" sz="2000" dirty="0"/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952999" y="2743200"/>
            <a:ext cx="192405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Institutional CRIS Portal</a:t>
            </a:r>
          </a:p>
        </p:txBody>
      </p:sp>
      <p:sp>
        <p:nvSpPr>
          <p:cNvPr id="8" name="Flowchart: Magnetic Disk 7"/>
          <p:cNvSpPr/>
          <p:nvPr/>
        </p:nvSpPr>
        <p:spPr>
          <a:xfrm>
            <a:off x="7391400" y="2647950"/>
            <a:ext cx="1057275" cy="876300"/>
          </a:xfrm>
          <a:prstGeom prst="flowChartMagneticDisk">
            <a:avLst/>
          </a:prstGeom>
          <a:solidFill>
            <a:srgbClr val="CC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CERIF Catalog</a:t>
            </a:r>
            <a:endParaRPr lang="en-GB" dirty="0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6877049" y="3086100"/>
            <a:ext cx="514351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5768948" y="37719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5140297" y="43434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5921348" y="43434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6721448" y="43434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7502499" y="489585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6762749" y="489585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/>
          <p:cNvCxnSpPr>
            <a:stCxn id="2" idx="2"/>
          </p:cNvCxnSpPr>
          <p:nvPr/>
        </p:nvCxnSpPr>
        <p:spPr>
          <a:xfrm flipH="1">
            <a:off x="5454622" y="4191000"/>
            <a:ext cx="628652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" idx="2"/>
            <a:endCxn id="12" idx="0"/>
          </p:cNvCxnSpPr>
          <p:nvPr/>
        </p:nvCxnSpPr>
        <p:spPr>
          <a:xfrm>
            <a:off x="6083274" y="4191000"/>
            <a:ext cx="1524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97599" y="4191000"/>
            <a:ext cx="47945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2"/>
          </p:cNvCxnSpPr>
          <p:nvPr/>
        </p:nvCxnSpPr>
        <p:spPr>
          <a:xfrm>
            <a:off x="7035774" y="4762500"/>
            <a:ext cx="41300" cy="133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4" idx="0"/>
          </p:cNvCxnSpPr>
          <p:nvPr/>
        </p:nvCxnSpPr>
        <p:spPr>
          <a:xfrm>
            <a:off x="7350099" y="4762500"/>
            <a:ext cx="466726" cy="133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083273" y="3524250"/>
            <a:ext cx="0" cy="24765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C:\Users\Keith\AppData\Local\Microsoft\Windows\Temporary Internet Files\Content.IE5\QJ7Q0VZJ\MP90044852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45" y="1417638"/>
            <a:ext cx="1594757" cy="10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Arrow Connector 23"/>
          <p:cNvCxnSpPr/>
          <p:nvPr/>
        </p:nvCxnSpPr>
        <p:spPr>
          <a:xfrm>
            <a:off x="5915023" y="2480809"/>
            <a:ext cx="1" cy="2623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Callout 2"/>
          <p:cNvSpPr/>
          <p:nvPr/>
        </p:nvSpPr>
        <p:spPr>
          <a:xfrm>
            <a:off x="6398077" y="404665"/>
            <a:ext cx="1733073" cy="1012974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OK</a:t>
            </a:r>
            <a:endParaRPr lang="en-GB" sz="28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27" name="TextBox 26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10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2567455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1 (4)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104900"/>
            <a:ext cx="4038600" cy="502126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</a:t>
            </a:r>
            <a:r>
              <a:rPr lang="en-GB" dirty="0"/>
              <a:t>portal then</a:t>
            </a:r>
          </a:p>
          <a:p>
            <a:pPr lvl="1"/>
            <a:r>
              <a:rPr lang="en-GB" dirty="0"/>
              <a:t>Sets up a screen graph of the workflow for the end-user (to keep track of processing)</a:t>
            </a:r>
          </a:p>
          <a:p>
            <a:pPr lvl="1"/>
            <a:r>
              <a:rPr lang="en-GB" dirty="0"/>
              <a:t>Dispatches selection software to each CRIS with appropriate datasets to send results to analytical node</a:t>
            </a:r>
          </a:p>
          <a:p>
            <a:pPr lvl="1"/>
            <a:r>
              <a:rPr lang="en-GB" dirty="0"/>
              <a:t>Dispatches  analytical software to appropriate analytical node ready for processing</a:t>
            </a:r>
            <a:r>
              <a:rPr lang="en-GB" dirty="0" smtClean="0"/>
              <a:t>;</a:t>
            </a:r>
            <a:r>
              <a:rPr lang="en-GB" sz="2000" dirty="0" smtClean="0"/>
              <a:t>)</a:t>
            </a:r>
            <a:endParaRPr lang="en-GB" sz="2000" dirty="0"/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071528" y="2705454"/>
            <a:ext cx="192405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Institutional CRIS Portal</a:t>
            </a:r>
          </a:p>
        </p:txBody>
      </p:sp>
      <p:sp>
        <p:nvSpPr>
          <p:cNvPr id="8" name="Flowchart: Magnetic Disk 7"/>
          <p:cNvSpPr/>
          <p:nvPr/>
        </p:nvSpPr>
        <p:spPr>
          <a:xfrm>
            <a:off x="7509929" y="2610204"/>
            <a:ext cx="1057275" cy="876300"/>
          </a:xfrm>
          <a:prstGeom prst="flowChartMagneticDisk">
            <a:avLst/>
          </a:prstGeom>
          <a:solidFill>
            <a:srgbClr val="CC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CERIF Catalog</a:t>
            </a:r>
            <a:endParaRPr lang="en-GB" dirty="0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6995578" y="3048354"/>
            <a:ext cx="514351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5887477" y="3734154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5258826" y="4305654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6039877" y="4305654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6721448" y="4305654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7502499" y="489585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6762749" y="4858104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/>
          <p:cNvCxnSpPr>
            <a:stCxn id="2" idx="2"/>
          </p:cNvCxnSpPr>
          <p:nvPr/>
        </p:nvCxnSpPr>
        <p:spPr>
          <a:xfrm flipH="1">
            <a:off x="5573151" y="4153254"/>
            <a:ext cx="628652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" idx="2"/>
            <a:endCxn id="12" idx="0"/>
          </p:cNvCxnSpPr>
          <p:nvPr/>
        </p:nvCxnSpPr>
        <p:spPr>
          <a:xfrm>
            <a:off x="6201803" y="4153254"/>
            <a:ext cx="1524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97599" y="4191000"/>
            <a:ext cx="47945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2"/>
          </p:cNvCxnSpPr>
          <p:nvPr/>
        </p:nvCxnSpPr>
        <p:spPr>
          <a:xfrm>
            <a:off x="7035774" y="4724754"/>
            <a:ext cx="41300" cy="13335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4" idx="0"/>
          </p:cNvCxnSpPr>
          <p:nvPr/>
        </p:nvCxnSpPr>
        <p:spPr>
          <a:xfrm>
            <a:off x="7350099" y="4762500"/>
            <a:ext cx="466726" cy="13335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201802" y="3486504"/>
            <a:ext cx="0" cy="24765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952999" y="5734050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CRIS</a:t>
            </a:r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5946800" y="5734050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2539" y="5734050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01603" y="5716696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cxnSp>
        <p:nvCxnSpPr>
          <p:cNvPr id="18" name="Straight Arrow Connector 17"/>
          <p:cNvCxnSpPr>
            <a:stCxn id="11" idx="2"/>
          </p:cNvCxnSpPr>
          <p:nvPr/>
        </p:nvCxnSpPr>
        <p:spPr>
          <a:xfrm flipH="1">
            <a:off x="5258826" y="4724754"/>
            <a:ext cx="314326" cy="9715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235674" y="4762500"/>
            <a:ext cx="70061" cy="93072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27" idx="0"/>
          </p:cNvCxnSpPr>
          <p:nvPr/>
        </p:nvCxnSpPr>
        <p:spPr>
          <a:xfrm>
            <a:off x="8066945" y="5176834"/>
            <a:ext cx="242633" cy="5398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6" idx="0"/>
          </p:cNvCxnSpPr>
          <p:nvPr/>
        </p:nvCxnSpPr>
        <p:spPr>
          <a:xfrm>
            <a:off x="7287934" y="5248275"/>
            <a:ext cx="92580" cy="4857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6423408" y="4721679"/>
            <a:ext cx="314326" cy="9715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454623" y="4191000"/>
            <a:ext cx="513694" cy="15430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C:\Users\Keith\AppData\Local\Microsoft\Windows\Temporary Internet Files\Content.IE5\QJ7Q0VZJ\MP90044852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74" y="1379892"/>
            <a:ext cx="1594757" cy="10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Arrow Connector 38"/>
          <p:cNvCxnSpPr/>
          <p:nvPr/>
        </p:nvCxnSpPr>
        <p:spPr>
          <a:xfrm>
            <a:off x="6033552" y="2443063"/>
            <a:ext cx="1" cy="2623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Callout 31"/>
          <p:cNvSpPr/>
          <p:nvPr/>
        </p:nvSpPr>
        <p:spPr>
          <a:xfrm>
            <a:off x="6398076" y="332657"/>
            <a:ext cx="2319475" cy="1267544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It’s preparing it…</a:t>
            </a:r>
            <a:endParaRPr lang="en-GB" sz="2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179388" y="6300906"/>
            <a:ext cx="8785100" cy="369332"/>
            <a:chOff x="179388" y="6309320"/>
            <a:chExt cx="8785100" cy="369332"/>
          </a:xfrm>
        </p:grpSpPr>
        <p:sp>
          <p:nvSpPr>
            <p:cNvPr id="35" name="TextBox 3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11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36183887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1 (5)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104900"/>
            <a:ext cx="4038600" cy="5021263"/>
          </a:xfrm>
        </p:spPr>
        <p:txBody>
          <a:bodyPr/>
          <a:lstStyle/>
          <a:p>
            <a:r>
              <a:rPr lang="en-GB" dirty="0" smtClean="0"/>
              <a:t>The portal</a:t>
            </a:r>
          </a:p>
          <a:p>
            <a:pPr lvl="1"/>
            <a:r>
              <a:rPr lang="en-GB" dirty="0" smtClean="0"/>
              <a:t>Initiates </a:t>
            </a:r>
            <a:r>
              <a:rPr lang="en-GB" dirty="0"/>
              <a:t>the execution on analytical node when selected datasets assembled there;</a:t>
            </a:r>
          </a:p>
          <a:p>
            <a:pPr marL="457200" lvl="1" indent="0">
              <a:buNone/>
            </a:pPr>
            <a:endParaRPr lang="en-GB" sz="2000" dirty="0"/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cxnSp>
        <p:nvCxnSpPr>
          <p:cNvPr id="21" name="Straight Connector 20"/>
          <p:cNvCxnSpPr>
            <a:stCxn id="13" idx="2"/>
          </p:cNvCxnSpPr>
          <p:nvPr/>
        </p:nvCxnSpPr>
        <p:spPr>
          <a:xfrm>
            <a:off x="7035774" y="4829175"/>
            <a:ext cx="41300" cy="133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4952999" y="1484313"/>
            <a:ext cx="3781027" cy="4672330"/>
            <a:chOff x="4952999" y="1484313"/>
            <a:chExt cx="3781027" cy="4672330"/>
          </a:xfrm>
        </p:grpSpPr>
        <p:sp>
          <p:nvSpPr>
            <p:cNvPr id="7" name="Rectangle 6"/>
            <p:cNvSpPr/>
            <p:nvPr/>
          </p:nvSpPr>
          <p:spPr>
            <a:xfrm>
              <a:off x="4952999" y="2809875"/>
              <a:ext cx="1924050" cy="6858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Institutional CRIS Portal</a:t>
              </a:r>
            </a:p>
          </p:txBody>
        </p:sp>
        <p:sp>
          <p:nvSpPr>
            <p:cNvPr id="8" name="Flowchart: Magnetic Disk 7"/>
            <p:cNvSpPr/>
            <p:nvPr/>
          </p:nvSpPr>
          <p:spPr>
            <a:xfrm>
              <a:off x="7391400" y="2714625"/>
              <a:ext cx="1057275" cy="876300"/>
            </a:xfrm>
            <a:prstGeom prst="flowChartMagneticDisk">
              <a:avLst/>
            </a:prstGeom>
            <a:solidFill>
              <a:srgbClr val="CC00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CERIF Catalog</a:t>
              </a:r>
              <a:endParaRPr lang="en-GB" dirty="0"/>
            </a:p>
          </p:txBody>
        </p:sp>
        <p:cxnSp>
          <p:nvCxnSpPr>
            <p:cNvPr id="10" name="Straight Arrow Connector 9"/>
            <p:cNvCxnSpPr>
              <a:endCxn id="8" idx="2"/>
            </p:cNvCxnSpPr>
            <p:nvPr/>
          </p:nvCxnSpPr>
          <p:spPr>
            <a:xfrm>
              <a:off x="6877049" y="3152775"/>
              <a:ext cx="514351" cy="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ounded Rectangle 1"/>
            <p:cNvSpPr/>
            <p:nvPr/>
          </p:nvSpPr>
          <p:spPr>
            <a:xfrm>
              <a:off x="5768948" y="38385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140297" y="44100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921348" y="44100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721448" y="44100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502499" y="489585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762749" y="489585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9" name="Straight Connector 8"/>
            <p:cNvCxnSpPr>
              <a:stCxn id="2" idx="2"/>
            </p:cNvCxnSpPr>
            <p:nvPr/>
          </p:nvCxnSpPr>
          <p:spPr>
            <a:xfrm flipH="1">
              <a:off x="5454622" y="4257675"/>
              <a:ext cx="628652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" idx="2"/>
              <a:endCxn id="12" idx="0"/>
            </p:cNvCxnSpPr>
            <p:nvPr/>
          </p:nvCxnSpPr>
          <p:spPr>
            <a:xfrm>
              <a:off x="6083274" y="4257675"/>
              <a:ext cx="15240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397599" y="4191000"/>
              <a:ext cx="47945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14" idx="0"/>
            </p:cNvCxnSpPr>
            <p:nvPr/>
          </p:nvCxnSpPr>
          <p:spPr>
            <a:xfrm>
              <a:off x="7350099" y="4762500"/>
              <a:ext cx="466726" cy="133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083273" y="3590925"/>
              <a:ext cx="0" cy="24765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 2"/>
            <p:cNvSpPr/>
            <p:nvPr/>
          </p:nvSpPr>
          <p:spPr>
            <a:xfrm>
              <a:off x="4952999" y="5764530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989624" y="5764530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972539" y="5734050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918077" y="5734050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cxnSp>
          <p:nvCxnSpPr>
            <p:cNvPr id="18" name="Straight Arrow Connector 17"/>
            <p:cNvCxnSpPr>
              <a:stCxn id="11" idx="2"/>
            </p:cNvCxnSpPr>
            <p:nvPr/>
          </p:nvCxnSpPr>
          <p:spPr>
            <a:xfrm flipH="1">
              <a:off x="5140297" y="4829175"/>
              <a:ext cx="314326" cy="9715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6235674" y="4829175"/>
              <a:ext cx="70061" cy="93072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27" idx="0"/>
            </p:cNvCxnSpPr>
            <p:nvPr/>
          </p:nvCxnSpPr>
          <p:spPr>
            <a:xfrm>
              <a:off x="8083419" y="5194188"/>
              <a:ext cx="242633" cy="5398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6" idx="0"/>
            </p:cNvCxnSpPr>
            <p:nvPr/>
          </p:nvCxnSpPr>
          <p:spPr>
            <a:xfrm>
              <a:off x="7287934" y="5248275"/>
              <a:ext cx="92580" cy="48577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6423408" y="4788354"/>
              <a:ext cx="314326" cy="9715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5454623" y="4257675"/>
              <a:ext cx="513694" cy="15430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2" descr="C:\Users\Keith\AppData\Local\Microsoft\Windows\Temporary Internet Files\Content.IE5\QJ7Q0VZJ\MP900448528[1]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7645" y="1484313"/>
              <a:ext cx="1594757" cy="106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" name="Straight Arrow Connector 38"/>
            <p:cNvCxnSpPr/>
            <p:nvPr/>
          </p:nvCxnSpPr>
          <p:spPr>
            <a:xfrm>
              <a:off x="5915023" y="2547484"/>
              <a:ext cx="1" cy="26239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Oval Callout 31"/>
          <p:cNvSpPr/>
          <p:nvPr/>
        </p:nvSpPr>
        <p:spPr>
          <a:xfrm>
            <a:off x="6398077" y="404665"/>
            <a:ext cx="2050598" cy="1012974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Go!</a:t>
            </a:r>
            <a:endParaRPr lang="en-GB" sz="32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35" name="TextBox 3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12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33754611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1 (6)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104900"/>
            <a:ext cx="4038600" cy="5021263"/>
          </a:xfrm>
        </p:spPr>
        <p:txBody>
          <a:bodyPr/>
          <a:lstStyle/>
          <a:p>
            <a:r>
              <a:rPr lang="en-GB" dirty="0" smtClean="0"/>
              <a:t>The portal then</a:t>
            </a:r>
            <a:endParaRPr lang="en-GB" dirty="0"/>
          </a:p>
          <a:p>
            <a:pPr lvl="1"/>
            <a:r>
              <a:rPr lang="en-GB" sz="2000" dirty="0"/>
              <a:t>Receives results for end-user and displays to her</a:t>
            </a:r>
          </a:p>
          <a:p>
            <a:pPr lvl="1"/>
            <a:r>
              <a:rPr lang="en-GB" sz="2000" dirty="0"/>
              <a:t>Closes and writes away the detailed log of the processing for future optimisation and audit</a:t>
            </a:r>
          </a:p>
          <a:p>
            <a:pPr marL="457200" lvl="1" indent="0">
              <a:buNone/>
            </a:pPr>
            <a:endParaRPr lang="en-GB" sz="2000" dirty="0"/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952999" y="2743200"/>
            <a:ext cx="1924050" cy="6858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Institutional CRIS Portal</a:t>
            </a:r>
          </a:p>
        </p:txBody>
      </p:sp>
      <p:sp>
        <p:nvSpPr>
          <p:cNvPr id="8" name="Flowchart: Magnetic Disk 7"/>
          <p:cNvSpPr/>
          <p:nvPr/>
        </p:nvSpPr>
        <p:spPr>
          <a:xfrm>
            <a:off x="7391400" y="2647950"/>
            <a:ext cx="1057275" cy="876300"/>
          </a:xfrm>
          <a:prstGeom prst="flowChartMagneticDisk">
            <a:avLst/>
          </a:prstGeom>
          <a:solidFill>
            <a:srgbClr val="CC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CERIF Catalog</a:t>
            </a:r>
            <a:endParaRPr lang="en-GB" dirty="0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>
            <a:off x="6877049" y="3086100"/>
            <a:ext cx="514351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5768948" y="37719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5140297" y="43434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5921348" y="43434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6721448" y="434340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7502499" y="489585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6762749" y="4895850"/>
            <a:ext cx="628651" cy="4191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/>
          <p:cNvCxnSpPr>
            <a:stCxn id="2" idx="2"/>
          </p:cNvCxnSpPr>
          <p:nvPr/>
        </p:nvCxnSpPr>
        <p:spPr>
          <a:xfrm flipH="1">
            <a:off x="5454622" y="4191000"/>
            <a:ext cx="628652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" idx="2"/>
            <a:endCxn id="12" idx="0"/>
          </p:cNvCxnSpPr>
          <p:nvPr/>
        </p:nvCxnSpPr>
        <p:spPr>
          <a:xfrm>
            <a:off x="6083274" y="4191000"/>
            <a:ext cx="1524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97599" y="4191000"/>
            <a:ext cx="47945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2"/>
          </p:cNvCxnSpPr>
          <p:nvPr/>
        </p:nvCxnSpPr>
        <p:spPr>
          <a:xfrm>
            <a:off x="7035774" y="4762500"/>
            <a:ext cx="41300" cy="133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4" idx="0"/>
          </p:cNvCxnSpPr>
          <p:nvPr/>
        </p:nvCxnSpPr>
        <p:spPr>
          <a:xfrm>
            <a:off x="7350099" y="4762500"/>
            <a:ext cx="466726" cy="133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046600" y="3419475"/>
            <a:ext cx="1" cy="352425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952999" y="5734050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6800" y="5734050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2539" y="5734050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18077" y="5733027"/>
            <a:ext cx="815949" cy="392113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CRIS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117645" y="4829176"/>
            <a:ext cx="243328" cy="864053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111942" y="4829175"/>
            <a:ext cx="0" cy="864054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7" idx="0"/>
          </p:cNvCxnSpPr>
          <p:nvPr/>
        </p:nvCxnSpPr>
        <p:spPr>
          <a:xfrm flipH="1" flipV="1">
            <a:off x="8082459" y="5276624"/>
            <a:ext cx="243593" cy="456403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6" idx="0"/>
          </p:cNvCxnSpPr>
          <p:nvPr/>
        </p:nvCxnSpPr>
        <p:spPr>
          <a:xfrm flipH="1" flipV="1">
            <a:off x="7209278" y="5314951"/>
            <a:ext cx="171236" cy="419099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49999" y="4729616"/>
            <a:ext cx="162403" cy="98799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417297" y="4191001"/>
            <a:ext cx="554049" cy="1543049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C:\Users\Keith\AppData\Local\Microsoft\Windows\Temporary Internet Files\Content.IE5\QJ7Q0VZJ\MP90044852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45" y="1417638"/>
            <a:ext cx="1594757" cy="10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Arrow Connector 33"/>
          <p:cNvCxnSpPr/>
          <p:nvPr/>
        </p:nvCxnSpPr>
        <p:spPr>
          <a:xfrm>
            <a:off x="5915023" y="2480809"/>
            <a:ext cx="1" cy="2623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Callout 34"/>
          <p:cNvSpPr/>
          <p:nvPr/>
        </p:nvSpPr>
        <p:spPr>
          <a:xfrm>
            <a:off x="6322589" y="332656"/>
            <a:ext cx="2126086" cy="1031233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Great results</a:t>
            </a:r>
            <a:endParaRPr lang="en-GB" sz="28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38" name="TextBox 37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13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19171182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 may be interested to know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351902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With the exception of</a:t>
            </a:r>
          </a:p>
          <a:p>
            <a:pPr lvl="1"/>
            <a:r>
              <a:rPr lang="en-GB" dirty="0" smtClean="0"/>
              <a:t>Substituting  CRIS  for ICS-C and ICS-d</a:t>
            </a:r>
          </a:p>
          <a:p>
            <a:pPr lvl="1"/>
            <a:r>
              <a:rPr lang="en-GB" dirty="0" smtClean="0"/>
              <a:t>Changing the query attributes to fit the research information domain</a:t>
            </a:r>
          </a:p>
          <a:p>
            <a:r>
              <a:rPr lang="en-GB" dirty="0" smtClean="0"/>
              <a:t>The previous 6 slides of the steps come from the architectural presentation on the EPOS (European Plate Observing System) project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sym typeface="Wingdings" panose="05000000000000000000" pitchFamily="2" charset="2"/>
              </a:rPr>
              <a:t> convergence of CRIS with VREs (e-Research)</a:t>
            </a: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7" y="4653136"/>
            <a:ext cx="3436278" cy="171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653136"/>
            <a:ext cx="2826482" cy="188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10" name="TextBox 9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14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82806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2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196752"/>
            <a:ext cx="5482952" cy="511256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A researcher wishes to generate a research proposal.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e accesses the CERF-CRIS (institutional) portal</a:t>
            </a:r>
          </a:p>
          <a:p>
            <a:pPr lvl="2"/>
            <a:r>
              <a:rPr lang="en-GB" sz="2600" dirty="0" smtClean="0"/>
              <a:t>Is authenticated/authorised</a:t>
            </a:r>
          </a:p>
          <a:p>
            <a:pPr lvl="2"/>
            <a:r>
              <a:rPr lang="en-GB" sz="2600" dirty="0" smtClean="0"/>
              <a:t>Sets up the request using CERIF</a:t>
            </a:r>
          </a:p>
          <a:p>
            <a:pPr lvl="3"/>
            <a:r>
              <a:rPr lang="en-GB" sz="2300" dirty="0" smtClean="0"/>
              <a:t>Appropriate proposal form</a:t>
            </a:r>
          </a:p>
          <a:p>
            <a:pPr lvl="3"/>
            <a:r>
              <a:rPr lang="en-GB" sz="2300" dirty="0" smtClean="0"/>
              <a:t>CV information</a:t>
            </a:r>
          </a:p>
          <a:p>
            <a:pPr lvl="3"/>
            <a:r>
              <a:rPr lang="en-GB" sz="2300" dirty="0" smtClean="0"/>
              <a:t>Institutional information</a:t>
            </a:r>
          </a:p>
          <a:p>
            <a:pPr lvl="3"/>
            <a:r>
              <a:rPr lang="en-GB" sz="2300" dirty="0" smtClean="0"/>
              <a:t>Bibliography</a:t>
            </a:r>
          </a:p>
          <a:p>
            <a:pPr lvl="3"/>
            <a:r>
              <a:rPr lang="en-GB" sz="2300" dirty="0" smtClean="0"/>
              <a:t>Related research (worldwide)</a:t>
            </a:r>
          </a:p>
          <a:p>
            <a:pPr lvl="3"/>
            <a:r>
              <a:rPr lang="en-GB" sz="2300" dirty="0" smtClean="0"/>
              <a:t>Related publications (worldwide)</a:t>
            </a:r>
          </a:p>
          <a:p>
            <a:pPr lvl="3"/>
            <a:r>
              <a:rPr lang="en-GB" sz="2300" dirty="0" smtClean="0"/>
              <a:t>Any patents, spin-out companies relevant worldwide</a:t>
            </a:r>
          </a:p>
          <a:p>
            <a:pPr lvl="1"/>
            <a:r>
              <a:rPr lang="en-GB" dirty="0" smtClean="0"/>
              <a:t>The portal confirms with him the request is as required</a:t>
            </a:r>
          </a:p>
          <a:p>
            <a:pPr lvl="2"/>
            <a:r>
              <a:rPr lang="en-GB" sz="2600" dirty="0" smtClean="0"/>
              <a:t>Appropriate, quality</a:t>
            </a:r>
          </a:p>
          <a:p>
            <a:pPr lvl="1"/>
            <a:r>
              <a:rPr lang="en-GB" dirty="0" smtClean="0"/>
              <a:t>And sets up the deployment to collect the appropriate information</a:t>
            </a:r>
          </a:p>
          <a:p>
            <a:pPr lvl="3"/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15</a:t>
              </a:fld>
              <a:endParaRPr lang="en-GB" dirty="0"/>
            </a:p>
          </p:txBody>
        </p:sp>
      </p:grpSp>
      <p:pic>
        <p:nvPicPr>
          <p:cNvPr id="1026" name="Picture 2" descr="https://encrypted-tbn3.gstatic.com/images?q=tbn:ANd9GcRieFUOzm25fhTp9F_XDy_ymVW6kFq3BlUJgVKc80CUK4RcIitg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564" y="932245"/>
            <a:ext cx="1507806" cy="106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5243710" y="2015898"/>
            <a:ext cx="3761895" cy="3673872"/>
            <a:chOff x="4952999" y="2547484"/>
            <a:chExt cx="3761895" cy="3673872"/>
          </a:xfrm>
        </p:grpSpPr>
        <p:sp>
          <p:nvSpPr>
            <p:cNvPr id="19" name="Rectangle 18"/>
            <p:cNvSpPr/>
            <p:nvPr/>
          </p:nvSpPr>
          <p:spPr>
            <a:xfrm>
              <a:off x="4952999" y="2809875"/>
              <a:ext cx="1924050" cy="6858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Institutional CRIS Portal</a:t>
              </a:r>
            </a:p>
          </p:txBody>
        </p:sp>
        <p:sp>
          <p:nvSpPr>
            <p:cNvPr id="20" name="Flowchart: Magnetic Disk 19"/>
            <p:cNvSpPr/>
            <p:nvPr/>
          </p:nvSpPr>
          <p:spPr>
            <a:xfrm>
              <a:off x="7391400" y="2714625"/>
              <a:ext cx="1057275" cy="876300"/>
            </a:xfrm>
            <a:prstGeom prst="flowChartMagneticDisk">
              <a:avLst/>
            </a:prstGeom>
            <a:solidFill>
              <a:srgbClr val="CC00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CERIF Catalog</a:t>
              </a:r>
              <a:endParaRPr lang="en-GB" dirty="0"/>
            </a:p>
          </p:txBody>
        </p:sp>
        <p:cxnSp>
          <p:nvCxnSpPr>
            <p:cNvPr id="21" name="Straight Arrow Connector 20"/>
            <p:cNvCxnSpPr>
              <a:endCxn id="20" idx="2"/>
            </p:cNvCxnSpPr>
            <p:nvPr/>
          </p:nvCxnSpPr>
          <p:spPr>
            <a:xfrm>
              <a:off x="6877049" y="3152775"/>
              <a:ext cx="514351" cy="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21"/>
            <p:cNvSpPr/>
            <p:nvPr/>
          </p:nvSpPr>
          <p:spPr>
            <a:xfrm>
              <a:off x="5768948" y="38385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140297" y="44100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921348" y="44100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721448" y="4410075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7502499" y="489585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762749" y="4895850"/>
              <a:ext cx="628651" cy="419100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8" name="Straight Connector 27"/>
            <p:cNvCxnSpPr>
              <a:stCxn id="22" idx="2"/>
            </p:cNvCxnSpPr>
            <p:nvPr/>
          </p:nvCxnSpPr>
          <p:spPr>
            <a:xfrm flipH="1">
              <a:off x="5454622" y="4257675"/>
              <a:ext cx="628652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2" idx="2"/>
              <a:endCxn id="24" idx="0"/>
            </p:cNvCxnSpPr>
            <p:nvPr/>
          </p:nvCxnSpPr>
          <p:spPr>
            <a:xfrm>
              <a:off x="6083274" y="4257675"/>
              <a:ext cx="15240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397599" y="4191000"/>
              <a:ext cx="47945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endCxn id="26" idx="0"/>
            </p:cNvCxnSpPr>
            <p:nvPr/>
          </p:nvCxnSpPr>
          <p:spPr>
            <a:xfrm>
              <a:off x="7350099" y="4762500"/>
              <a:ext cx="466726" cy="133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83273" y="3590925"/>
              <a:ext cx="0" cy="24765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4952999" y="5800725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946800" y="5800725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965204" y="5811218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98945" y="5829243"/>
              <a:ext cx="815949" cy="392113"/>
            </a:xfrm>
            <a:prstGeom prst="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CRIS</a:t>
              </a:r>
            </a:p>
          </p:txBody>
        </p:sp>
        <p:cxnSp>
          <p:nvCxnSpPr>
            <p:cNvPr id="37" name="Straight Arrow Connector 36"/>
            <p:cNvCxnSpPr>
              <a:stCxn id="23" idx="2"/>
            </p:cNvCxnSpPr>
            <p:nvPr/>
          </p:nvCxnSpPr>
          <p:spPr>
            <a:xfrm flipH="1">
              <a:off x="5140297" y="4829175"/>
              <a:ext cx="314326" cy="9715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>
              <a:off x="6235674" y="4829175"/>
              <a:ext cx="70061" cy="93072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endCxn id="36" idx="0"/>
            </p:cNvCxnSpPr>
            <p:nvPr/>
          </p:nvCxnSpPr>
          <p:spPr>
            <a:xfrm>
              <a:off x="8064287" y="5289381"/>
              <a:ext cx="242633" cy="5398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endCxn id="35" idx="0"/>
            </p:cNvCxnSpPr>
            <p:nvPr/>
          </p:nvCxnSpPr>
          <p:spPr>
            <a:xfrm>
              <a:off x="7280599" y="5325443"/>
              <a:ext cx="92580" cy="48577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423408" y="4788354"/>
              <a:ext cx="314326" cy="9715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5454623" y="4257675"/>
              <a:ext cx="513694" cy="15430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5915023" y="2547484"/>
              <a:ext cx="1" cy="26239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496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2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690864" cy="4525963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The user receives</a:t>
            </a:r>
          </a:p>
          <a:p>
            <a:pPr lvl="1"/>
            <a:r>
              <a:rPr lang="en-GB" sz="2200" dirty="0" smtClean="0"/>
              <a:t>The proposal form</a:t>
            </a:r>
          </a:p>
          <a:p>
            <a:pPr lvl="1"/>
            <a:r>
              <a:rPr lang="en-GB" sz="2200" dirty="0" smtClean="0"/>
              <a:t>Partially completed as a draft</a:t>
            </a:r>
          </a:p>
          <a:p>
            <a:pPr lvl="1"/>
            <a:r>
              <a:rPr lang="en-GB" sz="2200" dirty="0" smtClean="0"/>
              <a:t>With supplementary information</a:t>
            </a:r>
          </a:p>
          <a:p>
            <a:r>
              <a:rPr lang="en-GB" dirty="0" smtClean="0"/>
              <a:t>The user completes the form and</a:t>
            </a:r>
          </a:p>
          <a:p>
            <a:pPr lvl="1"/>
            <a:r>
              <a:rPr lang="en-GB" sz="2200" dirty="0"/>
              <a:t>f</a:t>
            </a:r>
            <a:r>
              <a:rPr lang="en-GB" sz="2200" dirty="0" smtClean="0"/>
              <a:t>orwards it to the institutional research office (workflow)</a:t>
            </a:r>
          </a:p>
          <a:p>
            <a:pPr lvl="1"/>
            <a:r>
              <a:rPr lang="en-GB" sz="2200" dirty="0" smtClean="0"/>
              <a:t>They obtain a UID from the funder, validate, update local system and forward to the funder as CERIF-XML;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16</a:t>
              </a:fld>
              <a:endParaRPr lang="en-GB" dirty="0"/>
            </a:p>
          </p:txBody>
        </p:sp>
      </p:grpSp>
      <p:pic>
        <p:nvPicPr>
          <p:cNvPr id="10" name="Picture 2" descr="https://encrypted-tbn3.gstatic.com/images?q=tbn:ANd9GcRieFUOzm25fhTp9F_XDy_ymVW6kFq3BlUJgVKc80CUK4RcIitg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48" y="1340768"/>
            <a:ext cx="1507806" cy="106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owchart: Document 7"/>
          <p:cNvSpPr/>
          <p:nvPr/>
        </p:nvSpPr>
        <p:spPr>
          <a:xfrm>
            <a:off x="5733404" y="2564904"/>
            <a:ext cx="1333503" cy="864096"/>
          </a:xfrm>
          <a:prstGeom prst="flowChartDocumen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Circular Arrow 8"/>
          <p:cNvSpPr/>
          <p:nvPr/>
        </p:nvSpPr>
        <p:spPr>
          <a:xfrm>
            <a:off x="6004112" y="2708920"/>
            <a:ext cx="792088" cy="864096"/>
          </a:xfrm>
          <a:prstGeom prst="circular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353748" y="3593243"/>
            <a:ext cx="2571750" cy="2778957"/>
            <a:chOff x="5353748" y="3593243"/>
            <a:chExt cx="2571750" cy="2778957"/>
          </a:xfrm>
        </p:grpSpPr>
        <p:sp>
          <p:nvSpPr>
            <p:cNvPr id="39" name="Up Arrow 38"/>
            <p:cNvSpPr/>
            <p:nvPr/>
          </p:nvSpPr>
          <p:spPr>
            <a:xfrm>
              <a:off x="5733405" y="4581128"/>
              <a:ext cx="604146" cy="64807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Up Arrow 42"/>
            <p:cNvSpPr/>
            <p:nvPr/>
          </p:nvSpPr>
          <p:spPr>
            <a:xfrm rot="10800000">
              <a:off x="6337551" y="4581128"/>
              <a:ext cx="604146" cy="64807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748" y="5229200"/>
              <a:ext cx="257175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7533" y="3593243"/>
              <a:ext cx="1377504" cy="1031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8797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 2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91064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The funder</a:t>
            </a:r>
          </a:p>
          <a:p>
            <a:pPr lvl="1"/>
            <a:r>
              <a:rPr lang="en-GB" dirty="0"/>
              <a:t>Acknowledges receipt (acknowledgement stored at institution);</a:t>
            </a:r>
          </a:p>
          <a:p>
            <a:pPr lvl="1"/>
            <a:r>
              <a:rPr lang="en-GB" dirty="0"/>
              <a:t>Processes the proposal storing appropriate evaluation information;</a:t>
            </a:r>
          </a:p>
          <a:p>
            <a:pPr lvl="1"/>
            <a:r>
              <a:rPr lang="en-GB" dirty="0"/>
              <a:t>Informs the institution of the result (evaluation form stored at institution)</a:t>
            </a:r>
          </a:p>
          <a:p>
            <a:pPr lvl="1"/>
            <a:r>
              <a:rPr lang="en-GB" dirty="0"/>
              <a:t>If successful sets up a financial account for this grant</a:t>
            </a:r>
          </a:p>
          <a:p>
            <a:pPr lvl="1"/>
            <a:r>
              <a:rPr lang="en-GB" dirty="0"/>
              <a:t>Sends the account UID to the institution</a:t>
            </a:r>
          </a:p>
          <a:p>
            <a:r>
              <a:rPr lang="en-GB" dirty="0"/>
              <a:t>The institution</a:t>
            </a:r>
          </a:p>
          <a:p>
            <a:pPr lvl="1"/>
            <a:r>
              <a:rPr lang="en-GB" dirty="0"/>
              <a:t>Submits claims for payment using CERIF-XML</a:t>
            </a:r>
          </a:p>
          <a:p>
            <a:pPr lvl="1"/>
            <a:r>
              <a:rPr lang="en-GB" dirty="0"/>
              <a:t>The funder though its CERIF-CRIS requests information from the institution (deliverables, publications </a:t>
            </a:r>
            <a:r>
              <a:rPr lang="en-GB" dirty="0" smtClean="0"/>
              <a:t>etc.)</a:t>
            </a:r>
            <a:endParaRPr lang="en-GB" dirty="0"/>
          </a:p>
          <a:p>
            <a:pPr lvl="1"/>
            <a:r>
              <a:rPr lang="en-GB" dirty="0"/>
              <a:t>The funder authorises payment</a:t>
            </a:r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6" name="TextBox 5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17</a:t>
              </a:fld>
              <a:endParaRPr lang="en-GB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432268" y="2947689"/>
            <a:ext cx="2571750" cy="2778957"/>
            <a:chOff x="5353748" y="3593243"/>
            <a:chExt cx="2571750" cy="2778957"/>
          </a:xfrm>
        </p:grpSpPr>
        <p:sp>
          <p:nvSpPr>
            <p:cNvPr id="10" name="Up Arrow 9"/>
            <p:cNvSpPr/>
            <p:nvPr/>
          </p:nvSpPr>
          <p:spPr>
            <a:xfrm>
              <a:off x="5733405" y="4581128"/>
              <a:ext cx="604146" cy="64807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Up Arrow 10"/>
            <p:cNvSpPr/>
            <p:nvPr/>
          </p:nvSpPr>
          <p:spPr>
            <a:xfrm rot="10800000">
              <a:off x="6337551" y="4581128"/>
              <a:ext cx="604146" cy="64807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748" y="5229200"/>
              <a:ext cx="257175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7533" y="3593243"/>
              <a:ext cx="1377504" cy="1031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2" descr="https://encrypted-tbn3.gstatic.com/images?q=tbn:ANd9GcRieFUOzm25fhTp9F_XDy_ymVW6kFq3BlUJgVKc80CUK4RcIitgr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314" y="1340768"/>
            <a:ext cx="1507806" cy="106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865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 may be interested to know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is CRIS systems acting as B2B (Business to Business) </a:t>
            </a:r>
          </a:p>
          <a:p>
            <a:r>
              <a:rPr lang="en-GB" dirty="0" smtClean="0"/>
              <a:t>Very much like most of the commercial world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sym typeface="Wingdings" panose="05000000000000000000" pitchFamily="2" charset="2"/>
              </a:rPr>
              <a:t> the point is that CERIF CRIS technology can be used everywhere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sym typeface="Wingdings" panose="05000000000000000000" pitchFamily="2" charset="2"/>
              </a:rPr>
              <a:t> and it provides a unifying environment for all aspects of research</a:t>
            </a:r>
            <a:endParaRPr lang="en-GB" dirty="0">
              <a:solidFill>
                <a:srgbClr val="FFFF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18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94790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What? : To Conclude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504056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All systems CERIF-CRIS</a:t>
            </a:r>
          </a:p>
          <a:p>
            <a:pPr lvl="1"/>
            <a:r>
              <a:rPr lang="en-GB" sz="2600" dirty="0" smtClean="0"/>
              <a:t>Not repositories; they do not have integrity</a:t>
            </a:r>
          </a:p>
          <a:p>
            <a:pPr lvl="1"/>
            <a:r>
              <a:rPr lang="en-GB" sz="2600" dirty="0" smtClean="0"/>
              <a:t>Full CERIF - mirroring</a:t>
            </a:r>
          </a:p>
          <a:p>
            <a:r>
              <a:rPr lang="en-GB" dirty="0" smtClean="0"/>
              <a:t>CERIF metadata/data</a:t>
            </a:r>
            <a:r>
              <a:rPr lang="en-GB" dirty="0"/>
              <a:t> </a:t>
            </a:r>
            <a:r>
              <a:rPr lang="en-GB" dirty="0" smtClean="0"/>
              <a:t>used as catalog</a:t>
            </a:r>
          </a:p>
          <a:p>
            <a:pPr lvl="1"/>
            <a:r>
              <a:rPr lang="en-GB" sz="2600" dirty="0" smtClean="0"/>
              <a:t>Users, datasets/bases, software services, resources</a:t>
            </a:r>
          </a:p>
          <a:p>
            <a:r>
              <a:rPr lang="en-GB" dirty="0" smtClean="0"/>
              <a:t>Intelligent query management</a:t>
            </a:r>
          </a:p>
          <a:p>
            <a:pPr lvl="1"/>
            <a:r>
              <a:rPr lang="en-GB" sz="2600" dirty="0" smtClean="0"/>
              <a:t>CERIF semantic layer with mutlilinguality</a:t>
            </a:r>
          </a:p>
          <a:p>
            <a:r>
              <a:rPr lang="en-GB" dirty="0" smtClean="0"/>
              <a:t>Distributed parallel execution</a:t>
            </a:r>
          </a:p>
          <a:p>
            <a:pPr lvl="1"/>
            <a:r>
              <a:rPr lang="en-GB" sz="2600" dirty="0" smtClean="0"/>
              <a:t>Leaves data where it belongs for management (security, privacy) and update (currency)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504056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Can interoperate with repository systems (locally)</a:t>
            </a:r>
          </a:p>
          <a:p>
            <a:pPr lvl="1"/>
            <a:r>
              <a:rPr lang="en-GB" sz="2600" dirty="0"/>
              <a:t>But provides a much richer intercommunication layer</a:t>
            </a:r>
          </a:p>
          <a:p>
            <a:r>
              <a:rPr lang="en-GB" dirty="0"/>
              <a:t>Can interoperate with Open Government Data systems (locally)</a:t>
            </a:r>
          </a:p>
          <a:p>
            <a:pPr lvl="1"/>
            <a:r>
              <a:rPr lang="en-GB" sz="2600" dirty="0"/>
              <a:t>But provides integrity</a:t>
            </a:r>
          </a:p>
          <a:p>
            <a:r>
              <a:rPr lang="en-GB" dirty="0"/>
              <a:t>Integrates with VRE (Virtual research Environment) of researcher</a:t>
            </a:r>
          </a:p>
          <a:p>
            <a:pPr lvl="1"/>
            <a:r>
              <a:rPr lang="en-GB" sz="2600" dirty="0"/>
              <a:t>Intimately in the workflow</a:t>
            </a:r>
          </a:p>
          <a:p>
            <a:r>
              <a:rPr lang="en-GB" dirty="0"/>
              <a:t>Can interoperate with other institutional systems locally (project, finance, HR, web…) </a:t>
            </a:r>
          </a:p>
          <a:p>
            <a:pPr lvl="1"/>
            <a:r>
              <a:rPr lang="en-GB" sz="2600" dirty="0"/>
              <a:t>But provides integration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19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04018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strangely…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2088232"/>
          </a:xfrm>
        </p:spPr>
        <p:txBody>
          <a:bodyPr>
            <a:normAutofit fontScale="55000" lnSpcReduction="20000"/>
          </a:bodyPr>
          <a:lstStyle/>
          <a:p>
            <a:r>
              <a:rPr lang="en-GB" sz="3600" dirty="0" smtClean="0"/>
              <a:t>Using very primitive technology</a:t>
            </a:r>
          </a:p>
          <a:p>
            <a:pPr lvl="1"/>
            <a:r>
              <a:rPr lang="en-GB" sz="3300" dirty="0" smtClean="0"/>
              <a:t>Email for query</a:t>
            </a:r>
          </a:p>
          <a:p>
            <a:pPr lvl="1"/>
            <a:r>
              <a:rPr lang="en-GB" sz="3300" dirty="0" smtClean="0"/>
              <a:t>FTP for answers</a:t>
            </a:r>
          </a:p>
          <a:p>
            <a:r>
              <a:rPr lang="en-GB" sz="3600" dirty="0" smtClean="0"/>
              <a:t>The basic features of international interoperation were present in IDEAS and EXIRPTS (1984-1989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sz="3600" dirty="0" smtClean="0"/>
              <a:t>So what happened in the meantime?</a:t>
            </a:r>
            <a:endParaRPr lang="en-GB" sz="3600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20</a:t>
              </a:fld>
              <a:endParaRPr lang="en-GB"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93" y="3429000"/>
            <a:ext cx="5206814" cy="291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40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Why?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What?</a:t>
            </a:r>
          </a:p>
          <a:p>
            <a:r>
              <a:rPr lang="en-GB" dirty="0" smtClean="0"/>
              <a:t>Learning from the past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When?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21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6497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8325"/>
            <a:ext cx="8229600" cy="4287838"/>
          </a:xfrm>
        </p:spPr>
        <p:txBody>
          <a:bodyPr/>
          <a:lstStyle/>
          <a:p>
            <a:r>
              <a:rPr lang="en-GB" dirty="0" smtClean="0"/>
              <a:t>To </a:t>
            </a:r>
            <a:r>
              <a:rPr lang="en-GB" dirty="0"/>
              <a:t>remain ignorant of things that happened before you were born is to remain a child</a:t>
            </a:r>
            <a:r>
              <a:rPr lang="en-GB" dirty="0" smtClean="0"/>
              <a:t>.</a:t>
            </a:r>
          </a:p>
          <a:p>
            <a:r>
              <a:rPr lang="en-GB" dirty="0" smtClean="0"/>
              <a:t>Any man can make mistakes but only a fool persists in his error.</a:t>
            </a:r>
          </a:p>
          <a:p>
            <a:r>
              <a:rPr lang="en-GB" dirty="0" smtClean="0"/>
              <a:t>I have always been of the opinion that unpopularity earned by doing what is right is not unpopularity at all but glory.</a:t>
            </a:r>
            <a:endParaRPr lang="en-GB" dirty="0"/>
          </a:p>
          <a:p>
            <a:pPr marL="0" indent="0" algn="r">
              <a:buNone/>
            </a:pPr>
            <a:r>
              <a:rPr lang="en-GB" dirty="0"/>
              <a:t>Cicero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22</a:t>
              </a:fld>
              <a:endParaRPr lang="en-GB"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938" y="0"/>
            <a:ext cx="24955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202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64488" cy="1295400"/>
          </a:xfrm>
        </p:spPr>
        <p:txBody>
          <a:bodyPr>
            <a:normAutofit/>
          </a:bodyPr>
          <a:lstStyle/>
          <a:p>
            <a:r>
              <a:rPr lang="en-GB" altLang="en-US" dirty="0"/>
              <a:t>CRIS </a:t>
            </a:r>
            <a:r>
              <a:rPr lang="en-GB" altLang="en-US" dirty="0" smtClean="0"/>
              <a:t>Interoperation: The </a:t>
            </a:r>
            <a:r>
              <a:rPr lang="en-GB" altLang="en-US" dirty="0"/>
              <a:t>Need</a:t>
            </a:r>
            <a:endParaRPr lang="en-US" alt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7630616" cy="519985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en-GB" altLang="en-US" sz="2400" dirty="0"/>
              <a:t>In Europe </a:t>
            </a:r>
          </a:p>
          <a:p>
            <a:pPr lvl="1">
              <a:lnSpc>
                <a:spcPct val="80000"/>
              </a:lnSpc>
            </a:pPr>
            <a:r>
              <a:rPr lang="en-GB" altLang="en-US" sz="2300" dirty="0"/>
              <a:t>recognised need for standard format for interchange of R&amp;D information</a:t>
            </a:r>
          </a:p>
          <a:p>
            <a:pPr>
              <a:lnSpc>
                <a:spcPct val="80000"/>
              </a:lnSpc>
            </a:pPr>
            <a:r>
              <a:rPr lang="en-GB" altLang="en-US" sz="2400" dirty="0"/>
              <a:t>Two reports</a:t>
            </a:r>
          </a:p>
          <a:p>
            <a:pPr lvl="1">
              <a:lnSpc>
                <a:spcPct val="80000"/>
              </a:lnSpc>
            </a:pPr>
            <a:r>
              <a:rPr lang="en-GB" altLang="en-US" sz="2300" dirty="0"/>
              <a:t>Conference of European Rectors Conferences</a:t>
            </a:r>
          </a:p>
          <a:p>
            <a:pPr lvl="1">
              <a:lnSpc>
                <a:spcPct val="80000"/>
              </a:lnSpc>
            </a:pPr>
            <a:r>
              <a:rPr lang="en-GB" altLang="en-US" sz="2300" dirty="0"/>
              <a:t>Committee of Heads of Research Funding Agencies</a:t>
            </a:r>
            <a:endParaRPr lang="en-GB" altLang="en-US" sz="2000" dirty="0"/>
          </a:p>
          <a:p>
            <a:pPr>
              <a:lnSpc>
                <a:spcPct val="80000"/>
              </a:lnSpc>
            </a:pPr>
            <a:r>
              <a:rPr lang="en-GB" altLang="en-US" sz="2400" dirty="0"/>
              <a:t>One initiative (1984-1987)</a:t>
            </a:r>
          </a:p>
          <a:p>
            <a:pPr lvl="1">
              <a:lnSpc>
                <a:spcPct val="80000"/>
              </a:lnSpc>
            </a:pPr>
            <a:r>
              <a:rPr lang="en-GB" altLang="en-US" sz="2300" dirty="0"/>
              <a:t>IDEAS Project</a:t>
            </a:r>
          </a:p>
          <a:p>
            <a:pPr lvl="1">
              <a:lnSpc>
                <a:spcPct val="80000"/>
              </a:lnSpc>
            </a:pPr>
            <a:r>
              <a:rPr lang="en-GB" altLang="en-US" sz="2300" dirty="0" smtClean="0"/>
              <a:t>UK-IT-FR</a:t>
            </a:r>
            <a:endParaRPr lang="en-GB" altLang="en-US" sz="2300" dirty="0"/>
          </a:p>
          <a:p>
            <a:pPr lvl="1">
              <a:lnSpc>
                <a:spcPct val="80000"/>
              </a:lnSpc>
            </a:pPr>
            <a:r>
              <a:rPr lang="en-GB" altLang="en-US" sz="2300" dirty="0"/>
              <a:t>Demonstrated homogeneous query access to heterogeneous CRISs from all 3 countries (character set, language, syntax, semantics)</a:t>
            </a:r>
          </a:p>
          <a:p>
            <a:pPr lvl="1">
              <a:lnSpc>
                <a:spcPct val="80000"/>
              </a:lnSpc>
            </a:pPr>
            <a:r>
              <a:rPr lang="en-GB" altLang="en-US" sz="2300" dirty="0"/>
              <a:t>Used  ‘catalog technique’ / structured exchange data schema</a:t>
            </a:r>
          </a:p>
          <a:p>
            <a:r>
              <a:rPr lang="en-GB" altLang="en-US" sz="2800" dirty="0" smtClean="0"/>
              <a:t>The IDEAS project presented by UK,FR,IT to meeting of G8 Heads of </a:t>
            </a:r>
            <a:r>
              <a:rPr lang="en-GB" altLang="en-US" sz="2800" dirty="0"/>
              <a:t>R&amp;D Demonstrated online in Abingdon, UK in </a:t>
            </a:r>
            <a:r>
              <a:rPr lang="en-GB" altLang="en-US" sz="2800" dirty="0" smtClean="0"/>
              <a:t>1987</a:t>
            </a:r>
          </a:p>
          <a:p>
            <a:r>
              <a:rPr lang="en-GB" altLang="en-US" sz="2800" dirty="0" smtClean="0"/>
              <a:t>The G8 (G7 plus SE)  wanted a system</a:t>
            </a:r>
          </a:p>
          <a:p>
            <a:r>
              <a:rPr lang="en-GB" altLang="en-US" sz="2800" dirty="0" smtClean="0"/>
              <a:t>The EXIRPTS project was started in 1987</a:t>
            </a:r>
          </a:p>
          <a:p>
            <a:pPr lvl="1"/>
            <a:r>
              <a:rPr lang="en-GB" altLang="en-US" sz="2300" dirty="0" smtClean="0"/>
              <a:t>Catalog technique like IDEAS</a:t>
            </a:r>
          </a:p>
          <a:p>
            <a:pPr lvl="1"/>
            <a:r>
              <a:rPr lang="en-GB" altLang="en-US" sz="2300" dirty="0" smtClean="0"/>
              <a:t>Protocol for retrieval, update over </a:t>
            </a:r>
          </a:p>
          <a:p>
            <a:pPr lvl="1"/>
            <a:r>
              <a:rPr lang="en-GB" altLang="en-US" sz="2300" dirty="0" smtClean="0"/>
              <a:t>heterogeneous distributed databases</a:t>
            </a:r>
          </a:p>
          <a:p>
            <a:r>
              <a:rPr lang="en-GB" altLang="en-US" sz="2800" dirty="0" smtClean="0"/>
              <a:t>Demonstrated online in Venice, IT  in 1989</a:t>
            </a:r>
            <a:endParaRPr lang="en-US" altLang="en-US" sz="2800" dirty="0" smtClean="0"/>
          </a:p>
          <a:p>
            <a:pPr>
              <a:lnSpc>
                <a:spcPct val="80000"/>
              </a:lnSpc>
            </a:pPr>
            <a:endParaRPr lang="en-GB" alt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23</a:t>
              </a:fld>
              <a:endParaRPr lang="en-GB" dirty="0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316" y="1774587"/>
            <a:ext cx="1053294" cy="589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316" y="3078779"/>
            <a:ext cx="1053294" cy="70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316" y="2364431"/>
            <a:ext cx="1053294" cy="70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387" y="4509120"/>
            <a:ext cx="1907704" cy="132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418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/>
              <a:t>CRIS</a:t>
            </a:r>
            <a:br>
              <a:rPr lang="en-GB" altLang="en-US" dirty="0"/>
            </a:br>
            <a:r>
              <a:rPr lang="en-GB" altLang="en-US" dirty="0"/>
              <a:t>Requirements 1990s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en-US" sz="2400"/>
              <a:t>cover projects , persons, organisations </a:t>
            </a:r>
          </a:p>
          <a:p>
            <a:pPr lvl="1"/>
            <a:r>
              <a:rPr lang="nb-NO" altLang="en-US" sz="2000"/>
              <a:t>and results: products, patents, publications</a:t>
            </a:r>
          </a:p>
          <a:p>
            <a:pPr lvl="1"/>
            <a:r>
              <a:rPr lang="nb-NO" altLang="en-US" sz="2000"/>
              <a:t>and facilities, equipment, events, services</a:t>
            </a:r>
          </a:p>
          <a:p>
            <a:r>
              <a:rPr lang="nb-NO" altLang="en-US" sz="2400"/>
              <a:t>entities, not more attributes</a:t>
            </a:r>
          </a:p>
          <a:p>
            <a:r>
              <a:rPr lang="nb-NO" altLang="en-US" sz="2400"/>
              <a:t>lengths &amp; types &amp; language, character set</a:t>
            </a:r>
          </a:p>
          <a:p>
            <a:r>
              <a:rPr lang="nb-NO" altLang="en-US" sz="2400"/>
              <a:t>repeating groups (logical)</a:t>
            </a:r>
          </a:p>
          <a:p>
            <a:r>
              <a:rPr lang="nb-NO" altLang="en-US" sz="2400"/>
              <a:t>flexibility - relationships (conceptual)</a:t>
            </a:r>
          </a:p>
          <a:p>
            <a:r>
              <a:rPr lang="nb-NO" altLang="en-US" sz="2400"/>
              <a:t>better data quality </a:t>
            </a:r>
          </a:p>
          <a:p>
            <a:r>
              <a:rPr lang="nb-NO" altLang="en-US" sz="2400"/>
              <a:t>consistent coding (semantic)</a:t>
            </a:r>
          </a:p>
          <a:p>
            <a:r>
              <a:rPr lang="nb-NO" altLang="en-US" sz="2400"/>
              <a:t>record history (date/time)</a:t>
            </a:r>
          </a:p>
          <a:p>
            <a:endParaRPr lang="nb-NO" altLang="en-US" sz="2400"/>
          </a:p>
          <a:p>
            <a:endParaRPr lang="en-GB" alt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24</a:t>
              </a:fld>
              <a:endParaRPr lang="en-GB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12" y="2348880"/>
            <a:ext cx="280831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102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en-US">
                <a:solidFill>
                  <a:schemeClr val="tx1"/>
                </a:solidFill>
              </a:rPr>
              <a:t>CERIF 2000</a:t>
            </a:r>
            <a:r>
              <a:rPr lang="nb-NO" altLang="en-US"/>
              <a:t>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341438"/>
            <a:ext cx="6371907" cy="4967287"/>
          </a:xfrm>
        </p:spPr>
        <p:txBody>
          <a:bodyPr>
            <a:normAutofit fontScale="92500"/>
          </a:bodyPr>
          <a:lstStyle/>
          <a:p>
            <a:r>
              <a:rPr lang="nb-NO" altLang="en-US" sz="2600" dirty="0"/>
              <a:t>Working Group of national representative experts set up 1997 and coordinated by DGXIII-D4, EC</a:t>
            </a:r>
          </a:p>
          <a:p>
            <a:r>
              <a:rPr lang="nb-NO" altLang="en-US" sz="2200" dirty="0"/>
              <a:t>Included two of the IDEAS/EXIRPTS project </a:t>
            </a:r>
            <a:r>
              <a:rPr lang="nb-NO" altLang="en-US" sz="2200" dirty="0" smtClean="0"/>
              <a:t>architects</a:t>
            </a:r>
          </a:p>
          <a:p>
            <a:r>
              <a:rPr lang="nb-NO" altLang="en-US" sz="2200" dirty="0" smtClean="0"/>
              <a:t>Formal specification by Jeffery &amp; Asserson</a:t>
            </a:r>
          </a:p>
          <a:p>
            <a:pPr lvl="1"/>
            <a:r>
              <a:rPr lang="nb-NO" altLang="en-US" sz="1700" dirty="0" smtClean="0"/>
              <a:t>And demonstrated with MS Access database</a:t>
            </a:r>
            <a:endParaRPr lang="nb-NO" altLang="en-US" sz="1700" dirty="0"/>
          </a:p>
          <a:p>
            <a:r>
              <a:rPr lang="nb-NO" altLang="en-US" sz="2200" dirty="0"/>
              <a:t>CERIF2000 Guidelines, Final Report of the CERIF Revision Working Group, 1999</a:t>
            </a:r>
          </a:p>
          <a:p>
            <a:r>
              <a:rPr lang="nb-NO" altLang="en-US" sz="2200" dirty="0"/>
              <a:t>Common format for development of new CRISs</a:t>
            </a:r>
          </a:p>
          <a:p>
            <a:r>
              <a:rPr lang="nb-NO" altLang="en-US" sz="2200" dirty="0"/>
              <a:t>Common format for exchange of data from records in existing and future multiple different CRISs</a:t>
            </a:r>
          </a:p>
          <a:p>
            <a:r>
              <a:rPr lang="nb-NO" altLang="en-US" sz="2200" dirty="0" smtClean="0"/>
              <a:t>CERIF is EU Recommendation to Member States</a:t>
            </a:r>
          </a:p>
          <a:p>
            <a:r>
              <a:rPr lang="nb-NO" altLang="en-US" sz="2200" dirty="0" smtClean="0"/>
              <a:t>2002 EC requested euroCRIS to maintain, develop and promote CERIF</a:t>
            </a:r>
            <a:endParaRPr lang="nb-NO" altLang="en-US" sz="2200" dirty="0"/>
          </a:p>
          <a:p>
            <a:endParaRPr lang="nb-NO" alt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25</a:t>
              </a:fld>
              <a:endParaRPr lang="en-GB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120" y="109349"/>
            <a:ext cx="20574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4" y="109349"/>
            <a:ext cx="2090737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607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‘standard’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CERIF: An EU recommendation to Member States</a:t>
            </a:r>
            <a:r>
              <a:rPr lang="en-GB" dirty="0"/>
              <a:t> </a:t>
            </a:r>
            <a:br>
              <a:rPr lang="en-GB" dirty="0"/>
            </a:br>
            <a:r>
              <a:rPr lang="en-GB" dirty="0"/>
              <a:t>Commission Recommendation concerning the harmonisation within the Community of research and technological development databases (1991-05-06) </a:t>
            </a:r>
            <a:br>
              <a:rPr lang="en-GB" dirty="0"/>
            </a:br>
            <a:r>
              <a:rPr lang="en-GB" dirty="0"/>
              <a:t>Official Journal L 189 , 1991-07-13 p. 0001 - 0034 </a:t>
            </a:r>
            <a:br>
              <a:rPr lang="en-GB" dirty="0"/>
            </a:br>
            <a:r>
              <a:rPr lang="en-GB" dirty="0">
                <a:solidFill>
                  <a:srgbClr val="FFC000"/>
                </a:solidFill>
                <a:hlinkClick r:id="rId2"/>
              </a:rPr>
              <a:t>ftp://ftp.cordis.europa.eu/pub/cerif/docs/cerif1991.htm</a:t>
            </a:r>
            <a:r>
              <a:rPr lang="en-GB" dirty="0">
                <a:solidFill>
                  <a:srgbClr val="FFC000"/>
                </a:solidFill>
              </a:rPr>
              <a:t> </a:t>
            </a:r>
            <a:br>
              <a:rPr lang="en-GB" dirty="0">
                <a:solidFill>
                  <a:srgbClr val="FFC000"/>
                </a:solidFill>
              </a:rPr>
            </a:br>
            <a:r>
              <a:rPr lang="en-GB" dirty="0"/>
              <a:t>This included the </a:t>
            </a:r>
            <a:r>
              <a:rPr lang="en-GB" dirty="0">
                <a:solidFill>
                  <a:srgbClr val="FFC000"/>
                </a:solidFill>
              </a:rPr>
              <a:t>requirement to update CERIF </a:t>
            </a:r>
            <a:r>
              <a:rPr lang="en-GB" dirty="0"/>
              <a:t>which was done in </a:t>
            </a:r>
            <a:r>
              <a:rPr lang="en-GB" dirty="0" smtClean="0"/>
              <a:t>1997-2000 (and subsequently by euroCRIS).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090737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883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European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283153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euroCRIS involved in EC-funded projects</a:t>
            </a:r>
          </a:p>
          <a:p>
            <a:pPr lvl="1"/>
            <a:r>
              <a:rPr lang="en-GB" dirty="0" smtClean="0"/>
              <a:t>ENGAGE (Open Government Data)</a:t>
            </a:r>
          </a:p>
          <a:p>
            <a:pPr lvl="1"/>
            <a:r>
              <a:rPr lang="en-GB" dirty="0" smtClean="0"/>
              <a:t>PASTEUR4OA (OA policy mapping and improvement)</a:t>
            </a:r>
          </a:p>
          <a:p>
            <a:pPr lvl="1"/>
            <a:r>
              <a:rPr lang="en-GB" dirty="0" smtClean="0"/>
              <a:t>HOLA CLOUD (mapping CLOUDs research in Europe)</a:t>
            </a:r>
          </a:p>
          <a:p>
            <a:r>
              <a:rPr lang="en-GB" dirty="0" smtClean="0"/>
              <a:t>CERIF being used more widely:</a:t>
            </a:r>
          </a:p>
          <a:p>
            <a:pPr lvl="1"/>
            <a:r>
              <a:rPr lang="en-GB" dirty="0" smtClean="0"/>
              <a:t>OpenAIRE (needed CERIF to overcome metadata problems)</a:t>
            </a:r>
          </a:p>
          <a:p>
            <a:pPr lvl="1"/>
            <a:r>
              <a:rPr lang="en-GB" dirty="0" smtClean="0"/>
              <a:t>CERIF-DSpace </a:t>
            </a:r>
            <a:r>
              <a:rPr lang="en-GB" dirty="0"/>
              <a:t>(needed </a:t>
            </a:r>
            <a:r>
              <a:rPr lang="en-GB" dirty="0" smtClean="0"/>
              <a:t>CERIF </a:t>
            </a:r>
            <a:r>
              <a:rPr lang="en-GB" dirty="0"/>
              <a:t>to overcome metadata </a:t>
            </a:r>
            <a:r>
              <a:rPr lang="en-GB" dirty="0" smtClean="0"/>
              <a:t>problems)</a:t>
            </a:r>
          </a:p>
          <a:p>
            <a:pPr lvl="1"/>
            <a:r>
              <a:rPr lang="en-GB" dirty="0" smtClean="0"/>
              <a:t>And of course commercial CRIS systems</a:t>
            </a:r>
          </a:p>
          <a:p>
            <a:r>
              <a:rPr lang="en-GB" dirty="0" smtClean="0"/>
              <a:t>And outside research information</a:t>
            </a:r>
          </a:p>
          <a:p>
            <a:pPr lvl="1"/>
            <a:r>
              <a:rPr lang="en-GB" dirty="0" smtClean="0"/>
              <a:t>EPOS (earthquakes and volcanoes in Europe)</a:t>
            </a:r>
          </a:p>
          <a:p>
            <a:pPr lvl="1"/>
            <a:r>
              <a:rPr lang="en-GB" dirty="0" smtClean="0"/>
              <a:t>PaaSage (Cloud computing middleware)</a:t>
            </a:r>
          </a:p>
          <a:p>
            <a:r>
              <a:rPr lang="en-GB" dirty="0" smtClean="0"/>
              <a:t>And in further research proposals</a:t>
            </a:r>
            <a:endParaRPr lang="en-GB" dirty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27</a:t>
              </a:fld>
              <a:endParaRPr lang="en-GB" dirty="0"/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247" y="1938435"/>
            <a:ext cx="1203561" cy="84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248" y="2814149"/>
            <a:ext cx="1202889" cy="86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768" y="1153187"/>
            <a:ext cx="1561040" cy="785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330" y="4365104"/>
            <a:ext cx="1222807" cy="79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925" y="5184268"/>
            <a:ext cx="1262212" cy="53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95" y="3676597"/>
            <a:ext cx="16637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938"/>
            <a:ext cx="208915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645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History: To Conclude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6471740" cy="4713387"/>
          </a:xfrm>
        </p:spPr>
        <p:txBody>
          <a:bodyPr>
            <a:normAutofit fontScale="70000" lnSpcReduction="20000"/>
          </a:bodyPr>
          <a:lstStyle/>
          <a:p>
            <a:r>
              <a:rPr lang="en-GB" sz="3100" dirty="0" smtClean="0"/>
              <a:t>With CERIF-CRIS we have the basis for unifying research information – for research, research management, innovation… across Europe</a:t>
            </a:r>
          </a:p>
          <a:p>
            <a:r>
              <a:rPr lang="en-GB" sz="3100" dirty="0" smtClean="0"/>
              <a:t>Why is it not happening?</a:t>
            </a:r>
          </a:p>
          <a:p>
            <a:pPr lvl="1"/>
            <a:r>
              <a:rPr lang="en-GB" dirty="0" smtClean="0"/>
              <a:t>Not all CRIS are fully CERIF</a:t>
            </a:r>
          </a:p>
          <a:p>
            <a:pPr lvl="1"/>
            <a:r>
              <a:rPr lang="en-GB" dirty="0" smtClean="0"/>
              <a:t>Some repositories adding CERIF features but not adopting whole CERIF</a:t>
            </a:r>
          </a:p>
          <a:p>
            <a:pPr lvl="1"/>
            <a:r>
              <a:rPr lang="en-GB" dirty="0" smtClean="0"/>
              <a:t>Commercial companies not implementing whole CERIF</a:t>
            </a:r>
          </a:p>
          <a:p>
            <a:pPr lvl="1"/>
            <a:r>
              <a:rPr lang="en-GB" dirty="0" smtClean="0"/>
              <a:t>Some moves to LOD/SW (integrity, scale)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Until all systems are fully CERIF compatible (syntax and semantics) we cannot progress much</a:t>
            </a:r>
          </a:p>
          <a:p>
            <a:pPr lvl="1"/>
            <a:r>
              <a:rPr lang="en-GB" dirty="0" smtClean="0"/>
              <a:t>There will be much cost and effort in interconversion</a:t>
            </a:r>
          </a:p>
          <a:p>
            <a:pPr lvl="1"/>
            <a:r>
              <a:rPr lang="en-GB" dirty="0" smtClean="0"/>
              <a:t>There will be a loss of recall and relevance</a:t>
            </a:r>
          </a:p>
          <a:p>
            <a:pPr lvl="1"/>
            <a:r>
              <a:rPr lang="en-GB" dirty="0" smtClean="0"/>
              <a:t>Cannot mirror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28</a:t>
              </a:fld>
              <a:endParaRPr lang="en-GB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940" y="1916832"/>
            <a:ext cx="2066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-24294" y="5724545"/>
            <a:ext cx="90738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A standard is a standard for a purpose</a:t>
            </a:r>
            <a:endParaRPr lang="en-US" sz="4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281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58209"/>
            <a:ext cx="5832648" cy="416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6" name="TextBox 5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29</a:t>
              </a:fld>
              <a:endParaRPr lang="en-GB" dirty="0"/>
            </a:p>
          </p:txBody>
        </p:sp>
      </p:grpSp>
      <p:pic>
        <p:nvPicPr>
          <p:cNvPr id="9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938"/>
            <a:ext cx="208915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394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Why?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What?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Learning from the past</a:t>
            </a:r>
          </a:p>
          <a:p>
            <a:r>
              <a:rPr lang="en-GB" dirty="0" smtClean="0"/>
              <a:t>How?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When?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30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6497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achieve a pan-European view of research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Requirement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Technology</a:t>
            </a:r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Political will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95936" y="1600200"/>
            <a:ext cx="4690864" cy="4525963"/>
          </a:xfrm>
        </p:spPr>
        <p:txBody>
          <a:bodyPr/>
          <a:lstStyle/>
          <a:p>
            <a:r>
              <a:rPr lang="en-GB" dirty="0" smtClean="0"/>
              <a:t>Users (all kinds) have to realise that they need it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We have to provide a single tech</a:t>
            </a:r>
            <a:r>
              <a:rPr lang="en-GB" sz="2800" dirty="0"/>
              <a:t>nology to do </a:t>
            </a:r>
            <a:r>
              <a:rPr lang="en-GB" sz="2800" dirty="0" smtClean="0"/>
              <a:t>it</a:t>
            </a:r>
          </a:p>
          <a:p>
            <a:pPr lvl="1"/>
            <a:r>
              <a:rPr lang="en-GB" dirty="0" smtClean="0"/>
              <a:t>Full CERIF-CRIS everywhere</a:t>
            </a:r>
          </a:p>
          <a:p>
            <a:endParaRPr lang="en-GB" dirty="0"/>
          </a:p>
          <a:p>
            <a:r>
              <a:rPr lang="en-GB" dirty="0" smtClean="0"/>
              <a:t>We have to persuade the EC and national governments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6" name="TextBox 5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31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783924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Research proposals (input)</a:t>
            </a:r>
          </a:p>
          <a:p>
            <a:pPr lvl="1"/>
            <a:r>
              <a:rPr lang="en-GB" sz="2300" dirty="0" smtClean="0"/>
              <a:t>Some movement towards CERIF-like</a:t>
            </a:r>
          </a:p>
          <a:p>
            <a:r>
              <a:rPr lang="en-GB" dirty="0" smtClean="0"/>
              <a:t>Research output</a:t>
            </a:r>
          </a:p>
          <a:p>
            <a:pPr lvl="1"/>
            <a:r>
              <a:rPr lang="en-GB" sz="2300" dirty="0" smtClean="0"/>
              <a:t>OpenAIRE adopting (most of) CERIF</a:t>
            </a:r>
          </a:p>
          <a:p>
            <a:pPr lvl="1"/>
            <a:r>
              <a:rPr lang="en-GB" sz="2300" dirty="0" smtClean="0"/>
              <a:t>Repositories moving to CERIF-like attributes</a:t>
            </a:r>
          </a:p>
          <a:p>
            <a:pPr lvl="1"/>
            <a:r>
              <a:rPr lang="en-GB" sz="2300" dirty="0" smtClean="0"/>
              <a:t>Products (datasets): C4D.  Products (software…)</a:t>
            </a:r>
          </a:p>
          <a:p>
            <a:pPr lvl="1"/>
            <a:r>
              <a:rPr lang="en-GB" sz="2300" dirty="0" smtClean="0"/>
              <a:t>Patents</a:t>
            </a:r>
          </a:p>
          <a:p>
            <a:pPr lvl="1"/>
            <a:r>
              <a:rPr lang="en-GB" sz="2300" dirty="0" smtClean="0"/>
              <a:t>Some funder systems (gateway to research) CERIF</a:t>
            </a:r>
          </a:p>
          <a:p>
            <a:r>
              <a:rPr lang="en-GB" dirty="0" smtClean="0"/>
              <a:t>Research evaluation</a:t>
            </a:r>
          </a:p>
          <a:p>
            <a:pPr lvl="1"/>
            <a:r>
              <a:rPr lang="en-GB" sz="2300" dirty="0" smtClean="0"/>
              <a:t>National funders moving to CERIF-like systems (Research Fish)</a:t>
            </a:r>
          </a:p>
          <a:p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Researcher workflow (incl.CV, bibliography…)</a:t>
            </a:r>
          </a:p>
          <a:p>
            <a:pPr lvl="1"/>
            <a:r>
              <a:rPr lang="en-GB" sz="2300" dirty="0"/>
              <a:t>Some  part-CERIF (e.g. CRIStiN</a:t>
            </a:r>
            <a:r>
              <a:rPr lang="en-GB" sz="2300" dirty="0" smtClean="0"/>
              <a:t>)</a:t>
            </a:r>
          </a:p>
          <a:p>
            <a:pPr lvl="1"/>
            <a:r>
              <a:rPr lang="en-GB" sz="2300" dirty="0" smtClean="0"/>
              <a:t>Commercial systems</a:t>
            </a:r>
            <a:endParaRPr lang="en-GB" sz="2300" dirty="0"/>
          </a:p>
          <a:p>
            <a:r>
              <a:rPr lang="en-GB" dirty="0"/>
              <a:t>B2B research funder / institution</a:t>
            </a:r>
          </a:p>
          <a:p>
            <a:pPr lvl="1"/>
            <a:r>
              <a:rPr lang="en-GB" sz="2300" dirty="0"/>
              <a:t>Experiments in UK</a:t>
            </a:r>
          </a:p>
          <a:p>
            <a:r>
              <a:rPr lang="en-GB" dirty="0"/>
              <a:t>Integration with VRE</a:t>
            </a:r>
          </a:p>
          <a:p>
            <a:pPr lvl="1"/>
            <a:r>
              <a:rPr lang="en-GB" sz="2300" dirty="0"/>
              <a:t>Some initial research projects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9" name="TextBox 8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32</a:t>
              </a:fld>
              <a:endParaRPr lang="en-GB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52" y="5377238"/>
            <a:ext cx="1668004" cy="76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919" y="4477845"/>
            <a:ext cx="1201737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460311"/>
            <a:ext cx="1668004" cy="60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652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Research proposals (input)</a:t>
            </a:r>
          </a:p>
          <a:p>
            <a:pPr lvl="1"/>
            <a:r>
              <a:rPr lang="en-GB" sz="2300" dirty="0" smtClean="0"/>
              <a:t>Some movement towards CERIF-like</a:t>
            </a:r>
          </a:p>
          <a:p>
            <a:r>
              <a:rPr lang="en-GB" dirty="0" smtClean="0"/>
              <a:t>Research output</a:t>
            </a:r>
          </a:p>
          <a:p>
            <a:pPr lvl="1"/>
            <a:r>
              <a:rPr lang="en-GB" sz="2300" dirty="0" smtClean="0"/>
              <a:t>OpenAIRE adopting (most of) CERIF</a:t>
            </a:r>
          </a:p>
          <a:p>
            <a:pPr lvl="1"/>
            <a:r>
              <a:rPr lang="en-GB" sz="2300" dirty="0" smtClean="0"/>
              <a:t>Repositories moving to CERIF-like attributes</a:t>
            </a:r>
          </a:p>
          <a:p>
            <a:pPr lvl="1"/>
            <a:r>
              <a:rPr lang="en-GB" sz="2300" dirty="0" smtClean="0"/>
              <a:t>Products (datasets): C4D.  Products (software…)</a:t>
            </a:r>
          </a:p>
          <a:p>
            <a:pPr lvl="1"/>
            <a:r>
              <a:rPr lang="en-GB" sz="2300" dirty="0" smtClean="0"/>
              <a:t>Patents</a:t>
            </a:r>
          </a:p>
          <a:p>
            <a:pPr lvl="1"/>
            <a:r>
              <a:rPr lang="en-GB" sz="2300" dirty="0" smtClean="0"/>
              <a:t>Some funder systems (gateway to research) CERIF</a:t>
            </a:r>
          </a:p>
          <a:p>
            <a:r>
              <a:rPr lang="en-GB" dirty="0" smtClean="0"/>
              <a:t>Research evaluation</a:t>
            </a:r>
          </a:p>
          <a:p>
            <a:pPr lvl="1"/>
            <a:r>
              <a:rPr lang="en-GB" sz="2300" dirty="0" smtClean="0"/>
              <a:t>National funders moving to CERIF-like systems (Research Fish)</a:t>
            </a:r>
          </a:p>
          <a:p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Researcher workflow (incl.CV, bibliography…)</a:t>
            </a:r>
          </a:p>
          <a:p>
            <a:pPr lvl="1"/>
            <a:r>
              <a:rPr lang="en-GB" sz="2300" dirty="0"/>
              <a:t>Some  part-CERIF (e.g. CRIStiN</a:t>
            </a:r>
            <a:r>
              <a:rPr lang="en-GB" sz="2300" dirty="0" smtClean="0"/>
              <a:t>)</a:t>
            </a:r>
          </a:p>
          <a:p>
            <a:pPr lvl="1"/>
            <a:r>
              <a:rPr lang="en-GB" sz="2300" dirty="0" smtClean="0"/>
              <a:t>Commercial systems</a:t>
            </a:r>
            <a:endParaRPr lang="en-GB" sz="2300" dirty="0"/>
          </a:p>
          <a:p>
            <a:r>
              <a:rPr lang="en-GB" dirty="0"/>
              <a:t>B2B research funder / institution</a:t>
            </a:r>
          </a:p>
          <a:p>
            <a:pPr lvl="1"/>
            <a:r>
              <a:rPr lang="en-GB" sz="2300" dirty="0"/>
              <a:t>Experiments in UK</a:t>
            </a:r>
          </a:p>
          <a:p>
            <a:r>
              <a:rPr lang="en-GB" dirty="0"/>
              <a:t>Integration with VRE</a:t>
            </a:r>
          </a:p>
          <a:p>
            <a:pPr lvl="1"/>
            <a:r>
              <a:rPr lang="en-GB" sz="2300" dirty="0"/>
              <a:t>Some initial research projects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9" name="TextBox 8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33</a:t>
              </a:fld>
              <a:endParaRPr lang="en-GB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52" y="5377238"/>
            <a:ext cx="1668004" cy="76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919" y="4477845"/>
            <a:ext cx="1201737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460311"/>
            <a:ext cx="1668004" cy="60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 rot="19425292">
            <a:off x="675387" y="2605559"/>
            <a:ext cx="77932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/>
              </a:rPr>
              <a:t>Which euroCRIS members </a:t>
            </a:r>
          </a:p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/>
              </a:rPr>
              <a:t>are evangelising</a:t>
            </a:r>
            <a:endParaRPr lang="en-US" sz="5400" b="1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2904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We are in a worse state for interoperation than 1987</a:t>
            </a:r>
          </a:p>
          <a:p>
            <a:pPr lvl="1"/>
            <a:r>
              <a:rPr lang="en-GB" dirty="0" smtClean="0"/>
              <a:t>Then we had interoperating national portals</a:t>
            </a:r>
          </a:p>
          <a:p>
            <a:pPr lvl="1"/>
            <a:r>
              <a:rPr lang="en-GB" dirty="0" smtClean="0"/>
              <a:t>Admittedly rather basic</a:t>
            </a:r>
          </a:p>
          <a:p>
            <a:r>
              <a:rPr lang="en-GB" dirty="0" smtClean="0"/>
              <a:t>We have commercial (almost-)CERIF-compliant CRIS systems</a:t>
            </a:r>
          </a:p>
          <a:p>
            <a:r>
              <a:rPr lang="en-GB" dirty="0" smtClean="0"/>
              <a:t>We have homebrew (almost-)</a:t>
            </a:r>
            <a:r>
              <a:rPr lang="en-GB" dirty="0"/>
              <a:t> CERIF-compliant CRIS systems </a:t>
            </a:r>
            <a:endParaRPr lang="en-GB" dirty="0" smtClean="0"/>
          </a:p>
          <a:p>
            <a:r>
              <a:rPr lang="en-GB" dirty="0" smtClean="0"/>
              <a:t>We have repository systems tending towards CERIF</a:t>
            </a:r>
          </a:p>
          <a:p>
            <a:r>
              <a:rPr lang="en-GB" dirty="0" smtClean="0"/>
              <a:t>We have CERIF-XML (profiles)</a:t>
            </a:r>
          </a:p>
          <a:p>
            <a:pPr lvl="1"/>
            <a:r>
              <a:rPr lang="en-GB" dirty="0" smtClean="0"/>
              <a:t>But note potential loss of information and loss of integrity</a:t>
            </a:r>
          </a:p>
          <a:p>
            <a:pPr lvl="1"/>
            <a:r>
              <a:rPr lang="en-GB" dirty="0" smtClean="0"/>
              <a:t>Complex connectors to deal with heterogeneity of CERIF partial implementations</a:t>
            </a:r>
          </a:p>
          <a:p>
            <a:r>
              <a:rPr lang="en-GB" dirty="0" smtClean="0"/>
              <a:t>This means that the end-user will not get an answer with integrity</a:t>
            </a:r>
          </a:p>
          <a:p>
            <a:pPr lvl="1"/>
            <a:r>
              <a:rPr lang="en-GB" dirty="0" smtClean="0"/>
              <a:t>Recall will be &lt; 100%</a:t>
            </a:r>
          </a:p>
          <a:p>
            <a:pPr lvl="1"/>
            <a:r>
              <a:rPr lang="en-GB" dirty="0" smtClean="0"/>
              <a:t>Relevance may be compromised (terminology)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34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485351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We are in a worse state for interoperation than 1987</a:t>
            </a:r>
          </a:p>
          <a:p>
            <a:pPr lvl="1"/>
            <a:r>
              <a:rPr lang="en-GB" dirty="0" smtClean="0"/>
              <a:t>Then we had interoperating portals</a:t>
            </a:r>
          </a:p>
          <a:p>
            <a:pPr lvl="1"/>
            <a:r>
              <a:rPr lang="en-GB" dirty="0" smtClean="0"/>
              <a:t>Admittedly rather basic</a:t>
            </a:r>
          </a:p>
          <a:p>
            <a:r>
              <a:rPr lang="en-GB" dirty="0" smtClean="0"/>
              <a:t>We have commercial (almost-)CERIF-compliant CRIS systems</a:t>
            </a:r>
          </a:p>
          <a:p>
            <a:r>
              <a:rPr lang="en-GB" dirty="0" smtClean="0"/>
              <a:t>We have homebrew (almost-)</a:t>
            </a:r>
            <a:r>
              <a:rPr lang="en-GB" dirty="0"/>
              <a:t> CERIF-compliant CRIS systems </a:t>
            </a:r>
            <a:endParaRPr lang="en-GB" dirty="0" smtClean="0"/>
          </a:p>
          <a:p>
            <a:r>
              <a:rPr lang="en-GB" dirty="0" smtClean="0"/>
              <a:t>We have repository systems tending towards CERIF</a:t>
            </a:r>
          </a:p>
          <a:p>
            <a:r>
              <a:rPr lang="en-GB" dirty="0" smtClean="0"/>
              <a:t>We have CERIF-XML</a:t>
            </a:r>
          </a:p>
          <a:p>
            <a:pPr lvl="1"/>
            <a:r>
              <a:rPr lang="en-GB" dirty="0" smtClean="0"/>
              <a:t>But note potential loss of information and loss of integrity</a:t>
            </a:r>
          </a:p>
          <a:p>
            <a:pPr lvl="1"/>
            <a:r>
              <a:rPr lang="en-GB" dirty="0" smtClean="0"/>
              <a:t>Complex connectors to deal with heterogeneity of CERIF partial implementations</a:t>
            </a:r>
          </a:p>
          <a:p>
            <a:r>
              <a:rPr lang="en-GB" dirty="0" smtClean="0"/>
              <a:t>This means that the end-user will not get an answer with integrity</a:t>
            </a:r>
          </a:p>
          <a:p>
            <a:pPr lvl="1"/>
            <a:r>
              <a:rPr lang="en-GB" dirty="0" smtClean="0"/>
              <a:t>Recall will be &lt; 100%</a:t>
            </a:r>
          </a:p>
          <a:p>
            <a:pPr lvl="1"/>
            <a:r>
              <a:rPr lang="en-GB" dirty="0" smtClean="0"/>
              <a:t>Relevance may be compromised (terminology)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35</a:t>
              </a:fld>
              <a:endParaRPr lang="en-GB" dirty="0"/>
            </a:p>
          </p:txBody>
        </p:sp>
      </p:grpSp>
      <p:sp>
        <p:nvSpPr>
          <p:cNvPr id="8" name="Rectangle 7"/>
          <p:cNvSpPr/>
          <p:nvPr/>
        </p:nvSpPr>
        <p:spPr>
          <a:xfrm rot="19313286">
            <a:off x="511314" y="2784421"/>
            <a:ext cx="81213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/>
              </a:rPr>
              <a:t>Which euroCRIS members </a:t>
            </a:r>
          </a:p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/>
              </a:rPr>
              <a:t>are implementing full CERIF</a:t>
            </a:r>
            <a:endParaRPr lang="en-US" sz="5400" b="1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213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Political Will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Discussed with EC for 25 years</a:t>
            </a:r>
          </a:p>
          <a:p>
            <a:pPr lvl="1"/>
            <a:r>
              <a:rPr lang="en-GB" dirty="0" smtClean="0"/>
              <a:t>CORDIS and CORDA </a:t>
            </a:r>
            <a:r>
              <a:rPr lang="en-GB" b="1" dirty="0" smtClean="0"/>
              <a:t>not</a:t>
            </a:r>
            <a:r>
              <a:rPr lang="en-GB" dirty="0" smtClean="0"/>
              <a:t> CERIF</a:t>
            </a:r>
          </a:p>
          <a:p>
            <a:pPr lvl="1"/>
            <a:r>
              <a:rPr lang="en-GB" dirty="0" smtClean="0"/>
              <a:t>ERC system is (mainly)</a:t>
            </a:r>
          </a:p>
          <a:p>
            <a:r>
              <a:rPr lang="en-GB" dirty="0" smtClean="0"/>
              <a:t>STOA report to European Parliament committee (Technopolis)</a:t>
            </a:r>
          </a:p>
          <a:p>
            <a:pPr lvl="1"/>
            <a:r>
              <a:rPr lang="en-GB" dirty="0" smtClean="0"/>
              <a:t>Recommended strongly CERIF</a:t>
            </a:r>
          </a:p>
          <a:p>
            <a:r>
              <a:rPr lang="en-GB" dirty="0" smtClean="0"/>
              <a:t>Carl Christian Buhr @ CRIS2014</a:t>
            </a:r>
          </a:p>
          <a:p>
            <a:pPr lvl="1"/>
            <a:r>
              <a:rPr lang="en-GB" dirty="0" smtClean="0"/>
              <a:t>Subsequent discussions with </a:t>
            </a:r>
          </a:p>
          <a:p>
            <a:pPr marL="457200" lvl="1" indent="0">
              <a:buNone/>
            </a:pPr>
            <a:r>
              <a:rPr lang="en-GB" dirty="0" smtClean="0"/>
              <a:t>euroCRIS President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36</a:t>
              </a:fld>
              <a:endParaRPr lang="en-GB" dirty="0"/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372" y="836712"/>
            <a:ext cx="2003390" cy="106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324" y="1936833"/>
            <a:ext cx="1658438" cy="158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562" y="3500737"/>
            <a:ext cx="3505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86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Political Will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Discussed with EC for 25 years</a:t>
            </a:r>
          </a:p>
          <a:p>
            <a:pPr lvl="1"/>
            <a:r>
              <a:rPr lang="en-GB" dirty="0" smtClean="0"/>
              <a:t>CORDIS and CORDA </a:t>
            </a:r>
            <a:r>
              <a:rPr lang="en-GB" b="1" dirty="0" smtClean="0"/>
              <a:t>not</a:t>
            </a:r>
            <a:r>
              <a:rPr lang="en-GB" dirty="0" smtClean="0"/>
              <a:t> CERIF</a:t>
            </a:r>
          </a:p>
          <a:p>
            <a:pPr lvl="1"/>
            <a:r>
              <a:rPr lang="en-GB" dirty="0" smtClean="0"/>
              <a:t>ERC system is (mainly)</a:t>
            </a:r>
          </a:p>
          <a:p>
            <a:r>
              <a:rPr lang="en-GB" dirty="0" smtClean="0"/>
              <a:t>STOA report to European Parliament committee (Technopolis)</a:t>
            </a:r>
          </a:p>
          <a:p>
            <a:pPr lvl="1"/>
            <a:r>
              <a:rPr lang="en-GB" dirty="0" smtClean="0"/>
              <a:t>Recommended strongly CERIF</a:t>
            </a:r>
          </a:p>
          <a:p>
            <a:r>
              <a:rPr lang="en-GB" dirty="0" smtClean="0"/>
              <a:t>Carl Christian Buhr @ CRIS2014</a:t>
            </a:r>
          </a:p>
          <a:p>
            <a:pPr lvl="1"/>
            <a:r>
              <a:rPr lang="en-GB" dirty="0" smtClean="0"/>
              <a:t>Subsequent discussions with </a:t>
            </a:r>
          </a:p>
          <a:p>
            <a:pPr marL="457200" lvl="1" indent="0">
              <a:buNone/>
            </a:pPr>
            <a:r>
              <a:rPr lang="en-GB" dirty="0" smtClean="0"/>
              <a:t>euroCRIS President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37</a:t>
              </a:fld>
              <a:endParaRPr lang="en-GB" dirty="0"/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372" y="836712"/>
            <a:ext cx="2003390" cy="106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324" y="1936833"/>
            <a:ext cx="1658438" cy="158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562" y="3500737"/>
            <a:ext cx="3505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 rot="19080067">
            <a:off x="552925" y="2796595"/>
            <a:ext cx="80381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/>
              </a:rPr>
              <a:t>Which euroCRIS members</a:t>
            </a:r>
          </a:p>
          <a:p>
            <a:pPr algn="ctr"/>
            <a:r>
              <a:rPr lang="en-US" sz="5400" b="1" dirty="0">
                <a:ln w="50800"/>
                <a:solidFill>
                  <a:srgbClr val="FFFF00"/>
                </a:solidFill>
              </a:rPr>
              <a:t>p</a:t>
            </a:r>
            <a:r>
              <a:rPr lang="en-US" sz="5400" b="1" dirty="0" smtClean="0">
                <a:ln w="50800"/>
                <a:solidFill>
                  <a:srgbClr val="FFFF00"/>
                </a:solidFill>
              </a:rPr>
              <a:t>ersuade their government</a:t>
            </a:r>
            <a:endParaRPr lang="en-US" sz="5400" b="1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53713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83120" y="260648"/>
            <a:ext cx="7393781" cy="7080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altLang="nl-NL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STOA Report (Technopolis)</a:t>
            </a:r>
          </a:p>
        </p:txBody>
      </p:sp>
      <p:pic>
        <p:nvPicPr>
          <p:cNvPr id="1126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84275"/>
            <a:ext cx="7992887" cy="4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6" name="TextBox 5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38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063998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76364"/>
            <a:ext cx="8785100" cy="451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kstvak 6"/>
          <p:cNvSpPr txBox="1">
            <a:spLocks noChangeArrowheads="1"/>
          </p:cNvSpPr>
          <p:nvPr/>
        </p:nvSpPr>
        <p:spPr bwMode="auto">
          <a:xfrm>
            <a:off x="467544" y="5889755"/>
            <a:ext cx="8496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2" charset="0"/>
              </a:defRPr>
            </a:lvl9pPr>
          </a:lstStyle>
          <a:p>
            <a:r>
              <a:rPr lang="en-US" altLang="nl-NL" dirty="0">
                <a:latin typeface="Calibri" pitchFamily="32" charset="0"/>
              </a:rPr>
              <a:t>STOA-Report: </a:t>
            </a:r>
            <a:r>
              <a:rPr lang="en-US" altLang="nl-NL" i="1" dirty="0">
                <a:latin typeface="Calibri" pitchFamily="32" charset="0"/>
              </a:rPr>
              <a:t>Measuring Scientific Performance for Improved Policy Making</a:t>
            </a:r>
            <a:r>
              <a:rPr lang="en-US" altLang="nl-NL" dirty="0">
                <a:latin typeface="Calibri" pitchFamily="32" charset="0"/>
              </a:rPr>
              <a:t>, p. 14.</a:t>
            </a:r>
            <a:endParaRPr lang="nl-NL" altLang="nl-NL" dirty="0">
              <a:latin typeface="Calibri" pitchFamily="3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7" name="TextBox 6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39</a:t>
              </a:fld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83120" y="260648"/>
            <a:ext cx="7393781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nl-NL" altLang="nl-NL" sz="28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STOA Report (Technopolis)</a:t>
            </a:r>
            <a:endParaRPr lang="nl-NL" altLang="nl-NL" sz="28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43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How? : To Conclude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FF00"/>
                </a:solidFill>
              </a:rPr>
              <a:t>Requirement</a:t>
            </a:r>
            <a:r>
              <a:rPr lang="en-GB" dirty="0" smtClean="0">
                <a:solidFill>
                  <a:srgbClr val="FFFF00"/>
                </a:solidFill>
              </a:rPr>
              <a:t>:</a:t>
            </a:r>
            <a:r>
              <a:rPr lang="en-GB" dirty="0" smtClean="0"/>
              <a:t> need to raise awareness among all stakeholders;</a:t>
            </a:r>
          </a:p>
          <a:p>
            <a:r>
              <a:rPr lang="en-GB" b="1" dirty="0" smtClean="0">
                <a:solidFill>
                  <a:srgbClr val="FFFF00"/>
                </a:solidFill>
              </a:rPr>
              <a:t>Technology</a:t>
            </a:r>
            <a:r>
              <a:rPr lang="en-GB" dirty="0" smtClean="0">
                <a:solidFill>
                  <a:srgbClr val="FFFF00"/>
                </a:solidFill>
              </a:rPr>
              <a:t>:</a:t>
            </a:r>
            <a:r>
              <a:rPr lang="en-GB" dirty="0" smtClean="0"/>
              <a:t> need all implementations CERIF-CRIS (‘face’ of organisation);</a:t>
            </a:r>
          </a:p>
          <a:p>
            <a:r>
              <a:rPr lang="en-GB" b="1" dirty="0" smtClean="0">
                <a:solidFill>
                  <a:srgbClr val="FFFF00"/>
                </a:solidFill>
              </a:rPr>
              <a:t>Political Will</a:t>
            </a:r>
            <a:r>
              <a:rPr lang="en-GB" dirty="0" smtClean="0">
                <a:solidFill>
                  <a:srgbClr val="FFFF00"/>
                </a:solidFill>
              </a:rPr>
              <a:t>: </a:t>
            </a:r>
            <a:r>
              <a:rPr lang="en-GB" dirty="0" smtClean="0"/>
              <a:t>need a euroCRIS ‘year of action’;</a:t>
            </a:r>
          </a:p>
          <a:p>
            <a:endParaRPr lang="en-GB" dirty="0"/>
          </a:p>
          <a:p>
            <a:r>
              <a:rPr lang="en-GB" dirty="0" smtClean="0"/>
              <a:t>All distributed and parallel</a:t>
            </a:r>
          </a:p>
          <a:p>
            <a:r>
              <a:rPr lang="en-GB" dirty="0" smtClean="0"/>
              <a:t>But coordinated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40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704158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600200"/>
            <a:ext cx="87851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Each euroCRIS member organisation should (co-)organise in their own country: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A support desk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Documentation in local language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Demo portal for ‘test drives’ and compatibility testing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Seminars and training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Membership drive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Meetings  with funding agencies concerned with research</a:t>
            </a:r>
            <a:endParaRPr lang="en-GB" dirty="0">
              <a:solidFill>
                <a:srgbClr val="FFFF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41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086958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0"/>
            <a:ext cx="9036496" cy="1295400"/>
          </a:xfrm>
        </p:spPr>
        <p:txBody>
          <a:bodyPr>
            <a:normAutofit/>
          </a:bodyPr>
          <a:lstStyle/>
          <a:p>
            <a:r>
              <a:rPr lang="en-GB" sz="4800" dirty="0" smtClean="0"/>
              <a:t>Technology</a:t>
            </a:r>
            <a:endParaRPr lang="en-US" sz="4800" dirty="0" smtClean="0"/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250825" y="4941888"/>
            <a:ext cx="1152525" cy="1079500"/>
          </a:xfrm>
          <a:prstGeom prst="cube">
            <a:avLst>
              <a:gd name="adj" fmla="val 25000"/>
            </a:avLst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Publication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repository</a:t>
            </a:r>
            <a:endParaRPr lang="en-US" sz="1800" dirty="0">
              <a:latin typeface="Arial" charset="0"/>
            </a:endParaRP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476375" y="4941888"/>
            <a:ext cx="1152525" cy="1079500"/>
          </a:xfrm>
          <a:prstGeom prst="cube">
            <a:avLst>
              <a:gd name="adj" fmla="val 25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Dataset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Software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repository</a:t>
            </a:r>
            <a:endParaRPr lang="en-US" sz="1800" dirty="0">
              <a:latin typeface="Arial" charset="0"/>
            </a:endParaRP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3563938" y="5013325"/>
            <a:ext cx="1152525" cy="1079500"/>
          </a:xfrm>
          <a:prstGeom prst="cube">
            <a:avLst>
              <a:gd name="adj" fmla="val 25000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Finance 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system</a:t>
            </a:r>
            <a:endParaRPr lang="en-US" sz="1800" dirty="0">
              <a:latin typeface="Arial" charset="0"/>
            </a:endParaRP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4932363" y="5013325"/>
            <a:ext cx="1152525" cy="1079500"/>
          </a:xfrm>
          <a:prstGeom prst="cube">
            <a:avLst>
              <a:gd name="adj" fmla="val 25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Human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Resources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system</a:t>
            </a:r>
            <a:endParaRPr lang="en-US" sz="1800" dirty="0">
              <a:latin typeface="Arial" charset="0"/>
            </a:endParaRP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6372225" y="5013325"/>
            <a:ext cx="1152525" cy="10795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Project 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Management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system</a:t>
            </a:r>
            <a:endParaRPr lang="en-US" sz="1800" dirty="0">
              <a:latin typeface="Arial" charset="0"/>
            </a:endParaRP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2484438" y="2708275"/>
            <a:ext cx="2736850" cy="1657350"/>
          </a:xfrm>
          <a:prstGeom prst="cube">
            <a:avLst>
              <a:gd name="adj" fmla="val 25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CERIF-CRIS</a:t>
            </a:r>
            <a:endParaRPr lang="en-US" sz="1800" dirty="0">
              <a:latin typeface="Arial" charset="0"/>
            </a:endParaRPr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3779838" y="1268413"/>
            <a:ext cx="2808287" cy="1081087"/>
          </a:xfrm>
          <a:prstGeom prst="flowChartMultidocument">
            <a:avLst/>
          </a:prstGeom>
          <a:solidFill>
            <a:srgbClr val="00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Web pages</a:t>
            </a:r>
            <a:endParaRPr lang="en-US" sz="1800" dirty="0">
              <a:latin typeface="Arial" charset="0"/>
            </a:endParaRP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3995738" y="1916113"/>
            <a:ext cx="936625" cy="1081087"/>
          </a:xfrm>
          <a:prstGeom prst="upArrow">
            <a:avLst>
              <a:gd name="adj1" fmla="val 50000"/>
              <a:gd name="adj2" fmla="val 2885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1995" name="Picture 11" descr="j0292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268413"/>
            <a:ext cx="143986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AutoShape 12"/>
          <p:cNvSpPr>
            <a:spLocks noChangeArrowheads="1"/>
          </p:cNvSpPr>
          <p:nvPr/>
        </p:nvSpPr>
        <p:spPr bwMode="auto">
          <a:xfrm rot="3339177">
            <a:off x="1366838" y="3459162"/>
            <a:ext cx="577850" cy="1584325"/>
          </a:xfrm>
          <a:prstGeom prst="upDownArrow">
            <a:avLst>
              <a:gd name="adj1" fmla="val 50000"/>
              <a:gd name="adj2" fmla="val 5483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 rot="3339177">
            <a:off x="2151063" y="4402138"/>
            <a:ext cx="577850" cy="4318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 rot="-522929">
            <a:off x="3722688" y="4433888"/>
            <a:ext cx="577850" cy="649287"/>
          </a:xfrm>
          <a:prstGeom prst="upDownArrow">
            <a:avLst>
              <a:gd name="adj1" fmla="val 50000"/>
              <a:gd name="adj2" fmla="val 2247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 rot="-3768439">
            <a:off x="4954588" y="4164013"/>
            <a:ext cx="577850" cy="1079500"/>
          </a:xfrm>
          <a:prstGeom prst="upDownArrow">
            <a:avLst>
              <a:gd name="adj1" fmla="val 50000"/>
              <a:gd name="adj2" fmla="val 3736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 rot="-3768439">
            <a:off x="5817394" y="3555206"/>
            <a:ext cx="577850" cy="2014538"/>
          </a:xfrm>
          <a:prstGeom prst="upDownArrow">
            <a:avLst>
              <a:gd name="adj1" fmla="val 50000"/>
              <a:gd name="adj2" fmla="val 6972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1" name="AutoShape 17"/>
          <p:cNvSpPr>
            <a:spLocks noChangeArrowheads="1"/>
          </p:cNvSpPr>
          <p:nvPr/>
        </p:nvSpPr>
        <p:spPr bwMode="auto">
          <a:xfrm rot="-3623222">
            <a:off x="2257426" y="2312987"/>
            <a:ext cx="577850" cy="574675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2" name="AutoShape 18"/>
          <p:cNvSpPr>
            <a:spLocks noChangeArrowheads="1"/>
          </p:cNvSpPr>
          <p:nvPr/>
        </p:nvSpPr>
        <p:spPr bwMode="auto">
          <a:xfrm>
            <a:off x="7308850" y="1268413"/>
            <a:ext cx="1295400" cy="1296987"/>
          </a:xfrm>
          <a:prstGeom prst="flowChartInternalStorag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Directory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Services</a:t>
            </a:r>
            <a:endParaRPr lang="en-US" sz="1800" dirty="0">
              <a:latin typeface="Arial" charset="0"/>
            </a:endParaRPr>
          </a:p>
        </p:txBody>
      </p:sp>
      <p:sp>
        <p:nvSpPr>
          <p:cNvPr id="42003" name="AutoShape 19"/>
          <p:cNvSpPr>
            <a:spLocks noChangeArrowheads="1"/>
          </p:cNvSpPr>
          <p:nvPr/>
        </p:nvSpPr>
        <p:spPr bwMode="auto">
          <a:xfrm rot="-7167880">
            <a:off x="5992019" y="1486694"/>
            <a:ext cx="577850" cy="2160588"/>
          </a:xfrm>
          <a:prstGeom prst="upDownArrow">
            <a:avLst>
              <a:gd name="adj1" fmla="val 50000"/>
              <a:gd name="adj2" fmla="val 7478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6280943" y="2924175"/>
            <a:ext cx="268366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000" b="1" dirty="0">
                <a:solidFill>
                  <a:srgbClr val="6666FF"/>
                </a:solidFill>
                <a:latin typeface="Arial" charset="0"/>
              </a:rPr>
              <a:t>This is fine for one organisation but research is international, </a:t>
            </a:r>
            <a:r>
              <a:rPr lang="en-GB" sz="2000" b="1" dirty="0" smtClean="0">
                <a:solidFill>
                  <a:srgbClr val="6666FF"/>
                </a:solidFill>
                <a:latin typeface="Arial" charset="0"/>
              </a:rPr>
              <a:t>so interconnector</a:t>
            </a:r>
            <a:endParaRPr lang="en-US" sz="2000" b="1" dirty="0">
              <a:solidFill>
                <a:srgbClr val="6666FF"/>
              </a:solidFill>
              <a:latin typeface="Arial" charset="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250825" y="2924175"/>
            <a:ext cx="2189163" cy="921002"/>
          </a:xfrm>
          <a:prstGeom prst="leftRightArrow">
            <a:avLst/>
          </a:prstGeom>
          <a:solidFill>
            <a:srgbClr val="CC0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interconnector</a:t>
            </a:r>
            <a:endParaRPr lang="en-GB" dirty="0"/>
          </a:p>
        </p:txBody>
      </p:sp>
      <p:grpSp>
        <p:nvGrpSpPr>
          <p:cNvPr id="22" name="Group 21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23" name="TextBox 22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42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502041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0"/>
            <a:ext cx="9036496" cy="1295400"/>
          </a:xfrm>
        </p:spPr>
        <p:txBody>
          <a:bodyPr>
            <a:normAutofit/>
          </a:bodyPr>
          <a:lstStyle/>
          <a:p>
            <a:r>
              <a:rPr lang="en-GB" sz="4800" dirty="0" smtClean="0"/>
              <a:t>Technology</a:t>
            </a:r>
            <a:endParaRPr lang="en-US" sz="4800" dirty="0" smtClean="0"/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250825" y="4941888"/>
            <a:ext cx="1152525" cy="1079500"/>
          </a:xfrm>
          <a:prstGeom prst="cube">
            <a:avLst>
              <a:gd name="adj" fmla="val 25000"/>
            </a:avLst>
          </a:pr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Publication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repository</a:t>
            </a:r>
            <a:endParaRPr lang="en-US" sz="1800" dirty="0">
              <a:latin typeface="Arial" charset="0"/>
            </a:endParaRP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476375" y="4941888"/>
            <a:ext cx="1152525" cy="1079500"/>
          </a:xfrm>
          <a:prstGeom prst="cube">
            <a:avLst>
              <a:gd name="adj" fmla="val 25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Dataset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Software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repository</a:t>
            </a:r>
            <a:endParaRPr lang="en-US" sz="1800" dirty="0">
              <a:latin typeface="Arial" charset="0"/>
            </a:endParaRP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3563938" y="5013325"/>
            <a:ext cx="1152525" cy="1079500"/>
          </a:xfrm>
          <a:prstGeom prst="cube">
            <a:avLst>
              <a:gd name="adj" fmla="val 25000"/>
            </a:avLst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Finance 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system</a:t>
            </a:r>
            <a:endParaRPr lang="en-US" sz="1800" dirty="0">
              <a:latin typeface="Arial" charset="0"/>
            </a:endParaRP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4932363" y="5013325"/>
            <a:ext cx="1152525" cy="1079500"/>
          </a:xfrm>
          <a:prstGeom prst="cube">
            <a:avLst>
              <a:gd name="adj" fmla="val 25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Human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Resources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system</a:t>
            </a:r>
            <a:endParaRPr lang="en-US" sz="1800" dirty="0">
              <a:latin typeface="Arial" charset="0"/>
            </a:endParaRP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6372225" y="5013325"/>
            <a:ext cx="1152525" cy="107950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Project 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Management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system</a:t>
            </a:r>
            <a:endParaRPr lang="en-US" sz="1800" dirty="0">
              <a:latin typeface="Arial" charset="0"/>
            </a:endParaRP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2484438" y="2708275"/>
            <a:ext cx="2736850" cy="1657350"/>
          </a:xfrm>
          <a:prstGeom prst="cube">
            <a:avLst>
              <a:gd name="adj" fmla="val 25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CERIF-CRIS</a:t>
            </a:r>
            <a:endParaRPr lang="en-US" sz="1800" dirty="0">
              <a:latin typeface="Arial" charset="0"/>
            </a:endParaRPr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3779838" y="1268413"/>
            <a:ext cx="2808287" cy="1081087"/>
          </a:xfrm>
          <a:prstGeom prst="flowChartMultidocument">
            <a:avLst/>
          </a:prstGeom>
          <a:solidFill>
            <a:srgbClr val="00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Web pages</a:t>
            </a:r>
            <a:endParaRPr lang="en-US" sz="1800" dirty="0">
              <a:latin typeface="Arial" charset="0"/>
            </a:endParaRP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3995738" y="1916113"/>
            <a:ext cx="936625" cy="1081087"/>
          </a:xfrm>
          <a:prstGeom prst="upArrow">
            <a:avLst>
              <a:gd name="adj1" fmla="val 50000"/>
              <a:gd name="adj2" fmla="val 2885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1995" name="Picture 11" descr="j0292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268413"/>
            <a:ext cx="143986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AutoShape 12"/>
          <p:cNvSpPr>
            <a:spLocks noChangeArrowheads="1"/>
          </p:cNvSpPr>
          <p:nvPr/>
        </p:nvSpPr>
        <p:spPr bwMode="auto">
          <a:xfrm rot="3339177">
            <a:off x="1366838" y="3459162"/>
            <a:ext cx="577850" cy="1584325"/>
          </a:xfrm>
          <a:prstGeom prst="upDownArrow">
            <a:avLst>
              <a:gd name="adj1" fmla="val 50000"/>
              <a:gd name="adj2" fmla="val 5483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 rot="3339177">
            <a:off x="2151063" y="4402138"/>
            <a:ext cx="577850" cy="4318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 rot="-522929">
            <a:off x="3722688" y="4433888"/>
            <a:ext cx="577850" cy="649287"/>
          </a:xfrm>
          <a:prstGeom prst="upDownArrow">
            <a:avLst>
              <a:gd name="adj1" fmla="val 50000"/>
              <a:gd name="adj2" fmla="val 2247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 rot="-3768439">
            <a:off x="4954588" y="4164013"/>
            <a:ext cx="577850" cy="1079500"/>
          </a:xfrm>
          <a:prstGeom prst="upDownArrow">
            <a:avLst>
              <a:gd name="adj1" fmla="val 50000"/>
              <a:gd name="adj2" fmla="val 3736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 rot="-3768439">
            <a:off x="5817394" y="3555206"/>
            <a:ext cx="577850" cy="2014538"/>
          </a:xfrm>
          <a:prstGeom prst="upDownArrow">
            <a:avLst>
              <a:gd name="adj1" fmla="val 50000"/>
              <a:gd name="adj2" fmla="val 6972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1" name="AutoShape 17"/>
          <p:cNvSpPr>
            <a:spLocks noChangeArrowheads="1"/>
          </p:cNvSpPr>
          <p:nvPr/>
        </p:nvSpPr>
        <p:spPr bwMode="auto">
          <a:xfrm rot="-3623222">
            <a:off x="2257426" y="2312987"/>
            <a:ext cx="577850" cy="574675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2" name="AutoShape 18"/>
          <p:cNvSpPr>
            <a:spLocks noChangeArrowheads="1"/>
          </p:cNvSpPr>
          <p:nvPr/>
        </p:nvSpPr>
        <p:spPr bwMode="auto">
          <a:xfrm>
            <a:off x="7308850" y="1268413"/>
            <a:ext cx="1295400" cy="1296987"/>
          </a:xfrm>
          <a:prstGeom prst="flowChartInternalStorag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1800" dirty="0">
                <a:latin typeface="Arial" charset="0"/>
              </a:rPr>
              <a:t>Directory</a:t>
            </a:r>
          </a:p>
          <a:p>
            <a:pPr algn="ctr" eaLnBrk="1" hangingPunct="1"/>
            <a:r>
              <a:rPr lang="en-GB" sz="1800" dirty="0">
                <a:latin typeface="Arial" charset="0"/>
              </a:rPr>
              <a:t>Services</a:t>
            </a:r>
            <a:endParaRPr lang="en-US" sz="1800" dirty="0">
              <a:latin typeface="Arial" charset="0"/>
            </a:endParaRPr>
          </a:p>
        </p:txBody>
      </p:sp>
      <p:sp>
        <p:nvSpPr>
          <p:cNvPr id="42003" name="AutoShape 19"/>
          <p:cNvSpPr>
            <a:spLocks noChangeArrowheads="1"/>
          </p:cNvSpPr>
          <p:nvPr/>
        </p:nvSpPr>
        <p:spPr bwMode="auto">
          <a:xfrm rot="-7167880">
            <a:off x="5992019" y="1486694"/>
            <a:ext cx="577850" cy="2160588"/>
          </a:xfrm>
          <a:prstGeom prst="upDownArrow">
            <a:avLst>
              <a:gd name="adj1" fmla="val 50000"/>
              <a:gd name="adj2" fmla="val 7478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6280943" y="2924175"/>
            <a:ext cx="268366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000" b="1" dirty="0">
                <a:solidFill>
                  <a:srgbClr val="6666FF"/>
                </a:solidFill>
                <a:latin typeface="Arial" charset="0"/>
              </a:rPr>
              <a:t>This is fine for one organisation but research is international, </a:t>
            </a:r>
            <a:r>
              <a:rPr lang="en-GB" sz="2000" b="1" dirty="0" smtClean="0">
                <a:solidFill>
                  <a:srgbClr val="6666FF"/>
                </a:solidFill>
                <a:latin typeface="Arial" charset="0"/>
              </a:rPr>
              <a:t>so interconnector</a:t>
            </a:r>
            <a:endParaRPr lang="en-US" sz="2000" b="1" dirty="0">
              <a:solidFill>
                <a:srgbClr val="6666FF"/>
              </a:solidFill>
              <a:latin typeface="Arial" charset="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250825" y="2924175"/>
            <a:ext cx="2189163" cy="921002"/>
          </a:xfrm>
          <a:prstGeom prst="leftRightArrow">
            <a:avLst/>
          </a:prstGeom>
          <a:solidFill>
            <a:srgbClr val="CC0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interconnector</a:t>
            </a:r>
            <a:endParaRPr lang="en-GB" dirty="0"/>
          </a:p>
        </p:txBody>
      </p:sp>
      <p:grpSp>
        <p:nvGrpSpPr>
          <p:cNvPr id="22" name="Group 21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23" name="TextBox 22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43</a:t>
              </a:fld>
              <a:endParaRPr lang="en-GB" dirty="0"/>
            </a:p>
          </p:txBody>
        </p:sp>
      </p:grpSp>
      <p:sp>
        <p:nvSpPr>
          <p:cNvPr id="3" name="Rectangle 2"/>
          <p:cNvSpPr/>
          <p:nvPr/>
        </p:nvSpPr>
        <p:spPr>
          <a:xfrm rot="19437004">
            <a:off x="-572037" y="2786824"/>
            <a:ext cx="103160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CERIF ‘front-ends’ the organisation </a:t>
            </a:r>
          </a:p>
          <a:p>
            <a:pPr algn="ctr"/>
            <a:r>
              <a:rPr lang="en-US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Hiding heterogeneity</a:t>
            </a:r>
            <a:endParaRPr lang="en-US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72745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6660232" y="908720"/>
            <a:ext cx="2483768" cy="59492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Rectangle 32"/>
          <p:cNvSpPr/>
          <p:nvPr/>
        </p:nvSpPr>
        <p:spPr>
          <a:xfrm>
            <a:off x="0" y="908720"/>
            <a:ext cx="2411760" cy="59492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/>
          <p:cNvSpPr/>
          <p:nvPr/>
        </p:nvSpPr>
        <p:spPr>
          <a:xfrm>
            <a:off x="2411760" y="908720"/>
            <a:ext cx="4248472" cy="59492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 smtClean="0"/>
              <a:t>Technology (CRIS2012)</a:t>
            </a:r>
            <a:endParaRPr lang="en-GB" dirty="0"/>
          </a:p>
        </p:txBody>
      </p:sp>
      <p:sp>
        <p:nvSpPr>
          <p:cNvPr id="10244" name="AutoShape 4" descr="data:image/jpeg;base64,/9j/4AAQSkZJRgABAQAAAQABAAD/2wCEAAkGBhQSERQUExQVFBUWFRgXFRcWFxUVGhcaFRQXFxcYFxUYHCYfGBkjGRYVHy8gJCgpLCwsFx4xNTAqNSYrLCkBCQoKDgwOGg8PGiwkHyQsKiw0KiwsLCwsLCwpLCksLCwuLCwsKiksLSwsLCwsLCkpLCwsLCwpLCwsKSwsLCwsLP/AABEIAMIBAwMBIgACEQEDEQH/xAAcAAACAgMBAQAAAAAAAAAAAAAABQQGAQMHAgj/xABBEAACAQIEAwUEBwcDBAMBAAABAhEAAwQSITEFQVEGEyJhcTKBkaEHI0JSscHRFBVicoLh8DOSshZTovEkQ9Jz/8QAGwEAAQUBAQAAAAAAAAAAAAAAAAECAwQFBgf/xAA0EQABAwMCBAMHAwUBAQAAAAABAAIDBBEhEjEFE0FRIoGRMmFxobHB0RRS4SMzQkPw8Qb/2gAMAwEAAhEDEQA/AO237wRSzGAAST0A1JqOnFbRKjOJZioBkEsBJEESDGuteuIYU3LToDBZGWemZSJ+dLsR2flsyuVIgr9rxhgxZi0kzktjQjRYpWgdU03GymLxm0RIfmo2b7ZhYESQSCAdqyeM2ozZjl65HjeN8sb0vs9n3RVAcGDaJzZjHdPmhTOinpyJrZa4IwstbldYhhmOz5tVOg91Os3ui5U796W5ILAFQpIMggOcqyDqJNb7l8KQCYzGB5mCYHuB+FJsV2fdmZxc8TMS0jQrmQqNNZAtoJk89pqdisNcfuyMgZHzc4PgdY6/a+VJZvdFyvb8WtAkFwMszvHhEsJ2JA3A1oXi1omA0nXQK8iImREj2l36il2J4A72zbzKFm4y6Gc1wOIOuwNxjO5gUWuAsLmeVOreGbgAzd3s0yfYO/Wls3ui5T0Gs15AopicvVFRcVj0tiXcL6n8qQcQ7fWLfs+I9ScoqGSeOP2ionSsZuVaZrzNc7s9vr15nym2ttQJKgzJmBLelQrvbEOY7129DFU38QjGACVXdWMGwK6jmqNi+I2rQzXbiWx1dlUfM1QbPECPEruOhDfrVb472VtYq6125evZj1YMB6A7Dyoi4lEfbx80MrYz7dwumv26wAMHFWv90/MVE4txhsQi/u/FWS8lWGa02jKQrnMCfA2UlR7QkaGK4H2v7LNhcrK5uWnMBogg75WA01GxHnXngXZglVu3Xa2p1RU0YjrmPsjppWvA1tR/aytOFrZ/7eV3a/Y4n4GR18YDOjdx9USxBQMLfjhbitPPuGH2xEi3h+IDEQbmewGPiiwGIEOPB3ek+K0dRybSua2O05sWwlu/cQcmZ3ua/wARY/hFe8J2wxrXVQXmzT1lSNyR1EVbNC4dQrRoHD/IK34/hmO/ab1+xadCwYoC9jc4VQBreKt9co8JUDVmDTAMy+nEDeIKXGsrctFCDhA0KfGTDLyMxHtKBqszEw30iuFIZUuMOhyT+OtM8J9IKGO8tPb94b9KidRzN6KF1HK3ooCYPiF04bvrbZrd0Ozn9nKgNhGW4pS3eXOBfIgdADrArzw7DcTtWbdtFKhbCiP/AI7sbhZu8LO10wRow9pSNDB1FtwfaCxc9m4s9CYPwNTwwqqWlu4VYtLdwqFbwWPKsXt3AbijvlVsLDucHkOWbhyr3o1ylT4gesSLDcTXuUyOUUgXGJwmdkKWwftkZgxuweeVZBmruBWaRIufYizxS5ZCXLbk+BiVOEVi6iwxXR4FsOL+ohvYExJrfgOA4q0bl9O8VzfujuZs+Ky95mDS1xlLqpTLqmUBhB53qihCorXeKFW8N1WKWgoAwDAOQvfPq+qgkwvPKdRmGX1atcQRj3SNbttcuucww91iWyFQV78BVPjPhOjbiIq8UUIVVtXccVsBkdSCe/YHDMSZBTQkLkjMGygN7OWdTUC83FskgNngmAMGfH3O2rR3XfBQp9vLmza5TV5iiKEJDwzF4oW4u2XZg9yCThwSneN3ZIS4Fnu8kxzmin0VihCzFEUTWZoQsRRFZmsUIQagPxPIYuKUE6Nup6S32T61PryUmmuBOyUEdUK0iRqOVeqXtwsrrZbJ/CdUP9P2fURWG4v3f+sptxz9pD6MNj5GKZr0+3j6J2nspmIxKopZiABuTVS4r2puOctrwL94+0fTpUDjvahbksxi2uw6nl6t5VVsJ2kzvcMQFTMB/UB+dZFVWOkxFt37rHnqHPwzZT+LcPuOJ724SegSf9zsKSp2aUmbjN7rkn3wgA+NacV2juP7IrXb4fiboknu16scs+g3NUmhwzeyq2cOtk9w4sWUKDxCZOc5tYjbajLaveEBUb7LKoBB9248jVevdnFA8eIM+SmP+Va8JwZ1cNavhip2aUJ9J0Pxo0tOdSNI3urRxVu7CqDtofWlxW440eDykeE+sais9qcPcuZQCqZlDFmOi8m23MjYVq4ffCKF7wvG7MBr6AagepNRlgAv1TNNhdaCCyPaxSSAyHLOhgzIbmInX1pbxbiWZ9NtgB+Aqx8bQvhyyjxWxIj7StAPw0PxqmO62RLnPcPT2VHQdT512XBHNFOS3qc+5dXwhzRASD1z7lsVuoBB3BEg+6ppxIw9kleYKrO6TqwB6bfOleCxq3GgnL0nb39Kk8dw47rIzZSCGAGpIg7coIO9bgd4SQtYO8JLUmt9qWnUVOtdqj1NLbHDLB3N34p/+K3/ALkscnuD1CH9KpNfPuCPVVGvn7j1TT/qmQFcEqTEg6jSnXBe0mIskGxiny/cu/WJ6HmPUVTr3BUIhb3OfEn6Gi1gr9r2YdR9xpP+0wak1vOJG3Ck1vOJG3C732W+kq3iHFi+BYvn2QTKXfO2/P0OtXQGvl6zxC3dAW5OjSIOVlI5q3I11vsz9Jiwlu9JAAXvJljGkuOZPUVVkpb+KLI7KrJTavFFkLo9FaMLjUuKGtsGU8wZrfVE4wVRIsiis0UIRFEUUUIRFFFFCFiis1iKEIooiiKEIoorzduBQSdgJNBwha8Vi1trmcwP82qk9r+19nuShB1IO4BMa8qi9pb733zS5APhtiAD0zGqbi+BXHuF8SQtsakBhJ/hEHSetYs9WZCWDDfqsyWpLiWjAXnCtcxpMoFtAmLklcp6DfOfKPeKbcL4Nh7I2Nxohi2sjn4BpHupI/FL17wYa3FtNJEKi+WYkCttnhN8gnMhYchcEz5f+6ouBGBgdlGZdWH7fP8AnzW7inbFLZKWlUAaaKo+AFQP3jcbxXCQPuzqek/dHzrdhLyWZbGAK7llVihBKrE5mXnJ9qJ03pHxwBfHauLdtE7qwLKTycb++KkYwOOm3mrZoRyxIxwcOvceSmX8bqT+FbcHjA36f2qsJxeNhTEP4e8GksfyqZ0NhlVXRW3VufAi/aZd2XxJ1ldYHqJFVZeLi3cKnblU/g/GSrAzGtSO0HY7v74uW2W3bYZ7hOyE75QN5M6etRRhrCWv2UbAGnS5MeE8UVlKnVGBBHkRBiqV2hwLWrjKTPMNyZTqG/t1Bp9YwtuzC23ZgNy0a+gGwr1xfBd7YLc7YkfyyMw9Ofxq7w+fky6P8XfVXKKblv09HKjWrkGn+b9osFd7loFl/iTdl9R7Q9D1pZb4WQJbc7L0HU+db+H3DbuKRyI/Gupj1N8Luq6CPUMO6pWlxs+VAWJ5ASfhTa1w/SbrR/CsE+87CtvHMQuGLraULmYnTchvEJPSCNKT4fHlm1pvhjdpcbn5Jvhjdpcbn5Ke1xVMDSpWEYsYG9KuKnLc/pX5ia1W8XrSiXS6ycJdLk74hwcMwcXVtufaUyQehldj1qH+13LDAONeRGoYdQedRjiaZ4W6HXKd/sk8m5fpTwQ5124KeC1xu3BTzAdtb+CuJiLZJtXIF22dsw8uUjn1BruvZ3tBaxlhb1oyG3HNSN1PnXzzwDFq+a1cVW19lhOx/I1b+w/Exg8R4PBbcgXbc+E9HXow+YompzM3mNSS05lbzGrtYNZrxbaRXuspZaKKKKEIooooQiiisUIQaKKKEIpbx65Fk6xqJ9NzWntR2iTB2DcbUk5UXbM2/wAANTXBOL9t7uLxiPeuEWlfKVXQZWkEKPMHf1q9DwyaqgkkbgAHzNtgopT4SF0psSCA3IgEeh1H5VXePFrxW2ugO/8ACN2b4VPwuM720jgQGBIA2AzEAfAVFx99VQkb7TXBaiHrBDjqSjH44IBbt6IogD8z1nc0u/exTxTtUHG4rxUqxt8uQq/pPlWjHDfdXWRA7pnxftCcQgtkZvEMo5hjpp69Kkf9P4fCgftR7y7H+mpyqnkzDUnyBHvqH2TwRGJDupAsq10yOaiF/wDIr8KVcTxrXLjMxmTPxqcMzoabBS6c6WmwVlsXsBc0NhUnmrOPxavPFsKtu0Bb1Qar6HkfOqsbLAA8uo/A+dbLfEXClSZU8jRyDcEG6TlG9wVNwOJ1GtXTi/EMuG0O6J+LVzi1dginfEuPB8Olse1z8gJj8aZNDqc3CSWPUQtmGxk1Z8Fi8uHusPuQPVvD+dc/sYgg09/e0WMo+0Z/27fM/Kpo4NUzR0v9MqWOHVK0dLqDxbFGcoPrUbh8lwPOtV18xpnwi0JnoJ+GtdQDzJF0Tf6kix2h4RdvXiyLKBVBYkAAgQdSfIVBtcKVNWuJPlJ/KpfHOMn2FOg38zzNKrdvNqxgU2Xl8wkC5TZeXzCRkrbxLBO0upFxYE5TqABGqnWPOlllCTAphw+8UbQ7HSn13DojLiLahc4IMbK43K9JBB+NR8oSHUPNRiISHUPNQV4T3azc9o7LuR5t0PlXi00UvxGOYuZNb7V6aeJG3s1OD23s1e+JW3S+txJ8QDTGk7NrtuDTtuLGATuOdbLePKWECmNW/wCX/uhwl5Ycax7S+Fv0Pvq2xpaTpdvmyttZpvpO66d9GnbXvYsOZ0+rPSPs+nSujivmbg/eYLEI6sWUMCrbbHY9DX0lw/Fi7bR12ZQw94rOqmEEOta+/wAVn1LLEOtbv8VJorArNVFURRRRQhFYrNYoQisMdOlZqq/SfxY4fhmIdTDFQgP/APQhdPcTUkUZlkbGOpA9ULlv0ofSCmKu93a1tWsyh/vs2jED7ojTrXO7+BZiBIVQoYsdvEJEdT5VD7yZY7DQVJxWMNxUJP2YI6FdNvSK9AiEDYf08fs28z7/ADUJzurovbBRhLVuzIyrBneQdZjzmpOLxZFpAd8uY+ra/hFVrsqbOWLqBgbkSZESBzHKfzpjxq65vMsazty91ebVPBpBMdAFrk7rJkdG2TSkuNxXi9CP71ux9k23j0IPUESD8Klr2dHtXLgUdB4j8P71L4haR7NuJPdr3cneBJWY8jHup54bOLWA9U79XFiyiYXtFls3EMyyZQfKQfypC1T3wi8iajvhvOmNoHx5AU7Jo74U3hjEqQNeoOxHQ/rU5+zourmt6HmtSexHD1e6ytr4C3vFXe1wtLcGCAxiRELHNiSPlJ8qypzLHLoa03UMlQGu8K5Pd4Y6mI1qXhOzN65auXABltxvuZPKukYjgth2k3bY99bsffTC4eLVpsQp/wBTuyPCp0JI3JjaBHU04PqHDDD6IFXfAtdcfuW2QwQRUe7iGmP81ro2M4AmIQXLBFxDzXl5Ecj5GkmK7Pd0puFTIOkjr+lWKWoa+QNOCcK9TzNc8NOCVU2ulWg084bjAFczsv40hxWrGaLF0iR1EVtRycty1I5Cxy9XrmZiepqZjkyW0HUT8TA/CteBwRZwPOtnH7wNxgNlOUf0iPyPxpQCGFxSgWYXFR8FigrAkSAQSOo5j/OtXTinCxYUiS2Huwbb7lCRKz5wT6iufCrngO1L38KMGFAfusqsYbvCpkIARoSggHfMB1qk+aWJ7XsyNiPd38lLSyNsQ7y/Cr+O4SwJKlXHVWHzU6itGDflXgux6+e9e8Kus1auC67VBjVcCyaW7hiOVb8JitYqLw/ELn8Xs7UzxK2rbAEjXURrIOxq9HkXursdyL3UvGP/APHY9GUj3mPw/Cux/RZxXvsCBOttivuOo/E1yO7aF+xlQEMpzgffgEEeoGorqH0RcGuWMK7XAV7xgVB00A3jzmlrPYz7ktZ7Hor8KzWBWayFkoooooQsUUUUIRXC/p17Wl7v7EoIW1D3D952QFQPIK3xNd0r5o+ldRc4viZMKCmY+lpB8dK2eCxB85NrkA2+OB9012ypMfVL5lj+A/KizhyLeYkanQc9BvW/EoAFA0GvnuTvXhzpXVijDXAuOWttjvZR3WeHYnUoeZke6rhgnOITQ/XWxBHN0GxHUjY+6qAJDAjlXQuFLbw9pb7GbjCbYH2QebfxeVc2wO5jidllcRYANXU/VKcTdadTUjhmOElW2O/+dalYi+MTba4FCuhg5dMytsSOsiKROMppjiWHUDcKo1oe3QRYpjxbAG2ZGqnUEcwdqVl6e8M4ipXu7mqcjGqE/ip5j4VH4lwBkMrqp1BGoI8jSPZq8TEsb9B0P9e6hYDiT2XDoYIpjjO1F66PG5J+Eeg2FJmtEGCK9nCmJjSow5w2Uro43G5C9vjWP2jXuxxO6hlXYehIqJFb7InQ0gLu6UtaOic8O7UlWm5bV53ZS1p/XPbIk+s06Wwt4l7F+6wPtYe85YMOiOdmHKfjVIZY0phwfGlHGtMEMTn3cM9+qY4vj8cRsQtuM4XYctkuZGGhS4CjA9DpHzrOA7JEknMhjo6k/AGmmM7VO3OeU+lKrnEsxkhZ65RNTclgN3EHystCLi8hN5Ih6pjhuAMjZsug/wAFVniPDmzGd5pwONNO/wCNNLGIt347wa/e5/3qV8UcrbNK0W8VgkAbI0t9+4/PyVITAEmmlrCrZgn2xBAn2ejE8utOOIIlpQygqxn2okAEiYHWJ99VTE4gsTHPcnnVGSNsONytEtZELjN0x7QXu9VLyey5K3ANAlwasABsGBDD1bpURrEWSR1A+P8A6rbwW4oLW7hi3dhWP3GB8FwfysfgWFM8Dgi3eWHEOpMDzTX4EbHzFVacanGM72x8ENbzDq6n6pBZUiKbYqznwub7Vplg/wALmCPjB+Ne04WXgCmHE8J3dtbC6sSHueUDwL66z8KuMhIabp7ISGm6OyDt9o7frAr6L4Hie8sW3O5UT6jQ/hXEOzXZu4+REUlmIO2igcyeX9q7rw3CC1aVB9kAfr86Srs2Njb5TaoBsbW9VJFZrFZrNWciiiihCxRWaxQhBr5i+lFh+88VBmbsn3KBHug/Gvp2vlDt8xXH4mTJ75/+RroeAkMfI89G/cJj0gxjGBW/DYqbRLgEzCwIMAayRvyrF+wXTMgJEFvQLEz6SPiK031hQvQfPn863JXvFS6VjvCGD4EnZM6ITEhmAC/PpUzA40klGO5JHrzpXgjDk9Af0/Osk66bisszyVFPqeclxSSRhwsVauDY3u7sN7DDK3oefuMH3V74tgSrkfPr0il2HfvEnmN/WmuDxpKhLmq7A819/MeVUm/scsSVpa7UN+oSlSRT7hXHIXI+qncefUdD+NK8Xh4YgajrUc2zTWucw4Q9rZW5ToYyyzGdIO8Gp2G4vYXwi2XB3k5aq2U1st3SAY508TuHRROpWHqfVP2v4Rj7NxfcG/A1ts2sJ94+9WqsAmpFvF6a0rZu4Homupuzj6pvxXggYd7ZbOh3jdT0Ybg0l/ZmB2qXhuL5DKyp8vz60xsccncWz6rB+VKRG/N7IvLGLWuErGBY1Eferba4tm8IVBPTSRz9Kj4jhNu57DgN90kA08wAjwFMbVEGzxZVvNW+ziCKaJ2SvTos+dasdg7VgZXcM/3U1j1OwqIRvbk4U3OjfhuVLhMTbCucrD2W6eR6ilNzgLoYyk9CNQfMGsWsR90ED40/4SxuqUInQlRJGoBI15Tt76fpZNvv3V2iqzTPDJMsJ8x/HuSWx2ddiBlOvXT8asVkraUXGXPctoFeCASp8KsSRqV0X3rVUxHGbwaRCr9xZA97e0T5zUvAcYOYNE8mU81OjL7xz9KpOcz2mDxDb7rs45IwbBP+FcfwYbKwa0fsl4Zf9wAj3iKnM1lGLQWYmZMazz03qm8T4ZleB4lIzIfvK2x9eR8wasfYrsTiMWwAzJZBGZzsOoXqfKp4qq41OGO6cJi0nWuo/RzcLpceITwqvqJmPiKuoqHwrhiWLSWrYhVEDqepPmamisqZ/MeXLImeJHlwRRRRUSiRRRRQhFYrNFCFivnP6buzbWcc10A5L/iB5ZoAces6++voykva7sxax2Gazd05o3NGA0Yf5tV6hqBBJ4/ZcLH4d/JIRdcCXgowXCrr3AS90JmEwQrOuUeR51TsSgPiUyDsfyI6057Yd7ajChmNtFUEa5Xac5fX+JtPICltwhUW2IhRqerHcz8B7q6DglPUXlbJYsd4gfds0Dy6KSpc0kBotYW8+qVKIJ9K1kmdKltarBSKSShcBpvYA3UF1P4PxNLTg3VJU6NljY+R3I3q5WeCJeGaxcV136ET1B2rm1wztTfgGLJYIehy/pVSSovJpIuO/wDKzq2mLxzGGxVvu8FRPbuovkDmPwWajPZwo/8Asf3J/eaj9w55GtF3hjctaRxPRqyWN/c9T1w+FP8A98eqMPyrYOE2D7OIt+/MPypWvBLxGlto68qwMDdX7MUzUf2fVOLW/wCMnzCcJwW0Ac1+3rsQdB66Vus9k7dyFLG3cPsnR0cdUOnwk0guW7hFbMDxO7Z0BMTOUiVnrHI+Y1qCobzGWbdp6H8jqFZpncp2p1nDqD9iNitnGezzYdgpZWzAkROw01BGnzqImDNO37WFpz21edwS0bRIGsHTlUrBcQsPAVApOhQtDT1tufC38rZT5moYbsaBOc9xt/CmnPMcTA3HY7/z9UmtXTbVjzjSog4i3On2P4VM5TmA3EFWX+ZDqPwpNdwZFXHB1hp2VFhbnUMphw+/3nhkiQdiR+dLLuCIPvg1O4RhGzgipfFnCuFiZGsdamLdUepyh5miTSzqoeDwmwq69kuz7NcWOelVvA2dRXVewvDCcryQqA6csx2Pwpz3cmIvUbQ6edsfvVSv/QzfJMNaP9bfmlGH+hW/Pie2v9RP5V2WKKwzUu7Bd0Kh1tguf4P6N7VgW+/PfIrGdMoXPHnJXNy86vtjDqihUUKo0AAAA9AKLtoMCCJBEH0NecLaKqFJLQIk8+nyqrqcSb7bpskrpB4it9ZrzNZzUXUKzRWJoBouhZooopUIooooQsVC4xcPdlR7TkIv9WhPuEn3VNNL38eIA5W1zH+Z5Vfgob41HJtbvhOZvfsqb28+jL9sIuWCocAAo8hWygAEMPZaAB51z3FfQrjgJVFJ+6HUke/SRX0JFBFbdLxmqpmCNpBA7hRloOV8z8S+ji7hQDinS2DyBzt8BoP7UgxPDrGyu5H8orqP0p4RjinkmIUieQy8vLQ1zR7G+lUKn/6GtleQSB8APvddhScIp/0zJC3USL9fsQoSYawBrm+IHyg1m0LSsCuYMDIOYafLWvN21UK6COX+fpUA4jUuN+YfQfhVpoYYxYxNt5q3jtkRobNuP65/5VvTtVbOvdoP6m/CueupnnXkEilNVUn/AGFY7YKBp8VM0+q6ee15jwWrUert+DCtZ7ZFtGs2j6d4D8yaomDxZXn+YpvZxGbeKrOrqtn+wrYg4TwmqAtA1p8/rdWE8Ztsf9Ag84uafApUm3i8LKi9NrNzJBG8DlMb0js2wNTEe4/lU/B8OtXLhbEWy40yIGyZY2BIGoPOojxipaLl3yF1U41wLhlJT+Blnnazjgd903tdm7Vx3RAc6HVSN+hUjRgfI+6l+L7O5Z0IrpnZDgmZjcIgsZ02AGkDyAgCrli+A2bo8dtT5xB+Iq5wvjRqmu50YsMahi564XDO4bJ7UT/Ir5/w9pxCuM6jYNMr/I41X028qaW+FWgJlnJ2Tw5j6Sdfd8K6piPo9sH2Sy/A0sxP0aZjo6+sEGthslOMxu0n3jHp+FE+GrdiVmoe458j+VQcNxOwoK921s9T4/iNCDWi41hm/wBSWPII5P4V0Y/RirDxuGI2MGfQtvFTuC9nMLhWGa0EubB3OdT/ACvsPQgGlPE2sGl38euPmgcHe86m4Hxz6Z+SrfZrscbkMUYL95/D8F3NdJwOCW0gRRAHzratexWfUVT5jnbstakoo6YYye6hcZwpuWWVdSSnTYOpO+h0BpPd4JcW6SgAAKhSAisPA6yIgBQzAlY13E1ZaKgDiFcLQVV7nBnfIAhtABA+q6srA5xBMlYJk6nNW23w1/C7WVa4DiGM5DJZibevrt0HSrHRS8wo0BVzh+Bu2XQFS6jOZUje4qZtGYH21dv66lY+xcL3sit9ZZVVYEABgbkz4pHtLqBTmikLyTdLpVWxnCHZgVtFLengHdEyLd0FsrNl+0izvpNS+B8PdHJuIQx+1Fsj2EHtzn3B3p9QKDISLJNPVZooopqciiiihC8sag8IEq1w73GLD+XZP/ED41njFw93lHtXCEH9Rgn3LJ91TLSAAAbAQPdUe7/gn7N+K90UUVImKm/SPwI3rIuKJa3OaNyp/T864bi7BBjaP1r6hZZ0Otc07Z/RwSTdwyyN2tiAR/L1HlVCphJOtq6zgfFI42/ppzYdD9lxq7aI6/hUO6gPIH4/jVkxuDKMVZWB5hhl+VQRw4uwCgkkwBPX3aVUbLbddBU0WoamG4SJsLIJCHTUwDpqBvm6kfGoj2ug/wDH9TXQuO8DXD4RbQGa5ccG43XKJgfwgkaVUTwefsmrEVS1wuuek4e+TxMH/eiWKrRv+AphgAwHi91SrPCjyWpKWERWZyWyR4V3JMwM2w2Ouu1K+UOwE9sH6Ic6c6R/3r5K2dmO7ey3eMgYEd2DAaADOWd9x51Z+z3Zc3XBC6bya5z2SwZ4hjEtFfq4zZRsoXUa77nfzr6R4Tw1bFtUXlueprPdwx0sly6w6/gLkq2sNZVueAQMfj16nskuKw+Iwgm0Q9vnKiV9Y3FMeD8bzovekI7bAgqCDtlJ0PxpsRXi5h1YZSAR0IEfCtSKl5J/pnw9uilMjSzSWi/cL3NQ7/FraMVdssRJIOUZpiWiBOU/Cs2OHC20ozBfuTK+4Hb3GtOK4KlxrjPrnQL/ACwGEjlMOdYq4w39pQu9y9fvu1KgsVLFQAyspOecpgjY5Tr5UJxC3c8Il538DECZjMYgTB3/ADrQ/BM7B7j5iBl0XKIyuOp1l5n+EQBRheBlTbOeSm7BcrNvozBoykkmIqQhlk3K3fsD29bLaf8AbeSv9J3X5jyrZh+IhjlYG2/3W/FTs3uqZFYyCoAy3sqTVfdV7EYi4pP1rADEd34mVRk7rN7WQx4uceVeHxmIklXm33toZhlaB9UGUHKMytnJzRplbaRFly0RU4eB0URbfqq3hcVei0124UtuBmY5ZDZCd8sIrEjQz7PKa12OK3gwZ2YICskgAFSLkErlkFgEM7Anzq0ZaMtGsdkafeq5guLXQ6LeJSSWObIoyvbJVZH3WDDedpqbjuIsty4FYT3Aa0pjxPNyAObEwulNooikLhe9ktsKsYjiThkCXiyHLmdiqgMUukqXyHL7KmIkGBpNSOA4+47/AFj6+HwlgpP1KEnuwuozFjM0/igCnaxa1kmnO69UUUVGnqFd4qitlJOhUEwcoLeyC2wJkfEV4HGrZgjOQxhPA3j39nTXQE+gnavF/g+Yv4oR2VnWNyoUaNOgORZ0O3nXi3wdlFsC5/pf6fgG2UrD+LxeExpGwNOs1Jleb/ELZuoT3koYC920lnQkaRvlVq3fv63GYZyJUSEYiXCleXPOvxrW3BMz5rjZpZWIy5Zy23SPa/j+Vezwf2xmhWe24AWMvd5IA12hAKLMCQly2DjNuWEmVKBhBkG4QFHxOvSpNzEhWVTu0hfcJPypW/Z3XMHIbMWYmWDHvVujw5oABUDTlUu/gnY22zqGQkzkJBzKV9nOCN+tFmoyvLcdtATLRrBytDZTBymPFr0r1b4ujNlUOTrIyN4YYqc3TUGod3s7mQIX8Kg5BlBjN97XxACQBpodZrOH7PZHzSh30NoELLZvqxm8HzpbMsjxXTG/hEue2it/Mob8aTcT7O4ZV8OHs53IVPAu55xHISfdT+KgWPrLpf7NuUTzb7bfgvuNV5M46lWI5Hs2JA+Kg4zsRhbqKr29hGZWZDsBMqfKkFz6HcNMi/iAPu5lPzKzV9itWKvhEZjoFBJ91N5EdtgpWcRqYQdMhA+K4J2zwFnC4lrVkHTQZmLEnbc+c1W8QyEraQ5yWliB7TnSB/Co/E0w7YHvsY5BJJWTHINt8vxqyfRJ2Kz3jeuCVt7bQTy/z0qoxo6dVyzqmWrIfI8ucdrnv9grZ2C7A3MFaa6ptm/dH2lJCpuFBnQk6n3dKd2OIYwXlV00k6KqgMADs50+dWkLWYqw+nLiCHELoKdwiZoLQfed1A/eZHtWrq+ihx/4E1kcas83Cn+IFP8AkBU6KGQHcTU2lw6/JF29lXuJ8auo10IqsqqpVoJC+HMxeDsRoPOvScRvEA6DNe7sEqIjvHXSHkmF5gU8NhTMqNd9Bry166VqPDbWv1dvXfwLrrOumutT6hbZR2N0nt8bci77MoBlImGPfPbJAnY5V06k61KwnEWbuJj6wPmgH7IkR05Ux/Y08PgXw+z4R4f5enurX+67P/at7z7C7/CkuOyLFQOG8XNx7gI0HjtaMMyBivP2jKgyNIdaiXONXQLRGVjdVWAVdUzXLaxqwDaPEmNV+FgWwoiFAgQIA0Gmg6DQfCtf7Bbgju0hjLDKupmZOmutLcdkWKTWONv3d1iFm2o0iBPeOhzQToMoJgxodaL3F7iXQhyMAQXYAjw5CxgSYYRm8xToYC3IPdpIEA5VkDXQGNBqfjWbWDRQAqKoExCgROh28qNTb7IsUjwfHmZQ7sqqCgICFpzW1eSZ8IOaBuNK84fjF1wuqoxuqpBtt7NxSymGIMj2ehKmnjcPtmJtoYEDwroOg00HlWw4dTqVE6chymPhJ+NF29kWKV8G4qbrOGEfat+FlzISVB131WZGnjFNxXhbCiIUCBA0Gg6DoNBpWymnJuEoRRRRSJUUUUUIRFYis0UIWIorNFCFruXQoliABuSQB8TWr9vt/wDcTafaXaJnfaK08RwzMbbKA2R8xUmJlWXfqM0j0pZf4TcYXhlC94QQA4yjwW11GXUyp+VODQU0kp0ccgAOdIb2fEuusaa661g4+3BPeJAME5l0PQmfKlFjhVxLgbcA3JZWCls9xWkgiBoIIHTzqLh+BXVKGB4cgMOJ8IujwnLoPrNj1NOEbe6LnsneOxf1ZKEEkhVIIIBeACT7wfh1rbhlS2gUMIXTUjeJM+fOljYK7DgIDmvW7gJcfY7qQdN/qz8q8Yrhl184yqM9w3JLTB7nu8pAH3gNehpgjGq90uo2tZPBdUwAQZEiCNuvp51XO398jCOgn6yU0BmMpJ95ipvC+B9zdDAyO6Ka7r4lKqv8IhvjTdrYO9NkaCLAqGaN0sTmA2JXzrwrC4lntombkAIDPpsC8TlHQ11j/pzEWFXuXOsZgvhhjAJgaEVbbOARCcqKsmTCgSepit+WqZpGu9o57jCSgY+lJcSDfpbH/qXW+IsgAuowgQXH1imOZIEj3gVMs4pXEqwYdQZrbFaVwaglgoDHcgAE+vWrIDhi+FaJB6KMeN2oBzGDsclwzoTI8OohSZGmlZTjVosFD6k5RowBOXNAJEHwkH3jrUNOzniBLDKDORM6rqrqSPH4ZzjQaQu1ej2elmOYASxUKsZZS2q8/s90pqxZndReJSzxi198aWxdO/sH7W23zrffxQQSxgSBzMk6AADUnyFJj2VOSO98RUoTl8OU2RajLP8ACrb70yxOBd1WWUOjh1IUxIBEFS0xDHnSEN6FLlH74tyBm10mVcRmMDNI8JJB3ivK8btHZido8FyTJIEDLJHhbUdK03ODO2eXWLhU3AEP2YHhJbSVVRrO01otdnGTKVuCQVJzKTqpY6eLwr4zptOvWls3ui5TjDYgOoZTIPP/ADYzW2o2AwfdqROYlmdjESXYsYHIa1JphTkUUUUiEUUUUIRRRRQhFFFFCEUUUUIRRRRQhFFFFCFg0UUUiEUUUUgQisUUU5Isis0UUICKKKKEqKKKKEIooooQiiiihCKKKKEIooooQiiiihCKKKKEIooooQiiiihCKKKKEL//2Q==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8" name="Picture 10" descr="http://t2.gstatic.com/images?q=tbn:ANd9GcRrkVMsJ7OlJhoG69kr1Dz1Ucgs77qSjKXvT9QxSwI8zpuDqsvj2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337721"/>
            <a:ext cx="3347446" cy="252027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13" name="TextBox 12"/>
          <p:cNvSpPr txBox="1"/>
          <p:nvPr/>
        </p:nvSpPr>
        <p:spPr>
          <a:xfrm>
            <a:off x="3491880" y="5085184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Research Information</a:t>
            </a:r>
            <a:endParaRPr lang="en-GB" sz="3200" dirty="0"/>
          </a:p>
        </p:txBody>
      </p:sp>
      <p:pic>
        <p:nvPicPr>
          <p:cNvPr id="14" name="Picture 18" descr="http://t1.gstatic.com/images?q=tbn:ANd9GcQgcbN_ZLE1bU0KHNvFzKuAas1MwxUW4d5VKUQCrU_-J-Xbth3Q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2808312" cy="2068397"/>
          </a:xfrm>
          <a:prstGeom prst="rect">
            <a:avLst/>
          </a:prstGeom>
          <a:noFill/>
        </p:spPr>
      </p:pic>
      <p:sp>
        <p:nvSpPr>
          <p:cNvPr id="26626" name="AutoShape 2" descr="data:image/jpeg;base64,/9j/4AAQSkZJRgABAQAAAQABAAD/2wBDAAkGBwgHBgkIBwgKCgkLDRYPDQwMDRsUFRAWIB0iIiAdHx8kKDQsJCYxJx8fLT0tMTU3Ojo6Iys/RD84QzQ5Ojf/2wBDAQoKCg0MDRoPDxo3JR8lNzc3Nzc3Nzc3Nzc3Nzc3Nzc3Nzc3Nzc3Nzc3Nzc3Nzc3Nzc3Nzc3Nzc3Nzc3Nzc3Nzf/wAARCACyAG0DASIAAhEBAxEB/8QAHAAAAQQDAQAAAAAAAAAAAAAABQAGBwgCAwQB/8QAShAAAQMDAgIDCgkJCAIDAAAAAQIDBAAFEQYhEjETQVEHFCJhcXKBkbGyFSMyNVJzocHRFiQmQlRVkpOUMzQ2U2R04fBEY2KCov/EABkBAQADAQEAAAAAAAAAAAAAAAABAwQCBf/EACcRAAICAgIBAwQDAQAAAAAAAAABAgMEERIhQRMxYQUiI1EkofCB/9oADAMBAAIRAxEAPwCcaVKhWpJUmNbFpgKSmY+oMsKVyStX63oAJ9FAbJV5hx3zHKy4+ObTY4lD0CuFzVENrHSqaaz1PPpQfUarPq/Urzr8izWiU+3ZmXFJxxnjlqyeN11WcrKlFRwdgCNqbsRTZ+LWhJPUSBvQFtvyut/7RD/rG/xpfldb/wBohf1jf41VltCAMBCR6K6EBPUkeqp0Rss9+V1v/aIX9Yj8aX5XW/8Az4f9Wiqzox4q2pIpobLJK1fBx4MiDnxzEVj+V0LG0iB/WIquiVDxVmCPFTQ2WOZ1MyvwgyXgTt3qoPH1Joha71b7r0iYUhK3GiA60RwuNE7gKSdx6RVX1MMuKC3GW1KH6xSCfXT00dfprtyYiPyC5LQhXwdKeJU4hSRxKaUrmptSUq2J2IHaMQST2DkV7XPAlJmwmJTaVJS8hKwlXMZGcGuigFQHU6yFRk9SUuuDfrSkY9po9Tf1Qn4xlWTtHfGPQmgKeUhtyrYhpS8YxlRwB1k+IV0fBc3f81f2JB+JXsQcEcuo7UBvhv8ASpwo+GOfjrtaUApJUMpB3HaKGCDMYZRKUw6hhXyXVNqCFf8A2xiu2OoOoBC0A9Y4uX2VJDCAVAySGZO5z/eP+K9c73KB3uh5tYUDxLe4hjrGMVraiyFoCkNqUkp4gUpUQU9vLl462LivspCnkKbSTgKWlSQfISKkgyCqzCq1JT/7G/4qzSn/AOaPXQk2hVGdIn9KrQesS0Aek4P2E0JYivvkJYbU6SCQG0qUSBz5Ci2l21s6qtKHElKu/GwUqGCDxDqNQCwemkdHZmUHPgqWN/PVRSh9j+bx9Yv3jRCoJFTd1SPzhk7/AN1f6/MpxUA1QBxNK/8AQ8Pd/CgKkwp8q3hLsN4srOQVJAzjxdlP0aG1pJbK3rpFSp5PhoclHiAO5B8H2ddRyRlpA8Z+6rLaXnpbtnH37EiOhZDpkIyVncjHox6uW9U22qtpPyY8m+VcoxWu9+/xohPVlk1BYbZFj3SRHdhLPC30CgoJIGwJwDyzit9q7nl/lxmpccwwh1IVwKePEAd98A450c7sUtEttlTGC2HhxKSnAWvhVlQG2M+Qcs1IlxsluiafsrsWBGbLqEF9xKGy5gMlXghZA3UBnntnyia7PUjyiaMG6FtfKz59iJr1ZtQ6diNGZIbEdQ6HhYd4gkHOxSQNue+/oopb9F6s1HbI0wOx1xnQHWUyZSgrBGyscJxkePlTm7pEGCnuX266ItzMOZI72cdShJTwFQyob8hknauuySp7ehLZHhvFEpcNpbZIUAEBI2KgDjO+O2outlVU563rX+/4WzcHbGEOk/2MO/aJvmn4Cp1xREMdCkpUWHSsp4iACQUjbJA9NdFi0DqC92tFzhohNxXM8CpL5bJAOM44Ttkc+unX3QX5jmg1JlqSpxC2Q6oHOcOI29FDFKkytB6bZCDIgskqlRwTwuc+HiHWAd/VXdE3ZVGbWtlbepSj76ev6OWZo/Vmm7c5dy/FRHjoJU5DlFSkIJGT8kbZxnehul33JGq7O6+tTji5qCpSjkk8Qo+yl2Fo/VbEfpUWt2P+atrTw+FjwiE9QO3qzTZ0cf0nsn+9R7RVrWiU9lkLEc25Pnr940QodYfm1Pnr940Rrk6FTf1QfjGU/wCnfPuU4Kb2qUnpmV58HvZ8EY6/AP3UBUJWehR5T91Oa3asm9GUTp7iCkJ4FpYQvI6856+W9NhX9ijyn7qnSDp7SHQpTJtsdTiUgK2xvjyVXYovSktnFlNdq/Ik9fsh29XiZdXQmQ+XWW1K6IcITt2kDrxToi6+uCbLHgSrstxppKAlp+A0+AU8t1DqwMHc1s7p1ss8KJDes0VtkF1baygYzsDg9tPG02y0JtMQfk9blno2xxux0KWcjdSsjO56zWjFodyah1oz331YcUtdfCI61hrK6aiisRZN3elx0q41NGOloBQGx8HnzO3V4+ddentd3KFZ0Wx25PoQ2eFoCM24EtjHg5O/b5Pso53SrfbGbEHolsgxVoeRwPRm0o4woHI2G/kPLb0vPS2nbSrRNtW3pq2yJr0FDodkNNrUtZTnJ4t+fVVeV/Gkoz869vktx5wyockuvki7Ueqp15a6BcwOtOqCnwIiGlLKSCniUkZVjnzrOw6ikwIRi/CMhlCFEoQGkrAHYM+Px9dPHXNljNaNuMw2CDDWwpktSGIiY6gouBKhgbkYOOyl3PLdZJdjipk2mDIfKC4449HS4tRJPWocuVdTarjOU3pR7Z1uKcYx75PS8DSu+pZc6GY/wk882sgOoUwlscPoznfHlr3Riv0osQ/1qPaKeevbZZIdjl97WiDHe6EracajobWkg9qRypj6KX+ldhH+tT7RXMZRnXGyL2pdoKW5yg13F6ZZiwfNiPPX7xojQ3T/AM2I89fvGiVCwVANUc2fqXvYmj9ANUc2fqXvYmgKgL/sW/KfuqZomrtOyG++JbFwZW4gKSlqMVJ4EoGSSRzyFctqhpwfENeU/dT5tehdSTI6UQJa1NtqHgtqISleRsCSATkjl21zKKl7k7MO6NfbfcY0WFbmX0pZfcd6R5soUtJCQMg9YweW3ppw2vUFketsda35oPRpS4UxXFYUE4KcgYPr66YeqLJcrUUG5yVPLSroyFlXEg88b+uuyPp+4x4IfbnutsjdfQ4wknYjBUCew7Y2rRj3yx98PJky8SvLSU99foKa5vdplWsRIS31yS6CpLjKkBKU9e+KdmkdbWFFntXSqkNy4ERMd3gjLWQBj9ZII4Tw5qNdQWKdEj9+TZKnik8OHVAqxnqIUrbJ6yDvWFstchMdD7F1RFLoCilKlA46s4qrJtd8uU2WYeMsaHp170SJ3R9e2e5aXk2uE685KfW2QlTC0BISsKyeIDsxQ7RGobZFs8QuKmNvRjwLLLC1epSQRuDTIvNtfQ0qU/cm5ahgEcR4sZ6s+XlTi0loe93K2NTYt2bgsvEqQ2XFZUOWSB5Kmm3gnrtPp7IysZXpRm2tPfQb1jqO1S7ZMShyY5JfQG09OwtOT2kqGO047KbOiFA6v092d/Jrt1Toe9Wi1Lmv3VuewweJbYcVlHVkA0M0GrOsdPD/AFo9tdTsc0lrSXS0Rj40aE0m3t77LSae+a2/OX7xolQzTvzU35y/eNE6rNAqAap5s/UvewUfoBqnmx9U97BQFQ1gdEwD2n7qst3NrrFvWjIAhz+95ccBMlI4SQsEhXEnsUSVA+PxGq0vbMMY57/dXTGet3e4ExuSXgThbSgNuzf0/wDdqAfXduvUS5X5uLBkJkCIjhkuoxwqcycDI5kAnPlx1Vi4hpVmfSbgtBVIGY2E8JOdleTB5566j6Uplb6+9QtLGfASsgkDx4o61f46Y7KC5PSUISlWC2eQxzUCf+ioa2iU9Dl19CbiWpXR3FyZxIRkrx4AChgbeX7KlzQcCEvR1kW5DjKUqCySpTKSSeEcziq5Xi6NzWEIadlqKVcWHVI4eXPCQN/Ly3rvsOtLra4Rh/ClybYRjoUsOpAQN8jwgdqzW0TnBR5do7cly2kTX3YoUNnueXJxmLHbWFM4UhsAj41HXimXY58yDpe3yo4WIYjpS++y4ONrHV2pBOxOKYWo9WXS9MiM9dLg/EBCi1JcScqyd/BAB2x6axsGoFWuItnviagleQGVJ4eHrGFA+OrKK3XHTZw3tj91BcblctNXGWeNyAWyGnVkZIxwkAk5UM4Ocdu9Mzufn9M9P/737657zqR64W/vVM2epKlDjQ6UBBSNwPBAPPfsrb3PCTrSw5/bBVxBanTvzU35y/eNE6F6b+aGvOX7xopQCoBqrmx9U97BR+gGqebH1T3sFAVEf/u7Hp+6rM6fuUB6EwltCUJLWUoCMcI4igDHlFVmkjEeP5D91S5ZNcxfg5sNWme8gnHC3w7HrxhYOM9vX46ur4d8i2nj3yOLu0zIkmJb+haHS8ZUlzgwQghQIz5U/YKfuj7pDGn4PChhllDKU+EUthIAA6+eTn/pqHu6FqNi8ONR24T8d1tQUvpwEkDhwkAAnbBpxWjUSUWuMy9ZpLjZQggkJ4MkAAhQWCM1dW6nJ7Ziz52QadMeQR7sk+LIsbLXRoLvTZQsJBKcEg+EP++kVDJp+a7vRuNvQg26Qx8YEpW4kBKQMnhTgnPXTDNVZHDn9gxpTlXua0zylSpVQaBU5+53/jWwf7xPtpsU5+51/jWwf7xPtoC1Gmvmhrzle8aKUL0z8ztecv3jRSgFTf1VzY+qe90U4Kb+qucf6p72CgKtQLMu6xEKQ8lvott05zkf8UYb7nV7UgKbRIKCMghhW4ru7n8fp7bIOPkrR7KkaDLen21aIodcuKHgS3xbqaxzA68Hn11VbdGtpPyYcvLljtKMd73/AERHM0LcYik99rcaKvk9IyRnHZk10saAvjrKFMmSWleEkpZVg+Mb1IFxEt99UOchaXWTlSVEHhJFObSkdifbVKluPBbbpbCUuhPggDHOtGLwvrdm9JFdebOyEWo9vfu/0Qu/ou6wWXUy/i0SAEFb0c52IV4JPI7dXVkVinQF2mDp2kLUhXJTcchJ6tqljV0dKJyIcdalsltLhCl8WFZI/Cua0PKIDanVp6ADCfCA2VgDIHM9QG5rXDEUm++tbObM+cIJqO3vXuRZJ0Bc4qA5J6RpBOOJbJAzWUXueXaY10sVDzzeccaI6iCfLUkzTIU0iO86HOlAJQk5Ccb4zyODtnrpx6ZlrZhNxSOANtqIVjI59nprBnyjh8d+T0Pp03mxk14IUldzq7w2S9KbeZaGxWuOoAeU17pG3qtndCsMZaws98oWFAY2J/4qbdRzFuQlxSCrpGfCPDjB4iOXoqKkM9B3VdPpxjK2j/8ApVUY+RG9Nrw9Gq6l1Nb8lhNNfM7PnL940UoXpv5nZ8qveNFK0FIqb+qucf6p72CnBTf1VzY+qe9goCDu5Y4yi2TUvqIy42U+CTtw07G4HEEusPnhB8EpZUSPUc1DUKVIjsJSw+60CASELIzt4q3/AAlO/bZP85X41xOmuzXNb0Z78Wq/XqLeiYWkMsPOKkPqW6rY5aUD6c5rvXJbnBIEeM4ptHCVmOrjI6skEb1B/wAIzv22T/OV+NYm4z/22T/OV+NW0/hWq+jl4dHp+nx+0mcKYacKXl44duENqGPbXjaG3XOJhYVwqCsFknB9dQm5eJqNjOk57A6r8axTd5y/kz5WewPKH31csm1ScuXZw/p+M61Xx+1d+SbyGmVoS+vHCnAHQqBx9tdUSeW3OGKtOcEcKmSduvrxioFNzuO/5/K/nq/GsTdLkP8Az5X85X41myoRytet3r/eDTi1xxU40rSJ9lz1LUlMtaU5SMJDBSeHqx2Dn1Uw5q23O67p4snKQWRyxvxKqO1Xa55+cZfpeV+NGdBSHpOvbGuQ6t1YloHE4oqOM8t6rpoqoTVa1sunOU3uTLTaa+Z2fOV7xopQrTJzZmfOX7xorVpyKgOqE5MTbPGXGh5SnI900eoVqSDInWtwQOATmSHopX8npE8gT1A7pJ6s0BUVr+yRnnwisqd+p9IzRMkTrPAkOx3FFx2GlHE/CWo+EhaBuU5zhQyMc+VM4rQlRSpQSoHBCjgg+SpIMq8NedK3/mI/iFLpW/8AMR/EKkCgtFLckuNNF/wejD5ASd98Z27Kwlt/nSVNISAEJ6Tot0BWN8Ebequ+LdUMI4HWmX0jllfCR6d8+qtU24JlYSEtMtg54EKz6yedRoHEpNayK2laPpp9YrAqR9JProDSoU4+5ugq13ZMfqygo+QAn7qCR470x9LENl2Q8r5LbKCtR8gFSVoLR12t03vhTHBenkqYiMnCu8woYW+7jlhJICeZKhkAb1BJOekuI6fiqWMFRWr0FaiPsxRiue3w2bfBjwoqeBiO2lptPYlIwPZXRQCpHlXnF4j6q0SV5SGxxhTng5A5dtADLvEtsxfG9HC3WznpknhKD51AX4Swo9BeFhHUl1Sl49VHn7c+6r5GEJ2QnIwB+Na/gl76H2igAHeL/wC92v5a6XeT/wC92v4F0f8Agl76H2il8EvfQ+0UA3+8n/3u1/Aul3k/+92v4F04k2hf6zZPkNeKtDnNKPWRQDf7yf8A3u1/LXS7zf8A3u1/LXR74Ie+h9orz4Ie+h9ooAVGhJWeGVdFvJIx0aHShJ9BpxWdiBCT0MSOI6iBkHmoeXrFcRs730B6xXRGgSGxwKyEjdBB+QrxeXroAzSrBKjwjiSQeysuLxH1UB7XhpUqA9pUqVAKlSpUAqVKlQCpUqVAKlSpUAqVKlQH/9k="/>
          <p:cNvSpPr>
            <a:spLocks noChangeAspect="1" noChangeArrowheads="1"/>
          </p:cNvSpPr>
          <p:nvPr/>
        </p:nvSpPr>
        <p:spPr bwMode="auto">
          <a:xfrm>
            <a:off x="63500" y="-774700"/>
            <a:ext cx="981075" cy="1600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6628" name="AutoShape 4" descr="data:image/jpeg;base64,/9j/4AAQSkZJRgABAQAAAQABAAD/2wCEAAkGBhQSERUUEhQUFRQWGBcXFxcUGBgWFRQVFxUYFxgYFxUXHCYeGBojGxcXHy8gJCcqLCwsFR4xNTAqNScrLCkBCQoKDgwOGg8PGiogHiUsKiwpLCwpLCksLCksLy0sLC8pLC8sKS8sLCkpLCwsKSwsKSwsLCksKSwsLCksLCwsKv/AABEIAO8A0wMBIgACEQEDEQH/xAAcAAACAgMBAQAAAAAAAAAAAAAABgUHAQMEAgj/xABaEAACAAQDAwcCEAkHCQkAAAABAgADBBEFEiEGMUEHEyJRYXGBkaEUMjVCUlRykpOUsbPB0dLwFhcjJDNTYnOiFUOCsrTT4QglNGN0dYOjpCY2REWEwsPj8f/EABoBAAIDAQEAAAAAAAAAAAAAAAAEAgMFAQb/xAAwEQACAgEDBAAEBQMFAAAAAAAAAQIRAwQhMRITQVEFImGhFDJCgcEVcbEjM5HR4f/aAAwDAQACEQMRAD8Ao2CCCAAggggAII209OzsFUEsdABxiWfZaYo6TID1anzgRGU4x5ZZDFOf5VZCQR01dA0v0w8RqI6MFpFZy0zWXLGdh7LWyr4kgd146nfBBpp0zrwbZV54DMciHcbXZvcgkC37RIENWG7D0rGxmSi3EGcZjjvSTa3lMb6fDZcqlFfiYZkc2paRTk9EFfXOR6SSvZqfEBoes5Tq5hlkzRSyh6WVSKJKKO9RmPeTHTgzryW02/O39GRUsP60bfxaUo6/itZ9uEb8PcQ9vVfw0z7UY/DvEPb1X8PM+1AA8fi4pupvilb9qD8XNN7Fvilb9qEb8Oa/27V/DzftRj8OK/27V/DzftQAPP4u6b2LfE637UH4u6b2LfE637UI34cV/t2r+Hm/ag/Div8AbtX8PN+1AA8/i7pvYt8TrftR7TYKmA0U+NFVn5TCJ+HNf7eq/h5v2oz+HeIe3qv4eZ9qAB7/AAFpur/oar641VOwFMRqyL2tT1Ur+Im0JQ29xD29V/DTPtRslcouJKbiuqfGYWHka4gA7cU5P1sWkTEe2/m5iz1HulUCYnvWhNrKNpTZXFjv6wRwII0I7YsLD+UdaoiVi8tZqHRaqWol1VOeDhkHSUbytvfboj9sNm5lPM5iayzAw5ynnr6WaraqwP7W4jrsbneQBGgjJjEABBBBAAQQQQAEEEEABBBGRABZvIThUufVzxMUNaToSL5SXFyOo2BF+2O/arDUDsEuCCeidfIeIjX/AJPT2qqn9wD/ABgfTEjjUu9X4t5gT9EJ6hGno3sIVRTZlIMQ9J+TzAi/STTrAufohgnH8oe+IjFZWU36yvmDfWIjgk6os1ONXYz8stbevWQNJdNIky0HAZkExj3nMPeiEO8N3K0f871HdJ/s8qE+HUZB6vBePMEdA9XjIF48R00lSqXzS1mA8CzrY96EeeADTkPUfJBlPUfJHf8AynK9rJ8JO+1B/Kcr2snwk77UdAj7wRhmubxiOAeoLx5ggA9Xix6hzUbPU006vSzpsgHjksJiDwBAEVtFmYAP+zU//bG+YlxwCtcRS017bsxI7jqPljmjrxP9Ie5f6ixyR0AggggAIIIIACCCCAAjIjEZEAFmcgdTlr5o9lII/jT64ZcblWqZrcED+Vjl+k+SEjkqkvLqTUAfk1BQ9ZJsbDyA+SHzHaoOsxrZS2toSzyV0amki1GyvJq3YxxY7Kuint+UR2n0xjTjX6Ie6EV49mi/NumbuVj1Wqf+D/ZpUKV4cuVFAcXqAzhBeVdiC3/h5PAC5iGny6MFQk2abDpEra5uNy200vpfx010UYhDXjETIp6Wwbn33+lK9Kw37hp2Ht7LnlrOYUpzbzHF+mLBbDTRSV3nXW2luMAHBBHXis2VmHMZrWFydxJ10B1Ftx137tNTz0k1c35S+WzbtDfKcvA6ZrQAeIIll9C5mzPMy3GUqCSRY30YCwvY778Nd4EmUnNm/OiYJYsbjK00o1xa2gDldeIW3G8AETBHjnT1wc6euAD3BHjnT1wc6euAD3Fr7GUZm7PzkXeaxvmZcI5OH+h/T1HojLusObz9h32ixOTrHEo8EmzpgzWqpgVeDTDTy8oPZe5PYI4zqVuitse2bnrPmASyQDbSx3ADcDeIKbJZTZgQRwIsfIYsKlxczWLt6ZyWPiYl5uFSqlMs0A9RHplPWrcPkhRahp1JD70aauLKjgiRx7BmpZzSm1tqrcGU7j9+IMR0Np3uhBpp0wgggjpwIIIIACPSLc2G+PMMewuE89VKx9LKtMPaQeiPLr3KYjKXSrJQi5SUUWHgWHimpZco+mAu/u21bybvCOTGa3o2jfitYQCR/iIVqusJJvGXvJ2bu0UkjnU6xqxxvya+6H0x6ktcxrx86IO2/mi2C3Kcj+U6uVv1Vqe+X/Z5URmz+wVZWoZlPKzIDlzM6ICw3gZ2F7X4RJ8rfqrU+6l/2eVD1yU4j+ZS0OayCc5C2BIDk2BOl9YZ1GbtRTS5dHn9Rm7ST9uhH/E7if6lPhpP24X9odl6iicJUy8hYXXVWVhuNmUkG3EcI+l5mPUpFhLmcOmGsALqM1ydd7cPWHSKf5aKq7ypZN+aect+B1QfRFUNS3NR2d+imOpuajs79CdhGxlVUy+clSwU62ZVvY2NsxGl9L7rx2/i1rv1afCy/tRaHJ3sKszDZNUaqdKujs2TLZVSY97XU8EvHXgNKambLQ1GISRPltOp2mmSRPlqRmNlBKGzBsrbwYYufo3FDS9KuTvzt5KJxbBptM+ScuVrXGoYEdYZSQYmsE5Na+rlCdJk3ltfKzTJaZrGxKh2BIuCL9kMHLNswKKdTgTZk3nEdiZlrghwNLARZew2KhcNp9NUkJ13Ol+6IZ83YwSzTXHhfV0hWcYvKoYnafFlRnkZxP8AUJ8NJ+3CxjeAzqSaZNQhSYADa4IIO4qykhh2g8DF+7LcoYqprI2XUEjKdRaw17779NxituWurEytlEcJNr9dpsz64hpdS80pwlFxlGn7VP6kMkHBr0/4InB+SnEaqSs6VT/k3F1LzJaFl9kFdgbHgbax2/iSxX2unw8n7cO+02206nw6gkUz8286TKUzRvlokqWDlPrSSw6XAA264gMN2srMPqJTtUT59PNdQRNZnWajb2Qvcow3+S++0O9LqyFrgrrGcFnUk5pNQhlzEtdTY7xcEEXBBGtwbQ5g/wDZzvxIj/pRGeXCoz4kD/qZY8hePI/7uD/eR/skQlwWQ/MiBoqvKRDxgVWCtzr3RXEp4nMHxQowjPyQ3s2cUtqJrlIw8TKeXPXfLbI3XkfUX7mH8cVvFo7TVKth84jVWCeDCYhsYq6GsD+QztWqyGIIIIvFAggggAyItPYXDhJoxM9dN6RO/QEqo14Wue9orKjpjMmIi+mdgo72Nvpi5KmQsiSJcskKosADpYdg6/phXUypJD2ihcnL0QeLzOrf4eeFye1zHfiVVc2iNAuYWith2ctzfTJrHFjE3M4HsSPOG+qJGS2WIKbNzTGP7S/I0XY1vYvleyRO8rfqrU+6T5iVDByb4gEkS2Vxnls2ZbgGxYmxB4FTbd1wv8rfqrVe7T5iVCarRZqMHfgo3VNMwtXpvxEOm6p2mfSFdtxOmAheZQHitiw6rEnf22io+UicpMpQwLDOzAG5F8tr9psYXKuvksGyyMjHcQ5IXW+i26tIjc0L4tHKOVZJzcq+gri0Eo5llyZHKr+59KckmMSHweTK5yUWRZkuYjsBYtMmGzKTfKVYd4McmyOz7S6yVNmBZEumlzUVWrFqVZpnRCyATeXKVcx6XSJIGtooOiqpSraZKz63uGym1t17G2vV19kdHo+nvf0OfhDxHd5I0TULA/ygMWlTaqnSXMV2ly2z5CGClnuASNL2F7do64cdi5a1OG0gk1MtMiZZvpGmBwMoSzEZQDdtd/RtoTHz9VzFZiUXIvBblradZ3xuoKtEzZ5SzLgAZiRbW5ItxjkoxnFwkrT5Iyi3TTpo+haPCggM2WstiZrqyy3lS3yq5XMCxCvqt7Ei4bfFV8sNYkyslhSuZZIDqrK+RjMdsjMt1LBSL2JAva5teFcVtP7XPwhud3Z2eeIsxTp9PDTxaguef2J5JzyyUskrotoJJraGnUuoMtECsCLowRVYEX61HkBjVQ4AoeW0+eJiyv0aX6I1vxOgvY2A1it6KplKpEyVn1vcNlNrbr2NvDrjcKyn9rneL/lW3aX4b9/lhmyNEryj4is6sJVg2VFUkG4zC5Ivx3xLMbbOL/vI/wBkhBbfFi0mHTJ+z6y5SM7nEjZVFz/oov4dsQkTjyIyvHVTzNY0zZAULrqQCR1R00FKWOghabVWauNOxg529FUKdxS/irKRCMYsaRgDTad5QYq7DTqJBuFY9RI++6K8nSirFWBBBIIO8EGxB8YNM04sX10Wpp/Q1wQQQ0IBBBGRAA3cm2Gc5VGYw6MpSb8M7aL5sx8Ib9oK3eI07D4fzFCGOjTSX7cu5fML/wBKIvGai7GM7K+uZsYI9GNETPe5j1Jlx5CXMdUldI69iN2zlrp2VDEBStdvEfIYk8emaWiNopRBFwRexF+I1Fx2aHyRfjXy2LZZXJIY+Vv1Vqvdp8xKid2O2XoPQMibUSHqaiqeaJaCY8tEWUwU/oyCSSb69fC2sFyt+qtV7tfmZUMWzc6W+G0kh0zuzzjLObJkImEmzXFr3G820vwEMeBRLck3wrBTLlmXQO01y4Kc/UdDmyobUNc3zC2g433ap/KNgVHKl0tRRK8tJ/Oq0pmLhHksqnKzakHNx6huvaGmfVUs2TKkCQAUMy3SK2IK5ukSM2bTQnTLC5yj1suZS0QlJkRDPUKCTYgy7m51Nzc37Y4nudkqRPbBbD0E2ilzamWZsyZmY3d0CgMygAIw4Le5vvhgHJ/hXtb/AJs/+8iB2HmFaOUdXuraNoF6b3ykG992p3a776MErEWUEKoytcsGuRe2g0N8qkaa31N49Jj0MJQTS8Iwsmu6ZuN8MrTlM2cp6WfL9CgqkxSShYsFZTbRm1sRbQk8fCwNieTTDZlDIm1CtNmzUExyXmKFzblUIQNB3nf3Qi8p80l5AtYBXtexOr3NzYX327gItDZytMvD8PKypbIZaCazaFVsNQBvO/r1AFtbjy3xqGXHccDS3X/GxtaFxzRTk+UyDm7L4ZncJhpZVd1zeipwvlNr2J01+XjFf8omA09NPkmmDLLnyEnZGYtzTEsrKHIuy9G4J11i96jBaWaRNaUCSL6F0B3emRSAfEd8VNy6qorZAUBR6HGigAfpZnARe3D5ei7/AFX/AB/6WSlf6Uv7X97bGDZjk9w9qWSZskzZrorsxmTF1ZQxACMAFF7eG+JWZyb4YuvoZSOsTp5t39OI3ZWqZJcnPcpzaA23gFBa0MOMVyBLSQ5Y7yylQvl3mIa5azFr8WHDj6scunett+bfihTBqdNLBOWSdSV7f4KW5QcDlUtYySL82VV1DG5XNe65jqRcaX11hz2bx40mzs519NMqZskH2POSJdz70N4kQmcoGb0V0jc82vytEwJynAZcokZ2xCY4XiVSmQMbdV3UeMMauCx5JRXCZZppdyMZexaoKQubnjDbhGFhbaRjZ+mRFzML23DrMTlNRtN1By9Vt0ZEpdZvwXSiUw+jEVvylYVzVYXA0mqH/pDov5xf+lFk4PUMSUfR0Nj29RhW5YAuSn9leZ72yX89ong2kVapXDcrOMRmMQ+ZARI4DhJqaiXKHrj0j1INWPkv5ojotHk/wDmJRnOLPNHRvvWXvHi2h7gIryz6I2X4MfcnXjyT2IuFTKosAAAOAAFgPIPNCVWNcwzY3O07YV21MZ8DWnwYRI220gA0gYaRNlVHFIkS2mM07VUtZeDMevrAtujkxWt52eGHUAPDN9cc1UzFmC3teNMtCHAP33xbGO92Vza6KJ7la9Var3a/My41YFicz0Oso04npmYp08jLr0t3C99f8I28rXqrVfvF+ZlwtUdFOdTzYYrfgbC/iRfh5oc8GYk29hyOMu6KnoDoqTa021id/Stfv174XtqsUmTebV5IkoinIl7mzHVie8dXAxzfyRU9Te/H2o4qymmIbTAQe03uOwxxNM601yO+xu3by5K04plnFAxVg/Ntlvcg3BB1bhbzXid/GDMP/lx0tumi5uQvsNdWA7zFY0WFTpgzS1a264IW/WNSLx0DBKr2Le/Xu9lDMdVliqUhCeg085OTjuzp2w2patmqxlrKVAVVFJPG5LE7zfsG6GfZPlLmrJlU3ocT2lgiWecyHKoLDQqRmAuB16aXiv6ujeW2WYpU79eI6weMSWFbKVdQueRJdl4NcKDw0LEX6oWzRWb/AHNxvHFY0ox2SLIqOVKeoYtQMAt7nn7iw3m/N6jTeOqK72v2revnia6hQqhFUG9lBLanS5ux4COyZsHiVtZL2F9OcQ79+mfsHkhcq6R5TlJilWG8HQiBRSJ2WPs1t1N9DKvoMTuaATOszISFAtdSp1tbURKPyizmAvh7Hebc8L621IEu44ebsioFmEbiR3GPRqG9k3lMM/isu2/Ag/h+nbb6eed3/wBkntRjjVdQ01lVNyhFNwoXS2bib3N+2NVLNO65sCbDgL2vb78Ijrx1y2sYWytzts0dPGMGox2SGjBcQAmLm9Lex7jvi0sMowBpu4RSVNPsYt/Y/FhMpbk9KWLHr0+sWjPa6Wa63R6q3VKl2vZRLBY7gLE6k9w80VFthtEauoLj9GvRlj9kHf3k6+SGrlIr5iIJYBAmkmY3Albfk/C+vd3xXJMM4YfqEtVk/QjEEEEMCQ17CbMipmGZMF5Usi49m+8L3DefAcYsmdPsI1bHYUJdBJAGrLzjdpmdLXwyjwjRiz5QYy8s3KZuafGoY17ZB4vVXMRStHqrn3MaVeJRWxyT3OsRm2hjyke23R0iLNZOIYi+l400xu47/rjqxAWcngY5ZLdMHt+uL48Csif5WfVWq/eD5qXDNsFybNV0UqcKnmw5mDLzea2V2XfmG+0LHKz6q1f7wfNS4tjkYrFbDJSKwLS3mh1G9SXLC4vxBBhf4llniwqUPa/kUhycX4lm9uf8n/7IQ+VTYo4eKe87nec531mTLk5v9o3vm80fRat9/uYpf/KHq0LUksMC6iczLfVVbmwpIvpfK3kMJaLU5MmaMW9t/wDBKTdGOR/BZVUl5gzrJyqU1GZ3ztusc1lUnLuJIvuINmSKGirJc5URXCHKRl5tpbqmWwuoaWcwa9uKnuiiuTPblKCa6T1dqaeFEzJe6sl8pIBGZekQy31BHVY25Xcr2FyJB5mYrWFllU8t0Y9DhdFWVZuu+gvrujfKiluUanEqqMkNm5ost7Wupysh8VIPjFhbK4yJNLKUsVRJMpiq2LuzSw1lW4uePcGN+jY1FtBjD1VRMqJvp5sxnIG4XtYDsAFh3RYGEYclXSyTKmvz8tEshS8stLQLbOpJVjlHpgB27oDg5ttahCBudkM5KoZjZlayrYv0QUBJG4Hc3YRVHKTV87Uo/rihDbt6zHXh2CGLD8Mn1LFJyzJUtekzPLdieACKR0mN7aaQscokhUqgqM7ASwTzgAcFmY2ZQTlOtwL7iIAFaCCCAAhxlbMGdhsidKVmmmqmyCqKWZwZUt1sBqbWb33ZCdH0PyCgegl/2io+akRx8EounZSMygeXMaW4s6MVYcVZTYg9xEN+zVfzCtrqwAC9ZBuCR1AxA4/LM2uqWG4zph8rkx3YXQWIjPzM28PA01mHCrp3lHUkXUn1rj0pv3+YmKiqJDIxVgQykgg7wQbEReOCyrCEHlTwgS6lZq7pqm/u0sCfEFfPFmml+liusxprqQkQRmCHTMPoHYqcHpJG79DLGvAqoB17xC9tLozAbuuDkwri1EBxluy+BIcf1jHZtHT3ux/x7z1RkTVTaPQY31QT+ghTd8ZUx7qZdjGtTDEd0KT5OuW0eybxzI0dKHSONHUzhxOlusQdKvS8fohpnpcGFzLaae8fTFmN8lOVbol+Vn1Vq/3g+alwsYfUKjguGK63CsVJ0NtR1Gx8IZ+Vj1Vq/wB4PmpcJ0OeDPJpsQp+Czxv/nBxH0H79UO7XOpvHmCADfRTVDguCV1uB3G24i9jY2uL23x3NU02tkmg2PrxYNY2PcDY24jTTeYqCADJMd9BUSlVhMVyxtlKNltodDw324RHwQATRrqYk3WcosbWe+ttBr28bxE1BBY5b5bm19Ta+lz12jXBAAQQQQAEXFsTtP6AwQzQCXaoqJcu3B3kyrE9gAJ8BFOw6PiIGEU8niauom36gkqSg87nyRGfBPGrkjow2iLte3SY3PeYYpVCqNZjqIWcCxUIdT49Xd2w44bQEkNvVtQeuMyre5uLZbE7h6C1xuhP5XJH5vKb2M23vkP2RDfIl83Myjcy3t1EWhF5XMWBEqQDrczG7BYqvlu3ki3EvnRRqGu2ytYxGYxGiY5ZfJFU9GoTqKMPEMD8gh0xWRddYrjkmqLVbr7KUfKrqfkvFrVCi3b9PXGXqFWRm1pXeFFa4tSEE6W74ihDRjsm5JhZfQxLGyvKtzYhjepjmBjbKOsTZGJuJ0hfqR+W8n0wxhYXaz9P5PpjuPkjm4RI8qx/zrV/vB81LhPhw5VT/nSq/eD5qXCfDq4M0IIIIACCCCAAggggAIIIIACCCCAAhjqf9Cpf3lV/8ELkOtXSj+RKeZ65ayoS/wCy0mUx86CIy4J4/wAyIOTNtFi8nmNBjzDnQ3KHqO8r47+/vitEBhh2dVhMUqbEEEHtBvCORVubGPdUWFtFjKUyvNc+l6CjizdQilcVxJ581prm7Mb9gHADsA0ia28xxp9SVzXSX0RbdmOrnvzEjwhZhrFDpV+TN1GXqfSuEEEEEXCwzcnM3LiMntzr5ZbfTaLunJp4ff8A/YoXY2fkr6Y/61B745fpi/XW436Rn6pfOjW0T/02vqJmOS9PqhOqFN4fMbGhtpv0+uEesGsQxMllNIMbJRjWse5G+LmVI7ZR0hcrD+cHvX5DDCughcqj+cHvX5IMfLI5uEMHKHhxm4rWAHdMHnlpEfh3J3UzwWky3dQbEqBa/Vc2F4Y9qh/nev8A3ifNrDnsLiS5JMgtlDOwJ90x+XQRdnzdmCdcujG1GdYkn7dFbDkkrf1Ez+H644a3YCdJbLNVka17NxHWOBi7MRxwS5roGuFYrfduMLW0uKCcZfHLm8+X6oUwa9ZMvarff7CmL4hHJl7Xnf7CBQ8mVROXNLR2W9ri1r953x0/iiq/1T/w/XFpbFzudCyQxUqrNoLnRuAJHsoa1wZTYLPJJ4BdwBsSelprprG/LBCFKcqbSfHsbWWUr6UfOtVyeTZTZZmZW32PV19ojopeS2omrmlo7L1iwBtvtffD/jVdzrKd+UEXtv14HjuiWwTECyIgB0GUaaab7d17xOOjucoXwVz1SjBTrkq78UdX+qfyr9cR1XsJMlMUmBlYbw2hi5KzFZmfJLWZ0UVnZlOiEmzKN5Bvpfdr3Qu7R1fOTBcEFVym4sfTE8e+IS0yUHNO0nRZHN8yi+WrEek5LauageXKmMh3MAAD3XteNp5Iq72vM/h+uLo2dxPMspF1PNgBesrL0Fu8R3zq51lszplsVANgNdbi8eY/q0d2o8X4fg13opJpN819z5wq9j5kpykwMjroVYWIPdFncmmykmuoJMiozGWtXUuQptmKS5K2J6ukd2scW21UJlVm/YQeTNBsztY2HYWJyKGdqurlpfcGZJRzEcbZTpGpjyrLiWT2rFZY5QyOHlCjj6ItbUJkAVZ0xQBpZQ5AAt1CNs+hLST6HZkmAbvZjqDWup6o78KAnTGmTLF5jFmbrZjc+cwyS8HUbhpGe51K0bShcKZS0xSDY7+N48RZ23Wx6mnaoQWeXYtb16bjftG+/Vfsiso0sc1ONoxc2J45UzEEEEWFR04fUZJst/Yure9YH6I+jwLiPmiPpDDJuaSp65ak37VB1hHVrhmloXtJf2FzHpu/thGrW1hv2maxP3+/GEmqmXMVYkX5gBjam8Ryq0bpbQw0LpkivpYWahvzg94hklN0YV5h/ODBjXJHM+B92llZsXr/AHafNrElhVNdBbeCb23jW4iN2lq8mL1+7V03m382sa0xBGPSEvjqdbaX+/fEtVpvxGJQTryYWu0v4qHRdb2P8nGQbmfSpOmZcuc3BYcC4tYkWHS0MLFTS3a3EcOq+6OBZsrqpj4j6o3U+NKosqywOoED5IXwaGcMkZzndX4r7iuD4fOGSOSc7q/Fc+2O2y+BOspaiQ6F7Mjq4Nlu3WD1AHW2+Jh8Qq0bppLsdbopN7btc3yxXBxiWx6SST2kg/LG41skespj3FbnwjfWpuuuKfgYnpZ79ubid+IUJz2JJIA0O8dkZocHOjqoaxuL6qGHsh2b7cdOG/klY+iiyrKA6gQB5BHiZi8tz0kkE7rsQfKYthrZQySnXOxCejlLFGCluvNDLRSnu2ZSbqWYkEs80ZrEk7tNMo06oV67DCrEceNuB6vJaMTa2SPWUx7iL+SNRx1QLBZYHUCAPJEcur64OCVJ19iOn0M8WXuSnf7Dds/IH5NrkDKVLKLlTkKndxBjvn0i80yra55sZUVwpyX6ZzeuN4rlsSlu3SWTrvYkadpjROqpYFwJB7ARfycI8e/g011JTVO/Hv8Ac9R/UG2m1xXn1+x27S0wM82N7BQbcCL3HfqIV8SrrYZIk21NZVzL9QVZSD+sfJEp/KwGgCAdhiBxeUTRU8z1pqa1b8L3kMPMT5I2MeLs4Y47ulQp3O5mc35Z5wnECrCLJw2vzyxYxUch9Ydtl6hiCvWPqhKcUma8XcR2qlE2mmKfXy3U+KkGPnoxcu0W0ApqVzfpsCqDiWYb/Df4RTRhrTJ0zP1rXUkYggghoQGLYvZ41M8ZheXLsz9vUvifNeLxp93h9EK+A4StLJSWupvdm9k59N8lh2AdUM4Nl69PojHzZe5P6HoMODs46fL5E3ad9TCTUb4cdpGuTCbO3xbhKM55Ux7VowBGYaFEd8uZpC0T+cGJrnLCIIH8sY7Bckcr4GDlT9V6v3Y+bSFSGrlR9Vqv3a/NJCrDCEwtBaCCAAtBaCPMyADBfsj0pEdzOkuXK/JI7OpYlzMuPyjoAAjqLWW/iY0YpLVZnQGUFZbWFyAXlq5AJubXY2uT4wAabQWjMYgAILQQQAEPLyGbZ6SVF8tdNJ7BzKj5SIRosGRMts4o9lWTQPg0P0RxnU6dinSlSbXAPEHS0MUjaeTSocpzzCLALuHe24Qj1J6R7413il4It2xpaqSjSO7F8YmVD55h7ABuUdQ+uOCCCLkqVIVbbdsIIII6cL5wyUX37tCfv998dk6vGq/fvjjrsRWQhRTrxPX1wqDHCX38eyMGKs9POXskMdlb9ITKkaw91NpksEffwhMxCRZoZxOmJ5t1ZzoIyVglrHQsqGrE0jmmLpEPUySrg9el+qGLmY9HDA6kMND5R3QKaQSh1HnlIl85Ok1i6pVyZbX4CdKQSpyd4ZAf6QhQhypK1pCNS1Uo1FLMbMApyuky1hNkvrkmW0KnRhGqbsVJfWnrZYHsKpJkiYvYSFZD3gwzFpoSlFp0KUENB2Am8KiiP/HH0rHk7BTf19F8YT6YlZEWY6aJkzWmC6njrdT16cImzsLN/X0XxqV9JjW2xcwfz9F8alfXABvk0ICgKbrvFwjgX32LqbDujjxGTKS7P05h3Bj2WFwLAAaadlhGwbJzRuqKMd1XKH/ugGxs0/z1F8bkfS8AEBBDCNiJ/wCtovjlN/eR7GwVRwmUfxyl/vIAFuCGM7B1H6yi+OU395GU2DnHfOoh/wCqlN5pZYnwEFgLcPm0f5th9DRtpMtMqpo4pzxHNhhwPNrcjtjzhuCU9Eedf88nJqilWk0aMNzTZk4K80DfkVQDbfCnjuMPPnTJkyZzjzGJd9wY/sjgo0A3aAaCOARrtck9ceYII6AQQQQAEEEEAD5iOJFydYjs5vHjNBeMyEKNeeRsZMFxnKMrbjHjF6cHVde6IFHjql4gQLHdA4b2jintTNKi0dkoRyvNBjokNErIUdKpHTJWNKmN6PEWy2KMzhpYi4O8HUHwjnm0YC3Uup/ZZgPJe0bZj6iPR1jik1wScVLlEPVTZikATZvi0aTVTf10330dFUt2PZGqYuoi1Tl7KHhh6PazpuW/OzffmN8l5h3zp3vzG6nk9G0bpcnW0c7kvZJYIejNLSzGIvOne/8A8IzWWkqWmT54A/1m89Q01Md7TFkoXbQAEnjYCK6xzGmqJmY6KL5V6h9JPExLF15HzsQzLHiXG5un7UT8xyTJgXgCxJA7T1xr/Cip/Wv5TEVBDtGaS34VVP61vKYw21FSf55/LEVBHaA31Fa7+nZm7zeNEEEABBBBAAQQQQAEEEEAH//Z"/>
          <p:cNvSpPr>
            <a:spLocks noChangeAspect="1" noChangeArrowheads="1"/>
          </p:cNvSpPr>
          <p:nvPr/>
        </p:nvSpPr>
        <p:spPr bwMode="auto">
          <a:xfrm>
            <a:off x="63500" y="-1101725"/>
            <a:ext cx="2009775" cy="2276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6" name="Picture 10" descr="http://t2.gstatic.com/images?q=tbn:ANd9GcRrkVMsJ7OlJhoG69kr1Dz1Ucgs77qSjKXvT9QxSwI8zpuDqsvj2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84784"/>
            <a:ext cx="3528392" cy="158417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20" name="TextBox 19"/>
          <p:cNvSpPr txBox="1"/>
          <p:nvPr/>
        </p:nvSpPr>
        <p:spPr>
          <a:xfrm>
            <a:off x="3347864" y="1844824"/>
            <a:ext cx="280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Virtualised</a:t>
            </a:r>
          </a:p>
          <a:p>
            <a:pPr algn="ctr"/>
            <a:r>
              <a:rPr lang="en-GB" sz="3200" dirty="0" smtClean="0"/>
              <a:t>CRIS</a:t>
            </a:r>
            <a:endParaRPr lang="en-GB" sz="3200" dirty="0"/>
          </a:p>
        </p:txBody>
      </p:sp>
      <p:pic>
        <p:nvPicPr>
          <p:cNvPr id="46082" name="Picture 2" descr="http://t2.gstatic.com/images?q=tbn:ANd9GcTkVV-Q6mftubQfVG6xXmx8QQky9oxmYkUzGxPIiTaONsR-cZb8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268760"/>
            <a:ext cx="1924050" cy="238125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 rot="16200000">
            <a:off x="-494474" y="176323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CRISBOT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2" name="Hexagon 21"/>
          <p:cNvSpPr/>
          <p:nvPr/>
        </p:nvSpPr>
        <p:spPr>
          <a:xfrm>
            <a:off x="3923928" y="3140968"/>
            <a:ext cx="1440160" cy="1224136"/>
          </a:xfrm>
          <a:prstGeom prst="hexagon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CERIF</a:t>
            </a:r>
            <a:endParaRPr lang="en-GB" sz="2800" dirty="0"/>
          </a:p>
        </p:txBody>
      </p:sp>
      <p:cxnSp>
        <p:nvCxnSpPr>
          <p:cNvPr id="26" name="Elbow Connector 25"/>
          <p:cNvCxnSpPr/>
          <p:nvPr/>
        </p:nvCxnSpPr>
        <p:spPr>
          <a:xfrm>
            <a:off x="1691680" y="1556792"/>
            <a:ext cx="2160240" cy="792088"/>
          </a:xfrm>
          <a:prstGeom prst="bentConnector3">
            <a:avLst>
              <a:gd name="adj1" fmla="val 50000"/>
            </a:avLst>
          </a:prstGeom>
          <a:ln w="571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 rot="16200000" flipH="1">
            <a:off x="179512" y="3645024"/>
            <a:ext cx="3240360" cy="216024"/>
          </a:xfrm>
          <a:prstGeom prst="bentConnector3">
            <a:avLst>
              <a:gd name="adj1" fmla="val 50000"/>
            </a:avLst>
          </a:prstGeom>
          <a:ln w="571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http://t2.gstatic.com/images?q=tbn:ANd9GcTkVV-Q6mftubQfVG6xXmx8QQky9oxmYkUzGxPIiTaONsR-cZb8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340768"/>
            <a:ext cx="1924050" cy="2381250"/>
          </a:xfrm>
          <a:prstGeom prst="rect">
            <a:avLst/>
          </a:prstGeom>
          <a:noFill/>
        </p:spPr>
      </p:pic>
      <p:pic>
        <p:nvPicPr>
          <p:cNvPr id="19" name="Picture 18" descr="http://t1.gstatic.com/images?q=tbn:ANd9GcQgcbN_ZLE1bU0KHNvFzKuAas1MwxUW4d5VKUQCrU_-J-Xbth3Q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5688" y="4149080"/>
            <a:ext cx="2808312" cy="2068397"/>
          </a:xfrm>
          <a:prstGeom prst="rect">
            <a:avLst/>
          </a:prstGeom>
          <a:noFill/>
        </p:spPr>
      </p:pic>
      <p:cxnSp>
        <p:nvCxnSpPr>
          <p:cNvPr id="24" name="Elbow Connector 23"/>
          <p:cNvCxnSpPr/>
          <p:nvPr/>
        </p:nvCxnSpPr>
        <p:spPr>
          <a:xfrm rot="16200000" flipH="1">
            <a:off x="6516216" y="3645024"/>
            <a:ext cx="3240360" cy="216024"/>
          </a:xfrm>
          <a:prstGeom prst="bentConnector3">
            <a:avLst>
              <a:gd name="adj1" fmla="val 50000"/>
            </a:avLst>
          </a:prstGeom>
          <a:ln w="571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flipV="1">
            <a:off x="5580112" y="1628800"/>
            <a:ext cx="2232248" cy="648072"/>
          </a:xfrm>
          <a:prstGeom prst="bentConnector3">
            <a:avLst>
              <a:gd name="adj1" fmla="val 50000"/>
            </a:avLst>
          </a:prstGeom>
          <a:ln w="571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5400000">
            <a:off x="8126306" y="183524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CRISBOT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30" name="Elbow Connector 29"/>
          <p:cNvCxnSpPr/>
          <p:nvPr/>
        </p:nvCxnSpPr>
        <p:spPr>
          <a:xfrm rot="16200000" flipH="1">
            <a:off x="3671900" y="3825044"/>
            <a:ext cx="2376264" cy="144016"/>
          </a:xfrm>
          <a:prstGeom prst="bentConnector3">
            <a:avLst>
              <a:gd name="adj1" fmla="val 50000"/>
            </a:avLst>
          </a:prstGeom>
          <a:ln w="571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Hexagon 22"/>
          <p:cNvSpPr/>
          <p:nvPr/>
        </p:nvSpPr>
        <p:spPr>
          <a:xfrm>
            <a:off x="5868144" y="908720"/>
            <a:ext cx="1440160" cy="1224136"/>
          </a:xfrm>
          <a:prstGeom prst="hexagon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CERIF</a:t>
            </a:r>
            <a:endParaRPr lang="en-GB" sz="2800" dirty="0"/>
          </a:p>
        </p:txBody>
      </p:sp>
      <p:sp>
        <p:nvSpPr>
          <p:cNvPr id="27" name="Hexagon 26"/>
          <p:cNvSpPr/>
          <p:nvPr/>
        </p:nvSpPr>
        <p:spPr>
          <a:xfrm>
            <a:off x="2051720" y="908720"/>
            <a:ext cx="1440160" cy="1224136"/>
          </a:xfrm>
          <a:prstGeom prst="hexagon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CERIF</a:t>
            </a:r>
            <a:endParaRPr lang="en-GB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3707904" y="98072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Processing model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395536" y="9087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User model</a:t>
            </a:r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7271792" y="9087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User model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7236296" y="18864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Resource Model</a:t>
            </a:r>
            <a:endParaRPr lang="en-GB" dirty="0"/>
          </a:p>
        </p:txBody>
      </p:sp>
      <p:sp>
        <p:nvSpPr>
          <p:cNvPr id="39" name="Curved Up Arrow 38"/>
          <p:cNvSpPr/>
          <p:nvPr/>
        </p:nvSpPr>
        <p:spPr>
          <a:xfrm rot="8760602">
            <a:off x="6951307" y="203556"/>
            <a:ext cx="882280" cy="50405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75856" y="31409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Data Model</a:t>
            </a:r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41" name="TextBox 40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44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4839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Political Will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Each euroCRIS member should (co-)organise </a:t>
            </a:r>
          </a:p>
          <a:p>
            <a:pPr lvl="1"/>
            <a:r>
              <a:rPr lang="en-GB" dirty="0" smtClean="0">
                <a:solidFill>
                  <a:srgbClr val="FFFF00"/>
                </a:solidFill>
              </a:rPr>
              <a:t>High level events showcasing what can be done with a CERIF-CRIS</a:t>
            </a:r>
          </a:p>
          <a:p>
            <a:pPr lvl="2"/>
            <a:r>
              <a:rPr lang="en-GB" dirty="0" smtClean="0">
                <a:solidFill>
                  <a:srgbClr val="FFFF00"/>
                </a:solidFill>
              </a:rPr>
              <a:t>For researchers</a:t>
            </a:r>
          </a:p>
          <a:p>
            <a:pPr lvl="2"/>
            <a:r>
              <a:rPr lang="en-GB" dirty="0" smtClean="0">
                <a:solidFill>
                  <a:srgbClr val="FFFF00"/>
                </a:solidFill>
              </a:rPr>
              <a:t>For research managers</a:t>
            </a:r>
          </a:p>
          <a:p>
            <a:pPr lvl="2"/>
            <a:r>
              <a:rPr lang="en-GB" dirty="0" smtClean="0">
                <a:solidFill>
                  <a:srgbClr val="FFFF00"/>
                </a:solidFill>
              </a:rPr>
              <a:t>For policymakers</a:t>
            </a:r>
          </a:p>
          <a:p>
            <a:pPr lvl="2"/>
            <a:r>
              <a:rPr lang="en-GB" dirty="0" smtClean="0">
                <a:solidFill>
                  <a:srgbClr val="FFFF00"/>
                </a:solidFill>
              </a:rPr>
              <a:t>For innovators / intermediaries</a:t>
            </a:r>
          </a:p>
          <a:p>
            <a:pPr lvl="2"/>
            <a:r>
              <a:rPr lang="en-GB" dirty="0" smtClean="0">
                <a:solidFill>
                  <a:srgbClr val="FFFF00"/>
                </a:solidFill>
              </a:rPr>
              <a:t>For the media</a:t>
            </a:r>
            <a:endParaRPr lang="en-GB" dirty="0">
              <a:solidFill>
                <a:srgbClr val="FFFF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45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58850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Why?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What?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Learning from the past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How?</a:t>
            </a:r>
          </a:p>
          <a:p>
            <a:r>
              <a:rPr lang="en-GB" dirty="0" smtClean="0"/>
              <a:t>When?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5" name="TextBox 4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46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296497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1213009"/>
            <a:ext cx="43924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 smtClean="0">
                <a:solidFill>
                  <a:srgbClr val="FFFF00"/>
                </a:solidFill>
              </a:rPr>
              <a:t>NOW</a:t>
            </a:r>
            <a:endParaRPr lang="en-GB" sz="138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544522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Prof Keith G Jeffery CEng, CITP, FGS, FBCS, HFICS</a:t>
            </a:r>
          </a:p>
          <a:p>
            <a:pPr algn="ctr"/>
            <a:r>
              <a:rPr lang="en-GB" dirty="0" smtClean="0"/>
              <a:t>Honorary President euroCRIS </a:t>
            </a:r>
          </a:p>
          <a:p>
            <a:pPr algn="ctr"/>
            <a:r>
              <a:rPr lang="en-GB" dirty="0" smtClean="0"/>
              <a:t>keith.jeffery@keithgjefferyconsultants.co.uk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179388" y="6309320"/>
            <a:ext cx="8785100" cy="369332"/>
            <a:chOff x="179388" y="6309320"/>
            <a:chExt cx="8785100" cy="369332"/>
          </a:xfrm>
        </p:grpSpPr>
        <p:sp>
          <p:nvSpPr>
            <p:cNvPr id="7" name="TextBox 6"/>
            <p:cNvSpPr txBox="1"/>
            <p:nvPr/>
          </p:nvSpPr>
          <p:spPr>
            <a:xfrm flipH="1">
              <a:off x="179388" y="6309320"/>
              <a:ext cx="1944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©Keith G Jeffery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68538" y="6309320"/>
              <a:ext cx="4823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euroCRIS Member Meeting November 2014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00392" y="630932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      </a:t>
              </a:r>
              <a:fld id="{9CDA42EA-1217-4DAA-A1DD-6326DCA01F62}" type="slidenum">
                <a:rPr lang="en-GB" smtClean="0"/>
                <a:t>47</a:t>
              </a:fld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15566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3116</Words>
  <Application>Microsoft Macintosh PowerPoint</Application>
  <PresentationFormat>On-screen Show (4:3)</PresentationFormat>
  <Paragraphs>595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Towards a European Research Information Infrastructure </vt:lpstr>
      <vt:lpstr>Structure</vt:lpstr>
      <vt:lpstr>Why?</vt:lpstr>
      <vt:lpstr>R&amp;D as % of GDP</vt:lpstr>
      <vt:lpstr>Why? : To Conclude</vt:lpstr>
      <vt:lpstr>Structure</vt:lpstr>
      <vt:lpstr>CRIS</vt:lpstr>
      <vt:lpstr>Use Case 1 (1)</vt:lpstr>
      <vt:lpstr>Use Case 1 (2)</vt:lpstr>
      <vt:lpstr>Use Case 1 (3)</vt:lpstr>
      <vt:lpstr>Use Case 1 (4)</vt:lpstr>
      <vt:lpstr>Use Case 1 (5)</vt:lpstr>
      <vt:lpstr>Use Case 1 (6)</vt:lpstr>
      <vt:lpstr>You may be interested to know</vt:lpstr>
      <vt:lpstr>Use Case 2 (1)</vt:lpstr>
      <vt:lpstr>Use Case 2 (2)</vt:lpstr>
      <vt:lpstr>Use Case 2 (3)</vt:lpstr>
      <vt:lpstr>You may be interested to know</vt:lpstr>
      <vt:lpstr>What? : To Conclude</vt:lpstr>
      <vt:lpstr>And strangely…</vt:lpstr>
      <vt:lpstr>Structure</vt:lpstr>
      <vt:lpstr>HISTORY</vt:lpstr>
      <vt:lpstr>CRIS Interoperation: The Need</vt:lpstr>
      <vt:lpstr>CRIS Requirements 1990s</vt:lpstr>
      <vt:lpstr>CERIF 2000 </vt:lpstr>
      <vt:lpstr>A ‘standard’</vt:lpstr>
      <vt:lpstr>European Projects</vt:lpstr>
      <vt:lpstr>History: To Conclude</vt:lpstr>
      <vt:lpstr>PowerPoint Presentation</vt:lpstr>
      <vt:lpstr>Structure</vt:lpstr>
      <vt:lpstr>How to achieve a pan-European view of research information</vt:lpstr>
      <vt:lpstr>Requirement</vt:lpstr>
      <vt:lpstr>Requirement</vt:lpstr>
      <vt:lpstr>Technology</vt:lpstr>
      <vt:lpstr>Technology</vt:lpstr>
      <vt:lpstr>Political Will</vt:lpstr>
      <vt:lpstr>Political Will</vt:lpstr>
      <vt:lpstr>STOA Report (Technopolis)</vt:lpstr>
      <vt:lpstr>PowerPoint Presentation</vt:lpstr>
      <vt:lpstr>How? : To Conclude</vt:lpstr>
      <vt:lpstr>Requirement</vt:lpstr>
      <vt:lpstr>Technology</vt:lpstr>
      <vt:lpstr>Technology</vt:lpstr>
      <vt:lpstr>Technology (CRIS2012)</vt:lpstr>
      <vt:lpstr>Political Will</vt:lpstr>
      <vt:lpstr>Structure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European Research Information Infrastructure</dc:title>
  <dc:creator>Keith</dc:creator>
  <cp:lastModifiedBy>Arjan Hogenaar</cp:lastModifiedBy>
  <cp:revision>60</cp:revision>
  <dcterms:created xsi:type="dcterms:W3CDTF">2014-10-20T09:43:34Z</dcterms:created>
  <dcterms:modified xsi:type="dcterms:W3CDTF">2014-11-18T11:44:43Z</dcterms:modified>
</cp:coreProperties>
</file>