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mov" ContentType="vide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2" r:id="rId6"/>
    <p:sldId id="268" r:id="rId7"/>
    <p:sldId id="270" r:id="rId8"/>
    <p:sldId id="284" r:id="rId9"/>
    <p:sldId id="285" r:id="rId10"/>
    <p:sldId id="286" r:id="rId11"/>
    <p:sldId id="288" r:id="rId12"/>
    <p:sldId id="280" r:id="rId13"/>
    <p:sldId id="294" r:id="rId14"/>
    <p:sldId id="293" r:id="rId15"/>
    <p:sldId id="289" r:id="rId16"/>
    <p:sldId id="283" r:id="rId17"/>
    <p:sldId id="295" r:id="rId18"/>
    <p:sldId id="287" r:id="rId19"/>
    <p:sldId id="282" r:id="rId20"/>
    <p:sldId id="275" r:id="rId21"/>
    <p:sldId id="292" r:id="rId22"/>
    <p:sldId id="290" r:id="rId23"/>
    <p:sldId id="296" r:id="rId24"/>
    <p:sldId id="297" r:id="rId25"/>
    <p:sldId id="291" r:id="rId26"/>
    <p:sldId id="266" r:id="rId2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4A47"/>
    <a:srgbClr val="15325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3" autoAdjust="0"/>
    <p:restoredTop sz="81004" autoAdjust="0"/>
  </p:normalViewPr>
  <p:slideViewPr>
    <p:cSldViewPr snapToGrid="0" snapToObjects="1">
      <p:cViewPr>
        <p:scale>
          <a:sx n="80" d="100"/>
          <a:sy n="80" d="100"/>
        </p:scale>
        <p:origin x="-148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9E48F-C00E-9B43-B04F-93CC3765638A}" type="datetimeFigureOut">
              <a:rPr lang="fr-FR" smtClean="0"/>
              <a:pPr/>
              <a:t>11/05/2015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7CF59-5EB7-FF4E-BC26-8CDDEA3C58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0496448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E5A64-DC50-DE47-AAA3-CA8A33CAC0A1}" type="datetimeFigureOut">
              <a:rPr lang="fr-FR" smtClean="0"/>
              <a:pPr/>
              <a:t>11/05/2015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9DA75-9866-A74D-90A1-6EC52043008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022497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Ensemble structuré d’informations utilisé pour l’exécution d’un logiciel et constituant un cadre commun à plusieurs applications.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Structured set of information used for the execution of a software component and a common framework for multiple applications.</a:t>
            </a:r>
            <a:endParaRPr lang="fr-FR" sz="12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9DA75-9866-A74D-90A1-6EC520430085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56BD-3593-445C-B701-90AD4F28DA2B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9DA75-9866-A74D-90A1-6EC520430085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And </a:t>
            </a:r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all for </a:t>
            </a:r>
            <a:r>
              <a:rPr lang="fr-FR" dirty="0" err="1" smtClean="0"/>
              <a:t>your</a:t>
            </a:r>
            <a:r>
              <a:rPr lang="fr-FR" baseline="0" dirty="0" smtClean="0"/>
              <a:t> attention.</a:t>
            </a:r>
          </a:p>
          <a:p>
            <a:r>
              <a:rPr lang="fr-FR" baseline="0" dirty="0" smtClean="0"/>
              <a:t>I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glad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answer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your</a:t>
            </a:r>
            <a:r>
              <a:rPr lang="fr-FR" baseline="0" dirty="0" smtClean="0"/>
              <a:t> questions.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9DA75-9866-A74D-90A1-6EC520430085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media" Target="../media/media1.mov"/><Relationship Id="rId2" Type="http://schemas.openxmlformats.org/officeDocument/2006/relationships/slideMaster" Target="../slideMasters/slideMaster1.xml"/><Relationship Id="rId1" Type="http://schemas.openxmlformats.org/officeDocument/2006/relationships/video" Target="../media/media1.mov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" y="2766646"/>
            <a:ext cx="9144001" cy="1470025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60176" y="423667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B5481-EB75-EF4C-BD43-FAA56CA72A3F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7591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accent1"/>
          </a:solidFill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185BD-FFBA-5548-B2E1-183C29186F53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880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D5B9-41B7-D44B-BF33-1E7DC26DD002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4347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solidFill>
            <a:schemeClr val="accent1"/>
          </a:solidFill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B709-CF39-D241-8445-E9E5DAE8EAD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2246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8773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solidFill>
            <a:schemeClr val="accent1"/>
          </a:solidFill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A8B-37A3-0A47-BF0E-4CBB66629578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8643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169507"/>
            <a:ext cx="4038600" cy="5294301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74845"/>
            <a:ext cx="4038600" cy="5288964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767FE-7AC8-3A4A-9332-85FFBDB71656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5829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536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935559"/>
            <a:ext cx="4040188" cy="461322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4" y="115536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935560"/>
            <a:ext cx="4041775" cy="461322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E892-52B9-D948-A7F0-5E98D044EC86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013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42C0-54DF-604E-9655-03F8C8ADFC08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452283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60E7-BA16-D44D-81DD-875A854163A5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56818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26D3-D253-6F40-A66F-89B511955217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klink2_2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1231" y="1539461"/>
            <a:ext cx="6350000" cy="3568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880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chemeClr val="accent1"/>
          </a:solidFill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E6198-63FB-D349-86FD-0AEBDDF681DE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Journées ABES 2014 - Focus sur le projet SGBm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2803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532220"/>
            <a:ext cx="7251148" cy="527538"/>
          </a:xfrm>
          <a:prstGeom prst="rect">
            <a:avLst/>
          </a:prstGeom>
          <a:gradFill flip="none" rotWithShape="1">
            <a:gsLst>
              <a:gs pos="65000">
                <a:schemeClr val="accent1"/>
              </a:gs>
              <a:gs pos="0">
                <a:srgbClr val="FFFFFF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vert="horz" lIns="36000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81652"/>
            <a:ext cx="8229600" cy="5282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8757" y="88100"/>
            <a:ext cx="14751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EE7D1-BE76-7B48-BB5B-92226EB29819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" y="-1481"/>
            <a:ext cx="4359031" cy="4965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Journées ABES 2014 - Focus sur le projet SGBm 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82551" y="6463809"/>
            <a:ext cx="4415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E2F55-217E-784D-959E-8EB90DBD2478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 descr="logoABES-300-479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61" y="66014"/>
            <a:ext cx="828090" cy="53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457200" cy="527538"/>
          </a:xfrm>
          <a:prstGeom prst="rect">
            <a:avLst/>
          </a:prstGeom>
          <a:solidFill>
            <a:srgbClr val="15325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457200" y="0"/>
            <a:ext cx="7251148" cy="527538"/>
          </a:xfrm>
          <a:prstGeom prst="rect">
            <a:avLst/>
          </a:prstGeom>
          <a:gradFill flip="none" rotWithShape="1">
            <a:gsLst>
              <a:gs pos="10000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12870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70000"/>
        </a:lnSpc>
        <a:spcBef>
          <a:spcPct val="20000"/>
        </a:spcBef>
        <a:buClr>
          <a:schemeClr val="tx2"/>
        </a:buClr>
        <a:buSzPct val="150000"/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70000"/>
        </a:lnSpc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70000"/>
        </a:lnSpc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70000"/>
        </a:lnSpc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70000"/>
        </a:lnSpc>
        <a:spcBef>
          <a:spcPct val="20000"/>
        </a:spcBef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21.png"/><Relationship Id="rId3" Type="http://schemas.openxmlformats.org/officeDocument/2006/relationships/image" Target="../media/image9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IdRef – </a:t>
            </a:r>
            <a:r>
              <a:rPr lang="en-US" dirty="0" smtClean="0"/>
              <a:t>Service of reference frames for Higher Education and Research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Sous-titr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>
                <a:solidFill>
                  <a:srgbClr val="7030A0"/>
                </a:solidFill>
              </a:rPr>
              <a:t>François Mistral</a:t>
            </a:r>
            <a:r>
              <a:rPr lang="fr-FR" b="1" dirty="0" smtClean="0"/>
              <a:t> (ABES)</a:t>
            </a:r>
          </a:p>
          <a:p>
            <a:r>
              <a:rPr lang="fr-FR" b="1" u="sng" dirty="0" smtClean="0"/>
              <a:t>mistral@abes.fr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 </a:t>
            </a:r>
            <a:r>
              <a:rPr lang="en-US" dirty="0" err="1" smtClean="0"/>
              <a:t>mai</a:t>
            </a:r>
            <a:r>
              <a:rPr lang="en-US" dirty="0" smtClean="0"/>
              <a:t> 2015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10394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313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IdRef : </a:t>
            </a:r>
            <a:r>
              <a:rPr lang="fr-FR" dirty="0" err="1" smtClean="0"/>
              <a:t>visibility</a:t>
            </a:r>
            <a:r>
              <a:rPr lang="fr-FR" dirty="0" smtClean="0"/>
              <a:t> and </a:t>
            </a:r>
            <a:r>
              <a:rPr lang="fr-FR" dirty="0" err="1" smtClean="0"/>
              <a:t>re</a:t>
            </a:r>
            <a:r>
              <a:rPr lang="fr-FR" dirty="0" smtClean="0"/>
              <a:t>-use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fr-FR" dirty="0" smtClean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/>
              <a:t>IdRef, for « Identifiants &amp; Référentiels »,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both</a:t>
            </a:r>
            <a:r>
              <a:rPr lang="fr-FR" sz="2400" dirty="0" smtClean="0"/>
              <a:t> a </a:t>
            </a:r>
            <a:r>
              <a:rPr lang="fr-FR" sz="2400" b="1" dirty="0" err="1" smtClean="0">
                <a:solidFill>
                  <a:srgbClr val="7030A0"/>
                </a:solidFill>
              </a:rPr>
              <a:t>database</a:t>
            </a:r>
            <a:r>
              <a:rPr lang="fr-FR" sz="2400" dirty="0" smtClean="0"/>
              <a:t>, </a:t>
            </a:r>
            <a:r>
              <a:rPr lang="fr-FR" sz="2400" dirty="0" err="1" smtClean="0"/>
              <a:t>containing</a:t>
            </a:r>
            <a:r>
              <a:rPr lang="fr-FR" sz="2400" dirty="0" smtClean="0"/>
              <a:t> </a:t>
            </a:r>
            <a:r>
              <a:rPr lang="fr-FR" sz="2400" dirty="0" err="1" smtClean="0"/>
              <a:t>authority</a:t>
            </a:r>
            <a:r>
              <a:rPr lang="fr-FR" sz="2400" dirty="0" smtClean="0"/>
              <a:t> data </a:t>
            </a:r>
            <a:r>
              <a:rPr lang="fr-FR" sz="2400" dirty="0" err="1" smtClean="0"/>
              <a:t>gathered</a:t>
            </a:r>
            <a:r>
              <a:rPr lang="fr-FR" sz="2400" dirty="0" smtClean="0"/>
              <a:t> in </a:t>
            </a:r>
            <a:r>
              <a:rPr lang="fr-FR" sz="2400" dirty="0" err="1" smtClean="0"/>
              <a:t>several</a:t>
            </a:r>
            <a:r>
              <a:rPr lang="fr-FR" sz="2400" dirty="0" smtClean="0"/>
              <a:t> sets (</a:t>
            </a:r>
            <a:r>
              <a:rPr lang="fr-FR" sz="2400" dirty="0" err="1" smtClean="0"/>
              <a:t>Persons</a:t>
            </a:r>
            <a:r>
              <a:rPr lang="fr-FR" sz="2400" dirty="0" smtClean="0"/>
              <a:t>, </a:t>
            </a:r>
            <a:r>
              <a:rPr lang="fr-FR" sz="2400" dirty="0" err="1" smtClean="0"/>
              <a:t>Topics</a:t>
            </a:r>
            <a:r>
              <a:rPr lang="fr-FR" sz="2400" dirty="0" smtClean="0"/>
              <a:t>, </a:t>
            </a:r>
            <a:r>
              <a:rPr lang="fr-FR" sz="2400" dirty="0" err="1" smtClean="0"/>
              <a:t>Corporate</a:t>
            </a:r>
            <a:r>
              <a:rPr lang="fr-FR" sz="2400" dirty="0" smtClean="0"/>
              <a:t> Bodies, and </a:t>
            </a:r>
            <a:r>
              <a:rPr lang="fr-FR" sz="2400" dirty="0" err="1" smtClean="0"/>
              <a:t>so</a:t>
            </a:r>
            <a:r>
              <a:rPr lang="fr-FR" sz="2400" dirty="0" smtClean="0"/>
              <a:t> on).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/>
              <a:t>And a </a:t>
            </a:r>
            <a:r>
              <a:rPr lang="fr-FR" sz="2400" b="1" dirty="0" smtClean="0">
                <a:solidFill>
                  <a:srgbClr val="7030A0"/>
                </a:solidFill>
              </a:rPr>
              <a:t>web application</a:t>
            </a:r>
            <a:r>
              <a:rPr lang="fr-FR" sz="2400" dirty="0" smtClean="0"/>
              <a:t> to </a:t>
            </a:r>
            <a:r>
              <a:rPr lang="fr-FR" sz="2400" dirty="0" err="1" smtClean="0"/>
              <a:t>search</a:t>
            </a:r>
            <a:r>
              <a:rPr lang="fr-FR" sz="2400" dirty="0" smtClean="0"/>
              <a:t>, to </a:t>
            </a:r>
            <a:r>
              <a:rPr lang="fr-FR" sz="2400" dirty="0" err="1" smtClean="0"/>
              <a:t>query</a:t>
            </a:r>
            <a:r>
              <a:rPr lang="fr-FR" sz="2400" dirty="0" smtClean="0"/>
              <a:t> and to </a:t>
            </a:r>
            <a:r>
              <a:rPr lang="fr-FR" sz="2400" dirty="0" err="1" smtClean="0"/>
              <a:t>product</a:t>
            </a:r>
            <a:r>
              <a:rPr lang="fr-FR" sz="2400" dirty="0" smtClean="0"/>
              <a:t> </a:t>
            </a:r>
            <a:r>
              <a:rPr lang="fr-FR" sz="2400" dirty="0" err="1" smtClean="0"/>
              <a:t>authority</a:t>
            </a:r>
            <a:r>
              <a:rPr lang="fr-FR" sz="2400" dirty="0" smtClean="0"/>
              <a:t> record.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/>
              <a:t>The </a:t>
            </a:r>
            <a:r>
              <a:rPr lang="fr-FR" sz="2400" b="1" dirty="0" err="1" smtClean="0">
                <a:solidFill>
                  <a:srgbClr val="7030A0"/>
                </a:solidFill>
              </a:rPr>
              <a:t>re</a:t>
            </a:r>
            <a:r>
              <a:rPr lang="fr-FR" sz="2400" b="1" dirty="0" smtClean="0">
                <a:solidFill>
                  <a:srgbClr val="7030A0"/>
                </a:solidFill>
              </a:rPr>
              <a:t>-use</a:t>
            </a:r>
            <a:r>
              <a:rPr lang="fr-FR" sz="2400" dirty="0" smtClean="0"/>
              <a:t> of the data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through</a:t>
            </a:r>
            <a:r>
              <a:rPr lang="fr-FR" sz="2400" dirty="0" smtClean="0"/>
              <a:t> </a:t>
            </a:r>
            <a:r>
              <a:rPr lang="fr-FR" sz="2400" dirty="0" err="1" smtClean="0"/>
              <a:t>many</a:t>
            </a:r>
            <a:r>
              <a:rPr lang="fr-FR" sz="2400" dirty="0" smtClean="0"/>
              <a:t> </a:t>
            </a:r>
            <a:r>
              <a:rPr lang="fr-FR" sz="2400" dirty="0" err="1" smtClean="0"/>
              <a:t>differents</a:t>
            </a:r>
            <a:r>
              <a:rPr lang="fr-FR" sz="2400" dirty="0" smtClean="0"/>
              <a:t> </a:t>
            </a:r>
            <a:r>
              <a:rPr lang="fr-FR" sz="2400" dirty="0" err="1" smtClean="0"/>
              <a:t>ways</a:t>
            </a:r>
            <a:r>
              <a:rPr lang="fr-FR" sz="2400" dirty="0" smtClean="0"/>
              <a:t> :  API, </a:t>
            </a:r>
            <a:r>
              <a:rPr lang="fr-FR" sz="2400" dirty="0" err="1" smtClean="0"/>
              <a:t>webservices</a:t>
            </a:r>
            <a:r>
              <a:rPr lang="fr-FR" sz="2400" dirty="0" smtClean="0"/>
              <a:t>, OAI </a:t>
            </a:r>
            <a:r>
              <a:rPr lang="fr-FR" sz="2400" dirty="0" err="1" smtClean="0"/>
              <a:t>storage</a:t>
            </a:r>
            <a:r>
              <a:rPr lang="fr-FR" sz="2400" dirty="0" smtClean="0"/>
              <a:t>, direct </a:t>
            </a:r>
            <a:r>
              <a:rPr lang="fr-FR" sz="2400" dirty="0" err="1" smtClean="0"/>
              <a:t>plug</a:t>
            </a:r>
            <a:r>
              <a:rPr lang="fr-FR" sz="2400" dirty="0" smtClean="0"/>
              <a:t> to IdRef.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/>
              <a:t>But </a:t>
            </a:r>
            <a:r>
              <a:rPr lang="fr-FR" sz="2400" dirty="0" err="1" smtClean="0"/>
              <a:t>also</a:t>
            </a:r>
            <a:r>
              <a:rPr lang="fr-FR" sz="2400" dirty="0" smtClean="0"/>
              <a:t> in </a:t>
            </a:r>
            <a:r>
              <a:rPr lang="fr-FR" sz="2400" dirty="0" err="1" smtClean="0"/>
              <a:t>many</a:t>
            </a:r>
            <a:r>
              <a:rPr lang="fr-FR" sz="2400" dirty="0" smtClean="0"/>
              <a:t> </a:t>
            </a:r>
            <a:r>
              <a:rPr lang="fr-FR" sz="2400" dirty="0" err="1" smtClean="0"/>
              <a:t>different</a:t>
            </a:r>
            <a:r>
              <a:rPr lang="fr-FR" sz="2400" dirty="0" smtClean="0"/>
              <a:t> </a:t>
            </a:r>
            <a:r>
              <a:rPr lang="fr-FR" sz="2400" b="1" dirty="0" smtClean="0">
                <a:solidFill>
                  <a:srgbClr val="7030A0"/>
                </a:solidFill>
              </a:rPr>
              <a:t>standard</a:t>
            </a:r>
            <a:r>
              <a:rPr lang="fr-FR" sz="2400" dirty="0" smtClean="0">
                <a:solidFill>
                  <a:srgbClr val="7030A0"/>
                </a:solidFill>
              </a:rPr>
              <a:t> </a:t>
            </a:r>
            <a:r>
              <a:rPr lang="fr-FR" sz="2400" b="1" dirty="0" err="1" smtClean="0">
                <a:solidFill>
                  <a:srgbClr val="7030A0"/>
                </a:solidFill>
              </a:rPr>
              <a:t>engine</a:t>
            </a:r>
            <a:r>
              <a:rPr lang="fr-FR" sz="2400" b="1" dirty="0" smtClean="0">
                <a:solidFill>
                  <a:srgbClr val="7030A0"/>
                </a:solidFill>
              </a:rPr>
              <a:t> </a:t>
            </a:r>
            <a:r>
              <a:rPr lang="fr-FR" sz="2400" b="1" dirty="0" err="1" smtClean="0">
                <a:solidFill>
                  <a:srgbClr val="7030A0"/>
                </a:solidFill>
              </a:rPr>
              <a:t>languages</a:t>
            </a:r>
            <a:r>
              <a:rPr lang="fr-FR" sz="2400" dirty="0" smtClean="0"/>
              <a:t> : html,  XML, RDF, JSON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IdRef </a:t>
            </a:r>
            <a:r>
              <a:rPr lang="fr-FR" b="1" dirty="0" err="1" smtClean="0"/>
              <a:t>from</a:t>
            </a:r>
            <a:r>
              <a:rPr lang="fr-FR" b="1" dirty="0" smtClean="0"/>
              <a:t> ABES network…</a:t>
            </a:r>
            <a:endParaRPr lang="fr-FR" dirty="0"/>
          </a:p>
        </p:txBody>
      </p:sp>
      <p:pic>
        <p:nvPicPr>
          <p:cNvPr id="12" name="Espace réservé du contenu 11" descr="logo-ste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6086" y="1681074"/>
            <a:ext cx="2830145" cy="618439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7" name="Picture 3" descr="C:\Users\mistral\Desktop\EuroCRIS2015\logo-Calam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600" y="3885020"/>
            <a:ext cx="1529654" cy="1430021"/>
          </a:xfrm>
          <a:prstGeom prst="rect">
            <a:avLst/>
          </a:prstGeom>
          <a:noFill/>
        </p:spPr>
      </p:pic>
      <p:pic>
        <p:nvPicPr>
          <p:cNvPr id="8" name="Picture 5" descr="C:\Users\mistral\Desktop\EuroCRIS2015\logo-st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3686" y="1638401"/>
            <a:ext cx="2928866" cy="661114"/>
          </a:xfrm>
          <a:prstGeom prst="rect">
            <a:avLst/>
          </a:prstGeom>
          <a:noFill/>
        </p:spPr>
      </p:pic>
      <p:pic>
        <p:nvPicPr>
          <p:cNvPr id="9" name="Espace réservé du contenu 6" descr="IdRef_lar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33043" y="3175021"/>
            <a:ext cx="2108908" cy="709999"/>
          </a:xfrm>
          <a:prstGeom prst="rect">
            <a:avLst/>
          </a:prstGeom>
        </p:spPr>
      </p:pic>
      <p:pic>
        <p:nvPicPr>
          <p:cNvPr id="10" name="Picture 4" descr="C:\Users\mistral\Desktop\EuroCRIS2015\logo_theses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93583" y="4240773"/>
            <a:ext cx="3488969" cy="753617"/>
          </a:xfrm>
          <a:prstGeom prst="rect">
            <a:avLst/>
          </a:prstGeom>
          <a:noFill/>
        </p:spPr>
      </p:pic>
      <p:pic>
        <p:nvPicPr>
          <p:cNvPr id="11" name="Picture 3" descr="C:\Users\mistral\Desktop\EuroCRIS2015\logo-Sudo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33043" y="5086685"/>
            <a:ext cx="1883188" cy="1771315"/>
          </a:xfrm>
          <a:prstGeom prst="rect">
            <a:avLst/>
          </a:prstGeom>
          <a:noFill/>
        </p:spPr>
      </p:pic>
      <p:cxnSp>
        <p:nvCxnSpPr>
          <p:cNvPr id="14" name="Connecteur droit avec flèche 13"/>
          <p:cNvCxnSpPr>
            <a:stCxn id="12" idx="2"/>
            <a:endCxn id="9" idx="3"/>
          </p:cNvCxnSpPr>
          <p:nvPr/>
        </p:nvCxnSpPr>
        <p:spPr>
          <a:xfrm rot="16200000" flipH="1">
            <a:off x="3606301" y="2094371"/>
            <a:ext cx="1230508" cy="1640792"/>
          </a:xfrm>
          <a:prstGeom prst="curvedConnector4">
            <a:avLst>
              <a:gd name="adj1" fmla="val 35575"/>
              <a:gd name="adj2" fmla="val 113932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3"/>
          <p:cNvCxnSpPr>
            <a:stCxn id="9" idx="3"/>
            <a:endCxn id="10" idx="0"/>
          </p:cNvCxnSpPr>
          <p:nvPr/>
        </p:nvCxnSpPr>
        <p:spPr>
          <a:xfrm>
            <a:off x="5041951" y="3530021"/>
            <a:ext cx="1896117" cy="710752"/>
          </a:xfrm>
          <a:prstGeom prst="curvedConnector2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3"/>
          <p:cNvCxnSpPr>
            <a:stCxn id="9" idx="3"/>
            <a:endCxn id="8" idx="2"/>
          </p:cNvCxnSpPr>
          <p:nvPr/>
        </p:nvCxnSpPr>
        <p:spPr>
          <a:xfrm flipV="1">
            <a:off x="5041951" y="2299515"/>
            <a:ext cx="2176168" cy="1230506"/>
          </a:xfrm>
          <a:prstGeom prst="curvedConnector2">
            <a:avLst/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13"/>
          <p:cNvCxnSpPr>
            <a:stCxn id="7" idx="3"/>
            <a:endCxn id="9" idx="1"/>
          </p:cNvCxnSpPr>
          <p:nvPr/>
        </p:nvCxnSpPr>
        <p:spPr>
          <a:xfrm flipV="1">
            <a:off x="1835254" y="3530021"/>
            <a:ext cx="1097789" cy="1070010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13"/>
          <p:cNvCxnSpPr>
            <a:stCxn id="11" idx="0"/>
            <a:endCxn id="9" idx="2"/>
          </p:cNvCxnSpPr>
          <p:nvPr/>
        </p:nvCxnSpPr>
        <p:spPr>
          <a:xfrm rot="5400000" flipH="1" flipV="1">
            <a:off x="3330235" y="4429423"/>
            <a:ext cx="1201665" cy="112860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complet service of frames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3400" dirty="0" smtClean="0"/>
              <a:t>3 major frames are </a:t>
            </a:r>
            <a:r>
              <a:rPr lang="fr-FR" sz="3400" dirty="0" err="1" smtClean="0"/>
              <a:t>available</a:t>
            </a:r>
            <a:r>
              <a:rPr lang="fr-FR" sz="3400" dirty="0" smtClean="0"/>
              <a:t> on IdRef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dirty="0" smtClean="0"/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200" b="1" dirty="0" err="1" smtClean="0"/>
              <a:t>Persons</a:t>
            </a:r>
            <a:r>
              <a:rPr lang="fr-FR" sz="2200" dirty="0" smtClean="0"/>
              <a:t>  : </a:t>
            </a:r>
            <a:r>
              <a:rPr lang="fr-FR" sz="2200" b="1" dirty="0" err="1" smtClean="0">
                <a:solidFill>
                  <a:srgbClr val="00B050"/>
                </a:solidFill>
              </a:rPr>
              <a:t>Available</a:t>
            </a:r>
            <a:r>
              <a:rPr lang="fr-FR" sz="2200" b="1" dirty="0" smtClean="0">
                <a:solidFill>
                  <a:srgbClr val="00B050"/>
                </a:solidFill>
              </a:rPr>
              <a:t> </a:t>
            </a:r>
            <a:r>
              <a:rPr lang="fr-FR" sz="2200" dirty="0" smtClean="0"/>
              <a:t>: more </a:t>
            </a:r>
            <a:r>
              <a:rPr lang="fr-FR" sz="2200" dirty="0" err="1" smtClean="0"/>
              <a:t>than</a:t>
            </a:r>
            <a:r>
              <a:rPr lang="fr-FR" sz="2200" dirty="0" smtClean="0"/>
              <a:t> </a:t>
            </a:r>
            <a:r>
              <a:rPr lang="fr-FR" sz="2200" b="1" dirty="0" smtClean="0"/>
              <a:t>250 000 </a:t>
            </a:r>
            <a:r>
              <a:rPr lang="fr-FR" sz="2200" dirty="0" err="1" smtClean="0"/>
              <a:t>persons</a:t>
            </a:r>
            <a:r>
              <a:rPr lang="fr-FR" sz="2200" dirty="0" smtClean="0"/>
              <a:t> </a:t>
            </a:r>
            <a:r>
              <a:rPr lang="fr-FR" sz="2200" dirty="0" err="1" smtClean="0"/>
              <a:t>involve</a:t>
            </a:r>
            <a:r>
              <a:rPr lang="fr-FR" sz="2200" dirty="0" smtClean="0"/>
              <a:t> in </a:t>
            </a:r>
            <a:r>
              <a:rPr lang="fr-FR" sz="2200" b="1" dirty="0" smtClean="0">
                <a:solidFill>
                  <a:schemeClr val="tx2"/>
                </a:solidFill>
              </a:rPr>
              <a:t>THESES</a:t>
            </a:r>
            <a:r>
              <a:rPr lang="fr-FR" sz="2200" dirty="0" smtClean="0"/>
              <a:t> and documents </a:t>
            </a:r>
            <a:r>
              <a:rPr lang="fr-FR" sz="2200" dirty="0" err="1" smtClean="0"/>
              <a:t>possessed</a:t>
            </a:r>
            <a:r>
              <a:rPr lang="fr-FR" sz="2200" dirty="0" smtClean="0"/>
              <a:t> by french </a:t>
            </a:r>
            <a:r>
              <a:rPr lang="fr-FR" sz="2200" dirty="0" err="1" smtClean="0"/>
              <a:t>university</a:t>
            </a:r>
            <a:r>
              <a:rPr lang="fr-FR" sz="2200" dirty="0" smtClean="0"/>
              <a:t> </a:t>
            </a:r>
            <a:r>
              <a:rPr lang="fr-FR" sz="2200" dirty="0" err="1" smtClean="0"/>
              <a:t>libraries</a:t>
            </a:r>
            <a:r>
              <a:rPr lang="fr-FR" sz="2200" dirty="0" smtClean="0"/>
              <a:t> and institutions of </a:t>
            </a:r>
            <a:r>
              <a:rPr lang="en-US" sz="2200" dirty="0" smtClean="0"/>
              <a:t>of our 180 partners' network</a:t>
            </a:r>
            <a:endParaRPr lang="fr-FR" sz="2200" dirty="0" smtClean="0"/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fr-FR" sz="2200" dirty="0" smtClean="0"/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200" b="1" dirty="0" err="1" smtClean="0"/>
              <a:t>Corporate</a:t>
            </a:r>
            <a:r>
              <a:rPr lang="fr-FR" sz="2200" b="1" dirty="0" smtClean="0"/>
              <a:t> bodies</a:t>
            </a:r>
            <a:r>
              <a:rPr lang="fr-FR" sz="2200" dirty="0" smtClean="0"/>
              <a:t> : </a:t>
            </a:r>
            <a:r>
              <a:rPr lang="fr-FR" sz="2200" b="1" dirty="0" err="1" smtClean="0">
                <a:solidFill>
                  <a:srgbClr val="00B050"/>
                </a:solidFill>
              </a:rPr>
              <a:t>Available</a:t>
            </a:r>
            <a:r>
              <a:rPr lang="fr-FR" sz="3400" b="1" dirty="0" smtClean="0">
                <a:solidFill>
                  <a:srgbClr val="00B050"/>
                </a:solidFill>
              </a:rPr>
              <a:t>  </a:t>
            </a:r>
            <a:r>
              <a:rPr lang="fr-FR" sz="2200" dirty="0" smtClean="0"/>
              <a:t>: more </a:t>
            </a:r>
            <a:r>
              <a:rPr lang="fr-FR" sz="2200" dirty="0" err="1" smtClean="0"/>
              <a:t>than</a:t>
            </a:r>
            <a:r>
              <a:rPr lang="fr-FR" sz="2200" dirty="0" smtClean="0"/>
              <a:t> </a:t>
            </a:r>
            <a:r>
              <a:rPr lang="fr-FR" sz="2200" b="1" dirty="0" smtClean="0"/>
              <a:t>5 000</a:t>
            </a:r>
            <a:r>
              <a:rPr lang="fr-FR" sz="2200" dirty="0" smtClean="0"/>
              <a:t> institutions of </a:t>
            </a:r>
            <a:r>
              <a:rPr lang="fr-FR" sz="2200" dirty="0" err="1" smtClean="0"/>
              <a:t>Higher</a:t>
            </a:r>
            <a:r>
              <a:rPr lang="fr-FR" sz="2200" dirty="0" smtClean="0"/>
              <a:t> Education and </a:t>
            </a:r>
            <a:r>
              <a:rPr lang="fr-FR" sz="2200" dirty="0" err="1" smtClean="0"/>
              <a:t>Research</a:t>
            </a:r>
            <a:r>
              <a:rPr lang="fr-FR" sz="2200" dirty="0" smtClean="0"/>
              <a:t> </a:t>
            </a:r>
            <a:r>
              <a:rPr lang="fr-FR" sz="2200" dirty="0" err="1" smtClean="0"/>
              <a:t>involved</a:t>
            </a:r>
            <a:r>
              <a:rPr lang="fr-FR" sz="2200" dirty="0" smtClean="0"/>
              <a:t> in publications of </a:t>
            </a:r>
            <a:r>
              <a:rPr lang="fr-FR" sz="2200" dirty="0" err="1" smtClean="0"/>
              <a:t>our</a:t>
            </a:r>
            <a:r>
              <a:rPr lang="fr-FR" sz="2200" dirty="0" smtClean="0"/>
              <a:t> </a:t>
            </a:r>
            <a:r>
              <a:rPr lang="fr-FR" sz="2200" dirty="0" err="1" smtClean="0"/>
              <a:t>databases</a:t>
            </a:r>
            <a:endParaRPr lang="fr-FR" sz="2200" dirty="0" smtClean="0"/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200" dirty="0" smtClean="0"/>
              <a:t>						- Etablissements du supérieur et de la recherche 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200" dirty="0" smtClean="0"/>
              <a:t>						- Ecoles Doctorales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200" dirty="0" smtClean="0"/>
              <a:t>						- Laboratoires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200" dirty="0" smtClean="0"/>
              <a:t>						- Entreprises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200" dirty="0" smtClean="0"/>
              <a:t>						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200" b="1" dirty="0" err="1" smtClean="0"/>
              <a:t>Topics</a:t>
            </a:r>
            <a:r>
              <a:rPr lang="fr-FR" sz="2200" dirty="0" smtClean="0"/>
              <a:t>  : </a:t>
            </a:r>
            <a:r>
              <a:rPr lang="fr-FR" sz="2200" b="1" dirty="0" err="1" smtClean="0">
                <a:solidFill>
                  <a:srgbClr val="00B050"/>
                </a:solidFill>
              </a:rPr>
              <a:t>Available</a:t>
            </a:r>
            <a:r>
              <a:rPr lang="fr-FR" sz="2200" b="1" dirty="0" smtClean="0">
                <a:solidFill>
                  <a:srgbClr val="00B050"/>
                </a:solidFill>
              </a:rPr>
              <a:t> </a:t>
            </a:r>
            <a:r>
              <a:rPr lang="fr-FR" sz="2200" dirty="0" smtClean="0"/>
              <a:t>: more </a:t>
            </a:r>
            <a:r>
              <a:rPr lang="fr-FR" sz="2200" dirty="0" err="1" smtClean="0"/>
              <a:t>than</a:t>
            </a:r>
            <a:r>
              <a:rPr lang="fr-FR" sz="2200" dirty="0" smtClean="0"/>
              <a:t> </a:t>
            </a:r>
            <a:r>
              <a:rPr lang="fr-FR" sz="2200" b="1" dirty="0" smtClean="0"/>
              <a:t>200 000 </a:t>
            </a:r>
            <a:r>
              <a:rPr lang="fr-FR" sz="2200" dirty="0" smtClean="0"/>
              <a:t>concepts</a:t>
            </a:r>
            <a:r>
              <a:rPr lang="fr-FR" sz="2200" b="1" dirty="0" smtClean="0"/>
              <a:t> </a:t>
            </a:r>
            <a:r>
              <a:rPr lang="fr-FR" sz="2200" dirty="0" smtClean="0"/>
              <a:t>of</a:t>
            </a:r>
            <a:r>
              <a:rPr lang="fr-FR" sz="2200" b="1" dirty="0" smtClean="0"/>
              <a:t> </a:t>
            </a:r>
            <a:r>
              <a:rPr lang="fr-FR" sz="2200" dirty="0" err="1" smtClean="0"/>
              <a:t>controled</a:t>
            </a:r>
            <a:r>
              <a:rPr lang="fr-FR" sz="2200" dirty="0" smtClean="0"/>
              <a:t> </a:t>
            </a:r>
            <a:r>
              <a:rPr lang="fr-FR" sz="2200" dirty="0" err="1" smtClean="0"/>
              <a:t>vocabularies</a:t>
            </a:r>
            <a:r>
              <a:rPr lang="fr-FR" sz="2200" dirty="0" smtClean="0"/>
              <a:t> RAMEAU or FMESH (</a:t>
            </a:r>
            <a:r>
              <a:rPr lang="fr-FR" sz="2200" dirty="0" err="1" smtClean="0"/>
              <a:t>at</a:t>
            </a:r>
            <a:r>
              <a:rPr lang="fr-FR" sz="2200" dirty="0" smtClean="0"/>
              <a:t> least)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None/>
            </a:pPr>
            <a:endParaRPr lang="fr-FR" sz="2600" dirty="0" smtClean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None/>
            </a:pPr>
            <a:endParaRPr lang="fr-FR" sz="26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 to national network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18" name="Espace réservé du contenu 6" descr="IdRef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1907" y="2961101"/>
            <a:ext cx="2480121" cy="834974"/>
          </a:xfrm>
          <a:prstGeom prst="rect">
            <a:avLst/>
          </a:prstGeom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7349" y="1059758"/>
            <a:ext cx="12287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059758"/>
            <a:ext cx="1417492" cy="85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57671" y="1266135"/>
            <a:ext cx="14763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 descr="C:\Users\mistral\Desktop\EuroCRIS2015\istex_mediu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6282" y="4805308"/>
            <a:ext cx="2317837" cy="811243"/>
          </a:xfrm>
          <a:prstGeom prst="rect">
            <a:avLst/>
          </a:prstGeom>
          <a:noFill/>
        </p:spPr>
      </p:pic>
      <p:pic>
        <p:nvPicPr>
          <p:cNvPr id="4113" name="Picture 17" descr="C:\Users\mistral\Desktop\EuroCRIS2015\sigaps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89830" y="5381130"/>
            <a:ext cx="3044988" cy="541331"/>
          </a:xfrm>
          <a:prstGeom prst="rect">
            <a:avLst/>
          </a:prstGeom>
          <a:noFill/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45499" y="5761843"/>
            <a:ext cx="25336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07605" y="2543616"/>
            <a:ext cx="2007591" cy="83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 40" descr="openediti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9501" y="4805308"/>
            <a:ext cx="2655981" cy="5758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3" name="Image 42" descr="logoHA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07605" y="3478515"/>
            <a:ext cx="1364973" cy="76639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4" name="Picture 2" descr="http://www.revad.fr/wp-content/uploads/2013/11/logo-investissement-daveni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818" y="5191185"/>
            <a:ext cx="1462552" cy="146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C:\Users\mistral\Desktop\EuroCRIS2015\logo-data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0192" y="3687132"/>
            <a:ext cx="2467123" cy="4172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234046" y="1355566"/>
            <a:ext cx="15811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7" name="Connecteur droit avec flèche 13"/>
          <p:cNvCxnSpPr>
            <a:stCxn id="4109" idx="2"/>
            <a:endCxn id="18" idx="0"/>
          </p:cNvCxnSpPr>
          <p:nvPr/>
        </p:nvCxnSpPr>
        <p:spPr>
          <a:xfrm rot="16200000" flipH="1">
            <a:off x="2915031" y="1284164"/>
            <a:ext cx="1053618" cy="2300256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13"/>
          <p:cNvCxnSpPr/>
          <p:nvPr/>
        </p:nvCxnSpPr>
        <p:spPr>
          <a:xfrm rot="16200000" flipH="1">
            <a:off x="2126457" y="495592"/>
            <a:ext cx="1047799" cy="3883222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13"/>
          <p:cNvCxnSpPr>
            <a:stCxn id="18" idx="3"/>
            <a:endCxn id="43" idx="1"/>
          </p:cNvCxnSpPr>
          <p:nvPr/>
        </p:nvCxnSpPr>
        <p:spPr>
          <a:xfrm>
            <a:off x="5832028" y="3378588"/>
            <a:ext cx="975577" cy="483127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13"/>
          <p:cNvCxnSpPr>
            <a:stCxn id="18" idx="3"/>
            <a:endCxn id="4117" idx="1"/>
          </p:cNvCxnSpPr>
          <p:nvPr/>
        </p:nvCxnSpPr>
        <p:spPr>
          <a:xfrm flipV="1">
            <a:off x="5832028" y="2961103"/>
            <a:ext cx="975577" cy="417485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13"/>
          <p:cNvCxnSpPr>
            <a:stCxn id="18" idx="2"/>
            <a:endCxn id="4112" idx="0"/>
          </p:cNvCxnSpPr>
          <p:nvPr/>
        </p:nvCxnSpPr>
        <p:spPr>
          <a:xfrm rot="16200000" flipH="1">
            <a:off x="5773968" y="2614074"/>
            <a:ext cx="1009233" cy="3373233"/>
          </a:xfrm>
          <a:prstGeom prst="curvedConnector3">
            <a:avLst>
              <a:gd name="adj1" fmla="val 50000"/>
            </a:avLst>
          </a:prstGeom>
          <a:ln>
            <a:prstDash val="sysDash"/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13"/>
          <p:cNvCxnSpPr>
            <a:stCxn id="18" idx="2"/>
            <a:endCxn id="4113" idx="0"/>
          </p:cNvCxnSpPr>
          <p:nvPr/>
        </p:nvCxnSpPr>
        <p:spPr>
          <a:xfrm rot="5400000">
            <a:off x="3559619" y="4348780"/>
            <a:ext cx="1585055" cy="479644"/>
          </a:xfrm>
          <a:prstGeom prst="curvedConnector3">
            <a:avLst>
              <a:gd name="adj1" fmla="val 50000"/>
            </a:avLst>
          </a:prstGeom>
          <a:ln>
            <a:prstDash val="sysDash"/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13"/>
          <p:cNvCxnSpPr>
            <a:stCxn id="18" idx="2"/>
            <a:endCxn id="44" idx="0"/>
          </p:cNvCxnSpPr>
          <p:nvPr/>
        </p:nvCxnSpPr>
        <p:spPr>
          <a:xfrm rot="16200000" flipH="1">
            <a:off x="4781476" y="3606567"/>
            <a:ext cx="1395110" cy="1774126"/>
          </a:xfrm>
          <a:prstGeom prst="curvedConnector3">
            <a:avLst>
              <a:gd name="adj1" fmla="val 50000"/>
            </a:avLst>
          </a:prstGeom>
          <a:ln>
            <a:prstDash val="sysDash"/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13"/>
          <p:cNvCxnSpPr>
            <a:stCxn id="18" idx="0"/>
            <a:endCxn id="4119" idx="2"/>
          </p:cNvCxnSpPr>
          <p:nvPr/>
        </p:nvCxnSpPr>
        <p:spPr>
          <a:xfrm rot="5400000" flipH="1" flipV="1">
            <a:off x="5867477" y="803958"/>
            <a:ext cx="881635" cy="3432653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13"/>
          <p:cNvCxnSpPr>
            <a:stCxn id="18" idx="0"/>
            <a:endCxn id="4111" idx="2"/>
          </p:cNvCxnSpPr>
          <p:nvPr/>
        </p:nvCxnSpPr>
        <p:spPr>
          <a:xfrm rot="5400000" flipH="1" flipV="1">
            <a:off x="5106005" y="1571248"/>
            <a:ext cx="875816" cy="1903891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13"/>
          <p:cNvCxnSpPr>
            <a:stCxn id="41" idx="0"/>
            <a:endCxn id="18" idx="2"/>
          </p:cNvCxnSpPr>
          <p:nvPr/>
        </p:nvCxnSpPr>
        <p:spPr>
          <a:xfrm rot="5400000" flipH="1" flipV="1">
            <a:off x="2500114" y="2713454"/>
            <a:ext cx="1009233" cy="3174476"/>
          </a:xfrm>
          <a:prstGeom prst="curvedConnector3">
            <a:avLst>
              <a:gd name="adj1" fmla="val 50000"/>
            </a:avLst>
          </a:prstGeom>
          <a:ln>
            <a:prstDash val="sysDash"/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13"/>
          <p:cNvCxnSpPr>
            <a:endCxn id="18" idx="0"/>
          </p:cNvCxnSpPr>
          <p:nvPr/>
        </p:nvCxnSpPr>
        <p:spPr>
          <a:xfrm rot="10800000" flipV="1">
            <a:off x="4591968" y="292607"/>
            <a:ext cx="3116382" cy="2668493"/>
          </a:xfrm>
          <a:prstGeom prst="curvedConnector2">
            <a:avLst/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13"/>
          <p:cNvCxnSpPr>
            <a:stCxn id="4118" idx="3"/>
            <a:endCxn id="18" idx="1"/>
          </p:cNvCxnSpPr>
          <p:nvPr/>
        </p:nvCxnSpPr>
        <p:spPr>
          <a:xfrm flipV="1">
            <a:off x="2587315" y="3378588"/>
            <a:ext cx="764592" cy="517161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92465" y="2792715"/>
            <a:ext cx="1628775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4" name="Connecteur droit avec flèche 13"/>
          <p:cNvCxnSpPr>
            <a:stCxn id="4120" idx="3"/>
            <a:endCxn id="18" idx="1"/>
          </p:cNvCxnSpPr>
          <p:nvPr/>
        </p:nvCxnSpPr>
        <p:spPr>
          <a:xfrm>
            <a:off x="2621240" y="3135615"/>
            <a:ext cx="730667" cy="242973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istral\Desktop\EuroCRIS2015\images\picto_log_apogee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035578" y="1355566"/>
            <a:ext cx="1741998" cy="402837"/>
          </a:xfrm>
          <a:prstGeom prst="rect">
            <a:avLst/>
          </a:prstGeom>
          <a:noFill/>
        </p:spPr>
      </p:pic>
      <p:cxnSp>
        <p:nvCxnSpPr>
          <p:cNvPr id="38" name="Connecteur droit avec flèche 13"/>
          <p:cNvCxnSpPr>
            <a:stCxn id="1028" idx="2"/>
            <a:endCxn id="18" idx="0"/>
          </p:cNvCxnSpPr>
          <p:nvPr/>
        </p:nvCxnSpPr>
        <p:spPr>
          <a:xfrm rot="16200000" flipH="1">
            <a:off x="3647923" y="2017056"/>
            <a:ext cx="1202698" cy="685391"/>
          </a:xfrm>
          <a:prstGeom prst="curvedConnector3">
            <a:avLst>
              <a:gd name="adj1" fmla="val 50000"/>
            </a:avLst>
          </a:prstGeom>
          <a:ln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708745" y="5761843"/>
            <a:ext cx="1876526" cy="646331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Conditor</a:t>
            </a:r>
            <a:endParaRPr lang="fr-FR" sz="1400" b="1" dirty="0"/>
          </a:p>
        </p:txBody>
      </p:sp>
      <p:cxnSp>
        <p:nvCxnSpPr>
          <p:cNvPr id="36" name="Connecteur droit avec flèche 13"/>
          <p:cNvCxnSpPr>
            <a:stCxn id="18" idx="2"/>
            <a:endCxn id="34" idx="0"/>
          </p:cNvCxnSpPr>
          <p:nvPr/>
        </p:nvCxnSpPr>
        <p:spPr>
          <a:xfrm rot="5400000">
            <a:off x="2136604" y="3306479"/>
            <a:ext cx="1965768" cy="2944960"/>
          </a:xfrm>
          <a:prstGeom prst="curvedConnector3">
            <a:avLst>
              <a:gd name="adj1" fmla="val 50000"/>
            </a:avLst>
          </a:prstGeom>
          <a:ln>
            <a:prstDash val="sysDash"/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Times New Roman"/>
              </a:rPr>
              <a:t>IdRef based on simple technology and is </a:t>
            </a:r>
            <a:r>
              <a:rPr lang="en-US" b="1" dirty="0" smtClean="0">
                <a:solidFill>
                  <a:srgbClr val="7030A0"/>
                </a:solidFill>
                <a:ea typeface="Calibri"/>
                <a:cs typeface="Times New Roman"/>
              </a:rPr>
              <a:t>natively designed for interoperability</a:t>
            </a:r>
            <a:r>
              <a:rPr lang="en-US" dirty="0" smtClean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Times New Roman"/>
              </a:rPr>
              <a:t>IdRef based on </a:t>
            </a:r>
            <a:r>
              <a:rPr lang="en-US" b="1" dirty="0" smtClean="0">
                <a:solidFill>
                  <a:srgbClr val="7030A0"/>
                </a:solidFill>
                <a:ea typeface="Calibri"/>
                <a:cs typeface="Times New Roman"/>
              </a:rPr>
              <a:t>active catalogs</a:t>
            </a:r>
            <a:r>
              <a:rPr lang="en-US" dirty="0" smtClean="0">
                <a:ea typeface="Calibri"/>
                <a:cs typeface="Times New Roman"/>
              </a:rPr>
              <a:t> providing </a:t>
            </a:r>
            <a:r>
              <a:rPr lang="en-US" b="1" dirty="0" smtClean="0">
                <a:solidFill>
                  <a:srgbClr val="7030A0"/>
                </a:solidFill>
                <a:ea typeface="Calibri"/>
                <a:cs typeface="Times New Roman"/>
              </a:rPr>
              <a:t>constant improvement</a:t>
            </a:r>
            <a:r>
              <a:rPr lang="en-US" dirty="0" smtClean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Times New Roman"/>
              </a:rPr>
              <a:t>IdRef based on </a:t>
            </a:r>
            <a:r>
              <a:rPr lang="en-US" b="1" dirty="0" smtClean="0">
                <a:solidFill>
                  <a:srgbClr val="7030A0"/>
                </a:solidFill>
                <a:ea typeface="Calibri"/>
                <a:cs typeface="Times New Roman"/>
              </a:rPr>
              <a:t>trades</a:t>
            </a:r>
            <a:r>
              <a:rPr lang="en-US" dirty="0" smtClean="0">
                <a:ea typeface="Calibri"/>
                <a:cs typeface="Times New Roman"/>
              </a:rPr>
              <a:t> : the skills of numerous professional of metadata in university libraries.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Times New Roman"/>
              </a:rPr>
              <a:t>The </a:t>
            </a:r>
            <a:r>
              <a:rPr lang="en-US" b="1" dirty="0" smtClean="0">
                <a:solidFill>
                  <a:srgbClr val="7030A0"/>
                </a:solidFill>
                <a:ea typeface="Calibri"/>
                <a:cs typeface="Times New Roman"/>
              </a:rPr>
              <a:t>complete description of theses</a:t>
            </a:r>
            <a:r>
              <a:rPr lang="en-US" b="1" dirty="0" smtClean="0">
                <a:ea typeface="Calibri"/>
                <a:cs typeface="Times New Roman"/>
              </a:rPr>
              <a:t> </a:t>
            </a:r>
            <a:r>
              <a:rPr lang="en-US" dirty="0" smtClean="0">
                <a:ea typeface="Calibri"/>
                <a:cs typeface="Times New Roman"/>
              </a:rPr>
              <a:t>ensures fine description of the roles of People and Organizations , both public and private , from University to research team.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Times New Roman"/>
              </a:rPr>
              <a:t>IdRef is characterized by its triple opening :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1700" dirty="0" smtClean="0">
                <a:ea typeface="Calibri"/>
                <a:cs typeface="Times New Roman"/>
              </a:rPr>
              <a:t>Legal : Licensed data 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1700" dirty="0" smtClean="0">
                <a:ea typeface="Calibri"/>
                <a:cs typeface="Times New Roman"/>
              </a:rPr>
              <a:t>Technical : </a:t>
            </a:r>
            <a:r>
              <a:rPr lang="en-US" sz="1700" b="1" dirty="0" smtClean="0">
                <a:ea typeface="Calibri"/>
                <a:cs typeface="Times New Roman"/>
              </a:rPr>
              <a:t>interoperability </a:t>
            </a:r>
            <a:r>
              <a:rPr lang="en-US" sz="1700" dirty="0" smtClean="0">
                <a:ea typeface="Calibri"/>
                <a:cs typeface="Times New Roman"/>
              </a:rPr>
              <a:t>with all type of application and data </a:t>
            </a:r>
            <a:r>
              <a:rPr lang="en-US" sz="1700" b="1" dirty="0" smtClean="0">
                <a:ea typeface="Calibri"/>
                <a:cs typeface="Times New Roman"/>
              </a:rPr>
              <a:t>recovery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1700" dirty="0" smtClean="0">
                <a:ea typeface="Calibri"/>
                <a:cs typeface="Times New Roman"/>
              </a:rPr>
              <a:t> Web : enrichment by </a:t>
            </a:r>
            <a:r>
              <a:rPr lang="en-US" sz="1700" b="1" dirty="0" smtClean="0">
                <a:ea typeface="Calibri"/>
                <a:cs typeface="Times New Roman"/>
              </a:rPr>
              <a:t>crowdsourcing</a:t>
            </a:r>
            <a:r>
              <a:rPr lang="en-US" sz="1700" dirty="0" smtClean="0">
                <a:ea typeface="Calibri"/>
                <a:cs typeface="Times New Roman"/>
              </a:rPr>
              <a:t> and contribution to </a:t>
            </a:r>
            <a:r>
              <a:rPr lang="en-US" sz="1700" b="1" dirty="0" smtClean="0">
                <a:ea typeface="Calibri"/>
                <a:cs typeface="Times New Roman"/>
              </a:rPr>
              <a:t>linked data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7" name="Picture 2" descr="https://www.etalab.gouv.fr/wp-content/uploads/2014/07/logo-etalab-320x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8966" y="4895965"/>
            <a:ext cx="748221" cy="46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Into</a:t>
            </a:r>
            <a:r>
              <a:rPr lang="fr-FR" dirty="0" smtClean="0"/>
              <a:t> international </a:t>
            </a:r>
            <a:r>
              <a:rPr lang="fr-FR" dirty="0" err="1" smtClean="0"/>
              <a:t>landscape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5129" name="Picture 9" descr="C:\Users\mistral\Desktop\EuroCRIS2015\logo_orci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7662" y="1475929"/>
            <a:ext cx="2513099" cy="771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7" name="ZoneTexte 26"/>
          <p:cNvSpPr txBox="1"/>
          <p:nvPr/>
        </p:nvSpPr>
        <p:spPr>
          <a:xfrm>
            <a:off x="1039137" y="4320655"/>
            <a:ext cx="1876526" cy="646331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Conditor</a:t>
            </a:r>
            <a:endParaRPr lang="fr-FR" sz="1400" b="1" dirty="0"/>
          </a:p>
        </p:txBody>
      </p:sp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651" y="1475929"/>
            <a:ext cx="1457325" cy="5854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20" name="Connecteur droit avec flèche 13"/>
          <p:cNvCxnSpPr>
            <a:stCxn id="158" idx="2"/>
            <a:endCxn id="27" idx="0"/>
          </p:cNvCxnSpPr>
          <p:nvPr/>
        </p:nvCxnSpPr>
        <p:spPr>
          <a:xfrm rot="5400000">
            <a:off x="4033953" y="1144241"/>
            <a:ext cx="1119862" cy="5232967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13"/>
          <p:cNvCxnSpPr>
            <a:stCxn id="155" idx="0"/>
            <a:endCxn id="5129" idx="2"/>
          </p:cNvCxnSpPr>
          <p:nvPr/>
        </p:nvCxnSpPr>
        <p:spPr>
          <a:xfrm rot="5400000" flipH="1" flipV="1">
            <a:off x="4219406" y="-291685"/>
            <a:ext cx="275312" cy="5354300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13"/>
          <p:cNvCxnSpPr>
            <a:stCxn id="5132" idx="2"/>
            <a:endCxn id="158" idx="0"/>
          </p:cNvCxnSpPr>
          <p:nvPr/>
        </p:nvCxnSpPr>
        <p:spPr>
          <a:xfrm rot="16200000" flipH="1">
            <a:off x="3940037" y="-408374"/>
            <a:ext cx="800607" cy="5740053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13"/>
          <p:cNvCxnSpPr>
            <a:stCxn id="163" idx="0"/>
            <a:endCxn id="155" idx="2"/>
          </p:cNvCxnSpPr>
          <p:nvPr/>
        </p:nvCxnSpPr>
        <p:spPr>
          <a:xfrm rot="16200000" flipV="1">
            <a:off x="4085262" y="1041316"/>
            <a:ext cx="678953" cy="5489652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13"/>
          <p:cNvCxnSpPr>
            <a:stCxn id="5129" idx="0"/>
            <a:endCxn id="5132" idx="0"/>
          </p:cNvCxnSpPr>
          <p:nvPr/>
        </p:nvCxnSpPr>
        <p:spPr>
          <a:xfrm rot="16200000" flipV="1">
            <a:off x="4252263" y="-1306020"/>
            <a:ext cx="12700" cy="5563898"/>
          </a:xfrm>
          <a:prstGeom prst="curvedConnector3">
            <a:avLst>
              <a:gd name="adj1" fmla="val 180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13"/>
          <p:cNvCxnSpPr>
            <a:stCxn id="159" idx="2"/>
            <a:endCxn id="160" idx="2"/>
          </p:cNvCxnSpPr>
          <p:nvPr/>
        </p:nvCxnSpPr>
        <p:spPr>
          <a:xfrm rot="5400000" flipH="1">
            <a:off x="4361165" y="3591242"/>
            <a:ext cx="120923" cy="5386822"/>
          </a:xfrm>
          <a:prstGeom prst="curvedConnector3">
            <a:avLst>
              <a:gd name="adj1" fmla="val -189046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13"/>
          <p:cNvCxnSpPr>
            <a:stCxn id="27" idx="2"/>
            <a:endCxn id="159" idx="0"/>
          </p:cNvCxnSpPr>
          <p:nvPr/>
        </p:nvCxnSpPr>
        <p:spPr>
          <a:xfrm rot="16200000" flipH="1">
            <a:off x="4241876" y="2702510"/>
            <a:ext cx="608687" cy="5137638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3"/>
          <p:cNvCxnSpPr>
            <a:stCxn id="160" idx="0"/>
            <a:endCxn id="163" idx="2"/>
          </p:cNvCxnSpPr>
          <p:nvPr/>
        </p:nvCxnSpPr>
        <p:spPr>
          <a:xfrm rot="5400000" flipH="1" flipV="1">
            <a:off x="4192448" y="2551750"/>
            <a:ext cx="512885" cy="5441348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headEnd type="triangl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5" name="Espace réservé du contenu 6" descr="IdRef_larg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08312" y="2523121"/>
            <a:ext cx="2743200" cy="923544"/>
          </a:xfrm>
          <a:prstGeom prst="rect">
            <a:avLst/>
          </a:prstGeom>
        </p:spPr>
      </p:pic>
      <p:pic>
        <p:nvPicPr>
          <p:cNvPr id="158" name="Picture 10" descr="C:\Users\mistral\Desktop\EuroCRIS2015\rid_logo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38183" y="2861957"/>
            <a:ext cx="2944368" cy="338836"/>
          </a:xfrm>
          <a:prstGeom prst="rect">
            <a:avLst/>
          </a:prstGeom>
          <a:noFill/>
        </p:spPr>
      </p:pic>
      <p:sp>
        <p:nvSpPr>
          <p:cNvPr id="159" name="ZoneTexte 158"/>
          <p:cNvSpPr txBox="1"/>
          <p:nvPr/>
        </p:nvSpPr>
        <p:spPr>
          <a:xfrm>
            <a:off x="6474260" y="5575673"/>
            <a:ext cx="1281555" cy="769441"/>
          </a:xfrm>
          <a:prstGeom prst="rect">
            <a:avLst/>
          </a:prstGeom>
          <a:solidFill>
            <a:schemeClr val="bg1">
              <a:lumMod val="5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VIAF</a:t>
            </a:r>
            <a:endParaRPr lang="fr-FR" sz="2000" b="1" dirty="0">
              <a:solidFill>
                <a:schemeClr val="bg1"/>
              </a:solidFill>
            </a:endParaRPr>
          </a:p>
        </p:txBody>
      </p:sp>
      <p:pic>
        <p:nvPicPr>
          <p:cNvPr id="160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9553" y="5528866"/>
            <a:ext cx="1457325" cy="695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" name="Picture 8" descr="C:\Users\mistral\Desktop\EuroCRIS2015\logo_isn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48366" y="4125618"/>
            <a:ext cx="2242395" cy="890363"/>
          </a:xfrm>
          <a:prstGeom prst="rect">
            <a:avLst/>
          </a:prstGeom>
          <a:noFill/>
        </p:spPr>
      </p:pic>
      <p:sp>
        <p:nvSpPr>
          <p:cNvPr id="21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2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nking Open Data cloud diagram, by Richard Cyganiak and Anja Jentzsch. http://lod-cloud.net/ - septembre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645072"/>
            <a:ext cx="8640961" cy="6081033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1694" y="538197"/>
            <a:ext cx="8229600" cy="7802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IdRef in Linked Web of Data</a:t>
            </a:r>
            <a:endParaRPr lang="fr-FR" sz="3200" b="1" dirty="0"/>
          </a:p>
        </p:txBody>
      </p:sp>
      <p:sp>
        <p:nvSpPr>
          <p:cNvPr id="5" name="Forme libre 4"/>
          <p:cNvSpPr/>
          <p:nvPr/>
        </p:nvSpPr>
        <p:spPr>
          <a:xfrm>
            <a:off x="5652120" y="1916832"/>
            <a:ext cx="1008112" cy="1008112"/>
          </a:xfrm>
          <a:custGeom>
            <a:avLst/>
            <a:gdLst>
              <a:gd name="connsiteX0" fmla="*/ 0 w 1152128"/>
              <a:gd name="connsiteY0" fmla="*/ 168022 h 1008112"/>
              <a:gd name="connsiteX1" fmla="*/ 49213 w 1152128"/>
              <a:gd name="connsiteY1" fmla="*/ 49213 h 1008112"/>
              <a:gd name="connsiteX2" fmla="*/ 168023 w 1152128"/>
              <a:gd name="connsiteY2" fmla="*/ 1 h 1008112"/>
              <a:gd name="connsiteX3" fmla="*/ 984106 w 1152128"/>
              <a:gd name="connsiteY3" fmla="*/ 0 h 1008112"/>
              <a:gd name="connsiteX4" fmla="*/ 1102915 w 1152128"/>
              <a:gd name="connsiteY4" fmla="*/ 49213 h 1008112"/>
              <a:gd name="connsiteX5" fmla="*/ 1152127 w 1152128"/>
              <a:gd name="connsiteY5" fmla="*/ 168023 h 1008112"/>
              <a:gd name="connsiteX6" fmla="*/ 1152128 w 1152128"/>
              <a:gd name="connsiteY6" fmla="*/ 840090 h 1008112"/>
              <a:gd name="connsiteX7" fmla="*/ 1102915 w 1152128"/>
              <a:gd name="connsiteY7" fmla="*/ 958900 h 1008112"/>
              <a:gd name="connsiteX8" fmla="*/ 984105 w 1152128"/>
              <a:gd name="connsiteY8" fmla="*/ 1008112 h 1008112"/>
              <a:gd name="connsiteX9" fmla="*/ 168022 w 1152128"/>
              <a:gd name="connsiteY9" fmla="*/ 1008112 h 1008112"/>
              <a:gd name="connsiteX10" fmla="*/ 49212 w 1152128"/>
              <a:gd name="connsiteY10" fmla="*/ 958899 h 1008112"/>
              <a:gd name="connsiteX11" fmla="*/ 0 w 1152128"/>
              <a:gd name="connsiteY11" fmla="*/ 840089 h 1008112"/>
              <a:gd name="connsiteX12" fmla="*/ 0 w 1152128"/>
              <a:gd name="connsiteY12" fmla="*/ 168022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52128" h="1008112">
                <a:moveTo>
                  <a:pt x="0" y="168022"/>
                </a:moveTo>
                <a:cubicBezTo>
                  <a:pt x="0" y="123460"/>
                  <a:pt x="17702" y="80723"/>
                  <a:pt x="49213" y="49213"/>
                </a:cubicBezTo>
                <a:cubicBezTo>
                  <a:pt x="80723" y="17703"/>
                  <a:pt x="123460" y="1"/>
                  <a:pt x="168023" y="1"/>
                </a:cubicBezTo>
                <a:lnTo>
                  <a:pt x="984106" y="0"/>
                </a:lnTo>
                <a:cubicBezTo>
                  <a:pt x="1028668" y="0"/>
                  <a:pt x="1071405" y="17702"/>
                  <a:pt x="1102915" y="49213"/>
                </a:cubicBezTo>
                <a:cubicBezTo>
                  <a:pt x="1134425" y="80723"/>
                  <a:pt x="1152127" y="123460"/>
                  <a:pt x="1152127" y="168023"/>
                </a:cubicBezTo>
                <a:cubicBezTo>
                  <a:pt x="1152127" y="392045"/>
                  <a:pt x="1152128" y="616068"/>
                  <a:pt x="1152128" y="840090"/>
                </a:cubicBezTo>
                <a:cubicBezTo>
                  <a:pt x="1152128" y="884652"/>
                  <a:pt x="1134426" y="927389"/>
                  <a:pt x="1102915" y="958900"/>
                </a:cubicBezTo>
                <a:cubicBezTo>
                  <a:pt x="1071405" y="990410"/>
                  <a:pt x="1028668" y="1008112"/>
                  <a:pt x="984105" y="1008112"/>
                </a:cubicBezTo>
                <a:lnTo>
                  <a:pt x="168022" y="1008112"/>
                </a:lnTo>
                <a:cubicBezTo>
                  <a:pt x="123460" y="1008112"/>
                  <a:pt x="80723" y="990410"/>
                  <a:pt x="49212" y="958899"/>
                </a:cubicBezTo>
                <a:cubicBezTo>
                  <a:pt x="17702" y="927389"/>
                  <a:pt x="0" y="884652"/>
                  <a:pt x="0" y="840089"/>
                </a:cubicBezTo>
                <a:lnTo>
                  <a:pt x="0" y="168022"/>
                </a:ln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Sudoc, IdRef, theses.fr et Calames dans le nuage du L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69" y="3194137"/>
            <a:ext cx="4236612" cy="293989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</p:pic>
      <p:cxnSp>
        <p:nvCxnSpPr>
          <p:cNvPr id="8" name="Connecteur droit avec flèche 7"/>
          <p:cNvCxnSpPr/>
          <p:nvPr/>
        </p:nvCxnSpPr>
        <p:spPr>
          <a:xfrm flipH="1" flipV="1">
            <a:off x="6660232" y="2420888"/>
            <a:ext cx="648072" cy="77324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linked</a:t>
            </a:r>
            <a:r>
              <a:rPr lang="fr-FR" dirty="0" smtClean="0"/>
              <a:t> data for real : identifier </a:t>
            </a:r>
            <a:r>
              <a:rPr lang="fr-FR" b="1" dirty="0" smtClean="0">
                <a:solidFill>
                  <a:srgbClr val="002060"/>
                </a:solidFill>
              </a:rPr>
              <a:t>026743434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1026" name="Picture 2" descr="C:\Users\mistral\Desktop\TEL, Persée, LARHRA, ORI, ADUM\Persée-IdRef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0042" y="1180609"/>
            <a:ext cx="6372310" cy="5283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58756" y="4766553"/>
            <a:ext cx="2217907" cy="700392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295624" y="480217"/>
            <a:ext cx="2217907" cy="700392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53319" y="1814471"/>
            <a:ext cx="5229232" cy="46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80609"/>
            <a:ext cx="3689346" cy="648880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9850" y="1968009"/>
            <a:ext cx="6076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81651"/>
            <a:ext cx="3725834" cy="786357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“In 2011, Y. Wang was the </a:t>
            </a:r>
            <a:r>
              <a:rPr lang="en-US" sz="2800" b="1" dirty="0" smtClean="0">
                <a:solidFill>
                  <a:srgbClr val="7030A0"/>
                </a:solidFill>
                <a:latin typeface="Aparajita" pitchFamily="34" charset="0"/>
                <a:cs typeface="Aparajita" pitchFamily="34" charset="0"/>
              </a:rPr>
              <a:t>world’s most prolific author of scientific publications</a:t>
            </a: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, with 3 926 to their name — a rate of more than 10 per day.</a:t>
            </a:r>
          </a:p>
          <a:p>
            <a:pPr>
              <a:buNone/>
            </a:pPr>
            <a:endParaRPr lang="en-US" sz="2800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Never heard of him ? </a:t>
            </a:r>
          </a:p>
          <a:p>
            <a:pPr>
              <a:buNone/>
            </a:pP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He is a mixture of many different Y. </a:t>
            </a:r>
            <a:r>
              <a:rPr lang="en-US" sz="2800" dirty="0" err="1" smtClean="0">
                <a:latin typeface="Aparajita" pitchFamily="34" charset="0"/>
                <a:cs typeface="Aparajita" pitchFamily="34" charset="0"/>
              </a:rPr>
              <a:t>Wangs</a:t>
            </a: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800" b="1" dirty="0" smtClean="0">
                <a:solidFill>
                  <a:srgbClr val="7030A0"/>
                </a:solidFill>
                <a:latin typeface="Aparajita" pitchFamily="34" charset="0"/>
                <a:cs typeface="Aparajita" pitchFamily="34" charset="0"/>
              </a:rPr>
              <a:t>each indistinguishable</a:t>
            </a:r>
            <a:r>
              <a:rPr lang="en-US" sz="2800" dirty="0" smtClean="0">
                <a:solidFill>
                  <a:srgbClr val="7030A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in the scholarly records.”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algn="r">
              <a:buNone/>
            </a:pPr>
            <a:endParaRPr lang="en-US" u="sng" dirty="0" smtClean="0"/>
          </a:p>
          <a:p>
            <a:pPr algn="r">
              <a:buNone/>
            </a:pPr>
            <a:r>
              <a:rPr lang="en-US" u="sng" dirty="0" smtClean="0"/>
              <a:t>Source</a:t>
            </a:r>
            <a:r>
              <a:rPr lang="en-US" dirty="0" smtClean="0"/>
              <a:t> : </a:t>
            </a:r>
            <a:r>
              <a:rPr lang="en-US" i="1" dirty="0" smtClean="0"/>
              <a:t>Nature</a:t>
            </a:r>
            <a:r>
              <a:rPr lang="en-US" dirty="0" smtClean="0"/>
              <a:t> 30/05/2012 « Scientists : your number is up »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 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3300" dirty="0" smtClean="0">
                <a:latin typeface="Aparajita" pitchFamily="34" charset="0"/>
                <a:cs typeface="Aparajita" pitchFamily="34" charset="0"/>
              </a:rPr>
              <a:t>“Resolving ambiguities over author names is a major challenge. </a:t>
            </a:r>
          </a:p>
          <a:p>
            <a:pPr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3300" dirty="0" smtClean="0">
                <a:latin typeface="Aparajita" pitchFamily="34" charset="0"/>
                <a:cs typeface="Aparajita" pitchFamily="34" charset="0"/>
              </a:rPr>
              <a:t>Solving this problem broadly is a big deal in the science of science.” 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endParaRPr lang="en-US" sz="2800" dirty="0" smtClean="0"/>
          </a:p>
          <a:p>
            <a:pPr>
              <a:lnSpc>
                <a:spcPct val="200000"/>
              </a:lnSpc>
              <a:spcAft>
                <a:spcPts val="600"/>
              </a:spcAft>
            </a:pPr>
            <a:endParaRPr lang="en-US" sz="2800" dirty="0" smtClean="0"/>
          </a:p>
          <a:p>
            <a:pPr algn="r">
              <a:buNone/>
            </a:pPr>
            <a:r>
              <a:rPr lang="en-US" sz="2400" u="sng" dirty="0" smtClean="0"/>
              <a:t>Source</a:t>
            </a:r>
            <a:r>
              <a:rPr lang="en-US" sz="2400" dirty="0" smtClean="0"/>
              <a:t> : </a:t>
            </a:r>
            <a:r>
              <a:rPr lang="en-US" sz="2400" i="1" dirty="0" smtClean="0"/>
              <a:t>Nature</a:t>
            </a:r>
            <a:r>
              <a:rPr lang="en-US" sz="2400" dirty="0" smtClean="0"/>
              <a:t> 30/05/2012 « Scientists : your number is up »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have and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needed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7" name="Picture 2" descr="http://images4.wikia.nocookie.net/__cb20090301194859/desencyclopedie/images/a/ac/Jeuquiest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874" y="1857982"/>
            <a:ext cx="5204819" cy="3240000"/>
          </a:xfrm>
          <a:prstGeom prst="rect">
            <a:avLst/>
          </a:prstGeom>
          <a:noFill/>
        </p:spPr>
      </p:pic>
      <p:sp>
        <p:nvSpPr>
          <p:cNvPr id="5" name="Forme libre 4"/>
          <p:cNvSpPr/>
          <p:nvPr/>
        </p:nvSpPr>
        <p:spPr>
          <a:xfrm>
            <a:off x="-279069" y="823029"/>
            <a:ext cx="6165274" cy="5640780"/>
          </a:xfrm>
          <a:custGeom>
            <a:avLst/>
            <a:gdLst>
              <a:gd name="connsiteX0" fmla="*/ 692728 w 6165274"/>
              <a:gd name="connsiteY0" fmla="*/ 2854037 h 5640780"/>
              <a:gd name="connsiteX1" fmla="*/ 894608 w 6165274"/>
              <a:gd name="connsiteY1" fmla="*/ 847107 h 5640780"/>
              <a:gd name="connsiteX2" fmla="*/ 6060375 w 6165274"/>
              <a:gd name="connsiteY2" fmla="*/ 740229 h 5640780"/>
              <a:gd name="connsiteX3" fmla="*/ 1524001 w 6165274"/>
              <a:gd name="connsiteY3" fmla="*/ 5288479 h 5640780"/>
              <a:gd name="connsiteX4" fmla="*/ 692728 w 6165274"/>
              <a:gd name="connsiteY4" fmla="*/ 2854037 h 564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5274" h="5640780">
                <a:moveTo>
                  <a:pt x="692728" y="2854037"/>
                </a:moveTo>
                <a:cubicBezTo>
                  <a:pt x="587829" y="2113808"/>
                  <a:pt x="0" y="1199408"/>
                  <a:pt x="894608" y="847107"/>
                </a:cubicBezTo>
                <a:cubicBezTo>
                  <a:pt x="1789216" y="494806"/>
                  <a:pt x="5955476" y="0"/>
                  <a:pt x="6060375" y="740229"/>
                </a:cubicBezTo>
                <a:cubicBezTo>
                  <a:pt x="6165274" y="1480458"/>
                  <a:pt x="2422567" y="4936178"/>
                  <a:pt x="1524001" y="5288479"/>
                </a:cubicBezTo>
                <a:cubicBezTo>
                  <a:pt x="625435" y="5640780"/>
                  <a:pt x="797627" y="3594266"/>
                  <a:pt x="692728" y="2854037"/>
                </a:cubicBezTo>
                <a:close/>
              </a:path>
            </a:pathLst>
          </a:custGeom>
          <a:noFill/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62339" y="2017608"/>
            <a:ext cx="988331" cy="52322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IdRef</a:t>
            </a:r>
            <a:endParaRPr lang="fr-FR" sz="2800" b="1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6566066" y="2386940"/>
            <a:ext cx="974765" cy="926276"/>
          </a:xfrm>
          <a:prstGeom prst="straightConnector1">
            <a:avLst/>
          </a:prstGeom>
          <a:ln w="63500"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847605" y="4370119"/>
            <a:ext cx="1385456" cy="1472541"/>
          </a:xfrm>
          <a:prstGeom prst="straightConnector1">
            <a:avLst/>
          </a:prstGeom>
          <a:ln w="63500"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 flipV="1">
            <a:off x="5886205" y="4512623"/>
            <a:ext cx="443343" cy="1033154"/>
          </a:xfrm>
          <a:prstGeom prst="straightConnector1">
            <a:avLst/>
          </a:prstGeom>
          <a:ln w="63500"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322412" y="5842660"/>
            <a:ext cx="1142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Librarians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358043" y="2017608"/>
            <a:ext cx="1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Researchers</a:t>
            </a:r>
            <a:endParaRPr lang="fr-FR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6215333" y="5545777"/>
            <a:ext cx="1142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Curators</a:t>
            </a:r>
            <a:endParaRPr lang="fr-FR" b="1" dirty="0"/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6566067" y="4148446"/>
            <a:ext cx="791976" cy="0"/>
          </a:xfrm>
          <a:prstGeom prst="straightConnector1">
            <a:avLst/>
          </a:prstGeom>
          <a:ln w="63500"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7358042" y="3963780"/>
            <a:ext cx="147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Administrativ</a:t>
            </a:r>
            <a:r>
              <a:rPr lang="fr-FR" dirty="0" smtClean="0"/>
              <a:t> </a:t>
            </a:r>
            <a:r>
              <a:rPr lang="fr-FR" b="1" dirty="0" smtClean="0"/>
              <a:t>staff</a:t>
            </a:r>
            <a:endParaRPr lang="fr-FR" b="1" dirty="0"/>
          </a:p>
        </p:txBody>
      </p:sp>
      <p:sp>
        <p:nvSpPr>
          <p:cNvPr id="26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2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does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tx1"/>
                </a:solidFill>
              </a:rPr>
              <a:t>IdRef </a:t>
            </a:r>
            <a:r>
              <a:rPr lang="fr-FR" b="1" dirty="0" err="1" smtClean="0">
                <a:solidFill>
                  <a:schemeClr val="tx1"/>
                </a:solidFill>
              </a:rPr>
              <a:t>need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sz="2200" dirty="0" smtClean="0"/>
              <a:t>To go on </a:t>
            </a:r>
            <a:r>
              <a:rPr lang="fr-FR" sz="2200" b="1" dirty="0" err="1" smtClean="0">
                <a:solidFill>
                  <a:srgbClr val="7030A0"/>
                </a:solidFill>
              </a:rPr>
              <a:t>spreading</a:t>
            </a:r>
            <a:r>
              <a:rPr lang="fr-FR" sz="2200" dirty="0" smtClean="0"/>
              <a:t> </a:t>
            </a:r>
            <a:r>
              <a:rPr lang="fr-FR" sz="2200" dirty="0" err="1" smtClean="0"/>
              <a:t>into</a:t>
            </a:r>
            <a:r>
              <a:rPr lang="fr-FR" sz="2200" dirty="0" smtClean="0"/>
              <a:t> </a:t>
            </a:r>
            <a:r>
              <a:rPr lang="fr-FR" sz="2200" dirty="0" err="1" smtClean="0"/>
              <a:t>systems</a:t>
            </a:r>
            <a:r>
              <a:rPr lang="fr-FR" sz="2200" dirty="0" smtClean="0"/>
              <a:t> of </a:t>
            </a:r>
            <a:r>
              <a:rPr lang="fr-FR" sz="2200" dirty="0" err="1" smtClean="0"/>
              <a:t>Higher</a:t>
            </a:r>
            <a:r>
              <a:rPr lang="fr-FR" sz="2200" dirty="0" smtClean="0"/>
              <a:t> Education and </a:t>
            </a:r>
            <a:r>
              <a:rPr lang="fr-FR" sz="2200" dirty="0" err="1" smtClean="0"/>
              <a:t>Research</a:t>
            </a:r>
            <a:endParaRPr lang="fr-FR" sz="2200" dirty="0" smtClean="0"/>
          </a:p>
          <a:p>
            <a:pPr>
              <a:buNone/>
            </a:pPr>
            <a:endParaRPr lang="fr-FR" sz="2200" dirty="0" smtClean="0"/>
          </a:p>
          <a:p>
            <a:r>
              <a:rPr lang="fr-FR" sz="2200" dirty="0" smtClean="0"/>
              <a:t>To go </a:t>
            </a:r>
            <a:r>
              <a:rPr lang="fr-FR" sz="2200" dirty="0" err="1" smtClean="0"/>
              <a:t>ahead</a:t>
            </a:r>
            <a:r>
              <a:rPr lang="fr-FR" sz="2200" dirty="0" smtClean="0"/>
              <a:t> </a:t>
            </a:r>
            <a:r>
              <a:rPr lang="fr-FR" sz="2200" dirty="0" err="1" smtClean="0"/>
              <a:t>with</a:t>
            </a:r>
            <a:r>
              <a:rPr lang="fr-FR" sz="2200" dirty="0" smtClean="0"/>
              <a:t> </a:t>
            </a:r>
            <a:r>
              <a:rPr lang="fr-FR" sz="2200" b="1" dirty="0" smtClean="0">
                <a:solidFill>
                  <a:srgbClr val="7030A0"/>
                </a:solidFill>
              </a:rPr>
              <a:t>Conditor</a:t>
            </a:r>
          </a:p>
          <a:p>
            <a:endParaRPr lang="fr-FR" sz="2200" dirty="0" smtClean="0"/>
          </a:p>
          <a:p>
            <a:r>
              <a:rPr lang="fr-FR" sz="2200" dirty="0" smtClean="0"/>
              <a:t>To </a:t>
            </a:r>
            <a:r>
              <a:rPr lang="fr-FR" sz="2200" b="1" dirty="0" smtClean="0">
                <a:solidFill>
                  <a:srgbClr val="7030A0"/>
                </a:solidFill>
              </a:rPr>
              <a:t>couple </a:t>
            </a:r>
            <a:r>
              <a:rPr lang="fr-FR" sz="2200" b="1" dirty="0" err="1" smtClean="0">
                <a:solidFill>
                  <a:srgbClr val="7030A0"/>
                </a:solidFill>
              </a:rPr>
              <a:t>with</a:t>
            </a:r>
            <a:r>
              <a:rPr lang="fr-FR" sz="2200" b="1" dirty="0" smtClean="0">
                <a:solidFill>
                  <a:srgbClr val="7030A0"/>
                </a:solidFill>
              </a:rPr>
              <a:t> </a:t>
            </a:r>
            <a:r>
              <a:rPr lang="fr-FR" sz="2200" b="1" dirty="0" err="1" smtClean="0">
                <a:solidFill>
                  <a:srgbClr val="7030A0"/>
                </a:solidFill>
              </a:rPr>
              <a:t>identifiers</a:t>
            </a:r>
            <a:r>
              <a:rPr lang="fr-FR" sz="2200" dirty="0" smtClean="0"/>
              <a:t> in international </a:t>
            </a:r>
            <a:r>
              <a:rPr lang="fr-FR" sz="2200" dirty="0" err="1" smtClean="0"/>
              <a:t>scientific</a:t>
            </a:r>
            <a:r>
              <a:rPr lang="fr-FR" sz="2200" dirty="0" smtClean="0"/>
              <a:t> </a:t>
            </a:r>
            <a:r>
              <a:rPr lang="fr-FR" sz="2200" dirty="0" err="1" smtClean="0"/>
              <a:t>databases</a:t>
            </a:r>
            <a:endParaRPr lang="fr-FR" sz="2200" dirty="0" smtClean="0"/>
          </a:p>
          <a:p>
            <a:endParaRPr lang="fr-FR" sz="2200" dirty="0" smtClean="0"/>
          </a:p>
          <a:p>
            <a:r>
              <a:rPr lang="fr-FR" sz="2200" dirty="0" smtClean="0"/>
              <a:t>To </a:t>
            </a:r>
            <a:r>
              <a:rPr lang="fr-FR" sz="2200" dirty="0" err="1" smtClean="0"/>
              <a:t>increase</a:t>
            </a:r>
            <a:r>
              <a:rPr lang="fr-FR" sz="2200" dirty="0" smtClean="0"/>
              <a:t> </a:t>
            </a:r>
            <a:r>
              <a:rPr lang="fr-FR" sz="2200" dirty="0" err="1" smtClean="0"/>
              <a:t>interoperability</a:t>
            </a:r>
            <a:r>
              <a:rPr lang="fr-FR" sz="2200" dirty="0" smtClean="0"/>
              <a:t> </a:t>
            </a:r>
            <a:r>
              <a:rPr lang="fr-FR" sz="2200" dirty="0" err="1" smtClean="0"/>
              <a:t>with</a:t>
            </a:r>
            <a:r>
              <a:rPr lang="fr-FR" sz="2200" dirty="0" smtClean="0"/>
              <a:t> </a:t>
            </a:r>
            <a:r>
              <a:rPr lang="fr-FR" sz="2200" b="1" dirty="0" smtClean="0">
                <a:solidFill>
                  <a:srgbClr val="7030A0"/>
                </a:solidFill>
              </a:rPr>
              <a:t>HAL 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r"/>
            <a:r>
              <a:rPr lang="fr-FR" dirty="0" smtClean="0"/>
              <a:t>To </a:t>
            </a:r>
            <a:r>
              <a:rPr lang="fr-FR" dirty="0" err="1" smtClean="0"/>
              <a:t>stay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7030A0"/>
                </a:solidFill>
              </a:rPr>
              <a:t>service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8" name="Espace réservé du contenu 6" descr="IdRef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8622" y="4145280"/>
            <a:ext cx="2577270" cy="867681"/>
          </a:xfrm>
          <a:prstGeom prst="rect">
            <a:avLst/>
          </a:prstGeom>
        </p:spPr>
      </p:pic>
      <p:sp>
        <p:nvSpPr>
          <p:cNvPr id="9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4527" y="5072440"/>
            <a:ext cx="8268023" cy="1391369"/>
          </a:xfrm>
        </p:spPr>
        <p:txBody>
          <a:bodyPr/>
          <a:lstStyle/>
          <a:p>
            <a:pPr algn="ctr"/>
            <a:r>
              <a:rPr lang="fr-FR" sz="2800" b="1" dirty="0" smtClean="0">
                <a:solidFill>
                  <a:srgbClr val="7030A0"/>
                </a:solidFill>
              </a:rPr>
              <a:t>François Mistral</a:t>
            </a:r>
            <a:r>
              <a:rPr lang="fr-FR" sz="2800" b="1" dirty="0" smtClean="0"/>
              <a:t>     </a:t>
            </a:r>
            <a:r>
              <a:rPr lang="fr-FR" sz="2800" b="1" smtClean="0"/>
              <a:t>-       </a:t>
            </a:r>
            <a:r>
              <a:rPr lang="fr-FR" sz="2800" b="1" u="sng" dirty="0" smtClean="0"/>
              <a:t>mistral@abes.fr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u pied de page 6"/>
          <p:cNvSpPr txBox="1">
            <a:spLocks/>
          </p:cNvSpPr>
          <p:nvPr/>
        </p:nvSpPr>
        <p:spPr>
          <a:xfrm>
            <a:off x="457200" y="-1481"/>
            <a:ext cx="4359031" cy="49653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Meeting EuroCRIS Paris 2015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fr-FR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6400" i="1" dirty="0" smtClean="0">
                <a:solidFill>
                  <a:srgbClr val="002060"/>
                </a:solidFill>
              </a:rPr>
              <a:t>(intro)</a:t>
            </a:r>
            <a:r>
              <a:rPr lang="fr-FR" sz="6400" dirty="0" smtClean="0"/>
              <a:t>    This talk deals </a:t>
            </a:r>
            <a:r>
              <a:rPr lang="fr-FR" sz="6400" dirty="0" err="1" smtClean="0"/>
              <a:t>with</a:t>
            </a:r>
            <a:r>
              <a:rPr lang="fr-FR" sz="6400" dirty="0" smtClean="0"/>
              <a:t> </a:t>
            </a:r>
            <a:r>
              <a:rPr lang="fr-FR" sz="6400" dirty="0" err="1" smtClean="0">
                <a:solidFill>
                  <a:srgbClr val="7030A0"/>
                </a:solidFill>
              </a:rPr>
              <a:t>reference</a:t>
            </a:r>
            <a:r>
              <a:rPr lang="fr-FR" sz="6400" dirty="0" smtClean="0">
                <a:solidFill>
                  <a:srgbClr val="7030A0"/>
                </a:solidFill>
              </a:rPr>
              <a:t> frames</a:t>
            </a:r>
            <a:r>
              <a:rPr lang="fr-FR" sz="6400" dirty="0" smtClean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6400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6400" i="1" dirty="0" smtClean="0">
                <a:solidFill>
                  <a:srgbClr val="002060"/>
                </a:solidFill>
              </a:rPr>
              <a:t>(part 1)</a:t>
            </a:r>
            <a:r>
              <a:rPr lang="fr-FR" sz="6400" dirty="0" smtClean="0"/>
              <a:t>  It </a:t>
            </a:r>
            <a:r>
              <a:rPr lang="fr-FR" sz="6400" dirty="0" err="1" smtClean="0"/>
              <a:t>starts</a:t>
            </a:r>
            <a:r>
              <a:rPr lang="fr-FR" sz="6400" dirty="0" smtClean="0"/>
              <a:t> </a:t>
            </a:r>
            <a:r>
              <a:rPr lang="fr-FR" sz="6400" dirty="0" err="1" smtClean="0"/>
              <a:t>from</a:t>
            </a:r>
            <a:r>
              <a:rPr lang="fr-FR" sz="6400" dirty="0" smtClean="0"/>
              <a:t> the issue of </a:t>
            </a:r>
            <a:r>
              <a:rPr lang="fr-FR" sz="6400" dirty="0" smtClean="0">
                <a:solidFill>
                  <a:srgbClr val="7030A0"/>
                </a:solidFill>
              </a:rPr>
              <a:t>identification of </a:t>
            </a:r>
            <a:r>
              <a:rPr lang="fr-FR" sz="6400" dirty="0" err="1" smtClean="0">
                <a:solidFill>
                  <a:srgbClr val="7030A0"/>
                </a:solidFill>
              </a:rPr>
              <a:t>author</a:t>
            </a:r>
            <a:r>
              <a:rPr lang="fr-FR" sz="6400" dirty="0" smtClean="0"/>
              <a:t>(s) in 					</a:t>
            </a:r>
            <a:r>
              <a:rPr lang="fr-FR" sz="6400" dirty="0" err="1" smtClean="0"/>
              <a:t>scientific</a:t>
            </a:r>
            <a:r>
              <a:rPr lang="fr-FR" sz="6400" dirty="0" smtClean="0"/>
              <a:t> </a:t>
            </a:r>
            <a:r>
              <a:rPr lang="fr-FR" sz="6400" dirty="0" err="1" smtClean="0"/>
              <a:t>activities</a:t>
            </a:r>
            <a:r>
              <a:rPr lang="fr-FR" sz="6400" dirty="0" smtClean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6400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6400" i="1" dirty="0" smtClean="0">
                <a:solidFill>
                  <a:srgbClr val="002060"/>
                </a:solidFill>
              </a:rPr>
              <a:t>(part 2)</a:t>
            </a:r>
            <a:r>
              <a:rPr lang="fr-FR" sz="6400" dirty="0" smtClean="0"/>
              <a:t> It </a:t>
            </a:r>
            <a:r>
              <a:rPr lang="fr-FR" sz="6400" dirty="0" err="1" smtClean="0"/>
              <a:t>presents</a:t>
            </a:r>
            <a:r>
              <a:rPr lang="fr-FR" sz="6400" dirty="0" smtClean="0"/>
              <a:t> </a:t>
            </a:r>
            <a:r>
              <a:rPr lang="fr-FR" sz="6400" dirty="0" smtClean="0">
                <a:solidFill>
                  <a:srgbClr val="7030A0"/>
                </a:solidFill>
              </a:rPr>
              <a:t>IdRef</a:t>
            </a:r>
            <a:r>
              <a:rPr lang="fr-FR" sz="6400" dirty="0" smtClean="0"/>
              <a:t> - </a:t>
            </a:r>
            <a:r>
              <a:rPr lang="fr-FR" sz="6400" dirty="0" err="1" smtClean="0">
                <a:solidFill>
                  <a:srgbClr val="7030A0"/>
                </a:solidFill>
              </a:rPr>
              <a:t>available</a:t>
            </a:r>
            <a:r>
              <a:rPr lang="fr-FR" sz="6400" dirty="0" smtClean="0">
                <a:solidFill>
                  <a:srgbClr val="7030A0"/>
                </a:solidFill>
              </a:rPr>
              <a:t> </a:t>
            </a:r>
            <a:r>
              <a:rPr lang="fr-FR" sz="6400" dirty="0" smtClean="0"/>
              <a:t>service of </a:t>
            </a:r>
            <a:r>
              <a:rPr lang="fr-FR" sz="6400" dirty="0" err="1" smtClean="0"/>
              <a:t>reference</a:t>
            </a:r>
            <a:r>
              <a:rPr lang="fr-FR" sz="6400" dirty="0" smtClean="0"/>
              <a:t> frames.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6400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6400" i="1" dirty="0" smtClean="0">
                <a:solidFill>
                  <a:srgbClr val="002060"/>
                </a:solidFill>
              </a:rPr>
              <a:t>(part 3)</a:t>
            </a:r>
            <a:r>
              <a:rPr lang="fr-FR" sz="6400" dirty="0" smtClean="0"/>
              <a:t> It shows </a:t>
            </a:r>
            <a:r>
              <a:rPr lang="fr-FR" sz="6400" dirty="0" smtClean="0">
                <a:solidFill>
                  <a:srgbClr val="7030A0"/>
                </a:solidFill>
              </a:rPr>
              <a:t>web</a:t>
            </a:r>
            <a:r>
              <a:rPr lang="fr-FR" sz="6400" dirty="0" smtClean="0"/>
              <a:t> </a:t>
            </a:r>
            <a:r>
              <a:rPr lang="fr-FR" sz="6400" dirty="0" err="1" smtClean="0">
                <a:solidFill>
                  <a:srgbClr val="7030A0"/>
                </a:solidFill>
              </a:rPr>
              <a:t>examples</a:t>
            </a:r>
            <a:r>
              <a:rPr lang="fr-FR" sz="6400" dirty="0" smtClean="0"/>
              <a:t> of </a:t>
            </a:r>
            <a:r>
              <a:rPr lang="fr-FR" sz="6400" dirty="0" err="1" smtClean="0"/>
              <a:t>what</a:t>
            </a:r>
            <a:r>
              <a:rPr lang="fr-FR" sz="6400" dirty="0" smtClean="0"/>
              <a:t> </a:t>
            </a:r>
            <a:r>
              <a:rPr lang="fr-FR" sz="6400" dirty="0" err="1" smtClean="0"/>
              <a:t>can</a:t>
            </a:r>
            <a:r>
              <a:rPr lang="fr-FR" sz="6400" dirty="0" smtClean="0"/>
              <a:t> </a:t>
            </a:r>
            <a:r>
              <a:rPr lang="fr-FR" sz="6400" dirty="0" err="1" smtClean="0"/>
              <a:t>be</a:t>
            </a:r>
            <a:r>
              <a:rPr lang="fr-FR" sz="6400" dirty="0" smtClean="0"/>
              <a:t> </a:t>
            </a:r>
            <a:r>
              <a:rPr lang="fr-FR" sz="6400" dirty="0" err="1" smtClean="0"/>
              <a:t>done</a:t>
            </a:r>
            <a:r>
              <a:rPr lang="fr-FR" sz="6400" dirty="0" smtClean="0"/>
              <a:t> </a:t>
            </a:r>
            <a:r>
              <a:rPr lang="fr-FR" sz="6400" dirty="0" err="1" smtClean="0"/>
              <a:t>with</a:t>
            </a:r>
            <a:r>
              <a:rPr lang="fr-FR" sz="6400" dirty="0" smtClean="0"/>
              <a:t> </a:t>
            </a:r>
            <a:r>
              <a:rPr lang="fr-FR" sz="6400" dirty="0" err="1" smtClean="0"/>
              <a:t>it</a:t>
            </a:r>
            <a:r>
              <a:rPr lang="fr-FR" sz="6400" dirty="0" smtClean="0"/>
              <a:t> </a:t>
            </a:r>
            <a:r>
              <a:rPr lang="fr-FR" sz="6400" dirty="0" err="1" smtClean="0"/>
              <a:t>between</a:t>
            </a:r>
            <a:r>
              <a:rPr lang="fr-FR" sz="6400" dirty="0" smtClean="0"/>
              <a:t> 			applications.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6400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6400" i="1" dirty="0" smtClean="0">
                <a:solidFill>
                  <a:srgbClr val="002060"/>
                </a:solidFill>
              </a:rPr>
              <a:t>(</a:t>
            </a:r>
            <a:r>
              <a:rPr lang="fr-FR" sz="6400" i="1" dirty="0" err="1" smtClean="0">
                <a:solidFill>
                  <a:srgbClr val="002060"/>
                </a:solidFill>
              </a:rPr>
              <a:t>outro</a:t>
            </a:r>
            <a:r>
              <a:rPr lang="fr-FR" sz="6400" i="1" dirty="0" smtClean="0">
                <a:solidFill>
                  <a:srgbClr val="002060"/>
                </a:solidFill>
              </a:rPr>
              <a:t>) </a:t>
            </a:r>
            <a:r>
              <a:rPr lang="fr-FR" sz="6400" dirty="0" smtClean="0"/>
              <a:t>It </a:t>
            </a:r>
            <a:r>
              <a:rPr lang="fr-FR" sz="6400" dirty="0" err="1" smtClean="0"/>
              <a:t>ends</a:t>
            </a:r>
            <a:r>
              <a:rPr lang="fr-FR" sz="6400" dirty="0" smtClean="0"/>
              <a:t> </a:t>
            </a:r>
            <a:r>
              <a:rPr lang="fr-FR" sz="6400" dirty="0" err="1" smtClean="0"/>
              <a:t>with</a:t>
            </a:r>
            <a:r>
              <a:rPr lang="fr-FR" sz="6400" dirty="0" smtClean="0"/>
              <a:t> </a:t>
            </a:r>
            <a:r>
              <a:rPr lang="fr-FR" sz="6400" dirty="0" err="1" smtClean="0"/>
              <a:t>what</a:t>
            </a:r>
            <a:r>
              <a:rPr lang="fr-FR" sz="6400" dirty="0" smtClean="0"/>
              <a:t> </a:t>
            </a:r>
            <a:r>
              <a:rPr lang="fr-FR" sz="6400" dirty="0" err="1" smtClean="0"/>
              <a:t>does</a:t>
            </a:r>
            <a:r>
              <a:rPr lang="fr-FR" sz="6400" dirty="0" smtClean="0"/>
              <a:t> IdRef </a:t>
            </a:r>
            <a:r>
              <a:rPr lang="fr-FR" sz="6400" dirty="0" err="1" smtClean="0">
                <a:solidFill>
                  <a:srgbClr val="7030A0"/>
                </a:solidFill>
              </a:rPr>
              <a:t>need</a:t>
            </a:r>
            <a:r>
              <a:rPr lang="fr-FR" sz="6400" dirty="0" smtClean="0"/>
              <a:t> to </a:t>
            </a:r>
            <a:r>
              <a:rPr lang="fr-FR" sz="6400" dirty="0" err="1" smtClean="0"/>
              <a:t>reach</a:t>
            </a:r>
            <a:r>
              <a:rPr lang="fr-FR" sz="6400" dirty="0" smtClean="0"/>
              <a:t> </a:t>
            </a:r>
            <a:r>
              <a:rPr lang="fr-FR" sz="6400" dirty="0" err="1" smtClean="0"/>
              <a:t>its</a:t>
            </a:r>
            <a:r>
              <a:rPr lang="fr-FR" sz="6400" dirty="0" smtClean="0"/>
              <a:t> </a:t>
            </a:r>
            <a:r>
              <a:rPr lang="fr-FR" sz="6400" dirty="0" err="1" smtClean="0"/>
              <a:t>edge</a:t>
            </a:r>
            <a:r>
              <a:rPr lang="fr-FR" sz="6400" dirty="0" smtClean="0"/>
              <a:t>.</a:t>
            </a:r>
            <a:endParaRPr lang="fr-FR" sz="6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Outline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/>
              <a:t>IdRef </a:t>
            </a:r>
            <a:r>
              <a:rPr lang="en-US" b="1" dirty="0" smtClean="0">
                <a:solidFill>
                  <a:srgbClr val="7030A0"/>
                </a:solidFill>
              </a:rPr>
              <a:t>reliably</a:t>
            </a:r>
            <a:r>
              <a:rPr lang="en-US" b="1" dirty="0" smtClean="0"/>
              <a:t> attributes research outputs to their </a:t>
            </a:r>
            <a:r>
              <a:rPr lang="en-US" b="1" dirty="0" smtClean="0">
                <a:solidFill>
                  <a:srgbClr val="7030A0"/>
                </a:solidFill>
              </a:rPr>
              <a:t>true author</a:t>
            </a:r>
            <a:r>
              <a:rPr lang="en-US" b="1" dirty="0" smtClean="0"/>
              <a:t> by assigning every contributor a unique digital </a:t>
            </a:r>
            <a:r>
              <a:rPr lang="en-US" b="1" dirty="0" smtClean="0">
                <a:solidFill>
                  <a:srgbClr val="7030A0"/>
                </a:solidFill>
              </a:rPr>
              <a:t>identifier</a:t>
            </a:r>
            <a:r>
              <a:rPr lang="en-US" b="1" dirty="0" smtClean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b="1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Identifiers are a </a:t>
            </a:r>
            <a:r>
              <a:rPr lang="en-US" b="1" dirty="0" err="1" smtClean="0"/>
              <a:t>garanty</a:t>
            </a:r>
            <a:r>
              <a:rPr lang="en-US" b="1" dirty="0" smtClean="0"/>
              <a:t> of </a:t>
            </a:r>
            <a:r>
              <a:rPr lang="en-US" b="1" dirty="0" smtClean="0">
                <a:solidFill>
                  <a:srgbClr val="7030A0"/>
                </a:solidFill>
              </a:rPr>
              <a:t>interoperability</a:t>
            </a:r>
            <a:r>
              <a:rPr lang="en-US" b="1" dirty="0" smtClean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b="1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IdRef do such a thing for </a:t>
            </a:r>
            <a:r>
              <a:rPr lang="en-US" b="1" dirty="0" smtClean="0">
                <a:solidFill>
                  <a:srgbClr val="7030A0"/>
                </a:solidFill>
              </a:rPr>
              <a:t>contributors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7030A0"/>
                </a:solidFill>
              </a:rPr>
              <a:t>institutions</a:t>
            </a:r>
            <a:r>
              <a:rPr lang="en-US" b="1" dirty="0" smtClean="0"/>
              <a:t> and </a:t>
            </a:r>
            <a:r>
              <a:rPr lang="en-US" b="1" dirty="0" smtClean="0">
                <a:solidFill>
                  <a:srgbClr val="7030A0"/>
                </a:solidFill>
              </a:rPr>
              <a:t>topics </a:t>
            </a:r>
            <a:r>
              <a:rPr lang="en-US" b="1" dirty="0" smtClean="0"/>
              <a:t>of </a:t>
            </a:r>
            <a:r>
              <a:rPr lang="en-US" b="1" dirty="0" err="1" smtClean="0"/>
              <a:t>french</a:t>
            </a:r>
            <a:r>
              <a:rPr lang="en-US" b="1" dirty="0" smtClean="0"/>
              <a:t> Higher Education and Research.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US" b="1" dirty="0" smtClean="0"/>
              <a:t>It’s </a:t>
            </a:r>
            <a:r>
              <a:rPr lang="en-US" b="1" dirty="0" smtClean="0">
                <a:solidFill>
                  <a:srgbClr val="7030A0"/>
                </a:solidFill>
              </a:rPr>
              <a:t>free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7030A0"/>
                </a:solidFill>
              </a:rPr>
              <a:t>public</a:t>
            </a:r>
            <a:r>
              <a:rPr lang="en-US" b="1" dirty="0" smtClean="0"/>
              <a:t> and </a:t>
            </a:r>
            <a:r>
              <a:rPr lang="en-US" b="1" dirty="0" smtClean="0">
                <a:solidFill>
                  <a:srgbClr val="7030A0"/>
                </a:solidFill>
              </a:rPr>
              <a:t>safe</a:t>
            </a:r>
            <a:r>
              <a:rPr lang="en-US" b="1" dirty="0" smtClean="0"/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b="1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Quality of the frames is ensured by </a:t>
            </a:r>
            <a:r>
              <a:rPr lang="en-US" b="1" dirty="0" smtClean="0">
                <a:solidFill>
                  <a:srgbClr val="7030A0"/>
                </a:solidFill>
              </a:rPr>
              <a:t>metadata experts</a:t>
            </a:r>
            <a:r>
              <a:rPr lang="en-US" b="1" dirty="0" smtClean="0"/>
              <a:t> in networks of libraries.</a:t>
            </a:r>
            <a:endParaRPr lang="en-US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7900" y="1750980"/>
            <a:ext cx="5189163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69075" y="10394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want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7" name="Picture 2" descr="http://images4.wikia.nocookie.net/__cb20090301194859/desencyclopedie/images/a/ac/Jeuquiest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874" y="1857982"/>
            <a:ext cx="5204819" cy="3240000"/>
          </a:xfrm>
          <a:prstGeom prst="rect">
            <a:avLst/>
          </a:prstGeom>
          <a:noFill/>
        </p:spPr>
      </p:pic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38" y="1955261"/>
            <a:ext cx="3164772" cy="394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Origins</a:t>
            </a:r>
            <a:r>
              <a:rPr lang="fr-FR" dirty="0" smtClean="0"/>
              <a:t> : the </a:t>
            </a:r>
            <a:r>
              <a:rPr lang="fr-FR" dirty="0" err="1" smtClean="0"/>
              <a:t>authority</a:t>
            </a:r>
            <a:r>
              <a:rPr lang="fr-FR" dirty="0" smtClean="0"/>
              <a:t> records of Sudoc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2951" y="1181652"/>
            <a:ext cx="8229600" cy="5282157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fr-FR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smtClean="0"/>
              <a:t>An </a:t>
            </a:r>
            <a:r>
              <a:rPr lang="en-US" sz="2200" b="1" dirty="0" smtClean="0">
                <a:solidFill>
                  <a:srgbClr val="7030A0"/>
                </a:solidFill>
              </a:rPr>
              <a:t>authority record</a:t>
            </a:r>
            <a:r>
              <a:rPr lang="en-US" sz="2200" dirty="0" smtClean="0"/>
              <a:t> can describe a subject, a person, a community, a family, a brand name, a geographical name or the title of a work standard.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smtClean="0"/>
              <a:t>Authority records are used to </a:t>
            </a:r>
            <a:r>
              <a:rPr lang="en-US" sz="2200" b="1" dirty="0" smtClean="0">
                <a:solidFill>
                  <a:srgbClr val="7030A0"/>
                </a:solidFill>
              </a:rPr>
              <a:t>uniquely identify</a:t>
            </a:r>
            <a:r>
              <a:rPr lang="en-US" sz="2200" dirty="0" smtClean="0"/>
              <a:t> contributor(s) and subject(s) of an item being cataloged.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smtClean="0"/>
              <a:t>For 20 years, </a:t>
            </a:r>
            <a:r>
              <a:rPr lang="en-US" sz="2200" b="1" dirty="0" smtClean="0">
                <a:solidFill>
                  <a:srgbClr val="7030A0"/>
                </a:solidFill>
              </a:rPr>
              <a:t>thousands of qualified librarians</a:t>
            </a:r>
            <a:r>
              <a:rPr lang="en-US" sz="2200" dirty="0" smtClean="0"/>
              <a:t> in more than 4500 institutions describe authorities of the cultural and scientific production.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smtClean="0"/>
              <a:t>Now critical mass is reached, the </a:t>
            </a:r>
            <a:r>
              <a:rPr lang="fr-FR" sz="2200" b="1" dirty="0" err="1" smtClean="0">
                <a:solidFill>
                  <a:srgbClr val="7030A0"/>
                </a:solidFill>
              </a:rPr>
              <a:t>reference</a:t>
            </a:r>
            <a:r>
              <a:rPr lang="fr-FR" sz="2200" b="1" dirty="0" smtClean="0">
                <a:solidFill>
                  <a:srgbClr val="7030A0"/>
                </a:solidFill>
              </a:rPr>
              <a:t> frame</a:t>
            </a:r>
            <a:r>
              <a:rPr lang="fr-FR" sz="2200" dirty="0" smtClean="0"/>
              <a:t> </a:t>
            </a:r>
            <a:r>
              <a:rPr lang="fr-FR" sz="2200" dirty="0" err="1" smtClean="0"/>
              <a:t>can</a:t>
            </a:r>
            <a:r>
              <a:rPr lang="fr-FR" sz="2200" dirty="0" smtClean="0"/>
              <a:t> </a:t>
            </a:r>
            <a:r>
              <a:rPr lang="fr-FR" sz="2200" dirty="0" err="1" smtClean="0"/>
              <a:t>be</a:t>
            </a:r>
            <a:r>
              <a:rPr lang="fr-FR" sz="2200" dirty="0" smtClean="0"/>
              <a:t> </a:t>
            </a:r>
            <a:r>
              <a:rPr lang="fr-FR" sz="2200" dirty="0" err="1" smtClean="0"/>
              <a:t>used</a:t>
            </a:r>
            <a:r>
              <a:rPr lang="fr-FR" sz="2200" dirty="0" smtClean="0"/>
              <a:t> in the </a:t>
            </a:r>
            <a:r>
              <a:rPr lang="fr-FR" sz="2200" dirty="0" err="1" smtClean="0"/>
              <a:t>wide</a:t>
            </a:r>
            <a:r>
              <a:rPr lang="fr-FR" sz="2200" dirty="0" smtClean="0"/>
              <a:t> </a:t>
            </a:r>
            <a:r>
              <a:rPr lang="fr-FR" sz="2200" dirty="0" err="1" smtClean="0"/>
              <a:t>domain</a:t>
            </a:r>
            <a:r>
              <a:rPr lang="fr-FR" sz="2200" dirty="0" smtClean="0"/>
              <a:t> of </a:t>
            </a:r>
            <a:r>
              <a:rPr lang="fr-FR" sz="2200" dirty="0" err="1" smtClean="0"/>
              <a:t>Higher</a:t>
            </a:r>
            <a:r>
              <a:rPr lang="fr-FR" sz="2200" dirty="0" smtClean="0"/>
              <a:t> Education and </a:t>
            </a:r>
            <a:r>
              <a:rPr lang="fr-FR" sz="2200" dirty="0" err="1" smtClean="0"/>
              <a:t>Research</a:t>
            </a:r>
            <a:r>
              <a:rPr lang="fr-FR" sz="2200" dirty="0" smtClean="0"/>
              <a:t>.</a:t>
            </a:r>
            <a:endParaRPr lang="fr-FR" sz="22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2F55-217E-784D-959E-8EB90DBD2478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3582279" y="1799800"/>
            <a:ext cx="2016224" cy="4179958"/>
          </a:xfrm>
          <a:prstGeom prst="ellipse">
            <a:avLst/>
          </a:prstGeom>
          <a:solidFill>
            <a:schemeClr val="tx2">
              <a:lumMod val="60000"/>
              <a:lumOff val="40000"/>
              <a:alpha val="38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6948264" y="4035542"/>
            <a:ext cx="1944216" cy="1944216"/>
          </a:xfrm>
          <a:prstGeom prst="ellipse">
            <a:avLst/>
          </a:prstGeom>
          <a:solidFill>
            <a:schemeClr val="accent2">
              <a:lumMod val="40000"/>
              <a:lumOff val="60000"/>
              <a:alpha val="32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229600" cy="614968"/>
          </a:xfrm>
        </p:spPr>
        <p:txBody>
          <a:bodyPr>
            <a:normAutofit/>
          </a:bodyPr>
          <a:lstStyle/>
          <a:p>
            <a:r>
              <a:rPr lang="fr-FR" dirty="0" smtClean="0"/>
              <a:t>The concept of </a:t>
            </a:r>
            <a:r>
              <a:rPr lang="fr-FR" dirty="0" err="1" smtClean="0"/>
              <a:t>authority</a:t>
            </a:r>
            <a:r>
              <a:rPr lang="fr-FR" dirty="0" smtClean="0"/>
              <a:t> record</a:t>
            </a:r>
            <a:endParaRPr lang="fr-FR" b="1" dirty="0"/>
          </a:p>
        </p:txBody>
      </p:sp>
      <p:sp>
        <p:nvSpPr>
          <p:cNvPr id="6" name="Ellipse 5"/>
          <p:cNvSpPr/>
          <p:nvPr/>
        </p:nvSpPr>
        <p:spPr>
          <a:xfrm>
            <a:off x="4067944" y="2700000"/>
            <a:ext cx="1080000" cy="1080000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fr-FR" sz="1400" b="1" dirty="0" smtClean="0"/>
              <a:t>Jean martin = ID1</a:t>
            </a:r>
            <a:endParaRPr lang="fr-FR" sz="1400" b="1" dirty="0"/>
          </a:p>
        </p:txBody>
      </p:sp>
      <p:sp>
        <p:nvSpPr>
          <p:cNvPr id="45" name="Ellipse 44"/>
          <p:cNvSpPr/>
          <p:nvPr/>
        </p:nvSpPr>
        <p:spPr>
          <a:xfrm>
            <a:off x="4067944" y="4755622"/>
            <a:ext cx="1080000" cy="1080000"/>
          </a:xfrm>
          <a:prstGeom prst="ellips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fr-FR" sz="1400" b="1" dirty="0" smtClean="0"/>
              <a:t>Jean martin = </a:t>
            </a:r>
            <a:r>
              <a:rPr lang="fr-FR" sz="1400" b="1" dirty="0" err="1" smtClean="0"/>
              <a:t>other</a:t>
            </a:r>
            <a:r>
              <a:rPr lang="fr-FR" sz="1400" b="1" dirty="0" smtClean="0"/>
              <a:t> ID2</a:t>
            </a:r>
            <a:endParaRPr lang="fr-FR" sz="1400" b="1" dirty="0"/>
          </a:p>
        </p:txBody>
      </p:sp>
      <p:grpSp>
        <p:nvGrpSpPr>
          <p:cNvPr id="40" name="Groupe 39"/>
          <p:cNvGrpSpPr/>
          <p:nvPr/>
        </p:nvGrpSpPr>
        <p:grpSpPr>
          <a:xfrm>
            <a:off x="395536" y="948790"/>
            <a:ext cx="3830570" cy="5488586"/>
            <a:chOff x="395536" y="948790"/>
            <a:chExt cx="3830570" cy="5488586"/>
          </a:xfrm>
        </p:grpSpPr>
        <p:sp>
          <p:nvSpPr>
            <p:cNvPr id="16" name="Ellipse 15"/>
            <p:cNvSpPr/>
            <p:nvPr/>
          </p:nvSpPr>
          <p:spPr>
            <a:xfrm>
              <a:off x="395536" y="948790"/>
              <a:ext cx="1728192" cy="5488586"/>
            </a:xfrm>
            <a:prstGeom prst="ellipse">
              <a:avLst/>
            </a:prstGeom>
            <a:solidFill>
              <a:srgbClr val="FFC000">
                <a:alpha val="23000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Ellipse 4"/>
            <p:cNvSpPr/>
            <p:nvPr/>
          </p:nvSpPr>
          <p:spPr>
            <a:xfrm>
              <a:off x="720000" y="2160000"/>
              <a:ext cx="1080000" cy="1080000"/>
            </a:xfrm>
            <a:prstGeom prst="ellips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/>
                <a:t>Book by Jean Martin</a:t>
              </a:r>
              <a:endParaRPr lang="fr-FR" sz="1400" b="1" dirty="0"/>
            </a:p>
          </p:txBody>
        </p:sp>
        <p:cxnSp>
          <p:nvCxnSpPr>
            <p:cNvPr id="10" name="Connecteur droit avec flèche 9"/>
            <p:cNvCxnSpPr>
              <a:stCxn id="5" idx="6"/>
              <a:endCxn id="6" idx="1"/>
            </p:cNvCxnSpPr>
            <p:nvPr/>
          </p:nvCxnSpPr>
          <p:spPr>
            <a:xfrm>
              <a:off x="1800000" y="2700000"/>
              <a:ext cx="2426106" cy="15816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>
              <a:stCxn id="32" idx="6"/>
              <a:endCxn id="6" idx="2"/>
            </p:cNvCxnSpPr>
            <p:nvPr/>
          </p:nvCxnSpPr>
          <p:spPr>
            <a:xfrm flipV="1">
              <a:off x="1800000" y="3240000"/>
              <a:ext cx="2267944" cy="90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ZoneTexte 16"/>
            <p:cNvSpPr txBox="1"/>
            <p:nvPr/>
          </p:nvSpPr>
          <p:spPr>
            <a:xfrm rot="60000">
              <a:off x="2320609" y="3861048"/>
              <a:ext cx="1138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 smtClean="0">
                  <a:solidFill>
                    <a:schemeClr val="accent6">
                      <a:lumMod val="75000"/>
                    </a:schemeClr>
                  </a:solidFill>
                </a:rPr>
                <a:t>Directed</a:t>
              </a:r>
              <a:r>
                <a:rPr lang="fr-FR" sz="1600" dirty="0" smtClean="0">
                  <a:solidFill>
                    <a:schemeClr val="accent6">
                      <a:lumMod val="75000"/>
                    </a:schemeClr>
                  </a:solidFill>
                </a:rPr>
                <a:t> by</a:t>
              </a:r>
              <a:endParaRPr lang="fr-FR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 rot="252015">
              <a:off x="2214127" y="2442254"/>
              <a:ext cx="13681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 smtClean="0">
                  <a:solidFill>
                    <a:schemeClr val="accent6">
                      <a:lumMod val="75000"/>
                    </a:schemeClr>
                  </a:solidFill>
                </a:rPr>
                <a:t>Written</a:t>
              </a:r>
              <a:r>
                <a:rPr lang="fr-FR" sz="1600" dirty="0" smtClean="0">
                  <a:solidFill>
                    <a:schemeClr val="accent6">
                      <a:lumMod val="75000"/>
                    </a:schemeClr>
                  </a:solidFill>
                </a:rPr>
                <a:t> by</a:t>
              </a:r>
              <a:endParaRPr lang="fr-FR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Ellipse 31"/>
            <p:cNvSpPr/>
            <p:nvPr/>
          </p:nvSpPr>
          <p:spPr>
            <a:xfrm>
              <a:off x="720000" y="3600000"/>
              <a:ext cx="1080000" cy="1080000"/>
            </a:xfrm>
            <a:prstGeom prst="ellips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err="1" smtClean="0"/>
                <a:t>These</a:t>
              </a:r>
              <a:r>
                <a:rPr lang="fr-FR" sz="1400" b="1" dirty="0" smtClean="0"/>
                <a:t> </a:t>
              </a:r>
              <a:r>
                <a:rPr lang="fr-FR" sz="1400" b="1" dirty="0" err="1" smtClean="0"/>
                <a:t>dir</a:t>
              </a:r>
              <a:r>
                <a:rPr lang="fr-FR" sz="1400" b="1" dirty="0" smtClean="0"/>
                <a:t>. by Jean Martin</a:t>
              </a:r>
              <a:endParaRPr lang="fr-FR" sz="1400" b="1" dirty="0"/>
            </a:p>
          </p:txBody>
        </p:sp>
        <p:sp>
          <p:nvSpPr>
            <p:cNvPr id="33" name="Ellipse 32"/>
            <p:cNvSpPr/>
            <p:nvPr/>
          </p:nvSpPr>
          <p:spPr>
            <a:xfrm>
              <a:off x="720000" y="5040000"/>
              <a:ext cx="1080000" cy="1080000"/>
            </a:xfrm>
            <a:prstGeom prst="ellips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36000" rIns="0" rtlCol="0" anchor="ctr"/>
            <a:lstStyle/>
            <a:p>
              <a:pPr algn="ctr"/>
              <a:r>
                <a:rPr lang="fr-FR" sz="1400" b="1" dirty="0" smtClean="0"/>
                <a:t>Actes </a:t>
              </a:r>
              <a:r>
                <a:rPr lang="fr-FR" sz="1400" b="1" dirty="0" err="1" smtClean="0"/>
                <a:t>colloq</a:t>
              </a:r>
              <a:r>
                <a:rPr lang="fr-FR" sz="1400" b="1" dirty="0" smtClean="0"/>
                <a:t>. </a:t>
              </a:r>
              <a:r>
                <a:rPr lang="fr-FR" sz="1400" b="1" dirty="0" err="1" smtClean="0"/>
                <a:t>dir</a:t>
              </a:r>
              <a:r>
                <a:rPr lang="fr-FR" sz="1400" b="1" dirty="0" smtClean="0"/>
                <a:t>. by Jean Martin</a:t>
              </a:r>
              <a:endParaRPr lang="fr-FR" sz="1400" b="1" dirty="0"/>
            </a:p>
          </p:txBody>
        </p:sp>
        <p:sp>
          <p:nvSpPr>
            <p:cNvPr id="46" name="ZoneTexte 45"/>
            <p:cNvSpPr txBox="1"/>
            <p:nvPr/>
          </p:nvSpPr>
          <p:spPr>
            <a:xfrm rot="21270688">
              <a:off x="2317741" y="5040000"/>
              <a:ext cx="1138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 smtClean="0">
                  <a:solidFill>
                    <a:schemeClr val="accent6">
                      <a:lumMod val="75000"/>
                    </a:schemeClr>
                  </a:solidFill>
                </a:rPr>
                <a:t>Directed</a:t>
              </a:r>
              <a:r>
                <a:rPr lang="fr-FR" sz="1600" dirty="0" smtClean="0">
                  <a:solidFill>
                    <a:schemeClr val="accent6">
                      <a:lumMod val="75000"/>
                    </a:schemeClr>
                  </a:solidFill>
                </a:rPr>
                <a:t> by</a:t>
              </a:r>
              <a:endParaRPr lang="fr-FR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cxnSp>
          <p:nvCxnSpPr>
            <p:cNvPr id="47" name="Connecteur droit avec flèche 46"/>
            <p:cNvCxnSpPr>
              <a:stCxn id="33" idx="6"/>
              <a:endCxn id="45" idx="2"/>
            </p:cNvCxnSpPr>
            <p:nvPr/>
          </p:nvCxnSpPr>
          <p:spPr>
            <a:xfrm flipV="1">
              <a:off x="1800000" y="5295622"/>
              <a:ext cx="2267944" cy="2843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ZoneTexte 17"/>
            <p:cNvSpPr txBox="1"/>
            <p:nvPr/>
          </p:nvSpPr>
          <p:spPr>
            <a:xfrm>
              <a:off x="899592" y="1638092"/>
              <a:ext cx="827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Sudoc</a:t>
              </a:r>
              <a:endParaRPr lang="fr-FR" sz="1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4211960" y="2100918"/>
            <a:ext cx="741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solidFill>
                  <a:srgbClr val="0070C0"/>
                </a:solidFill>
              </a:rPr>
              <a:t>IdRef</a:t>
            </a:r>
            <a:endParaRPr lang="fr-FR" sz="1400" b="1" dirty="0">
              <a:solidFill>
                <a:srgbClr val="0070C0"/>
              </a:solidFill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4989782" y="980728"/>
            <a:ext cx="3542658" cy="1944216"/>
            <a:chOff x="4989782" y="980728"/>
            <a:chExt cx="3542658" cy="1944216"/>
          </a:xfrm>
        </p:grpSpPr>
        <p:grpSp>
          <p:nvGrpSpPr>
            <p:cNvPr id="36" name="Groupe 35"/>
            <p:cNvGrpSpPr/>
            <p:nvPr/>
          </p:nvGrpSpPr>
          <p:grpSpPr>
            <a:xfrm>
              <a:off x="4989782" y="980728"/>
              <a:ext cx="3542658" cy="1944216"/>
              <a:chOff x="4989782" y="980728"/>
              <a:chExt cx="3542658" cy="1944216"/>
            </a:xfrm>
          </p:grpSpPr>
          <p:grpSp>
            <p:nvGrpSpPr>
              <p:cNvPr id="30" name="Groupe 29"/>
              <p:cNvGrpSpPr/>
              <p:nvPr/>
            </p:nvGrpSpPr>
            <p:grpSpPr>
              <a:xfrm>
                <a:off x="4989782" y="980728"/>
                <a:ext cx="3542658" cy="1944216"/>
                <a:chOff x="4989782" y="980728"/>
                <a:chExt cx="3542658" cy="1944216"/>
              </a:xfrm>
            </p:grpSpPr>
            <p:sp>
              <p:nvSpPr>
                <p:cNvPr id="23" name="Ellipse 22"/>
                <p:cNvSpPr/>
                <p:nvPr/>
              </p:nvSpPr>
              <p:spPr>
                <a:xfrm>
                  <a:off x="6588224" y="980728"/>
                  <a:ext cx="1944216" cy="1944216"/>
                </a:xfrm>
                <a:prstGeom prst="ellipse">
                  <a:avLst/>
                </a:prstGeom>
                <a:solidFill>
                  <a:srgbClr val="92D050">
                    <a:alpha val="30000"/>
                  </a:srgbClr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6" name="Connecteur droit avec flèche 25"/>
                <p:cNvCxnSpPr>
                  <a:stCxn id="23" idx="2"/>
                  <a:endCxn id="6" idx="7"/>
                </p:cNvCxnSpPr>
                <p:nvPr/>
              </p:nvCxnSpPr>
              <p:spPr>
                <a:xfrm flipH="1">
                  <a:off x="4989782" y="1952836"/>
                  <a:ext cx="1598442" cy="90532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Ellipse 21"/>
              <p:cNvSpPr/>
              <p:nvPr/>
            </p:nvSpPr>
            <p:spPr>
              <a:xfrm>
                <a:off x="7020272" y="1700808"/>
                <a:ext cx="1080000" cy="1080000"/>
              </a:xfrm>
              <a:prstGeom prst="ellipse">
                <a:avLst/>
              </a:prstGeom>
              <a:ln>
                <a:solidFill>
                  <a:srgbClr val="92D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fr-FR" sz="1400" b="1" dirty="0" err="1" smtClean="0"/>
                  <a:t>These</a:t>
                </a:r>
                <a:r>
                  <a:rPr lang="fr-FR" sz="1400" b="1" dirty="0" smtClean="0"/>
                  <a:t> in </a:t>
                </a:r>
                <a:r>
                  <a:rPr lang="fr-FR" sz="1400" b="1" dirty="0" err="1" smtClean="0"/>
                  <a:t>progress</a:t>
                </a:r>
                <a:r>
                  <a:rPr lang="fr-FR" sz="1400" b="1" dirty="0" smtClean="0"/>
                  <a:t> </a:t>
                </a:r>
                <a:r>
                  <a:rPr lang="fr-FR" sz="1400" b="1" dirty="0" err="1" smtClean="0"/>
                  <a:t>dir</a:t>
                </a:r>
                <a:r>
                  <a:rPr lang="fr-FR" sz="1400" b="1" dirty="0" smtClean="0"/>
                  <a:t>. by Jean Martin</a:t>
                </a:r>
                <a:endParaRPr lang="fr-FR" sz="1400" b="1" dirty="0"/>
              </a:p>
            </p:txBody>
          </p:sp>
          <p:sp>
            <p:nvSpPr>
              <p:cNvPr id="25" name="ZoneTexte 24"/>
              <p:cNvSpPr txBox="1"/>
              <p:nvPr/>
            </p:nvSpPr>
            <p:spPr>
              <a:xfrm>
                <a:off x="7020272" y="1268760"/>
                <a:ext cx="1013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solidFill>
                      <a:srgbClr val="00B050"/>
                    </a:solidFill>
                  </a:rPr>
                  <a:t>theses.fr</a:t>
                </a:r>
                <a:endParaRPr lang="fr-FR" b="1" dirty="0">
                  <a:solidFill>
                    <a:srgbClr val="00B050"/>
                  </a:solidFill>
                </a:endParaRPr>
              </a:p>
            </p:txBody>
          </p:sp>
        </p:grpSp>
        <p:sp>
          <p:nvSpPr>
            <p:cNvPr id="29" name="ZoneTexte 28"/>
            <p:cNvSpPr txBox="1"/>
            <p:nvPr/>
          </p:nvSpPr>
          <p:spPr>
            <a:xfrm rot="19919308">
              <a:off x="5364523" y="1996237"/>
              <a:ext cx="12696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rgbClr val="92D050"/>
                  </a:solidFill>
                </a:rPr>
                <a:t>In </a:t>
              </a:r>
              <a:r>
                <a:rPr lang="fr-FR" sz="1600" dirty="0" err="1" smtClean="0">
                  <a:solidFill>
                    <a:srgbClr val="92D050"/>
                  </a:solidFill>
                </a:rPr>
                <a:t>progress</a:t>
              </a:r>
              <a:r>
                <a:rPr lang="fr-FR" sz="1600" dirty="0" smtClean="0">
                  <a:solidFill>
                    <a:srgbClr val="92D050"/>
                  </a:solidFill>
                </a:rPr>
                <a:t> </a:t>
              </a:r>
              <a:r>
                <a:rPr lang="fr-FR" sz="1600" dirty="0" err="1" smtClean="0">
                  <a:solidFill>
                    <a:srgbClr val="92D050"/>
                  </a:solidFill>
                </a:rPr>
                <a:t>directed</a:t>
              </a:r>
              <a:r>
                <a:rPr lang="fr-FR" sz="1600" dirty="0" smtClean="0">
                  <a:solidFill>
                    <a:srgbClr val="92D050"/>
                  </a:solidFill>
                </a:rPr>
                <a:t> by</a:t>
              </a:r>
              <a:endParaRPr lang="fr-FR" sz="1600" dirty="0">
                <a:solidFill>
                  <a:srgbClr val="92D050"/>
                </a:solidFill>
              </a:endParaRPr>
            </a:p>
          </p:txBody>
        </p:sp>
      </p:grpSp>
      <p:sp>
        <p:nvSpPr>
          <p:cNvPr id="31" name="Ellipse 30"/>
          <p:cNvSpPr/>
          <p:nvPr/>
        </p:nvSpPr>
        <p:spPr>
          <a:xfrm>
            <a:off x="7380312" y="4755622"/>
            <a:ext cx="1080000" cy="1080000"/>
          </a:xfrm>
          <a:prstGeom prst="ellips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fr-FR" sz="1400" b="1" dirty="0" smtClean="0"/>
              <a:t>Archives of Jean Martin</a:t>
            </a:r>
            <a:endParaRPr lang="fr-FR" sz="1400" b="1" dirty="0"/>
          </a:p>
        </p:txBody>
      </p:sp>
      <p:cxnSp>
        <p:nvCxnSpPr>
          <p:cNvPr id="35" name="Connecteur droit avec flèche 34"/>
          <p:cNvCxnSpPr>
            <a:stCxn id="34" idx="2"/>
          </p:cNvCxnSpPr>
          <p:nvPr/>
        </p:nvCxnSpPr>
        <p:spPr>
          <a:xfrm flipH="1">
            <a:off x="5147944" y="5007650"/>
            <a:ext cx="1800320" cy="2879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7302677" y="4248088"/>
            <a:ext cx="122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BD4A47"/>
                </a:solidFill>
              </a:rPr>
              <a:t>Calames</a:t>
            </a:r>
            <a:endParaRPr lang="fr-FR" b="1" dirty="0">
              <a:solidFill>
                <a:srgbClr val="BD4A47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 rot="21097588">
            <a:off x="5727759" y="4747354"/>
            <a:ext cx="949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Author</a:t>
            </a:r>
            <a:endParaRPr lang="fr-FR" sz="16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3832698" y="3851134"/>
            <a:ext cx="1468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6000" b="1" dirty="0" smtClean="0">
                <a:solidFill>
                  <a:srgbClr val="FF0000"/>
                </a:solidFill>
              </a:rPr>
              <a:t>≠</a:t>
            </a:r>
            <a:endParaRPr lang="fr-FR" sz="6000" b="1" dirty="0">
              <a:solidFill>
                <a:srgbClr val="FF0000"/>
              </a:solidFill>
            </a:endParaRPr>
          </a:p>
        </p:txBody>
      </p:sp>
      <p:sp>
        <p:nvSpPr>
          <p:cNvPr id="41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57200" y="-1481"/>
            <a:ext cx="4359031" cy="496534"/>
          </a:xfrm>
        </p:spPr>
        <p:txBody>
          <a:bodyPr/>
          <a:lstStyle/>
          <a:p>
            <a:r>
              <a:rPr lang="fr-FR" dirty="0" smtClean="0"/>
              <a:t>Meeting </a:t>
            </a:r>
            <a:r>
              <a:rPr lang="fr-FR" dirty="0" err="1" smtClean="0"/>
              <a:t>EuroCRIS</a:t>
            </a:r>
            <a:r>
              <a:rPr lang="fr-FR" dirty="0" smtClean="0"/>
              <a:t> Paris 2015</a:t>
            </a:r>
            <a:endParaRPr lang="fr-FR" dirty="0"/>
          </a:p>
        </p:txBody>
      </p:sp>
      <p:sp>
        <p:nvSpPr>
          <p:cNvPr id="4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8757" y="88100"/>
            <a:ext cx="1475153" cy="365125"/>
          </a:xfrm>
        </p:spPr>
        <p:txBody>
          <a:bodyPr/>
          <a:lstStyle/>
          <a:p>
            <a:fld id="{B7046984-41A2-9B45-91EE-7FB7DB995A64}" type="datetime3">
              <a:rPr lang="en-US" smtClean="0"/>
              <a:pPr/>
              <a:t>11 May 2015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1" grpId="0" animBg="1"/>
      <p:bldP spid="38" grpId="0"/>
      <p:bldP spid="39" grpId="0"/>
      <p:bldP spid="42" grpId="0" build="allAtOnce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aged_DocName xmlns="$ListId:Activites;" xsi:nil="true"/>
    <Nom_x0020_du_x0020_marché xmlns="9cb235b8-7541-4a6e-b886-1bf4192805bd">A renseigner</Nom_x0020_du_x0020_marché>
    <Type_x0020_spec xmlns="9cb235b8-7541-4a6e-b886-1bf4192805bd">
      <Value>A renseigner</Value>
    </Type_x0020_spec>
    <Type_x0020_de_x0020_document_x0020_technique xmlns="9cb235b8-7541-4a6e-b886-1bf4192805bd">A renseigner</Type_x0020_de_x0020_document_x0020_technique>
    <Etat_x0020_du_x0020_document xmlns="9cb235b8-7541-4a6e-b886-1bf4192805bd" xsi:nil="true"/>
    <Nom_x0020_de_x0020_la_x0020_formation xmlns="9cb235b8-7541-4a6e-b886-1bf4192805bd">A renseigner</Nom_x0020_de_x0020_la_x0020_formation>
    <TRI xmlns="9cb235b8-7541-4a6e-b886-1bf4192805bd">CFY</TRI>
    <Tags xmlns="9cb235b8-7541-4a6e-b886-1bf4192805bd" xsi:nil="true"/>
    <Structure xmlns="9cb235b8-7541-4a6e-b886-1bf4192805bd">ABES</Structure>
    <Année xmlns="9cb235b8-7541-4a6e-b886-1bf4192805bd">2015</Année>
    <_DCDateCreated xmlns="http://schemas.microsoft.com/sharepoint/v3/fields">2015-01-04T23:00:00+00:00</_DCDateCreated>
    <Type_x0020_Doc_x0020_PPT xmlns="9cb235b8-7541-4a6e-b886-1bf4192805bd">Présentation</Type_x0020_Doc_x0020_PP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PPT" ma:contentTypeID="0x010100505AF35FDCA54D2FA379F261E520FD37003BA607584A07684089D0538041E41208040703003E8B0BFFA80B9642B17641A7329D0B8B" ma:contentTypeVersion="56" ma:contentTypeDescription="" ma:contentTypeScope="" ma:versionID="a3ad2a0c7d10bf16506be18e4b6f4a90">
  <xsd:schema xmlns:xsd="http://www.w3.org/2001/XMLSchema" xmlns:xs="http://www.w3.org/2001/XMLSchema" xmlns:p="http://schemas.microsoft.com/office/2006/metadata/properties" xmlns:ns2="9cb235b8-7541-4a6e-b886-1bf4192805bd" xmlns:ns3="http://schemas.microsoft.com/sharepoint/v3/fields" xmlns:ns4="$ListId:Activites;" targetNamespace="http://schemas.microsoft.com/office/2006/metadata/properties" ma:root="true" ma:fieldsID="08268ab6c0c33fdf682984750d3e2ea5" ns2:_="" ns3:_="" ns4:_="">
    <xsd:import namespace="9cb235b8-7541-4a6e-b886-1bf4192805bd"/>
    <xsd:import namespace="http://schemas.microsoft.com/sharepoint/v3/fields"/>
    <xsd:import namespace="$ListId:Activites;"/>
    <xsd:element name="properties">
      <xsd:complexType>
        <xsd:sequence>
          <xsd:element name="documentManagement">
            <xsd:complexType>
              <xsd:all>
                <xsd:element ref="ns2:Structure" minOccurs="0"/>
                <xsd:element ref="ns2:TRI" minOccurs="0"/>
                <xsd:element ref="ns2:Etat_x0020_du_x0020_document" minOccurs="0"/>
                <xsd:element ref="ns2:Année" minOccurs="0"/>
                <xsd:element ref="ns3:_DCDateCreated" minOccurs="0"/>
                <xsd:element ref="ns2:Tags" minOccurs="0"/>
                <xsd:element ref="ns2:Type_x0020_spec" minOccurs="0"/>
                <xsd:element ref="ns2:Nom_x0020_du_x0020_marché" minOccurs="0"/>
                <xsd:element ref="ns2:Type_x0020_de_x0020_document_x0020_technique" minOccurs="0"/>
                <xsd:element ref="ns2:Type_x0020_Doc_x0020_PPT" minOccurs="0"/>
                <xsd:element ref="ns4:Exaged_DocName" minOccurs="0"/>
                <xsd:element ref="ns2:Nom_x0020_de_x0020_la_x0020_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b235b8-7541-4a6e-b886-1bf4192805bd" elementFormDefault="qualified">
    <xsd:import namespace="http://schemas.microsoft.com/office/2006/documentManagement/types"/>
    <xsd:import namespace="http://schemas.microsoft.com/office/infopath/2007/PartnerControls"/>
    <xsd:element name="Structure" ma:index="2" nillable="true" ma:displayName="Structure émettrice" ma:default="ABES" ma:format="Dropdown" ma:indexed="true" ma:internalName="Structure">
      <xsd:simpleType>
        <xsd:restriction base="dms:Choice">
          <xsd:enumeration value="ABES"/>
          <xsd:enumeration value="BNF"/>
          <xsd:enumeration value="CNRS"/>
          <xsd:enumeration value="Couperin"/>
          <xsd:enumeration value="cellule budgétaire"/>
          <xsd:enumeration value="mission évaluation"/>
          <xsd:enumeration value="Cellule Communication"/>
          <xsd:enumeration value="Cellule Qualité"/>
          <xsd:enumeration value="CINES"/>
          <xsd:enumeration value="DEP"/>
          <xsd:enumeration value="Direction"/>
          <xsd:enumeration value="DSG"/>
          <xsd:enumeration value="DSG - PACT"/>
          <xsd:enumeration value="DSG - Finances"/>
          <xsd:enumeration value="DSG - RH"/>
          <xsd:enumeration value="DSG - Secrétariat"/>
          <xsd:enumeration value="Dept ADELE"/>
          <xsd:enumeration value="DSI"/>
          <xsd:enumeration value="DSI - PEM"/>
          <xsd:enumeration value="DSI - PSD"/>
          <xsd:enumeration value="DSI - PSIR"/>
          <xsd:enumeration value="DSR"/>
          <xsd:enumeration value="DSR - Méta"/>
          <xsd:enumeration value="DSR - PFD"/>
          <xsd:enumeration value="DSR - PGC"/>
          <xsd:enumeration value="DSR - PGR"/>
          <xsd:enumeration value="DSR - PIT"/>
          <xsd:enumeration value="INIST"/>
          <xsd:enumeration value="ISSN"/>
          <xsd:enumeration value="MESR"/>
          <xsd:enumeration value="Mission Normalisation"/>
          <xsd:enumeration value="Mission PEB"/>
          <xsd:enumeration value="Missions Projets Européens"/>
          <xsd:enumeration value="Mission Ressources Electroniques"/>
          <xsd:enumeration value="Mission Rétroconversion"/>
          <xsd:enumeration value="Mission SGB mutualisé"/>
          <xsd:enumeration value="Mission Sudoc PS"/>
          <xsd:enumeration value="Mission Thèses"/>
          <xsd:enumeration value="OCLC"/>
          <xsd:enumeration value="Réseau Calames"/>
          <xsd:enumeration value="Réseau Sudoc"/>
          <xsd:enumeration value="Réseau Sudoc-PS"/>
          <xsd:enumeration value="Réseau thèses"/>
          <xsd:enumeration value="Autre"/>
        </xsd:restriction>
      </xsd:simpleType>
    </xsd:element>
    <xsd:element name="TRI" ma:index="3" nillable="true" ma:displayName="Trigramme" ma:default="A renseigner" ma:format="Dropdown" ma:internalName="TRI">
      <xsd:simpleType>
        <xsd:restriction base="dms:Choice">
          <xsd:enumeration value="A renseigner"/>
          <xsd:enumeration value="ACT"/>
          <xsd:enumeration value="AHE"/>
          <xsd:enumeration value="AJL"/>
          <xsd:enumeration value="ALM"/>
          <xsd:enumeration value="ALP"/>
          <xsd:enumeration value="AMZ"/>
          <xsd:enumeration value="BBR"/>
          <xsd:enumeration value="BEB"/>
          <xsd:enumeration value="CBD"/>
          <xsd:enumeration value="CCI"/>
          <xsd:enumeration value="CDT"/>
          <xsd:enumeration value="CFY"/>
          <xsd:enumeration value="CLY"/>
          <xsd:enumeration value="CMC"/>
          <xsd:enumeration value="COU"/>
          <xsd:enumeration value="CPD"/>
          <xsd:enumeration value="DED"/>
          <xsd:enumeration value="DOO"/>
          <xsd:enumeration value="DSA"/>
          <xsd:enumeration value="EHR"/>
          <xsd:enumeration value="ERM"/>
          <xsd:enumeration value="FBE"/>
          <xsd:enumeration value="FCR"/>
          <xsd:enumeration value="FBR"/>
          <xsd:enumeration value="FML"/>
          <xsd:enumeration value="FPX"/>
          <xsd:enumeration value="GLT"/>
          <xsd:enumeration value="IAN"/>
          <xsd:enumeration value="ILU"/>
          <xsd:enumeration value="IMN"/>
          <xsd:enumeration value="IMR"/>
          <xsd:enumeration value="JBN"/>
          <xsd:enumeration value="JCE"/>
          <xsd:enumeration value="JFH"/>
          <xsd:enumeration value="JGT"/>
          <xsd:enumeration value="JKN"/>
          <xsd:enumeration value="JLP"/>
          <xsd:enumeration value="JMF"/>
          <xsd:enumeration value="JNO"/>
          <xsd:enumeration value="JPA"/>
          <xsd:enumeration value="KGX"/>
          <xsd:enumeration value="LBL"/>
          <xsd:enumeration value="LNA"/>
          <xsd:enumeration value="LPL"/>
          <xsd:enumeration value="MBA"/>
          <xsd:enumeration value="MBT"/>
          <xsd:enumeration value="MCN"/>
          <xsd:enumeration value="MCO"/>
          <xsd:enumeration value="MCS"/>
          <xsd:enumeration value="MGD"/>
          <xsd:enumeration value="MGX"/>
          <xsd:enumeration value="MJN"/>
          <xsd:enumeration value="MLD"/>
          <xsd:enumeration value="MLP"/>
          <xsd:enumeration value="MPD"/>
          <xsd:enumeration value="MPN"/>
          <xsd:enumeration value="MPR"/>
          <xsd:enumeration value="MPT"/>
          <xsd:enumeration value="MSR"/>
          <xsd:enumeration value="MTE"/>
          <xsd:enumeration value="NBD"/>
          <xsd:enumeration value="NBT"/>
          <xsd:enumeration value="OCN"/>
          <xsd:enumeration value="OKI"/>
          <xsd:enumeration value="OMZ"/>
          <xsd:enumeration value="ORX"/>
          <xsd:enumeration value="PDZ"/>
          <xsd:enumeration value="PFK"/>
          <xsd:enumeration value="PLP"/>
          <xsd:enumeration value="PMA"/>
          <xsd:enumeration value="PMI"/>
          <xsd:enumeration value="PML"/>
          <xsd:enumeration value="PPN"/>
          <xsd:enumeration value="PPO"/>
          <xsd:enumeration value="PPS"/>
          <xsd:enumeration value="RBD"/>
          <xsd:enumeration value="RJD"/>
          <xsd:enumeration value="ROA"/>
          <xsd:enumeration value="RPA"/>
          <xsd:enumeration value="SDT"/>
          <xsd:enumeration value="SGT"/>
          <xsd:enumeration value="SPE"/>
          <xsd:enumeration value="SPR"/>
          <xsd:enumeration value="SRY"/>
          <xsd:enumeration value="TMX"/>
          <xsd:enumeration value="VGO"/>
          <xsd:enumeration value="VSA"/>
          <xsd:enumeration value="YNS"/>
        </xsd:restriction>
      </xsd:simpleType>
    </xsd:element>
    <xsd:element name="Etat_x0020_du_x0020_document" ma:index="4" nillable="true" ma:displayName="Etat du document" ma:format="Dropdown" ma:internalName="Etat_x0020_du_x0020_document">
      <xsd:simpleType>
        <xsd:restriction base="dms:Choice">
          <xsd:enumeration value="Brouillon"/>
          <xsd:enumeration value="Document de travail"/>
          <xsd:enumeration value="Document préparatoire"/>
          <xsd:enumeration value="A valider"/>
          <xsd:enumeration value="Validé"/>
          <xsd:enumeration value="Diffusé"/>
          <xsd:enumeration value="Applicable"/>
          <xsd:enumeration value="Publié"/>
          <xsd:enumeration value="Périmé"/>
          <xsd:enumeration value="Version finale à conserver"/>
        </xsd:restriction>
      </xsd:simpleType>
    </xsd:element>
    <xsd:element name="Année" ma:index="5" nillable="true" ma:displayName="Année" ma:default="A renseigner" ma:format="Dropdown" ma:internalName="Ann_x00e9_e">
      <xsd:simpleType>
        <xsd:restriction base="dms:Choice">
          <xsd:enumeration value="A renseigner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  <xsd:enumeration value="2000"/>
          <xsd:enumeration value="1999"/>
          <xsd:enumeration value="1998"/>
          <xsd:enumeration value="1997"/>
          <xsd:enumeration value="1996"/>
          <xsd:enumeration value="1995"/>
        </xsd:restriction>
      </xsd:simpleType>
    </xsd:element>
    <xsd:element name="Tags" ma:index="9" nillable="true" ma:displayName="Tags" ma:internalName="Tags">
      <xsd:simpleType>
        <xsd:restriction base="dms:Text">
          <xsd:maxLength value="255"/>
        </xsd:restriction>
      </xsd:simpleType>
    </xsd:element>
    <xsd:element name="Type_x0020_spec" ma:index="10" nillable="true" ma:displayName="Concerne" ma:default="A renseigner" ma:hidden="true" ma:internalName="Type_x0020_spec" ma:readOnly="fals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 renseigner"/>
                        <xsd:enumeration value="APCC"/>
                        <xsd:enumeration value="CBS"/>
                        <xsd:enumeration value="Exports à la demande"/>
                        <xsd:enumeration value="Exports réguliers"/>
                        <xsd:enumeration value="Exports hors réseaux"/>
                        <xsd:enumeration value="Guide Méthodo"/>
                        <xsd:enumeration value="Imports Sudoc"/>
                        <xsd:enumeration value="PSI"/>
                        <xsd:enumeration value="Scripts"/>
                        <xsd:enumeration value="Self Sudoc"/>
                        <xsd:enumeration value="Site Web"/>
                        <xsd:enumeration value="Supeb"/>
                        <xsd:enumeration value="Webstats"/>
                        <xsd:enumeration value="WinIBW"/>
                        <xsd:enumeration value="Z39-50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Nom_x0020_du_x0020_marché" ma:index="11" nillable="true" ma:displayName="Nom du marché" ma:default="A renseigner" ma:format="Dropdown" ma:hidden="true" ma:internalName="Nom_x0020_du_x0020_march_x00e9_" ma:readOnly="false">
      <xsd:simpleType>
        <xsd:restriction base="dms:Choice">
          <xsd:enumeration value="A renseigner"/>
          <xsd:enumeration value="CAIRN"/>
          <xsd:enumeration value="CAS"/>
          <xsd:enumeration value="Dalloz"/>
          <xsd:enumeration value="Doctrinal plus"/>
          <xsd:enumeration value="EBSCO - Business Source"/>
          <xsd:enumeration value="Elsevier-ScienceDirect"/>
          <xsd:enumeration value="JSTOR"/>
          <xsd:enumeration value="Lamyline"/>
          <xsd:enumeration value="Lexis-Nexis - Jurisclasseur"/>
          <xsd:enumeration value="Proquest - Chadwyck-Healey"/>
        </xsd:restriction>
      </xsd:simpleType>
    </xsd:element>
    <xsd:element name="Type_x0020_de_x0020_document_x0020_technique" ma:index="12" nillable="true" ma:displayName="Type de document technique" ma:default="A renseigner" ma:format="Dropdown" ma:hidden="true" ma:internalName="Type_x0020_de_x0020_document_x0020_technique" ma:readOnly="false">
      <xsd:simpleType>
        <xsd:restriction base="dms:Choice">
          <xsd:enumeration value="A renseigner"/>
          <xsd:enumeration value="Dossier de recette"/>
          <xsd:enumeration value="Fiche exploitation"/>
          <xsd:enumeration value="Fiche application"/>
          <xsd:enumeration value="Procédure"/>
          <xsd:enumeration value="Revue d'application"/>
        </xsd:restriction>
      </xsd:simpleType>
    </xsd:element>
    <xsd:element name="Type_x0020_Doc_x0020_PPT" ma:index="14" nillable="true" ma:displayName="Type Doc PPT" ma:default="Présentation" ma:format="Dropdown" ma:internalName="Type_x0020_Doc_x0020_PPT">
      <xsd:simpleType>
        <xsd:restriction base="dms:Choice">
          <xsd:enumeration value="Présentation"/>
          <xsd:enumeration value="Raconte-mois"/>
          <xsd:enumeration value="Formation interne"/>
          <xsd:enumeration value="Formation externe"/>
          <xsd:enumeration value="JABES"/>
          <xsd:enumeration value="JCR"/>
          <xsd:enumeration value="Autre"/>
        </xsd:restriction>
      </xsd:simpleType>
    </xsd:element>
    <xsd:element name="Nom_x0020_de_x0020_la_x0020_formation" ma:index="21" nillable="true" ma:displayName="Liste des formations" ma:default="A renseigner" ma:format="Dropdown" ma:hidden="true" ma:internalName="Nom_x0020_de_x0020_la_x0020_formation" ma:readOnly="false">
      <xsd:simpleType>
        <xsd:restriction base="dms:Choice">
          <xsd:enumeration value="A renseigner"/>
          <xsd:enumeration value="Calames"/>
          <xsd:enumeration value="Collègues"/>
          <xsd:enumeration value="Coordi"/>
          <xsd:enumeration value="Coraut"/>
          <xsd:enumeration value="Immersion"/>
          <xsd:enumeration value="INIT"/>
          <xsd:enumeration value="Moodle"/>
          <xsd:enumeration value="RespCR"/>
          <xsd:enumeration value="STAR"/>
          <xsd:enumeration value="SUPEB"/>
          <xsd:enumeration value="WebDewey"/>
          <xsd:enumeration value="Webstats"/>
          <xsd:enumeration value="WinIBW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6" nillable="true" ma:displayName="Date de création" ma:default="[today]" ma:description="Date à laquelle la ressource a été créée" ma:format="DateOnly" ma:internalName="_DCDateCreat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$ListId:Activites;" elementFormDefault="qualified">
    <xsd:import namespace="http://schemas.microsoft.com/office/2006/documentManagement/types"/>
    <xsd:import namespace="http://schemas.microsoft.com/office/infopath/2007/PartnerControls"/>
    <xsd:element name="Exaged_DocName" ma:index="20" nillable="true" ma:displayName="Nom du document" ma:hidden="true" ma:internalName="Exaged_Doc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Type de contenu"/>
        <xsd:element ref="dc:title" minOccurs="0" maxOccurs="1" ma:index="1" ma:displayName="Titre"/>
        <xsd:element ref="dc:subject" minOccurs="0" maxOccurs="1"/>
        <xsd:element ref="dc:description" minOccurs="0" maxOccurs="1" ma:index="7" ma:displayName="Commentaires"/>
        <xsd:element name="keywords" minOccurs="0" maxOccurs="1" type="xsd:string" ma:index="8" ma:displayName="Mots clé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9C4953-33EE-4410-BFBB-B38A63578B5F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9cb235b8-7541-4a6e-b886-1bf4192805bd"/>
    <ds:schemaRef ds:uri="http://schemas.microsoft.com/sharepoint/v3/fields"/>
    <ds:schemaRef ds:uri="$ListId:Activites;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E77B92-612E-42B4-BBC5-078B609556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A66635-1F6C-46BD-876F-ED3E94CA28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b235b8-7541-4a6e-b886-1bf4192805bd"/>
    <ds:schemaRef ds:uri="http://schemas.microsoft.com/sharepoint/v3/fields"/>
    <ds:schemaRef ds:uri="$ListId:Activites;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818</Words>
  <Application>Microsoft Office PowerPoint</Application>
  <PresentationFormat>Affichage à l'écran (4:3)</PresentationFormat>
  <Paragraphs>204</Paragraphs>
  <Slides>23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IdRef – Service of reference frames for Higher Education and Research</vt:lpstr>
      <vt:lpstr>Introduction</vt:lpstr>
      <vt:lpstr>Agenda</vt:lpstr>
      <vt:lpstr>Outline</vt:lpstr>
      <vt:lpstr>What we have </vt:lpstr>
      <vt:lpstr>What we want</vt:lpstr>
      <vt:lpstr>What we need</vt:lpstr>
      <vt:lpstr>Origins : the authority records of Sudoc</vt:lpstr>
      <vt:lpstr>The concept of authority record</vt:lpstr>
      <vt:lpstr>IdRef : visibility and re-use </vt:lpstr>
      <vt:lpstr>IdRef from ABES network…</vt:lpstr>
      <vt:lpstr>A complet service of frames</vt:lpstr>
      <vt:lpstr>… to national network</vt:lpstr>
      <vt:lpstr>Diapositive 14</vt:lpstr>
      <vt:lpstr>Into international landscape</vt:lpstr>
      <vt:lpstr>IdRef in Linked Web of Data</vt:lpstr>
      <vt:lpstr>linked data for real : identifier 026743434</vt:lpstr>
      <vt:lpstr>Diapositive 18</vt:lpstr>
      <vt:lpstr>Diapositive 19</vt:lpstr>
      <vt:lpstr>Diapositive 20</vt:lpstr>
      <vt:lpstr>What we have and what is needed</vt:lpstr>
      <vt:lpstr>What does IdRef need from here</vt:lpstr>
      <vt:lpstr>Diapositive 23</vt:lpstr>
    </vt:vector>
  </TitlesOfParts>
  <Company>pygmee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rafael martinez</dc:creator>
  <dc:description>modèle</dc:description>
  <cp:lastModifiedBy>mistral</cp:lastModifiedBy>
  <cp:revision>90</cp:revision>
  <dcterms:created xsi:type="dcterms:W3CDTF">2014-12-02T14:29:06Z</dcterms:created>
  <dcterms:modified xsi:type="dcterms:W3CDTF">2015-05-11T10:07:38Z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0x010100505AF35FDCA54D2FA379F261E520FD37003BA607584A07684089D0538041E41208040703003E8B0BFFA80B9642B17641A7329D0B8B</vt:lpwstr>
  </property>
  <property fmtid="{D5CDD505-2E9C-101B-9397-08002B2CF9AE}" pid="3" name="Type de document standard">
    <vt:lpwstr>A renseigner</vt:lpwstr>
  </property>
</Properties>
</file>