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8" r:id="rId2"/>
    <p:sldMasterId id="2147483670" r:id="rId3"/>
    <p:sldMasterId id="2147483678" r:id="rId4"/>
    <p:sldMasterId id="2147483680" r:id="rId5"/>
  </p:sld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  <p:sldId id="266" r:id="rId13"/>
    <p:sldId id="264" r:id="rId14"/>
    <p:sldId id="267" r:id="rId15"/>
    <p:sldId id="265" r:id="rId16"/>
    <p:sldId id="270" r:id="rId17"/>
    <p:sldId id="272" r:id="rId18"/>
    <p:sldId id="268" r:id="rId19"/>
    <p:sldId id="271" r:id="rId20"/>
  </p:sldIdLst>
  <p:sldSz cx="9144000" cy="6858000" type="screen4x3"/>
  <p:notesSz cx="6858000" cy="9144000"/>
  <p:defaultTextStyle>
    <a:defPPr>
      <a:defRPr lang="nl-NL"/>
    </a:defPPr>
    <a:lvl1pPr marL="0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7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1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2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6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9" algn="l" defTabSz="4571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794" autoAdjust="0"/>
  </p:normalViewPr>
  <p:slideViewPr>
    <p:cSldViewPr snapToGrid="0" snapToObjects="1">
      <p:cViewPr>
        <p:scale>
          <a:sx n="99" d="100"/>
          <a:sy n="99" d="100"/>
        </p:scale>
        <p:origin x="-1208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2891" y="1265214"/>
            <a:ext cx="3797338" cy="43017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83384" y="1265214"/>
            <a:ext cx="3797338" cy="43017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61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0" y="1265214"/>
            <a:ext cx="7847833" cy="4301725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96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2891" y="1265214"/>
            <a:ext cx="3797338" cy="632607"/>
          </a:xfrm>
        </p:spPr>
        <p:txBody>
          <a:bodyPr/>
          <a:lstStyle>
            <a:lvl1pPr marL="0" indent="0">
              <a:buNone/>
              <a:defRPr sz="18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2" indent="0">
              <a:buNone/>
              <a:defRPr sz="1600" b="1"/>
            </a:lvl4pPr>
            <a:lvl5pPr marL="1828350" indent="0">
              <a:buNone/>
              <a:defRPr sz="1600" b="1"/>
            </a:lvl5pPr>
            <a:lvl6pPr marL="2285438" indent="0">
              <a:buNone/>
              <a:defRPr sz="1600" b="1"/>
            </a:lvl6pPr>
            <a:lvl7pPr marL="2742525" indent="0">
              <a:buNone/>
              <a:defRPr sz="1600" b="1"/>
            </a:lvl7pPr>
            <a:lvl8pPr marL="3199612" indent="0">
              <a:buNone/>
              <a:defRPr sz="1600" b="1"/>
            </a:lvl8pPr>
            <a:lvl9pPr marL="3656699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7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2891" y="1897820"/>
            <a:ext cx="3797338" cy="36691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83384" y="1265214"/>
            <a:ext cx="3797338" cy="632607"/>
          </a:xfrm>
        </p:spPr>
        <p:txBody>
          <a:bodyPr/>
          <a:lstStyle>
            <a:lvl1pPr marL="0" indent="0">
              <a:buNone/>
              <a:defRPr sz="1800" b="1"/>
            </a:lvl1pPr>
            <a:lvl2pPr marL="457088" indent="0">
              <a:buNone/>
              <a:defRPr sz="2000" b="1"/>
            </a:lvl2pPr>
            <a:lvl3pPr marL="914174" indent="0">
              <a:buNone/>
              <a:defRPr sz="1800" b="1"/>
            </a:lvl3pPr>
            <a:lvl4pPr marL="1371262" indent="0">
              <a:buNone/>
              <a:defRPr sz="1600" b="1"/>
            </a:lvl4pPr>
            <a:lvl5pPr marL="1828350" indent="0">
              <a:buNone/>
              <a:defRPr sz="1600" b="1"/>
            </a:lvl5pPr>
            <a:lvl6pPr marL="2285438" indent="0">
              <a:buNone/>
              <a:defRPr sz="1600" b="1"/>
            </a:lvl6pPr>
            <a:lvl7pPr marL="2742525" indent="0">
              <a:buNone/>
              <a:defRPr sz="1600" b="1"/>
            </a:lvl7pPr>
            <a:lvl8pPr marL="3199612" indent="0">
              <a:buNone/>
              <a:defRPr sz="1600" b="1"/>
            </a:lvl8pPr>
            <a:lvl9pPr marL="3656699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83384" y="1897820"/>
            <a:ext cx="3797338" cy="36691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144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77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90509" y="389651"/>
            <a:ext cx="6289961" cy="4717471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088" indent="0">
              <a:buNone/>
              <a:defRPr sz="2800"/>
            </a:lvl2pPr>
            <a:lvl3pPr marL="914174" indent="0">
              <a:buNone/>
              <a:defRPr sz="2400"/>
            </a:lvl3pPr>
            <a:lvl4pPr marL="1371262" indent="0">
              <a:buNone/>
              <a:defRPr sz="2000"/>
            </a:lvl4pPr>
            <a:lvl5pPr marL="1828350" indent="0">
              <a:buNone/>
              <a:defRPr sz="2000"/>
            </a:lvl5pPr>
            <a:lvl6pPr marL="2285438" indent="0">
              <a:buNone/>
              <a:defRPr sz="2000"/>
            </a:lvl6pPr>
            <a:lvl7pPr marL="2742525" indent="0">
              <a:buNone/>
              <a:defRPr sz="2000"/>
            </a:lvl7pPr>
            <a:lvl8pPr marL="3199612" indent="0">
              <a:buNone/>
              <a:defRPr sz="2000"/>
            </a:lvl8pPr>
            <a:lvl9pPr marL="3656699" indent="0">
              <a:buNone/>
              <a:defRPr sz="2000"/>
            </a:lvl9pPr>
          </a:lstStyle>
          <a:p>
            <a:pPr lvl="0"/>
            <a:r>
              <a:rPr lang="nl-NL" noProof="0" smtClean="0"/>
              <a:t>Sleep de afbeelding naar de tijdelijke aanduiding of klik op het pictogram als u een afbeelding wilt toevoegen</a:t>
            </a:r>
            <a:endParaRPr lang="nl-NL" noProof="0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90509" y="5107124"/>
            <a:ext cx="6289961" cy="560045"/>
          </a:xfrm>
        </p:spPr>
        <p:txBody>
          <a:bodyPr/>
          <a:lstStyle>
            <a:lvl1pPr marL="0" indent="0" algn="ctr">
              <a:buNone/>
              <a:defRPr sz="1300"/>
            </a:lvl1pPr>
            <a:lvl2pPr marL="457088" indent="0">
              <a:buNone/>
              <a:defRPr sz="1200"/>
            </a:lvl2pPr>
            <a:lvl3pPr marL="914174" indent="0">
              <a:buNone/>
              <a:defRPr sz="1000"/>
            </a:lvl3pPr>
            <a:lvl4pPr marL="1371262" indent="0">
              <a:buNone/>
              <a:defRPr sz="900"/>
            </a:lvl4pPr>
            <a:lvl5pPr marL="1828350" indent="0">
              <a:buNone/>
              <a:defRPr sz="900"/>
            </a:lvl5pPr>
            <a:lvl6pPr marL="2285438" indent="0">
              <a:buNone/>
              <a:defRPr sz="900"/>
            </a:lvl6pPr>
            <a:lvl7pPr marL="2742525" indent="0">
              <a:buNone/>
              <a:defRPr sz="900"/>
            </a:lvl7pPr>
            <a:lvl8pPr marL="3199612" indent="0">
              <a:buNone/>
              <a:defRPr sz="900"/>
            </a:lvl8pPr>
            <a:lvl9pPr marL="3656699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581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pagina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106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483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0" y="1265214"/>
            <a:ext cx="7847833" cy="4301725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3D4C4E-47D6-904F-9B4F-32071435D556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D260291-B83C-F947-9611-8AEAF88B08A7}" type="datetime1">
              <a:rPr lang="nl-NL"/>
              <a:pPr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867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2890" y="1265213"/>
            <a:ext cx="3797338" cy="43017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83384" y="1265213"/>
            <a:ext cx="3797338" cy="43017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61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0" y="1265213"/>
            <a:ext cx="7847833" cy="4301725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96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2890" y="1265213"/>
            <a:ext cx="3797338" cy="632607"/>
          </a:xfrm>
        </p:spPr>
        <p:txBody>
          <a:bodyPr/>
          <a:lstStyle>
            <a:lvl1pPr marL="0" indent="0">
              <a:buNone/>
              <a:defRPr sz="1800" b="1"/>
            </a:lvl1pPr>
            <a:lvl2pPr marL="457144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1" indent="0">
              <a:buNone/>
              <a:defRPr sz="1600" b="1"/>
            </a:lvl4pPr>
            <a:lvl5pPr marL="1828575" indent="0">
              <a:buNone/>
              <a:defRPr sz="1600" b="1"/>
            </a:lvl5pPr>
            <a:lvl6pPr marL="2285719" indent="0">
              <a:buNone/>
              <a:defRPr sz="1600" b="1"/>
            </a:lvl6pPr>
            <a:lvl7pPr marL="2742862" indent="0">
              <a:buNone/>
              <a:defRPr sz="1600" b="1"/>
            </a:lvl7pPr>
            <a:lvl8pPr marL="3200006" indent="0">
              <a:buNone/>
              <a:defRPr sz="1600" b="1"/>
            </a:lvl8pPr>
            <a:lvl9pPr marL="3657149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7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2890" y="1897820"/>
            <a:ext cx="3797338" cy="36691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83384" y="1265213"/>
            <a:ext cx="3797338" cy="632607"/>
          </a:xfrm>
        </p:spPr>
        <p:txBody>
          <a:bodyPr/>
          <a:lstStyle>
            <a:lvl1pPr marL="0" indent="0">
              <a:buNone/>
              <a:defRPr sz="1800" b="1"/>
            </a:lvl1pPr>
            <a:lvl2pPr marL="457144" indent="0">
              <a:buNone/>
              <a:defRPr sz="2000" b="1"/>
            </a:lvl2pPr>
            <a:lvl3pPr marL="914287" indent="0">
              <a:buNone/>
              <a:defRPr sz="1800" b="1"/>
            </a:lvl3pPr>
            <a:lvl4pPr marL="1371431" indent="0">
              <a:buNone/>
              <a:defRPr sz="1600" b="1"/>
            </a:lvl4pPr>
            <a:lvl5pPr marL="1828575" indent="0">
              <a:buNone/>
              <a:defRPr sz="1600" b="1"/>
            </a:lvl5pPr>
            <a:lvl6pPr marL="2285719" indent="0">
              <a:buNone/>
              <a:defRPr sz="1600" b="1"/>
            </a:lvl6pPr>
            <a:lvl7pPr marL="2742862" indent="0">
              <a:buNone/>
              <a:defRPr sz="1600" b="1"/>
            </a:lvl7pPr>
            <a:lvl8pPr marL="3200006" indent="0">
              <a:buNone/>
              <a:defRPr sz="1600" b="1"/>
            </a:lvl8pPr>
            <a:lvl9pPr marL="3657149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83384" y="1897820"/>
            <a:ext cx="3797338" cy="366911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1440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77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90508" y="389651"/>
            <a:ext cx="6289961" cy="4717471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144" indent="0">
              <a:buNone/>
              <a:defRPr sz="2800"/>
            </a:lvl2pPr>
            <a:lvl3pPr marL="914287" indent="0">
              <a:buNone/>
              <a:defRPr sz="2400"/>
            </a:lvl3pPr>
            <a:lvl4pPr marL="1371431" indent="0">
              <a:buNone/>
              <a:defRPr sz="2000"/>
            </a:lvl4pPr>
            <a:lvl5pPr marL="1828575" indent="0">
              <a:buNone/>
              <a:defRPr sz="2000"/>
            </a:lvl5pPr>
            <a:lvl6pPr marL="2285719" indent="0">
              <a:buNone/>
              <a:defRPr sz="2000"/>
            </a:lvl6pPr>
            <a:lvl7pPr marL="2742862" indent="0">
              <a:buNone/>
              <a:defRPr sz="2000"/>
            </a:lvl7pPr>
            <a:lvl8pPr marL="3200006" indent="0">
              <a:buNone/>
              <a:defRPr sz="2000"/>
            </a:lvl8pPr>
            <a:lvl9pPr marL="3657149" indent="0">
              <a:buNone/>
              <a:defRPr sz="2000"/>
            </a:lvl9pPr>
          </a:lstStyle>
          <a:p>
            <a:pPr lvl="0"/>
            <a:r>
              <a:rPr lang="nl-NL" noProof="0" smtClean="0"/>
              <a:t>Sleep de afbeelding naar de tijdelijke aanduiding of klik op het pictogram als u een afbeelding wilt toevoegen</a:t>
            </a:r>
            <a:endParaRPr lang="nl-NL" noProof="0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90508" y="5107123"/>
            <a:ext cx="6289961" cy="560045"/>
          </a:xfrm>
        </p:spPr>
        <p:txBody>
          <a:bodyPr/>
          <a:lstStyle>
            <a:lvl1pPr marL="0" indent="0" algn="ctr">
              <a:buNone/>
              <a:defRPr sz="1300"/>
            </a:lvl1pPr>
            <a:lvl2pPr marL="457144" indent="0">
              <a:buNone/>
              <a:defRPr sz="1200"/>
            </a:lvl2pPr>
            <a:lvl3pPr marL="914287" indent="0">
              <a:buNone/>
              <a:defRPr sz="1000"/>
            </a:lvl3pPr>
            <a:lvl4pPr marL="1371431" indent="0">
              <a:buNone/>
              <a:defRPr sz="900"/>
            </a:lvl4pPr>
            <a:lvl5pPr marL="1828575" indent="0">
              <a:buNone/>
              <a:defRPr sz="900"/>
            </a:lvl5pPr>
            <a:lvl6pPr marL="2285719" indent="0">
              <a:buNone/>
              <a:defRPr sz="900"/>
            </a:lvl6pPr>
            <a:lvl7pPr marL="2742862" indent="0">
              <a:buNone/>
              <a:defRPr sz="900"/>
            </a:lvl7pPr>
            <a:lvl8pPr marL="3200006" indent="0">
              <a:buNone/>
              <a:defRPr sz="900"/>
            </a:lvl8pPr>
            <a:lvl9pPr marL="3657149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5814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pagina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1069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4830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0" y="1265214"/>
            <a:ext cx="7847833" cy="4301725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3D4C4E-47D6-904F-9B4F-32071435D556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D260291-B83C-F947-9611-8AEAF88B08A7}" type="datetime1">
              <a:rPr lang="nl-NL"/>
              <a:pPr/>
              <a:t>10-06-16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8672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0773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9708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531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1353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671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7830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9551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864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7733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422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105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theme" Target="../theme/theme3.xml"/><Relationship Id="rId9" Type="http://schemas.openxmlformats.org/officeDocument/2006/relationships/image" Target="../media/image1.jpe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5" tIns="25305" rIns="25305" bIns="25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3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5" tIns="25305" rIns="25305" bIns="25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70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57088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07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pic>
        <p:nvPicPr>
          <p:cNvPr id="1031" name="Afbeelding 9" descr="RU_E_RGB_2014_wit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913" y="6119309"/>
            <a:ext cx="2532991" cy="57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6393" rtl="0" eaLnBrk="1" fontAlgn="base" hangingPunct="1">
        <a:spcBef>
          <a:spcPct val="0"/>
        </a:spcBef>
        <a:spcAft>
          <a:spcPct val="0"/>
        </a:spcAft>
        <a:defRPr sz="2100" b="1" kern="1200">
          <a:solidFill>
            <a:srgbClr val="BE2E1A"/>
          </a:solidFill>
          <a:latin typeface="+mj-lt"/>
          <a:ea typeface="ＭＳ Ｐゴシック" charset="0"/>
          <a:cs typeface="+mj-cs"/>
        </a:defRPr>
      </a:lvl1pPr>
      <a:lvl2pPr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2pPr>
      <a:lvl3pPr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3pPr>
      <a:lvl4pPr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4pPr>
      <a:lvl5pPr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5pPr>
      <a:lvl6pPr marL="321372"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6pPr>
      <a:lvl7pPr marL="642744"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7pPr>
      <a:lvl8pPr marL="964116"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8pPr>
      <a:lvl9pPr marL="1285488" algn="l" defTabSz="456393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9pPr>
    </p:titleStyle>
    <p:bodyStyle>
      <a:lvl1pPr marL="252188" indent="-252188" algn="l" defTabSz="456393" rtl="0" eaLnBrk="1" fontAlgn="base" hangingPunct="1">
        <a:spcBef>
          <a:spcPct val="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05491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83344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62313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40166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3981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9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6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43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2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0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8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5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12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9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2" tIns="25302" rIns="25302" bIns="25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4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2" tIns="25302" rIns="25302" bIns="25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70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232A87E2-AB90-C14B-B087-6FE208C0BC8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57032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07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fld id="{463842DF-09A5-5A48-A8E5-14A9ED8C2B87}" type="datetime1">
              <a:rPr lang="nl-NL"/>
              <a:pPr/>
              <a:t>10-06-16</a:t>
            </a:fld>
            <a:endParaRPr lang="nl-NL"/>
          </a:p>
        </p:txBody>
      </p:sp>
      <p:pic>
        <p:nvPicPr>
          <p:cNvPr id="2055" name="Afbeelding 7" descr="RU_E_RGB_2014_wi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913" y="6119309"/>
            <a:ext cx="2532991" cy="57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456337" rtl="0" eaLnBrk="1" fontAlgn="base" hangingPunct="1">
        <a:spcBef>
          <a:spcPct val="0"/>
        </a:spcBef>
        <a:spcAft>
          <a:spcPct val="0"/>
        </a:spcAft>
        <a:defRPr sz="35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5pPr>
      <a:lvl6pPr marL="321332"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6pPr>
      <a:lvl7pPr marL="642665"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7pPr>
      <a:lvl8pPr marL="963997"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8pPr>
      <a:lvl9pPr marL="1285330" algn="l" defTabSz="456337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2157" indent="-252157" algn="l" defTabSz="456337" rtl="0" eaLnBrk="1" fontAlgn="base" hangingPunct="1">
        <a:spcBef>
          <a:spcPct val="0"/>
        </a:spcBef>
        <a:spcAft>
          <a:spcPct val="0"/>
        </a:spcAft>
        <a:buFont typeface="Arial" charset="0"/>
        <a:buChar char="•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505429" indent="-252157" algn="l" defTabSz="456337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783247" indent="-252157" algn="l" defTabSz="456337" rtl="0" eaLnBrk="1" fontAlgn="base" hangingPunct="1">
        <a:spcBef>
          <a:spcPct val="0"/>
        </a:spcBef>
        <a:spcAft>
          <a:spcPct val="0"/>
        </a:spcAft>
        <a:buFont typeface="Lucida Grande" charset="0"/>
        <a:buChar char="–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062182" indent="-252157" algn="l" defTabSz="456337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1340001" indent="-252157" algn="l" defTabSz="456337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513671" indent="-228516" algn="l" defTabSz="45703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03" indent="-228516" algn="l" defTabSz="45703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4" indent="-228516" algn="l" defTabSz="45703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65" indent="-228516" algn="l" defTabSz="45703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5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6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7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8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9" algn="l" defTabSz="4570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8" tIns="25308" rIns="25308" bIns="25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2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8" tIns="25308" rIns="25308" bIns="25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69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57144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nl-NL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07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pic>
        <p:nvPicPr>
          <p:cNvPr id="1031" name="Afbeelding 9" descr="RU_E_RGB_2014_wit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913" y="6119309"/>
            <a:ext cx="2532991" cy="57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6449" rtl="0" eaLnBrk="1" fontAlgn="base" hangingPunct="1">
        <a:spcBef>
          <a:spcPct val="0"/>
        </a:spcBef>
        <a:spcAft>
          <a:spcPct val="0"/>
        </a:spcAft>
        <a:defRPr sz="2100" b="1" kern="1200">
          <a:solidFill>
            <a:srgbClr val="BE2E1A"/>
          </a:solidFill>
          <a:latin typeface="+mj-lt"/>
          <a:ea typeface="ＭＳ Ｐゴシック" charset="0"/>
          <a:cs typeface="+mj-cs"/>
        </a:defRPr>
      </a:lvl1pPr>
      <a:lvl2pPr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2pPr>
      <a:lvl3pPr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3pPr>
      <a:lvl4pPr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4pPr>
      <a:lvl5pPr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5pPr>
      <a:lvl6pPr marL="321412"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6pPr>
      <a:lvl7pPr marL="642823"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7pPr>
      <a:lvl8pPr marL="964235"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8pPr>
      <a:lvl9pPr marL="1285646" algn="l" defTabSz="456449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E2E1A"/>
          </a:solidFill>
          <a:latin typeface="Arial" charset="0"/>
          <a:ea typeface="ＭＳ Ｐゴシック" charset="0"/>
        </a:defRPr>
      </a:lvl9pPr>
    </p:titleStyle>
    <p:bodyStyle>
      <a:lvl1pPr marL="252219" indent="-252219" algn="l" defTabSz="456449" rtl="0" eaLnBrk="1" fontAlgn="base" hangingPunct="1">
        <a:spcBef>
          <a:spcPct val="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05554" indent="-252219" algn="l" defTabSz="456449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783441" indent="-252219" algn="l" defTabSz="456449" rtl="0" eaLnBrk="1" fontAlgn="base" hangingPunct="1">
        <a:spcBef>
          <a:spcPct val="0"/>
        </a:spcBef>
        <a:spcAft>
          <a:spcPct val="0"/>
        </a:spcAft>
        <a:buFont typeface="Lucida Grande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62444" indent="-252219" algn="l" defTabSz="456449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40331" indent="-252219" algn="l" defTabSz="456449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291" indent="-228572" algn="l" defTabSz="4571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4" indent="-228572" algn="l" defTabSz="4571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8" indent="-228572" algn="l" defTabSz="4571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1" indent="-228572" algn="l" defTabSz="45714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4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7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1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5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9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2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6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9" algn="l" defTabSz="457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5" tIns="25305" rIns="25305" bIns="25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3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5305" tIns="25305" rIns="25305" bIns="25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70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232A87E2-AB90-C14B-B087-6FE208C0BC8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57088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07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fld id="{463842DF-09A5-5A48-A8E5-14A9ED8C2B87}" type="datetime1">
              <a:rPr lang="nl-NL"/>
              <a:pPr/>
              <a:t>10-06-16</a:t>
            </a:fld>
            <a:endParaRPr lang="nl-NL"/>
          </a:p>
        </p:txBody>
      </p:sp>
      <p:pic>
        <p:nvPicPr>
          <p:cNvPr id="2055" name="Afbeelding 7" descr="RU_E_RGB_2014_wi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913" y="6119309"/>
            <a:ext cx="2532991" cy="57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456393" rtl="0" eaLnBrk="1" fontAlgn="base" hangingPunct="1">
        <a:spcBef>
          <a:spcPct val="0"/>
        </a:spcBef>
        <a:spcAft>
          <a:spcPct val="0"/>
        </a:spcAft>
        <a:defRPr sz="35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5pPr>
      <a:lvl6pPr marL="321372"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6pPr>
      <a:lvl7pPr marL="642744"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7pPr>
      <a:lvl8pPr marL="964116"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8pPr>
      <a:lvl9pPr marL="1285488" algn="l" defTabSz="456393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2188" indent="-252188" algn="l" defTabSz="456393" rtl="0" eaLnBrk="1" fontAlgn="base" hangingPunct="1">
        <a:spcBef>
          <a:spcPct val="0"/>
        </a:spcBef>
        <a:spcAft>
          <a:spcPct val="0"/>
        </a:spcAft>
        <a:buFont typeface="Arial" charset="0"/>
        <a:buChar char="•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505491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800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783344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–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062313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1340166" indent="-252188" algn="l" defTabSz="456393" rtl="0" eaLnBrk="1" fontAlgn="base" hangingPunct="1">
        <a:spcBef>
          <a:spcPct val="0"/>
        </a:spcBef>
        <a:spcAft>
          <a:spcPct val="0"/>
        </a:spcAft>
        <a:buFont typeface="Lucida Grande" charset="0"/>
        <a:buChar char="-"/>
        <a:defRPr sz="1500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513981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69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56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43" indent="-228544" algn="l" defTabSz="45708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8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4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62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50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38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25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12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99" algn="l" defTabSz="4570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62F1-4668-7A40-9488-E80FD0CC565F}" type="datetimeFigureOut">
              <a:rPr lang="nl-NL" smtClean="0"/>
              <a:t>10-06-16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2083E-5878-274D-A414-E75F017D44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27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1077"/>
            <a:ext cx="7772400" cy="3006741"/>
          </a:xfrm>
        </p:spPr>
        <p:txBody>
          <a:bodyPr>
            <a:normAutofit/>
          </a:bodyPr>
          <a:lstStyle/>
          <a:p>
            <a:r>
              <a:rPr lang="en-US" sz="3200" noProof="1">
                <a:solidFill>
                  <a:schemeClr val="accent5">
                    <a:lumMod val="75000"/>
                  </a:schemeClr>
                </a:solidFill>
              </a:rPr>
              <a:t>The important role of CRIS’s for registration and archiving of research data </a:t>
            </a:r>
            <a:br>
              <a:rPr lang="en-US" sz="3200" noProof="1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200" noProof="1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200" noProof="1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200" noProof="1">
                <a:solidFill>
                  <a:schemeClr val="accent5">
                    <a:lumMod val="75000"/>
                  </a:schemeClr>
                </a:solidFill>
              </a:rPr>
              <a:t>Case study: Radboud University (NL) in cooperation with the DANS EASY archive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4067408"/>
            <a:ext cx="7772400" cy="215610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AU" sz="2900" b="1" dirty="0" err="1" smtClean="0">
                <a:solidFill>
                  <a:srgbClr val="31859C"/>
                </a:solidFill>
              </a:rPr>
              <a:t>Eurocris</a:t>
            </a:r>
            <a:r>
              <a:rPr lang="en-AU" sz="2900" b="1" dirty="0" smtClean="0">
                <a:solidFill>
                  <a:srgbClr val="31859C"/>
                </a:solidFill>
              </a:rPr>
              <a:t> 2016 conference</a:t>
            </a:r>
          </a:p>
          <a:p>
            <a:pPr algn="l"/>
            <a:r>
              <a:rPr lang="en-AU" sz="2200" b="1" dirty="0" smtClean="0">
                <a:solidFill>
                  <a:schemeClr val="tx1"/>
                </a:solidFill>
              </a:rPr>
              <a:t>Presenter</a:t>
            </a:r>
            <a:r>
              <a:rPr lang="en-AU" sz="2200" dirty="0">
                <a:solidFill>
                  <a:schemeClr val="tx1"/>
                </a:solidFill>
              </a:rPr>
              <a:t>: Mijke Jetten, Radboud University, </a:t>
            </a:r>
          </a:p>
          <a:p>
            <a:pPr algn="l"/>
            <a:r>
              <a:rPr lang="en-AU" sz="2200" dirty="0">
                <a:solidFill>
                  <a:schemeClr val="tx1"/>
                </a:solidFill>
              </a:rPr>
              <a:t>the Netherlands</a:t>
            </a:r>
          </a:p>
          <a:p>
            <a:pPr algn="l"/>
            <a:r>
              <a:rPr lang="en-AU" sz="2200" b="1" dirty="0" smtClean="0">
                <a:solidFill>
                  <a:schemeClr val="tx1"/>
                </a:solidFill>
              </a:rPr>
              <a:t>Co</a:t>
            </a:r>
            <a:r>
              <a:rPr lang="en-AU" sz="2200" b="1" dirty="0">
                <a:solidFill>
                  <a:schemeClr val="tx1"/>
                </a:solidFill>
              </a:rPr>
              <a:t>-authors</a:t>
            </a:r>
            <a:r>
              <a:rPr lang="en-AU" sz="2200" dirty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en-AU" sz="2200" i="1" dirty="0">
                <a:solidFill>
                  <a:schemeClr val="tx1"/>
                </a:solidFill>
              </a:rPr>
              <a:t>Radboud University</a:t>
            </a:r>
            <a:r>
              <a:rPr lang="en-AU" sz="2200" dirty="0">
                <a:solidFill>
                  <a:schemeClr val="tx1"/>
                </a:solidFill>
              </a:rPr>
              <a:t>: Ed Simons, </a:t>
            </a:r>
            <a:r>
              <a:rPr lang="en-AU" sz="2200" dirty="0" err="1">
                <a:solidFill>
                  <a:schemeClr val="tx1"/>
                </a:solidFill>
              </a:rPr>
              <a:t>Maaike</a:t>
            </a:r>
            <a:r>
              <a:rPr lang="en-AU" sz="2200" dirty="0">
                <a:solidFill>
                  <a:schemeClr val="tx1"/>
                </a:solidFill>
              </a:rPr>
              <a:t> </a:t>
            </a:r>
            <a:r>
              <a:rPr lang="en-AU" sz="2200" dirty="0" err="1">
                <a:solidFill>
                  <a:schemeClr val="tx1"/>
                </a:solidFill>
              </a:rPr>
              <a:t>Messelink</a:t>
            </a:r>
            <a:r>
              <a:rPr lang="en-AU" sz="2200" dirty="0">
                <a:solidFill>
                  <a:schemeClr val="tx1"/>
                </a:solidFill>
              </a:rPr>
              <a:t>, </a:t>
            </a:r>
            <a:endParaRPr lang="en-AU" sz="2200" dirty="0" smtClean="0">
              <a:solidFill>
                <a:schemeClr val="tx1"/>
              </a:solidFill>
            </a:endParaRPr>
          </a:p>
          <a:p>
            <a:pPr algn="l"/>
            <a:r>
              <a:rPr lang="en-AU" sz="2200" dirty="0" smtClean="0">
                <a:solidFill>
                  <a:schemeClr val="tx1"/>
                </a:solidFill>
              </a:rPr>
              <a:t>Hans </a:t>
            </a:r>
            <a:r>
              <a:rPr lang="en-AU" sz="2200" dirty="0" err="1">
                <a:solidFill>
                  <a:schemeClr val="tx1"/>
                </a:solidFill>
              </a:rPr>
              <a:t>Schoonbrood</a:t>
            </a:r>
            <a:endParaRPr lang="en-AU" sz="2200" dirty="0">
              <a:solidFill>
                <a:schemeClr val="tx1"/>
              </a:solidFill>
            </a:endParaRPr>
          </a:p>
          <a:p>
            <a:pPr algn="l"/>
            <a:r>
              <a:rPr lang="en-AU" sz="2200" i="1" dirty="0">
                <a:solidFill>
                  <a:srgbClr val="000000"/>
                </a:solidFill>
              </a:rPr>
              <a:t>DANS</a:t>
            </a:r>
            <a:r>
              <a:rPr lang="en-AU" sz="2200" dirty="0">
                <a:solidFill>
                  <a:schemeClr val="tx1"/>
                </a:solidFill>
              </a:rPr>
              <a:t>: </a:t>
            </a:r>
            <a:r>
              <a:rPr lang="en-AU" sz="2200" dirty="0" err="1">
                <a:solidFill>
                  <a:schemeClr val="tx1"/>
                </a:solidFill>
              </a:rPr>
              <a:t>Marnix</a:t>
            </a:r>
            <a:r>
              <a:rPr lang="en-AU" sz="2200" dirty="0">
                <a:solidFill>
                  <a:schemeClr val="tx1"/>
                </a:solidFill>
              </a:rPr>
              <a:t> van </a:t>
            </a:r>
            <a:r>
              <a:rPr lang="en-AU" sz="2200" dirty="0" err="1">
                <a:solidFill>
                  <a:schemeClr val="tx1"/>
                </a:solidFill>
              </a:rPr>
              <a:t>Berchum</a:t>
            </a:r>
            <a:r>
              <a:rPr lang="en-AU" sz="2200" dirty="0">
                <a:solidFill>
                  <a:schemeClr val="tx1"/>
                </a:solidFill>
              </a:rPr>
              <a:t>, Marion Wittenberg</a:t>
            </a:r>
          </a:p>
        </p:txBody>
      </p:sp>
      <p:pic>
        <p:nvPicPr>
          <p:cNvPr id="4" name="Afbeelding 3" descr="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405" y="3683513"/>
            <a:ext cx="2540000" cy="2540000"/>
          </a:xfrm>
          <a:prstGeom prst="rect">
            <a:avLst/>
          </a:prstGeom>
        </p:spPr>
      </p:pic>
      <p:pic>
        <p:nvPicPr>
          <p:cNvPr id="7" name="Afbeelding 6" descr="inde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223513"/>
            <a:ext cx="1225348" cy="464555"/>
          </a:xfrm>
          <a:prstGeom prst="rect">
            <a:avLst/>
          </a:prstGeom>
        </p:spPr>
      </p:pic>
      <p:pic>
        <p:nvPicPr>
          <p:cNvPr id="8" name="Afbeelding 7" descr="a4-pms-e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405" y="6249886"/>
            <a:ext cx="2540000" cy="5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35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profiel kle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95" y="1417638"/>
            <a:ext cx="4158082" cy="39023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31859C"/>
                </a:solidFill>
              </a:rPr>
              <a:t>Registering &amp; archiving data </a:t>
            </a:r>
            <a:br>
              <a:rPr lang="en-AU" sz="4000" dirty="0">
                <a:solidFill>
                  <a:srgbClr val="31859C"/>
                </a:solidFill>
              </a:rPr>
            </a:br>
            <a:r>
              <a:rPr lang="en-AU" sz="4000" dirty="0">
                <a:solidFill>
                  <a:srgbClr val="31859C"/>
                </a:solidFill>
              </a:rPr>
              <a:t>as key condition to open science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969005" y="5228239"/>
            <a:ext cx="5717795" cy="10390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31859C"/>
                </a:solidFill>
              </a:rPr>
              <a:t>FAIR data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</a:rPr>
              <a:t>Findable, accessible, interoperable and reusable</a:t>
            </a:r>
          </a:p>
        </p:txBody>
      </p:sp>
      <p:pic>
        <p:nvPicPr>
          <p:cNvPr id="7" name="Afbeelding 6" descr="Joyc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61" y="3774472"/>
            <a:ext cx="2119553" cy="2815201"/>
          </a:xfrm>
          <a:prstGeom prst="rect">
            <a:avLst/>
          </a:prstGeom>
        </p:spPr>
      </p:pic>
      <p:pic>
        <p:nvPicPr>
          <p:cNvPr id="4" name="Afbeelding 3" descr="ris klei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76" y="2344298"/>
            <a:ext cx="3835554" cy="314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81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kiKB8A4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39" y="1417638"/>
            <a:ext cx="4657716" cy="465771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6000" dirty="0">
                <a:solidFill>
                  <a:srgbClr val="31859C"/>
                </a:solidFill>
              </a:rPr>
              <a:t>To be honest …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3599" y="2615052"/>
            <a:ext cx="5682023" cy="36188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AU" sz="4600" dirty="0" smtClean="0">
                <a:solidFill>
                  <a:srgbClr val="000000"/>
                </a:solidFill>
              </a:rPr>
              <a:t>Data preservation hasn't </a:t>
            </a:r>
            <a:r>
              <a:rPr lang="en-AU" sz="4600" dirty="0">
                <a:solidFill>
                  <a:srgbClr val="000000"/>
                </a:solidFill>
              </a:rPr>
              <a:t>been very user-friendly</a:t>
            </a:r>
          </a:p>
          <a:p>
            <a:pPr marL="0" indent="0">
              <a:buNone/>
            </a:pPr>
            <a:endParaRPr lang="en-AU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AU" dirty="0" smtClean="0">
                <a:solidFill>
                  <a:srgbClr val="000000"/>
                </a:solidFill>
              </a:rPr>
              <a:t>“</a:t>
            </a:r>
            <a:r>
              <a:rPr lang="en-AU" i="1" dirty="0" smtClean="0">
                <a:solidFill>
                  <a:srgbClr val="000000"/>
                </a:solidFill>
              </a:rPr>
              <a:t>Don’t make us use yet another system</a:t>
            </a:r>
            <a:r>
              <a:rPr lang="en-AU" dirty="0" smtClean="0">
                <a:solidFill>
                  <a:srgbClr val="000000"/>
                </a:solidFill>
              </a:rPr>
              <a:t>” </a:t>
            </a:r>
          </a:p>
          <a:p>
            <a:pPr marL="0" indent="0">
              <a:buNone/>
            </a:pPr>
            <a:endParaRPr lang="en-AU" sz="11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AU" dirty="0" smtClean="0">
                <a:solidFill>
                  <a:srgbClr val="000000"/>
                </a:solidFill>
              </a:rPr>
              <a:t>“</a:t>
            </a:r>
            <a:r>
              <a:rPr lang="en-AU" i="1" dirty="0" smtClean="0">
                <a:solidFill>
                  <a:srgbClr val="000000"/>
                </a:solidFill>
              </a:rPr>
              <a:t>This is again just administrative overhead</a:t>
            </a:r>
            <a:r>
              <a:rPr lang="en-AU" dirty="0" smtClean="0">
                <a:solidFill>
                  <a:srgbClr val="000000"/>
                </a:solidFill>
              </a:rPr>
              <a:t>” </a:t>
            </a:r>
          </a:p>
          <a:p>
            <a:pPr marL="0" indent="0">
              <a:buNone/>
            </a:pPr>
            <a:endParaRPr lang="en-AU" sz="11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AU" dirty="0" smtClean="0">
                <a:solidFill>
                  <a:srgbClr val="000000"/>
                </a:solidFill>
              </a:rPr>
              <a:t>“</a:t>
            </a:r>
            <a:r>
              <a:rPr lang="en-AU" i="1" dirty="0" smtClean="0">
                <a:solidFill>
                  <a:srgbClr val="000000"/>
                </a:solidFill>
              </a:rPr>
              <a:t>Surprisingly, data set registration and archiving is often looked upon as separate reality, without linking to publications and institutions</a:t>
            </a:r>
            <a:r>
              <a:rPr lang="en-AU" dirty="0" smtClean="0">
                <a:solidFill>
                  <a:srgbClr val="000000"/>
                </a:solidFill>
              </a:rPr>
              <a:t>”</a:t>
            </a:r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118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61" y="3859946"/>
            <a:ext cx="3772493" cy="282572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6000" dirty="0">
                <a:solidFill>
                  <a:schemeClr val="accent5">
                    <a:lumMod val="75000"/>
                  </a:schemeClr>
                </a:solidFill>
              </a:rPr>
              <a:t>What about an alternative?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2775" y="1854992"/>
            <a:ext cx="8037339" cy="2370352"/>
          </a:xfrm>
        </p:spPr>
        <p:txBody>
          <a:bodyPr>
            <a:normAutofit/>
          </a:bodyPr>
          <a:lstStyle/>
          <a:p>
            <a:r>
              <a:rPr lang="en-AU" sz="2400" dirty="0">
                <a:solidFill>
                  <a:srgbClr val="000000"/>
                </a:solidFill>
              </a:rPr>
              <a:t>An integrated, user-friendly interface</a:t>
            </a:r>
          </a:p>
          <a:p>
            <a:r>
              <a:rPr lang="en-AU" sz="2400" dirty="0">
                <a:solidFill>
                  <a:srgbClr val="000000"/>
                </a:solidFill>
              </a:rPr>
              <a:t>Including support services</a:t>
            </a:r>
          </a:p>
          <a:p>
            <a:r>
              <a:rPr lang="en-AU" sz="2400" dirty="0">
                <a:solidFill>
                  <a:srgbClr val="000000"/>
                </a:solidFill>
              </a:rPr>
              <a:t>Registering and uploading publications and data sets at once</a:t>
            </a:r>
          </a:p>
          <a:p>
            <a:r>
              <a:rPr lang="en-AU" sz="2400" dirty="0">
                <a:solidFill>
                  <a:srgbClr val="000000"/>
                </a:solidFill>
              </a:rPr>
              <a:t>Quality check and a straightforward ownership policies</a:t>
            </a:r>
          </a:p>
          <a:p>
            <a:r>
              <a:rPr lang="en-AU" sz="2400" dirty="0">
                <a:solidFill>
                  <a:srgbClr val="000000"/>
                </a:solidFill>
              </a:rPr>
              <a:t>Overview of archived data</a:t>
            </a:r>
          </a:p>
        </p:txBody>
      </p:sp>
      <p:sp>
        <p:nvSpPr>
          <p:cNvPr id="7" name="Rechthoek 6"/>
          <p:cNvSpPr/>
          <p:nvPr/>
        </p:nvSpPr>
        <p:spPr>
          <a:xfrm>
            <a:off x="242774" y="4940258"/>
            <a:ext cx="4893386" cy="208259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r>
              <a:rPr lang="nl-NL" sz="3200" dirty="0">
                <a:solidFill>
                  <a:schemeClr val="accent5">
                    <a:lumMod val="75000"/>
                  </a:schemeClr>
                </a:solidFill>
              </a:rPr>
              <a:t>CASE STUDY: </a:t>
            </a:r>
            <a:r>
              <a:rPr lang="nl-NL" sz="3200" dirty="0">
                <a:solidFill>
                  <a:srgbClr val="000000"/>
                </a:solidFill>
              </a:rPr>
              <a:t>Research Data Services project (RDS) @</a:t>
            </a:r>
          </a:p>
          <a:p>
            <a:r>
              <a:rPr lang="nl-NL" sz="3200" dirty="0">
                <a:solidFill>
                  <a:srgbClr val="000000"/>
                </a:solidFill>
              </a:rPr>
              <a:t>Radboud University (NL)</a:t>
            </a:r>
          </a:p>
        </p:txBody>
      </p:sp>
    </p:spTree>
    <p:extLst>
      <p:ext uri="{BB962C8B-B14F-4D97-AF65-F5344CB8AC3E}">
        <p14:creationId xmlns:p14="http://schemas.microsoft.com/office/powerpoint/2010/main" val="473703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6000" dirty="0">
                <a:solidFill>
                  <a:schemeClr val="accent5">
                    <a:lumMod val="75000"/>
                  </a:schemeClr>
                </a:solidFill>
              </a:rPr>
              <a:t>CRIS as central system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0400" y="2736203"/>
            <a:ext cx="8705980" cy="436492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RDS-project, </a:t>
            </a:r>
          </a:p>
          <a:p>
            <a:r>
              <a:rPr lang="en-US" sz="3200" dirty="0">
                <a:solidFill>
                  <a:srgbClr val="000000"/>
                </a:solidFill>
              </a:rPr>
              <a:t>@ Radboud </a:t>
            </a:r>
          </a:p>
          <a:p>
            <a:r>
              <a:rPr lang="en-US" sz="3200" dirty="0">
                <a:solidFill>
                  <a:srgbClr val="000000"/>
                </a:solidFill>
              </a:rPr>
              <a:t>University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marL="285715" indent="-28571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Long tail data</a:t>
            </a:r>
          </a:p>
          <a:p>
            <a:pPr marL="285715" indent="-28571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Reusing existing information</a:t>
            </a:r>
          </a:p>
          <a:p>
            <a:pPr marL="285715" indent="-28571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Future proof, i.e. in line with international developments</a:t>
            </a:r>
          </a:p>
          <a:p>
            <a:pPr marL="285715" indent="-28571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Optimal fit in existing infrastructures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858" indent="-342858">
              <a:buFont typeface="Wingdings" charset="0"/>
              <a:buChar char="à"/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sym typeface="Wingdings"/>
              </a:rPr>
              <a:t>Decision: as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CRIS has been the primary source for research information for years, let’s adjust it to archiving and registering datasets as well.</a:t>
            </a:r>
          </a:p>
        </p:txBody>
      </p:sp>
      <p:pic>
        <p:nvPicPr>
          <p:cNvPr id="7" name="Afbeelding 6" descr="CR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837" y="1296692"/>
            <a:ext cx="6405145" cy="358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09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RIS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026" y="1261744"/>
            <a:ext cx="3106882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6000" dirty="0">
                <a:solidFill>
                  <a:schemeClr val="accent5">
                    <a:lumMod val="75000"/>
                  </a:schemeClr>
                </a:solidFill>
              </a:rPr>
              <a:t>RIS interface</a:t>
            </a:r>
          </a:p>
        </p:txBody>
      </p:sp>
      <p:pic>
        <p:nvPicPr>
          <p:cNvPr id="8" name="Afbeelding 7" descr="RIS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560" y="1684195"/>
            <a:ext cx="4312546" cy="6858000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57201" y="1502688"/>
            <a:ext cx="3441946" cy="4801305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dirty="0" smtClean="0">
                <a:solidFill>
                  <a:srgbClr val="31859C"/>
                </a:solidFill>
              </a:rPr>
              <a:t>Action plan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Within the CRIS (Metis)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Stepwise and iterative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Pilot groups from various</a:t>
            </a:r>
          </a:p>
          <a:p>
            <a:pPr>
              <a:tabLst>
                <a:tab pos="271430" algn="l"/>
              </a:tabLst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 smtClean="0">
                <a:solidFill>
                  <a:srgbClr val="000000"/>
                </a:solidFill>
              </a:rPr>
              <a:t>disciplines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rgbClr val="31859C"/>
                </a:solidFill>
              </a:rPr>
              <a:t>Features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Online form for researcher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Institutional login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Registering </a:t>
            </a:r>
            <a:r>
              <a:rPr lang="en-US" dirty="0" smtClean="0">
                <a:solidFill>
                  <a:srgbClr val="000000"/>
                </a:solidFill>
              </a:rPr>
              <a:t>metadata (</a:t>
            </a: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atacite)</a:t>
            </a:r>
            <a:endParaRPr lang="en-US" dirty="0" smtClean="0">
              <a:solidFill>
                <a:srgbClr val="000000"/>
              </a:solidFill>
            </a:endParaRP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Uploading data files</a:t>
            </a:r>
          </a:p>
          <a:p>
            <a:pPr marL="285715" indent="-285715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Linking data set to </a:t>
            </a:r>
            <a:r>
              <a:rPr lang="en-US" dirty="0" smtClean="0">
                <a:solidFill>
                  <a:srgbClr val="000000"/>
                </a:solidFill>
              </a:rPr>
              <a:t>publications</a:t>
            </a:r>
            <a:endParaRPr lang="en-US" dirty="0" smtClean="0">
              <a:solidFill>
                <a:srgbClr val="000000"/>
              </a:solidFill>
            </a:endParaRPr>
          </a:p>
          <a:p>
            <a:pPr marL="285715" indent="-285715">
              <a:buFont typeface="Arial"/>
              <a:buChar char="•"/>
              <a:tabLst>
                <a:tab pos="268255" algn="l"/>
              </a:tabLst>
            </a:pP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tabLst>
                <a:tab pos="0" algn="l"/>
              </a:tabLst>
            </a:pPr>
            <a:r>
              <a:rPr lang="en-US" dirty="0" smtClean="0">
                <a:solidFill>
                  <a:srgbClr val="31859C"/>
                </a:solidFill>
              </a:rPr>
              <a:t>Partner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15" indent="-285715">
              <a:buFont typeface="Arial"/>
              <a:buChar char="•"/>
              <a:tabLst>
                <a:tab pos="0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Not an </a:t>
            </a:r>
            <a:r>
              <a:rPr lang="en-US" dirty="0" smtClean="0">
                <a:solidFill>
                  <a:srgbClr val="000000"/>
                </a:solidFill>
              </a:rPr>
              <a:t>own data repository</a:t>
            </a:r>
          </a:p>
          <a:p>
            <a:pPr marL="285715" indent="-285715">
              <a:buFont typeface="Arial"/>
              <a:buChar char="•"/>
              <a:tabLst>
                <a:tab pos="0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Dutch national data archive </a:t>
            </a:r>
          </a:p>
          <a:p>
            <a:pPr>
              <a:tabLst>
                <a:tab pos="0" algn="l"/>
                <a:tab pos="271430" algn="l"/>
              </a:tabLst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 smtClean="0">
                <a:solidFill>
                  <a:srgbClr val="000000"/>
                </a:solidFill>
              </a:rPr>
              <a:t>DANS EASY</a:t>
            </a:r>
          </a:p>
        </p:txBody>
      </p:sp>
    </p:spTree>
    <p:extLst>
      <p:ext uri="{BB962C8B-B14F-4D97-AF65-F5344CB8AC3E}">
        <p14:creationId xmlns:p14="http://schemas.microsoft.com/office/powerpoint/2010/main" val="3880050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6000" dirty="0">
                <a:solidFill>
                  <a:srgbClr val="31859C"/>
                </a:solidFill>
              </a:rPr>
              <a:t>Technical solution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49450"/>
          </a:xfrm>
        </p:spPr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</a:rPr>
              <a:t>Java based application (Metis), with an underlying relational database management </a:t>
            </a:r>
            <a:r>
              <a:rPr lang="en-AU" sz="2400" dirty="0" smtClean="0">
                <a:solidFill>
                  <a:srgbClr val="000000"/>
                </a:solidFill>
              </a:rPr>
              <a:t>system </a:t>
            </a:r>
            <a:r>
              <a:rPr lang="en-AU" sz="2400" dirty="0">
                <a:solidFill>
                  <a:srgbClr val="000000"/>
                </a:solidFill>
              </a:rPr>
              <a:t>(Oracle), using tools like Bootstrap, </a:t>
            </a:r>
            <a:r>
              <a:rPr lang="en-AU" sz="2400" dirty="0" err="1">
                <a:solidFill>
                  <a:srgbClr val="000000"/>
                </a:solidFill>
              </a:rPr>
              <a:t>iBATIS</a:t>
            </a:r>
            <a:r>
              <a:rPr lang="en-AU" sz="2400" dirty="0">
                <a:solidFill>
                  <a:srgbClr val="000000"/>
                </a:solidFill>
              </a:rPr>
              <a:t> and </a:t>
            </a:r>
            <a:r>
              <a:rPr lang="en-AU" sz="2400" dirty="0" err="1" smtClean="0">
                <a:solidFill>
                  <a:srgbClr val="000000"/>
                </a:solidFill>
              </a:rPr>
              <a:t>JQuery</a:t>
            </a:r>
            <a:r>
              <a:rPr lang="en-AU" sz="2400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en-AU" sz="1200" dirty="0">
              <a:solidFill>
                <a:srgbClr val="000000"/>
              </a:solidFill>
            </a:endParaRPr>
          </a:p>
          <a:p>
            <a:r>
              <a:rPr lang="en-AU" sz="2400" dirty="0">
                <a:solidFill>
                  <a:srgbClr val="000000"/>
                </a:solidFill>
              </a:rPr>
              <a:t>Interface with </a:t>
            </a:r>
            <a:r>
              <a:rPr lang="en-AU" sz="2400" dirty="0" smtClean="0">
                <a:solidFill>
                  <a:srgbClr val="000000"/>
                </a:solidFill>
              </a:rPr>
              <a:t>(local) </a:t>
            </a:r>
            <a:r>
              <a:rPr lang="en-AU" sz="2400" dirty="0">
                <a:solidFill>
                  <a:srgbClr val="000000"/>
                </a:solidFill>
              </a:rPr>
              <a:t>systems, such as the publication </a:t>
            </a:r>
            <a:r>
              <a:rPr lang="en-AU" sz="2400" dirty="0" smtClean="0">
                <a:solidFill>
                  <a:srgbClr val="000000"/>
                </a:solidFill>
              </a:rPr>
              <a:t>repository (</a:t>
            </a:r>
            <a:r>
              <a:rPr lang="en-AU" sz="2400" dirty="0" err="1" smtClean="0">
                <a:solidFill>
                  <a:srgbClr val="000000"/>
                </a:solidFill>
              </a:rPr>
              <a:t>Dspace</a:t>
            </a:r>
            <a:r>
              <a:rPr lang="en-AU" sz="2400" dirty="0" smtClean="0">
                <a:solidFill>
                  <a:srgbClr val="000000"/>
                </a:solidFill>
              </a:rPr>
              <a:t>), </a:t>
            </a:r>
            <a:r>
              <a:rPr lang="en-AU" sz="2400" dirty="0">
                <a:solidFill>
                  <a:srgbClr val="000000"/>
                </a:solidFill>
              </a:rPr>
              <a:t>personnel system, personal profile pages, Scopus and Web of Science.</a:t>
            </a:r>
          </a:p>
          <a:p>
            <a:endParaRPr lang="en-AU" sz="1200" dirty="0">
              <a:solidFill>
                <a:srgbClr val="000000"/>
              </a:solidFill>
            </a:endParaRPr>
          </a:p>
          <a:p>
            <a:r>
              <a:rPr lang="en-AU" sz="2400" dirty="0">
                <a:solidFill>
                  <a:srgbClr val="000000"/>
                </a:solidFill>
              </a:rPr>
              <a:t>SWORD protocol to communicate between the CRIS and DANS EASY (built upon Fedora).</a:t>
            </a:r>
          </a:p>
          <a:p>
            <a:endParaRPr lang="en-AU" sz="1200" dirty="0">
              <a:solidFill>
                <a:srgbClr val="000000"/>
              </a:solidFill>
            </a:endParaRPr>
          </a:p>
          <a:p>
            <a:r>
              <a:rPr lang="en-AU" sz="2400" dirty="0">
                <a:solidFill>
                  <a:srgbClr val="000000"/>
                </a:solidFill>
              </a:rPr>
              <a:t>Automatic mails between involved partners: </a:t>
            </a:r>
            <a:r>
              <a:rPr lang="en-AU" sz="2400" dirty="0" smtClean="0">
                <a:solidFill>
                  <a:srgbClr val="000000"/>
                </a:solidFill>
              </a:rPr>
              <a:t>DANS, </a:t>
            </a:r>
            <a:r>
              <a:rPr lang="en-AU" sz="2400" dirty="0">
                <a:solidFill>
                  <a:srgbClr val="000000"/>
                </a:solidFill>
              </a:rPr>
              <a:t>Radboud University Library and researchers.</a:t>
            </a:r>
          </a:p>
          <a:p>
            <a:endParaRPr lang="en-A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4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>
                <a:solidFill>
                  <a:srgbClr val="31859C"/>
                </a:solidFill>
              </a:rPr>
              <a:t>Frontoffice (</a:t>
            </a:r>
            <a:r>
              <a:rPr lang="nl-NL" dirty="0" err="1" smtClean="0">
                <a:solidFill>
                  <a:srgbClr val="31859C"/>
                </a:solidFill>
              </a:rPr>
              <a:t>Fo</a:t>
            </a:r>
            <a:r>
              <a:rPr lang="nl-NL" dirty="0" smtClean="0">
                <a:solidFill>
                  <a:srgbClr val="31859C"/>
                </a:solidFill>
              </a:rPr>
              <a:t>) backoffice (Bo) model</a:t>
            </a:r>
            <a:endParaRPr lang="nl-NL" dirty="0">
              <a:solidFill>
                <a:srgbClr val="31859C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</a:rPr>
              <a:t>General RDM policies often overlook practical questions researchers may have.</a:t>
            </a:r>
          </a:p>
          <a:p>
            <a:endParaRPr lang="en-AU" sz="1600" dirty="0">
              <a:solidFill>
                <a:srgbClr val="000000"/>
              </a:solidFill>
            </a:endParaRPr>
          </a:p>
          <a:p>
            <a:r>
              <a:rPr lang="en-AU" sz="2400" dirty="0">
                <a:solidFill>
                  <a:srgbClr val="000000"/>
                </a:solidFill>
              </a:rPr>
              <a:t>At Radboud University Library (</a:t>
            </a:r>
            <a:r>
              <a:rPr lang="en-AU" sz="2400" dirty="0" err="1">
                <a:solidFill>
                  <a:schemeClr val="accent5">
                    <a:lumMod val="75000"/>
                  </a:schemeClr>
                </a:solidFill>
              </a:rPr>
              <a:t>Fo</a:t>
            </a:r>
            <a:r>
              <a:rPr lang="en-AU" sz="2400" dirty="0">
                <a:solidFill>
                  <a:srgbClr val="000000"/>
                </a:solidFill>
              </a:rPr>
              <a:t>): </a:t>
            </a:r>
            <a:r>
              <a:rPr lang="en-AU" sz="2400" dirty="0" err="1">
                <a:solidFill>
                  <a:srgbClr val="000000"/>
                </a:solidFill>
              </a:rPr>
              <a:t>FoBo</a:t>
            </a:r>
            <a:r>
              <a:rPr lang="en-AU" sz="2400" dirty="0">
                <a:solidFill>
                  <a:srgbClr val="000000"/>
                </a:solidFill>
              </a:rPr>
              <a:t> model in close cooperation with strategic department, IT services and the national DANS </a:t>
            </a:r>
            <a:r>
              <a:rPr lang="en-AU" sz="2400" dirty="0" smtClean="0">
                <a:solidFill>
                  <a:srgbClr val="000000"/>
                </a:solidFill>
              </a:rPr>
              <a:t>EASY archive </a:t>
            </a:r>
            <a:r>
              <a:rPr lang="en-AU" sz="2400" dirty="0">
                <a:solidFill>
                  <a:srgbClr val="000000"/>
                </a:solidFill>
              </a:rPr>
              <a:t>(</a:t>
            </a:r>
            <a:r>
              <a:rPr lang="en-AU" sz="2400" dirty="0">
                <a:solidFill>
                  <a:srgbClr val="31859C"/>
                </a:solidFill>
              </a:rPr>
              <a:t>Bo</a:t>
            </a:r>
            <a:r>
              <a:rPr lang="en-AU" sz="2400" dirty="0">
                <a:solidFill>
                  <a:srgbClr val="000000"/>
                </a:solidFill>
              </a:rPr>
              <a:t>).</a:t>
            </a:r>
          </a:p>
          <a:p>
            <a:pPr marL="0" indent="0">
              <a:buNone/>
            </a:pPr>
            <a:endParaRPr lang="en-A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AU" sz="2400" dirty="0" err="1">
                <a:solidFill>
                  <a:schemeClr val="accent5">
                    <a:lumMod val="75000"/>
                  </a:schemeClr>
                </a:solidFill>
              </a:rPr>
              <a:t>Frontoffice</a:t>
            </a:r>
            <a:r>
              <a:rPr lang="en-AU" sz="2400" dirty="0">
                <a:solidFill>
                  <a:srgbClr val="000000"/>
                </a:solidFill>
              </a:rPr>
              <a:t>: data </a:t>
            </a:r>
            <a:r>
              <a:rPr lang="en-AU" sz="2400" dirty="0" err="1">
                <a:solidFill>
                  <a:srgbClr val="000000"/>
                </a:solidFill>
              </a:rPr>
              <a:t>curation</a:t>
            </a:r>
            <a:r>
              <a:rPr lang="en-AU" sz="2400" dirty="0">
                <a:solidFill>
                  <a:srgbClr val="000000"/>
                </a:solidFill>
              </a:rPr>
              <a:t> (including preferred formats, anonymity and documentation) and contacting researchers.</a:t>
            </a:r>
          </a:p>
          <a:p>
            <a:endParaRPr lang="en-A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AU" sz="2400" dirty="0" err="1">
                <a:solidFill>
                  <a:srgbClr val="31859C"/>
                </a:solidFill>
              </a:rPr>
              <a:t>Backoffice</a:t>
            </a:r>
            <a:r>
              <a:rPr lang="en-AU" sz="2400" dirty="0">
                <a:solidFill>
                  <a:srgbClr val="000000"/>
                </a:solidFill>
              </a:rPr>
              <a:t>: long term </a:t>
            </a:r>
            <a:r>
              <a:rPr lang="en-AU" sz="2400" dirty="0" smtClean="0">
                <a:solidFill>
                  <a:srgbClr val="000000"/>
                </a:solidFill>
              </a:rPr>
              <a:t>storage, discovery and </a:t>
            </a:r>
            <a:r>
              <a:rPr lang="en-AU" sz="2400" dirty="0">
                <a:solidFill>
                  <a:srgbClr val="000000"/>
                </a:solidFill>
              </a:rPr>
              <a:t>sustainable accessibility.</a:t>
            </a:r>
          </a:p>
        </p:txBody>
      </p:sp>
    </p:spTree>
    <p:extLst>
      <p:ext uri="{BB962C8B-B14F-4D97-AF65-F5344CB8AC3E}">
        <p14:creationId xmlns:p14="http://schemas.microsoft.com/office/powerpoint/2010/main" val="2950797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Visualisat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9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6000" dirty="0">
                <a:solidFill>
                  <a:schemeClr val="accent5">
                    <a:lumMod val="75000"/>
                  </a:schemeClr>
                </a:solidFill>
              </a:rPr>
              <a:t>RIS </a:t>
            </a:r>
            <a:r>
              <a:rPr lang="nl-NL" sz="6000" dirty="0" smtClean="0">
                <a:solidFill>
                  <a:schemeClr val="accent5">
                    <a:lumMod val="75000"/>
                  </a:schemeClr>
                </a:solidFill>
              </a:rPr>
              <a:t>service desk</a:t>
            </a:r>
            <a:endParaRPr lang="nl-NL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4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200" dirty="0">
                <a:solidFill>
                  <a:srgbClr val="000000"/>
                </a:solidFill>
                <a:sym typeface="Wingdings"/>
              </a:rPr>
              <a:t>Support with</a:t>
            </a:r>
            <a:r>
              <a:rPr lang="en-AU" sz="22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en-AU" sz="2200" dirty="0">
                <a:solidFill>
                  <a:srgbClr val="31859C"/>
                </a:solidFill>
                <a:sym typeface="Wingdings"/>
              </a:rPr>
              <a:t>publication</a:t>
            </a:r>
            <a:r>
              <a:rPr lang="en-AU" sz="22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en-AU" sz="2200" dirty="0">
                <a:solidFill>
                  <a:srgbClr val="000000"/>
                </a:solidFill>
                <a:sym typeface="Wingdings"/>
              </a:rPr>
              <a:t>and</a:t>
            </a:r>
            <a:r>
              <a:rPr lang="en-AU" sz="22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en-AU" sz="2200" dirty="0">
                <a:solidFill>
                  <a:srgbClr val="31859C"/>
                </a:solidFill>
                <a:sym typeface="Wingdings"/>
              </a:rPr>
              <a:t>data</a:t>
            </a:r>
            <a:r>
              <a:rPr lang="en-AU" sz="22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en-AU" sz="2200" dirty="0">
                <a:solidFill>
                  <a:srgbClr val="31859C"/>
                </a:solidFill>
                <a:sym typeface="Wingdings"/>
              </a:rPr>
              <a:t>management</a:t>
            </a:r>
          </a:p>
          <a:p>
            <a:r>
              <a:rPr lang="en-AU" sz="2200" dirty="0">
                <a:solidFill>
                  <a:srgbClr val="000000"/>
                </a:solidFill>
                <a:sym typeface="Wingdings"/>
              </a:rPr>
              <a:t>Easy-to-approach support</a:t>
            </a:r>
          </a:p>
          <a:p>
            <a:r>
              <a:rPr lang="en-AU" sz="2200" dirty="0">
                <a:solidFill>
                  <a:srgbClr val="000000"/>
                </a:solidFill>
                <a:sym typeface="Wingdings"/>
              </a:rPr>
              <a:t>Including data </a:t>
            </a:r>
            <a:r>
              <a:rPr lang="en-AU" sz="2200" dirty="0" err="1" smtClean="0">
                <a:solidFill>
                  <a:srgbClr val="000000"/>
                </a:solidFill>
                <a:sym typeface="Wingdings"/>
              </a:rPr>
              <a:t>curation</a:t>
            </a:r>
            <a:r>
              <a:rPr lang="en-AU" sz="2200" dirty="0" smtClean="0">
                <a:solidFill>
                  <a:srgbClr val="000000"/>
                </a:solidFill>
                <a:sym typeface="Wingdings"/>
              </a:rPr>
              <a:t> </a:t>
            </a:r>
            <a:r>
              <a:rPr lang="en-AU" sz="2000" dirty="0" smtClean="0">
                <a:solidFill>
                  <a:srgbClr val="000000"/>
                </a:solidFill>
              </a:rPr>
              <a:t>(including preferred formats, anonymity and documentation)</a:t>
            </a:r>
            <a:endParaRPr lang="en-AU" sz="2200" dirty="0">
              <a:solidFill>
                <a:srgbClr val="000000"/>
              </a:solidFill>
              <a:sym typeface="Wingdings"/>
            </a:endParaRPr>
          </a:p>
          <a:p>
            <a:r>
              <a:rPr lang="en-AU" sz="2200" dirty="0">
                <a:solidFill>
                  <a:srgbClr val="000000"/>
                </a:solidFill>
                <a:sym typeface="Wingdings"/>
              </a:rPr>
              <a:t>Including best practices and workshops</a:t>
            </a:r>
          </a:p>
          <a:p>
            <a:pPr marL="285715" indent="-285715"/>
            <a:r>
              <a:rPr lang="en-AU" sz="2200" dirty="0" smtClean="0">
                <a:solidFill>
                  <a:srgbClr val="000000"/>
                </a:solidFill>
                <a:sym typeface="Wingdings"/>
              </a:rPr>
              <a:t>And </a:t>
            </a:r>
            <a:r>
              <a:rPr lang="en-AU" sz="2200" dirty="0">
                <a:solidFill>
                  <a:srgbClr val="000000"/>
                </a:solidFill>
                <a:sym typeface="Wingdings"/>
              </a:rPr>
              <a:t>the development of disciplinary </a:t>
            </a:r>
            <a:r>
              <a:rPr lang="en-AU" sz="2200" dirty="0" smtClean="0">
                <a:solidFill>
                  <a:srgbClr val="000000"/>
                </a:solidFill>
                <a:sym typeface="Wingdings"/>
              </a:rPr>
              <a:t>policies (including awareness)</a:t>
            </a:r>
            <a:endParaRPr lang="en-AU" sz="2200" dirty="0">
              <a:solidFill>
                <a:srgbClr val="000000"/>
              </a:solidFill>
              <a:sym typeface="Wingdings"/>
            </a:endParaRPr>
          </a:p>
          <a:p>
            <a:pPr marL="285715" indent="-285715"/>
            <a:endParaRPr lang="en-AU" sz="2200" dirty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marL="0" indent="0">
              <a:buNone/>
            </a:pPr>
            <a:r>
              <a:rPr lang="en-AU" sz="2200" dirty="0">
                <a:solidFill>
                  <a:srgbClr val="000000"/>
                </a:solidFill>
                <a:sym typeface="Wingdings"/>
              </a:rPr>
              <a:t>Located at</a:t>
            </a:r>
            <a:r>
              <a:rPr lang="en-AU" sz="22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en-AU" sz="2200" dirty="0">
                <a:solidFill>
                  <a:srgbClr val="31859C"/>
                </a:solidFill>
                <a:sym typeface="Wingdings"/>
              </a:rPr>
              <a:t>Radboud University Library</a:t>
            </a:r>
          </a:p>
          <a:p>
            <a:r>
              <a:rPr lang="en-AU" sz="2200" dirty="0">
                <a:solidFill>
                  <a:srgbClr val="000000"/>
                </a:solidFill>
              </a:rPr>
              <a:t>Library acts a linking pin</a:t>
            </a:r>
          </a:p>
          <a:p>
            <a:r>
              <a:rPr lang="en-AU" sz="2200" dirty="0">
                <a:solidFill>
                  <a:srgbClr val="000000"/>
                </a:solidFill>
              </a:rPr>
              <a:t>RIS is part of the library of the future</a:t>
            </a:r>
          </a:p>
          <a:p>
            <a:r>
              <a:rPr lang="en-AU" sz="2200" dirty="0">
                <a:solidFill>
                  <a:srgbClr val="000000"/>
                </a:solidFill>
              </a:rPr>
              <a:t>Library as a steady </a:t>
            </a:r>
            <a:r>
              <a:rPr lang="en-AU" sz="2200" dirty="0" smtClean="0">
                <a:solidFill>
                  <a:srgbClr val="000000"/>
                </a:solidFill>
              </a:rPr>
              <a:t>factor in </a:t>
            </a:r>
            <a:r>
              <a:rPr lang="en-AU" sz="2200" dirty="0">
                <a:solidFill>
                  <a:srgbClr val="000000"/>
                </a:solidFill>
              </a:rPr>
              <a:t>the RDM-world of temporarily </a:t>
            </a:r>
            <a:r>
              <a:rPr lang="en-AU" sz="2200" dirty="0" smtClean="0">
                <a:solidFill>
                  <a:srgbClr val="000000"/>
                </a:solidFill>
              </a:rPr>
              <a:t>projects</a:t>
            </a:r>
            <a:endParaRPr lang="en-AU" sz="2200" dirty="0">
              <a:solidFill>
                <a:srgbClr val="000000"/>
              </a:solidFill>
            </a:endParaRPr>
          </a:p>
          <a:p>
            <a:r>
              <a:rPr lang="en-AU" sz="2200" dirty="0">
                <a:solidFill>
                  <a:srgbClr val="000000"/>
                </a:solidFill>
              </a:rPr>
              <a:t>Benefit-for-</a:t>
            </a:r>
            <a:r>
              <a:rPr lang="en-AU" sz="2200" dirty="0" smtClean="0">
                <a:solidFill>
                  <a:srgbClr val="000000"/>
                </a:solidFill>
              </a:rPr>
              <a:t>researcher </a:t>
            </a:r>
            <a:r>
              <a:rPr lang="en-AU" sz="2200" dirty="0">
                <a:solidFill>
                  <a:srgbClr val="000000"/>
                </a:solidFill>
              </a:rPr>
              <a:t>approach, instead of compliance approach</a:t>
            </a:r>
          </a:p>
        </p:txBody>
      </p:sp>
    </p:spTree>
    <p:extLst>
      <p:ext uri="{BB962C8B-B14F-4D97-AF65-F5344CB8AC3E}">
        <p14:creationId xmlns:p14="http://schemas.microsoft.com/office/powerpoint/2010/main" val="3680823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RIS webs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" y="691219"/>
            <a:ext cx="6631799" cy="68580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5219328" y="106443"/>
            <a:ext cx="3559967" cy="584765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http://</a:t>
            </a:r>
            <a:r>
              <a:rPr lang="en-US" sz="3200" dirty="0" err="1" smtClean="0">
                <a:solidFill>
                  <a:schemeClr val="accent5">
                    <a:lumMod val="75000"/>
                  </a:schemeClr>
                </a:solidFill>
              </a:rPr>
              <a:t>www.ris.ru.nl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7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>
                <a:solidFill>
                  <a:srgbClr val="31859C"/>
                </a:solidFill>
              </a:rPr>
              <a:t>Making data visible (1)</a:t>
            </a:r>
            <a:endParaRPr lang="en-AU" sz="4000" dirty="0">
              <a:solidFill>
                <a:srgbClr val="31859C"/>
              </a:solidFill>
            </a:endParaRPr>
          </a:p>
        </p:txBody>
      </p:sp>
      <p:pic>
        <p:nvPicPr>
          <p:cNvPr id="4" name="Afbeelding 3" descr="ris kle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246" y="1806367"/>
            <a:ext cx="3835554" cy="3145960"/>
          </a:xfrm>
          <a:prstGeom prst="rect">
            <a:avLst/>
          </a:prstGeom>
        </p:spPr>
      </p:pic>
      <p:pic>
        <p:nvPicPr>
          <p:cNvPr id="9" name="Afbeelding 8" descr="profiel kle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65" y="1586801"/>
            <a:ext cx="3820082" cy="3585093"/>
          </a:xfrm>
          <a:prstGeom prst="rect">
            <a:avLst/>
          </a:prstGeom>
        </p:spPr>
      </p:pic>
      <p:pic>
        <p:nvPicPr>
          <p:cNvPr id="8" name="Afbeelding 7" descr="RR klei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93" y="3606120"/>
            <a:ext cx="54991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71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>
                <a:solidFill>
                  <a:srgbClr val="31859C"/>
                </a:solidFill>
              </a:rPr>
              <a:t>Making data visible (2)</a:t>
            </a:r>
            <a:endParaRPr lang="en-AU" sz="4000" dirty="0">
              <a:solidFill>
                <a:srgbClr val="31859C"/>
              </a:solidFill>
            </a:endParaRPr>
          </a:p>
        </p:txBody>
      </p:sp>
      <p:pic>
        <p:nvPicPr>
          <p:cNvPr id="5" name="Afbeelding 4" descr="Narci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4353187" cy="4041371"/>
          </a:xfrm>
          <a:prstGeom prst="rect">
            <a:avLst/>
          </a:prstGeom>
        </p:spPr>
      </p:pic>
      <p:pic>
        <p:nvPicPr>
          <p:cNvPr id="7" name="Afbeelding 6" descr="Dans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87" y="3975392"/>
            <a:ext cx="4711241" cy="2967234"/>
          </a:xfrm>
          <a:prstGeom prst="rect">
            <a:avLst/>
          </a:prstGeom>
        </p:spPr>
      </p:pic>
      <p:pic>
        <p:nvPicPr>
          <p:cNvPr id="10" name="Afbeelding 9" descr="inde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58" y="3029242"/>
            <a:ext cx="2495642" cy="94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60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6000" dirty="0" smtClean="0">
                <a:solidFill>
                  <a:srgbClr val="31859C"/>
                </a:solidFill>
              </a:rPr>
              <a:t>Looking forward</a:t>
            </a:r>
            <a:endParaRPr lang="en-AU" sz="6000" dirty="0">
              <a:solidFill>
                <a:srgbClr val="31859C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7253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sz="2000" dirty="0" smtClean="0">
                <a:solidFill>
                  <a:schemeClr val="accent5">
                    <a:lumMod val="75000"/>
                  </a:schemeClr>
                </a:solidFill>
              </a:rPr>
              <a:t>Lessons learned (phase 1)</a:t>
            </a:r>
            <a:endParaRPr lang="en-AU" sz="2000" dirty="0" smtClean="0"/>
          </a:p>
          <a:p>
            <a:r>
              <a:rPr lang="en-AU" sz="2000" dirty="0" smtClean="0">
                <a:sym typeface="Wingdings"/>
              </a:rPr>
              <a:t>To make RDM policies work, proper infrastructure and support are vital.</a:t>
            </a:r>
          </a:p>
          <a:p>
            <a:r>
              <a:rPr lang="en-AU" sz="2000" dirty="0" smtClean="0">
                <a:sym typeface="Wingdings"/>
              </a:rPr>
              <a:t>Away from the </a:t>
            </a:r>
            <a:r>
              <a:rPr lang="en-AU" sz="2000" i="1" dirty="0" smtClean="0">
                <a:sym typeface="Wingdings"/>
              </a:rPr>
              <a:t>silo</a:t>
            </a:r>
            <a:r>
              <a:rPr lang="en-AU" sz="2000" dirty="0" smtClean="0">
                <a:sym typeface="Wingdings"/>
              </a:rPr>
              <a:t>- and </a:t>
            </a:r>
            <a:r>
              <a:rPr lang="en-AU" sz="2000" i="1" dirty="0" smtClean="0">
                <a:sym typeface="Wingdings"/>
              </a:rPr>
              <a:t>closed vault</a:t>
            </a:r>
            <a:r>
              <a:rPr lang="en-AU" sz="2000" dirty="0" smtClean="0">
                <a:sym typeface="Wingdings"/>
              </a:rPr>
              <a:t>-thinking </a:t>
            </a:r>
            <a:endParaRPr lang="en-AU" sz="2000" dirty="0">
              <a:sym typeface="Wingdings"/>
            </a:endParaRPr>
          </a:p>
          <a:p>
            <a:pPr marL="0" indent="0">
              <a:buNone/>
            </a:pPr>
            <a:endParaRPr lang="en-AU" sz="2000" dirty="0" smtClean="0"/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“</a:t>
            </a:r>
            <a:r>
              <a:rPr lang="en-AU" sz="2000" dirty="0"/>
              <a:t>The </a:t>
            </a:r>
            <a:r>
              <a:rPr lang="en-AU" sz="2000" dirty="0" smtClean="0"/>
              <a:t>interface </a:t>
            </a:r>
            <a:r>
              <a:rPr lang="en-AU" sz="2000" dirty="0"/>
              <a:t>is easy-to-use.”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“</a:t>
            </a:r>
            <a:r>
              <a:rPr lang="en-AU" sz="2000" dirty="0"/>
              <a:t>I appreciated the support offered on preparing and documenting my data.”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“</a:t>
            </a:r>
            <a:r>
              <a:rPr lang="en-AU" sz="2000" dirty="0"/>
              <a:t>What a relief: a single interface and service desk for my questions.”</a:t>
            </a:r>
            <a:endParaRPr lang="en-AU" sz="2000" dirty="0" smtClean="0">
              <a:sym typeface="Wingdings"/>
            </a:endParaRPr>
          </a:p>
          <a:p>
            <a:pPr marL="0" indent="0">
              <a:buNone/>
            </a:pPr>
            <a:endParaRPr lang="en-AU" sz="2000" dirty="0" smtClean="0"/>
          </a:p>
          <a:p>
            <a:pPr marL="0" indent="0">
              <a:buNone/>
            </a:pPr>
            <a:r>
              <a:rPr lang="en-AU" sz="2000" dirty="0" smtClean="0">
                <a:solidFill>
                  <a:srgbClr val="31859C"/>
                </a:solidFill>
              </a:rPr>
              <a:t>Future plans (phase 2 and further)</a:t>
            </a:r>
            <a:endParaRPr lang="en-AU" sz="2000" dirty="0" smtClean="0">
              <a:sym typeface="Wingdings"/>
            </a:endParaRPr>
          </a:p>
          <a:p>
            <a:pPr>
              <a:tabLst>
                <a:tab pos="358775" algn="l"/>
              </a:tabLst>
            </a:pPr>
            <a:r>
              <a:rPr lang="en-AU" sz="2000" dirty="0" smtClean="0">
                <a:sym typeface="Wingdings"/>
              </a:rPr>
              <a:t>Strengthening the idea of </a:t>
            </a:r>
            <a:r>
              <a:rPr lang="en-AU" sz="2000" dirty="0" smtClean="0"/>
              <a:t>CRIS as central system and one-stop-shop.</a:t>
            </a:r>
          </a:p>
          <a:p>
            <a:pPr>
              <a:tabLst>
                <a:tab pos="358775" algn="l"/>
              </a:tabLst>
            </a:pPr>
            <a:r>
              <a:rPr lang="en-AU" sz="2000" dirty="0" smtClean="0"/>
              <a:t>One-stop-shop idea is taken further by our Medical department building a Digital Research Environment (DRE)</a:t>
            </a:r>
            <a:r>
              <a:rPr lang="en-AU" sz="2000" smtClean="0"/>
              <a:t>, </a:t>
            </a:r>
            <a:r>
              <a:rPr lang="en-AU" sz="2000" smtClean="0"/>
              <a:t>which will </a:t>
            </a:r>
            <a:r>
              <a:rPr lang="en-AU" sz="2000" dirty="0" smtClean="0"/>
              <a:t>include a CRIS functionality in addition to tooling during the data life cycle.</a:t>
            </a:r>
          </a:p>
          <a:p>
            <a:pPr>
              <a:tabLst>
                <a:tab pos="358775" algn="l"/>
              </a:tabLst>
            </a:pPr>
            <a:r>
              <a:rPr lang="en-AU" sz="2000" dirty="0" smtClean="0"/>
              <a:t>Introducing CERIF as format to send metadata from CRIS to DANS. </a:t>
            </a:r>
          </a:p>
          <a:p>
            <a:pPr>
              <a:tabLst>
                <a:tab pos="358775" algn="l"/>
              </a:tabLst>
            </a:pPr>
            <a:r>
              <a:rPr lang="en-AU" sz="2000" dirty="0"/>
              <a:t>We realise we have just started.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/>
              <a:t>	</a:t>
            </a:r>
            <a:r>
              <a:rPr lang="en-AU" sz="2000" dirty="0" smtClean="0"/>
              <a:t>“</a:t>
            </a:r>
            <a:r>
              <a:rPr lang="en-AU" sz="2000" dirty="0"/>
              <a:t>Can we pilot with our local project management information in the CRIS.”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“</a:t>
            </a:r>
            <a:r>
              <a:rPr lang="en-AU" sz="2000" dirty="0"/>
              <a:t>An integrated digital DMP tool would be a nice addition.”</a:t>
            </a:r>
          </a:p>
          <a:p>
            <a:pPr marL="0" indent="0">
              <a:buNone/>
              <a:tabLst>
                <a:tab pos="358775" algn="l"/>
              </a:tabLst>
            </a:pPr>
            <a:r>
              <a:rPr lang="en-AU" sz="2000" dirty="0" smtClean="0"/>
              <a:t>	“</a:t>
            </a:r>
            <a:r>
              <a:rPr lang="en-AU" sz="2000" dirty="0"/>
              <a:t>Is there a way to automatically present Web of Science publications?”</a:t>
            </a:r>
            <a:endParaRPr lang="en-AU" sz="2000" dirty="0" smtClean="0"/>
          </a:p>
        </p:txBody>
      </p:sp>
    </p:spTree>
    <p:extLst>
      <p:ext uri="{BB962C8B-B14F-4D97-AF65-F5344CB8AC3E}">
        <p14:creationId xmlns:p14="http://schemas.microsoft.com/office/powerpoint/2010/main" val="1132549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56554"/>
            <a:ext cx="8229600" cy="1143000"/>
          </a:xfrm>
        </p:spPr>
        <p:txBody>
          <a:bodyPr/>
          <a:lstStyle/>
          <a:p>
            <a:r>
              <a:rPr lang="nl-NL" sz="6000" dirty="0" err="1">
                <a:solidFill>
                  <a:srgbClr val="31859C"/>
                </a:solidFill>
              </a:rPr>
              <a:t>Questions</a:t>
            </a:r>
            <a:r>
              <a:rPr lang="nl-NL" sz="6000" dirty="0">
                <a:solidFill>
                  <a:srgbClr val="31859C"/>
                </a:solidFill>
              </a:rPr>
              <a:t>?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661294" y="5267060"/>
            <a:ext cx="184698" cy="654779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kstvak 3"/>
          <p:cNvSpPr txBox="1"/>
          <p:nvPr/>
        </p:nvSpPr>
        <p:spPr>
          <a:xfrm>
            <a:off x="457200" y="4482229"/>
            <a:ext cx="6541956" cy="138499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More information</a:t>
            </a:r>
          </a:p>
          <a:p>
            <a:r>
              <a:rPr lang="en-US" sz="2800" dirty="0">
                <a:solidFill>
                  <a:srgbClr val="000000"/>
                </a:solidFill>
              </a:rPr>
              <a:t>http://</a:t>
            </a:r>
            <a:r>
              <a:rPr lang="en-US" sz="2800" dirty="0" err="1">
                <a:solidFill>
                  <a:srgbClr val="000000"/>
                </a:solidFill>
              </a:rPr>
              <a:t>www.ris.ru.nl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Mijke Jetten (</a:t>
            </a:r>
            <a:r>
              <a:rPr lang="en-US" sz="2800" dirty="0" err="1">
                <a:solidFill>
                  <a:srgbClr val="000000"/>
                </a:solidFill>
              </a:rPr>
              <a:t>m.jetten@ubn.ru.nl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372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U form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RU Titeldia'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RU form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RU Titeldia'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RU format.thmx</Template>
  <TotalTime>1525</TotalTime>
  <Words>554</Words>
  <Application>Microsoft Macintosh PowerPoint</Application>
  <PresentationFormat>Diavoorstelling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5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RU format</vt:lpstr>
      <vt:lpstr>RU Titeldia's</vt:lpstr>
      <vt:lpstr>1_RU format</vt:lpstr>
      <vt:lpstr>1_RU Titeldia's</vt:lpstr>
      <vt:lpstr>Office-thema</vt:lpstr>
      <vt:lpstr>The important role of CRIS’s for registration and archiving of research data   Case study: Radboud University (NL) in cooperation with the DANS EASY archive</vt:lpstr>
      <vt:lpstr>Registering &amp; archiving data  as key condition to open science</vt:lpstr>
      <vt:lpstr>To be honest …</vt:lpstr>
      <vt:lpstr>What about an alternative?</vt:lpstr>
      <vt:lpstr>CRIS as central system</vt:lpstr>
      <vt:lpstr>RIS interface</vt:lpstr>
      <vt:lpstr>Technical solution</vt:lpstr>
      <vt:lpstr>Frontoffice (Fo) backoffice (Bo) model</vt:lpstr>
      <vt:lpstr>PowerPoint-presentatie</vt:lpstr>
      <vt:lpstr>RIS service desk</vt:lpstr>
      <vt:lpstr>PowerPoint-presentatie</vt:lpstr>
      <vt:lpstr>Making data visible (1)</vt:lpstr>
      <vt:lpstr>Making data visible (2)</vt:lpstr>
      <vt:lpstr>Looking forward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important role of CRIS’s for registration and archiving of research data  Case study: Radboud University (NL), in cooperation with DANS</dc:title>
  <dc:creator>Mijke Jetten</dc:creator>
  <cp:lastModifiedBy>Mijke Jetten</cp:lastModifiedBy>
  <cp:revision>42</cp:revision>
  <dcterms:created xsi:type="dcterms:W3CDTF">2016-06-08T15:00:07Z</dcterms:created>
  <dcterms:modified xsi:type="dcterms:W3CDTF">2016-06-10T09:54:17Z</dcterms:modified>
</cp:coreProperties>
</file>