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0" r:id="rId2"/>
    <p:sldMasterId id="2147483694" r:id="rId3"/>
  </p:sldMasterIdLst>
  <p:notesMasterIdLst>
    <p:notesMasterId r:id="rId20"/>
  </p:notesMasterIdLst>
  <p:sldIdLst>
    <p:sldId id="339" r:id="rId4"/>
    <p:sldId id="429" r:id="rId5"/>
    <p:sldId id="444" r:id="rId6"/>
    <p:sldId id="439" r:id="rId7"/>
    <p:sldId id="445" r:id="rId8"/>
    <p:sldId id="432" r:id="rId9"/>
    <p:sldId id="438" r:id="rId10"/>
    <p:sldId id="433" r:id="rId11"/>
    <p:sldId id="440" r:id="rId12"/>
    <p:sldId id="431" r:id="rId13"/>
    <p:sldId id="437" r:id="rId14"/>
    <p:sldId id="446" r:id="rId15"/>
    <p:sldId id="441" r:id="rId16"/>
    <p:sldId id="442" r:id="rId17"/>
    <p:sldId id="443" r:id="rId18"/>
    <p:sldId id="44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7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102" autoAdjust="0"/>
  </p:normalViewPr>
  <p:slideViewPr>
    <p:cSldViewPr snapToGrid="0" snapToObjects="1">
      <p:cViewPr varScale="1">
        <p:scale>
          <a:sx n="86" d="100"/>
          <a:sy n="86" d="100"/>
        </p:scale>
        <p:origin x="-14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E8D05-612D-7346-BE6C-9D41163DCFC4}" type="datetimeFigureOut">
              <a:rPr lang="fr-FR" smtClean="0"/>
              <a:t>13/05/2013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71B65-F687-544E-96F3-4E416E9BC5F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307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Open Researcher &amp; Contributor</a:t>
            </a:r>
            <a:r>
              <a:rPr lang="en-GB" baseline="0" dirty="0" smtClean="0"/>
              <a:t> ID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71B65-F687-544E-96F3-4E416E9BC5F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205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Open Researcher &amp; Contributor</a:t>
            </a:r>
            <a:r>
              <a:rPr lang="en-GB" baseline="0" dirty="0" smtClean="0"/>
              <a:t> ID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71B65-F687-544E-96F3-4E416E9BC5F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205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Open Researcher &amp; Contributor</a:t>
            </a:r>
            <a:r>
              <a:rPr lang="en-GB" baseline="0" dirty="0" smtClean="0"/>
              <a:t> ID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71B65-F687-544E-96F3-4E416E9BC5F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205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Open Researcher &amp; Contributor</a:t>
            </a:r>
            <a:r>
              <a:rPr lang="en-GB" baseline="0" dirty="0" smtClean="0"/>
              <a:t> ID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71B65-F687-544E-96F3-4E416E9BC5F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205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Open Researcher &amp; Contributor</a:t>
            </a:r>
            <a:r>
              <a:rPr lang="en-GB" baseline="0" dirty="0" smtClean="0"/>
              <a:t> ID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71B65-F687-544E-96F3-4E416E9BC5F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205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2502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4684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5425"/>
            <a:ext cx="2057400" cy="59007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5425"/>
            <a:ext cx="6019800" cy="59007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086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42911" y="1571612"/>
            <a:ext cx="8286808" cy="49292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3648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42911" y="1571612"/>
            <a:ext cx="8286808" cy="49292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79339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8369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4216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0877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815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26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615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4346" y="174605"/>
            <a:ext cx="8424000" cy="39687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118" y="1600200"/>
            <a:ext cx="8229600" cy="4525963"/>
          </a:xfrm>
        </p:spPr>
        <p:txBody>
          <a:bodyPr/>
          <a:lstStyle>
            <a:lvl1pPr marL="182563" indent="-182563">
              <a:spcBef>
                <a:spcPts val="300"/>
              </a:spcBef>
              <a:spcAft>
                <a:spcPts val="300"/>
              </a:spcAft>
              <a:defRPr/>
            </a:lvl1pPr>
            <a:lvl2pPr marL="539750" indent="-182563">
              <a:spcBef>
                <a:spcPts val="300"/>
              </a:spcBef>
              <a:spcAft>
                <a:spcPts val="300"/>
              </a:spcAft>
              <a:tabLst/>
              <a:defRPr/>
            </a:lvl2pPr>
            <a:lvl3pPr marL="895350" indent="-182563">
              <a:spcBef>
                <a:spcPts val="300"/>
              </a:spcBef>
              <a:spcAft>
                <a:spcPts val="300"/>
              </a:spcAft>
              <a:defRPr/>
            </a:lvl3pPr>
            <a:lvl4pPr marL="1252538" indent="-173038">
              <a:spcBef>
                <a:spcPts val="300"/>
              </a:spcBef>
              <a:spcAft>
                <a:spcPts val="300"/>
              </a:spcAft>
              <a:defRPr/>
            </a:lvl4pPr>
            <a:lvl5pPr marL="1619250" indent="-184150">
              <a:spcBef>
                <a:spcPts val="30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57384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6841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5849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9546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673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7160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adre 38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919"/>
            </a:avLst>
          </a:prstGeom>
          <a:solidFill>
            <a:srgbClr val="41ABCB"/>
          </a:solidFill>
          <a:ln cap="flat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 à coins arrondis 36"/>
          <p:cNvSpPr/>
          <p:nvPr userDrawn="1"/>
        </p:nvSpPr>
        <p:spPr>
          <a:xfrm>
            <a:off x="8565717" y="78310"/>
            <a:ext cx="505393" cy="2863147"/>
          </a:xfrm>
          <a:prstGeom prst="roundRect">
            <a:avLst>
              <a:gd name="adj" fmla="val 34616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0" name="Rectangle 39"/>
          <p:cNvSpPr/>
          <p:nvPr userDrawn="1"/>
        </p:nvSpPr>
        <p:spPr>
          <a:xfrm>
            <a:off x="77752" y="77748"/>
            <a:ext cx="8823276" cy="28637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2" descr="\\SERVER\fileserv\Marketing\AVEDAS\_Logo\logo_avedas_research_information_systems_09-2010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0" y="169016"/>
            <a:ext cx="3070126" cy="95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 userDrawn="1"/>
        </p:nvSpPr>
        <p:spPr>
          <a:xfrm>
            <a:off x="194387" y="854233"/>
            <a:ext cx="218008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GB" sz="1400" kern="1000" spc="-10" dirty="0" smtClean="0">
                <a:solidFill>
                  <a:srgbClr val="999999"/>
                </a:solidFill>
                <a:latin typeface="Calibri"/>
                <a:cs typeface="Calibri"/>
              </a:rPr>
              <a:t>Research Information Systems</a:t>
            </a:r>
            <a:endParaRPr lang="en-GB" sz="1400" kern="1000" spc="-10" dirty="0">
              <a:solidFill>
                <a:srgbClr val="999999"/>
              </a:solidFill>
              <a:latin typeface="Calibri"/>
              <a:cs typeface="Calibri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05326"/>
            <a:ext cx="91440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Rectangle 40"/>
          <p:cNvSpPr/>
          <p:nvPr userDrawn="1"/>
        </p:nvSpPr>
        <p:spPr>
          <a:xfrm>
            <a:off x="0" y="6432848"/>
            <a:ext cx="9144000" cy="425152"/>
          </a:xfrm>
          <a:prstGeom prst="rect">
            <a:avLst/>
          </a:prstGeom>
          <a:solidFill>
            <a:srgbClr val="1F67AE"/>
          </a:solidFill>
          <a:ln cap="flat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7292457" y="6497638"/>
            <a:ext cx="172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914400">
              <a:defRPr/>
            </a:pPr>
            <a:r>
              <a:rPr lang="de-DE" sz="1600" b="1" dirty="0" smtClean="0">
                <a:solidFill>
                  <a:prstClr val="white"/>
                </a:solidFill>
                <a:latin typeface="Calibri"/>
              </a:rPr>
              <a:t>www.avedas.com</a:t>
            </a:r>
            <a:endParaRPr lang="de-DE" sz="160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6056779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43274" y="2614349"/>
            <a:ext cx="8382000" cy="1173083"/>
          </a:xfrm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24599" y="4071428"/>
            <a:ext cx="8382000" cy="1800225"/>
          </a:xfrm>
        </p:spPr>
        <p:txBody>
          <a:bodyPr rIns="0"/>
          <a:lstStyle>
            <a:lvl1pPr>
              <a:spcBef>
                <a:spcPct val="0"/>
              </a:spcBef>
              <a:defRPr sz="2400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6" name="Bild 12" descr="logo.pd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8526" y="-1"/>
            <a:ext cx="8993544" cy="295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2437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00" y="1380836"/>
            <a:ext cx="7445375" cy="854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900" y="2366818"/>
            <a:ext cx="7445375" cy="3732356"/>
          </a:xfrm>
        </p:spPr>
        <p:txBody>
          <a:bodyPr/>
          <a:lstStyle>
            <a:lvl1pPr>
              <a:defRPr>
                <a:ln>
                  <a:solidFill>
                    <a:schemeClr val="bg2"/>
                  </a:solidFill>
                </a:ln>
              </a:defRPr>
            </a:lvl1pPr>
            <a:lvl2pPr>
              <a:defRPr>
                <a:ln>
                  <a:solidFill>
                    <a:schemeClr val="bg2"/>
                  </a:solidFill>
                </a:ln>
              </a:defRPr>
            </a:lvl2pPr>
            <a:lvl3pPr>
              <a:defRPr>
                <a:ln>
                  <a:solidFill>
                    <a:schemeClr val="bg2"/>
                  </a:solidFill>
                </a:ln>
              </a:defRPr>
            </a:lvl3pPr>
            <a:lvl4pPr>
              <a:defRPr>
                <a:ln>
                  <a:solidFill>
                    <a:schemeClr val="bg2"/>
                  </a:solidFill>
                </a:ln>
              </a:defRPr>
            </a:lvl4pPr>
            <a:lvl5pPr>
              <a:defRPr>
                <a:ln>
                  <a:solidFill>
                    <a:schemeClr val="bg2"/>
                  </a:solidFill>
                </a:ln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86B8CC-193F-4250-BC1F-F7A4E6423114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871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ED41E5-B522-4C2D-9B65-CC3BAEBB72B6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00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0900" y="1528763"/>
            <a:ext cx="3646488" cy="4570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528763"/>
            <a:ext cx="3646487" cy="4570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D0A8C6-CA39-4490-89DB-4E176AAD6864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71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354257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6438C1E-E7C1-4398-AE74-256B95DFF52A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2333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91310F5-FA6A-40DF-B64D-2E592BD77014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4250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216C9C-965D-485B-9FD8-8F33CDCB7CBD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2153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43C2619-7642-4D07-8364-626FCF1CFD0A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700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393A679-2788-44E3-8831-9F65D5BC08EF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605C78-AC94-43BF-860C-6EC45C206DA5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9210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5725" y="457200"/>
            <a:ext cx="1860550" cy="5641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0900" y="457200"/>
            <a:ext cx="5432425" cy="5641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92A1E05-D75A-45E7-9F49-FC3293460562}" type="slidenum">
              <a:rPr lang="en-US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77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441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346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4374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98710"/>
            <a:ext cx="8042294" cy="461665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42911" y="1571612"/>
            <a:ext cx="8286808" cy="49292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2908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05873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6796170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201" name="Picture 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7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0595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41120" y="142852"/>
            <a:ext cx="525621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  <p:sp>
        <p:nvSpPr>
          <p:cNvPr id="879620" name="Rectangle 4"/>
          <p:cNvSpPr>
            <a:spLocks noChangeArrowheads="1"/>
          </p:cNvSpPr>
          <p:nvPr/>
        </p:nvSpPr>
        <p:spPr bwMode="auto">
          <a:xfrm>
            <a:off x="7112000" y="6613525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A20E54E8-9264-4971-ACB1-EFF0471CC7DC}" type="slidenum">
              <a:rPr lang="de-DE" sz="1000">
                <a:solidFill>
                  <a:srgbClr val="000000"/>
                </a:solidFill>
                <a:latin typeface="Calibri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sz="1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9621" name="Rectangle 5"/>
          <p:cNvSpPr>
            <a:spLocks noChangeArrowheads="1"/>
          </p:cNvSpPr>
          <p:nvPr/>
        </p:nvSpPr>
        <p:spPr bwMode="auto">
          <a:xfrm>
            <a:off x="146050" y="6613525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000" dirty="0">
                <a:solidFill>
                  <a:srgbClr val="000000"/>
                </a:solidFill>
                <a:latin typeface="Calibri"/>
                <a:cs typeface="Times New Roman" pitchFamily="18" charset="0"/>
              </a:rPr>
              <a:t>©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AVEDAS </a:t>
            </a:r>
            <a:r>
              <a:rPr lang="de-DE" sz="1000" dirty="0" smtClean="0">
                <a:solidFill>
                  <a:srgbClr val="000000"/>
                </a:solidFill>
                <a:latin typeface="Calibri"/>
              </a:rPr>
              <a:t>AG</a:t>
            </a:r>
            <a:endParaRPr lang="de-DE" sz="1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5562" y="1403367"/>
            <a:ext cx="789984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797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itchFamily="34" charset="0"/>
        </a:defRPr>
      </a:lvl9pPr>
    </p:titleStyle>
    <p:bodyStyle>
      <a:lvl1pPr marL="182563" indent="-182563" algn="l" rtl="0" eaLnBrk="1" fontAlgn="base" hangingPunct="1">
        <a:spcBef>
          <a:spcPts val="600"/>
        </a:spcBef>
        <a:spcAft>
          <a:spcPct val="0"/>
        </a:spcAft>
        <a:buClr>
          <a:srgbClr val="0A50A0"/>
        </a:buClr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82563" algn="l" rtl="0" eaLnBrk="1" fontAlgn="base" hangingPunct="1">
        <a:spcBef>
          <a:spcPts val="600"/>
        </a:spcBef>
        <a:spcAft>
          <a:spcPct val="0"/>
        </a:spcAft>
        <a:buClr>
          <a:srgbClr val="0A50A0"/>
        </a:buClr>
        <a:buChar char="•"/>
        <a:defRPr>
          <a:solidFill>
            <a:schemeClr val="tx1"/>
          </a:solidFill>
          <a:latin typeface="+mn-lt"/>
        </a:defRPr>
      </a:lvl2pPr>
      <a:lvl3pPr marL="895350" indent="-182563" algn="l" rtl="0" eaLnBrk="1" fontAlgn="base" hangingPunct="1">
        <a:spcBef>
          <a:spcPts val="600"/>
        </a:spcBef>
        <a:spcAft>
          <a:spcPct val="0"/>
        </a:spcAft>
        <a:buClr>
          <a:srgbClr val="0A50A0"/>
        </a:buClr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A50A0"/>
        </a:buClr>
        <a:buChar char="•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A50A0"/>
        </a:buClr>
        <a:buChar char="•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A50A0"/>
        </a:buClr>
        <a:buChar char="•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A50A0"/>
        </a:buClr>
        <a:buChar char="•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A50A0"/>
        </a:buClr>
        <a:buChar char="•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A50A0"/>
        </a:buClr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Cliquez pour modifier les styles du texte du masque</a:t>
            </a:r>
          </a:p>
          <a:p>
            <a:pPr lvl="1"/>
            <a:r>
              <a:rPr lang="sv-SE" smtClean="0"/>
              <a:t>Deuxième niveau</a:t>
            </a:r>
          </a:p>
          <a:p>
            <a:pPr lvl="2"/>
            <a:r>
              <a:rPr lang="sv-SE" smtClean="0"/>
              <a:t>Troisième niveau</a:t>
            </a:r>
          </a:p>
          <a:p>
            <a:pPr lvl="3"/>
            <a:r>
              <a:rPr lang="sv-SE" smtClean="0"/>
              <a:t>Quatrième niveau</a:t>
            </a:r>
          </a:p>
          <a:p>
            <a:pPr lvl="4"/>
            <a:r>
              <a:rPr lang="sv-SE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FFD9C-D771-554D-B0FD-A0F8E0211584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13/05/2013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58B01-5501-0D49-A199-21C1BD3B7C8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0901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png"/>
          <p:cNvPicPr>
            <a:picLocks noChangeAspect="1"/>
          </p:cNvPicPr>
          <p:nvPr userDrawn="1"/>
        </p:nvPicPr>
        <p:blipFill>
          <a:blip r:embed="rId13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22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863" y="6394450"/>
            <a:ext cx="4572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7D62359-52A3-4BC7-8922-70457F7BCB36}" type="slidenum">
              <a:rPr lang="en-US">
                <a:solidFill>
                  <a:prstClr val="black"/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850900" y="1069109"/>
            <a:ext cx="74453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0900" y="2066635"/>
            <a:ext cx="7445375" cy="4032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18288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72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287338" indent="-285750" algn="l" rtl="0" eaLnBrk="1" fontAlgn="base" hangingPunct="1">
        <a:spcBef>
          <a:spcPct val="5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569913" indent="-280988" algn="l" rtl="0" eaLnBrk="1" fontAlgn="base" hangingPunct="1">
        <a:spcBef>
          <a:spcPct val="3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3pPr>
      <a:lvl4pPr marL="852488" indent="-280988" algn="l" rtl="0" eaLnBrk="1" fontAlgn="base" hangingPunct="1">
        <a:spcBef>
          <a:spcPct val="25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11350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5pPr>
      <a:lvl6pPr marL="15922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20494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5066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29638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png"/><Relationship Id="rId6" Type="http://schemas.openxmlformats.org/officeDocument/2006/relationships/image" Target="../media/image10.jp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179512" y="1599599"/>
            <a:ext cx="8806184" cy="11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de-DE" sz="2400" b="1" dirty="0" smtClean="0">
                <a:solidFill>
                  <a:srgbClr val="000000"/>
                </a:solidFill>
                <a:latin typeface="Calibri"/>
              </a:rPr>
              <a:t>euroCRIS Membership Meeting – CASRAI </a:t>
            </a:r>
            <a:r>
              <a:rPr lang="de-DE" sz="2400" b="1" dirty="0">
                <a:solidFill>
                  <a:srgbClr val="000000"/>
                </a:solidFill>
                <a:latin typeface="Calibri"/>
              </a:rPr>
              <a:t>D</a:t>
            </a:r>
            <a:r>
              <a:rPr lang="de-DE" sz="2400" b="1" dirty="0" smtClean="0">
                <a:solidFill>
                  <a:srgbClr val="000000"/>
                </a:solidFill>
                <a:latin typeface="Calibri"/>
              </a:rPr>
              <a:t>ata </a:t>
            </a:r>
            <a:r>
              <a:rPr lang="de-DE" sz="2400" b="1" dirty="0" err="1" smtClean="0">
                <a:solidFill>
                  <a:srgbClr val="000000"/>
                </a:solidFill>
                <a:latin typeface="Calibri"/>
              </a:rPr>
              <a:t>Profiles</a:t>
            </a:r>
            <a:r>
              <a:rPr lang="de-DE" sz="2400" b="1" dirty="0" smtClean="0">
                <a:solidFill>
                  <a:srgbClr val="000000"/>
                </a:solidFill>
                <a:latin typeface="Calibri"/>
              </a:rPr>
              <a:t> in CERIF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de-DE" sz="2400" dirty="0" smtClean="0">
                <a:solidFill>
                  <a:srgbClr val="000000"/>
                </a:solidFill>
                <a:latin typeface="Calibri"/>
              </a:rPr>
              <a:t>2013-</a:t>
            </a:r>
            <a:r>
              <a:rPr lang="de-DE" sz="2400" smtClean="0">
                <a:solidFill>
                  <a:srgbClr val="000000"/>
                </a:solidFill>
                <a:latin typeface="Calibri"/>
              </a:rPr>
              <a:t>05-13</a:t>
            </a:r>
            <a:endParaRPr lang="de-DE" sz="2400" dirty="0" smtClean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3" name="Gruppierung 2"/>
          <p:cNvGrpSpPr/>
          <p:nvPr/>
        </p:nvGrpSpPr>
        <p:grpSpPr>
          <a:xfrm>
            <a:off x="6092545" y="171045"/>
            <a:ext cx="2893151" cy="657656"/>
            <a:chOff x="2040738" y="4646544"/>
            <a:chExt cx="4782563" cy="1087145"/>
          </a:xfrm>
        </p:grpSpPr>
        <p:pic>
          <p:nvPicPr>
            <p:cNvPr id="4" name="Bild 3" descr="university-of-bath-logo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4615" y="4646544"/>
              <a:ext cx="3428686" cy="1087145"/>
            </a:xfrm>
            <a:prstGeom prst="rect">
              <a:avLst/>
            </a:prstGeom>
          </p:spPr>
        </p:pic>
        <p:pic>
          <p:nvPicPr>
            <p:cNvPr id="5" name="Bild 4" descr="jisc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0738" y="4787973"/>
              <a:ext cx="1273796" cy="847653"/>
            </a:xfrm>
            <a:prstGeom prst="rect">
              <a:avLst/>
            </a:prstGeom>
          </p:spPr>
        </p:pic>
        <p:pic>
          <p:nvPicPr>
            <p:cNvPr id="6" name="Bild 5" descr="ukol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3442" y="4816212"/>
              <a:ext cx="487685" cy="780292"/>
            </a:xfrm>
            <a:prstGeom prst="rect">
              <a:avLst/>
            </a:prstGeom>
          </p:spPr>
        </p:pic>
      </p:grpSp>
      <p:grpSp>
        <p:nvGrpSpPr>
          <p:cNvPr id="7" name="Gruppierung 6"/>
          <p:cNvGrpSpPr/>
          <p:nvPr/>
        </p:nvGrpSpPr>
        <p:grpSpPr>
          <a:xfrm>
            <a:off x="8201884" y="1139789"/>
            <a:ext cx="480345" cy="367063"/>
            <a:chOff x="7689235" y="2553679"/>
            <a:chExt cx="753865" cy="576079"/>
          </a:xfrm>
        </p:grpSpPr>
        <p:sp>
          <p:nvSpPr>
            <p:cNvPr id="8" name="Sechseck 7"/>
            <p:cNvSpPr/>
            <p:nvPr/>
          </p:nvSpPr>
          <p:spPr>
            <a:xfrm>
              <a:off x="7735011" y="2553679"/>
              <a:ext cx="664760" cy="576079"/>
            </a:xfrm>
            <a:prstGeom prst="hexagon">
              <a:avLst/>
            </a:prstGeom>
            <a:solidFill>
              <a:srgbClr val="E11CE9"/>
            </a:solidFill>
            <a:ln w="38100" cmpd="sng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" spc="-300" dirty="0">
                <a:latin typeface="Eurostile"/>
                <a:cs typeface="Eurostile"/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7689235" y="2627499"/>
              <a:ext cx="753865" cy="386426"/>
            </a:xfrm>
            <a:prstGeom prst="rect">
              <a:avLst/>
            </a:prstGeom>
            <a:noFill/>
            <a:ln w="38100" cmpd="sng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000" b="1" dirty="0" smtClean="0">
                  <a:solidFill>
                    <a:srgbClr val="FFFFFF"/>
                  </a:solidFill>
                </a:rPr>
                <a:t>CERIF</a:t>
              </a:r>
              <a:endParaRPr lang="de-DE" sz="10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0" name="Picture 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6112" y="1131672"/>
            <a:ext cx="896843" cy="40817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</p:pic>
      <p:pic>
        <p:nvPicPr>
          <p:cNvPr id="11" name="Bild 10" descr="casrai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501" y="996043"/>
            <a:ext cx="2277275" cy="66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2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Mapping CASRAI </a:t>
            </a:r>
            <a:r>
              <a:rPr lang="de-DE" dirty="0" err="1" smtClean="0"/>
              <a:t>to</a:t>
            </a:r>
            <a:r>
              <a:rPr lang="de-DE" dirty="0" smtClean="0"/>
              <a:t> CERIF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334165256"/>
              </p:ext>
            </p:extLst>
          </p:nvPr>
        </p:nvGraphicFramePr>
        <p:xfrm>
          <a:off x="642938" y="1571625"/>
          <a:ext cx="8286750" cy="3403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43375"/>
                <a:gridCol w="4143375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CASRAI</a:t>
                      </a:r>
                      <a:endParaRPr lang="de-DE" dirty="0"/>
                    </a:p>
                  </a:txBody>
                  <a:tcPr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CERIF</a:t>
                      </a:r>
                      <a:endParaRPr lang="de-DE" dirty="0"/>
                    </a:p>
                  </a:txBody>
                  <a:tcPr>
                    <a:solidFill>
                      <a:srgbClr val="00009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Module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-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Profile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- 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Group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Entity</a:t>
                      </a:r>
                      <a:r>
                        <a:rPr lang="de-DE" dirty="0" smtClean="0"/>
                        <a:t>, Relations, Attributes, </a:t>
                      </a:r>
                      <a:r>
                        <a:rPr lang="de-DE" dirty="0" err="1" smtClean="0"/>
                        <a:t>Semantics</a:t>
                      </a:r>
                      <a:r>
                        <a:rPr lang="de-DE" dirty="0" smtClean="0"/>
                        <a:t>, </a:t>
                      </a:r>
                      <a:r>
                        <a:rPr lang="de-DE" dirty="0" err="1" smtClean="0"/>
                        <a:t>Multilanguage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Record</a:t>
                      </a:r>
                      <a:r>
                        <a:rPr lang="de-DE" baseline="0" dirty="0" smtClean="0"/>
                        <a:t> type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Entity</a:t>
                      </a:r>
                      <a:r>
                        <a:rPr lang="de-DE" dirty="0" smtClean="0"/>
                        <a:t>, Relations, Attributes,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Semantics</a:t>
                      </a:r>
                      <a:r>
                        <a:rPr lang="de-DE" baseline="0" dirty="0" smtClean="0"/>
                        <a:t>, </a:t>
                      </a:r>
                      <a:r>
                        <a:rPr lang="de-DE" baseline="0" dirty="0" err="1" smtClean="0"/>
                        <a:t>Multilanguage</a:t>
                      </a:r>
                      <a:endParaRPr lang="de-DE" baseline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Field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Entity</a:t>
                      </a:r>
                      <a:r>
                        <a:rPr lang="de-DE" dirty="0" smtClean="0"/>
                        <a:t>, Relations, Attributes, </a:t>
                      </a:r>
                      <a:r>
                        <a:rPr lang="de-DE" dirty="0" err="1" smtClean="0"/>
                        <a:t>Semantics</a:t>
                      </a:r>
                      <a:r>
                        <a:rPr lang="de-DE" dirty="0" smtClean="0"/>
                        <a:t>, </a:t>
                      </a:r>
                      <a:r>
                        <a:rPr lang="de-DE" dirty="0" err="1" smtClean="0"/>
                        <a:t>Multilanguage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List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Semantics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686341"/>
      </p:ext>
    </p:extLst>
  </p:cSld>
  <p:clrMapOvr>
    <a:masterClrMapping/>
  </p:clrMapOvr>
  <p:transition xmlns:p14="http://schemas.microsoft.com/office/powerpoint/2010/main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-85956"/>
            <a:ext cx="8429652" cy="830997"/>
          </a:xfrm>
        </p:spPr>
        <p:txBody>
          <a:bodyPr/>
          <a:lstStyle/>
          <a:p>
            <a:r>
              <a:rPr lang="en-GB" dirty="0" smtClean="0"/>
              <a:t>Why do we need a mapping or how do the puzzles fit together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>
          <a:xfrm>
            <a:off x="642911" y="1204172"/>
            <a:ext cx="8286808" cy="5296642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General goal: </a:t>
            </a:r>
          </a:p>
          <a:p>
            <a:pPr lvl="1"/>
            <a:r>
              <a:rPr lang="en-GB" dirty="0" smtClean="0"/>
              <a:t>Better understanding of the areas where the two approaches can complement each other</a:t>
            </a:r>
          </a:p>
          <a:p>
            <a:pPr lvl="1"/>
            <a:r>
              <a:rPr lang="en-GB" dirty="0" smtClean="0"/>
              <a:t>Combining the strong points of each approach </a:t>
            </a:r>
            <a:endParaRPr lang="en-GB" dirty="0" smtClean="0">
              <a:sym typeface="Wingdings"/>
            </a:endParaRPr>
          </a:p>
          <a:p>
            <a:pPr>
              <a:buFont typeface="Arial"/>
              <a:buChar char="•"/>
            </a:pPr>
            <a:r>
              <a:rPr lang="en-GB" dirty="0" smtClean="0">
                <a:sym typeface="Wingdings"/>
              </a:rPr>
              <a:t>Exemplary results:</a:t>
            </a:r>
          </a:p>
          <a:p>
            <a:pPr lvl="1"/>
            <a:r>
              <a:rPr lang="en-GB" dirty="0">
                <a:sym typeface="Wingdings"/>
              </a:rPr>
              <a:t>Widely adopted CERIF XML can be used to exchange </a:t>
            </a:r>
            <a:r>
              <a:rPr lang="en-GB" dirty="0" smtClean="0">
                <a:sym typeface="Wingdings"/>
              </a:rPr>
              <a:t>information</a:t>
            </a:r>
          </a:p>
          <a:p>
            <a:pPr lvl="1"/>
            <a:r>
              <a:rPr lang="en-GB" dirty="0" smtClean="0">
                <a:solidFill>
                  <a:srgbClr val="000000"/>
                </a:solidFill>
                <a:sym typeface="Wingdings"/>
              </a:rPr>
              <a:t>CASRAI </a:t>
            </a:r>
            <a:r>
              <a:rPr lang="en-GB" dirty="0">
                <a:solidFill>
                  <a:srgbClr val="000000"/>
                </a:solidFill>
                <a:sym typeface="Wingdings"/>
              </a:rPr>
              <a:t>when it comes to the </a:t>
            </a:r>
            <a:r>
              <a:rPr lang="en-GB" dirty="0" smtClean="0">
                <a:solidFill>
                  <a:srgbClr val="000000"/>
                </a:solidFill>
                <a:sym typeface="Wingdings"/>
              </a:rPr>
              <a:t>vocabulary/dictionary; i.e. understanding</a:t>
            </a:r>
            <a:endParaRPr lang="en-GB" dirty="0">
              <a:solidFill>
                <a:srgbClr val="000000"/>
              </a:solidFill>
              <a:sym typeface="Wingdings"/>
            </a:endParaRPr>
          </a:p>
          <a:p>
            <a:pPr lvl="1"/>
            <a:r>
              <a:rPr lang="en-GB" dirty="0" smtClean="0"/>
              <a:t>Benefit </a:t>
            </a:r>
            <a:r>
              <a:rPr lang="en-GB" dirty="0"/>
              <a:t>of concepts from CASRAI in </a:t>
            </a:r>
            <a:r>
              <a:rPr lang="en-GB" dirty="0" smtClean="0"/>
              <a:t>CERIF, for </a:t>
            </a:r>
            <a:r>
              <a:rPr lang="en-GB" dirty="0"/>
              <a:t>example, when it comes to definition of compliance</a:t>
            </a:r>
          </a:p>
          <a:p>
            <a:pPr lvl="1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Concept </a:t>
            </a:r>
            <a:r>
              <a:rPr lang="en-GB" dirty="0">
                <a:sym typeface="Wingdings"/>
              </a:rPr>
              <a:t>of profiles allows a very clear definition of </a:t>
            </a:r>
            <a:r>
              <a:rPr lang="en-GB" dirty="0" smtClean="0">
                <a:sym typeface="Wingdings"/>
              </a:rPr>
              <a:t>compliance</a:t>
            </a:r>
          </a:p>
          <a:p>
            <a:pPr lvl="1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Definition of </a:t>
            </a:r>
          </a:p>
          <a:p>
            <a:pPr marL="357187" lvl="1" indent="0">
              <a:buNone/>
            </a:pPr>
            <a:endParaRPr lang="en-GB" dirty="0">
              <a:sym typeface="Wingdings"/>
            </a:endParaRPr>
          </a:p>
          <a:p>
            <a:pPr>
              <a:buFont typeface="Arial"/>
              <a:buChar char="•"/>
            </a:pPr>
            <a:endParaRPr lang="en-GB" dirty="0" smtClean="0">
              <a:sym typeface="Wingdings"/>
            </a:endParaRPr>
          </a:p>
          <a:p>
            <a:pPr>
              <a:buFont typeface="Arial"/>
              <a:buChar char="•"/>
            </a:pPr>
            <a:endParaRPr lang="en-GB" dirty="0" smtClean="0">
              <a:sym typeface="Wingdings"/>
            </a:endParaRPr>
          </a:p>
          <a:p>
            <a:pPr>
              <a:buFont typeface="Arial"/>
              <a:buChar char="•"/>
            </a:pPr>
            <a:endParaRPr lang="en-GB" dirty="0" smtClean="0">
              <a:sym typeface="Wingdings"/>
            </a:endParaRPr>
          </a:p>
          <a:p>
            <a:endParaRPr lang="en-GB" dirty="0" smtClean="0">
              <a:sym typeface="Wingdings"/>
            </a:endParaRP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27969"/>
      </p:ext>
    </p:extLst>
  </p:cSld>
  <p:clrMapOvr>
    <a:masterClrMapping/>
  </p:clrMapOvr>
  <p:transition xmlns:p14="http://schemas.microsoft.com/office/powerpoint/2010/main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642911" y="876063"/>
            <a:ext cx="8286808" cy="4929201"/>
          </a:xfrm>
        </p:spPr>
        <p:txBody>
          <a:bodyPr/>
          <a:lstStyle/>
          <a:p>
            <a:pPr marL="0" indent="0">
              <a:buNone/>
            </a:pPr>
            <a:endParaRPr lang="en-GB" sz="2000" b="1" dirty="0" smtClean="0"/>
          </a:p>
          <a:p>
            <a:r>
              <a:rPr lang="de-DE" sz="2000" dirty="0" smtClean="0">
                <a:solidFill>
                  <a:schemeClr val="bg2"/>
                </a:solidFill>
              </a:rPr>
              <a:t>CASRAI </a:t>
            </a:r>
            <a:r>
              <a:rPr lang="de-DE" sz="2000" dirty="0">
                <a:solidFill>
                  <a:schemeClr val="bg2"/>
                </a:solidFill>
              </a:rPr>
              <a:t>&amp; Data </a:t>
            </a:r>
            <a:r>
              <a:rPr lang="de-DE" sz="2000" dirty="0" err="1">
                <a:solidFill>
                  <a:schemeClr val="bg2"/>
                </a:solidFill>
              </a:rPr>
              <a:t>Profiles</a:t>
            </a:r>
            <a:r>
              <a:rPr lang="de-DE" sz="2000" dirty="0">
                <a:solidFill>
                  <a:schemeClr val="bg2"/>
                </a:solidFill>
              </a:rPr>
              <a:t> - An </a:t>
            </a:r>
            <a:r>
              <a:rPr lang="de-DE" sz="2000" dirty="0" err="1" smtClean="0">
                <a:solidFill>
                  <a:schemeClr val="bg2"/>
                </a:solidFill>
              </a:rPr>
              <a:t>Introduction</a:t>
            </a:r>
            <a:endParaRPr lang="de-DE" sz="2000" dirty="0" smtClean="0">
              <a:solidFill>
                <a:schemeClr val="bg2"/>
              </a:solidFill>
            </a:endParaRPr>
          </a:p>
          <a:p>
            <a:r>
              <a:rPr lang="de-DE" sz="2000" dirty="0" err="1" smtClean="0">
                <a:solidFill>
                  <a:schemeClr val="bg2"/>
                </a:solidFill>
              </a:rPr>
              <a:t>Why</a:t>
            </a:r>
            <a:r>
              <a:rPr lang="de-DE" sz="2000" dirty="0" smtClean="0">
                <a:solidFill>
                  <a:schemeClr val="bg2"/>
                </a:solidFill>
              </a:rPr>
              <a:t> do </a:t>
            </a:r>
            <a:r>
              <a:rPr lang="de-DE" sz="2000" dirty="0" err="1" smtClean="0">
                <a:solidFill>
                  <a:schemeClr val="bg2"/>
                </a:solidFill>
              </a:rPr>
              <a:t>we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</a:rPr>
              <a:t>need</a:t>
            </a:r>
            <a:r>
              <a:rPr lang="de-DE" sz="2000" dirty="0" smtClean="0">
                <a:solidFill>
                  <a:schemeClr val="bg2"/>
                </a:solidFill>
              </a:rPr>
              <a:t> a </a:t>
            </a:r>
            <a:r>
              <a:rPr lang="de-DE" sz="2000" dirty="0" err="1" smtClean="0">
                <a:solidFill>
                  <a:schemeClr val="bg2"/>
                </a:solidFill>
              </a:rPr>
              <a:t>mapping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</a:rPr>
              <a:t>or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</a:rPr>
              <a:t>how</a:t>
            </a:r>
            <a:r>
              <a:rPr lang="de-DE" sz="2000" dirty="0" smtClean="0">
                <a:solidFill>
                  <a:schemeClr val="bg2"/>
                </a:solidFill>
              </a:rPr>
              <a:t> do </a:t>
            </a:r>
            <a:r>
              <a:rPr lang="de-DE" sz="2000" dirty="0" err="1" smtClean="0">
                <a:solidFill>
                  <a:schemeClr val="bg2"/>
                </a:solidFill>
              </a:rPr>
              <a:t>the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</a:rPr>
              <a:t>puzzles</a:t>
            </a:r>
            <a:r>
              <a:rPr lang="de-DE" sz="2000" dirty="0" smtClean="0">
                <a:solidFill>
                  <a:schemeClr val="bg2"/>
                </a:solidFill>
              </a:rPr>
              <a:t> fit </a:t>
            </a:r>
            <a:r>
              <a:rPr lang="de-DE" sz="2000" dirty="0" err="1" smtClean="0">
                <a:solidFill>
                  <a:schemeClr val="bg2"/>
                </a:solidFill>
              </a:rPr>
              <a:t>together</a:t>
            </a:r>
            <a:r>
              <a:rPr lang="de-DE" sz="2000" dirty="0" smtClean="0">
                <a:solidFill>
                  <a:schemeClr val="bg2"/>
                </a:solidFill>
              </a:rPr>
              <a:t>?</a:t>
            </a:r>
          </a:p>
          <a:p>
            <a:pPr lvl="1"/>
            <a:r>
              <a:rPr lang="de-DE" sz="1600" dirty="0" err="1" smtClean="0">
                <a:solidFill>
                  <a:schemeClr val="bg2"/>
                </a:solidFill>
              </a:rPr>
              <a:t>Exemplary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use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case</a:t>
            </a:r>
            <a:endParaRPr lang="de-DE" sz="1600" dirty="0" smtClean="0">
              <a:solidFill>
                <a:schemeClr val="bg2"/>
              </a:solidFill>
            </a:endParaRPr>
          </a:p>
          <a:p>
            <a:pPr lvl="1"/>
            <a:r>
              <a:rPr lang="de-DE" sz="1600" dirty="0" err="1" smtClean="0">
                <a:solidFill>
                  <a:schemeClr val="bg2"/>
                </a:solidFill>
              </a:rPr>
              <a:t>Introduction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of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general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concepts</a:t>
            </a:r>
            <a:endParaRPr lang="de-DE" sz="2000" dirty="0" smtClean="0">
              <a:solidFill>
                <a:schemeClr val="bg2"/>
              </a:solidFill>
            </a:endParaRPr>
          </a:p>
          <a:p>
            <a:r>
              <a:rPr lang="de-DE" sz="2000" dirty="0" err="1" smtClean="0">
                <a:solidFill>
                  <a:srgbClr val="000000"/>
                </a:solidFill>
              </a:rPr>
              <a:t>Example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>
                <a:solidFill>
                  <a:srgbClr val="000000"/>
                </a:solidFill>
              </a:rPr>
              <a:t>Use</a:t>
            </a:r>
            <a:r>
              <a:rPr lang="de-DE" sz="2000" dirty="0">
                <a:solidFill>
                  <a:srgbClr val="000000"/>
                </a:solidFill>
              </a:rPr>
              <a:t> Case </a:t>
            </a:r>
            <a:r>
              <a:rPr lang="de-DE" sz="2000" dirty="0" err="1">
                <a:solidFill>
                  <a:srgbClr val="000000"/>
                </a:solidFill>
              </a:rPr>
              <a:t>Implemented</a:t>
            </a:r>
            <a:r>
              <a:rPr lang="de-DE" sz="2000" dirty="0">
                <a:solidFill>
                  <a:srgbClr val="000000"/>
                </a:solidFill>
              </a:rPr>
              <a:t> in </a:t>
            </a:r>
            <a:r>
              <a:rPr lang="de-DE" sz="2000" dirty="0" smtClean="0">
                <a:solidFill>
                  <a:srgbClr val="000000"/>
                </a:solidFill>
              </a:rPr>
              <a:t>CERIF</a:t>
            </a:r>
            <a:endParaRPr lang="de-DE" sz="2000" dirty="0">
              <a:solidFill>
                <a:srgbClr val="000000"/>
              </a:solidFill>
            </a:endParaRPr>
          </a:p>
          <a:p>
            <a:r>
              <a:rPr lang="fr-FR" sz="2000" dirty="0" smtClean="0">
                <a:solidFill>
                  <a:srgbClr val="808080"/>
                </a:solidFill>
              </a:rPr>
              <a:t>Q</a:t>
            </a:r>
            <a:r>
              <a:rPr lang="fr-FR" sz="2000" dirty="0">
                <a:solidFill>
                  <a:srgbClr val="808080"/>
                </a:solidFill>
              </a:rPr>
              <a:t>&amp;</a:t>
            </a:r>
            <a:r>
              <a:rPr lang="fr-FR" sz="2000" dirty="0" smtClean="0">
                <a:solidFill>
                  <a:srgbClr val="808080"/>
                </a:solidFill>
              </a:rPr>
              <a:t>A</a:t>
            </a:r>
            <a:endParaRPr lang="en-GB" sz="2000" dirty="0">
              <a:solidFill>
                <a:srgbClr val="808080"/>
              </a:solidFill>
            </a:endParaRPr>
          </a:p>
          <a:p>
            <a:pPr marL="0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0881259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030436"/>
              </p:ext>
            </p:extLst>
          </p:nvPr>
        </p:nvGraphicFramePr>
        <p:xfrm>
          <a:off x="447976" y="779557"/>
          <a:ext cx="8142577" cy="5711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192"/>
                <a:gridCol w="5428385"/>
              </a:tblGrid>
              <a:tr h="439355">
                <a:tc>
                  <a:txBody>
                    <a:bodyPr/>
                    <a:lstStyle/>
                    <a:p>
                      <a:r>
                        <a:rPr lang="de-DE" dirty="0" smtClean="0"/>
                        <a:t>CASRAI Element</a:t>
                      </a:r>
                      <a:endParaRPr lang="de-DE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CERIF </a:t>
                      </a:r>
                      <a:endParaRPr lang="de-DE" dirty="0"/>
                    </a:p>
                  </a:txBody>
                  <a:tcPr>
                    <a:solidFill>
                      <a:srgbClr val="C511D9"/>
                    </a:solidFill>
                  </a:tcPr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Identification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err="1" smtClean="0"/>
                        <a:t>cfFedId.cfFedId</a:t>
                      </a:r>
                      <a:endParaRPr lang="de-DE" dirty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smtClean="0"/>
                        <a:t>Person Info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cfPers</a:t>
                      </a:r>
                      <a:endParaRPr lang="de-DE" dirty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Salutation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cfPers.cfPers_PersName.cfClassId</a:t>
                      </a:r>
                      <a:r>
                        <a:rPr lang="de-DE" dirty="0" smtClean="0"/>
                        <a:t>=</a:t>
                      </a:r>
                      <a:r>
                        <a:rPr lang="de-DE" dirty="0" err="1" smtClean="0"/>
                        <a:t>salutation</a:t>
                      </a:r>
                      <a:endParaRPr lang="de-DE" dirty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smtClean="0"/>
                        <a:t>First </a:t>
                      </a:r>
                      <a:r>
                        <a:rPr lang="de-DE" dirty="0" err="1" smtClean="0"/>
                        <a:t>name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cfPersName.cfFirstNames</a:t>
                      </a:r>
                      <a:endParaRPr lang="de-DE" dirty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smtClean="0"/>
                        <a:t>Family</a:t>
                      </a:r>
                      <a:r>
                        <a:rPr lang="de-DE" baseline="0" dirty="0" smtClean="0"/>
                        <a:t> Name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cfPersName.cfFamilyNames</a:t>
                      </a:r>
                      <a:endParaRPr lang="de-DE" dirty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Presented</a:t>
                      </a:r>
                      <a:r>
                        <a:rPr lang="de-DE" dirty="0" smtClean="0"/>
                        <a:t> Name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cfPers.cfPers_PersName.cfClassId</a:t>
                      </a:r>
                      <a:r>
                        <a:rPr lang="de-DE" dirty="0" smtClean="0"/>
                        <a:t>=</a:t>
                      </a:r>
                      <a:r>
                        <a:rPr lang="de-DE" dirty="0" err="1" smtClean="0"/>
                        <a:t>presented</a:t>
                      </a:r>
                      <a:r>
                        <a:rPr lang="de-DE" baseline="0" dirty="0" err="1" smtClean="0"/>
                        <a:t>Name</a:t>
                      </a:r>
                      <a:endParaRPr lang="de-DE" dirty="0" smtClean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Previous</a:t>
                      </a:r>
                      <a:r>
                        <a:rPr lang="de-DE" baseline="0" dirty="0" smtClean="0"/>
                        <a:t> Family Name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cfPers.cfPers_PersName.cfClassId</a:t>
                      </a:r>
                      <a:r>
                        <a:rPr lang="de-DE" dirty="0" smtClean="0"/>
                        <a:t>=</a:t>
                      </a:r>
                      <a:r>
                        <a:rPr lang="de-DE" dirty="0" err="1" smtClean="0"/>
                        <a:t>previous</a:t>
                      </a:r>
                      <a:r>
                        <a:rPr lang="de-DE" baseline="0" dirty="0" err="1" smtClean="0"/>
                        <a:t>FamilyName</a:t>
                      </a:r>
                      <a:endParaRPr lang="de-DE" dirty="0" smtClean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Correspondance</a:t>
                      </a:r>
                      <a:r>
                        <a:rPr lang="de-DE" dirty="0" smtClean="0"/>
                        <a:t> Language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cfPers_Lang.cfClassId</a:t>
                      </a:r>
                      <a:r>
                        <a:rPr lang="de-DE" dirty="0" smtClean="0"/>
                        <a:t>=</a:t>
                      </a:r>
                      <a:r>
                        <a:rPr lang="de-DE" dirty="0" err="1" smtClean="0"/>
                        <a:t>correspondanceLanguage</a:t>
                      </a:r>
                      <a:endParaRPr lang="de-DE" dirty="0" smtClean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smtClean="0"/>
                        <a:t>Gender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cfPers.cfGender</a:t>
                      </a:r>
                      <a:endParaRPr lang="de-DE" dirty="0" smtClean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Designated</a:t>
                      </a:r>
                      <a:r>
                        <a:rPr lang="de-DE" dirty="0" smtClean="0"/>
                        <a:t> Group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cfPers.cfPers_Class.cfClassId</a:t>
                      </a:r>
                      <a:r>
                        <a:rPr lang="de-DE" dirty="0" smtClean="0"/>
                        <a:t>=</a:t>
                      </a:r>
                      <a:r>
                        <a:rPr lang="de-DE" dirty="0" err="1" smtClean="0"/>
                        <a:t>designatedGroup</a:t>
                      </a:r>
                      <a:endParaRPr lang="de-DE" dirty="0" smtClean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smtClean="0"/>
                        <a:t>...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</a:txBody>
                  <a:tcPr/>
                </a:tc>
              </a:tr>
              <a:tr h="439355">
                <a:tc>
                  <a:txBody>
                    <a:bodyPr/>
                    <a:lstStyle/>
                    <a:p>
                      <a:r>
                        <a:rPr lang="de-DE" dirty="0" smtClean="0"/>
                        <a:t>Education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cfPers.cfPers_Qual.cfClassId</a:t>
                      </a:r>
                      <a:r>
                        <a:rPr lang="de-DE" dirty="0" smtClean="0"/>
                        <a:t>=</a:t>
                      </a:r>
                      <a:r>
                        <a:rPr lang="de-DE" dirty="0" err="1" smtClean="0"/>
                        <a:t>education</a:t>
                      </a:r>
                      <a:endParaRPr lang="de-DE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714348" y="129487"/>
            <a:ext cx="8429652" cy="400110"/>
          </a:xfrm>
        </p:spPr>
        <p:txBody>
          <a:bodyPr/>
          <a:lstStyle/>
          <a:p>
            <a:r>
              <a:rPr lang="de-DE" dirty="0"/>
              <a:t>CASRAI </a:t>
            </a:r>
            <a:r>
              <a:rPr lang="de-DE" dirty="0" err="1"/>
              <a:t>Abridged</a:t>
            </a:r>
            <a:r>
              <a:rPr lang="de-DE" dirty="0"/>
              <a:t> CV  2  CERIF Mapping</a:t>
            </a:r>
          </a:p>
        </p:txBody>
      </p:sp>
    </p:spTree>
    <p:extLst>
      <p:ext uri="{BB962C8B-B14F-4D97-AF65-F5344CB8AC3E}">
        <p14:creationId xmlns:p14="http://schemas.microsoft.com/office/powerpoint/2010/main" val="952189357"/>
      </p:ext>
    </p:extLst>
  </p:cSld>
  <p:clrMapOvr>
    <a:masterClrMapping/>
  </p:clrMapOvr>
  <p:transition xmlns:p14="http://schemas.microsoft.com/office/powerpoint/2010/main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ung 1"/>
          <p:cNvGrpSpPr/>
          <p:nvPr/>
        </p:nvGrpSpPr>
        <p:grpSpPr>
          <a:xfrm>
            <a:off x="306814" y="732636"/>
            <a:ext cx="8331438" cy="6041922"/>
            <a:chOff x="70557" y="132754"/>
            <a:chExt cx="9158638" cy="6641804"/>
          </a:xfrm>
        </p:grpSpPr>
        <p:cxnSp>
          <p:nvCxnSpPr>
            <p:cNvPr id="129" name="Gewinkelte Verbindung 128"/>
            <p:cNvCxnSpPr>
              <a:stCxn id="52" idx="2"/>
              <a:endCxn id="102" idx="0"/>
            </p:cNvCxnSpPr>
            <p:nvPr/>
          </p:nvCxnSpPr>
          <p:spPr>
            <a:xfrm rot="16200000" flipH="1">
              <a:off x="2015548" y="1048044"/>
              <a:ext cx="2746387" cy="5142935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winkelte Verbindung 5"/>
            <p:cNvCxnSpPr>
              <a:stCxn id="94" idx="3"/>
            </p:cNvCxnSpPr>
            <p:nvPr/>
          </p:nvCxnSpPr>
          <p:spPr>
            <a:xfrm>
              <a:off x="5009685" y="1762424"/>
              <a:ext cx="2499807" cy="254053"/>
            </a:xfrm>
            <a:prstGeom prst="bentConnector3">
              <a:avLst>
                <a:gd name="adj1" fmla="val 59940"/>
              </a:avLst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winkelte Verbindung 6"/>
            <p:cNvCxnSpPr>
              <a:stCxn id="94" idx="2"/>
              <a:endCxn id="80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winkelte Verbindung 8"/>
            <p:cNvCxnSpPr>
              <a:stCxn id="102" idx="3"/>
              <a:endCxn id="78" idx="2"/>
            </p:cNvCxnSpPr>
            <p:nvPr/>
          </p:nvCxnSpPr>
          <p:spPr>
            <a:xfrm flipV="1">
              <a:off x="6694306" y="4594008"/>
              <a:ext cx="1" cy="65275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winkelte Verbindung 11"/>
            <p:cNvCxnSpPr>
              <a:stCxn id="80" idx="2"/>
              <a:endCxn id="104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winkelte Verbindung 12"/>
            <p:cNvCxnSpPr/>
            <p:nvPr/>
          </p:nvCxnSpPr>
          <p:spPr>
            <a:xfrm rot="16200000" flipH="1">
              <a:off x="4603747" y="3824938"/>
              <a:ext cx="1482860" cy="94179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winkelte Verbindung 13"/>
            <p:cNvCxnSpPr>
              <a:endCxn id="94" idx="0"/>
            </p:cNvCxnSpPr>
            <p:nvPr/>
          </p:nvCxnSpPr>
          <p:spPr>
            <a:xfrm rot="16200000" flipH="1">
              <a:off x="3782952" y="973342"/>
              <a:ext cx="593615" cy="476442"/>
            </a:xfrm>
            <a:prstGeom prst="bentConnector3">
              <a:avLst>
                <a:gd name="adj1" fmla="val 50000"/>
              </a:avLst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winkelte Verbindung 14"/>
            <p:cNvCxnSpPr>
              <a:stCxn id="94" idx="3"/>
              <a:endCxn id="69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winkelte Verbindung 15"/>
            <p:cNvCxnSpPr>
              <a:stCxn id="69" idx="3"/>
              <a:endCxn id="65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winkelte Verbindung 16"/>
            <p:cNvCxnSpPr/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winkelte Verbindung 18"/>
            <p:cNvCxnSpPr>
              <a:endCxn id="67" idx="3"/>
            </p:cNvCxnSpPr>
            <p:nvPr/>
          </p:nvCxnSpPr>
          <p:spPr>
            <a:xfrm rot="10800000" flipV="1">
              <a:off x="4013039" y="785382"/>
              <a:ext cx="596992" cy="435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8742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winkelte Verbindung 21"/>
            <p:cNvCxnSpPr>
              <a:stCxn id="52" idx="3"/>
              <a:endCxn id="82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winkelte Verbindung 22"/>
            <p:cNvCxnSpPr>
              <a:endCxn id="82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winkelte Verbindung 23"/>
            <p:cNvCxnSpPr>
              <a:endCxn id="78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winkelte Verbindung 24"/>
            <p:cNvCxnSpPr>
              <a:stCxn id="49" idx="0"/>
              <a:endCxn id="102" idx="2"/>
            </p:cNvCxnSpPr>
            <p:nvPr/>
          </p:nvCxnSpPr>
          <p:spPr>
            <a:xfrm rot="16200000" flipV="1">
              <a:off x="6574551" y="4886470"/>
              <a:ext cx="277807" cy="150649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winkelte Verbindung 25"/>
            <p:cNvCxnSpPr>
              <a:stCxn id="78" idx="2"/>
              <a:endCxn id="49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winkelte Verbindung 27"/>
            <p:cNvCxnSpPr>
              <a:stCxn id="78" idx="2"/>
              <a:endCxn id="59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winkelte Verbindung 28"/>
            <p:cNvCxnSpPr>
              <a:stCxn id="47" idx="0"/>
              <a:endCxn id="82" idx="2"/>
            </p:cNvCxnSpPr>
            <p:nvPr/>
          </p:nvCxnSpPr>
          <p:spPr>
            <a:xfrm rot="16200000" flipV="1">
              <a:off x="2647372" y="4669528"/>
              <a:ext cx="1456212" cy="1305170"/>
            </a:xfrm>
            <a:prstGeom prst="bentConnector3">
              <a:avLst>
                <a:gd name="adj1" fmla="val 25771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winkelte Verbindung 30"/>
            <p:cNvCxnSpPr>
              <a:stCxn id="61" idx="0"/>
              <a:endCxn id="50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31"/>
            <p:cNvCxnSpPr>
              <a:stCxn id="48" idx="0"/>
            </p:cNvCxnSpPr>
            <p:nvPr/>
          </p:nvCxnSpPr>
          <p:spPr>
            <a:xfrm rot="16200000" flipV="1">
              <a:off x="1946808" y="2196018"/>
              <a:ext cx="5135464" cy="2572937"/>
            </a:xfrm>
            <a:prstGeom prst="bentConnector3">
              <a:avLst>
                <a:gd name="adj1" fmla="val 4312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winkelte Verbindung 32"/>
            <p:cNvCxnSpPr>
              <a:stCxn id="127" idx="3"/>
            </p:cNvCxnSpPr>
            <p:nvPr/>
          </p:nvCxnSpPr>
          <p:spPr>
            <a:xfrm>
              <a:off x="7386012" y="4327172"/>
              <a:ext cx="677330" cy="433451"/>
            </a:xfrm>
            <a:prstGeom prst="bentConnector3">
              <a:avLst>
                <a:gd name="adj1" fmla="val 111144"/>
              </a:avLst>
            </a:prstGeom>
            <a:ln w="5715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winkelte Verbindung 35"/>
            <p:cNvCxnSpPr>
              <a:stCxn id="54" idx="2"/>
              <a:endCxn id="57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winkelte Verbindung 36"/>
            <p:cNvCxnSpPr>
              <a:stCxn id="49" idx="3"/>
              <a:endCxn id="54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uppierung 37"/>
            <p:cNvGrpSpPr/>
            <p:nvPr/>
          </p:nvGrpSpPr>
          <p:grpSpPr>
            <a:xfrm>
              <a:off x="70557" y="230424"/>
              <a:ext cx="9158638" cy="6327901"/>
              <a:chOff x="70557" y="230424"/>
              <a:chExt cx="9158638" cy="6327901"/>
            </a:xfrm>
          </p:grpSpPr>
          <p:cxnSp>
            <p:nvCxnSpPr>
              <p:cNvPr id="39" name="Gewinkelte Verbindung 38"/>
              <p:cNvCxnSpPr>
                <a:stCxn id="54" idx="0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hteck 39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cfExpertise</a:t>
                </a:r>
                <a:endParaRPr lang="de-DE" sz="1300" dirty="0" smtClean="0">
                  <a:solidFill>
                    <a:srgbClr val="000000"/>
                  </a:solidFill>
                  <a:latin typeface="Eurostile"/>
                  <a:cs typeface="Eurostile"/>
                </a:endParaRPr>
              </a:p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AndSkills</a:t>
                </a:r>
                <a:endParaRPr lang="de-DE" sz="1300" dirty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41" name="Gruppierung 40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68" name="Oval 6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9" name="Rechteck 6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rgbClr val="BFBFBF"/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cfEquipment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2" name="Gruppierung 41"/>
              <p:cNvGrpSpPr/>
              <p:nvPr/>
            </p:nvGrpSpPr>
            <p:grpSpPr>
              <a:xfrm>
                <a:off x="2443102" y="398657"/>
                <a:ext cx="1569937" cy="684330"/>
                <a:chOff x="7353001" y="354097"/>
                <a:chExt cx="1569937" cy="684330"/>
              </a:xfrm>
            </p:grpSpPr>
            <p:sp>
              <p:nvSpPr>
                <p:cNvPr id="66" name="Oval 65"/>
                <p:cNvSpPr/>
                <p:nvPr/>
              </p:nvSpPr>
              <p:spPr>
                <a:xfrm>
                  <a:off x="7353001" y="354097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7" name="Rechteck 66"/>
                <p:cNvSpPr/>
                <p:nvPr/>
              </p:nvSpPr>
              <p:spPr>
                <a:xfrm>
                  <a:off x="7539528" y="530321"/>
                  <a:ext cx="1383410" cy="508106"/>
                </a:xfrm>
                <a:prstGeom prst="rect">
                  <a:avLst/>
                </a:prstGeom>
                <a:solidFill>
                  <a:srgbClr val="7F7F7F"/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cfFunding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3" name="Gruppierung 42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64" name="Oval 6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5" name="Rechteck 6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rgbClr val="BFBFBF"/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cfFacility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62" name="Oval 61"/>
              <p:cNvSpPr/>
              <p:nvPr/>
            </p:nvSpPr>
            <p:spPr>
              <a:xfrm>
                <a:off x="7287685" y="1420258"/>
                <a:ext cx="450774" cy="386725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300">
                  <a:latin typeface="Eurostile"/>
                  <a:cs typeface="Eurostile"/>
                </a:endParaRPr>
              </a:p>
            </p:txBody>
          </p:sp>
          <p:grpSp>
            <p:nvGrpSpPr>
              <p:cNvPr id="45" name="Gruppierung 44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60" name="Oval 5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1" name="Rechteck 6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cfCitation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6" name="Gruppierung 45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9" name="Rechteck 5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cfEvent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47" name="Rechteck 46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cfLanguage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48" name="Rechteck 47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76200" cmpd="sng">
                <a:solidFill>
                  <a:srgbClr val="FF66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cfCurrency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49" name="Rechteck 48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cfCountry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0" name="Rechteck 49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cfCurriculum</a:t>
                </a:r>
                <a:r>
                  <a: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rPr>
                </a:br>
                <a:r>
                  <a: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Vitae	</a:t>
                </a:r>
                <a:endParaRPr lang="de-DE" sz="1300" dirty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2" name="Rechteck 51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cfQualification</a:t>
                </a:r>
                <a:endParaRPr lang="de-DE" sz="1300" dirty="0" smtClean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53" name="Gruppierung 52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56" name="Oval 5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7" name="Rechteck 5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cfGeographic</a:t>
                  </a:r>
                  <a:r>
                    <a:rPr lang="de-DE" sz="13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3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</a:br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BoundingBox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54" name="Rechteck 53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FF66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cfPostalAddress</a:t>
                </a:r>
                <a:endParaRPr lang="de-DE" sz="1300" dirty="0" smtClean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5" name="Rechteck 54"/>
              <p:cNvSpPr/>
              <p:nvPr/>
            </p:nvSpPr>
            <p:spPr>
              <a:xfrm>
                <a:off x="7393525" y="2503701"/>
                <a:ext cx="1835670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cfElectronicAddress</a:t>
                </a:r>
                <a:endParaRPr lang="de-DE" sz="1300" dirty="0" smtClean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</p:grpSp>
        <p:grpSp>
          <p:nvGrpSpPr>
            <p:cNvPr id="70" name="Gruppierung 69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71" name="Gruppierung 70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81" name="Oval 8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rgbClr val="FFFFFF"/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82" name="Rechteck 8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rgbClr val="376092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72" name="Gruppierung 71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80" name="Rechteck 79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3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73" name="Gruppierung 72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7" name="Oval 76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rgbClr val="FFFFFF"/>
                </a:solidFill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8" name="Rechteck 77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3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3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74" name="Gewinkelte Verbindung 73"/>
              <p:cNvCxnSpPr>
                <a:stCxn id="82" idx="3"/>
                <a:endCxn id="78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winkelte Verbindung 75"/>
              <p:cNvCxnSpPr>
                <a:stCxn id="78" idx="0"/>
                <a:endCxn id="80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 w="38100" cmpd="sng"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3" name="Gewinkelte Verbindung 82"/>
            <p:cNvCxnSpPr>
              <a:stCxn id="94" idx="3"/>
              <a:endCxn id="78" idx="1"/>
            </p:cNvCxnSpPr>
            <p:nvPr/>
          </p:nvCxnSpPr>
          <p:spPr>
            <a:xfrm>
              <a:off x="5009685" y="1762424"/>
              <a:ext cx="992917" cy="2577530"/>
            </a:xfrm>
            <a:prstGeom prst="bentConnector3">
              <a:avLst>
                <a:gd name="adj1" fmla="val 50000"/>
              </a:avLst>
            </a:prstGeom>
            <a:ln w="57150" cmpd="sng">
              <a:solidFill>
                <a:srgbClr val="F5773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Gruppierung 83"/>
            <p:cNvGrpSpPr/>
            <p:nvPr/>
          </p:nvGrpSpPr>
          <p:grpSpPr>
            <a:xfrm>
              <a:off x="1658131" y="1332147"/>
              <a:ext cx="5629555" cy="1723932"/>
              <a:chOff x="1702231" y="1243027"/>
              <a:chExt cx="5629555" cy="1723932"/>
            </a:xfrm>
          </p:grpSpPr>
          <p:cxnSp>
            <p:nvCxnSpPr>
              <p:cNvPr id="89" name="Gewinkelte Verbindung 88"/>
              <p:cNvCxnSpPr>
                <a:stCxn id="94" idx="1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 w="317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Oval 94"/>
              <p:cNvSpPr/>
              <p:nvPr/>
            </p:nvSpPr>
            <p:spPr>
              <a:xfrm>
                <a:off x="1702231" y="2282627"/>
                <a:ext cx="450774" cy="386725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300">
                  <a:latin typeface="Eurostile"/>
                  <a:cs typeface="Eurostile"/>
                </a:endParaRPr>
              </a:p>
            </p:txBody>
          </p:sp>
          <p:grpSp>
            <p:nvGrpSpPr>
              <p:cNvPr id="86" name="Gruppierung 85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93" name="Oval 92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rgbClr val="FFFFFF"/>
                </a:solidFill>
                <a:ln w="3175" cmpd="sng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4" name="Rechteck 9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rgbClr val="BFBFBF"/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</a:t>
                  </a:r>
                  <a:r>
                    <a:rPr lang="de-DE" sz="13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3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</a:br>
                  <a:r>
                    <a:rPr lang="de-DE" sz="13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Publication</a:t>
                  </a:r>
                  <a:endParaRPr lang="de-DE" sz="13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7" name="Gruppierung 86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91" name="Oval 9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2" name="Rechteck 91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rgbClr val="BFBFBF"/>
                </a:solidFill>
                <a:ln w="3175" cmpd="sng">
                  <a:solidFill>
                    <a:srgbClr val="376092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cfResultProduct</a:t>
                  </a:r>
                  <a:endPara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88" name="Gewinkelte Verbindung 87"/>
              <p:cNvCxnSpPr>
                <a:stCxn id="92" idx="1"/>
              </p:cNvCxnSpPr>
              <p:nvPr/>
            </p:nvCxnSpPr>
            <p:spPr>
              <a:xfrm rot="10800000">
                <a:off x="3272170" y="2712906"/>
                <a:ext cx="2588004" cy="1396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Gewinkelte Verbindung 89"/>
              <p:cNvCxnSpPr>
                <a:stCxn id="92" idx="0"/>
                <a:endCxn id="94" idx="3"/>
              </p:cNvCxnSpPr>
              <p:nvPr/>
            </p:nvCxnSpPr>
            <p:spPr>
              <a:xfrm rot="16200000" flipV="1">
                <a:off x="5432109" y="1294982"/>
                <a:ext cx="785549" cy="1542195"/>
              </a:xfrm>
              <a:prstGeom prst="bentConnector2">
                <a:avLst/>
              </a:prstGeom>
              <a:ln w="317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" name="Rechteck 104"/>
            <p:cNvSpPr/>
            <p:nvPr/>
          </p:nvSpPr>
          <p:spPr>
            <a:xfrm>
              <a:off x="7796851" y="132754"/>
              <a:ext cx="1242643" cy="6002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76200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1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cfFederated</a:t>
              </a:r>
              <a:r>
                <a:rPr lang="de-DE" sz="1100" dirty="0" smtClean="0">
                  <a:solidFill>
                    <a:srgbClr val="000000"/>
                  </a:solidFill>
                  <a:latin typeface="Eurostile"/>
                  <a:cs typeface="Eurostile"/>
                </a:rPr>
                <a:t> Identifier</a:t>
              </a:r>
              <a:endParaRPr lang="de-DE" sz="11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  <p:cxnSp>
          <p:nvCxnSpPr>
            <p:cNvPr id="106" name="Gewinkelte Verbindung 105"/>
            <p:cNvCxnSpPr>
              <a:stCxn id="105" idx="2"/>
            </p:cNvCxnSpPr>
            <p:nvPr/>
          </p:nvCxnSpPr>
          <p:spPr>
            <a:xfrm rot="5400000">
              <a:off x="7860295" y="1038604"/>
              <a:ext cx="863500" cy="25225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chteck 115"/>
            <p:cNvSpPr/>
            <p:nvPr/>
          </p:nvSpPr>
          <p:spPr>
            <a:xfrm>
              <a:off x="3868336" y="3058060"/>
              <a:ext cx="1398434" cy="482539"/>
            </a:xfrm>
            <a:prstGeom prst="rect">
              <a:avLst/>
            </a:prstGeom>
            <a:noFill/>
            <a:ln w="76200" cmpd="sng">
              <a:solidFill>
                <a:srgbClr val="E46C0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7" name="Rechteck 116"/>
            <p:cNvSpPr/>
            <p:nvPr/>
          </p:nvSpPr>
          <p:spPr>
            <a:xfrm>
              <a:off x="3624039" y="1526631"/>
              <a:ext cx="1398434" cy="482539"/>
            </a:xfrm>
            <a:prstGeom prst="rect">
              <a:avLst/>
            </a:prstGeom>
            <a:noFill/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9" name="Rechteck 118"/>
            <p:cNvSpPr/>
            <p:nvPr/>
          </p:nvSpPr>
          <p:spPr>
            <a:xfrm>
              <a:off x="2023676" y="4098684"/>
              <a:ext cx="1398434" cy="482539"/>
            </a:xfrm>
            <a:prstGeom prst="rect">
              <a:avLst/>
            </a:prstGeom>
            <a:noFill/>
            <a:ln w="57150" cmpd="sng">
              <a:solidFill>
                <a:srgbClr val="E46C0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0" name="Rechteck 119"/>
            <p:cNvSpPr/>
            <p:nvPr/>
          </p:nvSpPr>
          <p:spPr>
            <a:xfrm>
              <a:off x="7598485" y="4746818"/>
              <a:ext cx="1398434" cy="482539"/>
            </a:xfrm>
            <a:prstGeom prst="rect">
              <a:avLst/>
            </a:prstGeom>
            <a:noFill/>
            <a:ln w="57150" cmpd="sng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7" name="Rechteck 126"/>
            <p:cNvSpPr/>
            <p:nvPr/>
          </p:nvSpPr>
          <p:spPr>
            <a:xfrm>
              <a:off x="5987578" y="4085902"/>
              <a:ext cx="1398434" cy="482539"/>
            </a:xfrm>
            <a:prstGeom prst="rect">
              <a:avLst/>
            </a:prstGeom>
            <a:noFill/>
            <a:ln w="57150" cmpd="sng">
              <a:solidFill>
                <a:srgbClr val="E46C0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8" name="Textfeld 127"/>
            <p:cNvSpPr txBox="1"/>
            <p:nvPr/>
          </p:nvSpPr>
          <p:spPr>
            <a:xfrm>
              <a:off x="8154483" y="6312893"/>
              <a:ext cx="8942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 smtClean="0"/>
                <a:t>CERIF</a:t>
              </a:r>
              <a:endParaRPr lang="de-DE" sz="2400" b="1" dirty="0"/>
            </a:p>
          </p:txBody>
        </p:sp>
        <p:grpSp>
          <p:nvGrpSpPr>
            <p:cNvPr id="97" name="Gruppierung 96"/>
            <p:cNvGrpSpPr/>
            <p:nvPr/>
          </p:nvGrpSpPr>
          <p:grpSpPr>
            <a:xfrm>
              <a:off x="2963304" y="4816481"/>
              <a:ext cx="3731002" cy="685348"/>
              <a:chOff x="3007404" y="5114086"/>
              <a:chExt cx="3731002" cy="685348"/>
            </a:xfrm>
          </p:grpSpPr>
          <p:grpSp>
            <p:nvGrpSpPr>
              <p:cNvPr id="98" name="Gruppierung 97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103" name="Oval 102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4" name="Rechteck 103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cfIndicator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99" name="Gruppierung 98"/>
              <p:cNvGrpSpPr/>
              <p:nvPr/>
            </p:nvGrpSpPr>
            <p:grpSpPr>
              <a:xfrm>
                <a:off x="5083685" y="5114086"/>
                <a:ext cx="1654721" cy="684330"/>
                <a:chOff x="4554485" y="5114086"/>
                <a:chExt cx="1654721" cy="684330"/>
              </a:xfrm>
            </p:grpSpPr>
            <p:sp>
              <p:nvSpPr>
                <p:cNvPr id="101" name="Oval 100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2" name="Rechteck 101"/>
                <p:cNvSpPr/>
                <p:nvPr/>
              </p:nvSpPr>
              <p:spPr>
                <a:xfrm>
                  <a:off x="4741011" y="5290310"/>
                  <a:ext cx="1468195" cy="508106"/>
                </a:xfrm>
                <a:prstGeom prst="rect">
                  <a:avLst/>
                </a:prstGeom>
                <a:solidFill>
                  <a:srgbClr val="BFBFBF"/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cfMeasurement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100" name="Gewinkelte Verbindung 99"/>
              <p:cNvCxnSpPr>
                <a:stCxn id="104" idx="3"/>
                <a:endCxn id="102" idx="1"/>
              </p:cNvCxnSpPr>
              <p:nvPr/>
            </p:nvCxnSpPr>
            <p:spPr>
              <a:xfrm flipV="1">
                <a:off x="4577341" y="5544363"/>
                <a:ext cx="692869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Rechteck 106"/>
            <p:cNvSpPr/>
            <p:nvPr/>
          </p:nvSpPr>
          <p:spPr>
            <a:xfrm>
              <a:off x="7474212" y="1596482"/>
              <a:ext cx="1383410" cy="508106"/>
            </a:xfrm>
            <a:prstGeom prst="rect">
              <a:avLst/>
            </a:prstGeom>
            <a:solidFill>
              <a:srgbClr val="BFBFBF"/>
            </a:solidFill>
            <a:ln w="31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00" dirty="0" err="1" smtClean="0">
                  <a:solidFill>
                    <a:schemeClr val="tx1"/>
                  </a:solidFill>
                  <a:latin typeface="Eurostile"/>
                  <a:cs typeface="Eurostile"/>
                </a:rPr>
                <a:t>cfService</a:t>
              </a:r>
              <a:endParaRPr lang="de-DE" sz="1300" dirty="0">
                <a:solidFill>
                  <a:schemeClr val="tx1"/>
                </a:solidFill>
                <a:latin typeface="Eurostile"/>
                <a:cs typeface="Eurostile"/>
              </a:endParaRPr>
            </a:p>
          </p:txBody>
        </p:sp>
        <p:cxnSp>
          <p:nvCxnSpPr>
            <p:cNvPr id="108" name="Gewinkelte Verbindung 107"/>
            <p:cNvCxnSpPr>
              <a:stCxn id="82" idx="0"/>
            </p:cNvCxnSpPr>
            <p:nvPr/>
          </p:nvCxnSpPr>
          <p:spPr>
            <a:xfrm rot="5400000" flipH="1" flipV="1">
              <a:off x="2965640" y="3210006"/>
              <a:ext cx="633148" cy="1118643"/>
            </a:xfrm>
            <a:prstGeom prst="bentConnector2">
              <a:avLst/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winkelte Verbindung 33"/>
            <p:cNvCxnSpPr>
              <a:stCxn id="40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 w="38100" cmpd="sng">
              <a:solidFill>
                <a:srgbClr val="F5773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winkelte Verbindung 112"/>
            <p:cNvCxnSpPr>
              <a:stCxn id="67" idx="2"/>
              <a:endCxn id="116" idx="1"/>
            </p:cNvCxnSpPr>
            <p:nvPr/>
          </p:nvCxnSpPr>
          <p:spPr>
            <a:xfrm rot="16200000" flipH="1">
              <a:off x="2486664" y="1917657"/>
              <a:ext cx="2216343" cy="547002"/>
            </a:xfrm>
            <a:prstGeom prst="bentConnector2">
              <a:avLst/>
            </a:prstGeom>
            <a:ln w="38100" cmpd="sng">
              <a:solidFill>
                <a:srgbClr val="F5773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Rechteck 120"/>
            <p:cNvSpPr/>
            <p:nvPr/>
          </p:nvSpPr>
          <p:spPr>
            <a:xfrm>
              <a:off x="1844661" y="2547973"/>
              <a:ext cx="1383410" cy="508106"/>
            </a:xfrm>
            <a:prstGeom prst="rect">
              <a:avLst/>
            </a:prstGeom>
            <a:solidFill>
              <a:srgbClr val="BFBFB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00" dirty="0" err="1" smtClean="0">
                  <a:solidFill>
                    <a:schemeClr val="tx1"/>
                  </a:solidFill>
                  <a:latin typeface="Eurostile"/>
                  <a:cs typeface="Eurostile"/>
                </a:rPr>
                <a:t>cfResultPatent</a:t>
              </a:r>
              <a:endParaRPr lang="de-DE" sz="1300" dirty="0">
                <a:solidFill>
                  <a:schemeClr val="tx1"/>
                </a:solidFill>
                <a:latin typeface="Eurostile"/>
                <a:cs typeface="Eurostile"/>
              </a:endParaRPr>
            </a:p>
          </p:txBody>
        </p:sp>
        <p:sp>
          <p:nvSpPr>
            <p:cNvPr id="135" name="Rechteck 134"/>
            <p:cNvSpPr/>
            <p:nvPr/>
          </p:nvSpPr>
          <p:spPr>
            <a:xfrm>
              <a:off x="70557" y="2611463"/>
              <a:ext cx="1315120" cy="517223"/>
            </a:xfrm>
            <a:prstGeom prst="rect">
              <a:avLst/>
            </a:prstGeom>
            <a:solidFill>
              <a:srgbClr val="7F7F7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cfPrize</a:t>
              </a:r>
              <a:endParaRPr lang="de-DE" sz="13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800486"/>
      </p:ext>
    </p:extLst>
  </p:cSld>
  <p:clrMapOvr>
    <a:masterClrMapping/>
  </p:clrMapOvr>
  <p:transition xmlns:p14="http://schemas.microsoft.com/office/powerpoint/2010/main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ung 1"/>
          <p:cNvGrpSpPr/>
          <p:nvPr/>
        </p:nvGrpSpPr>
        <p:grpSpPr>
          <a:xfrm>
            <a:off x="463569" y="708292"/>
            <a:ext cx="8381414" cy="6180418"/>
            <a:chOff x="106794" y="58285"/>
            <a:chExt cx="9108100" cy="6716273"/>
          </a:xfrm>
        </p:grpSpPr>
        <p:cxnSp>
          <p:nvCxnSpPr>
            <p:cNvPr id="294" name="Gewinkelte Verbindung 293"/>
            <p:cNvCxnSpPr>
              <a:stCxn id="142" idx="1"/>
              <a:endCxn id="167" idx="3"/>
            </p:cNvCxnSpPr>
            <p:nvPr/>
          </p:nvCxnSpPr>
          <p:spPr>
            <a:xfrm rot="10800000" flipV="1">
              <a:off x="1851479" y="1504054"/>
              <a:ext cx="4283524" cy="2111208"/>
            </a:xfrm>
            <a:prstGeom prst="bentConnector3">
              <a:avLst>
                <a:gd name="adj1" fmla="val 103535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Gewinkelte Verbindung 277"/>
            <p:cNvCxnSpPr>
              <a:stCxn id="142" idx="2"/>
              <a:endCxn id="265" idx="0"/>
            </p:cNvCxnSpPr>
            <p:nvPr/>
          </p:nvCxnSpPr>
          <p:spPr>
            <a:xfrm rot="5400000">
              <a:off x="5714137" y="2209848"/>
              <a:ext cx="1564313" cy="660831"/>
            </a:xfrm>
            <a:prstGeom prst="bentConnector3">
              <a:avLst>
                <a:gd name="adj1" fmla="val 79321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Gewinkelte Verbindung 273"/>
            <p:cNvCxnSpPr>
              <a:stCxn id="142" idx="2"/>
              <a:endCxn id="263" idx="0"/>
            </p:cNvCxnSpPr>
            <p:nvPr/>
          </p:nvCxnSpPr>
          <p:spPr>
            <a:xfrm rot="16200000" flipH="1">
              <a:off x="6140299" y="2444516"/>
              <a:ext cx="1645078" cy="272260"/>
            </a:xfrm>
            <a:prstGeom prst="bentConnector3">
              <a:avLst>
                <a:gd name="adj1" fmla="val 15684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winkelte Verbindung 21"/>
            <p:cNvCxnSpPr>
              <a:stCxn id="52" idx="3"/>
              <a:endCxn id="82" idx="1"/>
            </p:cNvCxnSpPr>
            <p:nvPr/>
          </p:nvCxnSpPr>
          <p:spPr>
            <a:xfrm flipV="1">
              <a:off x="1421914" y="2787546"/>
              <a:ext cx="1209032" cy="276262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winkelte Verbindung 25"/>
            <p:cNvCxnSpPr>
              <a:stCxn id="78" idx="2"/>
              <a:endCxn id="49" idx="0"/>
            </p:cNvCxnSpPr>
            <p:nvPr/>
          </p:nvCxnSpPr>
          <p:spPr>
            <a:xfrm rot="16200000" flipH="1">
              <a:off x="5523138" y="3835056"/>
              <a:ext cx="3008900" cy="878223"/>
            </a:xfrm>
            <a:prstGeom prst="bentConnector3">
              <a:avLst>
                <a:gd name="adj1" fmla="val 46482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winkelte Verbindung 28"/>
            <p:cNvCxnSpPr>
              <a:stCxn id="47" idx="0"/>
              <a:endCxn id="82" idx="2"/>
            </p:cNvCxnSpPr>
            <p:nvPr/>
          </p:nvCxnSpPr>
          <p:spPr>
            <a:xfrm rot="16200000" flipV="1">
              <a:off x="2171048" y="4193204"/>
              <a:ext cx="3008620" cy="705410"/>
            </a:xfrm>
            <a:prstGeom prst="bentConnector3">
              <a:avLst>
                <a:gd name="adj1" fmla="val 6023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31"/>
            <p:cNvCxnSpPr>
              <a:stCxn id="48" idx="0"/>
              <a:endCxn id="67" idx="2"/>
            </p:cNvCxnSpPr>
            <p:nvPr/>
          </p:nvCxnSpPr>
          <p:spPr>
            <a:xfrm rot="5400000" flipH="1" flipV="1">
              <a:off x="402667" y="3131552"/>
              <a:ext cx="4773181" cy="1064154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winkelte Verbindung 32"/>
            <p:cNvCxnSpPr>
              <a:stCxn id="78" idx="2"/>
              <a:endCxn id="80" idx="3"/>
            </p:cNvCxnSpPr>
            <p:nvPr/>
          </p:nvCxnSpPr>
          <p:spPr>
            <a:xfrm rot="5400000">
              <a:off x="5609370" y="2850477"/>
              <a:ext cx="1059864" cy="898346"/>
            </a:xfrm>
            <a:prstGeom prst="bentConnector2">
              <a:avLst/>
            </a:prstGeom>
            <a:ln w="5715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winkelte Verbindung 35"/>
            <p:cNvCxnSpPr>
              <a:stCxn id="54" idx="2"/>
              <a:endCxn id="57" idx="0"/>
            </p:cNvCxnSpPr>
            <p:nvPr/>
          </p:nvCxnSpPr>
          <p:spPr>
            <a:xfrm rot="5400000">
              <a:off x="6750215" y="3097505"/>
              <a:ext cx="703812" cy="2474467"/>
            </a:xfrm>
            <a:prstGeom prst="bentConnector3">
              <a:avLst>
                <a:gd name="adj1" fmla="val 24934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winkelte Verbindung 36"/>
            <p:cNvCxnSpPr>
              <a:stCxn id="49" idx="0"/>
              <a:endCxn id="54" idx="2"/>
            </p:cNvCxnSpPr>
            <p:nvPr/>
          </p:nvCxnSpPr>
          <p:spPr>
            <a:xfrm rot="5400000" flipH="1" flipV="1">
              <a:off x="7005134" y="4444398"/>
              <a:ext cx="1795786" cy="872654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uppierung 37"/>
            <p:cNvGrpSpPr/>
            <p:nvPr/>
          </p:nvGrpSpPr>
          <p:grpSpPr>
            <a:xfrm>
              <a:off x="106794" y="592708"/>
              <a:ext cx="9108100" cy="5965617"/>
              <a:chOff x="106794" y="592708"/>
              <a:chExt cx="9108100" cy="5965617"/>
            </a:xfrm>
          </p:grpSpPr>
          <p:sp>
            <p:nvSpPr>
              <p:cNvPr id="40" name="Rechteck 39"/>
              <p:cNvSpPr/>
              <p:nvPr/>
            </p:nvSpPr>
            <p:spPr>
              <a:xfrm>
                <a:off x="264588" y="863369"/>
                <a:ext cx="1315120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cfExpertise</a:t>
                </a:r>
                <a:endParaRPr lang="de-DE" sz="1300" dirty="0" smtClean="0">
                  <a:solidFill>
                    <a:srgbClr val="000000"/>
                  </a:solidFill>
                  <a:latin typeface="Eurostile"/>
                  <a:cs typeface="Eurostile"/>
                </a:endParaRPr>
              </a:p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AndSkills</a:t>
                </a:r>
                <a:endParaRPr lang="de-DE" sz="1300" dirty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42" name="Gruppierung 41"/>
              <p:cNvGrpSpPr/>
              <p:nvPr/>
            </p:nvGrpSpPr>
            <p:grpSpPr>
              <a:xfrm>
                <a:off x="2443102" y="592708"/>
                <a:ext cx="1569937" cy="684330"/>
                <a:chOff x="7353001" y="548148"/>
                <a:chExt cx="1569937" cy="684330"/>
              </a:xfrm>
            </p:grpSpPr>
            <p:sp>
              <p:nvSpPr>
                <p:cNvPr id="66" name="Oval 65"/>
                <p:cNvSpPr/>
                <p:nvPr/>
              </p:nvSpPr>
              <p:spPr>
                <a:xfrm>
                  <a:off x="7353001" y="548148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7" name="Rechteck 66"/>
                <p:cNvSpPr/>
                <p:nvPr/>
              </p:nvSpPr>
              <p:spPr>
                <a:xfrm>
                  <a:off x="7539528" y="724372"/>
                  <a:ext cx="1383410" cy="508106"/>
                </a:xfrm>
                <a:prstGeom prst="rect">
                  <a:avLst/>
                </a:prstGeom>
                <a:solidFill>
                  <a:srgbClr val="7F7F7F"/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cfFunding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47" name="Rechteck 46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cfLanguage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48" name="Rechteck 47"/>
              <p:cNvSpPr/>
              <p:nvPr/>
            </p:nvSpPr>
            <p:spPr>
              <a:xfrm>
                <a:off x="1565475" y="6050219"/>
                <a:ext cx="1383410" cy="50810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76200" cmpd="sng">
                <a:solidFill>
                  <a:srgbClr val="FF66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cfCurrency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49" name="Rechteck 48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cfCountry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0" name="Rechteck 49"/>
              <p:cNvSpPr/>
              <p:nvPr/>
            </p:nvSpPr>
            <p:spPr>
              <a:xfrm>
                <a:off x="172699" y="5263243"/>
                <a:ext cx="1315120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cfCurriculum</a:t>
                </a:r>
                <a:r>
                  <a: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rPr>
                </a:br>
                <a:r>
                  <a: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Vitae	</a:t>
                </a:r>
                <a:endParaRPr lang="de-DE" sz="1300" dirty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2" name="Rechteck 51"/>
              <p:cNvSpPr/>
              <p:nvPr/>
            </p:nvSpPr>
            <p:spPr>
              <a:xfrm>
                <a:off x="106794" y="2805196"/>
                <a:ext cx="1315120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cfQualification</a:t>
                </a:r>
                <a:endParaRPr lang="de-DE" sz="1300" dirty="0" smtClean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53" name="Gruppierung 52"/>
              <p:cNvGrpSpPr/>
              <p:nvPr/>
            </p:nvGrpSpPr>
            <p:grpSpPr>
              <a:xfrm>
                <a:off x="4947795" y="4493281"/>
                <a:ext cx="1608797" cy="701469"/>
                <a:chOff x="4889631" y="99355"/>
                <a:chExt cx="1608797" cy="701469"/>
              </a:xfrm>
            </p:grpSpPr>
            <p:sp>
              <p:nvSpPr>
                <p:cNvPr id="56" name="Oval 55"/>
                <p:cNvSpPr/>
                <p:nvPr/>
              </p:nvSpPr>
              <p:spPr>
                <a:xfrm>
                  <a:off x="4889631" y="99355"/>
                  <a:ext cx="450774" cy="3867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7" name="Rechteck 56"/>
                <p:cNvSpPr/>
                <p:nvPr/>
              </p:nvSpPr>
              <p:spPr>
                <a:xfrm>
                  <a:off x="5115018" y="292718"/>
                  <a:ext cx="1383410" cy="508106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cfGeographic</a:t>
                  </a:r>
                  <a:r>
                    <a:rPr lang="de-DE" sz="13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3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</a:br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BoundingBox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54" name="Rechteck 53"/>
              <p:cNvSpPr/>
              <p:nvPr/>
            </p:nvSpPr>
            <p:spPr>
              <a:xfrm>
                <a:off x="7597692" y="3465609"/>
                <a:ext cx="1483324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F5773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cfPostalAddress</a:t>
                </a:r>
                <a:endParaRPr lang="de-DE" sz="1300" dirty="0" smtClean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5" name="Rechteck 54"/>
              <p:cNvSpPr/>
              <p:nvPr/>
            </p:nvSpPr>
            <p:spPr>
              <a:xfrm>
                <a:off x="7428805" y="2785956"/>
                <a:ext cx="1786089" cy="517223"/>
              </a:xfrm>
              <a:prstGeom prst="rect">
                <a:avLst/>
              </a:prstGeom>
              <a:solidFill>
                <a:srgbClr val="7F7F7F"/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cfElectronicAddress</a:t>
                </a:r>
                <a:endParaRPr lang="de-DE" sz="1300" dirty="0" smtClean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</p:grpSp>
        <p:grpSp>
          <p:nvGrpSpPr>
            <p:cNvPr id="70" name="Gruppierung 69"/>
            <p:cNvGrpSpPr/>
            <p:nvPr/>
          </p:nvGrpSpPr>
          <p:grpSpPr>
            <a:xfrm>
              <a:off x="2444421" y="2085388"/>
              <a:ext cx="4835760" cy="1998247"/>
              <a:chOff x="1296514" y="2607313"/>
              <a:chExt cx="4835760" cy="1998247"/>
            </a:xfrm>
          </p:grpSpPr>
          <p:grpSp>
            <p:nvGrpSpPr>
              <p:cNvPr id="71" name="Gruppierung 70"/>
              <p:cNvGrpSpPr/>
              <p:nvPr/>
            </p:nvGrpSpPr>
            <p:grpSpPr>
              <a:xfrm>
                <a:off x="1296514" y="2879194"/>
                <a:ext cx="1569936" cy="684330"/>
                <a:chOff x="2787676" y="265765"/>
                <a:chExt cx="1781613" cy="831584"/>
              </a:xfrm>
            </p:grpSpPr>
            <p:sp>
              <p:nvSpPr>
                <p:cNvPr id="81" name="Oval 80"/>
                <p:cNvSpPr/>
                <p:nvPr/>
              </p:nvSpPr>
              <p:spPr>
                <a:xfrm>
                  <a:off x="2787676" y="265765"/>
                  <a:ext cx="511552" cy="469940"/>
                </a:xfrm>
                <a:prstGeom prst="ellipse">
                  <a:avLst/>
                </a:prstGeom>
                <a:solidFill>
                  <a:srgbClr val="FFFFFF"/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82" name="Rechteck 81"/>
                <p:cNvSpPr/>
                <p:nvPr/>
              </p:nvSpPr>
              <p:spPr>
                <a:xfrm>
                  <a:off x="2999351" y="479909"/>
                  <a:ext cx="1569938" cy="61744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3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72" name="Gruppierung 71"/>
              <p:cNvGrpSpPr/>
              <p:nvPr/>
            </p:nvGrpSpPr>
            <p:grpSpPr>
              <a:xfrm>
                <a:off x="2972286" y="3921230"/>
                <a:ext cx="1569937" cy="684330"/>
                <a:chOff x="2667568" y="2795331"/>
                <a:chExt cx="1781615" cy="831584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2667568" y="2795331"/>
                  <a:ext cx="511553" cy="4699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80" name="Rechteck 79"/>
                <p:cNvSpPr/>
                <p:nvPr/>
              </p:nvSpPr>
              <p:spPr>
                <a:xfrm>
                  <a:off x="2879246" y="3009475"/>
                  <a:ext cx="1569937" cy="61744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3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73" name="Gruppierung 72"/>
              <p:cNvGrpSpPr/>
              <p:nvPr/>
            </p:nvGrpSpPr>
            <p:grpSpPr>
              <a:xfrm>
                <a:off x="4562337" y="2607313"/>
                <a:ext cx="1569937" cy="684330"/>
                <a:chOff x="1986934" y="-64617"/>
                <a:chExt cx="1781614" cy="831584"/>
              </a:xfrm>
            </p:grpSpPr>
            <p:sp>
              <p:nvSpPr>
                <p:cNvPr id="77" name="Oval 76"/>
                <p:cNvSpPr/>
                <p:nvPr/>
              </p:nvSpPr>
              <p:spPr>
                <a:xfrm>
                  <a:off x="1986934" y="-64617"/>
                  <a:ext cx="511551" cy="469940"/>
                </a:xfrm>
                <a:prstGeom prst="ellipse">
                  <a:avLst/>
                </a:prstGeom>
                <a:solidFill>
                  <a:srgbClr val="FFFFFF"/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3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8" name="Rechteck 77"/>
                <p:cNvSpPr/>
                <p:nvPr/>
              </p:nvSpPr>
              <p:spPr>
                <a:xfrm>
                  <a:off x="2198608" y="149527"/>
                  <a:ext cx="1569940" cy="61744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76200" cmpd="sng">
                  <a:solidFill>
                    <a:srgbClr val="E46C0A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3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3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3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3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74" name="Gewinkelte Verbindung 73"/>
              <p:cNvCxnSpPr>
                <a:stCxn id="82" idx="3"/>
                <a:endCxn id="78" idx="1"/>
              </p:cNvCxnSpPr>
              <p:nvPr/>
            </p:nvCxnSpPr>
            <p:spPr>
              <a:xfrm flipV="1">
                <a:off x="2866450" y="3037590"/>
                <a:ext cx="1882413" cy="271881"/>
              </a:xfrm>
              <a:prstGeom prst="bentConnector3">
                <a:avLst>
                  <a:gd name="adj1" fmla="val 87483"/>
                </a:avLst>
              </a:prstGeom>
              <a:ln w="38100" cmpd="sng"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" name="Rechteck 104"/>
            <p:cNvSpPr/>
            <p:nvPr/>
          </p:nvSpPr>
          <p:spPr>
            <a:xfrm>
              <a:off x="4514125" y="249772"/>
              <a:ext cx="1242643" cy="60022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76200" cmpd="sng">
              <a:solidFill>
                <a:srgbClr val="F5773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3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cfFederated</a:t>
              </a:r>
              <a:r>
                <a:rPr lang="de-DE" sz="1300" dirty="0" smtClean="0">
                  <a:solidFill>
                    <a:srgbClr val="000000"/>
                  </a:solidFill>
                  <a:latin typeface="Eurostile"/>
                  <a:cs typeface="Eurostile"/>
                </a:rPr>
                <a:t> Identifier</a:t>
              </a:r>
              <a:endParaRPr lang="de-DE" sz="13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  <p:sp>
          <p:nvSpPr>
            <p:cNvPr id="128" name="Textfeld 127"/>
            <p:cNvSpPr txBox="1"/>
            <p:nvPr/>
          </p:nvSpPr>
          <p:spPr>
            <a:xfrm>
              <a:off x="8154483" y="6312893"/>
              <a:ext cx="8942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 smtClean="0"/>
                <a:t>CERIF</a:t>
              </a:r>
              <a:endParaRPr lang="de-DE" sz="2400" b="1" dirty="0"/>
            </a:p>
          </p:txBody>
        </p:sp>
        <p:cxnSp>
          <p:nvCxnSpPr>
            <p:cNvPr id="108" name="Gewinkelte Verbindung 107"/>
            <p:cNvCxnSpPr>
              <a:stCxn id="82" idx="2"/>
              <a:endCxn id="80" idx="1"/>
            </p:cNvCxnSpPr>
            <p:nvPr/>
          </p:nvCxnSpPr>
          <p:spPr>
            <a:xfrm rot="16200000" flipH="1">
              <a:off x="3420695" y="2943556"/>
              <a:ext cx="787983" cy="984068"/>
            </a:xfrm>
            <a:prstGeom prst="bentConnector2">
              <a:avLst/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winkelte Verbindung 33"/>
            <p:cNvCxnSpPr>
              <a:stCxn id="40" idx="3"/>
              <a:endCxn id="82" idx="1"/>
            </p:cNvCxnSpPr>
            <p:nvPr/>
          </p:nvCxnSpPr>
          <p:spPr>
            <a:xfrm>
              <a:off x="1579708" y="1121981"/>
              <a:ext cx="1051238" cy="1665565"/>
            </a:xfrm>
            <a:prstGeom prst="bentConnector3">
              <a:avLst>
                <a:gd name="adj1" fmla="val 34898"/>
              </a:avLst>
            </a:prstGeom>
            <a:ln w="38100" cmpd="sng">
              <a:solidFill>
                <a:srgbClr val="F5773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winkelte Verbindung 112"/>
            <p:cNvCxnSpPr>
              <a:stCxn id="67" idx="2"/>
              <a:endCxn id="82" idx="0"/>
            </p:cNvCxnSpPr>
            <p:nvPr/>
          </p:nvCxnSpPr>
          <p:spPr>
            <a:xfrm rot="16200000" flipH="1">
              <a:off x="2693766" y="1904606"/>
              <a:ext cx="1256455" cy="1318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winkelte Verbindung 113"/>
            <p:cNvCxnSpPr>
              <a:stCxn id="55" idx="2"/>
              <a:endCxn id="54" idx="0"/>
            </p:cNvCxnSpPr>
            <p:nvPr/>
          </p:nvCxnSpPr>
          <p:spPr>
            <a:xfrm rot="16200000" flipH="1">
              <a:off x="8249387" y="3375642"/>
              <a:ext cx="162429" cy="17505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" name="Gruppierung 133"/>
            <p:cNvGrpSpPr/>
            <p:nvPr/>
          </p:nvGrpSpPr>
          <p:grpSpPr>
            <a:xfrm>
              <a:off x="5902954" y="58285"/>
              <a:ext cx="1586014" cy="684330"/>
              <a:chOff x="7336924" y="160046"/>
              <a:chExt cx="1586014" cy="684330"/>
            </a:xfrm>
          </p:grpSpPr>
          <p:sp>
            <p:nvSpPr>
              <p:cNvPr id="135" name="Oval 134"/>
              <p:cNvSpPr/>
              <p:nvPr/>
            </p:nvSpPr>
            <p:spPr>
              <a:xfrm>
                <a:off x="7336924" y="160046"/>
                <a:ext cx="450774" cy="386725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300">
                  <a:latin typeface="Eurostile"/>
                  <a:cs typeface="Eurostile"/>
                </a:endParaRPr>
              </a:p>
            </p:txBody>
          </p:sp>
          <p:sp>
            <p:nvSpPr>
              <p:cNvPr id="136" name="Rechteck 135"/>
              <p:cNvSpPr/>
              <p:nvPr/>
            </p:nvSpPr>
            <p:spPr>
              <a:xfrm>
                <a:off x="7539528" y="336270"/>
                <a:ext cx="1383410" cy="50810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 cmpd="sng">
                <a:solidFill>
                  <a:srgbClr val="C511D9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cfClassification</a:t>
                </a:r>
                <a:r>
                  <a:rPr lang="de-DE" sz="13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3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</a:br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Scheme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sp>
          <p:nvSpPr>
            <p:cNvPr id="139" name="Textfeld 138"/>
            <p:cNvSpPr txBox="1"/>
            <p:nvPr/>
          </p:nvSpPr>
          <p:spPr>
            <a:xfrm>
              <a:off x="7762647" y="255724"/>
              <a:ext cx="1259253" cy="461665"/>
            </a:xfrm>
            <a:prstGeom prst="rect">
              <a:avLst/>
            </a:prstGeom>
            <a:noFill/>
            <a:ln w="3175" cmpd="sng">
              <a:solidFill>
                <a:srgbClr val="C511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/>
                <a:t>CASRAI </a:t>
              </a:r>
            </a:p>
            <a:p>
              <a:pPr algn="ctr"/>
              <a:r>
                <a:rPr lang="de-DE" sz="1200" dirty="0" err="1" smtClean="0"/>
                <a:t>Abridged</a:t>
              </a:r>
              <a:r>
                <a:rPr lang="de-DE" sz="1200" dirty="0" smtClean="0"/>
                <a:t> CV</a:t>
              </a:r>
              <a:endParaRPr lang="de-DE" sz="1200" dirty="0"/>
            </a:p>
          </p:txBody>
        </p:sp>
        <p:grpSp>
          <p:nvGrpSpPr>
            <p:cNvPr id="140" name="Gruppierung 139"/>
            <p:cNvGrpSpPr/>
            <p:nvPr/>
          </p:nvGrpSpPr>
          <p:grpSpPr>
            <a:xfrm>
              <a:off x="5932399" y="1073777"/>
              <a:ext cx="1586014" cy="684330"/>
              <a:chOff x="7336924" y="160046"/>
              <a:chExt cx="1586014" cy="684330"/>
            </a:xfrm>
          </p:grpSpPr>
          <p:sp>
            <p:nvSpPr>
              <p:cNvPr id="141" name="Oval 140"/>
              <p:cNvSpPr/>
              <p:nvPr/>
            </p:nvSpPr>
            <p:spPr>
              <a:xfrm>
                <a:off x="7336924" y="160046"/>
                <a:ext cx="450774" cy="386725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300">
                  <a:latin typeface="Eurostile"/>
                  <a:cs typeface="Eurostile"/>
                </a:endParaRPr>
              </a:p>
            </p:txBody>
          </p:sp>
          <p:sp>
            <p:nvSpPr>
              <p:cNvPr id="142" name="Rechteck 141"/>
              <p:cNvSpPr/>
              <p:nvPr/>
            </p:nvSpPr>
            <p:spPr>
              <a:xfrm>
                <a:off x="7539528" y="336270"/>
                <a:ext cx="1383410" cy="50810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 cmpd="sng">
                <a:solidFill>
                  <a:srgbClr val="C511D9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cfClassification</a:t>
                </a:r>
                <a:r>
                  <a:rPr lang="de-DE" sz="13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3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</a:br>
                <a:r>
                  <a:rPr lang="de-DE" sz="13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Term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cxnSp>
          <p:nvCxnSpPr>
            <p:cNvPr id="143" name="Gewinkelte Verbindung 142"/>
            <p:cNvCxnSpPr>
              <a:endCxn id="136" idx="2"/>
            </p:cNvCxnSpPr>
            <p:nvPr/>
          </p:nvCxnSpPr>
          <p:spPr>
            <a:xfrm rot="16200000" flipV="1">
              <a:off x="6538924" y="1000954"/>
              <a:ext cx="518356" cy="167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C511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Gewinkelte Verbindung 143"/>
            <p:cNvCxnSpPr>
              <a:stCxn id="156" idx="3"/>
            </p:cNvCxnSpPr>
            <p:nvPr/>
          </p:nvCxnSpPr>
          <p:spPr>
            <a:xfrm flipV="1">
              <a:off x="1375199" y="1555162"/>
              <a:ext cx="4724524" cy="124942"/>
            </a:xfrm>
            <a:prstGeom prst="bentConnector3">
              <a:avLst>
                <a:gd name="adj1" fmla="val 4450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Textfeld 154"/>
            <p:cNvSpPr txBox="1"/>
            <p:nvPr/>
          </p:nvSpPr>
          <p:spPr>
            <a:xfrm>
              <a:off x="3471216" y="5194750"/>
              <a:ext cx="1248552" cy="461665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Correspondance</a:t>
              </a:r>
              <a:r>
                <a:rPr lang="de-DE" sz="1200" dirty="0" smtClean="0"/>
                <a:t> Language</a:t>
              </a:r>
              <a:endParaRPr lang="de-DE" sz="1200" dirty="0"/>
            </a:p>
          </p:txBody>
        </p:sp>
        <p:sp>
          <p:nvSpPr>
            <p:cNvPr id="157" name="Textfeld 156"/>
            <p:cNvSpPr txBox="1"/>
            <p:nvPr/>
          </p:nvSpPr>
          <p:spPr>
            <a:xfrm>
              <a:off x="461940" y="2440376"/>
              <a:ext cx="824936" cy="276999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Degree</a:t>
              </a:r>
              <a:endParaRPr lang="de-DE" sz="1200" dirty="0"/>
            </a:p>
          </p:txBody>
        </p:sp>
        <p:cxnSp>
          <p:nvCxnSpPr>
            <p:cNvPr id="163" name="Gewinkelte Verbindung 162"/>
            <p:cNvCxnSpPr>
              <a:stCxn id="52" idx="2"/>
              <a:endCxn id="78" idx="2"/>
            </p:cNvCxnSpPr>
            <p:nvPr/>
          </p:nvCxnSpPr>
          <p:spPr>
            <a:xfrm rot="5400000" flipH="1" flipV="1">
              <a:off x="3400064" y="134007"/>
              <a:ext cx="552701" cy="5824123"/>
            </a:xfrm>
            <a:prstGeom prst="bentConnector3">
              <a:avLst>
                <a:gd name="adj1" fmla="val -153074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Textfeld 166"/>
            <p:cNvSpPr txBox="1"/>
            <p:nvPr/>
          </p:nvSpPr>
          <p:spPr>
            <a:xfrm>
              <a:off x="892048" y="3476762"/>
              <a:ext cx="959431" cy="276999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/>
                <a:t>Institution</a:t>
              </a:r>
              <a:endParaRPr lang="de-DE" sz="1200" dirty="0"/>
            </a:p>
          </p:txBody>
        </p:sp>
        <p:grpSp>
          <p:nvGrpSpPr>
            <p:cNvPr id="172" name="Gruppierung 171"/>
            <p:cNvGrpSpPr/>
            <p:nvPr/>
          </p:nvGrpSpPr>
          <p:grpSpPr>
            <a:xfrm>
              <a:off x="440156" y="4358843"/>
              <a:ext cx="1675905" cy="684330"/>
              <a:chOff x="4554485" y="5114086"/>
              <a:chExt cx="1675905" cy="684330"/>
            </a:xfrm>
          </p:grpSpPr>
          <p:sp>
            <p:nvSpPr>
              <p:cNvPr id="174" name="Oval 173"/>
              <p:cNvSpPr/>
              <p:nvPr/>
            </p:nvSpPr>
            <p:spPr>
              <a:xfrm>
                <a:off x="4554485" y="5114086"/>
                <a:ext cx="450774" cy="386725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300">
                  <a:latin typeface="Eurostile"/>
                  <a:cs typeface="Eurostile"/>
                </a:endParaRPr>
              </a:p>
            </p:txBody>
          </p:sp>
          <p:sp>
            <p:nvSpPr>
              <p:cNvPr id="175" name="Rechteck 174"/>
              <p:cNvSpPr/>
              <p:nvPr/>
            </p:nvSpPr>
            <p:spPr>
              <a:xfrm>
                <a:off x="4741012" y="5290310"/>
                <a:ext cx="1489378" cy="508106"/>
              </a:xfrm>
              <a:prstGeom prst="rect">
                <a:avLst/>
              </a:prstGeom>
              <a:solidFill>
                <a:srgbClr val="BFBFBF"/>
              </a:solidFill>
              <a:ln w="76200" cmpd="sng">
                <a:solidFill>
                  <a:srgbClr val="E46C0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3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cfMeasurement</a:t>
                </a:r>
                <a:endParaRPr lang="de-DE" sz="13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cxnSp>
          <p:nvCxnSpPr>
            <p:cNvPr id="179" name="Gewinkelte Verbindung 178"/>
            <p:cNvCxnSpPr>
              <a:stCxn id="175" idx="0"/>
              <a:endCxn id="52" idx="2"/>
            </p:cNvCxnSpPr>
            <p:nvPr/>
          </p:nvCxnSpPr>
          <p:spPr>
            <a:xfrm rot="16200000" flipV="1">
              <a:off x="461540" y="3625235"/>
              <a:ext cx="1212648" cy="607018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Textfeld 184"/>
            <p:cNvSpPr txBox="1"/>
            <p:nvPr/>
          </p:nvSpPr>
          <p:spPr>
            <a:xfrm>
              <a:off x="2155734" y="4304234"/>
              <a:ext cx="972677" cy="461665"/>
            </a:xfrm>
            <a:prstGeom prst="rect">
              <a:avLst/>
            </a:prstGeom>
            <a:solidFill>
              <a:srgbClr val="FFFFFF"/>
            </a:solidFill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Degree</a:t>
              </a:r>
              <a:r>
                <a:rPr lang="de-DE" sz="1200" dirty="0" smtClean="0"/>
                <a:t> Major</a:t>
              </a:r>
              <a:endParaRPr lang="de-DE" sz="1200" dirty="0"/>
            </a:p>
          </p:txBody>
        </p:sp>
        <p:sp>
          <p:nvSpPr>
            <p:cNvPr id="186" name="Textfeld 185"/>
            <p:cNvSpPr txBox="1"/>
            <p:nvPr/>
          </p:nvSpPr>
          <p:spPr>
            <a:xfrm>
              <a:off x="130093" y="1960018"/>
              <a:ext cx="828302" cy="461665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Degree</a:t>
              </a:r>
              <a:r>
                <a:rPr lang="de-DE" sz="1200" dirty="0" smtClean="0"/>
                <a:t> Type</a:t>
              </a:r>
              <a:endParaRPr lang="de-DE" sz="1200" dirty="0"/>
            </a:p>
          </p:txBody>
        </p:sp>
        <p:cxnSp>
          <p:nvCxnSpPr>
            <p:cNvPr id="188" name="Gewinkelte Verbindung 187"/>
            <p:cNvCxnSpPr>
              <a:stCxn id="157" idx="3"/>
              <a:endCxn id="142" idx="1"/>
            </p:cNvCxnSpPr>
            <p:nvPr/>
          </p:nvCxnSpPr>
          <p:spPr>
            <a:xfrm flipV="1">
              <a:off x="1286876" y="1504054"/>
              <a:ext cx="4848127" cy="1074822"/>
            </a:xfrm>
            <a:prstGeom prst="bentConnector3">
              <a:avLst>
                <a:gd name="adj1" fmla="val 5975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Gewinkelte Verbindung 191"/>
            <p:cNvCxnSpPr>
              <a:endCxn id="142" idx="1"/>
            </p:cNvCxnSpPr>
            <p:nvPr/>
          </p:nvCxnSpPr>
          <p:spPr>
            <a:xfrm flipV="1">
              <a:off x="1579708" y="1504054"/>
              <a:ext cx="4555295" cy="455964"/>
            </a:xfrm>
            <a:prstGeom prst="bentConnector3">
              <a:avLst>
                <a:gd name="adj1" fmla="val 47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feld 155"/>
            <p:cNvSpPr txBox="1"/>
            <p:nvPr/>
          </p:nvSpPr>
          <p:spPr>
            <a:xfrm>
              <a:off x="415768" y="1541604"/>
              <a:ext cx="959431" cy="276999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/>
                <a:t>Education</a:t>
              </a:r>
              <a:endParaRPr lang="de-DE" sz="1200" dirty="0"/>
            </a:p>
          </p:txBody>
        </p:sp>
        <p:sp>
          <p:nvSpPr>
            <p:cNvPr id="169" name="Textfeld 168"/>
            <p:cNvSpPr txBox="1"/>
            <p:nvPr/>
          </p:nvSpPr>
          <p:spPr>
            <a:xfrm>
              <a:off x="1019372" y="1961070"/>
              <a:ext cx="824936" cy="461665"/>
            </a:xfrm>
            <a:prstGeom prst="rect">
              <a:avLst/>
            </a:prstGeom>
            <a:solidFill>
              <a:schemeClr val="bg1"/>
            </a:solidFill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Degree</a:t>
              </a:r>
              <a:r>
                <a:rPr lang="de-DE" sz="1200" dirty="0" smtClean="0"/>
                <a:t> Status</a:t>
              </a:r>
              <a:endParaRPr lang="de-DE" sz="1200" dirty="0"/>
            </a:p>
          </p:txBody>
        </p:sp>
        <p:cxnSp>
          <p:nvCxnSpPr>
            <p:cNvPr id="212" name="Gewinkelte Verbindung 211"/>
            <p:cNvCxnSpPr>
              <a:stCxn id="162" idx="0"/>
              <a:endCxn id="142" idx="1"/>
            </p:cNvCxnSpPr>
            <p:nvPr/>
          </p:nvCxnSpPr>
          <p:spPr>
            <a:xfrm rot="5400000" flipH="1" flipV="1">
              <a:off x="4098747" y="1084"/>
              <a:ext cx="533285" cy="3539227"/>
            </a:xfrm>
            <a:prstGeom prst="bentConnector2">
              <a:avLst/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Gewinkelte Verbindung 214"/>
            <p:cNvCxnSpPr>
              <a:stCxn id="158" idx="0"/>
              <a:endCxn id="142" idx="1"/>
            </p:cNvCxnSpPr>
            <p:nvPr/>
          </p:nvCxnSpPr>
          <p:spPr>
            <a:xfrm rot="5400000" flipH="1" flipV="1">
              <a:off x="4792293" y="709839"/>
              <a:ext cx="548494" cy="2136925"/>
            </a:xfrm>
            <a:prstGeom prst="bentConnector2">
              <a:avLst/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Gewinkelte Verbindung 218"/>
            <p:cNvCxnSpPr/>
            <p:nvPr/>
          </p:nvCxnSpPr>
          <p:spPr>
            <a:xfrm flipV="1">
              <a:off x="2257182" y="1656455"/>
              <a:ext cx="3842540" cy="2390107"/>
            </a:xfrm>
            <a:prstGeom prst="bentConnector3">
              <a:avLst>
                <a:gd name="adj1" fmla="val 2257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Textfeld 161"/>
            <p:cNvSpPr txBox="1"/>
            <p:nvPr/>
          </p:nvSpPr>
          <p:spPr>
            <a:xfrm>
              <a:off x="2116060" y="2037339"/>
              <a:ext cx="959431" cy="276999"/>
            </a:xfrm>
            <a:prstGeom prst="rect">
              <a:avLst/>
            </a:prstGeom>
            <a:solidFill>
              <a:srgbClr val="FFFFFF"/>
            </a:solidFill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supervises</a:t>
              </a:r>
              <a:endParaRPr lang="de-DE" sz="1200" dirty="0"/>
            </a:p>
          </p:txBody>
        </p:sp>
        <p:cxnSp>
          <p:nvCxnSpPr>
            <p:cNvPr id="226" name="Gewinkelte Verbindung 225"/>
            <p:cNvCxnSpPr>
              <a:stCxn id="155" idx="0"/>
              <a:endCxn id="142" idx="1"/>
            </p:cNvCxnSpPr>
            <p:nvPr/>
          </p:nvCxnSpPr>
          <p:spPr>
            <a:xfrm rot="5400000" flipH="1" flipV="1">
              <a:off x="3269899" y="2329647"/>
              <a:ext cx="3690696" cy="2039511"/>
            </a:xfrm>
            <a:prstGeom prst="bentConnector2">
              <a:avLst/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Textfeld 157"/>
            <p:cNvSpPr txBox="1"/>
            <p:nvPr/>
          </p:nvSpPr>
          <p:spPr>
            <a:xfrm>
              <a:off x="3518362" y="2052548"/>
              <a:ext cx="959431" cy="276999"/>
            </a:xfrm>
            <a:prstGeom prst="rect">
              <a:avLst/>
            </a:prstGeom>
            <a:solidFill>
              <a:srgbClr val="FFFFFF"/>
            </a:solidFill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/>
                <a:t>Supervisor</a:t>
              </a:r>
              <a:endParaRPr lang="de-DE" sz="1200" dirty="0"/>
            </a:p>
          </p:txBody>
        </p:sp>
        <p:sp>
          <p:nvSpPr>
            <p:cNvPr id="229" name="Textfeld 228"/>
            <p:cNvSpPr txBox="1"/>
            <p:nvPr/>
          </p:nvSpPr>
          <p:spPr>
            <a:xfrm>
              <a:off x="4235589" y="2465557"/>
              <a:ext cx="1212732" cy="276999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Employment</a:t>
              </a:r>
              <a:endParaRPr lang="de-DE" sz="1200" dirty="0"/>
            </a:p>
          </p:txBody>
        </p:sp>
        <p:cxnSp>
          <p:nvCxnSpPr>
            <p:cNvPr id="232" name="Gewinkelte Verbindung 231"/>
            <p:cNvCxnSpPr>
              <a:stCxn id="229" idx="0"/>
            </p:cNvCxnSpPr>
            <p:nvPr/>
          </p:nvCxnSpPr>
          <p:spPr>
            <a:xfrm rot="5400000" flipH="1" flipV="1">
              <a:off x="5039829" y="1458581"/>
              <a:ext cx="809102" cy="1204850"/>
            </a:xfrm>
            <a:prstGeom prst="bentConnector2">
              <a:avLst/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6" name="Textfeld 235"/>
            <p:cNvSpPr txBox="1"/>
            <p:nvPr/>
          </p:nvSpPr>
          <p:spPr>
            <a:xfrm>
              <a:off x="4105748" y="2882572"/>
              <a:ext cx="1877539" cy="276999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/>
                <a:t>Educational Institution</a:t>
              </a:r>
              <a:endParaRPr lang="de-DE" sz="1200" dirty="0"/>
            </a:p>
          </p:txBody>
        </p:sp>
        <p:sp>
          <p:nvSpPr>
            <p:cNvPr id="242" name="Textfeld 241"/>
            <p:cNvSpPr txBox="1"/>
            <p:nvPr/>
          </p:nvSpPr>
          <p:spPr>
            <a:xfrm>
              <a:off x="4945814" y="1760144"/>
              <a:ext cx="1100991" cy="301015"/>
            </a:xfrm>
            <a:prstGeom prst="rect">
              <a:avLst/>
            </a:prstGeom>
            <a:solidFill>
              <a:srgbClr val="FFFFFF"/>
            </a:solidFill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/>
                <a:t>Department</a:t>
              </a:r>
              <a:endParaRPr lang="de-DE" sz="1200" dirty="0"/>
            </a:p>
          </p:txBody>
        </p:sp>
        <p:sp>
          <p:nvSpPr>
            <p:cNvPr id="248" name="Textfeld 247"/>
            <p:cNvSpPr txBox="1"/>
            <p:nvPr/>
          </p:nvSpPr>
          <p:spPr>
            <a:xfrm>
              <a:off x="7403244" y="2016621"/>
              <a:ext cx="971391" cy="461665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/>
                <a:t>Institution </a:t>
              </a:r>
              <a:br>
                <a:rPr lang="de-DE" sz="1200" dirty="0" smtClean="0"/>
              </a:br>
              <a:r>
                <a:rPr lang="de-DE" sz="1200" dirty="0" smtClean="0"/>
                <a:t>Type</a:t>
              </a:r>
              <a:endParaRPr lang="de-DE" sz="1200" dirty="0"/>
            </a:p>
          </p:txBody>
        </p:sp>
        <p:cxnSp>
          <p:nvCxnSpPr>
            <p:cNvPr id="250" name="Gewinkelte Verbindung 249"/>
            <p:cNvCxnSpPr/>
            <p:nvPr/>
          </p:nvCxnSpPr>
          <p:spPr>
            <a:xfrm rot="16200000" flipH="1">
              <a:off x="5237019" y="1091950"/>
              <a:ext cx="251860" cy="4080594"/>
            </a:xfrm>
            <a:prstGeom prst="bentConnector2">
              <a:avLst/>
            </a:prstGeom>
            <a:ln w="38100" cmpd="sng"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3" name="Textfeld 262"/>
            <p:cNvSpPr txBox="1"/>
            <p:nvPr/>
          </p:nvSpPr>
          <p:spPr>
            <a:xfrm>
              <a:off x="6706233" y="3403185"/>
              <a:ext cx="785469" cy="276999"/>
            </a:xfrm>
            <a:prstGeom prst="rect">
              <a:avLst/>
            </a:prstGeom>
            <a:noFill/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Contact</a:t>
              </a:r>
              <a:endParaRPr lang="de-DE" sz="1200" dirty="0"/>
            </a:p>
          </p:txBody>
        </p:sp>
        <p:sp>
          <p:nvSpPr>
            <p:cNvPr id="264" name="Textfeld 263"/>
            <p:cNvSpPr txBox="1"/>
            <p:nvPr/>
          </p:nvSpPr>
          <p:spPr>
            <a:xfrm>
              <a:off x="3465988" y="3423839"/>
              <a:ext cx="567369" cy="261610"/>
            </a:xfrm>
            <a:prstGeom prst="rect">
              <a:avLst/>
            </a:prstGeom>
            <a:solidFill>
              <a:srgbClr val="FFFFFF"/>
            </a:solidFill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00" dirty="0" smtClean="0"/>
                <a:t>Grant</a:t>
              </a:r>
              <a:endParaRPr lang="de-DE" sz="1100" dirty="0"/>
            </a:p>
          </p:txBody>
        </p:sp>
        <p:sp>
          <p:nvSpPr>
            <p:cNvPr id="265" name="Textfeld 264"/>
            <p:cNvSpPr txBox="1"/>
            <p:nvPr/>
          </p:nvSpPr>
          <p:spPr>
            <a:xfrm>
              <a:off x="5813156" y="3322420"/>
              <a:ext cx="705442" cy="461665"/>
            </a:xfrm>
            <a:prstGeom prst="rect">
              <a:avLst/>
            </a:prstGeom>
            <a:solidFill>
              <a:srgbClr val="FFFFFF"/>
            </a:solidFill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 smtClean="0"/>
                <a:t>Partici-pant</a:t>
              </a:r>
              <a:endParaRPr lang="de-DE" sz="1200" dirty="0"/>
            </a:p>
          </p:txBody>
        </p:sp>
        <p:sp>
          <p:nvSpPr>
            <p:cNvPr id="266" name="Textfeld 265"/>
            <p:cNvSpPr txBox="1"/>
            <p:nvPr/>
          </p:nvSpPr>
          <p:spPr>
            <a:xfrm>
              <a:off x="2916598" y="332530"/>
              <a:ext cx="1047084" cy="261610"/>
            </a:xfrm>
            <a:prstGeom prst="rect">
              <a:avLst/>
            </a:prstGeom>
            <a:solidFill>
              <a:srgbClr val="FFFFFF"/>
            </a:solidFill>
            <a:ln w="3175" cmpd="sng">
              <a:solidFill>
                <a:srgbClr val="D916D9"/>
              </a:solidFill>
              <a:prstDash val="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00" dirty="0" smtClean="0"/>
                <a:t>Programme</a:t>
              </a:r>
              <a:endParaRPr lang="de-DE" sz="1100" dirty="0"/>
            </a:p>
          </p:txBody>
        </p:sp>
        <p:cxnSp>
          <p:nvCxnSpPr>
            <p:cNvPr id="267" name="Gewinkelte Verbindung 266"/>
            <p:cNvCxnSpPr>
              <a:stCxn id="266" idx="3"/>
              <a:endCxn id="142" idx="1"/>
            </p:cNvCxnSpPr>
            <p:nvPr/>
          </p:nvCxnSpPr>
          <p:spPr>
            <a:xfrm>
              <a:off x="3963682" y="463335"/>
              <a:ext cx="2171321" cy="1040719"/>
            </a:xfrm>
            <a:prstGeom prst="bentConnector3">
              <a:avLst>
                <a:gd name="adj1" fmla="val 15067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Gewinkelte Verbindung 270"/>
            <p:cNvCxnSpPr>
              <a:stCxn id="142" idx="2"/>
              <a:endCxn id="248" idx="0"/>
            </p:cNvCxnSpPr>
            <p:nvPr/>
          </p:nvCxnSpPr>
          <p:spPr>
            <a:xfrm rot="16200000" flipH="1">
              <a:off x="7228567" y="1356248"/>
              <a:ext cx="258514" cy="106223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Gewinkelte Verbindung 282"/>
            <p:cNvCxnSpPr>
              <a:stCxn id="142" idx="2"/>
              <a:endCxn id="242" idx="3"/>
            </p:cNvCxnSpPr>
            <p:nvPr/>
          </p:nvCxnSpPr>
          <p:spPr>
            <a:xfrm rot="5400000">
              <a:off x="6360485" y="1444428"/>
              <a:ext cx="152546" cy="779903"/>
            </a:xfrm>
            <a:prstGeom prst="bentConnector2">
              <a:avLst/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Gewinkelte Verbindung 287"/>
            <p:cNvCxnSpPr>
              <a:endCxn id="185" idx="0"/>
            </p:cNvCxnSpPr>
            <p:nvPr/>
          </p:nvCxnSpPr>
          <p:spPr>
            <a:xfrm rot="10800000" flipV="1">
              <a:off x="2642073" y="1680104"/>
              <a:ext cx="3545850" cy="2624130"/>
            </a:xfrm>
            <a:prstGeom prst="bentConnector2">
              <a:avLst/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Gewinkelte Verbindung 290"/>
            <p:cNvCxnSpPr>
              <a:stCxn id="136" idx="3"/>
              <a:endCxn id="139" idx="1"/>
            </p:cNvCxnSpPr>
            <p:nvPr/>
          </p:nvCxnSpPr>
          <p:spPr>
            <a:xfrm flipV="1">
              <a:off x="7488968" y="486557"/>
              <a:ext cx="273679" cy="200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Gewinkelte Verbindung 297"/>
            <p:cNvCxnSpPr>
              <a:endCxn id="264" idx="0"/>
            </p:cNvCxnSpPr>
            <p:nvPr/>
          </p:nvCxnSpPr>
          <p:spPr>
            <a:xfrm rot="10800000" flipV="1">
              <a:off x="3749674" y="1680105"/>
              <a:ext cx="2355885" cy="1743733"/>
            </a:xfrm>
            <a:prstGeom prst="bentConnector2">
              <a:avLst/>
            </a:prstGeom>
            <a:ln>
              <a:solidFill>
                <a:srgbClr val="D916D9">
                  <a:alpha val="20000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4905772"/>
      </p:ext>
    </p:extLst>
  </p:cSld>
  <p:clrMapOvr>
    <a:masterClrMapping/>
  </p:clrMapOvr>
  <p:transition xmlns:p14="http://schemas.microsoft.com/office/powerpoint/2010/main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642911" y="876063"/>
            <a:ext cx="8286808" cy="5288111"/>
          </a:xfrm>
        </p:spPr>
        <p:txBody>
          <a:bodyPr/>
          <a:lstStyle/>
          <a:p>
            <a:pPr marL="0" indent="0">
              <a:buNone/>
            </a:pPr>
            <a:endParaRPr lang="en-GB" sz="2000" b="1" dirty="0" smtClean="0"/>
          </a:p>
          <a:p>
            <a:r>
              <a:rPr lang="de-DE" sz="2000" dirty="0" err="1" smtClean="0">
                <a:solidFill>
                  <a:srgbClr val="000000"/>
                </a:solidFill>
              </a:rPr>
              <a:t>Contact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357187" lvl="1" indent="0">
              <a:buNone/>
            </a:pPr>
            <a:r>
              <a:rPr lang="de-DE" sz="1600" dirty="0" smtClean="0"/>
              <a:t>David Baker				Brigitte Joerg	</a:t>
            </a:r>
          </a:p>
          <a:p>
            <a:pPr marL="357187" lvl="1" indent="0">
              <a:buNone/>
            </a:pPr>
            <a:r>
              <a:rPr lang="de-DE" sz="1600" dirty="0" smtClean="0"/>
              <a:t>Executive </a:t>
            </a:r>
            <a:r>
              <a:rPr lang="de-DE" sz="1600" dirty="0" err="1" smtClean="0"/>
              <a:t>Director</a:t>
            </a:r>
            <a:r>
              <a:rPr lang="de-DE" sz="1600" dirty="0" smtClean="0"/>
              <a:t>			</a:t>
            </a:r>
            <a:r>
              <a:rPr lang="de-DE" sz="1600" dirty="0" smtClean="0"/>
              <a:t>National </a:t>
            </a:r>
            <a:r>
              <a:rPr lang="de-DE" sz="1600" dirty="0"/>
              <a:t>Co-</a:t>
            </a:r>
            <a:r>
              <a:rPr lang="de-DE" sz="1600" dirty="0" err="1" smtClean="0"/>
              <a:t>ordinator</a:t>
            </a:r>
            <a:endParaRPr lang="de-DE" sz="1600" dirty="0" smtClean="0"/>
          </a:p>
          <a:p>
            <a:pPr marL="357187" lvl="1" indent="0">
              <a:buNone/>
            </a:pPr>
            <a:r>
              <a:rPr lang="de-DE" sz="1600" dirty="0" smtClean="0"/>
              <a:t>Phone</a:t>
            </a:r>
            <a:r>
              <a:rPr lang="de-DE" sz="1600" dirty="0" smtClean="0"/>
              <a:t>: 613-832-0304			Phone: </a:t>
            </a:r>
            <a:r>
              <a:rPr lang="de-DE" sz="1600" dirty="0"/>
              <a:t>+44 (0) 1225 383218</a:t>
            </a:r>
            <a:endParaRPr lang="de-DE" sz="1600" dirty="0" smtClean="0"/>
          </a:p>
          <a:p>
            <a:pPr marL="357187" lvl="1" indent="0">
              <a:buNone/>
            </a:pPr>
            <a:r>
              <a:rPr lang="de-DE" sz="1600" dirty="0" smtClean="0"/>
              <a:t>Mobile: 613-291-7635			Mail: </a:t>
            </a:r>
            <a:r>
              <a:rPr lang="de-DE" sz="1600" dirty="0" err="1" smtClean="0"/>
              <a:t>b.joerg@ukoln.ac.uk</a:t>
            </a:r>
            <a:endParaRPr lang="de-DE" sz="1600" dirty="0" smtClean="0"/>
          </a:p>
          <a:p>
            <a:pPr marL="357187" lvl="1" indent="0">
              <a:buNone/>
            </a:pPr>
            <a:r>
              <a:rPr lang="de-DE" sz="1600" dirty="0" smtClean="0"/>
              <a:t>Mail: </a:t>
            </a:r>
            <a:r>
              <a:rPr lang="de-DE" sz="1600" dirty="0" err="1" smtClean="0"/>
              <a:t>dbaker@casrai.org</a:t>
            </a:r>
            <a:endParaRPr lang="de-DE" sz="1600" dirty="0" smtClean="0"/>
          </a:p>
          <a:p>
            <a:pPr marL="357187" lvl="1" indent="0">
              <a:buNone/>
            </a:pPr>
            <a:r>
              <a:rPr lang="de-DE" sz="1600" dirty="0" smtClean="0"/>
              <a:t>Skype: </a:t>
            </a:r>
            <a:r>
              <a:rPr lang="de-DE" sz="1600" dirty="0" err="1" smtClean="0"/>
              <a:t>dbakerskype</a:t>
            </a:r>
            <a:endParaRPr lang="de-DE" sz="1600" dirty="0" smtClean="0">
              <a:solidFill>
                <a:srgbClr val="000000"/>
              </a:solidFill>
            </a:endParaRPr>
          </a:p>
          <a:p>
            <a:pPr marL="357187" lvl="1" indent="0">
              <a:buNone/>
            </a:pPr>
            <a:endParaRPr lang="de-DE" sz="1600" dirty="0" smtClean="0">
              <a:solidFill>
                <a:srgbClr val="000000"/>
              </a:solidFill>
            </a:endParaRPr>
          </a:p>
          <a:p>
            <a:pPr marL="357187" lvl="1" indent="0">
              <a:buNone/>
            </a:pPr>
            <a:r>
              <a:rPr lang="de-DE" sz="1600" dirty="0" smtClean="0">
                <a:solidFill>
                  <a:srgbClr val="000000"/>
                </a:solidFill>
              </a:rPr>
              <a:t>Dr. Thorsten Hoellrigl</a:t>
            </a:r>
          </a:p>
          <a:p>
            <a:pPr marL="357187" lvl="1" indent="0">
              <a:buNone/>
            </a:pPr>
            <a:r>
              <a:rPr lang="de-DE" sz="1600" dirty="0"/>
              <a:t>Phone:     +49 (0)721 354 90 24</a:t>
            </a:r>
          </a:p>
          <a:p>
            <a:pPr marL="357187" lvl="1" indent="0">
              <a:buNone/>
            </a:pPr>
            <a:r>
              <a:rPr lang="de-DE" sz="1600" dirty="0" smtClean="0"/>
              <a:t>Mobile</a:t>
            </a:r>
            <a:r>
              <a:rPr lang="de-DE" sz="1600" dirty="0"/>
              <a:t>:   +49 (0)152 5310 47 01</a:t>
            </a:r>
          </a:p>
          <a:p>
            <a:pPr marL="357187" lvl="1" indent="0">
              <a:buNone/>
            </a:pPr>
            <a:r>
              <a:rPr lang="de-DE" sz="1600" dirty="0" smtClean="0"/>
              <a:t>Mail: </a:t>
            </a:r>
            <a:r>
              <a:rPr lang="de-DE" sz="1600" dirty="0" err="1" smtClean="0"/>
              <a:t>t.hoellrigl@avedas.com</a:t>
            </a:r>
            <a:endParaRPr lang="de-DE" sz="1600" dirty="0" smtClean="0"/>
          </a:p>
          <a:p>
            <a:pPr marL="357187" lvl="1" indent="0">
              <a:buNone/>
            </a:pPr>
            <a:r>
              <a:rPr lang="de-DE" sz="1600" dirty="0" smtClean="0"/>
              <a:t>Skype</a:t>
            </a:r>
            <a:r>
              <a:rPr lang="de-DE" sz="1600" dirty="0"/>
              <a:t>:      </a:t>
            </a:r>
            <a:r>
              <a:rPr lang="de-DE" sz="1600" dirty="0" err="1"/>
              <a:t>t.hoellrigl</a:t>
            </a:r>
            <a:endParaRPr lang="de-DE" sz="1600" dirty="0"/>
          </a:p>
          <a:p>
            <a:pPr lvl="1"/>
            <a:endParaRPr lang="en-GB" sz="16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0881259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642911" y="876063"/>
            <a:ext cx="8286808" cy="4929201"/>
          </a:xfrm>
        </p:spPr>
        <p:txBody>
          <a:bodyPr/>
          <a:lstStyle/>
          <a:p>
            <a:pPr marL="0" indent="0">
              <a:buNone/>
            </a:pPr>
            <a:endParaRPr lang="en-GB" sz="2000" b="1" dirty="0" smtClean="0"/>
          </a:p>
          <a:p>
            <a:r>
              <a:rPr lang="de-DE" sz="2000" dirty="0" smtClean="0"/>
              <a:t>CASRAI </a:t>
            </a:r>
            <a:r>
              <a:rPr lang="de-DE" sz="2000" dirty="0"/>
              <a:t>&amp; Data </a:t>
            </a:r>
            <a:r>
              <a:rPr lang="de-DE" sz="2000" dirty="0" err="1"/>
              <a:t>Profiles</a:t>
            </a:r>
            <a:r>
              <a:rPr lang="de-DE" sz="2000" dirty="0"/>
              <a:t> - An </a:t>
            </a:r>
            <a:r>
              <a:rPr lang="de-DE" sz="2000" dirty="0" err="1" smtClean="0"/>
              <a:t>Introduction</a:t>
            </a:r>
            <a:endParaRPr lang="de-DE" sz="2000" dirty="0" smtClean="0"/>
          </a:p>
          <a:p>
            <a:r>
              <a:rPr lang="de-DE" sz="2000" dirty="0" err="1" smtClean="0"/>
              <a:t>Why</a:t>
            </a:r>
            <a:r>
              <a:rPr lang="de-DE" sz="2000" dirty="0" smtClean="0"/>
              <a:t> do </a:t>
            </a:r>
            <a:r>
              <a:rPr lang="de-DE" sz="2000" dirty="0" err="1" smtClean="0"/>
              <a:t>we</a:t>
            </a:r>
            <a:r>
              <a:rPr lang="de-DE" sz="2000" dirty="0" smtClean="0"/>
              <a:t> </a:t>
            </a:r>
            <a:r>
              <a:rPr lang="de-DE" sz="2000" dirty="0" err="1" smtClean="0"/>
              <a:t>need</a:t>
            </a:r>
            <a:r>
              <a:rPr lang="de-DE" sz="2000" dirty="0" smtClean="0"/>
              <a:t> a </a:t>
            </a:r>
            <a:r>
              <a:rPr lang="de-DE" sz="2000" dirty="0" err="1" smtClean="0"/>
              <a:t>mapping</a:t>
            </a:r>
            <a:r>
              <a:rPr lang="de-DE" sz="2000" dirty="0" smtClean="0"/>
              <a:t> </a:t>
            </a:r>
            <a:r>
              <a:rPr lang="de-DE" sz="2000" dirty="0" err="1" smtClean="0"/>
              <a:t>or</a:t>
            </a:r>
            <a:r>
              <a:rPr lang="de-DE" sz="2000" dirty="0" smtClean="0"/>
              <a:t> </a:t>
            </a:r>
            <a:r>
              <a:rPr lang="de-DE" sz="2000" dirty="0" err="1" smtClean="0"/>
              <a:t>how</a:t>
            </a:r>
            <a:r>
              <a:rPr lang="de-DE" sz="2000" dirty="0" smtClean="0"/>
              <a:t> do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puzzles</a:t>
            </a:r>
            <a:r>
              <a:rPr lang="de-DE" sz="2000" dirty="0" smtClean="0"/>
              <a:t> fit </a:t>
            </a:r>
            <a:r>
              <a:rPr lang="de-DE" sz="2000" dirty="0" err="1" smtClean="0"/>
              <a:t>together</a:t>
            </a:r>
            <a:r>
              <a:rPr lang="de-DE" sz="2000" dirty="0" smtClean="0"/>
              <a:t>?</a:t>
            </a:r>
          </a:p>
          <a:p>
            <a:pPr lvl="1"/>
            <a:r>
              <a:rPr lang="de-DE" sz="1600" dirty="0" err="1" smtClean="0"/>
              <a:t>Exemplary</a:t>
            </a:r>
            <a:r>
              <a:rPr lang="de-DE" sz="1600" dirty="0" smtClean="0"/>
              <a:t> </a:t>
            </a:r>
            <a:r>
              <a:rPr lang="de-DE" sz="1600" dirty="0" err="1" smtClean="0"/>
              <a:t>use</a:t>
            </a:r>
            <a:r>
              <a:rPr lang="de-DE" sz="1600" dirty="0" smtClean="0"/>
              <a:t> </a:t>
            </a:r>
            <a:r>
              <a:rPr lang="de-DE" sz="1600" dirty="0" err="1" smtClean="0"/>
              <a:t>case</a:t>
            </a:r>
            <a:endParaRPr lang="de-DE" sz="1600" dirty="0" smtClean="0"/>
          </a:p>
          <a:p>
            <a:pPr lvl="1"/>
            <a:r>
              <a:rPr lang="de-DE" sz="1600" dirty="0" err="1" smtClean="0"/>
              <a:t>Introduction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general</a:t>
            </a:r>
            <a:r>
              <a:rPr lang="de-DE" sz="1600" dirty="0" smtClean="0"/>
              <a:t> </a:t>
            </a:r>
            <a:r>
              <a:rPr lang="de-DE" sz="1600" dirty="0" err="1" smtClean="0"/>
              <a:t>concepts</a:t>
            </a:r>
            <a:endParaRPr lang="de-DE" sz="2000" dirty="0" smtClean="0"/>
          </a:p>
          <a:p>
            <a:r>
              <a:rPr lang="de-DE" sz="2000" dirty="0" err="1" smtClean="0"/>
              <a:t>Example</a:t>
            </a:r>
            <a:r>
              <a:rPr lang="de-DE" sz="2000" dirty="0" smtClean="0"/>
              <a:t> </a:t>
            </a:r>
            <a:r>
              <a:rPr lang="de-DE" sz="2000" dirty="0" err="1"/>
              <a:t>Use</a:t>
            </a:r>
            <a:r>
              <a:rPr lang="de-DE" sz="2000" dirty="0"/>
              <a:t> Case </a:t>
            </a:r>
            <a:r>
              <a:rPr lang="de-DE" sz="2000" dirty="0" err="1"/>
              <a:t>Implemented</a:t>
            </a:r>
            <a:r>
              <a:rPr lang="de-DE" sz="2000" dirty="0"/>
              <a:t> in </a:t>
            </a:r>
            <a:r>
              <a:rPr lang="de-DE" sz="2000" dirty="0" smtClean="0"/>
              <a:t>CERIF</a:t>
            </a:r>
            <a:endParaRPr lang="de-DE" sz="2000" dirty="0">
              <a:solidFill>
                <a:srgbClr val="FF6600"/>
              </a:solidFill>
            </a:endParaRPr>
          </a:p>
          <a:p>
            <a:r>
              <a:rPr lang="fr-FR" sz="2000" dirty="0" smtClean="0"/>
              <a:t>Q</a:t>
            </a:r>
            <a:r>
              <a:rPr lang="fr-FR" sz="2000" dirty="0"/>
              <a:t>&amp;</a:t>
            </a:r>
            <a:r>
              <a:rPr lang="fr-FR" sz="2000" dirty="0" smtClean="0"/>
              <a:t>A</a:t>
            </a: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09680145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642911" y="876063"/>
            <a:ext cx="8286808" cy="4929201"/>
          </a:xfrm>
        </p:spPr>
        <p:txBody>
          <a:bodyPr/>
          <a:lstStyle/>
          <a:p>
            <a:pPr marL="0" indent="0">
              <a:buNone/>
            </a:pPr>
            <a:endParaRPr lang="en-GB" sz="2000" b="1" dirty="0" smtClean="0"/>
          </a:p>
          <a:p>
            <a:r>
              <a:rPr lang="de-DE" sz="2000" dirty="0" smtClean="0"/>
              <a:t>CASRAI </a:t>
            </a:r>
            <a:r>
              <a:rPr lang="de-DE" sz="2000" dirty="0"/>
              <a:t>&amp; Data </a:t>
            </a:r>
            <a:r>
              <a:rPr lang="de-DE" sz="2000" dirty="0" err="1"/>
              <a:t>Profiles</a:t>
            </a:r>
            <a:r>
              <a:rPr lang="de-DE" sz="2000" dirty="0"/>
              <a:t> - An </a:t>
            </a:r>
            <a:r>
              <a:rPr lang="de-DE" sz="2000" dirty="0" err="1" smtClean="0"/>
              <a:t>Introduction</a:t>
            </a:r>
            <a:endParaRPr lang="de-DE" sz="2000" dirty="0" smtClean="0"/>
          </a:p>
          <a:p>
            <a:r>
              <a:rPr lang="de-DE" sz="2000" dirty="0" err="1" smtClean="0">
                <a:solidFill>
                  <a:schemeClr val="bg2"/>
                </a:solidFill>
              </a:rPr>
              <a:t>Why</a:t>
            </a:r>
            <a:r>
              <a:rPr lang="de-DE" sz="2000" dirty="0" smtClean="0">
                <a:solidFill>
                  <a:schemeClr val="bg2"/>
                </a:solidFill>
              </a:rPr>
              <a:t> do </a:t>
            </a:r>
            <a:r>
              <a:rPr lang="de-DE" sz="2000" dirty="0" err="1" smtClean="0">
                <a:solidFill>
                  <a:schemeClr val="bg2"/>
                </a:solidFill>
              </a:rPr>
              <a:t>we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</a:rPr>
              <a:t>need</a:t>
            </a:r>
            <a:r>
              <a:rPr lang="de-DE" sz="2000" dirty="0" smtClean="0">
                <a:solidFill>
                  <a:schemeClr val="bg2"/>
                </a:solidFill>
              </a:rPr>
              <a:t> a </a:t>
            </a:r>
            <a:r>
              <a:rPr lang="de-DE" sz="2000" dirty="0" err="1" smtClean="0">
                <a:solidFill>
                  <a:schemeClr val="bg2"/>
                </a:solidFill>
              </a:rPr>
              <a:t>mapping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</a:rPr>
              <a:t>or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</a:rPr>
              <a:t>how</a:t>
            </a:r>
            <a:r>
              <a:rPr lang="de-DE" sz="2000" dirty="0" smtClean="0">
                <a:solidFill>
                  <a:schemeClr val="bg2"/>
                </a:solidFill>
              </a:rPr>
              <a:t> do </a:t>
            </a:r>
            <a:r>
              <a:rPr lang="de-DE" sz="2000" dirty="0" err="1" smtClean="0">
                <a:solidFill>
                  <a:schemeClr val="bg2"/>
                </a:solidFill>
              </a:rPr>
              <a:t>the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 smtClean="0">
                <a:solidFill>
                  <a:schemeClr val="bg2"/>
                </a:solidFill>
              </a:rPr>
              <a:t>puzzles</a:t>
            </a:r>
            <a:r>
              <a:rPr lang="de-DE" sz="2000" dirty="0" smtClean="0">
                <a:solidFill>
                  <a:schemeClr val="bg2"/>
                </a:solidFill>
              </a:rPr>
              <a:t> fit </a:t>
            </a:r>
            <a:r>
              <a:rPr lang="de-DE" sz="2000" dirty="0" err="1" smtClean="0">
                <a:solidFill>
                  <a:schemeClr val="bg2"/>
                </a:solidFill>
              </a:rPr>
              <a:t>together</a:t>
            </a:r>
            <a:r>
              <a:rPr lang="de-DE" sz="2000" dirty="0" smtClean="0">
                <a:solidFill>
                  <a:schemeClr val="bg2"/>
                </a:solidFill>
              </a:rPr>
              <a:t>?</a:t>
            </a:r>
          </a:p>
          <a:p>
            <a:pPr lvl="1"/>
            <a:r>
              <a:rPr lang="de-DE" sz="1600" dirty="0" err="1" smtClean="0">
                <a:solidFill>
                  <a:schemeClr val="bg2"/>
                </a:solidFill>
              </a:rPr>
              <a:t>Exemplary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use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case</a:t>
            </a:r>
            <a:endParaRPr lang="de-DE" sz="1600" dirty="0" smtClean="0">
              <a:solidFill>
                <a:schemeClr val="bg2"/>
              </a:solidFill>
            </a:endParaRPr>
          </a:p>
          <a:p>
            <a:pPr lvl="1"/>
            <a:r>
              <a:rPr lang="de-DE" sz="1600" dirty="0" err="1" smtClean="0">
                <a:solidFill>
                  <a:schemeClr val="bg2"/>
                </a:solidFill>
              </a:rPr>
              <a:t>Introduction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of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general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concepts</a:t>
            </a:r>
            <a:endParaRPr lang="de-DE" sz="2000" dirty="0" smtClean="0">
              <a:solidFill>
                <a:schemeClr val="bg2"/>
              </a:solidFill>
            </a:endParaRPr>
          </a:p>
          <a:p>
            <a:r>
              <a:rPr lang="de-DE" sz="2000" dirty="0" err="1" smtClean="0">
                <a:solidFill>
                  <a:schemeClr val="bg2"/>
                </a:solidFill>
              </a:rPr>
              <a:t>Example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>
                <a:solidFill>
                  <a:schemeClr val="bg2"/>
                </a:solidFill>
              </a:rPr>
              <a:t>Use</a:t>
            </a:r>
            <a:r>
              <a:rPr lang="de-DE" sz="2000" dirty="0">
                <a:solidFill>
                  <a:schemeClr val="bg2"/>
                </a:solidFill>
              </a:rPr>
              <a:t> Case </a:t>
            </a:r>
            <a:r>
              <a:rPr lang="de-DE" sz="2000" dirty="0" err="1">
                <a:solidFill>
                  <a:schemeClr val="bg2"/>
                </a:solidFill>
              </a:rPr>
              <a:t>Implemented</a:t>
            </a:r>
            <a:r>
              <a:rPr lang="de-DE" sz="2000" dirty="0">
                <a:solidFill>
                  <a:schemeClr val="bg2"/>
                </a:solidFill>
              </a:rPr>
              <a:t> in </a:t>
            </a:r>
            <a:r>
              <a:rPr lang="de-DE" sz="2000" dirty="0" smtClean="0">
                <a:solidFill>
                  <a:schemeClr val="bg2"/>
                </a:solidFill>
              </a:rPr>
              <a:t>CERIF</a:t>
            </a:r>
            <a:endParaRPr lang="de-DE" sz="2000" dirty="0">
              <a:solidFill>
                <a:schemeClr val="bg2"/>
              </a:solidFill>
            </a:endParaRPr>
          </a:p>
          <a:p>
            <a:r>
              <a:rPr lang="fr-FR" sz="2000" dirty="0" smtClean="0">
                <a:solidFill>
                  <a:schemeClr val="bg2"/>
                </a:solidFill>
              </a:rPr>
              <a:t>Q</a:t>
            </a:r>
            <a:r>
              <a:rPr lang="fr-FR" sz="2000" dirty="0">
                <a:solidFill>
                  <a:schemeClr val="bg2"/>
                </a:solidFill>
              </a:rPr>
              <a:t>&amp;</a:t>
            </a:r>
            <a:r>
              <a:rPr lang="fr-FR" sz="2000" dirty="0" smtClean="0">
                <a:solidFill>
                  <a:schemeClr val="bg2"/>
                </a:solidFill>
              </a:rPr>
              <a:t>A</a:t>
            </a:r>
            <a:endParaRPr lang="en-GB" sz="2000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54189610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CASRAI &amp; Data Profiles – An Introduction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 smtClean="0"/>
              <a:t>Non-profit consortia of funders, institutions and suppliers</a:t>
            </a:r>
          </a:p>
          <a:p>
            <a:r>
              <a:rPr lang="en-GB" dirty="0" smtClean="0"/>
              <a:t>Mission is to advance interoperability via common meaning</a:t>
            </a:r>
          </a:p>
          <a:p>
            <a:r>
              <a:rPr lang="en-GB" dirty="0" smtClean="0"/>
              <a:t>International registry of exchangeable objects based on a common dictionary </a:t>
            </a:r>
          </a:p>
          <a:p>
            <a:r>
              <a:rPr lang="en-GB" dirty="0" smtClean="0"/>
              <a:t>Partnering with euroCRIS and VIVO for technology implementation of the common meaning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51566334"/>
      </p:ext>
    </p:extLst>
  </p:cSld>
  <p:clrMapOvr>
    <a:masterClrMapping/>
  </p:clrMapOvr>
  <p:transition xmlns:p14="http://schemas.microsoft.com/office/powerpoint/2010/main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642911" y="876063"/>
            <a:ext cx="8286808" cy="4929201"/>
          </a:xfrm>
        </p:spPr>
        <p:txBody>
          <a:bodyPr/>
          <a:lstStyle/>
          <a:p>
            <a:pPr marL="0" indent="0">
              <a:buNone/>
            </a:pPr>
            <a:endParaRPr lang="en-GB" sz="2000" b="1" dirty="0" smtClean="0"/>
          </a:p>
          <a:p>
            <a:r>
              <a:rPr lang="de-DE" sz="2000" dirty="0" smtClean="0">
                <a:solidFill>
                  <a:srgbClr val="808080"/>
                </a:solidFill>
              </a:rPr>
              <a:t>CASRAI </a:t>
            </a:r>
            <a:r>
              <a:rPr lang="de-DE" sz="2000" dirty="0">
                <a:solidFill>
                  <a:srgbClr val="808080"/>
                </a:solidFill>
              </a:rPr>
              <a:t>&amp; Data </a:t>
            </a:r>
            <a:r>
              <a:rPr lang="de-DE" sz="2000" dirty="0" err="1">
                <a:solidFill>
                  <a:srgbClr val="808080"/>
                </a:solidFill>
              </a:rPr>
              <a:t>Profiles</a:t>
            </a:r>
            <a:r>
              <a:rPr lang="de-DE" sz="2000" dirty="0">
                <a:solidFill>
                  <a:srgbClr val="808080"/>
                </a:solidFill>
              </a:rPr>
              <a:t> - An </a:t>
            </a:r>
            <a:r>
              <a:rPr lang="de-DE" sz="2000" dirty="0" err="1" smtClean="0">
                <a:solidFill>
                  <a:srgbClr val="808080"/>
                </a:solidFill>
              </a:rPr>
              <a:t>Introduction</a:t>
            </a:r>
            <a:endParaRPr lang="de-DE" sz="2000" dirty="0" smtClean="0">
              <a:solidFill>
                <a:srgbClr val="808080"/>
              </a:solidFill>
            </a:endParaRPr>
          </a:p>
          <a:p>
            <a:r>
              <a:rPr lang="de-DE" sz="2000" dirty="0" err="1" smtClean="0"/>
              <a:t>Why</a:t>
            </a:r>
            <a:r>
              <a:rPr lang="de-DE" sz="2000" dirty="0" smtClean="0"/>
              <a:t> do </a:t>
            </a:r>
            <a:r>
              <a:rPr lang="de-DE" sz="2000" dirty="0" err="1" smtClean="0"/>
              <a:t>we</a:t>
            </a:r>
            <a:r>
              <a:rPr lang="de-DE" sz="2000" dirty="0" smtClean="0"/>
              <a:t> </a:t>
            </a:r>
            <a:r>
              <a:rPr lang="de-DE" sz="2000" dirty="0" err="1" smtClean="0"/>
              <a:t>need</a:t>
            </a:r>
            <a:r>
              <a:rPr lang="de-DE" sz="2000" dirty="0" smtClean="0"/>
              <a:t> a </a:t>
            </a:r>
            <a:r>
              <a:rPr lang="de-DE" sz="2000" dirty="0" err="1" smtClean="0"/>
              <a:t>mapping</a:t>
            </a:r>
            <a:r>
              <a:rPr lang="de-DE" sz="2000" dirty="0" smtClean="0"/>
              <a:t> </a:t>
            </a:r>
            <a:r>
              <a:rPr lang="de-DE" sz="2000" dirty="0" err="1" smtClean="0"/>
              <a:t>or</a:t>
            </a:r>
            <a:r>
              <a:rPr lang="de-DE" sz="2000" dirty="0" smtClean="0"/>
              <a:t> </a:t>
            </a:r>
            <a:r>
              <a:rPr lang="de-DE" sz="2000" dirty="0" err="1" smtClean="0"/>
              <a:t>how</a:t>
            </a:r>
            <a:r>
              <a:rPr lang="de-DE" sz="2000" dirty="0" smtClean="0"/>
              <a:t> do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puzzles</a:t>
            </a:r>
            <a:r>
              <a:rPr lang="de-DE" sz="2000" dirty="0" smtClean="0"/>
              <a:t> fit </a:t>
            </a:r>
            <a:r>
              <a:rPr lang="de-DE" sz="2000" dirty="0" err="1" smtClean="0"/>
              <a:t>together</a:t>
            </a:r>
            <a:r>
              <a:rPr lang="de-DE" sz="2000" dirty="0" smtClean="0"/>
              <a:t>?</a:t>
            </a:r>
          </a:p>
          <a:p>
            <a:pPr lvl="1"/>
            <a:r>
              <a:rPr lang="de-DE" sz="1600" dirty="0" err="1" smtClean="0"/>
              <a:t>Exemplary</a:t>
            </a:r>
            <a:r>
              <a:rPr lang="de-DE" sz="1600" dirty="0" smtClean="0"/>
              <a:t> </a:t>
            </a:r>
            <a:r>
              <a:rPr lang="de-DE" sz="1600" dirty="0" err="1" smtClean="0"/>
              <a:t>use</a:t>
            </a:r>
            <a:r>
              <a:rPr lang="de-DE" sz="1600" dirty="0" smtClean="0"/>
              <a:t> </a:t>
            </a:r>
            <a:r>
              <a:rPr lang="de-DE" sz="1600" dirty="0" err="1" smtClean="0"/>
              <a:t>case</a:t>
            </a:r>
            <a:endParaRPr lang="de-DE" sz="1600" dirty="0" smtClean="0"/>
          </a:p>
          <a:p>
            <a:pPr lvl="1"/>
            <a:r>
              <a:rPr lang="de-DE" sz="1600" dirty="0" err="1" smtClean="0"/>
              <a:t>Introduction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general</a:t>
            </a:r>
            <a:r>
              <a:rPr lang="de-DE" sz="1600" dirty="0" smtClean="0"/>
              <a:t> </a:t>
            </a:r>
            <a:r>
              <a:rPr lang="de-DE" sz="1600" dirty="0" err="1" smtClean="0"/>
              <a:t>concepts</a:t>
            </a:r>
            <a:endParaRPr lang="de-DE" sz="2000" dirty="0" smtClean="0"/>
          </a:p>
          <a:p>
            <a:r>
              <a:rPr lang="de-DE" sz="2000" dirty="0" err="1" smtClean="0">
                <a:solidFill>
                  <a:schemeClr val="bg2"/>
                </a:solidFill>
              </a:rPr>
              <a:t>Example</a:t>
            </a:r>
            <a:r>
              <a:rPr lang="de-DE" sz="2000" dirty="0" smtClean="0">
                <a:solidFill>
                  <a:schemeClr val="bg2"/>
                </a:solidFill>
              </a:rPr>
              <a:t> </a:t>
            </a:r>
            <a:r>
              <a:rPr lang="de-DE" sz="2000" dirty="0" err="1">
                <a:solidFill>
                  <a:schemeClr val="bg2"/>
                </a:solidFill>
              </a:rPr>
              <a:t>Use</a:t>
            </a:r>
            <a:r>
              <a:rPr lang="de-DE" sz="2000" dirty="0">
                <a:solidFill>
                  <a:schemeClr val="bg2"/>
                </a:solidFill>
              </a:rPr>
              <a:t> Case </a:t>
            </a:r>
            <a:r>
              <a:rPr lang="de-DE" sz="2000" dirty="0" err="1">
                <a:solidFill>
                  <a:schemeClr val="bg2"/>
                </a:solidFill>
              </a:rPr>
              <a:t>Implemented</a:t>
            </a:r>
            <a:r>
              <a:rPr lang="de-DE" sz="2000" dirty="0">
                <a:solidFill>
                  <a:schemeClr val="bg2"/>
                </a:solidFill>
              </a:rPr>
              <a:t> in </a:t>
            </a:r>
            <a:r>
              <a:rPr lang="de-DE" sz="2000" dirty="0" smtClean="0">
                <a:solidFill>
                  <a:schemeClr val="bg2"/>
                </a:solidFill>
              </a:rPr>
              <a:t>CERIF</a:t>
            </a:r>
            <a:endParaRPr lang="de-DE" sz="2000" dirty="0">
              <a:solidFill>
                <a:schemeClr val="bg2"/>
              </a:solidFill>
            </a:endParaRPr>
          </a:p>
          <a:p>
            <a:r>
              <a:rPr lang="fr-FR" sz="2000" dirty="0" smtClean="0">
                <a:solidFill>
                  <a:schemeClr val="bg2"/>
                </a:solidFill>
              </a:rPr>
              <a:t>Q</a:t>
            </a:r>
            <a:r>
              <a:rPr lang="fr-FR" sz="2000" dirty="0">
                <a:solidFill>
                  <a:schemeClr val="bg2"/>
                </a:solidFill>
              </a:rPr>
              <a:t>&amp;</a:t>
            </a:r>
            <a:r>
              <a:rPr lang="fr-FR" sz="2000" dirty="0" smtClean="0">
                <a:solidFill>
                  <a:schemeClr val="bg2"/>
                </a:solidFill>
              </a:rPr>
              <a:t>A</a:t>
            </a:r>
            <a:endParaRPr lang="en-GB" sz="2000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0881259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CASRAI - </a:t>
            </a:r>
            <a:r>
              <a:rPr lang="de-DE" dirty="0" err="1" smtClean="0"/>
              <a:t>Concepts</a:t>
            </a:r>
            <a:endParaRPr lang="de-DE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642911" y="1149666"/>
            <a:ext cx="8286808" cy="4957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2563" indent="-182563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A50A0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182563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A50A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82563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A50A0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A50A0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A50A0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A50A0"/>
              </a:buClr>
              <a:buChar char="•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A50A0"/>
              </a:buClr>
              <a:buChar char="•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A50A0"/>
              </a:buClr>
              <a:buChar char="•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A50A0"/>
              </a:buClr>
              <a:buChar char="•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0"/>
          </p:nvPr>
        </p:nvSpPr>
        <p:spPr>
          <a:xfrm>
            <a:off x="642911" y="1571612"/>
            <a:ext cx="8286808" cy="502062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Use case </a:t>
            </a:r>
            <a:r>
              <a:rPr lang="en-GB" dirty="0" smtClean="0"/>
              <a:t>driven</a:t>
            </a:r>
          </a:p>
          <a:p>
            <a:pPr lvl="1"/>
            <a:r>
              <a:rPr lang="en-GB" dirty="0" smtClean="0"/>
              <a:t>Example: “A researcher that applies for funding attaches a CV to a funding application”</a:t>
            </a:r>
            <a:endParaRPr lang="en-GB" dirty="0"/>
          </a:p>
          <a:p>
            <a:r>
              <a:rPr lang="en-GB" dirty="0"/>
              <a:t>Semantic “settings” through profiles</a:t>
            </a:r>
          </a:p>
          <a:p>
            <a:r>
              <a:rPr lang="en-GB" dirty="0" smtClean="0"/>
              <a:t>CV profiles</a:t>
            </a:r>
          </a:p>
          <a:p>
            <a:pPr lvl="1"/>
            <a:r>
              <a:rPr lang="en-GB" dirty="0" smtClean="0"/>
              <a:t>Academic funding CV profile</a:t>
            </a:r>
          </a:p>
          <a:p>
            <a:pPr lvl="2"/>
            <a:r>
              <a:rPr lang="en-GB" dirty="0" smtClean="0"/>
              <a:t>A </a:t>
            </a:r>
            <a:r>
              <a:rPr lang="en-GB" dirty="0"/>
              <a:t>standard template for a CV to be attached by a researcher to a funding application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Non-academic  funding CV profile</a:t>
            </a:r>
          </a:p>
          <a:p>
            <a:pPr lvl="2"/>
            <a:r>
              <a:rPr lang="en-GB" dirty="0" smtClean="0"/>
              <a:t>A </a:t>
            </a:r>
            <a:r>
              <a:rPr lang="en-GB" dirty="0"/>
              <a:t>CV intended to by attached to a funding application but from a non-academic participant in the proposed research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Student CV profile</a:t>
            </a:r>
          </a:p>
          <a:p>
            <a:pPr lvl="2"/>
            <a:r>
              <a:rPr lang="en-GB" dirty="0"/>
              <a:t>A CV maintained by a student and used for submission to applicable funding applications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...</a:t>
            </a:r>
          </a:p>
          <a:p>
            <a:pPr lvl="1"/>
            <a:endParaRPr lang="en-GB" dirty="0" smtClean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555499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CASRAI – </a:t>
            </a:r>
            <a:r>
              <a:rPr lang="de-DE" dirty="0" err="1" smtClean="0"/>
              <a:t>Concepts</a:t>
            </a:r>
            <a:r>
              <a:rPr lang="de-DE" dirty="0" smtClean="0"/>
              <a:t> 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305955853"/>
              </p:ext>
            </p:extLst>
          </p:nvPr>
        </p:nvGraphicFramePr>
        <p:xfrm>
          <a:off x="642995" y="1472269"/>
          <a:ext cx="8286750" cy="42417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62250"/>
                <a:gridCol w="2762250"/>
                <a:gridCol w="276225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smtClean="0"/>
                        <a:t>Concept</a:t>
                      </a:r>
                      <a:endParaRPr lang="en-GB" noProof="0"/>
                    </a:p>
                  </a:txBody>
                  <a:tcPr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smtClean="0"/>
                        <a:t>Description</a:t>
                      </a:r>
                      <a:endParaRPr lang="en-GB" noProof="0"/>
                    </a:p>
                  </a:txBody>
                  <a:tcPr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smtClean="0"/>
                        <a:t>Example</a:t>
                      </a:r>
                      <a:endParaRPr lang="en-GB" noProof="0"/>
                    </a:p>
                  </a:txBody>
                  <a:tcPr>
                    <a:solidFill>
                      <a:srgbClr val="00009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smtClean="0"/>
                        <a:t>Profile</a:t>
                      </a:r>
                      <a:endParaRPr lang="en-GB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smtClean="0"/>
                        <a:t>a pre-defined</a:t>
                      </a:r>
                      <a:r>
                        <a:rPr lang="en-GB" baseline="0" noProof="0" smtClean="0"/>
                        <a:t> subset of data that satisfies the information requirements of a specific work process</a:t>
                      </a:r>
                      <a:endParaRPr lang="en-GB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smtClean="0"/>
                        <a:t>Funding</a:t>
                      </a:r>
                      <a:r>
                        <a:rPr lang="en-GB" baseline="0" noProof="0" smtClean="0"/>
                        <a:t> CV Profile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smtClean="0"/>
                        <a:t>Group</a:t>
                      </a:r>
                      <a:endParaRPr lang="en-GB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 </a:t>
                      </a:r>
                      <a:r>
                        <a:rPr lang="de-DE" dirty="0" err="1" smtClean="0"/>
                        <a:t>collection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related</a:t>
                      </a:r>
                      <a:r>
                        <a:rPr lang="de-DE" dirty="0" smtClean="0"/>
                        <a:t> Records </a:t>
                      </a:r>
                      <a:r>
                        <a:rPr lang="de-DE" dirty="0" err="1" smtClean="0"/>
                        <a:t>to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aid</a:t>
                      </a:r>
                      <a:r>
                        <a:rPr lang="de-DE" dirty="0" smtClean="0"/>
                        <a:t> human </a:t>
                      </a:r>
                      <a:r>
                        <a:rPr lang="de-DE" dirty="0" err="1" smtClean="0"/>
                        <a:t>readability</a:t>
                      </a:r>
                      <a:endParaRPr lang="en-GB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smtClean="0"/>
                        <a:t>Identification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smtClean="0"/>
                        <a:t>Record Type</a:t>
                      </a:r>
                      <a:endParaRPr lang="en-GB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 single and complete set of related fields</a:t>
                      </a:r>
                      <a:endParaRPr lang="en-GB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r>
                        <a:rPr lang="en-GB" noProof="0" smtClean="0"/>
                        <a:t>Language</a:t>
                      </a:r>
                      <a:r>
                        <a:rPr lang="en-GB" baseline="0" noProof="0" smtClean="0"/>
                        <a:t> Competencies</a:t>
                      </a:r>
                      <a:endParaRPr lang="en-GB" noProof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Field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 single piece</a:t>
                      </a:r>
                      <a:r>
                        <a:rPr lang="en-GB" sz="18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information</a:t>
                      </a:r>
                      <a:r>
                        <a:rPr lang="en-GB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  <a:endParaRPr lang="en-GB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Language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List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 authoritative</a:t>
                      </a:r>
                      <a:r>
                        <a:rPr lang="en-GB" sz="18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collection of coded terms that constrains a field</a:t>
                      </a:r>
                      <a:endParaRPr lang="en-GB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Salutation, Country, …</a:t>
                      </a:r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34224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CERIF – </a:t>
            </a:r>
            <a:r>
              <a:rPr lang="de-DE" dirty="0" err="1" smtClean="0"/>
              <a:t>Concepts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642911" y="1571612"/>
            <a:ext cx="8286808" cy="4949285"/>
          </a:xfrm>
        </p:spPr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Formal, scalable domain ontology </a:t>
            </a:r>
          </a:p>
          <a:p>
            <a:r>
              <a:rPr lang="en-GB" dirty="0">
                <a:solidFill>
                  <a:srgbClr val="000000"/>
                </a:solidFill>
              </a:rPr>
              <a:t>Data exchange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Generic </a:t>
            </a:r>
            <a:r>
              <a:rPr lang="en-GB" dirty="0" smtClean="0">
                <a:solidFill>
                  <a:srgbClr val="000000"/>
                </a:solidFill>
                <a:sym typeface="Wingdings"/>
              </a:rPr>
              <a:t> usable for heterogeneous environments</a:t>
            </a:r>
            <a:endParaRPr lang="en-GB" dirty="0">
              <a:solidFill>
                <a:srgbClr val="000000"/>
              </a:solidFill>
            </a:endParaRPr>
          </a:p>
          <a:p>
            <a:r>
              <a:rPr lang="en-GB" dirty="0"/>
              <a:t>extensible without prejudicing the core data model </a:t>
            </a:r>
          </a:p>
          <a:p>
            <a:r>
              <a:rPr lang="en-GB" dirty="0"/>
              <a:t>guaranteed interoperability at least at the core level </a:t>
            </a:r>
            <a:endParaRPr lang="en-GB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547979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CERIF – </a:t>
            </a:r>
            <a:r>
              <a:rPr lang="de-DE" dirty="0" err="1" smtClean="0"/>
              <a:t>Concepts</a:t>
            </a:r>
            <a:r>
              <a:rPr lang="de-DE" dirty="0" smtClean="0"/>
              <a:t> 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475891153"/>
              </p:ext>
            </p:extLst>
          </p:nvPr>
        </p:nvGraphicFramePr>
        <p:xfrm>
          <a:off x="642938" y="1472552"/>
          <a:ext cx="8286750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62250"/>
                <a:gridCol w="2762250"/>
                <a:gridCol w="2762250"/>
              </a:tblGrid>
              <a:tr h="352439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Concept</a:t>
                      </a:r>
                      <a:endParaRPr lang="de-DE" dirty="0"/>
                    </a:p>
                  </a:txBody>
                  <a:tcPr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Description</a:t>
                      </a:r>
                      <a:endParaRPr lang="de-DE" dirty="0"/>
                    </a:p>
                  </a:txBody>
                  <a:tcPr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Example</a:t>
                      </a:r>
                      <a:endParaRPr lang="de-DE" dirty="0"/>
                    </a:p>
                  </a:txBody>
                  <a:tcPr>
                    <a:solidFill>
                      <a:srgbClr val="000090"/>
                    </a:solidFill>
                  </a:tcPr>
                </a:tc>
              </a:tr>
              <a:tr h="352439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Entity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General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concept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of</a:t>
                      </a:r>
                      <a:r>
                        <a:rPr lang="de-DE" baseline="0" dirty="0" smtClean="0"/>
                        <a:t> CERIF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Person</a:t>
                      </a:r>
                      <a:endParaRPr lang="de-DE" baseline="0" dirty="0" smtClean="0"/>
                    </a:p>
                  </a:txBody>
                  <a:tcPr/>
                </a:tc>
              </a:tr>
              <a:tr h="352439">
                <a:tc>
                  <a:txBody>
                    <a:bodyPr/>
                    <a:lstStyle/>
                    <a:p>
                      <a:r>
                        <a:rPr lang="de-DE" dirty="0" smtClean="0"/>
                        <a:t>Relations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incl. </a:t>
                      </a:r>
                      <a:r>
                        <a:rPr lang="de-DE" dirty="0" err="1" smtClean="0"/>
                        <a:t>roles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and</a:t>
                      </a:r>
                      <a:r>
                        <a:rPr lang="de-DE" dirty="0" smtClean="0"/>
                        <a:t> time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Person_Organization</a:t>
                      </a:r>
                      <a:endParaRPr lang="de-DE" dirty="0" smtClean="0"/>
                    </a:p>
                  </a:txBody>
                  <a:tcPr/>
                </a:tc>
              </a:tr>
              <a:tr h="352439">
                <a:tc>
                  <a:txBody>
                    <a:bodyPr/>
                    <a:lstStyle/>
                    <a:p>
                      <a:r>
                        <a:rPr lang="de-DE" dirty="0" smtClean="0"/>
                        <a:t>Attribute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both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Entity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and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relation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Firstname, </a:t>
                      </a:r>
                      <a:r>
                        <a:rPr lang="de-DE" dirty="0" err="1" smtClean="0"/>
                        <a:t>fraction</a:t>
                      </a:r>
                      <a:endParaRPr lang="de-DE" baseline="0" dirty="0" smtClean="0"/>
                    </a:p>
                  </a:txBody>
                  <a:tcPr/>
                </a:tc>
              </a:tr>
              <a:tr h="352439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Semantics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CERIF</a:t>
                      </a:r>
                      <a:r>
                        <a:rPr lang="de-DE" baseline="0" dirty="0" smtClean="0"/>
                        <a:t> Feature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Roles</a:t>
                      </a:r>
                      <a:r>
                        <a:rPr lang="de-DE" dirty="0" smtClean="0"/>
                        <a:t>, </a:t>
                      </a:r>
                      <a:r>
                        <a:rPr lang="de-DE" dirty="0" err="1" smtClean="0"/>
                        <a:t>types</a:t>
                      </a:r>
                      <a:endParaRPr lang="de-DE" dirty="0"/>
                    </a:p>
                  </a:txBody>
                  <a:tcPr/>
                </a:tc>
              </a:tr>
              <a:tr h="280957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Multilanguage</a:t>
                      </a:r>
                      <a:r>
                        <a:rPr lang="de-DE" dirty="0" smtClean="0"/>
                        <a:t>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CERIF Feature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smtClean="0"/>
                        <a:t>Project Description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4758648"/>
      </p:ext>
    </p:extLst>
  </p:cSld>
  <p:clrMapOvr>
    <a:masterClrMapping/>
  </p:clrMapOvr>
  <p:transition xmlns:p14="http://schemas.microsoft.com/office/powerpoint/2010/main">
    <p:zoom/>
  </p:transition>
</p:sld>
</file>

<file path=ppt/theme/theme1.xml><?xml version="1.0" encoding="utf-8"?>
<a:theme xmlns:a="http://schemas.openxmlformats.org/drawingml/2006/main" name="AVEDAS Standard presentation">
  <a:themeElements>
    <a:clrScheme name="AVEDAS_PowerPoi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B9D0FF"/>
        </a:solidFill>
        <a:ln w="9525" algn="ctr">
          <a:solidFill>
            <a:srgbClr val="969696"/>
          </a:solidFill>
          <a:round/>
          <a:headEnd/>
          <a:tailEnd/>
        </a:ln>
        <a:effectLst/>
      </a:spPr>
      <a:bodyPr wrap="none" lIns="0" tIns="0" rIns="0" bIns="0" anchor="ctr" anchorCtr="1"/>
      <a:lstStyle>
        <a:defPPr algn="ctr">
          <a:defRPr sz="900" b="1">
            <a:cs typeface="Arial" charset="0"/>
          </a:defRPr>
        </a:defPPr>
      </a:lstStyle>
    </a:spDef>
  </a:objectDefaults>
  <a:extraClrSchemeLst>
    <a:extraClrScheme>
      <a:clrScheme name="AVEDAS_PowerPo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VEDAS_PowerPoi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VEDAS_PowerPoi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VEDAS_PowerPoi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VEDAS_PowerPoi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VEDAS_PowerPoi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VEDAS_PowerPoi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VEDAS_PowerPoi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VEDAS_PowerPoi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VEDAS_PowerPoi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VEDAS_PowerPoi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VEDAS_PowerPoi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r_general_use_template_05-01-08[1]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r_general_use_template_05-01-08 1">
        <a:dk1>
          <a:srgbClr val="666666"/>
        </a:dk1>
        <a:lt1>
          <a:srgbClr val="FFFFFF"/>
        </a:lt1>
        <a:dk2>
          <a:srgbClr val="FF8000"/>
        </a:dk2>
        <a:lt2>
          <a:srgbClr val="BABABA"/>
        </a:lt2>
        <a:accent1>
          <a:srgbClr val="FF8000"/>
        </a:accent1>
        <a:accent2>
          <a:srgbClr val="DC0A0A"/>
        </a:accent2>
        <a:accent3>
          <a:srgbClr val="FFFFFF"/>
        </a:accent3>
        <a:accent4>
          <a:srgbClr val="565656"/>
        </a:accent4>
        <a:accent5>
          <a:srgbClr val="FFC0AA"/>
        </a:accent5>
        <a:accent6>
          <a:srgbClr val="C70808"/>
        </a:accent6>
        <a:hlink>
          <a:srgbClr val="766C62"/>
        </a:hlink>
        <a:folHlink>
          <a:srgbClr val="A09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_general_use_template_05-01-08 2">
        <a:dk1>
          <a:srgbClr val="666666"/>
        </a:dk1>
        <a:lt1>
          <a:srgbClr val="FFFFFF"/>
        </a:lt1>
        <a:dk2>
          <a:srgbClr val="FF8000"/>
        </a:dk2>
        <a:lt2>
          <a:srgbClr val="A0968C"/>
        </a:lt2>
        <a:accent1>
          <a:srgbClr val="005A84"/>
        </a:accent1>
        <a:accent2>
          <a:srgbClr val="6234A4"/>
        </a:accent2>
        <a:accent3>
          <a:srgbClr val="FFFFFF"/>
        </a:accent3>
        <a:accent4>
          <a:srgbClr val="565656"/>
        </a:accent4>
        <a:accent5>
          <a:srgbClr val="AAB5C2"/>
        </a:accent5>
        <a:accent6>
          <a:srgbClr val="582E94"/>
        </a:accent6>
        <a:hlink>
          <a:srgbClr val="828282"/>
        </a:hlink>
        <a:folHlink>
          <a:srgbClr val="BABA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_general_use_template_05-01-08 3">
        <a:dk1>
          <a:srgbClr val="666666"/>
        </a:dk1>
        <a:lt1>
          <a:srgbClr val="FFFFFF"/>
        </a:lt1>
        <a:dk2>
          <a:srgbClr val="FF8000"/>
        </a:dk2>
        <a:lt2>
          <a:srgbClr val="BABABA"/>
        </a:lt2>
        <a:accent1>
          <a:srgbClr val="78A22F"/>
        </a:accent1>
        <a:accent2>
          <a:srgbClr val="FFB400"/>
        </a:accent2>
        <a:accent3>
          <a:srgbClr val="FFFFFF"/>
        </a:accent3>
        <a:accent4>
          <a:srgbClr val="565656"/>
        </a:accent4>
        <a:accent5>
          <a:srgbClr val="BECEAD"/>
        </a:accent5>
        <a:accent6>
          <a:srgbClr val="E7A300"/>
        </a:accent6>
        <a:hlink>
          <a:srgbClr val="766C62"/>
        </a:hlink>
        <a:folHlink>
          <a:srgbClr val="A09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_general_use_template_05-01-08 4">
        <a:dk1>
          <a:srgbClr val="666666"/>
        </a:dk1>
        <a:lt1>
          <a:srgbClr val="FFFFFF"/>
        </a:lt1>
        <a:dk2>
          <a:srgbClr val="FF8000"/>
        </a:dk2>
        <a:lt2>
          <a:srgbClr val="BABABA"/>
        </a:lt2>
        <a:accent1>
          <a:srgbClr val="766C62"/>
        </a:accent1>
        <a:accent2>
          <a:srgbClr val="A0968C"/>
        </a:accent2>
        <a:accent3>
          <a:srgbClr val="FFFFFF"/>
        </a:accent3>
        <a:accent4>
          <a:srgbClr val="565656"/>
        </a:accent4>
        <a:accent5>
          <a:srgbClr val="BDBAB7"/>
        </a:accent5>
        <a:accent6>
          <a:srgbClr val="91877E"/>
        </a:accent6>
        <a:hlink>
          <a:srgbClr val="0083BF"/>
        </a:hlink>
        <a:folHlink>
          <a:srgbClr val="78A2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765</Words>
  <Application>Microsoft Macintosh PowerPoint</Application>
  <PresentationFormat>Bildschirmpräsentation (4:3)</PresentationFormat>
  <Paragraphs>247</Paragraphs>
  <Slides>16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3</vt:i4>
      </vt:variant>
      <vt:variant>
        <vt:lpstr>Folientitel</vt:lpstr>
      </vt:variant>
      <vt:variant>
        <vt:i4>16</vt:i4>
      </vt:variant>
    </vt:vector>
  </HeadingPairs>
  <TitlesOfParts>
    <vt:vector size="19" baseType="lpstr">
      <vt:lpstr>AVEDAS Standard presentation</vt:lpstr>
      <vt:lpstr>Thème Office</vt:lpstr>
      <vt:lpstr>tr_general_use_template_05-01-08[1]</vt:lpstr>
      <vt:lpstr>PowerPoint-Präsentation</vt:lpstr>
      <vt:lpstr>Agenda</vt:lpstr>
      <vt:lpstr>Agenda</vt:lpstr>
      <vt:lpstr>CASRAI &amp; Data Profiles – An Introduction</vt:lpstr>
      <vt:lpstr>Agenda</vt:lpstr>
      <vt:lpstr>CASRAI - Concepts</vt:lpstr>
      <vt:lpstr>Introduction to CASRAI – Concepts </vt:lpstr>
      <vt:lpstr>Introduction to CERIF – Concepts </vt:lpstr>
      <vt:lpstr>Introduction to CERIF – Concepts </vt:lpstr>
      <vt:lpstr>Mapping CASRAI to CERIF</vt:lpstr>
      <vt:lpstr>Why do we need a mapping or how do the puzzles fit together</vt:lpstr>
      <vt:lpstr>Agenda</vt:lpstr>
      <vt:lpstr>CASRAI Abridged CV  2  CERIF Mapping</vt:lpstr>
      <vt:lpstr>PowerPoint-Präsentation</vt:lpstr>
      <vt:lpstr>PowerPoint-Präsentation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Jagerhorn</dc:creator>
  <cp:lastModifiedBy>Brigitte Joerg</cp:lastModifiedBy>
  <cp:revision>310</cp:revision>
  <dcterms:created xsi:type="dcterms:W3CDTF">2012-05-09T12:21:04Z</dcterms:created>
  <dcterms:modified xsi:type="dcterms:W3CDTF">2013-05-13T14:27:50Z</dcterms:modified>
</cp:coreProperties>
</file>