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500" r:id="rId3"/>
    <p:sldId id="497" r:id="rId4"/>
    <p:sldId id="406" r:id="rId5"/>
    <p:sldId id="407" r:id="rId6"/>
    <p:sldId id="408" r:id="rId7"/>
    <p:sldId id="466" r:id="rId8"/>
    <p:sldId id="498" r:id="rId9"/>
    <p:sldId id="413" r:id="rId10"/>
    <p:sldId id="467" r:id="rId11"/>
    <p:sldId id="468" r:id="rId12"/>
    <p:sldId id="469" r:id="rId13"/>
    <p:sldId id="470" r:id="rId14"/>
    <p:sldId id="471" r:id="rId15"/>
    <p:sldId id="499" r:id="rId16"/>
    <p:sldId id="478" r:id="rId17"/>
    <p:sldId id="393" r:id="rId18"/>
    <p:sldId id="459" r:id="rId19"/>
    <p:sldId id="489" r:id="rId20"/>
    <p:sldId id="481" r:id="rId21"/>
    <p:sldId id="490" r:id="rId22"/>
    <p:sldId id="482" r:id="rId23"/>
    <p:sldId id="507" r:id="rId24"/>
    <p:sldId id="508" r:id="rId25"/>
    <p:sldId id="509" r:id="rId26"/>
    <p:sldId id="510" r:id="rId27"/>
    <p:sldId id="511" r:id="rId28"/>
    <p:sldId id="512" r:id="rId29"/>
    <p:sldId id="513" r:id="rId30"/>
    <p:sldId id="514" r:id="rId31"/>
    <p:sldId id="515" r:id="rId32"/>
    <p:sldId id="484" r:id="rId33"/>
    <p:sldId id="485" r:id="rId34"/>
    <p:sldId id="491" r:id="rId35"/>
    <p:sldId id="486" r:id="rId36"/>
    <p:sldId id="492" r:id="rId37"/>
    <p:sldId id="505" r:id="rId38"/>
    <p:sldId id="501" r:id="rId39"/>
    <p:sldId id="502" r:id="rId40"/>
    <p:sldId id="503" r:id="rId41"/>
    <p:sldId id="506" r:id="rId42"/>
    <p:sldId id="504" r:id="rId4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2208" y="-80"/>
      </p:cViewPr>
      <p:guideLst>
        <p:guide orient="horz" pos="2160"/>
        <p:guide pos="2880"/>
      </p:guideLst>
    </p:cSldViewPr>
  </p:slideViewPr>
  <p:notesTextViewPr>
    <p:cViewPr>
      <p:scale>
        <a:sx n="1" d="1"/>
        <a:sy n="1" d="1"/>
      </p:scale>
      <p:origin x="0" y="0"/>
    </p:cViewPr>
  </p:notesTextViewPr>
  <p:sorterViewPr>
    <p:cViewPr>
      <p:scale>
        <a:sx n="100" d="100"/>
        <a:sy n="100" d="100"/>
      </p:scale>
      <p:origin x="0" y="6300"/>
    </p:cViewPr>
  </p:sorterViewPr>
  <p:notesViewPr>
    <p:cSldViewPr>
      <p:cViewPr varScale="1">
        <p:scale>
          <a:sx n="55" d="100"/>
          <a:sy n="55" d="100"/>
        </p:scale>
        <p:origin x="-288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IT172OAFS-OA12\Home_Z\zolas001\BigData\Purdue\Purdue_Tabl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IT172OAFS-OA12\Home_Z\zolas001\BigData\Purdue\Purdue_Tabl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789773500534655"/>
          <c:y val="0.110087732812164"/>
          <c:w val="0.877393992417615"/>
          <c:h val="0.809454767655051"/>
        </c:manualLayout>
      </c:layout>
      <c:barChart>
        <c:barDir val="col"/>
        <c:grouping val="stacked"/>
        <c:varyColors val="0"/>
        <c:ser>
          <c:idx val="0"/>
          <c:order val="0"/>
          <c:tx>
            <c:strRef>
              <c:f>Last_occupation_NAICS!$H$3</c:f>
              <c:strCache>
                <c:ptCount val="1"/>
                <c:pt idx="0">
                  <c:v>54 - Professional Services</c:v>
                </c:pt>
              </c:strCache>
            </c:strRef>
          </c:tx>
          <c:spPr>
            <a:solidFill>
              <a:srgbClr val="0070C0"/>
            </a:solidFill>
            <a:ln w="3175">
              <a:solidFill>
                <a:schemeClr val="tx1"/>
              </a:solidFill>
            </a:ln>
          </c:spPr>
          <c:invertIfNegative val="0"/>
          <c:cat>
            <c:strRef>
              <c:f>Last_occupation_NAICS!$I$2:$L$2</c:f>
              <c:strCache>
                <c:ptCount val="4"/>
                <c:pt idx="0">
                  <c:v>Faculty</c:v>
                </c:pt>
                <c:pt idx="1">
                  <c:v>Graduate</c:v>
                </c:pt>
                <c:pt idx="2">
                  <c:v>Undergrad</c:v>
                </c:pt>
                <c:pt idx="3">
                  <c:v>Other</c:v>
                </c:pt>
              </c:strCache>
            </c:strRef>
          </c:cat>
          <c:val>
            <c:numRef>
              <c:f>Last_occupation_NAICS!$I$3:$L$3</c:f>
              <c:numCache>
                <c:formatCode>General</c:formatCode>
                <c:ptCount val="4"/>
                <c:pt idx="0">
                  <c:v>598.0</c:v>
                </c:pt>
                <c:pt idx="1">
                  <c:v>222.0</c:v>
                </c:pt>
                <c:pt idx="2">
                  <c:v>101.0</c:v>
                </c:pt>
                <c:pt idx="3">
                  <c:v>252.0</c:v>
                </c:pt>
              </c:numCache>
            </c:numRef>
          </c:val>
        </c:ser>
        <c:ser>
          <c:idx val="1"/>
          <c:order val="1"/>
          <c:tx>
            <c:strRef>
              <c:f>Last_occupation_NAICS!$H$4</c:f>
              <c:strCache>
                <c:ptCount val="1"/>
                <c:pt idx="0">
                  <c:v>61 - Educational Services</c:v>
                </c:pt>
              </c:strCache>
            </c:strRef>
          </c:tx>
          <c:spPr>
            <a:solidFill>
              <a:srgbClr val="FF0000"/>
            </a:solidFill>
            <a:ln w="3175">
              <a:solidFill>
                <a:schemeClr val="tx1"/>
              </a:solidFill>
            </a:ln>
          </c:spPr>
          <c:invertIfNegative val="0"/>
          <c:cat>
            <c:strRef>
              <c:f>Last_occupation_NAICS!$I$2:$L$2</c:f>
              <c:strCache>
                <c:ptCount val="4"/>
                <c:pt idx="0">
                  <c:v>Faculty</c:v>
                </c:pt>
                <c:pt idx="1">
                  <c:v>Graduate</c:v>
                </c:pt>
                <c:pt idx="2">
                  <c:v>Undergrad</c:v>
                </c:pt>
                <c:pt idx="3">
                  <c:v>Other</c:v>
                </c:pt>
              </c:strCache>
            </c:strRef>
          </c:cat>
          <c:val>
            <c:numRef>
              <c:f>Last_occupation_NAICS!$I$4:$L$4</c:f>
              <c:numCache>
                <c:formatCode>General</c:formatCode>
                <c:ptCount val="4"/>
                <c:pt idx="0">
                  <c:v>173.0</c:v>
                </c:pt>
                <c:pt idx="1">
                  <c:v>129.0</c:v>
                </c:pt>
                <c:pt idx="2">
                  <c:v>36.0</c:v>
                </c:pt>
                <c:pt idx="3">
                  <c:v>79.0</c:v>
                </c:pt>
              </c:numCache>
            </c:numRef>
          </c:val>
        </c:ser>
        <c:ser>
          <c:idx val="2"/>
          <c:order val="2"/>
          <c:tx>
            <c:strRef>
              <c:f>Last_occupation_NAICS!$H$5</c:f>
              <c:strCache>
                <c:ptCount val="1"/>
                <c:pt idx="0">
                  <c:v>81 - Other Services</c:v>
                </c:pt>
              </c:strCache>
            </c:strRef>
          </c:tx>
          <c:spPr>
            <a:solidFill>
              <a:srgbClr val="00B050"/>
            </a:solidFill>
            <a:ln w="3175">
              <a:solidFill>
                <a:schemeClr val="tx1"/>
              </a:solidFill>
            </a:ln>
          </c:spPr>
          <c:invertIfNegative val="0"/>
          <c:cat>
            <c:strRef>
              <c:f>Last_occupation_NAICS!$I$2:$L$2</c:f>
              <c:strCache>
                <c:ptCount val="4"/>
                <c:pt idx="0">
                  <c:v>Faculty</c:v>
                </c:pt>
                <c:pt idx="1">
                  <c:v>Graduate</c:v>
                </c:pt>
                <c:pt idx="2">
                  <c:v>Undergrad</c:v>
                </c:pt>
                <c:pt idx="3">
                  <c:v>Other</c:v>
                </c:pt>
              </c:strCache>
            </c:strRef>
          </c:cat>
          <c:val>
            <c:numRef>
              <c:f>Last_occupation_NAICS!$I$5:$L$5</c:f>
              <c:numCache>
                <c:formatCode>General</c:formatCode>
                <c:ptCount val="4"/>
                <c:pt idx="0">
                  <c:v>27.0</c:v>
                </c:pt>
                <c:pt idx="1">
                  <c:v>49.0</c:v>
                </c:pt>
                <c:pt idx="2">
                  <c:v>46.0</c:v>
                </c:pt>
                <c:pt idx="3">
                  <c:v>56.0</c:v>
                </c:pt>
              </c:numCache>
            </c:numRef>
          </c:val>
        </c:ser>
        <c:ser>
          <c:idx val="3"/>
          <c:order val="3"/>
          <c:tx>
            <c:strRef>
              <c:f>Last_occupation_NAICS!$H$6</c:f>
              <c:strCache>
                <c:ptCount val="1"/>
                <c:pt idx="0">
                  <c:v>71 - Arts &amp; Entertainment</c:v>
                </c:pt>
              </c:strCache>
            </c:strRef>
          </c:tx>
          <c:spPr>
            <a:solidFill>
              <a:schemeClr val="accent6">
                <a:lumMod val="75000"/>
              </a:schemeClr>
            </a:solidFill>
            <a:ln w="3175">
              <a:solidFill>
                <a:schemeClr val="tx1"/>
              </a:solidFill>
            </a:ln>
          </c:spPr>
          <c:invertIfNegative val="0"/>
          <c:cat>
            <c:strRef>
              <c:f>Last_occupation_NAICS!$I$2:$L$2</c:f>
              <c:strCache>
                <c:ptCount val="4"/>
                <c:pt idx="0">
                  <c:v>Faculty</c:v>
                </c:pt>
                <c:pt idx="1">
                  <c:v>Graduate</c:v>
                </c:pt>
                <c:pt idx="2">
                  <c:v>Undergrad</c:v>
                </c:pt>
                <c:pt idx="3">
                  <c:v>Other</c:v>
                </c:pt>
              </c:strCache>
            </c:strRef>
          </c:cat>
          <c:val>
            <c:numRef>
              <c:f>Last_occupation_NAICS!$I$6:$L$6</c:f>
              <c:numCache>
                <c:formatCode>General</c:formatCode>
                <c:ptCount val="4"/>
                <c:pt idx="0">
                  <c:v>38.0</c:v>
                </c:pt>
                <c:pt idx="1">
                  <c:v>35.0</c:v>
                </c:pt>
                <c:pt idx="2">
                  <c:v>43.0</c:v>
                </c:pt>
                <c:pt idx="3">
                  <c:v>48.0</c:v>
                </c:pt>
              </c:numCache>
            </c:numRef>
          </c:val>
        </c:ser>
        <c:ser>
          <c:idx val="4"/>
          <c:order val="4"/>
          <c:tx>
            <c:strRef>
              <c:f>Last_occupation_NAICS!$H$7</c:f>
              <c:strCache>
                <c:ptCount val="1"/>
                <c:pt idx="0">
                  <c:v>45 - Retail Trade</c:v>
                </c:pt>
              </c:strCache>
            </c:strRef>
          </c:tx>
          <c:spPr>
            <a:solidFill>
              <a:schemeClr val="accent2">
                <a:lumMod val="60000"/>
                <a:lumOff val="40000"/>
              </a:schemeClr>
            </a:solidFill>
            <a:ln w="3175">
              <a:solidFill>
                <a:schemeClr val="tx1"/>
              </a:solidFill>
            </a:ln>
          </c:spPr>
          <c:invertIfNegative val="0"/>
          <c:cat>
            <c:strRef>
              <c:f>Last_occupation_NAICS!$I$2:$L$2</c:f>
              <c:strCache>
                <c:ptCount val="4"/>
                <c:pt idx="0">
                  <c:v>Faculty</c:v>
                </c:pt>
                <c:pt idx="1">
                  <c:v>Graduate</c:v>
                </c:pt>
                <c:pt idx="2">
                  <c:v>Undergrad</c:v>
                </c:pt>
                <c:pt idx="3">
                  <c:v>Other</c:v>
                </c:pt>
              </c:strCache>
            </c:strRef>
          </c:cat>
          <c:val>
            <c:numRef>
              <c:f>Last_occupation_NAICS!$I$7:$L$7</c:f>
              <c:numCache>
                <c:formatCode>General</c:formatCode>
                <c:ptCount val="4"/>
                <c:pt idx="0">
                  <c:v>21.0</c:v>
                </c:pt>
                <c:pt idx="1">
                  <c:v>38.0</c:v>
                </c:pt>
                <c:pt idx="2">
                  <c:v>35.0</c:v>
                </c:pt>
                <c:pt idx="3">
                  <c:v>66.0</c:v>
                </c:pt>
              </c:numCache>
            </c:numRef>
          </c:val>
        </c:ser>
        <c:ser>
          <c:idx val="5"/>
          <c:order val="5"/>
          <c:tx>
            <c:strRef>
              <c:f>Last_occupation_NAICS!$H$8</c:f>
              <c:strCache>
                <c:ptCount val="1"/>
                <c:pt idx="0">
                  <c:v>56 - Administrative</c:v>
                </c:pt>
              </c:strCache>
            </c:strRef>
          </c:tx>
          <c:spPr>
            <a:solidFill>
              <a:srgbClr val="FFFF00"/>
            </a:solidFill>
            <a:ln w="3175">
              <a:solidFill>
                <a:schemeClr val="tx1"/>
              </a:solidFill>
            </a:ln>
          </c:spPr>
          <c:invertIfNegative val="0"/>
          <c:cat>
            <c:strRef>
              <c:f>Last_occupation_NAICS!$I$2:$L$2</c:f>
              <c:strCache>
                <c:ptCount val="4"/>
                <c:pt idx="0">
                  <c:v>Faculty</c:v>
                </c:pt>
                <c:pt idx="1">
                  <c:v>Graduate</c:v>
                </c:pt>
                <c:pt idx="2">
                  <c:v>Undergrad</c:v>
                </c:pt>
                <c:pt idx="3">
                  <c:v>Other</c:v>
                </c:pt>
              </c:strCache>
            </c:strRef>
          </c:cat>
          <c:val>
            <c:numRef>
              <c:f>Last_occupation_NAICS!$I$8:$L$8</c:f>
              <c:numCache>
                <c:formatCode>General</c:formatCode>
                <c:ptCount val="4"/>
                <c:pt idx="0">
                  <c:v>15.0</c:v>
                </c:pt>
                <c:pt idx="1">
                  <c:v>40.0</c:v>
                </c:pt>
                <c:pt idx="2">
                  <c:v>48.0</c:v>
                </c:pt>
                <c:pt idx="3">
                  <c:v>38.0</c:v>
                </c:pt>
              </c:numCache>
            </c:numRef>
          </c:val>
        </c:ser>
        <c:ser>
          <c:idx val="6"/>
          <c:order val="6"/>
          <c:tx>
            <c:strRef>
              <c:f>Last_occupation_NAICS!$H$9</c:f>
              <c:strCache>
                <c:ptCount val="1"/>
                <c:pt idx="0">
                  <c:v>62 - Health Care</c:v>
                </c:pt>
              </c:strCache>
            </c:strRef>
          </c:tx>
          <c:spPr>
            <a:solidFill>
              <a:schemeClr val="tx2">
                <a:lumMod val="20000"/>
                <a:lumOff val="80000"/>
              </a:schemeClr>
            </a:solidFill>
            <a:ln w="3175">
              <a:solidFill>
                <a:schemeClr val="tx1"/>
              </a:solidFill>
            </a:ln>
          </c:spPr>
          <c:invertIfNegative val="0"/>
          <c:cat>
            <c:strRef>
              <c:f>Last_occupation_NAICS!$I$2:$L$2</c:f>
              <c:strCache>
                <c:ptCount val="4"/>
                <c:pt idx="0">
                  <c:v>Faculty</c:v>
                </c:pt>
                <c:pt idx="1">
                  <c:v>Graduate</c:v>
                </c:pt>
                <c:pt idx="2">
                  <c:v>Undergrad</c:v>
                </c:pt>
                <c:pt idx="3">
                  <c:v>Other</c:v>
                </c:pt>
              </c:strCache>
            </c:strRef>
          </c:cat>
          <c:val>
            <c:numRef>
              <c:f>Last_occupation_NAICS!$I$9:$L$9</c:f>
              <c:numCache>
                <c:formatCode>General</c:formatCode>
                <c:ptCount val="4"/>
                <c:pt idx="0">
                  <c:v>32.0</c:v>
                </c:pt>
                <c:pt idx="1">
                  <c:v>38.0</c:v>
                </c:pt>
                <c:pt idx="2">
                  <c:v>24.0</c:v>
                </c:pt>
                <c:pt idx="3">
                  <c:v>42.0</c:v>
                </c:pt>
              </c:numCache>
            </c:numRef>
          </c:val>
        </c:ser>
        <c:ser>
          <c:idx val="7"/>
          <c:order val="7"/>
          <c:tx>
            <c:strRef>
              <c:f>Last_occupation_NAICS!$H$10</c:f>
              <c:strCache>
                <c:ptCount val="1"/>
                <c:pt idx="0">
                  <c:v>Other</c:v>
                </c:pt>
              </c:strCache>
            </c:strRef>
          </c:tx>
          <c:spPr>
            <a:solidFill>
              <a:schemeClr val="bg1"/>
            </a:solidFill>
            <a:ln w="3175">
              <a:solidFill>
                <a:schemeClr val="tx1"/>
              </a:solidFill>
            </a:ln>
          </c:spPr>
          <c:invertIfNegative val="0"/>
          <c:cat>
            <c:strRef>
              <c:f>Last_occupation_NAICS!$I$2:$L$2</c:f>
              <c:strCache>
                <c:ptCount val="4"/>
                <c:pt idx="0">
                  <c:v>Faculty</c:v>
                </c:pt>
                <c:pt idx="1">
                  <c:v>Graduate</c:v>
                </c:pt>
                <c:pt idx="2">
                  <c:v>Undergrad</c:v>
                </c:pt>
                <c:pt idx="3">
                  <c:v>Other</c:v>
                </c:pt>
              </c:strCache>
            </c:strRef>
          </c:cat>
          <c:val>
            <c:numRef>
              <c:f>Last_occupation_NAICS!$I$10:$L$10</c:f>
              <c:numCache>
                <c:formatCode>General</c:formatCode>
                <c:ptCount val="4"/>
                <c:pt idx="0">
                  <c:v>92.0</c:v>
                </c:pt>
                <c:pt idx="1">
                  <c:v>122.0</c:v>
                </c:pt>
                <c:pt idx="2">
                  <c:v>122.0</c:v>
                </c:pt>
                <c:pt idx="3">
                  <c:v>144.0</c:v>
                </c:pt>
              </c:numCache>
            </c:numRef>
          </c:val>
        </c:ser>
        <c:dLbls>
          <c:showLegendKey val="0"/>
          <c:showVal val="0"/>
          <c:showCatName val="0"/>
          <c:showSerName val="0"/>
          <c:showPercent val="0"/>
          <c:showBubbleSize val="0"/>
        </c:dLbls>
        <c:gapWidth val="0"/>
        <c:overlap val="100"/>
        <c:axId val="2081535896"/>
        <c:axId val="2081538920"/>
      </c:barChart>
      <c:catAx>
        <c:axId val="2081535896"/>
        <c:scaling>
          <c:orientation val="minMax"/>
        </c:scaling>
        <c:delete val="0"/>
        <c:axPos val="b"/>
        <c:numFmt formatCode="General" sourceLinked="1"/>
        <c:majorTickMark val="out"/>
        <c:minorTickMark val="none"/>
        <c:tickLblPos val="nextTo"/>
        <c:crossAx val="2081538920"/>
        <c:crosses val="autoZero"/>
        <c:auto val="0"/>
        <c:lblAlgn val="ctr"/>
        <c:lblOffset val="0"/>
        <c:tickLblSkip val="1"/>
        <c:noMultiLvlLbl val="0"/>
      </c:catAx>
      <c:valAx>
        <c:axId val="2081538920"/>
        <c:scaling>
          <c:orientation val="minMax"/>
        </c:scaling>
        <c:delete val="0"/>
        <c:axPos val="l"/>
        <c:majorGridlines>
          <c:spPr>
            <a:ln>
              <a:solidFill>
                <a:schemeClr val="bg1">
                  <a:lumMod val="85000"/>
                </a:schemeClr>
              </a:solidFill>
            </a:ln>
          </c:spPr>
        </c:majorGridlines>
        <c:numFmt formatCode="General" sourceLinked="1"/>
        <c:majorTickMark val="out"/>
        <c:minorTickMark val="none"/>
        <c:tickLblPos val="nextTo"/>
        <c:crossAx val="2081535896"/>
        <c:crosses val="autoZero"/>
        <c:crossBetween val="between"/>
      </c:valAx>
      <c:spPr>
        <a:noFill/>
      </c:spPr>
    </c:plotArea>
    <c:legend>
      <c:legendPos val="r"/>
      <c:layout>
        <c:manualLayout>
          <c:xMode val="edge"/>
          <c:yMode val="edge"/>
          <c:x val="0.347518421308448"/>
          <c:y val="0.0221519087581057"/>
          <c:w val="0.524086516963157"/>
          <c:h val="0.396160570022832"/>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0789773500534655"/>
          <c:y val="0.110087732812164"/>
          <c:w val="0.879863128220084"/>
          <c:h val="0.780198018661544"/>
        </c:manualLayout>
      </c:layout>
      <c:barChart>
        <c:barDir val="col"/>
        <c:grouping val="stacked"/>
        <c:varyColors val="0"/>
        <c:ser>
          <c:idx val="0"/>
          <c:order val="0"/>
          <c:tx>
            <c:strRef>
              <c:f>Last_occupation_NAICS!$I$2</c:f>
              <c:strCache>
                <c:ptCount val="1"/>
                <c:pt idx="0">
                  <c:v>Faculty</c:v>
                </c:pt>
              </c:strCache>
            </c:strRef>
          </c:tx>
          <c:spPr>
            <a:solidFill>
              <a:srgbClr val="0070C0"/>
            </a:solidFill>
            <a:ln w="3175">
              <a:solidFill>
                <a:schemeClr val="tx1"/>
              </a:solidFill>
            </a:ln>
          </c:spPr>
          <c:invertIfNegative val="0"/>
          <c:cat>
            <c:strRef>
              <c:f>Last_occupation_NAICS!$H$3:$H$10</c:f>
              <c:strCache>
                <c:ptCount val="8"/>
                <c:pt idx="0">
                  <c:v>54 - Professional Services</c:v>
                </c:pt>
                <c:pt idx="1">
                  <c:v>61 - Educational Services</c:v>
                </c:pt>
                <c:pt idx="2">
                  <c:v>81 - Other Services</c:v>
                </c:pt>
                <c:pt idx="3">
                  <c:v>71 - Arts &amp; Entertainment</c:v>
                </c:pt>
                <c:pt idx="4">
                  <c:v>45 - Retail Trade</c:v>
                </c:pt>
                <c:pt idx="5">
                  <c:v>56 - Administrative</c:v>
                </c:pt>
                <c:pt idx="6">
                  <c:v>62 - Health Care</c:v>
                </c:pt>
                <c:pt idx="7">
                  <c:v>Other</c:v>
                </c:pt>
              </c:strCache>
            </c:strRef>
          </c:cat>
          <c:val>
            <c:numRef>
              <c:f>Last_occupation_NAICS!$I$3:$I$10</c:f>
              <c:numCache>
                <c:formatCode>General</c:formatCode>
                <c:ptCount val="8"/>
                <c:pt idx="0">
                  <c:v>598.0</c:v>
                </c:pt>
                <c:pt idx="1">
                  <c:v>173.0</c:v>
                </c:pt>
                <c:pt idx="2">
                  <c:v>27.0</c:v>
                </c:pt>
                <c:pt idx="3">
                  <c:v>38.0</c:v>
                </c:pt>
                <c:pt idx="4">
                  <c:v>21.0</c:v>
                </c:pt>
                <c:pt idx="5">
                  <c:v>15.0</c:v>
                </c:pt>
                <c:pt idx="6">
                  <c:v>32.0</c:v>
                </c:pt>
                <c:pt idx="7">
                  <c:v>92.0</c:v>
                </c:pt>
              </c:numCache>
            </c:numRef>
          </c:val>
        </c:ser>
        <c:ser>
          <c:idx val="1"/>
          <c:order val="1"/>
          <c:tx>
            <c:strRef>
              <c:f>Last_occupation_NAICS!$J$2</c:f>
              <c:strCache>
                <c:ptCount val="1"/>
                <c:pt idx="0">
                  <c:v>Graduate</c:v>
                </c:pt>
              </c:strCache>
            </c:strRef>
          </c:tx>
          <c:spPr>
            <a:solidFill>
              <a:srgbClr val="FF0000"/>
            </a:solidFill>
            <a:ln w="3175">
              <a:solidFill>
                <a:schemeClr val="tx1"/>
              </a:solidFill>
            </a:ln>
          </c:spPr>
          <c:invertIfNegative val="0"/>
          <c:cat>
            <c:strRef>
              <c:f>Last_occupation_NAICS!$H$3:$H$10</c:f>
              <c:strCache>
                <c:ptCount val="8"/>
                <c:pt idx="0">
                  <c:v>54 - Professional Services</c:v>
                </c:pt>
                <c:pt idx="1">
                  <c:v>61 - Educational Services</c:v>
                </c:pt>
                <c:pt idx="2">
                  <c:v>81 - Other Services</c:v>
                </c:pt>
                <c:pt idx="3">
                  <c:v>71 - Arts &amp; Entertainment</c:v>
                </c:pt>
                <c:pt idx="4">
                  <c:v>45 - Retail Trade</c:v>
                </c:pt>
                <c:pt idx="5">
                  <c:v>56 - Administrative</c:v>
                </c:pt>
                <c:pt idx="6">
                  <c:v>62 - Health Care</c:v>
                </c:pt>
                <c:pt idx="7">
                  <c:v>Other</c:v>
                </c:pt>
              </c:strCache>
            </c:strRef>
          </c:cat>
          <c:val>
            <c:numRef>
              <c:f>Last_occupation_NAICS!$J$3:$J$10</c:f>
              <c:numCache>
                <c:formatCode>General</c:formatCode>
                <c:ptCount val="8"/>
                <c:pt idx="0">
                  <c:v>222.0</c:v>
                </c:pt>
                <c:pt idx="1">
                  <c:v>129.0</c:v>
                </c:pt>
                <c:pt idx="2">
                  <c:v>49.0</c:v>
                </c:pt>
                <c:pt idx="3">
                  <c:v>35.0</c:v>
                </c:pt>
                <c:pt idx="4">
                  <c:v>38.0</c:v>
                </c:pt>
                <c:pt idx="5">
                  <c:v>40.0</c:v>
                </c:pt>
                <c:pt idx="6">
                  <c:v>38.0</c:v>
                </c:pt>
                <c:pt idx="7">
                  <c:v>122.0</c:v>
                </c:pt>
              </c:numCache>
            </c:numRef>
          </c:val>
        </c:ser>
        <c:ser>
          <c:idx val="3"/>
          <c:order val="2"/>
          <c:tx>
            <c:strRef>
              <c:f>Last_occupation_NAICS!$K$2</c:f>
              <c:strCache>
                <c:ptCount val="1"/>
                <c:pt idx="0">
                  <c:v>Undergrad</c:v>
                </c:pt>
              </c:strCache>
            </c:strRef>
          </c:tx>
          <c:spPr>
            <a:solidFill>
              <a:schemeClr val="accent6">
                <a:lumMod val="75000"/>
              </a:schemeClr>
            </a:solidFill>
            <a:ln w="3175">
              <a:solidFill>
                <a:schemeClr val="tx1"/>
              </a:solidFill>
            </a:ln>
          </c:spPr>
          <c:invertIfNegative val="0"/>
          <c:cat>
            <c:strRef>
              <c:f>Last_occupation_NAICS!$H$3:$H$10</c:f>
              <c:strCache>
                <c:ptCount val="8"/>
                <c:pt idx="0">
                  <c:v>54 - Professional Services</c:v>
                </c:pt>
                <c:pt idx="1">
                  <c:v>61 - Educational Services</c:v>
                </c:pt>
                <c:pt idx="2">
                  <c:v>81 - Other Services</c:v>
                </c:pt>
                <c:pt idx="3">
                  <c:v>71 - Arts &amp; Entertainment</c:v>
                </c:pt>
                <c:pt idx="4">
                  <c:v>45 - Retail Trade</c:v>
                </c:pt>
                <c:pt idx="5">
                  <c:v>56 - Administrative</c:v>
                </c:pt>
                <c:pt idx="6">
                  <c:v>62 - Health Care</c:v>
                </c:pt>
                <c:pt idx="7">
                  <c:v>Other</c:v>
                </c:pt>
              </c:strCache>
            </c:strRef>
          </c:cat>
          <c:val>
            <c:numRef>
              <c:f>Last_occupation_NAICS!$K$3:$K$10</c:f>
              <c:numCache>
                <c:formatCode>General</c:formatCode>
                <c:ptCount val="8"/>
                <c:pt idx="0">
                  <c:v>101.0</c:v>
                </c:pt>
                <c:pt idx="1">
                  <c:v>36.0</c:v>
                </c:pt>
                <c:pt idx="2">
                  <c:v>46.0</c:v>
                </c:pt>
                <c:pt idx="3">
                  <c:v>43.0</c:v>
                </c:pt>
                <c:pt idx="4">
                  <c:v>35.0</c:v>
                </c:pt>
                <c:pt idx="5">
                  <c:v>48.0</c:v>
                </c:pt>
                <c:pt idx="6">
                  <c:v>24.0</c:v>
                </c:pt>
                <c:pt idx="7">
                  <c:v>122.0</c:v>
                </c:pt>
              </c:numCache>
            </c:numRef>
          </c:val>
        </c:ser>
        <c:ser>
          <c:idx val="4"/>
          <c:order val="3"/>
          <c:tx>
            <c:strRef>
              <c:f>Last_occupation_NAICS!$L$2</c:f>
              <c:strCache>
                <c:ptCount val="1"/>
                <c:pt idx="0">
                  <c:v>Other</c:v>
                </c:pt>
              </c:strCache>
            </c:strRef>
          </c:tx>
          <c:spPr>
            <a:solidFill>
              <a:schemeClr val="accent2">
                <a:lumMod val="60000"/>
                <a:lumOff val="40000"/>
              </a:schemeClr>
            </a:solidFill>
            <a:ln w="3175">
              <a:solidFill>
                <a:schemeClr val="tx1"/>
              </a:solidFill>
            </a:ln>
          </c:spPr>
          <c:invertIfNegative val="0"/>
          <c:cat>
            <c:strRef>
              <c:f>Last_occupation_NAICS!$H$3:$H$10</c:f>
              <c:strCache>
                <c:ptCount val="8"/>
                <c:pt idx="0">
                  <c:v>54 - Professional Services</c:v>
                </c:pt>
                <c:pt idx="1">
                  <c:v>61 - Educational Services</c:v>
                </c:pt>
                <c:pt idx="2">
                  <c:v>81 - Other Services</c:v>
                </c:pt>
                <c:pt idx="3">
                  <c:v>71 - Arts &amp; Entertainment</c:v>
                </c:pt>
                <c:pt idx="4">
                  <c:v>45 - Retail Trade</c:v>
                </c:pt>
                <c:pt idx="5">
                  <c:v>56 - Administrative</c:v>
                </c:pt>
                <c:pt idx="6">
                  <c:v>62 - Health Care</c:v>
                </c:pt>
                <c:pt idx="7">
                  <c:v>Other</c:v>
                </c:pt>
              </c:strCache>
            </c:strRef>
          </c:cat>
          <c:val>
            <c:numRef>
              <c:f>Last_occupation_NAICS!$L$3:$L$10</c:f>
              <c:numCache>
                <c:formatCode>General</c:formatCode>
                <c:ptCount val="8"/>
                <c:pt idx="0">
                  <c:v>252.0</c:v>
                </c:pt>
                <c:pt idx="1">
                  <c:v>79.0</c:v>
                </c:pt>
                <c:pt idx="2">
                  <c:v>56.0</c:v>
                </c:pt>
                <c:pt idx="3">
                  <c:v>48.0</c:v>
                </c:pt>
                <c:pt idx="4">
                  <c:v>66.0</c:v>
                </c:pt>
                <c:pt idx="5">
                  <c:v>38.0</c:v>
                </c:pt>
                <c:pt idx="6">
                  <c:v>42.0</c:v>
                </c:pt>
                <c:pt idx="7">
                  <c:v>144.0</c:v>
                </c:pt>
              </c:numCache>
            </c:numRef>
          </c:val>
        </c:ser>
        <c:dLbls>
          <c:showLegendKey val="0"/>
          <c:showVal val="0"/>
          <c:showCatName val="0"/>
          <c:showSerName val="0"/>
          <c:showPercent val="0"/>
          <c:showBubbleSize val="0"/>
        </c:dLbls>
        <c:gapWidth val="0"/>
        <c:overlap val="100"/>
        <c:axId val="-2116649816"/>
        <c:axId val="-2116646696"/>
      </c:barChart>
      <c:catAx>
        <c:axId val="-2116649816"/>
        <c:scaling>
          <c:orientation val="minMax"/>
        </c:scaling>
        <c:delete val="0"/>
        <c:axPos val="b"/>
        <c:numFmt formatCode="General" sourceLinked="1"/>
        <c:majorTickMark val="out"/>
        <c:minorTickMark val="none"/>
        <c:tickLblPos val="nextTo"/>
        <c:crossAx val="-2116646696"/>
        <c:crosses val="autoZero"/>
        <c:auto val="0"/>
        <c:lblAlgn val="ctr"/>
        <c:lblOffset val="0"/>
        <c:tickLblSkip val="1"/>
        <c:noMultiLvlLbl val="0"/>
      </c:catAx>
      <c:valAx>
        <c:axId val="-2116646696"/>
        <c:scaling>
          <c:orientation val="minMax"/>
        </c:scaling>
        <c:delete val="0"/>
        <c:axPos val="l"/>
        <c:majorGridlines>
          <c:spPr>
            <a:ln>
              <a:solidFill>
                <a:schemeClr val="bg1">
                  <a:lumMod val="85000"/>
                </a:schemeClr>
              </a:solidFill>
            </a:ln>
          </c:spPr>
        </c:majorGridlines>
        <c:numFmt formatCode="General" sourceLinked="1"/>
        <c:majorTickMark val="out"/>
        <c:minorTickMark val="none"/>
        <c:tickLblPos val="nextTo"/>
        <c:crossAx val="-2116649816"/>
        <c:crosses val="autoZero"/>
        <c:crossBetween val="between"/>
      </c:valAx>
      <c:spPr>
        <a:noFill/>
      </c:spPr>
    </c:plotArea>
    <c:legend>
      <c:legendPos val="r"/>
      <c:layout>
        <c:manualLayout>
          <c:xMode val="edge"/>
          <c:yMode val="edge"/>
          <c:x val="0.597148828618645"/>
          <c:y val="0.170103518786375"/>
          <c:w val="0.240436797252195"/>
          <c:h val="0.250228337553484"/>
        </c:manualLayout>
      </c:layout>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3A41211-AFDA-4538-8054-C4809C7362C7}" type="datetimeFigureOut">
              <a:rPr lang="en-US" smtClean="0"/>
              <a:t>18-11-14</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4405ADF-AA25-4B08-82BC-AAE3175D589C}" type="slidenum">
              <a:rPr lang="en-US" smtClean="0"/>
              <a:t>‹#›</a:t>
            </a:fld>
            <a:endParaRPr lang="en-US"/>
          </a:p>
        </p:txBody>
      </p:sp>
    </p:spTree>
    <p:extLst>
      <p:ext uri="{BB962C8B-B14F-4D97-AF65-F5344CB8AC3E}">
        <p14:creationId xmlns:p14="http://schemas.microsoft.com/office/powerpoint/2010/main" val="25479905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7B492694-5196-4821-9EFD-2EAC1AE6723D}" type="datetimeFigureOut">
              <a:rPr lang="en-US" smtClean="0"/>
              <a:t>18-11-14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7F6CB4BA-75EC-4D16-A647-0EF49C306922}" type="slidenum">
              <a:rPr lang="en-US" smtClean="0"/>
              <a:t>‹#›</a:t>
            </a:fld>
            <a:endParaRPr lang="en-US"/>
          </a:p>
        </p:txBody>
      </p:sp>
    </p:spTree>
    <p:extLst>
      <p:ext uri="{BB962C8B-B14F-4D97-AF65-F5344CB8AC3E}">
        <p14:creationId xmlns:p14="http://schemas.microsoft.com/office/powerpoint/2010/main" val="33696972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E67208-C611-4143-89A9-4DA795059388}" type="slidenum">
              <a:rPr lang="en-US" smtClean="0"/>
              <a:pPr>
                <a:defRPr/>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a:t>
            </a:r>
            <a:r>
              <a:rPr lang="en-US" baseline="0" dirty="0" smtClean="0"/>
              <a:t> the same platform can be used to examine the effects of private, state and institutional investments . . .</a:t>
            </a:r>
            <a:endParaRPr lang="en-US" dirty="0"/>
          </a:p>
        </p:txBody>
      </p:sp>
      <p:sp>
        <p:nvSpPr>
          <p:cNvPr id="4" name="Slide Number Placeholder 3"/>
          <p:cNvSpPr>
            <a:spLocks noGrp="1"/>
          </p:cNvSpPr>
          <p:nvPr>
            <p:ph type="sldNum" sz="quarter" idx="10"/>
          </p:nvPr>
        </p:nvSpPr>
        <p:spPr/>
        <p:txBody>
          <a:bodyPr/>
          <a:lstStyle/>
          <a:p>
            <a:fld id="{19FF7157-FD4C-714B-9725-AACAE1484DFB}" type="slidenum">
              <a:rPr lang="en-US" smtClean="0"/>
              <a:t>7</a:t>
            </a:fld>
            <a:endParaRPr lang="en-US"/>
          </a:p>
        </p:txBody>
      </p:sp>
    </p:spTree>
    <p:extLst>
      <p:ext uri="{BB962C8B-B14F-4D97-AF65-F5344CB8AC3E}">
        <p14:creationId xmlns:p14="http://schemas.microsoft.com/office/powerpoint/2010/main" val="1461009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FF7157-FD4C-714B-9725-AACAE1484DFB}" type="slidenum">
              <a:rPr lang="en-US" smtClean="0"/>
              <a:t>13</a:t>
            </a:fld>
            <a:endParaRPr lang="en-US"/>
          </a:p>
        </p:txBody>
      </p:sp>
    </p:spTree>
    <p:extLst>
      <p:ext uri="{BB962C8B-B14F-4D97-AF65-F5344CB8AC3E}">
        <p14:creationId xmlns:p14="http://schemas.microsoft.com/office/powerpoint/2010/main" val="24222463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endParaRPr lang="en-US" dirty="0"/>
          </a:p>
        </p:txBody>
      </p:sp>
      <p:sp>
        <p:nvSpPr>
          <p:cNvPr id="4" name="Slide Number Placeholder 3"/>
          <p:cNvSpPr>
            <a:spLocks noGrp="1"/>
          </p:cNvSpPr>
          <p:nvPr>
            <p:ph type="sldNum" sz="quarter" idx="10"/>
          </p:nvPr>
        </p:nvSpPr>
        <p:spPr/>
        <p:txBody>
          <a:bodyPr/>
          <a:lstStyle/>
          <a:p>
            <a:fld id="{19FF7157-FD4C-714B-9725-AACAE1484DFB}" type="slidenum">
              <a:rPr lang="en-US" smtClean="0"/>
              <a:t>16</a:t>
            </a:fld>
            <a:endParaRPr lang="en-US"/>
          </a:p>
        </p:txBody>
      </p:sp>
    </p:spTree>
    <p:extLst>
      <p:ext uri="{BB962C8B-B14F-4D97-AF65-F5344CB8AC3E}">
        <p14:creationId xmlns:p14="http://schemas.microsoft.com/office/powerpoint/2010/main" val="2925150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E67208-C611-4143-89A9-4DA795059388}" type="slidenum">
              <a:rPr lang="en-US" smtClean="0"/>
              <a:pPr>
                <a:defRPr/>
              </a:pPr>
              <a:t>17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E67208-C611-4143-89A9-4DA795059388}" type="slidenum">
              <a:rPr lang="en-US" smtClean="0"/>
              <a:pPr>
                <a:defRPr/>
              </a:pPr>
              <a:t>19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E67208-C611-4143-89A9-4DA795059388}" type="slidenum">
              <a:rPr lang="en-US" smtClean="0"/>
              <a:pPr>
                <a:defRPr/>
              </a:pPr>
              <a:t>21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TextEdit="1"/>
          </p:cNvSpPr>
          <p:nvPr>
            <p:ph type="sldImg"/>
          </p:nvPr>
        </p:nvSpPr>
        <p:spPr bwMode="auto">
          <a:noFill/>
          <a:ln>
            <a:solidFill>
              <a:srgbClr val="000000"/>
            </a:solidFill>
            <a:miter lim="800000"/>
            <a:headEnd/>
            <a:tailEnd/>
          </a:ln>
        </p:spPr>
      </p:sp>
      <p:sp>
        <p:nvSpPr>
          <p:cNvPr id="30722" name="Rectangle 3"/>
          <p:cNvSpPr>
            <a:spLocks noGrp="1"/>
          </p:cNvSpPr>
          <p:nvPr>
            <p:ph type="body" idx="1"/>
          </p:nvPr>
        </p:nvSpPr>
        <p:spPr>
          <a:noFill/>
          <a:ln/>
        </p:spPr>
        <p:txBody>
          <a:bodyPr/>
          <a:lstStyle/>
          <a:p>
            <a:pPr eaLnBrk="1" hangingPunct="1"/>
            <a:r>
              <a:rPr lang="en-US" smtClean="0"/>
              <a:t>Flowchart based on university reporting systems, but portable to other HR/Finance systems. Presented to and validated by pilot FDP universities</a:t>
            </a:r>
          </a:p>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a:noFill/>
          <a:ln/>
        </p:spPr>
        <p:txBody>
          <a:bodyPr/>
          <a:lstStyle/>
          <a:p>
            <a:endParaRPr lang="en-US" dirty="0" smtClean="0"/>
          </a:p>
        </p:txBody>
      </p:sp>
      <p:sp>
        <p:nvSpPr>
          <p:cNvPr id="40963" name="Slide Number Placeholder 3"/>
          <p:cNvSpPr>
            <a:spLocks noGrp="1"/>
          </p:cNvSpPr>
          <p:nvPr>
            <p:ph type="sldNum" sz="quarter" idx="5"/>
          </p:nvPr>
        </p:nvSpPr>
        <p:spPr>
          <a:noFill/>
        </p:spPr>
        <p:txBody>
          <a:bodyPr/>
          <a:lstStyle/>
          <a:p>
            <a:fld id="{D1C08CBE-2907-4A62-9182-E790E48717C9}" type="slidenum">
              <a:rPr lang="en-US" smtClean="0"/>
              <a:pPr/>
              <a:t>30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7E67208-C611-4143-89A9-4DA795059388}" type="slidenum">
              <a:rPr lang="en-US" smtClean="0"/>
              <a:pPr>
                <a:defRPr/>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2754076232"/>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3213653160"/>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168670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1710011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819008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429223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303903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3700272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2480562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1203505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8DF003B-B8FA-466C-944A-CF75C920435F}" type="datetimeFigureOut">
              <a:rPr lang="en-US" smtClean="0"/>
              <a:t>18-11-14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95134F2-8A8D-4FDD-8332-401B430892BD}" type="slidenum">
              <a:rPr lang="en-US" smtClean="0"/>
              <a:t>‹#›</a:t>
            </a:fld>
            <a:endParaRPr lang="en-US" dirty="0"/>
          </a:p>
        </p:txBody>
      </p:sp>
    </p:spTree>
    <p:extLst>
      <p:ext uri="{BB962C8B-B14F-4D97-AF65-F5344CB8AC3E}">
        <p14:creationId xmlns:p14="http://schemas.microsoft.com/office/powerpoint/2010/main" val="29531265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F003B-B8FA-466C-944A-CF75C920435F}" type="datetimeFigureOut">
              <a:rPr lang="en-US" smtClean="0"/>
              <a:t>18-11-14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5134F2-8A8D-4FDD-8332-401B430892BD}" type="slidenum">
              <a:rPr lang="en-US" smtClean="0"/>
              <a:t>‹#›</a:t>
            </a:fld>
            <a:endParaRPr lang="en-US" dirty="0"/>
          </a:p>
        </p:txBody>
      </p:sp>
    </p:spTree>
    <p:extLst>
      <p:ext uri="{BB962C8B-B14F-4D97-AF65-F5344CB8AC3E}">
        <p14:creationId xmlns:p14="http://schemas.microsoft.com/office/powerpoint/2010/main" val="2082662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w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13.png"/><Relationship Id="rId8" Type="http://schemas.openxmlformats.org/officeDocument/2006/relationships/image" Target="../media/image14.png"/><Relationship Id="rId9" Type="http://schemas.openxmlformats.org/officeDocument/2006/relationships/image" Target="../media/image15.png"/><Relationship Id="rId10" Type="http://schemas.openxmlformats.org/officeDocument/2006/relationships/image" Target="../media/image16.png"/><Relationship Id="rId11" Type="http://schemas.openxmlformats.org/officeDocument/2006/relationships/image" Target="../media/image17.png"/><Relationship Id="rId1" Type="http://schemas.openxmlformats.org/officeDocument/2006/relationships/slideLayout" Target="../slideLayouts/slideLayout6.xml"/><Relationship Id="rId2"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21.emf"/><Relationship Id="rId5" Type="http://schemas.openxmlformats.org/officeDocument/2006/relationships/image" Target="../media/image22.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17.xml.rels><?xml version="1.0" encoding="UTF-8" standalone="yes"?>
<Relationships xmlns="http://schemas.openxmlformats.org/package/2006/relationships"><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15.png"/><Relationship Id="rId15" Type="http://schemas.openxmlformats.org/officeDocument/2006/relationships/image" Target="../media/image16.png"/><Relationship Id="rId16" Type="http://schemas.openxmlformats.org/officeDocument/2006/relationships/image" Target="../media/image17.png"/><Relationship Id="rId17"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8.jpe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1" Type="http://schemas.openxmlformats.org/officeDocument/2006/relationships/image" Target="../media/image14.png"/><Relationship Id="rId12" Type="http://schemas.openxmlformats.org/officeDocument/2006/relationships/image" Target="../media/image15.png"/><Relationship Id="rId13" Type="http://schemas.openxmlformats.org/officeDocument/2006/relationships/image" Target="../media/image16.png"/><Relationship Id="rId14"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8.jpe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1" Type="http://schemas.openxmlformats.org/officeDocument/2006/relationships/image" Target="../media/image16.png"/><Relationship Id="rId12" Type="http://schemas.openxmlformats.org/officeDocument/2006/relationships/image" Target="../media/image17.png"/><Relationship Id="rId13" Type="http://schemas.openxmlformats.org/officeDocument/2006/relationships/image" Target="../media/image28.png"/><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jpe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emf"/><Relationship Id="rId3" Type="http://schemas.openxmlformats.org/officeDocument/2006/relationships/image" Target="../media/image34.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 Id="rId3"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emf"/><Relationship Id="rId3" Type="http://schemas.openxmlformats.org/officeDocument/2006/relationships/image" Target="../media/image38.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36.png"/></Relationships>
</file>

<file path=ppt/slides/_rels/slide34.xml.rels><?xml version="1.0" encoding="UTF-8" standalone="yes"?>
<Relationships xmlns="http://schemas.openxmlformats.org/package/2006/relationships"><Relationship Id="rId11" Type="http://schemas.openxmlformats.org/officeDocument/2006/relationships/image" Target="../media/image14.png"/><Relationship Id="rId12" Type="http://schemas.openxmlformats.org/officeDocument/2006/relationships/image" Target="../media/image15.png"/><Relationship Id="rId13" Type="http://schemas.openxmlformats.org/officeDocument/2006/relationships/image" Target="../media/image16.png"/><Relationship Id="rId14" Type="http://schemas.openxmlformats.org/officeDocument/2006/relationships/image" Target="../media/image17.png"/><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8.jpe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 Id="rId3"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40.xml.rels><?xml version="1.0" encoding="UTF-8" standalone="yes"?>
<Relationships xmlns="http://schemas.openxmlformats.org/package/2006/relationships"><Relationship Id="rId3" Type="http://schemas.openxmlformats.org/officeDocument/2006/relationships/image" Target="../media/image47.png"/><Relationship Id="rId4" Type="http://schemas.openxmlformats.org/officeDocument/2006/relationships/image" Target="../media/image48.png"/><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 </a:t>
            </a:r>
            <a:br>
              <a:rPr lang="en-US" dirty="0"/>
            </a:br>
            <a:r>
              <a:rPr lang="en-US" dirty="0" smtClean="0"/>
              <a:t>New ways to monitor </a:t>
            </a:r>
            <a:r>
              <a:rPr lang="en-US" dirty="0"/>
              <a:t>the results of science investments</a:t>
            </a:r>
          </a:p>
        </p:txBody>
      </p:sp>
      <p:sp>
        <p:nvSpPr>
          <p:cNvPr id="4" name="Subtitle 3"/>
          <p:cNvSpPr>
            <a:spLocks noGrp="1"/>
          </p:cNvSpPr>
          <p:nvPr>
            <p:ph type="subTitle" idx="1"/>
          </p:nvPr>
        </p:nvSpPr>
        <p:spPr/>
        <p:txBody>
          <a:bodyPr>
            <a:normAutofit fontScale="85000" lnSpcReduction="20000"/>
          </a:bodyPr>
          <a:lstStyle/>
          <a:p>
            <a:r>
              <a:rPr lang="en-US" dirty="0" smtClean="0"/>
              <a:t>Julia Lane</a:t>
            </a:r>
          </a:p>
          <a:p>
            <a:r>
              <a:rPr lang="en-US" dirty="0" smtClean="0"/>
              <a:t>American Institutes for Research</a:t>
            </a:r>
          </a:p>
          <a:p>
            <a:r>
              <a:rPr lang="en-US" dirty="0" smtClean="0"/>
              <a:t>University of Strasbourg</a:t>
            </a:r>
          </a:p>
          <a:p>
            <a:r>
              <a:rPr lang="en-US" dirty="0" smtClean="0"/>
              <a:t>University of Melbourne</a:t>
            </a:r>
            <a:endParaRPr lang="en-US" dirty="0"/>
          </a:p>
        </p:txBody>
      </p:sp>
    </p:spTree>
    <p:extLst>
      <p:ext uri="{BB962C8B-B14F-4D97-AF65-F5344CB8AC3E}">
        <p14:creationId xmlns:p14="http://schemas.microsoft.com/office/powerpoint/2010/main" val="393127492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messages</a:t>
            </a:r>
            <a:endParaRPr lang="en-US" dirty="0"/>
          </a:p>
        </p:txBody>
      </p:sp>
      <p:sp>
        <p:nvSpPr>
          <p:cNvPr id="3" name="Content Placeholder 2"/>
          <p:cNvSpPr>
            <a:spLocks noGrp="1"/>
          </p:cNvSpPr>
          <p:nvPr>
            <p:ph idx="1"/>
          </p:nvPr>
        </p:nvSpPr>
        <p:spPr/>
        <p:txBody>
          <a:bodyPr/>
          <a:lstStyle/>
          <a:p>
            <a:r>
              <a:rPr lang="en-US" dirty="0" smtClean="0"/>
              <a:t>United States universities and agencies are building a people-based framework drawing on STAR METRICS/UMETRICS</a:t>
            </a:r>
          </a:p>
          <a:p>
            <a:r>
              <a:rPr lang="en-US" dirty="0" smtClean="0"/>
              <a:t>The EU and Australia/New Zealand have similar potential</a:t>
            </a:r>
          </a:p>
          <a:p>
            <a:r>
              <a:rPr lang="en-US" dirty="0" smtClean="0"/>
              <a:t>CERIF and CASRAI can help inform the effort – focus on simplicity and value added of common standards</a:t>
            </a:r>
            <a:endParaRPr lang="en-US" dirty="0"/>
          </a:p>
        </p:txBody>
      </p:sp>
    </p:spTree>
    <p:extLst>
      <p:ext uri="{BB962C8B-B14F-4D97-AF65-F5344CB8AC3E}">
        <p14:creationId xmlns:p14="http://schemas.microsoft.com/office/powerpoint/2010/main" val="103081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Motivation</a:t>
            </a:r>
          </a:p>
          <a:p>
            <a:r>
              <a:rPr lang="en-US" dirty="0" smtClean="0"/>
              <a:t>Conceptual Framework</a:t>
            </a:r>
          </a:p>
          <a:p>
            <a:r>
              <a:rPr lang="en-US" dirty="0" smtClean="0"/>
              <a:t>Empirical Framework</a:t>
            </a:r>
          </a:p>
          <a:p>
            <a:pPr lvl="1"/>
            <a:r>
              <a:rPr lang="en-US" dirty="0" smtClean="0"/>
              <a:t>What</a:t>
            </a:r>
          </a:p>
          <a:p>
            <a:pPr lvl="1"/>
            <a:r>
              <a:rPr lang="en-US" dirty="0" smtClean="0"/>
              <a:t>Who </a:t>
            </a:r>
          </a:p>
          <a:p>
            <a:pPr lvl="1"/>
            <a:r>
              <a:rPr lang="en-US" dirty="0" smtClean="0"/>
              <a:t>What results</a:t>
            </a:r>
          </a:p>
          <a:p>
            <a:r>
              <a:rPr lang="en-US" dirty="0" smtClean="0"/>
              <a:t>International activities</a:t>
            </a:r>
            <a:endParaRPr lang="en-US" dirty="0"/>
          </a:p>
        </p:txBody>
      </p:sp>
    </p:spTree>
    <p:extLst>
      <p:ext uri="{BB962C8B-B14F-4D97-AF65-F5344CB8AC3E}">
        <p14:creationId xmlns:p14="http://schemas.microsoft.com/office/powerpoint/2010/main" val="709341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srcRect/>
          <a:stretch>
            <a:fillRect/>
          </a:stretch>
        </p:blipFill>
        <p:spPr bwMode="auto">
          <a:xfrm>
            <a:off x="-157233" y="1162050"/>
            <a:ext cx="9120258" cy="583141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a:off x="1466850" y="2667000"/>
            <a:ext cx="6743700" cy="2032000"/>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fontAlgn="auto">
              <a:spcBef>
                <a:spcPts val="0"/>
              </a:spcBef>
              <a:spcAft>
                <a:spcPts val="0"/>
              </a:spcAft>
              <a:defRPr/>
            </a:pPr>
            <a:r>
              <a:rPr lang="en-US" dirty="0"/>
              <a:t>How much should a nation spend on science?  What kind of science? How much from private versus public sectors? Does demand for funding by potential science performers imply a shortage of funding or a surfeit of performers?......A new “science of science policy” is emerging, and it may offer more compelling guidance for policy decisions and for more credible advocacy</a:t>
            </a:r>
          </a:p>
        </p:txBody>
      </p:sp>
      <p:sp>
        <p:nvSpPr>
          <p:cNvPr id="2" name="Title 1"/>
          <p:cNvSpPr>
            <a:spLocks noGrp="1"/>
          </p:cNvSpPr>
          <p:nvPr>
            <p:ph type="title"/>
          </p:nvPr>
        </p:nvSpPr>
        <p:spPr/>
        <p:txBody>
          <a:bodyPr/>
          <a:lstStyle/>
          <a:p>
            <a:r>
              <a:rPr lang="en-US" dirty="0" smtClean="0"/>
              <a:t>Key questions</a:t>
            </a:r>
            <a:endParaRPr lang="en-US" dirty="0"/>
          </a:p>
        </p:txBody>
      </p:sp>
    </p:spTree>
    <p:extLst>
      <p:ext uri="{BB962C8B-B14F-4D97-AF65-F5344CB8AC3E}">
        <p14:creationId xmlns:p14="http://schemas.microsoft.com/office/powerpoint/2010/main" val="16527027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 spend a lot</a:t>
            </a:r>
            <a:endParaRPr lang="en-US" dirty="0"/>
          </a:p>
        </p:txBody>
      </p:sp>
      <p:sp>
        <p:nvSpPr>
          <p:cNvPr id="3" name="Content Placeholder 2"/>
          <p:cNvSpPr>
            <a:spLocks noGrp="1"/>
          </p:cNvSpPr>
          <p:nvPr>
            <p:ph idx="1"/>
          </p:nvPr>
        </p:nvSpPr>
        <p:spPr/>
        <p:txBody>
          <a:bodyPr/>
          <a:lstStyle/>
          <a:p>
            <a:endParaRPr lang="en-US"/>
          </a:p>
        </p:txBody>
      </p:sp>
      <p:pic>
        <p:nvPicPr>
          <p:cNvPr id="1026" name="Picture 2" descr="http://www.aaas.org/spp/rd/fy2014/Agencies13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670" y="1352536"/>
            <a:ext cx="3847874" cy="28384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114675"/>
            <a:ext cx="3478434"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0865" y="2895600"/>
            <a:ext cx="3234356" cy="3924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7152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7315200" cy="664797"/>
          </a:xfrm>
        </p:spPr>
        <p:txBody>
          <a:bodyPr>
            <a:normAutofit fontScale="90000"/>
          </a:bodyPr>
          <a:lstStyle/>
          <a:p>
            <a:r>
              <a:rPr lang="en-US" sz="4800" dirty="0" smtClean="0"/>
              <a:t>Note…</a:t>
            </a:r>
            <a:r>
              <a:rPr lang="en-US" dirty="0" smtClean="0"/>
              <a:t>t</a:t>
            </a:r>
            <a:r>
              <a:rPr lang="en-US" sz="4800" dirty="0" smtClean="0"/>
              <a:t>he data don’t exist</a:t>
            </a:r>
            <a:endParaRPr lang="en-US" sz="2800" dirty="0"/>
          </a:p>
        </p:txBody>
      </p:sp>
      <p:pic>
        <p:nvPicPr>
          <p:cNvPr id="11266" name="Picture 2"/>
          <p:cNvPicPr>
            <a:picLocks noChangeAspect="1" noChangeArrowheads="1"/>
          </p:cNvPicPr>
          <p:nvPr/>
        </p:nvPicPr>
        <p:blipFill>
          <a:blip r:embed="rId3" cstate="print"/>
          <a:srcRect/>
          <a:stretch>
            <a:fillRect/>
          </a:stretch>
        </p:blipFill>
        <p:spPr bwMode="auto">
          <a:xfrm>
            <a:off x="71794" y="1601112"/>
            <a:ext cx="9144000" cy="3538537"/>
          </a:xfrm>
          <a:prstGeom prst="rect">
            <a:avLst/>
          </a:prstGeom>
          <a:noFill/>
          <a:ln w="9525">
            <a:noFill/>
            <a:miter lim="800000"/>
            <a:headEnd/>
            <a:tailEnd/>
          </a:ln>
        </p:spPr>
      </p:pic>
      <p:grpSp>
        <p:nvGrpSpPr>
          <p:cNvPr id="3" name="Group 8"/>
          <p:cNvGrpSpPr>
            <a:grpSpLocks/>
          </p:cNvGrpSpPr>
          <p:nvPr/>
        </p:nvGrpSpPr>
        <p:grpSpPr bwMode="auto">
          <a:xfrm>
            <a:off x="228600" y="4953000"/>
            <a:ext cx="1219200" cy="1584325"/>
            <a:chOff x="3904" y="1536"/>
            <a:chExt cx="1616" cy="2064"/>
          </a:xfrm>
        </p:grpSpPr>
        <p:sp>
          <p:nvSpPr>
            <p:cNvPr id="7" name="Rectangle 7"/>
            <p:cNvSpPr>
              <a:spLocks noChangeArrowheads="1"/>
            </p:cNvSpPr>
            <p:nvPr/>
          </p:nvSpPr>
          <p:spPr bwMode="auto">
            <a:xfrm rot="790661">
              <a:off x="3904" y="1536"/>
              <a:ext cx="1584" cy="2064"/>
            </a:xfrm>
            <a:prstGeom prst="rect">
              <a:avLst/>
            </a:prstGeom>
            <a:solidFill>
              <a:srgbClr val="CCCCFF"/>
            </a:solidFill>
            <a:ln w="9525">
              <a:solidFill>
                <a:srgbClr val="CCCCFF"/>
              </a:solidFill>
              <a:miter lim="800000"/>
              <a:headEnd/>
              <a:tailEnd/>
            </a:ln>
          </p:spPr>
          <p:txBody>
            <a:bodyPr wrap="none" anchor="ctr"/>
            <a:lstStyle/>
            <a:p>
              <a:endParaRPr lang="en-US"/>
            </a:p>
          </p:txBody>
        </p:sp>
        <p:sp>
          <p:nvSpPr>
            <p:cNvPr id="8" name="Rectangle 6"/>
            <p:cNvSpPr>
              <a:spLocks noChangeArrowheads="1"/>
            </p:cNvSpPr>
            <p:nvPr/>
          </p:nvSpPr>
          <p:spPr bwMode="auto">
            <a:xfrm rot="440717">
              <a:off x="3904" y="1536"/>
              <a:ext cx="1584" cy="2064"/>
            </a:xfrm>
            <a:prstGeom prst="rect">
              <a:avLst/>
            </a:prstGeom>
            <a:solidFill>
              <a:srgbClr val="0066CC"/>
            </a:solidFill>
            <a:ln w="9525">
              <a:solidFill>
                <a:srgbClr val="0066CC"/>
              </a:solidFill>
              <a:miter lim="800000"/>
              <a:headEnd/>
              <a:tailEnd/>
            </a:ln>
          </p:spPr>
          <p:txBody>
            <a:bodyPr wrap="none" anchor="ctr"/>
            <a:lstStyle/>
            <a:p>
              <a:endParaRPr lang="en-US"/>
            </a:p>
          </p:txBody>
        </p:sp>
        <p:pic>
          <p:nvPicPr>
            <p:cNvPr id="9"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04" y="1536"/>
              <a:ext cx="1616" cy="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86392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941" y="22681"/>
            <a:ext cx="8229600" cy="1143000"/>
          </a:xfrm>
        </p:spPr>
        <p:txBody>
          <a:bodyPr/>
          <a:lstStyle/>
          <a:p>
            <a:pPr algn="l"/>
            <a:r>
              <a:rPr lang="en-US" dirty="0" smtClean="0"/>
              <a:t>An Opportunity</a:t>
            </a:r>
            <a:endParaRPr lang="en-US" dirty="0"/>
          </a:p>
        </p:txBody>
      </p:sp>
      <p:pic>
        <p:nvPicPr>
          <p:cNvPr id="3" name="Picture 2" descr="Screen Shot 2014-07-13 at 5.34.2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073" y="1190724"/>
            <a:ext cx="3144892" cy="4672412"/>
          </a:xfrm>
          <a:prstGeom prst="rect">
            <a:avLst/>
          </a:prstGeom>
        </p:spPr>
      </p:pic>
      <p:sp>
        <p:nvSpPr>
          <p:cNvPr id="4" name="TextBox 3"/>
          <p:cNvSpPr txBox="1"/>
          <p:nvPr/>
        </p:nvSpPr>
        <p:spPr>
          <a:xfrm>
            <a:off x="4082269" y="419588"/>
            <a:ext cx="4581213" cy="6186310"/>
          </a:xfrm>
          <a:prstGeom prst="rect">
            <a:avLst/>
          </a:prstGeom>
          <a:noFill/>
        </p:spPr>
        <p:txBody>
          <a:bodyPr wrap="square" rtlCol="0">
            <a:spAutoFit/>
          </a:bodyPr>
          <a:lstStyle/>
          <a:p>
            <a:r>
              <a:rPr lang="en-US" dirty="0" smtClean="0"/>
              <a:t>. . .  STAR METRICS represents a valuable step toward developing detailed, broadly accessible and nationally representative data that would allow systematic and scientific analysis of the organization, productivity, and at least some of the effects of federally funded research [but] . . .</a:t>
            </a:r>
          </a:p>
          <a:p>
            <a:endParaRPr lang="en-US" dirty="0"/>
          </a:p>
          <a:p>
            <a:pPr marL="342900" indent="-342900">
              <a:buFont typeface="+mj-lt"/>
              <a:buAutoNum type="arabicPeriod"/>
            </a:pPr>
            <a:r>
              <a:rPr lang="en-US" dirty="0" smtClean="0"/>
              <a:t>. . . STAR METRICS data are largely inaccessible . . .</a:t>
            </a:r>
          </a:p>
          <a:p>
            <a:pPr marL="342900" indent="-342900">
              <a:buFont typeface="+mj-lt"/>
              <a:buAutoNum type="arabicPeriod"/>
            </a:pPr>
            <a:r>
              <a:rPr lang="en-US" dirty="0" smtClean="0"/>
              <a:t>. . . data collection could usefully be expanded to include more universities and other performers . . . </a:t>
            </a:r>
          </a:p>
          <a:p>
            <a:pPr marL="342900" indent="-342900">
              <a:buFont typeface="+mj-lt"/>
              <a:buAutoNum type="arabicPeriod"/>
            </a:pPr>
            <a:r>
              <a:rPr lang="en-US" dirty="0" smtClean="0"/>
              <a:t>. . .  STAR METRICS data would be more useful if steps were taken to ensure the data can be flexibly linked to other data sources [such as] those maintained by the federal statistical and science agencies . . . as well as proprietary data sources . . .  Creating a robust and linkable dataset may require the addition of individual and organizational identifiers.</a:t>
            </a:r>
            <a:endParaRPr lang="en-US" dirty="0"/>
          </a:p>
        </p:txBody>
      </p:sp>
      <p:sp>
        <p:nvSpPr>
          <p:cNvPr id="5" name="TextBox 4"/>
          <p:cNvSpPr txBox="1"/>
          <p:nvPr/>
        </p:nvSpPr>
        <p:spPr>
          <a:xfrm>
            <a:off x="422790" y="5403082"/>
            <a:ext cx="1550307" cy="369332"/>
          </a:xfrm>
          <a:prstGeom prst="rect">
            <a:avLst/>
          </a:prstGeom>
          <a:solidFill>
            <a:srgbClr val="FFFFFF"/>
          </a:solidFill>
        </p:spPr>
        <p:txBody>
          <a:bodyPr wrap="square" rtlCol="0">
            <a:spAutoFit/>
          </a:bodyPr>
          <a:lstStyle/>
          <a:p>
            <a:pPr algn="ctr"/>
            <a:r>
              <a:rPr lang="en-US" dirty="0" smtClean="0"/>
              <a:t>P. 4-10</a:t>
            </a:r>
            <a:endParaRPr lang="en-US" dirty="0"/>
          </a:p>
        </p:txBody>
      </p:sp>
    </p:spTree>
    <p:extLst>
      <p:ext uri="{BB962C8B-B14F-4D97-AF65-F5344CB8AC3E}">
        <p14:creationId xmlns:p14="http://schemas.microsoft.com/office/powerpoint/2010/main" val="120608202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Motivation</a:t>
            </a:r>
          </a:p>
          <a:p>
            <a:r>
              <a:rPr lang="en-US" dirty="0" smtClean="0">
                <a:solidFill>
                  <a:srgbClr val="FF0000"/>
                </a:solidFill>
              </a:rPr>
              <a:t>Conceptual Framework</a:t>
            </a:r>
          </a:p>
          <a:p>
            <a:r>
              <a:rPr lang="en-US" dirty="0" smtClean="0"/>
              <a:t>Empirical Framework</a:t>
            </a:r>
          </a:p>
          <a:p>
            <a:pPr lvl="1"/>
            <a:r>
              <a:rPr lang="en-US" dirty="0" smtClean="0"/>
              <a:t>What</a:t>
            </a:r>
          </a:p>
          <a:p>
            <a:pPr lvl="1"/>
            <a:r>
              <a:rPr lang="en-US" dirty="0" smtClean="0"/>
              <a:t>Who </a:t>
            </a:r>
          </a:p>
          <a:p>
            <a:pPr lvl="1"/>
            <a:r>
              <a:rPr lang="en-US" dirty="0" smtClean="0"/>
              <a:t>What results</a:t>
            </a:r>
          </a:p>
          <a:p>
            <a:r>
              <a:rPr lang="en-US" dirty="0"/>
              <a:t>International activities</a:t>
            </a:r>
          </a:p>
        </p:txBody>
      </p:sp>
    </p:spTree>
    <p:extLst>
      <p:ext uri="{BB962C8B-B14F-4D97-AF65-F5344CB8AC3E}">
        <p14:creationId xmlns:p14="http://schemas.microsoft.com/office/powerpoint/2010/main" val="1901211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4" descr="Y:\infographic\map.jpg"/>
          <p:cNvPicPr>
            <a:picLocks noChangeAspect="1" noChangeArrowheads="1"/>
          </p:cNvPicPr>
          <p:nvPr/>
        </p:nvPicPr>
        <p:blipFill>
          <a:blip r:embed="rId2"/>
          <a:srcRect/>
          <a:stretch>
            <a:fillRect/>
          </a:stretch>
        </p:blipFill>
        <p:spPr bwMode="auto">
          <a:xfrm>
            <a:off x="784746" y="1676400"/>
            <a:ext cx="7610476" cy="3952875"/>
          </a:xfrm>
          <a:prstGeom prst="rect">
            <a:avLst/>
          </a:prstGeom>
          <a:noFill/>
        </p:spPr>
      </p:pic>
      <p:sp>
        <p:nvSpPr>
          <p:cNvPr id="8" name="Title 1"/>
          <p:cNvSpPr txBox="1">
            <a:spLocks/>
          </p:cNvSpPr>
          <p:nvPr/>
        </p:nvSpPr>
        <p:spPr>
          <a:xfrm>
            <a:off x="282222" y="395111"/>
            <a:ext cx="8861778" cy="972535"/>
          </a:xfrm>
          <a:prstGeom prst="rect">
            <a:avLst/>
          </a:prstGeom>
        </p:spPr>
        <p:txBody>
          <a:bodyPr>
            <a:normAutofit/>
          </a:bodyPr>
          <a:lstStyle/>
          <a:p>
            <a:pPr marL="0" marR="0" lvl="0" indent="0" algn="ctr" fontAlgn="auto">
              <a:lnSpc>
                <a:spcPct val="100000"/>
              </a:lnSpc>
              <a:spcBef>
                <a:spcPct val="0"/>
              </a:spcBef>
              <a:spcAft>
                <a:spcPts val="0"/>
              </a:spcAft>
              <a:buClrTx/>
              <a:buSzTx/>
              <a:tabLst/>
              <a:defRPr/>
            </a:pPr>
            <a:endParaRPr lang="en-US" sz="4400" dirty="0">
              <a:latin typeface="+mj-lt"/>
              <a:ea typeface="+mj-ea"/>
              <a:cs typeface="+mj-cs"/>
            </a:endParaRPr>
          </a:p>
        </p:txBody>
      </p:sp>
      <p:grpSp>
        <p:nvGrpSpPr>
          <p:cNvPr id="9" name="Group 8"/>
          <p:cNvGrpSpPr/>
          <p:nvPr/>
        </p:nvGrpSpPr>
        <p:grpSpPr>
          <a:xfrm>
            <a:off x="2307809" y="1742293"/>
            <a:ext cx="4184171" cy="4996178"/>
            <a:chOff x="2234151" y="533400"/>
            <a:chExt cx="4547649" cy="5791200"/>
          </a:xfrm>
        </p:grpSpPr>
        <p:pic>
          <p:nvPicPr>
            <p:cNvPr id="10" name="Picture 8" descr="Y:\infographic\employ.png"/>
            <p:cNvPicPr>
              <a:picLocks noChangeAspect="1" noChangeArrowheads="1"/>
            </p:cNvPicPr>
            <p:nvPr/>
          </p:nvPicPr>
          <p:blipFill>
            <a:blip r:embed="rId3"/>
            <a:srcRect/>
            <a:stretch>
              <a:fillRect/>
            </a:stretch>
          </p:blipFill>
          <p:spPr bwMode="auto">
            <a:xfrm>
              <a:off x="2767551" y="1981200"/>
              <a:ext cx="1352490" cy="1529451"/>
            </a:xfrm>
            <a:prstGeom prst="rect">
              <a:avLst/>
            </a:prstGeom>
            <a:noFill/>
          </p:spPr>
        </p:pic>
        <p:pic>
          <p:nvPicPr>
            <p:cNvPr id="11" name="Picture 2" descr="Y:\infographic\paysfor.png"/>
            <p:cNvPicPr>
              <a:picLocks noChangeAspect="1" noChangeArrowheads="1"/>
            </p:cNvPicPr>
            <p:nvPr/>
          </p:nvPicPr>
          <p:blipFill>
            <a:blip r:embed="rId4"/>
            <a:srcRect/>
            <a:stretch>
              <a:fillRect/>
            </a:stretch>
          </p:blipFill>
          <p:spPr bwMode="auto">
            <a:xfrm>
              <a:off x="4367751" y="2362200"/>
              <a:ext cx="614238" cy="2743200"/>
            </a:xfrm>
            <a:prstGeom prst="rect">
              <a:avLst/>
            </a:prstGeom>
            <a:noFill/>
          </p:spPr>
        </p:pic>
        <p:pic>
          <p:nvPicPr>
            <p:cNvPr id="12" name="Picture 3" descr="Y:\infographic\people.png"/>
            <p:cNvPicPr>
              <a:picLocks noChangeAspect="1" noChangeArrowheads="1"/>
            </p:cNvPicPr>
            <p:nvPr/>
          </p:nvPicPr>
          <p:blipFill>
            <a:blip r:embed="rId5">
              <a:duotone>
                <a:prstClr val="black"/>
                <a:schemeClr val="accent2">
                  <a:tint val="45000"/>
                  <a:satMod val="400000"/>
                </a:schemeClr>
              </a:duotone>
            </a:blip>
            <a:srcRect/>
            <a:stretch>
              <a:fillRect/>
            </a:stretch>
          </p:blipFill>
          <p:spPr bwMode="auto">
            <a:xfrm>
              <a:off x="3605751" y="533400"/>
              <a:ext cx="2009775" cy="1668492"/>
            </a:xfrm>
            <a:prstGeom prst="rect">
              <a:avLst/>
            </a:prstGeom>
            <a:noFill/>
          </p:spPr>
        </p:pic>
        <p:pic>
          <p:nvPicPr>
            <p:cNvPr id="13" name="Picture 4" descr="Y:\infographic\produceuse.png"/>
            <p:cNvPicPr>
              <a:picLocks noChangeAspect="1" noChangeArrowheads="1"/>
            </p:cNvPicPr>
            <p:nvPr/>
          </p:nvPicPr>
          <p:blipFill>
            <a:blip r:embed="rId6"/>
            <a:srcRect/>
            <a:stretch>
              <a:fillRect/>
            </a:stretch>
          </p:blipFill>
          <p:spPr bwMode="auto">
            <a:xfrm>
              <a:off x="4977351" y="1905000"/>
              <a:ext cx="1358811" cy="1529452"/>
            </a:xfrm>
            <a:prstGeom prst="rect">
              <a:avLst/>
            </a:prstGeom>
            <a:noFill/>
          </p:spPr>
        </p:pic>
        <p:pic>
          <p:nvPicPr>
            <p:cNvPr id="14" name="Picture 5" descr="Y:\infographic\products.png"/>
            <p:cNvPicPr>
              <a:picLocks noChangeAspect="1" noChangeArrowheads="1"/>
            </p:cNvPicPr>
            <p:nvPr/>
          </p:nvPicPr>
          <p:blipFill>
            <a:blip r:embed="rId7"/>
            <a:srcRect/>
            <a:stretch>
              <a:fillRect/>
            </a:stretch>
          </p:blipFill>
          <p:spPr bwMode="auto">
            <a:xfrm>
              <a:off x="5663151" y="3048000"/>
              <a:ext cx="1118649" cy="1276650"/>
            </a:xfrm>
            <a:prstGeom prst="rect">
              <a:avLst/>
            </a:prstGeom>
            <a:noFill/>
          </p:spPr>
        </p:pic>
        <p:pic>
          <p:nvPicPr>
            <p:cNvPr id="15" name="Picture 6" descr="Y:\infographic\supports.png"/>
            <p:cNvPicPr>
              <a:picLocks noChangeAspect="1" noChangeArrowheads="1"/>
            </p:cNvPicPr>
            <p:nvPr/>
          </p:nvPicPr>
          <p:blipFill>
            <a:blip r:embed="rId8"/>
            <a:srcRect/>
            <a:stretch>
              <a:fillRect/>
            </a:stretch>
          </p:blipFill>
          <p:spPr bwMode="auto">
            <a:xfrm>
              <a:off x="4977351" y="4038600"/>
              <a:ext cx="1440971" cy="1611612"/>
            </a:xfrm>
            <a:prstGeom prst="rect">
              <a:avLst/>
            </a:prstGeom>
            <a:noFill/>
          </p:spPr>
        </p:pic>
        <p:pic>
          <p:nvPicPr>
            <p:cNvPr id="16" name="Picture 7" descr="Y:\infographic\awardedto.png"/>
            <p:cNvPicPr>
              <a:picLocks noChangeAspect="1" noChangeArrowheads="1"/>
            </p:cNvPicPr>
            <p:nvPr/>
          </p:nvPicPr>
          <p:blipFill>
            <a:blip r:embed="rId9"/>
            <a:srcRect/>
            <a:stretch>
              <a:fillRect/>
            </a:stretch>
          </p:blipFill>
          <p:spPr bwMode="auto">
            <a:xfrm>
              <a:off x="2691351" y="3962400"/>
              <a:ext cx="1440971" cy="1611612"/>
            </a:xfrm>
            <a:prstGeom prst="rect">
              <a:avLst/>
            </a:prstGeom>
            <a:noFill/>
          </p:spPr>
        </p:pic>
        <p:pic>
          <p:nvPicPr>
            <p:cNvPr id="17" name="Picture 9" descr="Y:\infographic\funding.png"/>
            <p:cNvPicPr>
              <a:picLocks noChangeAspect="1" noChangeArrowheads="1"/>
            </p:cNvPicPr>
            <p:nvPr/>
          </p:nvPicPr>
          <p:blipFill>
            <a:blip r:embed="rId10"/>
            <a:srcRect/>
            <a:stretch>
              <a:fillRect/>
            </a:stretch>
          </p:blipFill>
          <p:spPr bwMode="auto">
            <a:xfrm>
              <a:off x="3986751" y="5250192"/>
              <a:ext cx="1150249" cy="1074408"/>
            </a:xfrm>
            <a:prstGeom prst="rect">
              <a:avLst/>
            </a:prstGeom>
            <a:noFill/>
          </p:spPr>
        </p:pic>
        <p:pic>
          <p:nvPicPr>
            <p:cNvPr id="18" name="Picture 10" descr="Y:\infographic\institutions.png"/>
            <p:cNvPicPr>
              <a:picLocks noChangeAspect="1" noChangeArrowheads="1"/>
            </p:cNvPicPr>
            <p:nvPr/>
          </p:nvPicPr>
          <p:blipFill>
            <a:blip r:embed="rId11"/>
            <a:srcRect/>
            <a:stretch>
              <a:fillRect/>
            </a:stretch>
          </p:blipFill>
          <p:spPr bwMode="auto">
            <a:xfrm>
              <a:off x="2234151" y="2895600"/>
              <a:ext cx="1264009" cy="1422010"/>
            </a:xfrm>
            <a:prstGeom prst="rect">
              <a:avLst/>
            </a:prstGeom>
            <a:noFill/>
          </p:spPr>
        </p:pic>
      </p:grpSp>
      <p:sp>
        <p:nvSpPr>
          <p:cNvPr id="2" name="Title 1"/>
          <p:cNvSpPr>
            <a:spLocks noGrp="1"/>
          </p:cNvSpPr>
          <p:nvPr>
            <p:ph type="title"/>
          </p:nvPr>
        </p:nvSpPr>
        <p:spPr/>
        <p:txBody>
          <a:bodyPr/>
          <a:lstStyle/>
          <a:p>
            <a:r>
              <a:rPr lang="en-US" dirty="0" smtClean="0"/>
              <a:t>A conceptual framework</a:t>
            </a:r>
            <a:endParaRPr lang="en-US" dirty="0"/>
          </a:p>
        </p:txBody>
      </p:sp>
      <p:sp>
        <p:nvSpPr>
          <p:cNvPr id="3" name="Oval 2"/>
          <p:cNvSpPr/>
          <p:nvPr/>
        </p:nvSpPr>
        <p:spPr>
          <a:xfrm>
            <a:off x="4958885" y="4800600"/>
            <a:ext cx="1178909"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a:stCxn id="3" idx="1"/>
          </p:cNvCxnSpPr>
          <p:nvPr/>
        </p:nvCxnSpPr>
        <p:spPr>
          <a:xfrm>
            <a:off x="5131532" y="4967988"/>
            <a:ext cx="796236" cy="843571"/>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756386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1270" y="3175171"/>
            <a:ext cx="1388810" cy="87132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Science </a:t>
            </a:r>
          </a:p>
          <a:p>
            <a:pPr algn="ctr"/>
            <a:r>
              <a:rPr lang="en-US" b="1" dirty="0" smtClean="0"/>
              <a:t>Investments</a:t>
            </a:r>
            <a:endParaRPr lang="en-US" b="1" dirty="0"/>
          </a:p>
        </p:txBody>
      </p:sp>
      <p:sp>
        <p:nvSpPr>
          <p:cNvPr id="5" name="Rectangle 4"/>
          <p:cNvSpPr/>
          <p:nvPr/>
        </p:nvSpPr>
        <p:spPr>
          <a:xfrm>
            <a:off x="3411004" y="3175171"/>
            <a:ext cx="1407531" cy="87132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Universities</a:t>
            </a:r>
          </a:p>
        </p:txBody>
      </p:sp>
      <p:cxnSp>
        <p:nvCxnSpPr>
          <p:cNvPr id="7" name="Curved Connector 6"/>
          <p:cNvCxnSpPr>
            <a:stCxn id="4" idx="3"/>
          </p:cNvCxnSpPr>
          <p:nvPr/>
        </p:nvCxnSpPr>
        <p:spPr>
          <a:xfrm flipV="1">
            <a:off x="1890080" y="3278550"/>
            <a:ext cx="1520924" cy="332284"/>
          </a:xfrm>
          <a:prstGeom prst="curvedConnector3">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367337" y="2899167"/>
            <a:ext cx="662223" cy="369332"/>
          </a:xfrm>
          <a:prstGeom prst="rect">
            <a:avLst/>
          </a:prstGeom>
          <a:noFill/>
        </p:spPr>
        <p:txBody>
          <a:bodyPr wrap="none" rtlCol="0">
            <a:spAutoFit/>
          </a:bodyPr>
          <a:lstStyle/>
          <a:p>
            <a:r>
              <a:rPr lang="en-US" b="1" dirty="0" smtClean="0"/>
              <a:t>Fund</a:t>
            </a:r>
            <a:endParaRPr lang="en-US" b="1" dirty="0"/>
          </a:p>
        </p:txBody>
      </p:sp>
      <p:sp>
        <p:nvSpPr>
          <p:cNvPr id="14" name="Cloud Callout 13"/>
          <p:cNvSpPr/>
          <p:nvPr/>
        </p:nvSpPr>
        <p:spPr>
          <a:xfrm flipH="1">
            <a:off x="2601995" y="1407575"/>
            <a:ext cx="2436431" cy="1491592"/>
          </a:xfrm>
          <a:prstGeom prst="cloudCallou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Discovery</a:t>
            </a:r>
          </a:p>
          <a:p>
            <a:pPr algn="ctr"/>
            <a:r>
              <a:rPr lang="en-US" dirty="0" smtClean="0"/>
              <a:t>Learning</a:t>
            </a:r>
          </a:p>
          <a:p>
            <a:pPr algn="ctr"/>
            <a:r>
              <a:rPr lang="en-US" dirty="0" smtClean="0"/>
              <a:t>Dissemination</a:t>
            </a:r>
            <a:endParaRPr lang="en-US" dirty="0"/>
          </a:p>
        </p:txBody>
      </p:sp>
      <p:cxnSp>
        <p:nvCxnSpPr>
          <p:cNvPr id="15" name="Curved Connector 14"/>
          <p:cNvCxnSpPr>
            <a:stCxn id="5" idx="2"/>
            <a:endCxn id="18" idx="0"/>
          </p:cNvCxnSpPr>
          <p:nvPr/>
        </p:nvCxnSpPr>
        <p:spPr>
          <a:xfrm rot="16200000" flipH="1">
            <a:off x="4360682" y="3800585"/>
            <a:ext cx="1476824" cy="1968648"/>
          </a:xfrm>
          <a:prstGeom prst="curvedConnector3">
            <a:avLst>
              <a:gd name="adj1" fmla="val 50000"/>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5379652" y="5523321"/>
            <a:ext cx="1407531" cy="87132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Jobs</a:t>
            </a:r>
          </a:p>
          <a:p>
            <a:pPr algn="ctr"/>
            <a:r>
              <a:rPr lang="en-US" b="1" dirty="0" smtClean="0"/>
              <a:t>Stimulus</a:t>
            </a:r>
          </a:p>
        </p:txBody>
      </p:sp>
      <p:sp>
        <p:nvSpPr>
          <p:cNvPr id="22" name="TextBox 21"/>
          <p:cNvSpPr txBox="1"/>
          <p:nvPr/>
        </p:nvSpPr>
        <p:spPr>
          <a:xfrm>
            <a:off x="4680901" y="4415828"/>
            <a:ext cx="1875314" cy="369332"/>
          </a:xfrm>
          <a:prstGeom prst="rect">
            <a:avLst/>
          </a:prstGeom>
          <a:noFill/>
        </p:spPr>
        <p:txBody>
          <a:bodyPr wrap="square" rtlCol="0">
            <a:spAutoFit/>
          </a:bodyPr>
          <a:lstStyle/>
          <a:p>
            <a:r>
              <a:rPr lang="en-US" b="1" dirty="0" smtClean="0"/>
              <a:t>Hiring, Spending</a:t>
            </a:r>
            <a:endParaRPr lang="en-US" b="1" dirty="0"/>
          </a:p>
        </p:txBody>
      </p:sp>
      <p:cxnSp>
        <p:nvCxnSpPr>
          <p:cNvPr id="23" name="Curved Connector 22"/>
          <p:cNvCxnSpPr/>
          <p:nvPr/>
        </p:nvCxnSpPr>
        <p:spPr>
          <a:xfrm flipV="1">
            <a:off x="4818535" y="3268499"/>
            <a:ext cx="1968648" cy="332284"/>
          </a:xfrm>
          <a:prstGeom prst="curvedConnector3">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5153420" y="2633954"/>
            <a:ext cx="1875314" cy="646331"/>
          </a:xfrm>
          <a:prstGeom prst="rect">
            <a:avLst/>
          </a:prstGeom>
          <a:noFill/>
        </p:spPr>
        <p:txBody>
          <a:bodyPr wrap="square" rtlCol="0">
            <a:spAutoFit/>
          </a:bodyPr>
          <a:lstStyle/>
          <a:p>
            <a:r>
              <a:rPr lang="en-US" b="1" dirty="0" smtClean="0"/>
              <a:t>Knowledge, People, Skills</a:t>
            </a:r>
            <a:endParaRPr lang="en-US" b="1" dirty="0"/>
          </a:p>
        </p:txBody>
      </p:sp>
      <p:sp>
        <p:nvSpPr>
          <p:cNvPr id="26" name="Rectangle 25"/>
          <p:cNvSpPr/>
          <p:nvPr/>
        </p:nvSpPr>
        <p:spPr>
          <a:xfrm>
            <a:off x="6865751" y="1654042"/>
            <a:ext cx="2171193" cy="313111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Innovation</a:t>
            </a:r>
          </a:p>
          <a:p>
            <a:pPr algn="ctr"/>
            <a:r>
              <a:rPr lang="en-US" b="1" dirty="0" smtClean="0"/>
              <a:t>Entrepreneurship</a:t>
            </a:r>
          </a:p>
          <a:p>
            <a:pPr algn="ctr"/>
            <a:r>
              <a:rPr lang="en-US" b="1" dirty="0" smtClean="0"/>
              <a:t>Economic Growth</a:t>
            </a:r>
          </a:p>
          <a:p>
            <a:pPr algn="ctr"/>
            <a:r>
              <a:rPr lang="en-US" b="1" dirty="0" smtClean="0"/>
              <a:t>Public Health</a:t>
            </a:r>
          </a:p>
          <a:p>
            <a:pPr algn="ctr"/>
            <a:r>
              <a:rPr lang="en-US" b="1" dirty="0" smtClean="0"/>
              <a:t>Food Safety</a:t>
            </a:r>
          </a:p>
          <a:p>
            <a:pPr algn="ctr"/>
            <a:r>
              <a:rPr lang="en-US" b="1" dirty="0" smtClean="0"/>
              <a:t>Security</a:t>
            </a:r>
          </a:p>
          <a:p>
            <a:pPr algn="ctr"/>
            <a:r>
              <a:rPr lang="en-US" b="1" dirty="0" smtClean="0"/>
              <a:t>Rational Policy</a:t>
            </a:r>
          </a:p>
          <a:p>
            <a:pPr algn="ctr"/>
            <a:r>
              <a:rPr lang="en-US" b="1" dirty="0"/>
              <a:t> </a:t>
            </a:r>
            <a:r>
              <a:rPr lang="en-US" b="1" dirty="0" smtClean="0"/>
              <a:t>…</a:t>
            </a:r>
          </a:p>
          <a:p>
            <a:pPr algn="ctr"/>
            <a:r>
              <a:rPr lang="en-US" b="1" dirty="0" smtClean="0"/>
              <a:t> </a:t>
            </a:r>
          </a:p>
        </p:txBody>
      </p:sp>
      <p:sp>
        <p:nvSpPr>
          <p:cNvPr id="3" name="TextBox 2"/>
          <p:cNvSpPr txBox="1"/>
          <p:nvPr/>
        </p:nvSpPr>
        <p:spPr>
          <a:xfrm>
            <a:off x="233926" y="401077"/>
            <a:ext cx="8621844" cy="584776"/>
          </a:xfrm>
          <a:prstGeom prst="rect">
            <a:avLst/>
          </a:prstGeom>
          <a:noFill/>
        </p:spPr>
        <p:txBody>
          <a:bodyPr wrap="square" rtlCol="0">
            <a:spAutoFit/>
          </a:bodyPr>
          <a:lstStyle/>
          <a:p>
            <a:r>
              <a:rPr lang="en-US" sz="3200" b="1" dirty="0" smtClean="0"/>
              <a:t>Framework</a:t>
            </a:r>
            <a:endParaRPr lang="en-US" sz="3200" b="1" dirty="0"/>
          </a:p>
        </p:txBody>
      </p:sp>
    </p:spTree>
    <p:extLst>
      <p:ext uri="{BB962C8B-B14F-4D97-AF65-F5344CB8AC3E}">
        <p14:creationId xmlns:p14="http://schemas.microsoft.com/office/powerpoint/2010/main" val="406545925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07-15 at 1.44.3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678" y="601616"/>
            <a:ext cx="4256427" cy="2601624"/>
          </a:xfrm>
          <a:prstGeom prst="rect">
            <a:avLst/>
          </a:prstGeom>
        </p:spPr>
      </p:pic>
      <p:sp>
        <p:nvSpPr>
          <p:cNvPr id="9" name="Rectangle 8"/>
          <p:cNvSpPr/>
          <p:nvPr/>
        </p:nvSpPr>
        <p:spPr>
          <a:xfrm>
            <a:off x="410678" y="1358678"/>
            <a:ext cx="2321078" cy="900862"/>
          </a:xfrm>
          <a:prstGeom prst="rect">
            <a:avLst/>
          </a:prstGeom>
          <a:noFill/>
          <a:ln w="28575" cmpd="sng">
            <a:solidFill>
              <a:srgbClr val="FF66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4119783" y="3391360"/>
            <a:ext cx="4607070" cy="1200328"/>
          </a:xfrm>
          <a:prstGeom prst="rect">
            <a:avLst/>
          </a:prstGeom>
          <a:noFill/>
        </p:spPr>
        <p:txBody>
          <a:bodyPr wrap="square" rtlCol="0">
            <a:spAutoFit/>
          </a:bodyPr>
          <a:lstStyle/>
          <a:p>
            <a:r>
              <a:rPr lang="en-US" sz="2400" dirty="0" smtClean="0"/>
              <a:t>Most policy discussions focus here, on expenditures and obligations. The emphasis is grants, not people.  </a:t>
            </a:r>
            <a:endParaRPr lang="en-US" sz="2400" dirty="0"/>
          </a:p>
        </p:txBody>
      </p:sp>
    </p:spTree>
    <p:extLst>
      <p:ext uri="{BB962C8B-B14F-4D97-AF65-F5344CB8AC3E}">
        <p14:creationId xmlns:p14="http://schemas.microsoft.com/office/powerpoint/2010/main" val="127433396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 Shot 2014-07-15 at 1.44.3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678" y="601616"/>
            <a:ext cx="4256427" cy="2601624"/>
          </a:xfrm>
          <a:prstGeom prst="rect">
            <a:avLst/>
          </a:prstGeom>
        </p:spPr>
      </p:pic>
      <p:sp>
        <p:nvSpPr>
          <p:cNvPr id="9" name="Rectangle 8"/>
          <p:cNvSpPr/>
          <p:nvPr/>
        </p:nvSpPr>
        <p:spPr>
          <a:xfrm rot="3019877">
            <a:off x="1538746" y="2055193"/>
            <a:ext cx="2448653" cy="845945"/>
          </a:xfrm>
          <a:prstGeom prst="rect">
            <a:avLst/>
          </a:prstGeom>
          <a:noFill/>
          <a:ln w="28575" cmpd="sng">
            <a:solidFill>
              <a:srgbClr val="FF66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p:nvPr/>
        </p:nvPicPr>
        <p:blipFill>
          <a:blip r:embed="rId3"/>
          <a:stretch>
            <a:fillRect/>
          </a:stretch>
        </p:blipFill>
        <p:spPr>
          <a:xfrm>
            <a:off x="5454996" y="3429000"/>
            <a:ext cx="3198026" cy="2795364"/>
          </a:xfrm>
          <a:prstGeom prst="rect">
            <a:avLst/>
          </a:prstGeom>
        </p:spPr>
      </p:pic>
      <p:pic>
        <p:nvPicPr>
          <p:cNvPr id="6" name="Picture 5"/>
          <p:cNvPicPr/>
          <p:nvPr/>
        </p:nvPicPr>
        <p:blipFill>
          <a:blip r:embed="rId4"/>
          <a:stretch>
            <a:fillRect/>
          </a:stretch>
        </p:blipFill>
        <p:spPr>
          <a:xfrm>
            <a:off x="5330617" y="398742"/>
            <a:ext cx="3322405" cy="3030258"/>
          </a:xfrm>
          <a:prstGeom prst="rect">
            <a:avLst/>
          </a:prstGeom>
        </p:spPr>
      </p:pic>
      <p:sp>
        <p:nvSpPr>
          <p:cNvPr id="2" name="TextBox 1"/>
          <p:cNvSpPr txBox="1"/>
          <p:nvPr/>
        </p:nvSpPr>
        <p:spPr>
          <a:xfrm>
            <a:off x="319962" y="4198798"/>
            <a:ext cx="4527060" cy="923330"/>
          </a:xfrm>
          <a:prstGeom prst="rect">
            <a:avLst/>
          </a:prstGeom>
          <a:noFill/>
        </p:spPr>
        <p:txBody>
          <a:bodyPr wrap="square" rtlCol="0">
            <a:spAutoFit/>
          </a:bodyPr>
          <a:lstStyle/>
          <a:p>
            <a:r>
              <a:rPr lang="en-US" b="1" dirty="0" smtClean="0"/>
              <a:t>Science is not a jobs program, but research has </a:t>
            </a:r>
            <a:r>
              <a:rPr lang="en-US" b="1" u="sng" dirty="0" smtClean="0"/>
              <a:t>substantial short term stimulus </a:t>
            </a:r>
            <a:r>
              <a:rPr lang="en-US" b="1" dirty="0" smtClean="0"/>
              <a:t>effects (Weinberg et al 2014)</a:t>
            </a:r>
            <a:endParaRPr lang="en-US" b="1" dirty="0"/>
          </a:p>
        </p:txBody>
      </p:sp>
    </p:spTree>
    <p:extLst>
      <p:ext uri="{BB962C8B-B14F-4D97-AF65-F5344CB8AC3E}">
        <p14:creationId xmlns:p14="http://schemas.microsoft.com/office/powerpoint/2010/main" val="417469162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Screen Shot 2014-07-15 at 1.44.39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0678" y="601616"/>
            <a:ext cx="4256427" cy="2601624"/>
          </a:xfrm>
          <a:prstGeom prst="rect">
            <a:avLst/>
          </a:prstGeom>
        </p:spPr>
      </p:pic>
      <p:sp>
        <p:nvSpPr>
          <p:cNvPr id="9" name="Rectangle 8"/>
          <p:cNvSpPr/>
          <p:nvPr/>
        </p:nvSpPr>
        <p:spPr>
          <a:xfrm>
            <a:off x="1414783" y="457815"/>
            <a:ext cx="1508934" cy="1727883"/>
          </a:xfrm>
          <a:prstGeom prst="rect">
            <a:avLst/>
          </a:prstGeom>
          <a:noFill/>
          <a:ln w="28575" cmpd="sng">
            <a:solidFill>
              <a:srgbClr val="FF66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5153421" y="561194"/>
            <a:ext cx="3990579" cy="1015663"/>
          </a:xfrm>
          <a:prstGeom prst="rect">
            <a:avLst/>
          </a:prstGeom>
          <a:noFill/>
        </p:spPr>
        <p:txBody>
          <a:bodyPr wrap="square" rtlCol="0">
            <a:spAutoFit/>
          </a:bodyPr>
          <a:lstStyle/>
          <a:p>
            <a:r>
              <a:rPr lang="en-US" sz="2000" dirty="0" smtClean="0"/>
              <a:t>Improving institutions for discovery and training requires understanding the knowledge production function</a:t>
            </a:r>
          </a:p>
        </p:txBody>
      </p:sp>
      <p:pic>
        <p:nvPicPr>
          <p:cNvPr id="4" name="Picture 3" descr="fig2a.pdf"/>
          <p:cNvPicPr>
            <a:picLocks noChangeAspect="1"/>
          </p:cNvPicPr>
          <p:nvPr/>
        </p:nvPicPr>
        <p:blipFill rotWithShape="1">
          <a:blip r:embed="rId4">
            <a:extLst>
              <a:ext uri="{28A0092B-C50C-407E-A947-70E740481C1C}">
                <a14:useLocalDpi xmlns:a14="http://schemas.microsoft.com/office/drawing/2010/main" val="0"/>
              </a:ext>
            </a:extLst>
          </a:blip>
          <a:srcRect l="15472" t="12490" r="8761" b="19031"/>
          <a:stretch/>
        </p:blipFill>
        <p:spPr>
          <a:xfrm>
            <a:off x="5477557" y="1954311"/>
            <a:ext cx="3189510" cy="2162034"/>
          </a:xfrm>
          <a:prstGeom prst="rect">
            <a:avLst/>
          </a:prstGeom>
        </p:spPr>
      </p:pic>
      <p:sp>
        <p:nvSpPr>
          <p:cNvPr id="11" name="TextBox 10"/>
          <p:cNvSpPr txBox="1"/>
          <p:nvPr/>
        </p:nvSpPr>
        <p:spPr>
          <a:xfrm>
            <a:off x="113396" y="3757815"/>
            <a:ext cx="5364161" cy="2554545"/>
          </a:xfrm>
          <a:prstGeom prst="rect">
            <a:avLst/>
          </a:prstGeom>
          <a:noFill/>
        </p:spPr>
        <p:txBody>
          <a:bodyPr wrap="square" rtlCol="0">
            <a:spAutoFit/>
          </a:bodyPr>
          <a:lstStyle/>
          <a:p>
            <a:r>
              <a:rPr lang="en-US" sz="2000" dirty="0" smtClean="0"/>
              <a:t>Estimating network effects on outcomes</a:t>
            </a:r>
          </a:p>
          <a:p>
            <a:pPr marL="342900" indent="-342900">
              <a:buFont typeface="Lucida Grande"/>
              <a:buChar char="-"/>
            </a:pPr>
            <a:r>
              <a:rPr lang="en-US" sz="2000" dirty="0" smtClean="0"/>
              <a:t>How does network structure and composition affect student research and career outcomes?</a:t>
            </a:r>
          </a:p>
          <a:p>
            <a:pPr marL="342900" indent="-342900">
              <a:buFont typeface="Lucida Grande"/>
              <a:buChar char="-"/>
            </a:pPr>
            <a:r>
              <a:rPr lang="en-US" sz="2000" dirty="0" smtClean="0"/>
              <a:t>Investments create and sustain teams and those networks do research and train students</a:t>
            </a:r>
          </a:p>
          <a:p>
            <a:pPr marL="342900" indent="-342900">
              <a:buFont typeface="Lucida Grande"/>
              <a:buChar char="-"/>
            </a:pPr>
            <a:r>
              <a:rPr lang="en-US" sz="2000" dirty="0" smtClean="0"/>
              <a:t>Identification strategy: Use higher order features of networks as instruments </a:t>
            </a:r>
          </a:p>
          <a:p>
            <a:endParaRPr lang="en-US" sz="2000" dirty="0" smtClean="0"/>
          </a:p>
        </p:txBody>
      </p:sp>
      <p:pic>
        <p:nvPicPr>
          <p:cNvPr id="10" name="Picture 9"/>
          <p:cNvPicPr/>
          <p:nvPr/>
        </p:nvPicPr>
        <p:blipFill rotWithShape="1">
          <a:blip r:embed="rId5">
            <a:extLst>
              <a:ext uri="{28A0092B-C50C-407E-A947-70E740481C1C}">
                <a14:useLocalDpi xmlns:a14="http://schemas.microsoft.com/office/drawing/2010/main" val="0"/>
              </a:ext>
            </a:extLst>
          </a:blip>
          <a:srcRect l="2129" t="8317" r="2064" b="43282"/>
          <a:stretch/>
        </p:blipFill>
        <p:spPr bwMode="auto">
          <a:xfrm>
            <a:off x="5454631" y="4592790"/>
            <a:ext cx="3689369" cy="147422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5857439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4-07-15 at 1.44.3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678" y="601616"/>
            <a:ext cx="4256427" cy="2601624"/>
          </a:xfrm>
          <a:prstGeom prst="rect">
            <a:avLst/>
          </a:prstGeom>
        </p:spPr>
      </p:pic>
      <p:sp>
        <p:nvSpPr>
          <p:cNvPr id="9" name="Rectangle 8"/>
          <p:cNvSpPr/>
          <p:nvPr/>
        </p:nvSpPr>
        <p:spPr>
          <a:xfrm rot="20770523">
            <a:off x="1733838" y="837307"/>
            <a:ext cx="3347151" cy="1561574"/>
          </a:xfrm>
          <a:prstGeom prst="rect">
            <a:avLst/>
          </a:prstGeom>
          <a:noFill/>
          <a:ln w="28575" cmpd="sng">
            <a:solidFill>
              <a:srgbClr val="FF66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5507811" y="782718"/>
            <a:ext cx="3381471" cy="1477328"/>
          </a:xfrm>
          <a:prstGeom prst="rect">
            <a:avLst/>
          </a:prstGeom>
          <a:noFill/>
        </p:spPr>
        <p:txBody>
          <a:bodyPr wrap="square" rtlCol="0">
            <a:spAutoFit/>
          </a:bodyPr>
          <a:lstStyle/>
          <a:p>
            <a:r>
              <a:rPr lang="en-US" dirty="0" smtClean="0"/>
              <a:t>This is the real public value of university research and </a:t>
            </a:r>
            <a:r>
              <a:rPr lang="en-US" b="1" dirty="0" smtClean="0"/>
              <a:t>the United States is building a systematic basis to evaluate, explain, or improve effects.</a:t>
            </a:r>
            <a:endParaRPr lang="en-US" dirty="0"/>
          </a:p>
        </p:txBody>
      </p:sp>
      <p:sp>
        <p:nvSpPr>
          <p:cNvPr id="7" name="TextBox 6"/>
          <p:cNvSpPr txBox="1"/>
          <p:nvPr/>
        </p:nvSpPr>
        <p:spPr>
          <a:xfrm>
            <a:off x="284053" y="3441680"/>
            <a:ext cx="8605229" cy="1938992"/>
          </a:xfrm>
          <a:prstGeom prst="rect">
            <a:avLst/>
          </a:prstGeom>
          <a:noFill/>
        </p:spPr>
        <p:txBody>
          <a:bodyPr wrap="square" rtlCol="0">
            <a:spAutoFit/>
          </a:bodyPr>
          <a:lstStyle/>
          <a:p>
            <a:r>
              <a:rPr lang="en-US" sz="2400" dirty="0" smtClean="0"/>
              <a:t>Develop and validate measures of knowledge transmission from academia to industry </a:t>
            </a:r>
          </a:p>
          <a:p>
            <a:r>
              <a:rPr lang="en-US" sz="2400" dirty="0" smtClean="0"/>
              <a:t>-  Document and inform knowledge transfer</a:t>
            </a:r>
          </a:p>
          <a:p>
            <a:endParaRPr lang="en-US" sz="2400" dirty="0" smtClean="0"/>
          </a:p>
          <a:p>
            <a:pPr marL="342900" indent="-342900">
              <a:buFont typeface="Arial"/>
              <a:buChar char="•"/>
            </a:pPr>
            <a:endParaRPr lang="en-US" sz="2400" dirty="0" smtClean="0"/>
          </a:p>
        </p:txBody>
      </p:sp>
    </p:spTree>
    <p:extLst>
      <p:ext uri="{BB962C8B-B14F-4D97-AF65-F5344CB8AC3E}">
        <p14:creationId xmlns:p14="http://schemas.microsoft.com/office/powerpoint/2010/main" val="346807581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Motivation</a:t>
            </a:r>
          </a:p>
          <a:p>
            <a:r>
              <a:rPr lang="en-US" dirty="0" smtClean="0"/>
              <a:t>Conceptual Framework</a:t>
            </a:r>
          </a:p>
          <a:p>
            <a:r>
              <a:rPr lang="en-US" dirty="0" smtClean="0">
                <a:solidFill>
                  <a:srgbClr val="FF0000"/>
                </a:solidFill>
              </a:rPr>
              <a:t>Empirical Framework</a:t>
            </a:r>
          </a:p>
          <a:p>
            <a:pPr lvl="1"/>
            <a:r>
              <a:rPr lang="en-US" dirty="0" smtClean="0"/>
              <a:t>What</a:t>
            </a:r>
          </a:p>
          <a:p>
            <a:pPr lvl="1"/>
            <a:r>
              <a:rPr lang="en-US" dirty="0" smtClean="0"/>
              <a:t>Who </a:t>
            </a:r>
          </a:p>
          <a:p>
            <a:pPr lvl="1"/>
            <a:r>
              <a:rPr lang="en-US" dirty="0" smtClean="0"/>
              <a:t>What results</a:t>
            </a:r>
          </a:p>
          <a:p>
            <a:r>
              <a:rPr lang="en-US" dirty="0"/>
              <a:t>International activities</a:t>
            </a:r>
          </a:p>
        </p:txBody>
      </p:sp>
    </p:spTree>
    <p:extLst>
      <p:ext uri="{BB962C8B-B14F-4D97-AF65-F5344CB8AC3E}">
        <p14:creationId xmlns:p14="http://schemas.microsoft.com/office/powerpoint/2010/main" val="19012111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mtClean="0"/>
              <a:t>STAR METRICS/UMETRICS</a:t>
            </a:r>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94262"/>
            <a:ext cx="8493125" cy="647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5452931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4" descr="Y:\infographic\map.jpg"/>
          <p:cNvPicPr>
            <a:picLocks noChangeAspect="1" noChangeArrowheads="1"/>
          </p:cNvPicPr>
          <p:nvPr/>
        </p:nvPicPr>
        <p:blipFill>
          <a:blip r:embed="rId3"/>
          <a:srcRect/>
          <a:stretch>
            <a:fillRect/>
          </a:stretch>
        </p:blipFill>
        <p:spPr bwMode="auto">
          <a:xfrm>
            <a:off x="762000" y="1676400"/>
            <a:ext cx="7610476" cy="3952875"/>
          </a:xfrm>
          <a:prstGeom prst="rect">
            <a:avLst/>
          </a:prstGeom>
          <a:noFill/>
        </p:spPr>
      </p:pic>
      <p:sp>
        <p:nvSpPr>
          <p:cNvPr id="2" name="Title 1"/>
          <p:cNvSpPr>
            <a:spLocks noGrp="1"/>
          </p:cNvSpPr>
          <p:nvPr>
            <p:ph type="title" idx="4294967295"/>
          </p:nvPr>
        </p:nvSpPr>
        <p:spPr>
          <a:xfrm>
            <a:off x="390163" y="-14594"/>
            <a:ext cx="8001000" cy="982540"/>
          </a:xfrm>
        </p:spPr>
        <p:txBody>
          <a:bodyPr>
            <a:noAutofit/>
          </a:bodyPr>
          <a:lstStyle/>
          <a:p>
            <a:r>
              <a:rPr lang="en-US" sz="4800" dirty="0" smtClean="0"/>
              <a:t>The Empirical Framework</a:t>
            </a:r>
            <a:endParaRPr lang="en-US" sz="2800" dirty="0"/>
          </a:p>
        </p:txBody>
      </p:sp>
      <p:sp>
        <p:nvSpPr>
          <p:cNvPr id="4" name="TextBox 3"/>
          <p:cNvSpPr txBox="1"/>
          <p:nvPr/>
        </p:nvSpPr>
        <p:spPr>
          <a:xfrm>
            <a:off x="1143000" y="6172200"/>
            <a:ext cx="5943600" cy="369332"/>
          </a:xfrm>
          <a:prstGeom prst="rect">
            <a:avLst/>
          </a:prstGeom>
          <a:noFill/>
        </p:spPr>
        <p:txBody>
          <a:bodyPr wrap="square" rtlCol="0">
            <a:spAutoFit/>
          </a:bodyPr>
          <a:lstStyle/>
          <a:p>
            <a:r>
              <a:rPr lang="en-US" dirty="0" smtClean="0"/>
              <a:t>Source: Ian Foster, University of Chicago</a:t>
            </a:r>
            <a:endParaRPr lang="en-US" dirty="0"/>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2151" y="3926792"/>
            <a:ext cx="1988751"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43676" y="2491346"/>
            <a:ext cx="1828800" cy="147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975128" y="5715208"/>
            <a:ext cx="2009553" cy="913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78255" y="5808126"/>
            <a:ext cx="1887874" cy="85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Group 11"/>
          <p:cNvGrpSpPr/>
          <p:nvPr/>
        </p:nvGrpSpPr>
        <p:grpSpPr>
          <a:xfrm>
            <a:off x="2288050" y="1459495"/>
            <a:ext cx="4184171" cy="4996178"/>
            <a:chOff x="2234151" y="533400"/>
            <a:chExt cx="4547649" cy="5791200"/>
          </a:xfrm>
        </p:grpSpPr>
        <p:pic>
          <p:nvPicPr>
            <p:cNvPr id="13" name="Picture 8" descr="Y:\infographic\employ.png"/>
            <p:cNvPicPr>
              <a:picLocks noChangeAspect="1" noChangeArrowheads="1"/>
            </p:cNvPicPr>
            <p:nvPr/>
          </p:nvPicPr>
          <p:blipFill>
            <a:blip r:embed="rId8"/>
            <a:srcRect/>
            <a:stretch>
              <a:fillRect/>
            </a:stretch>
          </p:blipFill>
          <p:spPr bwMode="auto">
            <a:xfrm>
              <a:off x="2767551" y="1981200"/>
              <a:ext cx="1352490" cy="1529451"/>
            </a:xfrm>
            <a:prstGeom prst="rect">
              <a:avLst/>
            </a:prstGeom>
            <a:noFill/>
          </p:spPr>
        </p:pic>
        <p:pic>
          <p:nvPicPr>
            <p:cNvPr id="14" name="Picture 2" descr="Y:\infographic\paysfor.png"/>
            <p:cNvPicPr>
              <a:picLocks noChangeAspect="1" noChangeArrowheads="1"/>
            </p:cNvPicPr>
            <p:nvPr/>
          </p:nvPicPr>
          <p:blipFill>
            <a:blip r:embed="rId9"/>
            <a:srcRect/>
            <a:stretch>
              <a:fillRect/>
            </a:stretch>
          </p:blipFill>
          <p:spPr bwMode="auto">
            <a:xfrm>
              <a:off x="4367751" y="2362200"/>
              <a:ext cx="614238" cy="2743200"/>
            </a:xfrm>
            <a:prstGeom prst="rect">
              <a:avLst/>
            </a:prstGeom>
            <a:noFill/>
          </p:spPr>
        </p:pic>
        <p:pic>
          <p:nvPicPr>
            <p:cNvPr id="15" name="Picture 3" descr="Y:\infographic\people.png"/>
            <p:cNvPicPr>
              <a:picLocks noChangeAspect="1" noChangeArrowheads="1"/>
            </p:cNvPicPr>
            <p:nvPr/>
          </p:nvPicPr>
          <p:blipFill>
            <a:blip r:embed="rId10">
              <a:duotone>
                <a:prstClr val="black"/>
                <a:schemeClr val="accent2">
                  <a:tint val="45000"/>
                  <a:satMod val="400000"/>
                </a:schemeClr>
              </a:duotone>
            </a:blip>
            <a:srcRect/>
            <a:stretch>
              <a:fillRect/>
            </a:stretch>
          </p:blipFill>
          <p:spPr bwMode="auto">
            <a:xfrm>
              <a:off x="3605751" y="533400"/>
              <a:ext cx="2009775" cy="1668492"/>
            </a:xfrm>
            <a:prstGeom prst="rect">
              <a:avLst/>
            </a:prstGeom>
            <a:noFill/>
          </p:spPr>
        </p:pic>
        <p:pic>
          <p:nvPicPr>
            <p:cNvPr id="16" name="Picture 4" descr="Y:\infographic\produceuse.png"/>
            <p:cNvPicPr>
              <a:picLocks noChangeAspect="1" noChangeArrowheads="1"/>
            </p:cNvPicPr>
            <p:nvPr/>
          </p:nvPicPr>
          <p:blipFill>
            <a:blip r:embed="rId11"/>
            <a:srcRect/>
            <a:stretch>
              <a:fillRect/>
            </a:stretch>
          </p:blipFill>
          <p:spPr bwMode="auto">
            <a:xfrm>
              <a:off x="4977351" y="1905000"/>
              <a:ext cx="1358811" cy="1529452"/>
            </a:xfrm>
            <a:prstGeom prst="rect">
              <a:avLst/>
            </a:prstGeom>
            <a:noFill/>
          </p:spPr>
        </p:pic>
        <p:pic>
          <p:nvPicPr>
            <p:cNvPr id="17" name="Picture 5" descr="Y:\infographic\products.png"/>
            <p:cNvPicPr>
              <a:picLocks noChangeAspect="1" noChangeArrowheads="1"/>
            </p:cNvPicPr>
            <p:nvPr/>
          </p:nvPicPr>
          <p:blipFill>
            <a:blip r:embed="rId12"/>
            <a:srcRect/>
            <a:stretch>
              <a:fillRect/>
            </a:stretch>
          </p:blipFill>
          <p:spPr bwMode="auto">
            <a:xfrm>
              <a:off x="5663151" y="3048000"/>
              <a:ext cx="1118649" cy="1276650"/>
            </a:xfrm>
            <a:prstGeom prst="rect">
              <a:avLst/>
            </a:prstGeom>
            <a:noFill/>
          </p:spPr>
        </p:pic>
        <p:pic>
          <p:nvPicPr>
            <p:cNvPr id="18" name="Picture 6" descr="Y:\infographic\supports.png"/>
            <p:cNvPicPr>
              <a:picLocks noChangeAspect="1" noChangeArrowheads="1"/>
            </p:cNvPicPr>
            <p:nvPr/>
          </p:nvPicPr>
          <p:blipFill>
            <a:blip r:embed="rId13"/>
            <a:srcRect/>
            <a:stretch>
              <a:fillRect/>
            </a:stretch>
          </p:blipFill>
          <p:spPr bwMode="auto">
            <a:xfrm>
              <a:off x="4977351" y="4038600"/>
              <a:ext cx="1440971" cy="1611612"/>
            </a:xfrm>
            <a:prstGeom prst="rect">
              <a:avLst/>
            </a:prstGeom>
            <a:noFill/>
          </p:spPr>
        </p:pic>
        <p:pic>
          <p:nvPicPr>
            <p:cNvPr id="19" name="Picture 7" descr="Y:\infographic\awardedto.png"/>
            <p:cNvPicPr>
              <a:picLocks noChangeAspect="1" noChangeArrowheads="1"/>
            </p:cNvPicPr>
            <p:nvPr/>
          </p:nvPicPr>
          <p:blipFill>
            <a:blip r:embed="rId14"/>
            <a:srcRect/>
            <a:stretch>
              <a:fillRect/>
            </a:stretch>
          </p:blipFill>
          <p:spPr bwMode="auto">
            <a:xfrm>
              <a:off x="2691351" y="3962400"/>
              <a:ext cx="1440971" cy="1611612"/>
            </a:xfrm>
            <a:prstGeom prst="rect">
              <a:avLst/>
            </a:prstGeom>
            <a:noFill/>
          </p:spPr>
        </p:pic>
        <p:pic>
          <p:nvPicPr>
            <p:cNvPr id="20" name="Picture 9" descr="Y:\infographic\funding.png"/>
            <p:cNvPicPr>
              <a:picLocks noChangeAspect="1" noChangeArrowheads="1"/>
            </p:cNvPicPr>
            <p:nvPr/>
          </p:nvPicPr>
          <p:blipFill>
            <a:blip r:embed="rId15"/>
            <a:srcRect/>
            <a:stretch>
              <a:fillRect/>
            </a:stretch>
          </p:blipFill>
          <p:spPr bwMode="auto">
            <a:xfrm>
              <a:off x="3986751" y="5250192"/>
              <a:ext cx="1150249" cy="1074408"/>
            </a:xfrm>
            <a:prstGeom prst="rect">
              <a:avLst/>
            </a:prstGeom>
            <a:noFill/>
          </p:spPr>
        </p:pic>
        <p:pic>
          <p:nvPicPr>
            <p:cNvPr id="21" name="Picture 10" descr="Y:\infographic\institutions.png"/>
            <p:cNvPicPr>
              <a:picLocks noChangeAspect="1" noChangeArrowheads="1"/>
            </p:cNvPicPr>
            <p:nvPr/>
          </p:nvPicPr>
          <p:blipFill>
            <a:blip r:embed="rId16"/>
            <a:srcRect/>
            <a:stretch>
              <a:fillRect/>
            </a:stretch>
          </p:blipFill>
          <p:spPr bwMode="auto">
            <a:xfrm>
              <a:off x="2234151" y="2895600"/>
              <a:ext cx="1264009" cy="1422010"/>
            </a:xfrm>
            <a:prstGeom prst="rect">
              <a:avLst/>
            </a:prstGeom>
            <a:noFill/>
          </p:spPr>
        </p:pic>
      </p:grpSp>
      <p:pic>
        <p:nvPicPr>
          <p:cNvPr id="3" name="Picture 2"/>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882015" y="967946"/>
            <a:ext cx="2685223" cy="2018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41013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Lots of data</a:t>
            </a:r>
            <a:endParaRPr lang="en-US" dirty="0"/>
          </a:p>
        </p:txBody>
      </p:sp>
      <p:sp>
        <p:nvSpPr>
          <p:cNvPr id="3" name="Content Placeholder 2"/>
          <p:cNvSpPr>
            <a:spLocks noGrp="1"/>
          </p:cNvSpPr>
          <p:nvPr>
            <p:ph idx="1"/>
          </p:nvPr>
        </p:nvSpPr>
        <p:spPr>
          <a:xfrm>
            <a:off x="457200" y="1371600"/>
            <a:ext cx="8305800" cy="4953000"/>
          </a:xfrm>
        </p:spPr>
        <p:txBody>
          <a:bodyPr>
            <a:normAutofit lnSpcReduction="10000"/>
          </a:bodyPr>
          <a:lstStyle/>
          <a:p>
            <a:r>
              <a:rPr lang="en-US" dirty="0" smtClean="0"/>
              <a:t>STAR Metrics employee transactions</a:t>
            </a:r>
          </a:p>
          <a:p>
            <a:pPr lvl="1"/>
            <a:r>
              <a:rPr lang="en-US" dirty="0" smtClean="0"/>
              <a:t>Caltech employee data contains 619,113 transactions and 11,939 employees spanning 1999-2012</a:t>
            </a:r>
          </a:p>
          <a:p>
            <a:pPr lvl="1"/>
            <a:r>
              <a:rPr lang="en-US" dirty="0" smtClean="0"/>
              <a:t>Purdue employee data contains 359,767 transactions and 27,248 employees spanning 2008-2013 </a:t>
            </a:r>
          </a:p>
          <a:p>
            <a:r>
              <a:rPr lang="en-US" dirty="0" smtClean="0"/>
              <a:t>STAR Metrics vendor transactions</a:t>
            </a:r>
          </a:p>
          <a:p>
            <a:pPr lvl="1"/>
            <a:r>
              <a:rPr lang="en-US" dirty="0" smtClean="0"/>
              <a:t>Caltech vendor data contains 5,564,643 transactions and 15,646 vendors spanning 1999-2012</a:t>
            </a:r>
          </a:p>
          <a:p>
            <a:pPr lvl="1"/>
            <a:endParaRPr lang="en-US" dirty="0" smtClean="0"/>
          </a:p>
        </p:txBody>
      </p:sp>
      <p:sp>
        <p:nvSpPr>
          <p:cNvPr id="4" name="Slide Number Placeholder 3"/>
          <p:cNvSpPr>
            <a:spLocks noGrp="1"/>
          </p:cNvSpPr>
          <p:nvPr>
            <p:ph type="sldNum" sz="quarter" idx="12"/>
          </p:nvPr>
        </p:nvSpPr>
        <p:spPr/>
        <p:txBody>
          <a:bodyPr/>
          <a:lstStyle/>
          <a:p>
            <a:fld id="{73A41B2C-B576-4B34-8099-C31FF0E5C377}" type="slidenum">
              <a:rPr lang="en-US" smtClean="0"/>
              <a:t>18</a:t>
            </a:fld>
            <a:endParaRPr lang="en-US"/>
          </a:p>
        </p:txBody>
      </p:sp>
    </p:spTree>
    <p:extLst>
      <p:ext uri="{BB962C8B-B14F-4D97-AF65-F5344CB8AC3E}">
        <p14:creationId xmlns:p14="http://schemas.microsoft.com/office/powerpoint/2010/main" val="1430146833"/>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4" descr="Y:\infographic\map.jpg"/>
          <p:cNvPicPr>
            <a:picLocks noChangeAspect="1" noChangeArrowheads="1"/>
          </p:cNvPicPr>
          <p:nvPr/>
        </p:nvPicPr>
        <p:blipFill>
          <a:blip r:embed="rId3"/>
          <a:srcRect/>
          <a:stretch>
            <a:fillRect/>
          </a:stretch>
        </p:blipFill>
        <p:spPr bwMode="auto">
          <a:xfrm>
            <a:off x="762000" y="1676400"/>
            <a:ext cx="7610476" cy="3952875"/>
          </a:xfrm>
          <a:prstGeom prst="rect">
            <a:avLst/>
          </a:prstGeom>
          <a:noFill/>
        </p:spPr>
      </p:pic>
      <p:sp>
        <p:nvSpPr>
          <p:cNvPr id="2" name="Title 1"/>
          <p:cNvSpPr>
            <a:spLocks noGrp="1"/>
          </p:cNvSpPr>
          <p:nvPr>
            <p:ph type="title" idx="4294967295"/>
          </p:nvPr>
        </p:nvSpPr>
        <p:spPr>
          <a:xfrm>
            <a:off x="390163" y="-14594"/>
            <a:ext cx="8001000" cy="982540"/>
          </a:xfrm>
        </p:spPr>
        <p:txBody>
          <a:bodyPr>
            <a:noAutofit/>
          </a:bodyPr>
          <a:lstStyle/>
          <a:p>
            <a:r>
              <a:rPr lang="en-US" sz="4800" dirty="0" smtClean="0"/>
              <a:t>Describing What is funded</a:t>
            </a:r>
            <a:endParaRPr lang="en-US" sz="2800" dirty="0"/>
          </a:p>
        </p:txBody>
      </p:sp>
      <p:sp>
        <p:nvSpPr>
          <p:cNvPr id="4" name="TextBox 3"/>
          <p:cNvSpPr txBox="1"/>
          <p:nvPr/>
        </p:nvSpPr>
        <p:spPr>
          <a:xfrm>
            <a:off x="1143000" y="6172200"/>
            <a:ext cx="5943600" cy="369332"/>
          </a:xfrm>
          <a:prstGeom prst="rect">
            <a:avLst/>
          </a:prstGeom>
          <a:noFill/>
        </p:spPr>
        <p:txBody>
          <a:bodyPr wrap="square" rtlCol="0">
            <a:spAutoFit/>
          </a:bodyPr>
          <a:lstStyle/>
          <a:p>
            <a:r>
              <a:rPr lang="en-US" dirty="0" smtClean="0"/>
              <a:t>Source: Ian Foster, University of Chicago</a:t>
            </a:r>
            <a:endParaRPr lang="en-US" dirty="0"/>
          </a:p>
        </p:txBody>
      </p:sp>
      <p:pic>
        <p:nvPicPr>
          <p:cNvPr id="102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5128" y="5715208"/>
            <a:ext cx="2009553" cy="913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8255" y="5808126"/>
            <a:ext cx="1887874" cy="85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Group 11"/>
          <p:cNvGrpSpPr/>
          <p:nvPr/>
        </p:nvGrpSpPr>
        <p:grpSpPr>
          <a:xfrm>
            <a:off x="2288050" y="1459495"/>
            <a:ext cx="4184171" cy="4996178"/>
            <a:chOff x="2234151" y="533400"/>
            <a:chExt cx="4547649" cy="5791200"/>
          </a:xfrm>
        </p:grpSpPr>
        <p:pic>
          <p:nvPicPr>
            <p:cNvPr id="13" name="Picture 8" descr="Y:\infographic\employ.png"/>
            <p:cNvPicPr>
              <a:picLocks noChangeAspect="1" noChangeArrowheads="1"/>
            </p:cNvPicPr>
            <p:nvPr/>
          </p:nvPicPr>
          <p:blipFill>
            <a:blip r:embed="rId6"/>
            <a:srcRect/>
            <a:stretch>
              <a:fillRect/>
            </a:stretch>
          </p:blipFill>
          <p:spPr bwMode="auto">
            <a:xfrm>
              <a:off x="2767551" y="1981200"/>
              <a:ext cx="1352490" cy="1529451"/>
            </a:xfrm>
            <a:prstGeom prst="rect">
              <a:avLst/>
            </a:prstGeom>
            <a:noFill/>
          </p:spPr>
        </p:pic>
        <p:pic>
          <p:nvPicPr>
            <p:cNvPr id="14" name="Picture 2" descr="Y:\infographic\paysfor.png"/>
            <p:cNvPicPr>
              <a:picLocks noChangeAspect="1" noChangeArrowheads="1"/>
            </p:cNvPicPr>
            <p:nvPr/>
          </p:nvPicPr>
          <p:blipFill>
            <a:blip r:embed="rId7"/>
            <a:srcRect/>
            <a:stretch>
              <a:fillRect/>
            </a:stretch>
          </p:blipFill>
          <p:spPr bwMode="auto">
            <a:xfrm>
              <a:off x="4367751" y="2362200"/>
              <a:ext cx="614238" cy="2743200"/>
            </a:xfrm>
            <a:prstGeom prst="rect">
              <a:avLst/>
            </a:prstGeom>
            <a:noFill/>
          </p:spPr>
        </p:pic>
        <p:pic>
          <p:nvPicPr>
            <p:cNvPr id="15" name="Picture 3" descr="Y:\infographic\people.png"/>
            <p:cNvPicPr>
              <a:picLocks noChangeAspect="1" noChangeArrowheads="1"/>
            </p:cNvPicPr>
            <p:nvPr/>
          </p:nvPicPr>
          <p:blipFill>
            <a:blip r:embed="rId8">
              <a:duotone>
                <a:prstClr val="black"/>
                <a:schemeClr val="accent2">
                  <a:tint val="45000"/>
                  <a:satMod val="400000"/>
                </a:schemeClr>
              </a:duotone>
            </a:blip>
            <a:srcRect/>
            <a:stretch>
              <a:fillRect/>
            </a:stretch>
          </p:blipFill>
          <p:spPr bwMode="auto">
            <a:xfrm>
              <a:off x="3605751" y="533400"/>
              <a:ext cx="2009775" cy="1668492"/>
            </a:xfrm>
            <a:prstGeom prst="rect">
              <a:avLst/>
            </a:prstGeom>
            <a:noFill/>
          </p:spPr>
        </p:pic>
        <p:pic>
          <p:nvPicPr>
            <p:cNvPr id="16" name="Picture 4" descr="Y:\infographic\produceuse.png"/>
            <p:cNvPicPr>
              <a:picLocks noChangeAspect="1" noChangeArrowheads="1"/>
            </p:cNvPicPr>
            <p:nvPr/>
          </p:nvPicPr>
          <p:blipFill>
            <a:blip r:embed="rId9"/>
            <a:srcRect/>
            <a:stretch>
              <a:fillRect/>
            </a:stretch>
          </p:blipFill>
          <p:spPr bwMode="auto">
            <a:xfrm>
              <a:off x="4977351" y="1905000"/>
              <a:ext cx="1358811" cy="1529452"/>
            </a:xfrm>
            <a:prstGeom prst="rect">
              <a:avLst/>
            </a:prstGeom>
            <a:noFill/>
          </p:spPr>
        </p:pic>
        <p:pic>
          <p:nvPicPr>
            <p:cNvPr id="17" name="Picture 5" descr="Y:\infographic\products.png"/>
            <p:cNvPicPr>
              <a:picLocks noChangeAspect="1" noChangeArrowheads="1"/>
            </p:cNvPicPr>
            <p:nvPr/>
          </p:nvPicPr>
          <p:blipFill>
            <a:blip r:embed="rId10"/>
            <a:srcRect/>
            <a:stretch>
              <a:fillRect/>
            </a:stretch>
          </p:blipFill>
          <p:spPr bwMode="auto">
            <a:xfrm>
              <a:off x="5663151" y="3048000"/>
              <a:ext cx="1118649" cy="1276650"/>
            </a:xfrm>
            <a:prstGeom prst="rect">
              <a:avLst/>
            </a:prstGeom>
            <a:noFill/>
          </p:spPr>
        </p:pic>
        <p:pic>
          <p:nvPicPr>
            <p:cNvPr id="18" name="Picture 6" descr="Y:\infographic\supports.png"/>
            <p:cNvPicPr>
              <a:picLocks noChangeAspect="1" noChangeArrowheads="1"/>
            </p:cNvPicPr>
            <p:nvPr/>
          </p:nvPicPr>
          <p:blipFill>
            <a:blip r:embed="rId11"/>
            <a:srcRect/>
            <a:stretch>
              <a:fillRect/>
            </a:stretch>
          </p:blipFill>
          <p:spPr bwMode="auto">
            <a:xfrm>
              <a:off x="4977351" y="4038600"/>
              <a:ext cx="1440971" cy="1611612"/>
            </a:xfrm>
            <a:prstGeom prst="rect">
              <a:avLst/>
            </a:prstGeom>
            <a:noFill/>
          </p:spPr>
        </p:pic>
        <p:pic>
          <p:nvPicPr>
            <p:cNvPr id="19" name="Picture 7" descr="Y:\infographic\awardedto.png"/>
            <p:cNvPicPr>
              <a:picLocks noChangeAspect="1" noChangeArrowheads="1"/>
            </p:cNvPicPr>
            <p:nvPr/>
          </p:nvPicPr>
          <p:blipFill>
            <a:blip r:embed="rId12"/>
            <a:srcRect/>
            <a:stretch>
              <a:fillRect/>
            </a:stretch>
          </p:blipFill>
          <p:spPr bwMode="auto">
            <a:xfrm>
              <a:off x="2691351" y="3962400"/>
              <a:ext cx="1440971" cy="1611612"/>
            </a:xfrm>
            <a:prstGeom prst="rect">
              <a:avLst/>
            </a:prstGeom>
            <a:noFill/>
          </p:spPr>
        </p:pic>
        <p:pic>
          <p:nvPicPr>
            <p:cNvPr id="20" name="Picture 9" descr="Y:\infographic\funding.png"/>
            <p:cNvPicPr>
              <a:picLocks noChangeAspect="1" noChangeArrowheads="1"/>
            </p:cNvPicPr>
            <p:nvPr/>
          </p:nvPicPr>
          <p:blipFill>
            <a:blip r:embed="rId13"/>
            <a:srcRect/>
            <a:stretch>
              <a:fillRect/>
            </a:stretch>
          </p:blipFill>
          <p:spPr bwMode="auto">
            <a:xfrm>
              <a:off x="3986751" y="5250192"/>
              <a:ext cx="1150249" cy="1074408"/>
            </a:xfrm>
            <a:prstGeom prst="rect">
              <a:avLst/>
            </a:prstGeom>
            <a:noFill/>
          </p:spPr>
        </p:pic>
        <p:pic>
          <p:nvPicPr>
            <p:cNvPr id="21" name="Picture 10" descr="Y:\infographic\institutions.png"/>
            <p:cNvPicPr>
              <a:picLocks noChangeAspect="1" noChangeArrowheads="1"/>
            </p:cNvPicPr>
            <p:nvPr/>
          </p:nvPicPr>
          <p:blipFill>
            <a:blip r:embed="rId14"/>
            <a:srcRect/>
            <a:stretch>
              <a:fillRect/>
            </a:stretch>
          </p:blipFill>
          <p:spPr bwMode="auto">
            <a:xfrm>
              <a:off x="2234151" y="2895600"/>
              <a:ext cx="1264009" cy="1422010"/>
            </a:xfrm>
            <a:prstGeom prst="rect">
              <a:avLst/>
            </a:prstGeom>
            <a:noFill/>
          </p:spPr>
        </p:pic>
      </p:grpSp>
    </p:spTree>
    <p:extLst>
      <p:ext uri="{BB962C8B-B14F-4D97-AF65-F5344CB8AC3E}">
        <p14:creationId xmlns:p14="http://schemas.microsoft.com/office/powerpoint/2010/main" val="40620627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Autofit/>
          </a:bodyPr>
          <a:lstStyle/>
          <a:p>
            <a:r>
              <a:rPr lang="en-US" sz="2400" b="1" dirty="0" smtClean="0"/>
              <a:t>Different Text analytics paradigms</a:t>
            </a:r>
            <a:r>
              <a:rPr lang="en-US" sz="2400" dirty="0" smtClean="0"/>
              <a:t>:  Best is to use statistical machine learning augmented with lexicons and linguistics (</a:t>
            </a:r>
            <a:r>
              <a:rPr lang="en-US" sz="2400" dirty="0" err="1" smtClean="0"/>
              <a:t>Rayid</a:t>
            </a:r>
            <a:r>
              <a:rPr lang="en-US" sz="2400" dirty="0" smtClean="0"/>
              <a:t> </a:t>
            </a:r>
            <a:r>
              <a:rPr lang="en-US" sz="2400" dirty="0" err="1" smtClean="0"/>
              <a:t>Ghani</a:t>
            </a:r>
            <a:r>
              <a:rPr lang="en-US" sz="2400" dirty="0" smtClean="0"/>
              <a:t>)</a:t>
            </a:r>
            <a:endParaRPr lang="en-US" sz="2400" dirty="0"/>
          </a:p>
        </p:txBody>
      </p:sp>
      <p:graphicFrame>
        <p:nvGraphicFramePr>
          <p:cNvPr id="4" name="Table 3"/>
          <p:cNvGraphicFramePr>
            <a:graphicFrameLocks noGrp="1"/>
          </p:cNvGraphicFramePr>
          <p:nvPr/>
        </p:nvGraphicFramePr>
        <p:xfrm>
          <a:off x="76200" y="914400"/>
          <a:ext cx="8915400" cy="5547361"/>
        </p:xfrm>
        <a:graphic>
          <a:graphicData uri="http://schemas.openxmlformats.org/drawingml/2006/table">
            <a:tbl>
              <a:tblPr firstRow="1" bandRow="1">
                <a:tableStyleId>{5C22544A-7EE6-4342-B048-85BDC9FD1C3A}</a:tableStyleId>
              </a:tblPr>
              <a:tblGrid>
                <a:gridCol w="1814639"/>
                <a:gridCol w="2445818"/>
                <a:gridCol w="2426093"/>
                <a:gridCol w="2228850"/>
              </a:tblGrid>
              <a:tr h="1611560">
                <a:tc>
                  <a:txBody>
                    <a:bodyPr/>
                    <a:lstStyle/>
                    <a:p>
                      <a:endParaRPr lang="en-US" b="1" dirty="0"/>
                    </a:p>
                  </a:txBody>
                  <a:tcPr/>
                </a:tc>
                <a:tc>
                  <a:txBody>
                    <a:bodyPr/>
                    <a:lstStyle/>
                    <a:p>
                      <a:r>
                        <a:rPr lang="en-US" sz="2000" b="1" dirty="0" smtClean="0"/>
                        <a:t>Lexicon-based Rules</a:t>
                      </a:r>
                      <a:endParaRPr lang="en-US" sz="2000" b="1" dirty="0"/>
                    </a:p>
                  </a:txBody>
                  <a:tcPr/>
                </a:tc>
                <a:tc>
                  <a:txBody>
                    <a:bodyPr/>
                    <a:lstStyle/>
                    <a:p>
                      <a:r>
                        <a:rPr lang="en-US" sz="2000" b="1" dirty="0" smtClean="0"/>
                        <a:t>Linguistic</a:t>
                      </a:r>
                      <a:r>
                        <a:rPr lang="en-US" sz="2000" b="1" baseline="0" dirty="0" smtClean="0"/>
                        <a:t> Rules</a:t>
                      </a:r>
                      <a:endParaRPr lang="en-US" sz="2000" b="1" dirty="0"/>
                    </a:p>
                  </a:txBody>
                  <a:tcPr/>
                </a:tc>
                <a:tc>
                  <a:txBody>
                    <a:bodyPr/>
                    <a:lstStyle/>
                    <a:p>
                      <a:r>
                        <a:rPr lang="en-US" sz="2000" b="1" dirty="0" smtClean="0"/>
                        <a:t>Statistical</a:t>
                      </a:r>
                      <a:r>
                        <a:rPr lang="en-US" sz="2000" b="1" baseline="0" dirty="0" smtClean="0"/>
                        <a:t> Machine Learning</a:t>
                      </a:r>
                    </a:p>
                    <a:p>
                      <a:r>
                        <a:rPr lang="en-US" sz="2000" b="1" baseline="0" dirty="0" smtClean="0"/>
                        <a:t> </a:t>
                      </a:r>
                      <a:r>
                        <a:rPr lang="en-US" sz="1800" b="1" baseline="0" dirty="0" smtClean="0"/>
                        <a:t>(augmented with linguistics &amp; lexicons)</a:t>
                      </a:r>
                      <a:endParaRPr lang="en-US" sz="2000" b="1" dirty="0"/>
                    </a:p>
                  </a:txBody>
                  <a:tcPr/>
                </a:tc>
              </a:tr>
              <a:tr h="1309742">
                <a:tc>
                  <a:txBody>
                    <a:bodyPr/>
                    <a:lstStyle/>
                    <a:p>
                      <a:r>
                        <a:rPr lang="en-US" b="1" dirty="0" smtClean="0"/>
                        <a:t>Description</a:t>
                      </a:r>
                      <a:endParaRPr lang="en-US" b="1" dirty="0"/>
                    </a:p>
                  </a:txBody>
                  <a:tcPr>
                    <a:solidFill>
                      <a:schemeClr val="bg1">
                        <a:lumMod val="75000"/>
                      </a:schemeClr>
                    </a:solidFill>
                  </a:tcPr>
                </a:tc>
                <a:tc>
                  <a:txBody>
                    <a:bodyPr/>
                    <a:lstStyle/>
                    <a:p>
                      <a:r>
                        <a:rPr lang="en-US" sz="1400" b="0" dirty="0" smtClean="0"/>
                        <a:t>Rules</a:t>
                      </a:r>
                      <a:r>
                        <a:rPr lang="en-US" sz="1400" b="0" baseline="0" dirty="0" smtClean="0"/>
                        <a:t> based on lists of words</a:t>
                      </a:r>
                      <a:endParaRPr lang="en-US" sz="1400" b="0" dirty="0"/>
                    </a:p>
                  </a:txBody>
                  <a:tcPr>
                    <a:solidFill>
                      <a:schemeClr val="bg1">
                        <a:lumMod val="75000"/>
                      </a:schemeClr>
                    </a:solidFill>
                  </a:tcPr>
                </a:tc>
                <a:tc>
                  <a:txBody>
                    <a:bodyPr/>
                    <a:lstStyle/>
                    <a:p>
                      <a:r>
                        <a:rPr lang="en-US" sz="1400" b="0" dirty="0" smtClean="0"/>
                        <a:t>Rules</a:t>
                      </a:r>
                      <a:r>
                        <a:rPr lang="en-US" sz="1400" b="0" baseline="0" dirty="0" smtClean="0"/>
                        <a:t> using words and linguistic operators (parts of speech for example)</a:t>
                      </a:r>
                      <a:endParaRPr lang="en-US" sz="1400" b="0" dirty="0"/>
                    </a:p>
                  </a:txBody>
                  <a:tcPr>
                    <a:solidFill>
                      <a:schemeClr val="bg1">
                        <a:lumMod val="75000"/>
                      </a:schemeClr>
                    </a:solidFill>
                  </a:tcPr>
                </a:tc>
                <a:tc>
                  <a:txBody>
                    <a:bodyPr/>
                    <a:lstStyle/>
                    <a:p>
                      <a:r>
                        <a:rPr lang="en-US" sz="1400" b="0" dirty="0" smtClean="0"/>
                        <a:t>Statistical</a:t>
                      </a:r>
                      <a:r>
                        <a:rPr lang="en-US" sz="1400" b="0" baseline="0" dirty="0" smtClean="0"/>
                        <a:t> approaches that can be trained and learn over time. Can incorporate lexicons and linguistics as well</a:t>
                      </a:r>
                      <a:endParaRPr lang="en-US" sz="1400" b="0" dirty="0"/>
                    </a:p>
                  </a:txBody>
                  <a:tcPr>
                    <a:solidFill>
                      <a:schemeClr val="bg1">
                        <a:lumMod val="75000"/>
                      </a:schemeClr>
                    </a:solidFill>
                  </a:tcPr>
                </a:tc>
              </a:tr>
              <a:tr h="723805">
                <a:tc>
                  <a:txBody>
                    <a:bodyPr/>
                    <a:lstStyle/>
                    <a:p>
                      <a:r>
                        <a:rPr lang="en-US" b="1" dirty="0" smtClean="0"/>
                        <a:t>Ease</a:t>
                      </a:r>
                      <a:r>
                        <a:rPr lang="en-US" b="1" baseline="0" dirty="0" smtClean="0"/>
                        <a:t> of creation &amp; maintenance</a:t>
                      </a:r>
                      <a:endParaRPr lang="en-US" b="1" dirty="0"/>
                    </a:p>
                  </a:txBody>
                  <a:tcPr/>
                </a:tc>
                <a:tc>
                  <a:txBody>
                    <a:bodyPr/>
                    <a:lstStyle/>
                    <a:p>
                      <a:pPr>
                        <a:buFont typeface="Arial" pitchFamily="34" charset="0"/>
                        <a:buNone/>
                      </a:pPr>
                      <a:r>
                        <a:rPr lang="en-US" sz="1600" dirty="0" smtClean="0"/>
                        <a:t>Low</a:t>
                      </a:r>
                      <a:endParaRPr lang="en-US" sz="1600" dirty="0"/>
                    </a:p>
                  </a:txBody>
                  <a:tcPr>
                    <a:solidFill>
                      <a:schemeClr val="accent2">
                        <a:lumMod val="40000"/>
                        <a:lumOff val="60000"/>
                      </a:schemeClr>
                    </a:solidFill>
                  </a:tcPr>
                </a:tc>
                <a:tc>
                  <a:txBody>
                    <a:bodyPr/>
                    <a:lstStyle/>
                    <a:p>
                      <a:r>
                        <a:rPr lang="en-US" sz="1800" dirty="0" smtClean="0"/>
                        <a:t>Low</a:t>
                      </a:r>
                      <a:endParaRPr lang="en-US" dirty="0"/>
                    </a:p>
                  </a:txBody>
                  <a:tcPr>
                    <a:solidFill>
                      <a:schemeClr val="accent2">
                        <a:lumMod val="40000"/>
                        <a:lumOff val="60000"/>
                      </a:schemeClr>
                    </a:solidFill>
                  </a:tcPr>
                </a:tc>
                <a:tc>
                  <a:txBody>
                    <a:bodyPr/>
                    <a:lstStyle/>
                    <a:p>
                      <a:r>
                        <a:rPr lang="en-US" dirty="0" smtClean="0"/>
                        <a:t>High</a:t>
                      </a:r>
                      <a:endParaRPr lang="en-US" dirty="0"/>
                    </a:p>
                  </a:txBody>
                  <a:tcPr>
                    <a:solidFill>
                      <a:srgbClr val="92D050"/>
                    </a:solidFill>
                  </a:tcPr>
                </a:tc>
              </a:tr>
              <a:tr h="413603">
                <a:tc>
                  <a:txBody>
                    <a:bodyPr/>
                    <a:lstStyle/>
                    <a:p>
                      <a:r>
                        <a:rPr lang="en-US" b="1" dirty="0" smtClean="0"/>
                        <a:t>Accuracy</a:t>
                      </a:r>
                      <a:endParaRPr lang="en-US" b="1" dirty="0"/>
                    </a:p>
                  </a:txBody>
                  <a:tcPr/>
                </a:tc>
                <a:tc>
                  <a:txBody>
                    <a:bodyPr/>
                    <a:lstStyle/>
                    <a:p>
                      <a:pPr>
                        <a:buFont typeface="Arial" pitchFamily="34" charset="0"/>
                        <a:buNone/>
                      </a:pPr>
                      <a:r>
                        <a:rPr lang="en-US" sz="1600" dirty="0" smtClean="0"/>
                        <a:t>Low</a:t>
                      </a:r>
                      <a:endParaRPr lang="en-US" sz="1600" dirty="0"/>
                    </a:p>
                  </a:txBody>
                  <a:tcPr>
                    <a:solidFill>
                      <a:schemeClr val="accent2">
                        <a:lumMod val="40000"/>
                        <a:lumOff val="60000"/>
                      </a:schemeClr>
                    </a:solidFill>
                  </a:tcPr>
                </a:tc>
                <a:tc>
                  <a:txBody>
                    <a:bodyPr/>
                    <a:lstStyle/>
                    <a:p>
                      <a:r>
                        <a:rPr lang="en-US" dirty="0" smtClean="0"/>
                        <a:t>Medium</a:t>
                      </a:r>
                      <a:endParaRPr lang="en-US" dirty="0"/>
                    </a:p>
                  </a:txBody>
                  <a:tcPr>
                    <a:solidFill>
                      <a:srgbClr val="F4F49E"/>
                    </a:solidFill>
                  </a:tcPr>
                </a:tc>
                <a:tc>
                  <a:txBody>
                    <a:bodyPr/>
                    <a:lstStyle/>
                    <a:p>
                      <a:r>
                        <a:rPr lang="en-US" dirty="0" smtClean="0"/>
                        <a:t>High</a:t>
                      </a:r>
                      <a:endParaRPr lang="en-US" dirty="0"/>
                    </a:p>
                  </a:txBody>
                  <a:tcPr>
                    <a:solidFill>
                      <a:srgbClr val="92D050"/>
                    </a:solidFill>
                  </a:tcPr>
                </a:tc>
              </a:tr>
              <a:tr h="8337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Context Sensitiveness</a:t>
                      </a:r>
                    </a:p>
                  </a:txBody>
                  <a:tcPr/>
                </a:tc>
                <a:tc>
                  <a:txBody>
                    <a:bodyPr/>
                    <a:lstStyle/>
                    <a:p>
                      <a:pPr>
                        <a:buFont typeface="Arial" pitchFamily="34" charset="0"/>
                        <a:buNone/>
                      </a:pPr>
                      <a:r>
                        <a:rPr lang="en-US" sz="1600" dirty="0" smtClean="0"/>
                        <a:t>Low</a:t>
                      </a:r>
                      <a:endParaRPr lang="en-US" sz="1600" dirty="0"/>
                    </a:p>
                  </a:txBody>
                  <a:tcPr>
                    <a:solidFill>
                      <a:schemeClr val="accent2">
                        <a:lumMod val="40000"/>
                        <a:lumOff val="60000"/>
                      </a:schemeClr>
                    </a:solidFill>
                  </a:tcPr>
                </a:tc>
                <a:tc>
                  <a:txBody>
                    <a:bodyPr/>
                    <a:lstStyle/>
                    <a:p>
                      <a:r>
                        <a:rPr lang="en-US" dirty="0" smtClean="0"/>
                        <a:t>High</a:t>
                      </a:r>
                      <a:endParaRPr lang="en-US" dirty="0"/>
                    </a:p>
                  </a:txBody>
                  <a:tcPr>
                    <a:solidFill>
                      <a:srgbClr val="92D050"/>
                    </a:solidFill>
                  </a:tcPr>
                </a:tc>
                <a:tc>
                  <a:txBody>
                    <a:bodyPr/>
                    <a:lstStyle/>
                    <a:p>
                      <a:r>
                        <a:rPr lang="en-US" dirty="0" smtClean="0"/>
                        <a:t>High</a:t>
                      </a:r>
                      <a:endParaRPr lang="en-US" dirty="0"/>
                    </a:p>
                  </a:txBody>
                  <a:tcPr>
                    <a:solidFill>
                      <a:srgbClr val="92D050"/>
                    </a:solidFill>
                  </a:tcPr>
                </a:tc>
              </a:tr>
              <a:tr h="6548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Interpretability</a:t>
                      </a:r>
                    </a:p>
                  </a:txBody>
                  <a:tcPr/>
                </a:tc>
                <a:tc>
                  <a:txBody>
                    <a:bodyPr/>
                    <a:lstStyle/>
                    <a:p>
                      <a:pPr>
                        <a:buFont typeface="Arial" pitchFamily="34" charset="0"/>
                        <a:buNone/>
                      </a:pPr>
                      <a:r>
                        <a:rPr lang="en-US" sz="1600" dirty="0" smtClean="0"/>
                        <a:t>High</a:t>
                      </a:r>
                    </a:p>
                    <a:p>
                      <a:pPr>
                        <a:buFont typeface="Arial" pitchFamily="34" charset="0"/>
                        <a:buNone/>
                      </a:pPr>
                      <a:r>
                        <a:rPr lang="en-US" sz="1600" baseline="0" dirty="0" smtClean="0"/>
                        <a:t>(unless the rules get large)</a:t>
                      </a:r>
                      <a:endParaRPr lang="en-US" sz="1600" dirty="0"/>
                    </a:p>
                  </a:txBody>
                  <a:tcPr>
                    <a:solidFill>
                      <a:srgbClr val="92D050"/>
                    </a:solidFill>
                  </a:tcPr>
                </a:tc>
                <a:tc>
                  <a:txBody>
                    <a:bodyPr/>
                    <a:lstStyle/>
                    <a:p>
                      <a:r>
                        <a:rPr lang="en-US" dirty="0" smtClean="0"/>
                        <a:t>Medium</a:t>
                      </a:r>
                      <a:endParaRPr lang="en-US" dirty="0"/>
                    </a:p>
                  </a:txBody>
                  <a:tcPr>
                    <a:solidFill>
                      <a:srgbClr val="F4F49E"/>
                    </a:solidFill>
                  </a:tcPr>
                </a:tc>
                <a:tc>
                  <a:txBody>
                    <a:bodyPr/>
                    <a:lstStyle/>
                    <a:p>
                      <a:r>
                        <a:rPr lang="en-US" dirty="0" smtClean="0"/>
                        <a:t>Medium</a:t>
                      </a:r>
                      <a:endParaRPr lang="en-US" dirty="0"/>
                    </a:p>
                  </a:txBody>
                  <a:tcPr>
                    <a:solidFill>
                      <a:srgbClr val="F4F49E"/>
                    </a:solidFill>
                  </a:tcPr>
                </a:tc>
              </a:tr>
            </a:tbl>
          </a:graphicData>
        </a:graphic>
      </p:graphicFrame>
      <p:sp>
        <p:nvSpPr>
          <p:cNvPr id="5" name="Rectangle 4"/>
          <p:cNvSpPr/>
          <p:nvPr/>
        </p:nvSpPr>
        <p:spPr>
          <a:xfrm>
            <a:off x="6781800" y="914400"/>
            <a:ext cx="2209800" cy="5562600"/>
          </a:xfrm>
          <a:prstGeom prst="rect">
            <a:avLst/>
          </a:prstGeom>
          <a:solidFill>
            <a:srgbClr val="4F81BD">
              <a:alpha val="1961"/>
            </a:srgbClr>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000" b="1" dirty="0">
              <a:solidFill>
                <a:schemeClr val="accent6">
                  <a:lumMod val="75000"/>
                </a:schemeClr>
              </a:solidFill>
            </a:endParaRPr>
          </a:p>
        </p:txBody>
      </p:sp>
      <p:sp>
        <p:nvSpPr>
          <p:cNvPr id="6" name="Rectangle 5"/>
          <p:cNvSpPr/>
          <p:nvPr/>
        </p:nvSpPr>
        <p:spPr>
          <a:xfrm>
            <a:off x="1905000" y="990600"/>
            <a:ext cx="23622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Do it by hand</a:t>
            </a:r>
            <a:endParaRPr lang="en-US" sz="2800" b="1" dirty="0"/>
          </a:p>
        </p:txBody>
      </p:sp>
      <p:sp>
        <p:nvSpPr>
          <p:cNvPr id="7" name="Rectangle 6"/>
          <p:cNvSpPr/>
          <p:nvPr/>
        </p:nvSpPr>
        <p:spPr>
          <a:xfrm>
            <a:off x="4343400" y="990600"/>
            <a:ext cx="23622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Hire linguists</a:t>
            </a:r>
            <a:endParaRPr lang="en-US" sz="2800" b="1" dirty="0"/>
          </a:p>
        </p:txBody>
      </p:sp>
      <p:sp>
        <p:nvSpPr>
          <p:cNvPr id="8" name="Rectangle 7"/>
          <p:cNvSpPr/>
          <p:nvPr/>
        </p:nvSpPr>
        <p:spPr>
          <a:xfrm>
            <a:off x="6781800" y="990600"/>
            <a:ext cx="2133600" cy="1447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Do it the right way</a:t>
            </a:r>
            <a:endParaRPr lang="en-US" sz="2800" b="1" dirty="0"/>
          </a:p>
        </p:txBody>
      </p:sp>
    </p:spTree>
    <p:extLst>
      <p:ext uri="{BB962C8B-B14F-4D97-AF65-F5344CB8AC3E}">
        <p14:creationId xmlns:p14="http://schemas.microsoft.com/office/powerpoint/2010/main" val="5049624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4" descr="Y:\infographic\map.jpg"/>
          <p:cNvPicPr>
            <a:picLocks noChangeAspect="1" noChangeArrowheads="1"/>
          </p:cNvPicPr>
          <p:nvPr/>
        </p:nvPicPr>
        <p:blipFill>
          <a:blip r:embed="rId3"/>
          <a:srcRect/>
          <a:stretch>
            <a:fillRect/>
          </a:stretch>
        </p:blipFill>
        <p:spPr bwMode="auto">
          <a:xfrm>
            <a:off x="762000" y="1676400"/>
            <a:ext cx="7610476" cy="3952875"/>
          </a:xfrm>
          <a:prstGeom prst="rect">
            <a:avLst/>
          </a:prstGeom>
          <a:noFill/>
        </p:spPr>
      </p:pic>
      <p:sp>
        <p:nvSpPr>
          <p:cNvPr id="2" name="Title 1"/>
          <p:cNvSpPr>
            <a:spLocks noGrp="1"/>
          </p:cNvSpPr>
          <p:nvPr>
            <p:ph type="title" idx="4294967295"/>
          </p:nvPr>
        </p:nvSpPr>
        <p:spPr>
          <a:xfrm>
            <a:off x="390163" y="-14594"/>
            <a:ext cx="8001000" cy="982540"/>
          </a:xfrm>
        </p:spPr>
        <p:txBody>
          <a:bodyPr>
            <a:noAutofit/>
          </a:bodyPr>
          <a:lstStyle/>
          <a:p>
            <a:r>
              <a:rPr lang="en-US" sz="4800" dirty="0" smtClean="0"/>
              <a:t>Describing WHO is funded</a:t>
            </a:r>
            <a:endParaRPr lang="en-US" sz="2800" dirty="0"/>
          </a:p>
        </p:txBody>
      </p:sp>
      <p:sp>
        <p:nvSpPr>
          <p:cNvPr id="4" name="TextBox 3"/>
          <p:cNvSpPr txBox="1"/>
          <p:nvPr/>
        </p:nvSpPr>
        <p:spPr>
          <a:xfrm>
            <a:off x="1143000" y="6172200"/>
            <a:ext cx="5943600" cy="369332"/>
          </a:xfrm>
          <a:prstGeom prst="rect">
            <a:avLst/>
          </a:prstGeom>
          <a:noFill/>
        </p:spPr>
        <p:txBody>
          <a:bodyPr wrap="square" rtlCol="0">
            <a:spAutoFit/>
          </a:bodyPr>
          <a:lstStyle/>
          <a:p>
            <a:r>
              <a:rPr lang="en-US" dirty="0" smtClean="0"/>
              <a:t>Source: Ian Foster, University of Chicago</a:t>
            </a:r>
            <a:endParaRPr lang="en-US" dirty="0"/>
          </a:p>
        </p:txBody>
      </p:sp>
      <p:grpSp>
        <p:nvGrpSpPr>
          <p:cNvPr id="12" name="Group 11"/>
          <p:cNvGrpSpPr/>
          <p:nvPr/>
        </p:nvGrpSpPr>
        <p:grpSpPr>
          <a:xfrm>
            <a:off x="2288050" y="1459495"/>
            <a:ext cx="4184171" cy="4996178"/>
            <a:chOff x="2234151" y="533400"/>
            <a:chExt cx="4547649" cy="5791200"/>
          </a:xfrm>
        </p:grpSpPr>
        <p:pic>
          <p:nvPicPr>
            <p:cNvPr id="13" name="Picture 8" descr="Y:\infographic\employ.png"/>
            <p:cNvPicPr>
              <a:picLocks noChangeAspect="1" noChangeArrowheads="1"/>
            </p:cNvPicPr>
            <p:nvPr/>
          </p:nvPicPr>
          <p:blipFill>
            <a:blip r:embed="rId4"/>
            <a:srcRect/>
            <a:stretch>
              <a:fillRect/>
            </a:stretch>
          </p:blipFill>
          <p:spPr bwMode="auto">
            <a:xfrm>
              <a:off x="2767551" y="1981200"/>
              <a:ext cx="1352490" cy="1529451"/>
            </a:xfrm>
            <a:prstGeom prst="rect">
              <a:avLst/>
            </a:prstGeom>
            <a:noFill/>
          </p:spPr>
        </p:pic>
        <p:pic>
          <p:nvPicPr>
            <p:cNvPr id="14" name="Picture 2" descr="Y:\infographic\paysfor.png"/>
            <p:cNvPicPr>
              <a:picLocks noChangeAspect="1" noChangeArrowheads="1"/>
            </p:cNvPicPr>
            <p:nvPr/>
          </p:nvPicPr>
          <p:blipFill>
            <a:blip r:embed="rId5"/>
            <a:srcRect/>
            <a:stretch>
              <a:fillRect/>
            </a:stretch>
          </p:blipFill>
          <p:spPr bwMode="auto">
            <a:xfrm>
              <a:off x="4367751" y="2362200"/>
              <a:ext cx="614238" cy="2743200"/>
            </a:xfrm>
            <a:prstGeom prst="rect">
              <a:avLst/>
            </a:prstGeom>
            <a:noFill/>
          </p:spPr>
        </p:pic>
        <p:pic>
          <p:nvPicPr>
            <p:cNvPr id="15" name="Picture 3" descr="Y:\infographic\people.png"/>
            <p:cNvPicPr>
              <a:picLocks noChangeAspect="1" noChangeArrowheads="1"/>
            </p:cNvPicPr>
            <p:nvPr/>
          </p:nvPicPr>
          <p:blipFill>
            <a:blip r:embed="rId6">
              <a:duotone>
                <a:prstClr val="black"/>
                <a:schemeClr val="accent2">
                  <a:tint val="45000"/>
                  <a:satMod val="400000"/>
                </a:schemeClr>
              </a:duotone>
            </a:blip>
            <a:srcRect/>
            <a:stretch>
              <a:fillRect/>
            </a:stretch>
          </p:blipFill>
          <p:spPr bwMode="auto">
            <a:xfrm>
              <a:off x="3605751" y="533400"/>
              <a:ext cx="2009775" cy="1668492"/>
            </a:xfrm>
            <a:prstGeom prst="rect">
              <a:avLst/>
            </a:prstGeom>
            <a:noFill/>
          </p:spPr>
        </p:pic>
        <p:pic>
          <p:nvPicPr>
            <p:cNvPr id="16" name="Picture 4" descr="Y:\infographic\produceuse.png"/>
            <p:cNvPicPr>
              <a:picLocks noChangeAspect="1" noChangeArrowheads="1"/>
            </p:cNvPicPr>
            <p:nvPr/>
          </p:nvPicPr>
          <p:blipFill>
            <a:blip r:embed="rId7"/>
            <a:srcRect/>
            <a:stretch>
              <a:fillRect/>
            </a:stretch>
          </p:blipFill>
          <p:spPr bwMode="auto">
            <a:xfrm>
              <a:off x="4977351" y="1905000"/>
              <a:ext cx="1358811" cy="1529452"/>
            </a:xfrm>
            <a:prstGeom prst="rect">
              <a:avLst/>
            </a:prstGeom>
            <a:noFill/>
          </p:spPr>
        </p:pic>
        <p:pic>
          <p:nvPicPr>
            <p:cNvPr id="17" name="Picture 5" descr="Y:\infographic\products.png"/>
            <p:cNvPicPr>
              <a:picLocks noChangeAspect="1" noChangeArrowheads="1"/>
            </p:cNvPicPr>
            <p:nvPr/>
          </p:nvPicPr>
          <p:blipFill>
            <a:blip r:embed="rId8"/>
            <a:srcRect/>
            <a:stretch>
              <a:fillRect/>
            </a:stretch>
          </p:blipFill>
          <p:spPr bwMode="auto">
            <a:xfrm>
              <a:off x="5663151" y="3048000"/>
              <a:ext cx="1118649" cy="1276650"/>
            </a:xfrm>
            <a:prstGeom prst="rect">
              <a:avLst/>
            </a:prstGeom>
            <a:noFill/>
          </p:spPr>
        </p:pic>
        <p:pic>
          <p:nvPicPr>
            <p:cNvPr id="18" name="Picture 6" descr="Y:\infographic\supports.png"/>
            <p:cNvPicPr>
              <a:picLocks noChangeAspect="1" noChangeArrowheads="1"/>
            </p:cNvPicPr>
            <p:nvPr/>
          </p:nvPicPr>
          <p:blipFill>
            <a:blip r:embed="rId9"/>
            <a:srcRect/>
            <a:stretch>
              <a:fillRect/>
            </a:stretch>
          </p:blipFill>
          <p:spPr bwMode="auto">
            <a:xfrm>
              <a:off x="4977351" y="4038600"/>
              <a:ext cx="1440971" cy="1611612"/>
            </a:xfrm>
            <a:prstGeom prst="rect">
              <a:avLst/>
            </a:prstGeom>
            <a:noFill/>
          </p:spPr>
        </p:pic>
        <p:pic>
          <p:nvPicPr>
            <p:cNvPr id="19" name="Picture 7" descr="Y:\infographic\awardedto.png"/>
            <p:cNvPicPr>
              <a:picLocks noChangeAspect="1" noChangeArrowheads="1"/>
            </p:cNvPicPr>
            <p:nvPr/>
          </p:nvPicPr>
          <p:blipFill>
            <a:blip r:embed="rId10"/>
            <a:srcRect/>
            <a:stretch>
              <a:fillRect/>
            </a:stretch>
          </p:blipFill>
          <p:spPr bwMode="auto">
            <a:xfrm>
              <a:off x="2691351" y="3962400"/>
              <a:ext cx="1440971" cy="1611612"/>
            </a:xfrm>
            <a:prstGeom prst="rect">
              <a:avLst/>
            </a:prstGeom>
            <a:noFill/>
          </p:spPr>
        </p:pic>
        <p:pic>
          <p:nvPicPr>
            <p:cNvPr id="20" name="Picture 9" descr="Y:\infographic\funding.png"/>
            <p:cNvPicPr>
              <a:picLocks noChangeAspect="1" noChangeArrowheads="1"/>
            </p:cNvPicPr>
            <p:nvPr/>
          </p:nvPicPr>
          <p:blipFill>
            <a:blip r:embed="rId11"/>
            <a:srcRect/>
            <a:stretch>
              <a:fillRect/>
            </a:stretch>
          </p:blipFill>
          <p:spPr bwMode="auto">
            <a:xfrm>
              <a:off x="3986751" y="5250192"/>
              <a:ext cx="1150249" cy="1074408"/>
            </a:xfrm>
            <a:prstGeom prst="rect">
              <a:avLst/>
            </a:prstGeom>
            <a:noFill/>
          </p:spPr>
        </p:pic>
        <p:pic>
          <p:nvPicPr>
            <p:cNvPr id="21" name="Picture 10" descr="Y:\infographic\institutions.png"/>
            <p:cNvPicPr>
              <a:picLocks noChangeAspect="1" noChangeArrowheads="1"/>
            </p:cNvPicPr>
            <p:nvPr/>
          </p:nvPicPr>
          <p:blipFill>
            <a:blip r:embed="rId12"/>
            <a:srcRect/>
            <a:stretch>
              <a:fillRect/>
            </a:stretch>
          </p:blipFill>
          <p:spPr bwMode="auto">
            <a:xfrm>
              <a:off x="2234151" y="2895600"/>
              <a:ext cx="1264009" cy="1422010"/>
            </a:xfrm>
            <a:prstGeom prst="rect">
              <a:avLst/>
            </a:prstGeom>
            <a:noFill/>
          </p:spPr>
        </p:pic>
      </p:grpSp>
      <p:pic>
        <p:nvPicPr>
          <p:cNvPr id="3" name="Picture 2"/>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1882015" y="967946"/>
            <a:ext cx="2685223" cy="2018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620627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Freeform 121"/>
          <p:cNvSpPr>
            <a:spLocks/>
          </p:cNvSpPr>
          <p:nvPr/>
        </p:nvSpPr>
        <p:spPr bwMode="auto">
          <a:xfrm flipH="1">
            <a:off x="-4763" y="-19050"/>
            <a:ext cx="6386513" cy="6864350"/>
          </a:xfrm>
          <a:custGeom>
            <a:avLst/>
            <a:gdLst>
              <a:gd name="T0" fmla="*/ 0 w 1738"/>
              <a:gd name="T1" fmla="*/ 0 h 4139"/>
              <a:gd name="T2" fmla="*/ 0 w 1738"/>
              <a:gd name="T3" fmla="*/ 4139 h 4139"/>
              <a:gd name="T4" fmla="*/ 1621 w 1738"/>
              <a:gd name="T5" fmla="*/ 4139 h 4139"/>
              <a:gd name="T6" fmla="*/ 1738 w 1738"/>
              <a:gd name="T7" fmla="*/ 3993 h 4139"/>
              <a:gd name="T8" fmla="*/ 1738 w 1738"/>
              <a:gd name="T9" fmla="*/ 146 h 4139"/>
              <a:gd name="T10" fmla="*/ 1601 w 1738"/>
              <a:gd name="T11" fmla="*/ 0 h 4139"/>
              <a:gd name="T12" fmla="*/ 0 w 1738"/>
              <a:gd name="T13" fmla="*/ 0 h 4139"/>
              <a:gd name="T14" fmla="*/ 0 60000 65536"/>
              <a:gd name="T15" fmla="*/ 0 60000 65536"/>
              <a:gd name="T16" fmla="*/ 0 60000 65536"/>
              <a:gd name="T17" fmla="*/ 0 60000 65536"/>
              <a:gd name="T18" fmla="*/ 0 60000 65536"/>
              <a:gd name="T19" fmla="*/ 0 60000 65536"/>
              <a:gd name="T20" fmla="*/ 0 60000 65536"/>
              <a:gd name="T21" fmla="*/ 0 w 1738"/>
              <a:gd name="T22" fmla="*/ 0 h 4139"/>
              <a:gd name="T23" fmla="*/ 1738 w 1738"/>
              <a:gd name="T24" fmla="*/ 4139 h 4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38" h="4139">
                <a:moveTo>
                  <a:pt x="0" y="0"/>
                </a:moveTo>
                <a:lnTo>
                  <a:pt x="0" y="4139"/>
                </a:lnTo>
                <a:lnTo>
                  <a:pt x="1621" y="4139"/>
                </a:lnTo>
                <a:lnTo>
                  <a:pt x="1738" y="3993"/>
                </a:lnTo>
                <a:lnTo>
                  <a:pt x="1738" y="146"/>
                </a:lnTo>
                <a:lnTo>
                  <a:pt x="1601" y="0"/>
                </a:lnTo>
                <a:lnTo>
                  <a:pt x="0" y="0"/>
                </a:lnTo>
                <a:close/>
              </a:path>
            </a:pathLst>
          </a:custGeom>
          <a:gradFill rotWithShape="1">
            <a:gsLst>
              <a:gs pos="0">
                <a:srgbClr val="CCFFCC">
                  <a:alpha val="59000"/>
                </a:srgbClr>
              </a:gs>
              <a:gs pos="100000">
                <a:schemeClr val="bg1">
                  <a:alpha val="0"/>
                </a:schemeClr>
              </a:gs>
            </a:gsLst>
            <a:lin ang="0" scaled="1"/>
          </a:gradFill>
          <a:ln w="9525">
            <a:noFill/>
            <a:round/>
            <a:headEnd/>
            <a:tailEnd/>
          </a:ln>
        </p:spPr>
        <p:txBody>
          <a:bodyPr/>
          <a:lstStyle/>
          <a:p>
            <a:endParaRPr lang="en-US"/>
          </a:p>
        </p:txBody>
      </p:sp>
      <p:sp>
        <p:nvSpPr>
          <p:cNvPr id="29698" name="Freeform 120"/>
          <p:cNvSpPr>
            <a:spLocks/>
          </p:cNvSpPr>
          <p:nvPr/>
        </p:nvSpPr>
        <p:spPr bwMode="auto">
          <a:xfrm>
            <a:off x="6384925" y="-14288"/>
            <a:ext cx="2759075" cy="6864351"/>
          </a:xfrm>
          <a:custGeom>
            <a:avLst/>
            <a:gdLst>
              <a:gd name="T0" fmla="*/ 0 w 1738"/>
              <a:gd name="T1" fmla="*/ 0 h 4139"/>
              <a:gd name="T2" fmla="*/ 0 w 1738"/>
              <a:gd name="T3" fmla="*/ 4139 h 4139"/>
              <a:gd name="T4" fmla="*/ 1621 w 1738"/>
              <a:gd name="T5" fmla="*/ 4139 h 4139"/>
              <a:gd name="T6" fmla="*/ 1738 w 1738"/>
              <a:gd name="T7" fmla="*/ 3993 h 4139"/>
              <a:gd name="T8" fmla="*/ 1738 w 1738"/>
              <a:gd name="T9" fmla="*/ 146 h 4139"/>
              <a:gd name="T10" fmla="*/ 1601 w 1738"/>
              <a:gd name="T11" fmla="*/ 0 h 4139"/>
              <a:gd name="T12" fmla="*/ 0 w 1738"/>
              <a:gd name="T13" fmla="*/ 0 h 4139"/>
              <a:gd name="T14" fmla="*/ 0 60000 65536"/>
              <a:gd name="T15" fmla="*/ 0 60000 65536"/>
              <a:gd name="T16" fmla="*/ 0 60000 65536"/>
              <a:gd name="T17" fmla="*/ 0 60000 65536"/>
              <a:gd name="T18" fmla="*/ 0 60000 65536"/>
              <a:gd name="T19" fmla="*/ 0 60000 65536"/>
              <a:gd name="T20" fmla="*/ 0 60000 65536"/>
              <a:gd name="T21" fmla="*/ 0 w 1738"/>
              <a:gd name="T22" fmla="*/ 0 h 4139"/>
              <a:gd name="T23" fmla="*/ 1738 w 1738"/>
              <a:gd name="T24" fmla="*/ 4139 h 41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38" h="4139">
                <a:moveTo>
                  <a:pt x="0" y="0"/>
                </a:moveTo>
                <a:lnTo>
                  <a:pt x="0" y="4139"/>
                </a:lnTo>
                <a:lnTo>
                  <a:pt x="1621" y="4139"/>
                </a:lnTo>
                <a:lnTo>
                  <a:pt x="1738" y="3993"/>
                </a:lnTo>
                <a:lnTo>
                  <a:pt x="1738" y="146"/>
                </a:lnTo>
                <a:lnTo>
                  <a:pt x="1601" y="0"/>
                </a:lnTo>
                <a:lnTo>
                  <a:pt x="0" y="0"/>
                </a:lnTo>
                <a:close/>
              </a:path>
            </a:pathLst>
          </a:custGeom>
          <a:gradFill rotWithShape="1">
            <a:gsLst>
              <a:gs pos="0">
                <a:srgbClr val="99CCFF">
                  <a:alpha val="62000"/>
                </a:srgbClr>
              </a:gs>
              <a:gs pos="100000">
                <a:schemeClr val="bg1">
                  <a:alpha val="0"/>
                </a:schemeClr>
              </a:gs>
            </a:gsLst>
            <a:lin ang="0" scaled="1"/>
          </a:gradFill>
          <a:ln w="9525">
            <a:noFill/>
            <a:round/>
            <a:headEnd/>
            <a:tailEnd/>
          </a:ln>
        </p:spPr>
        <p:txBody>
          <a:bodyPr/>
          <a:lstStyle/>
          <a:p>
            <a:endParaRPr lang="en-US"/>
          </a:p>
        </p:txBody>
      </p:sp>
      <p:sp>
        <p:nvSpPr>
          <p:cNvPr id="29699" name="Line 97"/>
          <p:cNvSpPr>
            <a:spLocks noChangeShapeType="1"/>
          </p:cNvSpPr>
          <p:nvPr/>
        </p:nvSpPr>
        <p:spPr bwMode="auto">
          <a:xfrm>
            <a:off x="6381750" y="-1588"/>
            <a:ext cx="0" cy="6858001"/>
          </a:xfrm>
          <a:prstGeom prst="line">
            <a:avLst/>
          </a:prstGeom>
          <a:noFill/>
          <a:ln w="38100">
            <a:solidFill>
              <a:schemeClr val="accent2"/>
            </a:solidFill>
            <a:prstDash val="dash"/>
            <a:round/>
            <a:headEnd/>
            <a:tailEnd/>
          </a:ln>
        </p:spPr>
        <p:txBody>
          <a:bodyPr lIns="61539" tIns="30770" rIns="61539" bIns="30770"/>
          <a:lstStyle/>
          <a:p>
            <a:endParaRPr lang="en-US"/>
          </a:p>
        </p:txBody>
      </p:sp>
      <p:sp>
        <p:nvSpPr>
          <p:cNvPr id="16458" name="Text Box 103"/>
          <p:cNvSpPr txBox="1">
            <a:spLocks noChangeArrowheads="1"/>
          </p:cNvSpPr>
          <p:nvPr/>
        </p:nvSpPr>
        <p:spPr bwMode="auto">
          <a:xfrm>
            <a:off x="4995863" y="284163"/>
            <a:ext cx="1108075" cy="304800"/>
          </a:xfrm>
          <a:prstGeom prst="rect">
            <a:avLst/>
          </a:prstGeom>
          <a:noFill/>
          <a:ln w="9525">
            <a:noFill/>
            <a:miter lim="800000"/>
            <a:headEnd/>
            <a:tailEnd/>
          </a:ln>
        </p:spPr>
        <p:txBody>
          <a:bodyPr wrap="none" lIns="61539" tIns="30770" rIns="61539" bIns="30770">
            <a:spAutoFit/>
          </a:bodyPr>
          <a:lstStyle/>
          <a:p>
            <a:r>
              <a:rPr lang="en-US" sz="1600" baseline="0">
                <a:solidFill>
                  <a:srgbClr val="008000"/>
                </a:solidFill>
              </a:rPr>
              <a:t>Institution</a:t>
            </a:r>
          </a:p>
        </p:txBody>
      </p:sp>
      <p:sp>
        <p:nvSpPr>
          <p:cNvPr id="16459" name="Text Box 104"/>
          <p:cNvSpPr txBox="1">
            <a:spLocks noChangeArrowheads="1"/>
          </p:cNvSpPr>
          <p:nvPr/>
        </p:nvSpPr>
        <p:spPr bwMode="auto">
          <a:xfrm>
            <a:off x="6856413" y="306388"/>
            <a:ext cx="674687" cy="304800"/>
          </a:xfrm>
          <a:prstGeom prst="rect">
            <a:avLst/>
          </a:prstGeom>
          <a:noFill/>
          <a:ln w="9525">
            <a:noFill/>
            <a:miter lim="800000"/>
            <a:headEnd/>
            <a:tailEnd/>
          </a:ln>
        </p:spPr>
        <p:txBody>
          <a:bodyPr wrap="none" lIns="61539" tIns="30770" rIns="61539" bIns="30770">
            <a:spAutoFit/>
          </a:bodyPr>
          <a:lstStyle/>
          <a:p>
            <a:r>
              <a:rPr lang="en-US" sz="1600" baseline="0">
                <a:solidFill>
                  <a:srgbClr val="008000"/>
                </a:solidFill>
              </a:rPr>
              <a:t>STAR</a:t>
            </a:r>
          </a:p>
        </p:txBody>
      </p:sp>
      <p:sp>
        <p:nvSpPr>
          <p:cNvPr id="16466" name="Rectangle 113"/>
          <p:cNvSpPr>
            <a:spLocks noChangeArrowheads="1"/>
          </p:cNvSpPr>
          <p:nvPr/>
        </p:nvSpPr>
        <p:spPr bwMode="auto">
          <a:xfrm>
            <a:off x="163513" y="173038"/>
            <a:ext cx="1428750" cy="971550"/>
          </a:xfrm>
          <a:prstGeom prst="rect">
            <a:avLst/>
          </a:prstGeom>
          <a:gradFill rotWithShape="1">
            <a:gsLst>
              <a:gs pos="0">
                <a:srgbClr val="FFCC00"/>
              </a:gs>
              <a:gs pos="50000">
                <a:srgbClr val="FFFFFF"/>
              </a:gs>
              <a:gs pos="100000">
                <a:srgbClr val="FFCC00"/>
              </a:gs>
            </a:gsLst>
            <a:lin ang="0" scaled="1"/>
          </a:gradFill>
          <a:ln w="19050">
            <a:solidFill>
              <a:schemeClr val="tx1"/>
            </a:solidFill>
            <a:miter lim="800000"/>
            <a:headEnd/>
            <a:tailEnd/>
          </a:ln>
        </p:spPr>
        <p:txBody>
          <a:bodyPr wrap="none" lIns="61539" tIns="30770" rIns="61539" bIns="30770" anchor="ctr"/>
          <a:lstStyle/>
          <a:p>
            <a:pPr algn="ctr"/>
            <a:r>
              <a:rPr lang="en-US" sz="1600" baseline="0"/>
              <a:t>STAR</a:t>
            </a:r>
          </a:p>
          <a:p>
            <a:pPr algn="ctr"/>
            <a:r>
              <a:rPr lang="en-US" sz="1600" baseline="0"/>
              <a:t>Pilot</a:t>
            </a:r>
          </a:p>
          <a:p>
            <a:pPr algn="ctr"/>
            <a:r>
              <a:rPr lang="en-US" sz="1600" baseline="0"/>
              <a:t>Project</a:t>
            </a:r>
          </a:p>
        </p:txBody>
      </p:sp>
      <p:grpSp>
        <p:nvGrpSpPr>
          <p:cNvPr id="16515" name="Group 131"/>
          <p:cNvGrpSpPr>
            <a:grpSpLocks/>
          </p:cNvGrpSpPr>
          <p:nvPr/>
        </p:nvGrpSpPr>
        <p:grpSpPr bwMode="auto">
          <a:xfrm>
            <a:off x="6619875" y="855663"/>
            <a:ext cx="1190625" cy="5257800"/>
            <a:chOff x="4170" y="539"/>
            <a:chExt cx="750" cy="3312"/>
          </a:xfrm>
        </p:grpSpPr>
        <p:sp>
          <p:nvSpPr>
            <p:cNvPr id="16441" name="Rectangle 85"/>
            <p:cNvSpPr>
              <a:spLocks noChangeArrowheads="1"/>
            </p:cNvSpPr>
            <p:nvPr/>
          </p:nvSpPr>
          <p:spPr bwMode="auto">
            <a:xfrm>
              <a:off x="4170" y="539"/>
              <a:ext cx="750" cy="3312"/>
            </a:xfrm>
            <a:prstGeom prst="rect">
              <a:avLst/>
            </a:prstGeom>
            <a:gradFill rotWithShape="1">
              <a:gsLst>
                <a:gs pos="0">
                  <a:srgbClr val="FFE0C1"/>
                </a:gs>
                <a:gs pos="50000">
                  <a:srgbClr val="FFFFFF"/>
                </a:gs>
                <a:gs pos="100000">
                  <a:srgbClr val="FFE0C1"/>
                </a:gs>
              </a:gsLst>
              <a:lin ang="5400000" scaled="1"/>
            </a:gradFill>
            <a:ln w="28575">
              <a:solidFill>
                <a:schemeClr val="tx1"/>
              </a:solidFill>
              <a:miter lim="800000"/>
              <a:headEnd/>
              <a:tailEnd/>
            </a:ln>
            <a:effectLst>
              <a:outerShdw dist="53882" dir="2700000" algn="ctr" rotWithShape="0">
                <a:srgbClr val="B2B2B2"/>
              </a:outerShdw>
            </a:effectLst>
          </p:spPr>
          <p:txBody>
            <a:bodyPr wrap="none" lIns="61539" tIns="30770" rIns="61539" bIns="30770" anchor="ctr"/>
            <a:lstStyle/>
            <a:p>
              <a:pPr>
                <a:defRPr/>
              </a:pPr>
              <a:endParaRPr lang="en-US" baseline="0"/>
            </a:p>
          </p:txBody>
        </p:sp>
        <p:sp>
          <p:nvSpPr>
            <p:cNvPr id="29772" name="Line 92"/>
            <p:cNvSpPr>
              <a:spLocks noChangeShapeType="1"/>
            </p:cNvSpPr>
            <p:nvPr/>
          </p:nvSpPr>
          <p:spPr bwMode="auto">
            <a:xfrm>
              <a:off x="4170" y="899"/>
              <a:ext cx="750" cy="0"/>
            </a:xfrm>
            <a:prstGeom prst="line">
              <a:avLst/>
            </a:prstGeom>
            <a:noFill/>
            <a:ln w="19050">
              <a:solidFill>
                <a:schemeClr val="tx1"/>
              </a:solidFill>
              <a:prstDash val="dash"/>
              <a:round/>
              <a:headEnd/>
              <a:tailEnd/>
            </a:ln>
          </p:spPr>
          <p:txBody>
            <a:bodyPr lIns="61539" tIns="30770" rIns="61539" bIns="30770"/>
            <a:lstStyle/>
            <a:p>
              <a:endParaRPr lang="en-US"/>
            </a:p>
          </p:txBody>
        </p:sp>
        <p:sp>
          <p:nvSpPr>
            <p:cNvPr id="29773" name="Line 93"/>
            <p:cNvSpPr>
              <a:spLocks noChangeShapeType="1"/>
            </p:cNvSpPr>
            <p:nvPr/>
          </p:nvSpPr>
          <p:spPr bwMode="auto">
            <a:xfrm>
              <a:off x="4170" y="1295"/>
              <a:ext cx="750" cy="0"/>
            </a:xfrm>
            <a:prstGeom prst="line">
              <a:avLst/>
            </a:prstGeom>
            <a:noFill/>
            <a:ln w="19050">
              <a:solidFill>
                <a:schemeClr val="tx1"/>
              </a:solidFill>
              <a:prstDash val="dash"/>
              <a:round/>
              <a:headEnd/>
              <a:tailEnd/>
            </a:ln>
          </p:spPr>
          <p:txBody>
            <a:bodyPr lIns="61539" tIns="30770" rIns="61539" bIns="30770"/>
            <a:lstStyle/>
            <a:p>
              <a:endParaRPr lang="en-US"/>
            </a:p>
          </p:txBody>
        </p:sp>
        <p:sp>
          <p:nvSpPr>
            <p:cNvPr id="29774" name="Line 94"/>
            <p:cNvSpPr>
              <a:spLocks noChangeShapeType="1"/>
            </p:cNvSpPr>
            <p:nvPr/>
          </p:nvSpPr>
          <p:spPr bwMode="auto">
            <a:xfrm>
              <a:off x="4170" y="2123"/>
              <a:ext cx="750" cy="0"/>
            </a:xfrm>
            <a:prstGeom prst="line">
              <a:avLst/>
            </a:prstGeom>
            <a:noFill/>
            <a:ln w="19050">
              <a:solidFill>
                <a:schemeClr val="tx1"/>
              </a:solidFill>
              <a:prstDash val="dash"/>
              <a:round/>
              <a:headEnd/>
              <a:tailEnd/>
            </a:ln>
          </p:spPr>
          <p:txBody>
            <a:bodyPr lIns="61539" tIns="30770" rIns="61539" bIns="30770"/>
            <a:lstStyle/>
            <a:p>
              <a:endParaRPr lang="en-US"/>
            </a:p>
          </p:txBody>
        </p:sp>
        <p:sp>
          <p:nvSpPr>
            <p:cNvPr id="29775" name="Line 95"/>
            <p:cNvSpPr>
              <a:spLocks noChangeShapeType="1"/>
            </p:cNvSpPr>
            <p:nvPr/>
          </p:nvSpPr>
          <p:spPr bwMode="auto">
            <a:xfrm>
              <a:off x="4170" y="2411"/>
              <a:ext cx="750" cy="0"/>
            </a:xfrm>
            <a:prstGeom prst="line">
              <a:avLst/>
            </a:prstGeom>
            <a:noFill/>
            <a:ln w="19050">
              <a:solidFill>
                <a:schemeClr val="tx1"/>
              </a:solidFill>
              <a:prstDash val="dash"/>
              <a:round/>
              <a:headEnd/>
              <a:tailEnd/>
            </a:ln>
          </p:spPr>
          <p:txBody>
            <a:bodyPr lIns="61539" tIns="30770" rIns="61539" bIns="30770"/>
            <a:lstStyle/>
            <a:p>
              <a:endParaRPr lang="en-US"/>
            </a:p>
          </p:txBody>
        </p:sp>
        <p:sp>
          <p:nvSpPr>
            <p:cNvPr id="29776" name="Line 96"/>
            <p:cNvSpPr>
              <a:spLocks noChangeShapeType="1"/>
            </p:cNvSpPr>
            <p:nvPr/>
          </p:nvSpPr>
          <p:spPr bwMode="auto">
            <a:xfrm>
              <a:off x="4170" y="3311"/>
              <a:ext cx="750" cy="0"/>
            </a:xfrm>
            <a:prstGeom prst="line">
              <a:avLst/>
            </a:prstGeom>
            <a:noFill/>
            <a:ln w="19050">
              <a:solidFill>
                <a:schemeClr val="tx1"/>
              </a:solidFill>
              <a:prstDash val="dash"/>
              <a:round/>
              <a:headEnd/>
              <a:tailEnd/>
            </a:ln>
          </p:spPr>
          <p:txBody>
            <a:bodyPr lIns="61539" tIns="30770" rIns="61539" bIns="30770"/>
            <a:lstStyle/>
            <a:p>
              <a:endParaRPr lang="en-US"/>
            </a:p>
          </p:txBody>
        </p:sp>
        <p:sp>
          <p:nvSpPr>
            <p:cNvPr id="29777" name="Text Box 98"/>
            <p:cNvSpPr txBox="1">
              <a:spLocks noChangeArrowheads="1"/>
            </p:cNvSpPr>
            <p:nvPr/>
          </p:nvSpPr>
          <p:spPr bwMode="auto">
            <a:xfrm>
              <a:off x="4248" y="597"/>
              <a:ext cx="583" cy="230"/>
            </a:xfrm>
            <a:prstGeom prst="rect">
              <a:avLst/>
            </a:prstGeom>
            <a:noFill/>
            <a:ln w="9525">
              <a:noFill/>
              <a:miter lim="800000"/>
              <a:headEnd/>
              <a:tailEnd/>
            </a:ln>
          </p:spPr>
          <p:txBody>
            <a:bodyPr wrap="none" lIns="61539" tIns="30770" rIns="61539" bIns="30770">
              <a:spAutoFit/>
            </a:bodyPr>
            <a:lstStyle/>
            <a:p>
              <a:pPr algn="ctr"/>
              <a:r>
                <a:rPr lang="en-US" sz="1000" baseline="0"/>
                <a:t>Acquisition</a:t>
              </a:r>
            </a:p>
            <a:p>
              <a:pPr algn="ctr"/>
              <a:r>
                <a:rPr lang="en-US" sz="1000" baseline="0"/>
                <a:t>And Analysis</a:t>
              </a:r>
            </a:p>
          </p:txBody>
        </p:sp>
        <p:sp>
          <p:nvSpPr>
            <p:cNvPr id="29778" name="Text Box 99"/>
            <p:cNvSpPr txBox="1">
              <a:spLocks noChangeArrowheads="1"/>
            </p:cNvSpPr>
            <p:nvPr/>
          </p:nvSpPr>
          <p:spPr bwMode="auto">
            <a:xfrm>
              <a:off x="4337" y="921"/>
              <a:ext cx="405" cy="326"/>
            </a:xfrm>
            <a:prstGeom prst="rect">
              <a:avLst/>
            </a:prstGeom>
            <a:noFill/>
            <a:ln w="9525">
              <a:noFill/>
              <a:miter lim="800000"/>
              <a:headEnd/>
              <a:tailEnd/>
            </a:ln>
          </p:spPr>
          <p:txBody>
            <a:bodyPr wrap="none" lIns="61539" tIns="30770" rIns="61539" bIns="30770">
              <a:spAutoFit/>
            </a:bodyPr>
            <a:lstStyle/>
            <a:p>
              <a:pPr algn="ctr"/>
              <a:r>
                <a:rPr lang="en-US" sz="1000" baseline="0"/>
                <a:t>Direct</a:t>
              </a:r>
            </a:p>
            <a:p>
              <a:pPr algn="ctr"/>
              <a:r>
                <a:rPr lang="en-US" sz="1000" baseline="0"/>
                <a:t>Benefit</a:t>
              </a:r>
            </a:p>
            <a:p>
              <a:pPr algn="ctr"/>
              <a:r>
                <a:rPr lang="en-US" sz="1000" baseline="0"/>
                <a:t>Analysis</a:t>
              </a:r>
            </a:p>
          </p:txBody>
        </p:sp>
        <p:sp>
          <p:nvSpPr>
            <p:cNvPr id="29779" name="Text Box 100"/>
            <p:cNvSpPr txBox="1">
              <a:spLocks noChangeArrowheads="1"/>
            </p:cNvSpPr>
            <p:nvPr/>
          </p:nvSpPr>
          <p:spPr bwMode="auto">
            <a:xfrm>
              <a:off x="4289" y="1499"/>
              <a:ext cx="494" cy="422"/>
            </a:xfrm>
            <a:prstGeom prst="rect">
              <a:avLst/>
            </a:prstGeom>
            <a:noFill/>
            <a:ln w="9525">
              <a:noFill/>
              <a:miter lim="800000"/>
              <a:headEnd/>
              <a:tailEnd/>
            </a:ln>
          </p:spPr>
          <p:txBody>
            <a:bodyPr wrap="none" lIns="61539" tIns="30770" rIns="61539" bIns="30770">
              <a:spAutoFit/>
            </a:bodyPr>
            <a:lstStyle/>
            <a:p>
              <a:pPr algn="ctr"/>
              <a:r>
                <a:rPr lang="en-US" sz="1000" baseline="0"/>
                <a:t>Intellectual</a:t>
              </a:r>
            </a:p>
            <a:p>
              <a:pPr algn="ctr"/>
              <a:r>
                <a:rPr lang="en-US" sz="1000" baseline="0"/>
                <a:t>Property</a:t>
              </a:r>
            </a:p>
            <a:p>
              <a:pPr algn="ctr"/>
              <a:r>
                <a:rPr lang="en-US" sz="1000" baseline="0"/>
                <a:t>Benefit</a:t>
              </a:r>
            </a:p>
            <a:p>
              <a:pPr algn="ctr"/>
              <a:r>
                <a:rPr lang="en-US" sz="1000" baseline="0"/>
                <a:t>Analysis</a:t>
              </a:r>
            </a:p>
          </p:txBody>
        </p:sp>
        <p:sp>
          <p:nvSpPr>
            <p:cNvPr id="29780" name="Text Box 101"/>
            <p:cNvSpPr txBox="1">
              <a:spLocks noChangeArrowheads="1"/>
            </p:cNvSpPr>
            <p:nvPr/>
          </p:nvSpPr>
          <p:spPr bwMode="auto">
            <a:xfrm>
              <a:off x="4292" y="2141"/>
              <a:ext cx="482" cy="230"/>
            </a:xfrm>
            <a:prstGeom prst="rect">
              <a:avLst/>
            </a:prstGeom>
            <a:noFill/>
            <a:ln w="9525">
              <a:noFill/>
              <a:miter lim="800000"/>
              <a:headEnd/>
              <a:tailEnd/>
            </a:ln>
          </p:spPr>
          <p:txBody>
            <a:bodyPr wrap="none" lIns="61539" tIns="30770" rIns="61539" bIns="30770">
              <a:spAutoFit/>
            </a:bodyPr>
            <a:lstStyle/>
            <a:p>
              <a:pPr algn="ctr"/>
              <a:r>
                <a:rPr lang="en-US" sz="1000" baseline="0"/>
                <a:t>Innovation</a:t>
              </a:r>
            </a:p>
            <a:p>
              <a:pPr algn="ctr"/>
              <a:r>
                <a:rPr lang="en-US" sz="1000" baseline="0"/>
                <a:t>Analysis</a:t>
              </a:r>
            </a:p>
          </p:txBody>
        </p:sp>
        <p:sp>
          <p:nvSpPr>
            <p:cNvPr id="29781" name="Text Box 112"/>
            <p:cNvSpPr txBox="1">
              <a:spLocks noChangeArrowheads="1"/>
            </p:cNvSpPr>
            <p:nvPr/>
          </p:nvSpPr>
          <p:spPr bwMode="auto">
            <a:xfrm>
              <a:off x="4286" y="2593"/>
              <a:ext cx="502" cy="518"/>
            </a:xfrm>
            <a:prstGeom prst="rect">
              <a:avLst/>
            </a:prstGeom>
            <a:noFill/>
            <a:ln w="9525">
              <a:noFill/>
              <a:miter lim="800000"/>
              <a:headEnd/>
              <a:tailEnd/>
            </a:ln>
          </p:spPr>
          <p:txBody>
            <a:bodyPr wrap="none" lIns="61539" tIns="30770" rIns="61539" bIns="30770">
              <a:spAutoFit/>
            </a:bodyPr>
            <a:lstStyle/>
            <a:p>
              <a:pPr algn="ctr"/>
              <a:r>
                <a:rPr lang="en-US" sz="1000" baseline="0"/>
                <a:t>Jobs,</a:t>
              </a:r>
            </a:p>
            <a:p>
              <a:pPr algn="ctr"/>
              <a:r>
                <a:rPr lang="en-US" sz="1000" baseline="0"/>
                <a:t>Purchases,</a:t>
              </a:r>
            </a:p>
            <a:p>
              <a:pPr algn="ctr"/>
              <a:r>
                <a:rPr lang="en-US" sz="1000" baseline="0"/>
                <a:t>Contracts</a:t>
              </a:r>
            </a:p>
            <a:p>
              <a:pPr algn="ctr"/>
              <a:r>
                <a:rPr lang="en-US" sz="1000" baseline="0"/>
                <a:t>Benefit</a:t>
              </a:r>
            </a:p>
            <a:p>
              <a:pPr algn="ctr"/>
              <a:r>
                <a:rPr lang="en-US" sz="1000" baseline="0"/>
                <a:t>Analysis</a:t>
              </a:r>
            </a:p>
          </p:txBody>
        </p:sp>
        <p:sp>
          <p:nvSpPr>
            <p:cNvPr id="29782" name="Text Box 112"/>
            <p:cNvSpPr txBox="1">
              <a:spLocks noChangeArrowheads="1"/>
            </p:cNvSpPr>
            <p:nvPr/>
          </p:nvSpPr>
          <p:spPr bwMode="auto">
            <a:xfrm>
              <a:off x="4190" y="3361"/>
              <a:ext cx="703" cy="422"/>
            </a:xfrm>
            <a:prstGeom prst="rect">
              <a:avLst/>
            </a:prstGeom>
            <a:noFill/>
            <a:ln w="9525">
              <a:noFill/>
              <a:miter lim="800000"/>
              <a:headEnd/>
              <a:tailEnd/>
            </a:ln>
          </p:spPr>
          <p:txBody>
            <a:bodyPr wrap="none" lIns="61539" tIns="30770" rIns="61539" bIns="30770">
              <a:spAutoFit/>
            </a:bodyPr>
            <a:lstStyle/>
            <a:p>
              <a:pPr algn="ctr"/>
              <a:r>
                <a:rPr lang="en-US" sz="1000" baseline="0"/>
                <a:t>Detailed</a:t>
              </a:r>
            </a:p>
            <a:p>
              <a:pPr algn="ctr"/>
              <a:r>
                <a:rPr lang="en-US" sz="1000" baseline="0"/>
                <a:t>Characterization</a:t>
              </a:r>
            </a:p>
            <a:p>
              <a:pPr algn="ctr"/>
              <a:r>
                <a:rPr lang="en-US" sz="1000" baseline="0"/>
                <a:t>and</a:t>
              </a:r>
            </a:p>
            <a:p>
              <a:pPr algn="ctr"/>
              <a:r>
                <a:rPr lang="en-US" sz="1000" baseline="0"/>
                <a:t>Summary</a:t>
              </a:r>
            </a:p>
          </p:txBody>
        </p:sp>
      </p:grpSp>
      <p:grpSp>
        <p:nvGrpSpPr>
          <p:cNvPr id="16514" name="Group 130"/>
          <p:cNvGrpSpPr>
            <a:grpSpLocks/>
          </p:cNvGrpSpPr>
          <p:nvPr/>
        </p:nvGrpSpPr>
        <p:grpSpPr bwMode="auto">
          <a:xfrm>
            <a:off x="1296988" y="495300"/>
            <a:ext cx="5094287" cy="6064250"/>
            <a:chOff x="817" y="312"/>
            <a:chExt cx="3209" cy="3820"/>
          </a:xfrm>
        </p:grpSpPr>
        <p:sp>
          <p:nvSpPr>
            <p:cNvPr id="29705" name="Line 70"/>
            <p:cNvSpPr>
              <a:spLocks noChangeShapeType="1"/>
            </p:cNvSpPr>
            <p:nvPr/>
          </p:nvSpPr>
          <p:spPr bwMode="auto">
            <a:xfrm>
              <a:off x="1901" y="2862"/>
              <a:ext cx="0" cy="144"/>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06" name="Line 71"/>
            <p:cNvSpPr>
              <a:spLocks noChangeShapeType="1"/>
            </p:cNvSpPr>
            <p:nvPr/>
          </p:nvSpPr>
          <p:spPr bwMode="auto">
            <a:xfrm>
              <a:off x="2627" y="2862"/>
              <a:ext cx="0" cy="144"/>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07" name="Line 72"/>
            <p:cNvSpPr>
              <a:spLocks noChangeShapeType="1"/>
            </p:cNvSpPr>
            <p:nvPr/>
          </p:nvSpPr>
          <p:spPr bwMode="auto">
            <a:xfrm>
              <a:off x="1132" y="2862"/>
              <a:ext cx="0" cy="144"/>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08" name="Line 83"/>
            <p:cNvSpPr>
              <a:spLocks noChangeShapeType="1"/>
            </p:cNvSpPr>
            <p:nvPr/>
          </p:nvSpPr>
          <p:spPr bwMode="auto">
            <a:xfrm>
              <a:off x="1901" y="3633"/>
              <a:ext cx="0" cy="270"/>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09" name="Line 74"/>
            <p:cNvSpPr>
              <a:spLocks noChangeShapeType="1"/>
            </p:cNvSpPr>
            <p:nvPr/>
          </p:nvSpPr>
          <p:spPr bwMode="auto">
            <a:xfrm flipH="1">
              <a:off x="2204" y="3205"/>
              <a:ext cx="293" cy="210"/>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10" name="Line 75"/>
            <p:cNvSpPr>
              <a:spLocks noChangeShapeType="1"/>
            </p:cNvSpPr>
            <p:nvPr/>
          </p:nvSpPr>
          <p:spPr bwMode="auto">
            <a:xfrm>
              <a:off x="1219" y="3202"/>
              <a:ext cx="372" cy="209"/>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11" name="Rectangle 66"/>
            <p:cNvSpPr>
              <a:spLocks noChangeArrowheads="1"/>
            </p:cNvSpPr>
            <p:nvPr/>
          </p:nvSpPr>
          <p:spPr bwMode="auto">
            <a:xfrm>
              <a:off x="938" y="3022"/>
              <a:ext cx="384" cy="216"/>
            </a:xfrm>
            <a:prstGeom prst="rect">
              <a:avLst/>
            </a:prstGeom>
            <a:gradFill rotWithShape="1">
              <a:gsLst>
                <a:gs pos="0">
                  <a:srgbClr val="FFE8D1"/>
                </a:gs>
                <a:gs pos="100000">
                  <a:srgbClr val="FFC285"/>
                </a:gs>
              </a:gsLst>
              <a:lin ang="5400000" scaled="1"/>
            </a:gradFill>
            <a:ln w="12700">
              <a:solidFill>
                <a:schemeClr val="tx1"/>
              </a:solidFill>
              <a:miter lim="800000"/>
              <a:headEnd/>
              <a:tailEnd/>
            </a:ln>
          </p:spPr>
          <p:txBody>
            <a:bodyPr wrap="none" lIns="61539" tIns="30770" rIns="61539" bIns="30770" anchor="ctr"/>
            <a:lstStyle/>
            <a:p>
              <a:endParaRPr lang="en-US" baseline="0"/>
            </a:p>
          </p:txBody>
        </p:sp>
        <p:sp>
          <p:nvSpPr>
            <p:cNvPr id="29712" name="Rectangle 66"/>
            <p:cNvSpPr>
              <a:spLocks noChangeArrowheads="1"/>
            </p:cNvSpPr>
            <p:nvPr/>
          </p:nvSpPr>
          <p:spPr bwMode="auto">
            <a:xfrm>
              <a:off x="2432" y="3022"/>
              <a:ext cx="384" cy="216"/>
            </a:xfrm>
            <a:prstGeom prst="rect">
              <a:avLst/>
            </a:prstGeom>
            <a:gradFill rotWithShape="1">
              <a:gsLst>
                <a:gs pos="0">
                  <a:srgbClr val="FFE8D1"/>
                </a:gs>
                <a:gs pos="100000">
                  <a:srgbClr val="FFC285"/>
                </a:gs>
              </a:gsLst>
              <a:lin ang="5400000" scaled="1"/>
            </a:gradFill>
            <a:ln w="12700">
              <a:solidFill>
                <a:schemeClr val="tx1"/>
              </a:solidFill>
              <a:miter lim="800000"/>
              <a:headEnd/>
              <a:tailEnd/>
            </a:ln>
          </p:spPr>
          <p:txBody>
            <a:bodyPr wrap="none" lIns="61539" tIns="30770" rIns="61539" bIns="30770" anchor="ctr"/>
            <a:lstStyle/>
            <a:p>
              <a:endParaRPr lang="en-US" baseline="0"/>
            </a:p>
          </p:txBody>
        </p:sp>
        <p:sp>
          <p:nvSpPr>
            <p:cNvPr id="29713" name="Line 73"/>
            <p:cNvSpPr>
              <a:spLocks noChangeShapeType="1"/>
            </p:cNvSpPr>
            <p:nvPr/>
          </p:nvSpPr>
          <p:spPr bwMode="auto">
            <a:xfrm>
              <a:off x="1901" y="3186"/>
              <a:ext cx="0" cy="228"/>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16472" name="AutoShape 30"/>
            <p:cNvSpPr>
              <a:spLocks noChangeArrowheads="1"/>
            </p:cNvSpPr>
            <p:nvPr/>
          </p:nvSpPr>
          <p:spPr bwMode="auto">
            <a:xfrm>
              <a:off x="817" y="2675"/>
              <a:ext cx="630" cy="180"/>
            </a:xfrm>
            <a:custGeom>
              <a:avLst/>
              <a:gdLst>
                <a:gd name="T0" fmla="*/ 2 w 21600"/>
                <a:gd name="T1" fmla="*/ 0 h 21600"/>
                <a:gd name="T2" fmla="*/ 1 w 21600"/>
                <a:gd name="T3" fmla="*/ 0 h 21600"/>
                <a:gd name="T4" fmla="*/ 0 w 21600"/>
                <a:gd name="T5" fmla="*/ 0 h 21600"/>
                <a:gd name="T6" fmla="*/ 1 w 21600"/>
                <a:gd name="T7" fmla="*/ 0 h 21600"/>
                <a:gd name="T8" fmla="*/ 0 60000 65536"/>
                <a:gd name="T9" fmla="*/ 0 60000 65536"/>
                <a:gd name="T10" fmla="*/ 0 60000 65536"/>
                <a:gd name="T11" fmla="*/ 0 60000 65536"/>
                <a:gd name="T12" fmla="*/ 4500 w 21600"/>
                <a:gd name="T13" fmla="*/ 4500 h 21600"/>
                <a:gd name="T14" fmla="*/ 17100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1">
              <a:gsLst>
                <a:gs pos="0">
                  <a:srgbClr val="FFE8D1"/>
                </a:gs>
                <a:gs pos="100000">
                  <a:srgbClr val="FFC285"/>
                </a:gs>
              </a:gsLst>
              <a:lin ang="5400000" scaled="1"/>
            </a:gradFill>
            <a:ln w="28575">
              <a:solidFill>
                <a:schemeClr val="tx1"/>
              </a:solidFill>
              <a:miter lim="800000"/>
              <a:headEnd/>
              <a:tailEnd/>
            </a:ln>
            <a:effectLst>
              <a:outerShdw dist="45791" dir="3378596" algn="ctr" rotWithShape="0">
                <a:srgbClr val="B2B2B2"/>
              </a:outerShdw>
            </a:effectLst>
          </p:spPr>
          <p:txBody>
            <a:bodyPr wrap="none" anchor="ctr"/>
            <a:lstStyle/>
            <a:p>
              <a:pPr>
                <a:defRPr/>
              </a:pPr>
              <a:endParaRPr lang="en-US" baseline="0"/>
            </a:p>
          </p:txBody>
        </p:sp>
        <p:sp>
          <p:nvSpPr>
            <p:cNvPr id="16470" name="AutoShape 31"/>
            <p:cNvSpPr>
              <a:spLocks noChangeArrowheads="1"/>
            </p:cNvSpPr>
            <p:nvPr/>
          </p:nvSpPr>
          <p:spPr bwMode="auto">
            <a:xfrm>
              <a:off x="1575" y="2675"/>
              <a:ext cx="657" cy="180"/>
            </a:xfrm>
            <a:custGeom>
              <a:avLst/>
              <a:gdLst>
                <a:gd name="T0" fmla="*/ 2 w 21600"/>
                <a:gd name="T1" fmla="*/ 0 h 21600"/>
                <a:gd name="T2" fmla="*/ 1 w 21600"/>
                <a:gd name="T3" fmla="*/ 0 h 21600"/>
                <a:gd name="T4" fmla="*/ 0 w 21600"/>
                <a:gd name="T5" fmla="*/ 0 h 21600"/>
                <a:gd name="T6" fmla="*/ 1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1">
              <a:gsLst>
                <a:gs pos="0">
                  <a:srgbClr val="FFE8D1"/>
                </a:gs>
                <a:gs pos="100000">
                  <a:srgbClr val="FFC285"/>
                </a:gs>
              </a:gsLst>
              <a:lin ang="5400000" scaled="1"/>
            </a:gradFill>
            <a:ln w="28575">
              <a:solidFill>
                <a:schemeClr val="tx1"/>
              </a:solidFill>
              <a:miter lim="800000"/>
              <a:headEnd/>
              <a:tailEnd/>
            </a:ln>
            <a:effectLst>
              <a:outerShdw dist="45791" dir="3378596" algn="ctr" rotWithShape="0">
                <a:srgbClr val="B2B2B2"/>
              </a:outerShdw>
            </a:effectLst>
          </p:spPr>
          <p:txBody>
            <a:bodyPr wrap="none" anchor="ctr"/>
            <a:lstStyle/>
            <a:p>
              <a:pPr>
                <a:defRPr/>
              </a:pPr>
              <a:endParaRPr lang="en-US" baseline="0"/>
            </a:p>
          </p:txBody>
        </p:sp>
        <p:sp>
          <p:nvSpPr>
            <p:cNvPr id="16468" name="AutoShape 32"/>
            <p:cNvSpPr>
              <a:spLocks noChangeArrowheads="1"/>
            </p:cNvSpPr>
            <p:nvPr/>
          </p:nvSpPr>
          <p:spPr bwMode="auto">
            <a:xfrm>
              <a:off x="2299" y="2675"/>
              <a:ext cx="656" cy="180"/>
            </a:xfrm>
            <a:custGeom>
              <a:avLst/>
              <a:gdLst>
                <a:gd name="T0" fmla="*/ 2 w 21600"/>
                <a:gd name="T1" fmla="*/ 0 h 21600"/>
                <a:gd name="T2" fmla="*/ 1 w 21600"/>
                <a:gd name="T3" fmla="*/ 0 h 21600"/>
                <a:gd name="T4" fmla="*/ 0 w 21600"/>
                <a:gd name="T5" fmla="*/ 0 h 21600"/>
                <a:gd name="T6" fmla="*/ 1 w 21600"/>
                <a:gd name="T7" fmla="*/ 0 h 21600"/>
                <a:gd name="T8" fmla="*/ 0 60000 65536"/>
                <a:gd name="T9" fmla="*/ 0 60000 65536"/>
                <a:gd name="T10" fmla="*/ 0 60000 65536"/>
                <a:gd name="T11" fmla="*/ 0 60000 65536"/>
                <a:gd name="T12" fmla="*/ 4505 w 21600"/>
                <a:gd name="T13" fmla="*/ 4500 h 21600"/>
                <a:gd name="T14" fmla="*/ 17095 w 21600"/>
                <a:gd name="T15" fmla="*/ 17100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gradFill rotWithShape="1">
              <a:gsLst>
                <a:gs pos="0">
                  <a:srgbClr val="FFE8D1"/>
                </a:gs>
                <a:gs pos="100000">
                  <a:srgbClr val="FFC285"/>
                </a:gs>
              </a:gsLst>
              <a:lin ang="5400000" scaled="1"/>
            </a:gradFill>
            <a:ln w="28575">
              <a:solidFill>
                <a:schemeClr val="tx1"/>
              </a:solidFill>
              <a:miter lim="800000"/>
              <a:headEnd/>
              <a:tailEnd/>
            </a:ln>
            <a:effectLst>
              <a:outerShdw dist="45791" dir="3378596" algn="ctr" rotWithShape="0">
                <a:srgbClr val="B2B2B2"/>
              </a:outerShdw>
            </a:effectLst>
          </p:spPr>
          <p:txBody>
            <a:bodyPr wrap="none" anchor="ctr"/>
            <a:lstStyle/>
            <a:p>
              <a:pPr>
                <a:defRPr/>
              </a:pPr>
              <a:endParaRPr lang="en-US" baseline="0"/>
            </a:p>
          </p:txBody>
        </p:sp>
        <p:sp>
          <p:nvSpPr>
            <p:cNvPr id="29717" name="Line 87"/>
            <p:cNvSpPr>
              <a:spLocks noChangeShapeType="1"/>
            </p:cNvSpPr>
            <p:nvPr/>
          </p:nvSpPr>
          <p:spPr bwMode="auto">
            <a:xfrm>
              <a:off x="3301" y="1839"/>
              <a:ext cx="0" cy="264"/>
            </a:xfrm>
            <a:prstGeom prst="line">
              <a:avLst/>
            </a:prstGeom>
            <a:noFill/>
            <a:ln w="38100">
              <a:solidFill>
                <a:srgbClr val="CC0000"/>
              </a:solidFill>
              <a:prstDash val="sysDot"/>
              <a:round/>
              <a:headEnd/>
              <a:tailEnd type="triangle" w="med" len="med"/>
            </a:ln>
          </p:spPr>
          <p:txBody>
            <a:bodyPr lIns="61539" tIns="30770" rIns="61539" bIns="30770"/>
            <a:lstStyle/>
            <a:p>
              <a:endParaRPr lang="en-US"/>
            </a:p>
          </p:txBody>
        </p:sp>
        <p:sp>
          <p:nvSpPr>
            <p:cNvPr id="29718" name="Line 59"/>
            <p:cNvSpPr>
              <a:spLocks noChangeShapeType="1"/>
            </p:cNvSpPr>
            <p:nvPr/>
          </p:nvSpPr>
          <p:spPr bwMode="auto">
            <a:xfrm>
              <a:off x="1904" y="2518"/>
              <a:ext cx="0" cy="144"/>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19" name="Line 60"/>
            <p:cNvSpPr>
              <a:spLocks noChangeShapeType="1"/>
            </p:cNvSpPr>
            <p:nvPr/>
          </p:nvSpPr>
          <p:spPr bwMode="auto">
            <a:xfrm>
              <a:off x="2627" y="2518"/>
              <a:ext cx="0" cy="144"/>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20" name="Line 61"/>
            <p:cNvSpPr>
              <a:spLocks noChangeShapeType="1"/>
            </p:cNvSpPr>
            <p:nvPr/>
          </p:nvSpPr>
          <p:spPr bwMode="auto">
            <a:xfrm>
              <a:off x="1135" y="2518"/>
              <a:ext cx="0" cy="144"/>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21" name="Line 58"/>
            <p:cNvSpPr>
              <a:spLocks noChangeShapeType="1"/>
            </p:cNvSpPr>
            <p:nvPr/>
          </p:nvSpPr>
          <p:spPr bwMode="auto">
            <a:xfrm>
              <a:off x="1901" y="1402"/>
              <a:ext cx="0" cy="198"/>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16395" name="AutoShape 23"/>
            <p:cNvSpPr>
              <a:spLocks noChangeArrowheads="1"/>
            </p:cNvSpPr>
            <p:nvPr/>
          </p:nvSpPr>
          <p:spPr bwMode="auto">
            <a:xfrm>
              <a:off x="1581" y="1153"/>
              <a:ext cx="640" cy="288"/>
            </a:xfrm>
            <a:prstGeom prst="roundRect">
              <a:avLst>
                <a:gd name="adj" fmla="val 16667"/>
              </a:avLst>
            </a:prstGeom>
            <a:gradFill rotWithShape="1">
              <a:gsLst>
                <a:gs pos="0">
                  <a:srgbClr val="FFE8D1"/>
                </a:gs>
                <a:gs pos="100000">
                  <a:srgbClr val="FFC285"/>
                </a:gs>
              </a:gsLst>
              <a:lin ang="5400000" scaled="1"/>
            </a:gradFill>
            <a:ln w="28575">
              <a:solidFill>
                <a:schemeClr val="tx1"/>
              </a:solidFill>
              <a:round/>
              <a:headEnd/>
              <a:tailEnd/>
            </a:ln>
            <a:effectLst>
              <a:outerShdw dist="53882" dir="2700000" algn="ctr" rotWithShape="0">
                <a:srgbClr val="B2B2B2"/>
              </a:outerShdw>
            </a:effectLst>
          </p:spPr>
          <p:txBody>
            <a:bodyPr wrap="none" lIns="61539" tIns="30770" rIns="61539" bIns="30770" anchor="ctr"/>
            <a:lstStyle/>
            <a:p>
              <a:pPr>
                <a:defRPr/>
              </a:pPr>
              <a:endParaRPr lang="en-US" baseline="0"/>
            </a:p>
          </p:txBody>
        </p:sp>
        <p:sp>
          <p:nvSpPr>
            <p:cNvPr id="29723" name="Line 16"/>
            <p:cNvSpPr>
              <a:spLocks noChangeShapeType="1"/>
            </p:cNvSpPr>
            <p:nvPr/>
          </p:nvSpPr>
          <p:spPr bwMode="auto">
            <a:xfrm>
              <a:off x="1901" y="797"/>
              <a:ext cx="0" cy="346"/>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24" name="Text Box 10"/>
            <p:cNvSpPr txBox="1">
              <a:spLocks noChangeArrowheads="1"/>
            </p:cNvSpPr>
            <p:nvPr/>
          </p:nvSpPr>
          <p:spPr bwMode="auto">
            <a:xfrm>
              <a:off x="1668" y="1229"/>
              <a:ext cx="465" cy="134"/>
            </a:xfrm>
            <a:prstGeom prst="rect">
              <a:avLst/>
            </a:prstGeom>
            <a:noFill/>
            <a:ln w="9525">
              <a:noFill/>
              <a:miter lim="800000"/>
              <a:headEnd/>
              <a:tailEnd/>
            </a:ln>
          </p:spPr>
          <p:txBody>
            <a:bodyPr wrap="none" lIns="61539" tIns="30770" rIns="61539" bIns="30770">
              <a:spAutoFit/>
            </a:bodyPr>
            <a:lstStyle/>
            <a:p>
              <a:r>
                <a:rPr lang="en-US" sz="1000" baseline="0"/>
                <a:t>Institution</a:t>
              </a:r>
            </a:p>
          </p:txBody>
        </p:sp>
        <p:sp>
          <p:nvSpPr>
            <p:cNvPr id="29725" name="Line 15"/>
            <p:cNvSpPr>
              <a:spLocks noChangeShapeType="1"/>
            </p:cNvSpPr>
            <p:nvPr/>
          </p:nvSpPr>
          <p:spPr bwMode="auto">
            <a:xfrm>
              <a:off x="1901" y="312"/>
              <a:ext cx="0" cy="237"/>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26" name="Line 17"/>
            <p:cNvSpPr>
              <a:spLocks noChangeShapeType="1"/>
            </p:cNvSpPr>
            <p:nvPr/>
          </p:nvSpPr>
          <p:spPr bwMode="auto">
            <a:xfrm>
              <a:off x="1901" y="1762"/>
              <a:ext cx="0" cy="228"/>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27" name="Text Box 19"/>
            <p:cNvSpPr txBox="1">
              <a:spLocks noChangeArrowheads="1"/>
            </p:cNvSpPr>
            <p:nvPr/>
          </p:nvSpPr>
          <p:spPr bwMode="auto">
            <a:xfrm>
              <a:off x="1533" y="342"/>
              <a:ext cx="730" cy="134"/>
            </a:xfrm>
            <a:prstGeom prst="rect">
              <a:avLst/>
            </a:prstGeom>
            <a:noFill/>
            <a:ln w="9525">
              <a:noFill/>
              <a:miter lim="800000"/>
              <a:headEnd/>
              <a:tailEnd/>
            </a:ln>
          </p:spPr>
          <p:txBody>
            <a:bodyPr wrap="none" lIns="61539" tIns="30770" rIns="61539" bIns="30770">
              <a:spAutoFit/>
            </a:bodyPr>
            <a:lstStyle/>
            <a:p>
              <a:r>
                <a:rPr lang="en-US" sz="1000" i="1" baseline="0"/>
                <a:t>Agency    Budget</a:t>
              </a:r>
            </a:p>
          </p:txBody>
        </p:sp>
        <p:sp>
          <p:nvSpPr>
            <p:cNvPr id="29728" name="Text Box 20"/>
            <p:cNvSpPr txBox="1">
              <a:spLocks noChangeArrowheads="1"/>
            </p:cNvSpPr>
            <p:nvPr/>
          </p:nvSpPr>
          <p:spPr bwMode="auto">
            <a:xfrm>
              <a:off x="1561" y="936"/>
              <a:ext cx="322" cy="134"/>
            </a:xfrm>
            <a:prstGeom prst="rect">
              <a:avLst/>
            </a:prstGeom>
            <a:noFill/>
            <a:ln w="9525">
              <a:noFill/>
              <a:miter lim="800000"/>
              <a:headEnd/>
              <a:tailEnd/>
            </a:ln>
          </p:spPr>
          <p:txBody>
            <a:bodyPr wrap="none" lIns="61539" tIns="30770" rIns="61539" bIns="30770">
              <a:spAutoFit/>
            </a:bodyPr>
            <a:lstStyle/>
            <a:p>
              <a:r>
                <a:rPr lang="en-US" sz="1000" i="1" baseline="0"/>
                <a:t>Award</a:t>
              </a:r>
            </a:p>
          </p:txBody>
        </p:sp>
        <p:sp>
          <p:nvSpPr>
            <p:cNvPr id="29729" name="Text Box 21"/>
            <p:cNvSpPr txBox="1">
              <a:spLocks noChangeArrowheads="1"/>
            </p:cNvSpPr>
            <p:nvPr/>
          </p:nvSpPr>
          <p:spPr bwMode="auto">
            <a:xfrm>
              <a:off x="939" y="1145"/>
              <a:ext cx="394" cy="230"/>
            </a:xfrm>
            <a:prstGeom prst="rect">
              <a:avLst/>
            </a:prstGeom>
            <a:noFill/>
            <a:ln w="9525">
              <a:noFill/>
              <a:miter lim="800000"/>
              <a:headEnd/>
              <a:tailEnd/>
            </a:ln>
          </p:spPr>
          <p:txBody>
            <a:bodyPr wrap="none" lIns="61539" tIns="30770" rIns="61539" bIns="30770">
              <a:spAutoFit/>
            </a:bodyPr>
            <a:lstStyle/>
            <a:p>
              <a:pPr algn="ctr"/>
              <a:r>
                <a:rPr lang="en-US" sz="1000" i="1" baseline="0"/>
                <a:t>State</a:t>
              </a:r>
            </a:p>
            <a:p>
              <a:pPr algn="ctr"/>
              <a:r>
                <a:rPr lang="en-US" sz="1000" i="1" baseline="0"/>
                <a:t>Funding</a:t>
              </a:r>
            </a:p>
          </p:txBody>
        </p:sp>
        <p:sp>
          <p:nvSpPr>
            <p:cNvPr id="29730" name="Text Box 29"/>
            <p:cNvSpPr txBox="1">
              <a:spLocks noChangeArrowheads="1"/>
            </p:cNvSpPr>
            <p:nvPr/>
          </p:nvSpPr>
          <p:spPr bwMode="auto">
            <a:xfrm>
              <a:off x="882" y="2676"/>
              <a:ext cx="501" cy="154"/>
            </a:xfrm>
            <a:prstGeom prst="rect">
              <a:avLst/>
            </a:prstGeom>
            <a:noFill/>
            <a:ln w="9525">
              <a:noFill/>
              <a:miter lim="800000"/>
              <a:headEnd/>
              <a:tailEnd/>
            </a:ln>
          </p:spPr>
          <p:txBody>
            <a:bodyPr wrap="none">
              <a:spAutoFit/>
            </a:bodyPr>
            <a:lstStyle/>
            <a:p>
              <a:r>
                <a:rPr lang="en-US" sz="1000" baseline="0"/>
                <a:t>Personnel</a:t>
              </a:r>
            </a:p>
          </p:txBody>
        </p:sp>
        <p:sp>
          <p:nvSpPr>
            <p:cNvPr id="29731" name="Text Box 12"/>
            <p:cNvSpPr txBox="1">
              <a:spLocks noChangeArrowheads="1"/>
            </p:cNvSpPr>
            <p:nvPr/>
          </p:nvSpPr>
          <p:spPr bwMode="auto">
            <a:xfrm>
              <a:off x="1707" y="2676"/>
              <a:ext cx="391" cy="154"/>
            </a:xfrm>
            <a:prstGeom prst="rect">
              <a:avLst/>
            </a:prstGeom>
            <a:noFill/>
            <a:ln w="9525">
              <a:noFill/>
              <a:miter lim="800000"/>
              <a:headEnd/>
              <a:tailEnd/>
            </a:ln>
          </p:spPr>
          <p:txBody>
            <a:bodyPr wrap="none">
              <a:spAutoFit/>
            </a:bodyPr>
            <a:lstStyle/>
            <a:p>
              <a:r>
                <a:rPr lang="en-US" sz="1000" baseline="0"/>
                <a:t>Vendor</a:t>
              </a:r>
            </a:p>
          </p:txBody>
        </p:sp>
        <p:sp>
          <p:nvSpPr>
            <p:cNvPr id="29732" name="Text Box 25"/>
            <p:cNvSpPr txBox="1">
              <a:spLocks noChangeArrowheads="1"/>
            </p:cNvSpPr>
            <p:nvPr/>
          </p:nvSpPr>
          <p:spPr bwMode="auto">
            <a:xfrm>
              <a:off x="2372" y="2676"/>
              <a:ext cx="525" cy="154"/>
            </a:xfrm>
            <a:prstGeom prst="rect">
              <a:avLst/>
            </a:prstGeom>
            <a:noFill/>
            <a:ln w="9525">
              <a:noFill/>
              <a:miter lim="800000"/>
              <a:headEnd/>
              <a:tailEnd/>
            </a:ln>
          </p:spPr>
          <p:txBody>
            <a:bodyPr wrap="none">
              <a:spAutoFit/>
            </a:bodyPr>
            <a:lstStyle/>
            <a:p>
              <a:r>
                <a:rPr lang="en-US" sz="1000" baseline="0"/>
                <a:t>Contractor</a:t>
              </a:r>
            </a:p>
          </p:txBody>
        </p:sp>
        <p:sp>
          <p:nvSpPr>
            <p:cNvPr id="29733" name="AutoShape 37"/>
            <p:cNvSpPr>
              <a:spLocks noChangeArrowheads="1"/>
            </p:cNvSpPr>
            <p:nvPr/>
          </p:nvSpPr>
          <p:spPr bwMode="auto">
            <a:xfrm>
              <a:off x="875" y="2158"/>
              <a:ext cx="528" cy="360"/>
            </a:xfrm>
            <a:prstGeom prst="can">
              <a:avLst>
                <a:gd name="adj" fmla="val 25000"/>
              </a:avLst>
            </a:prstGeom>
            <a:gradFill rotWithShape="1">
              <a:gsLst>
                <a:gs pos="0">
                  <a:srgbClr val="FFE8D1"/>
                </a:gs>
                <a:gs pos="100000">
                  <a:srgbClr val="FFC285"/>
                </a:gs>
              </a:gsLst>
              <a:lin ang="5400000" scaled="1"/>
            </a:gradFill>
            <a:ln w="12700">
              <a:solidFill>
                <a:schemeClr val="tx1"/>
              </a:solidFill>
              <a:round/>
              <a:headEnd/>
              <a:tailEnd/>
            </a:ln>
          </p:spPr>
          <p:txBody>
            <a:bodyPr wrap="none" lIns="61539" tIns="30770" rIns="61539" bIns="30770" anchor="ctr"/>
            <a:lstStyle/>
            <a:p>
              <a:endParaRPr lang="en-US" baseline="0"/>
            </a:p>
          </p:txBody>
        </p:sp>
        <p:sp>
          <p:nvSpPr>
            <p:cNvPr id="29734" name="Text Box 38"/>
            <p:cNvSpPr txBox="1">
              <a:spLocks noChangeArrowheads="1"/>
            </p:cNvSpPr>
            <p:nvPr/>
          </p:nvSpPr>
          <p:spPr bwMode="auto">
            <a:xfrm>
              <a:off x="890" y="2297"/>
              <a:ext cx="499" cy="134"/>
            </a:xfrm>
            <a:prstGeom prst="rect">
              <a:avLst/>
            </a:prstGeom>
            <a:noFill/>
            <a:ln w="9525">
              <a:noFill/>
              <a:miter lim="800000"/>
              <a:headEnd/>
              <a:tailEnd/>
            </a:ln>
          </p:spPr>
          <p:txBody>
            <a:bodyPr wrap="none" lIns="61539" tIns="30770" rIns="61539" bIns="30770">
              <a:spAutoFit/>
            </a:bodyPr>
            <a:lstStyle/>
            <a:p>
              <a:r>
                <a:rPr lang="en-US" sz="1000" i="1" baseline="0"/>
                <a:t>HR System</a:t>
              </a:r>
            </a:p>
          </p:txBody>
        </p:sp>
        <p:sp>
          <p:nvSpPr>
            <p:cNvPr id="29735" name="AutoShape 39"/>
            <p:cNvSpPr>
              <a:spLocks noChangeArrowheads="1"/>
            </p:cNvSpPr>
            <p:nvPr/>
          </p:nvSpPr>
          <p:spPr bwMode="auto">
            <a:xfrm>
              <a:off x="1637" y="2158"/>
              <a:ext cx="528" cy="360"/>
            </a:xfrm>
            <a:prstGeom prst="can">
              <a:avLst>
                <a:gd name="adj" fmla="val 25000"/>
              </a:avLst>
            </a:prstGeom>
            <a:gradFill rotWithShape="1">
              <a:gsLst>
                <a:gs pos="0">
                  <a:srgbClr val="FFE8D1"/>
                </a:gs>
                <a:gs pos="100000">
                  <a:srgbClr val="FFC285"/>
                </a:gs>
              </a:gsLst>
              <a:lin ang="5400000" scaled="1"/>
            </a:gradFill>
            <a:ln w="12700">
              <a:solidFill>
                <a:schemeClr val="tx1"/>
              </a:solidFill>
              <a:round/>
              <a:headEnd/>
              <a:tailEnd/>
            </a:ln>
          </p:spPr>
          <p:txBody>
            <a:bodyPr wrap="none" lIns="61539" tIns="30770" rIns="61539" bIns="30770" anchor="ctr"/>
            <a:lstStyle/>
            <a:p>
              <a:endParaRPr lang="en-US" baseline="0"/>
            </a:p>
          </p:txBody>
        </p:sp>
        <p:sp>
          <p:nvSpPr>
            <p:cNvPr id="29736" name="Text Box 40"/>
            <p:cNvSpPr txBox="1">
              <a:spLocks noChangeArrowheads="1"/>
            </p:cNvSpPr>
            <p:nvPr/>
          </p:nvSpPr>
          <p:spPr bwMode="auto">
            <a:xfrm>
              <a:off x="1613" y="2259"/>
              <a:ext cx="570" cy="230"/>
            </a:xfrm>
            <a:prstGeom prst="rect">
              <a:avLst/>
            </a:prstGeom>
            <a:noFill/>
            <a:ln w="9525">
              <a:noFill/>
              <a:miter lim="800000"/>
              <a:headEnd/>
              <a:tailEnd/>
            </a:ln>
          </p:spPr>
          <p:txBody>
            <a:bodyPr wrap="none" lIns="61539" tIns="30770" rIns="61539" bIns="30770">
              <a:spAutoFit/>
            </a:bodyPr>
            <a:lstStyle/>
            <a:p>
              <a:pPr algn="ctr"/>
              <a:r>
                <a:rPr lang="en-US" sz="1000" i="1" baseline="0"/>
                <a:t>Procurement</a:t>
              </a:r>
            </a:p>
            <a:p>
              <a:pPr algn="ctr"/>
              <a:r>
                <a:rPr lang="en-US" sz="1000" i="1" baseline="0"/>
                <a:t>System</a:t>
              </a:r>
            </a:p>
          </p:txBody>
        </p:sp>
        <p:sp>
          <p:nvSpPr>
            <p:cNvPr id="29737" name="AutoShape 41"/>
            <p:cNvSpPr>
              <a:spLocks noChangeArrowheads="1"/>
            </p:cNvSpPr>
            <p:nvPr/>
          </p:nvSpPr>
          <p:spPr bwMode="auto">
            <a:xfrm>
              <a:off x="2320" y="2158"/>
              <a:ext cx="612" cy="360"/>
            </a:xfrm>
            <a:prstGeom prst="can">
              <a:avLst>
                <a:gd name="adj" fmla="val 25000"/>
              </a:avLst>
            </a:prstGeom>
            <a:gradFill rotWithShape="1">
              <a:gsLst>
                <a:gs pos="0">
                  <a:srgbClr val="FFE8D1"/>
                </a:gs>
                <a:gs pos="100000">
                  <a:srgbClr val="FFC285"/>
                </a:gs>
              </a:gsLst>
              <a:lin ang="5400000" scaled="1"/>
            </a:gradFill>
            <a:ln w="12700">
              <a:solidFill>
                <a:schemeClr val="tx1"/>
              </a:solidFill>
              <a:round/>
              <a:headEnd/>
              <a:tailEnd/>
            </a:ln>
          </p:spPr>
          <p:txBody>
            <a:bodyPr wrap="none" lIns="61539" tIns="30770" rIns="61539" bIns="30770" anchor="ctr"/>
            <a:lstStyle/>
            <a:p>
              <a:endParaRPr lang="en-US" baseline="0"/>
            </a:p>
          </p:txBody>
        </p:sp>
        <p:sp>
          <p:nvSpPr>
            <p:cNvPr id="29738" name="Text Box 43"/>
            <p:cNvSpPr txBox="1">
              <a:spLocks noChangeArrowheads="1"/>
            </p:cNvSpPr>
            <p:nvPr/>
          </p:nvSpPr>
          <p:spPr bwMode="auto">
            <a:xfrm>
              <a:off x="2294" y="2260"/>
              <a:ext cx="664" cy="230"/>
            </a:xfrm>
            <a:prstGeom prst="rect">
              <a:avLst/>
            </a:prstGeom>
            <a:noFill/>
            <a:ln w="9525">
              <a:noFill/>
              <a:miter lim="800000"/>
              <a:headEnd/>
              <a:tailEnd/>
            </a:ln>
          </p:spPr>
          <p:txBody>
            <a:bodyPr wrap="none" lIns="61539" tIns="30770" rIns="61539" bIns="30770">
              <a:spAutoFit/>
            </a:bodyPr>
            <a:lstStyle/>
            <a:p>
              <a:pPr algn="ctr"/>
              <a:r>
                <a:rPr lang="en-US" sz="1000" i="1" baseline="0"/>
                <a:t>Subcontracting</a:t>
              </a:r>
            </a:p>
            <a:p>
              <a:pPr algn="ctr"/>
              <a:r>
                <a:rPr lang="en-US" sz="1000" i="1" baseline="0"/>
                <a:t>System</a:t>
              </a:r>
            </a:p>
          </p:txBody>
        </p:sp>
        <p:sp>
          <p:nvSpPr>
            <p:cNvPr id="29739" name="Line 45"/>
            <p:cNvSpPr>
              <a:spLocks noChangeShapeType="1"/>
            </p:cNvSpPr>
            <p:nvPr/>
          </p:nvSpPr>
          <p:spPr bwMode="auto">
            <a:xfrm>
              <a:off x="1901" y="1999"/>
              <a:ext cx="0" cy="195"/>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40" name="Line 52"/>
            <p:cNvSpPr>
              <a:spLocks noChangeShapeType="1"/>
            </p:cNvSpPr>
            <p:nvPr/>
          </p:nvSpPr>
          <p:spPr bwMode="auto">
            <a:xfrm rot="5400000">
              <a:off x="2352" y="1177"/>
              <a:ext cx="0" cy="240"/>
            </a:xfrm>
            <a:prstGeom prst="line">
              <a:avLst/>
            </a:prstGeom>
            <a:noFill/>
            <a:ln w="38100">
              <a:solidFill>
                <a:schemeClr val="accent2"/>
              </a:solidFill>
              <a:round/>
              <a:headEnd/>
              <a:tailEnd type="triangle" w="med" len="med"/>
            </a:ln>
          </p:spPr>
          <p:txBody>
            <a:bodyPr lIns="61539" tIns="30770" rIns="61539" bIns="30770"/>
            <a:lstStyle/>
            <a:p>
              <a:endParaRPr lang="en-US"/>
            </a:p>
          </p:txBody>
        </p:sp>
        <p:sp>
          <p:nvSpPr>
            <p:cNvPr id="29741" name="Line 53"/>
            <p:cNvSpPr>
              <a:spLocks noChangeShapeType="1"/>
            </p:cNvSpPr>
            <p:nvPr/>
          </p:nvSpPr>
          <p:spPr bwMode="auto">
            <a:xfrm rot="16200000" flipH="1">
              <a:off x="1450" y="1176"/>
              <a:ext cx="0" cy="240"/>
            </a:xfrm>
            <a:prstGeom prst="line">
              <a:avLst/>
            </a:prstGeom>
            <a:noFill/>
            <a:ln w="38100">
              <a:solidFill>
                <a:schemeClr val="accent2"/>
              </a:solidFill>
              <a:round/>
              <a:headEnd/>
              <a:tailEnd type="triangle" w="med" len="med"/>
            </a:ln>
          </p:spPr>
          <p:txBody>
            <a:bodyPr lIns="61539" tIns="30770" rIns="61539" bIns="30770"/>
            <a:lstStyle/>
            <a:p>
              <a:endParaRPr lang="en-US"/>
            </a:p>
          </p:txBody>
        </p:sp>
        <p:sp>
          <p:nvSpPr>
            <p:cNvPr id="29742" name="Text Box 54"/>
            <p:cNvSpPr txBox="1">
              <a:spLocks noChangeArrowheads="1"/>
            </p:cNvSpPr>
            <p:nvPr/>
          </p:nvSpPr>
          <p:spPr bwMode="auto">
            <a:xfrm>
              <a:off x="2435" y="1145"/>
              <a:ext cx="531" cy="230"/>
            </a:xfrm>
            <a:prstGeom prst="rect">
              <a:avLst/>
            </a:prstGeom>
            <a:noFill/>
            <a:ln w="9525">
              <a:noFill/>
              <a:miter lim="800000"/>
              <a:headEnd/>
              <a:tailEnd/>
            </a:ln>
          </p:spPr>
          <p:txBody>
            <a:bodyPr wrap="none" lIns="61539" tIns="30770" rIns="61539" bIns="30770">
              <a:spAutoFit/>
            </a:bodyPr>
            <a:lstStyle/>
            <a:p>
              <a:pPr algn="ctr"/>
              <a:r>
                <a:rPr lang="en-US" sz="1000" i="1" baseline="0"/>
                <a:t>Endowment</a:t>
              </a:r>
            </a:p>
            <a:p>
              <a:pPr algn="ctr"/>
              <a:r>
                <a:rPr lang="en-US" sz="1000" i="1" baseline="0"/>
                <a:t>Funding</a:t>
              </a:r>
            </a:p>
          </p:txBody>
        </p:sp>
        <p:sp>
          <p:nvSpPr>
            <p:cNvPr id="29743" name="AutoShape 56"/>
            <p:cNvSpPr>
              <a:spLocks noChangeArrowheads="1"/>
            </p:cNvSpPr>
            <p:nvPr/>
          </p:nvSpPr>
          <p:spPr bwMode="auto">
            <a:xfrm>
              <a:off x="1535" y="1609"/>
              <a:ext cx="732" cy="216"/>
            </a:xfrm>
            <a:prstGeom prst="plus">
              <a:avLst>
                <a:gd name="adj" fmla="val 25000"/>
              </a:avLst>
            </a:prstGeom>
            <a:gradFill rotWithShape="1">
              <a:gsLst>
                <a:gs pos="0">
                  <a:srgbClr val="FFE8D1"/>
                </a:gs>
                <a:gs pos="100000">
                  <a:srgbClr val="FFC285"/>
                </a:gs>
              </a:gsLst>
              <a:lin ang="5400000" scaled="1"/>
            </a:gradFill>
            <a:ln w="12700">
              <a:solidFill>
                <a:schemeClr val="tx1"/>
              </a:solidFill>
              <a:miter lim="800000"/>
              <a:headEnd/>
              <a:tailEnd/>
            </a:ln>
          </p:spPr>
          <p:txBody>
            <a:bodyPr wrap="none" lIns="61539" tIns="30770" rIns="61539" bIns="30770" anchor="ctr"/>
            <a:lstStyle/>
            <a:p>
              <a:endParaRPr lang="en-US" baseline="0"/>
            </a:p>
          </p:txBody>
        </p:sp>
        <p:sp>
          <p:nvSpPr>
            <p:cNvPr id="29744" name="Text Box 57"/>
            <p:cNvSpPr txBox="1">
              <a:spLocks noChangeArrowheads="1"/>
            </p:cNvSpPr>
            <p:nvPr/>
          </p:nvSpPr>
          <p:spPr bwMode="auto">
            <a:xfrm>
              <a:off x="1545" y="1647"/>
              <a:ext cx="728" cy="134"/>
            </a:xfrm>
            <a:prstGeom prst="rect">
              <a:avLst/>
            </a:prstGeom>
            <a:noFill/>
            <a:ln w="9525">
              <a:noFill/>
              <a:miter lim="800000"/>
              <a:headEnd/>
              <a:tailEnd/>
            </a:ln>
          </p:spPr>
          <p:txBody>
            <a:bodyPr wrap="none" lIns="61539" tIns="30770" rIns="61539" bIns="30770">
              <a:spAutoFit/>
            </a:bodyPr>
            <a:lstStyle/>
            <a:p>
              <a:pPr algn="ctr"/>
              <a:r>
                <a:rPr lang="en-US" sz="1000" i="1" baseline="0"/>
                <a:t>Financial System</a:t>
              </a:r>
            </a:p>
          </p:txBody>
        </p:sp>
        <p:sp>
          <p:nvSpPr>
            <p:cNvPr id="29745" name="Line 63"/>
            <p:cNvSpPr>
              <a:spLocks noChangeShapeType="1"/>
            </p:cNvSpPr>
            <p:nvPr/>
          </p:nvSpPr>
          <p:spPr bwMode="auto">
            <a:xfrm rot="-5400000">
              <a:off x="2572" y="1436"/>
              <a:ext cx="1" cy="562"/>
            </a:xfrm>
            <a:prstGeom prst="line">
              <a:avLst/>
            </a:prstGeom>
            <a:noFill/>
            <a:ln w="38100">
              <a:solidFill>
                <a:srgbClr val="CC0000"/>
              </a:solidFill>
              <a:round/>
              <a:headEnd/>
              <a:tailEnd type="triangle" w="med" len="med"/>
            </a:ln>
          </p:spPr>
          <p:txBody>
            <a:bodyPr lIns="61539" tIns="30770" rIns="61539" bIns="30770"/>
            <a:lstStyle/>
            <a:p>
              <a:endParaRPr lang="en-US"/>
            </a:p>
          </p:txBody>
        </p:sp>
        <p:sp>
          <p:nvSpPr>
            <p:cNvPr id="29746" name="Text Box 65"/>
            <p:cNvSpPr txBox="1">
              <a:spLocks noChangeArrowheads="1"/>
            </p:cNvSpPr>
            <p:nvPr/>
          </p:nvSpPr>
          <p:spPr bwMode="auto">
            <a:xfrm>
              <a:off x="1020" y="3050"/>
              <a:ext cx="233" cy="134"/>
            </a:xfrm>
            <a:prstGeom prst="rect">
              <a:avLst/>
            </a:prstGeom>
            <a:noFill/>
            <a:ln w="9525">
              <a:noFill/>
              <a:miter lim="800000"/>
              <a:headEnd/>
              <a:tailEnd/>
            </a:ln>
          </p:spPr>
          <p:txBody>
            <a:bodyPr wrap="none" lIns="61539" tIns="30770" rIns="61539" bIns="30770">
              <a:spAutoFit/>
            </a:bodyPr>
            <a:lstStyle/>
            <a:p>
              <a:r>
                <a:rPr lang="en-US" sz="1000" baseline="0"/>
                <a:t>Hire</a:t>
              </a:r>
            </a:p>
          </p:txBody>
        </p:sp>
        <p:sp>
          <p:nvSpPr>
            <p:cNvPr id="29747" name="Rectangle 66"/>
            <p:cNvSpPr>
              <a:spLocks noChangeArrowheads="1"/>
            </p:cNvSpPr>
            <p:nvPr/>
          </p:nvSpPr>
          <p:spPr bwMode="auto">
            <a:xfrm>
              <a:off x="1706" y="3022"/>
              <a:ext cx="384" cy="216"/>
            </a:xfrm>
            <a:prstGeom prst="rect">
              <a:avLst/>
            </a:prstGeom>
            <a:gradFill rotWithShape="1">
              <a:gsLst>
                <a:gs pos="0">
                  <a:srgbClr val="FFE8D1"/>
                </a:gs>
                <a:gs pos="100000">
                  <a:srgbClr val="FFC285"/>
                </a:gs>
              </a:gsLst>
              <a:lin ang="5400000" scaled="1"/>
            </a:gradFill>
            <a:ln w="12700">
              <a:solidFill>
                <a:schemeClr val="tx1"/>
              </a:solidFill>
              <a:miter lim="800000"/>
              <a:headEnd/>
              <a:tailEnd/>
            </a:ln>
          </p:spPr>
          <p:txBody>
            <a:bodyPr wrap="none" lIns="61539" tIns="30770" rIns="61539" bIns="30770" anchor="ctr"/>
            <a:lstStyle/>
            <a:p>
              <a:endParaRPr lang="en-US" baseline="0"/>
            </a:p>
          </p:txBody>
        </p:sp>
        <p:sp>
          <p:nvSpPr>
            <p:cNvPr id="29748" name="Text Box 67"/>
            <p:cNvSpPr txBox="1">
              <a:spLocks noChangeArrowheads="1"/>
            </p:cNvSpPr>
            <p:nvPr/>
          </p:nvSpPr>
          <p:spPr bwMode="auto">
            <a:xfrm>
              <a:off x="1786" y="3050"/>
              <a:ext cx="229" cy="134"/>
            </a:xfrm>
            <a:prstGeom prst="rect">
              <a:avLst/>
            </a:prstGeom>
            <a:noFill/>
            <a:ln w="9525">
              <a:noFill/>
              <a:miter lim="800000"/>
              <a:headEnd/>
              <a:tailEnd/>
            </a:ln>
          </p:spPr>
          <p:txBody>
            <a:bodyPr wrap="none" lIns="61539" tIns="30770" rIns="61539" bIns="30770">
              <a:spAutoFit/>
            </a:bodyPr>
            <a:lstStyle/>
            <a:p>
              <a:r>
                <a:rPr lang="en-US" sz="1000" baseline="0"/>
                <a:t>Buy</a:t>
              </a:r>
            </a:p>
          </p:txBody>
        </p:sp>
        <p:sp>
          <p:nvSpPr>
            <p:cNvPr id="29749" name="Text Box 69"/>
            <p:cNvSpPr txBox="1">
              <a:spLocks noChangeArrowheads="1"/>
            </p:cNvSpPr>
            <p:nvPr/>
          </p:nvSpPr>
          <p:spPr bwMode="auto">
            <a:xfrm>
              <a:off x="2445" y="3050"/>
              <a:ext cx="366" cy="134"/>
            </a:xfrm>
            <a:prstGeom prst="rect">
              <a:avLst/>
            </a:prstGeom>
            <a:noFill/>
            <a:ln w="9525">
              <a:noFill/>
              <a:miter lim="800000"/>
              <a:headEnd/>
              <a:tailEnd/>
            </a:ln>
          </p:spPr>
          <p:txBody>
            <a:bodyPr wrap="none" lIns="61539" tIns="30770" rIns="61539" bIns="30770">
              <a:spAutoFit/>
            </a:bodyPr>
            <a:lstStyle/>
            <a:p>
              <a:r>
                <a:rPr lang="en-US" sz="1000" baseline="0"/>
                <a:t>Engage</a:t>
              </a:r>
            </a:p>
          </p:txBody>
        </p:sp>
        <p:sp>
          <p:nvSpPr>
            <p:cNvPr id="29750" name="Text Box 77"/>
            <p:cNvSpPr txBox="1">
              <a:spLocks noChangeArrowheads="1"/>
            </p:cNvSpPr>
            <p:nvPr/>
          </p:nvSpPr>
          <p:spPr bwMode="auto">
            <a:xfrm>
              <a:off x="2254" y="1727"/>
              <a:ext cx="610" cy="134"/>
            </a:xfrm>
            <a:prstGeom prst="rect">
              <a:avLst/>
            </a:prstGeom>
            <a:noFill/>
            <a:ln w="9525">
              <a:noFill/>
              <a:miter lim="800000"/>
              <a:headEnd/>
              <a:tailEnd/>
            </a:ln>
          </p:spPr>
          <p:txBody>
            <a:bodyPr wrap="none" lIns="61539" tIns="30770" rIns="61539" bIns="30770">
              <a:spAutoFit/>
            </a:bodyPr>
            <a:lstStyle/>
            <a:p>
              <a:r>
                <a:rPr lang="en-US" sz="1000" i="1" baseline="0"/>
                <a:t>Disbursement</a:t>
              </a:r>
            </a:p>
          </p:txBody>
        </p:sp>
        <p:sp>
          <p:nvSpPr>
            <p:cNvPr id="29751" name="Text Box 79"/>
            <p:cNvSpPr txBox="1">
              <a:spLocks noChangeArrowheads="1"/>
            </p:cNvSpPr>
            <p:nvPr/>
          </p:nvSpPr>
          <p:spPr bwMode="auto">
            <a:xfrm>
              <a:off x="2320" y="525"/>
              <a:ext cx="353" cy="326"/>
            </a:xfrm>
            <a:prstGeom prst="rect">
              <a:avLst/>
            </a:prstGeom>
            <a:noFill/>
            <a:ln w="9525">
              <a:noFill/>
              <a:miter lim="800000"/>
              <a:headEnd/>
              <a:tailEnd/>
            </a:ln>
          </p:spPr>
          <p:txBody>
            <a:bodyPr wrap="none" lIns="61539" tIns="30770" rIns="61539" bIns="30770">
              <a:spAutoFit/>
            </a:bodyPr>
            <a:lstStyle/>
            <a:p>
              <a:pPr algn="ctr"/>
              <a:r>
                <a:rPr lang="en-US" sz="1000" i="1" baseline="0"/>
                <a:t>Award</a:t>
              </a:r>
            </a:p>
            <a:p>
              <a:pPr algn="ctr"/>
              <a:endParaRPr lang="en-US" sz="1000" i="1" baseline="0"/>
            </a:p>
            <a:p>
              <a:pPr algn="ctr"/>
              <a:r>
                <a:rPr lang="en-US" sz="1000" i="1" baseline="0"/>
                <a:t>Record</a:t>
              </a:r>
            </a:p>
          </p:txBody>
        </p:sp>
        <p:sp>
          <p:nvSpPr>
            <p:cNvPr id="29752" name="AutoShape 86"/>
            <p:cNvSpPr>
              <a:spLocks noChangeArrowheads="1"/>
            </p:cNvSpPr>
            <p:nvPr/>
          </p:nvSpPr>
          <p:spPr bwMode="auto">
            <a:xfrm>
              <a:off x="2996" y="2111"/>
              <a:ext cx="594" cy="288"/>
            </a:xfrm>
            <a:prstGeom prst="hexagon">
              <a:avLst>
                <a:gd name="adj" fmla="val 61875"/>
                <a:gd name="vf" fmla="val 115470"/>
              </a:avLst>
            </a:prstGeom>
            <a:solidFill>
              <a:srgbClr val="FFC285"/>
            </a:solidFill>
            <a:ln w="12700">
              <a:solidFill>
                <a:schemeClr val="tx1"/>
              </a:solidFill>
              <a:prstDash val="lgDash"/>
              <a:miter lim="800000"/>
              <a:headEnd/>
              <a:tailEnd/>
            </a:ln>
          </p:spPr>
          <p:txBody>
            <a:bodyPr wrap="none" lIns="61539" tIns="30770" rIns="61539" bIns="30770" anchor="ctr"/>
            <a:lstStyle/>
            <a:p>
              <a:endParaRPr lang="en-US" baseline="0"/>
            </a:p>
          </p:txBody>
        </p:sp>
        <p:sp>
          <p:nvSpPr>
            <p:cNvPr id="29753" name="Text Box 88"/>
            <p:cNvSpPr txBox="1">
              <a:spLocks noChangeArrowheads="1"/>
            </p:cNvSpPr>
            <p:nvPr/>
          </p:nvSpPr>
          <p:spPr bwMode="auto">
            <a:xfrm>
              <a:off x="3093" y="2183"/>
              <a:ext cx="394" cy="134"/>
            </a:xfrm>
            <a:prstGeom prst="rect">
              <a:avLst/>
            </a:prstGeom>
            <a:noFill/>
            <a:ln w="9525">
              <a:noFill/>
              <a:miter lim="800000"/>
              <a:headEnd/>
              <a:tailEnd/>
            </a:ln>
          </p:spPr>
          <p:txBody>
            <a:bodyPr wrap="none" lIns="61539" tIns="30770" rIns="61539" bIns="30770">
              <a:spAutoFit/>
            </a:bodyPr>
            <a:lstStyle/>
            <a:p>
              <a:r>
                <a:rPr lang="en-US" sz="1000" i="1" baseline="0"/>
                <a:t>Start-Up</a:t>
              </a:r>
            </a:p>
          </p:txBody>
        </p:sp>
        <p:sp>
          <p:nvSpPr>
            <p:cNvPr id="29754" name="Text Box 89"/>
            <p:cNvSpPr txBox="1">
              <a:spLocks noChangeArrowheads="1"/>
            </p:cNvSpPr>
            <p:nvPr/>
          </p:nvSpPr>
          <p:spPr bwMode="auto">
            <a:xfrm>
              <a:off x="3602" y="1323"/>
              <a:ext cx="343" cy="134"/>
            </a:xfrm>
            <a:prstGeom prst="rect">
              <a:avLst/>
            </a:prstGeom>
            <a:noFill/>
            <a:ln w="9525">
              <a:noFill/>
              <a:miter lim="800000"/>
              <a:headEnd/>
              <a:tailEnd/>
            </a:ln>
          </p:spPr>
          <p:txBody>
            <a:bodyPr wrap="none" lIns="61539" tIns="30770" rIns="61539" bIns="30770">
              <a:spAutoFit/>
            </a:bodyPr>
            <a:lstStyle/>
            <a:p>
              <a:r>
                <a:rPr lang="en-US" sz="1000" i="1" baseline="0"/>
                <a:t>Papers</a:t>
              </a:r>
            </a:p>
          </p:txBody>
        </p:sp>
        <p:sp>
          <p:nvSpPr>
            <p:cNvPr id="29755" name="Text Box 90"/>
            <p:cNvSpPr txBox="1">
              <a:spLocks noChangeArrowheads="1"/>
            </p:cNvSpPr>
            <p:nvPr/>
          </p:nvSpPr>
          <p:spPr bwMode="auto">
            <a:xfrm>
              <a:off x="3582" y="1953"/>
              <a:ext cx="366" cy="134"/>
            </a:xfrm>
            <a:prstGeom prst="rect">
              <a:avLst/>
            </a:prstGeom>
            <a:noFill/>
            <a:ln w="9525">
              <a:noFill/>
              <a:miter lim="800000"/>
              <a:headEnd/>
              <a:tailEnd/>
            </a:ln>
          </p:spPr>
          <p:txBody>
            <a:bodyPr wrap="none" lIns="61539" tIns="30770" rIns="61539" bIns="30770">
              <a:spAutoFit/>
            </a:bodyPr>
            <a:lstStyle/>
            <a:p>
              <a:r>
                <a:rPr lang="en-US" sz="1000" i="1" baseline="0"/>
                <a:t>Patents</a:t>
              </a:r>
            </a:p>
          </p:txBody>
        </p:sp>
        <p:sp>
          <p:nvSpPr>
            <p:cNvPr id="29756" name="Text Box 108"/>
            <p:cNvSpPr txBox="1">
              <a:spLocks noChangeArrowheads="1"/>
            </p:cNvSpPr>
            <p:nvPr/>
          </p:nvSpPr>
          <p:spPr bwMode="auto">
            <a:xfrm>
              <a:off x="2884" y="3867"/>
              <a:ext cx="932" cy="134"/>
            </a:xfrm>
            <a:prstGeom prst="rect">
              <a:avLst/>
            </a:prstGeom>
            <a:noFill/>
            <a:ln w="9525">
              <a:noFill/>
              <a:miter lim="800000"/>
              <a:headEnd/>
              <a:tailEnd/>
            </a:ln>
          </p:spPr>
          <p:txBody>
            <a:bodyPr lIns="61539" tIns="30770" rIns="61539" bIns="30770">
              <a:spAutoFit/>
            </a:bodyPr>
            <a:lstStyle/>
            <a:p>
              <a:pPr algn="ctr"/>
              <a:r>
                <a:rPr lang="en-US" sz="1000" baseline="0">
                  <a:solidFill>
                    <a:srgbClr val="6600CC"/>
                  </a:solidFill>
                </a:rPr>
                <a:t>Download</a:t>
              </a:r>
            </a:p>
          </p:txBody>
        </p:sp>
        <p:sp>
          <p:nvSpPr>
            <p:cNvPr id="16463" name="Rectangle 109"/>
            <p:cNvSpPr>
              <a:spLocks noChangeArrowheads="1"/>
            </p:cNvSpPr>
            <p:nvPr/>
          </p:nvSpPr>
          <p:spPr bwMode="auto">
            <a:xfrm>
              <a:off x="1616" y="3916"/>
              <a:ext cx="570" cy="216"/>
            </a:xfrm>
            <a:prstGeom prst="rect">
              <a:avLst/>
            </a:prstGeom>
            <a:gradFill rotWithShape="1">
              <a:gsLst>
                <a:gs pos="0">
                  <a:srgbClr val="FFE8D1"/>
                </a:gs>
                <a:gs pos="100000">
                  <a:srgbClr val="FFC285"/>
                </a:gs>
              </a:gsLst>
              <a:lin ang="5400000" scaled="1"/>
            </a:gradFill>
            <a:ln w="28575">
              <a:solidFill>
                <a:schemeClr val="tx1"/>
              </a:solidFill>
              <a:miter lim="800000"/>
              <a:headEnd/>
              <a:tailEnd/>
            </a:ln>
            <a:effectLst>
              <a:outerShdw dist="53882" dir="2700000" algn="ctr" rotWithShape="0">
                <a:srgbClr val="B2B2B2"/>
              </a:outerShdw>
            </a:effectLst>
          </p:spPr>
          <p:txBody>
            <a:bodyPr wrap="none" lIns="61539" tIns="30770" rIns="61539" bIns="30770" anchor="ctr"/>
            <a:lstStyle/>
            <a:p>
              <a:pPr>
                <a:defRPr/>
              </a:pPr>
              <a:endParaRPr lang="en-US" baseline="0"/>
            </a:p>
          </p:txBody>
        </p:sp>
        <p:sp>
          <p:nvSpPr>
            <p:cNvPr id="29758" name="Text Box 110"/>
            <p:cNvSpPr txBox="1">
              <a:spLocks noChangeArrowheads="1"/>
            </p:cNvSpPr>
            <p:nvPr/>
          </p:nvSpPr>
          <p:spPr bwMode="auto">
            <a:xfrm>
              <a:off x="1758" y="3951"/>
              <a:ext cx="273" cy="134"/>
            </a:xfrm>
            <a:prstGeom prst="rect">
              <a:avLst/>
            </a:prstGeom>
            <a:noFill/>
            <a:ln w="9525">
              <a:noFill/>
              <a:miter lim="800000"/>
              <a:headEnd/>
              <a:tailEnd/>
            </a:ln>
          </p:spPr>
          <p:txBody>
            <a:bodyPr wrap="none" lIns="61539" tIns="30770" rIns="61539" bIns="30770">
              <a:spAutoFit/>
            </a:bodyPr>
            <a:lstStyle/>
            <a:p>
              <a:r>
                <a:rPr lang="en-US" sz="1000" baseline="0"/>
                <a:t>State</a:t>
              </a:r>
            </a:p>
          </p:txBody>
        </p:sp>
        <p:sp>
          <p:nvSpPr>
            <p:cNvPr id="29759" name="Freeform 107"/>
            <p:cNvSpPr>
              <a:spLocks/>
            </p:cNvSpPr>
            <p:nvPr/>
          </p:nvSpPr>
          <p:spPr bwMode="auto">
            <a:xfrm>
              <a:off x="1141" y="1996"/>
              <a:ext cx="1488" cy="207"/>
            </a:xfrm>
            <a:custGeom>
              <a:avLst/>
              <a:gdLst>
                <a:gd name="T0" fmla="*/ 0 w 1461"/>
                <a:gd name="T1" fmla="*/ 213 h 225"/>
                <a:gd name="T2" fmla="*/ 0 w 1461"/>
                <a:gd name="T3" fmla="*/ 0 h 225"/>
                <a:gd name="T4" fmla="*/ 1461 w 1461"/>
                <a:gd name="T5" fmla="*/ 0 h 225"/>
                <a:gd name="T6" fmla="*/ 1461 w 1461"/>
                <a:gd name="T7" fmla="*/ 225 h 225"/>
                <a:gd name="T8" fmla="*/ 0 60000 65536"/>
                <a:gd name="T9" fmla="*/ 0 60000 65536"/>
                <a:gd name="T10" fmla="*/ 0 60000 65536"/>
                <a:gd name="T11" fmla="*/ 0 60000 65536"/>
                <a:gd name="T12" fmla="*/ 0 w 1461"/>
                <a:gd name="T13" fmla="*/ 0 h 225"/>
                <a:gd name="T14" fmla="*/ 1461 w 1461"/>
                <a:gd name="T15" fmla="*/ 225 h 225"/>
              </a:gdLst>
              <a:ahLst/>
              <a:cxnLst>
                <a:cxn ang="T8">
                  <a:pos x="T0" y="T1"/>
                </a:cxn>
                <a:cxn ang="T9">
                  <a:pos x="T2" y="T3"/>
                </a:cxn>
                <a:cxn ang="T10">
                  <a:pos x="T4" y="T5"/>
                </a:cxn>
                <a:cxn ang="T11">
                  <a:pos x="T6" y="T7"/>
                </a:cxn>
              </a:cxnLst>
              <a:rect l="T12" t="T13" r="T14" b="T15"/>
              <a:pathLst>
                <a:path w="1461" h="225">
                  <a:moveTo>
                    <a:pt x="0" y="213"/>
                  </a:moveTo>
                  <a:lnTo>
                    <a:pt x="0" y="0"/>
                  </a:lnTo>
                  <a:lnTo>
                    <a:pt x="1461" y="0"/>
                  </a:lnTo>
                  <a:lnTo>
                    <a:pt x="1461" y="225"/>
                  </a:lnTo>
                </a:path>
              </a:pathLst>
            </a:custGeom>
            <a:noFill/>
            <a:ln w="38100">
              <a:solidFill>
                <a:srgbClr val="CC0000"/>
              </a:solidFill>
              <a:round/>
              <a:headEnd type="triangle" w="med" len="med"/>
              <a:tailEnd type="triangle" w="med" len="med"/>
            </a:ln>
          </p:spPr>
          <p:txBody>
            <a:bodyPr/>
            <a:lstStyle/>
            <a:p>
              <a:endParaRPr lang="en-US"/>
            </a:p>
          </p:txBody>
        </p:sp>
        <p:sp>
          <p:nvSpPr>
            <p:cNvPr id="29760" name="AutoShape 122"/>
            <p:cNvSpPr>
              <a:spLocks noChangeArrowheads="1"/>
            </p:cNvSpPr>
            <p:nvPr/>
          </p:nvSpPr>
          <p:spPr bwMode="auto">
            <a:xfrm>
              <a:off x="2190" y="629"/>
              <a:ext cx="1763" cy="121"/>
            </a:xfrm>
            <a:prstGeom prst="rightArrow">
              <a:avLst>
                <a:gd name="adj1" fmla="val 40500"/>
                <a:gd name="adj2" fmla="val 120812"/>
              </a:avLst>
            </a:prstGeom>
            <a:gradFill rotWithShape="1">
              <a:gsLst>
                <a:gs pos="0">
                  <a:srgbClr val="CC99FF">
                    <a:alpha val="0"/>
                  </a:srgbClr>
                </a:gs>
                <a:gs pos="100000">
                  <a:srgbClr val="6600CC"/>
                </a:gs>
              </a:gsLst>
              <a:lin ang="0" scaled="1"/>
            </a:gradFill>
            <a:ln w="9525">
              <a:noFill/>
              <a:miter lim="800000"/>
              <a:headEnd/>
              <a:tailEnd/>
            </a:ln>
          </p:spPr>
          <p:txBody>
            <a:bodyPr wrap="none" anchor="ctr"/>
            <a:lstStyle/>
            <a:p>
              <a:endParaRPr lang="en-US"/>
            </a:p>
          </p:txBody>
        </p:sp>
        <p:sp>
          <p:nvSpPr>
            <p:cNvPr id="29761" name="AutoShape 123"/>
            <p:cNvSpPr>
              <a:spLocks noChangeArrowheads="1"/>
            </p:cNvSpPr>
            <p:nvPr/>
          </p:nvSpPr>
          <p:spPr bwMode="auto">
            <a:xfrm rot="-1279410">
              <a:off x="2101" y="3184"/>
              <a:ext cx="1925" cy="123"/>
            </a:xfrm>
            <a:prstGeom prst="rightArrow">
              <a:avLst>
                <a:gd name="adj1" fmla="val 43093"/>
                <a:gd name="adj2" fmla="val 137738"/>
              </a:avLst>
            </a:prstGeom>
            <a:gradFill rotWithShape="1">
              <a:gsLst>
                <a:gs pos="0">
                  <a:srgbClr val="CC99FF">
                    <a:alpha val="9000"/>
                  </a:srgbClr>
                </a:gs>
                <a:gs pos="100000">
                  <a:srgbClr val="6600CC"/>
                </a:gs>
              </a:gsLst>
              <a:lin ang="0" scaled="1"/>
            </a:gradFill>
            <a:ln w="9525">
              <a:noFill/>
              <a:miter lim="800000"/>
              <a:headEnd/>
              <a:tailEnd/>
            </a:ln>
          </p:spPr>
          <p:txBody>
            <a:bodyPr wrap="none" anchor="ctr"/>
            <a:lstStyle/>
            <a:p>
              <a:pPr algn="ctr"/>
              <a:endParaRPr lang="en-US"/>
            </a:p>
          </p:txBody>
        </p:sp>
        <p:sp>
          <p:nvSpPr>
            <p:cNvPr id="29762" name="AutoShape 124"/>
            <p:cNvSpPr>
              <a:spLocks noChangeArrowheads="1"/>
            </p:cNvSpPr>
            <p:nvPr/>
          </p:nvSpPr>
          <p:spPr bwMode="auto">
            <a:xfrm rot="1246335" flipV="1">
              <a:off x="3560" y="1824"/>
              <a:ext cx="411" cy="123"/>
            </a:xfrm>
            <a:prstGeom prst="rightArrow">
              <a:avLst>
                <a:gd name="adj1" fmla="val 42287"/>
                <a:gd name="adj2" fmla="val 112032"/>
              </a:avLst>
            </a:prstGeom>
            <a:gradFill rotWithShape="1">
              <a:gsLst>
                <a:gs pos="0">
                  <a:srgbClr val="CC99FF">
                    <a:alpha val="0"/>
                  </a:srgbClr>
                </a:gs>
                <a:gs pos="100000">
                  <a:srgbClr val="6600CC"/>
                </a:gs>
              </a:gsLst>
              <a:lin ang="0" scaled="1"/>
            </a:gradFill>
            <a:ln w="9525">
              <a:noFill/>
              <a:miter lim="800000"/>
              <a:headEnd/>
              <a:tailEnd/>
            </a:ln>
          </p:spPr>
          <p:txBody>
            <a:bodyPr wrap="none" anchor="ctr"/>
            <a:lstStyle/>
            <a:p>
              <a:endParaRPr lang="en-US"/>
            </a:p>
          </p:txBody>
        </p:sp>
        <p:sp>
          <p:nvSpPr>
            <p:cNvPr id="16432" name="Oval 76"/>
            <p:cNvSpPr>
              <a:spLocks noChangeArrowheads="1"/>
            </p:cNvSpPr>
            <p:nvPr/>
          </p:nvSpPr>
          <p:spPr bwMode="auto">
            <a:xfrm>
              <a:off x="2873" y="1570"/>
              <a:ext cx="828" cy="288"/>
            </a:xfrm>
            <a:prstGeom prst="ellipse">
              <a:avLst/>
            </a:prstGeom>
            <a:solidFill>
              <a:srgbClr val="FFC285"/>
            </a:solidFill>
            <a:ln w="28575">
              <a:solidFill>
                <a:schemeClr val="tx1"/>
              </a:solidFill>
              <a:round/>
              <a:headEnd/>
              <a:tailEnd/>
            </a:ln>
            <a:effectLst>
              <a:outerShdw dist="45791" dir="3378596" algn="ctr" rotWithShape="0">
                <a:srgbClr val="B2B2B2"/>
              </a:outerShdw>
            </a:effectLst>
          </p:spPr>
          <p:txBody>
            <a:bodyPr wrap="none" lIns="61539" tIns="30770" rIns="61539" bIns="30770" anchor="ctr"/>
            <a:lstStyle/>
            <a:p>
              <a:pPr>
                <a:defRPr/>
              </a:pPr>
              <a:endParaRPr lang="en-US" baseline="0"/>
            </a:p>
          </p:txBody>
        </p:sp>
        <p:sp>
          <p:nvSpPr>
            <p:cNvPr id="29764" name="Text Box 80"/>
            <p:cNvSpPr txBox="1">
              <a:spLocks noChangeArrowheads="1"/>
            </p:cNvSpPr>
            <p:nvPr/>
          </p:nvSpPr>
          <p:spPr bwMode="auto">
            <a:xfrm>
              <a:off x="3065" y="1596"/>
              <a:ext cx="436" cy="230"/>
            </a:xfrm>
            <a:prstGeom prst="rect">
              <a:avLst/>
            </a:prstGeom>
            <a:noFill/>
            <a:ln w="9525">
              <a:noFill/>
              <a:miter lim="800000"/>
              <a:headEnd/>
              <a:tailEnd/>
            </a:ln>
          </p:spPr>
          <p:txBody>
            <a:bodyPr wrap="none" lIns="61539" tIns="30770" rIns="61539" bIns="30770">
              <a:spAutoFit/>
            </a:bodyPr>
            <a:lstStyle/>
            <a:p>
              <a:pPr algn="ctr"/>
              <a:r>
                <a:rPr lang="en-US" sz="1000" i="1" baseline="0"/>
                <a:t>Research</a:t>
              </a:r>
            </a:p>
            <a:p>
              <a:pPr algn="ctr"/>
              <a:r>
                <a:rPr lang="en-US" sz="1000" i="1" baseline="0"/>
                <a:t>Project</a:t>
              </a:r>
            </a:p>
          </p:txBody>
        </p:sp>
        <p:sp>
          <p:nvSpPr>
            <p:cNvPr id="29765" name="Text Box 62"/>
            <p:cNvSpPr txBox="1">
              <a:spLocks noChangeArrowheads="1"/>
            </p:cNvSpPr>
            <p:nvPr/>
          </p:nvSpPr>
          <p:spPr bwMode="auto">
            <a:xfrm>
              <a:off x="1596" y="3418"/>
              <a:ext cx="603" cy="332"/>
            </a:xfrm>
            <a:prstGeom prst="rect">
              <a:avLst/>
            </a:prstGeom>
            <a:gradFill rotWithShape="1">
              <a:gsLst>
                <a:gs pos="0">
                  <a:srgbClr val="FFE8D1"/>
                </a:gs>
                <a:gs pos="100000">
                  <a:srgbClr val="FFC285"/>
                </a:gs>
              </a:gsLst>
              <a:lin ang="5400000" scaled="1"/>
            </a:gradFill>
            <a:ln w="9525">
              <a:solidFill>
                <a:schemeClr val="tx1"/>
              </a:solidFill>
              <a:miter lim="800000"/>
              <a:headEnd/>
              <a:tailEnd/>
            </a:ln>
          </p:spPr>
          <p:txBody>
            <a:bodyPr lIns="61539" tIns="30770" rIns="61539" bIns="30770">
              <a:spAutoFit/>
            </a:bodyPr>
            <a:lstStyle/>
            <a:p>
              <a:pPr algn="ctr"/>
              <a:r>
                <a:rPr lang="en-US" sz="1000" baseline="0"/>
                <a:t>Existing</a:t>
              </a:r>
            </a:p>
            <a:p>
              <a:pPr algn="ctr"/>
              <a:r>
                <a:rPr lang="en-US" sz="1000" baseline="0"/>
                <a:t>Institutional</a:t>
              </a:r>
            </a:p>
            <a:p>
              <a:pPr algn="ctr"/>
              <a:r>
                <a:rPr lang="en-US" sz="1000" baseline="0"/>
                <a:t>Reporting</a:t>
              </a:r>
            </a:p>
          </p:txBody>
        </p:sp>
        <p:sp>
          <p:nvSpPr>
            <p:cNvPr id="29766" name="AutoShape 125"/>
            <p:cNvSpPr>
              <a:spLocks noChangeArrowheads="1"/>
            </p:cNvSpPr>
            <p:nvPr/>
          </p:nvSpPr>
          <p:spPr bwMode="auto">
            <a:xfrm rot="-1246335">
              <a:off x="3556" y="1484"/>
              <a:ext cx="411" cy="123"/>
            </a:xfrm>
            <a:prstGeom prst="rightArrow">
              <a:avLst>
                <a:gd name="adj1" fmla="val 42287"/>
                <a:gd name="adj2" fmla="val 112032"/>
              </a:avLst>
            </a:prstGeom>
            <a:gradFill rotWithShape="1">
              <a:gsLst>
                <a:gs pos="0">
                  <a:srgbClr val="CC99FF">
                    <a:alpha val="0"/>
                  </a:srgbClr>
                </a:gs>
                <a:gs pos="100000">
                  <a:srgbClr val="6600CC"/>
                </a:gs>
              </a:gsLst>
              <a:lin ang="0" scaled="1"/>
            </a:gradFill>
            <a:ln w="9525">
              <a:noFill/>
              <a:miter lim="800000"/>
              <a:headEnd/>
              <a:tailEnd/>
            </a:ln>
          </p:spPr>
          <p:txBody>
            <a:bodyPr wrap="none" anchor="ctr"/>
            <a:lstStyle/>
            <a:p>
              <a:endParaRPr lang="en-US"/>
            </a:p>
          </p:txBody>
        </p:sp>
        <p:sp>
          <p:nvSpPr>
            <p:cNvPr id="16386" name="Rectangle 4"/>
            <p:cNvSpPr>
              <a:spLocks noChangeArrowheads="1"/>
            </p:cNvSpPr>
            <p:nvPr/>
          </p:nvSpPr>
          <p:spPr bwMode="auto">
            <a:xfrm>
              <a:off x="1581" y="556"/>
              <a:ext cx="640" cy="288"/>
            </a:xfrm>
            <a:prstGeom prst="rect">
              <a:avLst/>
            </a:prstGeom>
            <a:gradFill rotWithShape="1">
              <a:gsLst>
                <a:gs pos="0">
                  <a:srgbClr val="FFE8D1"/>
                </a:gs>
                <a:gs pos="100000">
                  <a:srgbClr val="FFC285"/>
                </a:gs>
              </a:gsLst>
              <a:lin ang="5400000" scaled="1"/>
            </a:gradFill>
            <a:ln w="28575">
              <a:solidFill>
                <a:schemeClr val="tx1"/>
              </a:solidFill>
              <a:miter lim="800000"/>
              <a:headEnd/>
              <a:tailEnd/>
            </a:ln>
            <a:effectLst>
              <a:outerShdw dist="53882" dir="2700000" algn="ctr" rotWithShape="0">
                <a:srgbClr val="B2B2B2"/>
              </a:outerShdw>
            </a:effectLst>
          </p:spPr>
          <p:txBody>
            <a:bodyPr wrap="none" lIns="61539" tIns="30770" rIns="61539" bIns="30770" anchor="ctr"/>
            <a:lstStyle/>
            <a:p>
              <a:pPr>
                <a:defRPr/>
              </a:pPr>
              <a:endParaRPr lang="en-US" baseline="0"/>
            </a:p>
          </p:txBody>
        </p:sp>
        <p:sp>
          <p:nvSpPr>
            <p:cNvPr id="29768" name="Text Box 6"/>
            <p:cNvSpPr txBox="1">
              <a:spLocks noChangeArrowheads="1"/>
            </p:cNvSpPr>
            <p:nvPr/>
          </p:nvSpPr>
          <p:spPr bwMode="auto">
            <a:xfrm>
              <a:off x="1718" y="625"/>
              <a:ext cx="366" cy="134"/>
            </a:xfrm>
            <a:prstGeom prst="rect">
              <a:avLst/>
            </a:prstGeom>
            <a:noFill/>
            <a:ln w="9525">
              <a:noFill/>
              <a:miter lim="800000"/>
              <a:headEnd/>
              <a:tailEnd/>
            </a:ln>
          </p:spPr>
          <p:txBody>
            <a:bodyPr wrap="none" lIns="61539" tIns="30770" rIns="61539" bIns="30770">
              <a:spAutoFit/>
            </a:bodyPr>
            <a:lstStyle/>
            <a:p>
              <a:r>
                <a:rPr lang="en-US" sz="1000" baseline="0"/>
                <a:t>Agency</a:t>
              </a:r>
            </a:p>
          </p:txBody>
        </p:sp>
        <p:sp>
          <p:nvSpPr>
            <p:cNvPr id="29769" name="AutoShape 128"/>
            <p:cNvSpPr>
              <a:spLocks noChangeArrowheads="1"/>
            </p:cNvSpPr>
            <p:nvPr/>
          </p:nvSpPr>
          <p:spPr bwMode="auto">
            <a:xfrm rot="44273" flipV="1">
              <a:off x="3547" y="2196"/>
              <a:ext cx="411" cy="123"/>
            </a:xfrm>
            <a:prstGeom prst="rightArrow">
              <a:avLst>
                <a:gd name="adj1" fmla="val 42287"/>
                <a:gd name="adj2" fmla="val 112032"/>
              </a:avLst>
            </a:prstGeom>
            <a:gradFill rotWithShape="1">
              <a:gsLst>
                <a:gs pos="0">
                  <a:srgbClr val="CC99FF">
                    <a:alpha val="0"/>
                  </a:srgbClr>
                </a:gs>
                <a:gs pos="100000">
                  <a:srgbClr val="6600CC"/>
                </a:gs>
              </a:gsLst>
              <a:lin ang="0" scaled="1"/>
            </a:gradFill>
            <a:ln w="9525">
              <a:noFill/>
              <a:miter lim="800000"/>
              <a:headEnd/>
              <a:tailEnd/>
            </a:ln>
          </p:spPr>
          <p:txBody>
            <a:bodyPr wrap="none" anchor="ctr"/>
            <a:lstStyle/>
            <a:p>
              <a:endParaRPr lang="en-US"/>
            </a:p>
          </p:txBody>
        </p:sp>
        <p:sp>
          <p:nvSpPr>
            <p:cNvPr id="29770" name="AutoShape 129"/>
            <p:cNvSpPr>
              <a:spLocks noChangeArrowheads="1"/>
            </p:cNvSpPr>
            <p:nvPr/>
          </p:nvSpPr>
          <p:spPr bwMode="auto">
            <a:xfrm>
              <a:off x="2604" y="3969"/>
              <a:ext cx="1355" cy="121"/>
            </a:xfrm>
            <a:prstGeom prst="rightArrow">
              <a:avLst>
                <a:gd name="adj1" fmla="val 40500"/>
                <a:gd name="adj2" fmla="val 125618"/>
              </a:avLst>
            </a:prstGeom>
            <a:gradFill rotWithShape="1">
              <a:gsLst>
                <a:gs pos="0">
                  <a:srgbClr val="CC99FF">
                    <a:alpha val="0"/>
                  </a:srgbClr>
                </a:gs>
                <a:gs pos="100000">
                  <a:srgbClr val="6600CC"/>
                </a:gs>
              </a:gsLst>
              <a:lin ang="0" scaled="1"/>
            </a:gradFill>
            <a:ln w="9525">
              <a:noFill/>
              <a:miter lim="800000"/>
              <a:headEnd/>
              <a:tailEnd/>
            </a:ln>
          </p:spPr>
          <p:txBody>
            <a:bodyPr wrap="none" anchor="ctr"/>
            <a:lstStyle/>
            <a:p>
              <a:endParaRPr lang="en-US"/>
            </a:p>
          </p:txBody>
        </p:sp>
      </p:grpSp>
    </p:spTree>
    <p:extLst>
      <p:ext uri="{BB962C8B-B14F-4D97-AF65-F5344CB8AC3E}">
        <p14:creationId xmlns:p14="http://schemas.microsoft.com/office/powerpoint/2010/main" val="349859840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Award data</a:t>
            </a:r>
            <a:endParaRPr lang="en-US" dirty="0"/>
          </a:p>
        </p:txBody>
      </p:sp>
      <p:sp>
        <p:nvSpPr>
          <p:cNvPr id="3" name="Content Placeholder 2"/>
          <p:cNvSpPr>
            <a:spLocks noGrp="1"/>
          </p:cNvSpPr>
          <p:nvPr>
            <p:ph idx="1"/>
          </p:nvPr>
        </p:nvSpPr>
        <p:spPr/>
        <p:txBody>
          <a:bodyPr/>
          <a:lstStyle/>
          <a:p>
            <a:endParaRPr 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90600"/>
            <a:ext cx="13792200" cy="530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8637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Employee data</a:t>
            </a:r>
            <a:endParaRPr lang="en-US"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57400"/>
            <a:ext cx="12201526"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95885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Employee data</a:t>
            </a:r>
            <a:endParaRPr lang="en-US"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3" y="2676525"/>
            <a:ext cx="8943975" cy="110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58387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Vendor data</a:t>
            </a:r>
            <a:endParaRPr lang="en-US" dirty="0"/>
          </a:p>
        </p:txBody>
      </p:sp>
      <p:sp>
        <p:nvSpPr>
          <p:cNvPr id="3" name="Content Placeholder 2"/>
          <p:cNvSpPr>
            <a:spLocks noGrp="1"/>
          </p:cNvSpPr>
          <p:nvPr>
            <p:ph idx="1"/>
          </p:nvPr>
        </p:nvSpPr>
        <p:spPr/>
        <p:txBody>
          <a:bodyPr/>
          <a:lstStyle/>
          <a:p>
            <a:endParaRPr 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761" y="2133600"/>
            <a:ext cx="107251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98393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Subaward</a:t>
            </a:r>
            <a:r>
              <a:rPr lang="en-US" dirty="0" smtClean="0"/>
              <a:t> data</a:t>
            </a:r>
            <a:endParaRPr lang="en-US" dirty="0"/>
          </a:p>
        </p:txBody>
      </p:sp>
      <p:sp>
        <p:nvSpPr>
          <p:cNvPr id="3" name="Content Placeholder 2"/>
          <p:cNvSpPr>
            <a:spLocks noGrp="1"/>
          </p:cNvSpPr>
          <p:nvPr>
            <p:ph idx="1"/>
          </p:nvPr>
        </p:nvSpPr>
        <p:spPr/>
        <p:txBody>
          <a:bodyPr/>
          <a:lstStyle/>
          <a:p>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34" y="1066800"/>
            <a:ext cx="894397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26" y="5181600"/>
            <a:ext cx="8943975" cy="1866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6618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HR data</a:t>
            </a:r>
            <a:endParaRPr lang="en-US" dirty="0"/>
          </a:p>
        </p:txBody>
      </p:sp>
      <p:pic>
        <p:nvPicPr>
          <p:cNvPr id="7"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9482" y="1143000"/>
            <a:ext cx="6233047" cy="4525963"/>
          </a:xfrm>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098" y="2328232"/>
            <a:ext cx="5881404" cy="4278313"/>
          </a:xfrm>
          <a:prstGeom prst="rect">
            <a:avLst/>
          </a:prstGeom>
          <a:solidFill>
            <a:schemeClr val="bg1">
              <a:alpha val="99000"/>
            </a:schemeClr>
          </a:solidFill>
          <a:ln>
            <a:noFill/>
          </a:ln>
          <a:effectLst/>
        </p:spPr>
      </p:pic>
    </p:spTree>
    <p:extLst>
      <p:ext uri="{BB962C8B-B14F-4D97-AF65-F5344CB8AC3E}">
        <p14:creationId xmlns:p14="http://schemas.microsoft.com/office/powerpoint/2010/main" val="251917802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100"/>
                                        </p:tgtEl>
                                        <p:attrNameLst>
                                          <p:attrName>style.visibility</p:attrName>
                                        </p:attrNameLst>
                                      </p:cBhvr>
                                      <p:to>
                                        <p:strVal val="visible"/>
                                      </p:to>
                                    </p:set>
                                    <p:anim calcmode="lin" valueType="num">
                                      <p:cBhvr additive="base">
                                        <p:cTn id="11" dur="500" fill="hold"/>
                                        <p:tgtEl>
                                          <p:spTgt spid="4100"/>
                                        </p:tgtEl>
                                        <p:attrNameLst>
                                          <p:attrName>ppt_x</p:attrName>
                                        </p:attrNameLst>
                                      </p:cBhvr>
                                      <p:tavLst>
                                        <p:tav tm="0">
                                          <p:val>
                                            <p:strVal val="#ppt_x"/>
                                          </p:val>
                                        </p:tav>
                                        <p:tav tm="100000">
                                          <p:val>
                                            <p:strVal val="#ppt_x"/>
                                          </p:val>
                                        </p:tav>
                                      </p:tavLst>
                                    </p:anim>
                                    <p:anim calcmode="lin" valueType="num">
                                      <p:cBhvr additive="base">
                                        <p:cTn id="12"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Lots of data</a:t>
            </a:r>
            <a:endParaRPr lang="en-US" dirty="0"/>
          </a:p>
        </p:txBody>
      </p:sp>
      <p:sp>
        <p:nvSpPr>
          <p:cNvPr id="3" name="Content Placeholder 2"/>
          <p:cNvSpPr>
            <a:spLocks noGrp="1"/>
          </p:cNvSpPr>
          <p:nvPr>
            <p:ph idx="1"/>
          </p:nvPr>
        </p:nvSpPr>
        <p:spPr>
          <a:xfrm>
            <a:off x="457200" y="1371600"/>
            <a:ext cx="8305800" cy="4953000"/>
          </a:xfrm>
        </p:spPr>
        <p:txBody>
          <a:bodyPr>
            <a:normAutofit lnSpcReduction="10000"/>
          </a:bodyPr>
          <a:lstStyle/>
          <a:p>
            <a:r>
              <a:rPr lang="en-US" dirty="0" smtClean="0"/>
              <a:t>STAR Metrics employee transactions</a:t>
            </a:r>
          </a:p>
          <a:p>
            <a:pPr lvl="1"/>
            <a:r>
              <a:rPr lang="en-US" dirty="0" smtClean="0"/>
              <a:t>Caltech employee data contains 619,113 transactions and 11,939 employees spanning 1999-2012</a:t>
            </a:r>
          </a:p>
          <a:p>
            <a:pPr lvl="1"/>
            <a:r>
              <a:rPr lang="en-US" dirty="0" smtClean="0"/>
              <a:t>Purdue employee data contains 359,767 transactions and 27,248 employees spanning 2008-2013 </a:t>
            </a:r>
          </a:p>
          <a:p>
            <a:r>
              <a:rPr lang="en-US" dirty="0" smtClean="0"/>
              <a:t>STAR Metrics vendor transactions</a:t>
            </a:r>
          </a:p>
          <a:p>
            <a:pPr lvl="1"/>
            <a:r>
              <a:rPr lang="en-US" dirty="0" smtClean="0"/>
              <a:t>Caltech vendor data contains 5,564,643 transactions and 15,646 vendors spanning 1999-2012</a:t>
            </a:r>
          </a:p>
          <a:p>
            <a:pPr lvl="1"/>
            <a:endParaRPr lang="en-US" dirty="0" smtClean="0"/>
          </a:p>
        </p:txBody>
      </p:sp>
      <p:sp>
        <p:nvSpPr>
          <p:cNvPr id="4" name="Slide Number Placeholder 3"/>
          <p:cNvSpPr>
            <a:spLocks noGrp="1"/>
          </p:cNvSpPr>
          <p:nvPr>
            <p:ph type="sldNum" sz="quarter" idx="12"/>
          </p:nvPr>
        </p:nvSpPr>
        <p:spPr/>
        <p:txBody>
          <a:bodyPr/>
          <a:lstStyle/>
          <a:p>
            <a:fld id="{73A41B2C-B576-4B34-8099-C31FF0E5C377}" type="slidenum">
              <a:rPr lang="en-US" smtClean="0"/>
              <a:t>29</a:t>
            </a:fld>
            <a:endParaRPr lang="en-US"/>
          </a:p>
        </p:txBody>
      </p:sp>
    </p:spTree>
    <p:extLst>
      <p:ext uri="{BB962C8B-B14F-4D97-AF65-F5344CB8AC3E}">
        <p14:creationId xmlns:p14="http://schemas.microsoft.com/office/powerpoint/2010/main" val="3653754061"/>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dirty="0" smtClean="0"/>
              <a:t>Lots of opportunities</a:t>
            </a:r>
          </a:p>
        </p:txBody>
      </p:sp>
      <p:sp>
        <p:nvSpPr>
          <p:cNvPr id="39939" name="Slide Number Placeholder 3"/>
          <p:cNvSpPr>
            <a:spLocks noGrp="1"/>
          </p:cNvSpPr>
          <p:nvPr>
            <p:ph type="sldNum" sz="quarter" idx="4294967295"/>
          </p:nvPr>
        </p:nvSpPr>
        <p:spPr>
          <a:xfrm>
            <a:off x="7086600" y="6629400"/>
            <a:ext cx="2133600" cy="476250"/>
          </a:xfrm>
          <a:prstGeom prst="rect">
            <a:avLst/>
          </a:prstGeom>
          <a:noFill/>
        </p:spPr>
        <p:txBody>
          <a:bodyPr/>
          <a:lstStyle/>
          <a:p>
            <a:fld id="{C44514E2-22C7-460A-A912-0A931E85C7EB}" type="slidenum">
              <a:rPr lang="en-US" smtClean="0"/>
              <a:pPr/>
              <a:t>30</a:t>
            </a:fld>
            <a:endParaRPr lang="en-US" smtClean="0"/>
          </a:p>
        </p:txBody>
      </p:sp>
      <p:sp>
        <p:nvSpPr>
          <p:cNvPr id="39942" name="Rectangle 6"/>
          <p:cNvSpPr>
            <a:spLocks noChangeArrowheads="1"/>
          </p:cNvSpPr>
          <p:nvPr/>
        </p:nvSpPr>
        <p:spPr bwMode="auto">
          <a:xfrm>
            <a:off x="287338" y="1604963"/>
            <a:ext cx="8569325" cy="4893647"/>
          </a:xfrm>
          <a:prstGeom prst="rect">
            <a:avLst/>
          </a:prstGeom>
          <a:noFill/>
          <a:ln w="9525">
            <a:noFill/>
            <a:miter lim="800000"/>
            <a:headEnd/>
            <a:tailEnd/>
          </a:ln>
          <a:effectLst/>
        </p:spPr>
        <p:txBody>
          <a:bodyPr>
            <a:spAutoFit/>
          </a:bodyPr>
          <a:lstStyle/>
          <a:p>
            <a:pPr eaLnBrk="0" hangingPunct="0">
              <a:buClr>
                <a:schemeClr val="accent2"/>
              </a:buClr>
            </a:pPr>
            <a:r>
              <a:rPr lang="en-US" sz="2600" baseline="0" dirty="0" smtClean="0">
                <a:latin typeface="Arial Narrow" pitchFamily="34" charset="0"/>
              </a:rPr>
              <a:t>Data issues</a:t>
            </a:r>
          </a:p>
          <a:p>
            <a:pPr marL="339725" indent="-339725" eaLnBrk="0" hangingPunct="0">
              <a:buClr>
                <a:schemeClr val="accent2"/>
              </a:buClr>
              <a:buFont typeface="Wingdings" pitchFamily="2" charset="2"/>
              <a:buChar char="§"/>
            </a:pPr>
            <a:r>
              <a:rPr lang="en-US" sz="2600" baseline="0" dirty="0" smtClean="0">
                <a:latin typeface="Arial Narrow" pitchFamily="34" charset="0"/>
              </a:rPr>
              <a:t>Occupational coding</a:t>
            </a:r>
          </a:p>
          <a:p>
            <a:pPr marL="339725" indent="-339725" eaLnBrk="0" hangingPunct="0">
              <a:buClr>
                <a:schemeClr val="accent2"/>
              </a:buClr>
              <a:buFont typeface="Wingdings" pitchFamily="2" charset="2"/>
              <a:buChar char="§"/>
            </a:pPr>
            <a:r>
              <a:rPr lang="en-US" sz="2600" dirty="0" smtClean="0">
                <a:latin typeface="Arial Narrow" pitchFamily="34" charset="0"/>
              </a:rPr>
              <a:t>Transaction data</a:t>
            </a:r>
          </a:p>
          <a:p>
            <a:pPr marL="339725" indent="-339725" eaLnBrk="0" hangingPunct="0">
              <a:buClr>
                <a:schemeClr val="accent2"/>
              </a:buClr>
              <a:buFont typeface="Wingdings" pitchFamily="2" charset="2"/>
              <a:buChar char="§"/>
            </a:pPr>
            <a:r>
              <a:rPr lang="en-US" sz="2600" baseline="0" dirty="0" smtClean="0">
                <a:latin typeface="Arial Narrow" pitchFamily="34" charset="0"/>
              </a:rPr>
              <a:t>Standardization</a:t>
            </a:r>
          </a:p>
          <a:p>
            <a:pPr marL="339725" indent="-339725" eaLnBrk="0" hangingPunct="0">
              <a:buClr>
                <a:schemeClr val="accent2"/>
              </a:buClr>
              <a:buFont typeface="Wingdings" pitchFamily="2" charset="2"/>
              <a:buChar char="§"/>
            </a:pPr>
            <a:r>
              <a:rPr lang="en-US" sz="2600" dirty="0" smtClean="0">
                <a:latin typeface="Arial Narrow" pitchFamily="34" charset="0"/>
              </a:rPr>
              <a:t>Linkages</a:t>
            </a:r>
          </a:p>
          <a:p>
            <a:pPr marL="339725" indent="-339725" eaLnBrk="0" hangingPunct="0">
              <a:buClr>
                <a:schemeClr val="accent2"/>
              </a:buClr>
              <a:buFont typeface="Wingdings" pitchFamily="2" charset="2"/>
              <a:buChar char="§"/>
            </a:pPr>
            <a:r>
              <a:rPr lang="en-US" sz="2600" dirty="0" smtClean="0">
                <a:latin typeface="Arial Narrow" pitchFamily="34" charset="0"/>
              </a:rPr>
              <a:t>Gaps</a:t>
            </a:r>
          </a:p>
          <a:p>
            <a:pPr eaLnBrk="0" hangingPunct="0">
              <a:buClr>
                <a:schemeClr val="accent2"/>
              </a:buClr>
            </a:pPr>
            <a:r>
              <a:rPr lang="en-US" sz="2600" baseline="0" dirty="0" smtClean="0">
                <a:latin typeface="Arial Narrow" pitchFamily="34" charset="0"/>
              </a:rPr>
              <a:t>Conceptual</a:t>
            </a:r>
            <a:r>
              <a:rPr lang="en-US" sz="2600" dirty="0" smtClean="0">
                <a:latin typeface="Arial Narrow" pitchFamily="34" charset="0"/>
              </a:rPr>
              <a:t> issues</a:t>
            </a:r>
          </a:p>
          <a:p>
            <a:pPr marL="457200" indent="-457200" eaLnBrk="0" hangingPunct="0">
              <a:buClr>
                <a:schemeClr val="accent2"/>
              </a:buClr>
              <a:buFont typeface="Arial" panose="020B0604020202020204" pitchFamily="34" charset="0"/>
              <a:buChar char="•"/>
            </a:pPr>
            <a:r>
              <a:rPr lang="en-US" sz="2600" baseline="0" dirty="0" smtClean="0">
                <a:latin typeface="Arial Narrow" pitchFamily="34" charset="0"/>
              </a:rPr>
              <a:t>Multiple</a:t>
            </a:r>
            <a:r>
              <a:rPr lang="en-US" sz="2600" dirty="0" smtClean="0">
                <a:latin typeface="Arial Narrow" pitchFamily="34" charset="0"/>
              </a:rPr>
              <a:t> sources of grant funds</a:t>
            </a:r>
          </a:p>
          <a:p>
            <a:pPr marL="457200" indent="-457200" eaLnBrk="0" hangingPunct="0">
              <a:buClr>
                <a:schemeClr val="accent2"/>
              </a:buClr>
              <a:buFont typeface="Arial" panose="020B0604020202020204" pitchFamily="34" charset="0"/>
              <a:buChar char="•"/>
            </a:pPr>
            <a:r>
              <a:rPr lang="en-US" sz="2600" dirty="0" smtClean="0">
                <a:latin typeface="Arial Narrow" pitchFamily="34" charset="0"/>
              </a:rPr>
              <a:t>Multiple units of analysis (individual, PI, grant, research field)</a:t>
            </a:r>
          </a:p>
          <a:p>
            <a:pPr marL="457200" indent="-457200" eaLnBrk="0" hangingPunct="0">
              <a:buClr>
                <a:schemeClr val="accent2"/>
              </a:buClr>
              <a:buFont typeface="Arial" panose="020B0604020202020204" pitchFamily="34" charset="0"/>
              <a:buChar char="•"/>
            </a:pPr>
            <a:r>
              <a:rPr lang="en-US" sz="2600" dirty="0" smtClean="0">
                <a:latin typeface="Arial Narrow" pitchFamily="34" charset="0"/>
              </a:rPr>
              <a:t>…</a:t>
            </a:r>
          </a:p>
          <a:p>
            <a:pPr marL="457200" indent="-457200" eaLnBrk="0" hangingPunct="0">
              <a:buClr>
                <a:schemeClr val="accent2"/>
              </a:buClr>
              <a:buFont typeface="Arial" panose="020B0604020202020204" pitchFamily="34" charset="0"/>
              <a:buChar char="•"/>
            </a:pPr>
            <a:endParaRPr lang="en-US" sz="2600" baseline="0" dirty="0" smtClean="0">
              <a:latin typeface="Arial Narrow" pitchFamily="34" charset="0"/>
            </a:endParaRPr>
          </a:p>
          <a:p>
            <a:pPr marL="339725" indent="-339725" eaLnBrk="0" hangingPunct="0">
              <a:buClr>
                <a:schemeClr val="accent2"/>
              </a:buClr>
              <a:buFont typeface="Wingdings" pitchFamily="2" charset="2"/>
              <a:buChar char="§"/>
            </a:pPr>
            <a:endParaRPr lang="en-US" sz="2600" baseline="0" dirty="0">
              <a:latin typeface="Arial Narrow" pitchFamily="34" charset="0"/>
            </a:endParaRPr>
          </a:p>
        </p:txBody>
      </p:sp>
    </p:spTree>
    <p:extLst>
      <p:ext uri="{BB962C8B-B14F-4D97-AF65-F5344CB8AC3E}">
        <p14:creationId xmlns:p14="http://schemas.microsoft.com/office/powerpoint/2010/main" val="2794702799"/>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occupational coding</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3483843492"/>
              </p:ext>
            </p:extLst>
          </p:nvPr>
        </p:nvGraphicFramePr>
        <p:xfrm>
          <a:off x="914400" y="1589967"/>
          <a:ext cx="5231409" cy="4749658"/>
        </p:xfrm>
        <a:graphic>
          <a:graphicData uri="http://schemas.openxmlformats.org/drawingml/2006/table">
            <a:tbl>
              <a:tblPr/>
              <a:tblGrid>
                <a:gridCol w="2869083"/>
                <a:gridCol w="2362326"/>
              </a:tblGrid>
              <a:tr h="0">
                <a:tc>
                  <a:txBody>
                    <a:bodyPr/>
                    <a:lstStyle/>
                    <a:p>
                      <a:pPr algn="l" fontAlgn="b"/>
                      <a:r>
                        <a:rPr lang="en-US" sz="1050" b="0" i="0" u="none" strike="noStrike" dirty="0">
                          <a:solidFill>
                            <a:srgbClr val="000000"/>
                          </a:solidFill>
                          <a:effectLst/>
                          <a:latin typeface="Calibri"/>
                        </a:rPr>
                        <a:t>prof school project assistant</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9514-Prof School Project Assistant</a:t>
                      </a:r>
                    </a:p>
                  </a:txBody>
                  <a:tcPr marL="0" marR="0" marT="0" marB="0" anchor="b">
                    <a:lnL>
                      <a:noFill/>
                    </a:lnL>
                    <a:lnR>
                      <a:noFill/>
                    </a:lnR>
                    <a:lnT>
                      <a:noFill/>
                    </a:lnT>
                    <a:lnB>
                      <a:noFill/>
                    </a:lnB>
                  </a:tcPr>
                </a:tc>
              </a:tr>
              <a:tr h="137651">
                <a:tc>
                  <a:txBody>
                    <a:bodyPr/>
                    <a:lstStyle/>
                    <a:p>
                      <a:pPr algn="l" fontAlgn="b"/>
                      <a:r>
                        <a:rPr lang="en-US" sz="1050" b="0" i="0" u="none" strike="noStrike" dirty="0">
                          <a:solidFill>
                            <a:srgbClr val="000000"/>
                          </a:solidFill>
                          <a:effectLst/>
                          <a:latin typeface="Calibri"/>
                        </a:rPr>
                        <a:t>graduate instructor</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9515-Graduate Instructor</a:t>
                      </a:r>
                    </a:p>
                  </a:txBody>
                  <a:tcPr marL="0" marR="0" marT="0" marB="0" anchor="b">
                    <a:lnL>
                      <a:noFill/>
                    </a:lnL>
                    <a:lnR>
                      <a:noFill/>
                    </a:lnR>
                    <a:lnT>
                      <a:noFill/>
                    </a:lnT>
                    <a:lnB>
                      <a:noFill/>
                    </a:lnB>
                  </a:tcPr>
                </a:tc>
              </a:tr>
              <a:tr h="242266">
                <a:tc>
                  <a:txBody>
                    <a:bodyPr/>
                    <a:lstStyle/>
                    <a:p>
                      <a:pPr algn="l" fontAlgn="b"/>
                      <a:r>
                        <a:rPr lang="en-US" sz="1050" b="0" i="0" u="none" strike="noStrike" dirty="0">
                          <a:solidFill>
                            <a:srgbClr val="000000"/>
                          </a:solidFill>
                          <a:effectLst/>
                          <a:latin typeface="Calibri"/>
                        </a:rPr>
                        <a:t>md student project assistant</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9516-MD Student Project Assistant</a:t>
                      </a:r>
                    </a:p>
                  </a:txBody>
                  <a:tcPr marL="0" marR="0" marT="0" marB="0" anchor="b">
                    <a:lnL>
                      <a:noFill/>
                    </a:lnL>
                    <a:lnR>
                      <a:noFill/>
                    </a:lnR>
                    <a:lnT>
                      <a:noFill/>
                    </a:lnT>
                    <a:lnB>
                      <a:noFill/>
                    </a:lnB>
                  </a:tcPr>
                </a:tc>
              </a:tr>
              <a:tr h="242266">
                <a:tc>
                  <a:txBody>
                    <a:bodyPr/>
                    <a:lstStyle/>
                    <a:p>
                      <a:pPr algn="l" fontAlgn="b"/>
                      <a:r>
                        <a:rPr lang="en-US" sz="1050" b="0" i="0" u="none" strike="noStrike" dirty="0" err="1">
                          <a:solidFill>
                            <a:srgbClr val="000000"/>
                          </a:solidFill>
                          <a:effectLst/>
                          <a:latin typeface="Calibri"/>
                        </a:rPr>
                        <a:t>ph</a:t>
                      </a:r>
                      <a:r>
                        <a:rPr lang="en-US" sz="1050" b="0" i="0" u="none" strike="noStrike" dirty="0">
                          <a:solidFill>
                            <a:srgbClr val="000000"/>
                          </a:solidFill>
                          <a:effectLst/>
                          <a:latin typeface="Calibri"/>
                        </a:rPr>
                        <a:t> d candidate grad instructor</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9517-Ph D Candidate Grad Instructor</a:t>
                      </a:r>
                    </a:p>
                  </a:txBody>
                  <a:tcPr marL="0" marR="0" marT="0" marB="0" anchor="b">
                    <a:lnL>
                      <a:noFill/>
                    </a:lnL>
                    <a:lnR>
                      <a:noFill/>
                    </a:lnR>
                    <a:lnT>
                      <a:noFill/>
                    </a:lnT>
                    <a:lnB>
                      <a:noFill/>
                    </a:lnB>
                  </a:tcPr>
                </a:tc>
              </a:tr>
              <a:tr h="242266">
                <a:tc>
                  <a:txBody>
                    <a:bodyPr/>
                    <a:lstStyle/>
                    <a:p>
                      <a:pPr algn="l" fontAlgn="b"/>
                      <a:r>
                        <a:rPr lang="en-US" sz="1050" b="0" i="0" u="none" strike="noStrike">
                          <a:solidFill>
                            <a:srgbClr val="000000"/>
                          </a:solidFill>
                          <a:effectLst/>
                          <a:latin typeface="Calibri"/>
                        </a:rPr>
                        <a:t>phd candidate teaching asst</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9519-PhD Candidate Teaching Asst</a:t>
                      </a:r>
                    </a:p>
                  </a:txBody>
                  <a:tcPr marL="0" marR="0" marT="0" marB="0" anchor="b">
                    <a:lnL>
                      <a:noFill/>
                    </a:lnL>
                    <a:lnR>
                      <a:noFill/>
                    </a:lnR>
                    <a:lnT>
                      <a:noFill/>
                    </a:lnT>
                    <a:lnB>
                      <a:noFill/>
                    </a:lnB>
                  </a:tcPr>
                </a:tc>
              </a:tr>
              <a:tr h="137651">
                <a:tc>
                  <a:txBody>
                    <a:bodyPr/>
                    <a:lstStyle/>
                    <a:p>
                      <a:pPr algn="l" fontAlgn="b"/>
                      <a:r>
                        <a:rPr lang="en-US" sz="1050" b="0" i="0" u="none" strike="noStrike">
                          <a:solidFill>
                            <a:srgbClr val="000000"/>
                          </a:solidFill>
                          <a:effectLst/>
                          <a:latin typeface="Calibri"/>
                        </a:rPr>
                        <a:t>research assistant</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9521-Research Assistant</a:t>
                      </a:r>
                    </a:p>
                  </a:txBody>
                  <a:tcPr marL="0" marR="0" marT="0" marB="0" anchor="b">
                    <a:lnL>
                      <a:noFill/>
                    </a:lnL>
                    <a:lnR>
                      <a:noFill/>
                    </a:lnR>
                    <a:lnT>
                      <a:noFill/>
                    </a:lnT>
                    <a:lnB>
                      <a:noFill/>
                    </a:lnB>
                  </a:tcPr>
                </a:tc>
              </a:tr>
              <a:tr h="137651">
                <a:tc>
                  <a:txBody>
                    <a:bodyPr/>
                    <a:lstStyle/>
                    <a:p>
                      <a:pPr algn="l" fontAlgn="b"/>
                      <a:r>
                        <a:rPr lang="en-US" sz="1050" b="0" i="0" u="none" strike="noStrike" dirty="0">
                          <a:solidFill>
                            <a:srgbClr val="000000"/>
                          </a:solidFill>
                          <a:effectLst/>
                          <a:latin typeface="Calibri"/>
                        </a:rPr>
                        <a:t>undergrad research </a:t>
                      </a:r>
                      <a:r>
                        <a:rPr lang="en-US" sz="1050" b="0" i="0" u="none" strike="noStrike" dirty="0" err="1">
                          <a:solidFill>
                            <a:srgbClr val="000000"/>
                          </a:solidFill>
                          <a:effectLst/>
                          <a:latin typeface="Calibri"/>
                        </a:rPr>
                        <a:t>asst</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i</a:t>
                      </a:r>
                      <a:endParaRPr lang="en-US" sz="1050" b="0" i="0" u="none" strike="noStrike" dirty="0">
                        <a:solidFill>
                          <a:srgbClr val="000000"/>
                        </a:solidFill>
                        <a:effectLst/>
                        <a:latin typeface="Calibri"/>
                      </a:endParaRP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9522-Undergrad Research Asst I</a:t>
                      </a:r>
                    </a:p>
                  </a:txBody>
                  <a:tcPr marL="0" marR="0" marT="0" marB="0" anchor="b">
                    <a:lnL>
                      <a:noFill/>
                    </a:lnL>
                    <a:lnR>
                      <a:noFill/>
                    </a:lnR>
                    <a:lnT>
                      <a:noFill/>
                    </a:lnT>
                    <a:lnB>
                      <a:noFill/>
                    </a:lnB>
                  </a:tcPr>
                </a:tc>
              </a:tr>
              <a:tr h="137651">
                <a:tc>
                  <a:txBody>
                    <a:bodyPr/>
                    <a:lstStyle/>
                    <a:p>
                      <a:pPr algn="l" fontAlgn="b"/>
                      <a:r>
                        <a:rPr lang="en-US" sz="1050" b="0" i="0" u="none" strike="noStrike">
                          <a:solidFill>
                            <a:srgbClr val="000000"/>
                          </a:solidFill>
                          <a:effectLst/>
                          <a:latin typeface="Calibri"/>
                        </a:rPr>
                        <a:t>undergrad research asst ii</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9523-Undergrad Research Asst II</a:t>
                      </a:r>
                    </a:p>
                  </a:txBody>
                  <a:tcPr marL="0" marR="0" marT="0" marB="0" anchor="b">
                    <a:lnL>
                      <a:noFill/>
                    </a:lnL>
                    <a:lnR>
                      <a:noFill/>
                    </a:lnR>
                    <a:lnT>
                      <a:noFill/>
                    </a:lnT>
                    <a:lnB>
                      <a:noFill/>
                    </a:lnB>
                  </a:tcPr>
                </a:tc>
              </a:tr>
              <a:tr h="242266">
                <a:tc>
                  <a:txBody>
                    <a:bodyPr/>
                    <a:lstStyle/>
                    <a:p>
                      <a:pPr algn="l" fontAlgn="b"/>
                      <a:r>
                        <a:rPr lang="en-US" sz="1050" b="0" i="0" u="none" strike="noStrike" dirty="0" err="1">
                          <a:solidFill>
                            <a:srgbClr val="000000"/>
                          </a:solidFill>
                          <a:effectLst/>
                          <a:latin typeface="Calibri"/>
                        </a:rPr>
                        <a:t>ugrad</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rsrch</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asst</a:t>
                      </a:r>
                      <a:r>
                        <a:rPr lang="en-US" sz="1050" b="0" i="0" u="none" strike="noStrike" dirty="0">
                          <a:solidFill>
                            <a:srgbClr val="000000"/>
                          </a:solidFill>
                          <a:effectLst/>
                          <a:latin typeface="Calibri"/>
                        </a:rPr>
                        <a:t>(non-</a:t>
                      </a:r>
                      <a:r>
                        <a:rPr lang="en-US" sz="1050" b="0" i="0" u="none" strike="noStrike" dirty="0" err="1">
                          <a:solidFill>
                            <a:srgbClr val="000000"/>
                          </a:solidFill>
                          <a:effectLst/>
                          <a:latin typeface="Calibri"/>
                        </a:rPr>
                        <a:t>univ</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stu</a:t>
                      </a:r>
                      <a:r>
                        <a:rPr lang="en-US" sz="1050" b="0" i="0" u="none" strike="noStrike" dirty="0">
                          <a:solidFill>
                            <a:srgbClr val="000000"/>
                          </a:solidFill>
                          <a:effectLst/>
                          <a:latin typeface="Calibri"/>
                        </a:rPr>
                        <a:t>)</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9524-Ugrad Rsrch Asst(Non-Univ Stu)</a:t>
                      </a:r>
                    </a:p>
                  </a:txBody>
                  <a:tcPr marL="0" marR="0" marT="0" marB="0" anchor="b">
                    <a:lnL>
                      <a:noFill/>
                    </a:lnL>
                    <a:lnR>
                      <a:noFill/>
                    </a:lnR>
                    <a:lnT>
                      <a:noFill/>
                    </a:lnT>
                    <a:lnB>
                      <a:noFill/>
                    </a:lnB>
                  </a:tcPr>
                </a:tc>
              </a:tr>
              <a:tr h="242266">
                <a:tc>
                  <a:txBody>
                    <a:bodyPr/>
                    <a:lstStyle/>
                    <a:p>
                      <a:pPr algn="l" fontAlgn="b"/>
                      <a:r>
                        <a:rPr lang="en-US" sz="1050" b="0" i="0" u="none" strike="noStrike" dirty="0" err="1">
                          <a:solidFill>
                            <a:srgbClr val="000000"/>
                          </a:solidFill>
                          <a:effectLst/>
                          <a:latin typeface="Calibri"/>
                        </a:rPr>
                        <a:t>ugrad</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tchg</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asst</a:t>
                      </a:r>
                      <a:r>
                        <a:rPr lang="en-US" sz="1050" b="0" i="0" u="none" strike="noStrike" dirty="0">
                          <a:solidFill>
                            <a:srgbClr val="000000"/>
                          </a:solidFill>
                          <a:effectLst/>
                          <a:latin typeface="Calibri"/>
                        </a:rPr>
                        <a:t> (non-</a:t>
                      </a:r>
                      <a:r>
                        <a:rPr lang="en-US" sz="1050" b="0" i="0" u="none" strike="noStrike" dirty="0" err="1">
                          <a:solidFill>
                            <a:srgbClr val="000000"/>
                          </a:solidFill>
                          <a:effectLst/>
                          <a:latin typeface="Calibri"/>
                        </a:rPr>
                        <a:t>univ</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stu</a:t>
                      </a:r>
                      <a:r>
                        <a:rPr lang="en-US" sz="1050" b="0" i="0" u="none" strike="noStrike" dirty="0">
                          <a:solidFill>
                            <a:srgbClr val="000000"/>
                          </a:solidFill>
                          <a:effectLst/>
                          <a:latin typeface="Calibri"/>
                        </a:rPr>
                        <a:t>)</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9525-Ugrad Tchg Asst (Non-Univ Stu)</a:t>
                      </a:r>
                    </a:p>
                  </a:txBody>
                  <a:tcPr marL="0" marR="0" marT="0" marB="0" anchor="b">
                    <a:lnL>
                      <a:noFill/>
                    </a:lnL>
                    <a:lnR>
                      <a:noFill/>
                    </a:lnR>
                    <a:lnT>
                      <a:noFill/>
                    </a:lnT>
                    <a:lnB>
                      <a:noFill/>
                    </a:lnB>
                  </a:tcPr>
                </a:tc>
              </a:tr>
              <a:tr h="242266">
                <a:tc>
                  <a:txBody>
                    <a:bodyPr/>
                    <a:lstStyle/>
                    <a:p>
                      <a:pPr algn="l" fontAlgn="b"/>
                      <a:r>
                        <a:rPr lang="en-US" sz="1050" b="0" i="0" u="none" strike="noStrike">
                          <a:solidFill>
                            <a:srgbClr val="000000"/>
                          </a:solidFill>
                          <a:effectLst/>
                          <a:latin typeface="Calibri"/>
                        </a:rPr>
                        <a:t>graduate research project asst</a:t>
                      </a:r>
                    </a:p>
                  </a:txBody>
                  <a:tcPr marL="0" marR="0" marT="0" marB="0" anchor="b">
                    <a:lnL>
                      <a:noFill/>
                    </a:lnL>
                    <a:lnR>
                      <a:noFill/>
                    </a:lnR>
                    <a:lnT>
                      <a:noFill/>
                    </a:lnT>
                    <a:lnB>
                      <a:noFill/>
                    </a:lnB>
                  </a:tcPr>
                </a:tc>
                <a:tc>
                  <a:txBody>
                    <a:bodyPr/>
                    <a:lstStyle/>
                    <a:p>
                      <a:pPr algn="l" fontAlgn="b"/>
                      <a:r>
                        <a:rPr lang="en-US" sz="1050" b="0" i="0" u="none" strike="noStrike">
                          <a:solidFill>
                            <a:srgbClr val="000000"/>
                          </a:solidFill>
                          <a:effectLst/>
                          <a:latin typeface="Calibri"/>
                        </a:rPr>
                        <a:t>9526-Graduate Research Project Asst</a:t>
                      </a:r>
                    </a:p>
                  </a:txBody>
                  <a:tcPr marL="0" marR="0" marT="0" marB="0" anchor="b">
                    <a:lnL>
                      <a:noFill/>
                    </a:lnL>
                    <a:lnR>
                      <a:noFill/>
                    </a:lnR>
                    <a:lnT>
                      <a:noFill/>
                    </a:lnT>
                    <a:lnB>
                      <a:noFill/>
                    </a:lnB>
                  </a:tcPr>
                </a:tc>
              </a:tr>
              <a:tr h="242266">
                <a:tc>
                  <a:txBody>
                    <a:bodyPr/>
                    <a:lstStyle/>
                    <a:p>
                      <a:pPr algn="l" fontAlgn="b"/>
                      <a:r>
                        <a:rPr lang="en-US" sz="1050" b="0" i="0" u="none" strike="noStrike">
                          <a:solidFill>
                            <a:srgbClr val="000000"/>
                          </a:solidFill>
                          <a:effectLst/>
                          <a:latin typeface="Calibri"/>
                        </a:rPr>
                        <a:t>ph d cand grad rsrch proj asst</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9527-Ph D </a:t>
                      </a:r>
                      <a:r>
                        <a:rPr lang="en-US" sz="1050" b="0" i="0" u="none" strike="noStrike" dirty="0" err="1">
                          <a:solidFill>
                            <a:srgbClr val="000000"/>
                          </a:solidFill>
                          <a:effectLst/>
                          <a:latin typeface="Calibri"/>
                        </a:rPr>
                        <a:t>Cand</a:t>
                      </a:r>
                      <a:r>
                        <a:rPr lang="en-US" sz="1050" b="0" i="0" u="none" strike="noStrike" dirty="0">
                          <a:solidFill>
                            <a:srgbClr val="000000"/>
                          </a:solidFill>
                          <a:effectLst/>
                          <a:latin typeface="Calibri"/>
                        </a:rPr>
                        <a:t> Grad </a:t>
                      </a:r>
                      <a:r>
                        <a:rPr lang="en-US" sz="1050" b="0" i="0" u="none" strike="noStrike" dirty="0" err="1">
                          <a:solidFill>
                            <a:srgbClr val="000000"/>
                          </a:solidFill>
                          <a:effectLst/>
                          <a:latin typeface="Calibri"/>
                        </a:rPr>
                        <a:t>Rsrch</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Proj</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Asst</a:t>
                      </a:r>
                      <a:endParaRPr lang="en-US" sz="1050" b="0" i="0" u="none" strike="noStrike" dirty="0">
                        <a:solidFill>
                          <a:srgbClr val="000000"/>
                        </a:solidFill>
                        <a:effectLst/>
                        <a:latin typeface="Calibri"/>
                      </a:endParaRPr>
                    </a:p>
                  </a:txBody>
                  <a:tcPr marL="0" marR="0" marT="0" marB="0" anchor="b">
                    <a:lnL>
                      <a:noFill/>
                    </a:lnL>
                    <a:lnR>
                      <a:noFill/>
                    </a:lnR>
                    <a:lnT>
                      <a:noFill/>
                    </a:lnT>
                    <a:lnB>
                      <a:noFill/>
                    </a:lnB>
                  </a:tcPr>
                </a:tc>
              </a:tr>
              <a:tr h="242266">
                <a:tc>
                  <a:txBody>
                    <a:bodyPr/>
                    <a:lstStyle/>
                    <a:p>
                      <a:pPr algn="l" fontAlgn="b"/>
                      <a:r>
                        <a:rPr lang="en-US" sz="1050" b="0" i="0" u="none" strike="noStrike">
                          <a:solidFill>
                            <a:srgbClr val="000000"/>
                          </a:solidFill>
                          <a:effectLst/>
                          <a:latin typeface="Calibri"/>
                        </a:rPr>
                        <a:t>advanced masters research asst</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9528-Advanced Masters Research </a:t>
                      </a:r>
                      <a:r>
                        <a:rPr lang="en-US" sz="1050" b="0" i="0" u="none" strike="noStrike" dirty="0" err="1">
                          <a:solidFill>
                            <a:srgbClr val="000000"/>
                          </a:solidFill>
                          <a:effectLst/>
                          <a:latin typeface="Calibri"/>
                        </a:rPr>
                        <a:t>Asst</a:t>
                      </a:r>
                      <a:endParaRPr lang="en-US" sz="1050" b="0" i="0" u="none" strike="noStrike" dirty="0">
                        <a:solidFill>
                          <a:srgbClr val="000000"/>
                        </a:solidFill>
                        <a:effectLst/>
                        <a:latin typeface="Calibri"/>
                      </a:endParaRPr>
                    </a:p>
                  </a:txBody>
                  <a:tcPr marL="0" marR="0" marT="0" marB="0" anchor="b">
                    <a:lnL>
                      <a:noFill/>
                    </a:lnL>
                    <a:lnR>
                      <a:noFill/>
                    </a:lnR>
                    <a:lnT>
                      <a:noFill/>
                    </a:lnT>
                    <a:lnB>
                      <a:noFill/>
                    </a:lnB>
                  </a:tcPr>
                </a:tc>
              </a:tr>
              <a:tr h="242266">
                <a:tc>
                  <a:txBody>
                    <a:bodyPr/>
                    <a:lstStyle/>
                    <a:p>
                      <a:pPr algn="l" fontAlgn="b"/>
                      <a:r>
                        <a:rPr lang="en-US" sz="1050" b="0" i="0" u="none" strike="noStrike">
                          <a:solidFill>
                            <a:srgbClr val="000000"/>
                          </a:solidFill>
                          <a:effectLst/>
                          <a:latin typeface="Calibri"/>
                        </a:rPr>
                        <a:t>phd candidate research asst</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9529-PhD Candidate Research </a:t>
                      </a:r>
                      <a:r>
                        <a:rPr lang="en-US" sz="1050" b="0" i="0" u="none" strike="noStrike" dirty="0" err="1">
                          <a:solidFill>
                            <a:srgbClr val="000000"/>
                          </a:solidFill>
                          <a:effectLst/>
                          <a:latin typeface="Calibri"/>
                        </a:rPr>
                        <a:t>Asst</a:t>
                      </a:r>
                      <a:endParaRPr lang="en-US" sz="1050" b="0" i="0" u="none" strike="noStrike" dirty="0">
                        <a:solidFill>
                          <a:srgbClr val="000000"/>
                        </a:solidFill>
                        <a:effectLst/>
                        <a:latin typeface="Calibri"/>
                      </a:endParaRPr>
                    </a:p>
                  </a:txBody>
                  <a:tcPr marL="0" marR="0" marT="0" marB="0" anchor="b">
                    <a:lnL>
                      <a:noFill/>
                    </a:lnL>
                    <a:lnR>
                      <a:noFill/>
                    </a:lnR>
                    <a:lnT>
                      <a:noFill/>
                    </a:lnT>
                    <a:lnB>
                      <a:noFill/>
                    </a:lnB>
                  </a:tcPr>
                </a:tc>
              </a:tr>
              <a:tr h="137651">
                <a:tc>
                  <a:txBody>
                    <a:bodyPr/>
                    <a:lstStyle/>
                    <a:p>
                      <a:pPr algn="l" fontAlgn="b"/>
                      <a:r>
                        <a:rPr lang="en-US" sz="1050" b="0" i="0" u="none" strike="noStrike">
                          <a:solidFill>
                            <a:srgbClr val="000000"/>
                          </a:solidFill>
                          <a:effectLst/>
                          <a:latin typeface="Calibri"/>
                        </a:rPr>
                        <a:t>administrative fellow</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9531-Administrative Fellow</a:t>
                      </a:r>
                    </a:p>
                  </a:txBody>
                  <a:tcPr marL="0" marR="0" marT="0" marB="0" anchor="b">
                    <a:lnL>
                      <a:noFill/>
                    </a:lnL>
                    <a:lnR>
                      <a:noFill/>
                    </a:lnR>
                    <a:lnT>
                      <a:noFill/>
                    </a:lnT>
                    <a:lnB>
                      <a:noFill/>
                    </a:lnB>
                  </a:tcPr>
                </a:tc>
              </a:tr>
              <a:tr h="242266">
                <a:tc>
                  <a:txBody>
                    <a:bodyPr/>
                    <a:lstStyle/>
                    <a:p>
                      <a:pPr algn="l" fontAlgn="b"/>
                      <a:r>
                        <a:rPr lang="en-US" sz="1050" b="0" i="0" u="none" strike="noStrike">
                          <a:solidFill>
                            <a:srgbClr val="000000"/>
                          </a:solidFill>
                          <a:effectLst/>
                          <a:latin typeface="Calibri"/>
                        </a:rPr>
                        <a:t>phd candidate admin fellow</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9533-PhD Candidate Admin Fellow</a:t>
                      </a:r>
                    </a:p>
                  </a:txBody>
                  <a:tcPr marL="0" marR="0" marT="0" marB="0" anchor="b">
                    <a:lnL>
                      <a:noFill/>
                    </a:lnL>
                    <a:lnR>
                      <a:noFill/>
                    </a:lnR>
                    <a:lnT>
                      <a:noFill/>
                    </a:lnT>
                    <a:lnB>
                      <a:noFill/>
                    </a:lnB>
                  </a:tcPr>
                </a:tc>
              </a:tr>
              <a:tr h="242266">
                <a:tc>
                  <a:txBody>
                    <a:bodyPr/>
                    <a:lstStyle/>
                    <a:p>
                      <a:pPr algn="l" fontAlgn="b"/>
                      <a:r>
                        <a:rPr lang="en-US" sz="1050" b="0" i="0" u="none" strike="noStrike">
                          <a:solidFill>
                            <a:srgbClr val="000000"/>
                          </a:solidFill>
                          <a:effectLst/>
                          <a:latin typeface="Calibri"/>
                        </a:rPr>
                        <a:t>professional program assistant</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9535-Professional Program Assistant</a:t>
                      </a:r>
                    </a:p>
                  </a:txBody>
                  <a:tcPr marL="0" marR="0" marT="0" marB="0" anchor="b">
                    <a:lnL>
                      <a:noFill/>
                    </a:lnL>
                    <a:lnR>
                      <a:noFill/>
                    </a:lnR>
                    <a:lnT>
                      <a:noFill/>
                    </a:lnT>
                    <a:lnB>
                      <a:noFill/>
                    </a:lnB>
                  </a:tcPr>
                </a:tc>
              </a:tr>
              <a:tr h="242266">
                <a:tc>
                  <a:txBody>
                    <a:bodyPr/>
                    <a:lstStyle/>
                    <a:p>
                      <a:pPr algn="l" fontAlgn="b"/>
                      <a:r>
                        <a:rPr lang="en-US" sz="1050" b="0" i="0" u="none" strike="noStrike">
                          <a:solidFill>
                            <a:srgbClr val="000000"/>
                          </a:solidFill>
                          <a:effectLst/>
                          <a:latin typeface="Calibri"/>
                        </a:rPr>
                        <a:t>legal proj asst (w/o tuit ben)</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9539-Legal </a:t>
                      </a:r>
                      <a:r>
                        <a:rPr lang="en-US" sz="1050" b="0" i="0" u="none" strike="noStrike" dirty="0" err="1">
                          <a:solidFill>
                            <a:srgbClr val="000000"/>
                          </a:solidFill>
                          <a:effectLst/>
                          <a:latin typeface="Calibri"/>
                        </a:rPr>
                        <a:t>Proj</a:t>
                      </a:r>
                      <a:r>
                        <a:rPr lang="en-US" sz="1050" b="0" i="0" u="none" strike="noStrike" dirty="0">
                          <a:solidFill>
                            <a:srgbClr val="000000"/>
                          </a:solidFill>
                          <a:effectLst/>
                          <a:latin typeface="Calibri"/>
                        </a:rPr>
                        <a:t> </a:t>
                      </a:r>
                      <a:r>
                        <a:rPr lang="en-US" sz="1050" b="0" i="0" u="none" strike="noStrike" dirty="0" err="1">
                          <a:solidFill>
                            <a:srgbClr val="000000"/>
                          </a:solidFill>
                          <a:effectLst/>
                          <a:latin typeface="Calibri"/>
                        </a:rPr>
                        <a:t>Asst</a:t>
                      </a:r>
                      <a:r>
                        <a:rPr lang="en-US" sz="1050" b="0" i="0" u="none" strike="noStrike" dirty="0">
                          <a:solidFill>
                            <a:srgbClr val="000000"/>
                          </a:solidFill>
                          <a:effectLst/>
                          <a:latin typeface="Calibri"/>
                        </a:rPr>
                        <a:t> (w/o </a:t>
                      </a:r>
                      <a:r>
                        <a:rPr lang="en-US" sz="1050" b="0" i="0" u="none" strike="noStrike" dirty="0" err="1">
                          <a:solidFill>
                            <a:srgbClr val="000000"/>
                          </a:solidFill>
                          <a:effectLst/>
                          <a:latin typeface="Calibri"/>
                        </a:rPr>
                        <a:t>Tuit</a:t>
                      </a:r>
                      <a:r>
                        <a:rPr lang="en-US" sz="1050" b="0" i="0" u="none" strike="noStrike" dirty="0">
                          <a:solidFill>
                            <a:srgbClr val="000000"/>
                          </a:solidFill>
                          <a:effectLst/>
                          <a:latin typeface="Calibri"/>
                        </a:rPr>
                        <a:t> Ben)</a:t>
                      </a:r>
                    </a:p>
                  </a:txBody>
                  <a:tcPr marL="0" marR="0" marT="0" marB="0" anchor="b">
                    <a:lnL>
                      <a:noFill/>
                    </a:lnL>
                    <a:lnR>
                      <a:noFill/>
                    </a:lnR>
                    <a:lnT>
                      <a:noFill/>
                    </a:lnT>
                    <a:lnB>
                      <a:noFill/>
                    </a:lnB>
                  </a:tcPr>
                </a:tc>
              </a:tr>
              <a:tr h="137651">
                <a:tc>
                  <a:txBody>
                    <a:bodyPr/>
                    <a:lstStyle/>
                    <a:p>
                      <a:pPr algn="l" fontAlgn="b"/>
                      <a:r>
                        <a:rPr lang="en-US" sz="1050" b="0" i="0" u="none" strike="noStrike">
                          <a:solidFill>
                            <a:srgbClr val="000000"/>
                          </a:solidFill>
                          <a:effectLst/>
                          <a:latin typeface="Calibri"/>
                        </a:rPr>
                        <a:t>pharmacy associate</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9540-Pharmacy Associate</a:t>
                      </a:r>
                    </a:p>
                  </a:txBody>
                  <a:tcPr marL="0" marR="0" marT="0" marB="0" anchor="b">
                    <a:lnL>
                      <a:noFill/>
                    </a:lnL>
                    <a:lnR>
                      <a:noFill/>
                    </a:lnR>
                    <a:lnT>
                      <a:noFill/>
                    </a:lnT>
                    <a:lnB>
                      <a:noFill/>
                    </a:lnB>
                  </a:tcPr>
                </a:tc>
              </a:tr>
              <a:tr h="137651">
                <a:tc>
                  <a:txBody>
                    <a:bodyPr/>
                    <a:lstStyle/>
                    <a:p>
                      <a:pPr algn="l" fontAlgn="b"/>
                      <a:r>
                        <a:rPr lang="en-US" sz="1050" b="0" i="0" u="none" strike="noStrike">
                          <a:solidFill>
                            <a:srgbClr val="000000"/>
                          </a:solidFill>
                          <a:effectLst/>
                          <a:latin typeface="Calibri"/>
                        </a:rPr>
                        <a:t>pre-doctoral assistant</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9545-Pre-Doctoral Assistant</a:t>
                      </a:r>
                    </a:p>
                  </a:txBody>
                  <a:tcPr marL="0" marR="0" marT="0" marB="0" anchor="b">
                    <a:lnL>
                      <a:noFill/>
                    </a:lnL>
                    <a:lnR>
                      <a:noFill/>
                    </a:lnR>
                    <a:lnT>
                      <a:noFill/>
                    </a:lnT>
                    <a:lnB>
                      <a:noFill/>
                    </a:lnB>
                  </a:tcPr>
                </a:tc>
              </a:tr>
              <a:tr h="137651">
                <a:tc>
                  <a:txBody>
                    <a:bodyPr/>
                    <a:lstStyle/>
                    <a:p>
                      <a:pPr algn="l" fontAlgn="b"/>
                      <a:r>
                        <a:rPr lang="en-US" sz="1050" b="0" i="0" u="none" strike="noStrike">
                          <a:solidFill>
                            <a:srgbClr val="000000"/>
                          </a:solidFill>
                          <a:effectLst/>
                          <a:latin typeface="Calibri"/>
                        </a:rPr>
                        <a:t>post-doctoral associate</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9546-Post-Doctoral Associate</a:t>
                      </a:r>
                    </a:p>
                  </a:txBody>
                  <a:tcPr marL="0" marR="0" marT="0" marB="0" anchor="b">
                    <a:lnL>
                      <a:noFill/>
                    </a:lnL>
                    <a:lnR>
                      <a:noFill/>
                    </a:lnR>
                    <a:lnT>
                      <a:noFill/>
                    </a:lnT>
                    <a:lnB>
                      <a:noFill/>
                    </a:lnB>
                  </a:tcPr>
                </a:tc>
              </a:tr>
              <a:tr h="137651">
                <a:tc>
                  <a:txBody>
                    <a:bodyPr/>
                    <a:lstStyle/>
                    <a:p>
                      <a:pPr algn="l" fontAlgn="b"/>
                      <a:r>
                        <a:rPr lang="en-US" sz="1050" b="0" i="0" u="none" strike="noStrike">
                          <a:solidFill>
                            <a:srgbClr val="000000"/>
                          </a:solidFill>
                          <a:effectLst/>
                          <a:latin typeface="Calibri"/>
                        </a:rPr>
                        <a:t>veterinary medical resident</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9548-Veterinary Medical Resident</a:t>
                      </a:r>
                    </a:p>
                  </a:txBody>
                  <a:tcPr marL="0" marR="0" marT="0" marB="0" anchor="b">
                    <a:lnL>
                      <a:noFill/>
                    </a:lnL>
                    <a:lnR>
                      <a:noFill/>
                    </a:lnR>
                    <a:lnT>
                      <a:noFill/>
                    </a:lnT>
                    <a:lnB>
                      <a:noFill/>
                    </a:lnB>
                  </a:tcPr>
                </a:tc>
              </a:tr>
              <a:tr h="242266">
                <a:tc>
                  <a:txBody>
                    <a:bodyPr/>
                    <a:lstStyle/>
                    <a:p>
                      <a:pPr algn="l" fontAlgn="b"/>
                      <a:r>
                        <a:rPr lang="en-US" sz="1050" b="0" i="0" u="none" strike="noStrike">
                          <a:solidFill>
                            <a:srgbClr val="000000"/>
                          </a:solidFill>
                          <a:effectLst/>
                          <a:latin typeface="Calibri"/>
                        </a:rPr>
                        <a:t>veterinary resident-grad prgm</a:t>
                      </a:r>
                    </a:p>
                  </a:txBody>
                  <a:tcPr marL="0" marR="0" marT="0" marB="0" anchor="b">
                    <a:lnL>
                      <a:noFill/>
                    </a:lnL>
                    <a:lnR>
                      <a:noFill/>
                    </a:lnR>
                    <a:lnT>
                      <a:noFill/>
                    </a:lnT>
                    <a:lnB>
                      <a:noFill/>
                    </a:lnB>
                  </a:tcPr>
                </a:tc>
                <a:tc>
                  <a:txBody>
                    <a:bodyPr/>
                    <a:lstStyle/>
                    <a:p>
                      <a:pPr algn="l" fontAlgn="b"/>
                      <a:r>
                        <a:rPr lang="en-US" sz="1050" b="0" i="0" u="none" strike="noStrike" dirty="0">
                          <a:solidFill>
                            <a:srgbClr val="000000"/>
                          </a:solidFill>
                          <a:effectLst/>
                          <a:latin typeface="Calibri"/>
                        </a:rPr>
                        <a:t>9549-Veterinary Resident-Grad </a:t>
                      </a:r>
                      <a:r>
                        <a:rPr lang="en-US" sz="1050" b="0" i="0" u="none" strike="noStrike" dirty="0" err="1">
                          <a:solidFill>
                            <a:srgbClr val="000000"/>
                          </a:solidFill>
                          <a:effectLst/>
                          <a:latin typeface="Calibri"/>
                        </a:rPr>
                        <a:t>Prgm</a:t>
                      </a:r>
                      <a:endParaRPr lang="en-US" sz="1050" b="0" i="0" u="none" strike="noStrike" dirty="0">
                        <a:solidFill>
                          <a:srgbClr val="000000"/>
                        </a:solidFill>
                        <a:effectLst/>
                        <a:latin typeface="Calibri"/>
                      </a:endParaRPr>
                    </a:p>
                  </a:txBody>
                  <a:tcPr marL="0" marR="0" marT="0" marB="0" anchor="b">
                    <a:lnL>
                      <a:noFill/>
                    </a:lnL>
                    <a:lnR>
                      <a:noFill/>
                    </a:lnR>
                    <a:lnT>
                      <a:noFill/>
                    </a:lnT>
                    <a:lnB>
                      <a:noFill/>
                    </a:lnB>
                  </a:tcPr>
                </a:tc>
              </a:tr>
            </a:tbl>
          </a:graphicData>
        </a:graphic>
      </p:graphicFrame>
    </p:spTree>
    <p:extLst>
      <p:ext uri="{BB962C8B-B14F-4D97-AF65-F5344CB8AC3E}">
        <p14:creationId xmlns:p14="http://schemas.microsoft.com/office/powerpoint/2010/main" val="4001750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of analysis: Networks</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304800" y="1219200"/>
            <a:ext cx="5060950" cy="3794125"/>
          </a:xfrm>
          <a:prstGeom prst="rect">
            <a:avLst/>
          </a:prstGeom>
          <a:noFill/>
          <a:ln>
            <a:noFill/>
          </a:ln>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107656"/>
            <a:ext cx="3505200" cy="2576512"/>
          </a:xfrm>
          <a:prstGeom prst="rect">
            <a:avLst/>
          </a:prstGeom>
          <a:noFill/>
          <a:ln>
            <a:noFill/>
          </a:ln>
        </p:spPr>
      </p:pic>
      <p:sp>
        <p:nvSpPr>
          <p:cNvPr id="6" name="TextBox 5"/>
          <p:cNvSpPr txBox="1"/>
          <p:nvPr/>
        </p:nvSpPr>
        <p:spPr>
          <a:xfrm>
            <a:off x="381000" y="5791200"/>
            <a:ext cx="3048000" cy="369332"/>
          </a:xfrm>
          <a:prstGeom prst="rect">
            <a:avLst/>
          </a:prstGeom>
          <a:noFill/>
        </p:spPr>
        <p:txBody>
          <a:bodyPr wrap="square" rtlCol="0">
            <a:spAutoFit/>
          </a:bodyPr>
          <a:lstStyle/>
          <a:p>
            <a:r>
              <a:rPr lang="en-US" dirty="0" smtClean="0"/>
              <a:t>Jason Owen Smith </a:t>
            </a:r>
            <a:endParaRPr lang="en-US" dirty="0"/>
          </a:p>
        </p:txBody>
      </p:sp>
    </p:spTree>
    <p:extLst>
      <p:ext uri="{BB962C8B-B14F-4D97-AF65-F5344CB8AC3E}">
        <p14:creationId xmlns:p14="http://schemas.microsoft.com/office/powerpoint/2010/main" val="4221969563"/>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Unit of analysis: Projects</a:t>
            </a:r>
            <a:endParaRPr lang="en-US" dirty="0"/>
          </a:p>
        </p:txBody>
      </p:sp>
      <p:sp>
        <p:nvSpPr>
          <p:cNvPr id="3" name="Content Placeholder 2"/>
          <p:cNvSpPr>
            <a:spLocks noGrp="1"/>
          </p:cNvSpPr>
          <p:nvPr>
            <p:ph idx="1"/>
          </p:nvPr>
        </p:nvSpPr>
        <p:spPr/>
        <p:txBody>
          <a:bodyPr/>
          <a:lstStyle/>
          <a:p>
            <a:endParaRPr lang="en-US"/>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400" y="1371600"/>
            <a:ext cx="4421040" cy="2799848"/>
          </a:xfrm>
          <a:prstGeom prst="rect">
            <a:avLst/>
          </a:prstGeom>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1777" y="3200400"/>
            <a:ext cx="4742223" cy="3449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825051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4" descr="Y:\infographic\map.jpg"/>
          <p:cNvPicPr>
            <a:picLocks noChangeAspect="1" noChangeArrowheads="1"/>
          </p:cNvPicPr>
          <p:nvPr/>
        </p:nvPicPr>
        <p:blipFill>
          <a:blip r:embed="rId3"/>
          <a:srcRect/>
          <a:stretch>
            <a:fillRect/>
          </a:stretch>
        </p:blipFill>
        <p:spPr bwMode="auto">
          <a:xfrm>
            <a:off x="762000" y="1676400"/>
            <a:ext cx="7610476" cy="3952875"/>
          </a:xfrm>
          <a:prstGeom prst="rect">
            <a:avLst/>
          </a:prstGeom>
          <a:noFill/>
        </p:spPr>
      </p:pic>
      <p:sp>
        <p:nvSpPr>
          <p:cNvPr id="2" name="Title 1"/>
          <p:cNvSpPr>
            <a:spLocks noGrp="1"/>
          </p:cNvSpPr>
          <p:nvPr>
            <p:ph type="title" idx="4294967295"/>
          </p:nvPr>
        </p:nvSpPr>
        <p:spPr>
          <a:xfrm>
            <a:off x="390163" y="-14594"/>
            <a:ext cx="8001000" cy="982540"/>
          </a:xfrm>
        </p:spPr>
        <p:txBody>
          <a:bodyPr>
            <a:noAutofit/>
          </a:bodyPr>
          <a:lstStyle/>
          <a:p>
            <a:r>
              <a:rPr lang="en-US" sz="4800" dirty="0" smtClean="0"/>
              <a:t>Describing the Results</a:t>
            </a:r>
            <a:endParaRPr lang="en-US" sz="2800" dirty="0"/>
          </a:p>
        </p:txBody>
      </p:sp>
      <p:sp>
        <p:nvSpPr>
          <p:cNvPr id="4" name="TextBox 3"/>
          <p:cNvSpPr txBox="1"/>
          <p:nvPr/>
        </p:nvSpPr>
        <p:spPr>
          <a:xfrm>
            <a:off x="1143000" y="6172200"/>
            <a:ext cx="5943600" cy="369332"/>
          </a:xfrm>
          <a:prstGeom prst="rect">
            <a:avLst/>
          </a:prstGeom>
          <a:noFill/>
        </p:spPr>
        <p:txBody>
          <a:bodyPr wrap="square" rtlCol="0">
            <a:spAutoFit/>
          </a:bodyPr>
          <a:lstStyle/>
          <a:p>
            <a:r>
              <a:rPr lang="en-US" dirty="0" smtClean="0"/>
              <a:t>Source: Ian Foster, University of Chicago</a:t>
            </a:r>
            <a:endParaRPr lang="en-US" dirty="0"/>
          </a:p>
        </p:txBody>
      </p:sp>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52151" y="3926792"/>
            <a:ext cx="1988751"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543676" y="2491346"/>
            <a:ext cx="1828800" cy="1470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2" name="Group 11"/>
          <p:cNvGrpSpPr/>
          <p:nvPr/>
        </p:nvGrpSpPr>
        <p:grpSpPr>
          <a:xfrm>
            <a:off x="2288050" y="1459495"/>
            <a:ext cx="4184171" cy="4996178"/>
            <a:chOff x="2234151" y="533400"/>
            <a:chExt cx="4547649" cy="5791200"/>
          </a:xfrm>
        </p:grpSpPr>
        <p:pic>
          <p:nvPicPr>
            <p:cNvPr id="13" name="Picture 8" descr="Y:\infographic\employ.png"/>
            <p:cNvPicPr>
              <a:picLocks noChangeAspect="1" noChangeArrowheads="1"/>
            </p:cNvPicPr>
            <p:nvPr/>
          </p:nvPicPr>
          <p:blipFill>
            <a:blip r:embed="rId6"/>
            <a:srcRect/>
            <a:stretch>
              <a:fillRect/>
            </a:stretch>
          </p:blipFill>
          <p:spPr bwMode="auto">
            <a:xfrm>
              <a:off x="2767551" y="1981200"/>
              <a:ext cx="1352490" cy="1529451"/>
            </a:xfrm>
            <a:prstGeom prst="rect">
              <a:avLst/>
            </a:prstGeom>
            <a:noFill/>
          </p:spPr>
        </p:pic>
        <p:pic>
          <p:nvPicPr>
            <p:cNvPr id="14" name="Picture 2" descr="Y:\infographic\paysfor.png"/>
            <p:cNvPicPr>
              <a:picLocks noChangeAspect="1" noChangeArrowheads="1"/>
            </p:cNvPicPr>
            <p:nvPr/>
          </p:nvPicPr>
          <p:blipFill>
            <a:blip r:embed="rId7"/>
            <a:srcRect/>
            <a:stretch>
              <a:fillRect/>
            </a:stretch>
          </p:blipFill>
          <p:spPr bwMode="auto">
            <a:xfrm>
              <a:off x="4367751" y="2362200"/>
              <a:ext cx="614238" cy="2743200"/>
            </a:xfrm>
            <a:prstGeom prst="rect">
              <a:avLst/>
            </a:prstGeom>
            <a:noFill/>
          </p:spPr>
        </p:pic>
        <p:pic>
          <p:nvPicPr>
            <p:cNvPr id="15" name="Picture 3" descr="Y:\infographic\people.png"/>
            <p:cNvPicPr>
              <a:picLocks noChangeAspect="1" noChangeArrowheads="1"/>
            </p:cNvPicPr>
            <p:nvPr/>
          </p:nvPicPr>
          <p:blipFill>
            <a:blip r:embed="rId8">
              <a:duotone>
                <a:prstClr val="black"/>
                <a:schemeClr val="accent2">
                  <a:tint val="45000"/>
                  <a:satMod val="400000"/>
                </a:schemeClr>
              </a:duotone>
            </a:blip>
            <a:srcRect/>
            <a:stretch>
              <a:fillRect/>
            </a:stretch>
          </p:blipFill>
          <p:spPr bwMode="auto">
            <a:xfrm>
              <a:off x="3605751" y="533400"/>
              <a:ext cx="2009775" cy="1668492"/>
            </a:xfrm>
            <a:prstGeom prst="rect">
              <a:avLst/>
            </a:prstGeom>
            <a:noFill/>
          </p:spPr>
        </p:pic>
        <p:pic>
          <p:nvPicPr>
            <p:cNvPr id="16" name="Picture 4" descr="Y:\infographic\produceuse.png"/>
            <p:cNvPicPr>
              <a:picLocks noChangeAspect="1" noChangeArrowheads="1"/>
            </p:cNvPicPr>
            <p:nvPr/>
          </p:nvPicPr>
          <p:blipFill>
            <a:blip r:embed="rId9"/>
            <a:srcRect/>
            <a:stretch>
              <a:fillRect/>
            </a:stretch>
          </p:blipFill>
          <p:spPr bwMode="auto">
            <a:xfrm>
              <a:off x="4977351" y="1905000"/>
              <a:ext cx="1358811" cy="1529452"/>
            </a:xfrm>
            <a:prstGeom prst="rect">
              <a:avLst/>
            </a:prstGeom>
            <a:noFill/>
          </p:spPr>
        </p:pic>
        <p:pic>
          <p:nvPicPr>
            <p:cNvPr id="17" name="Picture 5" descr="Y:\infographic\products.png"/>
            <p:cNvPicPr>
              <a:picLocks noChangeAspect="1" noChangeArrowheads="1"/>
            </p:cNvPicPr>
            <p:nvPr/>
          </p:nvPicPr>
          <p:blipFill>
            <a:blip r:embed="rId10"/>
            <a:srcRect/>
            <a:stretch>
              <a:fillRect/>
            </a:stretch>
          </p:blipFill>
          <p:spPr bwMode="auto">
            <a:xfrm>
              <a:off x="5663151" y="3048000"/>
              <a:ext cx="1118649" cy="1276650"/>
            </a:xfrm>
            <a:prstGeom prst="rect">
              <a:avLst/>
            </a:prstGeom>
            <a:noFill/>
          </p:spPr>
        </p:pic>
        <p:pic>
          <p:nvPicPr>
            <p:cNvPr id="18" name="Picture 6" descr="Y:\infographic\supports.png"/>
            <p:cNvPicPr>
              <a:picLocks noChangeAspect="1" noChangeArrowheads="1"/>
            </p:cNvPicPr>
            <p:nvPr/>
          </p:nvPicPr>
          <p:blipFill>
            <a:blip r:embed="rId11"/>
            <a:srcRect/>
            <a:stretch>
              <a:fillRect/>
            </a:stretch>
          </p:blipFill>
          <p:spPr bwMode="auto">
            <a:xfrm>
              <a:off x="4977351" y="4038600"/>
              <a:ext cx="1440971" cy="1611612"/>
            </a:xfrm>
            <a:prstGeom prst="rect">
              <a:avLst/>
            </a:prstGeom>
            <a:noFill/>
          </p:spPr>
        </p:pic>
        <p:pic>
          <p:nvPicPr>
            <p:cNvPr id="19" name="Picture 7" descr="Y:\infographic\awardedto.png"/>
            <p:cNvPicPr>
              <a:picLocks noChangeAspect="1" noChangeArrowheads="1"/>
            </p:cNvPicPr>
            <p:nvPr/>
          </p:nvPicPr>
          <p:blipFill>
            <a:blip r:embed="rId12"/>
            <a:srcRect/>
            <a:stretch>
              <a:fillRect/>
            </a:stretch>
          </p:blipFill>
          <p:spPr bwMode="auto">
            <a:xfrm>
              <a:off x="2691351" y="3962400"/>
              <a:ext cx="1440971" cy="1611612"/>
            </a:xfrm>
            <a:prstGeom prst="rect">
              <a:avLst/>
            </a:prstGeom>
            <a:noFill/>
          </p:spPr>
        </p:pic>
        <p:pic>
          <p:nvPicPr>
            <p:cNvPr id="20" name="Picture 9" descr="Y:\infographic\funding.png"/>
            <p:cNvPicPr>
              <a:picLocks noChangeAspect="1" noChangeArrowheads="1"/>
            </p:cNvPicPr>
            <p:nvPr/>
          </p:nvPicPr>
          <p:blipFill>
            <a:blip r:embed="rId13"/>
            <a:srcRect/>
            <a:stretch>
              <a:fillRect/>
            </a:stretch>
          </p:blipFill>
          <p:spPr bwMode="auto">
            <a:xfrm>
              <a:off x="3986751" y="5250192"/>
              <a:ext cx="1150249" cy="1074408"/>
            </a:xfrm>
            <a:prstGeom prst="rect">
              <a:avLst/>
            </a:prstGeom>
            <a:noFill/>
          </p:spPr>
        </p:pic>
        <p:pic>
          <p:nvPicPr>
            <p:cNvPr id="21" name="Picture 10" descr="Y:\infographic\institutions.png"/>
            <p:cNvPicPr>
              <a:picLocks noChangeAspect="1" noChangeArrowheads="1"/>
            </p:cNvPicPr>
            <p:nvPr/>
          </p:nvPicPr>
          <p:blipFill>
            <a:blip r:embed="rId14"/>
            <a:srcRect/>
            <a:stretch>
              <a:fillRect/>
            </a:stretch>
          </p:blipFill>
          <p:spPr bwMode="auto">
            <a:xfrm>
              <a:off x="2234151" y="2895600"/>
              <a:ext cx="1264009" cy="1422010"/>
            </a:xfrm>
            <a:prstGeom prst="rect">
              <a:avLst/>
            </a:prstGeom>
            <a:noFill/>
          </p:spPr>
        </p:pic>
      </p:grpSp>
    </p:spTree>
    <p:extLst>
      <p:ext uri="{BB962C8B-B14F-4D97-AF65-F5344CB8AC3E}">
        <p14:creationId xmlns:p14="http://schemas.microsoft.com/office/powerpoint/2010/main" val="406206277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Statistics</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pPr marL="0" indent="0">
              <a:buNone/>
            </a:pPr>
            <a:r>
              <a:rPr lang="en-US" sz="1800" b="1" dirty="0" smtClean="0"/>
              <a:t>Joint Frequency by NAICS and Occupation</a:t>
            </a:r>
            <a:endParaRPr lang="en-US" sz="1800" b="1" dirty="0"/>
          </a:p>
        </p:txBody>
      </p:sp>
      <p:sp>
        <p:nvSpPr>
          <p:cNvPr id="6" name="TextBox 5"/>
          <p:cNvSpPr txBox="1"/>
          <p:nvPr/>
        </p:nvSpPr>
        <p:spPr>
          <a:xfrm>
            <a:off x="609600" y="6096000"/>
            <a:ext cx="8001000" cy="646331"/>
          </a:xfrm>
          <a:prstGeom prst="rect">
            <a:avLst/>
          </a:prstGeom>
          <a:noFill/>
        </p:spPr>
        <p:txBody>
          <a:bodyPr wrap="square" rtlCol="0">
            <a:spAutoFit/>
          </a:bodyPr>
          <a:lstStyle/>
          <a:p>
            <a:r>
              <a:rPr lang="en-US" dirty="0" smtClean="0"/>
              <a:t>Most Purdue matches were Faculty members who performed Consulting and Educational Services</a:t>
            </a:r>
            <a:endParaRPr lang="en-US" dirty="0"/>
          </a:p>
        </p:txBody>
      </p:sp>
      <p:sp>
        <p:nvSpPr>
          <p:cNvPr id="7" name="Slide Number Placeholder 6"/>
          <p:cNvSpPr>
            <a:spLocks noGrp="1"/>
          </p:cNvSpPr>
          <p:nvPr>
            <p:ph type="sldNum" sz="quarter" idx="12"/>
          </p:nvPr>
        </p:nvSpPr>
        <p:spPr/>
        <p:txBody>
          <a:bodyPr/>
          <a:lstStyle/>
          <a:p>
            <a:fld id="{73A41B2C-B576-4B34-8099-C31FF0E5C377}" type="slidenum">
              <a:rPr lang="en-US" smtClean="0"/>
              <a:t>35</a:t>
            </a:fld>
            <a:endParaRPr lang="en-US"/>
          </a:p>
        </p:txBody>
      </p:sp>
      <p:graphicFrame>
        <p:nvGraphicFramePr>
          <p:cNvPr id="8" name="Chart 7"/>
          <p:cNvGraphicFramePr>
            <a:graphicFrameLocks/>
          </p:cNvGraphicFramePr>
          <p:nvPr>
            <p:extLst>
              <p:ext uri="{D42A27DB-BD31-4B8C-83A1-F6EECF244321}">
                <p14:modId xmlns:p14="http://schemas.microsoft.com/office/powerpoint/2010/main" val="4029556529"/>
              </p:ext>
            </p:extLst>
          </p:nvPr>
        </p:nvGraphicFramePr>
        <p:xfrm>
          <a:off x="-25893" y="1676400"/>
          <a:ext cx="4389268" cy="3733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a:graphicFrameLocks/>
          </p:cNvGraphicFramePr>
          <p:nvPr>
            <p:extLst>
              <p:ext uri="{D42A27DB-BD31-4B8C-83A1-F6EECF244321}">
                <p14:modId xmlns:p14="http://schemas.microsoft.com/office/powerpoint/2010/main" val="3203461053"/>
              </p:ext>
            </p:extLst>
          </p:nvPr>
        </p:nvGraphicFramePr>
        <p:xfrm>
          <a:off x="4267200" y="1524000"/>
          <a:ext cx="4629150" cy="489516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13497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90600"/>
            <a:ext cx="9144000" cy="3882022"/>
          </a:xfrm>
          <a:prstGeom prst="rect">
            <a:avLst/>
          </a:prstGeom>
        </p:spPr>
      </p:pic>
    </p:spTree>
    <p:extLst>
      <p:ext uri="{BB962C8B-B14F-4D97-AF65-F5344CB8AC3E}">
        <p14:creationId xmlns:p14="http://schemas.microsoft.com/office/powerpoint/2010/main" val="4080933695"/>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Motivation</a:t>
            </a:r>
          </a:p>
          <a:p>
            <a:r>
              <a:rPr lang="en-US" dirty="0" smtClean="0"/>
              <a:t>Conceptual Framework</a:t>
            </a:r>
          </a:p>
          <a:p>
            <a:r>
              <a:rPr lang="en-US" dirty="0" smtClean="0"/>
              <a:t>Empirical Framework</a:t>
            </a:r>
          </a:p>
          <a:p>
            <a:pPr lvl="1"/>
            <a:r>
              <a:rPr lang="en-US" dirty="0" smtClean="0"/>
              <a:t>What</a:t>
            </a:r>
          </a:p>
          <a:p>
            <a:pPr lvl="1"/>
            <a:r>
              <a:rPr lang="en-US" dirty="0" smtClean="0"/>
              <a:t>Who </a:t>
            </a:r>
          </a:p>
          <a:p>
            <a:pPr lvl="1"/>
            <a:r>
              <a:rPr lang="en-US" dirty="0" smtClean="0"/>
              <a:t>What results</a:t>
            </a:r>
          </a:p>
          <a:p>
            <a:r>
              <a:rPr lang="en-US" dirty="0" smtClean="0">
                <a:solidFill>
                  <a:srgbClr val="FF0000"/>
                </a:solidFill>
              </a:rPr>
              <a:t>International activities</a:t>
            </a:r>
            <a:endParaRPr lang="en-US" dirty="0">
              <a:solidFill>
                <a:srgbClr val="FF0000"/>
              </a:solidFill>
            </a:endParaRPr>
          </a:p>
        </p:txBody>
      </p:sp>
    </p:spTree>
    <p:extLst>
      <p:ext uri="{BB962C8B-B14F-4D97-AF65-F5344CB8AC3E}">
        <p14:creationId xmlns:p14="http://schemas.microsoft.com/office/powerpoint/2010/main" val="1872548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Engage internationally</a:t>
            </a:r>
            <a:endParaRPr lang="en-US" dirty="0"/>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473" y="1219200"/>
            <a:ext cx="3835088" cy="493206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1981200"/>
            <a:ext cx="3400425" cy="4695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0904447"/>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3429000"/>
            <a:ext cx="4541041" cy="304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US" dirty="0" smtClean="0"/>
              <a:t>Example for international universities</a:t>
            </a:r>
            <a:endParaRPr lang="en-US"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04925"/>
            <a:ext cx="3916249" cy="3571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2400" y="1304925"/>
            <a:ext cx="4420870" cy="3229927"/>
          </a:xfrm>
          <a:prstGeom prst="rect">
            <a:avLst/>
          </a:prstGeom>
          <a:noFill/>
          <a:ln w="22225" cmpd="sng">
            <a:solidFill>
              <a:schemeClr val="tx1">
                <a:alpha val="47000"/>
              </a:schemeClr>
            </a:solidFill>
          </a:ln>
        </p:spPr>
      </p:pic>
    </p:spTree>
    <p:extLst>
      <p:ext uri="{BB962C8B-B14F-4D97-AF65-F5344CB8AC3E}">
        <p14:creationId xmlns:p14="http://schemas.microsoft.com/office/powerpoint/2010/main" val="389811909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work is being done</a:t>
            </a:r>
            <a:endParaRPr lang="en-US" dirty="0"/>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981199"/>
            <a:ext cx="7682074" cy="3410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53" y="1066800"/>
            <a:ext cx="4456386"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0819" y="3429000"/>
            <a:ext cx="4676775" cy="2819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05045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messages</a:t>
            </a:r>
            <a:endParaRPr lang="en-US" dirty="0"/>
          </a:p>
        </p:txBody>
      </p:sp>
      <p:sp>
        <p:nvSpPr>
          <p:cNvPr id="3" name="Content Placeholder 2"/>
          <p:cNvSpPr>
            <a:spLocks noGrp="1"/>
          </p:cNvSpPr>
          <p:nvPr>
            <p:ph idx="1"/>
          </p:nvPr>
        </p:nvSpPr>
        <p:spPr/>
        <p:txBody>
          <a:bodyPr/>
          <a:lstStyle/>
          <a:p>
            <a:r>
              <a:rPr lang="en-US" dirty="0" smtClean="0"/>
              <a:t>United States universities and agencies are building a people-based framework drawing on STAR METRICS/UMETRICS</a:t>
            </a:r>
          </a:p>
          <a:p>
            <a:r>
              <a:rPr lang="en-US" dirty="0" smtClean="0"/>
              <a:t>The EU and Australia/New Zealand have similar potential</a:t>
            </a:r>
          </a:p>
          <a:p>
            <a:r>
              <a:rPr lang="en-US" dirty="0" smtClean="0"/>
              <a:t>CERIF and CASRAI can help inform the effort – focus on simplicity and value added of common standards</a:t>
            </a:r>
            <a:endParaRPr lang="en-US" dirty="0"/>
          </a:p>
        </p:txBody>
      </p:sp>
    </p:spTree>
    <p:extLst>
      <p:ext uri="{BB962C8B-B14F-4D97-AF65-F5344CB8AC3E}">
        <p14:creationId xmlns:p14="http://schemas.microsoft.com/office/powerpoint/2010/main" val="23922987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a:t>
            </a:r>
            <a:r>
              <a:rPr lang="en-US" smtClean="0"/>
              <a:t>and questions?</a:t>
            </a:r>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1527550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1616</TotalTime>
  <Words>1307</Words>
  <Application>Microsoft Macintosh PowerPoint</Application>
  <PresentationFormat>On-screen Show (4:3)</PresentationFormat>
  <Paragraphs>286</Paragraphs>
  <Slides>42</Slides>
  <Notes>10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  New ways to monitor the results of science investments</vt:lpstr>
      <vt:lpstr>Key messages</vt:lpstr>
      <vt:lpstr>Overview</vt:lpstr>
      <vt:lpstr>Key questions</vt:lpstr>
      <vt:lpstr>We spend a lot</vt:lpstr>
      <vt:lpstr>Note…the data don’t exist</vt:lpstr>
      <vt:lpstr>An Opportunity</vt:lpstr>
      <vt:lpstr>Overview</vt:lpstr>
      <vt:lpstr>A conceptual framework</vt:lpstr>
      <vt:lpstr>PowerPoint Presentation</vt:lpstr>
      <vt:lpstr>PowerPoint Presentation</vt:lpstr>
      <vt:lpstr>PowerPoint Presentation</vt:lpstr>
      <vt:lpstr>PowerPoint Presentation</vt:lpstr>
      <vt:lpstr>PowerPoint Presentation</vt:lpstr>
      <vt:lpstr>Overview</vt:lpstr>
      <vt:lpstr>STAR METRICS/UMETRICS</vt:lpstr>
      <vt:lpstr>The Empirical Framework</vt:lpstr>
      <vt:lpstr>Lots of data</vt:lpstr>
      <vt:lpstr>Describing What is funded</vt:lpstr>
      <vt:lpstr>Different Text analytics paradigms:  Best is to use statistical machine learning augmented with lexicons and linguistics (Rayid Ghani)</vt:lpstr>
      <vt:lpstr>Describing WHO is funded</vt:lpstr>
      <vt:lpstr>PowerPoint Presentation</vt:lpstr>
      <vt:lpstr>Award data</vt:lpstr>
      <vt:lpstr>Employee data</vt:lpstr>
      <vt:lpstr>Employee data</vt:lpstr>
      <vt:lpstr>Vendor data</vt:lpstr>
      <vt:lpstr>Subaward data</vt:lpstr>
      <vt:lpstr>HR data</vt:lpstr>
      <vt:lpstr>Lots of data</vt:lpstr>
      <vt:lpstr>Lots of opportunities</vt:lpstr>
      <vt:lpstr>Example of occupational coding</vt:lpstr>
      <vt:lpstr>Unit of analysis: Networks</vt:lpstr>
      <vt:lpstr>Unit of analysis: Projects</vt:lpstr>
      <vt:lpstr>Describing the Results</vt:lpstr>
      <vt:lpstr>Summary Statistics</vt:lpstr>
      <vt:lpstr>PowerPoint Presentation</vt:lpstr>
      <vt:lpstr>Overview</vt:lpstr>
      <vt:lpstr>Engage internationally</vt:lpstr>
      <vt:lpstr>Example for international universities</vt:lpstr>
      <vt:lpstr>What work is being done</vt:lpstr>
      <vt:lpstr>Key messages</vt:lpstr>
      <vt:lpstr>Comments and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We Know, How We Know It, What We Need to Know</dc:title>
  <dc:creator>PRCPES</dc:creator>
  <cp:lastModifiedBy>Arjan Hogenaar</cp:lastModifiedBy>
  <cp:revision>194</cp:revision>
  <cp:lastPrinted>2013-07-11T16:12:06Z</cp:lastPrinted>
  <dcterms:created xsi:type="dcterms:W3CDTF">2013-07-08T17:33:37Z</dcterms:created>
  <dcterms:modified xsi:type="dcterms:W3CDTF">2014-11-18T10:50:29Z</dcterms:modified>
</cp:coreProperties>
</file>