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notesMasterIdLst>
    <p:notesMasterId r:id="rId16"/>
  </p:notesMasterIdLst>
  <p:sldIdLst>
    <p:sldId id="256" r:id="rId2"/>
    <p:sldId id="257" r:id="rId3"/>
    <p:sldId id="260" r:id="rId4"/>
    <p:sldId id="275" r:id="rId5"/>
    <p:sldId id="277" r:id="rId6"/>
    <p:sldId id="276" r:id="rId7"/>
    <p:sldId id="264" r:id="rId8"/>
    <p:sldId id="265" r:id="rId9"/>
    <p:sldId id="266" r:id="rId10"/>
    <p:sldId id="267" r:id="rId11"/>
    <p:sldId id="268" r:id="rId12"/>
    <p:sldId id="270" r:id="rId13"/>
    <p:sldId id="271" r:id="rId14"/>
    <p:sldId id="259" r:id="rId15"/>
  </p:sldIdLst>
  <p:sldSz cx="9144000" cy="6858000" type="screen4x3"/>
  <p:notesSz cx="6799263" cy="99298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BINEAU Brett" initials="RB" lastIdx="2" clrIdx="0">
    <p:extLst>
      <p:ext uri="{19B8F6BF-5375-455C-9EA6-DF929625EA0E}">
        <p15:presenceInfo xmlns:p15="http://schemas.microsoft.com/office/powerpoint/2012/main" userId="RABINEAU Brett" providerId="None"/>
      </p:ext>
    </p:extLst>
  </p:cmAuthor>
  <p:cmAuthor id="2" name="g.scotto-di-carlo" initials="gis" lastIdx="10" clrIdx="1">
    <p:extLst>
      <p:ext uri="{19B8F6BF-5375-455C-9EA6-DF929625EA0E}">
        <p15:presenceInfo xmlns:p15="http://schemas.microsoft.com/office/powerpoint/2012/main" userId="g.scotto-di-carl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EA83C"/>
    <a:srgbClr val="CC6600"/>
    <a:srgbClr val="FF990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3" autoAdjust="0"/>
    <p:restoredTop sz="94249" autoAdjust="0"/>
  </p:normalViewPr>
  <p:slideViewPr>
    <p:cSldViewPr snapToGrid="0">
      <p:cViewPr varScale="1">
        <p:scale>
          <a:sx n="66" d="100"/>
          <a:sy n="66" d="100"/>
        </p:scale>
        <p:origin x="76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9" d="100"/>
          <a:sy n="79" d="100"/>
        </p:scale>
        <p:origin x="202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15-05-07T17:24:50.567" idx="10">
    <p:pos x="10" y="10"/>
    <p:text/>
    <p:extLst>
      <p:ext uri="{C676402C-5697-4E1C-873F-D02D1690AC5C}">
        <p15:threadingInfo xmlns:p15="http://schemas.microsoft.com/office/powerpoint/2012/main" timeZoneBias="-12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816912-AD02-433A-8385-F8A6BF4032A9}" type="doc">
      <dgm:prSet loTypeId="urn:microsoft.com/office/officeart/2005/8/layout/hList6" loCatId="list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fr-FR"/>
        </a:p>
      </dgm:t>
    </dgm:pt>
    <dgm:pt modelId="{89A78A64-DBEE-40B4-B567-8F647BAE987C}">
      <dgm:prSet phldrT="[Texte]" custT="1"/>
      <dgm:spPr/>
      <dgm:t>
        <a:bodyPr/>
        <a:lstStyle/>
        <a:p>
          <a:r>
            <a:rPr lang="en-GB" sz="1800" b="1" noProof="0" dirty="0" smtClean="0"/>
            <a:t>Describe projects and track activity</a:t>
          </a:r>
          <a:endParaRPr lang="en-GB" sz="1800" noProof="0" dirty="0"/>
        </a:p>
      </dgm:t>
    </dgm:pt>
    <dgm:pt modelId="{577B79C6-E699-4C9E-857F-FB14C76FC6CE}" type="parTrans" cxnId="{E12F0A29-B916-4280-9985-97D423C7DEC8}">
      <dgm:prSet/>
      <dgm:spPr/>
      <dgm:t>
        <a:bodyPr/>
        <a:lstStyle/>
        <a:p>
          <a:endParaRPr lang="fr-FR"/>
        </a:p>
      </dgm:t>
    </dgm:pt>
    <dgm:pt modelId="{5490A430-9092-4574-94D2-B95A4659FB69}" type="sibTrans" cxnId="{E12F0A29-B916-4280-9985-97D423C7DEC8}">
      <dgm:prSet/>
      <dgm:spPr/>
      <dgm:t>
        <a:bodyPr/>
        <a:lstStyle/>
        <a:p>
          <a:endParaRPr lang="fr-FR"/>
        </a:p>
      </dgm:t>
    </dgm:pt>
    <dgm:pt modelId="{FBC78FB2-D024-4ECF-BFB3-D7487AB210E2}">
      <dgm:prSet phldrT="[Texte]" custT="1"/>
      <dgm:spPr/>
      <dgm:t>
        <a:bodyPr/>
        <a:lstStyle/>
        <a:p>
          <a:r>
            <a:rPr lang="en-GB" sz="1100" noProof="0" dirty="0" smtClean="0"/>
            <a:t>Activities, projects and programs description</a:t>
          </a:r>
          <a:endParaRPr lang="en-GB" sz="1100" noProof="0" dirty="0"/>
        </a:p>
      </dgm:t>
    </dgm:pt>
    <dgm:pt modelId="{55EC1F62-4A20-4AC2-8A3D-6AD2B4A8838D}" type="parTrans" cxnId="{0DD46E5B-20F6-4EC8-93A2-99311DB9FAD2}">
      <dgm:prSet/>
      <dgm:spPr/>
      <dgm:t>
        <a:bodyPr/>
        <a:lstStyle/>
        <a:p>
          <a:endParaRPr lang="fr-FR"/>
        </a:p>
      </dgm:t>
    </dgm:pt>
    <dgm:pt modelId="{4B850B66-113B-4404-8332-B06794CE444F}" type="sibTrans" cxnId="{0DD46E5B-20F6-4EC8-93A2-99311DB9FAD2}">
      <dgm:prSet/>
      <dgm:spPr/>
      <dgm:t>
        <a:bodyPr/>
        <a:lstStyle/>
        <a:p>
          <a:endParaRPr lang="fr-FR"/>
        </a:p>
      </dgm:t>
    </dgm:pt>
    <dgm:pt modelId="{20365DD7-87DF-4164-87E5-DFDAAC9BAB59}">
      <dgm:prSet phldrT="[Texte]" custT="1"/>
      <dgm:spPr/>
      <dgm:t>
        <a:bodyPr/>
        <a:lstStyle/>
        <a:p>
          <a:r>
            <a:rPr lang="en-GB" sz="1800" b="1" noProof="0" dirty="0" smtClean="0"/>
            <a:t>Track scientific production</a:t>
          </a:r>
          <a:endParaRPr lang="en-GB" sz="1800" b="1" noProof="0" dirty="0"/>
        </a:p>
      </dgm:t>
    </dgm:pt>
    <dgm:pt modelId="{867ABACF-CD21-49F9-A7D3-ED8465508197}" type="parTrans" cxnId="{35A4CDA4-AC32-4C03-9E45-0B1460473994}">
      <dgm:prSet/>
      <dgm:spPr/>
      <dgm:t>
        <a:bodyPr/>
        <a:lstStyle/>
        <a:p>
          <a:endParaRPr lang="fr-FR"/>
        </a:p>
      </dgm:t>
    </dgm:pt>
    <dgm:pt modelId="{F2BC36B5-6F39-41D2-BEF3-C3F6254C3505}" type="sibTrans" cxnId="{35A4CDA4-AC32-4C03-9E45-0B1460473994}">
      <dgm:prSet/>
      <dgm:spPr/>
      <dgm:t>
        <a:bodyPr/>
        <a:lstStyle/>
        <a:p>
          <a:endParaRPr lang="fr-FR"/>
        </a:p>
      </dgm:t>
    </dgm:pt>
    <dgm:pt modelId="{A101D09C-F55F-4B1E-93E6-F4DFE58BE04F}">
      <dgm:prSet phldrT="[Texte]" custT="1"/>
      <dgm:spPr/>
      <dgm:t>
        <a:bodyPr/>
        <a:lstStyle/>
        <a:p>
          <a:r>
            <a:rPr lang="en-GB" sz="1400" noProof="0" dirty="0" smtClean="0"/>
            <a:t>Binds publications notices, patents, deliveries, start-up…with activities, projects and programs </a:t>
          </a:r>
          <a:r>
            <a:rPr lang="en-GB" sz="1400" noProof="0" dirty="0" smtClean="0">
              <a:solidFill>
                <a:schemeClr val="bg1"/>
              </a:solidFill>
            </a:rPr>
            <a:t>through dedicated </a:t>
          </a:r>
          <a:r>
            <a:rPr lang="en-GB" sz="1400" noProof="0" dirty="0" smtClean="0"/>
            <a:t>repositories</a:t>
          </a:r>
          <a:endParaRPr lang="en-GB" sz="1400" noProof="0" dirty="0"/>
        </a:p>
      </dgm:t>
    </dgm:pt>
    <dgm:pt modelId="{6CC36C11-633E-4976-AF43-7A5E664871CF}" type="parTrans" cxnId="{342B5F2B-2A6C-45CB-8BAD-64F8CEC907D4}">
      <dgm:prSet/>
      <dgm:spPr/>
      <dgm:t>
        <a:bodyPr/>
        <a:lstStyle/>
        <a:p>
          <a:endParaRPr lang="fr-FR"/>
        </a:p>
      </dgm:t>
    </dgm:pt>
    <dgm:pt modelId="{8EE45AB8-4CA0-41E5-9E96-69893B35480C}" type="sibTrans" cxnId="{342B5F2B-2A6C-45CB-8BAD-64F8CEC907D4}">
      <dgm:prSet/>
      <dgm:spPr/>
      <dgm:t>
        <a:bodyPr/>
        <a:lstStyle/>
        <a:p>
          <a:endParaRPr lang="fr-FR"/>
        </a:p>
      </dgm:t>
    </dgm:pt>
    <dgm:pt modelId="{685751EC-A597-4759-A156-3B516C7A3B82}">
      <dgm:prSet phldrT="[Texte]" custT="1"/>
      <dgm:spPr/>
      <dgm:t>
        <a:bodyPr/>
        <a:lstStyle/>
        <a:p>
          <a:r>
            <a:rPr lang="en-GB" sz="1800" b="1" noProof="0" dirty="0" smtClean="0"/>
            <a:t>Disseminate</a:t>
          </a:r>
          <a:endParaRPr lang="en-GB" sz="1800" noProof="0" dirty="0"/>
        </a:p>
      </dgm:t>
    </dgm:pt>
    <dgm:pt modelId="{7044065C-280E-4A57-AD16-1A09CF3367A5}" type="parTrans" cxnId="{946FF663-CB4E-4120-AC81-31325401ED06}">
      <dgm:prSet/>
      <dgm:spPr/>
      <dgm:t>
        <a:bodyPr/>
        <a:lstStyle/>
        <a:p>
          <a:endParaRPr lang="fr-FR"/>
        </a:p>
      </dgm:t>
    </dgm:pt>
    <dgm:pt modelId="{4E2EE59D-16C1-4DC8-AC4E-3C5395012F15}" type="sibTrans" cxnId="{946FF663-CB4E-4120-AC81-31325401ED06}">
      <dgm:prSet/>
      <dgm:spPr/>
      <dgm:t>
        <a:bodyPr/>
        <a:lstStyle/>
        <a:p>
          <a:endParaRPr lang="fr-FR"/>
        </a:p>
      </dgm:t>
    </dgm:pt>
    <dgm:pt modelId="{2F3B0D97-ED85-4563-8666-EE55E757E6B8}">
      <dgm:prSet phldrT="[Texte]" custT="1"/>
      <dgm:spPr/>
      <dgm:t>
        <a:bodyPr/>
        <a:lstStyle/>
        <a:p>
          <a:r>
            <a:rPr lang="en-GB" sz="1400" noProof="0" dirty="0" smtClean="0"/>
            <a:t>Operational feedback at lab level (from the lab director to the researcher)</a:t>
          </a:r>
          <a:endParaRPr lang="en-GB" sz="1400" noProof="0" dirty="0"/>
        </a:p>
      </dgm:t>
    </dgm:pt>
    <dgm:pt modelId="{48BD1DB5-8913-49C6-9276-B4294839F996}" type="parTrans" cxnId="{85213AFC-D4AB-4717-AEA3-BA8F4CEE30F7}">
      <dgm:prSet/>
      <dgm:spPr/>
      <dgm:t>
        <a:bodyPr/>
        <a:lstStyle/>
        <a:p>
          <a:endParaRPr lang="fr-FR"/>
        </a:p>
      </dgm:t>
    </dgm:pt>
    <dgm:pt modelId="{D441040C-54C0-4549-BF93-CA708ABC1DF2}" type="sibTrans" cxnId="{85213AFC-D4AB-4717-AEA3-BA8F4CEE30F7}">
      <dgm:prSet/>
      <dgm:spPr/>
      <dgm:t>
        <a:bodyPr/>
        <a:lstStyle/>
        <a:p>
          <a:endParaRPr lang="fr-FR"/>
        </a:p>
      </dgm:t>
    </dgm:pt>
    <dgm:pt modelId="{5C7889C8-137F-4D88-A891-84F50C517A7C}">
      <dgm:prSet custT="1"/>
      <dgm:spPr/>
      <dgm:t>
        <a:bodyPr/>
        <a:lstStyle/>
        <a:p>
          <a:r>
            <a:rPr lang="en-GB" sz="1100" noProof="0" dirty="0" smtClean="0"/>
            <a:t>Activities, projects and programs tracking</a:t>
          </a:r>
          <a:endParaRPr lang="en-GB" sz="1100" noProof="0" dirty="0"/>
        </a:p>
      </dgm:t>
    </dgm:pt>
    <dgm:pt modelId="{970C13FC-B4B3-4BCB-BA81-CA9890DD851D}" type="parTrans" cxnId="{049571B6-1AF1-4A9F-9347-A1F22166D232}">
      <dgm:prSet/>
      <dgm:spPr/>
      <dgm:t>
        <a:bodyPr/>
        <a:lstStyle/>
        <a:p>
          <a:endParaRPr lang="fr-FR"/>
        </a:p>
      </dgm:t>
    </dgm:pt>
    <dgm:pt modelId="{3C1CB2B9-711C-4383-B0B5-49613CAA1A2B}" type="sibTrans" cxnId="{049571B6-1AF1-4A9F-9347-A1F22166D232}">
      <dgm:prSet/>
      <dgm:spPr/>
      <dgm:t>
        <a:bodyPr/>
        <a:lstStyle/>
        <a:p>
          <a:endParaRPr lang="fr-FR"/>
        </a:p>
      </dgm:t>
    </dgm:pt>
    <dgm:pt modelId="{4DF1AB62-BDD6-448A-AF2C-7AF3EE0BFE34}">
      <dgm:prSet custT="1"/>
      <dgm:spPr/>
      <dgm:t>
        <a:bodyPr/>
        <a:lstStyle/>
        <a:p>
          <a:r>
            <a:rPr lang="en-GB" sz="1100" noProof="0" dirty="0" smtClean="0"/>
            <a:t>Binds Persons, Structures, Scientific productions ,partners, contracts  and finances with activities and projects</a:t>
          </a:r>
          <a:endParaRPr lang="en-GB" sz="1100" noProof="0" dirty="0"/>
        </a:p>
      </dgm:t>
    </dgm:pt>
    <dgm:pt modelId="{694AACD0-9CB1-4D9B-A889-91C43C48F019}" type="parTrans" cxnId="{3F47A2E9-C186-4EDF-B306-84BE688AF703}">
      <dgm:prSet/>
      <dgm:spPr/>
      <dgm:t>
        <a:bodyPr/>
        <a:lstStyle/>
        <a:p>
          <a:endParaRPr lang="fr-FR"/>
        </a:p>
      </dgm:t>
    </dgm:pt>
    <dgm:pt modelId="{B183317D-0212-4154-BF37-619A29264636}" type="sibTrans" cxnId="{3F47A2E9-C186-4EDF-B306-84BE688AF703}">
      <dgm:prSet/>
      <dgm:spPr/>
      <dgm:t>
        <a:bodyPr/>
        <a:lstStyle/>
        <a:p>
          <a:endParaRPr lang="fr-FR"/>
        </a:p>
      </dgm:t>
    </dgm:pt>
    <dgm:pt modelId="{83900338-E9B2-40F4-869F-5AAF528BD4EC}">
      <dgm:prSet custT="1"/>
      <dgm:spPr/>
      <dgm:t>
        <a:bodyPr/>
        <a:lstStyle/>
        <a:p>
          <a:r>
            <a:rPr lang="en-GB" sz="1100" noProof="0" dirty="0" smtClean="0"/>
            <a:t>Workflows and users profiles</a:t>
          </a:r>
          <a:endParaRPr lang="en-GB" sz="1100" noProof="0" dirty="0"/>
        </a:p>
      </dgm:t>
    </dgm:pt>
    <dgm:pt modelId="{8BF97074-2F80-4C00-8854-2144CBD99825}" type="parTrans" cxnId="{33419F4F-9B79-4C27-9A51-96482F72AB1E}">
      <dgm:prSet/>
      <dgm:spPr/>
      <dgm:t>
        <a:bodyPr/>
        <a:lstStyle/>
        <a:p>
          <a:endParaRPr lang="fr-FR"/>
        </a:p>
      </dgm:t>
    </dgm:pt>
    <dgm:pt modelId="{9E4FD693-BC55-4C4F-94B5-EBC56802139B}" type="sibTrans" cxnId="{33419F4F-9B79-4C27-9A51-96482F72AB1E}">
      <dgm:prSet/>
      <dgm:spPr/>
      <dgm:t>
        <a:bodyPr/>
        <a:lstStyle/>
        <a:p>
          <a:endParaRPr lang="fr-FR"/>
        </a:p>
      </dgm:t>
    </dgm:pt>
    <dgm:pt modelId="{15968B40-68DF-4563-A2BF-2009A7EAA69A}">
      <dgm:prSet custT="1"/>
      <dgm:spPr/>
      <dgm:t>
        <a:bodyPr/>
        <a:lstStyle/>
        <a:p>
          <a:r>
            <a:rPr lang="en-GB" sz="1100" noProof="0" dirty="0" smtClean="0"/>
            <a:t>Provision of </a:t>
          </a:r>
          <a:r>
            <a:rPr lang="en-GB" sz="1100" dirty="0" smtClean="0"/>
            <a:t>business objects (relating to activity / projects / programs) with</a:t>
          </a:r>
          <a:r>
            <a:rPr lang="en-GB" sz="1100" dirty="0" smtClean="0">
              <a:solidFill>
                <a:schemeClr val="accent2"/>
              </a:solidFill>
            </a:rPr>
            <a:t> </a:t>
          </a:r>
          <a:r>
            <a:rPr lang="en-GB" sz="1100" noProof="0" dirty="0" smtClean="0"/>
            <a:t>REFP (Project Activity Repository)</a:t>
          </a:r>
          <a:endParaRPr lang="en-GB" sz="1100" noProof="0" dirty="0"/>
        </a:p>
      </dgm:t>
    </dgm:pt>
    <dgm:pt modelId="{FD4F5FFD-42E5-44E6-85D5-ED1DCB74ED44}" type="parTrans" cxnId="{2612BD32-A7ED-423A-9D66-B20D2152CC07}">
      <dgm:prSet/>
      <dgm:spPr/>
      <dgm:t>
        <a:bodyPr/>
        <a:lstStyle/>
        <a:p>
          <a:endParaRPr lang="fr-FR"/>
        </a:p>
      </dgm:t>
    </dgm:pt>
    <dgm:pt modelId="{F7D7E8D8-870A-4AEC-AD64-5EBC31807DCC}" type="sibTrans" cxnId="{2612BD32-A7ED-423A-9D66-B20D2152CC07}">
      <dgm:prSet/>
      <dgm:spPr/>
      <dgm:t>
        <a:bodyPr/>
        <a:lstStyle/>
        <a:p>
          <a:endParaRPr lang="fr-FR"/>
        </a:p>
      </dgm:t>
    </dgm:pt>
    <dgm:pt modelId="{99D755EB-BA23-4316-AEE0-B881937AE47A}">
      <dgm:prSet custT="1"/>
      <dgm:spPr/>
      <dgm:t>
        <a:bodyPr/>
        <a:lstStyle/>
        <a:p>
          <a:r>
            <a:rPr lang="en-GB" sz="1400" noProof="0" dirty="0" smtClean="0"/>
            <a:t>Provision of public data broadcasted on collaborative portal(s)</a:t>
          </a:r>
          <a:endParaRPr lang="en-GB" sz="1400" noProof="0" dirty="0"/>
        </a:p>
      </dgm:t>
    </dgm:pt>
    <dgm:pt modelId="{E0DC0256-779C-47CA-9D26-821E2FBDD52B}" type="parTrans" cxnId="{101AD364-352C-4FA8-85AA-5B64FE74CBBA}">
      <dgm:prSet/>
      <dgm:spPr/>
      <dgm:t>
        <a:bodyPr/>
        <a:lstStyle/>
        <a:p>
          <a:endParaRPr lang="fr-FR"/>
        </a:p>
      </dgm:t>
    </dgm:pt>
    <dgm:pt modelId="{CCBD467E-93C4-4B82-8D0A-6D795FD59EC6}" type="sibTrans" cxnId="{101AD364-352C-4FA8-85AA-5B64FE74CBBA}">
      <dgm:prSet/>
      <dgm:spPr/>
      <dgm:t>
        <a:bodyPr/>
        <a:lstStyle/>
        <a:p>
          <a:endParaRPr lang="fr-FR"/>
        </a:p>
      </dgm:t>
    </dgm:pt>
    <dgm:pt modelId="{7C48EE39-D213-4994-BDE5-98B70C827196}" type="pres">
      <dgm:prSet presAssocID="{B1816912-AD02-433A-8385-F8A6BF4032A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45BD93B2-3E2F-4B11-A652-8DEFB78C2104}" type="pres">
      <dgm:prSet presAssocID="{89A78A64-DBEE-40B4-B567-8F647BAE987C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3706C97-C9B9-4B85-AF5A-38ABE8B6EB46}" type="pres">
      <dgm:prSet presAssocID="{5490A430-9092-4574-94D2-B95A4659FB69}" presName="sibTrans" presStyleCnt="0"/>
      <dgm:spPr/>
      <dgm:t>
        <a:bodyPr/>
        <a:lstStyle/>
        <a:p>
          <a:endParaRPr lang="fr-FR"/>
        </a:p>
      </dgm:t>
    </dgm:pt>
    <dgm:pt modelId="{A3482BC2-E066-4FD8-BA63-6CEA06184634}" type="pres">
      <dgm:prSet presAssocID="{20365DD7-87DF-4164-87E5-DFDAAC9BAB59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DD6E8E5-4ED2-4BB7-9F6F-7FC25FA4E7BF}" type="pres">
      <dgm:prSet presAssocID="{F2BC36B5-6F39-41D2-BEF3-C3F6254C3505}" presName="sibTrans" presStyleCnt="0"/>
      <dgm:spPr/>
      <dgm:t>
        <a:bodyPr/>
        <a:lstStyle/>
        <a:p>
          <a:endParaRPr lang="fr-FR"/>
        </a:p>
      </dgm:t>
    </dgm:pt>
    <dgm:pt modelId="{B47AF72C-C0F1-4150-A2E1-FFBEC7FB432E}" type="pres">
      <dgm:prSet presAssocID="{685751EC-A597-4759-A156-3B516C7A3B82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E12F0A29-B916-4280-9985-97D423C7DEC8}" srcId="{B1816912-AD02-433A-8385-F8A6BF4032A9}" destId="{89A78A64-DBEE-40B4-B567-8F647BAE987C}" srcOrd="0" destOrd="0" parTransId="{577B79C6-E699-4C9E-857F-FB14C76FC6CE}" sibTransId="{5490A430-9092-4574-94D2-B95A4659FB69}"/>
    <dgm:cxn modelId="{33419F4F-9B79-4C27-9A51-96482F72AB1E}" srcId="{89A78A64-DBEE-40B4-B567-8F647BAE987C}" destId="{83900338-E9B2-40F4-869F-5AAF528BD4EC}" srcOrd="3" destOrd="0" parTransId="{8BF97074-2F80-4C00-8854-2144CBD99825}" sibTransId="{9E4FD693-BC55-4C4F-94B5-EBC56802139B}"/>
    <dgm:cxn modelId="{049571B6-1AF1-4A9F-9347-A1F22166D232}" srcId="{89A78A64-DBEE-40B4-B567-8F647BAE987C}" destId="{5C7889C8-137F-4D88-A891-84F50C517A7C}" srcOrd="1" destOrd="0" parTransId="{970C13FC-B4B3-4BCB-BA81-CA9890DD851D}" sibTransId="{3C1CB2B9-711C-4383-B0B5-49613CAA1A2B}"/>
    <dgm:cxn modelId="{D78BF13C-924B-48BC-B0CF-3EE2FEA21420}" type="presOf" srcId="{FBC78FB2-D024-4ECF-BFB3-D7487AB210E2}" destId="{45BD93B2-3E2F-4B11-A652-8DEFB78C2104}" srcOrd="0" destOrd="1" presId="urn:microsoft.com/office/officeart/2005/8/layout/hList6"/>
    <dgm:cxn modelId="{82EC9768-6AB5-43B3-9CDA-A2C294D17BF8}" type="presOf" srcId="{89A78A64-DBEE-40B4-B567-8F647BAE987C}" destId="{45BD93B2-3E2F-4B11-A652-8DEFB78C2104}" srcOrd="0" destOrd="0" presId="urn:microsoft.com/office/officeart/2005/8/layout/hList6"/>
    <dgm:cxn modelId="{F9732773-92B2-4E10-97A8-9DDF147890CB}" type="presOf" srcId="{A101D09C-F55F-4B1E-93E6-F4DFE58BE04F}" destId="{A3482BC2-E066-4FD8-BA63-6CEA06184634}" srcOrd="0" destOrd="1" presId="urn:microsoft.com/office/officeart/2005/8/layout/hList6"/>
    <dgm:cxn modelId="{2D7D62F1-0971-4912-824B-E8F8553F04C0}" type="presOf" srcId="{15968B40-68DF-4563-A2BF-2009A7EAA69A}" destId="{45BD93B2-3E2F-4B11-A652-8DEFB78C2104}" srcOrd="0" destOrd="5" presId="urn:microsoft.com/office/officeart/2005/8/layout/hList6"/>
    <dgm:cxn modelId="{0DD46E5B-20F6-4EC8-93A2-99311DB9FAD2}" srcId="{89A78A64-DBEE-40B4-B567-8F647BAE987C}" destId="{FBC78FB2-D024-4ECF-BFB3-D7487AB210E2}" srcOrd="0" destOrd="0" parTransId="{55EC1F62-4A20-4AC2-8A3D-6AD2B4A8838D}" sibTransId="{4B850B66-113B-4404-8332-B06794CE444F}"/>
    <dgm:cxn modelId="{3712E341-AF3B-4B71-B5FD-A68EC426BFA9}" type="presOf" srcId="{4DF1AB62-BDD6-448A-AF2C-7AF3EE0BFE34}" destId="{45BD93B2-3E2F-4B11-A652-8DEFB78C2104}" srcOrd="0" destOrd="3" presId="urn:microsoft.com/office/officeart/2005/8/layout/hList6"/>
    <dgm:cxn modelId="{85213AFC-D4AB-4717-AEA3-BA8F4CEE30F7}" srcId="{685751EC-A597-4759-A156-3B516C7A3B82}" destId="{2F3B0D97-ED85-4563-8666-EE55E757E6B8}" srcOrd="0" destOrd="0" parTransId="{48BD1DB5-8913-49C6-9276-B4294839F996}" sibTransId="{D441040C-54C0-4549-BF93-CA708ABC1DF2}"/>
    <dgm:cxn modelId="{DC7DA267-CD85-46CD-BCD4-D826503F0A81}" type="presOf" srcId="{B1816912-AD02-433A-8385-F8A6BF4032A9}" destId="{7C48EE39-D213-4994-BDE5-98B70C827196}" srcOrd="0" destOrd="0" presId="urn:microsoft.com/office/officeart/2005/8/layout/hList6"/>
    <dgm:cxn modelId="{575F9046-B43A-4AD9-A0FC-40AF0EC2D0CC}" type="presOf" srcId="{2F3B0D97-ED85-4563-8666-EE55E757E6B8}" destId="{B47AF72C-C0F1-4150-A2E1-FFBEC7FB432E}" srcOrd="0" destOrd="1" presId="urn:microsoft.com/office/officeart/2005/8/layout/hList6"/>
    <dgm:cxn modelId="{49D8EF61-7732-4C15-BC41-B0441FCD5C94}" type="presOf" srcId="{5C7889C8-137F-4D88-A891-84F50C517A7C}" destId="{45BD93B2-3E2F-4B11-A652-8DEFB78C2104}" srcOrd="0" destOrd="2" presId="urn:microsoft.com/office/officeart/2005/8/layout/hList6"/>
    <dgm:cxn modelId="{946FF663-CB4E-4120-AC81-31325401ED06}" srcId="{B1816912-AD02-433A-8385-F8A6BF4032A9}" destId="{685751EC-A597-4759-A156-3B516C7A3B82}" srcOrd="2" destOrd="0" parTransId="{7044065C-280E-4A57-AD16-1A09CF3367A5}" sibTransId="{4E2EE59D-16C1-4DC8-AC4E-3C5395012F15}"/>
    <dgm:cxn modelId="{35A4CDA4-AC32-4C03-9E45-0B1460473994}" srcId="{B1816912-AD02-433A-8385-F8A6BF4032A9}" destId="{20365DD7-87DF-4164-87E5-DFDAAC9BAB59}" srcOrd="1" destOrd="0" parTransId="{867ABACF-CD21-49F9-A7D3-ED8465508197}" sibTransId="{F2BC36B5-6F39-41D2-BEF3-C3F6254C3505}"/>
    <dgm:cxn modelId="{3F47A2E9-C186-4EDF-B306-84BE688AF703}" srcId="{89A78A64-DBEE-40B4-B567-8F647BAE987C}" destId="{4DF1AB62-BDD6-448A-AF2C-7AF3EE0BFE34}" srcOrd="2" destOrd="0" parTransId="{694AACD0-9CB1-4D9B-A889-91C43C48F019}" sibTransId="{B183317D-0212-4154-BF37-619A29264636}"/>
    <dgm:cxn modelId="{AC167DF1-7F5A-4D70-B679-80D4C9710276}" type="presOf" srcId="{685751EC-A597-4759-A156-3B516C7A3B82}" destId="{B47AF72C-C0F1-4150-A2E1-FFBEC7FB432E}" srcOrd="0" destOrd="0" presId="urn:microsoft.com/office/officeart/2005/8/layout/hList6"/>
    <dgm:cxn modelId="{7D00DEE9-F899-4F66-9D5D-5A789650FB40}" type="presOf" srcId="{99D755EB-BA23-4316-AEE0-B881937AE47A}" destId="{B47AF72C-C0F1-4150-A2E1-FFBEC7FB432E}" srcOrd="0" destOrd="2" presId="urn:microsoft.com/office/officeart/2005/8/layout/hList6"/>
    <dgm:cxn modelId="{80BF75BB-B0D8-4CAC-940C-DD77B4BFF763}" type="presOf" srcId="{20365DD7-87DF-4164-87E5-DFDAAC9BAB59}" destId="{A3482BC2-E066-4FD8-BA63-6CEA06184634}" srcOrd="0" destOrd="0" presId="urn:microsoft.com/office/officeart/2005/8/layout/hList6"/>
    <dgm:cxn modelId="{06BE05C3-B8D2-4D8B-82BA-C07F8E2E5679}" type="presOf" srcId="{83900338-E9B2-40F4-869F-5AAF528BD4EC}" destId="{45BD93B2-3E2F-4B11-A652-8DEFB78C2104}" srcOrd="0" destOrd="4" presId="urn:microsoft.com/office/officeart/2005/8/layout/hList6"/>
    <dgm:cxn modelId="{342B5F2B-2A6C-45CB-8BAD-64F8CEC907D4}" srcId="{20365DD7-87DF-4164-87E5-DFDAAC9BAB59}" destId="{A101D09C-F55F-4B1E-93E6-F4DFE58BE04F}" srcOrd="0" destOrd="0" parTransId="{6CC36C11-633E-4976-AF43-7A5E664871CF}" sibTransId="{8EE45AB8-4CA0-41E5-9E96-69893B35480C}"/>
    <dgm:cxn modelId="{101AD364-352C-4FA8-85AA-5B64FE74CBBA}" srcId="{685751EC-A597-4759-A156-3B516C7A3B82}" destId="{99D755EB-BA23-4316-AEE0-B881937AE47A}" srcOrd="1" destOrd="0" parTransId="{E0DC0256-779C-47CA-9D26-821E2FBDD52B}" sibTransId="{CCBD467E-93C4-4B82-8D0A-6D795FD59EC6}"/>
    <dgm:cxn modelId="{2612BD32-A7ED-423A-9D66-B20D2152CC07}" srcId="{89A78A64-DBEE-40B4-B567-8F647BAE987C}" destId="{15968B40-68DF-4563-A2BF-2009A7EAA69A}" srcOrd="4" destOrd="0" parTransId="{FD4F5FFD-42E5-44E6-85D5-ED1DCB74ED44}" sibTransId="{F7D7E8D8-870A-4AEC-AD64-5EBC31807DCC}"/>
    <dgm:cxn modelId="{276D446F-499A-478C-8FF3-E77B261B3137}" type="presParOf" srcId="{7C48EE39-D213-4994-BDE5-98B70C827196}" destId="{45BD93B2-3E2F-4B11-A652-8DEFB78C2104}" srcOrd="0" destOrd="0" presId="urn:microsoft.com/office/officeart/2005/8/layout/hList6"/>
    <dgm:cxn modelId="{6B0DEC7A-B1EE-4D25-A98E-529DEA769940}" type="presParOf" srcId="{7C48EE39-D213-4994-BDE5-98B70C827196}" destId="{23706C97-C9B9-4B85-AF5A-38ABE8B6EB46}" srcOrd="1" destOrd="0" presId="urn:microsoft.com/office/officeart/2005/8/layout/hList6"/>
    <dgm:cxn modelId="{33AE2ED7-3403-47A5-B2C0-1DD2D39704E0}" type="presParOf" srcId="{7C48EE39-D213-4994-BDE5-98B70C827196}" destId="{A3482BC2-E066-4FD8-BA63-6CEA06184634}" srcOrd="2" destOrd="0" presId="urn:microsoft.com/office/officeart/2005/8/layout/hList6"/>
    <dgm:cxn modelId="{05FE036D-0A23-429F-A346-C8C74270B468}" type="presParOf" srcId="{7C48EE39-D213-4994-BDE5-98B70C827196}" destId="{8DD6E8E5-4ED2-4BB7-9F6F-7FC25FA4E7BF}" srcOrd="3" destOrd="0" presId="urn:microsoft.com/office/officeart/2005/8/layout/hList6"/>
    <dgm:cxn modelId="{B98B8B19-048C-4068-A34F-AECBF3900186}" type="presParOf" srcId="{7C48EE39-D213-4994-BDE5-98B70C827196}" destId="{B47AF72C-C0F1-4150-A2E1-FFBEC7FB432E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1816912-AD02-433A-8385-F8A6BF4032A9}" type="doc">
      <dgm:prSet loTypeId="urn:microsoft.com/office/officeart/2005/8/layout/hList6" loCatId="list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fr-FR"/>
        </a:p>
      </dgm:t>
    </dgm:pt>
    <dgm:pt modelId="{848CC791-98EA-4CD0-985D-5EEA0303EB89}">
      <dgm:prSet/>
      <dgm:spPr/>
      <dgm:t>
        <a:bodyPr/>
        <a:lstStyle/>
        <a:p>
          <a:r>
            <a:rPr lang="en-US" b="1" noProof="0" dirty="0" smtClean="0"/>
            <a:t>Support assessment</a:t>
          </a:r>
          <a:endParaRPr lang="en-US" noProof="0" dirty="0"/>
        </a:p>
      </dgm:t>
    </dgm:pt>
    <dgm:pt modelId="{45DEECF0-0A54-4848-AAE8-D317A4959311}" type="parTrans" cxnId="{7A814529-A39D-49A9-8AA3-5ED3F292F5CB}">
      <dgm:prSet/>
      <dgm:spPr/>
      <dgm:t>
        <a:bodyPr/>
        <a:lstStyle/>
        <a:p>
          <a:endParaRPr lang="fr-FR"/>
        </a:p>
      </dgm:t>
    </dgm:pt>
    <dgm:pt modelId="{0E9E0CB4-C7E1-4B87-AB77-6BC3C2677B00}" type="sibTrans" cxnId="{7A814529-A39D-49A9-8AA3-5ED3F292F5CB}">
      <dgm:prSet/>
      <dgm:spPr/>
      <dgm:t>
        <a:bodyPr/>
        <a:lstStyle/>
        <a:p>
          <a:endParaRPr lang="fr-FR"/>
        </a:p>
      </dgm:t>
    </dgm:pt>
    <dgm:pt modelId="{18A757DB-3029-4BA6-90E5-88864726508C}">
      <dgm:prSet/>
      <dgm:spPr/>
      <dgm:t>
        <a:bodyPr/>
        <a:lstStyle/>
        <a:p>
          <a:r>
            <a:rPr lang="en-US" noProof="0" dirty="0" smtClean="0"/>
            <a:t>Data provision for:</a:t>
          </a:r>
          <a:endParaRPr lang="en-US" noProof="0" dirty="0"/>
        </a:p>
      </dgm:t>
    </dgm:pt>
    <dgm:pt modelId="{86A104DC-2B67-4E2C-A4A7-17B276183EE2}" type="parTrans" cxnId="{01616069-9A81-47F2-82A8-24478644B6EF}">
      <dgm:prSet/>
      <dgm:spPr/>
      <dgm:t>
        <a:bodyPr/>
        <a:lstStyle/>
        <a:p>
          <a:endParaRPr lang="fr-FR"/>
        </a:p>
      </dgm:t>
    </dgm:pt>
    <dgm:pt modelId="{6D79B55A-8088-4A29-852E-B13F15B8665F}" type="sibTrans" cxnId="{01616069-9A81-47F2-82A8-24478644B6EF}">
      <dgm:prSet/>
      <dgm:spPr/>
      <dgm:t>
        <a:bodyPr/>
        <a:lstStyle/>
        <a:p>
          <a:endParaRPr lang="fr-FR"/>
        </a:p>
      </dgm:t>
    </dgm:pt>
    <dgm:pt modelId="{9805A0CD-2C2E-4DD0-A9D7-B502A45A7289}">
      <dgm:prSet/>
      <dgm:spPr/>
      <dgm:t>
        <a:bodyPr/>
        <a:lstStyle/>
        <a:p>
          <a:r>
            <a:rPr lang="en-US" b="1" dirty="0" smtClean="0"/>
            <a:t>Facilitate response to calls for </a:t>
          </a:r>
          <a:r>
            <a:rPr lang="en-US" b="1" noProof="0" dirty="0" smtClean="0"/>
            <a:t>proposals</a:t>
          </a:r>
          <a:endParaRPr lang="en-US" noProof="0" dirty="0"/>
        </a:p>
      </dgm:t>
    </dgm:pt>
    <dgm:pt modelId="{11C46BEE-7432-4272-9A30-59296E018745}" type="parTrans" cxnId="{5C4DF662-C47C-4F5F-AFD1-1CA09949F21E}">
      <dgm:prSet/>
      <dgm:spPr/>
      <dgm:t>
        <a:bodyPr/>
        <a:lstStyle/>
        <a:p>
          <a:endParaRPr lang="fr-FR"/>
        </a:p>
      </dgm:t>
    </dgm:pt>
    <dgm:pt modelId="{FC7A43A8-A34A-4E10-99E7-5DD686C465B8}" type="sibTrans" cxnId="{5C4DF662-C47C-4F5F-AFD1-1CA09949F21E}">
      <dgm:prSet/>
      <dgm:spPr/>
      <dgm:t>
        <a:bodyPr/>
        <a:lstStyle/>
        <a:p>
          <a:endParaRPr lang="fr-FR"/>
        </a:p>
      </dgm:t>
    </dgm:pt>
    <dgm:pt modelId="{D7BFD32B-B030-4430-B78B-D4C6B8046DDF}">
      <dgm:prSet/>
      <dgm:spPr/>
      <dgm:t>
        <a:bodyPr/>
        <a:lstStyle/>
        <a:p>
          <a:r>
            <a:rPr lang="en-US" dirty="0" smtClean="0"/>
            <a:t>Description and declaration of the draft projects</a:t>
          </a:r>
          <a:endParaRPr lang="en-US" dirty="0"/>
        </a:p>
      </dgm:t>
    </dgm:pt>
    <dgm:pt modelId="{8890BD90-CB62-448C-8803-AF1BE2BCE0EC}" type="parTrans" cxnId="{68BD4C9E-44C6-48BE-8F5D-D48044F91800}">
      <dgm:prSet/>
      <dgm:spPr/>
      <dgm:t>
        <a:bodyPr/>
        <a:lstStyle/>
        <a:p>
          <a:endParaRPr lang="fr-FR"/>
        </a:p>
      </dgm:t>
    </dgm:pt>
    <dgm:pt modelId="{5D002184-149E-4BB3-AA23-78365A8FF921}" type="sibTrans" cxnId="{68BD4C9E-44C6-48BE-8F5D-D48044F91800}">
      <dgm:prSet/>
      <dgm:spPr/>
      <dgm:t>
        <a:bodyPr/>
        <a:lstStyle/>
        <a:p>
          <a:endParaRPr lang="fr-FR"/>
        </a:p>
      </dgm:t>
    </dgm:pt>
    <dgm:pt modelId="{C44D7BE7-BF6B-46D6-A27B-F8E139D94DD6}">
      <dgm:prSet/>
      <dgm:spPr/>
      <dgm:t>
        <a:bodyPr/>
        <a:lstStyle/>
        <a:p>
          <a:r>
            <a:rPr lang="en-US" b="1" noProof="0" dirty="0" smtClean="0"/>
            <a:t>Operational monitoring and feedback </a:t>
          </a:r>
          <a:endParaRPr lang="en-US" noProof="0" dirty="0"/>
        </a:p>
      </dgm:t>
    </dgm:pt>
    <dgm:pt modelId="{0ABAC87C-D31E-46DA-BD2F-DDE4936DE145}" type="parTrans" cxnId="{AB416464-CD4D-4843-AA9B-18DB4F22FC6B}">
      <dgm:prSet/>
      <dgm:spPr/>
      <dgm:t>
        <a:bodyPr/>
        <a:lstStyle/>
        <a:p>
          <a:endParaRPr lang="fr-FR"/>
        </a:p>
      </dgm:t>
    </dgm:pt>
    <dgm:pt modelId="{E18FD18B-F5F9-422E-A2DC-E92DC5356C43}" type="sibTrans" cxnId="{AB416464-CD4D-4843-AA9B-18DB4F22FC6B}">
      <dgm:prSet/>
      <dgm:spPr/>
      <dgm:t>
        <a:bodyPr/>
        <a:lstStyle/>
        <a:p>
          <a:endParaRPr lang="fr-FR"/>
        </a:p>
      </dgm:t>
    </dgm:pt>
    <dgm:pt modelId="{B88EBE9F-B00B-4260-8617-50317A2CB640}">
      <dgm:prSet/>
      <dgm:spPr/>
      <dgm:t>
        <a:bodyPr/>
        <a:lstStyle/>
        <a:p>
          <a:r>
            <a:rPr lang="en-US" noProof="0" dirty="0" smtClean="0"/>
            <a:t>Provision of data for the business intelligence tool (data warehouse), scalable at different levels : lab, central (universities and research institutions), or ministerial</a:t>
          </a:r>
          <a:endParaRPr lang="en-US" noProof="0" dirty="0"/>
        </a:p>
      </dgm:t>
    </dgm:pt>
    <dgm:pt modelId="{9616D5AE-7C4A-49D4-89E8-1B001EF7C7A2}" type="parTrans" cxnId="{8642A961-E6B2-4A71-BCC7-9FBC1652ADDB}">
      <dgm:prSet/>
      <dgm:spPr/>
      <dgm:t>
        <a:bodyPr/>
        <a:lstStyle/>
        <a:p>
          <a:endParaRPr lang="fr-FR"/>
        </a:p>
      </dgm:t>
    </dgm:pt>
    <dgm:pt modelId="{DF4A0BA6-2F2B-41EC-B1F4-C46A2CCF7FFD}" type="sibTrans" cxnId="{8642A961-E6B2-4A71-BCC7-9FBC1652ADDB}">
      <dgm:prSet/>
      <dgm:spPr/>
      <dgm:t>
        <a:bodyPr/>
        <a:lstStyle/>
        <a:p>
          <a:endParaRPr lang="fr-FR"/>
        </a:p>
      </dgm:t>
    </dgm:pt>
    <dgm:pt modelId="{E3A1A518-E1BC-4334-86CA-55CAAABF60B4}">
      <dgm:prSet/>
      <dgm:spPr/>
      <dgm:t>
        <a:bodyPr/>
        <a:lstStyle/>
        <a:p>
          <a:r>
            <a:rPr lang="en-US" noProof="0" dirty="0" smtClean="0"/>
            <a:t>assessment documentation</a:t>
          </a:r>
          <a:endParaRPr lang="en-US" noProof="0" dirty="0"/>
        </a:p>
      </dgm:t>
    </dgm:pt>
    <dgm:pt modelId="{981AC925-56ED-4A75-9566-D3C86B764BAF}" type="parTrans" cxnId="{3BD7321A-7CA0-4D6D-97BA-FF89FFC16971}">
      <dgm:prSet/>
      <dgm:spPr/>
      <dgm:t>
        <a:bodyPr/>
        <a:lstStyle/>
        <a:p>
          <a:endParaRPr lang="fr-FR"/>
        </a:p>
      </dgm:t>
    </dgm:pt>
    <dgm:pt modelId="{7F8D28D9-AC5B-4E97-A865-ABDA5B757E56}" type="sibTrans" cxnId="{3BD7321A-7CA0-4D6D-97BA-FF89FFC16971}">
      <dgm:prSet/>
      <dgm:spPr/>
      <dgm:t>
        <a:bodyPr/>
        <a:lstStyle/>
        <a:p>
          <a:endParaRPr lang="fr-FR"/>
        </a:p>
      </dgm:t>
    </dgm:pt>
    <dgm:pt modelId="{6ECF4546-D6B3-4FF3-9AFA-A29343CEC56E}">
      <dgm:prSet/>
      <dgm:spPr/>
      <dgm:t>
        <a:bodyPr/>
        <a:lstStyle/>
        <a:p>
          <a:r>
            <a:rPr lang="en-US" noProof="0" dirty="0" smtClean="0"/>
            <a:t>research resume</a:t>
          </a:r>
          <a:endParaRPr lang="en-US" noProof="0" dirty="0"/>
        </a:p>
      </dgm:t>
    </dgm:pt>
    <dgm:pt modelId="{FE224474-4E1F-4CC9-ABAF-2754CAE0B51A}" type="parTrans" cxnId="{46A6FCDC-1AC2-47E6-9311-28810955AB38}">
      <dgm:prSet/>
      <dgm:spPr/>
      <dgm:t>
        <a:bodyPr/>
        <a:lstStyle/>
        <a:p>
          <a:endParaRPr lang="fr-FR"/>
        </a:p>
      </dgm:t>
    </dgm:pt>
    <dgm:pt modelId="{B4F95E34-C447-44D3-A09C-4EDA81A69AB1}" type="sibTrans" cxnId="{46A6FCDC-1AC2-47E6-9311-28810955AB38}">
      <dgm:prSet/>
      <dgm:spPr/>
      <dgm:t>
        <a:bodyPr/>
        <a:lstStyle/>
        <a:p>
          <a:endParaRPr lang="fr-FR"/>
        </a:p>
      </dgm:t>
    </dgm:pt>
    <dgm:pt modelId="{93BF1AC5-6174-4E1B-8D55-3D6BF2476F0F}">
      <dgm:prSet/>
      <dgm:spPr/>
      <dgm:t>
        <a:bodyPr/>
        <a:lstStyle/>
        <a:p>
          <a:r>
            <a:rPr lang="en-US" dirty="0" smtClean="0"/>
            <a:t>Provision of data for the application file</a:t>
          </a:r>
          <a:endParaRPr lang="en-US" dirty="0"/>
        </a:p>
      </dgm:t>
    </dgm:pt>
    <dgm:pt modelId="{3E99EDC9-26E7-4306-AC9B-B4A8A46A1553}" type="parTrans" cxnId="{F49E0830-951C-4C81-9C81-0D25034EF044}">
      <dgm:prSet/>
      <dgm:spPr/>
      <dgm:t>
        <a:bodyPr/>
        <a:lstStyle/>
        <a:p>
          <a:endParaRPr lang="fr-FR"/>
        </a:p>
      </dgm:t>
    </dgm:pt>
    <dgm:pt modelId="{098E8280-2F5E-4E78-BA72-7EFA442B2971}" type="sibTrans" cxnId="{F49E0830-951C-4C81-9C81-0D25034EF044}">
      <dgm:prSet/>
      <dgm:spPr/>
      <dgm:t>
        <a:bodyPr/>
        <a:lstStyle/>
        <a:p>
          <a:endParaRPr lang="fr-FR"/>
        </a:p>
      </dgm:t>
    </dgm:pt>
    <dgm:pt modelId="{4D8FE385-6ECB-46EA-85C5-45D9E253BB0C}">
      <dgm:prSet/>
      <dgm:spPr/>
      <dgm:t>
        <a:bodyPr/>
        <a:lstStyle/>
        <a:p>
          <a:r>
            <a:rPr lang="en-US" dirty="0" smtClean="0"/>
            <a:t>Archiving application files once submitted (for reuse)</a:t>
          </a:r>
          <a:endParaRPr lang="en-US" dirty="0"/>
        </a:p>
      </dgm:t>
    </dgm:pt>
    <dgm:pt modelId="{02AF804A-671A-47AA-ADAC-7CA240B4A1A1}" type="parTrans" cxnId="{4B69F484-A5CC-479D-9017-1CFB88FB8E42}">
      <dgm:prSet/>
      <dgm:spPr/>
      <dgm:t>
        <a:bodyPr/>
        <a:lstStyle/>
        <a:p>
          <a:endParaRPr lang="fr-FR"/>
        </a:p>
      </dgm:t>
    </dgm:pt>
    <dgm:pt modelId="{7EE0C0EC-31F5-46EF-9BB9-3825FECEF683}" type="sibTrans" cxnId="{4B69F484-A5CC-479D-9017-1CFB88FB8E42}">
      <dgm:prSet/>
      <dgm:spPr/>
      <dgm:t>
        <a:bodyPr/>
        <a:lstStyle/>
        <a:p>
          <a:endParaRPr lang="fr-FR"/>
        </a:p>
      </dgm:t>
    </dgm:pt>
    <dgm:pt modelId="{7C48EE39-D213-4994-BDE5-98B70C827196}" type="pres">
      <dgm:prSet presAssocID="{B1816912-AD02-433A-8385-F8A6BF4032A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5C5A7C7B-7588-4170-9A58-EC4D0CB1C7C9}" type="pres">
      <dgm:prSet presAssocID="{848CC791-98EA-4CD0-985D-5EEA0303EB89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E662835-722A-4D87-8EBF-38914488F37E}" type="pres">
      <dgm:prSet presAssocID="{0E9E0CB4-C7E1-4B87-AB77-6BC3C2677B00}" presName="sibTrans" presStyleCnt="0"/>
      <dgm:spPr/>
      <dgm:t>
        <a:bodyPr/>
        <a:lstStyle/>
        <a:p>
          <a:endParaRPr lang="fr-FR"/>
        </a:p>
      </dgm:t>
    </dgm:pt>
    <dgm:pt modelId="{433CB8A7-5275-4EF6-B4E6-EFC1030E597F}" type="pres">
      <dgm:prSet presAssocID="{9805A0CD-2C2E-4DD0-A9D7-B502A45A7289}" presName="node" presStyleLbl="node1" presStyleIdx="1" presStyleCnt="3" custLinFactNeighborX="3830" custLinFactNeighborY="-56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36161E3-A651-49B9-943E-911BA4F133E1}" type="pres">
      <dgm:prSet presAssocID="{FC7A43A8-A34A-4E10-99E7-5DD686C465B8}" presName="sibTrans" presStyleCnt="0"/>
      <dgm:spPr/>
      <dgm:t>
        <a:bodyPr/>
        <a:lstStyle/>
        <a:p>
          <a:endParaRPr lang="fr-FR"/>
        </a:p>
      </dgm:t>
    </dgm:pt>
    <dgm:pt modelId="{7ECC2C19-4CF9-4E7D-B6D4-F8B6C3172C11}" type="pres">
      <dgm:prSet presAssocID="{C44D7BE7-BF6B-46D6-A27B-F8E139D94DD6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347BD80C-F29D-4755-ACCA-6B0227C0BD24}" type="presOf" srcId="{848CC791-98EA-4CD0-985D-5EEA0303EB89}" destId="{5C5A7C7B-7588-4170-9A58-EC4D0CB1C7C9}" srcOrd="0" destOrd="0" presId="urn:microsoft.com/office/officeart/2005/8/layout/hList6"/>
    <dgm:cxn modelId="{F49E0830-951C-4C81-9C81-0D25034EF044}" srcId="{9805A0CD-2C2E-4DD0-A9D7-B502A45A7289}" destId="{93BF1AC5-6174-4E1B-8D55-3D6BF2476F0F}" srcOrd="1" destOrd="0" parTransId="{3E99EDC9-26E7-4306-AC9B-B4A8A46A1553}" sibTransId="{098E8280-2F5E-4E78-BA72-7EFA442B2971}"/>
    <dgm:cxn modelId="{7A814529-A39D-49A9-8AA3-5ED3F292F5CB}" srcId="{B1816912-AD02-433A-8385-F8A6BF4032A9}" destId="{848CC791-98EA-4CD0-985D-5EEA0303EB89}" srcOrd="0" destOrd="0" parTransId="{45DEECF0-0A54-4848-AAE8-D317A4959311}" sibTransId="{0E9E0CB4-C7E1-4B87-AB77-6BC3C2677B00}"/>
    <dgm:cxn modelId="{E2754F54-23AB-4A28-90FA-47C32A6D6748}" type="presOf" srcId="{E3A1A518-E1BC-4334-86CA-55CAAABF60B4}" destId="{5C5A7C7B-7588-4170-9A58-EC4D0CB1C7C9}" srcOrd="0" destOrd="2" presId="urn:microsoft.com/office/officeart/2005/8/layout/hList6"/>
    <dgm:cxn modelId="{845D8A9A-B6BD-4DA7-B222-9DF7D70A9978}" type="presOf" srcId="{4D8FE385-6ECB-46EA-85C5-45D9E253BB0C}" destId="{433CB8A7-5275-4EF6-B4E6-EFC1030E597F}" srcOrd="0" destOrd="3" presId="urn:microsoft.com/office/officeart/2005/8/layout/hList6"/>
    <dgm:cxn modelId="{3BD7321A-7CA0-4D6D-97BA-FF89FFC16971}" srcId="{18A757DB-3029-4BA6-90E5-88864726508C}" destId="{E3A1A518-E1BC-4334-86CA-55CAAABF60B4}" srcOrd="0" destOrd="0" parTransId="{981AC925-56ED-4A75-9566-D3C86B764BAF}" sibTransId="{7F8D28D9-AC5B-4E97-A865-ABDA5B757E56}"/>
    <dgm:cxn modelId="{62897CF0-B5C3-4FB7-9F73-76F51F86C1BA}" type="presOf" srcId="{C44D7BE7-BF6B-46D6-A27B-F8E139D94DD6}" destId="{7ECC2C19-4CF9-4E7D-B6D4-F8B6C3172C11}" srcOrd="0" destOrd="0" presId="urn:microsoft.com/office/officeart/2005/8/layout/hList6"/>
    <dgm:cxn modelId="{B0FFF3C9-D702-496F-9F59-FD91DCA0A723}" type="presOf" srcId="{B88EBE9F-B00B-4260-8617-50317A2CB640}" destId="{7ECC2C19-4CF9-4E7D-B6D4-F8B6C3172C11}" srcOrd="0" destOrd="1" presId="urn:microsoft.com/office/officeart/2005/8/layout/hList6"/>
    <dgm:cxn modelId="{68BD4C9E-44C6-48BE-8F5D-D48044F91800}" srcId="{9805A0CD-2C2E-4DD0-A9D7-B502A45A7289}" destId="{D7BFD32B-B030-4430-B78B-D4C6B8046DDF}" srcOrd="0" destOrd="0" parTransId="{8890BD90-CB62-448C-8803-AF1BE2BCE0EC}" sibTransId="{5D002184-149E-4BB3-AA23-78365A8FF921}"/>
    <dgm:cxn modelId="{8A6B5B93-B48B-4460-81C9-CEDC60B9DD05}" type="presOf" srcId="{18A757DB-3029-4BA6-90E5-88864726508C}" destId="{5C5A7C7B-7588-4170-9A58-EC4D0CB1C7C9}" srcOrd="0" destOrd="1" presId="urn:microsoft.com/office/officeart/2005/8/layout/hList6"/>
    <dgm:cxn modelId="{4B69F484-A5CC-479D-9017-1CFB88FB8E42}" srcId="{9805A0CD-2C2E-4DD0-A9D7-B502A45A7289}" destId="{4D8FE385-6ECB-46EA-85C5-45D9E253BB0C}" srcOrd="2" destOrd="0" parTransId="{02AF804A-671A-47AA-ADAC-7CA240B4A1A1}" sibTransId="{7EE0C0EC-31F5-46EF-9BB9-3825FECEF683}"/>
    <dgm:cxn modelId="{8642A961-E6B2-4A71-BCC7-9FBC1652ADDB}" srcId="{C44D7BE7-BF6B-46D6-A27B-F8E139D94DD6}" destId="{B88EBE9F-B00B-4260-8617-50317A2CB640}" srcOrd="0" destOrd="0" parTransId="{9616D5AE-7C4A-49D4-89E8-1B001EF7C7A2}" sibTransId="{DF4A0BA6-2F2B-41EC-B1F4-C46A2CCF7FFD}"/>
    <dgm:cxn modelId="{86FCF3BE-BE13-4D2A-A028-1006394EC44F}" type="presOf" srcId="{6ECF4546-D6B3-4FF3-9AFA-A29343CEC56E}" destId="{5C5A7C7B-7588-4170-9A58-EC4D0CB1C7C9}" srcOrd="0" destOrd="3" presId="urn:microsoft.com/office/officeart/2005/8/layout/hList6"/>
    <dgm:cxn modelId="{A389BBA8-4D3C-4FA1-9FFC-33AB876B1324}" type="presOf" srcId="{B1816912-AD02-433A-8385-F8A6BF4032A9}" destId="{7C48EE39-D213-4994-BDE5-98B70C827196}" srcOrd="0" destOrd="0" presId="urn:microsoft.com/office/officeart/2005/8/layout/hList6"/>
    <dgm:cxn modelId="{7F957172-C4CB-4523-BC29-1CB88286CE61}" type="presOf" srcId="{93BF1AC5-6174-4E1B-8D55-3D6BF2476F0F}" destId="{433CB8A7-5275-4EF6-B4E6-EFC1030E597F}" srcOrd="0" destOrd="2" presId="urn:microsoft.com/office/officeart/2005/8/layout/hList6"/>
    <dgm:cxn modelId="{038BCCD2-FD72-4E7A-80A6-71FBA49B9DBF}" type="presOf" srcId="{9805A0CD-2C2E-4DD0-A9D7-B502A45A7289}" destId="{433CB8A7-5275-4EF6-B4E6-EFC1030E597F}" srcOrd="0" destOrd="0" presId="urn:microsoft.com/office/officeart/2005/8/layout/hList6"/>
    <dgm:cxn modelId="{01616069-9A81-47F2-82A8-24478644B6EF}" srcId="{848CC791-98EA-4CD0-985D-5EEA0303EB89}" destId="{18A757DB-3029-4BA6-90E5-88864726508C}" srcOrd="0" destOrd="0" parTransId="{86A104DC-2B67-4E2C-A4A7-17B276183EE2}" sibTransId="{6D79B55A-8088-4A29-852E-B13F15B8665F}"/>
    <dgm:cxn modelId="{46A6FCDC-1AC2-47E6-9311-28810955AB38}" srcId="{18A757DB-3029-4BA6-90E5-88864726508C}" destId="{6ECF4546-D6B3-4FF3-9AFA-A29343CEC56E}" srcOrd="1" destOrd="0" parTransId="{FE224474-4E1F-4CC9-ABAF-2754CAE0B51A}" sibTransId="{B4F95E34-C447-44D3-A09C-4EDA81A69AB1}"/>
    <dgm:cxn modelId="{F7BDAF91-45AB-4758-974F-A8FBAA351DC3}" type="presOf" srcId="{D7BFD32B-B030-4430-B78B-D4C6B8046DDF}" destId="{433CB8A7-5275-4EF6-B4E6-EFC1030E597F}" srcOrd="0" destOrd="1" presId="urn:microsoft.com/office/officeart/2005/8/layout/hList6"/>
    <dgm:cxn modelId="{5C4DF662-C47C-4F5F-AFD1-1CA09949F21E}" srcId="{B1816912-AD02-433A-8385-F8A6BF4032A9}" destId="{9805A0CD-2C2E-4DD0-A9D7-B502A45A7289}" srcOrd="1" destOrd="0" parTransId="{11C46BEE-7432-4272-9A30-59296E018745}" sibTransId="{FC7A43A8-A34A-4E10-99E7-5DD686C465B8}"/>
    <dgm:cxn modelId="{AB416464-CD4D-4843-AA9B-18DB4F22FC6B}" srcId="{B1816912-AD02-433A-8385-F8A6BF4032A9}" destId="{C44D7BE7-BF6B-46D6-A27B-F8E139D94DD6}" srcOrd="2" destOrd="0" parTransId="{0ABAC87C-D31E-46DA-BD2F-DDE4936DE145}" sibTransId="{E18FD18B-F5F9-422E-A2DC-E92DC5356C43}"/>
    <dgm:cxn modelId="{647AFB3A-4627-464D-ABFF-7CF650866D9F}" type="presParOf" srcId="{7C48EE39-D213-4994-BDE5-98B70C827196}" destId="{5C5A7C7B-7588-4170-9A58-EC4D0CB1C7C9}" srcOrd="0" destOrd="0" presId="urn:microsoft.com/office/officeart/2005/8/layout/hList6"/>
    <dgm:cxn modelId="{A634E9FB-D250-4FA2-A826-E418617A5B05}" type="presParOf" srcId="{7C48EE39-D213-4994-BDE5-98B70C827196}" destId="{EE662835-722A-4D87-8EBF-38914488F37E}" srcOrd="1" destOrd="0" presId="urn:microsoft.com/office/officeart/2005/8/layout/hList6"/>
    <dgm:cxn modelId="{6F08CF3F-6B6C-4267-A77C-6411BFEBB518}" type="presParOf" srcId="{7C48EE39-D213-4994-BDE5-98B70C827196}" destId="{433CB8A7-5275-4EF6-B4E6-EFC1030E597F}" srcOrd="2" destOrd="0" presId="urn:microsoft.com/office/officeart/2005/8/layout/hList6"/>
    <dgm:cxn modelId="{580BBA4D-1304-4CB7-B727-957ED4DD8E1B}" type="presParOf" srcId="{7C48EE39-D213-4994-BDE5-98B70C827196}" destId="{136161E3-A651-49B9-943E-911BA4F133E1}" srcOrd="3" destOrd="0" presId="urn:microsoft.com/office/officeart/2005/8/layout/hList6"/>
    <dgm:cxn modelId="{D1165079-EB50-4EFF-8DBA-6EB18A8DBCD9}" type="presParOf" srcId="{7C48EE39-D213-4994-BDE5-98B70C827196}" destId="{7ECC2C19-4CF9-4E7D-B6D4-F8B6C3172C11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A6FB33-6ED4-4085-BC56-CF3D27A378A6}" type="datetimeFigureOut">
              <a:rPr lang="fr-FR" smtClean="0"/>
              <a:t>07/05/2015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5637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FF63EE-0574-4F12-A845-3A1130CC93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46020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FF63EE-0574-4F12-A845-3A1130CC93F4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84830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FF63EE-0574-4F12-A845-3A1130CC93F4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49489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FF63EE-0574-4F12-A845-3A1130CC93F4}" type="slidenum">
              <a:rPr lang="fr-FR" smtClean="0"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143712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FF63EE-0574-4F12-A845-3A1130CC93F4}" type="slidenum">
              <a:rPr lang="fr-FR" smtClean="0"/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830606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FF63EE-0574-4F12-A845-3A1130CC93F4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75406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8800" dirty="0">
              <a:solidFill>
                <a:srgbClr val="00000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FF63EE-0574-4F12-A845-3A1130CC93F4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17103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FF63EE-0574-4F12-A845-3A1130CC93F4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37403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FF63EE-0574-4F12-A845-3A1130CC93F4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60333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FF63EE-0574-4F12-A845-3A1130CC93F4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46801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FF63EE-0574-4F12-A845-3A1130CC93F4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65248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FF63EE-0574-4F12-A845-3A1130CC93F4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59686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FF63EE-0574-4F12-A845-3A1130CC93F4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6822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66"/>
          <a:stretch/>
        </p:blipFill>
        <p:spPr>
          <a:xfrm>
            <a:off x="0" y="-15498"/>
            <a:ext cx="9144000" cy="687349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95904" y="2084528"/>
            <a:ext cx="6944582" cy="1289536"/>
          </a:xfrm>
        </p:spPr>
        <p:txBody>
          <a:bodyPr anchor="b">
            <a:normAutofit/>
          </a:bodyPr>
          <a:lstStyle>
            <a:lvl1pPr algn="l">
              <a:defRPr sz="3600" b="0" cap="small" baseline="0">
                <a:solidFill>
                  <a:schemeClr val="accent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8086" y="3494868"/>
            <a:ext cx="7772400" cy="1454572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575" y="2519145"/>
            <a:ext cx="719329" cy="71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2074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2949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69778"/>
            <a:ext cx="7205743" cy="1121802"/>
          </a:xfrm>
        </p:spPr>
        <p:txBody>
          <a:bodyPr>
            <a:normAutofit/>
          </a:bodyPr>
          <a:lstStyle>
            <a:lvl1pPr>
              <a:defRPr sz="2600" b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49831"/>
            <a:ext cx="7886700" cy="4627132"/>
          </a:xfrm>
        </p:spPr>
        <p:txBody>
          <a:bodyPr/>
          <a:lstStyle>
            <a:lvl1pPr>
              <a:lnSpc>
                <a:spcPct val="100000"/>
              </a:lnSpc>
              <a:buClr>
                <a:schemeClr val="accent1"/>
              </a:buClr>
              <a:defRPr/>
            </a:lvl1pPr>
            <a:lvl2pPr>
              <a:lnSpc>
                <a:spcPct val="100000"/>
              </a:lnSpc>
              <a:buClr>
                <a:schemeClr val="accent1"/>
              </a:buClr>
              <a:defRPr/>
            </a:lvl2pPr>
            <a:lvl3pPr>
              <a:lnSpc>
                <a:spcPct val="100000"/>
              </a:lnSpc>
              <a:buClr>
                <a:schemeClr val="accent1"/>
              </a:buClr>
              <a:defRPr/>
            </a:lvl3pPr>
            <a:lvl4pPr>
              <a:lnSpc>
                <a:spcPct val="100000"/>
              </a:lnSpc>
              <a:buClr>
                <a:schemeClr val="accent1"/>
              </a:buClr>
              <a:defRPr/>
            </a:lvl4pPr>
            <a:lvl5pPr>
              <a:lnSpc>
                <a:spcPct val="100000"/>
              </a:lnSpc>
              <a:buClr>
                <a:schemeClr val="accent1"/>
              </a:buClr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97B6A-E27D-4378-9EC8-C3844428A628}" type="datetime1">
              <a:rPr lang="fr-FR" smtClean="0"/>
              <a:t>07/05/2015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34102" y="6356351"/>
            <a:ext cx="6262284" cy="365125"/>
          </a:xfrm>
        </p:spPr>
        <p:txBody>
          <a:bodyPr/>
          <a:lstStyle/>
          <a:p>
            <a:r>
              <a:rPr lang="en-US" smtClean="0"/>
              <a:t>EuroCRIS - May 2015 - © amue 2015</a:t>
            </a: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03906" y="6356351"/>
            <a:ext cx="495945" cy="365125"/>
          </a:xfrm>
        </p:spPr>
        <p:txBody>
          <a:bodyPr/>
          <a:lstStyle/>
          <a:p>
            <a:fld id="{7D051501-D238-4D5A-A5BC-09CA0BBEB35F}" type="slidenum">
              <a:rPr lang="fr-FR" smtClean="0"/>
              <a:t>‹N°›</a:t>
            </a:fld>
            <a:endParaRPr lang="fr-FR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325" y="467484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5383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42231"/>
            <a:ext cx="9144000" cy="1294969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325" y="3309715"/>
            <a:ext cx="360000" cy="360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2869742"/>
            <a:ext cx="7102017" cy="1294969"/>
          </a:xfrm>
        </p:spPr>
        <p:txBody>
          <a:bodyPr anchor="ctr" anchorCtr="0">
            <a:normAutofit/>
          </a:bodyPr>
          <a:lstStyle>
            <a:lvl1pPr>
              <a:defRPr sz="28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270550"/>
            <a:ext cx="7886700" cy="1819102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715E6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510F2-E0EE-49A7-9795-79E3A317E463}" type="datetime1">
              <a:rPr lang="fr-FR" smtClean="0"/>
              <a:t>07/05/2015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EuroCRIS - May 2015 - © amue 2015</a:t>
            </a: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51501-D238-4D5A-A5BC-09CA0BBEB3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39998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2949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57667"/>
            <a:ext cx="7120503" cy="1121802"/>
          </a:xfrm>
        </p:spPr>
        <p:txBody>
          <a:bodyPr>
            <a:normAutofit/>
          </a:bodyPr>
          <a:lstStyle>
            <a:lvl1pPr>
              <a:defRPr sz="26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468132"/>
            <a:ext cx="3886200" cy="4708831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468132"/>
            <a:ext cx="3886200" cy="4708831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526BA-747C-4786-B062-2CD57F2FDC42}" type="datetime1">
              <a:rPr lang="fr-FR" smtClean="0"/>
              <a:t>07/05/2015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EuroCRIS - May 2015 - © amue 2015</a:t>
            </a: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51501-D238-4D5A-A5BC-09CA0BBEB35F}" type="slidenum">
              <a:rPr lang="fr-FR" smtClean="0"/>
              <a:t>‹N°›</a:t>
            </a:fld>
            <a:endParaRPr lang="fr-FR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325" y="467484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7246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2949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57667"/>
            <a:ext cx="7097255" cy="1121802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514475"/>
            <a:ext cx="3868340" cy="823912"/>
          </a:xfrm>
        </p:spPr>
        <p:txBody>
          <a:bodyPr anchor="b">
            <a:norm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338387"/>
            <a:ext cx="3868340" cy="385127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600"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7958" y="1514475"/>
            <a:ext cx="38873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338387"/>
            <a:ext cx="3887391" cy="385127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3E826-DF4E-44B1-BD9E-D305B941B804}" type="datetime1">
              <a:rPr lang="fr-FR" smtClean="0"/>
              <a:t>07/05/2015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EuroCRIS - May 2015 - © amue 2015</a:t>
            </a:r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51501-D238-4D5A-A5BC-09CA0BBEB35F}" type="slidenum">
              <a:rPr lang="fr-FR" smtClean="0"/>
              <a:t>‹N°›</a:t>
            </a:fld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325" y="467484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1313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294969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325" y="467484"/>
            <a:ext cx="360000" cy="360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238DD-7920-4BBF-8722-1F22C20CCB46}" type="datetime1">
              <a:rPr lang="fr-FR" smtClean="0"/>
              <a:t>07/05/2015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EuroCRIS - May 2015 - © amue 2015</a:t>
            </a:r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51501-D238-4D5A-A5BC-09CA0BBEB3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79364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dresse contact - Disposition de 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" y="283"/>
            <a:ext cx="9143244" cy="6857433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79938" y="2162931"/>
            <a:ext cx="7269354" cy="1121802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0"/>
          </p:nvPr>
        </p:nvSpPr>
        <p:spPr>
          <a:xfrm>
            <a:off x="3549111" y="5811864"/>
            <a:ext cx="4587499" cy="945397"/>
          </a:xfrm>
        </p:spPr>
        <p:txBody>
          <a:bodyPr>
            <a:normAutofit/>
          </a:bodyPr>
          <a:lstStyle>
            <a:lvl1pPr marL="0" indent="0" algn="r">
              <a:buFontTx/>
              <a:buNone/>
              <a:defRPr sz="2000"/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3390689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86157"/>
            <a:ext cx="7190245" cy="11847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87348"/>
            <a:ext cx="7886700" cy="47896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8901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715E61"/>
                </a:solidFill>
              </a:defRPr>
            </a:lvl1pPr>
          </a:lstStyle>
          <a:p>
            <a:fld id="{0CFBA2C5-58F8-418B-A1B7-46E411324058}" type="datetime1">
              <a:rPr lang="fr-FR" smtClean="0"/>
              <a:t>07/05/2015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34102" y="6356351"/>
            <a:ext cx="62639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715E61"/>
                </a:solidFill>
              </a:defRPr>
            </a:lvl1pPr>
          </a:lstStyle>
          <a:p>
            <a:r>
              <a:rPr lang="en-US" smtClean="0"/>
              <a:t>EuroCRIS - May 2015 - © amue 2015</a:t>
            </a: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19405" y="6356351"/>
            <a:ext cx="4959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715E61"/>
                </a:solidFill>
              </a:defRPr>
            </a:lvl1pPr>
          </a:lstStyle>
          <a:p>
            <a:fld id="{7D051501-D238-4D5A-A5BC-09CA0BBEB35F}" type="slidenum">
              <a:rPr lang="fr-FR" smtClean="0"/>
              <a:t>‹N°›</a:t>
            </a:fld>
            <a:endParaRPr lang="fr-FR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9280" y="6176963"/>
            <a:ext cx="600213" cy="646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436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4" r:id="rId7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600" b="0" kern="1200">
          <a:solidFill>
            <a:schemeClr val="bg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Calibri" panose="020F0502020204030204" pitchFamily="34" charset="0"/>
        <a:buChar char="+"/>
        <a:defRPr sz="2400" kern="1200">
          <a:solidFill>
            <a:srgbClr val="715E61"/>
          </a:solidFill>
          <a:latin typeface="+mn-lt"/>
          <a:ea typeface="+mn-ea"/>
          <a:cs typeface="+mn-cs"/>
        </a:defRPr>
      </a:lvl1pPr>
      <a:lvl2pPr marL="806450" indent="-271463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200" kern="1200">
          <a:solidFill>
            <a:srgbClr val="715E6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60000"/>
        <a:buFont typeface="Courier New" panose="02070309020205020404" pitchFamily="49" charset="0"/>
        <a:buChar char="o"/>
        <a:defRPr sz="2000" kern="1200">
          <a:solidFill>
            <a:srgbClr val="715E6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Calibri" panose="020F0502020204030204" pitchFamily="34" charset="0"/>
        <a:buChar char="-"/>
        <a:defRPr sz="1800" kern="1200">
          <a:solidFill>
            <a:srgbClr val="715E6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anose="05000000000000000000" pitchFamily="2" charset="2"/>
        <a:buChar char="§"/>
        <a:defRPr sz="1800" kern="1200">
          <a:solidFill>
            <a:srgbClr val="715E6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png"/><Relationship Id="rId7" Type="http://schemas.openxmlformats.org/officeDocument/2006/relationships/image" Target="../media/image19.png"/><Relationship Id="rId12" Type="http://schemas.openxmlformats.org/officeDocument/2006/relationships/comments" Target="../comments/commen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png"/><Relationship Id="rId11" Type="http://schemas.openxmlformats.org/officeDocument/2006/relationships/image" Target="../media/image9.png"/><Relationship Id="rId5" Type="http://schemas.openxmlformats.org/officeDocument/2006/relationships/image" Target="../media/image11.png"/><Relationship Id="rId10" Type="http://schemas.openxmlformats.org/officeDocument/2006/relationships/image" Target="../media/image14.png"/><Relationship Id="rId4" Type="http://schemas.openxmlformats.org/officeDocument/2006/relationships/image" Target="../media/image10.png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0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3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30.png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33.png"/><Relationship Id="rId10" Type="http://schemas.openxmlformats.org/officeDocument/2006/relationships/image" Target="../media/image14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11.png"/><Relationship Id="rId1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37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openxmlformats.org/officeDocument/2006/relationships/image" Target="../media/image3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35.png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34.png"/><Relationship Id="rId4" Type="http://schemas.openxmlformats.org/officeDocument/2006/relationships/diagramLayout" Target="../diagrams/layout2.xml"/><Relationship Id="rId9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mire@amue.fr" TargetMode="External"/><Relationship Id="rId2" Type="http://schemas.openxmlformats.org/officeDocument/2006/relationships/hyperlink" Target="mailto:romain.thouy@amue.fr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95904" y="2122003"/>
            <a:ext cx="6944582" cy="1289536"/>
          </a:xfrm>
        </p:spPr>
        <p:txBody>
          <a:bodyPr>
            <a:normAutofit/>
          </a:bodyPr>
          <a:lstStyle/>
          <a:p>
            <a:r>
              <a:rPr lang="en-US" dirty="0" smtClean="0"/>
              <a:t>What </a:t>
            </a:r>
            <a:r>
              <a:rPr lang="en-US" dirty="0"/>
              <a:t>are the Plans for Partnership IS Research Projects in </a:t>
            </a:r>
            <a:r>
              <a:rPr lang="en-US" dirty="0" smtClean="0"/>
              <a:t>Universities ?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219200" y="4140518"/>
            <a:ext cx="5341620" cy="8956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  <a:buClr>
                <a:srgbClr val="2EA83C"/>
              </a:buClr>
            </a:pPr>
            <a:r>
              <a:rPr lang="en-US" dirty="0" err="1">
                <a:solidFill>
                  <a:srgbClr val="715E61"/>
                </a:solidFill>
              </a:rPr>
              <a:t>Romain</a:t>
            </a:r>
            <a:r>
              <a:rPr lang="en-US" dirty="0">
                <a:solidFill>
                  <a:srgbClr val="715E61"/>
                </a:solidFill>
              </a:rPr>
              <a:t> </a:t>
            </a:r>
            <a:r>
              <a:rPr lang="en-US" dirty="0" err="1">
                <a:solidFill>
                  <a:srgbClr val="715E61"/>
                </a:solidFill>
              </a:rPr>
              <a:t>Thouy</a:t>
            </a:r>
            <a:r>
              <a:rPr lang="en-US" dirty="0">
                <a:solidFill>
                  <a:srgbClr val="715E61"/>
                </a:solidFill>
              </a:rPr>
              <a:t>, Research IS Project leader, </a:t>
            </a:r>
            <a:r>
              <a:rPr lang="en-US" dirty="0" err="1">
                <a:solidFill>
                  <a:srgbClr val="715E61"/>
                </a:solidFill>
              </a:rPr>
              <a:t>Amue</a:t>
            </a:r>
            <a:endParaRPr lang="en-US" dirty="0">
              <a:solidFill>
                <a:srgbClr val="715E61"/>
              </a:solidFill>
            </a:endParaRPr>
          </a:p>
          <a:p>
            <a:r>
              <a:rPr lang="en-US" dirty="0" err="1" smtClean="0">
                <a:solidFill>
                  <a:schemeClr val="accent5"/>
                </a:solidFill>
              </a:rPr>
              <a:t>euroCRIS</a:t>
            </a:r>
            <a:r>
              <a:rPr lang="en-US" dirty="0" smtClean="0">
                <a:solidFill>
                  <a:schemeClr val="accent5"/>
                </a:solidFill>
              </a:rPr>
              <a:t> Membership Meeting</a:t>
            </a:r>
            <a:r>
              <a:rPr lang="en-US" dirty="0">
                <a:solidFill>
                  <a:schemeClr val="accent5"/>
                </a:solidFill>
              </a:rPr>
              <a:t>, </a:t>
            </a:r>
            <a:r>
              <a:rPr lang="en-US" dirty="0" smtClean="0">
                <a:solidFill>
                  <a:schemeClr val="accent5"/>
                </a:solidFill>
              </a:rPr>
              <a:t/>
            </a:r>
            <a:br>
              <a:rPr lang="en-US" dirty="0" smtClean="0">
                <a:solidFill>
                  <a:schemeClr val="accent5"/>
                </a:solidFill>
              </a:rPr>
            </a:br>
            <a:r>
              <a:rPr lang="en-US" dirty="0" smtClean="0">
                <a:solidFill>
                  <a:schemeClr val="accent5"/>
                </a:solidFill>
              </a:rPr>
              <a:t>Paris </a:t>
            </a:r>
            <a:r>
              <a:rPr lang="en-US" dirty="0">
                <a:solidFill>
                  <a:schemeClr val="accent5"/>
                </a:solidFill>
              </a:rPr>
              <a:t>11-12 May, 2015 </a:t>
            </a:r>
            <a:endParaRPr lang="fr-FR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1592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51501-D238-4D5A-A5BC-09CA0BBEB35F}" type="slidenum">
              <a:rPr lang="en-GB" smtClean="0"/>
              <a:t>2</a:t>
            </a:fld>
            <a:endParaRPr lang="en-GB" dirty="0"/>
          </a:p>
        </p:txBody>
      </p:sp>
      <p:sp>
        <p:nvSpPr>
          <p:cNvPr id="6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Towards a shared CRIS</a:t>
            </a:r>
            <a:endParaRPr lang="en-GB" dirty="0"/>
          </a:p>
        </p:txBody>
      </p:sp>
      <p:sp>
        <p:nvSpPr>
          <p:cNvPr id="11" name="Rectangle à coins arrondis 10"/>
          <p:cNvSpPr/>
          <p:nvPr/>
        </p:nvSpPr>
        <p:spPr>
          <a:xfrm>
            <a:off x="523143" y="1561759"/>
            <a:ext cx="1705618" cy="400485"/>
          </a:xfrm>
          <a:prstGeom prst="roundRect">
            <a:avLst/>
          </a:prstGeom>
          <a:solidFill>
            <a:srgbClr val="2EA83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Our goal</a:t>
            </a:r>
          </a:p>
        </p:txBody>
      </p:sp>
      <p:sp>
        <p:nvSpPr>
          <p:cNvPr id="12" name="Espace réservé du texte 10"/>
          <p:cNvSpPr txBox="1">
            <a:spLocks noChangeAspect="1"/>
          </p:cNvSpPr>
          <p:nvPr/>
        </p:nvSpPr>
        <p:spPr>
          <a:xfrm>
            <a:off x="754468" y="3518843"/>
            <a:ext cx="8389532" cy="30819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1463" indent="-27146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ABE9"/>
              </a:buClr>
              <a:buFont typeface="Calibri" panose="020F0502020204030204" pitchFamily="34" charset="0"/>
              <a:buChar char="+"/>
              <a:tabLst>
                <a:tab pos="271463" algn="l"/>
              </a:tabLst>
              <a:defRPr sz="2400" kern="1200">
                <a:solidFill>
                  <a:srgbClr val="715E61"/>
                </a:solidFill>
                <a:latin typeface="+mn-lt"/>
                <a:ea typeface="+mn-ea"/>
                <a:cs typeface="+mn-cs"/>
              </a:defRPr>
            </a:lvl1pPr>
            <a:lvl2pPr marL="627063" indent="-269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BE9"/>
              </a:buClr>
              <a:buFont typeface="Arial" panose="020B0604020202020204" pitchFamily="34" charset="0"/>
              <a:buChar char="•"/>
              <a:tabLst>
                <a:tab pos="627063" algn="l"/>
              </a:tabLst>
              <a:defRPr sz="2200" kern="1200">
                <a:solidFill>
                  <a:srgbClr val="715E6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BE9"/>
              </a:buClr>
              <a:buSzPct val="60000"/>
              <a:buFont typeface="Courier New" panose="02070309020205020404" pitchFamily="49" charset="0"/>
              <a:buChar char="o"/>
              <a:tabLst>
                <a:tab pos="1162050" algn="l"/>
              </a:tabLst>
              <a:defRPr sz="2000" kern="1200">
                <a:solidFill>
                  <a:srgbClr val="715E61"/>
                </a:solidFill>
                <a:latin typeface="+mn-lt"/>
                <a:ea typeface="+mn-ea"/>
                <a:cs typeface="+mn-cs"/>
              </a:defRPr>
            </a:lvl3pPr>
            <a:lvl4pPr marL="1433513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BE9"/>
              </a:buClr>
              <a:buFont typeface="Calibri" panose="020F0502020204030204" pitchFamily="34" charset="0"/>
              <a:buChar char="-"/>
              <a:tabLst>
                <a:tab pos="1347788" algn="l"/>
              </a:tabLst>
              <a:defRPr sz="1800" kern="1200">
                <a:solidFill>
                  <a:srgbClr val="715E61"/>
                </a:solidFill>
                <a:latin typeface="+mn-lt"/>
                <a:ea typeface="+mn-ea"/>
                <a:cs typeface="+mn-cs"/>
              </a:defRPr>
            </a:lvl4pPr>
            <a:lvl5pPr marL="1976438" indent="-147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BE9"/>
              </a:buClr>
              <a:buFont typeface="Wingdings" panose="05000000000000000000" pitchFamily="2" charset="2"/>
              <a:buChar char="§"/>
              <a:tabLst>
                <a:tab pos="1976438" algn="l"/>
              </a:tabLst>
              <a:defRPr sz="1800" kern="1200">
                <a:solidFill>
                  <a:srgbClr val="715E6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ABE9"/>
              </a:buClr>
              <a:buSzTx/>
              <a:buFont typeface="Calibri" panose="020F0502020204030204" pitchFamily="34" charset="0"/>
              <a:buNone/>
              <a:tabLst>
                <a:tab pos="271463" algn="l"/>
              </a:tabLst>
              <a:defRPr/>
            </a:pPr>
            <a:endParaRPr kumimoji="0" lang="en-GB" sz="500" b="0" i="0" u="none" strike="noStrike" kern="1200" cap="none" spc="0" normalizeH="0" baseline="0" dirty="0" smtClean="0">
              <a:ln>
                <a:noFill/>
              </a:ln>
              <a:solidFill>
                <a:srgbClr val="715E6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627063" marR="0" lvl="1" indent="-269875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>
                <a:tab pos="627063" algn="l"/>
              </a:tabLst>
              <a:defRPr/>
            </a:pPr>
            <a:r>
              <a:rPr kumimoji="0" lang="en-GB" sz="1800" b="1" i="0" u="none" strike="noStrike" kern="1200" cap="none" spc="0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Handling the complexity of </a:t>
            </a:r>
            <a:r>
              <a:rPr kumimoji="0" lang="en-GB" sz="1800" b="0" i="0" u="none" strike="noStrike" kern="1200" cap="none" spc="0" normalizeH="0" baseline="0" dirty="0" smtClean="0">
                <a:ln>
                  <a:noFill/>
                </a:ln>
                <a:solidFill>
                  <a:srgbClr val="715E6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« UMR » (standing</a:t>
            </a:r>
            <a:r>
              <a:rPr kumimoji="0" lang="en-GB" sz="1800" b="0" i="0" u="none" strike="noStrike" kern="1200" cap="none" spc="0" normalizeH="0" dirty="0" smtClean="0">
                <a:ln>
                  <a:noFill/>
                </a:ln>
                <a:solidFill>
                  <a:srgbClr val="715E6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for “</a:t>
            </a:r>
            <a:r>
              <a:rPr kumimoji="0" lang="en-GB" sz="1800" b="0" i="1" u="none" strike="noStrike" kern="1200" cap="none" spc="0" normalizeH="0" dirty="0" err="1" smtClean="0">
                <a:ln>
                  <a:noFill/>
                </a:ln>
                <a:solidFill>
                  <a:srgbClr val="715E6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Unité</a:t>
            </a:r>
            <a:r>
              <a:rPr kumimoji="0" lang="en-GB" sz="1800" b="0" i="1" u="none" strike="noStrike" kern="1200" cap="none" spc="0" normalizeH="0" dirty="0" smtClean="0">
                <a:ln>
                  <a:noFill/>
                </a:ln>
                <a:solidFill>
                  <a:srgbClr val="715E6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1" u="none" strike="noStrike" kern="1200" cap="none" spc="0" normalizeH="0" dirty="0" err="1" smtClean="0">
                <a:ln>
                  <a:noFill/>
                </a:ln>
                <a:solidFill>
                  <a:srgbClr val="715E6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Mixte</a:t>
            </a:r>
            <a:r>
              <a:rPr kumimoji="0" lang="en-GB" sz="1800" b="0" i="1" u="none" strike="noStrike" kern="1200" cap="none" spc="0" normalizeH="0" dirty="0" smtClean="0">
                <a:ln>
                  <a:noFill/>
                </a:ln>
                <a:solidFill>
                  <a:srgbClr val="715E6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de </a:t>
            </a:r>
            <a:r>
              <a:rPr kumimoji="0" lang="en-GB" sz="1800" b="0" i="1" u="none" strike="noStrike" kern="1200" cap="none" spc="0" normalizeH="0" dirty="0" err="1" smtClean="0">
                <a:ln>
                  <a:noFill/>
                </a:ln>
                <a:solidFill>
                  <a:srgbClr val="715E6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Recherche</a:t>
            </a:r>
            <a:r>
              <a:rPr kumimoji="0" lang="en-GB" sz="1800" b="0" i="0" u="none" strike="noStrike" kern="1200" cap="none" spc="0" normalizeH="0" dirty="0" smtClean="0">
                <a:ln>
                  <a:noFill/>
                </a:ln>
                <a:solidFill>
                  <a:srgbClr val="715E6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” i.e. </a:t>
            </a:r>
            <a:r>
              <a:rPr kumimoji="0" lang="en-GB" sz="1800" b="0" i="0" u="none" strike="noStrike" kern="1200" cap="none" spc="0" normalizeH="0" baseline="0" dirty="0" smtClean="0">
                <a:ln>
                  <a:noFill/>
                </a:ln>
                <a:solidFill>
                  <a:srgbClr val="715E6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joint research centres between several independent institutions in the field</a:t>
            </a:r>
            <a:r>
              <a:rPr kumimoji="0" lang="en-GB" sz="1800" b="0" i="0" u="none" strike="noStrike" kern="1200" cap="none" spc="0" normalizeH="0" dirty="0" smtClean="0">
                <a:ln>
                  <a:noFill/>
                </a:ln>
                <a:solidFill>
                  <a:srgbClr val="715E6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br>
              <a:rPr kumimoji="0" lang="en-GB" sz="1800" b="0" i="0" u="none" strike="noStrike" kern="1200" cap="none" spc="0" normalizeH="0" dirty="0" smtClean="0">
                <a:ln>
                  <a:noFill/>
                </a:ln>
                <a:solidFill>
                  <a:srgbClr val="715E6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GB" sz="1800" b="0" i="0" u="none" strike="noStrike" kern="1200" cap="none" spc="0" normalizeH="0" dirty="0" smtClean="0">
                <a:ln>
                  <a:noFill/>
                </a:ln>
                <a:solidFill>
                  <a:srgbClr val="715E6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of research and/or higher education</a:t>
            </a:r>
            <a:r>
              <a:rPr kumimoji="0" lang="en-GB" sz="1800" b="0" i="0" u="none" strike="noStrike" kern="1200" cap="none" spc="0" normalizeH="0" baseline="0" dirty="0" smtClean="0">
                <a:ln>
                  <a:noFill/>
                </a:ln>
                <a:solidFill>
                  <a:srgbClr val="715E6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  <a:p>
            <a:pPr marL="627063" marR="0" lvl="1" indent="-269875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>
                <a:tab pos="627063" algn="l"/>
              </a:tabLst>
              <a:defRPr/>
            </a:pPr>
            <a:r>
              <a:rPr kumimoji="0" lang="en-GB" sz="1800" b="1" i="0" u="none" strike="noStrike" kern="1200" cap="none" spc="0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Pooling</a:t>
            </a:r>
            <a:r>
              <a:rPr kumimoji="0" lang="en-GB" sz="1800" b="0" i="0" u="none" strike="noStrike" kern="1200" cap="none" spc="0" normalizeH="0" baseline="0" dirty="0" smtClean="0">
                <a:ln>
                  <a:noFill/>
                </a:ln>
                <a:solidFill>
                  <a:srgbClr val="83D0F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dirty="0" smtClean="0">
                <a:ln>
                  <a:noFill/>
                </a:ln>
                <a:solidFill>
                  <a:srgbClr val="715E6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existing software applications</a:t>
            </a:r>
          </a:p>
          <a:p>
            <a:pPr marL="627063" marR="0" lvl="1" indent="-269875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>
                <a:tab pos="627063" algn="l"/>
              </a:tabLst>
              <a:defRPr/>
            </a:pPr>
            <a:r>
              <a:rPr kumimoji="0" lang="en-GB" sz="1800" b="1" i="0" u="none" strike="noStrike" kern="1200" cap="none" spc="0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Providing consistent and comprehensive data </a:t>
            </a:r>
            <a:r>
              <a:rPr kumimoji="0" lang="en-GB" sz="1800" b="0" i="0" u="none" strike="noStrike" kern="1200" cap="none" spc="0" normalizeH="0" baseline="0" dirty="0" smtClean="0">
                <a:ln>
                  <a:noFill/>
                </a:ln>
                <a:solidFill>
                  <a:srgbClr val="715E6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 avoid</a:t>
            </a:r>
            <a:r>
              <a:rPr kumimoji="0" lang="en-GB" sz="1800" b="0" i="0" u="none" strike="noStrike" kern="1200" cap="none" spc="0" normalizeH="0" dirty="0" smtClean="0">
                <a:ln>
                  <a:noFill/>
                </a:ln>
                <a:solidFill>
                  <a:srgbClr val="715E6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dirty="0" smtClean="0">
                <a:ln>
                  <a:noFill/>
                </a:ln>
                <a:solidFill>
                  <a:srgbClr val="715E6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multiple data input</a:t>
            </a:r>
          </a:p>
          <a:p>
            <a:pPr marL="627063" marR="0" lvl="1" indent="-269875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>
                <a:tab pos="627063" algn="l"/>
              </a:tabLst>
              <a:defRPr/>
            </a:pPr>
            <a:r>
              <a:rPr kumimoji="0" lang="en-GB" sz="1800" b="1" i="0" u="none" strike="noStrike" kern="1200" cap="none" spc="0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Facilitating interoperability </a:t>
            </a:r>
            <a:r>
              <a:rPr kumimoji="0" lang="en-GB" sz="1800" b="0" i="0" u="none" strike="noStrike" kern="1200" cap="none" spc="0" normalizeH="0" baseline="0" dirty="0" smtClean="0">
                <a:ln>
                  <a:noFill/>
                </a:ln>
                <a:solidFill>
                  <a:srgbClr val="715E6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between systems of the various organisms </a:t>
            </a:r>
            <a:br>
              <a:rPr kumimoji="0" lang="en-GB" sz="1800" b="0" i="0" u="none" strike="noStrike" kern="1200" cap="none" spc="0" normalizeH="0" baseline="0" dirty="0" smtClean="0">
                <a:ln>
                  <a:noFill/>
                </a:ln>
                <a:solidFill>
                  <a:srgbClr val="715E6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GB" sz="1800" b="0" i="0" u="none" strike="noStrike" kern="1200" cap="none" spc="0" normalizeH="0" baseline="0" dirty="0" smtClean="0">
                <a:ln>
                  <a:noFill/>
                </a:ln>
                <a:solidFill>
                  <a:srgbClr val="715E6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(by decreasing multilateral data exchanges)</a:t>
            </a:r>
          </a:p>
        </p:txBody>
      </p:sp>
      <p:sp>
        <p:nvSpPr>
          <p:cNvPr id="13" name="Espace réservé du texte 10"/>
          <p:cNvSpPr txBox="1">
            <a:spLocks/>
          </p:cNvSpPr>
          <p:nvPr/>
        </p:nvSpPr>
        <p:spPr>
          <a:xfrm>
            <a:off x="754468" y="2036579"/>
            <a:ext cx="8285730" cy="10074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1463" indent="-27146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ABE9"/>
              </a:buClr>
              <a:buFont typeface="Calibri" panose="020F0502020204030204" pitchFamily="34" charset="0"/>
              <a:buChar char="+"/>
              <a:tabLst>
                <a:tab pos="271463" algn="l"/>
              </a:tabLst>
              <a:defRPr sz="2400" kern="1200">
                <a:solidFill>
                  <a:srgbClr val="715E61"/>
                </a:solidFill>
                <a:latin typeface="+mn-lt"/>
                <a:ea typeface="+mn-ea"/>
                <a:cs typeface="+mn-cs"/>
              </a:defRPr>
            </a:lvl1pPr>
            <a:lvl2pPr marL="627063" indent="-269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BE9"/>
              </a:buClr>
              <a:buFont typeface="Arial" panose="020B0604020202020204" pitchFamily="34" charset="0"/>
              <a:buChar char="•"/>
              <a:tabLst>
                <a:tab pos="627063" algn="l"/>
              </a:tabLst>
              <a:defRPr sz="2200" kern="1200">
                <a:solidFill>
                  <a:srgbClr val="715E6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BE9"/>
              </a:buClr>
              <a:buSzPct val="60000"/>
              <a:buFont typeface="Courier New" panose="02070309020205020404" pitchFamily="49" charset="0"/>
              <a:buChar char="o"/>
              <a:tabLst>
                <a:tab pos="1162050" algn="l"/>
              </a:tabLst>
              <a:defRPr sz="2000" kern="1200">
                <a:solidFill>
                  <a:srgbClr val="715E61"/>
                </a:solidFill>
                <a:latin typeface="+mn-lt"/>
                <a:ea typeface="+mn-ea"/>
                <a:cs typeface="+mn-cs"/>
              </a:defRPr>
            </a:lvl3pPr>
            <a:lvl4pPr marL="1433513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BE9"/>
              </a:buClr>
              <a:buFont typeface="Calibri" panose="020F0502020204030204" pitchFamily="34" charset="0"/>
              <a:buChar char="-"/>
              <a:tabLst>
                <a:tab pos="1347788" algn="l"/>
              </a:tabLst>
              <a:defRPr sz="1800" kern="1200">
                <a:solidFill>
                  <a:srgbClr val="715E61"/>
                </a:solidFill>
                <a:latin typeface="+mn-lt"/>
                <a:ea typeface="+mn-ea"/>
                <a:cs typeface="+mn-cs"/>
              </a:defRPr>
            </a:lvl4pPr>
            <a:lvl5pPr marL="1976438" indent="-147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BE9"/>
              </a:buClr>
              <a:buFont typeface="Wingdings" panose="05000000000000000000" pitchFamily="2" charset="2"/>
              <a:buChar char="§"/>
              <a:tabLst>
                <a:tab pos="1976438" algn="l"/>
              </a:tabLst>
              <a:defRPr sz="1800" kern="1200">
                <a:solidFill>
                  <a:srgbClr val="715E6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ABE9"/>
              </a:buClr>
              <a:buSzTx/>
              <a:buFont typeface="Calibri" panose="020F0502020204030204" pitchFamily="34" charset="0"/>
              <a:buNone/>
              <a:tabLst/>
              <a:defRPr/>
            </a:pPr>
            <a:r>
              <a:rPr kumimoji="0" lang="en-GB" sz="1800" b="0" i="0" u="none" strike="noStrike" kern="1200" cap="none" spc="0" normalizeH="0" baseline="0" dirty="0" smtClean="0">
                <a:ln>
                  <a:noFill/>
                </a:ln>
                <a:solidFill>
                  <a:srgbClr val="715E6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Providing stakeholders (labs, research institutions, higher education institutions and ministry) with a </a:t>
            </a:r>
            <a:r>
              <a:rPr kumimoji="0" lang="en-GB" sz="1800" b="1" i="0" u="none" strike="noStrike" kern="1200" cap="none" spc="0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national and centralized IS </a:t>
            </a:r>
            <a:r>
              <a:rPr kumimoji="0" lang="en-GB" sz="1800" b="0" i="0" u="none" strike="noStrike" kern="1200" cap="none" spc="0" normalizeH="0" baseline="0" dirty="0" smtClean="0">
                <a:ln>
                  <a:noFill/>
                </a:ln>
                <a:solidFill>
                  <a:srgbClr val="715E6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 scientific research which shall enable them to share comprehensive and consistent reference data</a:t>
            </a:r>
          </a:p>
        </p:txBody>
      </p:sp>
      <p:sp>
        <p:nvSpPr>
          <p:cNvPr id="14" name="Rectangle à coins arrondis 13"/>
          <p:cNvSpPr/>
          <p:nvPr/>
        </p:nvSpPr>
        <p:spPr>
          <a:xfrm>
            <a:off x="523143" y="3118358"/>
            <a:ext cx="1758738" cy="400485"/>
          </a:xfrm>
          <a:prstGeom prst="roundRect">
            <a:avLst/>
          </a:prstGeom>
          <a:solidFill>
            <a:srgbClr val="2EA83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Issues</a:t>
            </a:r>
          </a:p>
        </p:txBody>
      </p:sp>
      <p:sp>
        <p:nvSpPr>
          <p:cNvPr id="9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1634102" y="6491819"/>
            <a:ext cx="6262284" cy="365125"/>
          </a:xfrm>
        </p:spPr>
        <p:txBody>
          <a:bodyPr/>
          <a:lstStyle/>
          <a:p>
            <a:r>
              <a:rPr lang="en-US" dirty="0" err="1" smtClean="0"/>
              <a:t>EuroCRIS</a:t>
            </a:r>
            <a:r>
              <a:rPr lang="en-US" dirty="0" smtClean="0"/>
              <a:t> Members Meeting - May 2015 - © </a:t>
            </a:r>
            <a:r>
              <a:rPr lang="en-US" dirty="0" err="1" smtClean="0"/>
              <a:t>amue</a:t>
            </a:r>
            <a:r>
              <a:rPr lang="en-US" dirty="0" smtClean="0"/>
              <a:t> 2015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4545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51501-D238-4D5A-A5BC-09CA0BBEB35F}" type="slidenum">
              <a:rPr lang="en-GB" smtClean="0"/>
              <a:t>3</a:t>
            </a:fld>
            <a:endParaRPr lang="en-GB" dirty="0"/>
          </a:p>
        </p:txBody>
      </p:sp>
      <p:sp>
        <p:nvSpPr>
          <p:cNvPr id="10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Joint CRIS IT projects</a:t>
            </a:r>
            <a:endParaRPr lang="en-US" b="1" dirty="0"/>
          </a:p>
        </p:txBody>
      </p:sp>
      <p:sp>
        <p:nvSpPr>
          <p:cNvPr id="15" name="Rectangle 14"/>
          <p:cNvSpPr/>
          <p:nvPr/>
        </p:nvSpPr>
        <p:spPr>
          <a:xfrm>
            <a:off x="510540" y="2018856"/>
            <a:ext cx="831342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We foster joint Research IS projects between Universities and research institutions by :  </a:t>
            </a:r>
          </a:p>
          <a:p>
            <a:endParaRPr lang="en-US" dirty="0" smtClean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B050"/>
                </a:solidFill>
                <a:latin typeface="Calibri" panose="020F0502020204030204"/>
              </a:rPr>
              <a:t>Setting up partnership </a:t>
            </a:r>
            <a:r>
              <a:rPr lang="en-US" b="1" dirty="0" smtClean="0">
                <a:solidFill>
                  <a:srgbClr val="00B050"/>
                </a:solidFill>
                <a:latin typeface="Calibri" panose="020F0502020204030204"/>
              </a:rPr>
              <a:t>IT projects </a:t>
            </a:r>
            <a:r>
              <a:rPr lang="en-US" dirty="0" smtClean="0"/>
              <a:t>in order to :</a:t>
            </a:r>
          </a:p>
          <a:p>
            <a:endParaRPr lang="en-US" dirty="0" smtClean="0"/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b="1" dirty="0" smtClean="0">
                <a:solidFill>
                  <a:srgbClr val="00B050"/>
                </a:solidFill>
              </a:rPr>
              <a:t>Pool</a:t>
            </a:r>
            <a:r>
              <a:rPr lang="en-US" dirty="0" smtClean="0"/>
              <a:t> existing applications and share them among all,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b="1" dirty="0" smtClean="0">
                <a:solidFill>
                  <a:srgbClr val="00B050"/>
                </a:solidFill>
              </a:rPr>
              <a:t>Identify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smtClean="0"/>
              <a:t>and </a:t>
            </a:r>
            <a:r>
              <a:rPr lang="en-US" b="1" dirty="0" smtClean="0">
                <a:solidFill>
                  <a:srgbClr val="00B050"/>
                </a:solidFill>
              </a:rPr>
              <a:t>create</a:t>
            </a:r>
            <a:r>
              <a:rPr lang="en-US" dirty="0" smtClean="0"/>
              <a:t> applications needed but still missing,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b="1" dirty="0" smtClean="0">
                <a:solidFill>
                  <a:srgbClr val="00B050"/>
                </a:solidFill>
              </a:rPr>
              <a:t>Consolidate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smtClean="0"/>
              <a:t>practices and processes within the community, </a:t>
            </a:r>
            <a:br>
              <a:rPr lang="en-US" dirty="0" smtClean="0"/>
            </a:br>
            <a:r>
              <a:rPr lang="en-US" dirty="0" smtClean="0"/>
              <a:t>so as to </a:t>
            </a:r>
            <a:r>
              <a:rPr lang="en-US" b="1" dirty="0" smtClean="0">
                <a:solidFill>
                  <a:srgbClr val="00B050"/>
                </a:solidFill>
              </a:rPr>
              <a:t>make them simpler</a:t>
            </a:r>
            <a:r>
              <a:rPr lang="en-US" dirty="0"/>
              <a:t>.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Carrying out these IT projects with higher education institutions and research institutions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Run these applications on a shared platform</a:t>
            </a:r>
            <a:endParaRPr lang="fr-FR" dirty="0"/>
          </a:p>
        </p:txBody>
      </p:sp>
      <p:sp>
        <p:nvSpPr>
          <p:cNvPr id="7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1634102" y="6491819"/>
            <a:ext cx="6262284" cy="365125"/>
          </a:xfrm>
        </p:spPr>
        <p:txBody>
          <a:bodyPr/>
          <a:lstStyle/>
          <a:p>
            <a:r>
              <a:rPr lang="en-US" dirty="0" err="1" smtClean="0"/>
              <a:t>EuroCRIS</a:t>
            </a:r>
            <a:r>
              <a:rPr lang="en-US" dirty="0" smtClean="0"/>
              <a:t> Members Meeting - May 2015 - © </a:t>
            </a:r>
            <a:r>
              <a:rPr lang="en-US" dirty="0" err="1" smtClean="0"/>
              <a:t>amue</a:t>
            </a:r>
            <a:r>
              <a:rPr lang="en-US" dirty="0" smtClean="0"/>
              <a:t> 2015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75852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23944" y="1861073"/>
            <a:ext cx="6138806" cy="4593515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51501-D238-4D5A-A5BC-09CA0BBEB35F}" type="slidenum">
              <a:rPr lang="fr-FR" smtClean="0"/>
              <a:t>4</a:t>
            </a:fld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0150" y="2992524"/>
            <a:ext cx="324000" cy="324000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2322" y="3017638"/>
            <a:ext cx="324000" cy="324000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0764" y="3831031"/>
            <a:ext cx="324000" cy="324000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40119" y="2854676"/>
            <a:ext cx="324000" cy="324000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8806" y="4102992"/>
            <a:ext cx="324000" cy="324000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34865" y="3718294"/>
            <a:ext cx="324000" cy="324000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46318" y="3466330"/>
            <a:ext cx="324000" cy="324000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00610" y="3513879"/>
            <a:ext cx="324000" cy="324000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79431" y="2855638"/>
            <a:ext cx="324000" cy="324000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11797" y="5094556"/>
            <a:ext cx="324000" cy="324000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1091" y="4950654"/>
            <a:ext cx="324000" cy="324000"/>
          </a:xfrm>
          <a:prstGeom prst="rect">
            <a:avLst/>
          </a:prstGeom>
        </p:spPr>
      </p:pic>
      <p:pic>
        <p:nvPicPr>
          <p:cNvPr id="19" name="Imag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7206" y="4660327"/>
            <a:ext cx="324000" cy="324000"/>
          </a:xfrm>
          <a:prstGeom prst="rect">
            <a:avLst/>
          </a:prstGeom>
        </p:spPr>
      </p:pic>
      <p:pic>
        <p:nvPicPr>
          <p:cNvPr id="20" name="Image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0019" y="4672545"/>
            <a:ext cx="324000" cy="324000"/>
          </a:xfrm>
          <a:prstGeom prst="rect">
            <a:avLst/>
          </a:prstGeom>
        </p:spPr>
      </p:pic>
      <p:sp>
        <p:nvSpPr>
          <p:cNvPr id="25" name="Rectangle à coins arrondis 24"/>
          <p:cNvSpPr/>
          <p:nvPr/>
        </p:nvSpPr>
        <p:spPr>
          <a:xfrm>
            <a:off x="3066333" y="2041996"/>
            <a:ext cx="3438379" cy="2546475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 à coins arrondis 25"/>
          <p:cNvSpPr/>
          <p:nvPr/>
        </p:nvSpPr>
        <p:spPr>
          <a:xfrm>
            <a:off x="775514" y="3442103"/>
            <a:ext cx="3436008" cy="2698324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 à coins arrondis 26"/>
          <p:cNvSpPr/>
          <p:nvPr/>
        </p:nvSpPr>
        <p:spPr>
          <a:xfrm>
            <a:off x="674223" y="2131960"/>
            <a:ext cx="3561419" cy="2429348"/>
          </a:xfrm>
          <a:prstGeom prst="round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ZoneTexte 27"/>
          <p:cNvSpPr txBox="1"/>
          <p:nvPr/>
        </p:nvSpPr>
        <p:spPr>
          <a:xfrm>
            <a:off x="4221890" y="5370022"/>
            <a:ext cx="8066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accent1"/>
                </a:solidFill>
              </a:rPr>
              <a:t>Labo 1</a:t>
            </a:r>
            <a:endParaRPr lang="fr-FR" dirty="0">
              <a:solidFill>
                <a:schemeClr val="accent1"/>
              </a:solidFill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727422" y="2195573"/>
            <a:ext cx="1347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accent3"/>
                </a:solidFill>
              </a:rPr>
              <a:t>University 1 </a:t>
            </a:r>
            <a:endParaRPr lang="fr-FR" dirty="0">
              <a:solidFill>
                <a:schemeClr val="accent3"/>
              </a:solidFill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939143" y="5483703"/>
            <a:ext cx="12480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>
                <a:solidFill>
                  <a:srgbClr val="003B77"/>
                </a:solidFill>
              </a:rPr>
              <a:t>Research</a:t>
            </a:r>
            <a:r>
              <a:rPr lang="fr-FR" dirty="0" smtClean="0">
                <a:solidFill>
                  <a:srgbClr val="003B77"/>
                </a:solidFill>
              </a:rPr>
              <a:t> </a:t>
            </a:r>
          </a:p>
          <a:p>
            <a:r>
              <a:rPr lang="fr-FR" dirty="0" err="1" smtClean="0">
                <a:solidFill>
                  <a:srgbClr val="003B77"/>
                </a:solidFill>
              </a:rPr>
              <a:t>Organism</a:t>
            </a:r>
            <a:r>
              <a:rPr lang="fr-FR" dirty="0" smtClean="0">
                <a:solidFill>
                  <a:srgbClr val="003B77"/>
                </a:solidFill>
              </a:rPr>
              <a:t> 1</a:t>
            </a:r>
            <a:endParaRPr lang="fr-FR" dirty="0">
              <a:solidFill>
                <a:srgbClr val="003B77"/>
              </a:solidFill>
            </a:endParaRPr>
          </a:p>
        </p:txBody>
      </p:sp>
      <p:sp>
        <p:nvSpPr>
          <p:cNvPr id="31" name="ZoneTexte 30"/>
          <p:cNvSpPr txBox="1"/>
          <p:nvPr/>
        </p:nvSpPr>
        <p:spPr>
          <a:xfrm>
            <a:off x="5256678" y="2042701"/>
            <a:ext cx="12480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>
                <a:solidFill>
                  <a:srgbClr val="003B77"/>
                </a:solidFill>
              </a:rPr>
              <a:t>Research</a:t>
            </a:r>
            <a:r>
              <a:rPr lang="fr-FR" dirty="0" smtClean="0">
                <a:solidFill>
                  <a:srgbClr val="003B77"/>
                </a:solidFill>
              </a:rPr>
              <a:t> </a:t>
            </a:r>
          </a:p>
          <a:p>
            <a:r>
              <a:rPr lang="fr-FR" dirty="0" err="1" smtClean="0">
                <a:solidFill>
                  <a:srgbClr val="003B77"/>
                </a:solidFill>
              </a:rPr>
              <a:t>Organism</a:t>
            </a:r>
            <a:r>
              <a:rPr lang="fr-FR" dirty="0" smtClean="0">
                <a:solidFill>
                  <a:srgbClr val="003B77"/>
                </a:solidFill>
              </a:rPr>
              <a:t> 2</a:t>
            </a:r>
            <a:endParaRPr lang="fr-FR" dirty="0">
              <a:solidFill>
                <a:srgbClr val="003B77"/>
              </a:solidFill>
            </a:endParaRPr>
          </a:p>
        </p:txBody>
      </p:sp>
      <p:sp>
        <p:nvSpPr>
          <p:cNvPr id="32" name="Organigramme : Disque magnétique 31"/>
          <p:cNvSpPr/>
          <p:nvPr/>
        </p:nvSpPr>
        <p:spPr>
          <a:xfrm>
            <a:off x="5817436" y="2752271"/>
            <a:ext cx="578498" cy="324000"/>
          </a:xfrm>
          <a:prstGeom prst="flowChartMagneticDisk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Organigramme : Disque magnétique 32"/>
          <p:cNvSpPr/>
          <p:nvPr/>
        </p:nvSpPr>
        <p:spPr>
          <a:xfrm>
            <a:off x="4294166" y="5083927"/>
            <a:ext cx="578498" cy="324000"/>
          </a:xfrm>
          <a:prstGeom prst="flowChartMagneticDisk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Organigramme : Disque magnétique 33"/>
          <p:cNvSpPr/>
          <p:nvPr/>
        </p:nvSpPr>
        <p:spPr>
          <a:xfrm>
            <a:off x="838553" y="2593174"/>
            <a:ext cx="578498" cy="324000"/>
          </a:xfrm>
          <a:prstGeom prst="flowChartMagneticDisk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Organigramme : Disque magnétique 34"/>
          <p:cNvSpPr/>
          <p:nvPr/>
        </p:nvSpPr>
        <p:spPr>
          <a:xfrm>
            <a:off x="1058286" y="5131704"/>
            <a:ext cx="578498" cy="324000"/>
          </a:xfrm>
          <a:prstGeom prst="flowChartMagneticDisk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Rectangle à coins arrondis 36"/>
          <p:cNvSpPr/>
          <p:nvPr/>
        </p:nvSpPr>
        <p:spPr>
          <a:xfrm>
            <a:off x="1959150" y="2689032"/>
            <a:ext cx="3749508" cy="3062118"/>
          </a:xfrm>
          <a:prstGeom prst="roundRect">
            <a:avLst/>
          </a:prstGeom>
          <a:noFill/>
          <a:ln w="19050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Rectangle 37"/>
          <p:cNvSpPr/>
          <p:nvPr/>
        </p:nvSpPr>
        <p:spPr>
          <a:xfrm>
            <a:off x="559837" y="1782991"/>
            <a:ext cx="7809722" cy="4617809"/>
          </a:xfrm>
          <a:prstGeom prst="rect">
            <a:avLst/>
          </a:prstGeom>
          <a:noFill/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ZoneTexte 38"/>
          <p:cNvSpPr txBox="1"/>
          <p:nvPr/>
        </p:nvSpPr>
        <p:spPr>
          <a:xfrm>
            <a:off x="5700297" y="5772960"/>
            <a:ext cx="979242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C00000"/>
                </a:solidFill>
              </a:rPr>
              <a:t>National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40" name="Organigramme : Disque magnétique 39"/>
          <p:cNvSpPr/>
          <p:nvPr/>
        </p:nvSpPr>
        <p:spPr>
          <a:xfrm>
            <a:off x="5039768" y="5815244"/>
            <a:ext cx="578498" cy="324000"/>
          </a:xfrm>
          <a:prstGeom prst="flowChartMagneticDisk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1" name="Image 4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9579" y="4731600"/>
            <a:ext cx="324000" cy="324000"/>
          </a:xfrm>
          <a:prstGeom prst="rect">
            <a:avLst/>
          </a:prstGeom>
        </p:spPr>
      </p:pic>
      <p:pic>
        <p:nvPicPr>
          <p:cNvPr id="42" name="Image 4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54005" y="5118524"/>
            <a:ext cx="324000" cy="324000"/>
          </a:xfrm>
          <a:prstGeom prst="rect">
            <a:avLst/>
          </a:prstGeom>
        </p:spPr>
      </p:pic>
      <p:sp>
        <p:nvSpPr>
          <p:cNvPr id="43" name="Rectangle à coins arrondis 42"/>
          <p:cNvSpPr/>
          <p:nvPr/>
        </p:nvSpPr>
        <p:spPr>
          <a:xfrm>
            <a:off x="5225869" y="4688365"/>
            <a:ext cx="3013062" cy="376304"/>
          </a:xfrm>
          <a:prstGeom prst="roundRect">
            <a:avLst/>
          </a:prstGeom>
          <a:noFill/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Rectangle à coins arrondis 43"/>
          <p:cNvSpPr/>
          <p:nvPr/>
        </p:nvSpPr>
        <p:spPr>
          <a:xfrm>
            <a:off x="5240722" y="5101094"/>
            <a:ext cx="3013062" cy="376304"/>
          </a:xfrm>
          <a:prstGeom prst="roundRect">
            <a:avLst/>
          </a:prstGeom>
          <a:noFill/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5" name="Image 4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77768" y="2179473"/>
            <a:ext cx="324000" cy="324000"/>
          </a:xfrm>
          <a:prstGeom prst="rect">
            <a:avLst/>
          </a:prstGeom>
        </p:spPr>
      </p:pic>
      <p:pic>
        <p:nvPicPr>
          <p:cNvPr id="46" name="Image 4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940037" y="2343194"/>
            <a:ext cx="324000" cy="324000"/>
          </a:xfrm>
          <a:prstGeom prst="rect">
            <a:avLst/>
          </a:prstGeom>
        </p:spPr>
      </p:pic>
      <p:pic>
        <p:nvPicPr>
          <p:cNvPr id="48" name="Image 47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556904" y="2193294"/>
            <a:ext cx="324000" cy="324000"/>
          </a:xfrm>
          <a:prstGeom prst="rect">
            <a:avLst/>
          </a:prstGeom>
        </p:spPr>
      </p:pic>
      <p:pic>
        <p:nvPicPr>
          <p:cNvPr id="49" name="Image 4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278744" y="2205211"/>
            <a:ext cx="324000" cy="324000"/>
          </a:xfrm>
          <a:prstGeom prst="rect">
            <a:avLst/>
          </a:prstGeom>
        </p:spPr>
      </p:pic>
      <p:pic>
        <p:nvPicPr>
          <p:cNvPr id="50" name="Image 4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07879" y="5346803"/>
            <a:ext cx="324000" cy="324000"/>
          </a:xfrm>
          <a:prstGeom prst="rect">
            <a:avLst/>
          </a:prstGeom>
        </p:spPr>
      </p:pic>
      <p:pic>
        <p:nvPicPr>
          <p:cNvPr id="51" name="Image 5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37495" y="4657422"/>
            <a:ext cx="324000" cy="324000"/>
          </a:xfrm>
          <a:prstGeom prst="rect">
            <a:avLst/>
          </a:prstGeom>
        </p:spPr>
      </p:pic>
      <p:pic>
        <p:nvPicPr>
          <p:cNvPr id="52" name="Image 5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293144" y="4665716"/>
            <a:ext cx="324000" cy="324000"/>
          </a:xfrm>
          <a:prstGeom prst="rect">
            <a:avLst/>
          </a:prstGeom>
        </p:spPr>
      </p:pic>
      <p:pic>
        <p:nvPicPr>
          <p:cNvPr id="53" name="Image 5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97258" y="4999468"/>
            <a:ext cx="324000" cy="324000"/>
          </a:xfrm>
          <a:prstGeom prst="rect">
            <a:avLst/>
          </a:prstGeom>
        </p:spPr>
      </p:pic>
      <p:pic>
        <p:nvPicPr>
          <p:cNvPr id="54" name="Image 5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93725" y="5793626"/>
            <a:ext cx="324000" cy="324000"/>
          </a:xfrm>
          <a:prstGeom prst="rect">
            <a:avLst/>
          </a:prstGeom>
        </p:spPr>
      </p:pic>
      <p:pic>
        <p:nvPicPr>
          <p:cNvPr id="55" name="Image 5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272861" y="5807447"/>
            <a:ext cx="324000" cy="324000"/>
          </a:xfrm>
          <a:prstGeom prst="rect">
            <a:avLst/>
          </a:prstGeom>
        </p:spPr>
      </p:pic>
      <p:pic>
        <p:nvPicPr>
          <p:cNvPr id="56" name="Image 55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118167" y="3991259"/>
            <a:ext cx="324000" cy="324000"/>
          </a:xfrm>
          <a:prstGeom prst="rect">
            <a:avLst/>
          </a:prstGeom>
        </p:spPr>
      </p:pic>
      <p:pic>
        <p:nvPicPr>
          <p:cNvPr id="57" name="Image 56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447404" y="4215967"/>
            <a:ext cx="324000" cy="324000"/>
          </a:xfrm>
          <a:prstGeom prst="rect">
            <a:avLst/>
          </a:prstGeom>
        </p:spPr>
      </p:pic>
      <p:sp>
        <p:nvSpPr>
          <p:cNvPr id="58" name="ZoneTexte 57"/>
          <p:cNvSpPr txBox="1"/>
          <p:nvPr/>
        </p:nvSpPr>
        <p:spPr>
          <a:xfrm>
            <a:off x="7753146" y="5101094"/>
            <a:ext cx="532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CC6600"/>
                </a:solidFill>
              </a:rPr>
              <a:t>CEE</a:t>
            </a:r>
            <a:endParaRPr lang="fr-FR" dirty="0">
              <a:solidFill>
                <a:srgbClr val="CC6600"/>
              </a:solidFill>
            </a:endParaRPr>
          </a:p>
        </p:txBody>
      </p:sp>
      <p:sp>
        <p:nvSpPr>
          <p:cNvPr id="59" name="ZoneTexte 58"/>
          <p:cNvSpPr txBox="1"/>
          <p:nvPr/>
        </p:nvSpPr>
        <p:spPr>
          <a:xfrm>
            <a:off x="7448516" y="4703025"/>
            <a:ext cx="822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>
                <a:solidFill>
                  <a:srgbClr val="CC6600"/>
                </a:solidFill>
              </a:rPr>
              <a:t>Univ</a:t>
            </a:r>
            <a:r>
              <a:rPr lang="fr-FR" dirty="0" smtClean="0">
                <a:solidFill>
                  <a:srgbClr val="CC6600"/>
                </a:solidFill>
              </a:rPr>
              <a:t>. X</a:t>
            </a:r>
            <a:endParaRPr lang="fr-FR" dirty="0">
              <a:solidFill>
                <a:srgbClr val="CC6600"/>
              </a:solidFill>
            </a:endParaRPr>
          </a:p>
        </p:txBody>
      </p:sp>
      <p:sp>
        <p:nvSpPr>
          <p:cNvPr id="60" name="ZoneTexte 59"/>
          <p:cNvSpPr txBox="1"/>
          <p:nvPr/>
        </p:nvSpPr>
        <p:spPr>
          <a:xfrm>
            <a:off x="6854362" y="1850393"/>
            <a:ext cx="1399422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CC6600"/>
                </a:solidFill>
              </a:rPr>
              <a:t>International</a:t>
            </a:r>
            <a:endParaRPr lang="fr-FR" dirty="0">
              <a:solidFill>
                <a:srgbClr val="CC6600"/>
              </a:solidFill>
            </a:endParaRPr>
          </a:p>
        </p:txBody>
      </p:sp>
      <p:pic>
        <p:nvPicPr>
          <p:cNvPr id="62" name="Image 6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079677" y="5136656"/>
            <a:ext cx="324000" cy="324000"/>
          </a:xfrm>
          <a:prstGeom prst="rect">
            <a:avLst/>
          </a:prstGeom>
        </p:spPr>
      </p:pic>
      <p:pic>
        <p:nvPicPr>
          <p:cNvPr id="63" name="Image 6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58822" y="5136656"/>
            <a:ext cx="324000" cy="324000"/>
          </a:xfrm>
          <a:prstGeom prst="rect">
            <a:avLst/>
          </a:prstGeom>
        </p:spPr>
      </p:pic>
      <p:sp>
        <p:nvSpPr>
          <p:cNvPr id="64" name="Organigramme : Disque magnétique 63"/>
          <p:cNvSpPr/>
          <p:nvPr/>
        </p:nvSpPr>
        <p:spPr>
          <a:xfrm>
            <a:off x="7310588" y="2307621"/>
            <a:ext cx="578498" cy="324000"/>
          </a:xfrm>
          <a:prstGeom prst="flowChartMagneticDisk">
            <a:avLst/>
          </a:prstGeom>
          <a:noFill/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5" name="Organigramme : Disque magnétique 64"/>
          <p:cNvSpPr/>
          <p:nvPr/>
        </p:nvSpPr>
        <p:spPr>
          <a:xfrm>
            <a:off x="7310588" y="2679302"/>
            <a:ext cx="578498" cy="324000"/>
          </a:xfrm>
          <a:prstGeom prst="flowChartMagneticDisk">
            <a:avLst/>
          </a:prstGeom>
          <a:noFill/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6" name="Organigramme : Disque magnétique 65"/>
          <p:cNvSpPr/>
          <p:nvPr/>
        </p:nvSpPr>
        <p:spPr>
          <a:xfrm>
            <a:off x="7315722" y="3074169"/>
            <a:ext cx="578498" cy="324000"/>
          </a:xfrm>
          <a:prstGeom prst="flowChartMagneticDisk">
            <a:avLst/>
          </a:prstGeom>
          <a:noFill/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7" name="Organigramme : Disque magnétique 66"/>
          <p:cNvSpPr/>
          <p:nvPr/>
        </p:nvSpPr>
        <p:spPr>
          <a:xfrm>
            <a:off x="7315722" y="3445197"/>
            <a:ext cx="578498" cy="324000"/>
          </a:xfrm>
          <a:prstGeom prst="flowChartMagneticDisk">
            <a:avLst/>
          </a:prstGeom>
          <a:noFill/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8" name="Organigramme : Disque magnétique 67"/>
          <p:cNvSpPr/>
          <p:nvPr/>
        </p:nvSpPr>
        <p:spPr>
          <a:xfrm>
            <a:off x="7315722" y="3819578"/>
            <a:ext cx="578498" cy="324000"/>
          </a:xfrm>
          <a:prstGeom prst="flowChartMagneticDisk">
            <a:avLst/>
          </a:prstGeom>
          <a:noFill/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ZoneTexte 68"/>
          <p:cNvSpPr txBox="1"/>
          <p:nvPr/>
        </p:nvSpPr>
        <p:spPr>
          <a:xfrm>
            <a:off x="479630" y="1341006"/>
            <a:ext cx="68779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Multiple institutions, multiple IS, multiple </a:t>
            </a:r>
            <a:r>
              <a:rPr lang="fr-FR" dirty="0" err="1"/>
              <a:t>actors</a:t>
            </a:r>
            <a:r>
              <a:rPr lang="fr-FR" dirty="0"/>
              <a:t>, multiple data </a:t>
            </a:r>
            <a:r>
              <a:rPr lang="fr-FR" dirty="0" smtClean="0"/>
              <a:t>input, </a:t>
            </a:r>
            <a:r>
              <a:rPr lang="fr-FR" dirty="0"/>
              <a:t>…</a:t>
            </a:r>
          </a:p>
        </p:txBody>
      </p:sp>
      <p:sp>
        <p:nvSpPr>
          <p:cNvPr id="70" name="Titre 1"/>
          <p:cNvSpPr>
            <a:spLocks noGrp="1"/>
          </p:cNvSpPr>
          <p:nvPr>
            <p:ph type="title"/>
          </p:nvPr>
        </p:nvSpPr>
        <p:spPr>
          <a:xfrm>
            <a:off x="628650" y="169778"/>
            <a:ext cx="7205743" cy="1121802"/>
          </a:xfrm>
        </p:spPr>
        <p:txBody>
          <a:bodyPr/>
          <a:lstStyle/>
          <a:p>
            <a:r>
              <a:rPr lang="fr-FR" dirty="0" err="1" smtClean="0"/>
              <a:t>Where</a:t>
            </a:r>
            <a:r>
              <a:rPr lang="fr-FR" dirty="0" smtClean="0"/>
              <a:t> </a:t>
            </a:r>
            <a:r>
              <a:rPr lang="fr-FR" dirty="0" err="1" smtClean="0"/>
              <a:t>we</a:t>
            </a:r>
            <a:r>
              <a:rPr lang="fr-FR" dirty="0" smtClean="0"/>
              <a:t> come </a:t>
            </a:r>
            <a:r>
              <a:rPr lang="fr-FR" dirty="0" err="1" smtClean="0"/>
              <a:t>from</a:t>
            </a:r>
            <a:r>
              <a:rPr lang="fr-FR" dirty="0" smtClean="0"/>
              <a:t> : </a:t>
            </a:r>
            <a:endParaRPr lang="fr-FR" b="1" dirty="0"/>
          </a:p>
        </p:txBody>
      </p:sp>
      <p:sp>
        <p:nvSpPr>
          <p:cNvPr id="61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1634102" y="6491819"/>
            <a:ext cx="6262284" cy="365125"/>
          </a:xfrm>
        </p:spPr>
        <p:txBody>
          <a:bodyPr/>
          <a:lstStyle/>
          <a:p>
            <a:r>
              <a:rPr lang="en-US" dirty="0" err="1" smtClean="0"/>
              <a:t>EuroCRIS</a:t>
            </a:r>
            <a:r>
              <a:rPr lang="en-US" dirty="0" smtClean="0"/>
              <a:t> Members Meeting - May 2015 - © </a:t>
            </a:r>
            <a:r>
              <a:rPr lang="en-US" dirty="0" err="1" smtClean="0"/>
              <a:t>amue</a:t>
            </a:r>
            <a:r>
              <a:rPr lang="en-US" dirty="0" smtClean="0"/>
              <a:t> 2015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14637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5" grpId="0" animBg="1"/>
      <p:bldP spid="26" grpId="0" animBg="1"/>
      <p:bldP spid="27" grpId="0" animBg="1"/>
      <p:bldP spid="28" grpId="0"/>
      <p:bldP spid="29" grpId="0"/>
      <p:bldP spid="30" grpId="0"/>
      <p:bldP spid="31" grpId="0"/>
      <p:bldP spid="32" grpId="0" animBg="1"/>
      <p:bldP spid="33" grpId="0" animBg="1"/>
      <p:bldP spid="34" grpId="0" animBg="1"/>
      <p:bldP spid="35" grpId="0" animBg="1"/>
      <p:bldP spid="37" grpId="0" animBg="1"/>
      <p:bldP spid="38" grpId="0" animBg="1"/>
      <p:bldP spid="39" grpId="0"/>
      <p:bldP spid="40" grpId="0" animBg="1"/>
      <p:bldP spid="43" grpId="0" animBg="1"/>
      <p:bldP spid="44" grpId="0" animBg="1"/>
      <p:bldP spid="58" grpId="0"/>
      <p:bldP spid="59" grpId="0"/>
      <p:bldP spid="60" grpId="0"/>
      <p:bldP spid="64" grpId="0" animBg="1"/>
      <p:bldP spid="65" grpId="0" animBg="1"/>
      <p:bldP spid="66" grpId="0" animBg="1"/>
      <p:bldP spid="67" grpId="0" animBg="1"/>
      <p:bldP spid="68" grpId="0" animBg="1"/>
      <p:bldP spid="6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Rectangle à coins arrondis 92"/>
          <p:cNvSpPr/>
          <p:nvPr/>
        </p:nvSpPr>
        <p:spPr>
          <a:xfrm>
            <a:off x="539115" y="3874771"/>
            <a:ext cx="8115300" cy="54483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51501-D238-4D5A-A5BC-09CA0BBEB35F}" type="slidenum">
              <a:rPr lang="fr-FR" smtClean="0"/>
              <a:t>5</a:t>
            </a:fld>
            <a:endParaRPr lang="fr-FR" dirty="0"/>
          </a:p>
        </p:txBody>
      </p:sp>
      <p:sp>
        <p:nvSpPr>
          <p:cNvPr id="9" name="Rectangle à coins arrondis 8"/>
          <p:cNvSpPr/>
          <p:nvPr/>
        </p:nvSpPr>
        <p:spPr>
          <a:xfrm>
            <a:off x="4000528" y="4954380"/>
            <a:ext cx="1440000" cy="1260000"/>
          </a:xfrm>
          <a:prstGeom prst="roundRect">
            <a:avLst/>
          </a:prstGeom>
          <a:ln>
            <a:solidFill>
              <a:schemeClr val="accent1"/>
            </a:solidFill>
            <a:prstDash val="lgDash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 anchorCtr="0"/>
          <a:lstStyle/>
          <a:p>
            <a:endParaRPr lang="fr-FR" sz="1600" dirty="0">
              <a:solidFill>
                <a:srgbClr val="002060"/>
              </a:solidFill>
            </a:endParaRPr>
          </a:p>
        </p:txBody>
      </p:sp>
      <p:sp>
        <p:nvSpPr>
          <p:cNvPr id="28" name="Titre 1"/>
          <p:cNvSpPr>
            <a:spLocks noGrp="1"/>
          </p:cNvSpPr>
          <p:nvPr>
            <p:ph type="title"/>
          </p:nvPr>
        </p:nvSpPr>
        <p:spPr>
          <a:xfrm>
            <a:off x="628650" y="169778"/>
            <a:ext cx="7205743" cy="1121802"/>
          </a:xfrm>
        </p:spPr>
        <p:txBody>
          <a:bodyPr/>
          <a:lstStyle/>
          <a:p>
            <a:r>
              <a:rPr lang="fr-FR" dirty="0" smtClean="0"/>
              <a:t>To </a:t>
            </a:r>
            <a:r>
              <a:rPr lang="fr-FR" dirty="0" err="1" smtClean="0"/>
              <a:t>our</a:t>
            </a:r>
            <a:r>
              <a:rPr lang="fr-FR" dirty="0" smtClean="0"/>
              <a:t> </a:t>
            </a:r>
            <a:r>
              <a:rPr lang="fr-FR" dirty="0" err="1" smtClean="0"/>
              <a:t>target</a:t>
            </a:r>
            <a:r>
              <a:rPr lang="fr-FR" dirty="0" smtClean="0"/>
              <a:t> : </a:t>
            </a:r>
            <a:endParaRPr lang="fr-FR" dirty="0"/>
          </a:p>
        </p:txBody>
      </p:sp>
      <p:sp>
        <p:nvSpPr>
          <p:cNvPr id="45" name="Rectangle à coins arrondis 44"/>
          <p:cNvSpPr/>
          <p:nvPr/>
        </p:nvSpPr>
        <p:spPr>
          <a:xfrm>
            <a:off x="260954" y="5202939"/>
            <a:ext cx="3384023" cy="693371"/>
          </a:xfrm>
          <a:prstGeom prst="roundRect">
            <a:avLst/>
          </a:prstGeom>
          <a:ln>
            <a:noFill/>
            <a:headEnd type="none" w="med" len="med"/>
            <a:tailEnd type="arrow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36000" tIns="36000" rIns="36000" bIns="3600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r-FR" dirty="0">
                <a:solidFill>
                  <a:srgbClr val="715E61"/>
                </a:solidFill>
              </a:rPr>
              <a:t>Data exchange</a:t>
            </a:r>
          </a:p>
          <a:p>
            <a:pPr algn="ctr"/>
            <a:r>
              <a:rPr lang="fr-FR" dirty="0" err="1" smtClean="0">
                <a:solidFill>
                  <a:srgbClr val="715E61"/>
                </a:solidFill>
              </a:rPr>
              <a:t>between</a:t>
            </a:r>
            <a:r>
              <a:rPr lang="fr-FR" dirty="0" smtClean="0">
                <a:solidFill>
                  <a:srgbClr val="715E61"/>
                </a:solidFill>
              </a:rPr>
              <a:t> </a:t>
            </a:r>
            <a:r>
              <a:rPr lang="fr-FR" dirty="0" err="1">
                <a:solidFill>
                  <a:srgbClr val="715E61"/>
                </a:solidFill>
              </a:rPr>
              <a:t>Labs</a:t>
            </a:r>
            <a:r>
              <a:rPr lang="fr-FR" dirty="0" smtClean="0">
                <a:solidFill>
                  <a:srgbClr val="715E61"/>
                </a:solidFill>
              </a:rPr>
              <a:t> IS and institutions IS</a:t>
            </a:r>
            <a:endParaRPr lang="fr-FR" dirty="0">
              <a:solidFill>
                <a:srgbClr val="715E61"/>
              </a:solidFill>
            </a:endParaRPr>
          </a:p>
        </p:txBody>
      </p:sp>
      <p:sp>
        <p:nvSpPr>
          <p:cNvPr id="35" name="ZoneTexte 34"/>
          <p:cNvSpPr txBox="1"/>
          <p:nvPr/>
        </p:nvSpPr>
        <p:spPr>
          <a:xfrm>
            <a:off x="479630" y="1341006"/>
            <a:ext cx="6833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Decoupling the information system (IS) laboratory from the </a:t>
            </a:r>
            <a:r>
              <a:rPr lang="en-US" dirty="0" smtClean="0"/>
              <a:t>institutions</a:t>
            </a:r>
            <a:endParaRPr lang="fr-FR" dirty="0"/>
          </a:p>
        </p:txBody>
      </p:sp>
      <p:grpSp>
        <p:nvGrpSpPr>
          <p:cNvPr id="19" name="Groupe 18"/>
          <p:cNvGrpSpPr/>
          <p:nvPr/>
        </p:nvGrpSpPr>
        <p:grpSpPr>
          <a:xfrm>
            <a:off x="2380781" y="2074607"/>
            <a:ext cx="1440000" cy="1260000"/>
            <a:chOff x="2523656" y="1981262"/>
            <a:chExt cx="1440000" cy="1260000"/>
          </a:xfrm>
        </p:grpSpPr>
        <p:sp>
          <p:nvSpPr>
            <p:cNvPr id="47" name="Rectangle à coins arrondis 46"/>
            <p:cNvSpPr/>
            <p:nvPr/>
          </p:nvSpPr>
          <p:spPr>
            <a:xfrm>
              <a:off x="2523656" y="1981262"/>
              <a:ext cx="1440000" cy="1260000"/>
            </a:xfrm>
            <a:prstGeom prst="roundRect">
              <a:avLst/>
            </a:prstGeom>
            <a:ln>
              <a:solidFill>
                <a:schemeClr val="accent3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t" anchorCtr="0"/>
            <a:lstStyle/>
            <a:p>
              <a:r>
                <a:rPr lang="fr-FR" sz="1600" dirty="0">
                  <a:solidFill>
                    <a:schemeClr val="accent3"/>
                  </a:solidFill>
                </a:rPr>
                <a:t>Research </a:t>
              </a:r>
            </a:p>
            <a:p>
              <a:r>
                <a:rPr lang="fr-FR" sz="1600" dirty="0">
                  <a:solidFill>
                    <a:schemeClr val="accent3"/>
                  </a:solidFill>
                </a:rPr>
                <a:t>University </a:t>
              </a:r>
              <a:r>
                <a:rPr lang="fr-FR" sz="1600" dirty="0" smtClean="0">
                  <a:solidFill>
                    <a:schemeClr val="accent3"/>
                  </a:solidFill>
                </a:rPr>
                <a:t>1</a:t>
              </a:r>
              <a:br>
                <a:rPr lang="fr-FR" sz="1600" dirty="0" smtClean="0">
                  <a:solidFill>
                    <a:schemeClr val="accent3"/>
                  </a:solidFill>
                </a:rPr>
              </a:br>
              <a:r>
                <a:rPr lang="fr-FR" sz="1600" dirty="0" smtClean="0">
                  <a:solidFill>
                    <a:schemeClr val="accent3"/>
                  </a:solidFill>
                </a:rPr>
                <a:t> IS</a:t>
              </a:r>
              <a:endParaRPr lang="fr-FR" sz="1600" dirty="0">
                <a:solidFill>
                  <a:schemeClr val="accent3"/>
                </a:solidFill>
              </a:endParaRPr>
            </a:p>
          </p:txBody>
        </p:sp>
        <p:sp>
          <p:nvSpPr>
            <p:cNvPr id="48" name="Organigramme : Disque magnétique 47"/>
            <p:cNvSpPr/>
            <p:nvPr/>
          </p:nvSpPr>
          <p:spPr>
            <a:xfrm>
              <a:off x="3263800" y="2761449"/>
              <a:ext cx="578498" cy="324000"/>
            </a:xfrm>
            <a:prstGeom prst="flowChartMagneticDisk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1" name="Groupe 50"/>
          <p:cNvGrpSpPr/>
          <p:nvPr/>
        </p:nvGrpSpPr>
        <p:grpSpPr>
          <a:xfrm>
            <a:off x="771056" y="2074607"/>
            <a:ext cx="1440000" cy="1260000"/>
            <a:chOff x="2523656" y="1981262"/>
            <a:chExt cx="1440000" cy="1260000"/>
          </a:xfrm>
        </p:grpSpPr>
        <p:sp>
          <p:nvSpPr>
            <p:cNvPr id="52" name="Rectangle à coins arrondis 51"/>
            <p:cNvSpPr/>
            <p:nvPr/>
          </p:nvSpPr>
          <p:spPr>
            <a:xfrm>
              <a:off x="2523656" y="1981262"/>
              <a:ext cx="1440000" cy="1260000"/>
            </a:xfrm>
            <a:prstGeom prst="roundRect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t" anchorCtr="0"/>
            <a:lstStyle/>
            <a:p>
              <a:r>
                <a:rPr lang="fr-FR" sz="1600" dirty="0">
                  <a:solidFill>
                    <a:srgbClr val="003B77"/>
                  </a:solidFill>
                </a:rPr>
                <a:t>Research </a:t>
              </a:r>
            </a:p>
            <a:p>
              <a:r>
                <a:rPr lang="fr-FR" sz="1600" dirty="0" err="1">
                  <a:solidFill>
                    <a:srgbClr val="003B77"/>
                  </a:solidFill>
                </a:rPr>
                <a:t>Organism</a:t>
              </a:r>
              <a:r>
                <a:rPr lang="fr-FR" sz="1600" dirty="0">
                  <a:solidFill>
                    <a:srgbClr val="003B77"/>
                  </a:solidFill>
                </a:rPr>
                <a:t> </a:t>
              </a:r>
              <a:r>
                <a:rPr lang="fr-FR" sz="1600" dirty="0" smtClean="0">
                  <a:solidFill>
                    <a:srgbClr val="003B77"/>
                  </a:solidFill>
                </a:rPr>
                <a:t>1</a:t>
              </a:r>
              <a:br>
                <a:rPr lang="fr-FR" sz="1600" dirty="0" smtClean="0">
                  <a:solidFill>
                    <a:srgbClr val="003B77"/>
                  </a:solidFill>
                </a:rPr>
              </a:br>
              <a:r>
                <a:rPr lang="fr-FR" sz="1600" dirty="0" smtClean="0">
                  <a:solidFill>
                    <a:srgbClr val="002060"/>
                  </a:solidFill>
                </a:rPr>
                <a:t> IS</a:t>
              </a:r>
              <a:endParaRPr lang="fr-FR" sz="1600" dirty="0">
                <a:solidFill>
                  <a:srgbClr val="002060"/>
                </a:solidFill>
              </a:endParaRPr>
            </a:p>
          </p:txBody>
        </p:sp>
        <p:sp>
          <p:nvSpPr>
            <p:cNvPr id="53" name="Organigramme : Disque magnétique 52"/>
            <p:cNvSpPr/>
            <p:nvPr/>
          </p:nvSpPr>
          <p:spPr>
            <a:xfrm>
              <a:off x="3263800" y="2761449"/>
              <a:ext cx="578498" cy="324000"/>
            </a:xfrm>
            <a:prstGeom prst="flowChartMagneticDisk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4" name="Groupe 53"/>
          <p:cNvGrpSpPr/>
          <p:nvPr/>
        </p:nvGrpSpPr>
        <p:grpSpPr>
          <a:xfrm>
            <a:off x="3990506" y="2074607"/>
            <a:ext cx="1440000" cy="1260000"/>
            <a:chOff x="2523656" y="1981262"/>
            <a:chExt cx="1440000" cy="1260000"/>
          </a:xfrm>
        </p:grpSpPr>
        <p:sp>
          <p:nvSpPr>
            <p:cNvPr id="56" name="Rectangle à coins arrondis 55"/>
            <p:cNvSpPr/>
            <p:nvPr/>
          </p:nvSpPr>
          <p:spPr>
            <a:xfrm>
              <a:off x="2523656" y="1981262"/>
              <a:ext cx="1440000" cy="1260000"/>
            </a:xfrm>
            <a:prstGeom prst="roundRect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t" anchorCtr="0"/>
            <a:lstStyle/>
            <a:p>
              <a:r>
                <a:rPr lang="fr-FR" sz="1600" dirty="0">
                  <a:solidFill>
                    <a:srgbClr val="003B77"/>
                  </a:solidFill>
                </a:rPr>
                <a:t>Research </a:t>
              </a:r>
            </a:p>
            <a:p>
              <a:r>
                <a:rPr lang="fr-FR" sz="1600" dirty="0" err="1">
                  <a:solidFill>
                    <a:srgbClr val="003B77"/>
                  </a:solidFill>
                </a:rPr>
                <a:t>Organism</a:t>
              </a:r>
              <a:r>
                <a:rPr lang="fr-FR" sz="1600" dirty="0">
                  <a:solidFill>
                    <a:srgbClr val="003B77"/>
                  </a:solidFill>
                </a:rPr>
                <a:t> </a:t>
              </a:r>
              <a:r>
                <a:rPr lang="fr-FR" sz="1600" dirty="0" smtClean="0">
                  <a:solidFill>
                    <a:srgbClr val="003B77"/>
                  </a:solidFill>
                </a:rPr>
                <a:t>2</a:t>
              </a:r>
              <a:br>
                <a:rPr lang="fr-FR" sz="1600" dirty="0" smtClean="0">
                  <a:solidFill>
                    <a:srgbClr val="003B77"/>
                  </a:solidFill>
                </a:rPr>
              </a:br>
              <a:r>
                <a:rPr lang="fr-FR" sz="1600" dirty="0" smtClean="0">
                  <a:solidFill>
                    <a:srgbClr val="002060"/>
                  </a:solidFill>
                </a:rPr>
                <a:t> IS</a:t>
              </a:r>
              <a:endParaRPr lang="fr-FR" sz="1600" dirty="0">
                <a:solidFill>
                  <a:srgbClr val="002060"/>
                </a:solidFill>
              </a:endParaRPr>
            </a:p>
          </p:txBody>
        </p:sp>
        <p:sp>
          <p:nvSpPr>
            <p:cNvPr id="57" name="Organigramme : Disque magnétique 56"/>
            <p:cNvSpPr/>
            <p:nvPr/>
          </p:nvSpPr>
          <p:spPr>
            <a:xfrm>
              <a:off x="3263800" y="2761449"/>
              <a:ext cx="578498" cy="324000"/>
            </a:xfrm>
            <a:prstGeom prst="flowChartMagneticDisk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8" name="Groupe 57"/>
          <p:cNvGrpSpPr/>
          <p:nvPr/>
        </p:nvGrpSpPr>
        <p:grpSpPr>
          <a:xfrm>
            <a:off x="5600231" y="2074607"/>
            <a:ext cx="1440000" cy="1260000"/>
            <a:chOff x="2514131" y="1981262"/>
            <a:chExt cx="1440000" cy="1260000"/>
          </a:xfrm>
        </p:grpSpPr>
        <p:sp>
          <p:nvSpPr>
            <p:cNvPr id="59" name="Rectangle à coins arrondis 58"/>
            <p:cNvSpPr/>
            <p:nvPr/>
          </p:nvSpPr>
          <p:spPr>
            <a:xfrm>
              <a:off x="2514131" y="1981262"/>
              <a:ext cx="1440000" cy="1260000"/>
            </a:xfrm>
            <a:prstGeom prst="roundRect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t" anchorCtr="0"/>
            <a:lstStyle/>
            <a:p>
              <a:r>
                <a:rPr lang="fr-FR" sz="1600" dirty="0" smtClean="0">
                  <a:solidFill>
                    <a:srgbClr val="C00000"/>
                  </a:solidFill>
                </a:rPr>
                <a:t>National</a:t>
              </a:r>
              <a:br>
                <a:rPr lang="fr-FR" sz="1600" dirty="0" smtClean="0">
                  <a:solidFill>
                    <a:srgbClr val="C00000"/>
                  </a:solidFill>
                </a:rPr>
              </a:br>
              <a:r>
                <a:rPr lang="fr-FR" sz="1600" dirty="0" smtClean="0">
                  <a:solidFill>
                    <a:srgbClr val="C00000"/>
                  </a:solidFill>
                </a:rPr>
                <a:t>IS</a:t>
              </a:r>
              <a:endParaRPr lang="fr-FR" sz="1600" dirty="0">
                <a:solidFill>
                  <a:srgbClr val="C00000"/>
                </a:solidFill>
              </a:endParaRPr>
            </a:p>
          </p:txBody>
        </p:sp>
        <p:sp>
          <p:nvSpPr>
            <p:cNvPr id="60" name="Organigramme : Disque magnétique 59"/>
            <p:cNvSpPr/>
            <p:nvPr/>
          </p:nvSpPr>
          <p:spPr>
            <a:xfrm>
              <a:off x="3254275" y="2761449"/>
              <a:ext cx="578498" cy="324000"/>
            </a:xfrm>
            <a:prstGeom prst="flowChartMagneticDisk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61" name="Groupe 60"/>
          <p:cNvGrpSpPr/>
          <p:nvPr/>
        </p:nvGrpSpPr>
        <p:grpSpPr>
          <a:xfrm>
            <a:off x="7209956" y="2074607"/>
            <a:ext cx="1440000" cy="1260000"/>
            <a:chOff x="2495081" y="1981262"/>
            <a:chExt cx="1440000" cy="1260000"/>
          </a:xfrm>
        </p:grpSpPr>
        <p:sp>
          <p:nvSpPr>
            <p:cNvPr id="62" name="Rectangle à coins arrondis 61"/>
            <p:cNvSpPr/>
            <p:nvPr/>
          </p:nvSpPr>
          <p:spPr>
            <a:xfrm>
              <a:off x="2495081" y="1981262"/>
              <a:ext cx="1440000" cy="1260000"/>
            </a:xfrm>
            <a:prstGeom prst="roundRect">
              <a:avLst/>
            </a:prstGeom>
            <a:ln>
              <a:solidFill>
                <a:srgbClr val="CC660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t" anchorCtr="0"/>
            <a:lstStyle/>
            <a:p>
              <a:r>
                <a:rPr lang="fr-FR" sz="1600" dirty="0" smtClean="0">
                  <a:solidFill>
                    <a:srgbClr val="CC6600"/>
                  </a:solidFill>
                </a:rPr>
                <a:t>International</a:t>
              </a:r>
              <a:endParaRPr lang="fr-FR" sz="1600" dirty="0">
                <a:solidFill>
                  <a:srgbClr val="CC6600"/>
                </a:solidFill>
              </a:endParaRPr>
            </a:p>
            <a:p>
              <a:r>
                <a:rPr lang="fr-FR" sz="1600" dirty="0" smtClean="0">
                  <a:solidFill>
                    <a:srgbClr val="CC6600"/>
                  </a:solidFill>
                </a:rPr>
                <a:t>IS</a:t>
              </a:r>
              <a:endParaRPr lang="fr-FR" sz="1600" dirty="0">
                <a:solidFill>
                  <a:srgbClr val="CC6600"/>
                </a:solidFill>
              </a:endParaRPr>
            </a:p>
          </p:txBody>
        </p:sp>
        <p:sp>
          <p:nvSpPr>
            <p:cNvPr id="63" name="Organigramme : Disque magnétique 62"/>
            <p:cNvSpPr/>
            <p:nvPr/>
          </p:nvSpPr>
          <p:spPr>
            <a:xfrm>
              <a:off x="3206650" y="2761449"/>
              <a:ext cx="578498" cy="324000"/>
            </a:xfrm>
            <a:prstGeom prst="flowChartMagneticDisk">
              <a:avLst/>
            </a:prstGeom>
            <a:noFill/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2" name="Groupe 21"/>
          <p:cNvGrpSpPr/>
          <p:nvPr/>
        </p:nvGrpSpPr>
        <p:grpSpPr>
          <a:xfrm>
            <a:off x="4326665" y="5354437"/>
            <a:ext cx="806631" cy="636377"/>
            <a:chOff x="3488465" y="5083927"/>
            <a:chExt cx="806631" cy="636377"/>
          </a:xfrm>
        </p:grpSpPr>
        <p:sp>
          <p:nvSpPr>
            <p:cNvPr id="65" name="ZoneTexte 64"/>
            <p:cNvSpPr txBox="1"/>
            <p:nvPr/>
          </p:nvSpPr>
          <p:spPr>
            <a:xfrm>
              <a:off x="3488465" y="5350972"/>
              <a:ext cx="8066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>
                  <a:solidFill>
                    <a:schemeClr val="accent1"/>
                  </a:solidFill>
                </a:rPr>
                <a:t>Labo 1</a:t>
              </a:r>
              <a:endParaRPr lang="fr-FR" dirty="0">
                <a:solidFill>
                  <a:schemeClr val="accent1"/>
                </a:solidFill>
              </a:endParaRPr>
            </a:p>
          </p:txBody>
        </p:sp>
        <p:sp>
          <p:nvSpPr>
            <p:cNvPr id="66" name="Organigramme : Disque magnétique 65"/>
            <p:cNvSpPr/>
            <p:nvPr/>
          </p:nvSpPr>
          <p:spPr>
            <a:xfrm>
              <a:off x="3589316" y="5083927"/>
              <a:ext cx="578498" cy="324000"/>
            </a:xfrm>
            <a:prstGeom prst="flowChartMagneticDisk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accent1"/>
                </a:solidFill>
              </a:endParaRPr>
            </a:p>
          </p:txBody>
        </p:sp>
      </p:grpSp>
      <p:pic>
        <p:nvPicPr>
          <p:cNvPr id="67" name="Image 6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2576" y="3975232"/>
            <a:ext cx="324000" cy="324000"/>
          </a:xfrm>
          <a:prstGeom prst="rect">
            <a:avLst/>
          </a:prstGeom>
        </p:spPr>
      </p:pic>
      <p:pic>
        <p:nvPicPr>
          <p:cNvPr id="68" name="Image 6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2001" y="3975232"/>
            <a:ext cx="324000" cy="324000"/>
          </a:xfrm>
          <a:prstGeom prst="rect">
            <a:avLst/>
          </a:prstGeom>
        </p:spPr>
      </p:pic>
      <p:pic>
        <p:nvPicPr>
          <p:cNvPr id="69" name="Image 6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426" y="3975232"/>
            <a:ext cx="324000" cy="324000"/>
          </a:xfrm>
          <a:prstGeom prst="rect">
            <a:avLst/>
          </a:prstGeom>
        </p:spPr>
      </p:pic>
      <p:pic>
        <p:nvPicPr>
          <p:cNvPr id="70" name="Image 6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0851" y="3975232"/>
            <a:ext cx="324000" cy="324000"/>
          </a:xfrm>
          <a:prstGeom prst="rect">
            <a:avLst/>
          </a:prstGeom>
        </p:spPr>
      </p:pic>
      <p:pic>
        <p:nvPicPr>
          <p:cNvPr id="71" name="Image 7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10276" y="3975232"/>
            <a:ext cx="324000" cy="324000"/>
          </a:xfrm>
          <a:prstGeom prst="rect">
            <a:avLst/>
          </a:prstGeom>
        </p:spPr>
      </p:pic>
      <p:pic>
        <p:nvPicPr>
          <p:cNvPr id="72" name="Image 7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29701" y="3975232"/>
            <a:ext cx="324000" cy="324000"/>
          </a:xfrm>
          <a:prstGeom prst="rect">
            <a:avLst/>
          </a:prstGeom>
        </p:spPr>
      </p:pic>
      <p:pic>
        <p:nvPicPr>
          <p:cNvPr id="73" name="Image 7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49126" y="3975232"/>
            <a:ext cx="324000" cy="324000"/>
          </a:xfrm>
          <a:prstGeom prst="rect">
            <a:avLst/>
          </a:prstGeom>
        </p:spPr>
      </p:pic>
      <p:pic>
        <p:nvPicPr>
          <p:cNvPr id="74" name="Image 7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68551" y="3975232"/>
            <a:ext cx="324000" cy="324000"/>
          </a:xfrm>
          <a:prstGeom prst="rect">
            <a:avLst/>
          </a:prstGeom>
        </p:spPr>
      </p:pic>
      <p:pic>
        <p:nvPicPr>
          <p:cNvPr id="75" name="Image 7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87979" y="3975232"/>
            <a:ext cx="324000" cy="324000"/>
          </a:xfrm>
          <a:prstGeom prst="rect">
            <a:avLst/>
          </a:prstGeom>
        </p:spPr>
      </p:pic>
      <p:grpSp>
        <p:nvGrpSpPr>
          <p:cNvPr id="77" name="Groupe 76"/>
          <p:cNvGrpSpPr/>
          <p:nvPr/>
        </p:nvGrpSpPr>
        <p:grpSpPr>
          <a:xfrm>
            <a:off x="1433906" y="3334607"/>
            <a:ext cx="104775" cy="530638"/>
            <a:chOff x="1443431" y="3203162"/>
            <a:chExt cx="104775" cy="530638"/>
          </a:xfrm>
        </p:grpSpPr>
        <p:cxnSp>
          <p:nvCxnSpPr>
            <p:cNvPr id="30" name="Connecteur droit avec flèche 29"/>
            <p:cNvCxnSpPr/>
            <p:nvPr/>
          </p:nvCxnSpPr>
          <p:spPr>
            <a:xfrm>
              <a:off x="1443431" y="3203162"/>
              <a:ext cx="0" cy="53063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6" name="Connecteur droit avec flèche 75"/>
            <p:cNvCxnSpPr/>
            <p:nvPr/>
          </p:nvCxnSpPr>
          <p:spPr>
            <a:xfrm>
              <a:off x="1548206" y="3203162"/>
              <a:ext cx="0" cy="530638"/>
            </a:xfrm>
            <a:prstGeom prst="straightConnector1">
              <a:avLst/>
            </a:prstGeom>
            <a:ln>
              <a:solidFill>
                <a:schemeClr val="accent2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8" name="Groupe 77"/>
          <p:cNvGrpSpPr/>
          <p:nvPr/>
        </p:nvGrpSpPr>
        <p:grpSpPr>
          <a:xfrm>
            <a:off x="4672406" y="3334607"/>
            <a:ext cx="104775" cy="530638"/>
            <a:chOff x="1443431" y="3203162"/>
            <a:chExt cx="104775" cy="530638"/>
          </a:xfrm>
        </p:grpSpPr>
        <p:cxnSp>
          <p:nvCxnSpPr>
            <p:cNvPr id="79" name="Connecteur droit avec flèche 78"/>
            <p:cNvCxnSpPr/>
            <p:nvPr/>
          </p:nvCxnSpPr>
          <p:spPr>
            <a:xfrm>
              <a:off x="1443431" y="3203162"/>
              <a:ext cx="0" cy="53063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0" name="Connecteur droit avec flèche 79"/>
            <p:cNvCxnSpPr/>
            <p:nvPr/>
          </p:nvCxnSpPr>
          <p:spPr>
            <a:xfrm>
              <a:off x="1548206" y="3203162"/>
              <a:ext cx="0" cy="530638"/>
            </a:xfrm>
            <a:prstGeom prst="straightConnector1">
              <a:avLst/>
            </a:prstGeom>
            <a:ln>
              <a:solidFill>
                <a:schemeClr val="accent2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1" name="Groupe 80"/>
          <p:cNvGrpSpPr/>
          <p:nvPr/>
        </p:nvGrpSpPr>
        <p:grpSpPr>
          <a:xfrm>
            <a:off x="3043631" y="3334607"/>
            <a:ext cx="104775" cy="530638"/>
            <a:chOff x="1443431" y="3203162"/>
            <a:chExt cx="104775" cy="530638"/>
          </a:xfrm>
        </p:grpSpPr>
        <p:cxnSp>
          <p:nvCxnSpPr>
            <p:cNvPr id="82" name="Connecteur droit avec flèche 81"/>
            <p:cNvCxnSpPr/>
            <p:nvPr/>
          </p:nvCxnSpPr>
          <p:spPr>
            <a:xfrm>
              <a:off x="1443431" y="3203162"/>
              <a:ext cx="0" cy="530638"/>
            </a:xfrm>
            <a:prstGeom prst="straightConnector1">
              <a:avLst/>
            </a:prstGeom>
            <a:ln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3" name="Connecteur droit avec flèche 82"/>
            <p:cNvCxnSpPr/>
            <p:nvPr/>
          </p:nvCxnSpPr>
          <p:spPr>
            <a:xfrm>
              <a:off x="1548206" y="3203162"/>
              <a:ext cx="0" cy="530638"/>
            </a:xfrm>
            <a:prstGeom prst="straightConnector1">
              <a:avLst/>
            </a:prstGeom>
            <a:ln>
              <a:solidFill>
                <a:schemeClr val="accent1">
                  <a:lumMod val="75000"/>
                </a:schemeClr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4" name="Groupe 83"/>
          <p:cNvGrpSpPr/>
          <p:nvPr/>
        </p:nvGrpSpPr>
        <p:grpSpPr>
          <a:xfrm>
            <a:off x="6263081" y="3334607"/>
            <a:ext cx="104775" cy="530638"/>
            <a:chOff x="1443431" y="3203162"/>
            <a:chExt cx="104775" cy="530638"/>
          </a:xfrm>
        </p:grpSpPr>
        <p:cxnSp>
          <p:nvCxnSpPr>
            <p:cNvPr id="85" name="Connecteur droit avec flèche 84"/>
            <p:cNvCxnSpPr/>
            <p:nvPr/>
          </p:nvCxnSpPr>
          <p:spPr>
            <a:xfrm>
              <a:off x="1443431" y="3203162"/>
              <a:ext cx="0" cy="530638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6" name="Connecteur droit avec flèche 85"/>
            <p:cNvCxnSpPr/>
            <p:nvPr/>
          </p:nvCxnSpPr>
          <p:spPr>
            <a:xfrm>
              <a:off x="1548206" y="3203162"/>
              <a:ext cx="0" cy="530638"/>
            </a:xfrm>
            <a:prstGeom prst="straightConnector1">
              <a:avLst/>
            </a:prstGeom>
            <a:ln>
              <a:solidFill>
                <a:srgbClr val="C00000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7" name="Groupe 86"/>
          <p:cNvGrpSpPr/>
          <p:nvPr/>
        </p:nvGrpSpPr>
        <p:grpSpPr>
          <a:xfrm>
            <a:off x="7872806" y="3334607"/>
            <a:ext cx="104775" cy="530638"/>
            <a:chOff x="1443431" y="3203162"/>
            <a:chExt cx="104775" cy="530638"/>
          </a:xfrm>
        </p:grpSpPr>
        <p:cxnSp>
          <p:nvCxnSpPr>
            <p:cNvPr id="88" name="Connecteur droit avec flèche 87"/>
            <p:cNvCxnSpPr/>
            <p:nvPr/>
          </p:nvCxnSpPr>
          <p:spPr>
            <a:xfrm>
              <a:off x="1443431" y="3203162"/>
              <a:ext cx="0" cy="530638"/>
            </a:xfrm>
            <a:prstGeom prst="straightConnector1">
              <a:avLst/>
            </a:prstGeom>
            <a:ln>
              <a:solidFill>
                <a:srgbClr val="CC6600"/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9" name="Connecteur droit avec flèche 88"/>
            <p:cNvCxnSpPr/>
            <p:nvPr/>
          </p:nvCxnSpPr>
          <p:spPr>
            <a:xfrm>
              <a:off x="1548206" y="3203162"/>
              <a:ext cx="0" cy="530638"/>
            </a:xfrm>
            <a:prstGeom prst="straightConnector1">
              <a:avLst/>
            </a:prstGeom>
            <a:ln>
              <a:solidFill>
                <a:srgbClr val="CC6600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0" name="Groupe 89"/>
          <p:cNvGrpSpPr/>
          <p:nvPr/>
        </p:nvGrpSpPr>
        <p:grpSpPr>
          <a:xfrm>
            <a:off x="4672406" y="4426172"/>
            <a:ext cx="104775" cy="530638"/>
            <a:chOff x="1443431" y="3203162"/>
            <a:chExt cx="104775" cy="530638"/>
          </a:xfrm>
        </p:grpSpPr>
        <p:cxnSp>
          <p:nvCxnSpPr>
            <p:cNvPr id="91" name="Connecteur droit avec flèche 90"/>
            <p:cNvCxnSpPr/>
            <p:nvPr/>
          </p:nvCxnSpPr>
          <p:spPr>
            <a:xfrm>
              <a:off x="1443431" y="3203162"/>
              <a:ext cx="0" cy="530638"/>
            </a:xfrm>
            <a:prstGeom prst="straightConnector1">
              <a:avLst/>
            </a:prstGeom>
            <a:ln>
              <a:solidFill>
                <a:schemeClr val="accent1"/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2" name="Connecteur droit avec flèche 91"/>
            <p:cNvCxnSpPr/>
            <p:nvPr/>
          </p:nvCxnSpPr>
          <p:spPr>
            <a:xfrm>
              <a:off x="1548206" y="3203162"/>
              <a:ext cx="0" cy="530638"/>
            </a:xfrm>
            <a:prstGeom prst="straightConnector1">
              <a:avLst/>
            </a:prstGeom>
            <a:ln>
              <a:solidFill>
                <a:schemeClr val="accent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4" name="Organigramme : Disque magnétique 63"/>
          <p:cNvSpPr/>
          <p:nvPr/>
        </p:nvSpPr>
        <p:spPr>
          <a:xfrm>
            <a:off x="768755" y="3981462"/>
            <a:ext cx="336145" cy="247638"/>
          </a:xfrm>
          <a:prstGeom prst="flowChartMagneticDisk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/>
          <p:cNvSpPr txBox="1"/>
          <p:nvPr/>
        </p:nvSpPr>
        <p:spPr>
          <a:xfrm>
            <a:off x="494870" y="4189940"/>
            <a:ext cx="88357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 smtClean="0">
                <a:solidFill>
                  <a:schemeClr val="bg1"/>
                </a:solidFill>
              </a:rPr>
              <a:t>National CRIS</a:t>
            </a:r>
            <a:endParaRPr lang="fr-FR" sz="1000" dirty="0">
              <a:solidFill>
                <a:schemeClr val="bg1"/>
              </a:solidFill>
            </a:endParaRPr>
          </a:p>
        </p:txBody>
      </p:sp>
      <p:sp>
        <p:nvSpPr>
          <p:cNvPr id="94" name="Rectangle à coins arrondis 93"/>
          <p:cNvSpPr/>
          <p:nvPr/>
        </p:nvSpPr>
        <p:spPr>
          <a:xfrm>
            <a:off x="6391163" y="4962738"/>
            <a:ext cx="1440000" cy="1260000"/>
          </a:xfrm>
          <a:prstGeom prst="roundRect">
            <a:avLst/>
          </a:prstGeom>
          <a:ln>
            <a:solidFill>
              <a:schemeClr val="accent1"/>
            </a:solidFill>
            <a:prstDash val="lgDash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 anchorCtr="0"/>
          <a:lstStyle/>
          <a:p>
            <a:endParaRPr lang="fr-FR" sz="1600" dirty="0">
              <a:solidFill>
                <a:srgbClr val="002060"/>
              </a:solidFill>
            </a:endParaRPr>
          </a:p>
        </p:txBody>
      </p:sp>
      <p:grpSp>
        <p:nvGrpSpPr>
          <p:cNvPr id="95" name="Groupe 94"/>
          <p:cNvGrpSpPr/>
          <p:nvPr/>
        </p:nvGrpSpPr>
        <p:grpSpPr>
          <a:xfrm>
            <a:off x="7063041" y="4434530"/>
            <a:ext cx="104775" cy="530638"/>
            <a:chOff x="1443431" y="3203162"/>
            <a:chExt cx="104775" cy="530638"/>
          </a:xfrm>
        </p:grpSpPr>
        <p:cxnSp>
          <p:nvCxnSpPr>
            <p:cNvPr id="96" name="Connecteur droit avec flèche 95"/>
            <p:cNvCxnSpPr/>
            <p:nvPr/>
          </p:nvCxnSpPr>
          <p:spPr>
            <a:xfrm>
              <a:off x="1443431" y="3203162"/>
              <a:ext cx="0" cy="530638"/>
            </a:xfrm>
            <a:prstGeom prst="straightConnector1">
              <a:avLst/>
            </a:prstGeom>
            <a:ln>
              <a:solidFill>
                <a:schemeClr val="accent1"/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7" name="Connecteur droit avec flèche 96"/>
            <p:cNvCxnSpPr/>
            <p:nvPr/>
          </p:nvCxnSpPr>
          <p:spPr>
            <a:xfrm>
              <a:off x="1548206" y="3203162"/>
              <a:ext cx="0" cy="530638"/>
            </a:xfrm>
            <a:prstGeom prst="straightConnector1">
              <a:avLst/>
            </a:prstGeom>
            <a:ln>
              <a:solidFill>
                <a:schemeClr val="accent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8" name="Groupe 97"/>
          <p:cNvGrpSpPr/>
          <p:nvPr/>
        </p:nvGrpSpPr>
        <p:grpSpPr>
          <a:xfrm>
            <a:off x="6707847" y="5360248"/>
            <a:ext cx="811441" cy="636377"/>
            <a:chOff x="3488465" y="5083927"/>
            <a:chExt cx="811441" cy="636377"/>
          </a:xfrm>
        </p:grpSpPr>
        <p:sp>
          <p:nvSpPr>
            <p:cNvPr id="99" name="ZoneTexte 98"/>
            <p:cNvSpPr txBox="1"/>
            <p:nvPr/>
          </p:nvSpPr>
          <p:spPr>
            <a:xfrm>
              <a:off x="3488465" y="5350972"/>
              <a:ext cx="8114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>
                  <a:solidFill>
                    <a:schemeClr val="accent1"/>
                  </a:solidFill>
                </a:rPr>
                <a:t>Labo n</a:t>
              </a:r>
              <a:endParaRPr lang="fr-FR" dirty="0">
                <a:solidFill>
                  <a:schemeClr val="accent1"/>
                </a:solidFill>
              </a:endParaRPr>
            </a:p>
          </p:txBody>
        </p:sp>
        <p:sp>
          <p:nvSpPr>
            <p:cNvPr id="100" name="Organigramme : Disque magnétique 99"/>
            <p:cNvSpPr/>
            <p:nvPr/>
          </p:nvSpPr>
          <p:spPr>
            <a:xfrm>
              <a:off x="3589316" y="5083927"/>
              <a:ext cx="578498" cy="324000"/>
            </a:xfrm>
            <a:prstGeom prst="flowChartMagneticDisk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accent1"/>
                </a:solidFill>
              </a:endParaRPr>
            </a:p>
          </p:txBody>
        </p:sp>
      </p:grpSp>
      <p:sp>
        <p:nvSpPr>
          <p:cNvPr id="101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1634102" y="6491819"/>
            <a:ext cx="6262284" cy="365125"/>
          </a:xfrm>
        </p:spPr>
        <p:txBody>
          <a:bodyPr/>
          <a:lstStyle/>
          <a:p>
            <a:r>
              <a:rPr lang="en-US" dirty="0" err="1" smtClean="0"/>
              <a:t>EuroCRIS</a:t>
            </a:r>
            <a:r>
              <a:rPr lang="en-US" dirty="0" smtClean="0"/>
              <a:t> Members Meeting - May 2015 - © </a:t>
            </a:r>
            <a:r>
              <a:rPr lang="en-US" dirty="0" err="1" smtClean="0"/>
              <a:t>amue</a:t>
            </a:r>
            <a:r>
              <a:rPr lang="en-US" dirty="0" smtClean="0"/>
              <a:t> 2015</a:t>
            </a:r>
            <a:endParaRPr lang="en-GB" dirty="0"/>
          </a:p>
        </p:txBody>
      </p:sp>
      <p:sp>
        <p:nvSpPr>
          <p:cNvPr id="3" name="ZoneTexte 2"/>
          <p:cNvSpPr txBox="1"/>
          <p:nvPr/>
        </p:nvSpPr>
        <p:spPr>
          <a:xfrm>
            <a:off x="5676900" y="5280660"/>
            <a:ext cx="60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>
                <a:solidFill>
                  <a:srgbClr val="2EA83C"/>
                </a:solidFill>
              </a:rPr>
              <a:t>…</a:t>
            </a:r>
            <a:endParaRPr lang="fr-FR" b="1" dirty="0">
              <a:solidFill>
                <a:srgbClr val="2EA8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9442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45" grpId="0" animBg="1"/>
      <p:bldP spid="35" grpId="0"/>
      <p:bldP spid="64" grpId="0" animBg="1"/>
      <p:bldP spid="2" grpId="0"/>
      <p:bldP spid="94" grpId="0" animBg="1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à coins arrondis 15"/>
          <p:cNvSpPr/>
          <p:nvPr/>
        </p:nvSpPr>
        <p:spPr>
          <a:xfrm>
            <a:off x="2786333" y="3246347"/>
            <a:ext cx="1621078" cy="923730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à coins arrondis 9"/>
          <p:cNvSpPr/>
          <p:nvPr/>
        </p:nvSpPr>
        <p:spPr>
          <a:xfrm>
            <a:off x="347498" y="3235605"/>
            <a:ext cx="2105165" cy="934472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51501-D238-4D5A-A5BC-09CA0BBEB35F}" type="slidenum">
              <a:rPr lang="en-US" smtClean="0"/>
              <a:t>6</a:t>
            </a:fld>
            <a:endParaRPr lang="en-US" dirty="0"/>
          </a:p>
        </p:txBody>
      </p:sp>
      <p:sp>
        <p:nvSpPr>
          <p:cNvPr id="6" name="Titr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Current joint IT projects for the National CRIS</a:t>
            </a:r>
            <a:endParaRPr lang="en-US" sz="2000" i="1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340" y="2432878"/>
            <a:ext cx="1337709" cy="216000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250464" y="3246421"/>
            <a:ext cx="22992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dk1"/>
                </a:solidFill>
              </a:rPr>
              <a:t>Unique national </a:t>
            </a:r>
            <a:r>
              <a:rPr lang="en-US" sz="1400" b="1" dirty="0">
                <a:solidFill>
                  <a:schemeClr val="dk1"/>
                </a:solidFill>
              </a:rPr>
              <a:t>financial</a:t>
            </a:r>
            <a:r>
              <a:rPr lang="en-US" sz="1400" b="1" dirty="0" smtClean="0">
                <a:solidFill>
                  <a:schemeClr val="dk1"/>
                </a:solidFill>
              </a:rPr>
              <a:t> </a:t>
            </a:r>
            <a:r>
              <a:rPr lang="en-US" sz="1400" b="1" dirty="0">
                <a:solidFill>
                  <a:schemeClr val="dk1"/>
                </a:solidFill>
              </a:rPr>
              <a:t>tool </a:t>
            </a:r>
            <a:r>
              <a:rPr lang="en-US" sz="1400" b="1" dirty="0" smtClean="0">
                <a:solidFill>
                  <a:schemeClr val="dk1"/>
                </a:solidFill>
              </a:rPr>
              <a:t>shared between Research units</a:t>
            </a:r>
          </a:p>
          <a:p>
            <a:pPr algn="ctr"/>
            <a:r>
              <a:rPr lang="en-US" sz="1400" b="1" dirty="0" smtClean="0">
                <a:solidFill>
                  <a:schemeClr val="dk1"/>
                </a:solidFill>
              </a:rPr>
              <a:t>and institutions</a:t>
            </a:r>
            <a:endParaRPr lang="en-US" sz="1400" b="1" dirty="0">
              <a:solidFill>
                <a:schemeClr val="dk1"/>
              </a:solidFill>
            </a:endParaRP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2480" y="2422446"/>
            <a:ext cx="1333244" cy="216000"/>
          </a:xfrm>
          <a:prstGeom prst="rect">
            <a:avLst/>
          </a:prstGeom>
        </p:spPr>
      </p:pic>
      <p:sp>
        <p:nvSpPr>
          <p:cNvPr id="12" name="Rectangle à coins arrondis 11"/>
          <p:cNvSpPr/>
          <p:nvPr/>
        </p:nvSpPr>
        <p:spPr>
          <a:xfrm>
            <a:off x="4768850" y="3265008"/>
            <a:ext cx="1904999" cy="925689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ZoneTexte 12"/>
          <p:cNvSpPr txBox="1"/>
          <p:nvPr/>
        </p:nvSpPr>
        <p:spPr>
          <a:xfrm>
            <a:off x="4795712" y="3339513"/>
            <a:ext cx="190961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dk1"/>
                </a:solidFill>
              </a:rPr>
              <a:t>National tool to describe research units activities and projects</a:t>
            </a:r>
            <a:endParaRPr lang="en-US" sz="1400" b="1" dirty="0">
              <a:solidFill>
                <a:schemeClr val="dk1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2747377" y="3344237"/>
            <a:ext cx="170306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dk1"/>
                </a:solidFill>
              </a:rPr>
              <a:t>Budget allocation process </a:t>
            </a:r>
          </a:p>
          <a:p>
            <a:pPr algn="ctr"/>
            <a:r>
              <a:rPr lang="en-US" sz="1400" b="1" dirty="0" smtClean="0">
                <a:solidFill>
                  <a:schemeClr val="dk1"/>
                </a:solidFill>
              </a:rPr>
              <a:t>for research units </a:t>
            </a:r>
            <a:endParaRPr lang="en-US" sz="1400" b="1" dirty="0">
              <a:solidFill>
                <a:schemeClr val="dk1"/>
              </a:solidFill>
            </a:endParaRP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4315" y="2428048"/>
            <a:ext cx="1263010" cy="216000"/>
          </a:xfrm>
          <a:prstGeom prst="rect">
            <a:avLst/>
          </a:prstGeom>
        </p:spPr>
      </p:pic>
      <p:sp>
        <p:nvSpPr>
          <p:cNvPr id="17" name="Double flèche horizontale 16"/>
          <p:cNvSpPr/>
          <p:nvPr/>
        </p:nvSpPr>
        <p:spPr>
          <a:xfrm>
            <a:off x="1115283" y="5392269"/>
            <a:ext cx="7061000" cy="701040"/>
          </a:xfrm>
          <a:prstGeom prst="leftRightArrow">
            <a:avLst>
              <a:gd name="adj1" fmla="val 76469"/>
              <a:gd name="adj2" fmla="val 73160"/>
            </a:avLst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Joint projects co-driven by  </a:t>
            </a:r>
            <a:r>
              <a:rPr lang="en-US" sz="1600" dirty="0" err="1" smtClean="0"/>
              <a:t>Amue</a:t>
            </a:r>
            <a:r>
              <a:rPr lang="en-US" sz="1600" dirty="0" smtClean="0"/>
              <a:t> / </a:t>
            </a:r>
            <a:r>
              <a:rPr lang="en-US" sz="1600" dirty="0"/>
              <a:t>CNRS </a:t>
            </a: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dirty="0"/>
              <a:t>Co -engineered with universities and research organizations</a:t>
            </a:r>
          </a:p>
        </p:txBody>
      </p:sp>
      <p:sp>
        <p:nvSpPr>
          <p:cNvPr id="25" name="Rectangle à coins arrondis 24"/>
          <p:cNvSpPr/>
          <p:nvPr/>
        </p:nvSpPr>
        <p:spPr>
          <a:xfrm>
            <a:off x="7080440" y="3237677"/>
            <a:ext cx="1676357" cy="958149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ZoneTexte 25"/>
          <p:cNvSpPr txBox="1"/>
          <p:nvPr/>
        </p:nvSpPr>
        <p:spPr>
          <a:xfrm>
            <a:off x="7099935" y="3226304"/>
            <a:ext cx="16238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 smtClean="0"/>
              <a:t>National repository providing </a:t>
            </a:r>
            <a:r>
              <a:rPr lang="en-GB" sz="1400" b="1" dirty="0"/>
              <a:t>master </a:t>
            </a:r>
            <a:r>
              <a:rPr lang="en-GB" sz="1400" b="1" dirty="0" smtClean="0"/>
              <a:t>data of research </a:t>
            </a:r>
            <a:endParaRPr lang="en-GB" sz="1400" b="1" dirty="0"/>
          </a:p>
          <a:p>
            <a:pPr algn="ctr"/>
            <a:r>
              <a:rPr lang="en-GB" sz="1400" b="1" dirty="0" smtClean="0"/>
              <a:t>management</a:t>
            </a:r>
            <a:endParaRPr lang="en-GB" sz="1400" b="1" dirty="0"/>
          </a:p>
        </p:txBody>
      </p:sp>
      <p:sp>
        <p:nvSpPr>
          <p:cNvPr id="27" name="ZoneTexte 26"/>
          <p:cNvSpPr txBox="1"/>
          <p:nvPr/>
        </p:nvSpPr>
        <p:spPr>
          <a:xfrm>
            <a:off x="7510778" y="2289523"/>
            <a:ext cx="840295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500" b="1" dirty="0" smtClean="0"/>
              <a:t>REFP</a:t>
            </a:r>
            <a:endParaRPr lang="en-GB" sz="2500" b="1" dirty="0"/>
          </a:p>
        </p:txBody>
      </p:sp>
      <p:sp>
        <p:nvSpPr>
          <p:cNvPr id="2" name="Organigramme : Disque magnétique 1"/>
          <p:cNvSpPr/>
          <p:nvPr/>
        </p:nvSpPr>
        <p:spPr>
          <a:xfrm>
            <a:off x="250464" y="2110503"/>
            <a:ext cx="8594451" cy="2518457"/>
          </a:xfrm>
          <a:prstGeom prst="flowChartMagneticDisk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1634102" y="6491819"/>
            <a:ext cx="6262284" cy="365125"/>
          </a:xfrm>
        </p:spPr>
        <p:txBody>
          <a:bodyPr/>
          <a:lstStyle/>
          <a:p>
            <a:r>
              <a:rPr lang="en-US" dirty="0" err="1" smtClean="0"/>
              <a:t>EuroCRIS</a:t>
            </a:r>
            <a:r>
              <a:rPr lang="en-US" dirty="0" smtClean="0"/>
              <a:t> Members Meeting - May 2015 - © </a:t>
            </a:r>
            <a:r>
              <a:rPr lang="en-US" dirty="0" err="1" smtClean="0"/>
              <a:t>amue</a:t>
            </a:r>
            <a:r>
              <a:rPr lang="en-US" dirty="0" smtClean="0"/>
              <a:t> 2015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01720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à coins arrondis 49"/>
          <p:cNvSpPr/>
          <p:nvPr/>
        </p:nvSpPr>
        <p:spPr>
          <a:xfrm>
            <a:off x="198392" y="2107468"/>
            <a:ext cx="3276000" cy="1980000"/>
          </a:xfrm>
          <a:prstGeom prst="roundRect">
            <a:avLst>
              <a:gd name="adj" fmla="val 7644"/>
            </a:avLst>
          </a:prstGeom>
          <a:solidFill>
            <a:schemeClr val="lt1">
              <a:alpha val="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51501-D238-4D5A-A5BC-09CA0BBEB35F}" type="slidenum">
              <a:rPr lang="en-GB" smtClean="0"/>
              <a:t>7</a:t>
            </a:fld>
            <a:endParaRPr lang="en-GB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Geslab</a:t>
            </a:r>
            <a:endParaRPr lang="en-GB" dirty="0"/>
          </a:p>
        </p:txBody>
      </p:sp>
      <p:sp>
        <p:nvSpPr>
          <p:cNvPr id="9" name="ZoneTexte 8"/>
          <p:cNvSpPr txBox="1"/>
          <p:nvPr/>
        </p:nvSpPr>
        <p:spPr>
          <a:xfrm>
            <a:off x="1145945" y="2779787"/>
            <a:ext cx="21768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200" b="1">
                <a:solidFill>
                  <a:srgbClr val="002060"/>
                </a:solidFill>
              </a:defRPr>
            </a:lvl1pPr>
          </a:lstStyle>
          <a:p>
            <a:r>
              <a:rPr lang="en-GB" dirty="0"/>
              <a:t>Single financial </a:t>
            </a:r>
            <a:r>
              <a:rPr lang="en-GB" dirty="0" smtClean="0"/>
              <a:t>IS of the research unit</a:t>
            </a:r>
            <a:endParaRPr lang="en-GB" dirty="0"/>
          </a:p>
        </p:txBody>
      </p:sp>
      <p:sp>
        <p:nvSpPr>
          <p:cNvPr id="10" name="ZoneTexte 9"/>
          <p:cNvSpPr txBox="1"/>
          <p:nvPr/>
        </p:nvSpPr>
        <p:spPr>
          <a:xfrm>
            <a:off x="5005040" y="2146963"/>
            <a:ext cx="373700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dk1"/>
                </a:solidFill>
              </a:rPr>
              <a:t>Functionalities :</a:t>
            </a:r>
            <a:endParaRPr lang="en-US" sz="1600" dirty="0" smtClean="0">
              <a:solidFill>
                <a:schemeClr val="dk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dk1"/>
                </a:solidFill>
              </a:rPr>
              <a:t>Credit, expenditure and mission management that grants a crossed perspective of the lab’s financial management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dk1"/>
                </a:solidFill>
              </a:rPr>
              <a:t>Annual consolidated budget setting of the research unit</a:t>
            </a: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25" y="2406423"/>
            <a:ext cx="1137048" cy="18360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347306" y="1441351"/>
            <a:ext cx="764902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b="1" dirty="0" smtClean="0"/>
              <a:t>Purpose : </a:t>
            </a:r>
            <a:r>
              <a:rPr lang="en-US" sz="1600" dirty="0" smtClean="0"/>
              <a:t>a single national </a:t>
            </a:r>
            <a:r>
              <a:rPr lang="en-US" sz="1600" dirty="0"/>
              <a:t>financial tool shared between Research </a:t>
            </a:r>
            <a:r>
              <a:rPr lang="en-US" sz="1600" dirty="0" smtClean="0"/>
              <a:t>units and </a:t>
            </a:r>
            <a:r>
              <a:rPr lang="en-US" sz="1600" dirty="0"/>
              <a:t>institutions</a:t>
            </a:r>
          </a:p>
        </p:txBody>
      </p:sp>
      <p:sp>
        <p:nvSpPr>
          <p:cNvPr id="21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1634102" y="6491819"/>
            <a:ext cx="6262284" cy="365125"/>
          </a:xfrm>
        </p:spPr>
        <p:txBody>
          <a:bodyPr/>
          <a:lstStyle/>
          <a:p>
            <a:r>
              <a:rPr lang="en-US" dirty="0" err="1" smtClean="0"/>
              <a:t>EuroCRIS</a:t>
            </a:r>
            <a:r>
              <a:rPr lang="en-US" dirty="0" smtClean="0"/>
              <a:t> Members Meeting - May 2015 - © </a:t>
            </a:r>
            <a:r>
              <a:rPr lang="en-US" dirty="0" err="1" smtClean="0"/>
              <a:t>amue</a:t>
            </a:r>
            <a:r>
              <a:rPr lang="en-US" dirty="0" smtClean="0"/>
              <a:t> 2015</a:t>
            </a:r>
            <a:endParaRPr lang="en-GB" dirty="0"/>
          </a:p>
        </p:txBody>
      </p:sp>
      <p:sp>
        <p:nvSpPr>
          <p:cNvPr id="4" name="ZoneTexte 3"/>
          <p:cNvSpPr txBox="1"/>
          <p:nvPr/>
        </p:nvSpPr>
        <p:spPr>
          <a:xfrm rot="20400000">
            <a:off x="4240903" y="4604273"/>
            <a:ext cx="4557657" cy="95410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400" dirty="0" err="1" smtClean="0"/>
              <a:t>Geslab</a:t>
            </a:r>
            <a:r>
              <a:rPr lang="fr-FR" sz="1400" dirty="0" smtClean="0"/>
              <a:t> </a:t>
            </a:r>
            <a:r>
              <a:rPr lang="fr-FR" sz="1400" dirty="0" err="1" smtClean="0"/>
              <a:t>is</a:t>
            </a:r>
            <a:r>
              <a:rPr lang="fr-FR" sz="1400" dirty="0" smtClean="0"/>
              <a:t> </a:t>
            </a:r>
            <a:r>
              <a:rPr lang="fr-FR" sz="1400" dirty="0" err="1" smtClean="0"/>
              <a:t>already</a:t>
            </a:r>
            <a:r>
              <a:rPr lang="fr-FR" sz="1400" dirty="0" smtClean="0"/>
              <a:t> </a:t>
            </a:r>
            <a:r>
              <a:rPr lang="fr-FR" sz="1400" dirty="0" err="1" smtClean="0"/>
              <a:t>deployed</a:t>
            </a:r>
            <a:r>
              <a:rPr lang="fr-FR" sz="1400" dirty="0" smtClean="0"/>
              <a:t> by CNRS in 1200 </a:t>
            </a:r>
            <a:r>
              <a:rPr lang="fr-FR" sz="1400" dirty="0" err="1" smtClean="0"/>
              <a:t>research</a:t>
            </a:r>
            <a:r>
              <a:rPr lang="fr-FR" sz="1400" dirty="0" smtClean="0"/>
              <a:t> </a:t>
            </a:r>
            <a:r>
              <a:rPr lang="fr-FR" sz="1400" dirty="0" err="1" smtClean="0"/>
              <a:t>units</a:t>
            </a:r>
            <a:endParaRPr lang="fr-FR" sz="1400" dirty="0" smtClean="0"/>
          </a:p>
          <a:p>
            <a:pPr algn="ctr"/>
            <a:r>
              <a:rPr lang="fr-FR" sz="1400" dirty="0" err="1" smtClean="0"/>
              <a:t>We</a:t>
            </a:r>
            <a:r>
              <a:rPr lang="fr-FR" sz="1400" dirty="0" smtClean="0"/>
              <a:t> </a:t>
            </a:r>
            <a:r>
              <a:rPr lang="fr-FR" sz="1400" dirty="0" err="1" smtClean="0"/>
              <a:t>need</a:t>
            </a:r>
            <a:r>
              <a:rPr lang="fr-FR" sz="1400" dirty="0" smtClean="0"/>
              <a:t> to </a:t>
            </a:r>
            <a:r>
              <a:rPr lang="fr-FR" sz="1400" dirty="0" err="1" smtClean="0"/>
              <a:t>connect</a:t>
            </a:r>
            <a:r>
              <a:rPr lang="fr-FR" sz="1400" dirty="0" smtClean="0"/>
              <a:t> </a:t>
            </a:r>
            <a:r>
              <a:rPr lang="fr-FR" sz="1400" dirty="0" err="1" smtClean="0"/>
              <a:t>Geslab</a:t>
            </a:r>
            <a:r>
              <a:rPr lang="fr-FR" sz="1400" dirty="0" smtClean="0"/>
              <a:t> to the Finance &amp; </a:t>
            </a:r>
            <a:r>
              <a:rPr lang="fr-FR" sz="1400" dirty="0" err="1" smtClean="0"/>
              <a:t>Accounting</a:t>
            </a:r>
            <a:r>
              <a:rPr lang="fr-FR" sz="1400" dirty="0" smtClean="0"/>
              <a:t> IS :</a:t>
            </a:r>
          </a:p>
          <a:p>
            <a:pPr algn="ctr"/>
            <a:r>
              <a:rPr lang="fr-FR" sz="1400" dirty="0" err="1" smtClean="0"/>
              <a:t>Starting</a:t>
            </a:r>
            <a:r>
              <a:rPr lang="fr-FR" sz="1400" dirty="0" smtClean="0"/>
              <a:t> </a:t>
            </a:r>
            <a:r>
              <a:rPr lang="fr-FR" sz="1400" dirty="0" err="1" smtClean="0"/>
              <a:t>with</a:t>
            </a:r>
            <a:r>
              <a:rPr lang="fr-FR" sz="1400" dirty="0" smtClean="0"/>
              <a:t> SIFAC </a:t>
            </a:r>
            <a:r>
              <a:rPr lang="fr-FR" sz="1400" dirty="0"/>
              <a:t>(</a:t>
            </a:r>
            <a:r>
              <a:rPr lang="fr-FR" sz="1400" dirty="0" err="1"/>
              <a:t>configurated</a:t>
            </a:r>
            <a:r>
              <a:rPr lang="fr-FR" sz="1400" dirty="0"/>
              <a:t> SAP), </a:t>
            </a:r>
            <a:r>
              <a:rPr lang="fr-FR" sz="1400" dirty="0" smtClean="0"/>
              <a:t/>
            </a:r>
            <a:br>
              <a:rPr lang="fr-FR" sz="1400" dirty="0" smtClean="0"/>
            </a:br>
            <a:r>
              <a:rPr lang="fr-FR" sz="1400" dirty="0" err="1" smtClean="0"/>
              <a:t>deployed</a:t>
            </a:r>
            <a:r>
              <a:rPr lang="fr-FR" sz="1400" dirty="0" smtClean="0"/>
              <a:t> </a:t>
            </a:r>
            <a:r>
              <a:rPr lang="fr-FR" sz="1400" dirty="0"/>
              <a:t>by Amue in 85 french </a:t>
            </a:r>
            <a:r>
              <a:rPr lang="fr-FR" sz="1400" dirty="0" err="1"/>
              <a:t>universities</a:t>
            </a:r>
            <a:endParaRPr lang="fr-FR" sz="1400" dirty="0"/>
          </a:p>
        </p:txBody>
      </p:sp>
      <p:grpSp>
        <p:nvGrpSpPr>
          <p:cNvPr id="20" name="Groupe 19"/>
          <p:cNvGrpSpPr/>
          <p:nvPr/>
        </p:nvGrpSpPr>
        <p:grpSpPr>
          <a:xfrm>
            <a:off x="6873542" y="5626757"/>
            <a:ext cx="1987818" cy="646331"/>
            <a:chOff x="1104061" y="3623160"/>
            <a:chExt cx="1502038" cy="646331"/>
          </a:xfrm>
        </p:grpSpPr>
        <p:sp>
          <p:nvSpPr>
            <p:cNvPr id="22" name="ZoneTexte 21"/>
            <p:cNvSpPr txBox="1"/>
            <p:nvPr/>
          </p:nvSpPr>
          <p:spPr>
            <a:xfrm>
              <a:off x="1429057" y="3623160"/>
              <a:ext cx="117704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smtClean="0">
                  <a:solidFill>
                    <a:srgbClr val="32AC3E"/>
                  </a:solidFill>
                </a:rPr>
                <a:t>Partnership project launched</a:t>
              </a:r>
            </a:p>
            <a:p>
              <a:pPr algn="ctr"/>
              <a:r>
                <a:rPr lang="en-US" sz="1200" b="1" dirty="0" smtClean="0">
                  <a:solidFill>
                    <a:srgbClr val="32AC3E"/>
                  </a:solidFill>
                </a:rPr>
                <a:t>21/01/2015</a:t>
              </a:r>
              <a:endParaRPr lang="en-US" sz="1200" b="1" dirty="0">
                <a:solidFill>
                  <a:srgbClr val="32AC3E"/>
                </a:solidFill>
              </a:endParaRPr>
            </a:p>
          </p:txBody>
        </p:sp>
        <p:pic>
          <p:nvPicPr>
            <p:cNvPr id="23" name="Image 2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04061" y="3627625"/>
              <a:ext cx="457200" cy="457200"/>
            </a:xfrm>
            <a:prstGeom prst="rect">
              <a:avLst/>
            </a:prstGeom>
          </p:spPr>
        </p:pic>
      </p:grpSp>
      <p:sp>
        <p:nvSpPr>
          <p:cNvPr id="54" name="Rectangle à coins arrondis 53"/>
          <p:cNvSpPr/>
          <p:nvPr/>
        </p:nvSpPr>
        <p:spPr>
          <a:xfrm>
            <a:off x="202744" y="4323804"/>
            <a:ext cx="3276000" cy="1980000"/>
          </a:xfrm>
          <a:prstGeom prst="roundRect">
            <a:avLst>
              <a:gd name="adj" fmla="val 7644"/>
            </a:avLst>
          </a:prstGeom>
          <a:solidFill>
            <a:schemeClr val="lt1">
              <a:alpha val="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5" name="ZoneTexte 54"/>
          <p:cNvSpPr txBox="1"/>
          <p:nvPr/>
        </p:nvSpPr>
        <p:spPr>
          <a:xfrm rot="21600000">
            <a:off x="303754" y="4827478"/>
            <a:ext cx="35329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sz="1400" i="1" dirty="0">
                <a:solidFill>
                  <a:schemeClr val="dk1"/>
                </a:solidFill>
              </a:rPr>
              <a:t>Persons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sz="1400" i="1" dirty="0">
                <a:solidFill>
                  <a:schemeClr val="dk1"/>
                </a:solidFill>
              </a:rPr>
              <a:t>Structures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sz="1400" i="1" dirty="0">
                <a:solidFill>
                  <a:schemeClr val="dk1"/>
                </a:solidFill>
              </a:rPr>
              <a:t>Contracts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sz="1400" i="1" dirty="0" smtClean="0">
                <a:solidFill>
                  <a:schemeClr val="dk1"/>
                </a:solidFill>
              </a:rPr>
              <a:t>Nomenclatures</a:t>
            </a:r>
            <a:endParaRPr lang="en-GB" sz="1400" i="1" dirty="0">
              <a:solidFill>
                <a:schemeClr val="dk1"/>
              </a:solidFill>
            </a:endParaRPr>
          </a:p>
        </p:txBody>
      </p:sp>
      <p:pic>
        <p:nvPicPr>
          <p:cNvPr id="5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556" y="4982307"/>
            <a:ext cx="858847" cy="644450"/>
          </a:xfrm>
          <a:prstGeom prst="rect">
            <a:avLst/>
          </a:prstGeom>
          <a:ln/>
          <a:extLst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</p:pic>
      <p:sp>
        <p:nvSpPr>
          <p:cNvPr id="57" name="Rectangle 56"/>
          <p:cNvSpPr/>
          <p:nvPr/>
        </p:nvSpPr>
        <p:spPr>
          <a:xfrm>
            <a:off x="1200517" y="4380032"/>
            <a:ext cx="232397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b="1" dirty="0">
                <a:solidFill>
                  <a:schemeClr val="dk1"/>
                </a:solidFill>
              </a:rPr>
              <a:t>Shared Business </a:t>
            </a:r>
            <a:r>
              <a:rPr lang="en-US" sz="1600" b="1" dirty="0"/>
              <a:t>objects :</a:t>
            </a:r>
            <a:endParaRPr lang="fr-FR" sz="1600" dirty="0"/>
          </a:p>
        </p:txBody>
      </p:sp>
      <p:sp>
        <p:nvSpPr>
          <p:cNvPr id="71" name="ZoneTexte 70"/>
          <p:cNvSpPr txBox="1"/>
          <p:nvPr/>
        </p:nvSpPr>
        <p:spPr>
          <a:xfrm>
            <a:off x="1141644" y="3270324"/>
            <a:ext cx="16471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200" b="1">
                <a:solidFill>
                  <a:srgbClr val="002060"/>
                </a:solidFill>
              </a:defRPr>
            </a:lvl1pPr>
          </a:lstStyle>
          <a:p>
            <a:r>
              <a:rPr lang="en-US" dirty="0" smtClean="0"/>
              <a:t>Funders : CNRS/</a:t>
            </a:r>
            <a:r>
              <a:rPr lang="en-US" dirty="0" err="1" smtClean="0"/>
              <a:t>Amue</a:t>
            </a:r>
            <a:endParaRPr lang="en-US" dirty="0"/>
          </a:p>
        </p:txBody>
      </p:sp>
      <p:sp>
        <p:nvSpPr>
          <p:cNvPr id="29" name="ZoneTexte 28"/>
          <p:cNvSpPr txBox="1"/>
          <p:nvPr/>
        </p:nvSpPr>
        <p:spPr>
          <a:xfrm>
            <a:off x="1142157" y="3579082"/>
            <a:ext cx="14295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200" b="1">
                <a:solidFill>
                  <a:srgbClr val="002060"/>
                </a:solidFill>
              </a:defRPr>
            </a:lvl1pPr>
          </a:lstStyle>
          <a:p>
            <a:r>
              <a:rPr lang="en-GB" dirty="0" smtClean="0"/>
              <a:t>Date : 21/01/2015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53706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à coins arrondis 36"/>
          <p:cNvSpPr/>
          <p:nvPr/>
        </p:nvSpPr>
        <p:spPr>
          <a:xfrm>
            <a:off x="200297" y="2107468"/>
            <a:ext cx="3276000" cy="1980000"/>
          </a:xfrm>
          <a:prstGeom prst="roundRect">
            <a:avLst>
              <a:gd name="adj" fmla="val 7644"/>
            </a:avLst>
          </a:prstGeom>
          <a:solidFill>
            <a:schemeClr val="lt1">
              <a:alpha val="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Rectangle à coins arrondis 34"/>
          <p:cNvSpPr/>
          <p:nvPr/>
        </p:nvSpPr>
        <p:spPr>
          <a:xfrm>
            <a:off x="204649" y="4323804"/>
            <a:ext cx="3276000" cy="1980000"/>
          </a:xfrm>
          <a:prstGeom prst="roundRect">
            <a:avLst>
              <a:gd name="adj" fmla="val 7644"/>
            </a:avLst>
          </a:prstGeom>
          <a:solidFill>
            <a:schemeClr val="lt1">
              <a:alpha val="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51501-D238-4D5A-A5BC-09CA0BBEB35F}" type="slidenum">
              <a:rPr lang="en-US" smtClean="0"/>
              <a:t>8</a:t>
            </a:fld>
            <a:endParaRPr lang="en-US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DIALOG </a:t>
            </a:r>
            <a:endParaRPr lang="en-US" dirty="0"/>
          </a:p>
        </p:txBody>
      </p:sp>
      <p:sp>
        <p:nvSpPr>
          <p:cNvPr id="9" name="ZoneTexte 8"/>
          <p:cNvSpPr txBox="1"/>
          <p:nvPr/>
        </p:nvSpPr>
        <p:spPr>
          <a:xfrm>
            <a:off x="1141095" y="2790294"/>
            <a:ext cx="24129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200" b="1">
                <a:solidFill>
                  <a:srgbClr val="002060"/>
                </a:solidFill>
              </a:defRPr>
            </a:lvl1pPr>
          </a:lstStyle>
          <a:p>
            <a:r>
              <a:rPr lang="en-US" dirty="0" smtClean="0"/>
              <a:t>Implement a shared budget allocation process</a:t>
            </a:r>
            <a:endParaRPr lang="en-US" dirty="0"/>
          </a:p>
        </p:txBody>
      </p:sp>
      <p:sp>
        <p:nvSpPr>
          <p:cNvPr id="10" name="ZoneTexte 9"/>
          <p:cNvSpPr txBox="1"/>
          <p:nvPr/>
        </p:nvSpPr>
        <p:spPr>
          <a:xfrm>
            <a:off x="4975312" y="4029723"/>
            <a:ext cx="28091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dk1"/>
                </a:solidFill>
              </a:rPr>
              <a:t>Toolbox </a:t>
            </a:r>
            <a:r>
              <a:rPr lang="en-US" sz="1400" b="1" dirty="0" smtClean="0">
                <a:solidFill>
                  <a:schemeClr val="dk1"/>
                </a:solidFill>
              </a:rPr>
              <a:t>:</a:t>
            </a:r>
          </a:p>
          <a:p>
            <a:pPr marL="180975">
              <a:buFont typeface="Arial" panose="020B0604020202020204" pitchFamily="34" charset="0"/>
              <a:buChar char="•"/>
              <a:tabLst>
                <a:tab pos="271463" algn="l"/>
              </a:tabLst>
            </a:pPr>
            <a:r>
              <a:rPr lang="en-US" sz="1400" i="1" dirty="0" smtClean="0">
                <a:solidFill>
                  <a:schemeClr val="dk1"/>
                </a:solidFill>
              </a:rPr>
              <a:t> Timetable</a:t>
            </a:r>
          </a:p>
          <a:p>
            <a:pPr marL="285750" indent="-104775">
              <a:buFont typeface="Arial" panose="020B0604020202020204" pitchFamily="34" charset="0"/>
              <a:buChar char="•"/>
            </a:pPr>
            <a:r>
              <a:rPr lang="en-US" sz="1400" i="1" dirty="0" smtClean="0">
                <a:solidFill>
                  <a:schemeClr val="dk1"/>
                </a:solidFill>
              </a:rPr>
              <a:t> A shared budget repository</a:t>
            </a:r>
          </a:p>
          <a:p>
            <a:pPr marL="285750" indent="-104775">
              <a:buFont typeface="Arial" panose="020B0604020202020204" pitchFamily="34" charset="0"/>
              <a:buChar char="•"/>
            </a:pPr>
            <a:r>
              <a:rPr lang="en-US" sz="1400" i="1" dirty="0" smtClean="0">
                <a:solidFill>
                  <a:schemeClr val="dk1"/>
                </a:solidFill>
              </a:rPr>
              <a:t> Input tool : Dialog</a:t>
            </a:r>
          </a:p>
          <a:p>
            <a:pPr marL="285750" indent="-104775">
              <a:buFont typeface="Arial" panose="020B0604020202020204" pitchFamily="34" charset="0"/>
              <a:buChar char="•"/>
            </a:pPr>
            <a:r>
              <a:rPr lang="en-US" sz="1400" i="1" dirty="0" smtClean="0">
                <a:solidFill>
                  <a:schemeClr val="dk1"/>
                </a:solidFill>
              </a:rPr>
              <a:t> Arbitration meeting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091" y="2405024"/>
            <a:ext cx="1073564" cy="183600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347306" y="1441351"/>
            <a:ext cx="71776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b="1" dirty="0" smtClean="0"/>
              <a:t>Purpose : </a:t>
            </a:r>
            <a:r>
              <a:rPr lang="en-US" sz="1600" dirty="0"/>
              <a:t>Budget allocation process </a:t>
            </a:r>
            <a:r>
              <a:rPr lang="en-US" sz="1600" dirty="0" smtClean="0"/>
              <a:t>for </a:t>
            </a:r>
            <a:r>
              <a:rPr lang="en-US" sz="1600" dirty="0"/>
              <a:t>research </a:t>
            </a:r>
            <a:r>
              <a:rPr lang="en-US" sz="1600" dirty="0" smtClean="0"/>
              <a:t>units. E</a:t>
            </a:r>
            <a:r>
              <a:rPr lang="en-GB" sz="1600" dirty="0" smtClean="0"/>
              <a:t>nable institutions to carry their fund allocation process in a concerted manner with research centres</a:t>
            </a:r>
            <a:endParaRPr lang="en-GB" sz="1600" dirty="0"/>
          </a:p>
        </p:txBody>
      </p:sp>
      <p:sp>
        <p:nvSpPr>
          <p:cNvPr id="19" name="Rectangle 18"/>
          <p:cNvSpPr/>
          <p:nvPr/>
        </p:nvSpPr>
        <p:spPr>
          <a:xfrm>
            <a:off x="4547877" y="2148412"/>
            <a:ext cx="4222657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spcBef>
                <a:spcPts val="600"/>
              </a:spcBef>
            </a:pPr>
            <a:r>
              <a:rPr lang="en-US" sz="1600" b="1" dirty="0">
                <a:solidFill>
                  <a:schemeClr val="dk1"/>
                </a:solidFill>
              </a:rPr>
              <a:t>Functionalities </a:t>
            </a:r>
            <a:r>
              <a:rPr lang="en-GB" sz="1600" b="1" dirty="0" smtClean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 smtClean="0"/>
              <a:t>Simplification of discussions during the budget process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/>
              <a:t>Coordination of the institutions on which the centre depends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 smtClean="0"/>
              <a:t>Platform to report the situation and projects of the research centre</a:t>
            </a:r>
          </a:p>
        </p:txBody>
      </p:sp>
      <p:sp>
        <p:nvSpPr>
          <p:cNvPr id="21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1634102" y="6491819"/>
            <a:ext cx="6262284" cy="365125"/>
          </a:xfrm>
        </p:spPr>
        <p:txBody>
          <a:bodyPr/>
          <a:lstStyle/>
          <a:p>
            <a:r>
              <a:rPr lang="en-US" dirty="0" err="1" smtClean="0"/>
              <a:t>EuroCRIS</a:t>
            </a:r>
            <a:r>
              <a:rPr lang="en-US" dirty="0" smtClean="0"/>
              <a:t> Members Meeting - May 2015 - © </a:t>
            </a:r>
            <a:r>
              <a:rPr lang="en-US" dirty="0" err="1" smtClean="0"/>
              <a:t>amue</a:t>
            </a:r>
            <a:r>
              <a:rPr lang="en-US" dirty="0" smtClean="0"/>
              <a:t> 2015</a:t>
            </a:r>
            <a:endParaRPr lang="en-GB" dirty="0"/>
          </a:p>
        </p:txBody>
      </p:sp>
      <p:sp>
        <p:nvSpPr>
          <p:cNvPr id="41" name="ZoneTexte 40"/>
          <p:cNvSpPr txBox="1"/>
          <p:nvPr/>
        </p:nvSpPr>
        <p:spPr>
          <a:xfrm rot="21600000">
            <a:off x="318289" y="4817039"/>
            <a:ext cx="35329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sz="1400" i="1" dirty="0" smtClean="0">
                <a:solidFill>
                  <a:schemeClr val="dk1"/>
                </a:solidFill>
              </a:rPr>
              <a:t>Persons</a:t>
            </a:r>
            <a:endParaRPr lang="en-GB" sz="1400" i="1" dirty="0">
              <a:solidFill>
                <a:schemeClr val="dk1"/>
              </a:solidFill>
            </a:endParaRP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sz="1400" i="1" dirty="0">
                <a:solidFill>
                  <a:schemeClr val="dk1"/>
                </a:solidFill>
              </a:rPr>
              <a:t>Structures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sz="1400" i="1" dirty="0" smtClean="0">
                <a:solidFill>
                  <a:schemeClr val="dk1"/>
                </a:solidFill>
              </a:rPr>
              <a:t>Finances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sz="1400" i="1" dirty="0" smtClean="0">
                <a:solidFill>
                  <a:schemeClr val="dk1"/>
                </a:solidFill>
              </a:rPr>
              <a:t>Nomenclatures</a:t>
            </a:r>
            <a:endParaRPr lang="en-GB" sz="1400" i="1" dirty="0">
              <a:solidFill>
                <a:schemeClr val="dk1"/>
              </a:solidFill>
            </a:endParaRPr>
          </a:p>
        </p:txBody>
      </p:sp>
      <p:pic>
        <p:nvPicPr>
          <p:cNvPr id="4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61" y="4982307"/>
            <a:ext cx="858847" cy="644450"/>
          </a:xfrm>
          <a:prstGeom prst="rect">
            <a:avLst/>
          </a:prstGeom>
          <a:ln/>
          <a:extLst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</p:pic>
      <p:sp>
        <p:nvSpPr>
          <p:cNvPr id="43" name="Rectangle 42"/>
          <p:cNvSpPr/>
          <p:nvPr/>
        </p:nvSpPr>
        <p:spPr>
          <a:xfrm>
            <a:off x="1202422" y="4380032"/>
            <a:ext cx="232397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b="1" dirty="0">
                <a:solidFill>
                  <a:schemeClr val="dk1"/>
                </a:solidFill>
              </a:rPr>
              <a:t>Shared Business </a:t>
            </a:r>
            <a:r>
              <a:rPr lang="en-US" sz="1600" b="1" dirty="0"/>
              <a:t>objects :</a:t>
            </a:r>
            <a:endParaRPr lang="fr-FR" sz="1600" dirty="0"/>
          </a:p>
        </p:txBody>
      </p:sp>
      <p:sp>
        <p:nvSpPr>
          <p:cNvPr id="55" name="ZoneTexte 54"/>
          <p:cNvSpPr txBox="1"/>
          <p:nvPr/>
        </p:nvSpPr>
        <p:spPr>
          <a:xfrm>
            <a:off x="1142157" y="3579082"/>
            <a:ext cx="14295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200" b="1">
                <a:solidFill>
                  <a:srgbClr val="002060"/>
                </a:solidFill>
              </a:defRPr>
            </a:lvl1pPr>
          </a:lstStyle>
          <a:p>
            <a:r>
              <a:rPr lang="en-GB" dirty="0" smtClean="0"/>
              <a:t>Date : 21/01/2015</a:t>
            </a:r>
            <a:endParaRPr lang="en-GB" dirty="0"/>
          </a:p>
        </p:txBody>
      </p:sp>
      <p:sp>
        <p:nvSpPr>
          <p:cNvPr id="56" name="ZoneTexte 55"/>
          <p:cNvSpPr txBox="1"/>
          <p:nvPr/>
        </p:nvSpPr>
        <p:spPr>
          <a:xfrm>
            <a:off x="1142986" y="3272144"/>
            <a:ext cx="16471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200" b="1">
                <a:solidFill>
                  <a:srgbClr val="002060"/>
                </a:solidFill>
              </a:defRPr>
            </a:lvl1pPr>
          </a:lstStyle>
          <a:p>
            <a:r>
              <a:rPr lang="en-US" dirty="0" smtClean="0"/>
              <a:t>Funders : CNRS/</a:t>
            </a:r>
            <a:r>
              <a:rPr lang="en-US" dirty="0" err="1" smtClean="0"/>
              <a:t>Amue</a:t>
            </a:r>
            <a:endParaRPr lang="en-US" dirty="0"/>
          </a:p>
        </p:txBody>
      </p:sp>
      <p:sp>
        <p:nvSpPr>
          <p:cNvPr id="29" name="ZoneTexte 28"/>
          <p:cNvSpPr txBox="1"/>
          <p:nvPr/>
        </p:nvSpPr>
        <p:spPr>
          <a:xfrm>
            <a:off x="7303646" y="5626757"/>
            <a:ext cx="15577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rgbClr val="32AC3E"/>
                </a:solidFill>
              </a:rPr>
              <a:t>Partnership project launched</a:t>
            </a:r>
          </a:p>
          <a:p>
            <a:pPr algn="ctr"/>
            <a:r>
              <a:rPr lang="en-US" sz="1200" b="1" dirty="0" smtClean="0">
                <a:solidFill>
                  <a:srgbClr val="32AC3E"/>
                </a:solidFill>
              </a:rPr>
              <a:t>21/01/2015</a:t>
            </a:r>
            <a:endParaRPr lang="en-US" sz="1200" b="1" dirty="0">
              <a:solidFill>
                <a:srgbClr val="32AC3E"/>
              </a:solidFill>
            </a:endParaRPr>
          </a:p>
        </p:txBody>
      </p:sp>
      <p:pic>
        <p:nvPicPr>
          <p:cNvPr id="30" name="Image 2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3542" y="5631222"/>
            <a:ext cx="605065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807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à coins arrondis 41"/>
          <p:cNvSpPr/>
          <p:nvPr/>
        </p:nvSpPr>
        <p:spPr>
          <a:xfrm>
            <a:off x="204649" y="4323804"/>
            <a:ext cx="3276000" cy="1980000"/>
          </a:xfrm>
          <a:prstGeom prst="roundRect">
            <a:avLst>
              <a:gd name="adj" fmla="val 7644"/>
            </a:avLst>
          </a:prstGeom>
          <a:solidFill>
            <a:schemeClr val="lt1">
              <a:alpha val="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Rectangle à coins arrondis 23"/>
          <p:cNvSpPr/>
          <p:nvPr/>
        </p:nvSpPr>
        <p:spPr>
          <a:xfrm>
            <a:off x="200297" y="2107468"/>
            <a:ext cx="3276000" cy="1980000"/>
          </a:xfrm>
          <a:prstGeom prst="roundRect">
            <a:avLst>
              <a:gd name="adj" fmla="val 7644"/>
            </a:avLst>
          </a:prstGeom>
          <a:solidFill>
            <a:schemeClr val="lt1">
              <a:alpha val="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51501-D238-4D5A-A5BC-09CA0BBEB35F}" type="slidenum">
              <a:rPr lang="en-GB" smtClean="0"/>
              <a:t>9</a:t>
            </a:fld>
            <a:endParaRPr lang="en-GB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CAPLAB</a:t>
            </a:r>
            <a:endParaRPr lang="en-GB" dirty="0"/>
          </a:p>
        </p:txBody>
      </p:sp>
      <p:sp>
        <p:nvSpPr>
          <p:cNvPr id="9" name="ZoneTexte 8"/>
          <p:cNvSpPr txBox="1"/>
          <p:nvPr/>
        </p:nvSpPr>
        <p:spPr>
          <a:xfrm>
            <a:off x="1142210" y="2785994"/>
            <a:ext cx="2340000" cy="432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 smtClean="0">
                <a:solidFill>
                  <a:srgbClr val="002060"/>
                </a:solidFill>
              </a:rPr>
              <a:t>Tool used nationwide to describe UMR’s  activities and projects</a:t>
            </a:r>
            <a:endParaRPr lang="en-GB" sz="1200" b="1" dirty="0">
              <a:solidFill>
                <a:srgbClr val="002060"/>
              </a:solidFill>
            </a:endParaRP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888" y="2410510"/>
            <a:ext cx="1111035" cy="180000"/>
          </a:xfrm>
          <a:prstGeom prst="rect">
            <a:avLst/>
          </a:prstGeom>
        </p:spPr>
      </p:pic>
      <p:sp>
        <p:nvSpPr>
          <p:cNvPr id="13" name="ZoneTexte 12"/>
          <p:cNvSpPr txBox="1"/>
          <p:nvPr/>
        </p:nvSpPr>
        <p:spPr>
          <a:xfrm>
            <a:off x="1144851" y="3583887"/>
            <a:ext cx="17888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200" b="1">
                <a:solidFill>
                  <a:srgbClr val="002060"/>
                </a:solidFill>
              </a:defRPr>
            </a:lvl1pPr>
          </a:lstStyle>
          <a:p>
            <a:r>
              <a:rPr lang="en-GB" dirty="0" smtClean="0"/>
              <a:t>Date : </a:t>
            </a:r>
            <a:r>
              <a:rPr lang="en-GB" dirty="0" err="1" smtClean="0"/>
              <a:t>dd</a:t>
            </a:r>
            <a:r>
              <a:rPr lang="en-GB" dirty="0" smtClean="0"/>
              <a:t>/mm/2015 ?</a:t>
            </a:r>
            <a:endParaRPr lang="en-GB" dirty="0"/>
          </a:p>
        </p:txBody>
      </p:sp>
      <p:sp>
        <p:nvSpPr>
          <p:cNvPr id="16" name="Rectangle 15"/>
          <p:cNvSpPr/>
          <p:nvPr/>
        </p:nvSpPr>
        <p:spPr>
          <a:xfrm>
            <a:off x="4467225" y="2146832"/>
            <a:ext cx="3434715" cy="2277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9750" lvl="1"/>
            <a:r>
              <a:rPr lang="en-US" sz="1600" b="1" dirty="0">
                <a:solidFill>
                  <a:schemeClr val="dk1"/>
                </a:solidFill>
              </a:rPr>
              <a:t>Functionalities </a:t>
            </a:r>
            <a:r>
              <a:rPr lang="en-GB" sz="1600" b="1" dirty="0">
                <a:solidFill>
                  <a:schemeClr val="dk1"/>
                </a:solidFill>
              </a:rPr>
              <a:t>:</a:t>
            </a:r>
          </a:p>
          <a:p>
            <a:pPr marL="825500" indent="-285750">
              <a:buFont typeface="Arial" panose="020B0604020202020204" pitchFamily="34" charset="0"/>
              <a:buChar char="•"/>
            </a:pPr>
            <a:r>
              <a:rPr lang="en-GB" sz="1400" dirty="0"/>
              <a:t>Describe </a:t>
            </a:r>
            <a:r>
              <a:rPr lang="en-GB" sz="1400" dirty="0" smtClean="0"/>
              <a:t>projects and track activity</a:t>
            </a:r>
            <a:endParaRPr lang="en-GB" sz="1400" dirty="0"/>
          </a:p>
          <a:p>
            <a:pPr marL="825500" lvl="0" indent="-285750">
              <a:buFont typeface="Arial" panose="020B0604020202020204" pitchFamily="34" charset="0"/>
              <a:buChar char="•"/>
            </a:pPr>
            <a:r>
              <a:rPr lang="en-GB" sz="1400" dirty="0"/>
              <a:t>Track scientific production</a:t>
            </a:r>
          </a:p>
          <a:p>
            <a:pPr marL="825500" indent="-285750">
              <a:buFont typeface="Arial" panose="020B0604020202020204" pitchFamily="34" charset="0"/>
              <a:buChar char="•"/>
            </a:pPr>
            <a:r>
              <a:rPr lang="en-GB" sz="1400" dirty="0"/>
              <a:t>Disseminate</a:t>
            </a:r>
          </a:p>
          <a:p>
            <a:pPr marL="825500" indent="-285750">
              <a:buFont typeface="Arial" panose="020B0604020202020204" pitchFamily="34" charset="0"/>
              <a:buChar char="•"/>
            </a:pPr>
            <a:r>
              <a:rPr lang="en-GB" sz="1400" dirty="0" smtClean="0"/>
              <a:t>Support assessment</a:t>
            </a:r>
          </a:p>
          <a:p>
            <a:pPr marL="825500" lvl="0" indent="-285750">
              <a:buFont typeface="Arial" panose="020B0604020202020204" pitchFamily="34" charset="0"/>
              <a:buChar char="•"/>
            </a:pPr>
            <a:r>
              <a:rPr lang="en-US" sz="1400" dirty="0"/>
              <a:t>Facilitate response to calls for proposals</a:t>
            </a:r>
          </a:p>
          <a:p>
            <a:pPr marL="825500" indent="-285750">
              <a:buFont typeface="Arial" panose="020B0604020202020204" pitchFamily="34" charset="0"/>
              <a:buChar char="•"/>
            </a:pPr>
            <a:r>
              <a:rPr lang="en-GB" sz="1400" dirty="0" smtClean="0"/>
              <a:t>Operational </a:t>
            </a:r>
            <a:r>
              <a:rPr lang="en-GB" sz="1400" dirty="0"/>
              <a:t>monitoring and feedback </a:t>
            </a:r>
          </a:p>
        </p:txBody>
      </p:sp>
      <p:sp>
        <p:nvSpPr>
          <p:cNvPr id="17" name="ZoneTexte 16"/>
          <p:cNvSpPr txBox="1"/>
          <p:nvPr/>
        </p:nvSpPr>
        <p:spPr>
          <a:xfrm rot="21600000">
            <a:off x="308083" y="4633461"/>
            <a:ext cx="353295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sz="1400" i="1" dirty="0" smtClean="0">
                <a:solidFill>
                  <a:schemeClr val="dk1"/>
                </a:solidFill>
              </a:rPr>
              <a:t>Persons</a:t>
            </a:r>
            <a:endParaRPr lang="en-GB" sz="1400" i="1" dirty="0">
              <a:solidFill>
                <a:schemeClr val="dk1"/>
              </a:solidFill>
            </a:endParaRP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sz="1400" i="1" dirty="0">
                <a:solidFill>
                  <a:schemeClr val="dk1"/>
                </a:solidFill>
              </a:rPr>
              <a:t>Structures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sz="1400" i="1" dirty="0">
                <a:solidFill>
                  <a:schemeClr val="dk1"/>
                </a:solidFill>
              </a:rPr>
              <a:t>Publications, </a:t>
            </a:r>
            <a:r>
              <a:rPr lang="en-GB" sz="1400" i="1" dirty="0" smtClean="0">
                <a:solidFill>
                  <a:schemeClr val="dk1"/>
                </a:solidFill>
              </a:rPr>
              <a:t>patents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sz="1400" i="1" dirty="0">
                <a:solidFill>
                  <a:schemeClr val="dk1"/>
                </a:solidFill>
              </a:rPr>
              <a:t>Nomenclatures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sz="1400" i="1" dirty="0" smtClean="0">
                <a:solidFill>
                  <a:schemeClr val="dk1"/>
                </a:solidFill>
              </a:rPr>
              <a:t>Contracts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sz="1400" i="1" dirty="0" smtClean="0">
                <a:solidFill>
                  <a:schemeClr val="dk1"/>
                </a:solidFill>
              </a:rPr>
              <a:t>Activities, projects, </a:t>
            </a:r>
          </a:p>
          <a:p>
            <a:pPr lvl="2"/>
            <a:r>
              <a:rPr lang="en-GB" sz="1400" i="1" dirty="0" smtClean="0">
                <a:solidFill>
                  <a:schemeClr val="dk1"/>
                </a:solidFill>
              </a:rPr>
              <a:t>programs</a:t>
            </a:r>
            <a:endParaRPr lang="en-GB" sz="1400" i="1" dirty="0">
              <a:solidFill>
                <a:schemeClr val="dk1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347306" y="1441351"/>
            <a:ext cx="71776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b="1" dirty="0" smtClean="0"/>
              <a:t>Purpose : </a:t>
            </a:r>
            <a:r>
              <a:rPr lang="en-US" sz="1600" dirty="0"/>
              <a:t>National tool to describe research units activities and projects</a:t>
            </a:r>
          </a:p>
          <a:p>
            <a:endParaRPr lang="en-GB" sz="1600" b="1" dirty="0" smtClean="0"/>
          </a:p>
        </p:txBody>
      </p:sp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61" y="4982307"/>
            <a:ext cx="858847" cy="644450"/>
          </a:xfrm>
          <a:prstGeom prst="rect">
            <a:avLst/>
          </a:prstGeom>
          <a:ln/>
          <a:extLst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</p:pic>
      <p:sp>
        <p:nvSpPr>
          <p:cNvPr id="36" name="Rectangle 35"/>
          <p:cNvSpPr/>
          <p:nvPr/>
        </p:nvSpPr>
        <p:spPr>
          <a:xfrm>
            <a:off x="1202422" y="4380032"/>
            <a:ext cx="232397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b="1" dirty="0">
                <a:solidFill>
                  <a:schemeClr val="dk1"/>
                </a:solidFill>
              </a:rPr>
              <a:t>Shared Business </a:t>
            </a:r>
            <a:r>
              <a:rPr lang="en-US" sz="1600" b="1" dirty="0"/>
              <a:t>objects :</a:t>
            </a:r>
            <a:endParaRPr lang="fr-FR" sz="1600" dirty="0"/>
          </a:p>
        </p:txBody>
      </p:sp>
      <p:sp>
        <p:nvSpPr>
          <p:cNvPr id="20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1634102" y="6491819"/>
            <a:ext cx="6262284" cy="365125"/>
          </a:xfrm>
        </p:spPr>
        <p:txBody>
          <a:bodyPr/>
          <a:lstStyle/>
          <a:p>
            <a:r>
              <a:rPr lang="en-US" dirty="0" err="1" smtClean="0"/>
              <a:t>EuroCRIS</a:t>
            </a:r>
            <a:r>
              <a:rPr lang="en-US" dirty="0" smtClean="0"/>
              <a:t> Members Meeting - May 2015 - © </a:t>
            </a:r>
            <a:r>
              <a:rPr lang="en-US" dirty="0" err="1" smtClean="0"/>
              <a:t>amue</a:t>
            </a:r>
            <a:r>
              <a:rPr lang="en-US" dirty="0" smtClean="0"/>
              <a:t> 2015</a:t>
            </a:r>
            <a:endParaRPr lang="en-GB" dirty="0"/>
          </a:p>
        </p:txBody>
      </p:sp>
      <p:sp>
        <p:nvSpPr>
          <p:cNvPr id="28" name="ZoneTexte 27"/>
          <p:cNvSpPr txBox="1"/>
          <p:nvPr/>
        </p:nvSpPr>
        <p:spPr>
          <a:xfrm>
            <a:off x="1142986" y="3272144"/>
            <a:ext cx="16471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200" b="1">
                <a:solidFill>
                  <a:srgbClr val="002060"/>
                </a:solidFill>
              </a:defRPr>
            </a:lvl1pPr>
          </a:lstStyle>
          <a:p>
            <a:r>
              <a:rPr lang="en-US" dirty="0" smtClean="0"/>
              <a:t>Funders : CNRS/</a:t>
            </a:r>
            <a:r>
              <a:rPr lang="en-US" dirty="0" err="1" smtClean="0"/>
              <a:t>Amue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9363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55"/>
          <p:cNvSpPr/>
          <p:nvPr/>
        </p:nvSpPr>
        <p:spPr>
          <a:xfrm>
            <a:off x="4467225" y="2146832"/>
            <a:ext cx="3933825" cy="209288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539750" lvl="1"/>
            <a:r>
              <a:rPr lang="en-US" sz="1600" b="1" dirty="0">
                <a:solidFill>
                  <a:schemeClr val="dk1"/>
                </a:solidFill>
              </a:rPr>
              <a:t>Functionalities </a:t>
            </a:r>
            <a:r>
              <a:rPr lang="en-GB" sz="1600" b="1" dirty="0"/>
              <a:t>:</a:t>
            </a:r>
          </a:p>
          <a:p>
            <a:r>
              <a:rPr lang="en-GB" sz="1600" dirty="0" smtClean="0">
                <a:solidFill>
                  <a:schemeClr val="dk1"/>
                </a:solidFill>
              </a:rPr>
              <a:t>	Master </a:t>
            </a:r>
            <a:r>
              <a:rPr lang="en-GB" sz="1600" dirty="0">
                <a:solidFill>
                  <a:schemeClr val="dk1"/>
                </a:solidFill>
              </a:rPr>
              <a:t>Data Management of :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dk1"/>
                </a:solidFill>
              </a:rPr>
              <a:t>Persons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dk1"/>
                </a:solidFill>
              </a:rPr>
              <a:t>Structures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dk1"/>
                </a:solidFill>
              </a:rPr>
              <a:t>Activities, projects </a:t>
            </a:r>
            <a:r>
              <a:rPr lang="en-GB" sz="1400" dirty="0" smtClean="0">
                <a:solidFill>
                  <a:schemeClr val="dk1"/>
                </a:solidFill>
              </a:rPr>
              <a:t/>
            </a:r>
            <a:br>
              <a:rPr lang="en-GB" sz="1400" dirty="0" smtClean="0">
                <a:solidFill>
                  <a:schemeClr val="dk1"/>
                </a:solidFill>
              </a:rPr>
            </a:br>
            <a:r>
              <a:rPr lang="en-GB" sz="1400" dirty="0" smtClean="0">
                <a:solidFill>
                  <a:schemeClr val="dk1"/>
                </a:solidFill>
              </a:rPr>
              <a:t>and </a:t>
            </a:r>
            <a:r>
              <a:rPr lang="en-GB" sz="1400" dirty="0">
                <a:solidFill>
                  <a:schemeClr val="dk1"/>
                </a:solidFill>
              </a:rPr>
              <a:t>programs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dk1"/>
                </a:solidFill>
              </a:rPr>
              <a:t>Nomenclatures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dk1"/>
                </a:solidFill>
              </a:rPr>
              <a:t>Partners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dk1"/>
                </a:solidFill>
              </a:rPr>
              <a:t>…</a:t>
            </a:r>
          </a:p>
        </p:txBody>
      </p:sp>
      <p:sp>
        <p:nvSpPr>
          <p:cNvPr id="39" name="Rectangle à coins arrondis 38"/>
          <p:cNvSpPr/>
          <p:nvPr/>
        </p:nvSpPr>
        <p:spPr>
          <a:xfrm>
            <a:off x="200297" y="2107468"/>
            <a:ext cx="3276000" cy="1980000"/>
          </a:xfrm>
          <a:prstGeom prst="roundRect">
            <a:avLst>
              <a:gd name="adj" fmla="val 7644"/>
            </a:avLst>
          </a:prstGeom>
          <a:solidFill>
            <a:schemeClr val="lt1">
              <a:alpha val="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Rectangle 31"/>
          <p:cNvSpPr/>
          <p:nvPr/>
        </p:nvSpPr>
        <p:spPr>
          <a:xfrm>
            <a:off x="347306" y="1246810"/>
            <a:ext cx="71776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b="1" dirty="0" smtClean="0"/>
              <a:t>Purpose : </a:t>
            </a:r>
            <a:r>
              <a:rPr lang="en-GB" sz="1600" dirty="0"/>
              <a:t>provide </a:t>
            </a:r>
            <a:r>
              <a:rPr lang="en-GB" sz="1600" dirty="0" smtClean="0"/>
              <a:t>shared management </a:t>
            </a:r>
            <a:r>
              <a:rPr lang="en-GB" sz="1600" dirty="0" err="1" smtClean="0"/>
              <a:t>masterdata</a:t>
            </a:r>
            <a:r>
              <a:rPr lang="en-GB" sz="1600" dirty="0" smtClean="0"/>
              <a:t> to</a:t>
            </a:r>
            <a:r>
              <a:rPr lang="en-GB" sz="1600" b="1" dirty="0" smtClean="0"/>
              <a:t> </a:t>
            </a:r>
            <a:r>
              <a:rPr lang="en-GB" sz="1600" dirty="0" smtClean="0"/>
              <a:t>Information </a:t>
            </a:r>
            <a:r>
              <a:rPr lang="en-GB" sz="1600" dirty="0" err="1" smtClean="0"/>
              <a:t>System</a:t>
            </a:r>
            <a:r>
              <a:rPr lang="en-GB" sz="3200" b="1" dirty="0" err="1" smtClean="0"/>
              <a:t>S</a:t>
            </a:r>
            <a:endParaRPr lang="en-GB" sz="3200" b="1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51501-D238-4D5A-A5BC-09CA0BBEB35F}" type="slidenum">
              <a:rPr lang="en-GB" smtClean="0"/>
              <a:t>10</a:t>
            </a:fld>
            <a:endParaRPr lang="en-GB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REFP</a:t>
            </a:r>
            <a:endParaRPr lang="en-GB" dirty="0"/>
          </a:p>
        </p:txBody>
      </p:sp>
      <p:sp>
        <p:nvSpPr>
          <p:cNvPr id="11" name="ZoneTexte 10"/>
          <p:cNvSpPr txBox="1"/>
          <p:nvPr/>
        </p:nvSpPr>
        <p:spPr>
          <a:xfrm>
            <a:off x="4470600" y="2638042"/>
            <a:ext cx="3854250" cy="160043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chemeClr val="dk1"/>
                </a:solidFill>
              </a:rPr>
              <a:t>Persons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chemeClr val="dk1"/>
                </a:solidFill>
              </a:rPr>
              <a:t>Structures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chemeClr val="dk1"/>
                </a:solidFill>
              </a:rPr>
              <a:t>Activities, projects </a:t>
            </a:r>
            <a:br>
              <a:rPr lang="en-GB" sz="1400" dirty="0" smtClean="0">
                <a:solidFill>
                  <a:schemeClr val="dk1"/>
                </a:solidFill>
              </a:rPr>
            </a:br>
            <a:r>
              <a:rPr lang="en-GB" sz="1400" dirty="0" smtClean="0">
                <a:solidFill>
                  <a:schemeClr val="dk1"/>
                </a:solidFill>
              </a:rPr>
              <a:t>and programs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chemeClr val="dk1"/>
                </a:solidFill>
              </a:rPr>
              <a:t>Nomenclatures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chemeClr val="dk1"/>
                </a:solidFill>
              </a:rPr>
              <a:t>Partners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chemeClr val="dk1"/>
                </a:solidFill>
              </a:rPr>
              <a:t>…</a:t>
            </a:r>
            <a:endParaRPr lang="en-GB" sz="1400" dirty="0">
              <a:solidFill>
                <a:schemeClr val="dk1"/>
              </a:solidFill>
            </a:endParaRPr>
          </a:p>
        </p:txBody>
      </p:sp>
      <p:sp>
        <p:nvSpPr>
          <p:cNvPr id="19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1634102" y="6491819"/>
            <a:ext cx="6262284" cy="365125"/>
          </a:xfrm>
        </p:spPr>
        <p:txBody>
          <a:bodyPr/>
          <a:lstStyle/>
          <a:p>
            <a:r>
              <a:rPr lang="en-US" dirty="0" err="1" smtClean="0"/>
              <a:t>EuroCRIS</a:t>
            </a:r>
            <a:r>
              <a:rPr lang="en-US" dirty="0" smtClean="0"/>
              <a:t> Members Meeting - May 2015 - © </a:t>
            </a:r>
            <a:r>
              <a:rPr lang="en-US" dirty="0" err="1" smtClean="0"/>
              <a:t>amue</a:t>
            </a:r>
            <a:r>
              <a:rPr lang="en-US" dirty="0" smtClean="0"/>
              <a:t> 2015</a:t>
            </a:r>
            <a:endParaRPr lang="en-GB" dirty="0"/>
          </a:p>
        </p:txBody>
      </p:sp>
      <p:sp>
        <p:nvSpPr>
          <p:cNvPr id="37" name="Rectangle à coins arrondis 36"/>
          <p:cNvSpPr/>
          <p:nvPr/>
        </p:nvSpPr>
        <p:spPr>
          <a:xfrm>
            <a:off x="204649" y="4323804"/>
            <a:ext cx="3276000" cy="1980000"/>
          </a:xfrm>
          <a:prstGeom prst="roundRect">
            <a:avLst>
              <a:gd name="adj" fmla="val 7644"/>
            </a:avLst>
          </a:prstGeom>
          <a:solidFill>
            <a:schemeClr val="lt1">
              <a:alpha val="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61" y="4982307"/>
            <a:ext cx="858847" cy="644450"/>
          </a:xfrm>
          <a:prstGeom prst="rect">
            <a:avLst/>
          </a:prstGeom>
          <a:ln/>
          <a:extLst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</p:pic>
      <p:sp>
        <p:nvSpPr>
          <p:cNvPr id="45" name="Rectangle 44"/>
          <p:cNvSpPr/>
          <p:nvPr/>
        </p:nvSpPr>
        <p:spPr>
          <a:xfrm>
            <a:off x="1202422" y="4380032"/>
            <a:ext cx="232397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b="1" dirty="0">
                <a:solidFill>
                  <a:schemeClr val="dk1"/>
                </a:solidFill>
              </a:rPr>
              <a:t>Shared Business </a:t>
            </a:r>
            <a:r>
              <a:rPr lang="en-US" sz="1600" b="1" dirty="0"/>
              <a:t>objects :</a:t>
            </a:r>
            <a:endParaRPr lang="fr-FR" sz="1600" dirty="0"/>
          </a:p>
        </p:txBody>
      </p:sp>
      <p:sp>
        <p:nvSpPr>
          <p:cNvPr id="12" name="Rectangle 11"/>
          <p:cNvSpPr/>
          <p:nvPr/>
        </p:nvSpPr>
        <p:spPr>
          <a:xfrm>
            <a:off x="486306" y="2286935"/>
            <a:ext cx="76174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100" b="1" dirty="0"/>
              <a:t>REFP</a:t>
            </a:r>
            <a:endParaRPr lang="fr-FR" sz="2100" b="1" dirty="0"/>
          </a:p>
        </p:txBody>
      </p:sp>
      <p:pic>
        <p:nvPicPr>
          <p:cNvPr id="52" name="Image 5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r="82580" b="-5454"/>
          <a:stretch/>
        </p:blipFill>
        <p:spPr>
          <a:xfrm>
            <a:off x="358888" y="2410511"/>
            <a:ext cx="193562" cy="189814"/>
          </a:xfrm>
          <a:prstGeom prst="rect">
            <a:avLst/>
          </a:prstGeom>
        </p:spPr>
      </p:pic>
      <p:sp>
        <p:nvSpPr>
          <p:cNvPr id="53" name="ZoneTexte 52"/>
          <p:cNvSpPr txBox="1"/>
          <p:nvPr/>
        </p:nvSpPr>
        <p:spPr>
          <a:xfrm>
            <a:off x="1142210" y="2778374"/>
            <a:ext cx="234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rgbClr val="002060"/>
                </a:solidFill>
              </a:rPr>
              <a:t>Provide </a:t>
            </a:r>
            <a:r>
              <a:rPr lang="en-US" sz="1200" b="1" dirty="0">
                <a:solidFill>
                  <a:srgbClr val="002060"/>
                </a:solidFill>
              </a:rPr>
              <a:t>shared management </a:t>
            </a:r>
            <a:r>
              <a:rPr lang="en-US" sz="1200" b="1" dirty="0" smtClean="0">
                <a:solidFill>
                  <a:srgbClr val="002060"/>
                </a:solidFill>
              </a:rPr>
              <a:t>master data </a:t>
            </a:r>
            <a:r>
              <a:rPr lang="en-US" sz="1200" b="1" dirty="0">
                <a:solidFill>
                  <a:srgbClr val="002060"/>
                </a:solidFill>
              </a:rPr>
              <a:t>to </a:t>
            </a:r>
            <a:r>
              <a:rPr lang="en-US" sz="1200" b="1" dirty="0" smtClean="0">
                <a:solidFill>
                  <a:srgbClr val="002060"/>
                </a:solidFill>
              </a:rPr>
              <a:t>ISs</a:t>
            </a:r>
            <a:endParaRPr lang="en-GB" sz="1200" b="1" dirty="0">
              <a:solidFill>
                <a:srgbClr val="002060"/>
              </a:solidFill>
            </a:endParaRPr>
          </a:p>
        </p:txBody>
      </p:sp>
      <p:sp>
        <p:nvSpPr>
          <p:cNvPr id="54" name="ZoneTexte 53"/>
          <p:cNvSpPr txBox="1"/>
          <p:nvPr/>
        </p:nvSpPr>
        <p:spPr>
          <a:xfrm>
            <a:off x="1144851" y="3583887"/>
            <a:ext cx="17888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200" b="1">
                <a:solidFill>
                  <a:srgbClr val="002060"/>
                </a:solidFill>
              </a:defRPr>
            </a:lvl1pPr>
          </a:lstStyle>
          <a:p>
            <a:r>
              <a:rPr lang="en-GB" dirty="0" smtClean="0"/>
              <a:t>Date : </a:t>
            </a:r>
            <a:r>
              <a:rPr lang="en-GB" dirty="0" err="1" smtClean="0"/>
              <a:t>dd</a:t>
            </a:r>
            <a:r>
              <a:rPr lang="en-GB" dirty="0" smtClean="0"/>
              <a:t>/mm/</a:t>
            </a:r>
            <a:r>
              <a:rPr lang="en-GB" dirty="0" err="1" smtClean="0"/>
              <a:t>yyyy</a:t>
            </a:r>
            <a:r>
              <a:rPr lang="en-GB" dirty="0" smtClean="0"/>
              <a:t> ?</a:t>
            </a:r>
            <a:endParaRPr lang="en-GB" dirty="0"/>
          </a:p>
        </p:txBody>
      </p:sp>
      <p:sp>
        <p:nvSpPr>
          <p:cNvPr id="55" name="ZoneTexte 54"/>
          <p:cNvSpPr txBox="1"/>
          <p:nvPr/>
        </p:nvSpPr>
        <p:spPr>
          <a:xfrm>
            <a:off x="1142986" y="3272144"/>
            <a:ext cx="16471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200" b="1">
                <a:solidFill>
                  <a:srgbClr val="002060"/>
                </a:solidFill>
              </a:defRPr>
            </a:lvl1pPr>
          </a:lstStyle>
          <a:p>
            <a:r>
              <a:rPr lang="en-US" dirty="0" smtClean="0"/>
              <a:t>Funders 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3389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1.11111E-6 L -0.46771 0.28889 L -0.46771 0.28912 " pathEditMode="relative" rAng="0" ptsTypes="AAA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385" y="144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à coins arrondis 29"/>
          <p:cNvSpPr/>
          <p:nvPr/>
        </p:nvSpPr>
        <p:spPr>
          <a:xfrm>
            <a:off x="200297" y="2107468"/>
            <a:ext cx="3276000" cy="1980000"/>
          </a:xfrm>
          <a:prstGeom prst="roundRect">
            <a:avLst>
              <a:gd name="adj" fmla="val 7644"/>
            </a:avLst>
          </a:prstGeom>
          <a:solidFill>
            <a:schemeClr val="lt1">
              <a:alpha val="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51501-D238-4D5A-A5BC-09CA0BBEB35F}" type="slidenum">
              <a:rPr lang="en-GB" smtClean="0"/>
              <a:t>11</a:t>
            </a:fld>
            <a:endParaRPr lang="en-GB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Time sheet management </a:t>
            </a:r>
            <a:r>
              <a:rPr lang="en-GB" dirty="0" smtClean="0"/>
              <a:t>tools</a:t>
            </a:r>
            <a:endParaRPr lang="en-GB" dirty="0"/>
          </a:p>
        </p:txBody>
      </p:sp>
      <p:sp>
        <p:nvSpPr>
          <p:cNvPr id="9" name="ZoneTexte 8"/>
          <p:cNvSpPr txBox="1"/>
          <p:nvPr/>
        </p:nvSpPr>
        <p:spPr>
          <a:xfrm>
            <a:off x="1154307" y="2963916"/>
            <a:ext cx="22651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solidFill>
                  <a:srgbClr val="002060"/>
                </a:solidFill>
              </a:rPr>
              <a:t>Time-sheet </a:t>
            </a:r>
            <a:r>
              <a:rPr lang="en-GB" sz="1200" b="1" dirty="0" smtClean="0">
                <a:solidFill>
                  <a:srgbClr val="002060"/>
                </a:solidFill>
              </a:rPr>
              <a:t>management tool</a:t>
            </a:r>
            <a:endParaRPr lang="en-GB" sz="1200" b="1" dirty="0">
              <a:solidFill>
                <a:srgbClr val="002060"/>
              </a:solidFill>
            </a:endParaRP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>
          <a:xfrm>
            <a:off x="290958" y="1945141"/>
            <a:ext cx="4463887" cy="14445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71463" indent="-27146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ABE9"/>
              </a:buClr>
              <a:buFont typeface="Calibri" panose="020F0502020204030204" pitchFamily="34" charset="0"/>
              <a:buChar char="+"/>
              <a:tabLst>
                <a:tab pos="271463" algn="l"/>
              </a:tabLst>
              <a:defRPr sz="2400" kern="1200">
                <a:solidFill>
                  <a:srgbClr val="715E61"/>
                </a:solidFill>
                <a:latin typeface="+mn-lt"/>
                <a:ea typeface="+mn-ea"/>
                <a:cs typeface="+mn-cs"/>
              </a:defRPr>
            </a:lvl1pPr>
            <a:lvl2pPr marL="627063" indent="-269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BE9"/>
              </a:buClr>
              <a:buFont typeface="Arial" panose="020B0604020202020204" pitchFamily="34" charset="0"/>
              <a:buChar char="•"/>
              <a:tabLst>
                <a:tab pos="627063" algn="l"/>
              </a:tabLst>
              <a:defRPr sz="2200" kern="1200">
                <a:solidFill>
                  <a:srgbClr val="715E6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BE9"/>
              </a:buClr>
              <a:buSzPct val="60000"/>
              <a:buFont typeface="Courier New" panose="02070309020205020404" pitchFamily="49" charset="0"/>
              <a:buChar char="o"/>
              <a:tabLst>
                <a:tab pos="1162050" algn="l"/>
              </a:tabLst>
              <a:defRPr sz="2000" kern="1200">
                <a:solidFill>
                  <a:srgbClr val="715E61"/>
                </a:solidFill>
                <a:latin typeface="+mn-lt"/>
                <a:ea typeface="+mn-ea"/>
                <a:cs typeface="+mn-cs"/>
              </a:defRPr>
            </a:lvl3pPr>
            <a:lvl4pPr marL="1433513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BE9"/>
              </a:buClr>
              <a:buFont typeface="Calibri" panose="020F0502020204030204" pitchFamily="34" charset="0"/>
              <a:buChar char="-"/>
              <a:tabLst>
                <a:tab pos="1347788" algn="l"/>
              </a:tabLst>
              <a:defRPr sz="1800" kern="1200">
                <a:solidFill>
                  <a:srgbClr val="715E61"/>
                </a:solidFill>
                <a:latin typeface="+mn-lt"/>
                <a:ea typeface="+mn-ea"/>
                <a:cs typeface="+mn-cs"/>
              </a:defRPr>
            </a:lvl4pPr>
            <a:lvl5pPr marL="1976438" indent="-147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BE9"/>
              </a:buClr>
              <a:buFont typeface="Wingdings" panose="05000000000000000000" pitchFamily="2" charset="2"/>
              <a:buChar char="§"/>
              <a:tabLst>
                <a:tab pos="1976438" algn="l"/>
              </a:tabLst>
              <a:defRPr sz="1800" kern="1200">
                <a:solidFill>
                  <a:srgbClr val="715E6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n-GB" altLang="fr-FR" sz="1400" dirty="0" smtClean="0"/>
          </a:p>
        </p:txBody>
      </p:sp>
      <p:sp>
        <p:nvSpPr>
          <p:cNvPr id="16" name="ZoneTexte 15"/>
          <p:cNvSpPr txBox="1"/>
          <p:nvPr/>
        </p:nvSpPr>
        <p:spPr>
          <a:xfrm rot="20400000">
            <a:off x="5571718" y="4993615"/>
            <a:ext cx="2528014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solidFill>
                  <a:srgbClr val="000000"/>
                </a:solidFill>
              </a:rPr>
              <a:t>Merge applications used by Universities (SINCHRO) </a:t>
            </a:r>
            <a:br>
              <a:rPr lang="en-GB" sz="1600" dirty="0" smtClean="0">
                <a:solidFill>
                  <a:srgbClr val="000000"/>
                </a:solidFill>
              </a:rPr>
            </a:br>
            <a:r>
              <a:rPr lang="en-GB" sz="1600" dirty="0" smtClean="0">
                <a:solidFill>
                  <a:srgbClr val="000000"/>
                </a:solidFill>
              </a:rPr>
              <a:t>and CNRS (TEMPO</a:t>
            </a:r>
            <a:r>
              <a:rPr lang="en-GB" sz="1600" dirty="0">
                <a:solidFill>
                  <a:srgbClr val="000000"/>
                </a:solidFill>
              </a:rPr>
              <a:t>)</a:t>
            </a:r>
          </a:p>
        </p:txBody>
      </p:sp>
      <p:sp>
        <p:nvSpPr>
          <p:cNvPr id="17" name="Rectangle 3"/>
          <p:cNvSpPr txBox="1">
            <a:spLocks noChangeArrowheads="1"/>
          </p:cNvSpPr>
          <p:nvPr/>
        </p:nvSpPr>
        <p:spPr>
          <a:xfrm>
            <a:off x="4732655" y="2175258"/>
            <a:ext cx="3912785" cy="30273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71463" indent="-27146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ABE9"/>
              </a:buClr>
              <a:buFont typeface="Calibri" panose="020F0502020204030204" pitchFamily="34" charset="0"/>
              <a:buChar char="+"/>
              <a:tabLst>
                <a:tab pos="271463" algn="l"/>
              </a:tabLst>
              <a:defRPr sz="2400" kern="1200">
                <a:solidFill>
                  <a:srgbClr val="715E61"/>
                </a:solidFill>
                <a:latin typeface="+mn-lt"/>
                <a:ea typeface="+mn-ea"/>
                <a:cs typeface="+mn-cs"/>
              </a:defRPr>
            </a:lvl1pPr>
            <a:lvl2pPr marL="627063" indent="-269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BE9"/>
              </a:buClr>
              <a:buFont typeface="Arial" panose="020B0604020202020204" pitchFamily="34" charset="0"/>
              <a:buChar char="•"/>
              <a:tabLst>
                <a:tab pos="627063" algn="l"/>
              </a:tabLst>
              <a:defRPr sz="2200" kern="1200">
                <a:solidFill>
                  <a:srgbClr val="715E6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BE9"/>
              </a:buClr>
              <a:buSzPct val="60000"/>
              <a:buFont typeface="Courier New" panose="02070309020205020404" pitchFamily="49" charset="0"/>
              <a:buChar char="o"/>
              <a:tabLst>
                <a:tab pos="1162050" algn="l"/>
              </a:tabLst>
              <a:defRPr sz="2000" kern="1200">
                <a:solidFill>
                  <a:srgbClr val="715E61"/>
                </a:solidFill>
                <a:latin typeface="+mn-lt"/>
                <a:ea typeface="+mn-ea"/>
                <a:cs typeface="+mn-cs"/>
              </a:defRPr>
            </a:lvl3pPr>
            <a:lvl4pPr marL="1433513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BE9"/>
              </a:buClr>
              <a:buFont typeface="Calibri" panose="020F0502020204030204" pitchFamily="34" charset="0"/>
              <a:buChar char="-"/>
              <a:tabLst>
                <a:tab pos="1347788" algn="l"/>
              </a:tabLst>
              <a:defRPr sz="1800" kern="1200">
                <a:solidFill>
                  <a:srgbClr val="715E61"/>
                </a:solidFill>
                <a:latin typeface="+mn-lt"/>
                <a:ea typeface="+mn-ea"/>
                <a:cs typeface="+mn-cs"/>
              </a:defRPr>
            </a:lvl4pPr>
            <a:lvl5pPr marL="1976438" indent="-147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BE9"/>
              </a:buClr>
              <a:buFont typeface="Wingdings" panose="05000000000000000000" pitchFamily="2" charset="2"/>
              <a:buChar char="§"/>
              <a:tabLst>
                <a:tab pos="1976438" algn="l"/>
              </a:tabLst>
              <a:defRPr sz="1800" kern="1200">
                <a:solidFill>
                  <a:srgbClr val="715E6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600" b="1" dirty="0" smtClean="0">
                <a:solidFill>
                  <a:schemeClr val="dk1"/>
                </a:solidFill>
              </a:rPr>
              <a:t>	Functionalities</a:t>
            </a:r>
            <a:endParaRPr lang="en-GB" altLang="fr-FR" sz="1600" b="1" dirty="0" smtClean="0"/>
          </a:p>
          <a:p>
            <a:pPr marL="825500" lvl="1" indent="-285750">
              <a:buClrTx/>
            </a:pPr>
            <a:r>
              <a:rPr lang="en-GB" altLang="fr-FR" sz="1400" dirty="0">
                <a:solidFill>
                  <a:schemeClr val="tx1"/>
                </a:solidFill>
              </a:rPr>
              <a:t>Compliance with European and French Funding bodies </a:t>
            </a:r>
            <a:br>
              <a:rPr lang="en-GB" altLang="fr-FR" sz="1400" dirty="0">
                <a:solidFill>
                  <a:schemeClr val="tx1"/>
                </a:solidFill>
              </a:rPr>
            </a:br>
            <a:r>
              <a:rPr lang="en-GB" altLang="fr-FR" sz="1400" dirty="0">
                <a:solidFill>
                  <a:schemeClr val="tx1"/>
                </a:solidFill>
              </a:rPr>
              <a:t>(Ex. European Commission’s FP7 &amp; H2020, structural funds, French unique inter-ministerial Funds,… </a:t>
            </a:r>
          </a:p>
          <a:p>
            <a:pPr marL="825500" lvl="1" indent="-285750">
              <a:buClrTx/>
            </a:pPr>
            <a:r>
              <a:rPr lang="en-GB" altLang="fr-FR" sz="1400" dirty="0">
                <a:solidFill>
                  <a:schemeClr val="tx1"/>
                </a:solidFill>
              </a:rPr>
              <a:t>Simplification of time-sheet input by research staff </a:t>
            </a:r>
          </a:p>
          <a:p>
            <a:pPr marL="825500" lvl="1" indent="-285750">
              <a:buClrTx/>
            </a:pPr>
            <a:r>
              <a:rPr lang="en-GB" altLang="fr-FR" sz="1400" dirty="0">
                <a:solidFill>
                  <a:schemeClr val="tx1"/>
                </a:solidFill>
              </a:rPr>
              <a:t>Periodical synthetic report to facilitate preparation of financial reports)</a:t>
            </a:r>
          </a:p>
        </p:txBody>
      </p:sp>
      <p:sp>
        <p:nvSpPr>
          <p:cNvPr id="20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1634102" y="6491819"/>
            <a:ext cx="6262284" cy="365125"/>
          </a:xfrm>
        </p:spPr>
        <p:txBody>
          <a:bodyPr/>
          <a:lstStyle/>
          <a:p>
            <a:r>
              <a:rPr lang="en-US" dirty="0" err="1" smtClean="0"/>
              <a:t>EuroCRIS</a:t>
            </a:r>
            <a:r>
              <a:rPr lang="en-US" dirty="0" smtClean="0"/>
              <a:t> Members Meeting - May 2015 - © </a:t>
            </a:r>
            <a:r>
              <a:rPr lang="en-US" dirty="0" err="1" smtClean="0"/>
              <a:t>amue</a:t>
            </a:r>
            <a:r>
              <a:rPr lang="en-US" dirty="0" smtClean="0"/>
              <a:t> 2015</a:t>
            </a:r>
            <a:endParaRPr lang="en-GB" dirty="0"/>
          </a:p>
        </p:txBody>
      </p:sp>
      <p:sp>
        <p:nvSpPr>
          <p:cNvPr id="26" name="Rectangle 25"/>
          <p:cNvSpPr/>
          <p:nvPr/>
        </p:nvSpPr>
        <p:spPr>
          <a:xfrm>
            <a:off x="347306" y="1441351"/>
            <a:ext cx="717760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b="1" dirty="0" smtClean="0"/>
              <a:t>Purpose : </a:t>
            </a:r>
            <a:r>
              <a:rPr lang="en-GB" altLang="fr-FR" sz="1600" dirty="0" smtClean="0"/>
              <a:t>provide </a:t>
            </a:r>
            <a:r>
              <a:rPr lang="en-GB" altLang="fr-FR" sz="1600" dirty="0"/>
              <a:t>a simplified and multi-programs</a:t>
            </a:r>
            <a:r>
              <a:rPr lang="en-GB" altLang="fr-FR" sz="1600" dirty="0">
                <a:solidFill>
                  <a:srgbClr val="FF0000"/>
                </a:solidFill>
              </a:rPr>
              <a:t> </a:t>
            </a:r>
            <a:r>
              <a:rPr lang="en-GB" altLang="fr-FR" sz="1600" dirty="0"/>
              <a:t>time-sheet software :</a:t>
            </a:r>
          </a:p>
        </p:txBody>
      </p:sp>
      <p:pic>
        <p:nvPicPr>
          <p:cNvPr id="19" name="Imag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22" y="2395429"/>
            <a:ext cx="1187171" cy="241200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 rot="20400000">
            <a:off x="5714850" y="4711971"/>
            <a:ext cx="16161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IN THE FUTURE</a:t>
            </a:r>
            <a:endParaRPr lang="fr-FR" dirty="0"/>
          </a:p>
        </p:txBody>
      </p:sp>
      <p:sp>
        <p:nvSpPr>
          <p:cNvPr id="28" name="Rectangle à coins arrondis 27"/>
          <p:cNvSpPr/>
          <p:nvPr/>
        </p:nvSpPr>
        <p:spPr>
          <a:xfrm>
            <a:off x="204649" y="4323804"/>
            <a:ext cx="3276000" cy="1980000"/>
          </a:xfrm>
          <a:prstGeom prst="roundRect">
            <a:avLst>
              <a:gd name="adj" fmla="val 7644"/>
            </a:avLst>
          </a:prstGeom>
          <a:solidFill>
            <a:schemeClr val="lt1">
              <a:alpha val="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ZoneTexte 34"/>
          <p:cNvSpPr txBox="1"/>
          <p:nvPr/>
        </p:nvSpPr>
        <p:spPr>
          <a:xfrm rot="21600000">
            <a:off x="318289" y="4914419"/>
            <a:ext cx="353295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sz="1400" i="1" dirty="0" smtClean="0">
                <a:solidFill>
                  <a:schemeClr val="dk1"/>
                </a:solidFill>
              </a:rPr>
              <a:t>Persons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sz="1400" i="1" dirty="0" smtClean="0">
                <a:solidFill>
                  <a:schemeClr val="dk1"/>
                </a:solidFill>
              </a:rPr>
              <a:t>Structures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sz="1400" i="1" dirty="0" smtClean="0">
                <a:solidFill>
                  <a:schemeClr val="dk1"/>
                </a:solidFill>
              </a:rPr>
              <a:t>Projects</a:t>
            </a:r>
            <a:endParaRPr lang="en-GB" sz="1400" i="1" dirty="0">
              <a:solidFill>
                <a:schemeClr val="dk1"/>
              </a:solidFill>
            </a:endParaRPr>
          </a:p>
        </p:txBody>
      </p:sp>
      <p:pic>
        <p:nvPicPr>
          <p:cNvPr id="3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61" y="4982307"/>
            <a:ext cx="858847" cy="644450"/>
          </a:xfrm>
          <a:prstGeom prst="rect">
            <a:avLst/>
          </a:prstGeom>
          <a:ln/>
          <a:extLst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</p:pic>
      <p:sp>
        <p:nvSpPr>
          <p:cNvPr id="37" name="Rectangle 36"/>
          <p:cNvSpPr/>
          <p:nvPr/>
        </p:nvSpPr>
        <p:spPr>
          <a:xfrm>
            <a:off x="1202422" y="4380032"/>
            <a:ext cx="232397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b="1" dirty="0">
                <a:solidFill>
                  <a:schemeClr val="dk1"/>
                </a:solidFill>
              </a:rPr>
              <a:t>Shared Business </a:t>
            </a:r>
            <a:r>
              <a:rPr lang="en-US" sz="1600" b="1" dirty="0"/>
              <a:t>objects :</a:t>
            </a:r>
            <a:endParaRPr lang="fr-FR" sz="1600" dirty="0"/>
          </a:p>
        </p:txBody>
      </p:sp>
      <p:sp>
        <p:nvSpPr>
          <p:cNvPr id="49" name="ZoneTexte 48"/>
          <p:cNvSpPr txBox="1"/>
          <p:nvPr/>
        </p:nvSpPr>
        <p:spPr>
          <a:xfrm>
            <a:off x="1142986" y="3272144"/>
            <a:ext cx="16471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200" b="1">
                <a:solidFill>
                  <a:srgbClr val="002060"/>
                </a:solidFill>
              </a:defRPr>
            </a:lvl1pPr>
          </a:lstStyle>
          <a:p>
            <a:r>
              <a:rPr lang="en-US" dirty="0" smtClean="0"/>
              <a:t>Funders : </a:t>
            </a:r>
            <a:r>
              <a:rPr lang="en-US" dirty="0" err="1" smtClean="0"/>
              <a:t>Amue</a:t>
            </a:r>
            <a:endParaRPr lang="en-US" dirty="0"/>
          </a:p>
        </p:txBody>
      </p:sp>
      <p:sp>
        <p:nvSpPr>
          <p:cNvPr id="51" name="ZoneTexte 50"/>
          <p:cNvSpPr txBox="1"/>
          <p:nvPr/>
        </p:nvSpPr>
        <p:spPr>
          <a:xfrm>
            <a:off x="1144851" y="3583887"/>
            <a:ext cx="17888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200" b="1">
                <a:solidFill>
                  <a:srgbClr val="002060"/>
                </a:solidFill>
              </a:defRPr>
            </a:lvl1pPr>
          </a:lstStyle>
          <a:p>
            <a:r>
              <a:rPr lang="en-GB" dirty="0" smtClean="0"/>
              <a:t>Date : 13/03/2015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65898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51501-D238-4D5A-A5BC-09CA0BBEB35F}" type="slidenum">
              <a:rPr lang="en-GB" smtClean="0"/>
              <a:t>12</a:t>
            </a:fld>
            <a:endParaRPr lang="en-GB" dirty="0"/>
          </a:p>
        </p:txBody>
      </p:sp>
      <p:sp>
        <p:nvSpPr>
          <p:cNvPr id="6" name="Titre 3"/>
          <p:cNvSpPr txBox="1">
            <a:spLocks/>
          </p:cNvSpPr>
          <p:nvPr/>
        </p:nvSpPr>
        <p:spPr>
          <a:xfrm>
            <a:off x="628650" y="173166"/>
            <a:ext cx="7136001" cy="11218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0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dirty="0" smtClean="0"/>
              <a:t>Focus on CAPLAB’s functional scope</a:t>
            </a:r>
            <a:endParaRPr lang="en-US" dirty="0"/>
          </a:p>
        </p:txBody>
      </p:sp>
      <p:graphicFrame>
        <p:nvGraphicFramePr>
          <p:cNvPr id="7" name="Diagramme 6"/>
          <p:cNvGraphicFramePr/>
          <p:nvPr>
            <p:extLst>
              <p:ext uri="{D42A27DB-BD31-4B8C-83A1-F6EECF244321}">
                <p14:modId xmlns:p14="http://schemas.microsoft.com/office/powerpoint/2010/main" val="3732085469"/>
              </p:ext>
            </p:extLst>
          </p:nvPr>
        </p:nvGraphicFramePr>
        <p:xfrm>
          <a:off x="187570" y="1783859"/>
          <a:ext cx="8798168" cy="44147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9" name="Imag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33508" y="1821557"/>
            <a:ext cx="457200" cy="457200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2831" y="1404259"/>
            <a:ext cx="457200" cy="457200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52660" y="1632859"/>
            <a:ext cx="457200" cy="457200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07451" y="1632859"/>
            <a:ext cx="457200" cy="457200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810177" y="1821557"/>
            <a:ext cx="457200" cy="457200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23472" y="1599778"/>
            <a:ext cx="457200" cy="457200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710225" y="1760597"/>
            <a:ext cx="457200" cy="457200"/>
          </a:xfrm>
          <a:prstGeom prst="rect">
            <a:avLst/>
          </a:prstGeom>
        </p:spPr>
      </p:pic>
      <p:sp>
        <p:nvSpPr>
          <p:cNvPr id="16" name="ZoneTexte 15"/>
          <p:cNvSpPr txBox="1"/>
          <p:nvPr/>
        </p:nvSpPr>
        <p:spPr>
          <a:xfrm rot="20474961">
            <a:off x="7061579" y="5749708"/>
            <a:ext cx="1254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Plugin </a:t>
            </a:r>
            <a:r>
              <a:rPr lang="fr-FR" b="1" dirty="0" err="1"/>
              <a:t>Labs</a:t>
            </a:r>
            <a:endParaRPr lang="fr-FR" b="1" dirty="0"/>
          </a:p>
        </p:txBody>
      </p:sp>
      <p:sp>
        <p:nvSpPr>
          <p:cNvPr id="17" name="ZoneTexte 16"/>
          <p:cNvSpPr txBox="1"/>
          <p:nvPr/>
        </p:nvSpPr>
        <p:spPr>
          <a:xfrm rot="20475342">
            <a:off x="4078609" y="5778928"/>
            <a:ext cx="10159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err="1"/>
              <a:t>Conditor</a:t>
            </a:r>
            <a:endParaRPr lang="fr-FR" b="1" dirty="0"/>
          </a:p>
        </p:txBody>
      </p:sp>
      <p:sp>
        <p:nvSpPr>
          <p:cNvPr id="19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1634102" y="6491819"/>
            <a:ext cx="6262284" cy="365125"/>
          </a:xfrm>
        </p:spPr>
        <p:txBody>
          <a:bodyPr/>
          <a:lstStyle/>
          <a:p>
            <a:r>
              <a:rPr lang="en-US" dirty="0" err="1" smtClean="0"/>
              <a:t>EuroCRIS</a:t>
            </a:r>
            <a:r>
              <a:rPr lang="en-US" dirty="0" smtClean="0"/>
              <a:t> Members Meeting - May 2015 - © </a:t>
            </a:r>
            <a:r>
              <a:rPr lang="en-US" dirty="0" err="1" smtClean="0"/>
              <a:t>amue</a:t>
            </a:r>
            <a:r>
              <a:rPr lang="en-US" dirty="0" smtClean="0"/>
              <a:t> 2015</a:t>
            </a:r>
            <a:endParaRPr lang="en-GB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340600" y="1718944"/>
            <a:ext cx="260985" cy="325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559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51501-D238-4D5A-A5BC-09CA0BBEB35F}" type="slidenum">
              <a:rPr lang="en-GB" smtClean="0"/>
              <a:t>13</a:t>
            </a:fld>
            <a:endParaRPr lang="en-GB" dirty="0"/>
          </a:p>
        </p:txBody>
      </p:sp>
      <p:sp>
        <p:nvSpPr>
          <p:cNvPr id="6" name="Titre 3"/>
          <p:cNvSpPr txBox="1">
            <a:spLocks/>
          </p:cNvSpPr>
          <p:nvPr/>
        </p:nvSpPr>
        <p:spPr>
          <a:xfrm>
            <a:off x="628650" y="173166"/>
            <a:ext cx="7136001" cy="11218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0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dirty="0" smtClean="0"/>
              <a:t>Focus on CAPLAB’s functional scope</a:t>
            </a:r>
            <a:endParaRPr lang="fr-FR" dirty="0"/>
          </a:p>
        </p:txBody>
      </p:sp>
      <p:graphicFrame>
        <p:nvGraphicFramePr>
          <p:cNvPr id="7" name="Diagramme 6"/>
          <p:cNvGraphicFramePr/>
          <p:nvPr>
            <p:extLst>
              <p:ext uri="{D42A27DB-BD31-4B8C-83A1-F6EECF244321}">
                <p14:modId xmlns:p14="http://schemas.microsoft.com/office/powerpoint/2010/main" val="4121289293"/>
              </p:ext>
            </p:extLst>
          </p:nvPr>
        </p:nvGraphicFramePr>
        <p:xfrm>
          <a:off x="187570" y="1783860"/>
          <a:ext cx="8798168" cy="4274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9" name="Imag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19405" y="1879906"/>
            <a:ext cx="457200" cy="457200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07451" y="1651306"/>
            <a:ext cx="457200" cy="457200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05502" y="1661589"/>
            <a:ext cx="457200" cy="457200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03271" y="1740335"/>
            <a:ext cx="457200" cy="457200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969632" y="1558262"/>
            <a:ext cx="457200" cy="457200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899091" y="1786862"/>
            <a:ext cx="457200" cy="457200"/>
          </a:xfrm>
          <a:prstGeom prst="rect">
            <a:avLst/>
          </a:prstGeom>
        </p:spPr>
      </p:pic>
      <p:sp>
        <p:nvSpPr>
          <p:cNvPr id="15" name="ZoneTexte 14"/>
          <p:cNvSpPr txBox="1"/>
          <p:nvPr/>
        </p:nvSpPr>
        <p:spPr>
          <a:xfrm rot="20588288">
            <a:off x="1177407" y="5623640"/>
            <a:ext cx="9133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/>
              <a:t>HCERES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 rot="20588288">
            <a:off x="4319006" y="5603283"/>
            <a:ext cx="782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/>
              <a:t>UPMC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6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1634102" y="6491819"/>
            <a:ext cx="6262284" cy="365125"/>
          </a:xfrm>
        </p:spPr>
        <p:txBody>
          <a:bodyPr/>
          <a:lstStyle/>
          <a:p>
            <a:r>
              <a:rPr lang="en-US" dirty="0" err="1" smtClean="0"/>
              <a:t>EuroCRIS</a:t>
            </a:r>
            <a:r>
              <a:rPr lang="en-US" dirty="0" smtClean="0"/>
              <a:t> Members Meeting - May 2015 - © </a:t>
            </a:r>
            <a:r>
              <a:rPr lang="en-US" dirty="0" err="1" smtClean="0"/>
              <a:t>amue</a:t>
            </a:r>
            <a:r>
              <a:rPr lang="en-US" dirty="0" smtClean="0"/>
              <a:t> 2015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20620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Thank</a:t>
            </a:r>
            <a:r>
              <a:rPr lang="fr-FR" dirty="0" smtClean="0"/>
              <a:t> </a:t>
            </a:r>
            <a:r>
              <a:rPr lang="fr-FR" dirty="0" err="1" smtClean="0"/>
              <a:t>you</a:t>
            </a:r>
            <a:r>
              <a:rPr lang="fr-FR" dirty="0" smtClean="0"/>
              <a:t> for </a:t>
            </a:r>
            <a:r>
              <a:rPr lang="fr-FR" dirty="0" err="1" smtClean="0"/>
              <a:t>your</a:t>
            </a:r>
            <a:r>
              <a:rPr lang="fr-FR" dirty="0" smtClean="0"/>
              <a:t> </a:t>
            </a:r>
            <a:r>
              <a:rPr lang="fr-FR" dirty="0"/>
              <a:t>attention, </a:t>
            </a:r>
            <a:r>
              <a:rPr lang="fr-FR" dirty="0" err="1"/>
              <a:t>any</a:t>
            </a:r>
            <a:r>
              <a:rPr lang="fr-FR" dirty="0"/>
              <a:t> questions ?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4308528" y="5711825"/>
            <a:ext cx="3797086" cy="1146175"/>
          </a:xfrm>
        </p:spPr>
        <p:txBody>
          <a:bodyPr/>
          <a:lstStyle/>
          <a:p>
            <a:r>
              <a:rPr lang="fr-FR" b="1" dirty="0" smtClean="0">
                <a:solidFill>
                  <a:schemeClr val="accent1"/>
                </a:solidFill>
              </a:rPr>
              <a:t>Contact</a:t>
            </a:r>
          </a:p>
          <a:p>
            <a:r>
              <a:rPr lang="fr-FR" dirty="0" smtClean="0">
                <a:hlinkClick r:id="rId2"/>
              </a:rPr>
              <a:t>romain.thouy@amue.fr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>
                <a:hlinkClick r:id="rId3"/>
              </a:rPr>
              <a:t>mire@amue.fr</a:t>
            </a:r>
            <a:r>
              <a:rPr lang="fr-FR" dirty="0" smtClean="0"/>
              <a:t> </a:t>
            </a:r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5614" y="5618418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976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mue_Recherche">
  <a:themeElements>
    <a:clrScheme name="Amue Recherche">
      <a:dk1>
        <a:srgbClr val="715E61"/>
      </a:dk1>
      <a:lt1>
        <a:sysClr val="window" lastClr="FFFFFF"/>
      </a:lt1>
      <a:dk2>
        <a:srgbClr val="715E61"/>
      </a:dk2>
      <a:lt2>
        <a:srgbClr val="FFFFFF"/>
      </a:lt2>
      <a:accent1>
        <a:srgbClr val="2EA83C"/>
      </a:accent1>
      <a:accent2>
        <a:srgbClr val="004F9F"/>
      </a:accent2>
      <a:accent3>
        <a:srgbClr val="00ABE9"/>
      </a:accent3>
      <a:accent4>
        <a:srgbClr val="83D0F5"/>
      </a:accent4>
      <a:accent5>
        <a:srgbClr val="715E61"/>
      </a:accent5>
      <a:accent6>
        <a:srgbClr val="FFFFFF"/>
      </a:accent6>
      <a:hlink>
        <a:srgbClr val="004F9F"/>
      </a:hlink>
      <a:folHlink>
        <a:srgbClr val="83D0F5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_Recherche.potx" id="{B11BA6A9-5210-4D3D-964D-9EE756FD8672}" vid="{ECECF76A-67AB-4470-8939-5D4AED0AA302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Powerpoint_Recherche</Template>
  <TotalTime>1607</TotalTime>
  <Words>925</Words>
  <Application>Microsoft Office PowerPoint</Application>
  <PresentationFormat>Affichage à l'écran (4:3)</PresentationFormat>
  <Paragraphs>224</Paragraphs>
  <Slides>14</Slides>
  <Notes>12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Courier New</vt:lpstr>
      <vt:lpstr>Wingdings</vt:lpstr>
      <vt:lpstr>Amue_Recherche</vt:lpstr>
      <vt:lpstr>What are the Plans for Partnership IS Research Projects in Universities ?</vt:lpstr>
      <vt:lpstr>Towards a shared CRIS</vt:lpstr>
      <vt:lpstr>Joint CRIS IT projects</vt:lpstr>
      <vt:lpstr>Where we come from : </vt:lpstr>
      <vt:lpstr>To our target : </vt:lpstr>
      <vt:lpstr>Current joint IT projects for the National CRIS</vt:lpstr>
      <vt:lpstr>Geslab</vt:lpstr>
      <vt:lpstr>DIALOG </vt:lpstr>
      <vt:lpstr>CAPLAB</vt:lpstr>
      <vt:lpstr>REFP</vt:lpstr>
      <vt:lpstr>Time sheet management tools</vt:lpstr>
      <vt:lpstr>Présentation PowerPoint</vt:lpstr>
      <vt:lpstr>Présentation PowerPoint</vt:lpstr>
      <vt:lpstr>Thank you for your attention, any questions ?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RABINEAU Brett</dc:creator>
  <cp:lastModifiedBy>g.scotto-di-carlo</cp:lastModifiedBy>
  <cp:revision>204</cp:revision>
  <cp:lastPrinted>2015-05-06T07:24:39Z</cp:lastPrinted>
  <dcterms:created xsi:type="dcterms:W3CDTF">2015-04-30T14:21:13Z</dcterms:created>
  <dcterms:modified xsi:type="dcterms:W3CDTF">2015-05-07T15:29:27Z</dcterms:modified>
</cp:coreProperties>
</file>