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notesMasterIdLst>
    <p:notesMasterId r:id="rId26"/>
  </p:notesMasterIdLst>
  <p:handoutMasterIdLst>
    <p:handoutMasterId r:id="rId27"/>
  </p:handoutMasterIdLst>
  <p:sldIdLst>
    <p:sldId id="311" r:id="rId2"/>
    <p:sldId id="399" r:id="rId3"/>
    <p:sldId id="419" r:id="rId4"/>
    <p:sldId id="413" r:id="rId5"/>
    <p:sldId id="406" r:id="rId6"/>
    <p:sldId id="400" r:id="rId7"/>
    <p:sldId id="425" r:id="rId8"/>
    <p:sldId id="421" r:id="rId9"/>
    <p:sldId id="401" r:id="rId10"/>
    <p:sldId id="379" r:id="rId11"/>
    <p:sldId id="380" r:id="rId12"/>
    <p:sldId id="381" r:id="rId13"/>
    <p:sldId id="410" r:id="rId14"/>
    <p:sldId id="408" r:id="rId15"/>
    <p:sldId id="424" r:id="rId16"/>
    <p:sldId id="423" r:id="rId17"/>
    <p:sldId id="414" r:id="rId18"/>
    <p:sldId id="396" r:id="rId19"/>
    <p:sldId id="395" r:id="rId20"/>
    <p:sldId id="397" r:id="rId21"/>
    <p:sldId id="398" r:id="rId22"/>
    <p:sldId id="418" r:id="rId23"/>
    <p:sldId id="407" r:id="rId24"/>
    <p:sldId id="393" r:id="rId25"/>
  </p:sldIdLst>
  <p:sldSz cx="9144000" cy="6858000" type="screen4x3"/>
  <p:notesSz cx="6797675" cy="9874250"/>
  <p:defaultTextStyle>
    <a:defPPr>
      <a:defRPr lang="ca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  <p15:guide id="3" orient="horz" pos="3128" userDrawn="1">
          <p15:clr>
            <a:srgbClr val="A4A3A4"/>
          </p15:clr>
        </p15:guide>
        <p15:guide id="4" pos="2141" userDrawn="1">
          <p15:clr>
            <a:srgbClr val="A4A3A4"/>
          </p15:clr>
        </p15:guide>
        <p15:guide id="5" orient="horz" pos="31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05FF"/>
    <a:srgbClr val="000096"/>
    <a:srgbClr val="2878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047" autoAdjust="0"/>
    <p:restoredTop sz="93154" autoAdjust="0"/>
  </p:normalViewPr>
  <p:slideViewPr>
    <p:cSldViewPr showGuides="1">
      <p:cViewPr>
        <p:scale>
          <a:sx n="70" d="100"/>
          <a:sy n="70" d="100"/>
        </p:scale>
        <p:origin x="-912" y="-9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8" d="100"/>
        <a:sy n="148" d="100"/>
      </p:scale>
      <p:origin x="0" y="0"/>
    </p:cViewPr>
  </p:sorterViewPr>
  <p:notesViewPr>
    <p:cSldViewPr showGuides="1">
      <p:cViewPr varScale="1">
        <p:scale>
          <a:sx n="53" d="100"/>
          <a:sy n="53" d="100"/>
        </p:scale>
        <p:origin x="-2820" y="-168"/>
      </p:cViewPr>
      <p:guideLst>
        <p:guide orient="horz" pos="2864"/>
        <p:guide orient="horz" pos="3111"/>
        <p:guide orient="horz" pos="3112"/>
        <p:guide pos="216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133E9C-B1F9-4375-BB97-B61217D81A80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ca-ES"/>
        </a:p>
      </dgm:t>
    </dgm:pt>
    <dgm:pt modelId="{7896B499-5005-4B85-8664-586FE98A5C18}">
      <dgm:prSet phldrT="[Texto]"/>
      <dgm:spPr/>
      <dgm:t>
        <a:bodyPr/>
        <a:lstStyle/>
        <a:p>
          <a:r>
            <a:rPr lang="ca-ES" dirty="0" err="1" smtClean="0"/>
            <a:t>Universities</a:t>
          </a:r>
          <a:endParaRPr lang="ca-ES" dirty="0" smtClean="0"/>
        </a:p>
        <a:p>
          <a:r>
            <a:rPr lang="ca-ES" dirty="0" err="1" smtClean="0"/>
            <a:t>Departments</a:t>
          </a:r>
          <a:endParaRPr lang="ca-ES" dirty="0" smtClean="0"/>
        </a:p>
        <a:p>
          <a:r>
            <a:rPr lang="ca-ES" dirty="0" smtClean="0"/>
            <a:t>Institutes</a:t>
          </a:r>
          <a:endParaRPr lang="ca-ES" dirty="0"/>
        </a:p>
      </dgm:t>
    </dgm:pt>
    <dgm:pt modelId="{08C5722D-97E3-4BE2-9331-31A0730BACAA}" type="parTrans" cxnId="{3849C482-31D4-4637-9870-8BAAC6403C1B}">
      <dgm:prSet/>
      <dgm:spPr/>
      <dgm:t>
        <a:bodyPr/>
        <a:lstStyle/>
        <a:p>
          <a:endParaRPr lang="ca-ES"/>
        </a:p>
      </dgm:t>
    </dgm:pt>
    <dgm:pt modelId="{E1CC32AB-6E7A-461D-94FB-E32FC26ADA04}" type="sibTrans" cxnId="{3849C482-31D4-4637-9870-8BAAC6403C1B}">
      <dgm:prSet/>
      <dgm:spPr/>
      <dgm:t>
        <a:bodyPr/>
        <a:lstStyle/>
        <a:p>
          <a:endParaRPr lang="ca-ES"/>
        </a:p>
      </dgm:t>
    </dgm:pt>
    <dgm:pt modelId="{0CD34F6C-CF11-44B5-924F-122EB60AD21B}">
      <dgm:prSet phldrT="[Texto]"/>
      <dgm:spPr/>
      <dgm:t>
        <a:bodyPr/>
        <a:lstStyle/>
        <a:p>
          <a:r>
            <a:rPr lang="ca-ES" dirty="0" err="1" smtClean="0"/>
            <a:t>Research</a:t>
          </a:r>
          <a:r>
            <a:rPr lang="ca-ES" dirty="0" smtClean="0"/>
            <a:t> </a:t>
          </a:r>
          <a:r>
            <a:rPr lang="ca-ES" dirty="0" err="1" smtClean="0"/>
            <a:t>groups</a:t>
          </a:r>
          <a:endParaRPr lang="ca-ES" dirty="0" smtClean="0"/>
        </a:p>
        <a:p>
          <a:r>
            <a:rPr lang="ca-ES" dirty="0" err="1" smtClean="0"/>
            <a:t>Research</a:t>
          </a:r>
          <a:r>
            <a:rPr lang="ca-ES" dirty="0" smtClean="0"/>
            <a:t> </a:t>
          </a:r>
          <a:r>
            <a:rPr lang="ca-ES" dirty="0" err="1" smtClean="0"/>
            <a:t>projects</a:t>
          </a:r>
          <a:endParaRPr lang="ca-ES" dirty="0"/>
        </a:p>
      </dgm:t>
    </dgm:pt>
    <dgm:pt modelId="{CDBD08CA-3FCD-4C0F-AE66-2EF44E058747}" type="parTrans" cxnId="{6BDA9D46-DAA5-45E3-9FA8-B6966D2A2375}">
      <dgm:prSet/>
      <dgm:spPr/>
      <dgm:t>
        <a:bodyPr/>
        <a:lstStyle/>
        <a:p>
          <a:endParaRPr lang="ca-ES"/>
        </a:p>
      </dgm:t>
    </dgm:pt>
    <dgm:pt modelId="{F9BB7EC8-7155-4D4E-B643-EF27A22DEE2C}" type="sibTrans" cxnId="{6BDA9D46-DAA5-45E3-9FA8-B6966D2A2375}">
      <dgm:prSet/>
      <dgm:spPr/>
      <dgm:t>
        <a:bodyPr/>
        <a:lstStyle/>
        <a:p>
          <a:endParaRPr lang="ca-ES"/>
        </a:p>
      </dgm:t>
    </dgm:pt>
    <dgm:pt modelId="{5BBAC79E-7249-4348-A27B-DE4C422A91FE}">
      <dgm:prSet phldrT="[Texto]"/>
      <dgm:spPr/>
      <dgm:t>
        <a:bodyPr/>
        <a:lstStyle/>
        <a:p>
          <a:r>
            <a:rPr lang="ca-ES" dirty="0" err="1" smtClean="0"/>
            <a:t>Researchers</a:t>
          </a:r>
          <a:endParaRPr lang="ca-ES" dirty="0"/>
        </a:p>
      </dgm:t>
    </dgm:pt>
    <dgm:pt modelId="{E5FD5EBF-787B-49B8-87F4-4DC4B61B56A9}" type="parTrans" cxnId="{17045527-DAE6-44D6-82F0-6880E9B07E8C}">
      <dgm:prSet/>
      <dgm:spPr/>
      <dgm:t>
        <a:bodyPr/>
        <a:lstStyle/>
        <a:p>
          <a:endParaRPr lang="ca-ES"/>
        </a:p>
      </dgm:t>
    </dgm:pt>
    <dgm:pt modelId="{1180DD3B-DF13-4893-BE7D-2EB1A6EB5B9A}" type="sibTrans" cxnId="{17045527-DAE6-44D6-82F0-6880E9B07E8C}">
      <dgm:prSet/>
      <dgm:spPr/>
      <dgm:t>
        <a:bodyPr/>
        <a:lstStyle/>
        <a:p>
          <a:endParaRPr lang="ca-ES"/>
        </a:p>
      </dgm:t>
    </dgm:pt>
    <dgm:pt modelId="{A6C18133-2DAD-4DD2-82BC-B9D0C1B5B345}">
      <dgm:prSet phldrT="[Texto]"/>
      <dgm:spPr/>
      <dgm:t>
        <a:bodyPr/>
        <a:lstStyle/>
        <a:p>
          <a:r>
            <a:rPr lang="ca-ES" dirty="0" err="1" smtClean="0"/>
            <a:t>Publications</a:t>
          </a:r>
          <a:endParaRPr lang="ca-ES" dirty="0"/>
        </a:p>
      </dgm:t>
    </dgm:pt>
    <dgm:pt modelId="{166A607D-CA58-470A-B4DE-EE84BE3FE9FF}" type="parTrans" cxnId="{F823D2FA-B8B6-4C5A-83EA-B425D36A4328}">
      <dgm:prSet/>
      <dgm:spPr/>
      <dgm:t>
        <a:bodyPr/>
        <a:lstStyle/>
        <a:p>
          <a:endParaRPr lang="ca-ES"/>
        </a:p>
      </dgm:t>
    </dgm:pt>
    <dgm:pt modelId="{06FD07F7-23AC-4441-A724-6114F738682C}" type="sibTrans" cxnId="{F823D2FA-B8B6-4C5A-83EA-B425D36A4328}">
      <dgm:prSet/>
      <dgm:spPr/>
      <dgm:t>
        <a:bodyPr/>
        <a:lstStyle/>
        <a:p>
          <a:endParaRPr lang="ca-ES"/>
        </a:p>
      </dgm:t>
    </dgm:pt>
    <dgm:pt modelId="{8B62D30A-D758-47D2-B113-2A3F4D0BB466}" type="pres">
      <dgm:prSet presAssocID="{64133E9C-B1F9-4375-BB97-B61217D81A80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6B5E1F0-9061-4B8F-A1D7-68AFA466590B}" type="pres">
      <dgm:prSet presAssocID="{64133E9C-B1F9-4375-BB97-B61217D81A80}" presName="diamond" presStyleLbl="bgShp" presStyleIdx="0" presStyleCnt="1" custLinFactNeighborY="761"/>
      <dgm:spPr/>
    </dgm:pt>
    <dgm:pt modelId="{E9FE3505-AD3B-48EC-8CB8-36DAC7F2EE2A}" type="pres">
      <dgm:prSet presAssocID="{64133E9C-B1F9-4375-BB97-B61217D81A80}" presName="quad1" presStyleLbl="node1" presStyleIdx="0" presStyleCnt="4" custLinFactNeighborX="-7400" custLinFactNeighborY="-36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42D0FB27-5A40-4E8B-9E02-AABBC8E6F7CC}" type="pres">
      <dgm:prSet presAssocID="{64133E9C-B1F9-4375-BB97-B61217D81A80}" presName="quad2" presStyleLbl="node1" presStyleIdx="1" presStyleCnt="4" custLinFactNeighborX="7400" custLinFactNeighborY="-416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9AFB4B9-3B7A-4E62-8BBE-2943EDE7ABDF}" type="pres">
      <dgm:prSet presAssocID="{64133E9C-B1F9-4375-BB97-B61217D81A80}" presName="quad3" presStyleLbl="node1" presStyleIdx="2" presStyleCnt="4" custLinFactNeighborX="-7400" custLinFactNeighborY="173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F7271BA-4657-4D95-A6FE-90B7135B1076}" type="pres">
      <dgm:prSet presAssocID="{64133E9C-B1F9-4375-BB97-B61217D81A80}" presName="quad4" presStyleLbl="node1" presStyleIdx="3" presStyleCnt="4" custLinFactNeighborX="10989" custLinFactNeighborY="178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7045527-DAE6-44D6-82F0-6880E9B07E8C}" srcId="{64133E9C-B1F9-4375-BB97-B61217D81A80}" destId="{5BBAC79E-7249-4348-A27B-DE4C422A91FE}" srcOrd="2" destOrd="0" parTransId="{E5FD5EBF-787B-49B8-87F4-4DC4B61B56A9}" sibTransId="{1180DD3B-DF13-4893-BE7D-2EB1A6EB5B9A}"/>
    <dgm:cxn modelId="{6BDA9D46-DAA5-45E3-9FA8-B6966D2A2375}" srcId="{64133E9C-B1F9-4375-BB97-B61217D81A80}" destId="{0CD34F6C-CF11-44B5-924F-122EB60AD21B}" srcOrd="1" destOrd="0" parTransId="{CDBD08CA-3FCD-4C0F-AE66-2EF44E058747}" sibTransId="{F9BB7EC8-7155-4D4E-B643-EF27A22DEE2C}"/>
    <dgm:cxn modelId="{A0576E4E-F6C6-4D54-A1BB-9092F9EC4A2D}" type="presOf" srcId="{64133E9C-B1F9-4375-BB97-B61217D81A80}" destId="{8B62D30A-D758-47D2-B113-2A3F4D0BB466}" srcOrd="0" destOrd="0" presId="urn:microsoft.com/office/officeart/2005/8/layout/matrix3"/>
    <dgm:cxn modelId="{3849C482-31D4-4637-9870-8BAAC6403C1B}" srcId="{64133E9C-B1F9-4375-BB97-B61217D81A80}" destId="{7896B499-5005-4B85-8664-586FE98A5C18}" srcOrd="0" destOrd="0" parTransId="{08C5722D-97E3-4BE2-9331-31A0730BACAA}" sibTransId="{E1CC32AB-6E7A-461D-94FB-E32FC26ADA04}"/>
    <dgm:cxn modelId="{AB95DD1E-48A0-4574-A1E0-F5DCD624FBD1}" type="presOf" srcId="{5BBAC79E-7249-4348-A27B-DE4C422A91FE}" destId="{C9AFB4B9-3B7A-4E62-8BBE-2943EDE7ABDF}" srcOrd="0" destOrd="0" presId="urn:microsoft.com/office/officeart/2005/8/layout/matrix3"/>
    <dgm:cxn modelId="{DB3284CB-4AFE-42E3-824E-3B6B6FFAA1D2}" type="presOf" srcId="{0CD34F6C-CF11-44B5-924F-122EB60AD21B}" destId="{42D0FB27-5A40-4E8B-9E02-AABBC8E6F7CC}" srcOrd="0" destOrd="0" presId="urn:microsoft.com/office/officeart/2005/8/layout/matrix3"/>
    <dgm:cxn modelId="{F823D2FA-B8B6-4C5A-83EA-B425D36A4328}" srcId="{64133E9C-B1F9-4375-BB97-B61217D81A80}" destId="{A6C18133-2DAD-4DD2-82BC-B9D0C1B5B345}" srcOrd="3" destOrd="0" parTransId="{166A607D-CA58-470A-B4DE-EE84BE3FE9FF}" sibTransId="{06FD07F7-23AC-4441-A724-6114F738682C}"/>
    <dgm:cxn modelId="{105C93C0-FED1-4038-A3B1-7F0EA190183C}" type="presOf" srcId="{A6C18133-2DAD-4DD2-82BC-B9D0C1B5B345}" destId="{5F7271BA-4657-4D95-A6FE-90B7135B1076}" srcOrd="0" destOrd="0" presId="urn:microsoft.com/office/officeart/2005/8/layout/matrix3"/>
    <dgm:cxn modelId="{7CBF71B5-8F09-42E8-805D-5B7D03F578F6}" type="presOf" srcId="{7896B499-5005-4B85-8664-586FE98A5C18}" destId="{E9FE3505-AD3B-48EC-8CB8-36DAC7F2EE2A}" srcOrd="0" destOrd="0" presId="urn:microsoft.com/office/officeart/2005/8/layout/matrix3"/>
    <dgm:cxn modelId="{1313B01D-D251-4EC2-89E6-556D539075BB}" type="presParOf" srcId="{8B62D30A-D758-47D2-B113-2A3F4D0BB466}" destId="{C6B5E1F0-9061-4B8F-A1D7-68AFA466590B}" srcOrd="0" destOrd="0" presId="urn:microsoft.com/office/officeart/2005/8/layout/matrix3"/>
    <dgm:cxn modelId="{C51CF84D-2319-49D5-A035-7EF70CF8DD06}" type="presParOf" srcId="{8B62D30A-D758-47D2-B113-2A3F4D0BB466}" destId="{E9FE3505-AD3B-48EC-8CB8-36DAC7F2EE2A}" srcOrd="1" destOrd="0" presId="urn:microsoft.com/office/officeart/2005/8/layout/matrix3"/>
    <dgm:cxn modelId="{89291841-050E-4337-BEFD-C0340C0D110F}" type="presParOf" srcId="{8B62D30A-D758-47D2-B113-2A3F4D0BB466}" destId="{42D0FB27-5A40-4E8B-9E02-AABBC8E6F7CC}" srcOrd="2" destOrd="0" presId="urn:microsoft.com/office/officeart/2005/8/layout/matrix3"/>
    <dgm:cxn modelId="{BC5CC7FC-7D69-4C53-8D47-D8A2E2EFC372}" type="presParOf" srcId="{8B62D30A-D758-47D2-B113-2A3F4D0BB466}" destId="{C9AFB4B9-3B7A-4E62-8BBE-2943EDE7ABDF}" srcOrd="3" destOrd="0" presId="urn:microsoft.com/office/officeart/2005/8/layout/matrix3"/>
    <dgm:cxn modelId="{92D8E12A-734E-4B66-83B4-282F8C11E95B}" type="presParOf" srcId="{8B62D30A-D758-47D2-B113-2A3F4D0BB466}" destId="{5F7271BA-4657-4D95-A6FE-90B7135B1076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464637-9E56-4B3B-B132-29D63ABC5EA8}" type="doc">
      <dgm:prSet loTypeId="urn:microsoft.com/office/officeart/2005/8/layout/arrow2" loCatId="process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45EEC67B-11BF-4B53-A4C0-C7256A9BE834}">
      <dgm:prSet phldrT="[Texto]" custT="1"/>
      <dgm:spPr/>
      <dgm:t>
        <a:bodyPr/>
        <a:lstStyle/>
        <a:p>
          <a:pPr>
            <a:tabLst>
              <a:tab pos="2147888" algn="l"/>
            </a:tabLst>
          </a:pPr>
          <a:r>
            <a:rPr lang="ca-ES" sz="1600" b="1" dirty="0" err="1" smtClean="0"/>
            <a:t>Step</a:t>
          </a:r>
          <a:r>
            <a:rPr lang="ca-ES" sz="1600" b="1" dirty="0" smtClean="0"/>
            <a:t> 1: </a:t>
          </a:r>
          <a:r>
            <a:rPr lang="ca-ES" sz="1600" b="1" dirty="0" err="1" smtClean="0"/>
            <a:t>prototipe</a:t>
          </a:r>
          <a:endParaRPr lang="ca-ES" sz="1600" b="1" dirty="0" smtClean="0"/>
        </a:p>
      </dgm:t>
    </dgm:pt>
    <dgm:pt modelId="{2B37226C-6FAB-461B-BB40-845CCED6ED92}" type="parTrans" cxnId="{9CED0D6F-9C39-4044-8FDB-03E8DA17B190}">
      <dgm:prSet/>
      <dgm:spPr/>
      <dgm:t>
        <a:bodyPr/>
        <a:lstStyle/>
        <a:p>
          <a:endParaRPr lang="ca-ES"/>
        </a:p>
      </dgm:t>
    </dgm:pt>
    <dgm:pt modelId="{D87CCD07-6628-4A44-A689-750E95ECA716}" type="sibTrans" cxnId="{9CED0D6F-9C39-4044-8FDB-03E8DA17B190}">
      <dgm:prSet/>
      <dgm:spPr/>
      <dgm:t>
        <a:bodyPr/>
        <a:lstStyle/>
        <a:p>
          <a:endParaRPr lang="ca-ES"/>
        </a:p>
      </dgm:t>
    </dgm:pt>
    <dgm:pt modelId="{93309309-FA35-4B60-83CD-81C22372932E}">
      <dgm:prSet phldrT="[Texto]" custT="1"/>
      <dgm:spPr/>
      <dgm:t>
        <a:bodyPr/>
        <a:lstStyle/>
        <a:p>
          <a:r>
            <a:rPr lang="ca-ES" sz="1600" b="1" dirty="0" err="1" smtClean="0"/>
            <a:t>Step</a:t>
          </a:r>
          <a:r>
            <a:rPr lang="ca-ES" sz="1600" b="1" dirty="0" smtClean="0"/>
            <a:t> 2: </a:t>
          </a:r>
          <a:r>
            <a:rPr lang="ca-ES" sz="1600" b="1" dirty="0" err="1" smtClean="0"/>
            <a:t>first</a:t>
          </a:r>
          <a:r>
            <a:rPr lang="ca-ES" sz="1600" b="1" dirty="0" smtClean="0"/>
            <a:t> </a:t>
          </a:r>
          <a:r>
            <a:rPr lang="ca-ES" sz="1600" b="1" dirty="0" err="1" smtClean="0"/>
            <a:t>batch</a:t>
          </a:r>
          <a:r>
            <a:rPr lang="ca-ES" sz="1600" b="1" dirty="0" smtClean="0"/>
            <a:t> </a:t>
          </a:r>
          <a:r>
            <a:rPr lang="ca-ES" sz="1600" b="1" dirty="0" err="1" smtClean="0"/>
            <a:t>load</a:t>
          </a:r>
          <a:endParaRPr lang="ca-ES" sz="1600" b="1" dirty="0" smtClean="0"/>
        </a:p>
        <a:p>
          <a:endParaRPr lang="ca-ES" sz="1600" b="1" dirty="0"/>
        </a:p>
      </dgm:t>
    </dgm:pt>
    <dgm:pt modelId="{930762D1-0250-4B01-9DAE-FEC54EE46715}" type="parTrans" cxnId="{87C09853-6507-4868-8B8F-7F2CAB5764C4}">
      <dgm:prSet/>
      <dgm:spPr/>
      <dgm:t>
        <a:bodyPr/>
        <a:lstStyle/>
        <a:p>
          <a:endParaRPr lang="ca-ES"/>
        </a:p>
      </dgm:t>
    </dgm:pt>
    <dgm:pt modelId="{8B3E30D8-DEE3-49D3-B504-CEA1689BBBF7}" type="sibTrans" cxnId="{87C09853-6507-4868-8B8F-7F2CAB5764C4}">
      <dgm:prSet/>
      <dgm:spPr/>
      <dgm:t>
        <a:bodyPr/>
        <a:lstStyle/>
        <a:p>
          <a:endParaRPr lang="ca-ES"/>
        </a:p>
      </dgm:t>
    </dgm:pt>
    <dgm:pt modelId="{0833FFC0-541D-46D8-A9CE-1334BC821EC4}">
      <dgm:prSet phldrT="[Texto]" custT="1"/>
      <dgm:spPr/>
      <dgm:t>
        <a:bodyPr/>
        <a:lstStyle/>
        <a:p>
          <a:r>
            <a:rPr lang="ca-ES" sz="1600" b="1" dirty="0" err="1" smtClean="0"/>
            <a:t>Step</a:t>
          </a:r>
          <a:r>
            <a:rPr lang="ca-ES" sz="1600" b="1" dirty="0" smtClean="0"/>
            <a:t> 3: full </a:t>
          </a:r>
          <a:r>
            <a:rPr lang="ca-ES" sz="1600" b="1" dirty="0" err="1" smtClean="0"/>
            <a:t>batch</a:t>
          </a:r>
          <a:r>
            <a:rPr lang="ca-ES" sz="1600" b="1" dirty="0" smtClean="0"/>
            <a:t> </a:t>
          </a:r>
          <a:r>
            <a:rPr lang="ca-ES" sz="1600" b="1" dirty="0" err="1" smtClean="0"/>
            <a:t>load</a:t>
          </a:r>
          <a:endParaRPr lang="ca-ES" sz="1600" b="1" dirty="0" smtClean="0"/>
        </a:p>
      </dgm:t>
    </dgm:pt>
    <dgm:pt modelId="{ECA5A112-FA37-416C-947B-1428352F3736}" type="parTrans" cxnId="{A575E9FB-B6AF-40F2-B06E-D32FBD15441C}">
      <dgm:prSet/>
      <dgm:spPr/>
      <dgm:t>
        <a:bodyPr/>
        <a:lstStyle/>
        <a:p>
          <a:endParaRPr lang="ca-ES"/>
        </a:p>
      </dgm:t>
    </dgm:pt>
    <dgm:pt modelId="{62B25FA6-AC07-4AA5-A22F-4C57E93F4E0E}" type="sibTrans" cxnId="{A575E9FB-B6AF-40F2-B06E-D32FBD15441C}">
      <dgm:prSet/>
      <dgm:spPr/>
      <dgm:t>
        <a:bodyPr/>
        <a:lstStyle/>
        <a:p>
          <a:endParaRPr lang="ca-ES"/>
        </a:p>
      </dgm:t>
    </dgm:pt>
    <dgm:pt modelId="{C3DBC2F9-9DFE-4079-8394-4562E35A8FF3}">
      <dgm:prSet phldrT="[Texto]" custT="1"/>
      <dgm:spPr/>
      <dgm:t>
        <a:bodyPr/>
        <a:lstStyle/>
        <a:p>
          <a:r>
            <a:rPr lang="ca-ES" sz="1600" b="1" dirty="0" err="1" smtClean="0"/>
            <a:t>Step</a:t>
          </a:r>
          <a:r>
            <a:rPr lang="ca-ES" sz="1600" b="1" dirty="0" smtClean="0"/>
            <a:t> 6: CERIF-XML OAI-PMH </a:t>
          </a:r>
          <a:r>
            <a:rPr lang="ca-ES" sz="1600" b="1" dirty="0" err="1" smtClean="0"/>
            <a:t>ingest</a:t>
          </a:r>
          <a:endParaRPr lang="ca-ES" sz="1600" b="1" dirty="0" smtClean="0"/>
        </a:p>
      </dgm:t>
    </dgm:pt>
    <dgm:pt modelId="{47B2F551-2EE0-4EC4-BF50-4AF6CBEB9DF5}" type="parTrans" cxnId="{C92F81C0-C8B1-4545-9250-F8D73694F4FB}">
      <dgm:prSet/>
      <dgm:spPr/>
      <dgm:t>
        <a:bodyPr/>
        <a:lstStyle/>
        <a:p>
          <a:endParaRPr lang="ca-ES"/>
        </a:p>
      </dgm:t>
    </dgm:pt>
    <dgm:pt modelId="{153A84F3-AD31-469E-B322-7D8D194E5B94}" type="sibTrans" cxnId="{C92F81C0-C8B1-4545-9250-F8D73694F4FB}">
      <dgm:prSet/>
      <dgm:spPr/>
      <dgm:t>
        <a:bodyPr/>
        <a:lstStyle/>
        <a:p>
          <a:endParaRPr lang="ca-ES"/>
        </a:p>
      </dgm:t>
    </dgm:pt>
    <dgm:pt modelId="{729D4D69-9755-414E-980B-3EDB724A6B69}">
      <dgm:prSet phldrT="[Texto]" custT="1"/>
      <dgm:spPr/>
      <dgm:t>
        <a:bodyPr/>
        <a:lstStyle/>
        <a:p>
          <a:endParaRPr lang="es-ES"/>
        </a:p>
      </dgm:t>
    </dgm:pt>
    <dgm:pt modelId="{FD057F36-46AE-468E-9702-529ADDCD6183}" type="parTrans" cxnId="{FCE30C04-2E0E-4C21-853A-F06EB7E9BE5A}">
      <dgm:prSet/>
      <dgm:spPr/>
      <dgm:t>
        <a:bodyPr/>
        <a:lstStyle/>
        <a:p>
          <a:endParaRPr lang="ca-ES"/>
        </a:p>
      </dgm:t>
    </dgm:pt>
    <dgm:pt modelId="{6DD40EA6-26E1-4C60-B88B-EF77F84C099F}" type="sibTrans" cxnId="{FCE30C04-2E0E-4C21-853A-F06EB7E9BE5A}">
      <dgm:prSet/>
      <dgm:spPr/>
      <dgm:t>
        <a:bodyPr/>
        <a:lstStyle/>
        <a:p>
          <a:endParaRPr lang="ca-ES"/>
        </a:p>
      </dgm:t>
    </dgm:pt>
    <dgm:pt modelId="{0BC27EB5-4F2E-49E1-9905-6A4B3A75C977}">
      <dgm:prSet phldrT="[Texto]" custScaleX="113303" custScaleY="18698" custLinFactNeighborX="3623" custLinFactNeighborY="-35880"/>
      <dgm:spPr/>
      <dgm:t>
        <a:bodyPr/>
        <a:lstStyle/>
        <a:p>
          <a:endParaRPr lang="es-ES"/>
        </a:p>
      </dgm:t>
    </dgm:pt>
    <dgm:pt modelId="{165575E2-6B93-411D-94F2-EF2338FCF79F}" type="parTrans" cxnId="{DD04EC41-2719-43F0-8A52-A47E15861C06}">
      <dgm:prSet/>
      <dgm:spPr/>
      <dgm:t>
        <a:bodyPr/>
        <a:lstStyle/>
        <a:p>
          <a:endParaRPr lang="es-ES"/>
        </a:p>
      </dgm:t>
    </dgm:pt>
    <dgm:pt modelId="{121F2711-072B-4ED8-9C4D-90A65D26A844}" type="sibTrans" cxnId="{DD04EC41-2719-43F0-8A52-A47E15861C06}">
      <dgm:prSet/>
      <dgm:spPr/>
      <dgm:t>
        <a:bodyPr/>
        <a:lstStyle/>
        <a:p>
          <a:endParaRPr lang="es-ES"/>
        </a:p>
      </dgm:t>
    </dgm:pt>
    <dgm:pt modelId="{5DD43298-899A-4BFB-9EDC-1669DE2F9F22}">
      <dgm:prSet phldrT="[Texto]" custT="1"/>
      <dgm:spPr/>
      <dgm:t>
        <a:bodyPr/>
        <a:lstStyle/>
        <a:p>
          <a:r>
            <a:rPr lang="ca-ES" sz="1800" b="1" dirty="0" err="1" smtClean="0"/>
            <a:t>Step</a:t>
          </a:r>
          <a:r>
            <a:rPr lang="ca-ES" sz="1800" b="1" dirty="0" smtClean="0"/>
            <a:t> 5: </a:t>
          </a:r>
          <a:r>
            <a:rPr lang="ca-ES" sz="1800" b="1" dirty="0" err="1" smtClean="0"/>
            <a:t>go</a:t>
          </a:r>
          <a:r>
            <a:rPr lang="ca-ES" sz="1800" b="1" dirty="0" smtClean="0"/>
            <a:t> </a:t>
          </a:r>
          <a:r>
            <a:rPr lang="ca-ES" sz="1800" b="1" dirty="0" err="1" smtClean="0"/>
            <a:t>live</a:t>
          </a:r>
          <a:endParaRPr lang="ca-ES" sz="1800" b="1" dirty="0" smtClean="0"/>
        </a:p>
      </dgm:t>
    </dgm:pt>
    <dgm:pt modelId="{E0380864-25D7-4AE3-981C-57883589DCDE}" type="parTrans" cxnId="{C66B6C43-E731-4D4E-AC24-02B529FB0E38}">
      <dgm:prSet/>
      <dgm:spPr/>
      <dgm:t>
        <a:bodyPr/>
        <a:lstStyle/>
        <a:p>
          <a:endParaRPr lang="es-ES"/>
        </a:p>
      </dgm:t>
    </dgm:pt>
    <dgm:pt modelId="{4B69E7F6-EA75-47C7-8348-3DC281ED884C}" type="sibTrans" cxnId="{C66B6C43-E731-4D4E-AC24-02B529FB0E38}">
      <dgm:prSet/>
      <dgm:spPr/>
      <dgm:t>
        <a:bodyPr/>
        <a:lstStyle/>
        <a:p>
          <a:endParaRPr lang="es-ES"/>
        </a:p>
      </dgm:t>
    </dgm:pt>
    <dgm:pt modelId="{F7697AFE-C161-4292-81C3-1C70308F4855}">
      <dgm:prSet phldrT="[Texto]" custScaleX="131933" custLinFactX="-3919" custLinFactNeighborX="-100000" custLinFactNeighborY="-20527"/>
      <dgm:spPr/>
      <dgm:t>
        <a:bodyPr/>
        <a:lstStyle/>
        <a:p>
          <a:endParaRPr lang="es-ES"/>
        </a:p>
      </dgm:t>
    </dgm:pt>
    <dgm:pt modelId="{25733FE8-EE57-43DF-BE22-E276056EFAE5}" type="parTrans" cxnId="{849960D1-40EE-4455-A64D-1E6BE38DF533}">
      <dgm:prSet/>
      <dgm:spPr/>
      <dgm:t>
        <a:bodyPr/>
        <a:lstStyle/>
        <a:p>
          <a:endParaRPr lang="es-ES"/>
        </a:p>
      </dgm:t>
    </dgm:pt>
    <dgm:pt modelId="{76A83A68-BAAA-4544-8D60-3FB4969D9407}" type="sibTrans" cxnId="{849960D1-40EE-4455-A64D-1E6BE38DF533}">
      <dgm:prSet/>
      <dgm:spPr/>
      <dgm:t>
        <a:bodyPr/>
        <a:lstStyle/>
        <a:p>
          <a:endParaRPr lang="es-ES"/>
        </a:p>
      </dgm:t>
    </dgm:pt>
    <dgm:pt modelId="{561C9A2F-33A1-44E3-9CD1-81FCBFDF6DC7}" type="pres">
      <dgm:prSet presAssocID="{A7464637-9E56-4B3B-B132-29D63ABC5EA8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F634DBE-09CA-4833-9B51-BF63D1FF13A1}" type="pres">
      <dgm:prSet presAssocID="{A7464637-9E56-4B3B-B132-29D63ABC5EA8}" presName="arrow" presStyleLbl="bgShp" presStyleIdx="0" presStyleCnt="1" custLinFactNeighborY="-4454"/>
      <dgm:spPr/>
      <dgm:t>
        <a:bodyPr/>
        <a:lstStyle/>
        <a:p>
          <a:endParaRPr lang="ca-ES"/>
        </a:p>
      </dgm:t>
    </dgm:pt>
    <dgm:pt modelId="{F1E7090D-C76C-41C5-8BE6-B8FA295DDD29}" type="pres">
      <dgm:prSet presAssocID="{A7464637-9E56-4B3B-B132-29D63ABC5EA8}" presName="arrowDiagram5" presStyleCnt="0"/>
      <dgm:spPr/>
    </dgm:pt>
    <dgm:pt modelId="{259A5FB8-84CC-4E58-905E-5447B3E64AC2}" type="pres">
      <dgm:prSet presAssocID="{45EEC67B-11BF-4B53-A4C0-C7256A9BE834}" presName="bullet5a" presStyleLbl="node1" presStyleIdx="0" presStyleCnt="5" custLinFactY="-41195" custLinFactNeighborY="-100000"/>
      <dgm:spPr/>
    </dgm:pt>
    <dgm:pt modelId="{C12902DD-75E3-4C3B-9A10-9E2662D0E007}" type="pres">
      <dgm:prSet presAssocID="{45EEC67B-11BF-4B53-A4C0-C7256A9BE834}" presName="textBox5a" presStyleLbl="revTx" presStyleIdx="0" presStyleCnt="5" custScaleX="253380" custLinFactNeighborX="50481" custLinFactNeighborY="5438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A2A4D6EF-9069-4C1A-925B-48B6D8C20C77}" type="pres">
      <dgm:prSet presAssocID="{93309309-FA35-4B60-83CD-81C22372932E}" presName="bullet5b" presStyleLbl="node1" presStyleIdx="1" presStyleCnt="5" custLinFactX="-22606" custLinFactNeighborX="-100000" custLinFactNeighborY="25370"/>
      <dgm:spPr/>
    </dgm:pt>
    <dgm:pt modelId="{3D8F43CC-3B56-4012-9CDA-F28250875D1F}" type="pres">
      <dgm:prSet presAssocID="{93309309-FA35-4B60-83CD-81C22372932E}" presName="textBox5b" presStyleLbl="revTx" presStyleIdx="1" presStyleCnt="5" custScaleX="176612" custScaleY="101692" custLinFactX="-1977" custLinFactNeighborX="-100000" custLinFactNeighborY="-21167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3B497021-5484-4F51-B68D-AAE400C42D98}" type="pres">
      <dgm:prSet presAssocID="{0833FFC0-541D-46D8-A9CE-1334BC821EC4}" presName="bullet5c" presStyleLbl="node1" presStyleIdx="2" presStyleCnt="5" custLinFactX="-77312" custLinFactNeighborX="-100000" custLinFactNeighborY="31411"/>
      <dgm:spPr/>
    </dgm:pt>
    <dgm:pt modelId="{271900FE-9D5A-4721-9AB3-2AA97859477D}" type="pres">
      <dgm:prSet presAssocID="{0833FFC0-541D-46D8-A9CE-1334BC821EC4}" presName="textBox5c" presStyleLbl="revTx" presStyleIdx="2" presStyleCnt="5" custScaleX="138532" custScaleY="25932" custLinFactNeighborX="-39966" custLinFactNeighborY="-19314">
        <dgm:presLayoutVars>
          <dgm:bulletEnabled val="1"/>
        </dgm:presLayoutVars>
      </dgm:prSet>
      <dgm:spPr/>
      <dgm:t>
        <a:bodyPr/>
        <a:lstStyle/>
        <a:p>
          <a:endParaRPr lang="ca-ES"/>
        </a:p>
      </dgm:t>
    </dgm:pt>
    <dgm:pt modelId="{A713AA3F-FB1A-4C37-B138-BE87F156F71A}" type="pres">
      <dgm:prSet presAssocID="{5DD43298-899A-4BFB-9EDC-1669DE2F9F22}" presName="bullet5d" presStyleLbl="node1" presStyleIdx="3" presStyleCnt="5" custLinFactX="-97059" custLinFactNeighborX="-100000" custLinFactNeighborY="26462"/>
      <dgm:spPr/>
    </dgm:pt>
    <dgm:pt modelId="{B13E5A02-1D5C-4D5C-B240-BEB7199723AC}" type="pres">
      <dgm:prSet presAssocID="{5DD43298-899A-4BFB-9EDC-1669DE2F9F22}" presName="textBox5d" presStyleLbl="revTx" presStyleIdx="3" presStyleCnt="5" custScaleX="122641" custLinFactNeighborX="-16322" custLinFactNeighborY="-3454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48E2D26-6582-4A1A-9E19-6C5B77AD0265}" type="pres">
      <dgm:prSet presAssocID="{C3DBC2F9-9DFE-4079-8394-4562E35A8FF3}" presName="bullet5e" presStyleLbl="node1" presStyleIdx="4" presStyleCnt="5" custLinFactX="7631" custLinFactNeighborX="100000" custLinFactNeighborY="-57516"/>
      <dgm:spPr/>
    </dgm:pt>
    <dgm:pt modelId="{F231AC02-1F2A-489E-9721-0DFE56237794}" type="pres">
      <dgm:prSet presAssocID="{C3DBC2F9-9DFE-4079-8394-4562E35A8FF3}" presName="textBox5e" presStyleLbl="revTx" presStyleIdx="4" presStyleCnt="5" custScaleX="116260" custLinFactNeighborX="-1626" custLinFactNeighborY="106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CED0D6F-9C39-4044-8FDB-03E8DA17B190}" srcId="{A7464637-9E56-4B3B-B132-29D63ABC5EA8}" destId="{45EEC67B-11BF-4B53-A4C0-C7256A9BE834}" srcOrd="0" destOrd="0" parTransId="{2B37226C-6FAB-461B-BB40-845CCED6ED92}" sibTransId="{D87CCD07-6628-4A44-A689-750E95ECA716}"/>
    <dgm:cxn modelId="{849960D1-40EE-4455-A64D-1E6BE38DF533}" srcId="{A7464637-9E56-4B3B-B132-29D63ABC5EA8}" destId="{F7697AFE-C161-4292-81C3-1C70308F4855}" srcOrd="7" destOrd="0" parTransId="{25733FE8-EE57-43DF-BE22-E276056EFAE5}" sibTransId="{76A83A68-BAAA-4544-8D60-3FB4969D9407}"/>
    <dgm:cxn modelId="{BDB9C4DD-BE68-432A-8260-193548525D3C}" type="presOf" srcId="{C3DBC2F9-9DFE-4079-8394-4562E35A8FF3}" destId="{F231AC02-1F2A-489E-9721-0DFE56237794}" srcOrd="0" destOrd="0" presId="urn:microsoft.com/office/officeart/2005/8/layout/arrow2"/>
    <dgm:cxn modelId="{A575E9FB-B6AF-40F2-B06E-D32FBD15441C}" srcId="{A7464637-9E56-4B3B-B132-29D63ABC5EA8}" destId="{0833FFC0-541D-46D8-A9CE-1334BC821EC4}" srcOrd="2" destOrd="0" parTransId="{ECA5A112-FA37-416C-947B-1428352F3736}" sibTransId="{62B25FA6-AC07-4AA5-A22F-4C57E93F4E0E}"/>
    <dgm:cxn modelId="{5ACCDD96-31E8-4DC7-8135-B4A5D50A7098}" type="presOf" srcId="{93309309-FA35-4B60-83CD-81C22372932E}" destId="{3D8F43CC-3B56-4012-9CDA-F28250875D1F}" srcOrd="0" destOrd="0" presId="urn:microsoft.com/office/officeart/2005/8/layout/arrow2"/>
    <dgm:cxn modelId="{B8D1A0F4-7E10-4A81-9DDB-7E79B4EF1A19}" type="presOf" srcId="{45EEC67B-11BF-4B53-A4C0-C7256A9BE834}" destId="{C12902DD-75E3-4C3B-9A10-9E2662D0E007}" srcOrd="0" destOrd="0" presId="urn:microsoft.com/office/officeart/2005/8/layout/arrow2"/>
    <dgm:cxn modelId="{C92F81C0-C8B1-4545-9250-F8D73694F4FB}" srcId="{A7464637-9E56-4B3B-B132-29D63ABC5EA8}" destId="{C3DBC2F9-9DFE-4079-8394-4562E35A8FF3}" srcOrd="4" destOrd="0" parTransId="{47B2F551-2EE0-4EC4-BF50-4AF6CBEB9DF5}" sibTransId="{153A84F3-AD31-469E-B322-7D8D194E5B94}"/>
    <dgm:cxn modelId="{DFB359C3-FBBE-46B6-AF11-AB734DEE6562}" type="presOf" srcId="{A7464637-9E56-4B3B-B132-29D63ABC5EA8}" destId="{561C9A2F-33A1-44E3-9CD1-81FCBFDF6DC7}" srcOrd="0" destOrd="0" presId="urn:microsoft.com/office/officeart/2005/8/layout/arrow2"/>
    <dgm:cxn modelId="{87C09853-6507-4868-8B8F-7F2CAB5764C4}" srcId="{A7464637-9E56-4B3B-B132-29D63ABC5EA8}" destId="{93309309-FA35-4B60-83CD-81C22372932E}" srcOrd="1" destOrd="0" parTransId="{930762D1-0250-4B01-9DAE-FEC54EE46715}" sibTransId="{8B3E30D8-DEE3-49D3-B504-CEA1689BBBF7}"/>
    <dgm:cxn modelId="{C66B6C43-E731-4D4E-AC24-02B529FB0E38}" srcId="{A7464637-9E56-4B3B-B132-29D63ABC5EA8}" destId="{5DD43298-899A-4BFB-9EDC-1669DE2F9F22}" srcOrd="3" destOrd="0" parTransId="{E0380864-25D7-4AE3-981C-57883589DCDE}" sibTransId="{4B69E7F6-EA75-47C7-8348-3DC281ED884C}"/>
    <dgm:cxn modelId="{93DDD20C-D903-4AF0-952E-E87F687FF979}" type="presOf" srcId="{0833FFC0-541D-46D8-A9CE-1334BC821EC4}" destId="{271900FE-9D5A-4721-9AB3-2AA97859477D}" srcOrd="0" destOrd="0" presId="urn:microsoft.com/office/officeart/2005/8/layout/arrow2"/>
    <dgm:cxn modelId="{FCE30C04-2E0E-4C21-853A-F06EB7E9BE5A}" srcId="{A7464637-9E56-4B3B-B132-29D63ABC5EA8}" destId="{729D4D69-9755-414E-980B-3EDB724A6B69}" srcOrd="5" destOrd="0" parTransId="{FD057F36-46AE-468E-9702-529ADDCD6183}" sibTransId="{6DD40EA6-26E1-4C60-B88B-EF77F84C099F}"/>
    <dgm:cxn modelId="{DD04EC41-2719-43F0-8A52-A47E15861C06}" srcId="{A7464637-9E56-4B3B-B132-29D63ABC5EA8}" destId="{0BC27EB5-4F2E-49E1-9905-6A4B3A75C977}" srcOrd="6" destOrd="0" parTransId="{165575E2-6B93-411D-94F2-EF2338FCF79F}" sibTransId="{121F2711-072B-4ED8-9C4D-90A65D26A844}"/>
    <dgm:cxn modelId="{35C1F3B2-4376-4856-87B7-0EE96360ABC1}" type="presOf" srcId="{5DD43298-899A-4BFB-9EDC-1669DE2F9F22}" destId="{B13E5A02-1D5C-4D5C-B240-BEB7199723AC}" srcOrd="0" destOrd="0" presId="urn:microsoft.com/office/officeart/2005/8/layout/arrow2"/>
    <dgm:cxn modelId="{D77ABE13-E60B-4C8A-AAD2-A25BE804D0B3}" type="presParOf" srcId="{561C9A2F-33A1-44E3-9CD1-81FCBFDF6DC7}" destId="{1F634DBE-09CA-4833-9B51-BF63D1FF13A1}" srcOrd="0" destOrd="0" presId="urn:microsoft.com/office/officeart/2005/8/layout/arrow2"/>
    <dgm:cxn modelId="{FAAFBC5D-7E37-41F1-925A-5054D3B130E9}" type="presParOf" srcId="{561C9A2F-33A1-44E3-9CD1-81FCBFDF6DC7}" destId="{F1E7090D-C76C-41C5-8BE6-B8FA295DDD29}" srcOrd="1" destOrd="0" presId="urn:microsoft.com/office/officeart/2005/8/layout/arrow2"/>
    <dgm:cxn modelId="{951EDB13-DF3D-49B2-BEF8-01C4E63388BC}" type="presParOf" srcId="{F1E7090D-C76C-41C5-8BE6-B8FA295DDD29}" destId="{259A5FB8-84CC-4E58-905E-5447B3E64AC2}" srcOrd="0" destOrd="0" presId="urn:microsoft.com/office/officeart/2005/8/layout/arrow2"/>
    <dgm:cxn modelId="{78251AF8-5928-495F-B4EB-2E88148C98DE}" type="presParOf" srcId="{F1E7090D-C76C-41C5-8BE6-B8FA295DDD29}" destId="{C12902DD-75E3-4C3B-9A10-9E2662D0E007}" srcOrd="1" destOrd="0" presId="urn:microsoft.com/office/officeart/2005/8/layout/arrow2"/>
    <dgm:cxn modelId="{69706477-7723-4FF8-A2AD-3803CD1965D6}" type="presParOf" srcId="{F1E7090D-C76C-41C5-8BE6-B8FA295DDD29}" destId="{A2A4D6EF-9069-4C1A-925B-48B6D8C20C77}" srcOrd="2" destOrd="0" presId="urn:microsoft.com/office/officeart/2005/8/layout/arrow2"/>
    <dgm:cxn modelId="{4FBEA2A9-AD7D-4AE2-9023-DB9819A97A76}" type="presParOf" srcId="{F1E7090D-C76C-41C5-8BE6-B8FA295DDD29}" destId="{3D8F43CC-3B56-4012-9CDA-F28250875D1F}" srcOrd="3" destOrd="0" presId="urn:microsoft.com/office/officeart/2005/8/layout/arrow2"/>
    <dgm:cxn modelId="{E30D8339-E157-4846-8B05-7D0E28F125CB}" type="presParOf" srcId="{F1E7090D-C76C-41C5-8BE6-B8FA295DDD29}" destId="{3B497021-5484-4F51-B68D-AAE400C42D98}" srcOrd="4" destOrd="0" presId="urn:microsoft.com/office/officeart/2005/8/layout/arrow2"/>
    <dgm:cxn modelId="{5F029906-9D47-4702-B72A-7A6C41ECC307}" type="presParOf" srcId="{F1E7090D-C76C-41C5-8BE6-B8FA295DDD29}" destId="{271900FE-9D5A-4721-9AB3-2AA97859477D}" srcOrd="5" destOrd="0" presId="urn:microsoft.com/office/officeart/2005/8/layout/arrow2"/>
    <dgm:cxn modelId="{2907214E-313A-4C1B-9C86-BC88D9D8F713}" type="presParOf" srcId="{F1E7090D-C76C-41C5-8BE6-B8FA295DDD29}" destId="{A713AA3F-FB1A-4C37-B138-BE87F156F71A}" srcOrd="6" destOrd="0" presId="urn:microsoft.com/office/officeart/2005/8/layout/arrow2"/>
    <dgm:cxn modelId="{3A895AA0-7A14-4E1A-B7FA-12CF6D596102}" type="presParOf" srcId="{F1E7090D-C76C-41C5-8BE6-B8FA295DDD29}" destId="{B13E5A02-1D5C-4D5C-B240-BEB7199723AC}" srcOrd="7" destOrd="0" presId="urn:microsoft.com/office/officeart/2005/8/layout/arrow2"/>
    <dgm:cxn modelId="{1BFE50FC-EC0B-4DB1-8631-E45544534ACD}" type="presParOf" srcId="{F1E7090D-C76C-41C5-8BE6-B8FA295DDD29}" destId="{948E2D26-6582-4A1A-9E19-6C5B77AD0265}" srcOrd="8" destOrd="0" presId="urn:microsoft.com/office/officeart/2005/8/layout/arrow2"/>
    <dgm:cxn modelId="{BD799D12-0685-4969-9434-4BC015C7B0EA}" type="presParOf" srcId="{F1E7090D-C76C-41C5-8BE6-B8FA295DDD29}" destId="{F231AC02-1F2A-489E-9721-0DFE56237794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B5E1F0-9061-4B8F-A1D7-68AFA466590B}">
      <dsp:nvSpPr>
        <dsp:cNvPr id="0" name=""/>
        <dsp:cNvSpPr/>
      </dsp:nvSpPr>
      <dsp:spPr>
        <a:xfrm>
          <a:off x="1542256" y="0"/>
          <a:ext cx="5145088" cy="514508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FE3505-AD3B-48EC-8CB8-36DAC7F2EE2A}">
      <dsp:nvSpPr>
        <dsp:cNvPr id="0" name=""/>
        <dsp:cNvSpPr/>
      </dsp:nvSpPr>
      <dsp:spPr>
        <a:xfrm>
          <a:off x="1882552" y="414780"/>
          <a:ext cx="2006584" cy="200658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err="1" smtClean="0"/>
            <a:t>Universities</a:t>
          </a:r>
          <a:endParaRPr lang="ca-ES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err="1" smtClean="0"/>
            <a:t>Departments</a:t>
          </a:r>
          <a:endParaRPr lang="ca-ES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smtClean="0"/>
            <a:t>Institutes</a:t>
          </a:r>
          <a:endParaRPr lang="ca-ES" sz="2400" kern="1200" dirty="0"/>
        </a:p>
      </dsp:txBody>
      <dsp:txXfrm>
        <a:off x="1980505" y="512733"/>
        <a:ext cx="1810678" cy="1810678"/>
      </dsp:txXfrm>
    </dsp:sp>
    <dsp:sp modelId="{42D0FB27-5A40-4E8B-9E02-AABBC8E6F7CC}">
      <dsp:nvSpPr>
        <dsp:cNvPr id="0" name=""/>
        <dsp:cNvSpPr/>
      </dsp:nvSpPr>
      <dsp:spPr>
        <a:xfrm>
          <a:off x="4340463" y="405128"/>
          <a:ext cx="2006584" cy="200658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err="1" smtClean="0"/>
            <a:t>Research</a:t>
          </a:r>
          <a:r>
            <a:rPr lang="ca-ES" sz="2400" kern="1200" dirty="0" smtClean="0"/>
            <a:t> </a:t>
          </a:r>
          <a:r>
            <a:rPr lang="ca-ES" sz="2400" kern="1200" dirty="0" err="1" smtClean="0"/>
            <a:t>groups</a:t>
          </a:r>
          <a:endParaRPr lang="ca-ES" sz="2400" kern="1200" dirty="0" smtClean="0"/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err="1" smtClean="0"/>
            <a:t>Research</a:t>
          </a:r>
          <a:r>
            <a:rPr lang="ca-ES" sz="2400" kern="1200" dirty="0" smtClean="0"/>
            <a:t> </a:t>
          </a:r>
          <a:r>
            <a:rPr lang="ca-ES" sz="2400" kern="1200" dirty="0" err="1" smtClean="0"/>
            <a:t>projects</a:t>
          </a:r>
          <a:endParaRPr lang="ca-ES" sz="2400" kern="1200" dirty="0"/>
        </a:p>
      </dsp:txBody>
      <dsp:txXfrm>
        <a:off x="4438416" y="503081"/>
        <a:ext cx="1810678" cy="1810678"/>
      </dsp:txXfrm>
    </dsp:sp>
    <dsp:sp modelId="{C9AFB4B9-3B7A-4E62-8BBE-2943EDE7ABDF}">
      <dsp:nvSpPr>
        <dsp:cNvPr id="0" name=""/>
        <dsp:cNvSpPr/>
      </dsp:nvSpPr>
      <dsp:spPr>
        <a:xfrm>
          <a:off x="1882552" y="2997421"/>
          <a:ext cx="2006584" cy="200658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err="1" smtClean="0"/>
            <a:t>Researchers</a:t>
          </a:r>
          <a:endParaRPr lang="ca-ES" sz="2400" kern="1200" dirty="0"/>
        </a:p>
      </dsp:txBody>
      <dsp:txXfrm>
        <a:off x="1980505" y="3095374"/>
        <a:ext cx="1810678" cy="1810678"/>
      </dsp:txXfrm>
    </dsp:sp>
    <dsp:sp modelId="{5F7271BA-4657-4D95-A6FE-90B7135B1076}">
      <dsp:nvSpPr>
        <dsp:cNvPr id="0" name=""/>
        <dsp:cNvSpPr/>
      </dsp:nvSpPr>
      <dsp:spPr>
        <a:xfrm>
          <a:off x="4412479" y="3007052"/>
          <a:ext cx="2006584" cy="200658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2400" kern="1200" dirty="0" err="1" smtClean="0"/>
            <a:t>Publications</a:t>
          </a:r>
          <a:endParaRPr lang="ca-ES" sz="2400" kern="1200" dirty="0"/>
        </a:p>
      </dsp:txBody>
      <dsp:txXfrm>
        <a:off x="4510432" y="3105005"/>
        <a:ext cx="1810678" cy="18106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634DBE-09CA-4833-9B51-BF63D1FF13A1}">
      <dsp:nvSpPr>
        <dsp:cNvPr id="0" name=""/>
        <dsp:cNvSpPr/>
      </dsp:nvSpPr>
      <dsp:spPr>
        <a:xfrm>
          <a:off x="-72007" y="161"/>
          <a:ext cx="8856984" cy="553561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9A5FB8-84CC-4E58-905E-5447B3E64AC2}">
      <dsp:nvSpPr>
        <dsp:cNvPr id="0" name=""/>
        <dsp:cNvSpPr/>
      </dsp:nvSpPr>
      <dsp:spPr>
        <a:xfrm>
          <a:off x="800405" y="4075371"/>
          <a:ext cx="203710" cy="20371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12902DD-75E3-4C3B-9A10-9E2662D0E007}">
      <dsp:nvSpPr>
        <dsp:cNvPr id="0" name=""/>
        <dsp:cNvSpPr/>
      </dsp:nvSpPr>
      <dsp:spPr>
        <a:xfrm>
          <a:off x="598167" y="4536500"/>
          <a:ext cx="2939879" cy="13174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7942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tabLst>
              <a:tab pos="2147888" algn="l"/>
            </a:tabLst>
          </a:pPr>
          <a:r>
            <a:rPr lang="ca-ES" sz="1600" b="1" kern="1200" dirty="0" err="1" smtClean="0"/>
            <a:t>Step</a:t>
          </a:r>
          <a:r>
            <a:rPr lang="ca-ES" sz="1600" b="1" kern="1200" dirty="0" smtClean="0"/>
            <a:t> 1: </a:t>
          </a:r>
          <a:r>
            <a:rPr lang="ca-ES" sz="1600" b="1" kern="1200" dirty="0" err="1" smtClean="0"/>
            <a:t>prototipe</a:t>
          </a:r>
          <a:endParaRPr lang="ca-ES" sz="1600" b="1" kern="1200" dirty="0" smtClean="0"/>
        </a:p>
      </dsp:txBody>
      <dsp:txXfrm>
        <a:off x="598167" y="4536500"/>
        <a:ext cx="2939879" cy="1317476"/>
      </dsp:txXfrm>
    </dsp:sp>
    <dsp:sp modelId="{A2A4D6EF-9069-4C1A-925B-48B6D8C20C77}">
      <dsp:nvSpPr>
        <dsp:cNvPr id="0" name=""/>
        <dsp:cNvSpPr/>
      </dsp:nvSpPr>
      <dsp:spPr>
        <a:xfrm>
          <a:off x="1512169" y="3384377"/>
          <a:ext cx="318851" cy="31885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3D8F43CC-3B56-4012-9CDA-F28250875D1F}">
      <dsp:nvSpPr>
        <dsp:cNvPr id="0" name=""/>
        <dsp:cNvSpPr/>
      </dsp:nvSpPr>
      <dsp:spPr>
        <a:xfrm>
          <a:off x="1" y="2952335"/>
          <a:ext cx="2596654" cy="23586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53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dirty="0" err="1" smtClean="0"/>
            <a:t>Step</a:t>
          </a:r>
          <a:r>
            <a:rPr lang="ca-ES" sz="1600" b="1" kern="1200" dirty="0" smtClean="0"/>
            <a:t> 2: </a:t>
          </a:r>
          <a:r>
            <a:rPr lang="ca-ES" sz="1600" b="1" kern="1200" dirty="0" err="1" smtClean="0"/>
            <a:t>first</a:t>
          </a:r>
          <a:r>
            <a:rPr lang="ca-ES" sz="1600" b="1" kern="1200" dirty="0" smtClean="0"/>
            <a:t> </a:t>
          </a:r>
          <a:r>
            <a:rPr lang="ca-ES" sz="1600" b="1" kern="1200" dirty="0" err="1" smtClean="0"/>
            <a:t>batch</a:t>
          </a:r>
          <a:r>
            <a:rPr lang="ca-ES" sz="1600" b="1" kern="1200" dirty="0" smtClean="0"/>
            <a:t> </a:t>
          </a:r>
          <a:r>
            <a:rPr lang="ca-ES" sz="1600" b="1" kern="1200" dirty="0" err="1" smtClean="0"/>
            <a:t>load</a:t>
          </a:r>
          <a:endParaRPr lang="ca-ES" sz="1600" b="1" kern="1200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ca-ES" sz="1600" b="1" kern="1200" dirty="0"/>
        </a:p>
      </dsp:txBody>
      <dsp:txXfrm>
        <a:off x="1" y="2952335"/>
        <a:ext cx="2596654" cy="2358667"/>
      </dsp:txXfrm>
    </dsp:sp>
    <dsp:sp modelId="{3B497021-5484-4F51-B68D-AAE400C42D98}">
      <dsp:nvSpPr>
        <dsp:cNvPr id="0" name=""/>
        <dsp:cNvSpPr/>
      </dsp:nvSpPr>
      <dsp:spPr>
        <a:xfrm>
          <a:off x="2566401" y="2592288"/>
          <a:ext cx="425135" cy="425135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1900FE-9D5A-4721-9AB3-2AA97859477D}">
      <dsp:nvSpPr>
        <dsp:cNvPr id="0" name=""/>
        <dsp:cNvSpPr/>
      </dsp:nvSpPr>
      <dsp:spPr>
        <a:xfrm>
          <a:off x="2520274" y="3222589"/>
          <a:ext cx="2368063" cy="8067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5270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dirty="0" err="1" smtClean="0"/>
            <a:t>Step</a:t>
          </a:r>
          <a:r>
            <a:rPr lang="ca-ES" sz="1600" b="1" kern="1200" dirty="0" smtClean="0"/>
            <a:t> 3: full </a:t>
          </a:r>
          <a:r>
            <a:rPr lang="ca-ES" sz="1600" b="1" kern="1200" dirty="0" err="1" smtClean="0"/>
            <a:t>batch</a:t>
          </a:r>
          <a:r>
            <a:rPr lang="ca-ES" sz="1600" b="1" kern="1200" dirty="0" smtClean="0"/>
            <a:t> </a:t>
          </a:r>
          <a:r>
            <a:rPr lang="ca-ES" sz="1600" b="1" kern="1200" dirty="0" err="1" smtClean="0"/>
            <a:t>load</a:t>
          </a:r>
          <a:endParaRPr lang="ca-ES" sz="1600" b="1" kern="1200" dirty="0" smtClean="0"/>
        </a:p>
      </dsp:txBody>
      <dsp:txXfrm>
        <a:off x="2520274" y="3222589"/>
        <a:ext cx="2368063" cy="806748"/>
      </dsp:txXfrm>
    </dsp:sp>
    <dsp:sp modelId="{A713AA3F-FB1A-4C37-B138-BE87F156F71A}">
      <dsp:nvSpPr>
        <dsp:cNvPr id="0" name=""/>
        <dsp:cNvSpPr/>
      </dsp:nvSpPr>
      <dsp:spPr>
        <a:xfrm>
          <a:off x="3885500" y="1944215"/>
          <a:ext cx="549133" cy="5491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13E5A02-1D5C-4D5C-B240-BEB7199723AC}">
      <dsp:nvSpPr>
        <dsp:cNvPr id="0" name=""/>
        <dsp:cNvSpPr/>
      </dsp:nvSpPr>
      <dsp:spPr>
        <a:xfrm>
          <a:off x="4752524" y="792096"/>
          <a:ext cx="2172458" cy="37088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0974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800" b="1" kern="1200" dirty="0" err="1" smtClean="0"/>
            <a:t>Step</a:t>
          </a:r>
          <a:r>
            <a:rPr lang="ca-ES" sz="1800" b="1" kern="1200" dirty="0" smtClean="0"/>
            <a:t> 5: </a:t>
          </a:r>
          <a:r>
            <a:rPr lang="ca-ES" sz="1800" b="1" kern="1200" dirty="0" err="1" smtClean="0"/>
            <a:t>go</a:t>
          </a:r>
          <a:r>
            <a:rPr lang="ca-ES" sz="1800" b="1" kern="1200" dirty="0" smtClean="0"/>
            <a:t> </a:t>
          </a:r>
          <a:r>
            <a:rPr lang="ca-ES" sz="1800" b="1" kern="1200" dirty="0" err="1" smtClean="0"/>
            <a:t>live</a:t>
          </a:r>
          <a:endParaRPr lang="ca-ES" sz="1800" b="1" kern="1200" dirty="0" smtClean="0"/>
        </a:p>
      </dsp:txBody>
      <dsp:txXfrm>
        <a:off x="4752524" y="792096"/>
        <a:ext cx="2172458" cy="3708862"/>
      </dsp:txXfrm>
    </dsp:sp>
    <dsp:sp modelId="{948E2D26-6582-4A1A-9E19-6C5B77AD0265}">
      <dsp:nvSpPr>
        <dsp:cNvPr id="0" name=""/>
        <dsp:cNvSpPr/>
      </dsp:nvSpPr>
      <dsp:spPr>
        <a:xfrm>
          <a:off x="7416825" y="955828"/>
          <a:ext cx="699701" cy="699701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F231AC02-1F2A-489E-9721-0DFE56237794}">
      <dsp:nvSpPr>
        <dsp:cNvPr id="0" name=""/>
        <dsp:cNvSpPr/>
      </dsp:nvSpPr>
      <dsp:spPr>
        <a:xfrm>
          <a:off x="6840762" y="1974460"/>
          <a:ext cx="2059425" cy="40742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70757" tIns="0" rIns="0" bIns="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a-ES" sz="1600" b="1" kern="1200" dirty="0" err="1" smtClean="0"/>
            <a:t>Step</a:t>
          </a:r>
          <a:r>
            <a:rPr lang="ca-ES" sz="1600" b="1" kern="1200" dirty="0" smtClean="0"/>
            <a:t> 6: CERIF-XML OAI-PMH </a:t>
          </a:r>
          <a:r>
            <a:rPr lang="ca-ES" sz="1600" b="1" kern="1200" dirty="0" err="1" smtClean="0"/>
            <a:t>ingest</a:t>
          </a:r>
          <a:endParaRPr lang="ca-ES" sz="1600" b="1" kern="1200" dirty="0" smtClean="0"/>
        </a:p>
      </dsp:txBody>
      <dsp:txXfrm>
        <a:off x="6840762" y="1974460"/>
        <a:ext cx="2059425" cy="40742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4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167682" y="9380539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algn="l"/>
            <a:fld id="{EDA6CF73-5B32-4B59-850B-0686AE221736}" type="datetimeFigureOut">
              <a:rPr lang="ca-ES" smtClean="0"/>
              <a:pPr algn="l"/>
              <a:t>10/11/2015</a:t>
            </a:fld>
            <a:endParaRPr lang="ca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852022" y="2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200"/>
            </a:lvl1pPr>
          </a:lstStyle>
          <a:p>
            <a:pPr algn="r"/>
            <a:endParaRPr 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684339" y="9378827"/>
            <a:ext cx="2945659" cy="49371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200"/>
            </a:lvl1pPr>
          </a:lstStyle>
          <a:p>
            <a:fld id="{1A9F4608-4A92-4B6E-AE20-E931816FAAA6}" type="slidenum">
              <a:rPr lang="ca-ES" smtClean="0"/>
              <a:t>‹Nº›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19281259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4" y="2"/>
            <a:ext cx="2945659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a-ES" altLang="ca-E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6" y="2"/>
            <a:ext cx="2945659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ca-ES" altLang="ca-ES" dirty="0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690270"/>
            <a:ext cx="5438140" cy="4443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a-ES" altLang="ca-ES" smtClean="0"/>
              <a:t>Haga clic para modificar el estilo de texto del patrón</a:t>
            </a:r>
          </a:p>
          <a:p>
            <a:pPr lvl="1"/>
            <a:r>
              <a:rPr lang="ca-ES" altLang="ca-ES" smtClean="0"/>
              <a:t>Segundo nivel</a:t>
            </a:r>
          </a:p>
          <a:p>
            <a:pPr lvl="2"/>
            <a:r>
              <a:rPr lang="ca-ES" altLang="ca-ES" smtClean="0"/>
              <a:t>Tercer nivel</a:t>
            </a:r>
          </a:p>
          <a:p>
            <a:pPr lvl="3"/>
            <a:r>
              <a:rPr lang="ca-ES" altLang="ca-ES" smtClean="0"/>
              <a:t>Cuarto nivel</a:t>
            </a:r>
          </a:p>
          <a:p>
            <a:pPr lvl="4"/>
            <a:r>
              <a:rPr lang="ca-ES" altLang="ca-ES" smtClean="0"/>
              <a:t>Quinto nivel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4" y="9378827"/>
            <a:ext cx="2945659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ca-ES" altLang="ca-ES" dirty="0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6" y="9378827"/>
            <a:ext cx="2945659" cy="493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FE31DE8-8CDE-4FE6-A77C-CBE8D30343F6}" type="slidenum">
              <a:rPr lang="ca-ES" altLang="ca-ES"/>
              <a:pPr/>
              <a:t>‹Nº›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5120883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31DE8-8CDE-4FE6-A77C-CBE8D30343F6}" type="slidenum">
              <a:rPr lang="ca-ES" altLang="ca-ES" smtClean="0"/>
              <a:pPr/>
              <a:t>1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100330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31DE8-8CDE-4FE6-A77C-CBE8D30343F6}" type="slidenum">
              <a:rPr lang="ca-ES" altLang="ca-ES" smtClean="0"/>
              <a:pPr/>
              <a:t>2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3327535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98854-2705-48B2-A1EF-05F62BAA024E}" type="slidenum">
              <a:rPr lang="ca-ES" smtClean="0"/>
              <a:t>3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1083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19088" lvl="2" indent="-342900"/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31DE8-8CDE-4FE6-A77C-CBE8D30343F6}" type="slidenum">
              <a:rPr lang="ca-ES" altLang="ca-ES" smtClean="0"/>
              <a:pPr/>
              <a:t>9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4203262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CFF6B-DFBA-4A8B-9E05-7FDC1E31A86B}" type="slidenum">
              <a:rPr lang="ca-ES" smtClean="0"/>
              <a:t>10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834942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CFF6B-DFBA-4A8B-9E05-7FDC1E31A86B}" type="slidenum">
              <a:rPr lang="ca-ES" smtClean="0"/>
              <a:t>11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834942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CFF6B-DFBA-4A8B-9E05-7FDC1E31A86B}" type="slidenum">
              <a:rPr lang="ca-ES" smtClean="0"/>
              <a:t>12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8349424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ECFF6B-DFBA-4A8B-9E05-7FDC1E31A86B}" type="slidenum">
              <a:rPr lang="ca-ES" smtClean="0"/>
              <a:t>13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834942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31DE8-8CDE-4FE6-A77C-CBE8D30343F6}" type="slidenum">
              <a:rPr lang="ca-ES" altLang="ca-ES" smtClean="0"/>
              <a:pPr/>
              <a:t>22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695528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E31DE8-8CDE-4FE6-A77C-CBE8D30343F6}" type="slidenum">
              <a:rPr lang="ca-ES" altLang="ca-ES" smtClean="0"/>
              <a:pPr/>
              <a:t>24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1003300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2A7886"/>
                </a:solidFill>
              </a:defRPr>
            </a:lvl1pPr>
          </a:lstStyle>
          <a:p>
            <a:r>
              <a:rPr lang="es-ES" noProof="0" smtClean="0"/>
              <a:t>Haga clic para modificar el estilo de título del patrón</a:t>
            </a:r>
            <a:endParaRPr lang="ca-ES" noProof="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542925" indent="-276225">
              <a:defRPr/>
            </a:lvl2pPr>
            <a:lvl3pPr marL="809625" indent="-266700">
              <a:defRPr/>
            </a:lvl3pPr>
            <a:lvl4pPr marL="1076325" indent="-266700">
              <a:defRPr/>
            </a:lvl4pPr>
            <a:lvl5pPr marL="1343025" indent="-266700"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 dirty="0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ca-ES" altLang="ca-ES" dirty="0" smtClean="0"/>
              <a:t>Restringit</a:t>
            </a:r>
            <a:endParaRPr lang="ca-ES" altLang="ca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9389B96A-C7A4-4072-A052-44514241F2A3}" type="slidenum">
              <a:rPr lang="ca-ES" altLang="ca-ES" smtClean="0"/>
              <a:pPr/>
              <a:t>‹Nº›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2553336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rgbClr val="287886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ca-ES" dirty="0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ca-ES" altLang="ca-ES" dirty="0" smtClean="0"/>
              <a:t>Restringit</a:t>
            </a:r>
            <a:endParaRPr lang="ca-ES" altLang="ca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5CD01380-D9E4-4787-9F82-C168EB9C202A}" type="slidenum">
              <a:rPr lang="ca-ES" altLang="ca-ES" smtClean="0"/>
              <a:pPr/>
              <a:t>‹Nº›</a:t>
            </a:fld>
            <a:endParaRPr lang="ca-ES" altLang="ca-ES" dirty="0"/>
          </a:p>
        </p:txBody>
      </p:sp>
    </p:spTree>
    <p:extLst>
      <p:ext uri="{BB962C8B-B14F-4D97-AF65-F5344CB8AC3E}">
        <p14:creationId xmlns:p14="http://schemas.microsoft.com/office/powerpoint/2010/main" val="31346268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sseny CBUC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ca-ES" noProof="0" dirty="0" smtClean="0"/>
              <a:t>Títol de la diapositiva</a:t>
            </a:r>
            <a:endParaRPr lang="ca-ES" noProof="0" dirty="0"/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D8F2B-02EE-40D5-AFD0-2EDEBDDBACC1}" type="slidenum">
              <a:rPr lang="ca-ES" smtClean="0"/>
              <a:pPr/>
              <a:t>‹Nº›</a:t>
            </a:fld>
            <a:endParaRPr lang="ca-ES" dirty="0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/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2159240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ca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ca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84F2D-EB18-4BA6-9FA3-F84E251300CF}" type="datetimeFigureOut">
              <a:rPr lang="ca-ES" smtClean="0"/>
              <a:t>10/11/2015</a:t>
            </a:fld>
            <a:endParaRPr lang="ca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ca-ES" altLang="ca-ES" smtClean="0"/>
              <a:t>Restringit</a:t>
            </a:r>
            <a:endParaRPr lang="ca-ES" altLang="ca-E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264EE-E373-46F5-866A-226551EFCFA7}" type="slidenum">
              <a:rPr lang="ca-ES" altLang="ca-ES" smtClean="0"/>
              <a:pPr/>
              <a:t>‹Nº›</a:t>
            </a:fld>
            <a:endParaRPr lang="ca-ES" altLang="ca-ES" dirty="0"/>
          </a:p>
        </p:txBody>
      </p:sp>
      <p:pic>
        <p:nvPicPr>
          <p:cNvPr id="7" name="6 Imagen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30267"/>
            <a:ext cx="9144000" cy="545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60195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3" r:id="rId2"/>
    <p:sldLayoutId id="2147483666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Ramon.ros@csuc.ca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0" y="620688"/>
            <a:ext cx="8892480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rgbClr val="2A7886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Catalan Research portal: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ready to go</a:t>
            </a:r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973138" y="3861048"/>
            <a:ext cx="7197725" cy="2448272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pt-BR" dirty="0"/>
              <a:t>Ramon </a:t>
            </a:r>
            <a:r>
              <a:rPr lang="pt-BR" dirty="0" err="1"/>
              <a:t>Ros</a:t>
            </a:r>
            <a:r>
              <a:rPr lang="pt-BR" dirty="0"/>
              <a:t> i </a:t>
            </a:r>
            <a:r>
              <a:rPr lang="pt-BR" dirty="0" err="1"/>
              <a:t>Gorné</a:t>
            </a:r>
            <a:r>
              <a:rPr lang="pt-BR" dirty="0"/>
              <a:t> </a:t>
            </a:r>
            <a:endParaRPr lang="pt-BR" dirty="0" smtClean="0"/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ca-ES" dirty="0" smtClean="0"/>
              <a:t>(CSUC)</a:t>
            </a:r>
          </a:p>
          <a:p>
            <a:pPr marL="0" indent="0" algn="ctr" fontAlgn="auto">
              <a:spcAft>
                <a:spcPts val="0"/>
              </a:spcAft>
              <a:buNone/>
            </a:pPr>
            <a:endParaRPr lang="ca-ES" dirty="0" smtClean="0"/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ca-ES" dirty="0" err="1" smtClean="0"/>
              <a:t>EuroCRIS</a:t>
            </a:r>
            <a:r>
              <a:rPr lang="ca-ES" dirty="0" smtClean="0"/>
              <a:t> </a:t>
            </a:r>
            <a:r>
              <a:rPr lang="ca-ES" dirty="0" err="1" smtClean="0"/>
              <a:t>Strategic</a:t>
            </a:r>
            <a:r>
              <a:rPr lang="ca-ES" dirty="0" smtClean="0"/>
              <a:t> </a:t>
            </a:r>
            <a:r>
              <a:rPr lang="ca-ES" dirty="0" err="1"/>
              <a:t>Membership</a:t>
            </a:r>
            <a:r>
              <a:rPr lang="ca-ES" dirty="0"/>
              <a:t> </a:t>
            </a:r>
            <a:r>
              <a:rPr lang="ca-ES" dirty="0" smtClean="0"/>
              <a:t>Meeting 2015 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ca-ES" sz="2400" dirty="0"/>
              <a:t>Barcelona, </a:t>
            </a:r>
            <a:r>
              <a:rPr lang="ca-ES" sz="2400" dirty="0" err="1"/>
              <a:t>November</a:t>
            </a:r>
            <a:r>
              <a:rPr lang="ca-ES" sz="2400" dirty="0"/>
              <a:t> </a:t>
            </a:r>
            <a:r>
              <a:rPr lang="ca-ES" sz="2400" dirty="0" err="1" smtClean="0"/>
              <a:t>11th</a:t>
            </a:r>
            <a:endParaRPr lang="ca-ES" sz="2400" dirty="0" smtClean="0"/>
          </a:p>
          <a:p>
            <a:pPr marL="0" indent="0" algn="ctr" fontAlgn="auto">
              <a:spcAft>
                <a:spcPts val="0"/>
              </a:spcAft>
              <a:buNone/>
            </a:pPr>
            <a:endParaRPr lang="ca-ES" dirty="0"/>
          </a:p>
        </p:txBody>
      </p:sp>
      <p:sp>
        <p:nvSpPr>
          <p:cNvPr id="9" name="8 Llamada rectangular redondeada"/>
          <p:cNvSpPr/>
          <p:nvPr/>
        </p:nvSpPr>
        <p:spPr>
          <a:xfrm>
            <a:off x="8100392" y="6165304"/>
            <a:ext cx="936104" cy="514726"/>
          </a:xfrm>
          <a:prstGeom prst="wedgeRound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/>
              <a:t>a </a:t>
            </a:r>
            <a:r>
              <a:rPr lang="es-ES" sz="1200" dirty="0" err="1" smtClean="0"/>
              <a:t>SELRIM</a:t>
            </a:r>
            <a:r>
              <a:rPr lang="es-ES" sz="1200" dirty="0" smtClean="0"/>
              <a:t> </a:t>
            </a:r>
            <a:r>
              <a:rPr lang="es-ES" sz="1200" dirty="0" err="1" smtClean="0"/>
              <a:t>member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3811944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420" y="18519"/>
            <a:ext cx="8229600" cy="1143000"/>
          </a:xfrm>
        </p:spPr>
        <p:txBody>
          <a:bodyPr>
            <a:normAutofit/>
          </a:bodyPr>
          <a:lstStyle/>
          <a:p>
            <a:r>
              <a:rPr lang="ca-E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PRC</a:t>
            </a:r>
            <a:r>
              <a:rPr lang="ca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evolution</a:t>
            </a:r>
            <a:r>
              <a:rPr lang="ca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calendar</a:t>
            </a:r>
            <a:endParaRPr lang="ca-E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6374" y="1412776"/>
            <a:ext cx="8686800" cy="5256584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en-US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</a:t>
            </a:r>
            <a: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efinition (2013)</a:t>
            </a:r>
            <a:b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dirty="0" smtClean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Implementation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2014)</a:t>
            </a:r>
            <a:b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>
              <a:spcBef>
                <a:spcPct val="0"/>
              </a:spcBef>
            </a:pPr>
            <a: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Restricted opening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2015)</a:t>
            </a:r>
            <a: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en-US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  <a:p>
            <a:pPr marL="542925" lvl="2" indent="0">
              <a:spcBef>
                <a:spcPct val="0"/>
              </a:spcBef>
              <a:buNone/>
            </a:pPr>
            <a:endParaRPr lang="en-U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" t="18010" r="19079" b="47944"/>
          <a:stretch/>
        </p:blipFill>
        <p:spPr bwMode="auto">
          <a:xfrm>
            <a:off x="6550821" y="4941168"/>
            <a:ext cx="2348735" cy="808293"/>
          </a:xfrm>
          <a:prstGeom prst="rect">
            <a:avLst/>
          </a:prstGeom>
          <a:ln>
            <a:headEnd/>
            <a:tailEnd/>
          </a:ln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pic>
        <p:nvPicPr>
          <p:cNvPr id="1028" name="Picture 4" descr="http://blog.csuc.cat/wp-content/uploads/2014/11/B2KYfm8IcAAKa3f-470x14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8664" y="2067840"/>
            <a:ext cx="2900892" cy="864096"/>
          </a:xfrm>
          <a:prstGeom prst="rect">
            <a:avLst/>
          </a:prstGeom>
          <a:ex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</p:pic>
      <p:sp>
        <p:nvSpPr>
          <p:cNvPr id="4" name="3 CuadroTexto"/>
          <p:cNvSpPr txBox="1"/>
          <p:nvPr/>
        </p:nvSpPr>
        <p:spPr>
          <a:xfrm>
            <a:off x="6156114" y="2958920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err="1" smtClean="0"/>
              <a:t>Amsterdam</a:t>
            </a:r>
            <a:r>
              <a:rPr lang="es-ES" sz="1400" dirty="0" smtClean="0"/>
              <a:t> </a:t>
            </a:r>
            <a:r>
              <a:rPr lang="es-ES" sz="1400" dirty="0" err="1" smtClean="0"/>
              <a:t>November</a:t>
            </a:r>
            <a:r>
              <a:rPr lang="es-ES" sz="1400" dirty="0" smtClean="0"/>
              <a:t> 2014</a:t>
            </a:r>
            <a:endParaRPr lang="es-ES" sz="14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425007" y="5900029"/>
            <a:ext cx="25922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dirty="0" smtClean="0"/>
              <a:t>Barcelona </a:t>
            </a:r>
            <a:r>
              <a:rPr lang="es-ES" sz="1400" dirty="0" err="1" smtClean="0"/>
              <a:t>November</a:t>
            </a:r>
            <a:r>
              <a:rPr lang="es-ES" sz="1400" dirty="0" smtClean="0"/>
              <a:t> 2015</a:t>
            </a:r>
            <a:endParaRPr lang="es-ES" sz="1400" dirty="0"/>
          </a:p>
        </p:txBody>
      </p:sp>
      <p:cxnSp>
        <p:nvCxnSpPr>
          <p:cNvPr id="7" name="6 Conector recto de flecha"/>
          <p:cNvCxnSpPr/>
          <p:nvPr/>
        </p:nvCxnSpPr>
        <p:spPr>
          <a:xfrm flipV="1">
            <a:off x="5148064" y="2780928"/>
            <a:ext cx="648072" cy="331880"/>
          </a:xfrm>
          <a:prstGeom prst="straightConnector1">
            <a:avLst/>
          </a:prstGeom>
          <a:ln w="76200"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5730075" y="5010614"/>
            <a:ext cx="648072" cy="306334"/>
          </a:xfrm>
          <a:prstGeom prst="straightConnector1">
            <a:avLst/>
          </a:prstGeom>
          <a:ln w="76200">
            <a:tailEnd type="arrow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9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type="body" sz="quarter" idx="4294967295"/>
          </p:nvPr>
        </p:nvSpPr>
        <p:spPr>
          <a:xfrm>
            <a:off x="1043608" y="1259745"/>
            <a:ext cx="7560840" cy="468052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3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</a:p>
          <a:p>
            <a:pPr algn="just"/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To create a portal to find the research outputs of the Catalan research system, the PRC. </a:t>
            </a:r>
          </a:p>
          <a:p>
            <a:pPr marL="0" indent="0" algn="just">
              <a:buNone/>
            </a:pPr>
            <a:r>
              <a:rPr lang="en-US" sz="3400" noProof="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</a:t>
            </a:r>
            <a:endParaRPr lang="en-US" sz="3400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To increase the visibility of the research done in Catalonia</a:t>
            </a:r>
          </a:p>
          <a:p>
            <a:pPr algn="just"/>
            <a:r>
              <a:rPr lang="en-US" sz="2900" dirty="0" smtClean="0">
                <a:latin typeface="Arial" panose="020B0604020202020204" pitchFamily="34" charset="0"/>
                <a:cs typeface="Arial" panose="020B0604020202020204" pitchFamily="34" charset="0"/>
              </a:rPr>
              <a:t>To foster OA</a:t>
            </a:r>
          </a:p>
          <a:p>
            <a:pPr algn="just"/>
            <a:r>
              <a:rPr lang="en-US" sz="2900" noProof="0" dirty="0" smtClean="0">
                <a:latin typeface="Arial" panose="020B0604020202020204" pitchFamily="34" charset="0"/>
                <a:cs typeface="Arial" panose="020B0604020202020204" pitchFamily="34" charset="0"/>
              </a:rPr>
              <a:t>To increase interoperability between data </a:t>
            </a:r>
          </a:p>
        </p:txBody>
      </p:sp>
      <p:sp>
        <p:nvSpPr>
          <p:cNvPr id="6" name="1 Título"/>
          <p:cNvSpPr txBox="1">
            <a:spLocks/>
          </p:cNvSpPr>
          <p:nvPr/>
        </p:nvSpPr>
        <p:spPr>
          <a:xfrm>
            <a:off x="609600" y="11663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ca-ES" dirty="0" err="1" smtClean="0">
                <a:solidFill>
                  <a:srgbClr val="2A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r>
              <a:rPr lang="ca-ES" dirty="0" smtClean="0">
                <a:solidFill>
                  <a:srgbClr val="2A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ca-ES" dirty="0">
                <a:solidFill>
                  <a:srgbClr val="2A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</a:t>
            </a:r>
          </a:p>
        </p:txBody>
      </p:sp>
    </p:spTree>
    <p:extLst>
      <p:ext uri="{BB962C8B-B14F-4D97-AF65-F5344CB8AC3E}">
        <p14:creationId xmlns:p14="http://schemas.microsoft.com/office/powerpoint/2010/main" val="244081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-1279"/>
            <a:ext cx="8229600" cy="1143000"/>
          </a:xfrm>
        </p:spPr>
        <p:txBody>
          <a:bodyPr>
            <a:normAutofit/>
          </a:bodyPr>
          <a:lstStyle/>
          <a:p>
            <a:r>
              <a:rPr lang="ca-E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First</a:t>
            </a:r>
            <a:r>
              <a:rPr lang="ca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implementation</a:t>
            </a:r>
            <a:r>
              <a:rPr lang="ca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decisions</a:t>
            </a:r>
            <a:endParaRPr lang="ca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752528"/>
          </a:xfrm>
        </p:spPr>
        <p:txBody>
          <a:bodyPr>
            <a:normAutofit/>
          </a:bodyPr>
          <a:lstStyle/>
          <a:p>
            <a:pPr marL="657225" lvl="1" indent="-4572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Model </a:t>
            </a:r>
            <a:r>
              <a:rPr lang="en-US" sz="3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NARCIS</a:t>
            </a:r>
            <a:br>
              <a:rPr lang="en-US" sz="32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</a:br>
            <a:endParaRPr lang="en-US" sz="32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7225" lvl="1" indent="-4572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Identifiers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ORCID</a:t>
            </a:r>
            <a:b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7225" lvl="1" indent="-4572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Software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Dspace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-CRIS from CINECA</a:t>
            </a:r>
            <a:b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7225" lvl="1" indent="-4572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Data flow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From local CRIS systems</a:t>
            </a:r>
            <a:b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57225" lvl="1" indent="-457200">
              <a:spcBef>
                <a:spcPct val="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Data exchange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format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CERIF-XML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3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44" r="3907" b="9570"/>
          <a:stretch/>
        </p:blipFill>
        <p:spPr bwMode="auto">
          <a:xfrm>
            <a:off x="1259632" y="1556792"/>
            <a:ext cx="6588224" cy="395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rmAutofit/>
          </a:bodyPr>
          <a:lstStyle/>
          <a:p>
            <a:r>
              <a:rPr lang="ca-E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PRC</a:t>
            </a:r>
            <a:r>
              <a:rPr lang="ca-ES" sz="4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4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members</a:t>
            </a:r>
            <a:endParaRPr lang="ca-ES" sz="4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6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3 Título"/>
          <p:cNvSpPr>
            <a:spLocks noGrp="1"/>
          </p:cNvSpPr>
          <p:nvPr>
            <p:ph type="title"/>
          </p:nvPr>
        </p:nvSpPr>
        <p:spPr bwMode="auto">
          <a:xfrm>
            <a:off x="490837" y="116541"/>
            <a:ext cx="8229600" cy="1143000"/>
          </a:xfrm>
        </p:spPr>
        <p:txBody>
          <a:bodyPr lIns="0" tIns="0" rIns="0" bIns="0">
            <a:normAutofit/>
          </a:bodyPr>
          <a:lstStyle/>
          <a:p>
            <a:pPr eaLnBrk="1" hangingPunct="1"/>
            <a:r>
              <a:rPr lang="ca-ES" sz="3600" dirty="0" err="1" smtClean="0">
                <a:effectLst/>
                <a:latin typeface="Arial" charset="0"/>
                <a:cs typeface="Arial" charset="0"/>
              </a:rPr>
              <a:t>PRC’s</a:t>
            </a:r>
            <a:r>
              <a:rPr lang="ca-ES" sz="3600" dirty="0" smtClean="0">
                <a:effectLst/>
                <a:latin typeface="Arial" charset="0"/>
                <a:cs typeface="Arial" charset="0"/>
              </a:rPr>
              <a:t> </a:t>
            </a:r>
            <a:r>
              <a:rPr lang="ca-ES" sz="3600" dirty="0" err="1" smtClean="0">
                <a:effectLst/>
                <a:latin typeface="Arial" charset="0"/>
                <a:cs typeface="Arial" charset="0"/>
              </a:rPr>
              <a:t>university</a:t>
            </a:r>
            <a:r>
              <a:rPr lang="ca-ES" sz="3600" dirty="0" smtClean="0">
                <a:effectLst/>
                <a:latin typeface="Arial" charset="0"/>
                <a:cs typeface="Arial" charset="0"/>
              </a:rPr>
              <a:t> </a:t>
            </a:r>
            <a:r>
              <a:rPr lang="ca-ES" sz="3600" dirty="0" err="1" smtClean="0">
                <a:latin typeface="Arial" charset="0"/>
                <a:cs typeface="Arial" charset="0"/>
              </a:rPr>
              <a:t>CRIS</a:t>
            </a:r>
            <a:r>
              <a:rPr lang="ca-ES" sz="3600" dirty="0" smtClean="0">
                <a:latin typeface="Arial" charset="0"/>
                <a:cs typeface="Arial" charset="0"/>
              </a:rPr>
              <a:t> </a:t>
            </a:r>
            <a:r>
              <a:rPr lang="ca-ES" sz="3600" dirty="0" err="1" smtClean="0">
                <a:latin typeface="Arial" charset="0"/>
                <a:cs typeface="Arial" charset="0"/>
              </a:rPr>
              <a:t>systems</a:t>
            </a:r>
            <a:r>
              <a:rPr lang="ca-ES" sz="3600" dirty="0" smtClean="0">
                <a:latin typeface="Arial" charset="0"/>
                <a:cs typeface="Arial" charset="0"/>
              </a:rPr>
              <a:t> </a:t>
            </a:r>
            <a:endParaRPr lang="ca-ES" sz="2800" dirty="0" smtClean="0">
              <a:effectLst/>
              <a:latin typeface="Arial" charset="0"/>
              <a:cs typeface="Arial" charset="0"/>
            </a:endParaRPr>
          </a:p>
        </p:txBody>
      </p:sp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27584" y="1628800"/>
            <a:ext cx="7488832" cy="4032448"/>
          </a:xfrm>
        </p:spPr>
        <p:txBody>
          <a:bodyPr>
            <a:normAutofit fontScale="85000" lnSpcReduction="20000"/>
          </a:bodyPr>
          <a:lstStyle/>
          <a:p>
            <a:r>
              <a:rPr lang="es-ES" dirty="0" smtClean="0"/>
              <a:t>PRC </a:t>
            </a:r>
            <a:r>
              <a:rPr lang="es-ES" dirty="0" err="1" smtClean="0"/>
              <a:t>members</a:t>
            </a:r>
            <a:r>
              <a:rPr lang="es-ES" dirty="0" smtClean="0"/>
              <a:t> = </a:t>
            </a:r>
            <a:r>
              <a:rPr lang="es-ES" dirty="0" err="1" smtClean="0"/>
              <a:t>CSUC’s</a:t>
            </a:r>
            <a:r>
              <a:rPr lang="es-ES" dirty="0" smtClean="0"/>
              <a:t> </a:t>
            </a:r>
            <a:r>
              <a:rPr lang="es-ES" dirty="0" err="1" smtClean="0"/>
              <a:t>universities</a:t>
            </a:r>
            <a:r>
              <a:rPr lang="es-ES" dirty="0" smtClean="0"/>
              <a:t> + 1</a:t>
            </a:r>
          </a:p>
          <a:p>
            <a:endParaRPr lang="es-ES" dirty="0" smtClean="0"/>
          </a:p>
          <a:p>
            <a:r>
              <a:rPr lang="es-ES" dirty="0" err="1" smtClean="0"/>
              <a:t>They</a:t>
            </a:r>
            <a:r>
              <a:rPr lang="es-ES" dirty="0" smtClean="0"/>
              <a:t> use 4 </a:t>
            </a:r>
            <a:r>
              <a:rPr lang="es-ES" dirty="0" err="1" smtClean="0"/>
              <a:t>different</a:t>
            </a:r>
            <a:r>
              <a:rPr lang="es-ES" dirty="0" smtClean="0"/>
              <a:t> CRIS </a:t>
            </a:r>
            <a:r>
              <a:rPr lang="es-ES" dirty="0" err="1" smtClean="0"/>
              <a:t>systems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 smtClean="0"/>
          </a:p>
          <a:p>
            <a:pPr lvl="2"/>
            <a:r>
              <a:rPr lang="es-ES" dirty="0"/>
              <a:t>5</a:t>
            </a:r>
            <a:r>
              <a:rPr lang="es-ES" dirty="0" smtClean="0"/>
              <a:t> use </a:t>
            </a:r>
            <a:r>
              <a:rPr lang="es-ES" dirty="0" err="1" smtClean="0"/>
              <a:t>GREC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UB</a:t>
            </a:r>
            <a:r>
              <a:rPr lang="es-ES" dirty="0" smtClean="0"/>
              <a:t> (</a:t>
            </a:r>
            <a:r>
              <a:rPr lang="es-ES" dirty="0" err="1" smtClean="0"/>
              <a:t>inhouse</a:t>
            </a:r>
            <a:r>
              <a:rPr lang="es-ES" dirty="0" smtClean="0"/>
              <a:t> </a:t>
            </a:r>
            <a:r>
              <a:rPr lang="es-ES" dirty="0" err="1" smtClean="0"/>
              <a:t>developed</a:t>
            </a:r>
            <a:r>
              <a:rPr lang="es-ES" dirty="0" smtClean="0"/>
              <a:t>)</a:t>
            </a:r>
          </a:p>
          <a:p>
            <a:pPr lvl="2"/>
            <a:r>
              <a:rPr lang="es-ES" dirty="0" smtClean="0"/>
              <a:t>3 use SIGMA-CRIS </a:t>
            </a:r>
            <a:r>
              <a:rPr lang="es-ES" dirty="0" err="1" smtClean="0"/>
              <a:t>from</a:t>
            </a:r>
            <a:r>
              <a:rPr lang="es-ES" dirty="0" smtClean="0"/>
              <a:t> Sigma</a:t>
            </a:r>
          </a:p>
          <a:p>
            <a:pPr lvl="2"/>
            <a:r>
              <a:rPr lang="es-ES" dirty="0"/>
              <a:t>2</a:t>
            </a:r>
            <a:r>
              <a:rPr lang="es-ES" dirty="0" smtClean="0"/>
              <a:t> use </a:t>
            </a:r>
            <a:r>
              <a:rPr lang="es-ES" dirty="0" err="1" smtClean="0"/>
              <a:t>DRAC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UPCnet</a:t>
            </a:r>
            <a:endParaRPr lang="es-ES" dirty="0" smtClean="0"/>
          </a:p>
          <a:p>
            <a:pPr lvl="2"/>
            <a:r>
              <a:rPr lang="es-ES" dirty="0" smtClean="0"/>
              <a:t>1 use </a:t>
            </a:r>
            <a:r>
              <a:rPr lang="es-ES" dirty="0" err="1" smtClean="0"/>
              <a:t>UXXI</a:t>
            </a:r>
            <a:r>
              <a:rPr lang="es-ES" dirty="0" smtClean="0"/>
              <a:t> </a:t>
            </a:r>
            <a:r>
              <a:rPr lang="es-ES" dirty="0" err="1" smtClean="0"/>
              <a:t>from</a:t>
            </a:r>
            <a:r>
              <a:rPr lang="es-ES" dirty="0" smtClean="0"/>
              <a:t> </a:t>
            </a:r>
            <a:r>
              <a:rPr lang="es-ES" dirty="0" err="1" smtClean="0"/>
              <a:t>OCU</a:t>
            </a:r>
            <a:endParaRPr lang="es-ES" dirty="0" smtClean="0"/>
          </a:p>
          <a:p>
            <a:pPr marL="542925" lvl="2" indent="0" algn="ctr">
              <a:buNone/>
            </a:pPr>
            <a:endParaRPr lang="es-ES" dirty="0" smtClean="0"/>
          </a:p>
          <a:p>
            <a:pPr marL="542925" lvl="2" indent="0" algn="ctr">
              <a:buNone/>
            </a:pPr>
            <a:endParaRPr lang="es-ES" dirty="0"/>
          </a:p>
          <a:p>
            <a:pPr marL="542925" lvl="2" indent="0" algn="ctr">
              <a:buNone/>
            </a:pPr>
            <a:r>
              <a:rPr lang="es-ES" sz="3200" dirty="0" err="1" smtClean="0">
                <a:solidFill>
                  <a:srgbClr val="C00000"/>
                </a:solidFill>
              </a:rPr>
              <a:t>Any</a:t>
            </a:r>
            <a:r>
              <a:rPr lang="es-ES" sz="3200" dirty="0" smtClean="0">
                <a:solidFill>
                  <a:srgbClr val="C00000"/>
                </a:solidFill>
              </a:rPr>
              <a:t> of </a:t>
            </a:r>
            <a:r>
              <a:rPr lang="es-ES" sz="3200" dirty="0" err="1" smtClean="0">
                <a:solidFill>
                  <a:srgbClr val="C00000"/>
                </a:solidFill>
              </a:rPr>
              <a:t>this</a:t>
            </a:r>
            <a:r>
              <a:rPr lang="es-ES" sz="3200" dirty="0" smtClean="0">
                <a:solidFill>
                  <a:srgbClr val="C00000"/>
                </a:solidFill>
              </a:rPr>
              <a:t> </a:t>
            </a:r>
            <a:r>
              <a:rPr lang="es-ES" sz="3200" dirty="0" err="1" smtClean="0">
                <a:solidFill>
                  <a:srgbClr val="C00000"/>
                </a:solidFill>
              </a:rPr>
              <a:t>systems</a:t>
            </a:r>
            <a:r>
              <a:rPr lang="es-ES" sz="3200" dirty="0" smtClean="0">
                <a:solidFill>
                  <a:srgbClr val="C00000"/>
                </a:solidFill>
              </a:rPr>
              <a:t> </a:t>
            </a:r>
            <a:r>
              <a:rPr lang="es-ES" sz="3200" dirty="0" err="1" smtClean="0">
                <a:solidFill>
                  <a:srgbClr val="C00000"/>
                </a:solidFill>
              </a:rPr>
              <a:t>were</a:t>
            </a:r>
            <a:r>
              <a:rPr lang="es-ES" sz="3200" dirty="0" smtClean="0">
                <a:solidFill>
                  <a:srgbClr val="C00000"/>
                </a:solidFill>
              </a:rPr>
              <a:t> </a:t>
            </a:r>
            <a:r>
              <a:rPr lang="es-ES" sz="3200" dirty="0" err="1" smtClean="0">
                <a:solidFill>
                  <a:srgbClr val="C00000"/>
                </a:solidFill>
              </a:rPr>
              <a:t>CERIF</a:t>
            </a:r>
            <a:r>
              <a:rPr lang="es-ES" sz="3200" dirty="0" smtClean="0">
                <a:solidFill>
                  <a:srgbClr val="C00000"/>
                </a:solidFill>
              </a:rPr>
              <a:t> </a:t>
            </a:r>
            <a:r>
              <a:rPr lang="es-ES" sz="3200" dirty="0" err="1" smtClean="0">
                <a:solidFill>
                  <a:srgbClr val="C00000"/>
                </a:solidFill>
              </a:rPr>
              <a:t>compliant</a:t>
            </a:r>
            <a:endParaRPr lang="es-ES" sz="3200" dirty="0" smtClean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08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2102633"/>
              </p:ext>
            </p:extLst>
          </p:nvPr>
        </p:nvGraphicFramePr>
        <p:xfrm>
          <a:off x="446856" y="1052736"/>
          <a:ext cx="8229600" cy="51450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8 CuadroTexto"/>
          <p:cNvSpPr txBox="1"/>
          <p:nvPr/>
        </p:nvSpPr>
        <p:spPr>
          <a:xfrm>
            <a:off x="3825773" y="3328536"/>
            <a:ext cx="1590500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sz="52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PRC</a:t>
            </a:r>
            <a:endParaRPr lang="ca-ES" sz="52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2" descr="http://upload.wikimedia.org/wikipedia/commons/2/26/Traffic_lights_3_stat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2" t="6098" r="66373" b="25699"/>
          <a:stretch/>
        </p:blipFill>
        <p:spPr bwMode="auto">
          <a:xfrm>
            <a:off x="5807523" y="4365104"/>
            <a:ext cx="204637" cy="48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://upload.wikimedia.org/wikipedia/commons/2/26/Traffic_lights_3_stat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8" t="3398" r="36223" b="23917"/>
          <a:stretch/>
        </p:blipFill>
        <p:spPr bwMode="auto">
          <a:xfrm>
            <a:off x="4113834" y="1772816"/>
            <a:ext cx="242142" cy="57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http://upload.wikimedia.org/wikipedia/commons/2/26/Traffic_lights_3_stat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8" t="3398" r="36223" b="23917"/>
          <a:stretch/>
        </p:blipFill>
        <p:spPr bwMode="auto">
          <a:xfrm>
            <a:off x="2267744" y="2208011"/>
            <a:ext cx="242142" cy="57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://upload.wikimedia.org/wikipedia/commons/2/26/Traffic_lights_3_stat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8" t="3398" r="36223" b="23917"/>
          <a:stretch/>
        </p:blipFill>
        <p:spPr bwMode="auto">
          <a:xfrm>
            <a:off x="3203848" y="5232347"/>
            <a:ext cx="242142" cy="57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upload.wikimedia.org/wikipedia/commons/2/26/Traffic_lights_3_stat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07" r="4832" b="26655"/>
          <a:stretch/>
        </p:blipFill>
        <p:spPr bwMode="auto">
          <a:xfrm>
            <a:off x="6516216" y="2585072"/>
            <a:ext cx="243259" cy="55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http://upload.wikimedia.org/wikipedia/commons/2/26/Traffic_lights_3_stat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07" r="4832" b="26655"/>
          <a:stretch/>
        </p:blipFill>
        <p:spPr bwMode="auto">
          <a:xfrm>
            <a:off x="5004048" y="1648968"/>
            <a:ext cx="243259" cy="55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upload.wikimedia.org/wikipedia/commons/2/26/Traffic_lights_3_states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8" t="3398" r="36223" b="23917"/>
          <a:stretch/>
        </p:blipFill>
        <p:spPr bwMode="auto">
          <a:xfrm>
            <a:off x="3923928" y="2564904"/>
            <a:ext cx="242142" cy="572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://blog.biblioteca.unizar.es/wp-content/uploads/2012/11/ORCID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24" y="4025006"/>
            <a:ext cx="1652678" cy="725567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1 Título"/>
          <p:cNvSpPr>
            <a:spLocks noGrp="1"/>
          </p:cNvSpPr>
          <p:nvPr>
            <p:ph type="title"/>
          </p:nvPr>
        </p:nvSpPr>
        <p:spPr>
          <a:xfrm>
            <a:off x="0" y="-99392"/>
            <a:ext cx="9144000" cy="1143000"/>
          </a:xfrm>
        </p:spPr>
        <p:txBody>
          <a:bodyPr>
            <a:noAutofit/>
          </a:bodyPr>
          <a:lstStyle/>
          <a:p>
            <a:pPr marL="342900" lvl="3" indent="-342900" algn="ctr"/>
            <a:r>
              <a:rPr lang="ca-ES" sz="3300" kern="1200" dirty="0" err="1" smtClean="0">
                <a:solidFill>
                  <a:srgbClr val="2A7886"/>
                </a:solidFill>
                <a:latin typeface="+mj-lt"/>
                <a:ea typeface="+mj-ea"/>
                <a:cs typeface="+mj-cs"/>
              </a:rPr>
              <a:t>Unique</a:t>
            </a:r>
            <a:r>
              <a:rPr lang="ca-ES" sz="3300" kern="1200" dirty="0" smtClean="0">
                <a:solidFill>
                  <a:srgbClr val="2A7886"/>
                </a:solidFill>
                <a:latin typeface="+mj-lt"/>
                <a:ea typeface="+mj-ea"/>
                <a:cs typeface="+mj-cs"/>
              </a:rPr>
              <a:t> </a:t>
            </a:r>
            <a:r>
              <a:rPr lang="ca-ES" sz="3300" kern="1200" dirty="0" err="1" smtClean="0">
                <a:solidFill>
                  <a:srgbClr val="2A7886"/>
                </a:solidFill>
                <a:latin typeface="+mj-lt"/>
                <a:ea typeface="+mj-ea"/>
                <a:cs typeface="+mj-cs"/>
              </a:rPr>
              <a:t>identifiers</a:t>
            </a:r>
            <a:endParaRPr lang="ca-ES" sz="3300" kern="1200" dirty="0">
              <a:solidFill>
                <a:srgbClr val="2A7886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5738871" y="5445224"/>
            <a:ext cx="1402948" cy="276999"/>
          </a:xfrm>
          <a:prstGeom prst="rect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ca-ES" sz="1200" dirty="0">
                <a:solidFill>
                  <a:schemeClr val="dk1"/>
                </a:solidFill>
                <a:latin typeface="+mn-lt"/>
              </a:rPr>
              <a:t>DOI, </a:t>
            </a:r>
            <a:r>
              <a:rPr lang="ca-ES" sz="1200" dirty="0" err="1">
                <a:solidFill>
                  <a:schemeClr val="dk1"/>
                </a:solidFill>
                <a:latin typeface="+mn-lt"/>
              </a:rPr>
              <a:t>Handle</a:t>
            </a:r>
            <a:r>
              <a:rPr lang="ca-ES" sz="1200" dirty="0">
                <a:solidFill>
                  <a:schemeClr val="dk1"/>
                </a:solidFill>
                <a:latin typeface="+mn-lt"/>
              </a:rPr>
              <a:t> </a:t>
            </a:r>
            <a:r>
              <a:rPr lang="ca-ES" sz="1200" dirty="0"/>
              <a:t>&amp;</a:t>
            </a:r>
            <a:r>
              <a:rPr lang="ca-ES" sz="1200" dirty="0" smtClean="0">
                <a:solidFill>
                  <a:schemeClr val="dk1"/>
                </a:solidFill>
                <a:latin typeface="+mn-lt"/>
              </a:rPr>
              <a:t> ISBN</a:t>
            </a:r>
            <a:endParaRPr lang="ca-ES" sz="12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481702" y="1634316"/>
            <a:ext cx="2028184" cy="276999"/>
          </a:xfrm>
          <a:prstGeom prst="rect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ca-ES" sz="1200" dirty="0" err="1" smtClean="0">
                <a:solidFill>
                  <a:schemeClr val="dk1"/>
                </a:solidFill>
                <a:latin typeface="+mn-lt"/>
              </a:rPr>
              <a:t>Government</a:t>
            </a:r>
            <a:r>
              <a:rPr lang="ca-ES" sz="1200" dirty="0" smtClean="0">
                <a:solidFill>
                  <a:schemeClr val="dk1"/>
                </a:solidFill>
                <a:latin typeface="+mn-lt"/>
              </a:rPr>
              <a:t> &amp; </a:t>
            </a:r>
            <a:r>
              <a:rPr lang="ca-ES" sz="1200" dirty="0" err="1" smtClean="0">
                <a:solidFill>
                  <a:schemeClr val="dk1"/>
                </a:solidFill>
                <a:latin typeface="+mn-lt"/>
              </a:rPr>
              <a:t>internal</a:t>
            </a:r>
            <a:r>
              <a:rPr lang="ca-ES" sz="1200" dirty="0" smtClean="0">
                <a:solidFill>
                  <a:schemeClr val="dk1"/>
                </a:solidFill>
                <a:latin typeface="+mn-lt"/>
              </a:rPr>
              <a:t> codes</a:t>
            </a:r>
            <a:endParaRPr lang="ca-ES" sz="1200" dirty="0">
              <a:solidFill>
                <a:schemeClr val="dk1"/>
              </a:solidFill>
              <a:latin typeface="+mn-lt"/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516216" y="1681043"/>
            <a:ext cx="1845826" cy="276999"/>
          </a:xfrm>
          <a:prstGeom prst="rect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ca-ES" sz="1200" dirty="0" smtClean="0"/>
              <a:t>Catalan </a:t>
            </a:r>
            <a:r>
              <a:rPr lang="ca-ES" sz="1200" dirty="0" err="1" smtClean="0"/>
              <a:t>government</a:t>
            </a:r>
            <a:r>
              <a:rPr lang="ca-ES" sz="1200" dirty="0" smtClean="0"/>
              <a:t> codes</a:t>
            </a:r>
            <a:endParaRPr lang="ca-ES" sz="1200" dirty="0"/>
          </a:p>
        </p:txBody>
      </p:sp>
      <p:sp>
        <p:nvSpPr>
          <p:cNvPr id="24" name="23 Rectángulo"/>
          <p:cNvSpPr/>
          <p:nvPr/>
        </p:nvSpPr>
        <p:spPr>
          <a:xfrm>
            <a:off x="6349518" y="3312234"/>
            <a:ext cx="1584601" cy="276999"/>
          </a:xfrm>
          <a:prstGeom prst="rect">
            <a:avLst/>
          </a:prstGeom>
          <a:ln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ca-ES" sz="1200" dirty="0" err="1" smtClean="0">
                <a:solidFill>
                  <a:schemeClr val="dk1"/>
                </a:solidFill>
                <a:latin typeface="+mn-lt"/>
              </a:rPr>
              <a:t>Funding</a:t>
            </a:r>
            <a:r>
              <a:rPr lang="ca-ES" sz="1200" dirty="0" smtClean="0">
                <a:solidFill>
                  <a:schemeClr val="dk1"/>
                </a:solidFill>
                <a:latin typeface="+mn-lt"/>
              </a:rPr>
              <a:t> </a:t>
            </a:r>
            <a:r>
              <a:rPr lang="ca-ES" sz="1200" dirty="0" err="1" smtClean="0">
                <a:solidFill>
                  <a:schemeClr val="dk1"/>
                </a:solidFill>
                <a:latin typeface="+mn-lt"/>
              </a:rPr>
              <a:t>entities</a:t>
            </a:r>
            <a:r>
              <a:rPr lang="ca-ES" sz="1200" dirty="0" smtClean="0">
                <a:solidFill>
                  <a:schemeClr val="dk1"/>
                </a:solidFill>
                <a:latin typeface="+mn-lt"/>
              </a:rPr>
              <a:t> codes</a:t>
            </a:r>
            <a:endParaRPr lang="ca-ES" sz="12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61317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PRC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ORCID</a:t>
            </a:r>
            <a:r>
              <a:rPr lang="es-ES" dirty="0" smtClean="0"/>
              <a:t> </a:t>
            </a:r>
            <a:r>
              <a:rPr lang="es-ES" dirty="0" err="1" smtClean="0"/>
              <a:t>researchers</a:t>
            </a:r>
            <a:endParaRPr lang="es-ES" dirty="0"/>
          </a:p>
        </p:txBody>
      </p:sp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744312"/>
              </p:ext>
            </p:extLst>
          </p:nvPr>
        </p:nvGraphicFramePr>
        <p:xfrm>
          <a:off x="683568" y="2132856"/>
          <a:ext cx="7859214" cy="3051930"/>
        </p:xfrm>
        <a:graphic>
          <a:graphicData uri="http://schemas.openxmlformats.org/drawingml/2006/table">
            <a:tbl>
              <a:tblPr/>
              <a:tblGrid>
                <a:gridCol w="741042"/>
                <a:gridCol w="782790"/>
                <a:gridCol w="782790"/>
                <a:gridCol w="782790"/>
                <a:gridCol w="782790"/>
                <a:gridCol w="782790"/>
                <a:gridCol w="782790"/>
                <a:gridCol w="782790"/>
                <a:gridCol w="866288"/>
                <a:gridCol w="772354"/>
              </a:tblGrid>
              <a:tr h="225401">
                <a:tc>
                  <a:txBody>
                    <a:bodyPr/>
                    <a:lstStyle/>
                    <a:p>
                      <a:pPr algn="l" fontAlgn="b"/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8197" marR="8197" marT="819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febrer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març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abril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maig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juny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juliol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 juliol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 setembre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 octubre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UB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1.537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1.551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1.551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1.551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1.551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1.997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UAB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687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655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687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UPC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684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684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919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1187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1221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UPF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UdG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UdL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URV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179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UOC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URL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Uvic-UCC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158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54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UIC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E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144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118">
                <a:tc>
                  <a:txBody>
                    <a:bodyPr/>
                    <a:lstStyle/>
                    <a:p>
                      <a:pPr algn="ct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962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2.564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4.728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5.096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5.261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5.262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5.530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6.236</a:t>
                      </a:r>
                    </a:p>
                  </a:txBody>
                  <a:tcPr marL="8197" marR="8197" marT="819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E6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903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2A78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flow, protocols, sources and formats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7" name="26 Conector recto de flecha"/>
          <p:cNvCxnSpPr/>
          <p:nvPr/>
        </p:nvCxnSpPr>
        <p:spPr>
          <a:xfrm flipH="1">
            <a:off x="5088566" y="2828023"/>
            <a:ext cx="3508" cy="168109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6 Conector recto de flecha"/>
          <p:cNvCxnSpPr/>
          <p:nvPr/>
        </p:nvCxnSpPr>
        <p:spPr>
          <a:xfrm>
            <a:off x="3115543" y="2219626"/>
            <a:ext cx="1091901" cy="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36 Rectángulo"/>
          <p:cNvSpPr/>
          <p:nvPr/>
        </p:nvSpPr>
        <p:spPr>
          <a:xfrm>
            <a:off x="3511198" y="5631130"/>
            <a:ext cx="285550" cy="348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ca-ES" sz="2000" b="1" dirty="0"/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-1" r="74955" b="3031"/>
          <a:stretch/>
        </p:blipFill>
        <p:spPr bwMode="auto">
          <a:xfrm>
            <a:off x="983538" y="1443510"/>
            <a:ext cx="2114867" cy="1335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2" name="41 Grupo"/>
          <p:cNvGrpSpPr/>
          <p:nvPr/>
        </p:nvGrpSpPr>
        <p:grpSpPr>
          <a:xfrm>
            <a:off x="3591167" y="1483705"/>
            <a:ext cx="2762672" cy="1113486"/>
            <a:chOff x="3103021" y="830782"/>
            <a:chExt cx="2549099" cy="166211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45 Cilindro"/>
            <p:cNvSpPr/>
            <p:nvPr/>
          </p:nvSpPr>
          <p:spPr>
            <a:xfrm>
              <a:off x="4228672" y="863034"/>
              <a:ext cx="825700" cy="732428"/>
            </a:xfrm>
            <a:prstGeom prst="can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sz="1000" dirty="0" err="1" smtClean="0">
                  <a:solidFill>
                    <a:schemeClr val="tx1"/>
                  </a:solidFill>
                </a:rPr>
                <a:t>Other</a:t>
              </a:r>
              <a:endParaRPr lang="ca-ES" sz="1000" dirty="0">
                <a:solidFill>
                  <a:schemeClr val="tx1"/>
                </a:solidFill>
              </a:endParaRPr>
            </a:p>
          </p:txBody>
        </p:sp>
        <p:sp>
          <p:nvSpPr>
            <p:cNvPr id="47" name="46 Cilindro"/>
            <p:cNvSpPr/>
            <p:nvPr/>
          </p:nvSpPr>
          <p:spPr>
            <a:xfrm>
              <a:off x="4881028" y="1235403"/>
              <a:ext cx="771092" cy="625659"/>
            </a:xfrm>
            <a:prstGeom prst="can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sz="1000" dirty="0" smtClean="0">
                  <a:solidFill>
                    <a:schemeClr val="tx1"/>
                  </a:solidFill>
                </a:rPr>
                <a:t>DRAC</a:t>
              </a:r>
              <a:endParaRPr lang="ca-ES" sz="1000" dirty="0">
                <a:solidFill>
                  <a:schemeClr val="tx1"/>
                </a:solidFill>
              </a:endParaRPr>
            </a:p>
          </p:txBody>
        </p:sp>
        <p:sp>
          <p:nvSpPr>
            <p:cNvPr id="48" name="47 Cilindro"/>
            <p:cNvSpPr/>
            <p:nvPr/>
          </p:nvSpPr>
          <p:spPr>
            <a:xfrm>
              <a:off x="3103021" y="830782"/>
              <a:ext cx="1194197" cy="936931"/>
            </a:xfrm>
            <a:prstGeom prst="can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sz="1000" dirty="0" err="1" smtClean="0">
                  <a:solidFill>
                    <a:schemeClr val="tx1"/>
                  </a:solidFill>
                </a:rPr>
                <a:t>Universitas</a:t>
              </a:r>
              <a:r>
                <a:rPr lang="ca-ES" sz="1000" dirty="0" smtClean="0">
                  <a:solidFill>
                    <a:schemeClr val="tx1"/>
                  </a:solidFill>
                </a:rPr>
                <a:t> XXI</a:t>
              </a:r>
              <a:endParaRPr lang="ca-ES" sz="1000" dirty="0">
                <a:solidFill>
                  <a:schemeClr val="tx1"/>
                </a:solidFill>
              </a:endParaRPr>
            </a:p>
          </p:txBody>
        </p:sp>
        <p:sp>
          <p:nvSpPr>
            <p:cNvPr id="49" name="48 Cilindro"/>
            <p:cNvSpPr/>
            <p:nvPr/>
          </p:nvSpPr>
          <p:spPr>
            <a:xfrm>
              <a:off x="3764294" y="1394134"/>
              <a:ext cx="876893" cy="933856"/>
            </a:xfrm>
            <a:prstGeom prst="can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sz="1000" dirty="0" smtClean="0">
                  <a:solidFill>
                    <a:schemeClr val="tx1"/>
                  </a:solidFill>
                </a:rPr>
                <a:t>GREC</a:t>
              </a:r>
              <a:endParaRPr lang="ca-ES" sz="1000" dirty="0">
                <a:solidFill>
                  <a:schemeClr val="tx1"/>
                </a:solidFill>
              </a:endParaRPr>
            </a:p>
          </p:txBody>
        </p:sp>
        <p:sp>
          <p:nvSpPr>
            <p:cNvPr id="50" name="49 Cilindro"/>
            <p:cNvSpPr/>
            <p:nvPr/>
          </p:nvSpPr>
          <p:spPr>
            <a:xfrm>
              <a:off x="4477213" y="1664979"/>
              <a:ext cx="937518" cy="827917"/>
            </a:xfrm>
            <a:prstGeom prst="can">
              <a:avLst/>
            </a:prstGeom>
            <a:solidFill>
              <a:srgbClr val="FFC000"/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ca-ES" sz="1000" dirty="0" smtClean="0">
                  <a:solidFill>
                    <a:schemeClr val="tx1"/>
                  </a:solidFill>
                </a:rPr>
                <a:t>SIGMA</a:t>
              </a:r>
              <a:endParaRPr lang="ca-ES" sz="1000" dirty="0">
                <a:solidFill>
                  <a:schemeClr val="tx1"/>
                </a:solidFill>
              </a:endParaRPr>
            </a:p>
          </p:txBody>
        </p:sp>
      </p:grpSp>
      <p:sp>
        <p:nvSpPr>
          <p:cNvPr id="45" name="44 Elipse"/>
          <p:cNvSpPr/>
          <p:nvPr/>
        </p:nvSpPr>
        <p:spPr>
          <a:xfrm>
            <a:off x="7410861" y="1817352"/>
            <a:ext cx="1190100" cy="356559"/>
          </a:xfrm>
          <a:prstGeom prst="ellipse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  <a:gs pos="100000">
                <a:srgbClr val="D1C39F"/>
              </a:gs>
            </a:gsLst>
            <a:lin ang="5400000" scaled="0"/>
          </a:gradFill>
          <a:ln w="28575" cmpd="sng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tx1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7453486" y="1830154"/>
            <a:ext cx="1135357" cy="2683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a-ES" sz="1400" dirty="0"/>
              <a:t>UNEIX</a:t>
            </a:r>
          </a:p>
        </p:txBody>
      </p:sp>
      <p:sp>
        <p:nvSpPr>
          <p:cNvPr id="5" name="4 Disco magnético"/>
          <p:cNvSpPr/>
          <p:nvPr/>
        </p:nvSpPr>
        <p:spPr>
          <a:xfrm>
            <a:off x="4238292" y="4581128"/>
            <a:ext cx="1648475" cy="1512168"/>
          </a:xfrm>
          <a:prstGeom prst="flowChartMagneticDisk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4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PRC</a:t>
            </a:r>
            <a:endParaRPr lang="es-ES" sz="4000" dirty="0">
              <a:solidFill>
                <a:schemeClr val="tx1">
                  <a:lumMod val="95000"/>
                  <a:lumOff val="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3" name="52 CuadroTexto"/>
          <p:cNvSpPr txBox="1"/>
          <p:nvPr/>
        </p:nvSpPr>
        <p:spPr>
          <a:xfrm>
            <a:off x="539552" y="3318390"/>
            <a:ext cx="180020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sz="1600" dirty="0" smtClean="0"/>
              <a:t>Local and </a:t>
            </a:r>
            <a:r>
              <a:rPr lang="es-ES" sz="1600" dirty="0" err="1" smtClean="0"/>
              <a:t>consortia</a:t>
            </a:r>
            <a:r>
              <a:rPr lang="es-ES" sz="1600" dirty="0" smtClean="0"/>
              <a:t> </a:t>
            </a:r>
            <a:r>
              <a:rPr lang="es-ES" sz="1600" dirty="0" err="1" smtClean="0"/>
              <a:t>repositories</a:t>
            </a:r>
            <a:r>
              <a:rPr lang="es-ES" sz="1600" dirty="0" smtClean="0"/>
              <a:t>. </a:t>
            </a:r>
          </a:p>
          <a:p>
            <a:pPr algn="ctr"/>
            <a:r>
              <a:rPr lang="es-ES" sz="1600" dirty="0" err="1" smtClean="0"/>
              <a:t>Mainly</a:t>
            </a:r>
            <a:r>
              <a:rPr lang="es-ES" sz="1600" dirty="0" smtClean="0"/>
              <a:t> </a:t>
            </a:r>
            <a:r>
              <a:rPr lang="es-ES" sz="1600" dirty="0" err="1" smtClean="0"/>
              <a:t>DSpace</a:t>
            </a:r>
            <a:endParaRPr lang="es-ES" sz="1600" dirty="0"/>
          </a:p>
        </p:txBody>
      </p:sp>
      <p:sp>
        <p:nvSpPr>
          <p:cNvPr id="54" name="53 CuadroTexto"/>
          <p:cNvSpPr txBox="1"/>
          <p:nvPr/>
        </p:nvSpPr>
        <p:spPr>
          <a:xfrm>
            <a:off x="7102689" y="2775677"/>
            <a:ext cx="180020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sz="1600" dirty="0" err="1"/>
              <a:t>Catalan</a:t>
            </a:r>
            <a:r>
              <a:rPr lang="es-ES" sz="1600" dirty="0"/>
              <a:t> </a:t>
            </a:r>
            <a:r>
              <a:rPr lang="es-ES" sz="1600" dirty="0" err="1"/>
              <a:t>government</a:t>
            </a:r>
            <a:r>
              <a:rPr lang="es-ES" sz="1600" dirty="0"/>
              <a:t> </a:t>
            </a:r>
            <a:r>
              <a:rPr lang="es-ES" sz="1600" dirty="0" err="1" smtClean="0"/>
              <a:t>DataWarehouse</a:t>
            </a:r>
            <a:endParaRPr lang="es-ES" sz="1600" dirty="0"/>
          </a:p>
        </p:txBody>
      </p:sp>
      <p:sp>
        <p:nvSpPr>
          <p:cNvPr id="55" name="54 CuadroTexto"/>
          <p:cNvSpPr txBox="1"/>
          <p:nvPr/>
        </p:nvSpPr>
        <p:spPr>
          <a:xfrm>
            <a:off x="6418242" y="4615766"/>
            <a:ext cx="1924968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sz="1600" dirty="0" smtClean="0"/>
              <a:t>PRC. </a:t>
            </a:r>
            <a:r>
              <a:rPr lang="es-ES" sz="1600" dirty="0" err="1" smtClean="0"/>
              <a:t>Based</a:t>
            </a:r>
            <a:r>
              <a:rPr lang="es-ES" sz="1600" dirty="0" smtClean="0"/>
              <a:t> </a:t>
            </a:r>
            <a:r>
              <a:rPr lang="es-ES" sz="1600" dirty="0" err="1" smtClean="0"/>
              <a:t>on</a:t>
            </a:r>
            <a:r>
              <a:rPr lang="es-ES" sz="1600" dirty="0" smtClean="0"/>
              <a:t> </a:t>
            </a:r>
            <a:r>
              <a:rPr lang="es-ES" sz="1600" dirty="0" err="1" smtClean="0"/>
              <a:t>Dspace</a:t>
            </a:r>
            <a:r>
              <a:rPr lang="es-ES" sz="1600" dirty="0" smtClean="0"/>
              <a:t>-CRIS (</a:t>
            </a:r>
            <a:r>
              <a:rPr lang="es-ES" sz="1600" dirty="0" err="1" smtClean="0"/>
              <a:t>CINECA</a:t>
            </a:r>
            <a:r>
              <a:rPr lang="es-ES" sz="1600" dirty="0" smtClean="0"/>
              <a:t>)</a:t>
            </a:r>
            <a:endParaRPr lang="es-ES" sz="1600" dirty="0"/>
          </a:p>
        </p:txBody>
      </p:sp>
      <p:sp>
        <p:nvSpPr>
          <p:cNvPr id="56" name="55 CuadroTexto"/>
          <p:cNvSpPr txBox="1"/>
          <p:nvPr/>
        </p:nvSpPr>
        <p:spPr>
          <a:xfrm>
            <a:off x="5355214" y="3195538"/>
            <a:ext cx="1800200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s-ES" sz="1600" dirty="0" smtClean="0"/>
              <a:t>11 </a:t>
            </a:r>
            <a:r>
              <a:rPr lang="es-ES" sz="1600" dirty="0" err="1" smtClean="0"/>
              <a:t>university</a:t>
            </a:r>
            <a:r>
              <a:rPr lang="es-ES" sz="1600" dirty="0" smtClean="0"/>
              <a:t> CRIS </a:t>
            </a:r>
            <a:r>
              <a:rPr lang="es-ES" sz="1600" dirty="0" err="1" smtClean="0"/>
              <a:t>systems</a:t>
            </a:r>
            <a:r>
              <a:rPr lang="es-ES" sz="1600" dirty="0" smtClean="0"/>
              <a:t> (</a:t>
            </a:r>
            <a:r>
              <a:rPr lang="es-ES" sz="1600" dirty="0" err="1" smtClean="0"/>
              <a:t>from</a:t>
            </a:r>
            <a:r>
              <a:rPr lang="es-ES" sz="1600" dirty="0" smtClean="0"/>
              <a:t> 4 </a:t>
            </a:r>
            <a:r>
              <a:rPr lang="es-ES" sz="1600" dirty="0" err="1" smtClean="0"/>
              <a:t>different</a:t>
            </a:r>
            <a:r>
              <a:rPr lang="es-ES" sz="1600" dirty="0" smtClean="0"/>
              <a:t> </a:t>
            </a:r>
            <a:r>
              <a:rPr lang="es-ES" sz="1600" dirty="0" err="1" smtClean="0"/>
              <a:t>vendors</a:t>
            </a:r>
            <a:r>
              <a:rPr lang="es-ES" sz="1600" dirty="0" smtClean="0"/>
              <a:t>)</a:t>
            </a:r>
            <a:endParaRPr lang="es-ES" sz="1600" dirty="0"/>
          </a:p>
        </p:txBody>
      </p:sp>
      <p:cxnSp>
        <p:nvCxnSpPr>
          <p:cNvPr id="44" name="43 Conector recto de flecha"/>
          <p:cNvCxnSpPr>
            <a:stCxn id="53" idx="0"/>
          </p:cNvCxnSpPr>
          <p:nvPr/>
        </p:nvCxnSpPr>
        <p:spPr>
          <a:xfrm flipV="1">
            <a:off x="1439652" y="2779241"/>
            <a:ext cx="252028" cy="53914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59" name="58 Conector recto de flecha"/>
          <p:cNvCxnSpPr/>
          <p:nvPr/>
        </p:nvCxnSpPr>
        <p:spPr>
          <a:xfrm flipV="1">
            <a:off x="8067997" y="2236528"/>
            <a:ext cx="0" cy="53915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0" name="59 Conector recto de flecha"/>
          <p:cNvCxnSpPr/>
          <p:nvPr/>
        </p:nvCxnSpPr>
        <p:spPr>
          <a:xfrm flipH="1" flipV="1">
            <a:off x="5947965" y="2779241"/>
            <a:ext cx="317506" cy="416297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61" name="60 Conector recto de flecha"/>
          <p:cNvCxnSpPr/>
          <p:nvPr/>
        </p:nvCxnSpPr>
        <p:spPr>
          <a:xfrm flipH="1" flipV="1">
            <a:off x="5935990" y="5031264"/>
            <a:ext cx="482252" cy="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71" name="70 Conector recto de flecha"/>
          <p:cNvCxnSpPr/>
          <p:nvPr/>
        </p:nvCxnSpPr>
        <p:spPr>
          <a:xfrm>
            <a:off x="6519724" y="2042552"/>
            <a:ext cx="86100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72 Conector recto de flecha"/>
          <p:cNvCxnSpPr/>
          <p:nvPr/>
        </p:nvCxnSpPr>
        <p:spPr>
          <a:xfrm flipH="1">
            <a:off x="6353839" y="2319871"/>
            <a:ext cx="1198172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77 CuadroTexto"/>
          <p:cNvSpPr txBox="1"/>
          <p:nvPr/>
        </p:nvSpPr>
        <p:spPr>
          <a:xfrm>
            <a:off x="2634753" y="2597191"/>
            <a:ext cx="1912827" cy="461665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es-ES" sz="1200" dirty="0" err="1" smtClean="0"/>
              <a:t>Protocol</a:t>
            </a:r>
            <a:r>
              <a:rPr lang="es-ES" sz="1200" dirty="0" smtClean="0"/>
              <a:t>: </a:t>
            </a:r>
            <a:r>
              <a:rPr lang="es-ES" sz="1200" dirty="0" err="1" smtClean="0"/>
              <a:t>OAI-PMH</a:t>
            </a:r>
            <a:r>
              <a:rPr lang="es-ES" sz="1200" dirty="0" smtClean="0"/>
              <a:t>/</a:t>
            </a:r>
            <a:r>
              <a:rPr lang="es-ES" sz="1200" dirty="0" err="1" smtClean="0"/>
              <a:t>SWORD</a:t>
            </a:r>
            <a:endParaRPr lang="es-ES" sz="1200" dirty="0" smtClean="0"/>
          </a:p>
          <a:p>
            <a:r>
              <a:rPr lang="es-ES" sz="1200" dirty="0" err="1" smtClean="0"/>
              <a:t>Format</a:t>
            </a:r>
            <a:r>
              <a:rPr lang="es-ES" sz="1200" dirty="0" smtClean="0"/>
              <a:t>: DC</a:t>
            </a:r>
            <a:endParaRPr lang="es-ES" sz="1200" dirty="0"/>
          </a:p>
        </p:txBody>
      </p:sp>
      <p:cxnSp>
        <p:nvCxnSpPr>
          <p:cNvPr id="83" name="82 Conector recto"/>
          <p:cNvCxnSpPr>
            <a:stCxn id="78" idx="0"/>
          </p:cNvCxnSpPr>
          <p:nvPr/>
        </p:nvCxnSpPr>
        <p:spPr>
          <a:xfrm flipV="1">
            <a:off x="3591167" y="2219626"/>
            <a:ext cx="0" cy="377565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4" name="83 CuadroTexto"/>
          <p:cNvSpPr txBox="1"/>
          <p:nvPr/>
        </p:nvSpPr>
        <p:spPr>
          <a:xfrm>
            <a:off x="2634266" y="3942315"/>
            <a:ext cx="1912827" cy="461665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es-ES" sz="1200" dirty="0" err="1" smtClean="0"/>
              <a:t>Protocol</a:t>
            </a:r>
            <a:r>
              <a:rPr lang="es-ES" sz="1200" dirty="0" smtClean="0"/>
              <a:t>: </a:t>
            </a:r>
            <a:r>
              <a:rPr lang="es-ES" sz="1200" dirty="0" err="1" smtClean="0"/>
              <a:t>OAI-PMH</a:t>
            </a:r>
            <a:endParaRPr lang="es-ES" sz="1200" dirty="0" smtClean="0"/>
          </a:p>
          <a:p>
            <a:r>
              <a:rPr lang="es-ES" sz="1200" dirty="0" err="1" smtClean="0"/>
              <a:t>Format</a:t>
            </a:r>
            <a:r>
              <a:rPr lang="es-ES" sz="1200" dirty="0" smtClean="0"/>
              <a:t>: </a:t>
            </a:r>
            <a:r>
              <a:rPr lang="es-ES" sz="1200" dirty="0" err="1" smtClean="0"/>
              <a:t>CERIF</a:t>
            </a:r>
            <a:r>
              <a:rPr lang="es-ES" sz="1200" dirty="0" smtClean="0"/>
              <a:t>-XML</a:t>
            </a:r>
            <a:endParaRPr lang="es-ES" sz="1200" dirty="0"/>
          </a:p>
        </p:txBody>
      </p:sp>
      <p:cxnSp>
        <p:nvCxnSpPr>
          <p:cNvPr id="85" name="84 Conector recto"/>
          <p:cNvCxnSpPr/>
          <p:nvPr/>
        </p:nvCxnSpPr>
        <p:spPr>
          <a:xfrm flipV="1">
            <a:off x="4547580" y="3733888"/>
            <a:ext cx="544494" cy="415499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8" name="87 CuadroTexto"/>
          <p:cNvSpPr txBox="1"/>
          <p:nvPr/>
        </p:nvSpPr>
        <p:spPr>
          <a:xfrm>
            <a:off x="6948716" y="1124744"/>
            <a:ext cx="1912827" cy="461665"/>
          </a:xfrm>
          <a:prstGeom prst="rect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lstStyle/>
          <a:p>
            <a:r>
              <a:rPr lang="es-ES" sz="1200" dirty="0" err="1" smtClean="0"/>
              <a:t>Protocol</a:t>
            </a:r>
            <a:r>
              <a:rPr lang="es-ES" sz="1200" dirty="0" smtClean="0"/>
              <a:t>: </a:t>
            </a:r>
            <a:r>
              <a:rPr lang="es-ES" sz="1200" dirty="0" err="1" smtClean="0"/>
              <a:t>XLS</a:t>
            </a:r>
            <a:r>
              <a:rPr lang="es-ES" sz="1200" dirty="0" smtClean="0"/>
              <a:t> files</a:t>
            </a:r>
          </a:p>
          <a:p>
            <a:r>
              <a:rPr lang="es-ES" sz="1200" dirty="0" err="1" smtClean="0"/>
              <a:t>Format</a:t>
            </a:r>
            <a:r>
              <a:rPr lang="es-ES" sz="1200" dirty="0" smtClean="0"/>
              <a:t>: </a:t>
            </a:r>
            <a:r>
              <a:rPr lang="es-ES" sz="1200" dirty="0" err="1" smtClean="0"/>
              <a:t>UNEIX</a:t>
            </a:r>
            <a:r>
              <a:rPr lang="es-ES" sz="1200" dirty="0" smtClean="0"/>
              <a:t> </a:t>
            </a:r>
            <a:r>
              <a:rPr lang="es-ES" sz="1200" dirty="0" err="1" smtClean="0"/>
              <a:t>defined</a:t>
            </a:r>
            <a:endParaRPr lang="es-ES" sz="1200" dirty="0"/>
          </a:p>
        </p:txBody>
      </p:sp>
      <p:cxnSp>
        <p:nvCxnSpPr>
          <p:cNvPr id="89" name="88 Conector recto"/>
          <p:cNvCxnSpPr/>
          <p:nvPr/>
        </p:nvCxnSpPr>
        <p:spPr>
          <a:xfrm flipV="1">
            <a:off x="6891670" y="1586409"/>
            <a:ext cx="272247" cy="420904"/>
          </a:xfrm>
          <a:prstGeom prst="line">
            <a:avLst/>
          </a:prstGeom>
          <a:ln>
            <a:prstDash val="sysDot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49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CERIF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model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93"/>
          <p:cNvGrpSpPr>
            <a:grpSpLocks/>
          </p:cNvGrpSpPr>
          <p:nvPr/>
        </p:nvGrpSpPr>
        <p:grpSpPr bwMode="auto">
          <a:xfrm>
            <a:off x="3312795" y="2693257"/>
            <a:ext cx="5651693" cy="1977918"/>
            <a:chOff x="567" y="1733"/>
            <a:chExt cx="4989" cy="1516"/>
          </a:xfrm>
        </p:grpSpPr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567" y="1733"/>
              <a:ext cx="4989" cy="336"/>
            </a:xfrm>
            <a:custGeom>
              <a:avLst/>
              <a:gdLst>
                <a:gd name="T0" fmla="*/ 0 w 4989"/>
                <a:gd name="T1" fmla="*/ 0 h 336"/>
                <a:gd name="T2" fmla="*/ 1006 w 4989"/>
                <a:gd name="T3" fmla="*/ 259 h 336"/>
                <a:gd name="T4" fmla="*/ 2390 w 4989"/>
                <a:gd name="T5" fmla="*/ 333 h 336"/>
                <a:gd name="T6" fmla="*/ 4132 w 4989"/>
                <a:gd name="T7" fmla="*/ 241 h 336"/>
                <a:gd name="T8" fmla="*/ 4989 w 4989"/>
                <a:gd name="T9" fmla="*/ 1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89"/>
                <a:gd name="T16" fmla="*/ 0 h 336"/>
                <a:gd name="T17" fmla="*/ 4989 w 4989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89" h="336">
                  <a:moveTo>
                    <a:pt x="0" y="0"/>
                  </a:moveTo>
                  <a:cubicBezTo>
                    <a:pt x="168" y="43"/>
                    <a:pt x="608" y="204"/>
                    <a:pt x="1006" y="259"/>
                  </a:cubicBezTo>
                  <a:cubicBezTo>
                    <a:pt x="1404" y="314"/>
                    <a:pt x="1869" y="336"/>
                    <a:pt x="2390" y="333"/>
                  </a:cubicBezTo>
                  <a:cubicBezTo>
                    <a:pt x="2911" y="330"/>
                    <a:pt x="3699" y="296"/>
                    <a:pt x="4132" y="241"/>
                  </a:cubicBezTo>
                  <a:cubicBezTo>
                    <a:pt x="4565" y="186"/>
                    <a:pt x="4811" y="51"/>
                    <a:pt x="4989" y="1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567" y="2323"/>
              <a:ext cx="4989" cy="336"/>
            </a:xfrm>
            <a:custGeom>
              <a:avLst/>
              <a:gdLst>
                <a:gd name="T0" fmla="*/ 0 w 4989"/>
                <a:gd name="T1" fmla="*/ 0 h 336"/>
                <a:gd name="T2" fmla="*/ 1006 w 4989"/>
                <a:gd name="T3" fmla="*/ 259 h 336"/>
                <a:gd name="T4" fmla="*/ 2390 w 4989"/>
                <a:gd name="T5" fmla="*/ 333 h 336"/>
                <a:gd name="T6" fmla="*/ 4132 w 4989"/>
                <a:gd name="T7" fmla="*/ 241 h 336"/>
                <a:gd name="T8" fmla="*/ 4989 w 4989"/>
                <a:gd name="T9" fmla="*/ 1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89"/>
                <a:gd name="T16" fmla="*/ 0 h 336"/>
                <a:gd name="T17" fmla="*/ 4989 w 4989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89" h="336">
                  <a:moveTo>
                    <a:pt x="0" y="0"/>
                  </a:moveTo>
                  <a:cubicBezTo>
                    <a:pt x="168" y="43"/>
                    <a:pt x="608" y="204"/>
                    <a:pt x="1006" y="259"/>
                  </a:cubicBezTo>
                  <a:cubicBezTo>
                    <a:pt x="1404" y="314"/>
                    <a:pt x="1869" y="336"/>
                    <a:pt x="2390" y="333"/>
                  </a:cubicBezTo>
                  <a:cubicBezTo>
                    <a:pt x="2911" y="330"/>
                    <a:pt x="3699" y="296"/>
                    <a:pt x="4132" y="241"/>
                  </a:cubicBezTo>
                  <a:cubicBezTo>
                    <a:pt x="4565" y="186"/>
                    <a:pt x="4811" y="51"/>
                    <a:pt x="4989" y="1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567" y="2913"/>
              <a:ext cx="4989" cy="336"/>
            </a:xfrm>
            <a:custGeom>
              <a:avLst/>
              <a:gdLst>
                <a:gd name="T0" fmla="*/ 0 w 4989"/>
                <a:gd name="T1" fmla="*/ 0 h 336"/>
                <a:gd name="T2" fmla="*/ 1006 w 4989"/>
                <a:gd name="T3" fmla="*/ 259 h 336"/>
                <a:gd name="T4" fmla="*/ 2390 w 4989"/>
                <a:gd name="T5" fmla="*/ 333 h 336"/>
                <a:gd name="T6" fmla="*/ 4132 w 4989"/>
                <a:gd name="T7" fmla="*/ 241 h 336"/>
                <a:gd name="T8" fmla="*/ 4989 w 4989"/>
                <a:gd name="T9" fmla="*/ 1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89"/>
                <a:gd name="T16" fmla="*/ 0 h 336"/>
                <a:gd name="T17" fmla="*/ 4989 w 4989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89" h="336">
                  <a:moveTo>
                    <a:pt x="0" y="0"/>
                  </a:moveTo>
                  <a:cubicBezTo>
                    <a:pt x="168" y="43"/>
                    <a:pt x="608" y="204"/>
                    <a:pt x="1006" y="259"/>
                  </a:cubicBezTo>
                  <a:cubicBezTo>
                    <a:pt x="1404" y="314"/>
                    <a:pt x="1869" y="336"/>
                    <a:pt x="2390" y="333"/>
                  </a:cubicBezTo>
                  <a:cubicBezTo>
                    <a:pt x="2911" y="330"/>
                    <a:pt x="3699" y="296"/>
                    <a:pt x="4132" y="241"/>
                  </a:cubicBezTo>
                  <a:cubicBezTo>
                    <a:pt x="4565" y="186"/>
                    <a:pt x="4811" y="51"/>
                    <a:pt x="4989" y="1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grpSp>
        <p:nvGrpSpPr>
          <p:cNvPr id="20" name="Gruppierung 4"/>
          <p:cNvGrpSpPr/>
          <p:nvPr/>
        </p:nvGrpSpPr>
        <p:grpSpPr>
          <a:xfrm>
            <a:off x="1092809" y="1419437"/>
            <a:ext cx="6998027" cy="4851653"/>
            <a:chOff x="-114166" y="0"/>
            <a:chExt cx="9404441" cy="6858000"/>
          </a:xfrm>
        </p:grpSpPr>
        <p:cxnSp>
          <p:nvCxnSpPr>
            <p:cNvPr id="30" name="Gewinkelte Verbindung 5"/>
            <p:cNvCxnSpPr>
              <a:stCxn id="86" idx="3"/>
              <a:endCxn id="96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winkelte Verbindung 6"/>
            <p:cNvCxnSpPr>
              <a:stCxn id="86" idx="2"/>
              <a:endCxn id="98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7"/>
            <p:cNvCxnSpPr>
              <a:endCxn id="100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Gewinkelte Verbindung 8"/>
            <p:cNvCxnSpPr>
              <a:stCxn id="74" idx="3"/>
              <a:endCxn id="96" idx="2"/>
            </p:cNvCxnSpPr>
            <p:nvPr/>
          </p:nvCxnSpPr>
          <p:spPr>
            <a:xfrm flipH="1" flipV="1">
              <a:off x="6694308" y="4594008"/>
              <a:ext cx="80688" cy="652751"/>
            </a:xfrm>
            <a:prstGeom prst="bentConnector4">
              <a:avLst>
                <a:gd name="adj1" fmla="val -357847"/>
                <a:gd name="adj2" fmla="val 6946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winkelte Verbindung 9"/>
            <p:cNvCxnSpPr>
              <a:stCxn id="86" idx="3"/>
              <a:endCxn id="74" idx="0"/>
            </p:cNvCxnSpPr>
            <p:nvPr/>
          </p:nvCxnSpPr>
          <p:spPr>
            <a:xfrm>
              <a:off x="5009685" y="1762425"/>
              <a:ext cx="990870" cy="3230281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Gewinkelte Verbindung 10"/>
            <p:cNvCxnSpPr>
              <a:endCxn id="76" idx="0"/>
            </p:cNvCxnSpPr>
            <p:nvPr/>
          </p:nvCxnSpPr>
          <p:spPr>
            <a:xfrm rot="5400000">
              <a:off x="2591135" y="3266879"/>
              <a:ext cx="2977246" cy="4764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winkelte Verbindung 11"/>
            <p:cNvCxnSpPr>
              <a:stCxn id="98" idx="2"/>
              <a:endCxn id="76" idx="0"/>
            </p:cNvCxnSpPr>
            <p:nvPr/>
          </p:nvCxnSpPr>
          <p:spPr>
            <a:xfrm rot="5400000">
              <a:off x="3488642" y="3907299"/>
              <a:ext cx="1439318" cy="73353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winkelte Verbindung 12"/>
            <p:cNvCxnSpPr>
              <a:stCxn id="98" idx="2"/>
            </p:cNvCxnSpPr>
            <p:nvPr/>
          </p:nvCxnSpPr>
          <p:spPr>
            <a:xfrm rot="16200000" flipH="1">
              <a:off x="4454140" y="3675330"/>
              <a:ext cx="1482862" cy="1241011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winkelte Verbindung 13"/>
            <p:cNvCxnSpPr>
              <a:stCxn id="129" idx="2"/>
              <a:endCxn id="86" idx="0"/>
            </p:cNvCxnSpPr>
            <p:nvPr/>
          </p:nvCxnSpPr>
          <p:spPr>
            <a:xfrm rot="16200000" flipH="1">
              <a:off x="3509940" y="700330"/>
              <a:ext cx="619435" cy="99664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winkelte Verbindung 14"/>
            <p:cNvCxnSpPr>
              <a:stCxn id="86" idx="3"/>
              <a:endCxn id="131" idx="2"/>
            </p:cNvCxnSpPr>
            <p:nvPr/>
          </p:nvCxnSpPr>
          <p:spPr>
            <a:xfrm flipV="1">
              <a:off x="5009685" y="914754"/>
              <a:ext cx="292050" cy="8476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winkelte Verbindung 15"/>
            <p:cNvCxnSpPr>
              <a:stCxn id="131" idx="3"/>
              <a:endCxn id="127" idx="1"/>
            </p:cNvCxnSpPr>
            <p:nvPr/>
          </p:nvCxnSpPr>
          <p:spPr>
            <a:xfrm>
              <a:off x="5993440" y="660701"/>
              <a:ext cx="526758" cy="42852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Gewinkelte Verbindung 16"/>
            <p:cNvCxnSpPr>
              <a:endCxn id="125" idx="1"/>
            </p:cNvCxnSpPr>
            <p:nvPr/>
          </p:nvCxnSpPr>
          <p:spPr>
            <a:xfrm rot="16200000" flipH="1">
              <a:off x="7003100" y="1379423"/>
              <a:ext cx="507254" cy="43497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Gewinkelte Verbindung 17"/>
            <p:cNvCxnSpPr>
              <a:stCxn id="131" idx="2"/>
              <a:endCxn id="125" idx="1"/>
            </p:cNvCxnSpPr>
            <p:nvPr/>
          </p:nvCxnSpPr>
          <p:spPr>
            <a:xfrm rot="16200000" flipH="1">
              <a:off x="5920083" y="296405"/>
              <a:ext cx="935781" cy="2172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Gewinkelte Verbindung 18"/>
            <p:cNvCxnSpPr>
              <a:endCxn id="129" idx="3"/>
            </p:cNvCxnSpPr>
            <p:nvPr/>
          </p:nvCxnSpPr>
          <p:spPr>
            <a:xfrm rot="10800000">
              <a:off x="4013040" y="634883"/>
              <a:ext cx="596991" cy="20029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winkelte Verbindung 19"/>
            <p:cNvCxnSpPr/>
            <p:nvPr/>
          </p:nvCxnSpPr>
          <p:spPr>
            <a:xfrm rot="5400000">
              <a:off x="1348866" y="2471460"/>
              <a:ext cx="3228879" cy="1270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winkelte Verbindung 20"/>
            <p:cNvCxnSpPr>
              <a:stCxn id="129" idx="3"/>
              <a:endCxn id="110" idx="1"/>
            </p:cNvCxnSpPr>
            <p:nvPr/>
          </p:nvCxnSpPr>
          <p:spPr>
            <a:xfrm>
              <a:off x="4013039" y="634883"/>
              <a:ext cx="1096264" cy="566938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winkelte Verbindung 21"/>
            <p:cNvCxnSpPr>
              <a:stCxn id="114" idx="3"/>
              <a:endCxn id="100" idx="1"/>
            </p:cNvCxnSpPr>
            <p:nvPr/>
          </p:nvCxnSpPr>
          <p:spPr>
            <a:xfrm>
              <a:off x="1474834" y="1987707"/>
              <a:ext cx="556354" cy="23522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winkelte Verbindung 22"/>
            <p:cNvCxnSpPr>
              <a:stCxn id="113" idx="2"/>
              <a:endCxn id="100" idx="0"/>
            </p:cNvCxnSpPr>
            <p:nvPr/>
          </p:nvCxnSpPr>
          <p:spPr>
            <a:xfrm rot="16200000" flipH="1">
              <a:off x="1246898" y="2609905"/>
              <a:ext cx="957215" cy="199477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Gewinkelte Verbindung 23"/>
            <p:cNvCxnSpPr>
              <a:stCxn id="113" idx="2"/>
              <a:endCxn id="96" idx="0"/>
            </p:cNvCxnSpPr>
            <p:nvPr/>
          </p:nvCxnSpPr>
          <p:spPr>
            <a:xfrm rot="16200000" flipH="1">
              <a:off x="3232605" y="624198"/>
              <a:ext cx="957215" cy="59661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winkelte Verbindung 24"/>
            <p:cNvCxnSpPr>
              <a:stCxn id="111" idx="0"/>
              <a:endCxn id="74" idx="2"/>
            </p:cNvCxnSpPr>
            <p:nvPr/>
          </p:nvCxnSpPr>
          <p:spPr>
            <a:xfrm rot="16200000" flipV="1">
              <a:off x="6594726" y="4906640"/>
              <a:ext cx="277805" cy="146614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Gewinkelte Verbindung 25"/>
            <p:cNvCxnSpPr>
              <a:stCxn id="96" idx="2"/>
              <a:endCxn id="111" idx="0"/>
            </p:cNvCxnSpPr>
            <p:nvPr/>
          </p:nvCxnSpPr>
          <p:spPr>
            <a:xfrm rot="16200000" flipH="1">
              <a:off x="6488198" y="4800115"/>
              <a:ext cx="1184611" cy="77239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Gewinkelte Verbindung 26"/>
            <p:cNvCxnSpPr>
              <a:stCxn id="123" idx="3"/>
              <a:endCxn id="86" idx="1"/>
            </p:cNvCxnSpPr>
            <p:nvPr/>
          </p:nvCxnSpPr>
          <p:spPr>
            <a:xfrm flipV="1">
              <a:off x="1763974" y="1762424"/>
              <a:ext cx="1862301" cy="3528894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winkelte Verbindung 27"/>
            <p:cNvCxnSpPr>
              <a:stCxn id="96" idx="2"/>
              <a:endCxn id="121" idx="0"/>
            </p:cNvCxnSpPr>
            <p:nvPr/>
          </p:nvCxnSpPr>
          <p:spPr>
            <a:xfrm rot="5400000">
              <a:off x="3808245" y="2987933"/>
              <a:ext cx="1279988" cy="449213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Gewinkelte Verbindung 28"/>
            <p:cNvCxnSpPr>
              <a:stCxn id="109" idx="0"/>
              <a:endCxn id="74" idx="2"/>
            </p:cNvCxnSpPr>
            <p:nvPr/>
          </p:nvCxnSpPr>
          <p:spPr>
            <a:xfrm rot="5400000" flipH="1" flipV="1">
              <a:off x="4739606" y="4789271"/>
              <a:ext cx="549406" cy="197249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Gewinkelte Verbindung 29"/>
            <p:cNvCxnSpPr>
              <a:stCxn id="86" idx="2"/>
              <a:endCxn id="109" idx="0"/>
            </p:cNvCxnSpPr>
            <p:nvPr/>
          </p:nvCxnSpPr>
          <p:spPr>
            <a:xfrm rot="5400000">
              <a:off x="2156151" y="3888390"/>
              <a:ext cx="4033742" cy="289917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Gewinkelte Verbindung 30"/>
            <p:cNvCxnSpPr>
              <a:stCxn id="123" idx="0"/>
              <a:endCxn id="112" idx="2"/>
            </p:cNvCxnSpPr>
            <p:nvPr/>
          </p:nvCxnSpPr>
          <p:spPr>
            <a:xfrm rot="16200000" flipV="1">
              <a:off x="557888" y="4522884"/>
              <a:ext cx="684611" cy="344152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Gewinkelte Verbindung 31"/>
            <p:cNvCxnSpPr>
              <a:stCxn id="110" idx="0"/>
              <a:endCxn id="74" idx="2"/>
            </p:cNvCxnSpPr>
            <p:nvPr/>
          </p:nvCxnSpPr>
          <p:spPr>
            <a:xfrm rot="5400000" flipH="1" flipV="1">
              <a:off x="5626079" y="5675743"/>
              <a:ext cx="549406" cy="19954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Gewinkelte Verbindung 32"/>
            <p:cNvCxnSpPr>
              <a:stCxn id="131" idx="2"/>
              <a:endCxn id="111" idx="0"/>
            </p:cNvCxnSpPr>
            <p:nvPr/>
          </p:nvCxnSpPr>
          <p:spPr>
            <a:xfrm rot="16200000" flipH="1">
              <a:off x="3952285" y="2264203"/>
              <a:ext cx="4863864" cy="216496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winkelte Verbindung 33"/>
            <p:cNvCxnSpPr>
              <a:stCxn id="102" idx="3"/>
            </p:cNvCxnSpPr>
            <p:nvPr/>
          </p:nvCxnSpPr>
          <p:spPr>
            <a:xfrm>
              <a:off x="2108908" y="1121981"/>
              <a:ext cx="427458" cy="2963920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winkelte Verbindung 34"/>
            <p:cNvCxnSpPr>
              <a:stCxn id="125" idx="1"/>
            </p:cNvCxnSpPr>
            <p:nvPr/>
          </p:nvCxnSpPr>
          <p:spPr>
            <a:xfrm rot="10800000" flipV="1">
              <a:off x="7199486" y="1850535"/>
              <a:ext cx="274727" cy="2235366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winkelte Verbindung 35"/>
            <p:cNvCxnSpPr>
              <a:stCxn id="116" idx="2"/>
              <a:endCxn id="119" idx="0"/>
            </p:cNvCxnSpPr>
            <p:nvPr/>
          </p:nvCxnSpPr>
          <p:spPr>
            <a:xfrm rot="16200000" flipH="1">
              <a:off x="7896593" y="4337392"/>
              <a:ext cx="747364" cy="38243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winkelte Verbindung 36"/>
            <p:cNvCxnSpPr>
              <a:stCxn id="111" idx="3"/>
              <a:endCxn id="116" idx="3"/>
            </p:cNvCxnSpPr>
            <p:nvPr/>
          </p:nvCxnSpPr>
          <p:spPr>
            <a:xfrm flipV="1">
              <a:off x="8158405" y="3724221"/>
              <a:ext cx="834411" cy="2308450"/>
            </a:xfrm>
            <a:prstGeom prst="bentConnector3">
              <a:avLst>
                <a:gd name="adj1" fmla="val 112599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2" name="Gruppierung 37"/>
            <p:cNvGrpSpPr/>
            <p:nvPr/>
          </p:nvGrpSpPr>
          <p:grpSpPr>
            <a:xfrm>
              <a:off x="70557" y="204606"/>
              <a:ext cx="9219717" cy="6353719"/>
              <a:chOff x="70557" y="204606"/>
              <a:chExt cx="9219717" cy="6353719"/>
            </a:xfrm>
          </p:grpSpPr>
          <p:cxnSp>
            <p:nvCxnSpPr>
              <p:cNvPr id="101" name="Gewinkelte Verbindung 76"/>
              <p:cNvCxnSpPr>
                <a:stCxn id="116" idx="0"/>
                <a:endCxn id="125" idx="2"/>
              </p:cNvCxnSpPr>
              <p:nvPr/>
            </p:nvCxnSpPr>
            <p:spPr>
              <a:xfrm rot="16200000" flipV="1">
                <a:off x="7528026" y="2742480"/>
                <a:ext cx="1361021" cy="85237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Rechteck 77"/>
              <p:cNvSpPr/>
              <p:nvPr/>
            </p:nvSpPr>
            <p:spPr>
              <a:xfrm>
                <a:off x="793788" y="863369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cfExpertise</a:t>
                </a:r>
                <a:endParaRPr lang="de-DE" sz="10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AndSkills</a:t>
                </a:r>
                <a:endParaRPr lang="de-DE" sz="10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03" name="Gruppierung 78"/>
              <p:cNvGrpSpPr/>
              <p:nvPr/>
            </p:nvGrpSpPr>
            <p:grpSpPr>
              <a:xfrm>
                <a:off x="4423503" y="230424"/>
                <a:ext cx="1569937" cy="684330"/>
                <a:chOff x="7353001" y="160046"/>
                <a:chExt cx="1569937" cy="684330"/>
              </a:xfrm>
            </p:grpSpPr>
            <p:sp>
              <p:nvSpPr>
                <p:cNvPr id="130" name="Oval 10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31" name="Rechteck 10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cfEquipment</a:t>
                  </a:r>
                  <a:endParaRPr lang="de-DE" sz="10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04" name="Gruppierung 79"/>
              <p:cNvGrpSpPr/>
              <p:nvPr/>
            </p:nvGrpSpPr>
            <p:grpSpPr>
              <a:xfrm>
                <a:off x="2443102" y="204606"/>
                <a:ext cx="1569937" cy="684330"/>
                <a:chOff x="7353001" y="160046"/>
                <a:chExt cx="1569937" cy="684330"/>
              </a:xfrm>
            </p:grpSpPr>
            <p:sp>
              <p:nvSpPr>
                <p:cNvPr id="128" name="Oval 10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29" name="Rechteck 10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cfFunding</a:t>
                  </a:r>
                  <a:endParaRPr lang="de-DE" sz="10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05" name="Gruppierung 80"/>
              <p:cNvGrpSpPr/>
              <p:nvPr/>
            </p:nvGrpSpPr>
            <p:grpSpPr>
              <a:xfrm>
                <a:off x="6333671" y="65895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26" name="Oval 101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27" name="Rechteck 102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cfFacility</a:t>
                  </a:r>
                  <a:endParaRPr lang="de-DE" sz="10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06" name="Gruppierung 81"/>
              <p:cNvGrpSpPr/>
              <p:nvPr/>
            </p:nvGrpSpPr>
            <p:grpSpPr>
              <a:xfrm>
                <a:off x="7287685" y="1420258"/>
                <a:ext cx="1569937" cy="684330"/>
                <a:chOff x="7353001" y="160046"/>
                <a:chExt cx="1569937" cy="684330"/>
              </a:xfrm>
            </p:grpSpPr>
            <p:sp>
              <p:nvSpPr>
                <p:cNvPr id="124" name="Oval 99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4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25" name="Rechteck 100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4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bg1"/>
                      </a:solidFill>
                      <a:latin typeface="Eurostile"/>
                      <a:cs typeface="Eurostile"/>
                    </a:rPr>
                    <a:t>cfService</a:t>
                  </a:r>
                  <a:endParaRPr lang="de-DE" sz="1000" dirty="0">
                    <a:solidFill>
                      <a:schemeClr val="bg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07" name="Gruppierung 82"/>
              <p:cNvGrpSpPr/>
              <p:nvPr/>
            </p:nvGrpSpPr>
            <p:grpSpPr>
              <a:xfrm>
                <a:off x="194037" y="486104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22" name="Oval 97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23" name="Rechteck 98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cfCitation</a:t>
                  </a:r>
                  <a:endParaRPr lang="de-DE" sz="10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108" name="Gruppierung 83"/>
              <p:cNvGrpSpPr/>
              <p:nvPr/>
            </p:nvGrpSpPr>
            <p:grpSpPr>
              <a:xfrm>
                <a:off x="1323939" y="5697771"/>
                <a:ext cx="1569937" cy="684330"/>
                <a:chOff x="7353001" y="160046"/>
                <a:chExt cx="1569937" cy="684330"/>
              </a:xfrm>
            </p:grpSpPr>
            <p:sp>
              <p:nvSpPr>
                <p:cNvPr id="120" name="Oval 95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21" name="Rechteck 96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1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cfEvent</a:t>
                  </a:r>
                  <a:endParaRPr lang="de-DE" sz="10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09" name="Rechteck 84"/>
              <p:cNvSpPr/>
              <p:nvPr/>
            </p:nvSpPr>
            <p:spPr>
              <a:xfrm>
                <a:off x="3336358" y="6050219"/>
                <a:ext cx="1383410" cy="508106"/>
              </a:xfrm>
              <a:prstGeom prst="rect">
                <a:avLst/>
              </a:prstGeom>
              <a:solidFill>
                <a:srgbClr val="FFDE1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cfLanguage</a:t>
                </a:r>
                <a:endParaRPr lang="de-DE" sz="10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10" name="Rechteck 85"/>
              <p:cNvSpPr/>
              <p:nvPr/>
            </p:nvSpPr>
            <p:spPr>
              <a:xfrm>
                <a:off x="5109303" y="6050219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cfCurrency</a:t>
                </a:r>
                <a:endParaRPr lang="de-DE" sz="10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11" name="Rechteck 86"/>
              <p:cNvSpPr/>
              <p:nvPr/>
            </p:nvSpPr>
            <p:spPr>
              <a:xfrm>
                <a:off x="6774995" y="5778618"/>
                <a:ext cx="1383410" cy="508106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cfCountry</a:t>
                </a:r>
                <a:endParaRPr lang="de-DE" sz="10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12" name="Rechteck 87"/>
              <p:cNvSpPr/>
              <p:nvPr/>
            </p:nvSpPr>
            <p:spPr>
              <a:xfrm>
                <a:off x="70557" y="3835431"/>
                <a:ext cx="1315120" cy="517222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cfCurriculum</a:t>
                </a:r>
                <a:r>
                  <a:rPr lang="de-DE" sz="10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0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</a:br>
                <a:r>
                  <a:rPr lang="de-DE" sz="1000" dirty="0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Vitae	</a:t>
                </a:r>
                <a:endParaRPr lang="de-DE" sz="10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13" name="Rechteck 88"/>
              <p:cNvSpPr/>
              <p:nvPr/>
            </p:nvSpPr>
            <p:spPr>
              <a:xfrm>
                <a:off x="70557" y="2611463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cfPrize</a:t>
                </a:r>
                <a:endParaRPr lang="de-DE" sz="1000" dirty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14" name="Rechteck 89"/>
              <p:cNvSpPr/>
              <p:nvPr/>
            </p:nvSpPr>
            <p:spPr>
              <a:xfrm>
                <a:off x="159714" y="1729095"/>
                <a:ext cx="1315120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cfQualification</a:t>
                </a:r>
                <a:endParaRPr lang="de-DE" sz="10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grpSp>
            <p:nvGrpSpPr>
              <p:cNvPr id="115" name="Gruppierung 90"/>
              <p:cNvGrpSpPr/>
              <p:nvPr/>
            </p:nvGrpSpPr>
            <p:grpSpPr>
              <a:xfrm>
                <a:off x="7411165" y="4553972"/>
                <a:ext cx="1569937" cy="684330"/>
                <a:chOff x="7353001" y="160046"/>
                <a:chExt cx="1569937" cy="684330"/>
              </a:xfrm>
            </p:grpSpPr>
            <p:sp>
              <p:nvSpPr>
                <p:cNvPr id="118" name="Oval 93"/>
                <p:cNvSpPr/>
                <p:nvPr/>
              </p:nvSpPr>
              <p:spPr>
                <a:xfrm>
                  <a:off x="7353001" y="160046"/>
                  <a:ext cx="450774" cy="386725"/>
                </a:xfrm>
                <a:prstGeom prst="ellipse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19" name="Rechteck 94"/>
                <p:cNvSpPr/>
                <p:nvPr/>
              </p:nvSpPr>
              <p:spPr>
                <a:xfrm>
                  <a:off x="7539528" y="336270"/>
                  <a:ext cx="1383410" cy="508106"/>
                </a:xfrm>
                <a:prstGeom prst="rect">
                  <a:avLst/>
                </a:prstGeom>
                <a:solidFill>
                  <a:schemeClr val="accent5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cfGeographic</a:t>
                  </a:r>
                  <a:r>
                    <a:rPr lang="de-DE" sz="10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000" dirty="0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</a:br>
                  <a:r>
                    <a:rPr lang="de-DE" sz="10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BoundingBox</a:t>
                  </a:r>
                  <a:endParaRPr lang="de-DE" sz="10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sp>
            <p:nvSpPr>
              <p:cNvPr id="116" name="Rechteck 91"/>
              <p:cNvSpPr/>
              <p:nvPr/>
            </p:nvSpPr>
            <p:spPr>
              <a:xfrm>
                <a:off x="7509492" y="3465609"/>
                <a:ext cx="1483324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cfPostalAddress</a:t>
                </a:r>
                <a:endParaRPr lang="de-DE" sz="10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  <p:sp>
            <p:nvSpPr>
              <p:cNvPr id="117" name="Rechteck 92"/>
              <p:cNvSpPr/>
              <p:nvPr/>
            </p:nvSpPr>
            <p:spPr>
              <a:xfrm>
                <a:off x="7393525" y="2503701"/>
                <a:ext cx="1896749" cy="517223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000" dirty="0" err="1" smtClean="0">
                    <a:solidFill>
                      <a:schemeClr val="tx1"/>
                    </a:solidFill>
                    <a:latin typeface="Eurostile"/>
                    <a:cs typeface="Eurostile"/>
                  </a:rPr>
                  <a:t>cfElectronicAddress</a:t>
                </a:r>
                <a:endParaRPr lang="de-DE" sz="1000" dirty="0" smtClean="0">
                  <a:solidFill>
                    <a:schemeClr val="tx1"/>
                  </a:solidFill>
                  <a:latin typeface="Eurostile"/>
                  <a:cs typeface="Eurostile"/>
                </a:endParaRPr>
              </a:p>
            </p:txBody>
          </p:sp>
        </p:grpSp>
        <p:grpSp>
          <p:nvGrpSpPr>
            <p:cNvPr id="63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89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99" name="Oval 7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0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0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90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97" name="Oval 72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8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0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91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95" name="Oval 7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6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0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0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0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92" name="Gewinkelte Verbindung 67"/>
              <p:cNvCxnSpPr>
                <a:stCxn id="100" idx="3"/>
                <a:endCxn id="96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Gewinkelte Verbindung 68"/>
              <p:cNvCxnSpPr>
                <a:stCxn id="100" idx="0"/>
                <a:endCxn id="98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Gewinkelte Verbindung 69"/>
              <p:cNvCxnSpPr>
                <a:stCxn id="96" idx="0"/>
                <a:endCxn id="98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4" name="Gewinkelte Verbindung 39"/>
            <p:cNvCxnSpPr/>
            <p:nvPr/>
          </p:nvCxnSpPr>
          <p:spPr>
            <a:xfrm flipV="1">
              <a:off x="5266770" y="2762312"/>
              <a:ext cx="2126755" cy="538040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5" name="Gruppierung 40"/>
            <p:cNvGrpSpPr/>
            <p:nvPr/>
          </p:nvGrpSpPr>
          <p:grpSpPr>
            <a:xfrm>
              <a:off x="1658134" y="1332147"/>
              <a:ext cx="5629552" cy="1723932"/>
              <a:chOff x="1702234" y="1243027"/>
              <a:chExt cx="5629552" cy="1723932"/>
            </a:xfrm>
          </p:grpSpPr>
          <p:grpSp>
            <p:nvGrpSpPr>
              <p:cNvPr id="77" name="Gruppierung 52"/>
              <p:cNvGrpSpPr/>
              <p:nvPr/>
            </p:nvGrpSpPr>
            <p:grpSpPr>
              <a:xfrm>
                <a:off x="1702234" y="2282629"/>
                <a:ext cx="1569937" cy="684330"/>
                <a:chOff x="3228072" y="2152221"/>
                <a:chExt cx="1781614" cy="831584"/>
              </a:xfrm>
            </p:grpSpPr>
            <p:sp>
              <p:nvSpPr>
                <p:cNvPr id="87" name="Oval 62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88" name="Rechteck 63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cfResultPatent</a:t>
                  </a:r>
                  <a:endParaRPr lang="de-DE" sz="10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8" name="Gruppierung 53"/>
              <p:cNvGrpSpPr/>
              <p:nvPr/>
            </p:nvGrpSpPr>
            <p:grpSpPr>
              <a:xfrm>
                <a:off x="3483848" y="1243027"/>
                <a:ext cx="1569937" cy="684330"/>
                <a:chOff x="3228072" y="2152221"/>
                <a:chExt cx="1781614" cy="831584"/>
              </a:xfrm>
            </p:grpSpPr>
            <p:sp>
              <p:nvSpPr>
                <p:cNvPr id="85" name="Oval 6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86" name="Rechteck 6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</a:t>
                  </a:r>
                  <a:r>
                    <a:rPr lang="de-DE" sz="10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/>
                  </a:r>
                  <a:br>
                    <a:rPr lang="de-DE" sz="10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</a:br>
                  <a:r>
                    <a:rPr lang="de-DE" sz="10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Publication</a:t>
                  </a:r>
                  <a:endParaRPr lang="de-DE" sz="10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9" name="Gruppierung 54"/>
              <p:cNvGrpSpPr/>
              <p:nvPr/>
            </p:nvGrpSpPr>
            <p:grpSpPr>
              <a:xfrm>
                <a:off x="5673648" y="2282629"/>
                <a:ext cx="1658138" cy="684330"/>
                <a:chOff x="3228072" y="2152221"/>
                <a:chExt cx="1881707" cy="831584"/>
              </a:xfrm>
            </p:grpSpPr>
            <p:sp>
              <p:nvSpPr>
                <p:cNvPr id="83" name="Oval 58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84" name="Rechteck 59"/>
                <p:cNvSpPr/>
                <p:nvPr/>
              </p:nvSpPr>
              <p:spPr>
                <a:xfrm>
                  <a:off x="3439749" y="2366365"/>
                  <a:ext cx="1670030" cy="617440"/>
                </a:xfrm>
                <a:prstGeom prst="rect">
                  <a:avLst/>
                </a:prstGeom>
                <a:solidFill>
                  <a:schemeClr val="accent6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cfResultProduct</a:t>
                  </a:r>
                  <a:endParaRPr lang="de-DE" sz="10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80" name="Gewinkelte Verbindung 55"/>
              <p:cNvCxnSpPr>
                <a:stCxn id="84" idx="1"/>
                <a:endCxn id="88" idx="3"/>
              </p:cNvCxnSpPr>
              <p:nvPr/>
            </p:nvCxnSpPr>
            <p:spPr>
              <a:xfrm rot="10800000">
                <a:off x="3272172" y="2712906"/>
                <a:ext cx="2588004" cy="16041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Gewinkelte Verbindung 56"/>
              <p:cNvCxnSpPr>
                <a:stCxn id="86" idx="1"/>
                <a:endCxn id="88" idx="0"/>
              </p:cNvCxnSpPr>
              <p:nvPr/>
            </p:nvCxnSpPr>
            <p:spPr>
              <a:xfrm rot="10800000" flipV="1">
                <a:off x="2580467" y="1673303"/>
                <a:ext cx="1089909" cy="785549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Gewinkelte Verbindung 57"/>
              <p:cNvCxnSpPr>
                <a:stCxn id="84" idx="0"/>
                <a:endCxn id="86" idx="3"/>
              </p:cNvCxnSpPr>
              <p:nvPr/>
            </p:nvCxnSpPr>
            <p:spPr>
              <a:xfrm rot="16200000" flipV="1">
                <a:off x="5432109" y="1294981"/>
                <a:ext cx="785549" cy="1542196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uppierung 41"/>
            <p:cNvGrpSpPr/>
            <p:nvPr/>
          </p:nvGrpSpPr>
          <p:grpSpPr>
            <a:xfrm>
              <a:off x="2963304" y="4816481"/>
              <a:ext cx="3811691" cy="685348"/>
              <a:chOff x="3007404" y="5114086"/>
              <a:chExt cx="3811691" cy="685348"/>
            </a:xfrm>
          </p:grpSpPr>
          <p:grpSp>
            <p:nvGrpSpPr>
              <p:cNvPr id="70" name="Gruppierung 45"/>
              <p:cNvGrpSpPr/>
              <p:nvPr/>
            </p:nvGrpSpPr>
            <p:grpSpPr>
              <a:xfrm>
                <a:off x="3007404" y="5115104"/>
                <a:ext cx="1569937" cy="684330"/>
                <a:chOff x="2689884" y="5079822"/>
                <a:chExt cx="1569937" cy="684330"/>
              </a:xfrm>
            </p:grpSpPr>
            <p:sp>
              <p:nvSpPr>
                <p:cNvPr id="75" name="Oval 50"/>
                <p:cNvSpPr/>
                <p:nvPr/>
              </p:nvSpPr>
              <p:spPr>
                <a:xfrm>
                  <a:off x="2689884" y="5079822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6" name="Rechteck 51"/>
                <p:cNvSpPr/>
                <p:nvPr/>
              </p:nvSpPr>
              <p:spPr>
                <a:xfrm>
                  <a:off x="2876411" y="5256046"/>
                  <a:ext cx="1383410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cfIndicator</a:t>
                  </a:r>
                  <a:endParaRPr lang="de-DE" sz="10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71" name="Gruppierung 46"/>
              <p:cNvGrpSpPr/>
              <p:nvPr/>
            </p:nvGrpSpPr>
            <p:grpSpPr>
              <a:xfrm>
                <a:off x="5083685" y="5114086"/>
                <a:ext cx="1735410" cy="684330"/>
                <a:chOff x="4554485" y="5114086"/>
                <a:chExt cx="1735410" cy="684330"/>
              </a:xfrm>
            </p:grpSpPr>
            <p:sp>
              <p:nvSpPr>
                <p:cNvPr id="73" name="Oval 48"/>
                <p:cNvSpPr/>
                <p:nvPr/>
              </p:nvSpPr>
              <p:spPr>
                <a:xfrm>
                  <a:off x="4554485" y="5114086"/>
                  <a:ext cx="450774" cy="386725"/>
                </a:xfrm>
                <a:prstGeom prst="ellipse">
                  <a:avLst/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0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74" name="Rechteck 49"/>
                <p:cNvSpPr/>
                <p:nvPr/>
              </p:nvSpPr>
              <p:spPr>
                <a:xfrm>
                  <a:off x="4741012" y="5290310"/>
                  <a:ext cx="1548883" cy="508106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rgbClr val="FFFFFF"/>
                      </a:solidFill>
                      <a:latin typeface="Eurostile"/>
                      <a:cs typeface="Eurostile"/>
                    </a:rPr>
                    <a:t>cfMeasurement</a:t>
                  </a:r>
                  <a:endParaRPr lang="de-DE" sz="1000" dirty="0">
                    <a:solidFill>
                      <a:srgbClr val="FFFFFF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72" name="Gewinkelte Verbindung 47"/>
              <p:cNvCxnSpPr>
                <a:stCxn id="76" idx="3"/>
                <a:endCxn id="74" idx="1"/>
              </p:cNvCxnSpPr>
              <p:nvPr/>
            </p:nvCxnSpPr>
            <p:spPr>
              <a:xfrm flipV="1">
                <a:off x="4577341" y="5544363"/>
                <a:ext cx="692871" cy="1018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7" name="Rechteck 42"/>
            <p:cNvSpPr/>
            <p:nvPr/>
          </p:nvSpPr>
          <p:spPr>
            <a:xfrm>
              <a:off x="7679966" y="145675"/>
              <a:ext cx="1383410" cy="50810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1000" dirty="0" err="1" smtClean="0">
                  <a:solidFill>
                    <a:srgbClr val="000000"/>
                  </a:solidFill>
                  <a:latin typeface="Eurostile"/>
                  <a:cs typeface="Eurostile"/>
                </a:rPr>
                <a:t>cfFederated</a:t>
              </a:r>
              <a:r>
                <a:rPr lang="de-DE" sz="1000" dirty="0" smtClean="0">
                  <a:solidFill>
                    <a:srgbClr val="000000"/>
                  </a:solidFill>
                  <a:latin typeface="Eurostile"/>
                  <a:cs typeface="Eurostile"/>
                </a:rPr>
                <a:t> Identifier</a:t>
              </a:r>
              <a:endParaRPr lang="de-DE" sz="1000" dirty="0">
                <a:solidFill>
                  <a:srgbClr val="000000"/>
                </a:solidFill>
                <a:latin typeface="Eurostile"/>
                <a:cs typeface="Eurostile"/>
              </a:endParaRPr>
            </a:p>
          </p:txBody>
        </p:sp>
        <p:cxnSp>
          <p:nvCxnSpPr>
            <p:cNvPr id="68" name="Gewinkelte Verbindung 43"/>
            <p:cNvCxnSpPr/>
            <p:nvPr/>
          </p:nvCxnSpPr>
          <p:spPr>
            <a:xfrm rot="5400000" flipH="1" flipV="1">
              <a:off x="7920102" y="1013036"/>
              <a:ext cx="937615" cy="232946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000"/>
            </a:p>
          </p:txBody>
        </p:sp>
      </p:grpSp>
    </p:spTree>
    <p:extLst>
      <p:ext uri="{BB962C8B-B14F-4D97-AF65-F5344CB8AC3E}">
        <p14:creationId xmlns:p14="http://schemas.microsoft.com/office/powerpoint/2010/main" val="3770491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77022" y="80936"/>
            <a:ext cx="8229600" cy="1143000"/>
          </a:xfrm>
        </p:spPr>
        <p:txBody>
          <a:bodyPr>
            <a:normAutofit/>
          </a:bodyPr>
          <a:lstStyle/>
          <a:p>
            <a:r>
              <a:rPr lang="es-ES_trad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Simplification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es-ES_trad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CERIF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_tradnl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_tradnl" dirty="0" smtClean="0">
                <a:latin typeface="Arial" panose="020B0604020202020204" pitchFamily="34" charset="0"/>
                <a:cs typeface="Arial" panose="020B0604020202020204" pitchFamily="34" charset="0"/>
              </a:rPr>
              <a:t> PRC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1" name="Group 93"/>
          <p:cNvGrpSpPr>
            <a:grpSpLocks/>
          </p:cNvGrpSpPr>
          <p:nvPr/>
        </p:nvGrpSpPr>
        <p:grpSpPr bwMode="auto">
          <a:xfrm>
            <a:off x="3312795" y="2693257"/>
            <a:ext cx="5651693" cy="1977918"/>
            <a:chOff x="567" y="1733"/>
            <a:chExt cx="4989" cy="1516"/>
          </a:xfrm>
        </p:grpSpPr>
        <p:sp>
          <p:nvSpPr>
            <p:cNvPr id="22" name="Freeform 82"/>
            <p:cNvSpPr>
              <a:spLocks/>
            </p:cNvSpPr>
            <p:nvPr/>
          </p:nvSpPr>
          <p:spPr bwMode="auto">
            <a:xfrm>
              <a:off x="567" y="1733"/>
              <a:ext cx="4989" cy="336"/>
            </a:xfrm>
            <a:custGeom>
              <a:avLst/>
              <a:gdLst>
                <a:gd name="T0" fmla="*/ 0 w 4989"/>
                <a:gd name="T1" fmla="*/ 0 h 336"/>
                <a:gd name="T2" fmla="*/ 1006 w 4989"/>
                <a:gd name="T3" fmla="*/ 259 h 336"/>
                <a:gd name="T4" fmla="*/ 2390 w 4989"/>
                <a:gd name="T5" fmla="*/ 333 h 336"/>
                <a:gd name="T6" fmla="*/ 4132 w 4989"/>
                <a:gd name="T7" fmla="*/ 241 h 336"/>
                <a:gd name="T8" fmla="*/ 4989 w 4989"/>
                <a:gd name="T9" fmla="*/ 1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89"/>
                <a:gd name="T16" fmla="*/ 0 h 336"/>
                <a:gd name="T17" fmla="*/ 4989 w 4989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89" h="336">
                  <a:moveTo>
                    <a:pt x="0" y="0"/>
                  </a:moveTo>
                  <a:cubicBezTo>
                    <a:pt x="168" y="43"/>
                    <a:pt x="608" y="204"/>
                    <a:pt x="1006" y="259"/>
                  </a:cubicBezTo>
                  <a:cubicBezTo>
                    <a:pt x="1404" y="314"/>
                    <a:pt x="1869" y="336"/>
                    <a:pt x="2390" y="333"/>
                  </a:cubicBezTo>
                  <a:cubicBezTo>
                    <a:pt x="2911" y="330"/>
                    <a:pt x="3699" y="296"/>
                    <a:pt x="4132" y="241"/>
                  </a:cubicBezTo>
                  <a:cubicBezTo>
                    <a:pt x="4565" y="186"/>
                    <a:pt x="4811" y="51"/>
                    <a:pt x="4989" y="1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3" name="Freeform 83"/>
            <p:cNvSpPr>
              <a:spLocks/>
            </p:cNvSpPr>
            <p:nvPr/>
          </p:nvSpPr>
          <p:spPr bwMode="auto">
            <a:xfrm>
              <a:off x="567" y="2323"/>
              <a:ext cx="4989" cy="336"/>
            </a:xfrm>
            <a:custGeom>
              <a:avLst/>
              <a:gdLst>
                <a:gd name="T0" fmla="*/ 0 w 4989"/>
                <a:gd name="T1" fmla="*/ 0 h 336"/>
                <a:gd name="T2" fmla="*/ 1006 w 4989"/>
                <a:gd name="T3" fmla="*/ 259 h 336"/>
                <a:gd name="T4" fmla="*/ 2390 w 4989"/>
                <a:gd name="T5" fmla="*/ 333 h 336"/>
                <a:gd name="T6" fmla="*/ 4132 w 4989"/>
                <a:gd name="T7" fmla="*/ 241 h 336"/>
                <a:gd name="T8" fmla="*/ 4989 w 4989"/>
                <a:gd name="T9" fmla="*/ 1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89"/>
                <a:gd name="T16" fmla="*/ 0 h 336"/>
                <a:gd name="T17" fmla="*/ 4989 w 4989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89" h="336">
                  <a:moveTo>
                    <a:pt x="0" y="0"/>
                  </a:moveTo>
                  <a:cubicBezTo>
                    <a:pt x="168" y="43"/>
                    <a:pt x="608" y="204"/>
                    <a:pt x="1006" y="259"/>
                  </a:cubicBezTo>
                  <a:cubicBezTo>
                    <a:pt x="1404" y="314"/>
                    <a:pt x="1869" y="336"/>
                    <a:pt x="2390" y="333"/>
                  </a:cubicBezTo>
                  <a:cubicBezTo>
                    <a:pt x="2911" y="330"/>
                    <a:pt x="3699" y="296"/>
                    <a:pt x="4132" y="241"/>
                  </a:cubicBezTo>
                  <a:cubicBezTo>
                    <a:pt x="4565" y="186"/>
                    <a:pt x="4811" y="51"/>
                    <a:pt x="4989" y="1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24" name="Freeform 84"/>
            <p:cNvSpPr>
              <a:spLocks/>
            </p:cNvSpPr>
            <p:nvPr/>
          </p:nvSpPr>
          <p:spPr bwMode="auto">
            <a:xfrm>
              <a:off x="567" y="2913"/>
              <a:ext cx="4989" cy="336"/>
            </a:xfrm>
            <a:custGeom>
              <a:avLst/>
              <a:gdLst>
                <a:gd name="T0" fmla="*/ 0 w 4989"/>
                <a:gd name="T1" fmla="*/ 0 h 336"/>
                <a:gd name="T2" fmla="*/ 1006 w 4989"/>
                <a:gd name="T3" fmla="*/ 259 h 336"/>
                <a:gd name="T4" fmla="*/ 2390 w 4989"/>
                <a:gd name="T5" fmla="*/ 333 h 336"/>
                <a:gd name="T6" fmla="*/ 4132 w 4989"/>
                <a:gd name="T7" fmla="*/ 241 h 336"/>
                <a:gd name="T8" fmla="*/ 4989 w 4989"/>
                <a:gd name="T9" fmla="*/ 1 h 3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89"/>
                <a:gd name="T16" fmla="*/ 0 h 336"/>
                <a:gd name="T17" fmla="*/ 4989 w 4989"/>
                <a:gd name="T18" fmla="*/ 336 h 3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89" h="336">
                  <a:moveTo>
                    <a:pt x="0" y="0"/>
                  </a:moveTo>
                  <a:cubicBezTo>
                    <a:pt x="168" y="43"/>
                    <a:pt x="608" y="204"/>
                    <a:pt x="1006" y="259"/>
                  </a:cubicBezTo>
                  <a:cubicBezTo>
                    <a:pt x="1404" y="314"/>
                    <a:pt x="1869" y="336"/>
                    <a:pt x="2390" y="333"/>
                  </a:cubicBezTo>
                  <a:cubicBezTo>
                    <a:pt x="2911" y="330"/>
                    <a:pt x="3699" y="296"/>
                    <a:pt x="4132" y="241"/>
                  </a:cubicBezTo>
                  <a:cubicBezTo>
                    <a:pt x="4565" y="186"/>
                    <a:pt x="4811" y="51"/>
                    <a:pt x="4989" y="1"/>
                  </a:cubicBezTo>
                </a:path>
              </a:pathLst>
            </a:custGeom>
            <a:noFill/>
            <a:ln w="57150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16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69" name="Rechteck 44"/>
          <p:cNvSpPr/>
          <p:nvPr/>
        </p:nvSpPr>
        <p:spPr>
          <a:xfrm>
            <a:off x="1092809" y="1419437"/>
            <a:ext cx="6998027" cy="485165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000"/>
          </a:p>
        </p:txBody>
      </p:sp>
      <p:pic>
        <p:nvPicPr>
          <p:cNvPr id="132" name="131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9" t="20794" r="1487" b="10412"/>
          <a:stretch/>
        </p:blipFill>
        <p:spPr>
          <a:xfrm>
            <a:off x="637528" y="1196752"/>
            <a:ext cx="8506054" cy="507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37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Simplified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CERIF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subset for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PRC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uppierung 4"/>
          <p:cNvGrpSpPr/>
          <p:nvPr/>
        </p:nvGrpSpPr>
        <p:grpSpPr>
          <a:xfrm>
            <a:off x="1092809" y="1419437"/>
            <a:ext cx="6998027" cy="4851653"/>
            <a:chOff x="-114166" y="0"/>
            <a:chExt cx="9404441" cy="6858000"/>
          </a:xfrm>
        </p:grpSpPr>
        <p:cxnSp>
          <p:nvCxnSpPr>
            <p:cNvPr id="30" name="Gewinkelte Verbindung 5"/>
            <p:cNvCxnSpPr>
              <a:stCxn id="86" idx="3"/>
              <a:endCxn id="96" idx="0"/>
            </p:cNvCxnSpPr>
            <p:nvPr/>
          </p:nvCxnSpPr>
          <p:spPr>
            <a:xfrm>
              <a:off x="5009685" y="1762424"/>
              <a:ext cx="1684622" cy="2323477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winkelte Verbindung 6"/>
            <p:cNvCxnSpPr>
              <a:stCxn id="86" idx="2"/>
              <a:endCxn id="98" idx="0"/>
            </p:cNvCxnSpPr>
            <p:nvPr/>
          </p:nvCxnSpPr>
          <p:spPr>
            <a:xfrm rot="16200000" flipH="1">
              <a:off x="3931612" y="2402845"/>
              <a:ext cx="1029822" cy="257086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Gewinkelte Verbindung 7"/>
            <p:cNvCxnSpPr>
              <a:endCxn id="100" idx="3"/>
            </p:cNvCxnSpPr>
            <p:nvPr/>
          </p:nvCxnSpPr>
          <p:spPr>
            <a:xfrm rot="5400000">
              <a:off x="2238022" y="2945350"/>
              <a:ext cx="2571180" cy="218028"/>
            </a:xfrm>
            <a:prstGeom prst="bentConnector2">
              <a:avLst/>
            </a:prstGeom>
            <a:ln>
              <a:solidFill>
                <a:srgbClr val="00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uppierung 38"/>
            <p:cNvGrpSpPr/>
            <p:nvPr/>
          </p:nvGrpSpPr>
          <p:grpSpPr>
            <a:xfrm>
              <a:off x="1844661" y="2870075"/>
              <a:ext cx="5541351" cy="1723932"/>
              <a:chOff x="1684594" y="3392000"/>
              <a:chExt cx="5541351" cy="1723932"/>
            </a:xfrm>
          </p:grpSpPr>
          <p:grpSp>
            <p:nvGrpSpPr>
              <p:cNvPr id="89" name="Gruppierung 64"/>
              <p:cNvGrpSpPr/>
              <p:nvPr/>
            </p:nvGrpSpPr>
            <p:grpSpPr>
              <a:xfrm>
                <a:off x="1684594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99" name="Oval 74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100" name="Rechteck 75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chemeClr val="tx1"/>
                      </a:solidFill>
                      <a:latin typeface="Eurostile"/>
                      <a:cs typeface="Eurostile"/>
                    </a:rPr>
                    <a:t>cfPerson</a:t>
                  </a:r>
                  <a:endParaRPr lang="de-DE" sz="1100" dirty="0">
                    <a:solidFill>
                      <a:schemeClr val="tx1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90" name="Gruppierung 65"/>
              <p:cNvGrpSpPr/>
              <p:nvPr/>
            </p:nvGrpSpPr>
            <p:grpSpPr>
              <a:xfrm>
                <a:off x="3536766" y="3392000"/>
                <a:ext cx="1569937" cy="684330"/>
                <a:chOff x="3308144" y="2152221"/>
                <a:chExt cx="1781615" cy="831584"/>
              </a:xfrm>
            </p:grpSpPr>
            <p:sp>
              <p:nvSpPr>
                <p:cNvPr id="97" name="Oval 72"/>
                <p:cNvSpPr/>
                <p:nvPr/>
              </p:nvSpPr>
              <p:spPr>
                <a:xfrm>
                  <a:off x="3308144" y="2152221"/>
                  <a:ext cx="511553" cy="469940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8" name="Rechteck 73"/>
                <p:cNvSpPr/>
                <p:nvPr/>
              </p:nvSpPr>
              <p:spPr>
                <a:xfrm>
                  <a:off x="3519822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1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cfProject</a:t>
                  </a:r>
                  <a:endParaRPr lang="de-DE" sz="11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grpSp>
            <p:nvGrpSpPr>
              <p:cNvPr id="91" name="Gruppierung 66"/>
              <p:cNvGrpSpPr/>
              <p:nvPr/>
            </p:nvGrpSpPr>
            <p:grpSpPr>
              <a:xfrm>
                <a:off x="5656008" y="4431602"/>
                <a:ext cx="1569937" cy="684330"/>
                <a:chOff x="3228072" y="2152221"/>
                <a:chExt cx="1781614" cy="831584"/>
              </a:xfrm>
            </p:grpSpPr>
            <p:sp>
              <p:nvSpPr>
                <p:cNvPr id="95" name="Oval 70"/>
                <p:cNvSpPr/>
                <p:nvPr/>
              </p:nvSpPr>
              <p:spPr>
                <a:xfrm>
                  <a:off x="3228072" y="2152221"/>
                  <a:ext cx="511553" cy="469941"/>
                </a:xfrm>
                <a:prstGeom prst="ellipse">
                  <a:avLst/>
                </a:prstGeom>
                <a:solidFill>
                  <a:schemeClr val="accent3">
                    <a:lumMod val="40000"/>
                    <a:lumOff val="60000"/>
                  </a:schemeClr>
                </a:solidFill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de-DE" sz="1100">
                    <a:latin typeface="Eurostile"/>
                    <a:cs typeface="Eurostile"/>
                  </a:endParaRPr>
                </a:p>
              </p:txBody>
            </p:sp>
            <p:sp>
              <p:nvSpPr>
                <p:cNvPr id="96" name="Rechteck 71"/>
                <p:cNvSpPr/>
                <p:nvPr/>
              </p:nvSpPr>
              <p:spPr>
                <a:xfrm>
                  <a:off x="3439749" y="2366365"/>
                  <a:ext cx="1569937" cy="617440"/>
                </a:xfrm>
                <a:prstGeom prst="rect">
                  <a:avLst/>
                </a:prstGeom>
                <a:solidFill>
                  <a:schemeClr val="accent3">
                    <a:lumMod val="75000"/>
                  </a:schemeClr>
                </a:solidFill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de-DE" sz="1000" dirty="0" err="1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cfOrganisation</a:t>
                  </a:r>
                  <a:endParaRPr lang="de-DE" sz="1000" dirty="0" smtClean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  <a:p>
                  <a:pPr algn="ctr"/>
                  <a:r>
                    <a:rPr lang="de-DE" sz="1000" dirty="0" smtClean="0">
                      <a:solidFill>
                        <a:srgbClr val="000000"/>
                      </a:solidFill>
                      <a:latin typeface="Eurostile"/>
                      <a:cs typeface="Eurostile"/>
                    </a:rPr>
                    <a:t>Unit</a:t>
                  </a:r>
                  <a:endParaRPr lang="de-DE" sz="1000" dirty="0">
                    <a:solidFill>
                      <a:srgbClr val="000000"/>
                    </a:solidFill>
                    <a:latin typeface="Eurostile"/>
                    <a:cs typeface="Eurostile"/>
                  </a:endParaRPr>
                </a:p>
              </p:txBody>
            </p:sp>
          </p:grpSp>
          <p:cxnSp>
            <p:nvCxnSpPr>
              <p:cNvPr id="92" name="Gewinkelte Verbindung 67"/>
              <p:cNvCxnSpPr>
                <a:stCxn id="100" idx="3"/>
                <a:endCxn id="96" idx="1"/>
              </p:cNvCxnSpPr>
              <p:nvPr/>
            </p:nvCxnSpPr>
            <p:spPr>
              <a:xfrm>
                <a:off x="3254531" y="4861879"/>
                <a:ext cx="2588004" cy="12700"/>
              </a:xfrm>
              <a:prstGeom prst="bentConnector3">
                <a:avLst>
                  <a:gd name="adj1" fmla="val 50000"/>
                </a:avLst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Gewinkelte Verbindung 68"/>
              <p:cNvCxnSpPr>
                <a:stCxn id="100" idx="0"/>
                <a:endCxn id="98" idx="1"/>
              </p:cNvCxnSpPr>
              <p:nvPr/>
            </p:nvCxnSpPr>
            <p:spPr>
              <a:xfrm rot="5400000" flipH="1" flipV="1">
                <a:off x="2750286" y="3634818"/>
                <a:ext cx="785549" cy="1160468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Gewinkelte Verbindung 69"/>
              <p:cNvCxnSpPr>
                <a:stCxn id="96" idx="0"/>
                <a:endCxn id="98" idx="3"/>
              </p:cNvCxnSpPr>
              <p:nvPr/>
            </p:nvCxnSpPr>
            <p:spPr>
              <a:xfrm rot="16200000" flipV="1">
                <a:off x="5427698" y="3501283"/>
                <a:ext cx="785549" cy="1427537"/>
              </a:xfrm>
              <a:prstGeom prst="bentConnector2">
                <a:avLst/>
              </a:prstGeom>
              <a:ln>
                <a:solidFill>
                  <a:srgbClr val="000000"/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Gruppierung 53"/>
            <p:cNvGrpSpPr/>
            <p:nvPr/>
          </p:nvGrpSpPr>
          <p:grpSpPr>
            <a:xfrm>
              <a:off x="3439748" y="1332147"/>
              <a:ext cx="1569938" cy="684329"/>
              <a:chOff x="3228072" y="2152221"/>
              <a:chExt cx="1781614" cy="831584"/>
            </a:xfrm>
          </p:grpSpPr>
          <p:sp>
            <p:nvSpPr>
              <p:cNvPr id="85" name="Oval 60"/>
              <p:cNvSpPr/>
              <p:nvPr/>
            </p:nvSpPr>
            <p:spPr>
              <a:xfrm>
                <a:off x="3228072" y="2152221"/>
                <a:ext cx="511553" cy="469941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1100">
                  <a:latin typeface="Eurostile"/>
                  <a:cs typeface="Eurostile"/>
                </a:endParaRPr>
              </a:p>
            </p:txBody>
          </p:sp>
          <p:sp>
            <p:nvSpPr>
              <p:cNvPr id="86" name="Rechteck 61"/>
              <p:cNvSpPr/>
              <p:nvPr/>
            </p:nvSpPr>
            <p:spPr>
              <a:xfrm>
                <a:off x="3439749" y="2366365"/>
                <a:ext cx="1569937" cy="61744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sz="1100" dirty="0" err="1" smtClean="0">
                    <a:solidFill>
                      <a:srgbClr val="000000"/>
                    </a:solidFill>
                    <a:latin typeface="Eurostile"/>
                    <a:cs typeface="Eurostile"/>
                  </a:rPr>
                  <a:t>cfResult</a:t>
                </a:r>
                <a:r>
                  <a: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rPr>
                  <a:t/>
                </a:r>
                <a:br>
                  <a:rPr lang="de-DE" sz="1100" dirty="0" smtClean="0">
                    <a:solidFill>
                      <a:srgbClr val="000000"/>
                    </a:solidFill>
                    <a:latin typeface="Eurostile"/>
                    <a:cs typeface="Eurostile"/>
                  </a:rPr>
                </a:br>
                <a:r>
                  <a:rPr lang="de-DE" sz="1100" dirty="0" err="1" smtClean="0">
                    <a:solidFill>
                      <a:srgbClr val="000000"/>
                    </a:solidFill>
                    <a:latin typeface="Eurostile"/>
                    <a:cs typeface="Eurostile"/>
                  </a:rPr>
                  <a:t>Publication</a:t>
                </a:r>
                <a:endParaRPr lang="de-DE" sz="1100" dirty="0">
                  <a:solidFill>
                    <a:srgbClr val="000000"/>
                  </a:solidFill>
                  <a:latin typeface="Eurostile"/>
                  <a:cs typeface="Eurostile"/>
                </a:endParaRPr>
              </a:p>
            </p:txBody>
          </p:sp>
        </p:grpSp>
        <p:sp>
          <p:nvSpPr>
            <p:cNvPr id="69" name="Rechteck 44"/>
            <p:cNvSpPr/>
            <p:nvPr/>
          </p:nvSpPr>
          <p:spPr>
            <a:xfrm>
              <a:off x="-114166" y="0"/>
              <a:ext cx="9404441" cy="6858000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100"/>
            </a:p>
          </p:txBody>
        </p:sp>
      </p:grpSp>
    </p:spTree>
    <p:extLst>
      <p:ext uri="{BB962C8B-B14F-4D97-AF65-F5344CB8AC3E}">
        <p14:creationId xmlns:p14="http://schemas.microsoft.com/office/powerpoint/2010/main" val="420982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Researchers role in PRC</a:t>
            </a:r>
            <a:endParaRPr lang="es-E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1484784"/>
            <a:ext cx="3168352" cy="4987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976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0" t="33360" r="8152" b="7551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11" name="Donut 6"/>
          <p:cNvSpPr/>
          <p:nvPr/>
        </p:nvSpPr>
        <p:spPr>
          <a:xfrm>
            <a:off x="-4631312" y="-3411760"/>
            <a:ext cx="18148725" cy="14690421"/>
          </a:xfrm>
          <a:prstGeom prst="donut">
            <a:avLst>
              <a:gd name="adj" fmla="val 43109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65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1"/>
          <p:cNvSpPr/>
          <p:nvPr/>
        </p:nvSpPr>
        <p:spPr>
          <a:xfrm>
            <a:off x="5058605" y="4892746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EKT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Greece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XML | CERIF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REST API | 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</a:t>
            </a:r>
            <a:r>
              <a:rPr lang="de-DE" sz="1200" dirty="0" err="1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Contribution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9" name="Rectangle 11"/>
          <p:cNvSpPr/>
          <p:nvPr/>
        </p:nvSpPr>
        <p:spPr>
          <a:xfrm>
            <a:off x="181390" y="4861969"/>
            <a:ext cx="3888432" cy="1600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CSUC (Catalonia)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validator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 early adaptor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DSpace-CRIS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CERIF OAI</a:t>
            </a:r>
          </a:p>
          <a:p>
            <a:endParaRPr lang="de-DE" sz="1400" dirty="0" smtClean="0">
              <a:solidFill>
                <a:schemeClr val="accent1"/>
              </a:solidFill>
              <a:latin typeface="PF Paperback Light"/>
            </a:endParaRPr>
          </a:p>
        </p:txBody>
      </p:sp>
      <p:sp>
        <p:nvSpPr>
          <p:cNvPr id="21" name="Rectangle 11"/>
          <p:cNvSpPr/>
          <p:nvPr/>
        </p:nvSpPr>
        <p:spPr>
          <a:xfrm>
            <a:off x="179512" y="858261"/>
            <a:ext cx="3888432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FCT|FCCN (Portugal)</a:t>
            </a: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PTCRISync: ORCID Synchronization Framework</a:t>
            </a:r>
          </a:p>
          <a:p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PF Paperback Light"/>
            </a:endParaRP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REST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API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80404" y="116632"/>
            <a:ext cx="829066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sz="2400" b="1" dirty="0" smtClean="0"/>
              <a:t>South European Link for Research Information Management</a:t>
            </a:r>
            <a:endParaRPr lang="it-IT" sz="900" b="1" dirty="0"/>
          </a:p>
        </p:txBody>
      </p:sp>
      <p:sp>
        <p:nvSpPr>
          <p:cNvPr id="12" name="Rectangle 11"/>
          <p:cNvSpPr/>
          <p:nvPr/>
        </p:nvSpPr>
        <p:spPr>
          <a:xfrm>
            <a:off x="5058606" y="836713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CINECA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Italy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-CRIS | ORCID HUB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roadmap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ORCID Synchronization Framework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REST API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OAI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364203" y="2481068"/>
            <a:ext cx="2323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SELRIM</a:t>
            </a:r>
            <a:endParaRPr lang="es-ES" sz="5400" b="1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636946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0" t="33360" r="8152" b="7551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11" name="Donut 6"/>
          <p:cNvSpPr/>
          <p:nvPr/>
        </p:nvSpPr>
        <p:spPr>
          <a:xfrm>
            <a:off x="-4631312" y="-3411760"/>
            <a:ext cx="18148725" cy="14690421"/>
          </a:xfrm>
          <a:prstGeom prst="donut">
            <a:avLst>
              <a:gd name="adj" fmla="val 43109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65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1"/>
          <p:cNvSpPr/>
          <p:nvPr/>
        </p:nvSpPr>
        <p:spPr>
          <a:xfrm>
            <a:off x="5058605" y="4892746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EKT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Greece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XML | CERIF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REST API | 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</a:t>
            </a:r>
            <a:r>
              <a:rPr lang="de-DE" sz="1200" dirty="0" err="1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Contribution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9" name="Rectangle 11"/>
          <p:cNvSpPr/>
          <p:nvPr/>
        </p:nvSpPr>
        <p:spPr>
          <a:xfrm>
            <a:off x="181390" y="4861969"/>
            <a:ext cx="3888432" cy="1600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CSUC (Catalonia)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validator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 early adaptor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DSpace-CRIS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CERIF OAI</a:t>
            </a:r>
          </a:p>
          <a:p>
            <a:endParaRPr lang="de-DE" sz="1400" dirty="0" smtClean="0">
              <a:solidFill>
                <a:schemeClr val="accent1"/>
              </a:solidFill>
              <a:latin typeface="PF Paperback Light"/>
            </a:endParaRPr>
          </a:p>
        </p:txBody>
      </p:sp>
      <p:sp>
        <p:nvSpPr>
          <p:cNvPr id="21" name="Rectangle 11"/>
          <p:cNvSpPr/>
          <p:nvPr/>
        </p:nvSpPr>
        <p:spPr>
          <a:xfrm>
            <a:off x="179512" y="858261"/>
            <a:ext cx="3888432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FCT|FCCN (Portugal)</a:t>
            </a: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PTCRISync: ORCID Synchronization Framework</a:t>
            </a:r>
          </a:p>
          <a:p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PF Paperback Light"/>
            </a:endParaRP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REST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API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80404" y="116632"/>
            <a:ext cx="829066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sz="2400" b="1" dirty="0" smtClean="0"/>
              <a:t>South European Link for Research Information Management</a:t>
            </a:r>
            <a:endParaRPr lang="it-IT" sz="900" b="1" dirty="0"/>
          </a:p>
        </p:txBody>
      </p:sp>
      <p:sp>
        <p:nvSpPr>
          <p:cNvPr id="12" name="Rectangle 11"/>
          <p:cNvSpPr/>
          <p:nvPr/>
        </p:nvSpPr>
        <p:spPr>
          <a:xfrm>
            <a:off x="5058606" y="836713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CINECA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Italy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-CRIS | ORCID HUB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roadmap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ORCID Synchronization Framework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REST API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OAI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364203" y="2481068"/>
            <a:ext cx="2323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SELRIM</a:t>
            </a:r>
            <a:endParaRPr lang="es-ES" sz="5400" b="1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272" y="1987311"/>
            <a:ext cx="6102932" cy="3661759"/>
          </a:xfrm>
          <a:prstGeom prst="rect">
            <a:avLst/>
          </a:prstGeom>
          <a:ln/>
          <a:extLst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52608037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8 Imagen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0" t="33360" r="8152" b="7551"/>
          <a:stretch/>
        </p:blipFill>
        <p:spPr>
          <a:xfrm>
            <a:off x="-180528" y="0"/>
            <a:ext cx="9324528" cy="6858000"/>
          </a:xfrm>
          <a:prstGeom prst="rect">
            <a:avLst/>
          </a:prstGeom>
        </p:spPr>
      </p:pic>
      <p:sp>
        <p:nvSpPr>
          <p:cNvPr id="11" name="Donut 6"/>
          <p:cNvSpPr/>
          <p:nvPr/>
        </p:nvSpPr>
        <p:spPr>
          <a:xfrm>
            <a:off x="-4631312" y="-3411760"/>
            <a:ext cx="18148725" cy="14690421"/>
          </a:xfrm>
          <a:prstGeom prst="donut">
            <a:avLst>
              <a:gd name="adj" fmla="val 43109"/>
            </a:avLst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6500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65000"/>
                </a:schemeClr>
              </a:gs>
            </a:gsLst>
            <a:lin ang="16200000" scaled="0"/>
            <a:tileRect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1"/>
          <p:cNvSpPr/>
          <p:nvPr/>
        </p:nvSpPr>
        <p:spPr>
          <a:xfrm>
            <a:off x="5058605" y="4892746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EKT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Greece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XML | CERIF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REST API | 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</a:t>
            </a:r>
            <a:r>
              <a:rPr lang="de-DE" sz="1200" dirty="0" err="1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Contribution</a:t>
            </a:r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9" name="Rectangle 11"/>
          <p:cNvSpPr/>
          <p:nvPr/>
        </p:nvSpPr>
        <p:spPr>
          <a:xfrm>
            <a:off x="181390" y="4861969"/>
            <a:ext cx="3888432" cy="16004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CSUC (Catalonia)</a:t>
            </a:r>
            <a:endParaRPr lang="de-DE" sz="1600" b="1" dirty="0">
              <a:solidFill>
                <a:schemeClr val="tx1"/>
              </a:solidFill>
              <a:latin typeface="PF Paperback"/>
              <a:cs typeface="PF Paperback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validator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 early adaptor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2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DSpace-CRIS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| CERIF OAI</a:t>
            </a:r>
          </a:p>
          <a:p>
            <a:endParaRPr lang="de-DE" sz="1400" dirty="0" smtClean="0">
              <a:solidFill>
                <a:schemeClr val="accent1"/>
              </a:solidFill>
              <a:latin typeface="PF Paperback Light"/>
            </a:endParaRPr>
          </a:p>
        </p:txBody>
      </p:sp>
      <p:sp>
        <p:nvSpPr>
          <p:cNvPr id="21" name="Rectangle 11"/>
          <p:cNvSpPr/>
          <p:nvPr/>
        </p:nvSpPr>
        <p:spPr>
          <a:xfrm>
            <a:off x="179512" y="858261"/>
            <a:ext cx="3888432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FCT|FCCN (Portugal)</a:t>
            </a: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PTCRISync: ORCID Synchronization Framework</a:t>
            </a:r>
          </a:p>
          <a:p>
            <a:endParaRPr lang="de-DE" sz="1600" dirty="0">
              <a:solidFill>
                <a:schemeClr val="tx1">
                  <a:lumMod val="65000"/>
                  <a:lumOff val="35000"/>
                </a:schemeClr>
              </a:solidFill>
              <a:latin typeface="PF Paperback Light"/>
            </a:endParaRPr>
          </a:p>
          <a:p>
            <a:r>
              <a:rPr lang="de-DE" sz="1600" b="1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Model | CERIF Services | CERIF REST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API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OAI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DSpaceCRIS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380404" y="116632"/>
            <a:ext cx="8290669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it-IT" sz="2400" b="1" dirty="0" smtClean="0"/>
              <a:t>South European Link for Research Information Management</a:t>
            </a:r>
            <a:endParaRPr lang="it-IT" sz="900" b="1" dirty="0"/>
          </a:p>
        </p:txBody>
      </p:sp>
      <p:sp>
        <p:nvSpPr>
          <p:cNvPr id="12" name="Rectangle 11"/>
          <p:cNvSpPr/>
          <p:nvPr/>
        </p:nvSpPr>
        <p:spPr>
          <a:xfrm>
            <a:off x="5058606" y="836713"/>
            <a:ext cx="3963690" cy="16312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CINECA (</a:t>
            </a:r>
            <a:r>
              <a:rPr lang="de-DE" sz="1600" b="1" dirty="0" err="1" smtClean="0">
                <a:solidFill>
                  <a:schemeClr val="tx1"/>
                </a:solidFill>
                <a:latin typeface="PF Paperback"/>
                <a:cs typeface="PF Paperback"/>
              </a:rPr>
              <a:t>Italy</a:t>
            </a:r>
            <a:r>
              <a:rPr lang="de-DE" sz="1600" b="1" dirty="0" smtClean="0">
                <a:solidFill>
                  <a:schemeClr val="tx1"/>
                </a:solidFill>
                <a:latin typeface="PF Paperback"/>
                <a:cs typeface="PF Paperback"/>
              </a:rPr>
              <a:t>)</a:t>
            </a: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GIVE</a:t>
            </a:r>
          </a:p>
          <a:p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DSpace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-CRIS | ORCID HUB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upgrades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 | </a:t>
            </a:r>
            <a:r>
              <a:rPr lang="de-DE" sz="1200" dirty="0" err="1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roadmap</a:t>
            </a:r>
            <a:endParaRPr lang="de-DE" sz="1600" dirty="0" smtClean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endParaRPr lang="de-DE" sz="16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  <a:p>
            <a:r>
              <a:rPr lang="de-DE" sz="1600" b="1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TAKE</a:t>
            </a:r>
          </a:p>
          <a:p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ORCID Synchronization Framework | </a:t>
            </a:r>
            <a:r>
              <a:rPr lang="de-DE" sz="1200" dirty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REST API | </a:t>
            </a:r>
            <a:r>
              <a:rPr lang="de-DE" sz="1200" dirty="0" smtClean="0">
                <a:solidFill>
                  <a:schemeClr val="bg2">
                    <a:lumMod val="25000"/>
                  </a:schemeClr>
                </a:solidFill>
                <a:latin typeface="PF Paperback Light"/>
              </a:rPr>
              <a:t>CERIF OAI</a:t>
            </a:r>
            <a:endParaRPr lang="de-DE" sz="1200" dirty="0">
              <a:solidFill>
                <a:schemeClr val="bg2">
                  <a:lumMod val="25000"/>
                </a:schemeClr>
              </a:solidFill>
              <a:latin typeface="PF Paperback Light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3364203" y="2481068"/>
            <a:ext cx="23230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dirty="0" err="1" smtClean="0">
                <a:ln w="12700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SELRIM</a:t>
            </a:r>
            <a:endParaRPr lang="es-ES" sz="5400" b="1" dirty="0">
              <a:ln w="12700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80404" y="1052736"/>
            <a:ext cx="8512076" cy="510909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2400" b="1" dirty="0" err="1" smtClean="0"/>
              <a:t>Identified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common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interest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topics</a:t>
            </a:r>
            <a:r>
              <a:rPr lang="es-ES" sz="2400" b="1" dirty="0" smtClean="0"/>
              <a:t> to </a:t>
            </a:r>
            <a:r>
              <a:rPr lang="es-ES" sz="2400" b="1" dirty="0" err="1" smtClean="0"/>
              <a:t>work</a:t>
            </a:r>
            <a:r>
              <a:rPr lang="es-ES" sz="2400" b="1" dirty="0" smtClean="0"/>
              <a:t> </a:t>
            </a:r>
            <a:r>
              <a:rPr lang="es-ES" sz="2400" b="1" dirty="0" err="1" smtClean="0"/>
              <a:t>on</a:t>
            </a:r>
            <a:r>
              <a:rPr lang="es-ES" sz="2400" b="1" dirty="0" smtClean="0"/>
              <a:t> 2016:</a:t>
            </a:r>
          </a:p>
          <a:p>
            <a:pPr lvl="1"/>
            <a:endParaRPr lang="es-E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s-ES" sz="2400" dirty="0" err="1" smtClean="0"/>
              <a:t>Harvesting</a:t>
            </a:r>
            <a:r>
              <a:rPr lang="es-ES" sz="2400" dirty="0" smtClean="0"/>
              <a:t> </a:t>
            </a:r>
            <a:r>
              <a:rPr lang="es-ES" sz="2400" dirty="0"/>
              <a:t>and </a:t>
            </a:r>
            <a:r>
              <a:rPr lang="es-ES" sz="2400" dirty="0" err="1"/>
              <a:t>sync</a:t>
            </a:r>
            <a:r>
              <a:rPr lang="es-ES" sz="2400" dirty="0"/>
              <a:t> </a:t>
            </a:r>
            <a:r>
              <a:rPr lang="es-ES" sz="2400" dirty="0" err="1"/>
              <a:t>info</a:t>
            </a:r>
            <a:r>
              <a:rPr lang="es-ES" sz="2400" dirty="0"/>
              <a:t> </a:t>
            </a:r>
            <a:r>
              <a:rPr lang="es-ES" sz="2400" dirty="0" err="1"/>
              <a:t>using</a:t>
            </a:r>
            <a:r>
              <a:rPr lang="es-ES" sz="2400" dirty="0"/>
              <a:t> </a:t>
            </a:r>
            <a:r>
              <a:rPr lang="es-ES" sz="2400" dirty="0" smtClean="0"/>
              <a:t>OAI-PMH 	(</a:t>
            </a:r>
            <a:r>
              <a:rPr lang="es-ES" sz="2400" dirty="0"/>
              <a:t>1st </a:t>
            </a:r>
            <a:r>
              <a:rPr lang="es-ES" sz="2400" dirty="0" err="1"/>
              <a:t>quarter</a:t>
            </a:r>
            <a:r>
              <a:rPr lang="es-ES" sz="2400" dirty="0" smtClean="0"/>
              <a:t>)</a:t>
            </a:r>
            <a:br>
              <a:rPr lang="es-ES" sz="2400" dirty="0" smtClean="0"/>
            </a:br>
            <a:endParaRPr lang="es-E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s-ES" sz="2400" dirty="0" smtClean="0"/>
              <a:t>CASRAI </a:t>
            </a:r>
            <a:r>
              <a:rPr lang="es-ES" sz="2400" dirty="0"/>
              <a:t>full </a:t>
            </a:r>
            <a:r>
              <a:rPr lang="es-ES" sz="2400" dirty="0" err="1"/>
              <a:t>academic</a:t>
            </a:r>
            <a:r>
              <a:rPr lang="es-ES" sz="2400" dirty="0"/>
              <a:t> CV </a:t>
            </a:r>
            <a:r>
              <a:rPr lang="es-ES" sz="2400" dirty="0" err="1"/>
              <a:t>express</a:t>
            </a:r>
            <a:r>
              <a:rPr lang="es-ES" sz="2400" dirty="0"/>
              <a:t> in CERIF </a:t>
            </a:r>
            <a:r>
              <a:rPr lang="es-ES" sz="2400" dirty="0" err="1" smtClean="0"/>
              <a:t>xml</a:t>
            </a:r>
            <a:r>
              <a:rPr lang="es-ES" sz="2400" dirty="0" smtClean="0"/>
              <a:t> 	(2nd </a:t>
            </a:r>
            <a:r>
              <a:rPr lang="es-ES" sz="2400" dirty="0" err="1"/>
              <a:t>quarter</a:t>
            </a:r>
            <a:r>
              <a:rPr lang="es-ES" sz="2400" dirty="0" smtClean="0"/>
              <a:t>)</a:t>
            </a:r>
            <a:br>
              <a:rPr lang="es-ES" sz="2400" dirty="0" smtClean="0"/>
            </a:br>
            <a:endParaRPr lang="es-ES" sz="24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es-ES" sz="2400" dirty="0" err="1" smtClean="0"/>
              <a:t>Improving</a:t>
            </a:r>
            <a:r>
              <a:rPr lang="es-ES" sz="2400" dirty="0" smtClean="0"/>
              <a:t> of data </a:t>
            </a:r>
            <a:r>
              <a:rPr lang="es-ES" sz="2400" dirty="0" err="1"/>
              <a:t>validation</a:t>
            </a:r>
            <a:r>
              <a:rPr lang="es-ES" sz="2400" dirty="0"/>
              <a:t> </a:t>
            </a:r>
            <a:r>
              <a:rPr lang="es-ES" sz="2400" dirty="0" err="1"/>
              <a:t>processes</a:t>
            </a:r>
            <a:r>
              <a:rPr lang="es-ES" sz="2400" dirty="0"/>
              <a:t> </a:t>
            </a:r>
            <a:r>
              <a:rPr lang="es-ES" sz="2400" dirty="0" smtClean="0"/>
              <a:t>		(</a:t>
            </a:r>
            <a:r>
              <a:rPr lang="es-ES" sz="2400" dirty="0"/>
              <a:t>3rd </a:t>
            </a:r>
            <a:r>
              <a:rPr lang="es-ES" sz="2400" dirty="0" err="1"/>
              <a:t>quarter</a:t>
            </a:r>
            <a:r>
              <a:rPr lang="es-ES" sz="2400" dirty="0" smtClean="0"/>
              <a:t>)</a:t>
            </a:r>
          </a:p>
          <a:p>
            <a:pPr lvl="1" algn="ctr"/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2800" dirty="0"/>
              <a:t/>
            </a:r>
            <a:br>
              <a:rPr lang="es-ES" sz="2800" dirty="0"/>
            </a:br>
            <a:r>
              <a:rPr lang="es-ES" sz="2800" b="1" dirty="0" err="1"/>
              <a:t>call</a:t>
            </a:r>
            <a:r>
              <a:rPr lang="es-ES" sz="2800" b="1" dirty="0"/>
              <a:t> </a:t>
            </a:r>
            <a:r>
              <a:rPr lang="es-ES" sz="2800" b="1" dirty="0" err="1"/>
              <a:t>for</a:t>
            </a:r>
            <a:r>
              <a:rPr lang="es-ES" sz="2800" b="1" dirty="0"/>
              <a:t> </a:t>
            </a:r>
            <a:r>
              <a:rPr lang="es-ES" sz="2800" b="1" dirty="0" err="1"/>
              <a:t>joining</a:t>
            </a:r>
            <a:r>
              <a:rPr lang="es-ES" sz="2800" b="1" dirty="0"/>
              <a:t> </a:t>
            </a:r>
            <a:r>
              <a:rPr lang="es-ES" sz="2800" b="1" dirty="0" err="1"/>
              <a:t>us</a:t>
            </a:r>
            <a:r>
              <a:rPr lang="es-ES" sz="2800" b="1" dirty="0"/>
              <a:t> !</a:t>
            </a:r>
          </a:p>
          <a:p>
            <a:pPr marL="914400" lvl="1" indent="-457200">
              <a:buFont typeface="+mj-lt"/>
              <a:buAutoNum type="arabicPeriod"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07019017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-27384"/>
            <a:ext cx="8229600" cy="1143000"/>
          </a:xfrm>
        </p:spPr>
        <p:txBody>
          <a:bodyPr>
            <a:normAutofit/>
          </a:bodyPr>
          <a:lstStyle/>
          <a:p>
            <a:r>
              <a:rPr lang="ca-E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Current</a:t>
            </a:r>
            <a:r>
              <a:rPr lang="ca-E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status</a:t>
            </a:r>
            <a:endParaRPr lang="ca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1124744"/>
            <a:ext cx="7859216" cy="4421088"/>
          </a:xfrm>
        </p:spPr>
        <p:txBody>
          <a:bodyPr>
            <a:normAutofit/>
          </a:bodyPr>
          <a:lstStyle/>
          <a:p>
            <a:r>
              <a:rPr lang="en-US" dirty="0" smtClean="0"/>
              <a:t>Portal built</a:t>
            </a:r>
          </a:p>
          <a:p>
            <a:r>
              <a:rPr lang="en-US" dirty="0" smtClean="0"/>
              <a:t>Data from all universities loaded</a:t>
            </a:r>
          </a:p>
          <a:p>
            <a:r>
              <a:rPr lang="en-US" dirty="0" smtClean="0"/>
              <a:t>All universities exporting in </a:t>
            </a:r>
            <a:r>
              <a:rPr lang="en-US" dirty="0" err="1" smtClean="0"/>
              <a:t>CERIF</a:t>
            </a:r>
            <a:r>
              <a:rPr lang="en-US" dirty="0" smtClean="0"/>
              <a:t>-XML</a:t>
            </a:r>
          </a:p>
          <a:p>
            <a:r>
              <a:rPr lang="en-US" dirty="0" smtClean="0"/>
              <a:t>Reviewing data quality before public opening</a:t>
            </a:r>
            <a:endParaRPr lang="en-US" dirty="0" smtClean="0">
              <a:sym typeface="Wingdings" pitchFamily="2" charset="2"/>
            </a:endParaRPr>
          </a:p>
        </p:txBody>
      </p:sp>
      <p:pic>
        <p:nvPicPr>
          <p:cNvPr id="4" name="3 Imagen" descr="Portal de la Recerca de Catalunya: Home - Mozilla Firefox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1" t="10547" r="4395" b="19602"/>
          <a:stretch/>
        </p:blipFill>
        <p:spPr>
          <a:xfrm>
            <a:off x="4499992" y="3789040"/>
            <a:ext cx="3744416" cy="2273859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86119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0" t="9536" r="1078" b="9645"/>
          <a:stretch/>
        </p:blipFill>
        <p:spPr bwMode="auto">
          <a:xfrm>
            <a:off x="-1" y="83874"/>
            <a:ext cx="9134309" cy="6081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576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err="1" smtClean="0"/>
              <a:t>Researcher’s</a:t>
            </a:r>
            <a:r>
              <a:rPr lang="es-ES" dirty="0" smtClean="0"/>
              <a:t> </a:t>
            </a:r>
            <a:r>
              <a:rPr lang="es-ES" dirty="0" err="1" smtClean="0"/>
              <a:t>interest</a:t>
            </a:r>
            <a:r>
              <a:rPr lang="es-ES" dirty="0" smtClean="0"/>
              <a:t> in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project</a:t>
            </a:r>
            <a:r>
              <a:rPr lang="es-ES" dirty="0" smtClean="0"/>
              <a:t>	</a:t>
            </a:r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84" t="38631" r="4180" b="38416"/>
          <a:stretch/>
        </p:blipFill>
        <p:spPr bwMode="auto">
          <a:xfrm>
            <a:off x="467544" y="2564904"/>
            <a:ext cx="8348869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1060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dirty="0" err="1" smtClean="0"/>
              <a:t>Lesson’s</a:t>
            </a:r>
            <a:r>
              <a:rPr lang="es-ES" dirty="0" smtClean="0"/>
              <a:t> </a:t>
            </a:r>
            <a:r>
              <a:rPr lang="es-ES" dirty="0" err="1" smtClean="0"/>
              <a:t>learned</a:t>
            </a:r>
            <a:r>
              <a:rPr lang="es-ES" dirty="0" smtClean="0"/>
              <a:t>:</a:t>
            </a:r>
            <a:br>
              <a:rPr lang="es-ES" dirty="0" smtClean="0"/>
            </a:br>
            <a:r>
              <a:rPr lang="es-ES" dirty="0" err="1" smtClean="0"/>
              <a:t>Benefits</a:t>
            </a:r>
            <a:r>
              <a:rPr lang="es-ES" dirty="0" smtClean="0"/>
              <a:t> of </a:t>
            </a:r>
            <a:r>
              <a:rPr lang="es-ES" dirty="0" err="1" smtClean="0"/>
              <a:t>using</a:t>
            </a:r>
            <a:r>
              <a:rPr lang="es-ES" dirty="0" smtClean="0"/>
              <a:t> </a:t>
            </a:r>
            <a:r>
              <a:rPr lang="es-ES" dirty="0" err="1" smtClean="0"/>
              <a:t>CERIF</a:t>
            </a:r>
            <a:r>
              <a:rPr lang="es-ES" dirty="0" smtClean="0"/>
              <a:t>-XML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827584" y="2348880"/>
            <a:ext cx="640871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An</a:t>
            </a:r>
            <a:r>
              <a:rPr lang="es-ES" sz="2400" dirty="0" smtClean="0"/>
              <a:t> </a:t>
            </a:r>
            <a:r>
              <a:rPr lang="es-ES" sz="2400" dirty="0" err="1" smtClean="0"/>
              <a:t>european</a:t>
            </a:r>
            <a:r>
              <a:rPr lang="es-ES" sz="2400" dirty="0" smtClean="0"/>
              <a:t> standard</a:t>
            </a:r>
            <a:br>
              <a:rPr lang="es-ES" sz="2400" dirty="0" smtClean="0"/>
            </a:b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Strictly</a:t>
            </a:r>
            <a:r>
              <a:rPr lang="es-ES" sz="2400" dirty="0" smtClean="0"/>
              <a:t> </a:t>
            </a:r>
            <a:r>
              <a:rPr lang="es-ES" sz="2400" dirty="0" err="1" smtClean="0"/>
              <a:t>well</a:t>
            </a:r>
            <a:r>
              <a:rPr lang="es-ES" sz="2400" dirty="0" smtClean="0"/>
              <a:t> </a:t>
            </a:r>
            <a:r>
              <a:rPr lang="es-ES" sz="2400" dirty="0" err="1" smtClean="0"/>
              <a:t>defined</a:t>
            </a:r>
            <a:r>
              <a:rPr lang="es-ES" sz="2400" dirty="0" smtClean="0"/>
              <a:t> </a:t>
            </a:r>
            <a:r>
              <a:rPr lang="es-ES" sz="2400" dirty="0" err="1" smtClean="0"/>
              <a:t>specifications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Groupwork</a:t>
            </a:r>
            <a:r>
              <a:rPr lang="es-ES" sz="2400" dirty="0" smtClean="0"/>
              <a:t>: No </a:t>
            </a:r>
            <a:r>
              <a:rPr lang="es-ES" sz="2400" dirty="0" err="1" smtClean="0"/>
              <a:t>fighting</a:t>
            </a:r>
            <a:r>
              <a:rPr lang="es-ES" sz="2400" dirty="0" smtClean="0"/>
              <a:t>!</a:t>
            </a:r>
            <a:br>
              <a:rPr lang="es-ES" sz="2400" dirty="0" smtClean="0"/>
            </a:b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Improvement</a:t>
            </a:r>
            <a:r>
              <a:rPr lang="es-ES" sz="2400" dirty="0" smtClean="0"/>
              <a:t> of CRIS </a:t>
            </a:r>
            <a:r>
              <a:rPr lang="es-ES" sz="2400" dirty="0" err="1" smtClean="0"/>
              <a:t>systems</a:t>
            </a: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3074" name="Picture 2" descr="http://garciniaextract.net/images/garcinia-benefit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2924944"/>
            <a:ext cx="1152128" cy="1566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986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s-ES" dirty="0" err="1"/>
              <a:t>Lesson’s</a:t>
            </a:r>
            <a:r>
              <a:rPr lang="es-ES" dirty="0"/>
              <a:t> </a:t>
            </a:r>
            <a:r>
              <a:rPr lang="es-ES" dirty="0" err="1"/>
              <a:t>learned</a:t>
            </a:r>
            <a:r>
              <a:rPr lang="es-ES" dirty="0"/>
              <a:t>: 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ES" dirty="0" err="1" smtClean="0"/>
              <a:t>Dificulties</a:t>
            </a:r>
            <a:r>
              <a:rPr lang="es-ES" dirty="0" smtClean="0"/>
              <a:t> </a:t>
            </a:r>
            <a:r>
              <a:rPr lang="es-ES" dirty="0" err="1" smtClean="0"/>
              <a:t>using</a:t>
            </a:r>
            <a:r>
              <a:rPr lang="es-ES" dirty="0" smtClean="0"/>
              <a:t> </a:t>
            </a:r>
            <a:r>
              <a:rPr lang="es-ES" dirty="0" err="1" smtClean="0"/>
              <a:t>CERIF</a:t>
            </a:r>
            <a:r>
              <a:rPr lang="es-ES" dirty="0" smtClean="0"/>
              <a:t>-XML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467544" y="1916832"/>
            <a:ext cx="856895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Current</a:t>
            </a:r>
            <a:r>
              <a:rPr lang="es-ES" sz="2400" dirty="0" smtClean="0"/>
              <a:t> CRIS </a:t>
            </a:r>
            <a:r>
              <a:rPr lang="es-ES" sz="2400" dirty="0" err="1" smtClean="0"/>
              <a:t>systems</a:t>
            </a:r>
            <a:r>
              <a:rPr lang="es-ES" sz="2400" dirty="0" smtClean="0"/>
              <a:t> </a:t>
            </a:r>
            <a:r>
              <a:rPr lang="es-ES" sz="2400" dirty="0" err="1" smtClean="0"/>
              <a:t>were</a:t>
            </a:r>
            <a:r>
              <a:rPr lang="es-ES" sz="2400" dirty="0" smtClean="0"/>
              <a:t> </a:t>
            </a:r>
            <a:r>
              <a:rPr lang="es-ES" sz="2400" dirty="0" err="1" smtClean="0"/>
              <a:t>not</a:t>
            </a:r>
            <a:r>
              <a:rPr lang="es-ES" sz="2400" dirty="0" smtClean="0"/>
              <a:t> </a:t>
            </a:r>
            <a:r>
              <a:rPr lang="es-ES" sz="2400" dirty="0" err="1" smtClean="0"/>
              <a:t>compliant</a:t>
            </a:r>
            <a:r>
              <a:rPr lang="es-ES" sz="2400" dirty="0" smtClean="0"/>
              <a:t> </a:t>
            </a:r>
            <a:r>
              <a:rPr lang="es-ES" sz="2400" dirty="0" err="1" smtClean="0"/>
              <a:t>with</a:t>
            </a:r>
            <a:r>
              <a:rPr lang="es-ES" sz="2400" dirty="0" smtClean="0"/>
              <a:t> </a:t>
            </a:r>
            <a:r>
              <a:rPr lang="es-ES" sz="2400" dirty="0" err="1" smtClean="0"/>
              <a:t>it</a:t>
            </a:r>
            <a:r>
              <a:rPr lang="es-ES" sz="2400" dirty="0" smtClean="0"/>
              <a:t/>
            </a:r>
            <a:br>
              <a:rPr lang="es-ES" sz="2400" dirty="0" smtClean="0"/>
            </a:b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Complex</a:t>
            </a:r>
            <a:r>
              <a:rPr lang="es-ES" sz="2400" dirty="0" smtClean="0"/>
              <a:t> (to </a:t>
            </a:r>
            <a:r>
              <a:rPr lang="es-ES" sz="2400" dirty="0" err="1" smtClean="0"/>
              <a:t>understand</a:t>
            </a:r>
            <a:r>
              <a:rPr lang="es-ES" sz="2400" dirty="0" smtClean="0"/>
              <a:t>, so to </a:t>
            </a:r>
            <a:r>
              <a:rPr lang="es-ES" sz="2400" dirty="0" err="1" smtClean="0"/>
              <a:t>implement</a:t>
            </a:r>
            <a:r>
              <a:rPr lang="es-ES" sz="2400" dirty="0" smtClean="0"/>
              <a:t>)</a:t>
            </a:r>
            <a:br>
              <a:rPr lang="es-ES" sz="2400" dirty="0" smtClean="0"/>
            </a:b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Defined</a:t>
            </a:r>
            <a:r>
              <a:rPr lang="es-ES" sz="2400" dirty="0" smtClean="0"/>
              <a:t> </a:t>
            </a:r>
            <a:r>
              <a:rPr lang="es-ES" sz="2400" dirty="0" err="1" smtClean="0"/>
              <a:t>for</a:t>
            </a:r>
            <a:r>
              <a:rPr lang="es-ES" sz="2400" dirty="0" smtClean="0"/>
              <a:t> </a:t>
            </a:r>
            <a:r>
              <a:rPr lang="es-ES" sz="2400" dirty="0" err="1" smtClean="0"/>
              <a:t>an</a:t>
            </a:r>
            <a:r>
              <a:rPr lang="es-ES" sz="2400" dirty="0" smtClean="0"/>
              <a:t> ideal </a:t>
            </a:r>
            <a:r>
              <a:rPr lang="es-ES" sz="2400" dirty="0" err="1" smtClean="0"/>
              <a:t>scenario</a:t>
            </a:r>
            <a:r>
              <a:rPr lang="es-ES" sz="2400" dirty="0" smtClean="0"/>
              <a:t>, </a:t>
            </a:r>
            <a:r>
              <a:rPr lang="es-ES" sz="2400" dirty="0" err="1" smtClean="0"/>
              <a:t>but</a:t>
            </a:r>
            <a:r>
              <a:rPr lang="es-ES" sz="2400" dirty="0" smtClean="0"/>
              <a:t>…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We</a:t>
            </a:r>
            <a:r>
              <a:rPr lang="es-ES" sz="2400" dirty="0" smtClean="0"/>
              <a:t> </a:t>
            </a:r>
            <a:r>
              <a:rPr lang="es-ES" sz="2400" dirty="0" err="1" smtClean="0"/>
              <a:t>have</a:t>
            </a:r>
            <a:r>
              <a:rPr lang="es-ES" sz="2400" dirty="0" smtClean="0"/>
              <a:t> a </a:t>
            </a:r>
            <a:r>
              <a:rPr lang="es-ES" sz="2400" dirty="0" err="1" smtClean="0"/>
              <a:t>lot</a:t>
            </a:r>
            <a:r>
              <a:rPr lang="es-ES" sz="2400" dirty="0" smtClean="0"/>
              <a:t> of </a:t>
            </a:r>
            <a:r>
              <a:rPr lang="es-ES" sz="2400" dirty="0" err="1" smtClean="0"/>
              <a:t>legacy</a:t>
            </a:r>
            <a:r>
              <a:rPr lang="es-ES" sz="2400" dirty="0" smtClean="0"/>
              <a:t> data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Many</a:t>
            </a:r>
            <a:r>
              <a:rPr lang="es-ES" sz="2400" dirty="0" smtClean="0"/>
              <a:t> “</a:t>
            </a:r>
            <a:r>
              <a:rPr lang="es-ES" sz="2400" dirty="0" err="1" smtClean="0"/>
              <a:t>foreing</a:t>
            </a:r>
            <a:r>
              <a:rPr lang="es-ES" sz="2400" dirty="0" smtClean="0"/>
              <a:t>” </a:t>
            </a:r>
            <a:r>
              <a:rPr lang="es-ES" sz="2400" dirty="0" err="1" smtClean="0"/>
              <a:t>researchers</a:t>
            </a:r>
            <a:r>
              <a:rPr lang="es-ES" sz="2400" dirty="0" smtClean="0"/>
              <a:t> (so </a:t>
            </a:r>
            <a:r>
              <a:rPr lang="es-ES" sz="2400" dirty="0" err="1" smtClean="0"/>
              <a:t>not</a:t>
            </a:r>
            <a:r>
              <a:rPr lang="es-ES" sz="2400" dirty="0" smtClean="0"/>
              <a:t> </a:t>
            </a:r>
            <a:r>
              <a:rPr lang="es-ES" sz="2400" dirty="0" err="1" smtClean="0"/>
              <a:t>well</a:t>
            </a:r>
            <a:r>
              <a:rPr lang="es-ES" sz="2400" dirty="0" smtClean="0"/>
              <a:t> </a:t>
            </a:r>
            <a:r>
              <a:rPr lang="es-ES" sz="2400" dirty="0" err="1" smtClean="0"/>
              <a:t>defined</a:t>
            </a:r>
            <a:r>
              <a:rPr lang="es-ES" sz="2400" dirty="0" smtClean="0"/>
              <a:t>)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Lack</a:t>
            </a:r>
            <a:r>
              <a:rPr lang="es-ES" sz="2400" dirty="0" smtClean="0"/>
              <a:t> of </a:t>
            </a:r>
            <a:r>
              <a:rPr lang="es-ES" sz="2400" dirty="0" err="1" smtClean="0"/>
              <a:t>identifiers</a:t>
            </a:r>
            <a:r>
              <a:rPr lang="es-ES" sz="2400" dirty="0" smtClean="0"/>
              <a:t> in </a:t>
            </a:r>
            <a:r>
              <a:rPr lang="es-ES" sz="2400" dirty="0" err="1" smtClean="0"/>
              <a:t>many</a:t>
            </a:r>
            <a:r>
              <a:rPr lang="es-ES" sz="2400" dirty="0" smtClean="0"/>
              <a:t> </a:t>
            </a:r>
            <a:r>
              <a:rPr lang="es-ES" sz="2400" dirty="0" err="1" smtClean="0"/>
              <a:t>entities</a:t>
            </a:r>
            <a:r>
              <a:rPr lang="es-ES" sz="2400" dirty="0" smtClean="0"/>
              <a:t> (</a:t>
            </a:r>
            <a:r>
              <a:rPr lang="es-ES" sz="2400" dirty="0" err="1" smtClean="0"/>
              <a:t>not</a:t>
            </a:r>
            <a:r>
              <a:rPr lang="es-ES" sz="2400" dirty="0" smtClean="0"/>
              <a:t> </a:t>
            </a:r>
            <a:r>
              <a:rPr lang="es-ES" sz="2400" dirty="0" err="1" smtClean="0"/>
              <a:t>CERIF’s</a:t>
            </a:r>
            <a:r>
              <a:rPr lang="es-ES" sz="2400" dirty="0"/>
              <a:t> </a:t>
            </a:r>
            <a:r>
              <a:rPr lang="es-ES" sz="2400" dirty="0" err="1" smtClean="0"/>
              <a:t>fault</a:t>
            </a:r>
            <a:r>
              <a:rPr lang="es-ES" sz="2400" dirty="0" smtClean="0"/>
              <a:t>)</a:t>
            </a:r>
            <a:endParaRPr lang="es-E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8910" y="404664"/>
            <a:ext cx="1615538" cy="12961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659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Diagrama"/>
          <p:cNvGraphicFramePr/>
          <p:nvPr>
            <p:extLst>
              <p:ext uri="{D42A27DB-BD31-4B8C-83A1-F6EECF244321}">
                <p14:modId xmlns:p14="http://schemas.microsoft.com/office/powerpoint/2010/main" val="2344547057"/>
              </p:ext>
            </p:extLst>
          </p:nvPr>
        </p:nvGraphicFramePr>
        <p:xfrm>
          <a:off x="179512" y="620688"/>
          <a:ext cx="8856984" cy="6048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67544" y="24826"/>
            <a:ext cx="8229600" cy="1143000"/>
          </a:xfrm>
        </p:spPr>
        <p:txBody>
          <a:bodyPr/>
          <a:lstStyle/>
          <a:p>
            <a:pPr algn="l"/>
            <a:r>
              <a:rPr lang="ca-ES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dirty="0" err="1">
                <a:latin typeface="Arial" panose="020B0604020202020204" pitchFamily="34" charset="0"/>
                <a:cs typeface="Arial" panose="020B0604020202020204" pitchFamily="34" charset="0"/>
              </a:rPr>
              <a:t>steps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 : </a:t>
            </a:r>
            <a:r>
              <a:rPr lang="ca-ES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roadmap</a:t>
            </a:r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8" name="Picture 4" descr="Resultat d'imatges de on air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853886"/>
            <a:ext cx="1080120" cy="71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5 Grupo"/>
          <p:cNvGrpSpPr/>
          <p:nvPr/>
        </p:nvGrpSpPr>
        <p:grpSpPr>
          <a:xfrm>
            <a:off x="2915816" y="1988840"/>
            <a:ext cx="2664296" cy="3852878"/>
            <a:chOff x="2736297" y="1312152"/>
            <a:chExt cx="2664296" cy="3852878"/>
          </a:xfrm>
        </p:grpSpPr>
        <p:sp>
          <p:nvSpPr>
            <p:cNvPr id="7" name="6 Rectángulo"/>
            <p:cNvSpPr/>
            <p:nvPr/>
          </p:nvSpPr>
          <p:spPr>
            <a:xfrm>
              <a:off x="3063537" y="1312152"/>
              <a:ext cx="2337056" cy="3708862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7 Rectángulo"/>
            <p:cNvSpPr/>
            <p:nvPr/>
          </p:nvSpPr>
          <p:spPr>
            <a:xfrm>
              <a:off x="2736297" y="1456168"/>
              <a:ext cx="2337056" cy="37088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0974" tIns="0" rIns="0" bIns="0" numCol="1" spcCol="1270" anchor="t" anchorCtr="0">
              <a:noAutofit/>
            </a:bodyPr>
            <a:lstStyle/>
            <a:p>
              <a:pPr lvl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ca-ES" sz="1600" b="1" kern="1200" dirty="0" err="1" smtClean="0"/>
                <a:t>Step</a:t>
              </a:r>
              <a:r>
                <a:rPr lang="ca-ES" sz="1600" b="1" kern="1200" dirty="0" smtClean="0"/>
                <a:t> 4: </a:t>
              </a:r>
              <a:r>
                <a:rPr lang="ca-ES" sz="1600" b="1" kern="1200" dirty="0" err="1" smtClean="0"/>
                <a:t>CERIF</a:t>
              </a:r>
              <a:r>
                <a:rPr lang="ca-ES" sz="1600" b="1" kern="1200" dirty="0" smtClean="0"/>
                <a:t>-XML </a:t>
              </a:r>
              <a:r>
                <a:rPr lang="ca-ES" sz="1600" b="1" kern="1200" dirty="0" err="1" smtClean="0"/>
                <a:t>ingest</a:t>
              </a:r>
              <a:endParaRPr lang="ca-ES" sz="1600" b="1" kern="1200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1544958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44492" y="171337"/>
            <a:ext cx="8229600" cy="1143000"/>
          </a:xfrm>
        </p:spPr>
        <p:txBody>
          <a:bodyPr/>
          <a:lstStyle/>
          <a:p>
            <a:pPr algn="l"/>
            <a:r>
              <a:rPr lang="es-ES" dirty="0" err="1"/>
              <a:t>Next</a:t>
            </a:r>
            <a:r>
              <a:rPr lang="es-ES" dirty="0"/>
              <a:t> </a:t>
            </a:r>
            <a:r>
              <a:rPr lang="es-ES" dirty="0" err="1"/>
              <a:t>steps</a:t>
            </a:r>
            <a:r>
              <a:rPr lang="es-ES" dirty="0"/>
              <a:t> </a:t>
            </a:r>
            <a:r>
              <a:rPr lang="es-ES" dirty="0" smtClean="0"/>
              <a:t>: </a:t>
            </a:r>
            <a:r>
              <a:rPr lang="es-ES" dirty="0" err="1" smtClean="0"/>
              <a:t>what</a:t>
            </a:r>
            <a:r>
              <a:rPr lang="es-ES" dirty="0" smtClean="0"/>
              <a:t> </a:t>
            </a:r>
            <a:r>
              <a:rPr lang="es-ES" dirty="0" err="1" smtClean="0"/>
              <a:t>now</a:t>
            </a:r>
            <a:r>
              <a:rPr lang="es-ES" dirty="0" smtClean="0"/>
              <a:t>?</a:t>
            </a:r>
            <a:endParaRPr lang="es-ES" dirty="0"/>
          </a:p>
        </p:txBody>
      </p:sp>
      <p:sp>
        <p:nvSpPr>
          <p:cNvPr id="3" name="2 CuadroTexto"/>
          <p:cNvSpPr txBox="1"/>
          <p:nvPr/>
        </p:nvSpPr>
        <p:spPr>
          <a:xfrm>
            <a:off x="725220" y="1857635"/>
            <a:ext cx="784887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Go</a:t>
            </a:r>
            <a:r>
              <a:rPr lang="es-ES" sz="2400" dirty="0" smtClean="0"/>
              <a:t> </a:t>
            </a:r>
            <a:r>
              <a:rPr lang="es-ES" sz="2400" dirty="0" err="1" smtClean="0"/>
              <a:t>live</a:t>
            </a:r>
            <a:r>
              <a:rPr lang="es-ES" sz="2400" dirty="0" smtClean="0"/>
              <a:t>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Improve</a:t>
            </a:r>
            <a:r>
              <a:rPr lang="es-ES" sz="2400" dirty="0" smtClean="0"/>
              <a:t> data </a:t>
            </a:r>
            <a:r>
              <a:rPr lang="es-ES" sz="2400" dirty="0" err="1" smtClean="0"/>
              <a:t>quality</a:t>
            </a:r>
            <a:r>
              <a:rPr lang="es-ES" sz="2400" dirty="0" smtClean="0"/>
              <a:t> (</a:t>
            </a:r>
            <a:r>
              <a:rPr lang="es-ES" sz="2400" dirty="0" err="1" smtClean="0"/>
              <a:t>avoid</a:t>
            </a:r>
            <a:r>
              <a:rPr lang="es-ES" sz="2400" dirty="0" smtClean="0"/>
              <a:t> </a:t>
            </a:r>
            <a:r>
              <a:rPr lang="es-ES" sz="2400" dirty="0" err="1" smtClean="0"/>
              <a:t>duplication</a:t>
            </a:r>
            <a:r>
              <a:rPr lang="es-ES" sz="2400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400" dirty="0" err="1" smtClean="0"/>
              <a:t>Expand</a:t>
            </a:r>
            <a:r>
              <a:rPr lang="es-ES" sz="2400" dirty="0" smtClean="0"/>
              <a:t> </a:t>
            </a:r>
            <a:r>
              <a:rPr lang="es-ES" sz="2400" dirty="0" err="1" smtClean="0"/>
              <a:t>the</a:t>
            </a:r>
            <a:r>
              <a:rPr lang="es-ES" sz="2400" dirty="0" smtClean="0"/>
              <a:t> </a:t>
            </a:r>
            <a:r>
              <a:rPr lang="es-ES" sz="2400" dirty="0" err="1" smtClean="0"/>
              <a:t>project</a:t>
            </a:r>
            <a:r>
              <a:rPr lang="es-ES" sz="2400" dirty="0" smtClean="0"/>
              <a:t> to </a:t>
            </a:r>
            <a:r>
              <a:rPr lang="es-ES" sz="2400" dirty="0" err="1" smtClean="0"/>
              <a:t>other</a:t>
            </a:r>
            <a:r>
              <a:rPr lang="es-ES" sz="2400" dirty="0" smtClean="0"/>
              <a:t> </a:t>
            </a:r>
            <a:r>
              <a:rPr lang="es-ES" sz="2400" dirty="0" err="1" smtClean="0"/>
              <a:t>research</a:t>
            </a:r>
            <a:r>
              <a:rPr lang="es-ES" sz="2400" dirty="0" smtClean="0"/>
              <a:t> centers</a:t>
            </a:r>
            <a:endParaRPr lang="es-E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4604983"/>
            <a:ext cx="2028377" cy="13596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49299" y="1340768"/>
            <a:ext cx="2610444" cy="1033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http://incev.cat/wp-content/uploads/2014/03/Barcelona-Hospital-de-Sant-Pau-Barcelona-Santa-Creu-i-Sant-Pau-hospital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12160" y="4357522"/>
            <a:ext cx="2808264" cy="15796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1226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1331640" y="287303"/>
            <a:ext cx="9144000" cy="2160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rgbClr val="2A7886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en-US" sz="6000" b="1" dirty="0" smtClean="0">
                <a:solidFill>
                  <a:schemeClr val="bg1"/>
                </a:solidFill>
              </a:rPr>
              <a:t>Thanks! </a:t>
            </a:r>
          </a:p>
          <a:p>
            <a:pPr fontAlgn="auto">
              <a:spcAft>
                <a:spcPts val="0"/>
              </a:spcAft>
            </a:pPr>
            <a:r>
              <a:rPr lang="en-US" b="1" dirty="0" smtClean="0">
                <a:solidFill>
                  <a:schemeClr val="bg1"/>
                </a:solidFill>
              </a:rPr>
              <a:t>Any question?</a:t>
            </a:r>
            <a:endParaRPr lang="ca-ES" b="1" dirty="0">
              <a:solidFill>
                <a:schemeClr val="bg1"/>
              </a:solidFill>
            </a:endParaRPr>
          </a:p>
        </p:txBody>
      </p:sp>
      <p:sp>
        <p:nvSpPr>
          <p:cNvPr id="5" name="2 Subtítulo"/>
          <p:cNvSpPr txBox="1">
            <a:spLocks/>
          </p:cNvSpPr>
          <p:nvPr/>
        </p:nvSpPr>
        <p:spPr>
          <a:xfrm>
            <a:off x="988764" y="4653136"/>
            <a:ext cx="7197725" cy="2448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None/>
            </a:pPr>
            <a:r>
              <a:rPr lang="pt-BR" sz="2400" dirty="0"/>
              <a:t>Ramon </a:t>
            </a:r>
            <a:r>
              <a:rPr lang="pt-BR" sz="2400" dirty="0" err="1"/>
              <a:t>Ros</a:t>
            </a:r>
            <a:r>
              <a:rPr lang="pt-BR" sz="2400" dirty="0"/>
              <a:t> i </a:t>
            </a:r>
            <a:r>
              <a:rPr lang="pt-BR" sz="2400" dirty="0" err="1" smtClean="0"/>
              <a:t>Gorné</a:t>
            </a:r>
            <a:endParaRPr lang="pt-BR" sz="2400" dirty="0" smtClean="0"/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pt-BR" sz="2400" dirty="0" smtClean="0"/>
              <a:t>(</a:t>
            </a:r>
            <a:r>
              <a:rPr lang="pt-BR" sz="2400" dirty="0" err="1" smtClean="0"/>
              <a:t>CSUC</a:t>
            </a:r>
            <a:r>
              <a:rPr lang="pt-BR" sz="2400" dirty="0" smtClean="0"/>
              <a:t>) </a:t>
            </a:r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pt-BR" sz="1800" dirty="0" err="1">
                <a:hlinkClick r:id="rId3"/>
              </a:rPr>
              <a:t>r</a:t>
            </a:r>
            <a:r>
              <a:rPr lang="pt-BR" sz="1800" dirty="0" err="1" smtClean="0">
                <a:hlinkClick r:id="rId3"/>
              </a:rPr>
              <a:t>amon.ros@csuc.cat</a:t>
            </a:r>
            <a:endParaRPr lang="pt-BR" sz="1800" dirty="0" smtClean="0"/>
          </a:p>
          <a:p>
            <a:pPr marL="0" indent="0" algn="ctr" fontAlgn="auto">
              <a:spcAft>
                <a:spcPts val="0"/>
              </a:spcAft>
              <a:buNone/>
            </a:pPr>
            <a:r>
              <a:rPr lang="pt-BR" sz="1800" dirty="0" err="1" smtClean="0"/>
              <a:t>http</a:t>
            </a:r>
            <a:r>
              <a:rPr lang="pt-BR" sz="1800" dirty="0" smtClean="0"/>
              <a:t>://</a:t>
            </a:r>
            <a:r>
              <a:rPr lang="pt-BR" sz="1800" dirty="0" err="1" smtClean="0"/>
              <a:t>www.csuc.cat</a:t>
            </a:r>
            <a:endParaRPr lang="pt-BR" sz="1800" dirty="0" smtClean="0"/>
          </a:p>
          <a:p>
            <a:pPr marL="0" indent="0" algn="ctr" fontAlgn="auto">
              <a:spcAft>
                <a:spcPts val="0"/>
              </a:spcAft>
              <a:buNone/>
            </a:pPr>
            <a:endParaRPr lang="ca-ES" dirty="0" smtClean="0"/>
          </a:p>
          <a:p>
            <a:pPr marL="0" indent="0" algn="ctr" fontAlgn="auto">
              <a:spcAft>
                <a:spcPts val="0"/>
              </a:spcAft>
              <a:buNone/>
            </a:pPr>
            <a:endParaRPr lang="ca-ES" dirty="0" smtClean="0"/>
          </a:p>
          <a:p>
            <a:pPr marL="0" indent="0" algn="ctr" fontAlgn="auto">
              <a:spcAft>
                <a:spcPts val="0"/>
              </a:spcAft>
              <a:buNone/>
            </a:pPr>
            <a:endParaRPr lang="ca-ES" dirty="0"/>
          </a:p>
        </p:txBody>
      </p:sp>
      <p:pic>
        <p:nvPicPr>
          <p:cNvPr id="2050" name="Picture 2" descr="http://mtpeu.uz/uploads/images/events/c3bb147cccfccd3d0867c3f0f01cd00f_493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3290" y="820005"/>
            <a:ext cx="6048672" cy="3255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519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A4B9.tm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pptA4B9.tmp</Template>
  <TotalTime>4751</TotalTime>
  <Words>792</Words>
  <Application>Microsoft Office PowerPoint</Application>
  <PresentationFormat>Presentación en pantalla (4:3)</PresentationFormat>
  <Paragraphs>370</Paragraphs>
  <Slides>24</Slides>
  <Notes>10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5" baseType="lpstr">
      <vt:lpstr>pptA4B9.tmp</vt:lpstr>
      <vt:lpstr>Presentación de PowerPoint</vt:lpstr>
      <vt:lpstr>PRC evolution calendar</vt:lpstr>
      <vt:lpstr>Presentación de PowerPoint</vt:lpstr>
      <vt:lpstr>First implementation decisions</vt:lpstr>
      <vt:lpstr>PRC members</vt:lpstr>
      <vt:lpstr>PRC’s university CRIS systems </vt:lpstr>
      <vt:lpstr>Unique identifiers</vt:lpstr>
      <vt:lpstr>PRC with ORCID researchers</vt:lpstr>
      <vt:lpstr>Data flow, protocols, sources and formats</vt:lpstr>
      <vt:lpstr>CERIF model</vt:lpstr>
      <vt:lpstr>Simplification of CERIF for PRC </vt:lpstr>
      <vt:lpstr>Simplified CERIF subset for PRC </vt:lpstr>
      <vt:lpstr>Researchers role in PRC</vt:lpstr>
      <vt:lpstr>Presentación de PowerPoint</vt:lpstr>
      <vt:lpstr>Presentación de PowerPoint</vt:lpstr>
      <vt:lpstr>Presentación de PowerPoint</vt:lpstr>
      <vt:lpstr>Current status</vt:lpstr>
      <vt:lpstr>Presentación de PowerPoint</vt:lpstr>
      <vt:lpstr>Researcher’s interest in the project </vt:lpstr>
      <vt:lpstr>Lesson’s learned: Benefits of using CERIF-XML</vt:lpstr>
      <vt:lpstr>Lesson’s learned:  Dificulties using CERIF-XML</vt:lpstr>
      <vt:lpstr>Next steps : roadmap</vt:lpstr>
      <vt:lpstr>Next steps : what now?</vt:lpstr>
      <vt:lpstr>Presentación de PowerPoint</vt:lpstr>
    </vt:vector>
  </TitlesOfParts>
  <Company>CESCA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langlada</dc:creator>
  <cp:lastModifiedBy>cbuc</cp:lastModifiedBy>
  <cp:revision>247</cp:revision>
  <cp:lastPrinted>2014-11-06T15:57:48Z</cp:lastPrinted>
  <dcterms:created xsi:type="dcterms:W3CDTF">2014-01-30T17:03:07Z</dcterms:created>
  <dcterms:modified xsi:type="dcterms:W3CDTF">2015-11-10T14:57:51Z</dcterms:modified>
</cp:coreProperties>
</file>