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6" r:id="rId2"/>
    <p:sldId id="257" r:id="rId3"/>
    <p:sldId id="259" r:id="rId4"/>
    <p:sldId id="271" r:id="rId5"/>
    <p:sldId id="260" r:id="rId6"/>
    <p:sldId id="261" r:id="rId7"/>
    <p:sldId id="263" r:id="rId8"/>
    <p:sldId id="266" r:id="rId9"/>
    <p:sldId id="265" r:id="rId10"/>
    <p:sldId id="264" r:id="rId11"/>
    <p:sldId id="262" r:id="rId12"/>
    <p:sldId id="267" r:id="rId13"/>
    <p:sldId id="268" r:id="rId14"/>
    <p:sldId id="270" r:id="rId15"/>
    <p:sldId id="272" r:id="rId16"/>
    <p:sldId id="269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0D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513" autoAdjust="0"/>
    <p:restoredTop sz="80108" autoAdjust="0"/>
  </p:normalViewPr>
  <p:slideViewPr>
    <p:cSldViewPr>
      <p:cViewPr varScale="1">
        <p:scale>
          <a:sx n="53" d="100"/>
          <a:sy n="53" d="100"/>
        </p:scale>
        <p:origin x="-187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 smtClean="0"/>
              <a:t>Kevin Ashley, DCC - EuroCRIS 2013 seminar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en-US" smtClean="0"/>
              <a:t>2013-09-09</a:t>
            </a: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 smtClean="0"/>
              <a:t>CC-BY ; www.dcc.ac.uk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BCA0B3-2301-48B7-A7DD-0476FB5F82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084500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 smtClean="0"/>
              <a:t>Kevin Ashley, DCC - EuroCRIS 2013 seminar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en-US" smtClean="0"/>
              <a:t>2013-09-09</a:t>
            </a:r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 smtClean="0"/>
              <a:t>CC-BY ; www.dcc.ac.uk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94511A-5216-4739-8A7F-00B4F22AE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655756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2013-09-09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Kevin Ashley – EuroCRIS 2013 -  CC-BY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8F5CB-769F-4AF2-B40D-E6B88F182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957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2013-09-09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43808" y="6381248"/>
            <a:ext cx="3312368" cy="365125"/>
          </a:xfrm>
        </p:spPr>
        <p:txBody>
          <a:bodyPr/>
          <a:lstStyle/>
          <a:p>
            <a:pPr algn="l"/>
            <a:r>
              <a:rPr lang="en-GB" smtClean="0"/>
              <a:t>Kevin Ashley – EuroCRIS 2013 -  CC-BY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8F5CB-769F-4AF2-B40D-E6B88F1825AB}" type="slidenum">
              <a:rPr lang="en-GB" smtClean="0"/>
              <a:t>‹#›</a:t>
            </a:fld>
            <a:endParaRPr lang="en-GB"/>
          </a:p>
        </p:txBody>
      </p:sp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6381248"/>
            <a:ext cx="1474790" cy="476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9620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2013-09-09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Kevin Ashley – EuroCRIS 2013 -  CC-BY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8F5CB-769F-4AF2-B40D-E6B88F182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0332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2013-09-09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Kevin Ashley – EuroCRIS 2013 -  CC-BY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8F5CB-769F-4AF2-B40D-E6B88F182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2518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2013-09-09</a:t>
            </a:r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Kevin Ashley – EuroCRIS 2013 -  CC-BY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8F5CB-769F-4AF2-B40D-E6B88F182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04511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2013-09-09</a:t>
            </a: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Kevin Ashley – EuroCRIS 2013 -  CC-BY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8F5CB-769F-4AF2-B40D-E6B88F182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14577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2013-09-09</a:t>
            </a:r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Kevin Ashley – EuroCRIS 2013 -  CC-BY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8F5CB-769F-4AF2-B40D-E6B88F182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7732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2013-09-09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Kevin Ashley – EuroCRIS 2013 -  CC-BY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8F5CB-769F-4AF2-B40D-E6B88F182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1755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2013-09-09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Kevin Ashley – EuroCRIS 2013 -  CC-BY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8F5CB-769F-4AF2-B40D-E6B88F182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615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2013-09-09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Kevin Ashley – EuroCRIS 2013 -  CC-BY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8F5CB-769F-4AF2-B40D-E6B88F182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7840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2013-09-09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Kevin Ashley – EuroCRIS 2013 -  CC-BY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8F5CB-769F-4AF2-B40D-E6B88F182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324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2013-09-09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smtClean="0"/>
              <a:t>Kevin Ashley – EuroCRIS 2013 -  CC-BY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48F5CB-769F-4AF2-B40D-E6B88F182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870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548680"/>
            <a:ext cx="8892480" cy="1944216"/>
          </a:xfrm>
        </p:spPr>
        <p:txBody>
          <a:bodyPr>
            <a:normAutofit/>
          </a:bodyPr>
          <a:lstStyle/>
          <a:p>
            <a:r>
              <a:rPr lang="en-GB" dirty="0" smtClean="0"/>
              <a:t>(Research) dataset metadata - requirements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19672" y="2391915"/>
            <a:ext cx="6400800" cy="1752600"/>
          </a:xfrm>
        </p:spPr>
        <p:txBody>
          <a:bodyPr>
            <a:normAutofit fontScale="77500" lnSpcReduction="20000"/>
          </a:bodyPr>
          <a:lstStyle/>
          <a:p>
            <a:r>
              <a:rPr lang="en-GB" sz="2800" b="1" dirty="0" smtClean="0">
                <a:solidFill>
                  <a:schemeClr val="accent4">
                    <a:lumMod val="75000"/>
                  </a:schemeClr>
                </a:solidFill>
              </a:rPr>
              <a:t>Kevin Ashley </a:t>
            </a:r>
          </a:p>
          <a:p>
            <a:r>
              <a:rPr lang="en-GB" sz="2800" b="1" dirty="0" smtClean="0">
                <a:solidFill>
                  <a:schemeClr val="accent4">
                    <a:lumMod val="75000"/>
                  </a:schemeClr>
                </a:solidFill>
              </a:rPr>
              <a:t>Digital Curation Centre</a:t>
            </a:r>
          </a:p>
          <a:p>
            <a:r>
              <a:rPr lang="en-GB" sz="2800" b="1" dirty="0" smtClean="0">
                <a:solidFill>
                  <a:schemeClr val="accent4">
                    <a:lumMod val="75000"/>
                  </a:schemeClr>
                </a:solidFill>
              </a:rPr>
              <a:t>www.dcc.ac.uk</a:t>
            </a:r>
          </a:p>
          <a:p>
            <a:r>
              <a:rPr lang="en-GB" sz="2800" b="1" dirty="0" smtClean="0">
                <a:solidFill>
                  <a:schemeClr val="accent4">
                    <a:lumMod val="75000"/>
                  </a:schemeClr>
                </a:solidFill>
              </a:rPr>
              <a:t>@</a:t>
            </a:r>
            <a:r>
              <a:rPr lang="en-GB" sz="2800" b="1" dirty="0" err="1" smtClean="0">
                <a:solidFill>
                  <a:schemeClr val="accent4">
                    <a:lumMod val="75000"/>
                  </a:schemeClr>
                </a:solidFill>
              </a:rPr>
              <a:t>kevingashley</a:t>
            </a:r>
            <a:endParaRPr lang="en-GB" sz="28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en-GB" sz="2800" b="1" dirty="0" smtClean="0">
                <a:solidFill>
                  <a:schemeClr val="accent4">
                    <a:lumMod val="75000"/>
                  </a:schemeClr>
                </a:solidFill>
              </a:rPr>
              <a:t>Kevin.ashley@ed.ac.uk</a:t>
            </a:r>
          </a:p>
          <a:p>
            <a:endParaRPr lang="en-GB" sz="28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endParaRPr lang="en-GB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5316855"/>
            <a:ext cx="9124950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1520" y="4581128"/>
            <a:ext cx="410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Reusable with attribution: CC-BY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887452"/>
            <a:ext cx="1485368" cy="52325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020766" y="4659613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DCC is supported by </a:t>
            </a:r>
            <a:r>
              <a:rPr lang="en-GB" dirty="0" err="1" smtClean="0"/>
              <a:t>Jisc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6727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Overview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The disciplinary perspective</a:t>
            </a:r>
          </a:p>
          <a:p>
            <a:r>
              <a:rPr lang="en-GB" dirty="0" smtClean="0"/>
              <a:t>Research Community perspective</a:t>
            </a:r>
          </a:p>
          <a:p>
            <a:r>
              <a:rPr lang="en-GB" dirty="0" smtClean="0"/>
              <a:t>Funder, institution, creator perspectives</a:t>
            </a:r>
          </a:p>
          <a:p>
            <a:r>
              <a:rPr lang="en-GB" dirty="0" smtClean="0"/>
              <a:t>Observations</a:t>
            </a:r>
          </a:p>
          <a:p>
            <a:r>
              <a:rPr lang="en-GB" dirty="0" smtClean="0"/>
              <a:t>Much already said by C4D and others</a:t>
            </a:r>
          </a:p>
          <a:p>
            <a:r>
              <a:rPr lang="en-GB" dirty="0" smtClean="0"/>
              <a:t>There are more ecosystems than library &amp; admin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2013-09-09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GB" smtClean="0"/>
              <a:t>Kevin Ashley – EuroCRIS 2013 -  CC-BY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8F5CB-769F-4AF2-B40D-E6B88F1825A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6140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Disciplines – current state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Typically specialised</a:t>
            </a:r>
          </a:p>
          <a:p>
            <a:r>
              <a:rPr lang="en-GB" dirty="0" smtClean="0"/>
              <a:t>Focussed on discipline-specific concerns</a:t>
            </a:r>
          </a:p>
          <a:p>
            <a:r>
              <a:rPr lang="en-GB" dirty="0" smtClean="0"/>
              <a:t>Frequently embedded – hence processing required to expose independently</a:t>
            </a:r>
          </a:p>
          <a:p>
            <a:r>
              <a:rPr lang="en-GB" dirty="0" smtClean="0"/>
              <a:t>Historic failure to express generic concepts generically</a:t>
            </a:r>
          </a:p>
          <a:p>
            <a:pPr lvl="1"/>
            <a:r>
              <a:rPr lang="en-GB" dirty="0" smtClean="0"/>
              <a:t>Place</a:t>
            </a:r>
          </a:p>
          <a:p>
            <a:pPr lvl="1"/>
            <a:r>
              <a:rPr lang="en-GB" dirty="0" smtClean="0"/>
              <a:t>Time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2013-09-09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GB" smtClean="0"/>
              <a:t>Kevin Ashley – EuroCRIS 2013 -  CC-BY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8F5CB-769F-4AF2-B40D-E6B88F1825A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2044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0"/>
            <a:ext cx="7569264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2013-09-09</a:t>
            </a:r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Kevin Ashley – EuroCRIS 2013 -  CC-BY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8F5CB-769F-4AF2-B40D-E6B88F1825AB}" type="slidenum">
              <a:rPr lang="en-GB" smtClean="0"/>
              <a:t>4</a:t>
            </a:fld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3923928" y="4030376"/>
            <a:ext cx="1728192" cy="1342840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12776"/>
            <a:ext cx="9144000" cy="5656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790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Discipline requirements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Don’t do anything that interferes with my</a:t>
            </a:r>
          </a:p>
          <a:p>
            <a:pPr lvl="1"/>
            <a:r>
              <a:rPr lang="en-GB" dirty="0" smtClean="0"/>
              <a:t>Workflows</a:t>
            </a:r>
          </a:p>
          <a:p>
            <a:pPr lvl="1"/>
            <a:r>
              <a:rPr lang="en-GB" dirty="0" smtClean="0"/>
              <a:t>Tools</a:t>
            </a:r>
          </a:p>
          <a:p>
            <a:pPr lvl="1"/>
            <a:r>
              <a:rPr lang="en-GB" dirty="0" smtClean="0"/>
              <a:t>Standards</a:t>
            </a:r>
          </a:p>
          <a:p>
            <a:r>
              <a:rPr lang="en-GB" dirty="0" smtClean="0"/>
              <a:t>Help us discover, use relevant data from other disciplinary contexts</a:t>
            </a:r>
          </a:p>
          <a:p>
            <a:r>
              <a:rPr lang="en-GB" dirty="0" smtClean="0"/>
              <a:t>Help us aggregate data from disparate sources</a:t>
            </a:r>
          </a:p>
          <a:p>
            <a:r>
              <a:rPr lang="en-GB" dirty="0" smtClean="0"/>
              <a:t>Remove regulatory overhead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2013-09-09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GB" smtClean="0"/>
              <a:t>Kevin Ashley – EuroCRIS 2013 -  CC-BY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8F5CB-769F-4AF2-B40D-E6B88F1825A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3697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Community perspective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Ease data discovery and reuse within and across disciplines</a:t>
            </a:r>
          </a:p>
          <a:p>
            <a:r>
              <a:rPr lang="en-GB" dirty="0" smtClean="0"/>
              <a:t>Tackle generic tasks generically, e.g.</a:t>
            </a:r>
          </a:p>
          <a:p>
            <a:pPr lvl="1"/>
            <a:r>
              <a:rPr lang="en-GB" dirty="0" smtClean="0"/>
              <a:t>Time &amp; place</a:t>
            </a:r>
          </a:p>
          <a:p>
            <a:pPr lvl="1"/>
            <a:r>
              <a:rPr lang="en-GB" dirty="0" smtClean="0"/>
              <a:t>Publication linking</a:t>
            </a:r>
          </a:p>
          <a:p>
            <a:pPr lvl="1"/>
            <a:r>
              <a:rPr lang="en-GB" dirty="0" smtClean="0"/>
              <a:t>Licencing</a:t>
            </a:r>
          </a:p>
          <a:p>
            <a:pPr lvl="1"/>
            <a:r>
              <a:rPr lang="en-GB" dirty="0" smtClean="0"/>
              <a:t>Quality</a:t>
            </a:r>
          </a:p>
          <a:p>
            <a:pPr lvl="1"/>
            <a:r>
              <a:rPr lang="en-GB" dirty="0" smtClean="0"/>
              <a:t>Access control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2013-09-09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GB" smtClean="0"/>
              <a:t>Kevin Ashley – EuroCRIS 2013 -  CC-BY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8F5CB-769F-4AF2-B40D-E6B88F1825A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5008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Generic tasks - place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INSPIRE directive has driven uptake, acceptance</a:t>
            </a:r>
          </a:p>
          <a:p>
            <a:r>
              <a:rPr lang="en-GB" dirty="0" smtClean="0"/>
              <a:t>Benefits with public sector data encourage researcher uptake</a:t>
            </a:r>
          </a:p>
          <a:p>
            <a:r>
              <a:rPr lang="en-GB" dirty="0" smtClean="0"/>
              <a:t>A top-down approach that works, delivers benefits</a:t>
            </a:r>
          </a:p>
          <a:p>
            <a:r>
              <a:rPr lang="en-GB" dirty="0" smtClean="0"/>
              <a:t>Makes retrieval of related data from multiple discipline repositories much simpler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2013-09-09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GB" smtClean="0"/>
              <a:t>Kevin Ashley – EuroCRIS 2013 -  CC-BY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8F5CB-769F-4AF2-B40D-E6B88F1825A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0883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Generic tasks - time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Time has two meanings – as with publications</a:t>
            </a:r>
          </a:p>
          <a:p>
            <a:r>
              <a:rPr lang="en-GB" dirty="0" smtClean="0"/>
              <a:t>Time of production != time of coverage</a:t>
            </a:r>
          </a:p>
          <a:p>
            <a:r>
              <a:rPr lang="en-GB" dirty="0" smtClean="0"/>
              <a:t>Bibliographic metadata handles this badly, privileges publication</a:t>
            </a:r>
          </a:p>
          <a:p>
            <a:r>
              <a:rPr lang="en-GB" dirty="0" smtClean="0"/>
              <a:t>DC handling particularly bad:</a:t>
            </a:r>
          </a:p>
          <a:p>
            <a:pPr lvl="1"/>
            <a:r>
              <a:rPr lang="en-GB" dirty="0" err="1" smtClean="0"/>
              <a:t>DC.Date</a:t>
            </a:r>
            <a:endParaRPr lang="en-GB" dirty="0" smtClean="0"/>
          </a:p>
          <a:p>
            <a:pPr lvl="2"/>
            <a:r>
              <a:rPr lang="en-GB" dirty="0" err="1" smtClean="0"/>
              <a:t>Date.accepted</a:t>
            </a:r>
            <a:r>
              <a:rPr lang="en-GB" dirty="0" smtClean="0"/>
              <a:t>, </a:t>
            </a:r>
            <a:r>
              <a:rPr lang="en-GB" smtClean="0"/>
              <a:t>date.copyrighted,date.submitted</a:t>
            </a:r>
            <a:endParaRPr lang="en-GB" dirty="0" smtClean="0"/>
          </a:p>
          <a:p>
            <a:pPr lvl="1"/>
            <a:r>
              <a:rPr lang="en-GB" dirty="0" err="1" smtClean="0"/>
              <a:t>DC.Coverage</a:t>
            </a:r>
            <a:endParaRPr lang="en-GB" dirty="0" smtClean="0"/>
          </a:p>
          <a:p>
            <a:r>
              <a:rPr lang="en-GB" dirty="0" smtClean="0"/>
              <a:t>ISAD(G) somewhat better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2013-09-09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GB" smtClean="0"/>
              <a:t>Kevin Ashley – EuroCRIS 2013 -  CC-BY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8F5CB-769F-4AF2-B40D-E6B88F1825A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471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Funders, institutions, creators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All want credit, to assert ownership</a:t>
            </a:r>
          </a:p>
          <a:p>
            <a:r>
              <a:rPr lang="en-GB" dirty="0" smtClean="0"/>
              <a:t>All want to know about impact, reuse</a:t>
            </a:r>
          </a:p>
          <a:p>
            <a:r>
              <a:rPr lang="en-GB" dirty="0" smtClean="0"/>
              <a:t>All are interested in connecting data &amp; publications</a:t>
            </a:r>
          </a:p>
          <a:p>
            <a:r>
              <a:rPr lang="en-GB" dirty="0" smtClean="0"/>
              <a:t>CERIF and CRIS meet (some of) these needs well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2013-09-09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GB" smtClean="0"/>
              <a:t>Kevin Ashley – EuroCRIS 2013 -  CC-BY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8F5CB-769F-4AF2-B40D-E6B88F1825A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912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Data aren’t publications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SWISSPROT – records added, records annotated</a:t>
            </a:r>
          </a:p>
          <a:p>
            <a:r>
              <a:rPr lang="en-GB" dirty="0" smtClean="0"/>
              <a:t>Changing data can have fixed metadata –</a:t>
            </a:r>
          </a:p>
          <a:p>
            <a:pPr lvl="1"/>
            <a:r>
              <a:rPr lang="en-GB" dirty="0" smtClean="0"/>
              <a:t>But don’t force the data to freeze</a:t>
            </a:r>
          </a:p>
          <a:p>
            <a:r>
              <a:rPr lang="en-GB" dirty="0" smtClean="0"/>
              <a:t>Data doesn’t always have clean boundaries</a:t>
            </a:r>
          </a:p>
          <a:p>
            <a:r>
              <a:rPr lang="en-GB" dirty="0" smtClean="0"/>
              <a:t>Beware of file-based models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2013-09-09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GB" smtClean="0"/>
              <a:t>Kevin Ashley – EuroCRIS 2013 -  CC-BY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8F5CB-769F-4AF2-B40D-E6B88F1825A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6044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Funders don’t control the world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Remember – not all data used by researchers is created by researchers</a:t>
            </a:r>
          </a:p>
          <a:p>
            <a:r>
              <a:rPr lang="en-GB" dirty="0"/>
              <a:t>Data created outside research context is also outside research administrative </a:t>
            </a:r>
            <a:r>
              <a:rPr lang="en-GB" dirty="0" smtClean="0"/>
              <a:t>control</a:t>
            </a:r>
          </a:p>
          <a:p>
            <a:r>
              <a:rPr lang="en-GB" dirty="0" smtClean="0"/>
              <a:t>Some data </a:t>
            </a:r>
            <a:r>
              <a:rPr lang="en-GB" b="1" dirty="0" smtClean="0">
                <a:solidFill>
                  <a:srgbClr val="FF0000"/>
                </a:solidFill>
              </a:rPr>
              <a:t>in</a:t>
            </a:r>
            <a:r>
              <a:rPr lang="en-GB" dirty="0" smtClean="0"/>
              <a:t> research context is not funder- or project-associated</a:t>
            </a:r>
          </a:p>
          <a:p>
            <a:r>
              <a:rPr lang="en-GB" dirty="0" smtClean="0"/>
              <a:t>Standards may work – but incentives are absent or weak</a:t>
            </a:r>
            <a:endParaRPr lang="en-GB" dirty="0"/>
          </a:p>
          <a:p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2013-09-09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GB" smtClean="0"/>
              <a:t>Kevin Ashley – EuroCRIS 2013 -  CC-BY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8F5CB-769F-4AF2-B40D-E6B88F1825A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22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2013-09-09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GB" smtClean="0"/>
              <a:t>Kevin Ashley – EuroCRIS 2013 -  CC-BY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8F5CB-769F-4AF2-B40D-E6B88F1825AB}" type="slidenum">
              <a:rPr lang="en-GB" smtClean="0"/>
              <a:t>12</a:t>
            </a:fld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683568" y="3212976"/>
            <a:ext cx="1656184" cy="115212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4572000" y="3212976"/>
            <a:ext cx="2376264" cy="144016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779912" y="764704"/>
            <a:ext cx="2448272" cy="936104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Isosceles Triangle 9"/>
          <p:cNvSpPr/>
          <p:nvPr/>
        </p:nvSpPr>
        <p:spPr>
          <a:xfrm>
            <a:off x="1403648" y="2492896"/>
            <a:ext cx="648072" cy="504056"/>
          </a:xfrm>
          <a:prstGeom prst="triangl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4579840" y="3471391"/>
            <a:ext cx="23762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National or international data centre</a:t>
            </a:r>
            <a:endParaRPr lang="en-GB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4211960" y="909590"/>
            <a:ext cx="15560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Discovery service</a:t>
            </a:r>
            <a:endParaRPr lang="en-GB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536358" y="4675875"/>
            <a:ext cx="15560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Institution</a:t>
            </a:r>
            <a:endParaRPr lang="en-GB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495708" y="1741930"/>
            <a:ext cx="15560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CRIS</a:t>
            </a:r>
            <a:endParaRPr lang="en-GB" sz="2400" dirty="0"/>
          </a:p>
        </p:txBody>
      </p:sp>
      <p:sp>
        <p:nvSpPr>
          <p:cNvPr id="15" name="Oval 14"/>
          <p:cNvSpPr/>
          <p:nvPr/>
        </p:nvSpPr>
        <p:spPr>
          <a:xfrm>
            <a:off x="6835316" y="5150116"/>
            <a:ext cx="1656184" cy="115212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2339752" y="4071555"/>
            <a:ext cx="2232248" cy="0"/>
          </a:xfrm>
          <a:prstGeom prst="straightConnector1">
            <a:avLst/>
          </a:prstGeom>
          <a:ln w="3810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 flipV="1">
            <a:off x="6228184" y="4675876"/>
            <a:ext cx="720080" cy="913364"/>
          </a:xfrm>
          <a:prstGeom prst="straightConnector1">
            <a:avLst/>
          </a:prstGeom>
          <a:ln w="38100">
            <a:solidFill>
              <a:schemeClr val="accent2">
                <a:lumMod val="50000"/>
              </a:schemeClr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stCxn id="8" idx="0"/>
          </p:cNvCxnSpPr>
          <p:nvPr/>
        </p:nvCxnSpPr>
        <p:spPr>
          <a:xfrm flipH="1" flipV="1">
            <a:off x="5364088" y="1740587"/>
            <a:ext cx="396044" cy="1472389"/>
          </a:xfrm>
          <a:prstGeom prst="straightConnector1">
            <a:avLst/>
          </a:prstGeom>
          <a:ln w="38100">
            <a:solidFill>
              <a:schemeClr val="accent2">
                <a:lumMod val="50000"/>
              </a:schemeClr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endCxn id="10" idx="4"/>
          </p:cNvCxnSpPr>
          <p:nvPr/>
        </p:nvCxnSpPr>
        <p:spPr>
          <a:xfrm flipH="1" flipV="1">
            <a:off x="2051720" y="2996952"/>
            <a:ext cx="2528120" cy="474440"/>
          </a:xfrm>
          <a:prstGeom prst="straightConnector1">
            <a:avLst/>
          </a:prstGeom>
          <a:ln w="38100">
            <a:solidFill>
              <a:schemeClr val="accent2">
                <a:lumMod val="50000"/>
              </a:schemeClr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H="1" flipV="1">
            <a:off x="6588224" y="4675875"/>
            <a:ext cx="360040" cy="697341"/>
          </a:xfrm>
          <a:prstGeom prst="straightConnector1">
            <a:avLst/>
          </a:prstGeom>
          <a:ln w="3810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2339752" y="3789040"/>
            <a:ext cx="2232248" cy="0"/>
          </a:xfrm>
          <a:prstGeom prst="straightConnector1">
            <a:avLst/>
          </a:prstGeom>
          <a:ln w="38100">
            <a:solidFill>
              <a:schemeClr val="accent2">
                <a:lumMod val="50000"/>
              </a:schemeClr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899592" y="5373216"/>
            <a:ext cx="4968552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b="1" dirty="0" smtClean="0"/>
              <a:t>The metadata that flows between these places isn’t all the same and isn’t all they have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3814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Even when data is open, metadata may not be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Individual registering interest in knowing of changes or errors in data</a:t>
            </a:r>
          </a:p>
          <a:p>
            <a:r>
              <a:rPr lang="en-GB" dirty="0" smtClean="0"/>
              <a:t>Who has accessed the data?</a:t>
            </a:r>
          </a:p>
          <a:p>
            <a:r>
              <a:rPr lang="en-GB" dirty="0" smtClean="0"/>
              <a:t>Who will be publishing using this data?</a:t>
            </a:r>
          </a:p>
          <a:p>
            <a:r>
              <a:rPr lang="en-GB" dirty="0" smtClean="0"/>
              <a:t>Does CERIF handle selective disclosure? Is this a system function?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2013-09-09</a:t>
            </a:r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Kevin Ashley – EuroCRIS 2013 -  CC-BY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8F5CB-769F-4AF2-B40D-E6B88F1825A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0323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Other research objects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Requirement to connect other objects with data</a:t>
            </a:r>
          </a:p>
          <a:p>
            <a:r>
              <a:rPr lang="en-GB" dirty="0" smtClean="0"/>
              <a:t>Workflows (e.g. </a:t>
            </a:r>
            <a:r>
              <a:rPr lang="en-GB" dirty="0" err="1" smtClean="0"/>
              <a:t>Taverna</a:t>
            </a:r>
            <a:r>
              <a:rPr lang="en-GB" dirty="0" smtClean="0"/>
              <a:t>), data management plans, samples</a:t>
            </a:r>
          </a:p>
          <a:p>
            <a:r>
              <a:rPr lang="en-GB" dirty="0" smtClean="0"/>
              <a:t>Necessary for research &amp; admin purposes</a:t>
            </a:r>
          </a:p>
          <a:p>
            <a:r>
              <a:rPr lang="en-GB" dirty="0" smtClean="0"/>
              <a:t>CERIF already appears to model other connections (e.g. instruments) well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2013-09-09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GB" smtClean="0"/>
              <a:t>Kevin Ashley – EuroCRIS 2013 -  CC-BY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8F5CB-769F-4AF2-B40D-E6B88F1825A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80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2013-09-09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GB" smtClean="0"/>
              <a:t>Kevin Ashley – EuroCRIS 2013 -  CC-BY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8F5CB-769F-4AF2-B40D-E6B88F1825AB}" type="slidenum">
              <a:rPr lang="en-GB" smtClean="0"/>
              <a:t>15</a:t>
            </a:fld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971600" y="620688"/>
            <a:ext cx="71287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 smtClean="0">
                <a:solidFill>
                  <a:srgbClr val="00B0F0"/>
                </a:solidFill>
              </a:rPr>
              <a:t>BIG</a:t>
            </a:r>
            <a:endParaRPr lang="en-GB" sz="9600" b="1" dirty="0">
              <a:solidFill>
                <a:srgbClr val="00B0F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99792" y="2852936"/>
            <a:ext cx="49685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 smtClean="0">
                <a:solidFill>
                  <a:srgbClr val="00B0F0"/>
                </a:solidFill>
              </a:rPr>
              <a:t>DATA</a:t>
            </a:r>
            <a:endParaRPr lang="en-GB" sz="96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0021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"/>
                            </p:stCondLst>
                            <p:childTnLst>
                              <p:par>
                                <p:cTn id="11" presetID="22" presetClass="exit" presetSubtype="4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2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/>
      <p:bldP spid="8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Overall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Resist temptation to manage all metadata in one way in one place</a:t>
            </a:r>
          </a:p>
          <a:p>
            <a:r>
              <a:rPr lang="en-GB" dirty="0" smtClean="0"/>
              <a:t>Decide on control for elements by all means</a:t>
            </a:r>
          </a:p>
          <a:p>
            <a:r>
              <a:rPr lang="en-GB" dirty="0" smtClean="0"/>
              <a:t>Accept need for frequent and imperfect cross-walks and mappings</a:t>
            </a:r>
          </a:p>
          <a:p>
            <a:r>
              <a:rPr lang="en-GB" dirty="0" smtClean="0"/>
              <a:t>Research administration </a:t>
            </a:r>
            <a:r>
              <a:rPr lang="en-GB" smtClean="0"/>
              <a:t>supports research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2013-09-09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GB" smtClean="0"/>
              <a:t>Kevin Ashley – EuroCRIS 2013 -  CC-BY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8F5CB-769F-4AF2-B40D-E6B88F1825A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795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bz-ashley_20130708_F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38100">
          <a:solidFill>
            <a:srgbClr val="FF000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hbz-ashley_20130708_FS</Template>
  <TotalTime>948</TotalTime>
  <Words>627</Words>
  <Application>Microsoft Office PowerPoint</Application>
  <PresentationFormat>On-screen Show (4:3)</PresentationFormat>
  <Paragraphs>135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hbz-ashley_20130708_FS</vt:lpstr>
      <vt:lpstr>(Research) dataset metadata - requirements</vt:lpstr>
      <vt:lpstr>Overview</vt:lpstr>
      <vt:lpstr>Disciplines – current state</vt:lpstr>
      <vt:lpstr>PowerPoint Presentation</vt:lpstr>
      <vt:lpstr>Discipline requirements</vt:lpstr>
      <vt:lpstr>Community perspective</vt:lpstr>
      <vt:lpstr>Generic tasks - place</vt:lpstr>
      <vt:lpstr>Generic tasks - time</vt:lpstr>
      <vt:lpstr>Funders, institutions, creators</vt:lpstr>
      <vt:lpstr>Data aren’t publications</vt:lpstr>
      <vt:lpstr>Funders don’t control the world</vt:lpstr>
      <vt:lpstr>PowerPoint Presentation</vt:lpstr>
      <vt:lpstr>Even when data is open, metadata may not be</vt:lpstr>
      <vt:lpstr>Other research objects</vt:lpstr>
      <vt:lpstr>PowerPoint Presentation</vt:lpstr>
      <vt:lpstr>Overall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Research funders view of costs</dc:title>
  <dc:creator>cziwkga</dc:creator>
  <cp:lastModifiedBy>cziwkga</cp:lastModifiedBy>
  <cp:revision>49</cp:revision>
  <dcterms:created xsi:type="dcterms:W3CDTF">2013-07-28T11:34:41Z</dcterms:created>
  <dcterms:modified xsi:type="dcterms:W3CDTF">2013-09-09T10:49:38Z</dcterms:modified>
</cp:coreProperties>
</file>