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handoutMasterIdLst>
    <p:handoutMasterId r:id="rId38"/>
  </p:handoutMasterIdLst>
  <p:sldIdLst>
    <p:sldId id="336" r:id="rId2"/>
    <p:sldId id="322" r:id="rId3"/>
    <p:sldId id="280" r:id="rId4"/>
    <p:sldId id="354" r:id="rId5"/>
    <p:sldId id="337" r:id="rId6"/>
    <p:sldId id="353" r:id="rId7"/>
    <p:sldId id="321" r:id="rId8"/>
    <p:sldId id="340" r:id="rId9"/>
    <p:sldId id="351" r:id="rId10"/>
    <p:sldId id="367" r:id="rId11"/>
    <p:sldId id="352" r:id="rId12"/>
    <p:sldId id="341" r:id="rId13"/>
    <p:sldId id="371" r:id="rId14"/>
    <p:sldId id="342" r:id="rId15"/>
    <p:sldId id="368" r:id="rId16"/>
    <p:sldId id="369" r:id="rId17"/>
    <p:sldId id="370" r:id="rId18"/>
    <p:sldId id="363" r:id="rId19"/>
    <p:sldId id="364" r:id="rId20"/>
    <p:sldId id="366" r:id="rId21"/>
    <p:sldId id="372" r:id="rId22"/>
    <p:sldId id="373" r:id="rId23"/>
    <p:sldId id="327" r:id="rId24"/>
    <p:sldId id="339" r:id="rId25"/>
    <p:sldId id="359" r:id="rId26"/>
    <p:sldId id="374" r:id="rId27"/>
    <p:sldId id="375" r:id="rId28"/>
    <p:sldId id="343" r:id="rId29"/>
    <p:sldId id="347" r:id="rId30"/>
    <p:sldId id="346" r:id="rId31"/>
    <p:sldId id="348" r:id="rId32"/>
    <p:sldId id="378" r:id="rId33"/>
    <p:sldId id="358" r:id="rId34"/>
    <p:sldId id="329" r:id="rId35"/>
    <p:sldId id="335"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0880"/>
    <a:srgbClr val="F2DFF0"/>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62" autoAdjust="0"/>
    <p:restoredTop sz="94660"/>
  </p:normalViewPr>
  <p:slideViewPr>
    <p:cSldViewPr snapToGrid="0" snapToObjects="1">
      <p:cViewPr>
        <p:scale>
          <a:sx n="100" d="100"/>
          <a:sy n="100" d="100"/>
        </p:scale>
        <p:origin x="-176" y="920"/>
      </p:cViewPr>
      <p:guideLst>
        <p:guide orient="horz" pos="1599"/>
        <p:guide pos="1138"/>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handoutMaster" Target="handoutMasters/handout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DE5B807-FFAF-074C-9057-8B7B00B2A7FE}" type="datetimeFigureOut">
              <a:rPr lang="en-US" smtClean="0"/>
              <a:t>12/11/2014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4665CD5-1BC1-4D4A-ACFF-8C3C6BCD6279}" type="slidenum">
              <a:rPr lang="en-US" smtClean="0"/>
              <a:t>‹#›</a:t>
            </a:fld>
            <a:endParaRPr lang="en-US"/>
          </a:p>
        </p:txBody>
      </p:sp>
    </p:spTree>
    <p:extLst>
      <p:ext uri="{BB962C8B-B14F-4D97-AF65-F5344CB8AC3E}">
        <p14:creationId xmlns:p14="http://schemas.microsoft.com/office/powerpoint/2010/main" val="29818241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A1542C-C80E-D541-A20D-D30031681A0C}" type="datetimeFigureOut">
              <a:rPr lang="en-US" smtClean="0"/>
              <a:t>12/11/2014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EC0F16-EEC9-004E-AA79-8C6C7F844E70}" type="slidenum">
              <a:rPr lang="en-US" smtClean="0"/>
              <a:t>‹#›</a:t>
            </a:fld>
            <a:endParaRPr lang="en-US"/>
          </a:p>
        </p:txBody>
      </p:sp>
    </p:spTree>
    <p:extLst>
      <p:ext uri="{BB962C8B-B14F-4D97-AF65-F5344CB8AC3E}">
        <p14:creationId xmlns:p14="http://schemas.microsoft.com/office/powerpoint/2010/main" val="417974983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Science</a:t>
            </a:r>
            <a:r>
              <a:rPr lang="en-US" baseline="0" dirty="0" smtClean="0"/>
              <a:t> as an open enterprise – June 2012</a:t>
            </a:r>
          </a:p>
          <a:p>
            <a:pPr marL="0" marR="0" indent="0" algn="l" defTabSz="457200" rtl="0" eaLnBrk="1" fontAlgn="auto" latinLnBrk="0" hangingPunct="1">
              <a:lnSpc>
                <a:spcPct val="100000"/>
              </a:lnSpc>
              <a:spcBef>
                <a:spcPts val="0"/>
              </a:spcBef>
              <a:spcAft>
                <a:spcPts val="0"/>
              </a:spcAft>
              <a:buClrTx/>
              <a:buSzTx/>
              <a:buFontTx/>
              <a:buNone/>
              <a:tabLst/>
              <a:defRPr/>
            </a:pPr>
            <a:r>
              <a:rPr lang="en-US" baseline="0" dirty="0" smtClean="0"/>
              <a:t>‘</a:t>
            </a:r>
            <a:r>
              <a:rPr lang="en-US" sz="1200" kern="1200" baseline="0" dirty="0" smtClean="0">
                <a:solidFill>
                  <a:schemeClr val="dk1"/>
                </a:solidFill>
                <a:latin typeface="+mn-lt"/>
                <a:ea typeface="+mn-ea"/>
                <a:cs typeface="+mn-cs"/>
              </a:rPr>
              <a:t>‘</a:t>
            </a:r>
            <a:r>
              <a:rPr lang="en-US" sz="1200" kern="1200" dirty="0" smtClean="0">
                <a:solidFill>
                  <a:schemeClr val="dk1"/>
                </a:solidFill>
                <a:latin typeface="+mn-lt"/>
                <a:ea typeface="+mn-ea"/>
                <a:cs typeface="+mn-cs"/>
              </a:rPr>
              <a:t> Publishing data in a reusable form to support findings must be mandatory</a:t>
            </a:r>
            <a:r>
              <a:rPr lang="en-US" sz="1200" kern="1200" baseline="0" dirty="0" smtClean="0">
                <a:solidFill>
                  <a:schemeClr val="dk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dk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dk1"/>
                </a:solidFill>
                <a:latin typeface="+mn-lt"/>
                <a:ea typeface="+mn-ea"/>
                <a:cs typeface="+mn-cs"/>
              </a:rPr>
              <a:t>UK Government White Paper – June 2012</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dk1"/>
                </a:solidFill>
                <a:latin typeface="+mn-lt"/>
                <a:ea typeface="+mn-ea"/>
                <a:cs typeface="+mn-cs"/>
              </a:rPr>
              <a:t>Research Transparency Sector Board announced to </a:t>
            </a:r>
            <a:endParaRPr lang="en-US" baseline="0" dirty="0" smtClean="0"/>
          </a:p>
          <a:p>
            <a:r>
              <a:rPr lang="en-US" sz="1200" baseline="0" dirty="0" smtClean="0"/>
              <a:t>‘.. consider </a:t>
            </a:r>
            <a:r>
              <a:rPr lang="en-US" sz="1200" kern="1200" dirty="0" smtClean="0">
                <a:solidFill>
                  <a:schemeClr val="dk1"/>
                </a:solidFill>
                <a:latin typeface="+mn-lt"/>
                <a:ea typeface="+mn-ea"/>
                <a:cs typeface="+mn-cs"/>
              </a:rPr>
              <a:t>how we open up publicly funded research data in a way that </a:t>
            </a:r>
            <a:r>
              <a:rPr lang="en-US" sz="1200" kern="1200" dirty="0" err="1" smtClean="0">
                <a:solidFill>
                  <a:schemeClr val="dk1"/>
                </a:solidFill>
                <a:latin typeface="+mn-lt"/>
                <a:ea typeface="+mn-ea"/>
                <a:cs typeface="+mn-cs"/>
              </a:rPr>
              <a:t>maximises</a:t>
            </a:r>
            <a:r>
              <a:rPr lang="en-US" sz="1200" kern="1200" dirty="0" smtClean="0">
                <a:solidFill>
                  <a:schemeClr val="dk1"/>
                </a:solidFill>
                <a:latin typeface="+mn-lt"/>
                <a:ea typeface="+mn-ea"/>
                <a:cs typeface="+mn-cs"/>
              </a:rPr>
              <a:t> public benefit.’</a:t>
            </a:r>
          </a:p>
          <a:p>
            <a:endParaRPr lang="en-US" sz="1200" kern="1200" dirty="0" smtClean="0">
              <a:solidFill>
                <a:schemeClr val="dk1"/>
              </a:solidFill>
              <a:latin typeface="+mn-lt"/>
              <a:ea typeface="+mn-ea"/>
              <a:cs typeface="+mn-cs"/>
            </a:endParaRPr>
          </a:p>
          <a:p>
            <a:r>
              <a:rPr lang="en-US" sz="1200" kern="1200" dirty="0" smtClean="0">
                <a:solidFill>
                  <a:schemeClr val="dk1"/>
                </a:solidFill>
                <a:latin typeface="+mn-lt"/>
                <a:ea typeface="+mn-ea"/>
                <a:cs typeface="+mn-cs"/>
              </a:rPr>
              <a:t>TODAY</a:t>
            </a:r>
            <a:r>
              <a:rPr lang="en-US" sz="1200" kern="1200" baseline="0" dirty="0" smtClean="0">
                <a:solidFill>
                  <a:schemeClr val="dk1"/>
                </a:solidFill>
                <a:latin typeface="+mn-lt"/>
                <a:ea typeface="+mn-ea"/>
                <a:cs typeface="+mn-cs"/>
              </a:rPr>
              <a:t> – announced that hospitals to publish staffing levels on the web from next year …. One of recommendations from North Staffs enquiry …. </a:t>
            </a:r>
            <a:endParaRPr lang="en-US" sz="1200" kern="1200" dirty="0" smtClean="0">
              <a:solidFill>
                <a:schemeClr val="dk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r>
              <a:rPr lang="en-US" dirty="0" smtClean="0"/>
              <a:t>Finch Report, </a:t>
            </a:r>
            <a:r>
              <a:rPr lang="en-US" baseline="0" dirty="0" smtClean="0"/>
              <a:t> June 2012</a:t>
            </a:r>
          </a:p>
          <a:p>
            <a:r>
              <a:rPr lang="en-US" baseline="0" dirty="0" smtClean="0"/>
              <a:t>‘</a:t>
            </a:r>
            <a:r>
              <a:rPr lang="en-US" sz="1200" kern="1200" dirty="0" smtClean="0">
                <a:solidFill>
                  <a:schemeClr val="dk1"/>
                </a:solidFill>
                <a:latin typeface="+mn-lt"/>
                <a:ea typeface="+mn-ea"/>
                <a:cs typeface="+mn-cs"/>
              </a:rPr>
              <a:t>the infrastructure of subject and institutional repositories should be developed so that they play a valuable role complementary to formal publishing, particularly in providing access to research data and to grey literature, and in digital preservation;’</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Led to</a:t>
            </a:r>
            <a:r>
              <a:rPr lang="en-US" sz="1200" baseline="0" dirty="0" smtClean="0"/>
              <a:t> RCUK Open Access policy .. In force since April 1</a:t>
            </a:r>
            <a:r>
              <a:rPr lang="en-US" sz="1200" baseline="30000" dirty="0" smtClean="0"/>
              <a:t>st</a:t>
            </a:r>
            <a:r>
              <a:rPr lang="en-US" sz="1200" baseline="0" dirty="0" smtClean="0"/>
              <a:t> 2013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Articles should be OA either via paying an APC [article processing charge]  .. Gold or via deposit into our existing Institutional full-text repository usually with an embargo period.  Guidance available on Library web-site ..  Look for open access support</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p:txBody>
      </p:sp>
      <p:sp>
        <p:nvSpPr>
          <p:cNvPr id="4" name="Slide Number Placeholder 3"/>
          <p:cNvSpPr>
            <a:spLocks noGrp="1"/>
          </p:cNvSpPr>
          <p:nvPr>
            <p:ph type="sldNum" sz="quarter" idx="10"/>
          </p:nvPr>
        </p:nvSpPr>
        <p:spPr/>
        <p:txBody>
          <a:bodyPr/>
          <a:lstStyle/>
          <a:p>
            <a:fld id="{09F5482D-AD4F-214A-8C20-07C339130489}" type="slidenum">
              <a:rPr lang="en-US" smtClean="0"/>
              <a:t>2</a:t>
            </a:fld>
            <a:endParaRPr lang="en-US"/>
          </a:p>
        </p:txBody>
      </p:sp>
    </p:spTree>
    <p:extLst>
      <p:ext uri="{BB962C8B-B14F-4D97-AF65-F5344CB8AC3E}">
        <p14:creationId xmlns:p14="http://schemas.microsoft.com/office/powerpoint/2010/main" val="4220710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RCUK, Common</a:t>
            </a:r>
            <a:r>
              <a:rPr lang="en-US" sz="1200" baseline="0" dirty="0" smtClean="0"/>
              <a:t> Principles on Data Policy,  2011</a:t>
            </a:r>
            <a:endParaRPr lang="en-US" sz="10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EPSRC Policy Framework</a:t>
            </a:r>
            <a:r>
              <a:rPr lang="en-US" sz="1200" baseline="0" dirty="0" smtClean="0"/>
              <a:t> on Research Data, </a:t>
            </a:r>
            <a:r>
              <a:rPr lang="en-US" sz="1200" dirty="0" smtClean="0"/>
              <a:t>May 2011 .. Look</a:t>
            </a:r>
            <a:r>
              <a:rPr lang="en-US" sz="1200" baseline="0" dirty="0" smtClean="0"/>
              <a:t> at in more detail later</a:t>
            </a:r>
          </a:p>
          <a:p>
            <a:r>
              <a:rPr lang="en-US" dirty="0" smtClean="0"/>
              <a:t>Open Access Policy,</a:t>
            </a:r>
            <a:r>
              <a:rPr lang="en-US" baseline="0" dirty="0" smtClean="0"/>
              <a:t> 1</a:t>
            </a:r>
            <a:r>
              <a:rPr lang="en-US" baseline="30000" dirty="0" smtClean="0"/>
              <a:t>st</a:t>
            </a:r>
            <a:r>
              <a:rPr lang="en-US" baseline="0" dirty="0" smtClean="0"/>
              <a:t> April 2013</a:t>
            </a:r>
          </a:p>
          <a:p>
            <a:r>
              <a:rPr lang="en-US" sz="1200" baseline="0" dirty="0" smtClean="0"/>
              <a:t>‘</a:t>
            </a:r>
            <a:r>
              <a:rPr lang="en-US" sz="1200" kern="1200" dirty="0" smtClean="0">
                <a:solidFill>
                  <a:schemeClr val="dk1"/>
                </a:solidFill>
                <a:latin typeface="+mn-lt"/>
                <a:ea typeface="+mn-ea"/>
                <a:cs typeface="+mn-cs"/>
              </a:rPr>
              <a:t>All papers must include details of the funding that supported the research and, if applicable, a statement on how the underlying research materials – such as </a:t>
            </a:r>
            <a:r>
              <a:rPr lang="en-US" sz="1200" b="1" i="0" kern="1200" dirty="0" smtClean="0">
                <a:solidFill>
                  <a:srgbClr val="FF0000"/>
                </a:solidFill>
                <a:latin typeface="+mn-lt"/>
                <a:ea typeface="+mn-ea"/>
                <a:cs typeface="+mn-cs"/>
              </a:rPr>
              <a:t>data, samples or models </a:t>
            </a:r>
            <a:r>
              <a:rPr lang="en-US" sz="1200" kern="1200" dirty="0" smtClean="0">
                <a:solidFill>
                  <a:schemeClr val="dk1"/>
                </a:solidFill>
                <a:latin typeface="+mn-lt"/>
                <a:ea typeface="+mn-ea"/>
                <a:cs typeface="+mn-cs"/>
              </a:rPr>
              <a:t>– can be accessed.’</a:t>
            </a: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dk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Public</a:t>
            </a:r>
            <a:r>
              <a:rPr lang="en-US" sz="1200" baseline="0" dirty="0" smtClean="0"/>
              <a:t> good </a:t>
            </a:r>
            <a:r>
              <a:rPr lang="en-US" sz="1200" baseline="0" dirty="0" err="1" smtClean="0"/>
              <a:t>vs</a:t>
            </a:r>
            <a:r>
              <a:rPr lang="en-US" sz="1200" baseline="0" dirty="0" smtClean="0"/>
              <a:t> IP of scientist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Current guidance is that costs for RDM during a project and to prepare data for long-term preservation … not for the actual preservation period of 10 plus years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DCC policies – all require a data management plan or similar .. Will talk about EPSRC next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 data </a:t>
            </a:r>
            <a:r>
              <a:rPr lang="en-US" sz="1200" baseline="0" dirty="0" err="1" smtClean="0"/>
              <a:t>centre</a:t>
            </a:r>
            <a:r>
              <a:rPr lang="en-US" sz="1200" baseline="0" dirty="0" smtClean="0"/>
              <a:t> … to curate unpublished data … preserving and adding value    :    repository to make published datasets available</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Not</a:t>
            </a:r>
            <a:r>
              <a:rPr lang="en-US" sz="1200" baseline="0" dirty="0" smtClean="0"/>
              <a:t> just in UK, are HORIZON 2020 open data pilot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baseline="0" dirty="0" smtClean="0"/>
              <a:t>NSF and NIH have data sharing policies</a:t>
            </a:r>
            <a:endParaRPr lang="en-US" sz="1200" dirty="0" smtClean="0"/>
          </a:p>
        </p:txBody>
      </p:sp>
      <p:sp>
        <p:nvSpPr>
          <p:cNvPr id="4" name="Slide Number Placeholder 3"/>
          <p:cNvSpPr>
            <a:spLocks noGrp="1"/>
          </p:cNvSpPr>
          <p:nvPr>
            <p:ph type="sldNum" sz="quarter" idx="10"/>
          </p:nvPr>
        </p:nvSpPr>
        <p:spPr/>
        <p:txBody>
          <a:bodyPr/>
          <a:lstStyle/>
          <a:p>
            <a:fld id="{09F5482D-AD4F-214A-8C20-07C339130489}" type="slidenum">
              <a:rPr lang="en-US" smtClean="0"/>
              <a:t>5</a:t>
            </a:fld>
            <a:endParaRPr lang="en-US"/>
          </a:p>
        </p:txBody>
      </p:sp>
    </p:spTree>
    <p:extLst>
      <p:ext uri="{BB962C8B-B14F-4D97-AF65-F5344CB8AC3E}">
        <p14:creationId xmlns:p14="http://schemas.microsoft.com/office/powerpoint/2010/main" val="786728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F5482D-AD4F-214A-8C20-07C339130489}" type="slidenum">
              <a:rPr lang="en-US" smtClean="0"/>
              <a:t>7</a:t>
            </a:fld>
            <a:endParaRPr lang="en-US"/>
          </a:p>
        </p:txBody>
      </p:sp>
    </p:spTree>
    <p:extLst>
      <p:ext uri="{BB962C8B-B14F-4D97-AF65-F5344CB8AC3E}">
        <p14:creationId xmlns:p14="http://schemas.microsoft.com/office/powerpoint/2010/main" val="829622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F5482D-AD4F-214A-8C20-07C339130489}" type="slidenum">
              <a:rPr lang="en-US" smtClean="0"/>
              <a:t>8</a:t>
            </a:fld>
            <a:endParaRPr lang="en-US"/>
          </a:p>
        </p:txBody>
      </p:sp>
    </p:spTree>
    <p:extLst>
      <p:ext uri="{BB962C8B-B14F-4D97-AF65-F5344CB8AC3E}">
        <p14:creationId xmlns:p14="http://schemas.microsoft.com/office/powerpoint/2010/main" val="829622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F5482D-AD4F-214A-8C20-07C339130489}" type="slidenum">
              <a:rPr lang="en-US" smtClean="0"/>
              <a:t>11</a:t>
            </a:fld>
            <a:endParaRPr lang="en-US"/>
          </a:p>
        </p:txBody>
      </p:sp>
    </p:spTree>
    <p:extLst>
      <p:ext uri="{BB962C8B-B14F-4D97-AF65-F5344CB8AC3E}">
        <p14:creationId xmlns:p14="http://schemas.microsoft.com/office/powerpoint/2010/main" val="829622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users</a:t>
            </a:r>
            <a:r>
              <a:rPr lang="en-GB" baseline="0" dirty="0" smtClean="0"/>
              <a:t> interact with Pure interface</a:t>
            </a:r>
          </a:p>
          <a:p>
            <a:r>
              <a:rPr lang="en-GB" baseline="0" dirty="0" smtClean="0"/>
              <a:t>All storage is local (but external to the Pure database)</a:t>
            </a:r>
            <a:endParaRPr lang="en-GB" dirty="0"/>
          </a:p>
        </p:txBody>
      </p:sp>
      <p:sp>
        <p:nvSpPr>
          <p:cNvPr id="4" name="Slide Number Placeholder 3"/>
          <p:cNvSpPr>
            <a:spLocks noGrp="1"/>
          </p:cNvSpPr>
          <p:nvPr>
            <p:ph type="sldNum" sz="quarter" idx="10"/>
          </p:nvPr>
        </p:nvSpPr>
        <p:spPr/>
        <p:txBody>
          <a:bodyPr/>
          <a:lstStyle/>
          <a:p>
            <a:fld id="{460916EF-6091-4365-A7D0-485C4B6312B9}" type="slidenum">
              <a:rPr lang="en-GB" smtClean="0"/>
              <a:t>25</a:t>
            </a:fld>
            <a:endParaRPr lang="en-GB"/>
          </a:p>
        </p:txBody>
      </p:sp>
    </p:spTree>
    <p:extLst>
      <p:ext uri="{BB962C8B-B14F-4D97-AF65-F5344CB8AC3E}">
        <p14:creationId xmlns:p14="http://schemas.microsoft.com/office/powerpoint/2010/main" val="2656731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76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So where could our CRIS support these services?</a:t>
            </a:r>
          </a:p>
        </p:txBody>
      </p:sp>
      <p:sp>
        <p:nvSpPr>
          <p:cNvPr id="276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B023C4C-6761-534D-8F10-31CCB6D57BC3}" type="slidenum">
              <a:rPr lang="en-US" sz="1200">
                <a:cs typeface="Arial" charset="0"/>
              </a:rPr>
              <a:pPr eaLnBrk="1" hangingPunct="1"/>
              <a:t>26</a:t>
            </a:fld>
            <a:endParaRPr lang="en-US" sz="120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76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atin typeface="Calibri" charset="0"/>
              </a:rPr>
              <a:t>So where could our CRIS support these services?</a:t>
            </a:r>
          </a:p>
        </p:txBody>
      </p:sp>
      <p:sp>
        <p:nvSpPr>
          <p:cNvPr id="276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B023C4C-6761-534D-8F10-31CCB6D57BC3}" type="slidenum">
              <a:rPr lang="en-US" sz="1200">
                <a:cs typeface="Arial" charset="0"/>
              </a:rPr>
              <a:pPr eaLnBrk="1" hangingPunct="1"/>
              <a:t>27</a:t>
            </a:fld>
            <a:endParaRPr lang="en-US" sz="120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5" name="Footer Placeholder 4"/>
          <p:cNvSpPr>
            <a:spLocks noGrp="1"/>
          </p:cNvSpPr>
          <p:nvPr>
            <p:ph type="ftr" sz="quarter" idx="11"/>
          </p:nvPr>
        </p:nvSpPr>
        <p:spPr/>
        <p:txBody>
          <a:bodyPr/>
          <a:lstStyle/>
          <a:p>
            <a:r>
              <a:rPr lang="en-US" dirty="0" smtClean="0"/>
              <a:t>SCURL</a:t>
            </a:r>
            <a:endParaRPr lang="en-US" dirty="0"/>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r>
              <a:rPr lang="en-US" dirty="0" smtClean="0"/>
              <a:t>Anna Clements		</a:t>
            </a:r>
            <a:endParaRPr lang="en-US" dirty="0"/>
          </a:p>
        </p:txBody>
      </p:sp>
      <p:sp>
        <p:nvSpPr>
          <p:cNvPr id="5" name="Footer Placeholder 4"/>
          <p:cNvSpPr>
            <a:spLocks noGrp="1"/>
          </p:cNvSpPr>
          <p:nvPr>
            <p:ph type="ftr" sz="quarter" idx="11"/>
          </p:nvPr>
        </p:nvSpPr>
        <p:spPr/>
        <p:txBody>
          <a:bodyPr/>
          <a:lstStyle/>
          <a:p>
            <a:r>
              <a:rPr lang="en-US" dirty="0" smtClean="0"/>
              <a:t>SCURL, </a:t>
            </a:r>
            <a:r>
              <a:rPr lang="en-US" dirty="0" err="1" smtClean="0"/>
              <a:t>Stirling</a:t>
            </a:r>
            <a:r>
              <a:rPr lang="en-US" dirty="0" smtClean="0"/>
              <a:t>, 21</a:t>
            </a:r>
            <a:r>
              <a:rPr lang="en-US" baseline="30000" dirty="0" smtClean="0"/>
              <a:t>st</a:t>
            </a:r>
            <a:r>
              <a:rPr lang="en-US" dirty="0" smtClean="0"/>
              <a:t> Jan 2014</a:t>
            </a:r>
            <a:endParaRPr lang="en-US" dirty="0"/>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019A3C6-942F-477F-A95F-A161A9CBD2A8}"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30BA89-6FB6-4DD4-9C49-C17D9B062E6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39650"/>
            <a:ext cx="8229600" cy="77798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0" name="Picture 9" descr="University_Library_banner.jpg"/>
          <p:cNvPicPr>
            <a:picLocks noChangeAspect="1"/>
          </p:cNvPicPr>
          <p:nvPr userDrawn="1"/>
        </p:nvPicPr>
        <p:blipFill>
          <a:blip r:embed="rId13"/>
          <a:stretch>
            <a:fillRect/>
          </a:stretch>
        </p:blipFill>
        <p:spPr>
          <a:xfrm>
            <a:off x="618098" y="148244"/>
            <a:ext cx="7909428" cy="491406"/>
          </a:xfrm>
          <a:prstGeom prst="rect">
            <a:avLst/>
          </a:prstGeom>
        </p:spPr>
      </p:pic>
      <p:pic>
        <p:nvPicPr>
          <p:cNvPr id="9" name="Picture 8" descr="University_Library_rings.jpg"/>
          <p:cNvPicPr>
            <a:picLocks noChangeAspect="1"/>
          </p:cNvPicPr>
          <p:nvPr userDrawn="1"/>
        </p:nvPicPr>
        <p:blipFill>
          <a:blip r:embed="rId14"/>
          <a:stretch>
            <a:fillRect/>
          </a:stretch>
        </p:blipFill>
        <p:spPr>
          <a:xfrm>
            <a:off x="7472269" y="5318996"/>
            <a:ext cx="1671731" cy="1538657"/>
          </a:xfrm>
          <a:prstGeom prst="rect">
            <a:avLst/>
          </a:prstGeom>
        </p:spPr>
      </p:pic>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19A3C6-942F-477F-A95F-A161A9CBD2A8}" type="datetimeFigureOut">
              <a:rPr lang="en-US" smtClean="0"/>
              <a:pPr/>
              <a:t>12/11/2014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SCURL 21</a:t>
            </a:r>
            <a:r>
              <a:rPr lang="en-US" baseline="30000" dirty="0" smtClean="0"/>
              <a:t>st</a:t>
            </a:r>
            <a:r>
              <a:rPr lang="en-US" dirty="0" smtClean="0"/>
              <a:t> Jan 2014</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30BA89-6FB6-4DD4-9C49-C17D9B062E6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xmlns:p14="http://schemas.microsoft.com/office/powerpoint/2010/main" id="1" dur="indefinite" restart="never" nodeType="tmRoot"/>
      </p:par>
    </p:tnLst>
  </p:timing>
  <p:txStyles>
    <p:titleStyle>
      <a:lvl1pPr algn="ctr" defTabSz="457200" rtl="0" eaLnBrk="1" latinLnBrk="0" hangingPunct="1">
        <a:spcBef>
          <a:spcPct val="0"/>
        </a:spcBef>
        <a:buNone/>
        <a:defRPr sz="4400" kern="1200">
          <a:solidFill>
            <a:srgbClr val="008000"/>
          </a:solidFill>
          <a:latin typeface="Palatino"/>
          <a:ea typeface="+mj-ea"/>
          <a:cs typeface="Palatino"/>
        </a:defRPr>
      </a:lvl1pPr>
    </p:titleStyle>
    <p:bodyStyle>
      <a:lvl1pPr marL="342900" indent="-342900" algn="l" defTabSz="457200" rtl="0" eaLnBrk="1" latinLnBrk="0" hangingPunct="1">
        <a:spcBef>
          <a:spcPct val="20000"/>
        </a:spcBef>
        <a:buFont typeface="Arial"/>
        <a:buChar char="•"/>
        <a:defRPr sz="3200" kern="1200">
          <a:solidFill>
            <a:srgbClr val="3366FF"/>
          </a:solidFill>
          <a:latin typeface="Palatino"/>
          <a:ea typeface="+mn-ea"/>
          <a:cs typeface="Palatino"/>
        </a:defRPr>
      </a:lvl1pPr>
      <a:lvl2pPr marL="742950" indent="-285750" algn="l" defTabSz="457200" rtl="0" eaLnBrk="1" latinLnBrk="0" hangingPunct="1">
        <a:spcBef>
          <a:spcPct val="20000"/>
        </a:spcBef>
        <a:buFont typeface="Arial"/>
        <a:buChar char="–"/>
        <a:defRPr sz="2800" kern="1200">
          <a:solidFill>
            <a:srgbClr val="3366FF"/>
          </a:solidFill>
          <a:latin typeface="Palatino"/>
          <a:ea typeface="+mn-ea"/>
          <a:cs typeface="Palatino"/>
        </a:defRPr>
      </a:lvl2pPr>
      <a:lvl3pPr marL="1143000" indent="-228600" algn="l" defTabSz="457200" rtl="0" eaLnBrk="1" latinLnBrk="0" hangingPunct="1">
        <a:spcBef>
          <a:spcPct val="20000"/>
        </a:spcBef>
        <a:buFont typeface="Arial"/>
        <a:buChar char="•"/>
        <a:defRPr sz="2400" kern="1200">
          <a:solidFill>
            <a:srgbClr val="3366FF"/>
          </a:solidFill>
          <a:latin typeface="Palatino"/>
          <a:ea typeface="+mn-ea"/>
          <a:cs typeface="Palatino"/>
        </a:defRPr>
      </a:lvl3pPr>
      <a:lvl4pPr marL="1600200" indent="-228600" algn="l" defTabSz="457200" rtl="0" eaLnBrk="1" latinLnBrk="0" hangingPunct="1">
        <a:spcBef>
          <a:spcPct val="20000"/>
        </a:spcBef>
        <a:buFont typeface="Arial"/>
        <a:buChar char="–"/>
        <a:defRPr sz="2000" kern="1200">
          <a:solidFill>
            <a:srgbClr val="3366FF"/>
          </a:solidFill>
          <a:latin typeface="Palatino"/>
          <a:ea typeface="+mn-ea"/>
          <a:cs typeface="Palatino"/>
        </a:defRPr>
      </a:lvl4pPr>
      <a:lvl5pPr marL="2057400" indent="-228600" algn="l" defTabSz="457200" rtl="0" eaLnBrk="1" latinLnBrk="0" hangingPunct="1">
        <a:spcBef>
          <a:spcPct val="20000"/>
        </a:spcBef>
        <a:buFont typeface="Arial"/>
        <a:buChar char="»"/>
        <a:defRPr sz="2000" kern="1200">
          <a:solidFill>
            <a:srgbClr val="3366FF"/>
          </a:solidFill>
          <a:latin typeface="Palatino"/>
          <a:ea typeface="+mn-ea"/>
          <a:cs typeface="Palatino"/>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tif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6.jpg"/><Relationship Id="rId6" Type="http://schemas.openxmlformats.org/officeDocument/2006/relationships/hyperlink" Target="https://royalsociety.org/policy/projects/science-public-enterprise/Report/" TargetMode="External"/><Relationship Id="rId7" Type="http://schemas.openxmlformats.org/officeDocument/2006/relationships/image" Target="../media/image7.jp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tif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tif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tif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tif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tif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tif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tif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tif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t andrews in uk.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023100" cy="6872066"/>
          </a:xfrm>
          <a:prstGeom prst="rect">
            <a:avLst/>
          </a:prstGeom>
        </p:spPr>
      </p:pic>
      <p:sp>
        <p:nvSpPr>
          <p:cNvPr id="7" name="TextBox 6"/>
          <p:cNvSpPr txBox="1"/>
          <p:nvPr/>
        </p:nvSpPr>
        <p:spPr>
          <a:xfrm>
            <a:off x="50800" y="8233"/>
            <a:ext cx="6109515" cy="954107"/>
          </a:xfrm>
          <a:prstGeom prst="rect">
            <a:avLst/>
          </a:prstGeom>
          <a:noFill/>
        </p:spPr>
        <p:txBody>
          <a:bodyPr wrap="none" rtlCol="0">
            <a:spAutoFit/>
          </a:bodyPr>
          <a:lstStyle/>
          <a:p>
            <a:r>
              <a:rPr lang="en-US" sz="2400" dirty="0" smtClean="0">
                <a:solidFill>
                  <a:srgbClr val="3366FF"/>
                </a:solidFill>
              </a:rPr>
              <a:t>CRIS and Research Data Management in the UK</a:t>
            </a:r>
          </a:p>
          <a:p>
            <a:r>
              <a:rPr lang="en-US" sz="1600" dirty="0" err="1" smtClean="0">
                <a:solidFill>
                  <a:srgbClr val="3366FF"/>
                </a:solidFill>
              </a:rPr>
              <a:t>euroCRIS</a:t>
            </a:r>
            <a:r>
              <a:rPr lang="en-US" sz="1600" dirty="0">
                <a:solidFill>
                  <a:srgbClr val="3366FF"/>
                </a:solidFill>
              </a:rPr>
              <a:t> </a:t>
            </a:r>
            <a:r>
              <a:rPr lang="en-US" sz="1600" dirty="0" smtClean="0">
                <a:solidFill>
                  <a:srgbClr val="3366FF"/>
                </a:solidFill>
              </a:rPr>
              <a:t>Strategic Membership Meeting</a:t>
            </a:r>
          </a:p>
          <a:p>
            <a:r>
              <a:rPr lang="en-US" sz="1600" dirty="0" smtClean="0">
                <a:solidFill>
                  <a:srgbClr val="3366FF"/>
                </a:solidFill>
              </a:rPr>
              <a:t>Amsterdam, 11-12</a:t>
            </a:r>
            <a:r>
              <a:rPr lang="en-US" sz="1600" baseline="30000" dirty="0" smtClean="0">
                <a:solidFill>
                  <a:srgbClr val="3366FF"/>
                </a:solidFill>
              </a:rPr>
              <a:t>th</a:t>
            </a:r>
            <a:r>
              <a:rPr lang="en-US" sz="1600" dirty="0" smtClean="0">
                <a:solidFill>
                  <a:srgbClr val="3366FF"/>
                </a:solidFill>
              </a:rPr>
              <a:t> November 2014</a:t>
            </a:r>
            <a:endParaRPr lang="en-US" sz="1600" dirty="0">
              <a:solidFill>
                <a:srgbClr val="3366FF"/>
              </a:solidFill>
            </a:endParaRPr>
          </a:p>
        </p:txBody>
      </p:sp>
      <p:sp>
        <p:nvSpPr>
          <p:cNvPr id="8" name="TextBox 7"/>
          <p:cNvSpPr txBox="1"/>
          <p:nvPr/>
        </p:nvSpPr>
        <p:spPr>
          <a:xfrm>
            <a:off x="-16786394" y="1789668"/>
            <a:ext cx="25930394" cy="1754327"/>
          </a:xfrm>
          <a:prstGeom prst="rect">
            <a:avLst/>
          </a:prstGeom>
          <a:noFill/>
        </p:spPr>
        <p:txBody>
          <a:bodyPr wrap="none" rtlCol="0">
            <a:spAutoFit/>
          </a:bodyPr>
          <a:lstStyle/>
          <a:p>
            <a:pPr algn="r"/>
            <a:r>
              <a:rPr lang="en-US" sz="1600" b="1" dirty="0" smtClean="0">
                <a:solidFill>
                  <a:srgbClr val="00AEEF"/>
                </a:solidFill>
              </a:rPr>
              <a:t>Anna Clements</a:t>
            </a:r>
            <a:endParaRPr lang="en-US" sz="1600" dirty="0" smtClean="0">
              <a:solidFill>
                <a:srgbClr val="00AEEF"/>
              </a:solidFill>
            </a:endParaRPr>
          </a:p>
          <a:p>
            <a:pPr algn="r"/>
            <a:r>
              <a:rPr lang="en-US" sz="1600" dirty="0" smtClean="0">
                <a:solidFill>
                  <a:srgbClr val="00AEEF"/>
                </a:solidFill>
              </a:rPr>
              <a:t>@</a:t>
            </a:r>
            <a:r>
              <a:rPr lang="en-US" sz="1600" dirty="0" err="1" smtClean="0">
                <a:solidFill>
                  <a:srgbClr val="00AEEF"/>
                </a:solidFill>
              </a:rPr>
              <a:t>annakclements</a:t>
            </a:r>
            <a:endParaRPr lang="en-US" sz="1600" dirty="0" smtClean="0">
              <a:solidFill>
                <a:srgbClr val="00AEEF"/>
              </a:solidFill>
            </a:endParaRPr>
          </a:p>
          <a:p>
            <a:pPr algn="r"/>
            <a:endParaRPr lang="en-US" sz="1600" dirty="0" smtClean="0">
              <a:solidFill>
                <a:srgbClr val="00AEEF"/>
              </a:solidFill>
            </a:endParaRPr>
          </a:p>
          <a:p>
            <a:pPr algn="r"/>
            <a:r>
              <a:rPr lang="en-US" sz="1200" dirty="0" smtClean="0">
                <a:solidFill>
                  <a:srgbClr val="00AEEF"/>
                </a:solidFill>
              </a:rPr>
              <a:t>University of St Andrews</a:t>
            </a:r>
          </a:p>
          <a:p>
            <a:pPr algn="r"/>
            <a:r>
              <a:rPr lang="en-US" sz="1200" dirty="0" smtClean="0">
                <a:solidFill>
                  <a:srgbClr val="00AEEF"/>
                </a:solidFill>
              </a:rPr>
              <a:t>Executive Board Member, </a:t>
            </a:r>
            <a:r>
              <a:rPr lang="en-US" sz="1200" dirty="0" err="1" smtClean="0">
                <a:solidFill>
                  <a:srgbClr val="00AEEF"/>
                </a:solidFill>
              </a:rPr>
              <a:t>euroCRIS</a:t>
            </a:r>
            <a:endParaRPr lang="en-US" sz="1200" dirty="0" smtClean="0">
              <a:solidFill>
                <a:srgbClr val="00AEEF"/>
              </a:solidFill>
            </a:endParaRPr>
          </a:p>
          <a:p>
            <a:pPr algn="r"/>
            <a:r>
              <a:rPr lang="en-US" sz="1200" dirty="0" smtClean="0">
                <a:solidFill>
                  <a:srgbClr val="00AEEF"/>
                </a:solidFill>
              </a:rPr>
              <a:t>Chair, CASRAI Data Management</a:t>
            </a:r>
          </a:p>
          <a:p>
            <a:pPr algn="r"/>
            <a:r>
              <a:rPr lang="en-US" sz="1200" dirty="0" smtClean="0">
                <a:solidFill>
                  <a:srgbClr val="00AEEF"/>
                </a:solidFill>
              </a:rPr>
              <a:t> Planning Working Group</a:t>
            </a:r>
          </a:p>
          <a:p>
            <a:pPr algn="r"/>
            <a:r>
              <a:rPr lang="en-US" sz="1200" dirty="0" smtClean="0">
                <a:solidFill>
                  <a:srgbClr val="00AEEF"/>
                </a:solidFill>
              </a:rPr>
              <a:t>Chair, Pure UK Strategy Group</a:t>
            </a:r>
            <a:endParaRPr lang="en-US" sz="1200" dirty="0">
              <a:solidFill>
                <a:srgbClr val="00AEEF"/>
              </a:solidFill>
            </a:endParaRPr>
          </a:p>
        </p:txBody>
      </p:sp>
    </p:spTree>
    <p:extLst>
      <p:ext uri="{BB962C8B-B14F-4D97-AF65-F5344CB8AC3E}">
        <p14:creationId xmlns:p14="http://schemas.microsoft.com/office/powerpoint/2010/main" val="347589470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ienceAsAnOpenEnterpris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181" y="1092635"/>
            <a:ext cx="1964973" cy="2777162"/>
          </a:xfrm>
          <a:prstGeom prst="rect">
            <a:avLst/>
          </a:prstGeom>
        </p:spPr>
      </p:pic>
      <p:pic>
        <p:nvPicPr>
          <p:cNvPr id="6" name="Picture 5" descr="data.gov.uk.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4066" y="1156135"/>
            <a:ext cx="4243403" cy="2324957"/>
          </a:xfrm>
          <a:prstGeom prst="rect">
            <a:avLst/>
          </a:prstGeom>
        </p:spPr>
      </p:pic>
      <p:pic>
        <p:nvPicPr>
          <p:cNvPr id="8" name="Picture 7" descr="opinion_Finch_050712.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5086" y="4018541"/>
            <a:ext cx="2408083" cy="1904772"/>
          </a:xfrm>
          <a:prstGeom prst="rect">
            <a:avLst/>
          </a:prstGeom>
        </p:spPr>
      </p:pic>
      <p:sp>
        <p:nvSpPr>
          <p:cNvPr id="11" name="Title 1"/>
          <p:cNvSpPr>
            <a:spLocks noGrp="1"/>
          </p:cNvSpPr>
          <p:nvPr>
            <p:ph type="title"/>
          </p:nvPr>
        </p:nvSpPr>
        <p:spPr>
          <a:xfrm>
            <a:off x="739998" y="524116"/>
            <a:ext cx="8229600" cy="744537"/>
          </a:xfrm>
        </p:spPr>
        <p:txBody>
          <a:bodyPr/>
          <a:lstStyle/>
          <a:p>
            <a:pPr algn="r"/>
            <a:r>
              <a:rPr lang="en-US" sz="3200" dirty="0" smtClean="0">
                <a:solidFill>
                  <a:srgbClr val="00AEEF"/>
                </a:solidFill>
              </a:rPr>
              <a:t>2012 &amp; 2013 …all things open …</a:t>
            </a:r>
            <a:endParaRPr lang="en-US" sz="3200" dirty="0">
              <a:solidFill>
                <a:srgbClr val="00AEEF"/>
              </a:solidFill>
            </a:endParaRPr>
          </a:p>
        </p:txBody>
      </p:sp>
      <p:sp>
        <p:nvSpPr>
          <p:cNvPr id="2" name="TextBox 1"/>
          <p:cNvSpPr txBox="1"/>
          <p:nvPr/>
        </p:nvSpPr>
        <p:spPr>
          <a:xfrm>
            <a:off x="181198" y="3869797"/>
            <a:ext cx="4797202" cy="923330"/>
          </a:xfrm>
          <a:prstGeom prst="rect">
            <a:avLst/>
          </a:prstGeom>
          <a:noFill/>
        </p:spPr>
        <p:txBody>
          <a:bodyPr wrap="square" rtlCol="0">
            <a:spAutoFit/>
          </a:bodyPr>
          <a:lstStyle/>
          <a:p>
            <a:r>
              <a:rPr lang="en-US" sz="1200" dirty="0" smtClean="0"/>
              <a:t>Science as an open enterprise,  Royal Society 2012</a:t>
            </a:r>
          </a:p>
          <a:p>
            <a:r>
              <a:rPr lang="en-US" sz="1200" dirty="0">
                <a:solidFill>
                  <a:schemeClr val="dk1"/>
                </a:solidFill>
                <a:hlinkClick r:id="rId6"/>
              </a:rPr>
              <a:t>https://royalsociety.org/policy/projects/science-public-enterprise/Report</a:t>
            </a:r>
            <a:r>
              <a:rPr lang="en-US" sz="1200" dirty="0" smtClean="0">
                <a:solidFill>
                  <a:schemeClr val="dk1"/>
                </a:solidFill>
                <a:hlinkClick r:id="rId6"/>
              </a:rPr>
              <a:t>/</a:t>
            </a:r>
            <a:endParaRPr lang="en-US" sz="1200" dirty="0" smtClean="0">
              <a:solidFill>
                <a:schemeClr val="dk1"/>
              </a:solidFill>
            </a:endParaRPr>
          </a:p>
          <a:p>
            <a:r>
              <a:rPr lang="en-US" sz="1200" dirty="0" smtClean="0">
                <a:solidFill>
                  <a:schemeClr val="dk1"/>
                </a:solidFill>
              </a:rPr>
              <a:t>“Open data is the bed-rock of the scientific process” </a:t>
            </a:r>
            <a:endParaRPr lang="en-US" sz="1200" dirty="0">
              <a:solidFill>
                <a:schemeClr val="dk1"/>
              </a:solidFill>
            </a:endParaRPr>
          </a:p>
          <a:p>
            <a:endParaRPr lang="en-US" dirty="0"/>
          </a:p>
        </p:txBody>
      </p:sp>
      <p:pic>
        <p:nvPicPr>
          <p:cNvPr id="7" name="Picture 6" descr="g8_0.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34388" y="4490022"/>
            <a:ext cx="3351532" cy="1834964"/>
          </a:xfrm>
          <a:prstGeom prst="rect">
            <a:avLst/>
          </a:prstGeom>
        </p:spPr>
      </p:pic>
      <p:sp>
        <p:nvSpPr>
          <p:cNvPr id="3" name="Rectangle 2"/>
          <p:cNvSpPr/>
          <p:nvPr/>
        </p:nvSpPr>
        <p:spPr>
          <a:xfrm>
            <a:off x="4154066" y="3367445"/>
            <a:ext cx="4572000" cy="523220"/>
          </a:xfrm>
          <a:prstGeom prst="rect">
            <a:avLst/>
          </a:prstGeom>
        </p:spPr>
        <p:txBody>
          <a:bodyPr>
            <a:spAutoFit/>
          </a:bodyPr>
          <a:lstStyle/>
          <a:p>
            <a:r>
              <a:rPr lang="en-US" sz="1400" dirty="0" smtClean="0"/>
              <a:t>UK Government white paper on open data 2012</a:t>
            </a:r>
          </a:p>
          <a:p>
            <a:r>
              <a:rPr lang="en-US" sz="1400" dirty="0" smtClean="0"/>
              <a:t>http</a:t>
            </a:r>
            <a:r>
              <a:rPr lang="en-US" sz="1400" dirty="0"/>
              <a:t>://</a:t>
            </a:r>
            <a:r>
              <a:rPr lang="en-US" sz="1400" dirty="0" err="1"/>
              <a:t>data.gov.uk</a:t>
            </a:r>
            <a:r>
              <a:rPr lang="en-US" sz="1400" dirty="0"/>
              <a:t>/library/open-data-white-paper</a:t>
            </a:r>
          </a:p>
        </p:txBody>
      </p:sp>
      <p:sp>
        <p:nvSpPr>
          <p:cNvPr id="4" name="TextBox 3"/>
          <p:cNvSpPr txBox="1"/>
          <p:nvPr/>
        </p:nvSpPr>
        <p:spPr>
          <a:xfrm>
            <a:off x="5473701" y="5923313"/>
            <a:ext cx="3495898" cy="923330"/>
          </a:xfrm>
          <a:prstGeom prst="rect">
            <a:avLst/>
          </a:prstGeom>
          <a:noFill/>
        </p:spPr>
        <p:txBody>
          <a:bodyPr wrap="square" rtlCol="0">
            <a:spAutoFit/>
          </a:bodyPr>
          <a:lstStyle/>
          <a:p>
            <a:r>
              <a:rPr lang="en-US" dirty="0" smtClean="0"/>
              <a:t>Report on open access 2012</a:t>
            </a:r>
          </a:p>
          <a:p>
            <a:r>
              <a:rPr lang="en-US" sz="1200" dirty="0"/>
              <a:t>http://</a:t>
            </a:r>
            <a:r>
              <a:rPr lang="en-US" sz="1200" dirty="0" err="1"/>
              <a:t>www.researchinfonet.org</a:t>
            </a:r>
            <a:r>
              <a:rPr lang="en-US" sz="1200" dirty="0"/>
              <a:t>/</a:t>
            </a:r>
            <a:r>
              <a:rPr lang="en-US" sz="1200" dirty="0" err="1"/>
              <a:t>wp</a:t>
            </a:r>
            <a:r>
              <a:rPr lang="en-US" sz="1200" dirty="0"/>
              <a:t>-content/uploads/2012/06/Finch-Group-report-FINAL-</a:t>
            </a:r>
            <a:r>
              <a:rPr lang="en-US" sz="1200" dirty="0" err="1"/>
              <a:t>VERSION.pdf</a:t>
            </a:r>
            <a:endParaRPr lang="en-US" sz="1200" dirty="0"/>
          </a:p>
        </p:txBody>
      </p:sp>
      <p:sp>
        <p:nvSpPr>
          <p:cNvPr id="9" name="TextBox 8"/>
          <p:cNvSpPr txBox="1"/>
          <p:nvPr/>
        </p:nvSpPr>
        <p:spPr>
          <a:xfrm>
            <a:off x="342900" y="6228546"/>
            <a:ext cx="4459667" cy="677108"/>
          </a:xfrm>
          <a:prstGeom prst="rect">
            <a:avLst/>
          </a:prstGeom>
          <a:noFill/>
        </p:spPr>
        <p:txBody>
          <a:bodyPr wrap="square" rtlCol="0">
            <a:spAutoFit/>
          </a:bodyPr>
          <a:lstStyle/>
          <a:p>
            <a:r>
              <a:rPr lang="en-US" sz="1400" dirty="0" smtClean="0"/>
              <a:t>G8 Report 2013</a:t>
            </a:r>
          </a:p>
          <a:p>
            <a:r>
              <a:rPr lang="en-US" sz="1200" dirty="0" smtClean="0"/>
              <a:t>https</a:t>
            </a:r>
            <a:r>
              <a:rPr lang="en-US" sz="1200" dirty="0"/>
              <a:t>://</a:t>
            </a:r>
            <a:r>
              <a:rPr lang="en-US" sz="1200" dirty="0" err="1"/>
              <a:t>www.gov.uk</a:t>
            </a:r>
            <a:r>
              <a:rPr lang="en-US" sz="1200" dirty="0"/>
              <a:t>/government/publications/open-data-charter/g8-open-data-charter-and-technical-annex</a:t>
            </a:r>
          </a:p>
        </p:txBody>
      </p:sp>
    </p:spTree>
    <p:extLst>
      <p:ext uri="{BB962C8B-B14F-4D97-AF65-F5344CB8AC3E}">
        <p14:creationId xmlns:p14="http://schemas.microsoft.com/office/powerpoint/2010/main" val="187588917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UK research funding</a:t>
            </a:r>
            <a:endParaRPr lang="en-US" dirty="0">
              <a:solidFill>
                <a:srgbClr val="00AEEF"/>
              </a:solidFill>
            </a:endParaRPr>
          </a:p>
        </p:txBody>
      </p:sp>
      <p:sp>
        <p:nvSpPr>
          <p:cNvPr id="3" name="Content Placeholder 2"/>
          <p:cNvSpPr>
            <a:spLocks noGrp="1"/>
          </p:cNvSpPr>
          <p:nvPr>
            <p:ph idx="1"/>
          </p:nvPr>
        </p:nvSpPr>
        <p:spPr/>
        <p:txBody>
          <a:bodyPr>
            <a:normAutofit fontScale="92500"/>
          </a:bodyPr>
          <a:lstStyle/>
          <a:p>
            <a:pPr marL="457200" lvl="1" indent="0">
              <a:buNone/>
            </a:pPr>
            <a:r>
              <a:rPr lang="en-US" sz="2400" dirty="0" smtClean="0">
                <a:solidFill>
                  <a:schemeClr val="tx1">
                    <a:lumMod val="65000"/>
                    <a:lumOff val="35000"/>
                  </a:schemeClr>
                </a:solidFill>
              </a:rPr>
              <a:t>Dual-funding model</a:t>
            </a:r>
          </a:p>
          <a:p>
            <a:pPr marL="914400" lvl="2" indent="0">
              <a:buNone/>
            </a:pPr>
            <a:endParaRPr lang="en-US" sz="2000" dirty="0" smtClean="0">
              <a:solidFill>
                <a:schemeClr val="tx1">
                  <a:lumMod val="65000"/>
                  <a:lumOff val="35000"/>
                </a:schemeClr>
              </a:solidFill>
            </a:endParaRPr>
          </a:p>
          <a:p>
            <a:pPr lvl="1">
              <a:buFont typeface="Wingdings" charset="2"/>
              <a:buChar char="ü"/>
            </a:pPr>
            <a:r>
              <a:rPr lang="en-US" sz="2400" dirty="0" smtClean="0">
                <a:solidFill>
                  <a:schemeClr val="tx1">
                    <a:lumMod val="65000"/>
                    <a:lumOff val="35000"/>
                  </a:schemeClr>
                </a:solidFill>
              </a:rPr>
              <a:t>7 discipline-specific research councils (RCUK)</a:t>
            </a:r>
          </a:p>
          <a:p>
            <a:pPr lvl="2">
              <a:buFont typeface="Wingdings" charset="2"/>
              <a:buChar char="Ø"/>
            </a:pPr>
            <a:r>
              <a:rPr lang="en-US" sz="2000" dirty="0" smtClean="0">
                <a:solidFill>
                  <a:schemeClr val="tx1">
                    <a:lumMod val="65000"/>
                    <a:lumOff val="35000"/>
                  </a:schemeClr>
                </a:solidFill>
              </a:rPr>
              <a:t>distribute £2.6bn (3.3bn euros) via competitive grant bids</a:t>
            </a:r>
          </a:p>
          <a:p>
            <a:pPr marL="457200" lvl="1" indent="0">
              <a:buNone/>
            </a:pPr>
            <a:endParaRPr lang="en-US" sz="2400" dirty="0">
              <a:solidFill>
                <a:schemeClr val="tx1">
                  <a:lumMod val="65000"/>
                  <a:lumOff val="35000"/>
                </a:schemeClr>
              </a:solidFill>
            </a:endParaRPr>
          </a:p>
          <a:p>
            <a:pPr lvl="1">
              <a:buFont typeface="Wingdings" charset="2"/>
              <a:buChar char="ü"/>
            </a:pPr>
            <a:r>
              <a:rPr lang="en-US" sz="2400" dirty="0">
                <a:solidFill>
                  <a:schemeClr val="tx1">
                    <a:lumMod val="65000"/>
                    <a:lumOff val="35000"/>
                  </a:schemeClr>
                </a:solidFill>
              </a:rPr>
              <a:t>Funding bodies – quality of research at an institution</a:t>
            </a:r>
          </a:p>
          <a:p>
            <a:pPr lvl="2">
              <a:buFont typeface="Wingdings" charset="2"/>
              <a:buChar char="Ø"/>
            </a:pPr>
            <a:r>
              <a:rPr lang="en-US" sz="2000" dirty="0">
                <a:solidFill>
                  <a:schemeClr val="tx1">
                    <a:lumMod val="65000"/>
                    <a:lumOff val="35000"/>
                  </a:schemeClr>
                </a:solidFill>
              </a:rPr>
              <a:t>distribute £</a:t>
            </a:r>
            <a:r>
              <a:rPr lang="en-US" sz="2000" dirty="0" smtClean="0">
                <a:solidFill>
                  <a:schemeClr val="tx1">
                    <a:lumMod val="65000"/>
                    <a:lumOff val="35000"/>
                  </a:schemeClr>
                </a:solidFill>
              </a:rPr>
              <a:t>1.6bn (2bn euros) </a:t>
            </a:r>
            <a:r>
              <a:rPr lang="en-US" sz="2000" dirty="0">
                <a:solidFill>
                  <a:schemeClr val="tx1">
                    <a:lumMod val="65000"/>
                    <a:lumOff val="35000"/>
                  </a:schemeClr>
                </a:solidFill>
              </a:rPr>
              <a:t>on basis of quality research assessment exercise or REF (Research Evaluation Framework</a:t>
            </a:r>
            <a:r>
              <a:rPr lang="en-US" sz="2000" dirty="0" smtClean="0">
                <a:solidFill>
                  <a:schemeClr val="tx1">
                    <a:lumMod val="65000"/>
                    <a:lumOff val="35000"/>
                  </a:schemeClr>
                </a:solidFill>
              </a:rPr>
              <a:t>)</a:t>
            </a:r>
          </a:p>
          <a:p>
            <a:pPr lvl="2">
              <a:buFont typeface="Wingdings" charset="2"/>
              <a:buChar char="Ø"/>
            </a:pPr>
            <a:endParaRPr lang="en-US" sz="2000" dirty="0">
              <a:solidFill>
                <a:schemeClr val="tx1">
                  <a:lumMod val="65000"/>
                  <a:lumOff val="35000"/>
                </a:schemeClr>
              </a:solidFill>
            </a:endParaRPr>
          </a:p>
          <a:p>
            <a:pPr marL="457200" lvl="1" indent="0">
              <a:buNone/>
            </a:pPr>
            <a:r>
              <a:rPr lang="en-US" dirty="0" smtClean="0">
                <a:solidFill>
                  <a:schemeClr val="tx1">
                    <a:lumMod val="65000"/>
                    <a:lumOff val="35000"/>
                  </a:schemeClr>
                </a:solidFill>
              </a:rPr>
              <a:t>Both are responding to the ‘open data’ opportunity and driving cultural change in UK academia</a:t>
            </a:r>
            <a:endParaRPr lang="en-US" sz="2400" b="1" dirty="0">
              <a:solidFill>
                <a:srgbClr val="000000"/>
              </a:solidFill>
            </a:endParaRPr>
          </a:p>
        </p:txBody>
      </p:sp>
    </p:spTree>
    <p:extLst>
      <p:ext uri="{BB962C8B-B14F-4D97-AF65-F5344CB8AC3E}">
        <p14:creationId xmlns:p14="http://schemas.microsoft.com/office/powerpoint/2010/main" val="26612067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RCUK OA policy</a:t>
            </a:r>
            <a:endParaRPr lang="en-US" dirty="0">
              <a:solidFill>
                <a:srgbClr val="00AEEF"/>
              </a:solidFill>
            </a:endParaRPr>
          </a:p>
        </p:txBody>
      </p:sp>
      <p:sp>
        <p:nvSpPr>
          <p:cNvPr id="3" name="Content Placeholder 2"/>
          <p:cNvSpPr>
            <a:spLocks noGrp="1"/>
          </p:cNvSpPr>
          <p:nvPr>
            <p:ph idx="1"/>
          </p:nvPr>
        </p:nvSpPr>
        <p:spPr/>
        <p:txBody>
          <a:bodyPr/>
          <a:lstStyle/>
          <a:p>
            <a:pPr marL="0" lvl="1" indent="0">
              <a:buNone/>
            </a:pPr>
            <a:r>
              <a:rPr lang="en-GB" sz="2000" dirty="0" smtClean="0">
                <a:solidFill>
                  <a:schemeClr val="tx1">
                    <a:lumMod val="50000"/>
                    <a:lumOff val="50000"/>
                  </a:schemeClr>
                </a:solidFill>
                <a:latin typeface="Calibri" charset="0"/>
              </a:rPr>
              <a:t>Includes reference to underlying data :</a:t>
            </a:r>
          </a:p>
          <a:p>
            <a:pPr marL="0" lvl="1" indent="0">
              <a:buNone/>
            </a:pPr>
            <a:endParaRPr lang="en-GB" sz="2000" dirty="0">
              <a:solidFill>
                <a:schemeClr val="tx1">
                  <a:lumMod val="50000"/>
                  <a:lumOff val="50000"/>
                </a:schemeClr>
              </a:solidFill>
              <a:latin typeface="Calibri" charset="0"/>
            </a:endParaRPr>
          </a:p>
          <a:p>
            <a:pPr marL="0" lvl="1" indent="0">
              <a:buNone/>
            </a:pPr>
            <a:r>
              <a:rPr lang="en-GB" sz="2000" dirty="0" smtClean="0">
                <a:solidFill>
                  <a:schemeClr val="tx1">
                    <a:lumMod val="50000"/>
                    <a:lumOff val="50000"/>
                  </a:schemeClr>
                </a:solidFill>
                <a:latin typeface="Calibri" charset="0"/>
              </a:rPr>
              <a:t>“Papers </a:t>
            </a:r>
            <a:r>
              <a:rPr lang="en-GB" sz="2000" dirty="0">
                <a:solidFill>
                  <a:schemeClr val="tx1">
                    <a:lumMod val="50000"/>
                    <a:lumOff val="50000"/>
                  </a:schemeClr>
                </a:solidFill>
                <a:latin typeface="Calibri" charset="0"/>
              </a:rPr>
              <a:t>should also include a statement on how </a:t>
            </a:r>
            <a:r>
              <a:rPr lang="en-GB" sz="2000" dirty="0">
                <a:solidFill>
                  <a:schemeClr val="tx1"/>
                </a:solidFill>
                <a:latin typeface="Calibri" charset="0"/>
              </a:rPr>
              <a:t>the underlying research materials - such as data, samples or models </a:t>
            </a:r>
            <a:r>
              <a:rPr lang="en-GB" sz="2000" dirty="0">
                <a:solidFill>
                  <a:schemeClr val="tx1">
                    <a:lumMod val="50000"/>
                    <a:lumOff val="50000"/>
                  </a:schemeClr>
                </a:solidFill>
                <a:latin typeface="Calibri" charset="0"/>
              </a:rPr>
              <a:t>– can be accessed.  It is not necessary that the data itself be openly accessible if there are compelling reasons against </a:t>
            </a:r>
            <a:r>
              <a:rPr lang="en-GB" sz="2000" dirty="0" smtClean="0">
                <a:solidFill>
                  <a:schemeClr val="tx1">
                    <a:lumMod val="50000"/>
                    <a:lumOff val="50000"/>
                  </a:schemeClr>
                </a:solidFill>
                <a:latin typeface="Calibri" charset="0"/>
              </a:rPr>
              <a:t>this.”</a:t>
            </a:r>
            <a:endParaRPr lang="en-US" dirty="0"/>
          </a:p>
          <a:p>
            <a:pPr marL="0" lvl="1" indent="0">
              <a:buNone/>
            </a:pPr>
            <a:endParaRPr lang="en-US" sz="2000" dirty="0" smtClean="0">
              <a:solidFill>
                <a:schemeClr val="tx1">
                  <a:lumMod val="50000"/>
                  <a:lumOff val="50000"/>
                </a:schemeClr>
              </a:solidFill>
              <a:latin typeface="Calibri" charset="0"/>
            </a:endParaRPr>
          </a:p>
          <a:p>
            <a:pPr marL="0" lvl="1" indent="0">
              <a:buNone/>
            </a:pPr>
            <a:r>
              <a:rPr lang="en-US" sz="2000" dirty="0" smtClean="0">
                <a:solidFill>
                  <a:schemeClr val="tx1">
                    <a:lumMod val="50000"/>
                    <a:lumOff val="50000"/>
                  </a:schemeClr>
                </a:solidFill>
                <a:latin typeface="Calibri" charset="0"/>
              </a:rPr>
              <a:t>Came into force 1</a:t>
            </a:r>
            <a:r>
              <a:rPr lang="en-US" sz="2000" baseline="30000" dirty="0" smtClean="0">
                <a:solidFill>
                  <a:schemeClr val="tx1">
                    <a:lumMod val="50000"/>
                    <a:lumOff val="50000"/>
                  </a:schemeClr>
                </a:solidFill>
                <a:latin typeface="Calibri" charset="0"/>
              </a:rPr>
              <a:t>st</a:t>
            </a:r>
            <a:r>
              <a:rPr lang="en-US" sz="2000" dirty="0" smtClean="0">
                <a:solidFill>
                  <a:schemeClr val="tx1">
                    <a:lumMod val="50000"/>
                    <a:lumOff val="50000"/>
                  </a:schemeClr>
                </a:solidFill>
                <a:latin typeface="Calibri" charset="0"/>
              </a:rPr>
              <a:t> April 2013</a:t>
            </a:r>
          </a:p>
          <a:p>
            <a:pPr marL="0" lvl="1" indent="0">
              <a:buNone/>
            </a:pPr>
            <a:endParaRPr lang="en-US" sz="2000" dirty="0">
              <a:solidFill>
                <a:schemeClr val="tx1">
                  <a:lumMod val="50000"/>
                  <a:lumOff val="50000"/>
                </a:schemeClr>
              </a:solidFill>
              <a:latin typeface="Calibri" charset="0"/>
            </a:endParaRPr>
          </a:p>
          <a:p>
            <a:pPr marL="0" lvl="1" indent="0">
              <a:buNone/>
            </a:pPr>
            <a:r>
              <a:rPr lang="en-US" sz="2000" dirty="0" smtClean="0">
                <a:solidFill>
                  <a:schemeClr val="tx1">
                    <a:lumMod val="50000"/>
                    <a:lumOff val="50000"/>
                  </a:schemeClr>
                </a:solidFill>
                <a:latin typeface="Calibri" charset="0"/>
              </a:rPr>
              <a:t>Also published common data principles in 2011</a:t>
            </a:r>
            <a:endParaRPr lang="en-GB" sz="2000" dirty="0">
              <a:solidFill>
                <a:schemeClr val="tx1">
                  <a:lumMod val="50000"/>
                  <a:lumOff val="50000"/>
                </a:schemeClr>
              </a:solidFill>
              <a:latin typeface="Calibri" charset="0"/>
            </a:endParaRPr>
          </a:p>
        </p:txBody>
      </p:sp>
    </p:spTree>
    <p:extLst>
      <p:ext uri="{BB962C8B-B14F-4D97-AF65-F5344CB8AC3E}">
        <p14:creationId xmlns:p14="http://schemas.microsoft.com/office/powerpoint/2010/main" val="405513093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uck data principles.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 y="802296"/>
            <a:ext cx="7368208" cy="5585804"/>
          </a:xfrm>
          <a:prstGeom prst="rect">
            <a:avLst/>
          </a:prstGeom>
        </p:spPr>
      </p:pic>
      <p:sp>
        <p:nvSpPr>
          <p:cNvPr id="2" name="TextBox 1"/>
          <p:cNvSpPr txBox="1"/>
          <p:nvPr/>
        </p:nvSpPr>
        <p:spPr>
          <a:xfrm>
            <a:off x="370642" y="6456137"/>
            <a:ext cx="4364645" cy="276999"/>
          </a:xfrm>
          <a:prstGeom prst="rect">
            <a:avLst/>
          </a:prstGeom>
          <a:noFill/>
        </p:spPr>
        <p:txBody>
          <a:bodyPr wrap="square" rtlCol="0">
            <a:spAutoFit/>
          </a:bodyPr>
          <a:lstStyle/>
          <a:p>
            <a:r>
              <a:rPr lang="en-US" sz="1200" dirty="0"/>
              <a:t>http://</a:t>
            </a:r>
            <a:r>
              <a:rPr lang="en-US" sz="1200" dirty="0" err="1"/>
              <a:t>www.rcuk.ac.uk</a:t>
            </a:r>
            <a:r>
              <a:rPr lang="en-US" sz="1200" dirty="0"/>
              <a:t>/research/Pages/</a:t>
            </a:r>
            <a:r>
              <a:rPr lang="en-US" sz="1200" dirty="0" err="1"/>
              <a:t>DataPolicy.aspx</a:t>
            </a:r>
            <a:endParaRPr lang="en-US" sz="1200" dirty="0"/>
          </a:p>
        </p:txBody>
      </p:sp>
      <p:sp>
        <p:nvSpPr>
          <p:cNvPr id="8" name="Rectangle 7"/>
          <p:cNvSpPr/>
          <p:nvPr/>
        </p:nvSpPr>
        <p:spPr>
          <a:xfrm>
            <a:off x="7292008" y="2031604"/>
            <a:ext cx="2578100" cy="3416320"/>
          </a:xfrm>
          <a:prstGeom prst="rect">
            <a:avLst/>
          </a:prstGeom>
        </p:spPr>
        <p:txBody>
          <a:bodyPr wrap="square">
            <a:spAutoFit/>
          </a:bodyPr>
          <a:lstStyle/>
          <a:p>
            <a:r>
              <a:rPr lang="en-US" b="1" dirty="0" smtClean="0">
                <a:solidFill>
                  <a:srgbClr val="00AEEF"/>
                </a:solidFill>
              </a:rPr>
              <a:t>1</a:t>
            </a:r>
            <a:r>
              <a:rPr lang="en-US" b="1" dirty="0">
                <a:solidFill>
                  <a:srgbClr val="00AEEF"/>
                </a:solidFill>
              </a:rPr>
              <a:t>. Public good</a:t>
            </a:r>
          </a:p>
          <a:p>
            <a:r>
              <a:rPr lang="en-US" b="1" dirty="0">
                <a:solidFill>
                  <a:srgbClr val="00AEEF"/>
                </a:solidFill>
              </a:rPr>
              <a:t>2. Preservation</a:t>
            </a:r>
          </a:p>
          <a:p>
            <a:r>
              <a:rPr lang="en-US" b="1" dirty="0">
                <a:solidFill>
                  <a:srgbClr val="00AEEF"/>
                </a:solidFill>
              </a:rPr>
              <a:t>3. </a:t>
            </a:r>
            <a:r>
              <a:rPr lang="en-US" b="1" dirty="0" smtClean="0">
                <a:solidFill>
                  <a:srgbClr val="00AEEF"/>
                </a:solidFill>
              </a:rPr>
              <a:t>Discovery &amp; </a:t>
            </a:r>
          </a:p>
          <a:p>
            <a:r>
              <a:rPr lang="en-US" b="1" dirty="0">
                <a:solidFill>
                  <a:srgbClr val="00AEEF"/>
                </a:solidFill>
              </a:rPr>
              <a:t> </a:t>
            </a:r>
            <a:r>
              <a:rPr lang="en-US" b="1" dirty="0" smtClean="0">
                <a:solidFill>
                  <a:srgbClr val="00AEEF"/>
                </a:solidFill>
              </a:rPr>
              <a:t>               Reuse</a:t>
            </a:r>
          </a:p>
          <a:p>
            <a:endParaRPr lang="en-US" b="1" dirty="0">
              <a:solidFill>
                <a:srgbClr val="00AEEF"/>
              </a:solidFill>
            </a:endParaRPr>
          </a:p>
          <a:p>
            <a:r>
              <a:rPr lang="en-US" b="1" dirty="0" smtClean="0">
                <a:solidFill>
                  <a:srgbClr val="00AEEF"/>
                </a:solidFill>
              </a:rPr>
              <a:t>BUT BALANCED BY</a:t>
            </a:r>
          </a:p>
          <a:p>
            <a:endParaRPr lang="en-US" b="1" dirty="0">
              <a:solidFill>
                <a:srgbClr val="00AEEF"/>
              </a:solidFill>
            </a:endParaRPr>
          </a:p>
          <a:p>
            <a:r>
              <a:rPr lang="en-US" b="1" dirty="0">
                <a:solidFill>
                  <a:srgbClr val="00AEEF"/>
                </a:solidFill>
              </a:rPr>
              <a:t>4. Confidentiality</a:t>
            </a:r>
          </a:p>
          <a:p>
            <a:r>
              <a:rPr lang="en-US" b="1" dirty="0">
                <a:solidFill>
                  <a:srgbClr val="00AEEF"/>
                </a:solidFill>
              </a:rPr>
              <a:t>5. First use</a:t>
            </a:r>
          </a:p>
          <a:p>
            <a:r>
              <a:rPr lang="en-US" b="1" dirty="0">
                <a:solidFill>
                  <a:srgbClr val="00AEEF"/>
                </a:solidFill>
              </a:rPr>
              <a:t>6. Recognition</a:t>
            </a:r>
          </a:p>
          <a:p>
            <a:r>
              <a:rPr lang="en-US" b="1" dirty="0">
                <a:solidFill>
                  <a:srgbClr val="00AEEF"/>
                </a:solidFill>
              </a:rPr>
              <a:t>7. Public </a:t>
            </a:r>
            <a:r>
              <a:rPr lang="en-US" b="1" dirty="0" smtClean="0">
                <a:solidFill>
                  <a:srgbClr val="00AEEF"/>
                </a:solidFill>
              </a:rPr>
              <a:t>funding</a:t>
            </a:r>
          </a:p>
          <a:p>
            <a:endParaRPr lang="en-US" b="1" dirty="0">
              <a:solidFill>
                <a:srgbClr val="00AEEF"/>
              </a:solidFill>
            </a:endParaRPr>
          </a:p>
        </p:txBody>
      </p:sp>
    </p:spTree>
    <p:extLst>
      <p:ext uri="{BB962C8B-B14F-4D97-AF65-F5344CB8AC3E}">
        <p14:creationId xmlns:p14="http://schemas.microsoft.com/office/powerpoint/2010/main" val="153476451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00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Funder policy summary</a:t>
            </a:r>
            <a:endParaRPr lang="en-US" dirty="0">
              <a:solidFill>
                <a:srgbClr val="00AEEF"/>
              </a:solidFill>
            </a:endParaRPr>
          </a:p>
        </p:txBody>
      </p:sp>
      <p:pic>
        <p:nvPicPr>
          <p:cNvPr id="4" name="Picture 3" descr="dcc policy summary.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119" y="1592032"/>
            <a:ext cx="7750381" cy="4135976"/>
          </a:xfrm>
          <a:prstGeom prst="rect">
            <a:avLst/>
          </a:prstGeom>
        </p:spPr>
      </p:pic>
      <p:sp>
        <p:nvSpPr>
          <p:cNvPr id="5" name="Oval 4"/>
          <p:cNvSpPr/>
          <p:nvPr/>
        </p:nvSpPr>
        <p:spPr>
          <a:xfrm>
            <a:off x="695119" y="3581400"/>
            <a:ext cx="7750381" cy="774700"/>
          </a:xfrm>
          <a:prstGeom prst="ellipse">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653059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AEEF"/>
                </a:solidFill>
              </a:rPr>
              <a:t>EPSRC framework</a:t>
            </a:r>
            <a:r>
              <a:rPr lang="en-US" dirty="0">
                <a:solidFill>
                  <a:srgbClr val="00AEEF"/>
                </a:solidFill>
              </a:rPr>
              <a:t/>
            </a:r>
            <a:br>
              <a:rPr lang="en-US" dirty="0">
                <a:solidFill>
                  <a:srgbClr val="00AEEF"/>
                </a:solidFill>
              </a:rPr>
            </a:br>
            <a:r>
              <a:rPr lang="en-US" sz="2000" dirty="0" smtClean="0">
                <a:solidFill>
                  <a:srgbClr val="00AEEF"/>
                </a:solidFill>
              </a:rPr>
              <a:t>Engineering and Physics Sciences Research Council</a:t>
            </a:r>
            <a:endParaRPr lang="en-US" sz="2000" dirty="0">
              <a:solidFill>
                <a:srgbClr val="00AEEF"/>
              </a:solidFill>
            </a:endParaRPr>
          </a:p>
        </p:txBody>
      </p:sp>
      <p:sp>
        <p:nvSpPr>
          <p:cNvPr id="3" name="Content Placeholder 2"/>
          <p:cNvSpPr>
            <a:spLocks noGrp="1"/>
          </p:cNvSpPr>
          <p:nvPr>
            <p:ph idx="1"/>
          </p:nvPr>
        </p:nvSpPr>
        <p:spPr>
          <a:xfrm>
            <a:off x="457200" y="1697566"/>
            <a:ext cx="8229600" cy="4525963"/>
          </a:xfrm>
        </p:spPr>
        <p:txBody>
          <a:bodyPr>
            <a:normAutofit lnSpcReduction="10000"/>
          </a:bodyPr>
          <a:lstStyle/>
          <a:p>
            <a:r>
              <a:rPr lang="en-US" sz="1600" dirty="0" smtClean="0">
                <a:solidFill>
                  <a:schemeClr val="bg1">
                    <a:lumMod val="50000"/>
                  </a:schemeClr>
                </a:solidFill>
              </a:rPr>
              <a:t>By</a:t>
            </a:r>
            <a:r>
              <a:rPr lang="en-US" sz="1600" dirty="0" smtClean="0"/>
              <a:t> </a:t>
            </a:r>
            <a:r>
              <a:rPr lang="en-US" sz="1800" b="1" dirty="0" smtClean="0">
                <a:solidFill>
                  <a:srgbClr val="0000FF"/>
                </a:solidFill>
              </a:rPr>
              <a:t>May 2015</a:t>
            </a:r>
            <a:r>
              <a:rPr lang="en-US" sz="1600" dirty="0" smtClean="0"/>
              <a:t>, </a:t>
            </a:r>
            <a:r>
              <a:rPr lang="en-US" sz="1600" dirty="0" smtClean="0">
                <a:solidFill>
                  <a:schemeClr val="bg1">
                    <a:lumMod val="50000"/>
                  </a:schemeClr>
                </a:solidFill>
              </a:rPr>
              <a:t>EPSRC has 9 clear </a:t>
            </a:r>
            <a:r>
              <a:rPr lang="en-US" sz="1600" i="1" dirty="0" smtClean="0">
                <a:solidFill>
                  <a:schemeClr val="bg1">
                    <a:lumMod val="50000"/>
                  </a:schemeClr>
                </a:solidFill>
              </a:rPr>
              <a:t>expectations</a:t>
            </a:r>
            <a:r>
              <a:rPr lang="en-US" sz="1600" dirty="0" smtClean="0">
                <a:solidFill>
                  <a:schemeClr val="bg1">
                    <a:lumMod val="50000"/>
                  </a:schemeClr>
                </a:solidFill>
              </a:rPr>
              <a:t> of </a:t>
            </a:r>
            <a:r>
              <a:rPr lang="en-US" sz="1600" b="1" dirty="0" err="1" smtClean="0">
                <a:solidFill>
                  <a:srgbClr val="FF0000"/>
                </a:solidFill>
              </a:rPr>
              <a:t>organisations</a:t>
            </a:r>
            <a:r>
              <a:rPr lang="en-US" sz="1600" dirty="0" smtClean="0">
                <a:solidFill>
                  <a:srgbClr val="FF0000"/>
                </a:solidFill>
              </a:rPr>
              <a:t> </a:t>
            </a:r>
            <a:r>
              <a:rPr lang="en-US" sz="1600" dirty="0" smtClean="0">
                <a:solidFill>
                  <a:schemeClr val="bg1">
                    <a:lumMod val="50000"/>
                  </a:schemeClr>
                </a:solidFill>
              </a:rPr>
              <a:t>receiving EPSRC funding, including </a:t>
            </a:r>
            <a:r>
              <a:rPr lang="en-US" sz="1600" i="1" dirty="0" smtClean="0">
                <a:solidFill>
                  <a:schemeClr val="bg1">
                    <a:lumMod val="50000"/>
                  </a:schemeClr>
                </a:solidFill>
              </a:rPr>
              <a:t>:</a:t>
            </a:r>
          </a:p>
          <a:p>
            <a:r>
              <a:rPr lang="en-US" sz="1600" dirty="0" smtClean="0"/>
              <a:t>‘.. </a:t>
            </a:r>
            <a:r>
              <a:rPr lang="en-US" sz="1600" dirty="0" smtClean="0">
                <a:solidFill>
                  <a:schemeClr val="bg1">
                    <a:lumMod val="50000"/>
                  </a:schemeClr>
                </a:solidFill>
              </a:rPr>
              <a:t>that </a:t>
            </a:r>
            <a:r>
              <a:rPr lang="en-US" sz="1600" dirty="0" smtClean="0"/>
              <a:t> </a:t>
            </a:r>
            <a:r>
              <a:rPr lang="en-US" sz="1600" b="1" i="1" dirty="0">
                <a:solidFill>
                  <a:srgbClr val="FF0000"/>
                </a:solidFill>
              </a:rPr>
              <a:t>appropriately structured metadata </a:t>
            </a:r>
            <a:r>
              <a:rPr lang="en-US" sz="1600" dirty="0">
                <a:solidFill>
                  <a:schemeClr val="bg1">
                    <a:lumMod val="50000"/>
                  </a:schemeClr>
                </a:solidFill>
              </a:rPr>
              <a:t>describing the research data they hold is published (normally within </a:t>
            </a:r>
            <a:r>
              <a:rPr lang="en-US" sz="1600" b="1" dirty="0">
                <a:solidFill>
                  <a:srgbClr val="FF0000"/>
                </a:solidFill>
              </a:rPr>
              <a:t>12 months </a:t>
            </a:r>
            <a:r>
              <a:rPr lang="en-US" sz="1600" dirty="0">
                <a:solidFill>
                  <a:schemeClr val="bg1">
                    <a:lumMod val="50000"/>
                  </a:schemeClr>
                </a:solidFill>
              </a:rPr>
              <a:t>of the data being generated) and made </a:t>
            </a:r>
            <a:r>
              <a:rPr lang="en-US" sz="1600" b="1" dirty="0">
                <a:solidFill>
                  <a:srgbClr val="FF0000"/>
                </a:solidFill>
              </a:rPr>
              <a:t>freely accessible on the internet</a:t>
            </a:r>
            <a:r>
              <a:rPr lang="en-US" sz="1600" dirty="0">
                <a:solidFill>
                  <a:schemeClr val="bg1">
                    <a:lumMod val="50000"/>
                  </a:schemeClr>
                </a:solidFill>
              </a:rPr>
              <a:t>; in each case the metadata </a:t>
            </a:r>
            <a:r>
              <a:rPr lang="en-US" sz="1600" b="1" i="1" dirty="0">
                <a:solidFill>
                  <a:srgbClr val="FF0000"/>
                </a:solidFill>
              </a:rPr>
              <a:t>must be sufficient to allow others to understand what research data exists, why, when and how it was generated, and how to access it</a:t>
            </a:r>
            <a:r>
              <a:rPr lang="en-US" sz="1600" dirty="0" smtClean="0"/>
              <a:t>.’ </a:t>
            </a:r>
          </a:p>
          <a:p>
            <a:r>
              <a:rPr lang="en-US" sz="1600" dirty="0">
                <a:solidFill>
                  <a:schemeClr val="bg1">
                    <a:lumMod val="50000"/>
                  </a:schemeClr>
                </a:solidFill>
              </a:rPr>
              <a:t>Where access to the </a:t>
            </a:r>
            <a:r>
              <a:rPr lang="en-US" sz="1600" b="1" i="1" dirty="0">
                <a:solidFill>
                  <a:srgbClr val="FF0000"/>
                </a:solidFill>
              </a:rPr>
              <a:t>data is restricted </a:t>
            </a:r>
            <a:r>
              <a:rPr lang="en-US" sz="1600" dirty="0" smtClean="0">
                <a:solidFill>
                  <a:schemeClr val="bg1">
                    <a:lumMod val="50000"/>
                  </a:schemeClr>
                </a:solidFill>
              </a:rPr>
              <a:t>the published metadata should also give the </a:t>
            </a:r>
            <a:r>
              <a:rPr lang="en-US" sz="1600" b="1" i="1" dirty="0" smtClean="0">
                <a:solidFill>
                  <a:srgbClr val="FF0000"/>
                </a:solidFill>
              </a:rPr>
              <a:t>reason</a:t>
            </a:r>
            <a:r>
              <a:rPr lang="en-US" sz="1600" dirty="0" smtClean="0"/>
              <a:t> </a:t>
            </a:r>
            <a:r>
              <a:rPr lang="en-US" sz="1600" dirty="0">
                <a:solidFill>
                  <a:schemeClr val="bg1">
                    <a:lumMod val="50000"/>
                  </a:schemeClr>
                </a:solidFill>
              </a:rPr>
              <a:t>and </a:t>
            </a:r>
            <a:r>
              <a:rPr lang="en-US" sz="1600" dirty="0" err="1">
                <a:solidFill>
                  <a:schemeClr val="bg1">
                    <a:lumMod val="50000"/>
                  </a:schemeClr>
                </a:solidFill>
              </a:rPr>
              <a:t>summarise</a:t>
            </a:r>
            <a:r>
              <a:rPr lang="en-US" sz="1600" dirty="0">
                <a:solidFill>
                  <a:schemeClr val="bg1">
                    <a:lumMod val="50000"/>
                  </a:schemeClr>
                </a:solidFill>
              </a:rPr>
              <a:t> the conditions which must be satisfied for access to be granted. For example ‘commercially confidential’ data, in which a business </a:t>
            </a:r>
            <a:r>
              <a:rPr lang="en-US" sz="1600" dirty="0" err="1">
                <a:solidFill>
                  <a:schemeClr val="bg1">
                    <a:lumMod val="50000"/>
                  </a:schemeClr>
                </a:solidFill>
              </a:rPr>
              <a:t>organisation</a:t>
            </a:r>
            <a:r>
              <a:rPr lang="en-US" sz="1600" dirty="0">
                <a:solidFill>
                  <a:schemeClr val="bg1">
                    <a:lumMod val="50000"/>
                  </a:schemeClr>
                </a:solidFill>
              </a:rPr>
              <a:t> has a legitimate interest, might be made available to others subject to a suitable legally enforceable non-disclosure agreement.</a:t>
            </a:r>
          </a:p>
          <a:p>
            <a:r>
              <a:rPr lang="en-US" sz="1600" dirty="0" smtClean="0">
                <a:solidFill>
                  <a:schemeClr val="bg1">
                    <a:lumMod val="50000"/>
                  </a:schemeClr>
                </a:solidFill>
              </a:rPr>
              <a:t>‘… that </a:t>
            </a:r>
            <a:r>
              <a:rPr lang="en-US" sz="1600" dirty="0">
                <a:solidFill>
                  <a:schemeClr val="bg1">
                    <a:lumMod val="50000"/>
                  </a:schemeClr>
                </a:solidFill>
              </a:rPr>
              <a:t>EPSRC-funded research data is</a:t>
            </a:r>
            <a:r>
              <a:rPr lang="en-US" sz="1600" dirty="0"/>
              <a:t> </a:t>
            </a:r>
            <a:r>
              <a:rPr lang="en-US" sz="1600" b="1" i="1" dirty="0">
                <a:solidFill>
                  <a:srgbClr val="FF0000"/>
                </a:solidFill>
              </a:rPr>
              <a:t>securely preserved for a minimum of 10-years from</a:t>
            </a:r>
            <a:r>
              <a:rPr lang="en-US" sz="1600" dirty="0"/>
              <a:t> </a:t>
            </a:r>
            <a:r>
              <a:rPr lang="en-US" sz="1600" dirty="0">
                <a:solidFill>
                  <a:schemeClr val="bg1">
                    <a:lumMod val="50000"/>
                  </a:schemeClr>
                </a:solidFill>
              </a:rPr>
              <a:t>the date that any researcher ‘privileged access’ period expires or, if others have accessed the data, from </a:t>
            </a:r>
            <a:r>
              <a:rPr lang="en-US" sz="1600" b="1" i="1" dirty="0">
                <a:solidFill>
                  <a:srgbClr val="FF0000"/>
                </a:solidFill>
              </a:rPr>
              <a:t>last date on which access </a:t>
            </a:r>
            <a:r>
              <a:rPr lang="en-US" sz="1600" dirty="0">
                <a:solidFill>
                  <a:schemeClr val="bg1">
                    <a:lumMod val="50000"/>
                  </a:schemeClr>
                </a:solidFill>
              </a:rPr>
              <a:t>to the data was requested by a third party; all reasonable steps will be take to ensure that publicly-funded data is not held in any jurisdiction where the available legal safeguards provide lower levels of protection than are available in the </a:t>
            </a:r>
            <a:r>
              <a:rPr lang="en-US" sz="1600" dirty="0" smtClean="0">
                <a:solidFill>
                  <a:schemeClr val="bg1">
                    <a:lumMod val="50000"/>
                  </a:schemeClr>
                </a:solidFill>
              </a:rPr>
              <a:t>UK</a:t>
            </a:r>
            <a:endParaRPr lang="en-US" sz="1600" dirty="0">
              <a:solidFill>
                <a:schemeClr val="bg1">
                  <a:lumMod val="50000"/>
                </a:schemeClr>
              </a:solidFill>
            </a:endParaRPr>
          </a:p>
        </p:txBody>
      </p:sp>
    </p:spTree>
    <p:extLst>
      <p:ext uri="{BB962C8B-B14F-4D97-AF65-F5344CB8AC3E}">
        <p14:creationId xmlns:p14="http://schemas.microsoft.com/office/powerpoint/2010/main" val="72565061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For next REF in 2020</a:t>
            </a:r>
            <a:endParaRPr lang="en-US" dirty="0">
              <a:solidFill>
                <a:srgbClr val="00AEEF"/>
              </a:solidFill>
            </a:endParaRPr>
          </a:p>
        </p:txBody>
      </p:sp>
      <p:sp>
        <p:nvSpPr>
          <p:cNvPr id="3" name="Content Placeholder 2"/>
          <p:cNvSpPr>
            <a:spLocks noGrp="1"/>
          </p:cNvSpPr>
          <p:nvPr>
            <p:ph idx="1"/>
          </p:nvPr>
        </p:nvSpPr>
        <p:spPr>
          <a:xfrm>
            <a:off x="457200" y="1468966"/>
            <a:ext cx="8229600" cy="4525963"/>
          </a:xfrm>
        </p:spPr>
        <p:txBody>
          <a:bodyPr>
            <a:normAutofit/>
          </a:bodyPr>
          <a:lstStyle/>
          <a:p>
            <a:r>
              <a:rPr lang="en-US" sz="2800" dirty="0" smtClean="0">
                <a:solidFill>
                  <a:schemeClr val="bg1">
                    <a:lumMod val="50000"/>
                  </a:schemeClr>
                </a:solidFill>
              </a:rPr>
              <a:t>A revolutionary OA policy for articles and conference proceedings</a:t>
            </a:r>
            <a:endParaRPr lang="en-US" sz="2800" dirty="0">
              <a:solidFill>
                <a:schemeClr val="bg1">
                  <a:lumMod val="50000"/>
                </a:schemeClr>
              </a:solidFill>
            </a:endParaRPr>
          </a:p>
          <a:p>
            <a:pPr marL="400050" lvl="1" indent="0">
              <a:buFont typeface="Arial" charset="0"/>
              <a:buNone/>
              <a:defRPr/>
            </a:pPr>
            <a:r>
              <a:rPr lang="en-US" sz="2800" dirty="0" smtClean="0">
                <a:solidFill>
                  <a:schemeClr val="bg1">
                    <a:lumMod val="50000"/>
                  </a:schemeClr>
                </a:solidFill>
              </a:rPr>
              <a:t>“</a:t>
            </a:r>
            <a:r>
              <a:rPr lang="en-GB" sz="2000" dirty="0">
                <a:latin typeface="Calibri" charset="0"/>
              </a:rPr>
              <a:t>To be eligible for the next Research Excellence Framework, </a:t>
            </a:r>
            <a:r>
              <a:rPr lang="en-US" sz="2000" dirty="0">
                <a:latin typeface="Calibri" charset="0"/>
              </a:rPr>
              <a:t>peer-reviewed manuscripts </a:t>
            </a:r>
            <a:r>
              <a:rPr lang="en-US" sz="2000" dirty="0">
                <a:solidFill>
                  <a:srgbClr val="00AEEF"/>
                </a:solidFill>
                <a:latin typeface="Calibri" charset="0"/>
              </a:rPr>
              <a:t>must be deposited in an institutional or subject repository </a:t>
            </a:r>
            <a:r>
              <a:rPr lang="en-US" sz="2000" dirty="0">
                <a:latin typeface="Calibri" charset="0"/>
              </a:rPr>
              <a:t>on </a:t>
            </a:r>
            <a:r>
              <a:rPr lang="en-US" sz="2000" dirty="0" smtClean="0">
                <a:solidFill>
                  <a:srgbClr val="00AEEF"/>
                </a:solidFill>
                <a:latin typeface="Calibri" charset="0"/>
              </a:rPr>
              <a:t>acceptance </a:t>
            </a:r>
            <a:r>
              <a:rPr lang="en-US" sz="2000" dirty="0">
                <a:solidFill>
                  <a:srgbClr val="00AEEF"/>
                </a:solidFill>
                <a:latin typeface="Calibri" charset="0"/>
              </a:rPr>
              <a:t>for publication.</a:t>
            </a:r>
            <a:r>
              <a:rPr lang="en-US" sz="2000" dirty="0">
                <a:latin typeface="Calibri" charset="0"/>
              </a:rPr>
              <a:t> These requirements apply to all journal articles and conference proceedings </a:t>
            </a:r>
            <a:br>
              <a:rPr lang="en-US" sz="2000" dirty="0">
                <a:latin typeface="Calibri" charset="0"/>
              </a:rPr>
            </a:br>
            <a:r>
              <a:rPr lang="en-US" sz="2000" dirty="0" smtClean="0">
                <a:latin typeface="Calibri" charset="0"/>
              </a:rPr>
              <a:t>“</a:t>
            </a:r>
          </a:p>
          <a:p>
            <a:pPr marL="400050" lvl="1" indent="0">
              <a:buFont typeface="Arial" charset="0"/>
              <a:buNone/>
              <a:defRPr/>
            </a:pPr>
            <a:r>
              <a:rPr lang="en-US" dirty="0" smtClean="0">
                <a:solidFill>
                  <a:schemeClr val="bg1">
                    <a:lumMod val="50000"/>
                  </a:schemeClr>
                </a:solidFill>
              </a:rPr>
              <a:t>=&gt; Leads to a simple message ….</a:t>
            </a:r>
          </a:p>
        </p:txBody>
      </p:sp>
    </p:spTree>
    <p:extLst>
      <p:ext uri="{BB962C8B-B14F-4D97-AF65-F5344CB8AC3E}">
        <p14:creationId xmlns:p14="http://schemas.microsoft.com/office/powerpoint/2010/main" val="18724711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300" y="5788967"/>
            <a:ext cx="8229600" cy="777988"/>
          </a:xfrm>
        </p:spPr>
        <p:txBody>
          <a:bodyPr>
            <a:normAutofit/>
          </a:bodyPr>
          <a:lstStyle/>
          <a:p>
            <a:pPr algn="l"/>
            <a:r>
              <a:rPr lang="en-US" sz="2000" dirty="0">
                <a:solidFill>
                  <a:srgbClr val="00AEEF"/>
                </a:solidFill>
              </a:rPr>
              <a:t>https://</a:t>
            </a:r>
            <a:r>
              <a:rPr lang="en-US" sz="2000" dirty="0" err="1">
                <a:solidFill>
                  <a:srgbClr val="00AEEF"/>
                </a:solidFill>
              </a:rPr>
              <a:t>www.openaccess.cam.ac.uk</a:t>
            </a:r>
            <a:endParaRPr lang="en-US" sz="2000" dirty="0">
              <a:solidFill>
                <a:srgbClr val="00AEEF"/>
              </a:solidFill>
            </a:endParaRPr>
          </a:p>
        </p:txBody>
      </p:sp>
      <p:pic>
        <p:nvPicPr>
          <p:cNvPr id="4" name="Picture 3" descr="CambridgeOA.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4138"/>
            <a:ext cx="9144000" cy="4417479"/>
          </a:xfrm>
          <a:prstGeom prst="rect">
            <a:avLst/>
          </a:prstGeom>
        </p:spPr>
      </p:pic>
    </p:spTree>
    <p:extLst>
      <p:ext uri="{BB962C8B-B14F-4D97-AF65-F5344CB8AC3E}">
        <p14:creationId xmlns:p14="http://schemas.microsoft.com/office/powerpoint/2010/main" val="250746387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ANDREWSOA.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7301" y="0"/>
            <a:ext cx="6362700" cy="6116930"/>
          </a:xfrm>
          <a:prstGeom prst="rect">
            <a:avLst/>
          </a:prstGeom>
        </p:spPr>
      </p:pic>
      <p:sp>
        <p:nvSpPr>
          <p:cNvPr id="5" name="Rectangle 4"/>
          <p:cNvSpPr/>
          <p:nvPr/>
        </p:nvSpPr>
        <p:spPr>
          <a:xfrm>
            <a:off x="1460500" y="6324024"/>
            <a:ext cx="6057900" cy="338554"/>
          </a:xfrm>
          <a:prstGeom prst="rect">
            <a:avLst/>
          </a:prstGeom>
        </p:spPr>
        <p:txBody>
          <a:bodyPr wrap="square">
            <a:spAutoFit/>
          </a:bodyPr>
          <a:lstStyle/>
          <a:p>
            <a:r>
              <a:rPr lang="en-US" sz="1600" dirty="0">
                <a:solidFill>
                  <a:srgbClr val="00AEEF"/>
                </a:solidFill>
              </a:rPr>
              <a:t>http://</a:t>
            </a:r>
            <a:r>
              <a:rPr lang="en-US" sz="1600" dirty="0" err="1">
                <a:solidFill>
                  <a:srgbClr val="00AEEF"/>
                </a:solidFill>
              </a:rPr>
              <a:t>openaccess.wp.st-andrews.ac.uk</a:t>
            </a:r>
            <a:r>
              <a:rPr lang="en-US" sz="1600" dirty="0">
                <a:solidFill>
                  <a:srgbClr val="00AEEF"/>
                </a:solidFill>
              </a:rPr>
              <a:t>/what-do-</a:t>
            </a:r>
            <a:r>
              <a:rPr lang="en-US" sz="1600" dirty="0" err="1">
                <a:solidFill>
                  <a:srgbClr val="00AEEF"/>
                </a:solidFill>
              </a:rPr>
              <a:t>i</a:t>
            </a:r>
            <a:r>
              <a:rPr lang="en-US" sz="1600" dirty="0">
                <a:solidFill>
                  <a:srgbClr val="00AEEF"/>
                </a:solidFill>
              </a:rPr>
              <a:t>-need-to-do/</a:t>
            </a:r>
          </a:p>
        </p:txBody>
      </p:sp>
    </p:spTree>
    <p:extLst>
      <p:ext uri="{BB962C8B-B14F-4D97-AF65-F5344CB8AC3E}">
        <p14:creationId xmlns:p14="http://schemas.microsoft.com/office/powerpoint/2010/main" val="1729391419"/>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AEEF"/>
                </a:solidFill>
              </a:rPr>
              <a:t>…so what about data in next REF?</a:t>
            </a:r>
            <a:endParaRPr lang="en-US" dirty="0">
              <a:solidFill>
                <a:srgbClr val="00AEEF"/>
              </a:solidFill>
            </a:endParaRPr>
          </a:p>
        </p:txBody>
      </p:sp>
      <p:sp>
        <p:nvSpPr>
          <p:cNvPr id="3" name="Content Placeholder 2"/>
          <p:cNvSpPr>
            <a:spLocks noGrp="1"/>
          </p:cNvSpPr>
          <p:nvPr>
            <p:ph idx="1"/>
          </p:nvPr>
        </p:nvSpPr>
        <p:spPr>
          <a:xfrm>
            <a:off x="457200" y="1443566"/>
            <a:ext cx="8229600" cy="4525963"/>
          </a:xfrm>
        </p:spPr>
        <p:txBody>
          <a:bodyPr>
            <a:normAutofit/>
          </a:bodyPr>
          <a:lstStyle/>
          <a:p>
            <a:r>
              <a:rPr lang="en-US" dirty="0" smtClean="0">
                <a:solidFill>
                  <a:schemeClr val="bg1">
                    <a:lumMod val="50000"/>
                  </a:schemeClr>
                </a:solidFill>
              </a:rPr>
              <a:t>We can see the direction of travel – the REF2020 guidelines state:</a:t>
            </a:r>
          </a:p>
          <a:p>
            <a:endParaRPr lang="en-US" dirty="0" smtClean="0">
              <a:solidFill>
                <a:schemeClr val="bg1">
                  <a:lumMod val="50000"/>
                </a:schemeClr>
              </a:solidFill>
            </a:endParaRPr>
          </a:p>
          <a:p>
            <a:pPr marL="457200" lvl="1" indent="0">
              <a:buNone/>
            </a:pPr>
            <a:r>
              <a:rPr lang="en-US" dirty="0" smtClean="0">
                <a:solidFill>
                  <a:srgbClr val="0000FF"/>
                </a:solidFill>
              </a:rPr>
              <a:t>“Where </a:t>
            </a:r>
            <a:r>
              <a:rPr lang="en-US" dirty="0">
                <a:solidFill>
                  <a:srgbClr val="0000FF"/>
                </a:solidFill>
              </a:rPr>
              <a:t>a University can demonstrate that it has taken steps towards enabling open access for outputs outside the scope of this policy, credit will be given in the research environment component of the post-2014 REF. </a:t>
            </a:r>
            <a:r>
              <a:rPr lang="en-US" dirty="0" smtClean="0">
                <a:solidFill>
                  <a:srgbClr val="0000FF"/>
                </a:solidFill>
              </a:rPr>
              <a:t>“</a:t>
            </a:r>
            <a:r>
              <a:rPr lang="en-US" dirty="0"/>
              <a:t> </a:t>
            </a:r>
            <a:endParaRPr lang="en-US" dirty="0">
              <a:solidFill>
                <a:schemeClr val="bg1">
                  <a:lumMod val="50000"/>
                </a:schemeClr>
              </a:solidFill>
            </a:endParaRPr>
          </a:p>
        </p:txBody>
      </p:sp>
    </p:spTree>
    <p:extLst>
      <p:ext uri="{BB962C8B-B14F-4D97-AF65-F5344CB8AC3E}">
        <p14:creationId xmlns:p14="http://schemas.microsoft.com/office/powerpoint/2010/main" val="1921433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So can a CRIS help?</a:t>
            </a:r>
            <a:endParaRPr lang="en-US" dirty="0">
              <a:solidFill>
                <a:srgbClr val="00AEEF"/>
              </a:solidFill>
            </a:endParaRPr>
          </a:p>
        </p:txBody>
      </p:sp>
      <p:sp>
        <p:nvSpPr>
          <p:cNvPr id="3" name="Content Placeholder 2"/>
          <p:cNvSpPr>
            <a:spLocks noGrp="1"/>
          </p:cNvSpPr>
          <p:nvPr>
            <p:ph idx="1"/>
          </p:nvPr>
        </p:nvSpPr>
        <p:spPr/>
        <p:txBody>
          <a:bodyPr>
            <a:normAutofit lnSpcReduction="10000"/>
          </a:bodyPr>
          <a:lstStyle/>
          <a:p>
            <a:r>
              <a:rPr lang="en-US" sz="2400" b="1" dirty="0" smtClean="0">
                <a:solidFill>
                  <a:schemeClr val="bg1">
                    <a:lumMod val="50000"/>
                  </a:schemeClr>
                </a:solidFill>
              </a:rPr>
              <a:t>160 Universities and HEI </a:t>
            </a:r>
            <a:r>
              <a:rPr lang="en-US" sz="2400" b="1" dirty="0" err="1" smtClean="0">
                <a:solidFill>
                  <a:schemeClr val="bg1">
                    <a:lumMod val="50000"/>
                  </a:schemeClr>
                </a:solidFill>
              </a:rPr>
              <a:t>organisations</a:t>
            </a:r>
            <a:r>
              <a:rPr lang="en-US" sz="2400" b="1" dirty="0" smtClean="0">
                <a:solidFill>
                  <a:schemeClr val="bg1">
                    <a:lumMod val="50000"/>
                  </a:schemeClr>
                </a:solidFill>
              </a:rPr>
              <a:t> in the UK</a:t>
            </a:r>
            <a:endParaRPr lang="en-US" sz="2400" b="1" dirty="0">
              <a:solidFill>
                <a:schemeClr val="bg1">
                  <a:lumMod val="50000"/>
                </a:schemeClr>
              </a:solidFill>
            </a:endParaRPr>
          </a:p>
          <a:p>
            <a:r>
              <a:rPr lang="en-US" sz="2400" b="1" dirty="0">
                <a:solidFill>
                  <a:schemeClr val="bg1">
                    <a:lumMod val="50000"/>
                  </a:schemeClr>
                </a:solidFill>
              </a:rPr>
              <a:t>Of top 50 (by research income),  all but 7 have a CRIS</a:t>
            </a:r>
          </a:p>
          <a:p>
            <a:pPr lvl="1"/>
            <a:r>
              <a:rPr lang="en-US" sz="2000" b="1" dirty="0">
                <a:solidFill>
                  <a:schemeClr val="bg1">
                    <a:lumMod val="50000"/>
                  </a:schemeClr>
                </a:solidFill>
              </a:rPr>
              <a:t>Elsevier - Pure</a:t>
            </a:r>
          </a:p>
          <a:p>
            <a:pPr lvl="1"/>
            <a:r>
              <a:rPr lang="en-US" sz="2000" b="1" dirty="0" err="1">
                <a:solidFill>
                  <a:schemeClr val="bg1">
                    <a:lumMod val="50000"/>
                  </a:schemeClr>
                </a:solidFill>
              </a:rPr>
              <a:t>Symplectic</a:t>
            </a:r>
            <a:r>
              <a:rPr lang="en-US" sz="2000" b="1" dirty="0">
                <a:solidFill>
                  <a:schemeClr val="bg1">
                    <a:lumMod val="50000"/>
                  </a:schemeClr>
                </a:solidFill>
              </a:rPr>
              <a:t> – Elements</a:t>
            </a:r>
          </a:p>
          <a:p>
            <a:pPr lvl="1"/>
            <a:r>
              <a:rPr lang="en-US" sz="2000" b="1" dirty="0">
                <a:solidFill>
                  <a:schemeClr val="bg1">
                    <a:lumMod val="50000"/>
                  </a:schemeClr>
                </a:solidFill>
              </a:rPr>
              <a:t>Thomson Reuters – </a:t>
            </a:r>
            <a:r>
              <a:rPr lang="en-US" sz="2000" b="1" dirty="0" err="1">
                <a:solidFill>
                  <a:schemeClr val="bg1">
                    <a:lumMod val="50000"/>
                  </a:schemeClr>
                </a:solidFill>
              </a:rPr>
              <a:t>Converis</a:t>
            </a:r>
            <a:endParaRPr lang="en-US" sz="2000" b="1" dirty="0">
              <a:solidFill>
                <a:schemeClr val="bg1">
                  <a:lumMod val="50000"/>
                </a:schemeClr>
              </a:solidFill>
            </a:endParaRPr>
          </a:p>
          <a:p>
            <a:pPr lvl="1"/>
            <a:r>
              <a:rPr lang="en-US" sz="2000" b="1" dirty="0" err="1">
                <a:solidFill>
                  <a:schemeClr val="bg1">
                    <a:lumMod val="50000"/>
                  </a:schemeClr>
                </a:solidFill>
              </a:rPr>
              <a:t>ePrints</a:t>
            </a:r>
            <a:r>
              <a:rPr lang="en-US" sz="2000" b="1" dirty="0">
                <a:solidFill>
                  <a:schemeClr val="bg1">
                    <a:lumMod val="50000"/>
                  </a:schemeClr>
                </a:solidFill>
              </a:rPr>
              <a:t> + extensions</a:t>
            </a:r>
          </a:p>
          <a:p>
            <a:pPr lvl="1"/>
            <a:r>
              <a:rPr lang="en-US" sz="2000" b="1" dirty="0" err="1">
                <a:solidFill>
                  <a:schemeClr val="bg1">
                    <a:lumMod val="50000"/>
                  </a:schemeClr>
                </a:solidFill>
              </a:rPr>
              <a:t>Inhouse</a:t>
            </a:r>
            <a:endParaRPr lang="en-US" sz="2000" b="1" dirty="0">
              <a:solidFill>
                <a:schemeClr val="bg1">
                  <a:lumMod val="50000"/>
                </a:schemeClr>
              </a:solidFill>
            </a:endParaRPr>
          </a:p>
          <a:p>
            <a:pPr marL="457200" lvl="1" indent="0">
              <a:buNone/>
            </a:pPr>
            <a:endParaRPr lang="en-US" sz="2000" b="1" dirty="0">
              <a:solidFill>
                <a:srgbClr val="7F7F7F"/>
              </a:solidFill>
            </a:endParaRPr>
          </a:p>
          <a:p>
            <a:r>
              <a:rPr lang="en-US" dirty="0">
                <a:solidFill>
                  <a:srgbClr val="00AEEF"/>
                </a:solidFill>
              </a:rPr>
              <a:t>Huge investment since last assessment exercise in 2008... but for more than just assessment</a:t>
            </a:r>
          </a:p>
          <a:p>
            <a:endParaRPr lang="en-US" dirty="0"/>
          </a:p>
        </p:txBody>
      </p:sp>
    </p:spTree>
    <p:extLst>
      <p:ext uri="{BB962C8B-B14F-4D97-AF65-F5344CB8AC3E}">
        <p14:creationId xmlns:p14="http://schemas.microsoft.com/office/powerpoint/2010/main" val="28917129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7" name="Group 4"/>
          <p:cNvGrpSpPr>
            <a:grpSpLocks/>
          </p:cNvGrpSpPr>
          <p:nvPr/>
        </p:nvGrpSpPr>
        <p:grpSpPr bwMode="auto">
          <a:xfrm>
            <a:off x="1116704" y="965045"/>
            <a:ext cx="2417092" cy="1604204"/>
            <a:chOff x="1338" y="300"/>
            <a:chExt cx="2949" cy="1270"/>
          </a:xfrm>
        </p:grpSpPr>
        <p:sp>
          <p:nvSpPr>
            <p:cNvPr id="31" name="Oval 5"/>
            <p:cNvSpPr>
              <a:spLocks noChangeArrowheads="1"/>
            </p:cNvSpPr>
            <p:nvPr/>
          </p:nvSpPr>
          <p:spPr bwMode="auto">
            <a:xfrm>
              <a:off x="1338" y="300"/>
              <a:ext cx="2949" cy="1270"/>
            </a:xfrm>
            <a:prstGeom prst="ellipse">
              <a:avLst/>
            </a:prstGeom>
            <a:solidFill>
              <a:schemeClr val="hlink"/>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32" name="Text Box 6"/>
            <p:cNvSpPr txBox="1">
              <a:spLocks noChangeArrowheads="1"/>
            </p:cNvSpPr>
            <p:nvPr/>
          </p:nvSpPr>
          <p:spPr bwMode="auto">
            <a:xfrm>
              <a:off x="1952" y="300"/>
              <a:ext cx="1845"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square">
              <a:spAutoFit/>
            </a:bodyPr>
            <a:lstStyle/>
            <a:p>
              <a:pPr algn="ctr" defTabSz="914400" eaLnBrk="1" hangingPunct="1">
                <a:spcBef>
                  <a:spcPct val="20000"/>
                </a:spcBef>
                <a:buClrTx/>
                <a:buSzTx/>
                <a:buFontTx/>
                <a:buNone/>
                <a:defRPr/>
              </a:pPr>
              <a:r>
                <a:rPr lang="en-GB" sz="1600" b="0" dirty="0" smtClean="0">
                  <a:solidFill>
                    <a:schemeClr val="accent3"/>
                  </a:solidFill>
                  <a:latin typeface="Arial" charset="0"/>
                  <a:cs typeface="Arial" charset="0"/>
                </a:rPr>
                <a:t>Publications</a:t>
              </a:r>
              <a:endParaRPr lang="en-GB" sz="1600" b="0" dirty="0">
                <a:solidFill>
                  <a:schemeClr val="accent3"/>
                </a:solidFill>
                <a:latin typeface="Arial" charset="0"/>
                <a:cs typeface="Arial" charset="0"/>
              </a:endParaRPr>
            </a:p>
          </p:txBody>
        </p:sp>
      </p:grpSp>
      <p:sp>
        <p:nvSpPr>
          <p:cNvPr id="34" name="Oval 8"/>
          <p:cNvSpPr>
            <a:spLocks noChangeArrowheads="1"/>
          </p:cNvSpPr>
          <p:nvPr/>
        </p:nvSpPr>
        <p:spPr bwMode="auto">
          <a:xfrm>
            <a:off x="3349336" y="2966986"/>
            <a:ext cx="1610939" cy="1670493"/>
          </a:xfrm>
          <a:prstGeom prst="ellipse">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1400" b="0" dirty="0">
                <a:solidFill>
                  <a:schemeClr val="tx1"/>
                </a:solidFill>
                <a:latin typeface="Arial" charset="0"/>
                <a:cs typeface="Arial" charset="0"/>
              </a:rPr>
              <a:t>Research</a:t>
            </a:r>
          </a:p>
          <a:p>
            <a:pPr algn="ctr" defTabSz="914400" eaLnBrk="1" hangingPunct="1">
              <a:spcBef>
                <a:spcPct val="20000"/>
              </a:spcBef>
              <a:buClrTx/>
              <a:buSzTx/>
              <a:buFontTx/>
              <a:buNone/>
              <a:defRPr/>
            </a:pPr>
            <a:r>
              <a:rPr lang="en-GB" sz="1400" b="0" dirty="0">
                <a:solidFill>
                  <a:schemeClr val="tx1"/>
                </a:solidFill>
                <a:latin typeface="Arial" charset="0"/>
                <a:cs typeface="Arial" charset="0"/>
              </a:rPr>
              <a:t>Information</a:t>
            </a:r>
          </a:p>
          <a:p>
            <a:pPr algn="ctr" defTabSz="914400" eaLnBrk="1" hangingPunct="1">
              <a:spcBef>
                <a:spcPct val="20000"/>
              </a:spcBef>
              <a:buClrTx/>
              <a:buSzTx/>
              <a:buFontTx/>
              <a:buNone/>
              <a:defRPr/>
            </a:pPr>
            <a:r>
              <a:rPr lang="en-GB" sz="1400" b="0" dirty="0">
                <a:solidFill>
                  <a:schemeClr val="tx1"/>
                </a:solidFill>
                <a:latin typeface="Arial" charset="0"/>
                <a:cs typeface="Arial" charset="0"/>
              </a:rPr>
              <a:t>System (PURE)</a:t>
            </a:r>
          </a:p>
        </p:txBody>
      </p:sp>
      <p:grpSp>
        <p:nvGrpSpPr>
          <p:cNvPr id="4099" name="Group 5"/>
          <p:cNvGrpSpPr>
            <a:grpSpLocks/>
          </p:cNvGrpSpPr>
          <p:nvPr/>
        </p:nvGrpSpPr>
        <p:grpSpPr bwMode="auto">
          <a:xfrm>
            <a:off x="4898789" y="2853560"/>
            <a:ext cx="3344850" cy="2492483"/>
            <a:chOff x="5365750" y="2510809"/>
            <a:chExt cx="3886770" cy="2686051"/>
          </a:xfrm>
        </p:grpSpPr>
        <p:sp>
          <p:nvSpPr>
            <p:cNvPr id="33" name="AutoShape 7"/>
            <p:cNvSpPr>
              <a:spLocks noChangeArrowheads="1"/>
            </p:cNvSpPr>
            <p:nvPr/>
          </p:nvSpPr>
          <p:spPr bwMode="auto">
            <a:xfrm>
              <a:off x="5365750" y="3498230"/>
              <a:ext cx="1421021" cy="360363"/>
            </a:xfrm>
            <a:prstGeom prst="rightArrow">
              <a:avLst>
                <a:gd name="adj1" fmla="val 50000"/>
                <a:gd name="adj2" fmla="val 84909"/>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Fed Out</a:t>
              </a:r>
            </a:p>
          </p:txBody>
        </p:sp>
        <p:grpSp>
          <p:nvGrpSpPr>
            <p:cNvPr id="4140" name="Group 9"/>
            <p:cNvGrpSpPr>
              <a:grpSpLocks/>
            </p:cNvGrpSpPr>
            <p:nvPr/>
          </p:nvGrpSpPr>
          <p:grpSpPr bwMode="auto">
            <a:xfrm>
              <a:off x="6731570" y="2510809"/>
              <a:ext cx="2413000" cy="1927226"/>
              <a:chOff x="4104" y="1353"/>
              <a:chExt cx="1520" cy="1214"/>
            </a:xfrm>
          </p:grpSpPr>
          <p:sp>
            <p:nvSpPr>
              <p:cNvPr id="36" name="Line 10"/>
              <p:cNvSpPr>
                <a:spLocks noChangeShapeType="1"/>
              </p:cNvSpPr>
              <p:nvPr/>
            </p:nvSpPr>
            <p:spPr bwMode="auto">
              <a:xfrm>
                <a:off x="4104" y="1506"/>
                <a:ext cx="0" cy="95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7" name="Line 11"/>
              <p:cNvSpPr>
                <a:spLocks noChangeShapeType="1"/>
              </p:cNvSpPr>
              <p:nvPr/>
            </p:nvSpPr>
            <p:spPr bwMode="auto">
              <a:xfrm>
                <a:off x="4104" y="1506"/>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8" name="Line 12"/>
              <p:cNvSpPr>
                <a:spLocks noChangeShapeType="1"/>
              </p:cNvSpPr>
              <p:nvPr/>
            </p:nvSpPr>
            <p:spPr bwMode="auto">
              <a:xfrm>
                <a:off x="4104" y="2428"/>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9" name="Line 13"/>
              <p:cNvSpPr>
                <a:spLocks noChangeShapeType="1"/>
              </p:cNvSpPr>
              <p:nvPr/>
            </p:nvSpPr>
            <p:spPr bwMode="auto">
              <a:xfrm>
                <a:off x="4104" y="1953"/>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0" name="Text Box 14"/>
              <p:cNvSpPr txBox="1">
                <a:spLocks noChangeArrowheads="1"/>
              </p:cNvSpPr>
              <p:nvPr/>
            </p:nvSpPr>
            <p:spPr bwMode="auto">
              <a:xfrm>
                <a:off x="4322" y="1880"/>
                <a:ext cx="1180"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REF, </a:t>
                </a:r>
                <a:r>
                  <a:rPr lang="en-GB" sz="900" b="0" dirty="0" smtClean="0">
                    <a:solidFill>
                      <a:schemeClr val="tx1"/>
                    </a:solidFill>
                    <a:latin typeface="Arial" charset="0"/>
                    <a:cs typeface="Arial" charset="0"/>
                  </a:rPr>
                  <a:t>RCUK. </a:t>
                </a:r>
                <a:r>
                  <a:rPr lang="en-GB" sz="900" b="0" dirty="0" err="1" smtClean="0">
                    <a:solidFill>
                      <a:schemeClr val="tx1"/>
                    </a:solidFill>
                    <a:latin typeface="Arial" charset="0"/>
                    <a:cs typeface="Arial" charset="0"/>
                  </a:rPr>
                  <a:t>GtR</a:t>
                </a:r>
                <a:endParaRPr lang="en-GB" sz="900" b="0" dirty="0" smtClean="0">
                  <a:solidFill>
                    <a:schemeClr val="tx1"/>
                  </a:solidFill>
                  <a:latin typeface="Arial" charset="0"/>
                  <a:cs typeface="Arial" charset="0"/>
                </a:endParaRPr>
              </a:p>
              <a:p>
                <a:pPr algn="ctr" defTabSz="914400" eaLnBrk="1" hangingPunct="1">
                  <a:spcBef>
                    <a:spcPct val="20000"/>
                  </a:spcBef>
                  <a:buClrTx/>
                  <a:buSzTx/>
                  <a:buFontTx/>
                  <a:buNone/>
                  <a:defRPr/>
                </a:pPr>
                <a:endParaRPr lang="en-GB" sz="900" b="0" dirty="0">
                  <a:solidFill>
                    <a:schemeClr val="tx1"/>
                  </a:solidFill>
                  <a:latin typeface="Arial" charset="0"/>
                  <a:cs typeface="Arial" charset="0"/>
                </a:endParaRPr>
              </a:p>
            </p:txBody>
          </p:sp>
          <p:sp>
            <p:nvSpPr>
              <p:cNvPr id="41" name="Text Box 15"/>
              <p:cNvSpPr txBox="1">
                <a:spLocks noChangeArrowheads="1"/>
              </p:cNvSpPr>
              <p:nvPr/>
            </p:nvSpPr>
            <p:spPr bwMode="auto">
              <a:xfrm>
                <a:off x="4330" y="1353"/>
                <a:ext cx="1294"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HEI – Strategic</a:t>
                </a:r>
              </a:p>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Planning, Benchmarking</a:t>
                </a:r>
              </a:p>
            </p:txBody>
          </p:sp>
          <p:sp>
            <p:nvSpPr>
              <p:cNvPr id="42" name="Text Box 16"/>
              <p:cNvSpPr txBox="1">
                <a:spLocks noChangeArrowheads="1"/>
              </p:cNvSpPr>
              <p:nvPr/>
            </p:nvSpPr>
            <p:spPr bwMode="auto">
              <a:xfrm>
                <a:off x="4330" y="2316"/>
                <a:ext cx="1180" cy="251"/>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Public, Media Recognition / Impact</a:t>
                </a:r>
              </a:p>
            </p:txBody>
          </p:sp>
        </p:grpSp>
        <p:grpSp>
          <p:nvGrpSpPr>
            <p:cNvPr id="4142" name="Group 21"/>
            <p:cNvGrpSpPr>
              <a:grpSpLocks/>
            </p:cNvGrpSpPr>
            <p:nvPr/>
          </p:nvGrpSpPr>
          <p:grpSpPr bwMode="auto">
            <a:xfrm>
              <a:off x="6731570" y="4264996"/>
              <a:ext cx="2520950" cy="931864"/>
              <a:chOff x="4104" y="2458"/>
              <a:chExt cx="1588" cy="587"/>
            </a:xfrm>
          </p:grpSpPr>
          <p:sp>
            <p:nvSpPr>
              <p:cNvPr id="48" name="Line 22"/>
              <p:cNvSpPr>
                <a:spLocks noChangeShapeType="1"/>
              </p:cNvSpPr>
              <p:nvPr/>
            </p:nvSpPr>
            <p:spPr bwMode="auto">
              <a:xfrm>
                <a:off x="4104" y="2458"/>
                <a:ext cx="0" cy="45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9" name="Line 23"/>
              <p:cNvSpPr>
                <a:spLocks noChangeShapeType="1"/>
              </p:cNvSpPr>
              <p:nvPr/>
            </p:nvSpPr>
            <p:spPr bwMode="auto">
              <a:xfrm>
                <a:off x="4104" y="2912"/>
                <a:ext cx="499"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0" name="Text Box 24"/>
              <p:cNvSpPr txBox="1">
                <a:spLocks noChangeArrowheads="1"/>
              </p:cNvSpPr>
              <p:nvPr/>
            </p:nvSpPr>
            <p:spPr bwMode="auto">
              <a:xfrm>
                <a:off x="4512" y="2775"/>
                <a:ext cx="1180"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Collaborations</a:t>
                </a:r>
              </a:p>
              <a:p>
                <a:pPr algn="ctr" defTabSz="914400" eaLnBrk="1" hangingPunct="1">
                  <a:spcBef>
                    <a:spcPct val="20000"/>
                  </a:spcBef>
                  <a:buClrTx/>
                  <a:buSzTx/>
                  <a:buFontTx/>
                  <a:buNone/>
                  <a:defRPr/>
                </a:pPr>
                <a:r>
                  <a:rPr lang="en-GB" sz="900" b="0" dirty="0">
                    <a:solidFill>
                      <a:schemeClr val="tx1"/>
                    </a:solidFill>
                    <a:latin typeface="Arial" charset="0"/>
                    <a:cs typeface="Arial" charset="0"/>
                  </a:rPr>
                  <a:t>Research Pools</a:t>
                </a:r>
              </a:p>
            </p:txBody>
          </p:sp>
        </p:grpSp>
      </p:grpSp>
      <p:grpSp>
        <p:nvGrpSpPr>
          <p:cNvPr id="4100" name="Group 50"/>
          <p:cNvGrpSpPr>
            <a:grpSpLocks/>
          </p:cNvGrpSpPr>
          <p:nvPr/>
        </p:nvGrpSpPr>
        <p:grpSpPr bwMode="auto">
          <a:xfrm>
            <a:off x="683568" y="2768117"/>
            <a:ext cx="2727255" cy="2426067"/>
            <a:chOff x="611188" y="2164856"/>
            <a:chExt cx="3168724" cy="2614480"/>
          </a:xfrm>
        </p:grpSpPr>
        <p:sp>
          <p:nvSpPr>
            <p:cNvPr id="52" name="AutoShape 26"/>
            <p:cNvSpPr>
              <a:spLocks noChangeArrowheads="1"/>
            </p:cNvSpPr>
            <p:nvPr/>
          </p:nvSpPr>
          <p:spPr bwMode="auto">
            <a:xfrm>
              <a:off x="2555920" y="3244357"/>
              <a:ext cx="1223992" cy="360363"/>
            </a:xfrm>
            <a:prstGeom prst="rightArrow">
              <a:avLst>
                <a:gd name="adj1" fmla="val 50000"/>
                <a:gd name="adj2" fmla="val 84914"/>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Pulled</a:t>
              </a:r>
              <a:r>
                <a:rPr lang="en-GB" sz="1200" b="0" dirty="0">
                  <a:solidFill>
                    <a:schemeClr val="tx1"/>
                  </a:solidFill>
                  <a:latin typeface="Arial" charset="0"/>
                  <a:cs typeface="Arial" charset="0"/>
                </a:rPr>
                <a:t> In</a:t>
              </a:r>
            </a:p>
          </p:txBody>
        </p:sp>
        <p:sp>
          <p:nvSpPr>
            <p:cNvPr id="53" name="Text Box 27"/>
            <p:cNvSpPr txBox="1">
              <a:spLocks noChangeArrowheads="1"/>
            </p:cNvSpPr>
            <p:nvPr/>
          </p:nvSpPr>
          <p:spPr bwMode="auto">
            <a:xfrm>
              <a:off x="755653" y="2954665"/>
              <a:ext cx="1223993"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Staff Records [HR]</a:t>
              </a:r>
            </a:p>
          </p:txBody>
        </p:sp>
        <p:sp>
          <p:nvSpPr>
            <p:cNvPr id="54" name="Text Box 28"/>
            <p:cNvSpPr txBox="1">
              <a:spLocks noChangeArrowheads="1"/>
            </p:cNvSpPr>
            <p:nvPr/>
          </p:nvSpPr>
          <p:spPr bwMode="auto">
            <a:xfrm>
              <a:off x="611188" y="3730667"/>
              <a:ext cx="1368458"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Student Records [Registry]</a:t>
              </a:r>
            </a:p>
          </p:txBody>
        </p:sp>
        <p:sp>
          <p:nvSpPr>
            <p:cNvPr id="55" name="Line 29"/>
            <p:cNvSpPr>
              <a:spLocks noChangeShapeType="1"/>
            </p:cNvSpPr>
            <p:nvPr/>
          </p:nvSpPr>
          <p:spPr bwMode="auto">
            <a:xfrm flipH="1">
              <a:off x="2451799" y="2453781"/>
              <a:ext cx="32680" cy="2130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6" name="Line 30"/>
            <p:cNvSpPr>
              <a:spLocks noChangeShapeType="1"/>
            </p:cNvSpPr>
            <p:nvPr/>
          </p:nvSpPr>
          <p:spPr bwMode="auto">
            <a:xfrm>
              <a:off x="1978057" y="3170564"/>
              <a:ext cx="50325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7" name="Line 31"/>
            <p:cNvSpPr>
              <a:spLocks noChangeShapeType="1"/>
            </p:cNvSpPr>
            <p:nvPr/>
          </p:nvSpPr>
          <p:spPr bwMode="auto">
            <a:xfrm>
              <a:off x="1978057" y="3963468"/>
              <a:ext cx="50325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8" name="Line 32"/>
            <p:cNvSpPr>
              <a:spLocks noChangeShapeType="1"/>
            </p:cNvSpPr>
            <p:nvPr/>
          </p:nvSpPr>
          <p:spPr bwMode="auto">
            <a:xfrm>
              <a:off x="1546247" y="2452194"/>
              <a:ext cx="93506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9" name="Line 33"/>
            <p:cNvSpPr>
              <a:spLocks noChangeShapeType="1"/>
            </p:cNvSpPr>
            <p:nvPr/>
          </p:nvSpPr>
          <p:spPr bwMode="auto">
            <a:xfrm>
              <a:off x="1659619" y="4584270"/>
              <a:ext cx="79218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60" name="Text Box 34"/>
            <p:cNvSpPr txBox="1">
              <a:spLocks noChangeArrowheads="1"/>
            </p:cNvSpPr>
            <p:nvPr/>
          </p:nvSpPr>
          <p:spPr bwMode="auto">
            <a:xfrm>
              <a:off x="900120" y="2164856"/>
              <a:ext cx="1366869"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University Structure [HR]</a:t>
              </a:r>
            </a:p>
          </p:txBody>
        </p:sp>
        <p:sp>
          <p:nvSpPr>
            <p:cNvPr id="61" name="Text Box 35"/>
            <p:cNvSpPr txBox="1">
              <a:spLocks noChangeArrowheads="1"/>
            </p:cNvSpPr>
            <p:nvPr/>
          </p:nvSpPr>
          <p:spPr bwMode="auto">
            <a:xfrm>
              <a:off x="611188" y="4351470"/>
              <a:ext cx="1439896" cy="427866"/>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Projects, Grants, KT</a:t>
              </a:r>
            </a:p>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[Finance]</a:t>
              </a:r>
              <a:endParaRPr lang="en-GB" sz="900" b="0" dirty="0">
                <a:solidFill>
                  <a:schemeClr val="tx1"/>
                </a:solidFill>
                <a:latin typeface="Arial" charset="0"/>
                <a:cs typeface="Arial" charset="0"/>
              </a:endParaRPr>
            </a:p>
          </p:txBody>
        </p:sp>
      </p:grpSp>
      <p:sp>
        <p:nvSpPr>
          <p:cNvPr id="4101" name="Text Box 37"/>
          <p:cNvSpPr txBox="1">
            <a:spLocks noChangeArrowheads="1"/>
          </p:cNvSpPr>
          <p:nvPr/>
        </p:nvSpPr>
        <p:spPr bwMode="auto">
          <a:xfrm>
            <a:off x="1489721" y="1968225"/>
            <a:ext cx="744666" cy="363176"/>
          </a:xfrm>
          <a:prstGeom prst="rect">
            <a:avLst/>
          </a:prstGeom>
          <a:solidFill>
            <a:srgbClr val="A2FFFE"/>
          </a:solidFill>
          <a:ln w="12700">
            <a:solidFill>
              <a:schemeClr val="tx1"/>
            </a:solidFill>
            <a:miter lim="800000"/>
            <a:headEnd/>
            <a:tailEnd/>
          </a:ln>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pPr>
            <a:r>
              <a:rPr lang="en-GB" sz="800" b="0">
                <a:solidFill>
                  <a:schemeClr val="tx1"/>
                </a:solidFill>
                <a:latin typeface="Arial" charset="0"/>
              </a:rPr>
              <a:t>Manual</a:t>
            </a:r>
          </a:p>
          <a:p>
            <a:pPr algn="ctr" defTabSz="914400" eaLnBrk="1" hangingPunct="1">
              <a:spcBef>
                <a:spcPct val="20000"/>
              </a:spcBef>
              <a:buClrTx/>
              <a:buSzTx/>
              <a:buFontTx/>
              <a:buNone/>
            </a:pPr>
            <a:r>
              <a:rPr lang="en-GB" sz="800" b="0">
                <a:solidFill>
                  <a:schemeClr val="tx1"/>
                </a:solidFill>
                <a:latin typeface="Arial" charset="0"/>
              </a:rPr>
              <a:t>Input</a:t>
            </a:r>
          </a:p>
        </p:txBody>
      </p:sp>
      <p:sp>
        <p:nvSpPr>
          <p:cNvPr id="4102" name="AutoShape 38"/>
          <p:cNvSpPr>
            <a:spLocks noChangeArrowheads="1"/>
          </p:cNvSpPr>
          <p:nvPr/>
        </p:nvSpPr>
        <p:spPr bwMode="auto">
          <a:xfrm rot="2019132">
            <a:off x="2044463" y="2663527"/>
            <a:ext cx="1598642" cy="334393"/>
          </a:xfrm>
          <a:prstGeom prst="rightArrow">
            <a:avLst>
              <a:gd name="adj1" fmla="val 50000"/>
              <a:gd name="adj2" fmla="val 80988"/>
            </a:avLst>
          </a:prstGeom>
          <a:solidFill>
            <a:srgbClr val="A2FFFE"/>
          </a:solidFill>
          <a:ln w="12700">
            <a:solidFill>
              <a:schemeClr val="tx1"/>
            </a:solidFill>
            <a:miter lim="800000"/>
            <a:headEnd/>
            <a:tailEnd/>
          </a:ln>
        </p:spPr>
        <p:txBody>
          <a:bodyPr wrap="none" anchor="ctr"/>
          <a:lstStyle/>
          <a:p>
            <a:pPr algn="ctr" defTabSz="914400" eaLnBrk="1" hangingPunct="1">
              <a:spcBef>
                <a:spcPct val="20000"/>
              </a:spcBef>
              <a:buClrTx/>
              <a:buSzTx/>
              <a:buFontTx/>
              <a:buNone/>
            </a:pPr>
            <a:r>
              <a:rPr lang="en-GB" sz="900" b="0" dirty="0">
                <a:solidFill>
                  <a:schemeClr val="tx1"/>
                </a:solidFill>
                <a:latin typeface="Arial" charset="0"/>
              </a:rPr>
              <a:t>Entered</a:t>
            </a:r>
          </a:p>
        </p:txBody>
      </p:sp>
      <p:sp>
        <p:nvSpPr>
          <p:cNvPr id="64" name="Text Box 40"/>
          <p:cNvSpPr txBox="1">
            <a:spLocks noChangeArrowheads="1"/>
          </p:cNvSpPr>
          <p:nvPr/>
        </p:nvSpPr>
        <p:spPr bwMode="auto">
          <a:xfrm>
            <a:off x="1922856" y="1367201"/>
            <a:ext cx="856708" cy="521477"/>
          </a:xfrm>
          <a:prstGeom prst="rect">
            <a:avLst/>
          </a:prstGeom>
          <a:solidFill>
            <a:srgbClr val="A2FFFE"/>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defRPr/>
            </a:pPr>
            <a:r>
              <a:rPr lang="en-GB" sz="900" b="0" dirty="0" err="1" smtClean="0">
                <a:solidFill>
                  <a:schemeClr val="tx1"/>
                </a:solidFill>
                <a:latin typeface="Arial" charset="0"/>
                <a:cs typeface="Arial" charset="0"/>
              </a:rPr>
              <a:t>WoS</a:t>
            </a:r>
            <a:r>
              <a:rPr lang="en-GB" sz="900" b="0" dirty="0" smtClean="0">
                <a:solidFill>
                  <a:schemeClr val="tx1"/>
                </a:solidFill>
                <a:latin typeface="Arial" charset="0"/>
                <a:cs typeface="Arial" charset="0"/>
              </a:rPr>
              <a:t>, </a:t>
            </a:r>
            <a:r>
              <a:rPr lang="en-GB" sz="900" b="0" dirty="0" err="1" smtClean="0">
                <a:solidFill>
                  <a:schemeClr val="tx1"/>
                </a:solidFill>
                <a:latin typeface="Arial" charset="0"/>
                <a:cs typeface="Arial" charset="0"/>
              </a:rPr>
              <a:t>arXiv</a:t>
            </a:r>
            <a:r>
              <a:rPr lang="en-GB" sz="900" b="0" dirty="0" smtClean="0">
                <a:solidFill>
                  <a:schemeClr val="tx1"/>
                </a:solidFill>
                <a:latin typeface="Arial" charset="0"/>
                <a:cs typeface="Arial" charset="0"/>
              </a:rPr>
              <a:t>, PubMed, Scopus…</a:t>
            </a:r>
          </a:p>
        </p:txBody>
      </p:sp>
      <p:sp>
        <p:nvSpPr>
          <p:cNvPr id="65" name="AutoShape 41"/>
          <p:cNvSpPr>
            <a:spLocks noChangeArrowheads="1"/>
          </p:cNvSpPr>
          <p:nvPr/>
        </p:nvSpPr>
        <p:spPr bwMode="auto">
          <a:xfrm rot="13691473" flipH="1">
            <a:off x="2229439" y="2380862"/>
            <a:ext cx="1720578" cy="306065"/>
          </a:xfrm>
          <a:prstGeom prst="rightArrow">
            <a:avLst>
              <a:gd name="adj1" fmla="val 50000"/>
              <a:gd name="adj2" fmla="val 80942"/>
            </a:avLst>
          </a:prstGeom>
          <a:solidFill>
            <a:srgbClr val="A2FFFE"/>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Harvested</a:t>
            </a:r>
          </a:p>
        </p:txBody>
      </p:sp>
      <p:grpSp>
        <p:nvGrpSpPr>
          <p:cNvPr id="4105" name="Group 3"/>
          <p:cNvGrpSpPr>
            <a:grpSpLocks/>
          </p:cNvGrpSpPr>
          <p:nvPr/>
        </p:nvGrpSpPr>
        <p:grpSpPr bwMode="auto">
          <a:xfrm>
            <a:off x="2357359" y="4507846"/>
            <a:ext cx="1858250" cy="1873780"/>
            <a:chOff x="2413000" y="4294188"/>
            <a:chExt cx="2159000" cy="2019300"/>
          </a:xfrm>
        </p:grpSpPr>
        <p:sp>
          <p:nvSpPr>
            <p:cNvPr id="66" name="Rectangle 43"/>
            <p:cNvSpPr>
              <a:spLocks noChangeArrowheads="1"/>
            </p:cNvSpPr>
            <p:nvPr/>
          </p:nvSpPr>
          <p:spPr bwMode="auto">
            <a:xfrm>
              <a:off x="2413000" y="5588000"/>
              <a:ext cx="2159000" cy="725488"/>
            </a:xfrm>
            <a:prstGeom prst="rect">
              <a:avLst/>
            </a:prstGeom>
            <a:solidFill>
              <a:srgbClr val="CC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Full Text</a:t>
              </a:r>
            </a:p>
            <a:p>
              <a:pPr algn="ctr" defTabSz="914400" eaLnBrk="1" hangingPunct="1">
                <a:spcBef>
                  <a:spcPct val="20000"/>
                </a:spcBef>
                <a:buClrTx/>
                <a:buSzTx/>
                <a:buFontTx/>
                <a:buNone/>
                <a:defRPr/>
              </a:pPr>
              <a:r>
                <a:rPr lang="en-GB" sz="1200" b="0" dirty="0">
                  <a:solidFill>
                    <a:schemeClr val="tx1"/>
                  </a:solidFill>
                  <a:latin typeface="Arial" charset="0"/>
                  <a:cs typeface="Arial" charset="0"/>
                </a:rPr>
                <a:t>Repository</a:t>
              </a:r>
            </a:p>
            <a:p>
              <a:pPr algn="ctr" defTabSz="914400" eaLnBrk="1" hangingPunct="1">
                <a:spcBef>
                  <a:spcPct val="20000"/>
                </a:spcBef>
                <a:buClrTx/>
                <a:buSzTx/>
                <a:buFontTx/>
                <a:buNone/>
                <a:defRPr/>
              </a:pPr>
              <a:r>
                <a:rPr lang="en-GB" sz="1200" b="0" dirty="0">
                  <a:solidFill>
                    <a:schemeClr val="tx1"/>
                  </a:solidFill>
                  <a:latin typeface="Arial" charset="0"/>
                  <a:cs typeface="Arial" charset="0"/>
                </a:rPr>
                <a:t>Open Access</a:t>
              </a:r>
            </a:p>
          </p:txBody>
        </p:sp>
        <p:sp>
          <p:nvSpPr>
            <p:cNvPr id="67" name="AutoShape 44"/>
            <p:cNvSpPr>
              <a:spLocks noChangeArrowheads="1"/>
            </p:cNvSpPr>
            <p:nvPr/>
          </p:nvSpPr>
          <p:spPr bwMode="auto">
            <a:xfrm rot="1668804">
              <a:off x="3313113" y="4294188"/>
              <a:ext cx="647700" cy="1301750"/>
            </a:xfrm>
            <a:prstGeom prst="upDownArrow">
              <a:avLst>
                <a:gd name="adj1" fmla="val 50000"/>
                <a:gd name="adj2" fmla="val 35590"/>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rot="10800000" vert="eaVert" wrap="none" anchor="ctr"/>
            <a:lstStyle/>
            <a:p>
              <a:pPr algn="ctr" defTabSz="914400" eaLnBrk="1" hangingPunct="1">
                <a:spcBef>
                  <a:spcPct val="20000"/>
                </a:spcBef>
                <a:buClrTx/>
                <a:buSzTx/>
                <a:buFontTx/>
                <a:buNone/>
                <a:defRPr/>
              </a:pPr>
              <a:r>
                <a:rPr lang="en-GB" sz="1200" b="0" dirty="0">
                  <a:solidFill>
                    <a:schemeClr val="tx1"/>
                  </a:solidFill>
                  <a:cs typeface="Arial" charset="0"/>
                </a:rPr>
                <a:t>Linked</a:t>
              </a:r>
            </a:p>
          </p:txBody>
        </p:sp>
      </p:grpSp>
      <p:sp>
        <p:nvSpPr>
          <p:cNvPr id="4106" name="Text Box 58"/>
          <p:cNvSpPr txBox="1">
            <a:spLocks noChangeArrowheads="1"/>
          </p:cNvSpPr>
          <p:nvPr/>
        </p:nvSpPr>
        <p:spPr bwMode="auto">
          <a:xfrm>
            <a:off x="2853348" y="1633832"/>
            <a:ext cx="618961" cy="338554"/>
          </a:xfrm>
          <a:prstGeom prst="rect">
            <a:avLst/>
          </a:prstGeom>
          <a:solidFill>
            <a:srgbClr val="A2FFFE"/>
          </a:solidFill>
          <a:ln w="9525">
            <a:solidFill>
              <a:schemeClr val="tx1"/>
            </a:solidFill>
            <a:miter lim="800000"/>
            <a:headEnd/>
            <a:tailEnd/>
          </a:ln>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defTabSz="914400" eaLnBrk="1" hangingPunct="1">
              <a:buClrTx/>
              <a:buSzTx/>
            </a:pPr>
            <a:r>
              <a:rPr lang="en-GB" sz="800" b="0">
                <a:solidFill>
                  <a:schemeClr val="tx1"/>
                </a:solidFill>
                <a:latin typeface="Arial" charset="0"/>
              </a:rPr>
              <a:t>Bibtex, Refman</a:t>
            </a:r>
          </a:p>
        </p:txBody>
      </p:sp>
      <p:sp>
        <p:nvSpPr>
          <p:cNvPr id="4107" name="AutoShape 73"/>
          <p:cNvSpPr>
            <a:spLocks noChangeArrowheads="1"/>
          </p:cNvSpPr>
          <p:nvPr/>
        </p:nvSpPr>
        <p:spPr bwMode="auto">
          <a:xfrm rot="2946342">
            <a:off x="2876335" y="2351560"/>
            <a:ext cx="1288960" cy="310164"/>
          </a:xfrm>
          <a:prstGeom prst="rightArrow">
            <a:avLst>
              <a:gd name="adj1" fmla="val 50000"/>
              <a:gd name="adj2" fmla="val 55142"/>
            </a:avLst>
          </a:prstGeom>
          <a:solidFill>
            <a:srgbClr val="A2FFFE"/>
          </a:solidFill>
          <a:ln w="12700">
            <a:solidFill>
              <a:schemeClr val="tx1"/>
            </a:solidFill>
            <a:miter lim="800000"/>
            <a:headEnd/>
            <a:tailEnd/>
          </a:ln>
        </p:spPr>
        <p:txBody>
          <a:bodyPr wrap="none" anchor="ctr"/>
          <a:lstStyle/>
          <a:p>
            <a:pPr algn="ctr" defTabSz="914400" eaLnBrk="1" hangingPunct="1">
              <a:spcBef>
                <a:spcPct val="20000"/>
              </a:spcBef>
              <a:buClrTx/>
              <a:buSzTx/>
              <a:buFontTx/>
              <a:buNone/>
            </a:pPr>
            <a:r>
              <a:rPr lang="en-GB" sz="900" b="0">
                <a:solidFill>
                  <a:schemeClr val="tx1"/>
                </a:solidFill>
                <a:latin typeface="Arial" charset="0"/>
              </a:rPr>
              <a:t>Uploaded</a:t>
            </a:r>
          </a:p>
        </p:txBody>
      </p:sp>
      <p:grpSp>
        <p:nvGrpSpPr>
          <p:cNvPr id="4108" name="Group 4"/>
          <p:cNvGrpSpPr>
            <a:grpSpLocks/>
          </p:cNvGrpSpPr>
          <p:nvPr/>
        </p:nvGrpSpPr>
        <p:grpSpPr bwMode="auto">
          <a:xfrm>
            <a:off x="3781106" y="764704"/>
            <a:ext cx="1736644" cy="1727944"/>
            <a:chOff x="3220" y="241"/>
            <a:chExt cx="2949" cy="1270"/>
          </a:xfrm>
        </p:grpSpPr>
        <p:sp>
          <p:nvSpPr>
            <p:cNvPr id="72" name="Oval 5"/>
            <p:cNvSpPr>
              <a:spLocks noChangeArrowheads="1"/>
            </p:cNvSpPr>
            <p:nvPr/>
          </p:nvSpPr>
          <p:spPr bwMode="auto">
            <a:xfrm>
              <a:off x="3220" y="241"/>
              <a:ext cx="2949" cy="1270"/>
            </a:xfrm>
            <a:prstGeom prst="ellipse">
              <a:avLst/>
            </a:prstGeom>
            <a:solidFill>
              <a:srgbClr val="3399FF"/>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73" name="Text Box 6"/>
            <p:cNvSpPr txBox="1">
              <a:spLocks noChangeArrowheads="1"/>
            </p:cNvSpPr>
            <p:nvPr/>
          </p:nvSpPr>
          <p:spPr bwMode="auto">
            <a:xfrm>
              <a:off x="4018" y="241"/>
              <a:ext cx="1473" cy="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 </a:t>
              </a:r>
              <a:r>
                <a:rPr lang="en-GB" sz="1200" b="0" dirty="0">
                  <a:latin typeface="Arial" charset="0"/>
                  <a:cs typeface="Arial" charset="0"/>
                </a:rPr>
                <a:t>Activities</a:t>
              </a:r>
            </a:p>
          </p:txBody>
        </p:sp>
      </p:grpSp>
      <p:sp>
        <p:nvSpPr>
          <p:cNvPr id="4109" name="Oval 73"/>
          <p:cNvSpPr>
            <a:spLocks noChangeArrowheads="1"/>
          </p:cNvSpPr>
          <p:nvPr/>
        </p:nvSpPr>
        <p:spPr bwMode="auto">
          <a:xfrm>
            <a:off x="4092636" y="1044593"/>
            <a:ext cx="1114950" cy="459606"/>
          </a:xfrm>
          <a:prstGeom prst="ellipse">
            <a:avLst/>
          </a:prstGeom>
          <a:solidFill>
            <a:srgbClr val="A2FFFE"/>
          </a:solidFill>
          <a:ln w="9525">
            <a:solidFill>
              <a:schemeClr val="tx1"/>
            </a:solidFill>
            <a:round/>
            <a:headEnd/>
            <a:tailEnd/>
          </a:ln>
        </p:spPr>
        <p:txBody>
          <a:bodyPr/>
          <a:lstStyle/>
          <a:p>
            <a:pPr defTabSz="914400" eaLnBrk="1" hangingPunct="1">
              <a:buClrTx/>
              <a:buSzTx/>
              <a:buFontTx/>
              <a:buNone/>
            </a:pPr>
            <a:r>
              <a:rPr lang="en-US" sz="800" b="0">
                <a:solidFill>
                  <a:schemeClr val="tx1"/>
                </a:solidFill>
                <a:latin typeface="Arial" charset="0"/>
              </a:rPr>
              <a:t>Award/ recognition</a:t>
            </a:r>
          </a:p>
        </p:txBody>
      </p:sp>
      <p:sp>
        <p:nvSpPr>
          <p:cNvPr id="4110" name="Oval 74"/>
          <p:cNvSpPr>
            <a:spLocks noChangeArrowheads="1"/>
          </p:cNvSpPr>
          <p:nvPr/>
        </p:nvSpPr>
        <p:spPr bwMode="auto">
          <a:xfrm>
            <a:off x="4072141" y="1601423"/>
            <a:ext cx="1300775" cy="514112"/>
          </a:xfrm>
          <a:prstGeom prst="ellipse">
            <a:avLst/>
          </a:prstGeom>
          <a:solidFill>
            <a:srgbClr val="A2FFFE"/>
          </a:solidFill>
          <a:ln w="9525">
            <a:solidFill>
              <a:schemeClr val="tx1"/>
            </a:solidFill>
            <a:round/>
            <a:headEnd/>
            <a:tailEnd/>
          </a:ln>
        </p:spPr>
        <p:txBody>
          <a:bodyPr/>
          <a:lstStyle/>
          <a:p>
            <a:pPr defTabSz="914400" eaLnBrk="1" hangingPunct="1">
              <a:buClrTx/>
              <a:buSzTx/>
              <a:buFontTx/>
              <a:buNone/>
            </a:pPr>
            <a:r>
              <a:rPr lang="en-US" sz="800" b="0">
                <a:solidFill>
                  <a:schemeClr val="tx1"/>
                </a:solidFill>
                <a:latin typeface="Arial" charset="0"/>
              </a:rPr>
              <a:t>Dissemination// Engagement</a:t>
            </a:r>
          </a:p>
        </p:txBody>
      </p:sp>
      <p:sp>
        <p:nvSpPr>
          <p:cNvPr id="78" name="Down Arrow 77"/>
          <p:cNvSpPr/>
          <p:nvPr/>
        </p:nvSpPr>
        <p:spPr bwMode="auto">
          <a:xfrm rot="850980">
            <a:off x="4205911" y="2239968"/>
            <a:ext cx="300008" cy="847735"/>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900" b="0" dirty="0">
                <a:solidFill>
                  <a:srgbClr val="000000"/>
                </a:solidFill>
                <a:latin typeface="Arial"/>
                <a:cs typeface="Arial" charset="0"/>
              </a:rPr>
              <a:t>Entered</a:t>
            </a:r>
          </a:p>
        </p:txBody>
      </p:sp>
      <p:grpSp>
        <p:nvGrpSpPr>
          <p:cNvPr id="4113" name="Group 6"/>
          <p:cNvGrpSpPr>
            <a:grpSpLocks/>
          </p:cNvGrpSpPr>
          <p:nvPr/>
        </p:nvGrpSpPr>
        <p:grpSpPr bwMode="auto">
          <a:xfrm>
            <a:off x="4531239" y="841305"/>
            <a:ext cx="3650915" cy="1978371"/>
            <a:chOff x="4938773" y="342680"/>
            <a:chExt cx="4241739" cy="2132332"/>
          </a:xfrm>
        </p:grpSpPr>
        <p:sp>
          <p:nvSpPr>
            <p:cNvPr id="99" name="Down Arrow 98"/>
            <p:cNvSpPr/>
            <p:nvPr/>
          </p:nvSpPr>
          <p:spPr bwMode="auto">
            <a:xfrm rot="3411900">
              <a:off x="5747247" y="1317975"/>
              <a:ext cx="348563" cy="1965512"/>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900" b="0" dirty="0">
                  <a:solidFill>
                    <a:srgbClr val="000000"/>
                  </a:solidFill>
                  <a:latin typeface="Arial"/>
                  <a:cs typeface="Arial" charset="0"/>
                </a:rPr>
                <a:t>Entered</a:t>
              </a:r>
            </a:p>
          </p:txBody>
        </p:sp>
        <p:grpSp>
          <p:nvGrpSpPr>
            <p:cNvPr id="4116" name="Group 2"/>
            <p:cNvGrpSpPr>
              <a:grpSpLocks/>
            </p:cNvGrpSpPr>
            <p:nvPr/>
          </p:nvGrpSpPr>
          <p:grpSpPr bwMode="auto">
            <a:xfrm>
              <a:off x="6589323" y="342680"/>
              <a:ext cx="2591189" cy="1862138"/>
              <a:chOff x="6589323" y="342680"/>
              <a:chExt cx="2591189" cy="1862138"/>
            </a:xfrm>
          </p:grpSpPr>
          <p:grpSp>
            <p:nvGrpSpPr>
              <p:cNvPr id="4117" name="Group 4"/>
              <p:cNvGrpSpPr>
                <a:grpSpLocks/>
              </p:cNvGrpSpPr>
              <p:nvPr/>
            </p:nvGrpSpPr>
            <p:grpSpPr bwMode="auto">
              <a:xfrm>
                <a:off x="6589323" y="342680"/>
                <a:ext cx="2591189" cy="1862138"/>
                <a:chOff x="3448" y="241"/>
                <a:chExt cx="2721" cy="1270"/>
              </a:xfrm>
            </p:grpSpPr>
            <p:sp>
              <p:nvSpPr>
                <p:cNvPr id="79" name="Oval 5"/>
                <p:cNvSpPr>
                  <a:spLocks noChangeArrowheads="1"/>
                </p:cNvSpPr>
                <p:nvPr/>
              </p:nvSpPr>
              <p:spPr bwMode="auto">
                <a:xfrm>
                  <a:off x="3448" y="241"/>
                  <a:ext cx="2721" cy="1270"/>
                </a:xfrm>
                <a:prstGeom prst="ellipse">
                  <a:avLst/>
                </a:prstGeom>
                <a:solidFill>
                  <a:srgbClr val="60C99C"/>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80" name="Text Box 6"/>
                <p:cNvSpPr txBox="1">
                  <a:spLocks noChangeArrowheads="1"/>
                </p:cNvSpPr>
                <p:nvPr/>
              </p:nvSpPr>
              <p:spPr bwMode="auto">
                <a:xfrm>
                  <a:off x="4017" y="241"/>
                  <a:ext cx="1475" cy="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 </a:t>
                  </a:r>
                  <a:r>
                    <a:rPr lang="en-GB" sz="1200" dirty="0">
                      <a:solidFill>
                        <a:schemeClr val="tx1"/>
                      </a:solidFill>
                      <a:latin typeface="Arial" charset="0"/>
                      <a:cs typeface="Arial" charset="0"/>
                    </a:rPr>
                    <a:t>Impact</a:t>
                  </a:r>
                </a:p>
              </p:txBody>
            </p:sp>
          </p:grpSp>
          <p:sp>
            <p:nvSpPr>
              <p:cNvPr id="81" name="Oval 80"/>
              <p:cNvSpPr>
                <a:spLocks noChangeArrowheads="1"/>
              </p:cNvSpPr>
              <p:nvPr/>
            </p:nvSpPr>
            <p:spPr bwMode="auto">
              <a:xfrm>
                <a:off x="6859620" y="731676"/>
                <a:ext cx="1295382" cy="495374"/>
              </a:xfrm>
              <a:prstGeom prst="ellipse">
                <a:avLst/>
              </a:prstGeom>
              <a:solidFill>
                <a:schemeClr val="accent1">
                  <a:lumMod val="20000"/>
                  <a:lumOff val="80000"/>
                </a:schemeClr>
              </a:solidFill>
              <a:ln w="3175">
                <a:solidFill>
                  <a:schemeClr val="tx1"/>
                </a:solidFill>
                <a:prstDash val="dash"/>
                <a:round/>
                <a:headEnd/>
                <a:tailEnd/>
              </a:ln>
            </p:spPr>
            <p:txBody>
              <a:bodyPr/>
              <a:lstStyle/>
              <a:p>
                <a:pPr defTabSz="914400" eaLnBrk="1" hangingPunct="1">
                  <a:buClrTx/>
                  <a:buSzTx/>
                  <a:buFontTx/>
                  <a:buNone/>
                  <a:defRPr/>
                </a:pPr>
                <a:r>
                  <a:rPr lang="en-US" sz="1000" b="0" dirty="0">
                    <a:solidFill>
                      <a:schemeClr val="tx1"/>
                    </a:solidFill>
                    <a:latin typeface="Arial" charset="0"/>
                    <a:ea typeface="ＭＳ Ｐゴシック" charset="-128"/>
                    <a:cs typeface="+mn-cs"/>
                  </a:rPr>
                  <a:t>Indicators</a:t>
                </a:r>
              </a:p>
            </p:txBody>
          </p:sp>
          <p:sp>
            <p:nvSpPr>
              <p:cNvPr id="96" name="Oval 95"/>
              <p:cNvSpPr>
                <a:spLocks noChangeArrowheads="1"/>
              </p:cNvSpPr>
              <p:nvPr/>
            </p:nvSpPr>
            <p:spPr bwMode="auto">
              <a:xfrm>
                <a:off x="6877082" y="1309613"/>
                <a:ext cx="1293795" cy="495374"/>
              </a:xfrm>
              <a:prstGeom prst="ellipse">
                <a:avLst/>
              </a:prstGeom>
              <a:solidFill>
                <a:schemeClr val="accent1">
                  <a:lumMod val="20000"/>
                  <a:lumOff val="80000"/>
                </a:schemeClr>
              </a:solidFill>
              <a:ln w="9525">
                <a:solidFill>
                  <a:schemeClr val="tx1"/>
                </a:solidFill>
                <a:prstDash val="dash"/>
                <a:round/>
                <a:headEnd/>
                <a:tailEnd/>
              </a:ln>
            </p:spPr>
            <p:txBody>
              <a:bodyPr/>
              <a:lstStyle/>
              <a:p>
                <a:pPr defTabSz="914400" eaLnBrk="1" hangingPunct="1">
                  <a:buClrTx/>
                  <a:buSzTx/>
                  <a:buFontTx/>
                  <a:buNone/>
                  <a:defRPr/>
                </a:pPr>
                <a:r>
                  <a:rPr lang="en-US" sz="1000" b="0" dirty="0">
                    <a:solidFill>
                      <a:schemeClr val="tx1"/>
                    </a:solidFill>
                    <a:latin typeface="Arial" charset="0"/>
                    <a:ea typeface="ＭＳ Ｐゴシック" charset="-128"/>
                    <a:cs typeface="+mn-cs"/>
                  </a:rPr>
                  <a:t>Measures</a:t>
                </a:r>
              </a:p>
            </p:txBody>
          </p:sp>
          <p:sp>
            <p:nvSpPr>
              <p:cNvPr id="2" name="Rectangle 1"/>
              <p:cNvSpPr/>
              <p:nvPr/>
            </p:nvSpPr>
            <p:spPr bwMode="auto">
              <a:xfrm>
                <a:off x="8315336" y="939671"/>
                <a:ext cx="647691" cy="484625"/>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a:lstStyle/>
              <a:p>
                <a:pPr>
                  <a:defRPr/>
                </a:pPr>
                <a:r>
                  <a:rPr lang="en-GB" sz="900" b="0" dirty="0">
                    <a:solidFill>
                      <a:srgbClr val="000000"/>
                    </a:solidFill>
                    <a:cs typeface="+mn-cs"/>
                  </a:rPr>
                  <a:t>Case Studies</a:t>
                </a:r>
              </a:p>
            </p:txBody>
          </p:sp>
        </p:grpSp>
      </p:grpSp>
      <p:sp>
        <p:nvSpPr>
          <p:cNvPr id="70" name="Line 30"/>
          <p:cNvSpPr>
            <a:spLocks noChangeShapeType="1"/>
          </p:cNvSpPr>
          <p:nvPr/>
        </p:nvSpPr>
        <p:spPr bwMode="auto">
          <a:xfrm>
            <a:off x="1835696" y="5589240"/>
            <a:ext cx="43313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63" name="Text Box 35"/>
          <p:cNvSpPr txBox="1">
            <a:spLocks noChangeArrowheads="1"/>
          </p:cNvSpPr>
          <p:nvPr/>
        </p:nvSpPr>
        <p:spPr bwMode="auto">
          <a:xfrm>
            <a:off x="835968" y="5435932"/>
            <a:ext cx="1239289" cy="369332"/>
          </a:xfrm>
          <a:prstGeom prst="rect">
            <a:avLst/>
          </a:prstGeom>
          <a:solidFill>
            <a:srgbClr val="CCFFCC"/>
          </a:solidFill>
          <a:ln w="12700">
            <a:solidFill>
              <a:schemeClr val="tx1"/>
            </a:solidFill>
            <a:prstDash val="dash"/>
            <a:miter lim="800000"/>
            <a:headEnd/>
            <a:tailEnd/>
          </a:ln>
          <a:effectLst/>
          <a:extLst/>
        </p:spPr>
        <p:txBody>
          <a:bodyPr>
            <a:spAutoFit/>
          </a:bodyPr>
          <a:lstStyle/>
          <a:p>
            <a:pPr algn="ctr" defTabSz="914400" eaLnBrk="1" hangingPunct="1">
              <a:spcBef>
                <a:spcPct val="20000"/>
              </a:spcBef>
              <a:buClrTx/>
              <a:buSzTx/>
              <a:buFontTx/>
              <a:buNone/>
              <a:defRPr/>
            </a:pPr>
            <a:r>
              <a:rPr lang="en-GB" sz="900" dirty="0" smtClean="0">
                <a:latin typeface="Arial" charset="0"/>
                <a:cs typeface="Arial" charset="0"/>
              </a:rPr>
              <a:t>Equipment &amp; Facilities</a:t>
            </a:r>
            <a:endParaRPr lang="en-GB" sz="900" b="0" dirty="0">
              <a:solidFill>
                <a:schemeClr val="tx1"/>
              </a:solidFill>
              <a:latin typeface="Arial" charset="0"/>
              <a:cs typeface="Arial" charset="0"/>
            </a:endParaRPr>
          </a:p>
        </p:txBody>
      </p:sp>
      <p:sp>
        <p:nvSpPr>
          <p:cNvPr id="71" name="Line 30"/>
          <p:cNvSpPr>
            <a:spLocks noChangeShapeType="1"/>
          </p:cNvSpPr>
          <p:nvPr/>
        </p:nvSpPr>
        <p:spPr bwMode="auto">
          <a:xfrm>
            <a:off x="2267744" y="4941168"/>
            <a:ext cx="0" cy="64807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 name="TextBox 3"/>
          <p:cNvSpPr txBox="1"/>
          <p:nvPr/>
        </p:nvSpPr>
        <p:spPr>
          <a:xfrm>
            <a:off x="138329" y="6445126"/>
            <a:ext cx="5703671" cy="276999"/>
          </a:xfrm>
          <a:prstGeom prst="rect">
            <a:avLst/>
          </a:prstGeom>
          <a:noFill/>
        </p:spPr>
        <p:txBody>
          <a:bodyPr wrap="square" rtlCol="0">
            <a:spAutoFit/>
          </a:bodyPr>
          <a:lstStyle/>
          <a:p>
            <a:r>
              <a:rPr lang="en-US" sz="1200" dirty="0" smtClean="0"/>
              <a:t>St Andrews Research Information system …from 2003 and still evolving</a:t>
            </a:r>
            <a:endParaRPr lang="en-US" sz="1200" dirty="0"/>
          </a:p>
        </p:txBody>
      </p:sp>
    </p:spTree>
    <p:extLst>
      <p:ext uri="{BB962C8B-B14F-4D97-AF65-F5344CB8AC3E}">
        <p14:creationId xmlns:p14="http://schemas.microsoft.com/office/powerpoint/2010/main" val="344651246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0" y="25400"/>
            <a:ext cx="9144000" cy="6798833"/>
          </a:xfrm>
          <a:prstGeom prst="rect">
            <a:avLst/>
          </a:prstGeom>
        </p:spPr>
      </p:pic>
      <p:sp>
        <p:nvSpPr>
          <p:cNvPr id="5" name="TextBox 4"/>
          <p:cNvSpPr txBox="1"/>
          <p:nvPr/>
        </p:nvSpPr>
        <p:spPr>
          <a:xfrm>
            <a:off x="241300" y="3857535"/>
            <a:ext cx="2800767" cy="1200329"/>
          </a:xfrm>
          <a:prstGeom prst="rect">
            <a:avLst/>
          </a:prstGeom>
          <a:noFill/>
        </p:spPr>
        <p:txBody>
          <a:bodyPr wrap="none" rtlCol="0">
            <a:spAutoFit/>
          </a:bodyPr>
          <a:lstStyle/>
          <a:p>
            <a:r>
              <a:rPr lang="en-US" dirty="0" err="1" smtClean="0"/>
              <a:t>inHouse</a:t>
            </a:r>
            <a:r>
              <a:rPr lang="en-US" dirty="0" smtClean="0"/>
              <a:t> research system </a:t>
            </a:r>
            <a:endParaRPr lang="en-US" dirty="0"/>
          </a:p>
          <a:p>
            <a:r>
              <a:rPr lang="en-US" dirty="0" smtClean="0"/>
              <a:t>Integrated with </a:t>
            </a:r>
            <a:r>
              <a:rPr lang="en-US" dirty="0" err="1" smtClean="0"/>
              <a:t>ePrints</a:t>
            </a:r>
            <a:endParaRPr lang="en-US" dirty="0"/>
          </a:p>
          <a:p>
            <a:r>
              <a:rPr lang="en-US" dirty="0" smtClean="0"/>
              <a:t>Repository – which includes</a:t>
            </a:r>
          </a:p>
          <a:p>
            <a:r>
              <a:rPr lang="en-US" dirty="0" smtClean="0"/>
              <a:t>datasets</a:t>
            </a:r>
            <a:endParaRPr lang="en-US" dirty="0"/>
          </a:p>
        </p:txBody>
      </p:sp>
    </p:spTree>
    <p:extLst>
      <p:ext uri="{BB962C8B-B14F-4D97-AF65-F5344CB8AC3E}">
        <p14:creationId xmlns:p14="http://schemas.microsoft.com/office/powerpoint/2010/main" val="247838646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hyesta1.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00"/>
            <a:ext cx="9144000" cy="6301946"/>
          </a:xfrm>
          <a:prstGeom prst="rect">
            <a:avLst/>
          </a:prstGeom>
        </p:spPr>
      </p:pic>
    </p:spTree>
    <p:extLst>
      <p:ext uri="{BB962C8B-B14F-4D97-AF65-F5344CB8AC3E}">
        <p14:creationId xmlns:p14="http://schemas.microsoft.com/office/powerpoint/2010/main" val="421680796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yesta2.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25107" cy="6858000"/>
          </a:xfrm>
          <a:prstGeom prst="rect">
            <a:avLst/>
          </a:prstGeom>
        </p:spPr>
      </p:pic>
    </p:spTree>
    <p:extLst>
      <p:ext uri="{BB962C8B-B14F-4D97-AF65-F5344CB8AC3E}">
        <p14:creationId xmlns:p14="http://schemas.microsoft.com/office/powerpoint/2010/main" val="178752525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yesta3.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 y="0"/>
            <a:ext cx="8846360" cy="6858000"/>
          </a:xfrm>
          <a:prstGeom prst="rect">
            <a:avLst/>
          </a:prstGeom>
        </p:spPr>
      </p:pic>
    </p:spTree>
    <p:extLst>
      <p:ext uri="{BB962C8B-B14F-4D97-AF65-F5344CB8AC3E}">
        <p14:creationId xmlns:p14="http://schemas.microsoft.com/office/powerpoint/2010/main" val="312778661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orkExample1.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9700"/>
            <a:ext cx="9144000" cy="6222473"/>
          </a:xfrm>
          <a:prstGeom prst="rect">
            <a:avLst/>
          </a:prstGeom>
        </p:spPr>
      </p:pic>
    </p:spTree>
    <p:extLst>
      <p:ext uri="{BB962C8B-B14F-4D97-AF65-F5344CB8AC3E}">
        <p14:creationId xmlns:p14="http://schemas.microsoft.com/office/powerpoint/2010/main" val="89456570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orkExample2.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300"/>
            <a:ext cx="9144000" cy="6371667"/>
          </a:xfrm>
          <a:prstGeom prst="rect">
            <a:avLst/>
          </a:prstGeom>
        </p:spPr>
      </p:pic>
    </p:spTree>
    <p:extLst>
      <p:ext uri="{BB962C8B-B14F-4D97-AF65-F5344CB8AC3E}">
        <p14:creationId xmlns:p14="http://schemas.microsoft.com/office/powerpoint/2010/main" val="325473632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nlighten1.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700"/>
            <a:ext cx="9144000" cy="6825187"/>
          </a:xfrm>
          <a:prstGeom prst="rect">
            <a:avLst/>
          </a:prstGeom>
        </p:spPr>
      </p:pic>
    </p:spTree>
    <p:extLst>
      <p:ext uri="{BB962C8B-B14F-4D97-AF65-F5344CB8AC3E}">
        <p14:creationId xmlns:p14="http://schemas.microsoft.com/office/powerpoint/2010/main" val="161183554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nlighten2.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00" y="0"/>
            <a:ext cx="7980218" cy="6858000"/>
          </a:xfrm>
          <a:prstGeom prst="rect">
            <a:avLst/>
          </a:prstGeom>
        </p:spPr>
      </p:pic>
    </p:spTree>
    <p:extLst>
      <p:ext uri="{BB962C8B-B14F-4D97-AF65-F5344CB8AC3E}">
        <p14:creationId xmlns:p14="http://schemas.microsoft.com/office/powerpoint/2010/main" val="190995818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tandproject.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6900" y="0"/>
            <a:ext cx="7861300" cy="6858000"/>
          </a:xfrm>
          <a:prstGeom prst="rect">
            <a:avLst/>
          </a:prstGeom>
        </p:spPr>
      </p:pic>
    </p:spTree>
    <p:extLst>
      <p:ext uri="{BB962C8B-B14F-4D97-AF65-F5344CB8AC3E}">
        <p14:creationId xmlns:p14="http://schemas.microsoft.com/office/powerpoint/2010/main" val="1236981026"/>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AEEF"/>
                </a:solidFill>
              </a:rPr>
              <a:t>Key requirements for RDM in UK</a:t>
            </a:r>
            <a:endParaRPr lang="en-US" dirty="0">
              <a:solidFill>
                <a:srgbClr val="00AEEF"/>
              </a:solidFill>
            </a:endParaRPr>
          </a:p>
        </p:txBody>
      </p:sp>
      <p:sp>
        <p:nvSpPr>
          <p:cNvPr id="3" name="Content Placeholder 2"/>
          <p:cNvSpPr>
            <a:spLocks noGrp="1"/>
          </p:cNvSpPr>
          <p:nvPr>
            <p:ph idx="1"/>
          </p:nvPr>
        </p:nvSpPr>
        <p:spPr/>
        <p:txBody>
          <a:bodyPr>
            <a:normAutofit/>
          </a:bodyPr>
          <a:lstStyle/>
          <a:p>
            <a:r>
              <a:rPr lang="en-US" dirty="0" smtClean="0">
                <a:solidFill>
                  <a:srgbClr val="404040"/>
                </a:solidFill>
              </a:rPr>
              <a:t>Compliance &amp; Assessment</a:t>
            </a:r>
          </a:p>
          <a:p>
            <a:pPr lvl="1"/>
            <a:r>
              <a:rPr lang="en-US" sz="2400" dirty="0" smtClean="0">
                <a:solidFill>
                  <a:schemeClr val="bg1">
                    <a:lumMod val="50000"/>
                  </a:schemeClr>
                </a:solidFill>
              </a:rPr>
              <a:t>Link data sets to funding and to articles</a:t>
            </a:r>
          </a:p>
          <a:p>
            <a:pPr lvl="1"/>
            <a:r>
              <a:rPr lang="en-US" sz="2400" dirty="0" smtClean="0">
                <a:solidFill>
                  <a:schemeClr val="bg1">
                    <a:lumMod val="50000"/>
                  </a:schemeClr>
                </a:solidFill>
              </a:rPr>
              <a:t>Prepare for REF2020  .. impact &amp; </a:t>
            </a:r>
            <a:r>
              <a:rPr lang="en-US" sz="2400" dirty="0">
                <a:solidFill>
                  <a:schemeClr val="bg1">
                    <a:lumMod val="50000"/>
                  </a:schemeClr>
                </a:solidFill>
              </a:rPr>
              <a:t>o</a:t>
            </a:r>
            <a:r>
              <a:rPr lang="en-US" sz="2400" dirty="0" smtClean="0">
                <a:solidFill>
                  <a:schemeClr val="bg1">
                    <a:lumMod val="50000"/>
                  </a:schemeClr>
                </a:solidFill>
              </a:rPr>
              <a:t>penness</a:t>
            </a:r>
          </a:p>
          <a:p>
            <a:r>
              <a:rPr lang="en-US" dirty="0" smtClean="0">
                <a:solidFill>
                  <a:schemeClr val="tx1">
                    <a:lumMod val="75000"/>
                    <a:lumOff val="25000"/>
                  </a:schemeClr>
                </a:solidFill>
              </a:rPr>
              <a:t>Simple &amp; quick to use - ROI</a:t>
            </a:r>
          </a:p>
          <a:p>
            <a:pPr lvl="1"/>
            <a:r>
              <a:rPr lang="en-US" dirty="0" smtClean="0">
                <a:solidFill>
                  <a:srgbClr val="7F7F7F"/>
                </a:solidFill>
              </a:rPr>
              <a:t>Existing systems – researchers used to</a:t>
            </a:r>
          </a:p>
          <a:p>
            <a:pPr lvl="1"/>
            <a:r>
              <a:rPr lang="en-US" dirty="0" smtClean="0">
                <a:solidFill>
                  <a:srgbClr val="7F7F7F"/>
                </a:solidFill>
              </a:rPr>
              <a:t>Reuse of information</a:t>
            </a:r>
          </a:p>
          <a:p>
            <a:pPr lvl="1"/>
            <a:r>
              <a:rPr lang="en-US" dirty="0" smtClean="0">
                <a:solidFill>
                  <a:srgbClr val="7F7F7F"/>
                </a:solidFill>
              </a:rPr>
              <a:t>Interoperability with other data registries</a:t>
            </a:r>
          </a:p>
          <a:p>
            <a:pPr lvl="1"/>
            <a:r>
              <a:rPr lang="en-US" dirty="0" smtClean="0">
                <a:solidFill>
                  <a:srgbClr val="7F7F7F"/>
                </a:solidFill>
              </a:rPr>
              <a:t>Single portal </a:t>
            </a:r>
          </a:p>
          <a:p>
            <a:endParaRPr lang="en-US" sz="2400" b="1" dirty="0" smtClean="0">
              <a:solidFill>
                <a:schemeClr val="tx1"/>
              </a:solidFill>
            </a:endParaRPr>
          </a:p>
          <a:p>
            <a:endParaRPr lang="en-US" sz="2400" b="1" dirty="0">
              <a:solidFill>
                <a:schemeClr val="tx1"/>
              </a:solidFill>
            </a:endParaRPr>
          </a:p>
          <a:p>
            <a:endParaRPr lang="en-US" sz="2400" b="1" dirty="0">
              <a:solidFill>
                <a:srgbClr val="000000"/>
              </a:solidFill>
            </a:endParaRPr>
          </a:p>
        </p:txBody>
      </p:sp>
    </p:spTree>
    <p:extLst>
      <p:ext uri="{BB962C8B-B14F-4D97-AF65-F5344CB8AC3E}">
        <p14:creationId xmlns:p14="http://schemas.microsoft.com/office/powerpoint/2010/main" val="373986092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7" name="Group 4"/>
          <p:cNvGrpSpPr>
            <a:grpSpLocks/>
          </p:cNvGrpSpPr>
          <p:nvPr/>
        </p:nvGrpSpPr>
        <p:grpSpPr bwMode="auto">
          <a:xfrm>
            <a:off x="1116704" y="965045"/>
            <a:ext cx="2417092" cy="1604204"/>
            <a:chOff x="1338" y="300"/>
            <a:chExt cx="2949" cy="1270"/>
          </a:xfrm>
        </p:grpSpPr>
        <p:sp>
          <p:nvSpPr>
            <p:cNvPr id="31" name="Oval 5"/>
            <p:cNvSpPr>
              <a:spLocks noChangeArrowheads="1"/>
            </p:cNvSpPr>
            <p:nvPr/>
          </p:nvSpPr>
          <p:spPr bwMode="auto">
            <a:xfrm>
              <a:off x="1338" y="300"/>
              <a:ext cx="2949" cy="1270"/>
            </a:xfrm>
            <a:prstGeom prst="ellipse">
              <a:avLst/>
            </a:prstGeom>
            <a:solidFill>
              <a:schemeClr val="hlink"/>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32" name="Text Box 6"/>
            <p:cNvSpPr txBox="1">
              <a:spLocks noChangeArrowheads="1"/>
            </p:cNvSpPr>
            <p:nvPr/>
          </p:nvSpPr>
          <p:spPr bwMode="auto">
            <a:xfrm>
              <a:off x="1952" y="300"/>
              <a:ext cx="1845"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square">
              <a:spAutoFit/>
            </a:bodyPr>
            <a:lstStyle/>
            <a:p>
              <a:pPr algn="ctr" defTabSz="914400" eaLnBrk="1" hangingPunct="1">
                <a:spcBef>
                  <a:spcPct val="20000"/>
                </a:spcBef>
                <a:buClrTx/>
                <a:buSzTx/>
                <a:buFontTx/>
                <a:buNone/>
                <a:defRPr/>
              </a:pPr>
              <a:r>
                <a:rPr lang="en-GB" sz="1600" b="0" dirty="0" smtClean="0">
                  <a:solidFill>
                    <a:schemeClr val="accent3"/>
                  </a:solidFill>
                  <a:latin typeface="Arial" charset="0"/>
                  <a:cs typeface="Arial" charset="0"/>
                </a:rPr>
                <a:t>Publications</a:t>
              </a:r>
              <a:endParaRPr lang="en-GB" sz="1600" b="0" dirty="0">
                <a:solidFill>
                  <a:schemeClr val="accent3"/>
                </a:solidFill>
                <a:latin typeface="Arial" charset="0"/>
                <a:cs typeface="Arial" charset="0"/>
              </a:endParaRPr>
            </a:p>
          </p:txBody>
        </p:sp>
      </p:grpSp>
      <p:sp>
        <p:nvSpPr>
          <p:cNvPr id="34" name="Oval 8"/>
          <p:cNvSpPr>
            <a:spLocks noChangeArrowheads="1"/>
          </p:cNvSpPr>
          <p:nvPr/>
        </p:nvSpPr>
        <p:spPr bwMode="auto">
          <a:xfrm>
            <a:off x="3349336" y="2966986"/>
            <a:ext cx="1610939" cy="1670493"/>
          </a:xfrm>
          <a:prstGeom prst="ellipse">
            <a:avLst/>
          </a:prstGeom>
          <a:solidFill>
            <a:srgbClr val="FF99FF"/>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1400" b="0" dirty="0">
                <a:solidFill>
                  <a:schemeClr val="tx1"/>
                </a:solidFill>
                <a:latin typeface="Arial" charset="0"/>
                <a:cs typeface="Arial" charset="0"/>
              </a:rPr>
              <a:t>Research</a:t>
            </a:r>
          </a:p>
          <a:p>
            <a:pPr algn="ctr" defTabSz="914400" eaLnBrk="1" hangingPunct="1">
              <a:spcBef>
                <a:spcPct val="20000"/>
              </a:spcBef>
              <a:buClrTx/>
              <a:buSzTx/>
              <a:buFontTx/>
              <a:buNone/>
              <a:defRPr/>
            </a:pPr>
            <a:r>
              <a:rPr lang="en-GB" sz="1400" b="0" dirty="0">
                <a:solidFill>
                  <a:schemeClr val="tx1"/>
                </a:solidFill>
                <a:latin typeface="Arial" charset="0"/>
                <a:cs typeface="Arial" charset="0"/>
              </a:rPr>
              <a:t>Information</a:t>
            </a:r>
          </a:p>
          <a:p>
            <a:pPr algn="ctr" defTabSz="914400" eaLnBrk="1" hangingPunct="1">
              <a:spcBef>
                <a:spcPct val="20000"/>
              </a:spcBef>
              <a:buClrTx/>
              <a:buSzTx/>
              <a:buFontTx/>
              <a:buNone/>
              <a:defRPr/>
            </a:pPr>
            <a:r>
              <a:rPr lang="en-GB" sz="1400" b="0" dirty="0">
                <a:solidFill>
                  <a:schemeClr val="tx1"/>
                </a:solidFill>
                <a:latin typeface="Arial" charset="0"/>
                <a:cs typeface="Arial" charset="0"/>
              </a:rPr>
              <a:t>System (PURE)</a:t>
            </a:r>
          </a:p>
        </p:txBody>
      </p:sp>
      <p:grpSp>
        <p:nvGrpSpPr>
          <p:cNvPr id="4099" name="Group 5"/>
          <p:cNvGrpSpPr>
            <a:grpSpLocks/>
          </p:cNvGrpSpPr>
          <p:nvPr/>
        </p:nvGrpSpPr>
        <p:grpSpPr bwMode="auto">
          <a:xfrm>
            <a:off x="4898789" y="2853560"/>
            <a:ext cx="3344850" cy="2492483"/>
            <a:chOff x="5365750" y="2510809"/>
            <a:chExt cx="3886770" cy="2686051"/>
          </a:xfrm>
        </p:grpSpPr>
        <p:sp>
          <p:nvSpPr>
            <p:cNvPr id="33" name="AutoShape 7"/>
            <p:cNvSpPr>
              <a:spLocks noChangeArrowheads="1"/>
            </p:cNvSpPr>
            <p:nvPr/>
          </p:nvSpPr>
          <p:spPr bwMode="auto">
            <a:xfrm>
              <a:off x="5365750" y="3498230"/>
              <a:ext cx="1421021" cy="360363"/>
            </a:xfrm>
            <a:prstGeom prst="rightArrow">
              <a:avLst>
                <a:gd name="adj1" fmla="val 50000"/>
                <a:gd name="adj2" fmla="val 84909"/>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Fed Out</a:t>
              </a:r>
            </a:p>
          </p:txBody>
        </p:sp>
        <p:grpSp>
          <p:nvGrpSpPr>
            <p:cNvPr id="4140" name="Group 9"/>
            <p:cNvGrpSpPr>
              <a:grpSpLocks/>
            </p:cNvGrpSpPr>
            <p:nvPr/>
          </p:nvGrpSpPr>
          <p:grpSpPr bwMode="auto">
            <a:xfrm>
              <a:off x="6731570" y="2510809"/>
              <a:ext cx="2413000" cy="1927226"/>
              <a:chOff x="4104" y="1353"/>
              <a:chExt cx="1520" cy="1214"/>
            </a:xfrm>
          </p:grpSpPr>
          <p:sp>
            <p:nvSpPr>
              <p:cNvPr id="36" name="Line 10"/>
              <p:cNvSpPr>
                <a:spLocks noChangeShapeType="1"/>
              </p:cNvSpPr>
              <p:nvPr/>
            </p:nvSpPr>
            <p:spPr bwMode="auto">
              <a:xfrm>
                <a:off x="4104" y="1506"/>
                <a:ext cx="0" cy="95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7" name="Line 11"/>
              <p:cNvSpPr>
                <a:spLocks noChangeShapeType="1"/>
              </p:cNvSpPr>
              <p:nvPr/>
            </p:nvSpPr>
            <p:spPr bwMode="auto">
              <a:xfrm>
                <a:off x="4104" y="1506"/>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8" name="Line 12"/>
              <p:cNvSpPr>
                <a:spLocks noChangeShapeType="1"/>
              </p:cNvSpPr>
              <p:nvPr/>
            </p:nvSpPr>
            <p:spPr bwMode="auto">
              <a:xfrm>
                <a:off x="4104" y="2428"/>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39" name="Line 13"/>
              <p:cNvSpPr>
                <a:spLocks noChangeShapeType="1"/>
              </p:cNvSpPr>
              <p:nvPr/>
            </p:nvSpPr>
            <p:spPr bwMode="auto">
              <a:xfrm>
                <a:off x="4104" y="1953"/>
                <a:ext cx="31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0" name="Text Box 14"/>
              <p:cNvSpPr txBox="1">
                <a:spLocks noChangeArrowheads="1"/>
              </p:cNvSpPr>
              <p:nvPr/>
            </p:nvSpPr>
            <p:spPr bwMode="auto">
              <a:xfrm>
                <a:off x="4322" y="1880"/>
                <a:ext cx="1180"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REF, </a:t>
                </a:r>
                <a:r>
                  <a:rPr lang="en-GB" sz="900" b="0" dirty="0" smtClean="0">
                    <a:solidFill>
                      <a:schemeClr val="tx1"/>
                    </a:solidFill>
                    <a:latin typeface="Arial" charset="0"/>
                    <a:cs typeface="Arial" charset="0"/>
                  </a:rPr>
                  <a:t>RCUK. </a:t>
                </a:r>
                <a:r>
                  <a:rPr lang="en-GB" sz="900" b="0" dirty="0" err="1" smtClean="0">
                    <a:solidFill>
                      <a:schemeClr val="tx1"/>
                    </a:solidFill>
                    <a:latin typeface="Arial" charset="0"/>
                    <a:cs typeface="Arial" charset="0"/>
                  </a:rPr>
                  <a:t>GtR</a:t>
                </a:r>
                <a:endParaRPr lang="en-GB" sz="900" b="0" dirty="0" smtClean="0">
                  <a:solidFill>
                    <a:schemeClr val="tx1"/>
                  </a:solidFill>
                  <a:latin typeface="Arial" charset="0"/>
                  <a:cs typeface="Arial" charset="0"/>
                </a:endParaRPr>
              </a:p>
              <a:p>
                <a:pPr algn="ctr" defTabSz="914400" eaLnBrk="1" hangingPunct="1">
                  <a:spcBef>
                    <a:spcPct val="20000"/>
                  </a:spcBef>
                  <a:buClrTx/>
                  <a:buSzTx/>
                  <a:buFontTx/>
                  <a:buNone/>
                  <a:defRPr/>
                </a:pPr>
                <a:endParaRPr lang="en-GB" sz="900" b="0" dirty="0">
                  <a:solidFill>
                    <a:schemeClr val="tx1"/>
                  </a:solidFill>
                  <a:latin typeface="Arial" charset="0"/>
                  <a:cs typeface="Arial" charset="0"/>
                </a:endParaRPr>
              </a:p>
            </p:txBody>
          </p:sp>
          <p:sp>
            <p:nvSpPr>
              <p:cNvPr id="41" name="Text Box 15"/>
              <p:cNvSpPr txBox="1">
                <a:spLocks noChangeArrowheads="1"/>
              </p:cNvSpPr>
              <p:nvPr/>
            </p:nvSpPr>
            <p:spPr bwMode="auto">
              <a:xfrm>
                <a:off x="4330" y="1353"/>
                <a:ext cx="1294"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HEI – Strategic</a:t>
                </a:r>
              </a:p>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Planning, Benchmarking</a:t>
                </a:r>
              </a:p>
            </p:txBody>
          </p:sp>
          <p:sp>
            <p:nvSpPr>
              <p:cNvPr id="42" name="Text Box 16"/>
              <p:cNvSpPr txBox="1">
                <a:spLocks noChangeArrowheads="1"/>
              </p:cNvSpPr>
              <p:nvPr/>
            </p:nvSpPr>
            <p:spPr bwMode="auto">
              <a:xfrm>
                <a:off x="4330" y="2316"/>
                <a:ext cx="1180" cy="251"/>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Public, Media Recognition / Impact</a:t>
                </a:r>
              </a:p>
            </p:txBody>
          </p:sp>
        </p:grpSp>
        <p:grpSp>
          <p:nvGrpSpPr>
            <p:cNvPr id="4142" name="Group 21"/>
            <p:cNvGrpSpPr>
              <a:grpSpLocks/>
            </p:cNvGrpSpPr>
            <p:nvPr/>
          </p:nvGrpSpPr>
          <p:grpSpPr bwMode="auto">
            <a:xfrm>
              <a:off x="6731570" y="4264996"/>
              <a:ext cx="2520950" cy="931864"/>
              <a:chOff x="4104" y="2458"/>
              <a:chExt cx="1588" cy="587"/>
            </a:xfrm>
          </p:grpSpPr>
          <p:sp>
            <p:nvSpPr>
              <p:cNvPr id="48" name="Line 22"/>
              <p:cNvSpPr>
                <a:spLocks noChangeShapeType="1"/>
              </p:cNvSpPr>
              <p:nvPr/>
            </p:nvSpPr>
            <p:spPr bwMode="auto">
              <a:xfrm>
                <a:off x="4104" y="2458"/>
                <a:ext cx="0" cy="45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9" name="Line 23"/>
              <p:cNvSpPr>
                <a:spLocks noChangeShapeType="1"/>
              </p:cNvSpPr>
              <p:nvPr/>
            </p:nvSpPr>
            <p:spPr bwMode="auto">
              <a:xfrm>
                <a:off x="4104" y="2912"/>
                <a:ext cx="499"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0" name="Text Box 24"/>
              <p:cNvSpPr txBox="1">
                <a:spLocks noChangeArrowheads="1"/>
              </p:cNvSpPr>
              <p:nvPr/>
            </p:nvSpPr>
            <p:spPr bwMode="auto">
              <a:xfrm>
                <a:off x="4512" y="2775"/>
                <a:ext cx="1180" cy="270"/>
              </a:xfrm>
              <a:prstGeom prst="rect">
                <a:avLst/>
              </a:prstGeom>
              <a:solidFill>
                <a:srgbClr val="FF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Collaborations</a:t>
                </a:r>
              </a:p>
              <a:p>
                <a:pPr algn="ctr" defTabSz="914400" eaLnBrk="1" hangingPunct="1">
                  <a:spcBef>
                    <a:spcPct val="20000"/>
                  </a:spcBef>
                  <a:buClrTx/>
                  <a:buSzTx/>
                  <a:buFontTx/>
                  <a:buNone/>
                  <a:defRPr/>
                </a:pPr>
                <a:r>
                  <a:rPr lang="en-GB" sz="900" b="0" dirty="0">
                    <a:solidFill>
                      <a:schemeClr val="tx1"/>
                    </a:solidFill>
                    <a:latin typeface="Arial" charset="0"/>
                    <a:cs typeface="Arial" charset="0"/>
                  </a:rPr>
                  <a:t>Research Pools</a:t>
                </a:r>
              </a:p>
            </p:txBody>
          </p:sp>
        </p:grpSp>
      </p:grpSp>
      <p:grpSp>
        <p:nvGrpSpPr>
          <p:cNvPr id="4100" name="Group 50"/>
          <p:cNvGrpSpPr>
            <a:grpSpLocks/>
          </p:cNvGrpSpPr>
          <p:nvPr/>
        </p:nvGrpSpPr>
        <p:grpSpPr bwMode="auto">
          <a:xfrm>
            <a:off x="683568" y="2768117"/>
            <a:ext cx="2727255" cy="2426067"/>
            <a:chOff x="611188" y="2164856"/>
            <a:chExt cx="3168724" cy="2614480"/>
          </a:xfrm>
        </p:grpSpPr>
        <p:sp>
          <p:nvSpPr>
            <p:cNvPr id="52" name="AutoShape 26"/>
            <p:cNvSpPr>
              <a:spLocks noChangeArrowheads="1"/>
            </p:cNvSpPr>
            <p:nvPr/>
          </p:nvSpPr>
          <p:spPr bwMode="auto">
            <a:xfrm>
              <a:off x="2555920" y="3244357"/>
              <a:ext cx="1223992" cy="360363"/>
            </a:xfrm>
            <a:prstGeom prst="rightArrow">
              <a:avLst>
                <a:gd name="adj1" fmla="val 50000"/>
                <a:gd name="adj2" fmla="val 84914"/>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Pulled</a:t>
              </a:r>
              <a:r>
                <a:rPr lang="en-GB" sz="1200" b="0" dirty="0">
                  <a:solidFill>
                    <a:schemeClr val="tx1"/>
                  </a:solidFill>
                  <a:latin typeface="Arial" charset="0"/>
                  <a:cs typeface="Arial" charset="0"/>
                </a:rPr>
                <a:t> In</a:t>
              </a:r>
            </a:p>
          </p:txBody>
        </p:sp>
        <p:sp>
          <p:nvSpPr>
            <p:cNvPr id="53" name="Text Box 27"/>
            <p:cNvSpPr txBox="1">
              <a:spLocks noChangeArrowheads="1"/>
            </p:cNvSpPr>
            <p:nvPr/>
          </p:nvSpPr>
          <p:spPr bwMode="auto">
            <a:xfrm>
              <a:off x="755653" y="2954665"/>
              <a:ext cx="1223993"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Staff Records [HR]</a:t>
              </a:r>
            </a:p>
          </p:txBody>
        </p:sp>
        <p:sp>
          <p:nvSpPr>
            <p:cNvPr id="54" name="Text Box 28"/>
            <p:cNvSpPr txBox="1">
              <a:spLocks noChangeArrowheads="1"/>
            </p:cNvSpPr>
            <p:nvPr/>
          </p:nvSpPr>
          <p:spPr bwMode="auto">
            <a:xfrm>
              <a:off x="611188" y="3730667"/>
              <a:ext cx="1368458"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Student Records [Registry]</a:t>
              </a:r>
            </a:p>
          </p:txBody>
        </p:sp>
        <p:sp>
          <p:nvSpPr>
            <p:cNvPr id="55" name="Line 29"/>
            <p:cNvSpPr>
              <a:spLocks noChangeShapeType="1"/>
            </p:cNvSpPr>
            <p:nvPr/>
          </p:nvSpPr>
          <p:spPr bwMode="auto">
            <a:xfrm flipH="1">
              <a:off x="2451799" y="2453781"/>
              <a:ext cx="32680" cy="2130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6" name="Line 30"/>
            <p:cNvSpPr>
              <a:spLocks noChangeShapeType="1"/>
            </p:cNvSpPr>
            <p:nvPr/>
          </p:nvSpPr>
          <p:spPr bwMode="auto">
            <a:xfrm>
              <a:off x="1978057" y="3170564"/>
              <a:ext cx="50325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7" name="Line 31"/>
            <p:cNvSpPr>
              <a:spLocks noChangeShapeType="1"/>
            </p:cNvSpPr>
            <p:nvPr/>
          </p:nvSpPr>
          <p:spPr bwMode="auto">
            <a:xfrm>
              <a:off x="1978057" y="3963468"/>
              <a:ext cx="50325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8" name="Line 32"/>
            <p:cNvSpPr>
              <a:spLocks noChangeShapeType="1"/>
            </p:cNvSpPr>
            <p:nvPr/>
          </p:nvSpPr>
          <p:spPr bwMode="auto">
            <a:xfrm>
              <a:off x="1546247" y="2452194"/>
              <a:ext cx="93506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59" name="Line 33"/>
            <p:cNvSpPr>
              <a:spLocks noChangeShapeType="1"/>
            </p:cNvSpPr>
            <p:nvPr/>
          </p:nvSpPr>
          <p:spPr bwMode="auto">
            <a:xfrm>
              <a:off x="1659619" y="4584270"/>
              <a:ext cx="79218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60" name="Text Box 34"/>
            <p:cNvSpPr txBox="1">
              <a:spLocks noChangeArrowheads="1"/>
            </p:cNvSpPr>
            <p:nvPr/>
          </p:nvSpPr>
          <p:spPr bwMode="auto">
            <a:xfrm>
              <a:off x="900120" y="2164856"/>
              <a:ext cx="1366869" cy="398015"/>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University Structure [HR]</a:t>
              </a:r>
            </a:p>
          </p:txBody>
        </p:sp>
        <p:sp>
          <p:nvSpPr>
            <p:cNvPr id="61" name="Text Box 35"/>
            <p:cNvSpPr txBox="1">
              <a:spLocks noChangeArrowheads="1"/>
            </p:cNvSpPr>
            <p:nvPr/>
          </p:nvSpPr>
          <p:spPr bwMode="auto">
            <a:xfrm>
              <a:off x="611188" y="4351470"/>
              <a:ext cx="1439896" cy="427866"/>
            </a:xfrm>
            <a:prstGeom prst="rect">
              <a:avLst/>
            </a:prstGeom>
            <a:solidFill>
              <a:srgbClr val="99FF99"/>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Projects, Grants, KT</a:t>
              </a:r>
            </a:p>
            <a:p>
              <a:pPr algn="ctr" defTabSz="914400" eaLnBrk="1" hangingPunct="1">
                <a:spcBef>
                  <a:spcPct val="20000"/>
                </a:spcBef>
                <a:buClrTx/>
                <a:buSzTx/>
                <a:buFontTx/>
                <a:buNone/>
                <a:defRPr/>
              </a:pPr>
              <a:r>
                <a:rPr lang="en-GB" sz="900" b="0" dirty="0" smtClean="0">
                  <a:solidFill>
                    <a:schemeClr val="tx1"/>
                  </a:solidFill>
                  <a:latin typeface="Arial" charset="0"/>
                  <a:cs typeface="Arial" charset="0"/>
                </a:rPr>
                <a:t>[Finance]</a:t>
              </a:r>
              <a:endParaRPr lang="en-GB" sz="900" b="0" dirty="0">
                <a:solidFill>
                  <a:schemeClr val="tx1"/>
                </a:solidFill>
                <a:latin typeface="Arial" charset="0"/>
                <a:cs typeface="Arial" charset="0"/>
              </a:endParaRPr>
            </a:p>
          </p:txBody>
        </p:sp>
      </p:grpSp>
      <p:sp>
        <p:nvSpPr>
          <p:cNvPr id="4101" name="Text Box 37"/>
          <p:cNvSpPr txBox="1">
            <a:spLocks noChangeArrowheads="1"/>
          </p:cNvSpPr>
          <p:nvPr/>
        </p:nvSpPr>
        <p:spPr bwMode="auto">
          <a:xfrm>
            <a:off x="1489721" y="1968225"/>
            <a:ext cx="744666" cy="363176"/>
          </a:xfrm>
          <a:prstGeom prst="rect">
            <a:avLst/>
          </a:prstGeom>
          <a:solidFill>
            <a:srgbClr val="A2FFFE"/>
          </a:solidFill>
          <a:ln w="12700">
            <a:solidFill>
              <a:schemeClr val="tx1"/>
            </a:solidFill>
            <a:miter lim="800000"/>
            <a:headEnd/>
            <a:tailEnd/>
          </a:ln>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pPr>
            <a:r>
              <a:rPr lang="en-GB" sz="800" b="0">
                <a:solidFill>
                  <a:schemeClr val="tx1"/>
                </a:solidFill>
                <a:latin typeface="Arial" charset="0"/>
              </a:rPr>
              <a:t>Manual</a:t>
            </a:r>
          </a:p>
          <a:p>
            <a:pPr algn="ctr" defTabSz="914400" eaLnBrk="1" hangingPunct="1">
              <a:spcBef>
                <a:spcPct val="20000"/>
              </a:spcBef>
              <a:buClrTx/>
              <a:buSzTx/>
              <a:buFontTx/>
              <a:buNone/>
            </a:pPr>
            <a:r>
              <a:rPr lang="en-GB" sz="800" b="0">
                <a:solidFill>
                  <a:schemeClr val="tx1"/>
                </a:solidFill>
                <a:latin typeface="Arial" charset="0"/>
              </a:rPr>
              <a:t>Input</a:t>
            </a:r>
          </a:p>
        </p:txBody>
      </p:sp>
      <p:sp>
        <p:nvSpPr>
          <p:cNvPr id="4102" name="AutoShape 38"/>
          <p:cNvSpPr>
            <a:spLocks noChangeArrowheads="1"/>
          </p:cNvSpPr>
          <p:nvPr/>
        </p:nvSpPr>
        <p:spPr bwMode="auto">
          <a:xfrm rot="2019132">
            <a:off x="2044463" y="2663527"/>
            <a:ext cx="1598642" cy="334393"/>
          </a:xfrm>
          <a:prstGeom prst="rightArrow">
            <a:avLst>
              <a:gd name="adj1" fmla="val 50000"/>
              <a:gd name="adj2" fmla="val 80988"/>
            </a:avLst>
          </a:prstGeom>
          <a:solidFill>
            <a:srgbClr val="A2FFFE"/>
          </a:solidFill>
          <a:ln w="12700">
            <a:solidFill>
              <a:schemeClr val="tx1"/>
            </a:solidFill>
            <a:miter lim="800000"/>
            <a:headEnd/>
            <a:tailEnd/>
          </a:ln>
        </p:spPr>
        <p:txBody>
          <a:bodyPr wrap="none" anchor="ctr"/>
          <a:lstStyle/>
          <a:p>
            <a:pPr algn="ctr" defTabSz="914400" eaLnBrk="1" hangingPunct="1">
              <a:spcBef>
                <a:spcPct val="20000"/>
              </a:spcBef>
              <a:buClrTx/>
              <a:buSzTx/>
              <a:buFontTx/>
              <a:buNone/>
            </a:pPr>
            <a:r>
              <a:rPr lang="en-GB" sz="900" b="0" dirty="0">
                <a:solidFill>
                  <a:schemeClr val="tx1"/>
                </a:solidFill>
                <a:latin typeface="Arial" charset="0"/>
              </a:rPr>
              <a:t>Entered</a:t>
            </a:r>
          </a:p>
        </p:txBody>
      </p:sp>
      <p:sp>
        <p:nvSpPr>
          <p:cNvPr id="64" name="Text Box 40"/>
          <p:cNvSpPr txBox="1">
            <a:spLocks noChangeArrowheads="1"/>
          </p:cNvSpPr>
          <p:nvPr/>
        </p:nvSpPr>
        <p:spPr bwMode="auto">
          <a:xfrm>
            <a:off x="1922856" y="1367201"/>
            <a:ext cx="856708" cy="521477"/>
          </a:xfrm>
          <a:prstGeom prst="rect">
            <a:avLst/>
          </a:prstGeom>
          <a:solidFill>
            <a:srgbClr val="A2FFFE"/>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algn="ctr" defTabSz="914400" eaLnBrk="1" hangingPunct="1">
              <a:spcBef>
                <a:spcPct val="20000"/>
              </a:spcBef>
              <a:buClrTx/>
              <a:buSzTx/>
              <a:buFontTx/>
              <a:buNone/>
              <a:defRPr/>
            </a:pPr>
            <a:r>
              <a:rPr lang="en-GB" sz="900" b="0" dirty="0" err="1" smtClean="0">
                <a:solidFill>
                  <a:schemeClr val="tx1"/>
                </a:solidFill>
                <a:latin typeface="Arial" charset="0"/>
                <a:cs typeface="Arial" charset="0"/>
              </a:rPr>
              <a:t>WoS</a:t>
            </a:r>
            <a:r>
              <a:rPr lang="en-GB" sz="900" b="0" dirty="0" smtClean="0">
                <a:solidFill>
                  <a:schemeClr val="tx1"/>
                </a:solidFill>
                <a:latin typeface="Arial" charset="0"/>
                <a:cs typeface="Arial" charset="0"/>
              </a:rPr>
              <a:t>, </a:t>
            </a:r>
            <a:r>
              <a:rPr lang="en-GB" sz="900" b="0" dirty="0" err="1" smtClean="0">
                <a:solidFill>
                  <a:schemeClr val="tx1"/>
                </a:solidFill>
                <a:latin typeface="Arial" charset="0"/>
                <a:cs typeface="Arial" charset="0"/>
              </a:rPr>
              <a:t>arXiv</a:t>
            </a:r>
            <a:r>
              <a:rPr lang="en-GB" sz="900" b="0" dirty="0" smtClean="0">
                <a:solidFill>
                  <a:schemeClr val="tx1"/>
                </a:solidFill>
                <a:latin typeface="Arial" charset="0"/>
                <a:cs typeface="Arial" charset="0"/>
              </a:rPr>
              <a:t>, PubMed, Scopus…</a:t>
            </a:r>
          </a:p>
        </p:txBody>
      </p:sp>
      <p:sp>
        <p:nvSpPr>
          <p:cNvPr id="65" name="AutoShape 41"/>
          <p:cNvSpPr>
            <a:spLocks noChangeArrowheads="1"/>
          </p:cNvSpPr>
          <p:nvPr/>
        </p:nvSpPr>
        <p:spPr bwMode="auto">
          <a:xfrm rot="13691473" flipH="1">
            <a:off x="2229439" y="2380862"/>
            <a:ext cx="1720578" cy="306065"/>
          </a:xfrm>
          <a:prstGeom prst="rightArrow">
            <a:avLst>
              <a:gd name="adj1" fmla="val 50000"/>
              <a:gd name="adj2" fmla="val 80942"/>
            </a:avLst>
          </a:prstGeom>
          <a:solidFill>
            <a:srgbClr val="A2FFFE"/>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lgn="ctr" defTabSz="914400" eaLnBrk="1" hangingPunct="1">
              <a:spcBef>
                <a:spcPct val="20000"/>
              </a:spcBef>
              <a:buClrTx/>
              <a:buSzTx/>
              <a:buFontTx/>
              <a:buNone/>
              <a:defRPr/>
            </a:pPr>
            <a:r>
              <a:rPr lang="en-GB" sz="900" b="0" dirty="0">
                <a:solidFill>
                  <a:schemeClr val="tx1"/>
                </a:solidFill>
                <a:latin typeface="Arial" charset="0"/>
                <a:cs typeface="Arial" charset="0"/>
              </a:rPr>
              <a:t>Harvested</a:t>
            </a:r>
          </a:p>
        </p:txBody>
      </p:sp>
      <p:grpSp>
        <p:nvGrpSpPr>
          <p:cNvPr id="4105" name="Group 3"/>
          <p:cNvGrpSpPr>
            <a:grpSpLocks/>
          </p:cNvGrpSpPr>
          <p:nvPr/>
        </p:nvGrpSpPr>
        <p:grpSpPr bwMode="auto">
          <a:xfrm>
            <a:off x="2357359" y="4507846"/>
            <a:ext cx="1858250" cy="1873780"/>
            <a:chOff x="2413000" y="4294188"/>
            <a:chExt cx="2159000" cy="2019300"/>
          </a:xfrm>
        </p:grpSpPr>
        <p:sp>
          <p:nvSpPr>
            <p:cNvPr id="66" name="Rectangle 43"/>
            <p:cNvSpPr>
              <a:spLocks noChangeArrowheads="1"/>
            </p:cNvSpPr>
            <p:nvPr/>
          </p:nvSpPr>
          <p:spPr bwMode="auto">
            <a:xfrm>
              <a:off x="2413000" y="5588000"/>
              <a:ext cx="2159000" cy="725488"/>
            </a:xfrm>
            <a:prstGeom prst="rect">
              <a:avLst/>
            </a:prstGeom>
            <a:solidFill>
              <a:srgbClr val="CCFFFF"/>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Full Text</a:t>
              </a:r>
            </a:p>
            <a:p>
              <a:pPr algn="ctr" defTabSz="914400" eaLnBrk="1" hangingPunct="1">
                <a:spcBef>
                  <a:spcPct val="20000"/>
                </a:spcBef>
                <a:buClrTx/>
                <a:buSzTx/>
                <a:buFontTx/>
                <a:buNone/>
                <a:defRPr/>
              </a:pPr>
              <a:r>
                <a:rPr lang="en-GB" sz="1200" b="0" dirty="0">
                  <a:solidFill>
                    <a:schemeClr val="tx1"/>
                  </a:solidFill>
                  <a:latin typeface="Arial" charset="0"/>
                  <a:cs typeface="Arial" charset="0"/>
                </a:rPr>
                <a:t>Repository</a:t>
              </a:r>
            </a:p>
            <a:p>
              <a:pPr algn="ctr" defTabSz="914400" eaLnBrk="1" hangingPunct="1">
                <a:spcBef>
                  <a:spcPct val="20000"/>
                </a:spcBef>
                <a:buClrTx/>
                <a:buSzTx/>
                <a:buFontTx/>
                <a:buNone/>
                <a:defRPr/>
              </a:pPr>
              <a:r>
                <a:rPr lang="en-GB" sz="1200" b="0" dirty="0">
                  <a:solidFill>
                    <a:schemeClr val="tx1"/>
                  </a:solidFill>
                  <a:latin typeface="Arial" charset="0"/>
                  <a:cs typeface="Arial" charset="0"/>
                </a:rPr>
                <a:t>Open Access</a:t>
              </a:r>
            </a:p>
          </p:txBody>
        </p:sp>
        <p:sp>
          <p:nvSpPr>
            <p:cNvPr id="67" name="AutoShape 44"/>
            <p:cNvSpPr>
              <a:spLocks noChangeArrowheads="1"/>
            </p:cNvSpPr>
            <p:nvPr/>
          </p:nvSpPr>
          <p:spPr bwMode="auto">
            <a:xfrm rot="1668804">
              <a:off x="3313113" y="4294188"/>
              <a:ext cx="647700" cy="1301750"/>
            </a:xfrm>
            <a:prstGeom prst="upDownArrow">
              <a:avLst>
                <a:gd name="adj1" fmla="val 50000"/>
                <a:gd name="adj2" fmla="val 35590"/>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rot="10800000" vert="eaVert" wrap="none" anchor="ctr"/>
            <a:lstStyle/>
            <a:p>
              <a:pPr algn="ctr" defTabSz="914400" eaLnBrk="1" hangingPunct="1">
                <a:spcBef>
                  <a:spcPct val="20000"/>
                </a:spcBef>
                <a:buClrTx/>
                <a:buSzTx/>
                <a:buFontTx/>
                <a:buNone/>
                <a:defRPr/>
              </a:pPr>
              <a:r>
                <a:rPr lang="en-GB" sz="1200" b="0" dirty="0">
                  <a:solidFill>
                    <a:schemeClr val="tx1"/>
                  </a:solidFill>
                  <a:cs typeface="Arial" charset="0"/>
                </a:rPr>
                <a:t>Linked</a:t>
              </a:r>
            </a:p>
          </p:txBody>
        </p:sp>
      </p:grpSp>
      <p:sp>
        <p:nvSpPr>
          <p:cNvPr id="4106" name="Text Box 58"/>
          <p:cNvSpPr txBox="1">
            <a:spLocks noChangeArrowheads="1"/>
          </p:cNvSpPr>
          <p:nvPr/>
        </p:nvSpPr>
        <p:spPr bwMode="auto">
          <a:xfrm>
            <a:off x="2853348" y="1633832"/>
            <a:ext cx="618961" cy="338554"/>
          </a:xfrm>
          <a:prstGeom prst="rect">
            <a:avLst/>
          </a:prstGeom>
          <a:solidFill>
            <a:srgbClr val="A2FFFE"/>
          </a:solidFill>
          <a:ln w="9525">
            <a:solidFill>
              <a:schemeClr val="tx1"/>
            </a:solidFill>
            <a:miter lim="800000"/>
            <a:headEnd/>
            <a:tailEnd/>
          </a:ln>
        </p:spPr>
        <p:txBody>
          <a:bodyPr>
            <a:spAutoFit/>
          </a:bodyPr>
          <a:lstStyle>
            <a:lvl1pPr>
              <a:defRPr sz="2400" b="1">
                <a:solidFill>
                  <a:schemeClr val="bg1"/>
                </a:solidFill>
                <a:latin typeface="Times New Roman" charset="0"/>
                <a:ea typeface="ＭＳ Ｐゴシック" charset="0"/>
                <a:cs typeface="ＭＳ Ｐゴシック" charset="0"/>
              </a:defRPr>
            </a:lvl1pPr>
            <a:lvl2pPr>
              <a:defRPr sz="2400" b="1">
                <a:solidFill>
                  <a:schemeClr val="bg1"/>
                </a:solidFill>
                <a:latin typeface="Times New Roman" charset="0"/>
                <a:ea typeface="ＭＳ Ｐゴシック" charset="0"/>
              </a:defRPr>
            </a:lvl2pPr>
            <a:lvl3pPr>
              <a:defRPr sz="2400" b="1">
                <a:solidFill>
                  <a:schemeClr val="bg1"/>
                </a:solidFill>
                <a:latin typeface="Times New Roman" charset="0"/>
                <a:ea typeface="ＭＳ Ｐゴシック" charset="0"/>
              </a:defRPr>
            </a:lvl3pPr>
            <a:lvl4pPr>
              <a:defRPr sz="2400" b="1">
                <a:solidFill>
                  <a:schemeClr val="bg1"/>
                </a:solidFill>
                <a:latin typeface="Times New Roman" charset="0"/>
                <a:ea typeface="ＭＳ Ｐゴシック" charset="0"/>
              </a:defRPr>
            </a:lvl4pPr>
            <a:lvl5pPr>
              <a:defRPr sz="2400" b="1">
                <a:solidFill>
                  <a:schemeClr val="bg1"/>
                </a:solidFill>
                <a:latin typeface="Times New Roman" charset="0"/>
                <a:ea typeface="ＭＳ Ｐゴシック" charset="0"/>
              </a:defRPr>
            </a:lvl5pPr>
            <a:lvl6pPr marL="25146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6pPr>
            <a:lvl7pPr marL="29718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7pPr>
            <a:lvl8pPr marL="34290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8pPr>
            <a:lvl9pPr marL="3886200" indent="-228600" eaLnBrk="0" fontAlgn="base" hangingPunct="0">
              <a:spcBef>
                <a:spcPct val="0"/>
              </a:spcBef>
              <a:spcAft>
                <a:spcPct val="0"/>
              </a:spcAft>
              <a:buClr>
                <a:srgbClr val="000000"/>
              </a:buClr>
              <a:buSzPct val="100000"/>
              <a:buFont typeface="Times New Roman" charset="0"/>
              <a:defRPr sz="2400" b="1">
                <a:solidFill>
                  <a:schemeClr val="bg1"/>
                </a:solidFill>
                <a:latin typeface="Times New Roman" charset="0"/>
                <a:ea typeface="ＭＳ Ｐゴシック" charset="0"/>
              </a:defRPr>
            </a:lvl9pPr>
          </a:lstStyle>
          <a:p>
            <a:pPr defTabSz="914400" eaLnBrk="1" hangingPunct="1">
              <a:buClrTx/>
              <a:buSzTx/>
            </a:pPr>
            <a:r>
              <a:rPr lang="en-GB" sz="800" b="0">
                <a:solidFill>
                  <a:schemeClr val="tx1"/>
                </a:solidFill>
                <a:latin typeface="Arial" charset="0"/>
              </a:rPr>
              <a:t>Bibtex, Refman</a:t>
            </a:r>
          </a:p>
        </p:txBody>
      </p:sp>
      <p:sp>
        <p:nvSpPr>
          <p:cNvPr id="4107" name="AutoShape 73"/>
          <p:cNvSpPr>
            <a:spLocks noChangeArrowheads="1"/>
          </p:cNvSpPr>
          <p:nvPr/>
        </p:nvSpPr>
        <p:spPr bwMode="auto">
          <a:xfrm rot="2946342">
            <a:off x="2876335" y="2351560"/>
            <a:ext cx="1288960" cy="310164"/>
          </a:xfrm>
          <a:prstGeom prst="rightArrow">
            <a:avLst>
              <a:gd name="adj1" fmla="val 50000"/>
              <a:gd name="adj2" fmla="val 55142"/>
            </a:avLst>
          </a:prstGeom>
          <a:solidFill>
            <a:srgbClr val="A2FFFE"/>
          </a:solidFill>
          <a:ln w="12700">
            <a:solidFill>
              <a:schemeClr val="tx1"/>
            </a:solidFill>
            <a:miter lim="800000"/>
            <a:headEnd/>
            <a:tailEnd/>
          </a:ln>
        </p:spPr>
        <p:txBody>
          <a:bodyPr wrap="none" anchor="ctr"/>
          <a:lstStyle/>
          <a:p>
            <a:pPr algn="ctr" defTabSz="914400" eaLnBrk="1" hangingPunct="1">
              <a:spcBef>
                <a:spcPct val="20000"/>
              </a:spcBef>
              <a:buClrTx/>
              <a:buSzTx/>
              <a:buFontTx/>
              <a:buNone/>
            </a:pPr>
            <a:r>
              <a:rPr lang="en-GB" sz="900" b="0">
                <a:solidFill>
                  <a:schemeClr val="tx1"/>
                </a:solidFill>
                <a:latin typeface="Arial" charset="0"/>
              </a:rPr>
              <a:t>Uploaded</a:t>
            </a:r>
          </a:p>
        </p:txBody>
      </p:sp>
      <p:grpSp>
        <p:nvGrpSpPr>
          <p:cNvPr id="4108" name="Group 4"/>
          <p:cNvGrpSpPr>
            <a:grpSpLocks/>
          </p:cNvGrpSpPr>
          <p:nvPr/>
        </p:nvGrpSpPr>
        <p:grpSpPr bwMode="auto">
          <a:xfrm>
            <a:off x="3781106" y="764704"/>
            <a:ext cx="1736644" cy="1727944"/>
            <a:chOff x="3220" y="241"/>
            <a:chExt cx="2949" cy="1270"/>
          </a:xfrm>
        </p:grpSpPr>
        <p:sp>
          <p:nvSpPr>
            <p:cNvPr id="72" name="Oval 5"/>
            <p:cNvSpPr>
              <a:spLocks noChangeArrowheads="1"/>
            </p:cNvSpPr>
            <p:nvPr/>
          </p:nvSpPr>
          <p:spPr bwMode="auto">
            <a:xfrm>
              <a:off x="3220" y="241"/>
              <a:ext cx="2949" cy="1270"/>
            </a:xfrm>
            <a:prstGeom prst="ellipse">
              <a:avLst/>
            </a:prstGeom>
            <a:solidFill>
              <a:srgbClr val="3399FF"/>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73" name="Text Box 6"/>
            <p:cNvSpPr txBox="1">
              <a:spLocks noChangeArrowheads="1"/>
            </p:cNvSpPr>
            <p:nvPr/>
          </p:nvSpPr>
          <p:spPr bwMode="auto">
            <a:xfrm>
              <a:off x="4018" y="241"/>
              <a:ext cx="1473" cy="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 </a:t>
              </a:r>
              <a:r>
                <a:rPr lang="en-GB" sz="1200" b="0" dirty="0">
                  <a:latin typeface="Arial" charset="0"/>
                  <a:cs typeface="Arial" charset="0"/>
                </a:rPr>
                <a:t>Activities</a:t>
              </a:r>
            </a:p>
          </p:txBody>
        </p:sp>
      </p:grpSp>
      <p:sp>
        <p:nvSpPr>
          <p:cNvPr id="4109" name="Oval 73"/>
          <p:cNvSpPr>
            <a:spLocks noChangeArrowheads="1"/>
          </p:cNvSpPr>
          <p:nvPr/>
        </p:nvSpPr>
        <p:spPr bwMode="auto">
          <a:xfrm>
            <a:off x="4092636" y="1044593"/>
            <a:ext cx="1114950" cy="459606"/>
          </a:xfrm>
          <a:prstGeom prst="ellipse">
            <a:avLst/>
          </a:prstGeom>
          <a:solidFill>
            <a:srgbClr val="A2FFFE"/>
          </a:solidFill>
          <a:ln w="9525">
            <a:solidFill>
              <a:schemeClr val="tx1"/>
            </a:solidFill>
            <a:round/>
            <a:headEnd/>
            <a:tailEnd/>
          </a:ln>
        </p:spPr>
        <p:txBody>
          <a:bodyPr/>
          <a:lstStyle/>
          <a:p>
            <a:pPr defTabSz="914400" eaLnBrk="1" hangingPunct="1">
              <a:buClrTx/>
              <a:buSzTx/>
              <a:buFontTx/>
              <a:buNone/>
            </a:pPr>
            <a:r>
              <a:rPr lang="en-US" sz="800" b="0">
                <a:solidFill>
                  <a:schemeClr val="tx1"/>
                </a:solidFill>
                <a:latin typeface="Arial" charset="0"/>
              </a:rPr>
              <a:t>Award/ recognition</a:t>
            </a:r>
          </a:p>
        </p:txBody>
      </p:sp>
      <p:sp>
        <p:nvSpPr>
          <p:cNvPr id="4110" name="Oval 74"/>
          <p:cNvSpPr>
            <a:spLocks noChangeArrowheads="1"/>
          </p:cNvSpPr>
          <p:nvPr/>
        </p:nvSpPr>
        <p:spPr bwMode="auto">
          <a:xfrm>
            <a:off x="4072141" y="1601423"/>
            <a:ext cx="1300775" cy="514112"/>
          </a:xfrm>
          <a:prstGeom prst="ellipse">
            <a:avLst/>
          </a:prstGeom>
          <a:solidFill>
            <a:srgbClr val="A2FFFE"/>
          </a:solidFill>
          <a:ln w="9525">
            <a:solidFill>
              <a:schemeClr val="tx1"/>
            </a:solidFill>
            <a:round/>
            <a:headEnd/>
            <a:tailEnd/>
          </a:ln>
        </p:spPr>
        <p:txBody>
          <a:bodyPr/>
          <a:lstStyle/>
          <a:p>
            <a:pPr defTabSz="914400" eaLnBrk="1" hangingPunct="1">
              <a:buClrTx/>
              <a:buSzTx/>
              <a:buFontTx/>
              <a:buNone/>
            </a:pPr>
            <a:r>
              <a:rPr lang="en-US" sz="800" b="0">
                <a:solidFill>
                  <a:schemeClr val="tx1"/>
                </a:solidFill>
                <a:latin typeface="Arial" charset="0"/>
              </a:rPr>
              <a:t>Dissemination// Engagement</a:t>
            </a:r>
          </a:p>
        </p:txBody>
      </p:sp>
      <p:sp>
        <p:nvSpPr>
          <p:cNvPr id="78" name="Down Arrow 77"/>
          <p:cNvSpPr/>
          <p:nvPr/>
        </p:nvSpPr>
        <p:spPr bwMode="auto">
          <a:xfrm rot="850980">
            <a:off x="4205911" y="2239968"/>
            <a:ext cx="300008" cy="847735"/>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900" b="0" dirty="0">
                <a:solidFill>
                  <a:srgbClr val="000000"/>
                </a:solidFill>
                <a:latin typeface="Arial"/>
                <a:cs typeface="Arial" charset="0"/>
              </a:rPr>
              <a:t>Entered</a:t>
            </a:r>
          </a:p>
        </p:txBody>
      </p:sp>
      <p:grpSp>
        <p:nvGrpSpPr>
          <p:cNvPr id="4112" name="Group 82"/>
          <p:cNvGrpSpPr>
            <a:grpSpLocks/>
          </p:cNvGrpSpPr>
          <p:nvPr/>
        </p:nvGrpSpPr>
        <p:grpSpPr bwMode="auto">
          <a:xfrm>
            <a:off x="4278461" y="4509318"/>
            <a:ext cx="1858250" cy="1838426"/>
            <a:chOff x="4788024" y="4296338"/>
            <a:chExt cx="2159000" cy="1981878"/>
          </a:xfrm>
        </p:grpSpPr>
        <p:sp>
          <p:nvSpPr>
            <p:cNvPr id="85" name="AutoShape 44"/>
            <p:cNvSpPr>
              <a:spLocks noChangeArrowheads="1"/>
            </p:cNvSpPr>
            <p:nvPr/>
          </p:nvSpPr>
          <p:spPr bwMode="auto">
            <a:xfrm rot="20154798">
              <a:off x="5026613" y="4296338"/>
              <a:ext cx="647700" cy="1307401"/>
            </a:xfrm>
            <a:prstGeom prst="upDownArrow">
              <a:avLst>
                <a:gd name="adj1" fmla="val 50000"/>
                <a:gd name="adj2" fmla="val 35588"/>
              </a:avLst>
            </a:prstGeom>
            <a:solidFill>
              <a:schemeClr val="bg1"/>
            </a:solidFill>
            <a:ln w="12700">
              <a:solidFill>
                <a:schemeClr val="tx1"/>
              </a:solidFill>
              <a:prstDash val="dash"/>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rot="10800000" vert="vert270" wrap="none" anchor="ctr"/>
            <a:lstStyle/>
            <a:p>
              <a:pPr algn="ctr" defTabSz="914400" eaLnBrk="1" hangingPunct="1">
                <a:spcBef>
                  <a:spcPct val="20000"/>
                </a:spcBef>
                <a:buClrTx/>
                <a:buSzTx/>
                <a:buFontTx/>
                <a:buNone/>
                <a:defRPr/>
              </a:pPr>
              <a:r>
                <a:rPr lang="en-GB" sz="1200" b="0" dirty="0" smtClean="0">
                  <a:solidFill>
                    <a:schemeClr val="tx1"/>
                  </a:solidFill>
                  <a:cs typeface="Arial" charset="0"/>
                </a:rPr>
                <a:t>Linked</a:t>
              </a:r>
              <a:endParaRPr lang="en-GB" sz="1200" b="0" dirty="0">
                <a:solidFill>
                  <a:schemeClr val="tx1"/>
                </a:solidFill>
                <a:cs typeface="Arial" charset="0"/>
              </a:endParaRPr>
            </a:p>
          </p:txBody>
        </p:sp>
        <p:sp>
          <p:nvSpPr>
            <p:cNvPr id="86" name="Rectangle 43"/>
            <p:cNvSpPr>
              <a:spLocks noChangeArrowheads="1"/>
            </p:cNvSpPr>
            <p:nvPr/>
          </p:nvSpPr>
          <p:spPr bwMode="auto">
            <a:xfrm>
              <a:off x="4788024" y="5589005"/>
              <a:ext cx="2159000" cy="689211"/>
            </a:xfrm>
            <a:prstGeom prst="rect">
              <a:avLst/>
            </a:prstGeom>
            <a:solidFill>
              <a:srgbClr val="CCFFFF">
                <a:alpha val="25098"/>
              </a:srgbClr>
            </a:solidFill>
            <a:ln w="12700">
              <a:solidFill>
                <a:schemeClr val="tx1"/>
              </a:solidFill>
              <a:prstDash val="dash"/>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Research data sets</a:t>
              </a:r>
            </a:p>
            <a:p>
              <a:pPr algn="ctr" defTabSz="914400" eaLnBrk="1" hangingPunct="1">
                <a:spcBef>
                  <a:spcPct val="20000"/>
                </a:spcBef>
                <a:buClrTx/>
                <a:buSzTx/>
                <a:buFontTx/>
                <a:buNone/>
                <a:defRPr/>
              </a:pPr>
              <a:r>
                <a:rPr lang="en-GB" sz="1200" b="0" dirty="0">
                  <a:solidFill>
                    <a:schemeClr val="tx1"/>
                  </a:solidFill>
                  <a:latin typeface="Arial" charset="0"/>
                  <a:cs typeface="Arial" charset="0"/>
                </a:rPr>
                <a:t>(multiple locations and formats)</a:t>
              </a:r>
            </a:p>
          </p:txBody>
        </p:sp>
      </p:grpSp>
      <p:grpSp>
        <p:nvGrpSpPr>
          <p:cNvPr id="4113" name="Group 6"/>
          <p:cNvGrpSpPr>
            <a:grpSpLocks/>
          </p:cNvGrpSpPr>
          <p:nvPr/>
        </p:nvGrpSpPr>
        <p:grpSpPr bwMode="auto">
          <a:xfrm>
            <a:off x="4531239" y="841305"/>
            <a:ext cx="3650915" cy="1978371"/>
            <a:chOff x="4938773" y="342680"/>
            <a:chExt cx="4241739" cy="2132332"/>
          </a:xfrm>
        </p:grpSpPr>
        <p:sp>
          <p:nvSpPr>
            <p:cNvPr id="99" name="Down Arrow 98"/>
            <p:cNvSpPr/>
            <p:nvPr/>
          </p:nvSpPr>
          <p:spPr bwMode="auto">
            <a:xfrm rot="3411900">
              <a:off x="5747247" y="1317975"/>
              <a:ext cx="348563" cy="1965512"/>
            </a:xfrm>
            <a:prstGeom prst="downArrow">
              <a:avLst/>
            </a:prstGeom>
            <a:solidFill>
              <a:srgbClr val="A2FFFE"/>
            </a:solidFill>
            <a:ln w="9525" cap="flat" cmpd="sng" algn="ctr">
              <a:solidFill>
                <a:schemeClr val="tx1"/>
              </a:solidFill>
              <a:prstDash val="solid"/>
              <a:round/>
              <a:headEnd type="none" w="med" len="med"/>
              <a:tailEnd type="none" w="med" len="med"/>
            </a:ln>
            <a:effectLst/>
            <a:extLst/>
          </p:spPr>
          <p:txBody>
            <a:bodyPr vert="vert270" anchor="ctr"/>
            <a:lstStyle/>
            <a:p>
              <a:pPr algn="ctr">
                <a:spcAft>
                  <a:spcPts val="600"/>
                </a:spcAft>
                <a:defRPr/>
              </a:pPr>
              <a:r>
                <a:rPr lang="en-US" sz="900" b="0" dirty="0">
                  <a:solidFill>
                    <a:srgbClr val="000000"/>
                  </a:solidFill>
                  <a:latin typeface="Arial"/>
                  <a:cs typeface="Arial" charset="0"/>
                </a:rPr>
                <a:t>Entered</a:t>
              </a:r>
            </a:p>
          </p:txBody>
        </p:sp>
        <p:grpSp>
          <p:nvGrpSpPr>
            <p:cNvPr id="4116" name="Group 2"/>
            <p:cNvGrpSpPr>
              <a:grpSpLocks/>
            </p:cNvGrpSpPr>
            <p:nvPr/>
          </p:nvGrpSpPr>
          <p:grpSpPr bwMode="auto">
            <a:xfrm>
              <a:off x="6589323" y="342680"/>
              <a:ext cx="2591189" cy="1862138"/>
              <a:chOff x="6589323" y="342680"/>
              <a:chExt cx="2591189" cy="1862138"/>
            </a:xfrm>
          </p:grpSpPr>
          <p:grpSp>
            <p:nvGrpSpPr>
              <p:cNvPr id="4117" name="Group 4"/>
              <p:cNvGrpSpPr>
                <a:grpSpLocks/>
              </p:cNvGrpSpPr>
              <p:nvPr/>
            </p:nvGrpSpPr>
            <p:grpSpPr bwMode="auto">
              <a:xfrm>
                <a:off x="6589323" y="342680"/>
                <a:ext cx="2591189" cy="1862138"/>
                <a:chOff x="3448" y="241"/>
                <a:chExt cx="2721" cy="1270"/>
              </a:xfrm>
            </p:grpSpPr>
            <p:sp>
              <p:nvSpPr>
                <p:cNvPr id="79" name="Oval 5"/>
                <p:cNvSpPr>
                  <a:spLocks noChangeArrowheads="1"/>
                </p:cNvSpPr>
                <p:nvPr/>
              </p:nvSpPr>
              <p:spPr bwMode="auto">
                <a:xfrm>
                  <a:off x="3448" y="241"/>
                  <a:ext cx="2721" cy="1270"/>
                </a:xfrm>
                <a:prstGeom prst="ellipse">
                  <a:avLst/>
                </a:prstGeom>
                <a:solidFill>
                  <a:srgbClr val="60C99C"/>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defTabSz="914400" eaLnBrk="1" hangingPunct="1">
                    <a:buClrTx/>
                    <a:buSzTx/>
                    <a:defRPr/>
                  </a:pPr>
                  <a:endParaRPr lang="en-US" sz="1800" b="0">
                    <a:solidFill>
                      <a:schemeClr val="tx1"/>
                    </a:solidFill>
                    <a:cs typeface="Arial" charset="0"/>
                  </a:endParaRPr>
                </a:p>
              </p:txBody>
            </p:sp>
            <p:sp>
              <p:nvSpPr>
                <p:cNvPr id="80" name="Text Box 6"/>
                <p:cNvSpPr txBox="1">
                  <a:spLocks noChangeArrowheads="1"/>
                </p:cNvSpPr>
                <p:nvPr/>
              </p:nvSpPr>
              <p:spPr bwMode="auto">
                <a:xfrm>
                  <a:off x="4017" y="241"/>
                  <a:ext cx="1475" cy="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spAutoFit/>
                </a:bodyPr>
                <a:lstStyle/>
                <a:p>
                  <a:pPr algn="ctr" defTabSz="914400" eaLnBrk="1" hangingPunct="1">
                    <a:spcBef>
                      <a:spcPct val="20000"/>
                    </a:spcBef>
                    <a:buClrTx/>
                    <a:buSzTx/>
                    <a:buFontTx/>
                    <a:buNone/>
                    <a:defRPr/>
                  </a:pPr>
                  <a:r>
                    <a:rPr lang="en-GB" sz="1200" b="0" dirty="0">
                      <a:solidFill>
                        <a:schemeClr val="tx1"/>
                      </a:solidFill>
                      <a:latin typeface="Arial" charset="0"/>
                      <a:cs typeface="Arial" charset="0"/>
                    </a:rPr>
                    <a:t> </a:t>
                  </a:r>
                  <a:r>
                    <a:rPr lang="en-GB" sz="1200" dirty="0">
                      <a:solidFill>
                        <a:schemeClr val="tx1"/>
                      </a:solidFill>
                      <a:latin typeface="Arial" charset="0"/>
                      <a:cs typeface="Arial" charset="0"/>
                    </a:rPr>
                    <a:t>Impact</a:t>
                  </a:r>
                </a:p>
              </p:txBody>
            </p:sp>
          </p:grpSp>
          <p:sp>
            <p:nvSpPr>
              <p:cNvPr id="81" name="Oval 80"/>
              <p:cNvSpPr>
                <a:spLocks noChangeArrowheads="1"/>
              </p:cNvSpPr>
              <p:nvPr/>
            </p:nvSpPr>
            <p:spPr bwMode="auto">
              <a:xfrm>
                <a:off x="6859620" y="731676"/>
                <a:ext cx="1295382" cy="495374"/>
              </a:xfrm>
              <a:prstGeom prst="ellipse">
                <a:avLst/>
              </a:prstGeom>
              <a:solidFill>
                <a:schemeClr val="accent1">
                  <a:lumMod val="20000"/>
                  <a:lumOff val="80000"/>
                </a:schemeClr>
              </a:solidFill>
              <a:ln w="3175">
                <a:solidFill>
                  <a:schemeClr val="tx1"/>
                </a:solidFill>
                <a:prstDash val="dash"/>
                <a:round/>
                <a:headEnd/>
                <a:tailEnd/>
              </a:ln>
            </p:spPr>
            <p:txBody>
              <a:bodyPr/>
              <a:lstStyle/>
              <a:p>
                <a:pPr defTabSz="914400" eaLnBrk="1" hangingPunct="1">
                  <a:buClrTx/>
                  <a:buSzTx/>
                  <a:buFontTx/>
                  <a:buNone/>
                  <a:defRPr/>
                </a:pPr>
                <a:r>
                  <a:rPr lang="en-US" sz="1000" b="0" dirty="0">
                    <a:solidFill>
                      <a:schemeClr val="tx1"/>
                    </a:solidFill>
                    <a:latin typeface="Arial" charset="0"/>
                    <a:ea typeface="ＭＳ Ｐゴシック" charset="-128"/>
                    <a:cs typeface="+mn-cs"/>
                  </a:rPr>
                  <a:t>Indicators</a:t>
                </a:r>
              </a:p>
            </p:txBody>
          </p:sp>
          <p:sp>
            <p:nvSpPr>
              <p:cNvPr id="96" name="Oval 95"/>
              <p:cNvSpPr>
                <a:spLocks noChangeArrowheads="1"/>
              </p:cNvSpPr>
              <p:nvPr/>
            </p:nvSpPr>
            <p:spPr bwMode="auto">
              <a:xfrm>
                <a:off x="6877082" y="1309613"/>
                <a:ext cx="1293795" cy="495374"/>
              </a:xfrm>
              <a:prstGeom prst="ellipse">
                <a:avLst/>
              </a:prstGeom>
              <a:solidFill>
                <a:schemeClr val="accent1">
                  <a:lumMod val="20000"/>
                  <a:lumOff val="80000"/>
                </a:schemeClr>
              </a:solidFill>
              <a:ln w="9525">
                <a:solidFill>
                  <a:schemeClr val="tx1"/>
                </a:solidFill>
                <a:prstDash val="dash"/>
                <a:round/>
                <a:headEnd/>
                <a:tailEnd/>
              </a:ln>
            </p:spPr>
            <p:txBody>
              <a:bodyPr/>
              <a:lstStyle/>
              <a:p>
                <a:pPr defTabSz="914400" eaLnBrk="1" hangingPunct="1">
                  <a:buClrTx/>
                  <a:buSzTx/>
                  <a:buFontTx/>
                  <a:buNone/>
                  <a:defRPr/>
                </a:pPr>
                <a:r>
                  <a:rPr lang="en-US" sz="1000" b="0" dirty="0">
                    <a:solidFill>
                      <a:schemeClr val="tx1"/>
                    </a:solidFill>
                    <a:latin typeface="Arial" charset="0"/>
                    <a:ea typeface="ＭＳ Ｐゴシック" charset="-128"/>
                    <a:cs typeface="+mn-cs"/>
                  </a:rPr>
                  <a:t>Measures</a:t>
                </a:r>
              </a:p>
            </p:txBody>
          </p:sp>
          <p:sp>
            <p:nvSpPr>
              <p:cNvPr id="2" name="Rectangle 1"/>
              <p:cNvSpPr/>
              <p:nvPr/>
            </p:nvSpPr>
            <p:spPr bwMode="auto">
              <a:xfrm>
                <a:off x="8315336" y="939671"/>
                <a:ext cx="647691" cy="484625"/>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a:extLst/>
            </p:spPr>
            <p:txBody>
              <a:bodyPr/>
              <a:lstStyle/>
              <a:p>
                <a:pPr>
                  <a:defRPr/>
                </a:pPr>
                <a:r>
                  <a:rPr lang="en-GB" sz="900" b="0" dirty="0">
                    <a:solidFill>
                      <a:srgbClr val="000000"/>
                    </a:solidFill>
                    <a:cs typeface="+mn-cs"/>
                  </a:rPr>
                  <a:t>Case Studies</a:t>
                </a:r>
              </a:p>
            </p:txBody>
          </p:sp>
        </p:grpSp>
      </p:grpSp>
      <p:sp>
        <p:nvSpPr>
          <p:cNvPr id="70" name="Line 30"/>
          <p:cNvSpPr>
            <a:spLocks noChangeShapeType="1"/>
          </p:cNvSpPr>
          <p:nvPr/>
        </p:nvSpPr>
        <p:spPr bwMode="auto">
          <a:xfrm>
            <a:off x="1835696" y="5589240"/>
            <a:ext cx="433137"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63" name="Text Box 35"/>
          <p:cNvSpPr txBox="1">
            <a:spLocks noChangeArrowheads="1"/>
          </p:cNvSpPr>
          <p:nvPr/>
        </p:nvSpPr>
        <p:spPr bwMode="auto">
          <a:xfrm>
            <a:off x="835968" y="5435932"/>
            <a:ext cx="1239289" cy="369332"/>
          </a:xfrm>
          <a:prstGeom prst="rect">
            <a:avLst/>
          </a:prstGeom>
          <a:solidFill>
            <a:srgbClr val="CCFFCC"/>
          </a:solidFill>
          <a:ln w="12700">
            <a:solidFill>
              <a:schemeClr val="tx1"/>
            </a:solidFill>
            <a:prstDash val="dash"/>
            <a:miter lim="800000"/>
            <a:headEnd/>
            <a:tailEnd/>
          </a:ln>
          <a:effectLst/>
          <a:extLst/>
        </p:spPr>
        <p:txBody>
          <a:bodyPr>
            <a:spAutoFit/>
          </a:bodyPr>
          <a:lstStyle/>
          <a:p>
            <a:pPr algn="ctr" defTabSz="914400" eaLnBrk="1" hangingPunct="1">
              <a:spcBef>
                <a:spcPct val="20000"/>
              </a:spcBef>
              <a:buClrTx/>
              <a:buSzTx/>
              <a:buFontTx/>
              <a:buNone/>
              <a:defRPr/>
            </a:pPr>
            <a:r>
              <a:rPr lang="en-GB" sz="900" dirty="0" smtClean="0">
                <a:latin typeface="Arial" charset="0"/>
                <a:cs typeface="Arial" charset="0"/>
              </a:rPr>
              <a:t>Equipment &amp; Facilities</a:t>
            </a:r>
            <a:endParaRPr lang="en-GB" sz="900" b="0" dirty="0">
              <a:solidFill>
                <a:schemeClr val="tx1"/>
              </a:solidFill>
              <a:latin typeface="Arial" charset="0"/>
              <a:cs typeface="Arial" charset="0"/>
            </a:endParaRPr>
          </a:p>
        </p:txBody>
      </p:sp>
      <p:sp>
        <p:nvSpPr>
          <p:cNvPr id="71" name="Line 30"/>
          <p:cNvSpPr>
            <a:spLocks noChangeShapeType="1"/>
          </p:cNvSpPr>
          <p:nvPr/>
        </p:nvSpPr>
        <p:spPr bwMode="auto">
          <a:xfrm>
            <a:off x="2267744" y="4941168"/>
            <a:ext cx="0" cy="648072"/>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lstStyle/>
          <a:p>
            <a:pPr>
              <a:defRPr/>
            </a:pPr>
            <a:endParaRPr lang="en-US"/>
          </a:p>
        </p:txBody>
      </p:sp>
      <p:sp>
        <p:nvSpPr>
          <p:cNvPr id="4" name="TextBox 3"/>
          <p:cNvSpPr txBox="1"/>
          <p:nvPr/>
        </p:nvSpPr>
        <p:spPr>
          <a:xfrm>
            <a:off x="138329" y="6445126"/>
            <a:ext cx="5703671" cy="276999"/>
          </a:xfrm>
          <a:prstGeom prst="rect">
            <a:avLst/>
          </a:prstGeom>
          <a:noFill/>
        </p:spPr>
        <p:txBody>
          <a:bodyPr wrap="square" rtlCol="0">
            <a:spAutoFit/>
          </a:bodyPr>
          <a:lstStyle/>
          <a:p>
            <a:r>
              <a:rPr lang="en-US" sz="1200" dirty="0" smtClean="0"/>
              <a:t>St Andrews Research Information system …from 2003 onwards</a:t>
            </a:r>
            <a:endParaRPr lang="en-US" sz="1200" dirty="0"/>
          </a:p>
        </p:txBody>
      </p:sp>
    </p:spTree>
    <p:extLst>
      <p:ext uri="{BB962C8B-B14F-4D97-AF65-F5344CB8AC3E}">
        <p14:creationId xmlns:p14="http://schemas.microsoft.com/office/powerpoint/2010/main" val="48277668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112"/>
                                        </p:tgtEl>
                                        <p:attrNameLst>
                                          <p:attrName>style.visibility</p:attrName>
                                        </p:attrNameLst>
                                      </p:cBhvr>
                                      <p:to>
                                        <p:strVal val="visible"/>
                                      </p:to>
                                    </p:set>
                                    <p:animEffect transition="in" filter="checkerboard(across)">
                                      <p:cBhvr>
                                        <p:cTn id="7" dur="500"/>
                                        <p:tgtEl>
                                          <p:spTgt spid="4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lded Corner 28"/>
          <p:cNvSpPr/>
          <p:nvPr/>
        </p:nvSpPr>
        <p:spPr>
          <a:xfrm>
            <a:off x="3030604" y="1391444"/>
            <a:ext cx="1159198" cy="1296144"/>
          </a:xfrm>
          <a:prstGeom prst="foldedCorner">
            <a:avLst/>
          </a:prstGeom>
          <a:ln>
            <a:solidFill>
              <a:schemeClr val="accent5"/>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Data deposit interface</a:t>
            </a:r>
            <a:endParaRPr lang="en-GB" dirty="0"/>
          </a:p>
        </p:txBody>
      </p:sp>
      <p:sp>
        <p:nvSpPr>
          <p:cNvPr id="4" name="Oval 3"/>
          <p:cNvSpPr/>
          <p:nvPr/>
        </p:nvSpPr>
        <p:spPr>
          <a:xfrm>
            <a:off x="3275856" y="2831604"/>
            <a:ext cx="2304256" cy="216024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400" dirty="0" smtClean="0"/>
              <a:t>CRIS</a:t>
            </a:r>
            <a:endParaRPr lang="en-GB" sz="2400" dirty="0"/>
          </a:p>
        </p:txBody>
      </p:sp>
      <p:sp>
        <p:nvSpPr>
          <p:cNvPr id="6" name="TextBox 5"/>
          <p:cNvSpPr txBox="1"/>
          <p:nvPr/>
        </p:nvSpPr>
        <p:spPr>
          <a:xfrm>
            <a:off x="899592" y="1391444"/>
            <a:ext cx="1224136" cy="369332"/>
          </a:xfrm>
          <a:prstGeom prst="rect">
            <a:avLst/>
          </a:prstGeom>
          <a:noFill/>
          <a:ln>
            <a:solidFill>
              <a:schemeClr val="accent6">
                <a:lumMod val="60000"/>
                <a:lumOff val="40000"/>
              </a:schemeClr>
            </a:solidFill>
          </a:ln>
        </p:spPr>
        <p:txBody>
          <a:bodyPr wrap="square" rtlCol="0">
            <a:spAutoFit/>
          </a:bodyPr>
          <a:lstStyle/>
          <a:p>
            <a:r>
              <a:rPr lang="en-GB" dirty="0" smtClean="0"/>
              <a:t>Researcher</a:t>
            </a:r>
            <a:endParaRPr lang="en-GB" dirty="0"/>
          </a:p>
        </p:txBody>
      </p:sp>
      <p:cxnSp>
        <p:nvCxnSpPr>
          <p:cNvPr id="8" name="Straight Arrow Connector 7"/>
          <p:cNvCxnSpPr/>
          <p:nvPr/>
        </p:nvCxnSpPr>
        <p:spPr>
          <a:xfrm>
            <a:off x="1631001" y="1815439"/>
            <a:ext cx="996783" cy="7281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rot="18425625">
            <a:off x="1866335" y="2121148"/>
            <a:ext cx="1225173" cy="646331"/>
          </a:xfrm>
          <a:prstGeom prst="rect">
            <a:avLst/>
          </a:prstGeom>
          <a:noFill/>
        </p:spPr>
        <p:txBody>
          <a:bodyPr wrap="square" rtlCol="0">
            <a:spAutoFit/>
          </a:bodyPr>
          <a:lstStyle/>
          <a:p>
            <a:r>
              <a:rPr lang="en-GB" dirty="0" smtClean="0"/>
              <a:t>Deposit metadata</a:t>
            </a:r>
            <a:endParaRPr lang="en-GB" dirty="0"/>
          </a:p>
        </p:txBody>
      </p:sp>
      <p:cxnSp>
        <p:nvCxnSpPr>
          <p:cNvPr id="12" name="Straight Arrow Connector 11"/>
          <p:cNvCxnSpPr>
            <a:stCxn id="10" idx="2"/>
          </p:cNvCxnSpPr>
          <p:nvPr/>
        </p:nvCxnSpPr>
        <p:spPr>
          <a:xfrm>
            <a:off x="2736695" y="2639221"/>
            <a:ext cx="1043217" cy="7684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030604" y="4339788"/>
            <a:ext cx="1196445" cy="369332"/>
          </a:xfrm>
          <a:prstGeom prst="rect">
            <a:avLst/>
          </a:prstGeom>
          <a:noFill/>
        </p:spPr>
        <p:txBody>
          <a:bodyPr wrap="square" rtlCol="0">
            <a:spAutoFit/>
          </a:bodyPr>
          <a:lstStyle/>
          <a:p>
            <a:r>
              <a:rPr lang="en-GB" dirty="0" smtClean="0"/>
              <a:t>Metadata</a:t>
            </a:r>
            <a:endParaRPr lang="en-GB" dirty="0"/>
          </a:p>
        </p:txBody>
      </p:sp>
      <p:sp>
        <p:nvSpPr>
          <p:cNvPr id="15" name="TextBox 14"/>
          <p:cNvSpPr txBox="1"/>
          <p:nvPr/>
        </p:nvSpPr>
        <p:spPr>
          <a:xfrm>
            <a:off x="4624885" y="4339788"/>
            <a:ext cx="641320" cy="369332"/>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smtClean="0"/>
              <a:t>Data</a:t>
            </a:r>
            <a:endParaRPr lang="en-GB" dirty="0"/>
          </a:p>
        </p:txBody>
      </p:sp>
      <p:sp>
        <p:nvSpPr>
          <p:cNvPr id="17" name="Rounded Rectangle 16"/>
          <p:cNvSpPr/>
          <p:nvPr/>
        </p:nvSpPr>
        <p:spPr>
          <a:xfrm>
            <a:off x="1691680" y="4847828"/>
            <a:ext cx="1728192"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Data catalogue</a:t>
            </a:r>
            <a:endParaRPr lang="en-GB" dirty="0"/>
          </a:p>
        </p:txBody>
      </p:sp>
      <p:sp>
        <p:nvSpPr>
          <p:cNvPr id="18" name="TextBox 17"/>
          <p:cNvSpPr txBox="1"/>
          <p:nvPr/>
        </p:nvSpPr>
        <p:spPr>
          <a:xfrm>
            <a:off x="827584" y="6071964"/>
            <a:ext cx="1224136" cy="369332"/>
          </a:xfrm>
          <a:prstGeom prst="rect">
            <a:avLst/>
          </a:prstGeom>
          <a:noFill/>
          <a:ln>
            <a:solidFill>
              <a:schemeClr val="accent6">
                <a:lumMod val="60000"/>
                <a:lumOff val="40000"/>
              </a:schemeClr>
            </a:solidFill>
          </a:ln>
        </p:spPr>
        <p:txBody>
          <a:bodyPr wrap="square" rtlCol="0">
            <a:spAutoFit/>
          </a:bodyPr>
          <a:lstStyle/>
          <a:p>
            <a:r>
              <a:rPr lang="en-GB" dirty="0" smtClean="0"/>
              <a:t>End user</a:t>
            </a:r>
            <a:endParaRPr lang="en-GB" dirty="0"/>
          </a:p>
        </p:txBody>
      </p:sp>
      <p:cxnSp>
        <p:nvCxnSpPr>
          <p:cNvPr id="20" name="Straight Arrow Connector 19"/>
          <p:cNvCxnSpPr/>
          <p:nvPr/>
        </p:nvCxnSpPr>
        <p:spPr>
          <a:xfrm flipH="1">
            <a:off x="3131840" y="4709120"/>
            <a:ext cx="288032" cy="2827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Rounded Rectangle 20"/>
          <p:cNvSpPr/>
          <p:nvPr/>
        </p:nvSpPr>
        <p:spPr>
          <a:xfrm>
            <a:off x="6068031" y="2975620"/>
            <a:ext cx="1728192"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smtClean="0"/>
              <a:t>Data repository</a:t>
            </a:r>
            <a:endParaRPr lang="en-GB" dirty="0"/>
          </a:p>
        </p:txBody>
      </p:sp>
      <p:cxnSp>
        <p:nvCxnSpPr>
          <p:cNvPr id="23" name="Straight Arrow Connector 22"/>
          <p:cNvCxnSpPr/>
          <p:nvPr/>
        </p:nvCxnSpPr>
        <p:spPr>
          <a:xfrm flipV="1">
            <a:off x="5364088" y="3767708"/>
            <a:ext cx="660542" cy="572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1763688" y="5783932"/>
            <a:ext cx="360040"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Can 26"/>
          <p:cNvSpPr/>
          <p:nvPr/>
        </p:nvSpPr>
        <p:spPr>
          <a:xfrm>
            <a:off x="7020272" y="5588847"/>
            <a:ext cx="936104" cy="72008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Archive storage</a:t>
            </a:r>
            <a:endParaRPr lang="en-GB" dirty="0"/>
          </a:p>
        </p:txBody>
      </p:sp>
      <p:sp>
        <p:nvSpPr>
          <p:cNvPr id="28" name="Can 27"/>
          <p:cNvSpPr/>
          <p:nvPr/>
        </p:nvSpPr>
        <p:spPr>
          <a:xfrm>
            <a:off x="5792172" y="5567908"/>
            <a:ext cx="936104" cy="72008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Access storage</a:t>
            </a:r>
            <a:endParaRPr lang="en-GB" dirty="0"/>
          </a:p>
        </p:txBody>
      </p:sp>
      <p:sp>
        <p:nvSpPr>
          <p:cNvPr id="30" name="Folded Corner 29"/>
          <p:cNvSpPr/>
          <p:nvPr/>
        </p:nvSpPr>
        <p:spPr>
          <a:xfrm>
            <a:off x="4686606" y="1391444"/>
            <a:ext cx="1159198" cy="1296144"/>
          </a:xfrm>
          <a:prstGeom prst="foldedCorner">
            <a:avLst/>
          </a:prstGeom>
          <a:ln>
            <a:solidFill>
              <a:schemeClr val="accent5"/>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dirty="0" smtClean="0"/>
              <a:t>Related Publications, Projects, activities </a:t>
            </a:r>
            <a:r>
              <a:rPr lang="en-GB" sz="1400" dirty="0" err="1" smtClean="0"/>
              <a:t>etc</a:t>
            </a:r>
            <a:r>
              <a:rPr lang="en-GB" sz="1400" dirty="0" smtClean="0"/>
              <a:t> in Pure</a:t>
            </a:r>
            <a:endParaRPr lang="en-GB" sz="1400" dirty="0"/>
          </a:p>
        </p:txBody>
      </p:sp>
      <p:cxnSp>
        <p:nvCxnSpPr>
          <p:cNvPr id="32" name="Straight Arrow Connector 31"/>
          <p:cNvCxnSpPr>
            <a:stCxn id="29" idx="3"/>
            <a:endCxn id="30" idx="1"/>
          </p:cNvCxnSpPr>
          <p:nvPr/>
        </p:nvCxnSpPr>
        <p:spPr>
          <a:xfrm>
            <a:off x="4189802" y="2039516"/>
            <a:ext cx="496804"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2914547" y="6071380"/>
            <a:ext cx="2016224" cy="369332"/>
          </a:xfrm>
          <a:prstGeom prst="rect">
            <a:avLst/>
          </a:prstGeom>
          <a:noFill/>
          <a:ln>
            <a:solidFill>
              <a:schemeClr val="accent6">
                <a:lumMod val="60000"/>
                <a:lumOff val="40000"/>
              </a:schemeClr>
            </a:solidFill>
          </a:ln>
        </p:spPr>
        <p:txBody>
          <a:bodyPr wrap="square" rtlCol="0">
            <a:spAutoFit/>
          </a:bodyPr>
          <a:lstStyle/>
          <a:p>
            <a:r>
              <a:rPr lang="en-GB" dirty="0" smtClean="0"/>
              <a:t>Open access data</a:t>
            </a:r>
            <a:endParaRPr lang="en-GB" dirty="0"/>
          </a:p>
        </p:txBody>
      </p:sp>
      <p:cxnSp>
        <p:nvCxnSpPr>
          <p:cNvPr id="40" name="Straight Arrow Connector 39"/>
          <p:cNvCxnSpPr/>
          <p:nvPr/>
        </p:nvCxnSpPr>
        <p:spPr>
          <a:xfrm flipH="1">
            <a:off x="5050181" y="6256630"/>
            <a:ext cx="43204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H="1">
            <a:off x="2123728" y="6256630"/>
            <a:ext cx="50405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Title 43"/>
          <p:cNvSpPr>
            <a:spLocks noGrp="1"/>
          </p:cNvSpPr>
          <p:nvPr>
            <p:ph type="title"/>
          </p:nvPr>
        </p:nvSpPr>
        <p:spPr>
          <a:xfrm>
            <a:off x="457200" y="503238"/>
            <a:ext cx="8229600" cy="634082"/>
          </a:xfrm>
        </p:spPr>
        <p:txBody>
          <a:bodyPr>
            <a:noAutofit/>
          </a:bodyPr>
          <a:lstStyle/>
          <a:p>
            <a:r>
              <a:rPr lang="en-GB" sz="3200" dirty="0" smtClean="0">
                <a:solidFill>
                  <a:srgbClr val="00AEEF"/>
                </a:solidFill>
              </a:rPr>
              <a:t>A bit more complicated than that…</a:t>
            </a:r>
            <a:endParaRPr lang="en-GB" sz="3200" dirty="0">
              <a:solidFill>
                <a:srgbClr val="00AEEF"/>
              </a:solidFill>
            </a:endParaRPr>
          </a:p>
        </p:txBody>
      </p:sp>
      <p:sp>
        <p:nvSpPr>
          <p:cNvPr id="50" name="TextBox 49"/>
          <p:cNvSpPr txBox="1"/>
          <p:nvPr/>
        </p:nvSpPr>
        <p:spPr>
          <a:xfrm>
            <a:off x="6884954" y="2039516"/>
            <a:ext cx="1534508" cy="369332"/>
          </a:xfrm>
          <a:prstGeom prst="rect">
            <a:avLst/>
          </a:prstGeom>
          <a:noFill/>
          <a:ln>
            <a:solidFill>
              <a:schemeClr val="accent6">
                <a:lumMod val="60000"/>
                <a:lumOff val="40000"/>
              </a:schemeClr>
            </a:solidFill>
          </a:ln>
        </p:spPr>
        <p:txBody>
          <a:bodyPr wrap="square" rtlCol="0">
            <a:spAutoFit/>
          </a:bodyPr>
          <a:lstStyle/>
          <a:p>
            <a:r>
              <a:rPr lang="en-GB" dirty="0" smtClean="0"/>
              <a:t>Data librarian</a:t>
            </a:r>
            <a:endParaRPr lang="en-GB" dirty="0"/>
          </a:p>
        </p:txBody>
      </p:sp>
      <p:cxnSp>
        <p:nvCxnSpPr>
          <p:cNvPr id="52" name="Straight Arrow Connector 51"/>
          <p:cNvCxnSpPr/>
          <p:nvPr/>
        </p:nvCxnSpPr>
        <p:spPr>
          <a:xfrm flipH="1">
            <a:off x="6260225" y="4850482"/>
            <a:ext cx="400007" cy="6121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7020272" y="4850482"/>
            <a:ext cx="466997" cy="6121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6126114" y="4204151"/>
            <a:ext cx="1974277" cy="523220"/>
          </a:xfrm>
          <a:prstGeom prst="rect">
            <a:avLst/>
          </a:prstGeom>
          <a:noFill/>
        </p:spPr>
        <p:txBody>
          <a:bodyPr wrap="square" rtlCol="0">
            <a:spAutoFit/>
          </a:bodyPr>
          <a:lstStyle/>
          <a:p>
            <a:r>
              <a:rPr lang="en-GB" sz="1400" dirty="0" smtClean="0"/>
              <a:t>Validate metadata and apply access restrictions</a:t>
            </a:r>
            <a:endParaRPr lang="en-GB" sz="1400" dirty="0"/>
          </a:p>
        </p:txBody>
      </p:sp>
      <p:cxnSp>
        <p:nvCxnSpPr>
          <p:cNvPr id="66" name="Straight Arrow Connector 65"/>
          <p:cNvCxnSpPr/>
          <p:nvPr/>
        </p:nvCxnSpPr>
        <p:spPr>
          <a:xfrm flipH="1">
            <a:off x="7488324" y="2543572"/>
            <a:ext cx="163884"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6804248" y="3983732"/>
            <a:ext cx="0" cy="2204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83" name="Group 82"/>
          <p:cNvGrpSpPr/>
          <p:nvPr/>
        </p:nvGrpSpPr>
        <p:grpSpPr>
          <a:xfrm>
            <a:off x="323528" y="1815439"/>
            <a:ext cx="2707076" cy="2445292"/>
            <a:chOff x="323528" y="1548739"/>
            <a:chExt cx="2707076" cy="2445292"/>
          </a:xfrm>
        </p:grpSpPr>
        <p:sp>
          <p:nvSpPr>
            <p:cNvPr id="74" name="TextBox 73"/>
            <p:cNvSpPr txBox="1"/>
            <p:nvPr/>
          </p:nvSpPr>
          <p:spPr>
            <a:xfrm>
              <a:off x="323528" y="1919395"/>
              <a:ext cx="1368152" cy="646331"/>
            </a:xfrm>
            <a:prstGeom prst="rect">
              <a:avLst/>
            </a:prstGeom>
            <a:noFill/>
            <a:ln>
              <a:solidFill>
                <a:schemeClr val="tx1"/>
              </a:solidFill>
              <a:prstDash val="dash"/>
            </a:ln>
          </p:spPr>
          <p:txBody>
            <a:bodyPr wrap="square" rtlCol="0">
              <a:spAutoFit/>
            </a:bodyPr>
            <a:lstStyle/>
            <a:p>
              <a:r>
                <a:rPr lang="en-GB" sz="1200" dirty="0" smtClean="0"/>
                <a:t>Info: redirect to external repository where possible</a:t>
              </a:r>
              <a:endParaRPr lang="en-GB" sz="1200" dirty="0"/>
            </a:p>
          </p:txBody>
        </p:sp>
        <p:sp>
          <p:nvSpPr>
            <p:cNvPr id="75" name="Rounded Rectangle 74"/>
            <p:cNvSpPr/>
            <p:nvPr/>
          </p:nvSpPr>
          <p:spPr>
            <a:xfrm>
              <a:off x="370921" y="2780928"/>
              <a:ext cx="1260080" cy="864096"/>
            </a:xfrm>
            <a:prstGeom prst="roundRect">
              <a:avLst/>
            </a:prstGeom>
            <a:ln>
              <a:prstDash val="dash"/>
            </a:ln>
          </p:spPr>
          <p:style>
            <a:lnRef idx="1">
              <a:schemeClr val="dk1"/>
            </a:lnRef>
            <a:fillRef idx="2">
              <a:schemeClr val="dk1"/>
            </a:fillRef>
            <a:effectRef idx="1">
              <a:schemeClr val="dk1"/>
            </a:effectRef>
            <a:fontRef idx="minor">
              <a:schemeClr val="dk1"/>
            </a:fontRef>
          </p:style>
          <p:txBody>
            <a:bodyPr rtlCol="0" anchor="ctr"/>
            <a:lstStyle/>
            <a:p>
              <a:pPr algn="ctr"/>
              <a:r>
                <a:rPr lang="en-GB" dirty="0" smtClean="0"/>
                <a:t>External repository</a:t>
              </a:r>
              <a:endParaRPr lang="en-GB" dirty="0"/>
            </a:p>
          </p:txBody>
        </p:sp>
        <p:sp>
          <p:nvSpPr>
            <p:cNvPr id="76" name="TextBox 75"/>
            <p:cNvSpPr txBox="1"/>
            <p:nvPr/>
          </p:nvSpPr>
          <p:spPr>
            <a:xfrm>
              <a:off x="1726156" y="3717032"/>
              <a:ext cx="834778" cy="276999"/>
            </a:xfrm>
            <a:prstGeom prst="rect">
              <a:avLst/>
            </a:prstGeom>
            <a:noFill/>
            <a:ln>
              <a:solidFill>
                <a:schemeClr val="tx1"/>
              </a:solidFill>
              <a:prstDash val="dash"/>
            </a:ln>
          </p:spPr>
          <p:txBody>
            <a:bodyPr wrap="square" rtlCol="0">
              <a:spAutoFit/>
            </a:bodyPr>
            <a:lstStyle/>
            <a:p>
              <a:r>
                <a:rPr lang="en-GB" sz="1200" dirty="0" smtClean="0"/>
                <a:t>Metadata</a:t>
              </a:r>
              <a:endParaRPr lang="en-GB" sz="1200" dirty="0"/>
            </a:p>
          </p:txBody>
        </p:sp>
        <p:cxnSp>
          <p:nvCxnSpPr>
            <p:cNvPr id="78" name="Straight Arrow Connector 77"/>
            <p:cNvCxnSpPr/>
            <p:nvPr/>
          </p:nvCxnSpPr>
          <p:spPr>
            <a:xfrm>
              <a:off x="1115616" y="1548739"/>
              <a:ext cx="0" cy="364066"/>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1331640" y="3709022"/>
              <a:ext cx="299361" cy="182033"/>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a:off x="2638215" y="3862875"/>
              <a:ext cx="392389" cy="0"/>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rot="18425625">
            <a:off x="2405416" y="2746238"/>
            <a:ext cx="1225173" cy="369332"/>
          </a:xfrm>
          <a:prstGeom prst="rect">
            <a:avLst/>
          </a:prstGeom>
          <a:noFill/>
        </p:spPr>
        <p:txBody>
          <a:bodyPr wrap="square" rtlCol="0">
            <a:spAutoFit/>
          </a:bodyPr>
          <a:lstStyle/>
          <a:p>
            <a:r>
              <a:rPr lang="en-GB" b="1" dirty="0" smtClean="0">
                <a:solidFill>
                  <a:srgbClr val="FF0000"/>
                </a:solidFill>
              </a:rPr>
              <a:t>And data?</a:t>
            </a:r>
            <a:endParaRPr lang="en-GB" b="1" dirty="0">
              <a:solidFill>
                <a:srgbClr val="FF0000"/>
              </a:solidFill>
            </a:endParaRPr>
          </a:p>
        </p:txBody>
      </p:sp>
      <p:sp>
        <p:nvSpPr>
          <p:cNvPr id="42" name="TextBox 41"/>
          <p:cNvSpPr txBox="1"/>
          <p:nvPr/>
        </p:nvSpPr>
        <p:spPr>
          <a:xfrm>
            <a:off x="79192" y="6539468"/>
            <a:ext cx="2646878" cy="276999"/>
          </a:xfrm>
          <a:prstGeom prst="rect">
            <a:avLst/>
          </a:prstGeom>
          <a:noFill/>
        </p:spPr>
        <p:txBody>
          <a:bodyPr wrap="none" rtlCol="0">
            <a:spAutoFit/>
          </a:bodyPr>
          <a:lstStyle/>
          <a:p>
            <a:r>
              <a:rPr lang="en-US" sz="1200" dirty="0" smtClean="0"/>
              <a:t>Jackie Proven, University of St Andrews</a:t>
            </a:r>
            <a:endParaRPr lang="en-US" sz="1200" dirty="0"/>
          </a:p>
        </p:txBody>
      </p:sp>
    </p:spTree>
    <p:extLst>
      <p:ext uri="{BB962C8B-B14F-4D97-AF65-F5344CB8AC3E}">
        <p14:creationId xmlns:p14="http://schemas.microsoft.com/office/powerpoint/2010/main" val="50096492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1" nodeType="clickEffect">
                                  <p:stCondLst>
                                    <p:cond delay="0"/>
                                  </p:stCondLst>
                                  <p:childTnLst>
                                    <p:set>
                                      <p:cBhvr>
                                        <p:cTn id="48" dur="1" fill="hold">
                                          <p:stCondLst>
                                            <p:cond delay="0"/>
                                          </p:stCondLst>
                                        </p:cTn>
                                        <p:tgtEl>
                                          <p:spTgt spid="3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70"/>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2"/>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4"/>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62"/>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7"/>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40"/>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4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50"/>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 grpId="0" animBg="1"/>
      <p:bldP spid="6" grpId="0" animBg="1"/>
      <p:bldP spid="10" grpId="0"/>
      <p:bldP spid="14" grpId="0"/>
      <p:bldP spid="15" grpId="0" animBg="1"/>
      <p:bldP spid="17" grpId="0" animBg="1"/>
      <p:bldP spid="18" grpId="0" animBg="1"/>
      <p:bldP spid="21" grpId="0" animBg="1"/>
      <p:bldP spid="27" grpId="0" animBg="1"/>
      <p:bldP spid="28" grpId="0" animBg="1"/>
      <p:bldP spid="30" grpId="0" animBg="1"/>
      <p:bldP spid="38" grpId="0" animBg="1"/>
      <p:bldP spid="50" grpId="0" animBg="1"/>
      <p:bldP spid="62" grpId="0"/>
      <p:bldP spid="39"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525" y="5746750"/>
            <a:ext cx="7970838" cy="777875"/>
          </a:xfrm>
        </p:spPr>
        <p:txBody>
          <a:bodyPr>
            <a:normAutofit/>
          </a:bodyPr>
          <a:lstStyle/>
          <a:p>
            <a:pPr>
              <a:defRPr/>
            </a:pPr>
            <a:r>
              <a:rPr lang="en-US" sz="1400" dirty="0" smtClean="0">
                <a:solidFill>
                  <a:schemeClr val="bg1">
                    <a:lumMod val="50000"/>
                  </a:schemeClr>
                </a:solidFill>
              </a:rPr>
              <a:t>Components of a data management service : Digital </a:t>
            </a:r>
            <a:r>
              <a:rPr lang="en-US" sz="1400" dirty="0" err="1">
                <a:solidFill>
                  <a:schemeClr val="bg1">
                    <a:lumMod val="50000"/>
                  </a:schemeClr>
                </a:solidFill>
              </a:rPr>
              <a:t>Curation</a:t>
            </a:r>
            <a:r>
              <a:rPr lang="en-US" sz="1400" dirty="0">
                <a:solidFill>
                  <a:schemeClr val="bg1">
                    <a:lumMod val="50000"/>
                  </a:schemeClr>
                </a:solidFill>
              </a:rPr>
              <a:t> Centre:</a:t>
            </a:r>
            <a:br>
              <a:rPr lang="en-US" sz="1400" dirty="0">
                <a:solidFill>
                  <a:schemeClr val="bg1">
                    <a:lumMod val="50000"/>
                  </a:schemeClr>
                </a:solidFill>
              </a:rPr>
            </a:br>
            <a:r>
              <a:rPr lang="en-US" sz="1400" b="1" dirty="0">
                <a:solidFill>
                  <a:schemeClr val="bg1">
                    <a:lumMod val="50000"/>
                  </a:schemeClr>
                </a:solidFill>
              </a:rPr>
              <a:t>http://</a:t>
            </a:r>
            <a:r>
              <a:rPr lang="en-US" sz="1400" b="1" dirty="0" err="1">
                <a:solidFill>
                  <a:schemeClr val="bg1">
                    <a:lumMod val="50000"/>
                  </a:schemeClr>
                </a:solidFill>
              </a:rPr>
              <a:t>www.dcc.ac.uk</a:t>
            </a:r>
            <a:r>
              <a:rPr lang="en-US" sz="1400" b="1" dirty="0">
                <a:solidFill>
                  <a:schemeClr val="bg1">
                    <a:lumMod val="50000"/>
                  </a:schemeClr>
                </a:solidFill>
              </a:rPr>
              <a:t>/resources/how-guides </a:t>
            </a:r>
            <a:endParaRPr lang="en-US" sz="1400" dirty="0">
              <a:solidFill>
                <a:schemeClr val="bg1">
                  <a:lumMod val="50000"/>
                </a:schemeClr>
              </a:solidFill>
            </a:endParaRPr>
          </a:p>
        </p:txBody>
      </p:sp>
      <p:pic>
        <p:nvPicPr>
          <p:cNvPr id="26626" name="Picture 4" descr="RDM-services.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9900" y="889000"/>
            <a:ext cx="5659438" cy="506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8"/>
          <p:cNvSpPr>
            <a:spLocks noChangeArrowheads="1"/>
          </p:cNvSpPr>
          <p:nvPr/>
        </p:nvSpPr>
        <p:spPr bwMode="auto">
          <a:xfrm>
            <a:off x="1601788" y="2216150"/>
            <a:ext cx="3046412" cy="1746250"/>
          </a:xfrm>
          <a:prstGeom prst="ellipse">
            <a:avLst/>
          </a:prstGeom>
          <a:solidFill>
            <a:srgbClr val="FF99FF">
              <a:alpha val="12157"/>
            </a:srgbClr>
          </a:solidFill>
          <a:ln w="57150">
            <a:solidFill>
              <a:srgbClr val="FF00FF"/>
            </a:solidFill>
            <a:round/>
            <a:headEnd/>
            <a:tailEnd/>
          </a:ln>
        </p:spPr>
        <p:txBody>
          <a:bodyPr wrap="none" anchor="ctr"/>
          <a:lstStyle/>
          <a:p>
            <a:pPr lvl="1" algn="ctr">
              <a:spcBef>
                <a:spcPct val="20000"/>
              </a:spcBef>
            </a:pPr>
            <a:r>
              <a:rPr lang="en-GB" sz="2000" b="1" dirty="0" smtClean="0">
                <a:cs typeface="Arial" charset="0"/>
              </a:rPr>
              <a:t>CRIS</a:t>
            </a:r>
            <a:endParaRPr lang="en-GB" sz="2000" b="1" dirty="0">
              <a:cs typeface="Arial" charset="0"/>
            </a:endParaRPr>
          </a:p>
        </p:txBody>
      </p:sp>
    </p:spTree>
    <p:extLst>
      <p:ext uri="{BB962C8B-B14F-4D97-AF65-F5344CB8AC3E}">
        <p14:creationId xmlns:p14="http://schemas.microsoft.com/office/powerpoint/2010/main" val="212384820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525" y="5746750"/>
            <a:ext cx="7970838" cy="777875"/>
          </a:xfrm>
        </p:spPr>
        <p:txBody>
          <a:bodyPr>
            <a:normAutofit/>
          </a:bodyPr>
          <a:lstStyle/>
          <a:p>
            <a:pPr>
              <a:defRPr/>
            </a:pPr>
            <a:r>
              <a:rPr lang="en-US" sz="1400" dirty="0" smtClean="0">
                <a:solidFill>
                  <a:schemeClr val="bg1">
                    <a:lumMod val="50000"/>
                  </a:schemeClr>
                </a:solidFill>
              </a:rPr>
              <a:t>Components of a data management service : Digital </a:t>
            </a:r>
            <a:r>
              <a:rPr lang="en-US" sz="1400" dirty="0" err="1">
                <a:solidFill>
                  <a:schemeClr val="bg1">
                    <a:lumMod val="50000"/>
                  </a:schemeClr>
                </a:solidFill>
              </a:rPr>
              <a:t>Curation</a:t>
            </a:r>
            <a:r>
              <a:rPr lang="en-US" sz="1400" dirty="0">
                <a:solidFill>
                  <a:schemeClr val="bg1">
                    <a:lumMod val="50000"/>
                  </a:schemeClr>
                </a:solidFill>
              </a:rPr>
              <a:t> Centre:</a:t>
            </a:r>
            <a:br>
              <a:rPr lang="en-US" sz="1400" dirty="0">
                <a:solidFill>
                  <a:schemeClr val="bg1">
                    <a:lumMod val="50000"/>
                  </a:schemeClr>
                </a:solidFill>
              </a:rPr>
            </a:br>
            <a:r>
              <a:rPr lang="en-US" sz="1400" b="1" dirty="0">
                <a:solidFill>
                  <a:schemeClr val="bg1">
                    <a:lumMod val="50000"/>
                  </a:schemeClr>
                </a:solidFill>
              </a:rPr>
              <a:t>http://</a:t>
            </a:r>
            <a:r>
              <a:rPr lang="en-US" sz="1400" b="1" dirty="0" err="1">
                <a:solidFill>
                  <a:schemeClr val="bg1">
                    <a:lumMod val="50000"/>
                  </a:schemeClr>
                </a:solidFill>
              </a:rPr>
              <a:t>www.dcc.ac.uk</a:t>
            </a:r>
            <a:r>
              <a:rPr lang="en-US" sz="1400" b="1" dirty="0">
                <a:solidFill>
                  <a:schemeClr val="bg1">
                    <a:lumMod val="50000"/>
                  </a:schemeClr>
                </a:solidFill>
              </a:rPr>
              <a:t>/resources/how-guides </a:t>
            </a:r>
            <a:endParaRPr lang="en-US" sz="1400" dirty="0">
              <a:solidFill>
                <a:schemeClr val="bg1">
                  <a:lumMod val="50000"/>
                </a:schemeClr>
              </a:solidFill>
            </a:endParaRPr>
          </a:p>
        </p:txBody>
      </p:sp>
      <p:pic>
        <p:nvPicPr>
          <p:cNvPr id="26626" name="Picture 4" descr="RDM-services.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9900" y="889000"/>
            <a:ext cx="5659438" cy="506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8"/>
          <p:cNvSpPr>
            <a:spLocks noChangeArrowheads="1"/>
          </p:cNvSpPr>
          <p:nvPr/>
        </p:nvSpPr>
        <p:spPr bwMode="auto">
          <a:xfrm>
            <a:off x="1601788" y="2216151"/>
            <a:ext cx="3071812" cy="2990850"/>
          </a:xfrm>
          <a:prstGeom prst="ellipse">
            <a:avLst/>
          </a:prstGeom>
          <a:solidFill>
            <a:srgbClr val="FF99FF">
              <a:alpha val="12157"/>
            </a:srgbClr>
          </a:solidFill>
          <a:ln w="57150">
            <a:solidFill>
              <a:srgbClr val="FF00FF"/>
            </a:solidFill>
            <a:round/>
            <a:headEnd/>
            <a:tailEnd/>
          </a:ln>
        </p:spPr>
        <p:txBody>
          <a:bodyPr wrap="none" anchor="ctr"/>
          <a:lstStyle/>
          <a:p>
            <a:pPr lvl="1" algn="ctr">
              <a:spcBef>
                <a:spcPct val="20000"/>
              </a:spcBef>
            </a:pPr>
            <a:r>
              <a:rPr lang="en-GB" sz="2000" b="1" dirty="0" smtClean="0">
                <a:cs typeface="Arial" charset="0"/>
              </a:rPr>
              <a:t>CRIS? CRIS-IR?</a:t>
            </a:r>
            <a:endParaRPr lang="en-GB" sz="2000" b="1" dirty="0">
              <a:cs typeface="Arial" charset="0"/>
            </a:endParaRPr>
          </a:p>
        </p:txBody>
      </p:sp>
    </p:spTree>
    <p:extLst>
      <p:ext uri="{BB962C8B-B14F-4D97-AF65-F5344CB8AC3E}">
        <p14:creationId xmlns:p14="http://schemas.microsoft.com/office/powerpoint/2010/main" val="3367906902"/>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p:cNvPicPr>
            <a:picLocks noChangeAspect="1"/>
          </p:cNvPicPr>
          <p:nvPr/>
        </p:nvPicPr>
        <p:blipFill>
          <a:blip r:embed="rId2"/>
          <a:stretch>
            <a:fillRect/>
          </a:stretch>
        </p:blipFill>
        <p:spPr>
          <a:xfrm>
            <a:off x="520700" y="381000"/>
            <a:ext cx="8102600" cy="6083300"/>
          </a:xfrm>
          <a:prstGeom prst="rect">
            <a:avLst/>
          </a:prstGeom>
        </p:spPr>
      </p:pic>
    </p:spTree>
    <p:extLst>
      <p:ext uri="{BB962C8B-B14F-4D97-AF65-F5344CB8AC3E}">
        <p14:creationId xmlns:p14="http://schemas.microsoft.com/office/powerpoint/2010/main" val="3877321273"/>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2850"/>
            <a:ext cx="8229600" cy="777988"/>
          </a:xfrm>
        </p:spPr>
        <p:txBody>
          <a:bodyPr>
            <a:noAutofit/>
          </a:bodyPr>
          <a:lstStyle/>
          <a:p>
            <a:pPr algn="l"/>
            <a:r>
              <a:rPr lang="en-US" sz="2000" dirty="0" smtClean="0">
                <a:solidFill>
                  <a:srgbClr val="00AEEF"/>
                </a:solidFill>
              </a:rPr>
              <a:t>University of Bristol </a:t>
            </a:r>
            <a:r>
              <a:rPr lang="en-US" sz="2000" dirty="0" err="1" smtClean="0">
                <a:solidFill>
                  <a:srgbClr val="00AEEF"/>
                </a:solidFill>
              </a:rPr>
              <a:t>data.bris</a:t>
            </a:r>
            <a:r>
              <a:rPr lang="en-US" sz="2000" dirty="0">
                <a:solidFill>
                  <a:srgbClr val="00AEEF"/>
                </a:solidFill>
              </a:rPr>
              <a:t> architecture</a:t>
            </a:r>
            <a:br>
              <a:rPr lang="en-US" sz="2000" dirty="0">
                <a:solidFill>
                  <a:srgbClr val="00AEEF"/>
                </a:solidFill>
              </a:rPr>
            </a:br>
            <a:r>
              <a:rPr lang="en-US" sz="1600" dirty="0">
                <a:solidFill>
                  <a:srgbClr val="00AEEF"/>
                </a:solidFill>
              </a:rPr>
              <a:t>http://</a:t>
            </a:r>
            <a:r>
              <a:rPr lang="en-US" sz="1600" dirty="0" err="1" smtClean="0">
                <a:solidFill>
                  <a:srgbClr val="00AEEF"/>
                </a:solidFill>
              </a:rPr>
              <a:t>www.dcc.ac.uk</a:t>
            </a:r>
            <a:r>
              <a:rPr lang="en-US" sz="1600" dirty="0">
                <a:solidFill>
                  <a:srgbClr val="00AEEF"/>
                </a:solidFill>
              </a:rPr>
              <a:t>/blog/developing-joined-</a:t>
            </a:r>
            <a:r>
              <a:rPr lang="en-US" sz="1600" dirty="0" err="1">
                <a:solidFill>
                  <a:srgbClr val="00AEEF"/>
                </a:solidFill>
              </a:rPr>
              <a:t>rdm</a:t>
            </a:r>
            <a:r>
              <a:rPr lang="en-US" sz="1600" dirty="0">
                <a:solidFill>
                  <a:srgbClr val="00AEEF"/>
                </a:solidFill>
              </a:rPr>
              <a:t>-infrastructure-institutions</a:t>
            </a:r>
          </a:p>
        </p:txBody>
      </p:sp>
      <p:pic>
        <p:nvPicPr>
          <p:cNvPr id="4" name="Picture 3" descr="data.bris-architectur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7900" y="1790700"/>
            <a:ext cx="7569200" cy="4547750"/>
          </a:xfrm>
          <a:prstGeom prst="rect">
            <a:avLst/>
          </a:prstGeom>
        </p:spPr>
      </p:pic>
    </p:spTree>
    <p:extLst>
      <p:ext uri="{BB962C8B-B14F-4D97-AF65-F5344CB8AC3E}">
        <p14:creationId xmlns:p14="http://schemas.microsoft.com/office/powerpoint/2010/main" val="4271965235"/>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RDM-architecture-lates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854200"/>
            <a:ext cx="5673725" cy="4645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457200" y="901700"/>
            <a:ext cx="8229600" cy="990600"/>
          </a:xfrm>
        </p:spPr>
        <p:txBody>
          <a:bodyPr>
            <a:normAutofit/>
          </a:bodyPr>
          <a:lstStyle/>
          <a:p>
            <a:pPr algn="l"/>
            <a:r>
              <a:rPr lang="en-GB" sz="2000" dirty="0">
                <a:solidFill>
                  <a:srgbClr val="00AEEF"/>
                </a:solidFill>
                <a:latin typeface="Calibri" charset="0"/>
              </a:rPr>
              <a:t>Proposed architecture for digital </a:t>
            </a:r>
            <a:r>
              <a:rPr lang="en-GB" sz="2000" dirty="0" err="1" smtClean="0">
                <a:solidFill>
                  <a:srgbClr val="00AEEF"/>
                </a:solidFill>
                <a:latin typeface="Calibri" charset="0"/>
              </a:rPr>
              <a:t>curation</a:t>
            </a:r>
            <a:r>
              <a:rPr lang="en-GB" sz="2000" dirty="0" smtClean="0">
                <a:solidFill>
                  <a:srgbClr val="00AEEF"/>
                </a:solidFill>
                <a:latin typeface="Calibri" charset="0"/>
              </a:rPr>
              <a:t>, Jen </a:t>
            </a:r>
            <a:r>
              <a:rPr lang="en-GB" sz="2000" dirty="0" err="1" smtClean="0">
                <a:solidFill>
                  <a:srgbClr val="00AEEF"/>
                </a:solidFill>
                <a:latin typeface="Calibri" charset="0"/>
              </a:rPr>
              <a:t>Mitcham</a:t>
            </a:r>
            <a:r>
              <a:rPr lang="en-GB" sz="2000" dirty="0" smtClean="0">
                <a:solidFill>
                  <a:srgbClr val="00AEEF"/>
                </a:solidFill>
                <a:latin typeface="Calibri" charset="0"/>
              </a:rPr>
              <a:t>, University of York, DCC EPSRC workshop, May 2014</a:t>
            </a:r>
            <a:endParaRPr lang="en-GB" sz="2000" dirty="0">
              <a:solidFill>
                <a:srgbClr val="00AEEF"/>
              </a:solidFill>
              <a:latin typeface="Calibri" charset="0"/>
            </a:endParaRPr>
          </a:p>
        </p:txBody>
      </p:sp>
    </p:spTree>
    <p:extLst>
      <p:ext uri="{BB962C8B-B14F-4D97-AF65-F5344CB8AC3E}">
        <p14:creationId xmlns:p14="http://schemas.microsoft.com/office/powerpoint/2010/main" val="101482815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Breaking news …</a:t>
            </a:r>
            <a:endParaRPr lang="en-US" dirty="0">
              <a:solidFill>
                <a:srgbClr val="00AEEF"/>
              </a:solidFill>
            </a:endParaRPr>
          </a:p>
        </p:txBody>
      </p:sp>
      <p:pic>
        <p:nvPicPr>
          <p:cNvPr id="4" name="Picture 3" descr="LoughboroughTweet.tif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1663700"/>
            <a:ext cx="8064500" cy="4902200"/>
          </a:xfrm>
          <a:prstGeom prst="rect">
            <a:avLst/>
          </a:prstGeom>
        </p:spPr>
      </p:pic>
    </p:spTree>
    <p:extLst>
      <p:ext uri="{BB962C8B-B14F-4D97-AF65-F5344CB8AC3E}">
        <p14:creationId xmlns:p14="http://schemas.microsoft.com/office/powerpoint/2010/main" val="2812776323"/>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144000" cy="6837405"/>
          </a:xfrm>
          <a:prstGeom prst="rect">
            <a:avLst/>
          </a:prstGeom>
        </p:spPr>
      </p:pic>
    </p:spTree>
    <p:extLst>
      <p:ext uri="{BB962C8B-B14F-4D97-AF65-F5344CB8AC3E}">
        <p14:creationId xmlns:p14="http://schemas.microsoft.com/office/powerpoint/2010/main" val="2418455712"/>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solidFill>
                  <a:srgbClr val="00AEEF"/>
                </a:solidFill>
              </a:rPr>
              <a:t>Standards and interoperability</a:t>
            </a:r>
            <a:endParaRPr lang="en-US" sz="3600" dirty="0">
              <a:solidFill>
                <a:srgbClr val="00AEEF"/>
              </a:solidFill>
            </a:endParaRPr>
          </a:p>
        </p:txBody>
      </p:sp>
      <p:sp>
        <p:nvSpPr>
          <p:cNvPr id="3" name="Content Placeholder 2"/>
          <p:cNvSpPr>
            <a:spLocks noGrp="1"/>
          </p:cNvSpPr>
          <p:nvPr>
            <p:ph idx="1"/>
          </p:nvPr>
        </p:nvSpPr>
        <p:spPr>
          <a:xfrm>
            <a:off x="457200" y="1714500"/>
            <a:ext cx="8229600" cy="4525963"/>
          </a:xfrm>
        </p:spPr>
        <p:txBody>
          <a:bodyPr>
            <a:normAutofit/>
          </a:bodyPr>
          <a:lstStyle/>
          <a:p>
            <a:pPr>
              <a:defRPr/>
            </a:pPr>
            <a:r>
              <a:rPr lang="en-US" dirty="0" smtClean="0">
                <a:solidFill>
                  <a:schemeClr val="tx1">
                    <a:lumMod val="65000"/>
                    <a:lumOff val="35000"/>
                  </a:schemeClr>
                </a:solidFill>
              </a:rPr>
              <a:t>Metadata </a:t>
            </a:r>
            <a:r>
              <a:rPr lang="en-US" dirty="0" err="1">
                <a:solidFill>
                  <a:schemeClr val="tx1">
                    <a:lumMod val="65000"/>
                    <a:lumOff val="35000"/>
                  </a:schemeClr>
                </a:solidFill>
              </a:rPr>
              <a:t>harmonisation</a:t>
            </a:r>
            <a:endParaRPr lang="en-US" dirty="0">
              <a:solidFill>
                <a:schemeClr val="tx1">
                  <a:lumMod val="65000"/>
                  <a:lumOff val="35000"/>
                </a:schemeClr>
              </a:solidFill>
            </a:endParaRPr>
          </a:p>
          <a:p>
            <a:pPr lvl="1">
              <a:buFontTx/>
              <a:buChar char="•"/>
              <a:defRPr/>
            </a:pPr>
            <a:r>
              <a:rPr lang="en-US" dirty="0" err="1">
                <a:solidFill>
                  <a:schemeClr val="bg1">
                    <a:lumMod val="65000"/>
                  </a:schemeClr>
                </a:solidFill>
              </a:rPr>
              <a:t>Cerif</a:t>
            </a:r>
            <a:r>
              <a:rPr lang="en-US" dirty="0">
                <a:solidFill>
                  <a:schemeClr val="bg1">
                    <a:lumMod val="65000"/>
                  </a:schemeClr>
                </a:solidFill>
              </a:rPr>
              <a:t> </a:t>
            </a:r>
            <a:r>
              <a:rPr lang="en-US" dirty="0" smtClean="0">
                <a:solidFill>
                  <a:schemeClr val="bg1">
                    <a:lumMod val="65000"/>
                  </a:schemeClr>
                </a:solidFill>
              </a:rPr>
              <a:t>4Datasets </a:t>
            </a:r>
            <a:r>
              <a:rPr lang="en-US" dirty="0">
                <a:solidFill>
                  <a:schemeClr val="bg1">
                    <a:lumMod val="65000"/>
                  </a:schemeClr>
                </a:solidFill>
              </a:rPr>
              <a:t>* </a:t>
            </a:r>
            <a:r>
              <a:rPr lang="en-US" dirty="0" err="1">
                <a:solidFill>
                  <a:schemeClr val="bg1">
                    <a:lumMod val="65000"/>
                  </a:schemeClr>
                </a:solidFill>
              </a:rPr>
              <a:t>Datacite</a:t>
            </a:r>
            <a:r>
              <a:rPr lang="en-US" dirty="0">
                <a:solidFill>
                  <a:schemeClr val="bg1">
                    <a:lumMod val="65000"/>
                  </a:schemeClr>
                </a:solidFill>
              </a:rPr>
              <a:t>  *</a:t>
            </a:r>
            <a:r>
              <a:rPr lang="en-US" dirty="0" smtClean="0">
                <a:solidFill>
                  <a:schemeClr val="bg1">
                    <a:lumMod val="65000"/>
                  </a:schemeClr>
                </a:solidFill>
              </a:rPr>
              <a:t>Pure/</a:t>
            </a:r>
            <a:r>
              <a:rPr lang="en-US" dirty="0" err="1" smtClean="0">
                <a:solidFill>
                  <a:schemeClr val="bg1">
                    <a:lumMod val="65000"/>
                  </a:schemeClr>
                </a:solidFill>
              </a:rPr>
              <a:t>EPrints</a:t>
            </a:r>
            <a:r>
              <a:rPr lang="en-US" dirty="0" smtClean="0">
                <a:solidFill>
                  <a:schemeClr val="bg1">
                    <a:lumMod val="65000"/>
                  </a:schemeClr>
                </a:solidFill>
              </a:rPr>
              <a:t> UG</a:t>
            </a:r>
          </a:p>
          <a:p>
            <a:pPr marL="457200" lvl="1" indent="0">
              <a:buNone/>
              <a:defRPr/>
            </a:pPr>
            <a:endParaRPr lang="en-US" dirty="0">
              <a:solidFill>
                <a:schemeClr val="bg1">
                  <a:lumMod val="65000"/>
                </a:schemeClr>
              </a:solidFill>
            </a:endParaRPr>
          </a:p>
          <a:p>
            <a:pPr>
              <a:buFontTx/>
              <a:buChar char="•"/>
              <a:defRPr/>
            </a:pPr>
            <a:r>
              <a:rPr lang="en-US" dirty="0">
                <a:solidFill>
                  <a:srgbClr val="595959"/>
                </a:solidFill>
              </a:rPr>
              <a:t>UK National data registry pilot</a:t>
            </a:r>
          </a:p>
          <a:p>
            <a:pPr marL="742950" lvl="2" indent="-342900">
              <a:buFontTx/>
              <a:buChar char="•"/>
              <a:defRPr/>
            </a:pPr>
            <a:r>
              <a:rPr lang="en-US" dirty="0">
                <a:solidFill>
                  <a:schemeClr val="bg1">
                    <a:lumMod val="65000"/>
                  </a:schemeClr>
                </a:solidFill>
              </a:rPr>
              <a:t>JISC  * DCC * Institutions * Funders * Data </a:t>
            </a:r>
            <a:r>
              <a:rPr lang="en-US" dirty="0" err="1">
                <a:solidFill>
                  <a:schemeClr val="bg1">
                    <a:lumMod val="65000"/>
                  </a:schemeClr>
                </a:solidFill>
              </a:rPr>
              <a:t>Centres</a:t>
            </a:r>
            <a:endParaRPr lang="en-US" dirty="0">
              <a:solidFill>
                <a:schemeClr val="bg1">
                  <a:lumMod val="65000"/>
                </a:schemeClr>
              </a:solidFill>
            </a:endParaRPr>
          </a:p>
          <a:p>
            <a:pPr marL="400050" lvl="2" indent="0">
              <a:buNone/>
              <a:defRPr/>
            </a:pPr>
            <a:endParaRPr lang="en-US" dirty="0" smtClean="0">
              <a:solidFill>
                <a:schemeClr val="bg1">
                  <a:lumMod val="65000"/>
                </a:schemeClr>
              </a:solidFill>
            </a:endParaRPr>
          </a:p>
          <a:p>
            <a:pPr>
              <a:buFontTx/>
              <a:buChar char="•"/>
              <a:defRPr/>
            </a:pPr>
            <a:r>
              <a:rPr lang="en-US" dirty="0" err="1" smtClean="0">
                <a:solidFill>
                  <a:srgbClr val="595959"/>
                </a:solidFill>
              </a:rPr>
              <a:t>Harmonisation</a:t>
            </a:r>
            <a:r>
              <a:rPr lang="en-US" dirty="0" smtClean="0">
                <a:solidFill>
                  <a:srgbClr val="595959"/>
                </a:solidFill>
              </a:rPr>
              <a:t> of  funder requirements</a:t>
            </a:r>
          </a:p>
          <a:p>
            <a:pPr lvl="1">
              <a:buFontTx/>
              <a:buChar char="•"/>
              <a:defRPr/>
            </a:pPr>
            <a:r>
              <a:rPr lang="en-US" sz="2400" dirty="0" smtClean="0">
                <a:solidFill>
                  <a:schemeClr val="bg1">
                    <a:lumMod val="65000"/>
                  </a:schemeClr>
                </a:solidFill>
              </a:rPr>
              <a:t>CASRAI</a:t>
            </a:r>
            <a:r>
              <a:rPr lang="en-US" sz="2400" dirty="0">
                <a:solidFill>
                  <a:schemeClr val="bg1">
                    <a:lumMod val="65000"/>
                  </a:schemeClr>
                </a:solidFill>
              </a:rPr>
              <a:t>-UK </a:t>
            </a:r>
            <a:r>
              <a:rPr lang="en-US" sz="2400" dirty="0" smtClean="0">
                <a:solidFill>
                  <a:schemeClr val="bg1">
                    <a:lumMod val="65000"/>
                  </a:schemeClr>
                </a:solidFill>
              </a:rPr>
              <a:t>DMP working </a:t>
            </a:r>
            <a:r>
              <a:rPr lang="en-US" sz="2400" dirty="0">
                <a:solidFill>
                  <a:schemeClr val="bg1">
                    <a:lumMod val="65000"/>
                  </a:schemeClr>
                </a:solidFill>
              </a:rPr>
              <a:t>group</a:t>
            </a:r>
          </a:p>
          <a:p>
            <a:pPr marL="400050" lvl="2" indent="0">
              <a:buNone/>
              <a:defRPr/>
            </a:pPr>
            <a:endParaRPr lang="en-US" dirty="0">
              <a:solidFill>
                <a:schemeClr val="bg1">
                  <a:lumMod val="65000"/>
                </a:schemeClr>
              </a:solidFill>
            </a:endParaRPr>
          </a:p>
          <a:p>
            <a:pPr marL="400050" lvl="2" indent="0">
              <a:buNone/>
              <a:defRPr/>
            </a:pPr>
            <a:endParaRPr lang="en-US" dirty="0">
              <a:solidFill>
                <a:schemeClr val="bg1">
                  <a:lumMod val="65000"/>
                </a:schemeClr>
              </a:solidFill>
            </a:endParaRPr>
          </a:p>
        </p:txBody>
      </p:sp>
    </p:spTree>
    <p:extLst>
      <p:ext uri="{BB962C8B-B14F-4D97-AF65-F5344CB8AC3E}">
        <p14:creationId xmlns:p14="http://schemas.microsoft.com/office/powerpoint/2010/main" val="25838536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200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200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200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AEEF"/>
                </a:solidFill>
              </a:rPr>
              <a:t>Next steps</a:t>
            </a:r>
            <a:endParaRPr lang="en-US" dirty="0">
              <a:solidFill>
                <a:srgbClr val="00AEEF"/>
              </a:solidFill>
            </a:endParaRPr>
          </a:p>
        </p:txBody>
      </p:sp>
      <p:sp>
        <p:nvSpPr>
          <p:cNvPr id="3" name="Content Placeholder 2"/>
          <p:cNvSpPr>
            <a:spLocks noGrp="1"/>
          </p:cNvSpPr>
          <p:nvPr>
            <p:ph idx="1"/>
          </p:nvPr>
        </p:nvSpPr>
        <p:spPr/>
        <p:txBody>
          <a:bodyPr>
            <a:normAutofit/>
          </a:bodyPr>
          <a:lstStyle/>
          <a:p>
            <a:r>
              <a:rPr lang="en-US" sz="2400" b="1" dirty="0" smtClean="0">
                <a:solidFill>
                  <a:schemeClr val="tx1">
                    <a:lumMod val="50000"/>
                    <a:lumOff val="50000"/>
                  </a:schemeClr>
                </a:solidFill>
              </a:rPr>
              <a:t>See how these models work in practice</a:t>
            </a:r>
          </a:p>
          <a:p>
            <a:r>
              <a:rPr lang="en-US" sz="2400" b="1" dirty="0" smtClean="0">
                <a:solidFill>
                  <a:schemeClr val="tx1">
                    <a:lumMod val="50000"/>
                    <a:lumOff val="50000"/>
                  </a:schemeClr>
                </a:solidFill>
              </a:rPr>
              <a:t>Key success measures for institutions</a:t>
            </a:r>
          </a:p>
          <a:p>
            <a:pPr lvl="1">
              <a:buFont typeface="Symbol" charset="2"/>
              <a:buChar char=""/>
            </a:pPr>
            <a:r>
              <a:rPr lang="en-US" sz="2000" b="1" dirty="0" smtClean="0">
                <a:solidFill>
                  <a:schemeClr val="bg1">
                    <a:lumMod val="65000"/>
                  </a:schemeClr>
                </a:solidFill>
              </a:rPr>
              <a:t>Ease of measuring compliance</a:t>
            </a:r>
          </a:p>
          <a:p>
            <a:pPr lvl="1">
              <a:buFont typeface="Symbol" charset="2"/>
              <a:buChar char=""/>
            </a:pPr>
            <a:r>
              <a:rPr lang="en-US" sz="2000" b="1" dirty="0" smtClean="0">
                <a:solidFill>
                  <a:schemeClr val="bg1">
                    <a:lumMod val="65000"/>
                  </a:schemeClr>
                </a:solidFill>
              </a:rPr>
              <a:t>Simplicity of use by researchers</a:t>
            </a:r>
          </a:p>
          <a:p>
            <a:pPr lvl="1">
              <a:buFont typeface="Symbol" charset="2"/>
              <a:buChar char=""/>
            </a:pPr>
            <a:r>
              <a:rPr lang="en-US" sz="2000" b="1" dirty="0" smtClean="0">
                <a:solidFill>
                  <a:schemeClr val="bg1">
                    <a:lumMod val="65000"/>
                  </a:schemeClr>
                </a:solidFill>
              </a:rPr>
              <a:t>ROI for institutions</a:t>
            </a:r>
          </a:p>
          <a:p>
            <a:pPr lvl="1">
              <a:buFont typeface="Symbol" charset="2"/>
              <a:buChar char=""/>
            </a:pPr>
            <a:r>
              <a:rPr lang="en-US" sz="2000" b="1" dirty="0" smtClean="0">
                <a:solidFill>
                  <a:schemeClr val="bg1">
                    <a:lumMod val="65000"/>
                  </a:schemeClr>
                </a:solidFill>
              </a:rPr>
              <a:t>REF2020 and beyond</a:t>
            </a:r>
          </a:p>
          <a:p>
            <a:pPr marL="457200" lvl="1" indent="0">
              <a:buNone/>
            </a:pPr>
            <a:endParaRPr lang="en-US" sz="2000" b="1" dirty="0" smtClean="0">
              <a:solidFill>
                <a:schemeClr val="tx1"/>
              </a:solidFill>
            </a:endParaRPr>
          </a:p>
          <a:p>
            <a:r>
              <a:rPr lang="en-US" sz="2400" b="1" dirty="0">
                <a:solidFill>
                  <a:schemeClr val="tx1">
                    <a:lumMod val="50000"/>
                    <a:lumOff val="50000"/>
                  </a:schemeClr>
                </a:solidFill>
              </a:rPr>
              <a:t>Key success measures for </a:t>
            </a:r>
            <a:r>
              <a:rPr lang="en-US" sz="2400" b="1" dirty="0" smtClean="0">
                <a:solidFill>
                  <a:schemeClr val="tx1">
                    <a:lumMod val="50000"/>
                    <a:lumOff val="50000"/>
                  </a:schemeClr>
                </a:solidFill>
              </a:rPr>
              <a:t>research process</a:t>
            </a:r>
            <a:endParaRPr lang="en-US" sz="2400" b="1" dirty="0">
              <a:solidFill>
                <a:schemeClr val="tx1">
                  <a:lumMod val="50000"/>
                  <a:lumOff val="50000"/>
                </a:schemeClr>
              </a:solidFill>
            </a:endParaRPr>
          </a:p>
          <a:p>
            <a:pPr lvl="1">
              <a:buFont typeface="Symbol" charset="0"/>
              <a:buChar char=""/>
            </a:pPr>
            <a:r>
              <a:rPr lang="en-US" sz="2000" b="1" dirty="0" smtClean="0">
                <a:solidFill>
                  <a:srgbClr val="A6A6A6"/>
                </a:solidFill>
              </a:rPr>
              <a:t>Increased openness of research data </a:t>
            </a:r>
          </a:p>
          <a:p>
            <a:pPr lvl="1">
              <a:buFont typeface="Symbol" charset="2"/>
              <a:buChar char=""/>
            </a:pPr>
            <a:r>
              <a:rPr lang="en-US" sz="2000" b="1" dirty="0" smtClean="0">
                <a:solidFill>
                  <a:srgbClr val="A6A6A6"/>
                </a:solidFill>
              </a:rPr>
              <a:t>Increased reuse of research data </a:t>
            </a:r>
          </a:p>
          <a:p>
            <a:pPr lvl="1">
              <a:buFont typeface="Symbol" charset="2"/>
              <a:buChar char=""/>
            </a:pPr>
            <a:r>
              <a:rPr lang="en-US" sz="2000" b="1" dirty="0" smtClean="0">
                <a:solidFill>
                  <a:srgbClr val="A6A6A6"/>
                </a:solidFill>
              </a:rPr>
              <a:t>Trace impact of research data</a:t>
            </a:r>
            <a:endParaRPr lang="en-US" sz="2000" b="1" dirty="0">
              <a:solidFill>
                <a:srgbClr val="A6A6A6"/>
              </a:solidFill>
            </a:endParaRPr>
          </a:p>
          <a:p>
            <a:endParaRPr lang="en-US" sz="2400" b="1" dirty="0">
              <a:solidFill>
                <a:srgbClr val="000000"/>
              </a:solidFill>
            </a:endParaRPr>
          </a:p>
        </p:txBody>
      </p:sp>
    </p:spTree>
    <p:extLst>
      <p:ext uri="{BB962C8B-B14F-4D97-AF65-F5344CB8AC3E}">
        <p14:creationId xmlns:p14="http://schemas.microsoft.com/office/powerpoint/2010/main" val="125533082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200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400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600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nodeType="withEffect">
                                  <p:stCondLst>
                                    <p:cond delay="400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par>
                                <p:cTn id="31" presetID="1" presetClass="entr" presetSubtype="0" fill="hold" nodeType="withEffect">
                                  <p:stCondLst>
                                    <p:cond delay="600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iversity-of-st-andrews-600-years-quad-370x22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894"/>
            <a:ext cx="9144000" cy="5659394"/>
          </a:xfrm>
          <a:prstGeom prst="rect">
            <a:avLst/>
          </a:prstGeom>
        </p:spPr>
      </p:pic>
      <p:sp>
        <p:nvSpPr>
          <p:cNvPr id="6" name="TextBox 5"/>
          <p:cNvSpPr txBox="1"/>
          <p:nvPr/>
        </p:nvSpPr>
        <p:spPr>
          <a:xfrm>
            <a:off x="0" y="5710533"/>
            <a:ext cx="3115456" cy="830997"/>
          </a:xfrm>
          <a:prstGeom prst="rect">
            <a:avLst/>
          </a:prstGeom>
          <a:noFill/>
        </p:spPr>
        <p:txBody>
          <a:bodyPr wrap="none" rtlCol="0">
            <a:spAutoFit/>
          </a:bodyPr>
          <a:lstStyle/>
          <a:p>
            <a:r>
              <a:rPr lang="en-US" sz="2400" dirty="0" smtClean="0">
                <a:solidFill>
                  <a:srgbClr val="3366FF"/>
                </a:solidFill>
              </a:rPr>
              <a:t>Thank you for listening</a:t>
            </a:r>
            <a:endParaRPr lang="en-US" sz="2400" dirty="0">
              <a:solidFill>
                <a:srgbClr val="3366FF"/>
              </a:solidFill>
            </a:endParaRPr>
          </a:p>
          <a:p>
            <a:r>
              <a:rPr lang="en-US" sz="2400" dirty="0" smtClean="0">
                <a:solidFill>
                  <a:srgbClr val="3366FF"/>
                </a:solidFill>
              </a:rPr>
              <a:t>@</a:t>
            </a:r>
            <a:r>
              <a:rPr lang="en-US" sz="2400" dirty="0" err="1" smtClean="0">
                <a:solidFill>
                  <a:srgbClr val="3366FF"/>
                </a:solidFill>
              </a:rPr>
              <a:t>annakclements</a:t>
            </a:r>
            <a:endParaRPr lang="en-US" sz="1200" dirty="0">
              <a:solidFill>
                <a:srgbClr val="3366FF"/>
              </a:solidFill>
            </a:endParaRPr>
          </a:p>
        </p:txBody>
      </p:sp>
    </p:spTree>
    <p:extLst>
      <p:ext uri="{BB962C8B-B14F-4D97-AF65-F5344CB8AC3E}">
        <p14:creationId xmlns:p14="http://schemas.microsoft.com/office/powerpoint/2010/main" val="120796178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5142</TotalTime>
  <Words>1654</Words>
  <Application>Microsoft Macintosh PowerPoint</Application>
  <PresentationFormat>On-screen Show (4:3)</PresentationFormat>
  <Paragraphs>264</Paragraphs>
  <Slides>35</Slides>
  <Notes>8</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2012 &amp; 2013 …all things open …</vt:lpstr>
      <vt:lpstr>UK research funding</vt:lpstr>
      <vt:lpstr>RCUK OA policy</vt:lpstr>
      <vt:lpstr>PowerPoint Presentation</vt:lpstr>
      <vt:lpstr>Funder policy summary</vt:lpstr>
      <vt:lpstr>EPSRC framework Engineering and Physics Sciences Research Council</vt:lpstr>
      <vt:lpstr>For next REF in 2020</vt:lpstr>
      <vt:lpstr>https://www.openaccess.cam.ac.uk</vt:lpstr>
      <vt:lpstr>PowerPoint Presentation</vt:lpstr>
      <vt:lpstr>…so what about data in next REF?</vt:lpstr>
      <vt:lpstr>So can a CRIS help?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requirements for RDM in UK</vt:lpstr>
      <vt:lpstr>PowerPoint Presentation</vt:lpstr>
      <vt:lpstr>A bit more complicated than that…</vt:lpstr>
      <vt:lpstr>Components of a data management service : Digital Curation Centre: http://www.dcc.ac.uk/resources/how-guides </vt:lpstr>
      <vt:lpstr>Components of a data management service : Digital Curation Centre: http://www.dcc.ac.uk/resources/how-guides </vt:lpstr>
      <vt:lpstr>PowerPoint Presentation</vt:lpstr>
      <vt:lpstr>University of Bristol data.bris architecture http://www.dcc.ac.uk/blog/developing-joined-rdm-infrastructure-institutions</vt:lpstr>
      <vt:lpstr>Proposed architecture for digital curation, Jen Mitcham, University of York, DCC EPSRC workshop, May 2014</vt:lpstr>
      <vt:lpstr>Breaking news …</vt:lpstr>
      <vt:lpstr>PowerPoint Presentation</vt:lpstr>
      <vt:lpstr>Standards and interoperability</vt:lpstr>
      <vt:lpstr>Next steps</vt:lpstr>
      <vt:lpstr>PowerPoint Presentation</vt:lpstr>
    </vt:vector>
  </TitlesOfParts>
  <Company>St Andrews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Leo Mewse</dc:creator>
  <cp:lastModifiedBy>Anna Clements</cp:lastModifiedBy>
  <cp:revision>191</cp:revision>
  <dcterms:created xsi:type="dcterms:W3CDTF">2011-01-25T16:56:57Z</dcterms:created>
  <dcterms:modified xsi:type="dcterms:W3CDTF">2014-11-12T12:11:10Z</dcterms:modified>
</cp:coreProperties>
</file>