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57" r:id="rId2"/>
    <p:sldId id="306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2" r:id="rId12"/>
    <p:sldId id="273" r:id="rId13"/>
    <p:sldId id="271" r:id="rId14"/>
    <p:sldId id="274" r:id="rId15"/>
    <p:sldId id="275" r:id="rId16"/>
    <p:sldId id="287" r:id="rId17"/>
    <p:sldId id="278" r:id="rId18"/>
    <p:sldId id="300" r:id="rId19"/>
    <p:sldId id="304" r:id="rId20"/>
    <p:sldId id="305" r:id="rId21"/>
    <p:sldId id="301" r:id="rId22"/>
    <p:sldId id="302" r:id="rId23"/>
    <p:sldId id="303" r:id="rId24"/>
    <p:sldId id="293" r:id="rId25"/>
    <p:sldId id="294" r:id="rId26"/>
    <p:sldId id="299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1"/>
    <p:restoredTop sz="71603" autoAdjust="0"/>
  </p:normalViewPr>
  <p:slideViewPr>
    <p:cSldViewPr snapToGrid="0" snapToObjects="1">
      <p:cViewPr varScale="1">
        <p:scale>
          <a:sx n="83" d="100"/>
          <a:sy n="83" d="100"/>
        </p:scale>
        <p:origin x="24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D2044-6FEE-A247-8183-3384040F25E2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9D30E-0340-F84B-82D6-DE64AE6C5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17A76-1664-3F43-BDB4-552217B8D1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51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Aggiungere show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74AE2-BD60-CA4A-B468-FA34FFB60EC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418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Arial"/>
              <a:buChar char="•"/>
            </a:pPr>
            <a:r>
              <a:rPr lang="it-IT" sz="2400" dirty="0" smtClean="0"/>
              <a:t> Integrate use of SAR, GPS, </a:t>
            </a:r>
            <a:r>
              <a:rPr lang="it-IT" sz="2400" dirty="0" err="1" smtClean="0"/>
              <a:t>Accelerometric</a:t>
            </a:r>
            <a:r>
              <a:rPr lang="it-IT" sz="2400" dirty="0" smtClean="0"/>
              <a:t> Data, etc.</a:t>
            </a:r>
          </a:p>
          <a:p>
            <a:pPr lvl="1">
              <a:buFont typeface="Arial"/>
              <a:buChar char="•"/>
            </a:pPr>
            <a:r>
              <a:rPr lang="it-IT" sz="2400" dirty="0" smtClean="0"/>
              <a:t> Use </a:t>
            </a:r>
            <a:r>
              <a:rPr lang="it-IT" sz="2400" dirty="0" err="1" smtClean="0"/>
              <a:t>different</a:t>
            </a:r>
            <a:r>
              <a:rPr lang="it-IT" sz="2400" dirty="0" smtClean="0"/>
              <a:t> </a:t>
            </a:r>
            <a:r>
              <a:rPr lang="it-IT" sz="2400" dirty="0" err="1" smtClean="0"/>
              <a:t>codes</a:t>
            </a:r>
            <a:r>
              <a:rPr lang="it-IT" sz="2400" dirty="0" smtClean="0"/>
              <a:t> and </a:t>
            </a:r>
            <a:r>
              <a:rPr lang="it-IT" sz="2400" dirty="0" err="1" smtClean="0"/>
              <a:t>languages</a:t>
            </a:r>
            <a:r>
              <a:rPr lang="it-IT" sz="2400" dirty="0" smtClean="0"/>
              <a:t> (</a:t>
            </a:r>
            <a:r>
              <a:rPr lang="it-IT" sz="2400" dirty="0" err="1" smtClean="0"/>
              <a:t>python</a:t>
            </a:r>
            <a:r>
              <a:rPr lang="it-IT" sz="2400" dirty="0" smtClean="0"/>
              <a:t>, fortran, </a:t>
            </a:r>
            <a:r>
              <a:rPr lang="it-IT" sz="2400" dirty="0" err="1" smtClean="0"/>
              <a:t>any</a:t>
            </a:r>
            <a:r>
              <a:rPr lang="it-IT" sz="2400" dirty="0" smtClean="0"/>
              <a:t> </a:t>
            </a:r>
            <a:r>
              <a:rPr lang="it-IT" sz="2400" dirty="0" err="1" smtClean="0"/>
              <a:t>other</a:t>
            </a:r>
            <a:r>
              <a:rPr lang="it-IT" sz="2400" dirty="0" smtClean="0"/>
              <a:t>…)</a:t>
            </a:r>
          </a:p>
          <a:p>
            <a:pPr lvl="1">
              <a:buFont typeface="Arial"/>
              <a:buChar char="•"/>
            </a:pPr>
            <a:r>
              <a:rPr lang="it-IT" sz="2400" dirty="0" smtClean="0"/>
              <a:t> </a:t>
            </a:r>
            <a:r>
              <a:rPr lang="it-IT" sz="2400" dirty="0" err="1" smtClean="0"/>
              <a:t>Perform</a:t>
            </a:r>
            <a:r>
              <a:rPr lang="it-IT" sz="2400" dirty="0" smtClean="0"/>
              <a:t> </a:t>
            </a:r>
            <a:r>
              <a:rPr lang="it-IT" sz="2400" dirty="0" err="1" smtClean="0"/>
              <a:t>heavy</a:t>
            </a:r>
            <a:r>
              <a:rPr lang="it-IT" sz="2400" dirty="0" smtClean="0"/>
              <a:t> processing online (use of HPC </a:t>
            </a:r>
            <a:r>
              <a:rPr lang="it-IT" sz="2400" dirty="0" err="1" smtClean="0"/>
              <a:t>resources</a:t>
            </a:r>
            <a:r>
              <a:rPr lang="it-IT" sz="2400" dirty="0" smtClean="0"/>
              <a:t>)</a:t>
            </a:r>
          </a:p>
          <a:p>
            <a:pPr lvl="1">
              <a:buFont typeface="Arial"/>
              <a:buChar char="•"/>
            </a:pPr>
            <a:r>
              <a:rPr lang="it-IT" sz="2400" dirty="0" smtClean="0"/>
              <a:t> Compare </a:t>
            </a:r>
            <a:r>
              <a:rPr lang="it-IT" sz="2400" dirty="0" err="1" smtClean="0"/>
              <a:t>results</a:t>
            </a:r>
            <a:r>
              <a:rPr lang="it-IT" sz="2400" dirty="0" smtClean="0"/>
              <a:t> (e.g. </a:t>
            </a:r>
            <a:r>
              <a:rPr lang="it-IT" sz="2400" dirty="0" err="1" smtClean="0"/>
              <a:t>focal</a:t>
            </a:r>
            <a:r>
              <a:rPr lang="it-IT" sz="2400" dirty="0" smtClean="0"/>
              <a:t> </a:t>
            </a:r>
            <a:r>
              <a:rPr lang="it-IT" sz="2400" dirty="0" err="1" smtClean="0"/>
              <a:t>mechanism</a:t>
            </a:r>
            <a:r>
              <a:rPr lang="it-IT" sz="2400" dirty="0" smtClean="0"/>
              <a:t> </a:t>
            </a:r>
            <a:r>
              <a:rPr lang="it-IT" sz="2400" dirty="0" err="1" smtClean="0"/>
              <a:t>catalogues</a:t>
            </a:r>
            <a:r>
              <a:rPr lang="it-IT" sz="2400" dirty="0" smtClean="0"/>
              <a:t>) </a:t>
            </a:r>
          </a:p>
          <a:p>
            <a:pPr lvl="1">
              <a:buFont typeface="Arial"/>
              <a:buChar char="•"/>
            </a:pPr>
            <a:r>
              <a:rPr lang="it-IT" sz="2400" dirty="0" smtClean="0"/>
              <a:t> Compare </a:t>
            </a:r>
            <a:r>
              <a:rPr lang="it-IT" sz="2400" dirty="0" err="1" smtClean="0"/>
              <a:t>different</a:t>
            </a:r>
            <a:r>
              <a:rPr lang="it-IT" sz="2400" dirty="0" smtClean="0"/>
              <a:t> data</a:t>
            </a:r>
          </a:p>
          <a:p>
            <a:pPr lvl="1">
              <a:buFont typeface="Arial"/>
              <a:buChar char="•"/>
            </a:pPr>
            <a:r>
              <a:rPr lang="it-IT" sz="2400" dirty="0" smtClean="0"/>
              <a:t> Save data in personal area</a:t>
            </a:r>
          </a:p>
          <a:p>
            <a:pPr lvl="1">
              <a:buFont typeface="Arial"/>
              <a:buChar char="•"/>
            </a:pPr>
            <a:r>
              <a:rPr lang="it-IT" sz="2400" dirty="0" smtClean="0"/>
              <a:t>…and more… (</a:t>
            </a:r>
            <a:r>
              <a:rPr lang="it-IT" sz="2400" dirty="0" err="1" smtClean="0"/>
              <a:t>even</a:t>
            </a:r>
            <a:r>
              <a:rPr lang="it-IT" sz="2400" dirty="0" smtClean="0"/>
              <a:t> download the data)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9D30E-0340-F84B-82D6-DE64AE6C5B2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421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Per </a:t>
            </a:r>
            <a:r>
              <a:rPr lang="en-US" dirty="0" err="1" smtClean="0"/>
              <a:t>il</a:t>
            </a:r>
            <a:r>
              <a:rPr lang="en-US" dirty="0" smtClean="0"/>
              <a:t> red: </a:t>
            </a:r>
            <a:r>
              <a:rPr lang="en-US" dirty="0" err="1" smtClean="0"/>
              <a:t>contributi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ics</a:t>
            </a:r>
            <a:r>
              <a:rPr lang="en-US" baseline="0" dirty="0" smtClean="0"/>
              <a:t>-d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07DC0-11AD-5346-8B2E-A8183547EA1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44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Esempio</a:t>
            </a:r>
            <a:r>
              <a:rPr lang="en-US" dirty="0" smtClean="0"/>
              <a:t> </a:t>
            </a:r>
            <a:r>
              <a:rPr lang="en-US" dirty="0" err="1" smtClean="0"/>
              <a:t>carta</a:t>
            </a:r>
            <a:r>
              <a:rPr lang="en-US" dirty="0" smtClean="0"/>
              <a:t> </a:t>
            </a:r>
            <a:r>
              <a:rPr lang="en-US" dirty="0" err="1" smtClean="0"/>
              <a:t>identità</a:t>
            </a:r>
            <a:endParaRPr lang="en-US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A5A8-B433-C544-8491-50C6E99E020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58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3687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9C802E-3A75-7848-A472-14F7E139B65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75CD4-3648-8547-B580-511E9E8F9D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3055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9C802E-3A75-7848-A472-14F7E139B65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75CD4-3648-8547-B580-511E9E8F9D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024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9C802E-3A75-7848-A472-14F7E139B65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75CD4-3648-8547-B580-511E9E8F9D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7494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9C802E-3A75-7848-A472-14F7E139B65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75CD4-3648-8547-B580-511E9E8F9D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2091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9C802E-3A75-7848-A472-14F7E139B65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75CD4-3648-8547-B580-511E9E8F9D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195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9C802E-3A75-7848-A472-14F7E139B65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75CD4-3648-8547-B580-511E9E8F9D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5755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9C802E-3A75-7848-A472-14F7E139B65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75CD4-3648-8547-B580-511E9E8F9D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9379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9C802E-3A75-7848-A472-14F7E139B65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75CD4-3648-8547-B580-511E9E8F9D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1620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Drag picture to placeholder or click icon to add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9C802E-3A75-7848-A472-14F7E139B65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75CD4-3648-8547-B580-511E9E8F9D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8193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9C802E-3A75-7848-A472-14F7E139B65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75CD4-3648-8547-B580-511E9E8F9D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4535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9C802E-3A75-7848-A472-14F7E139B656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75CD4-3648-8547-B580-511E9E8F9DF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6822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399C802E-3A75-7848-A472-14F7E139B656}" type="datetimeFigureOut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6/10/2016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6875CD4-3648-8547-B580-511E9E8F9DF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967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www.epos-eu.org/ride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9.png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epos.cineca.it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awBBniKlyGA_F7H386WIbPMgmreXSyd8NFd_eaHklOc/edit?pref=2&amp;pli=1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vernote.com/l/AdcvmRJ9L7dG4rE_oICKF158EjRj2ODaQ4o/" TargetMode="External"/><Relationship Id="rId2" Type="http://schemas.openxmlformats.org/officeDocument/2006/relationships/hyperlink" Target="https://docs.google.com/spreadsheets/d/1mZWeJeBDrGTkqtOTWmKMBjQKMPDmwUgzCpE4Etd0G58/edit?pref=2&amp;pli=1#gid=584719218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1825" y="803681"/>
            <a:ext cx="8014293" cy="2231932"/>
          </a:xfrm>
        </p:spPr>
        <p:txBody>
          <a:bodyPr/>
          <a:lstStyle/>
          <a:p>
            <a:r>
              <a:rPr lang="en-US" sz="5400" dirty="0" smtClean="0"/>
              <a:t>Mapping solid earth data and Research Infrastructures to CERIF: </a:t>
            </a:r>
            <a:br>
              <a:rPr lang="en-US" sz="5400" dirty="0" smtClean="0"/>
            </a:br>
            <a:r>
              <a:rPr lang="en-US" sz="5400" dirty="0" smtClean="0"/>
              <a:t>EPOS approach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261" y="4105043"/>
            <a:ext cx="8498594" cy="1163278"/>
          </a:xfrm>
        </p:spPr>
        <p:txBody>
          <a:bodyPr/>
          <a:lstStyle/>
          <a:p>
            <a:r>
              <a:rPr lang="en-US" sz="2800" b="1" i="1" dirty="0" smtClean="0">
                <a:solidFill>
                  <a:schemeClr val="bg1">
                    <a:lumMod val="50000"/>
                  </a:schemeClr>
                </a:solidFill>
              </a:rPr>
              <a:t>Martin Nayembil (BGS), </a:t>
            </a:r>
            <a:r>
              <a:rPr lang="en-US" sz="2800" i="1" dirty="0" smtClean="0">
                <a:solidFill>
                  <a:schemeClr val="bg1">
                    <a:lumMod val="50000"/>
                  </a:schemeClr>
                </a:solidFill>
              </a:rPr>
              <a:t>Daniele Bailo (INGV), Damian Ulbricht (GFZ), Luca Trani (KNMI), Alessandro Spinuso (KNMI), </a:t>
            </a:r>
            <a:r>
              <a:rPr lang="en-US" sz="2800" i="1" dirty="0">
                <a:solidFill>
                  <a:schemeClr val="bg1">
                    <a:lumMod val="50000"/>
                  </a:schemeClr>
                </a:solidFill>
              </a:rPr>
              <a:t>Keith G. Jeffery (ERCIM</a:t>
            </a:r>
            <a:r>
              <a:rPr lang="en-US" sz="2800" i="1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US" sz="28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201" y="5829839"/>
            <a:ext cx="8770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prstClr val="black"/>
                </a:solidFill>
                <a:latin typeface="Calibri"/>
              </a:rPr>
              <a:t>13</a:t>
            </a:r>
            <a:r>
              <a:rPr lang="en-US" sz="1400" i="1" baseline="30000" dirty="0" smtClean="0">
                <a:solidFill>
                  <a:prstClr val="black"/>
                </a:solidFill>
                <a:latin typeface="Calibri"/>
              </a:rPr>
              <a:t>th</a:t>
            </a:r>
            <a:r>
              <a:rPr lang="en-US" sz="1400" i="1" dirty="0" smtClean="0">
                <a:solidFill>
                  <a:prstClr val="black"/>
                </a:solidFill>
                <a:latin typeface="Calibri"/>
              </a:rPr>
              <a:t> International Conference on Current Research Information Systems, CRIS2016, 9-11 June, 2016 - Scotland</a:t>
            </a:r>
            <a:endParaRPr lang="en-US" sz="1400" i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556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a_interno_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4609" y="0"/>
            <a:ext cx="4578724" cy="685800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0" y="132080"/>
            <a:ext cx="5283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EPOS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is a </a:t>
            </a:r>
            <a:r>
              <a:rPr lang="en-US" sz="2400" b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long-term plan </a:t>
            </a:r>
            <a:r>
              <a:rPr lang="en-US" sz="2400" b="1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2400" b="1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400" b="1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for </a:t>
            </a:r>
            <a:r>
              <a:rPr lang="en-US" sz="2400" b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the integration 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of research infrastructures for </a:t>
            </a:r>
            <a:r>
              <a:rPr lang="en-US" sz="24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24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400" dirty="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solid </a:t>
            </a:r>
            <a:r>
              <a:rPr lang="en-US" sz="2400" dirty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Earth Science in Europe</a:t>
            </a:r>
          </a:p>
        </p:txBody>
      </p:sp>
      <p:pic>
        <p:nvPicPr>
          <p:cNvPr id="7" name="Content Placeholder 4" descr="EPOS_CD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69" b="-1226"/>
          <a:stretch/>
        </p:blipFill>
        <p:spPr>
          <a:xfrm>
            <a:off x="101002" y="1805073"/>
            <a:ext cx="4788336" cy="431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6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/>
          <p:cNvGrpSpPr/>
          <p:nvPr/>
        </p:nvGrpSpPr>
        <p:grpSpPr>
          <a:xfrm>
            <a:off x="203814" y="1756781"/>
            <a:ext cx="8940186" cy="5101219"/>
            <a:chOff x="203814" y="1756781"/>
            <a:chExt cx="8940186" cy="5101219"/>
          </a:xfrm>
        </p:grpSpPr>
        <p:pic>
          <p:nvPicPr>
            <p:cNvPr id="13" name="Picture 10" descr="Schermata 03-2456360 alle 15.38.22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3814" y="1756781"/>
              <a:ext cx="8820472" cy="4977277"/>
            </a:xfrm>
            <a:prstGeom prst="rect">
              <a:avLst/>
            </a:prstGeom>
          </p:spPr>
        </p:pic>
        <p:pic>
          <p:nvPicPr>
            <p:cNvPr id="11" name="Picture 3" descr="ride.jp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30500" y="2661118"/>
              <a:ext cx="6413500" cy="4196882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84" y="304847"/>
            <a:ext cx="8935888" cy="894819"/>
          </a:xfrm>
        </p:spPr>
        <p:txBody>
          <a:bodyPr/>
          <a:lstStyle/>
          <a:p>
            <a:r>
              <a:rPr lang="en-US" sz="3900" b="1" dirty="0" smtClean="0">
                <a:solidFill>
                  <a:srgbClr val="000000"/>
                </a:solidFill>
                <a:latin typeface="Arial"/>
                <a:cs typeface="Arial"/>
              </a:rPr>
              <a:t>Communities in numbers</a:t>
            </a:r>
            <a:endParaRPr lang="en-US" sz="39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80356" y="1364938"/>
            <a:ext cx="2664296" cy="9540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91353" tIns="45679" rIns="91353" bIns="45679" rtlCol="0">
            <a:spAutoFit/>
          </a:bodyPr>
          <a:lstStyle/>
          <a:p>
            <a:pPr defTabSz="456768"/>
            <a:r>
              <a:rPr lang="it-IT" sz="1400" b="1" dirty="0">
                <a:solidFill>
                  <a:srgbClr val="4F6228"/>
                </a:solidFill>
                <a:latin typeface="Arial"/>
                <a:cs typeface="Arial"/>
              </a:rPr>
              <a:t>MAP OF:</a:t>
            </a:r>
          </a:p>
          <a:p>
            <a:pPr defTabSz="456768"/>
            <a:r>
              <a:rPr lang="it-IT" sz="1400" b="1" dirty="0">
                <a:solidFill>
                  <a:srgbClr val="4F6228"/>
                </a:solidFill>
                <a:latin typeface="Arial"/>
                <a:cs typeface="Arial"/>
              </a:rPr>
              <a:t>- </a:t>
            </a:r>
            <a:r>
              <a:rPr lang="it-IT" sz="1400" b="1" dirty="0" err="1">
                <a:solidFill>
                  <a:srgbClr val="4F6228"/>
                </a:solidFill>
                <a:latin typeface="Arial"/>
                <a:cs typeface="Arial"/>
              </a:rPr>
              <a:t>Seismic</a:t>
            </a:r>
            <a:r>
              <a:rPr lang="it-IT" sz="1400" b="1" dirty="0">
                <a:solidFill>
                  <a:srgbClr val="4F6228"/>
                </a:solidFill>
                <a:latin typeface="Arial"/>
                <a:cs typeface="Arial"/>
              </a:rPr>
              <a:t>/GPS </a:t>
            </a:r>
            <a:r>
              <a:rPr lang="it-IT" sz="1400" b="1" dirty="0" err="1">
                <a:solidFill>
                  <a:srgbClr val="4F6228"/>
                </a:solidFill>
                <a:latin typeface="Arial"/>
                <a:cs typeface="Arial"/>
              </a:rPr>
              <a:t>stations</a:t>
            </a:r>
            <a:endParaRPr lang="it-IT" sz="1400" b="1" dirty="0">
              <a:solidFill>
                <a:srgbClr val="4F6228"/>
              </a:solidFill>
              <a:latin typeface="Arial"/>
              <a:cs typeface="Arial"/>
            </a:endParaRPr>
          </a:p>
          <a:p>
            <a:pPr defTabSz="456768">
              <a:buFontTx/>
              <a:buChar char="-"/>
            </a:pPr>
            <a:r>
              <a:rPr lang="it-IT" sz="1400" b="1" dirty="0">
                <a:solidFill>
                  <a:srgbClr val="4F6228"/>
                </a:solidFill>
                <a:latin typeface="Arial"/>
                <a:cs typeface="Arial"/>
              </a:rPr>
              <a:t> </a:t>
            </a:r>
            <a:r>
              <a:rPr lang="it-IT" sz="1400" b="1" dirty="0" err="1">
                <a:solidFill>
                  <a:srgbClr val="4F6228"/>
                </a:solidFill>
                <a:latin typeface="Arial"/>
                <a:cs typeface="Arial"/>
              </a:rPr>
              <a:t>Laboratories</a:t>
            </a:r>
            <a:endParaRPr lang="it-IT" sz="1400" b="1" dirty="0">
              <a:solidFill>
                <a:srgbClr val="4F6228"/>
              </a:solidFill>
              <a:latin typeface="Arial"/>
              <a:cs typeface="Arial"/>
            </a:endParaRPr>
          </a:p>
          <a:p>
            <a:pPr defTabSz="456768">
              <a:buFontTx/>
              <a:buChar char="-"/>
            </a:pPr>
            <a:r>
              <a:rPr lang="it-IT" sz="1400" b="1" dirty="0">
                <a:solidFill>
                  <a:srgbClr val="4F6228"/>
                </a:solidFill>
                <a:latin typeface="Arial"/>
                <a:cs typeface="Arial"/>
              </a:rPr>
              <a:t>- </a:t>
            </a:r>
            <a:r>
              <a:rPr lang="it-IT" sz="1400" b="1" dirty="0" err="1">
                <a:solidFill>
                  <a:srgbClr val="4F6228"/>
                </a:solidFill>
                <a:latin typeface="Arial"/>
                <a:cs typeface="Arial"/>
              </a:rPr>
              <a:t>etc</a:t>
            </a:r>
            <a:r>
              <a:rPr lang="it-IT" sz="1400" b="1" dirty="0">
                <a:solidFill>
                  <a:srgbClr val="4F6228"/>
                </a:solidFill>
                <a:latin typeface="Arial"/>
                <a:cs typeface="Arial"/>
              </a:rPr>
              <a:t>….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31640" y="1402722"/>
            <a:ext cx="3876864" cy="113877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defTabSz="456768"/>
            <a:r>
              <a:rPr lang="en-US" b="1" dirty="0">
                <a:solidFill>
                  <a:srgbClr val="FF0000"/>
                </a:solidFill>
                <a:latin typeface="Calibri"/>
              </a:rPr>
              <a:t>Diversity in data type and formats</a:t>
            </a:r>
            <a:endParaRPr lang="en-US" b="1" dirty="0">
              <a:solidFill>
                <a:srgbClr val="FF0000"/>
              </a:solidFill>
              <a:latin typeface="Calibri"/>
              <a:hlinkClick r:id="rId4"/>
            </a:endParaRPr>
          </a:p>
          <a:p>
            <a:pPr algn="ctr" defTabSz="456768"/>
            <a:endParaRPr lang="en-US" sz="1400" u="sng" dirty="0">
              <a:solidFill>
                <a:srgbClr val="800000"/>
              </a:solidFill>
              <a:latin typeface="Calibri"/>
              <a:hlinkClick r:id="rId4"/>
            </a:endParaRPr>
          </a:p>
          <a:p>
            <a:pPr algn="ctr" defTabSz="456768"/>
            <a:r>
              <a:rPr lang="en-US" u="sng" dirty="0">
                <a:solidFill>
                  <a:srgbClr val="800000"/>
                </a:solidFill>
                <a:latin typeface="Calibri"/>
                <a:hlinkClick r:id="rId4"/>
              </a:rPr>
              <a:t>http://www.epos-eu.org/ride/</a:t>
            </a:r>
            <a:endParaRPr lang="en-US" u="sng" dirty="0">
              <a:solidFill>
                <a:srgbClr val="800000"/>
              </a:solidFill>
              <a:latin typeface="Calibri"/>
            </a:endParaRPr>
          </a:p>
          <a:p>
            <a:pPr algn="ctr" defTabSz="456768"/>
            <a:endParaRPr lang="en-US" u="sng" dirty="0">
              <a:solidFill>
                <a:srgbClr val="800000"/>
              </a:solidFill>
              <a:latin typeface="Calibri"/>
            </a:endParaRPr>
          </a:p>
        </p:txBody>
      </p:sp>
      <p:sp>
        <p:nvSpPr>
          <p:cNvPr id="14" name="Rectangle 4"/>
          <p:cNvSpPr/>
          <p:nvPr/>
        </p:nvSpPr>
        <p:spPr>
          <a:xfrm>
            <a:off x="57684" y="2510139"/>
            <a:ext cx="2743200" cy="4060825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53" tIns="45679" rIns="91353" bIns="45679" rtlCol="0" anchor="ctr"/>
          <a:lstStyle/>
          <a:p>
            <a:pPr algn="ctr"/>
            <a:endParaRPr lang="it-IT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TextBox 5"/>
          <p:cNvSpPr txBox="1"/>
          <p:nvPr/>
        </p:nvSpPr>
        <p:spPr>
          <a:xfrm>
            <a:off x="111488" y="2510135"/>
            <a:ext cx="2689396" cy="707844"/>
          </a:xfrm>
          <a:prstGeom prst="rect">
            <a:avLst/>
          </a:prstGeom>
          <a:solidFill>
            <a:srgbClr val="FF0000">
              <a:alpha val="46000"/>
            </a:srgbClr>
          </a:solidFill>
        </p:spPr>
        <p:txBody>
          <a:bodyPr wrap="none" lIns="91353" tIns="45679" rIns="91353" bIns="45679" rtlCol="0">
            <a:spAutoFit/>
          </a:bodyPr>
          <a:lstStyle/>
          <a:p>
            <a:pPr algn="ctr"/>
            <a:r>
              <a:rPr lang="it-IT" sz="2000" b="1" dirty="0" err="1">
                <a:solidFill>
                  <a:prstClr val="black"/>
                </a:solidFill>
                <a:latin typeface="Calibri"/>
              </a:rPr>
              <a:t>Research</a:t>
            </a:r>
            <a:r>
              <a:rPr lang="it-IT" sz="20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it-IT" sz="2000" b="1" dirty="0" err="1">
                <a:solidFill>
                  <a:prstClr val="black"/>
                </a:solidFill>
                <a:latin typeface="Calibri"/>
              </a:rPr>
              <a:t>Infrastructure</a:t>
            </a:r>
            <a:endParaRPr lang="it-IT" sz="2000" b="1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it-IT" sz="2000" b="1" dirty="0" err="1">
                <a:solidFill>
                  <a:prstClr val="black"/>
                </a:solidFill>
                <a:latin typeface="Calibri"/>
              </a:rPr>
              <a:t>LIst</a:t>
            </a:r>
            <a:endParaRPr lang="it-IT" sz="20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111488" y="3217979"/>
            <a:ext cx="2606588" cy="3293126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0000"/>
            </a:solidFill>
          </a:ln>
        </p:spPr>
        <p:txBody>
          <a:bodyPr wrap="square" lIns="91353" tIns="45679" rIns="91353" bIns="45679" rtlCol="0">
            <a:spAutoFit/>
          </a:bodyPr>
          <a:lstStyle/>
          <a:p>
            <a:pPr marL="285481" indent="-285481">
              <a:buFont typeface="Arial"/>
              <a:buChar char="•"/>
            </a:pPr>
            <a:r>
              <a:rPr lang="en-US" sz="1600" b="1" dirty="0">
                <a:solidFill>
                  <a:prstClr val="black"/>
                </a:solidFill>
                <a:latin typeface="Calibri"/>
              </a:rPr>
              <a:t>244 Research Infrastructures</a:t>
            </a:r>
          </a:p>
          <a:p>
            <a:pPr marL="285481" indent="-285481">
              <a:buFont typeface="Arial"/>
              <a:buChar char="•"/>
            </a:pPr>
            <a:r>
              <a:rPr lang="en-US" sz="1600" b="1" dirty="0">
                <a:solidFill>
                  <a:prstClr val="black"/>
                </a:solidFill>
                <a:latin typeface="Calibri"/>
              </a:rPr>
              <a:t>138 Institutions</a:t>
            </a:r>
          </a:p>
          <a:p>
            <a:pPr marL="285481" indent="-285481">
              <a:buFont typeface="Arial"/>
              <a:buChar char="•"/>
            </a:pPr>
            <a:r>
              <a:rPr lang="en-US" sz="1600" b="1" dirty="0">
                <a:solidFill>
                  <a:prstClr val="black"/>
                </a:solidFill>
                <a:latin typeface="Calibri"/>
              </a:rPr>
              <a:t>22 countries</a:t>
            </a:r>
          </a:p>
          <a:p>
            <a:pPr marL="285481" indent="-285481">
              <a:buFont typeface="Arial"/>
              <a:buChar char="•"/>
            </a:pPr>
            <a:r>
              <a:rPr lang="en-US" sz="1600" b="1" dirty="0">
                <a:solidFill>
                  <a:prstClr val="black"/>
                </a:solidFill>
                <a:latin typeface="Calibri"/>
              </a:rPr>
              <a:t>2272 GPS receivers</a:t>
            </a:r>
          </a:p>
          <a:p>
            <a:pPr marL="285481" indent="-285481">
              <a:buFont typeface="Arial"/>
              <a:buChar char="•"/>
            </a:pPr>
            <a:r>
              <a:rPr lang="en-US" sz="1600" b="1" dirty="0">
                <a:solidFill>
                  <a:prstClr val="black"/>
                </a:solidFill>
                <a:latin typeface="Calibri"/>
              </a:rPr>
              <a:t>4939 seismic stations</a:t>
            </a:r>
          </a:p>
          <a:p>
            <a:pPr marL="285481" indent="-285481">
              <a:buFont typeface="Arial"/>
              <a:buChar char="•"/>
            </a:pPr>
            <a:r>
              <a:rPr lang="en-US" sz="1600" b="1" dirty="0">
                <a:solidFill>
                  <a:prstClr val="black"/>
                </a:solidFill>
                <a:latin typeface="Calibri"/>
              </a:rPr>
              <a:t>464 TB Seismic data</a:t>
            </a:r>
          </a:p>
          <a:p>
            <a:pPr marL="285481" indent="-285481">
              <a:buFont typeface="Arial"/>
              <a:buChar char="•"/>
            </a:pPr>
            <a:r>
              <a:rPr lang="en-US" sz="1600" b="1" dirty="0">
                <a:solidFill>
                  <a:srgbClr val="FF0000"/>
                </a:solidFill>
                <a:latin typeface="Calibri"/>
              </a:rPr>
              <a:t>1.095 PB Storage capacity (seismology)</a:t>
            </a:r>
          </a:p>
          <a:p>
            <a:pPr marL="285481" indent="-285481">
              <a:buFont typeface="Arial"/>
              <a:buChar char="•"/>
            </a:pPr>
            <a:r>
              <a:rPr lang="en-US" sz="1600" b="1" dirty="0" smtClean="0">
                <a:solidFill>
                  <a:srgbClr val="FF0000"/>
                </a:solidFill>
                <a:latin typeface="Calibri"/>
              </a:rPr>
              <a:t>1.240 </a:t>
            </a:r>
            <a:r>
              <a:rPr lang="en-US" sz="1600" b="1" dirty="0">
                <a:solidFill>
                  <a:srgbClr val="FF0000"/>
                </a:solidFill>
                <a:latin typeface="Calibri"/>
              </a:rPr>
              <a:t>PB Storage capacity (GNSS DC)</a:t>
            </a:r>
          </a:p>
          <a:p>
            <a:pPr marL="285481" indent="-285481">
              <a:buFont typeface="Arial"/>
              <a:buChar char="•"/>
            </a:pPr>
            <a:r>
              <a:rPr lang="en-US" sz="1600" b="1" dirty="0">
                <a:solidFill>
                  <a:prstClr val="black"/>
                </a:solidFill>
                <a:latin typeface="Calibri"/>
              </a:rPr>
              <a:t>828 instruments in 118 Laboratories</a:t>
            </a:r>
          </a:p>
        </p:txBody>
      </p:sp>
      <p:pic>
        <p:nvPicPr>
          <p:cNvPr id="17" name="Picture 11" descr="Schermata 03-2456360 alle 15.38.44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81276" y="2536030"/>
            <a:ext cx="5912296" cy="4032469"/>
          </a:xfrm>
          <a:prstGeom prst="rect">
            <a:avLst/>
          </a:prstGeom>
        </p:spPr>
      </p:pic>
      <p:sp>
        <p:nvSpPr>
          <p:cNvPr id="18" name="Rectangle 6"/>
          <p:cNvSpPr/>
          <p:nvPr/>
        </p:nvSpPr>
        <p:spPr>
          <a:xfrm>
            <a:off x="2897572" y="2510139"/>
            <a:ext cx="6096000" cy="4060825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53" tIns="45679" rIns="91353" bIns="45679" rtlCol="0" anchor="ctr"/>
          <a:lstStyle/>
          <a:p>
            <a:pPr algn="ctr"/>
            <a:endParaRPr lang="it-IT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438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7200" dirty="0" smtClean="0"/>
              <a:t>Future</a:t>
            </a:r>
            <a:br>
              <a:rPr lang="en-US" sz="7200" dirty="0" smtClean="0"/>
            </a:br>
            <a:r>
              <a:rPr lang="en-US" sz="7200" dirty="0" smtClean="0"/>
              <a:t>Platform</a:t>
            </a:r>
          </a:p>
        </p:txBody>
      </p:sp>
    </p:spTree>
    <p:extLst>
      <p:ext uri="{BB962C8B-B14F-4D97-AF65-F5344CB8AC3E}">
        <p14:creationId xmlns:p14="http://schemas.microsoft.com/office/powerpoint/2010/main" val="161505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66320" y="584924"/>
            <a:ext cx="8839200" cy="6179618"/>
            <a:chOff x="266320" y="1143000"/>
            <a:chExt cx="8839200" cy="617961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rcRect l="2871" t="3512" r="3321" b="4004"/>
            <a:stretch>
              <a:fillRect/>
            </a:stretch>
          </p:blipFill>
          <p:spPr>
            <a:xfrm>
              <a:off x="266320" y="1143000"/>
              <a:ext cx="8839200" cy="6179618"/>
            </a:xfrm>
            <a:prstGeom prst="rect">
              <a:avLst/>
            </a:prstGeom>
          </p:spPr>
        </p:pic>
        <p:pic>
          <p:nvPicPr>
            <p:cNvPr id="12" name="Picture 11" descr="Immagine 2.png"/>
            <p:cNvPicPr>
              <a:picLocks noChangeAspect="1"/>
            </p:cNvPicPr>
            <p:nvPr/>
          </p:nvPicPr>
          <p:blipFill>
            <a:blip r:embed="rId3"/>
            <a:srcRect l="7500" r="6667" b="3401"/>
            <a:stretch>
              <a:fillRect/>
            </a:stretch>
          </p:blipFill>
          <p:spPr>
            <a:xfrm>
              <a:off x="762000" y="1524000"/>
              <a:ext cx="7829538" cy="4419600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rcRect r="16157" b="16467"/>
          <a:stretch>
            <a:fillRect/>
          </a:stretch>
        </p:blipFill>
        <p:spPr>
          <a:xfrm>
            <a:off x="6965242" y="0"/>
            <a:ext cx="2254958" cy="1501014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-975209" y="95257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Right Arrow 1"/>
          <p:cNvSpPr/>
          <p:nvPr/>
        </p:nvSpPr>
        <p:spPr>
          <a:xfrm>
            <a:off x="5531207" y="0"/>
            <a:ext cx="1792301" cy="6766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Scientist!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019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2871" t="3512" r="3321" b="4004"/>
          <a:stretch>
            <a:fillRect/>
          </a:stretch>
        </p:blipFill>
        <p:spPr>
          <a:xfrm>
            <a:off x="304800" y="1143000"/>
            <a:ext cx="8839200" cy="6179618"/>
          </a:xfrm>
          <a:prstGeom prst="rect">
            <a:avLst/>
          </a:prstGeom>
        </p:spPr>
      </p:pic>
      <p:pic>
        <p:nvPicPr>
          <p:cNvPr id="65" name="Picture 64" descr="Immagine 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772" y="1458692"/>
            <a:ext cx="7872829" cy="445365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7773" y="2067907"/>
            <a:ext cx="2326062" cy="3844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" name="TextBox 13"/>
          <p:cNvSpPr txBox="1"/>
          <p:nvPr/>
        </p:nvSpPr>
        <p:spPr>
          <a:xfrm>
            <a:off x="737773" y="2154058"/>
            <a:ext cx="1605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err="1" smtClean="0"/>
              <a:t>Accelerometric</a:t>
            </a:r>
            <a:r>
              <a:rPr lang="it-IT" sz="1000" b="1" dirty="0" smtClean="0"/>
              <a:t>  Data</a:t>
            </a:r>
            <a:endParaRPr lang="it-IT" sz="1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37773" y="3435282"/>
            <a:ext cx="10537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/>
              <a:t>SAR Data</a:t>
            </a:r>
            <a:endParaRPr lang="it-IT" sz="1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62000" y="4419600"/>
            <a:ext cx="1890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err="1" smtClean="0"/>
              <a:t>Geodetic</a:t>
            </a:r>
            <a:r>
              <a:rPr lang="it-IT" sz="1000" b="1" dirty="0" smtClean="0"/>
              <a:t> </a:t>
            </a:r>
            <a:r>
              <a:rPr lang="it-IT" sz="1000" b="1" dirty="0" err="1" smtClean="0"/>
              <a:t>DAta</a:t>
            </a:r>
            <a:endParaRPr lang="it-IT" sz="1000" b="1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827237" y="2387048"/>
            <a:ext cx="2194332" cy="1356"/>
          </a:xfrm>
          <a:prstGeom prst="line">
            <a:avLst/>
          </a:prstGeom>
          <a:ln w="3175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80039" y="3666769"/>
            <a:ext cx="2194332" cy="1356"/>
          </a:xfrm>
          <a:prstGeom prst="line">
            <a:avLst/>
          </a:prstGeom>
          <a:ln w="3175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27237" y="4724400"/>
            <a:ext cx="2194332" cy="1356"/>
          </a:xfrm>
          <a:prstGeom prst="line">
            <a:avLst/>
          </a:prstGeom>
          <a:ln w="3175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37773" y="3679313"/>
            <a:ext cx="2326062" cy="369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ENVISAT_987987998_</a:t>
            </a:r>
            <a:b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900" u="sng" dirty="0" err="1" smtClean="0">
                <a:solidFill>
                  <a:schemeClr val="accent1">
                    <a:lumMod val="75000"/>
                  </a:schemeClr>
                </a:solidFill>
              </a:rPr>
              <a:t>add</a:t>
            </a:r>
            <a:r>
              <a:rPr lang="it-IT" sz="900" dirty="0" smtClean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it-IT" sz="900" u="sng" dirty="0" smtClean="0">
                <a:solidFill>
                  <a:schemeClr val="accent1">
                    <a:lumMod val="75000"/>
                  </a:schemeClr>
                </a:solidFill>
              </a:rPr>
              <a:t>show</a:t>
            </a:r>
            <a:r>
              <a:rPr lang="it-IT" sz="900" dirty="0" smtClean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it-IT" sz="900" u="sng" dirty="0" smtClean="0">
                <a:solidFill>
                  <a:schemeClr val="accent1">
                    <a:lumMod val="75000"/>
                  </a:schemeClr>
                </a:solidFill>
              </a:rPr>
              <a:t>info</a:t>
            </a:r>
            <a:endParaRPr lang="it-IT" sz="9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7773" y="2381415"/>
            <a:ext cx="2326062" cy="369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Lipari </a:t>
            </a:r>
            <a:r>
              <a:rPr lang="it-IT" sz="9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Islands</a:t>
            </a:r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9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</a:t>
            </a:r>
            <a:r>
              <a:rPr lang="it-I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:2.2</a:t>
            </a:r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b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it-I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2013.08.23</a:t>
            </a:r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- </a:t>
            </a:r>
            <a:r>
              <a:rPr lang="it-IT" sz="900" u="sng" dirty="0" err="1" smtClean="0">
                <a:solidFill>
                  <a:schemeClr val="accent1">
                    <a:lumMod val="75000"/>
                  </a:schemeClr>
                </a:solidFill>
              </a:rPr>
              <a:t>add</a:t>
            </a:r>
            <a:r>
              <a:rPr lang="it-IT" sz="900" dirty="0" smtClean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it-IT" sz="900" u="sng" dirty="0" smtClean="0">
                <a:solidFill>
                  <a:schemeClr val="accent1">
                    <a:lumMod val="75000"/>
                  </a:schemeClr>
                </a:solidFill>
              </a:rPr>
              <a:t>show</a:t>
            </a:r>
            <a:r>
              <a:rPr lang="it-IT" sz="900" dirty="0" smtClean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it-IT" sz="900" u="sng" dirty="0" smtClean="0">
                <a:solidFill>
                  <a:schemeClr val="accent1">
                    <a:lumMod val="75000"/>
                  </a:schemeClr>
                </a:solidFill>
              </a:rPr>
              <a:t>info</a:t>
            </a:r>
            <a:endParaRPr lang="it-IT" sz="9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737773" y="2741942"/>
            <a:ext cx="2326062" cy="369332"/>
            <a:chOff x="1219200" y="2831068"/>
            <a:chExt cx="1981200" cy="432414"/>
          </a:xfrm>
        </p:grpSpPr>
        <p:sp>
          <p:nvSpPr>
            <p:cNvPr id="46" name="TextBox 45"/>
            <p:cNvSpPr txBox="1"/>
            <p:nvPr/>
          </p:nvSpPr>
          <p:spPr>
            <a:xfrm>
              <a:off x="1219200" y="2831068"/>
              <a:ext cx="1981200" cy="432414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Sicily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North East </a:t>
              </a:r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Coast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it-IT" sz="9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</a:t>
              </a:r>
              <a:r>
                <a:rPr lang="it-IT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:2.1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/>
              </a:r>
              <a:b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it-IT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2013.08.21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- </a:t>
              </a:r>
              <a:r>
                <a:rPr lang="it-IT" sz="900" u="sng" dirty="0" err="1" smtClean="0">
                  <a:solidFill>
                    <a:schemeClr val="accent1">
                      <a:lumMod val="75000"/>
                    </a:schemeClr>
                  </a:solidFill>
                </a:rPr>
                <a:t>add</a:t>
              </a:r>
              <a:r>
                <a:rPr lang="it-IT" sz="900" dirty="0" smtClean="0">
                  <a:solidFill>
                    <a:schemeClr val="accent1">
                      <a:lumMod val="75000"/>
                    </a:schemeClr>
                  </a:solidFill>
                </a:rPr>
                <a:t> | </a:t>
              </a:r>
              <a:r>
                <a:rPr lang="it-IT" sz="900" u="sng" dirty="0" smtClean="0">
                  <a:solidFill>
                    <a:schemeClr val="accent1">
                      <a:lumMod val="75000"/>
                    </a:schemeClr>
                  </a:solidFill>
                </a:rPr>
                <a:t>show</a:t>
              </a:r>
              <a:r>
                <a:rPr lang="it-IT" sz="900" dirty="0" smtClean="0">
                  <a:solidFill>
                    <a:schemeClr val="accent1">
                      <a:lumMod val="75000"/>
                    </a:schemeClr>
                  </a:solidFill>
                </a:rPr>
                <a:t> | </a:t>
              </a:r>
              <a:r>
                <a:rPr lang="it-IT" sz="900" u="sng" dirty="0" smtClean="0">
                  <a:solidFill>
                    <a:schemeClr val="accent1">
                      <a:lumMod val="75000"/>
                    </a:schemeClr>
                  </a:solidFill>
                </a:rPr>
                <a:t>info</a:t>
              </a:r>
              <a:endParaRPr lang="it-IT" sz="900" u="sng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62875" y="2838609"/>
              <a:ext cx="161325" cy="234950"/>
            </a:xfrm>
            <a:prstGeom prst="rect">
              <a:avLst/>
            </a:prstGeom>
          </p:spPr>
        </p:pic>
      </p:grpSp>
      <p:sp>
        <p:nvSpPr>
          <p:cNvPr id="49" name="TextBox 48"/>
          <p:cNvSpPr txBox="1"/>
          <p:nvPr/>
        </p:nvSpPr>
        <p:spPr>
          <a:xfrm>
            <a:off x="737773" y="3102469"/>
            <a:ext cx="2326062" cy="369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Sicily</a:t>
            </a:r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North East </a:t>
            </a:r>
            <a:r>
              <a:rPr lang="it-IT" sz="9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Coast</a:t>
            </a:r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9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</a:t>
            </a:r>
            <a:r>
              <a:rPr lang="it-I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:2.3</a:t>
            </a:r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it-I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2013.08.18</a:t>
            </a:r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- </a:t>
            </a:r>
            <a:r>
              <a:rPr lang="it-IT" sz="900" u="sng" dirty="0" err="1" smtClean="0">
                <a:solidFill>
                  <a:schemeClr val="accent1">
                    <a:lumMod val="75000"/>
                  </a:schemeClr>
                </a:solidFill>
              </a:rPr>
              <a:t>add</a:t>
            </a:r>
            <a:r>
              <a:rPr lang="it-IT" sz="900" dirty="0" smtClean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it-IT" sz="900" u="sng" dirty="0" smtClean="0">
                <a:solidFill>
                  <a:schemeClr val="accent1">
                    <a:lumMod val="75000"/>
                  </a:schemeClr>
                </a:solidFill>
              </a:rPr>
              <a:t>show</a:t>
            </a:r>
            <a:r>
              <a:rPr lang="it-IT" sz="900" dirty="0" smtClean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it-IT" sz="900" u="sng" dirty="0" smtClean="0">
                <a:solidFill>
                  <a:schemeClr val="accent1">
                    <a:lumMod val="75000"/>
                  </a:schemeClr>
                </a:solidFill>
              </a:rPr>
              <a:t>info</a:t>
            </a:r>
            <a:endParaRPr lang="it-IT" sz="9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37773" y="4736944"/>
            <a:ext cx="2326062" cy="369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Rynex</a:t>
            </a:r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ad098098 </a:t>
            </a:r>
            <a:b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it-I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2009.04.09</a:t>
            </a:r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- </a:t>
            </a:r>
            <a:r>
              <a:rPr lang="it-IT" sz="900" u="sng" dirty="0" err="1" smtClean="0">
                <a:solidFill>
                  <a:schemeClr val="accent1">
                    <a:lumMod val="75000"/>
                  </a:schemeClr>
                </a:solidFill>
              </a:rPr>
              <a:t>add</a:t>
            </a:r>
            <a:r>
              <a:rPr lang="it-IT" sz="900" dirty="0" smtClean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it-IT" sz="900" u="sng" dirty="0" smtClean="0">
                <a:solidFill>
                  <a:schemeClr val="accent1">
                    <a:lumMod val="75000"/>
                  </a:schemeClr>
                </a:solidFill>
              </a:rPr>
              <a:t>show</a:t>
            </a:r>
            <a:r>
              <a:rPr lang="it-IT" sz="900" dirty="0" smtClean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it-IT" sz="900" u="sng" dirty="0" smtClean="0">
                <a:solidFill>
                  <a:schemeClr val="accent1">
                    <a:lumMod val="75000"/>
                  </a:schemeClr>
                </a:solidFill>
              </a:rPr>
              <a:t>info</a:t>
            </a:r>
            <a:endParaRPr lang="it-IT" sz="9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568825" y="1675626"/>
            <a:ext cx="20783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i="1" dirty="0" err="1" smtClean="0"/>
              <a:t>Sicily</a:t>
            </a:r>
            <a:r>
              <a:rPr lang="it-IT" sz="1200" i="1" dirty="0" smtClean="0"/>
              <a:t> North East </a:t>
            </a:r>
            <a:r>
              <a:rPr lang="it-IT" sz="1200" i="1" dirty="0" err="1" smtClean="0"/>
              <a:t>Coast</a:t>
            </a:r>
            <a:endParaRPr lang="it-IT" sz="1200" dirty="0"/>
          </a:p>
        </p:txBody>
      </p:sp>
      <p:pic>
        <p:nvPicPr>
          <p:cNvPr id="67" name="Picture 66" descr="Immagine 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8796" y="1489363"/>
            <a:ext cx="1679026" cy="263237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4966" y="2400279"/>
            <a:ext cx="189406" cy="200675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4965" y="3162801"/>
            <a:ext cx="189406" cy="200675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9400" y="4753901"/>
            <a:ext cx="184264" cy="200675"/>
          </a:xfrm>
          <a:prstGeom prst="rect">
            <a:avLst/>
          </a:prstGeom>
        </p:spPr>
      </p:pic>
      <p:sp>
        <p:nvSpPr>
          <p:cNvPr id="75" name="Rectangle 74"/>
          <p:cNvSpPr/>
          <p:nvPr/>
        </p:nvSpPr>
        <p:spPr>
          <a:xfrm>
            <a:off x="5568825" y="3855590"/>
            <a:ext cx="679575" cy="377746"/>
          </a:xfrm>
          <a:prstGeom prst="rect">
            <a:avLst/>
          </a:prstGeom>
          <a:solidFill>
            <a:srgbClr val="FFFF00">
              <a:alpha val="41000"/>
            </a:srgbClr>
          </a:solidFill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6" name="Rectangle 75"/>
          <p:cNvSpPr/>
          <p:nvPr/>
        </p:nvSpPr>
        <p:spPr>
          <a:xfrm>
            <a:off x="2343612" y="3733800"/>
            <a:ext cx="628188" cy="121790"/>
          </a:xfrm>
          <a:prstGeom prst="rect">
            <a:avLst/>
          </a:prstGeom>
          <a:solidFill>
            <a:srgbClr val="FFFF00">
              <a:alpha val="4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err="1" smtClean="0">
                <a:solidFill>
                  <a:schemeClr val="tx1"/>
                </a:solidFill>
              </a:rPr>
              <a:t>square</a:t>
            </a:r>
            <a:endParaRPr lang="it-IT" sz="1000" dirty="0">
              <a:solidFill>
                <a:schemeClr val="tx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362200" y="4145410"/>
            <a:ext cx="628188" cy="121790"/>
          </a:xfrm>
          <a:prstGeom prst="rect">
            <a:avLst/>
          </a:prstGeom>
          <a:solidFill>
            <a:srgbClr val="FFFF00">
              <a:alpha val="4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 err="1" smtClean="0">
                <a:solidFill>
                  <a:schemeClr val="tx1"/>
                </a:solidFill>
              </a:rPr>
              <a:t>square</a:t>
            </a:r>
            <a:endParaRPr lang="it-IT" sz="1000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721225" y="3733800"/>
            <a:ext cx="679575" cy="377746"/>
          </a:xfrm>
          <a:prstGeom prst="rect">
            <a:avLst/>
          </a:prstGeom>
          <a:solidFill>
            <a:srgbClr val="FFFF00">
              <a:alpha val="41000"/>
            </a:srgbClr>
          </a:solidFill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3654915"/>
            <a:ext cx="189406" cy="200675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4267200"/>
            <a:ext cx="189406" cy="200675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6760" y="1752601"/>
            <a:ext cx="1730640" cy="2219956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1800" y="1943079"/>
            <a:ext cx="1514490" cy="1511321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721938" y="4050268"/>
            <a:ext cx="2326062" cy="369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ENVISAT_43287987998_6</a:t>
            </a:r>
            <a:b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900" u="sng" dirty="0" err="1" smtClean="0">
                <a:solidFill>
                  <a:schemeClr val="accent1">
                    <a:lumMod val="75000"/>
                  </a:schemeClr>
                </a:solidFill>
              </a:rPr>
              <a:t>add</a:t>
            </a:r>
            <a:r>
              <a:rPr lang="it-IT" sz="900" dirty="0" smtClean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it-IT" sz="900" u="sng" dirty="0" smtClean="0">
                <a:solidFill>
                  <a:schemeClr val="accent1">
                    <a:lumMod val="75000"/>
                  </a:schemeClr>
                </a:solidFill>
              </a:rPr>
              <a:t>show</a:t>
            </a:r>
            <a:r>
              <a:rPr lang="it-IT" sz="900" dirty="0" smtClean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it-IT" sz="900" u="sng" dirty="0" smtClean="0">
                <a:solidFill>
                  <a:schemeClr val="accent1">
                    <a:lumMod val="75000"/>
                  </a:schemeClr>
                </a:solidFill>
              </a:rPr>
              <a:t>info</a:t>
            </a:r>
            <a:endParaRPr lang="it-IT" sz="9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6908796" y="1219199"/>
            <a:ext cx="939804" cy="60960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5" name="Rectangle 84"/>
          <p:cNvSpPr/>
          <p:nvPr/>
        </p:nvSpPr>
        <p:spPr>
          <a:xfrm>
            <a:off x="4225660" y="1716901"/>
            <a:ext cx="15183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00" dirty="0" smtClean="0">
                <a:solidFill>
                  <a:srgbClr val="000000"/>
                </a:solidFill>
              </a:rPr>
              <a:t>ENVISAT_987987998_</a:t>
            </a:r>
            <a:endParaRPr lang="it-IT" sz="1000" dirty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21113" y="1905000"/>
            <a:ext cx="17172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 err="1" smtClean="0"/>
              <a:t>Switch</a:t>
            </a:r>
            <a:r>
              <a:rPr lang="it-IT" sz="1000" dirty="0" smtClean="0"/>
              <a:t> </a:t>
            </a:r>
            <a:r>
              <a:rPr lang="it-IT" sz="1000" dirty="0" err="1" smtClean="0"/>
              <a:t>to</a:t>
            </a:r>
            <a:r>
              <a:rPr lang="it-IT" sz="1000" dirty="0" smtClean="0"/>
              <a:t> </a:t>
            </a:r>
            <a:r>
              <a:rPr lang="it-IT" sz="1000" u="sng" dirty="0" err="1" smtClean="0">
                <a:solidFill>
                  <a:schemeClr val="accent2"/>
                </a:solidFill>
              </a:rPr>
              <a:t>advanced</a:t>
            </a:r>
            <a:r>
              <a:rPr lang="it-IT" sz="1000" u="sng" dirty="0" smtClean="0">
                <a:solidFill>
                  <a:schemeClr val="accent2"/>
                </a:solidFill>
              </a:rPr>
              <a:t> </a:t>
            </a:r>
            <a:r>
              <a:rPr lang="it-IT" sz="1000" u="sng" dirty="0" err="1" smtClean="0">
                <a:solidFill>
                  <a:schemeClr val="accent2"/>
                </a:solidFill>
              </a:rPr>
              <a:t>search</a:t>
            </a:r>
            <a:endParaRPr lang="it-IT" sz="1000" u="sng" dirty="0">
              <a:solidFill>
                <a:schemeClr val="accent2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838200" y="2133600"/>
            <a:ext cx="2194332" cy="1356"/>
          </a:xfrm>
          <a:prstGeom prst="line">
            <a:avLst/>
          </a:prstGeom>
          <a:ln w="3175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62000" y="5117068"/>
            <a:ext cx="2326062" cy="369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Rynex</a:t>
            </a:r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ad098098 </a:t>
            </a:r>
            <a:b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it-I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2009.04.09</a:t>
            </a:r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- </a:t>
            </a:r>
            <a:r>
              <a:rPr lang="it-IT" sz="900" u="sng" dirty="0" err="1" smtClean="0">
                <a:solidFill>
                  <a:schemeClr val="accent1">
                    <a:lumMod val="75000"/>
                  </a:schemeClr>
                </a:solidFill>
              </a:rPr>
              <a:t>add</a:t>
            </a:r>
            <a:r>
              <a:rPr lang="it-IT" sz="900" dirty="0" smtClean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it-IT" sz="900" u="sng" dirty="0" smtClean="0">
                <a:solidFill>
                  <a:schemeClr val="accent1">
                    <a:lumMod val="75000"/>
                  </a:schemeClr>
                </a:solidFill>
              </a:rPr>
              <a:t>show</a:t>
            </a:r>
            <a:r>
              <a:rPr lang="it-IT" sz="900" dirty="0" smtClean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it-IT" sz="900" u="sng" dirty="0" smtClean="0">
                <a:solidFill>
                  <a:schemeClr val="accent1">
                    <a:lumMod val="75000"/>
                  </a:schemeClr>
                </a:solidFill>
              </a:rPr>
              <a:t>info</a:t>
            </a:r>
            <a:endParaRPr lang="it-IT" sz="9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62000" y="5498068"/>
            <a:ext cx="2326062" cy="369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9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Rynex</a:t>
            </a:r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ad098098 </a:t>
            </a:r>
            <a:b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it-I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2009.04.09</a:t>
            </a:r>
            <a:r>
              <a:rPr lang="it-I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- </a:t>
            </a:r>
            <a:r>
              <a:rPr lang="it-IT" sz="900" u="sng" dirty="0" err="1" smtClean="0">
                <a:solidFill>
                  <a:schemeClr val="accent1">
                    <a:lumMod val="75000"/>
                  </a:schemeClr>
                </a:solidFill>
              </a:rPr>
              <a:t>add</a:t>
            </a:r>
            <a:r>
              <a:rPr lang="it-IT" sz="900" dirty="0" smtClean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it-IT" sz="900" u="sng" dirty="0" smtClean="0">
                <a:solidFill>
                  <a:schemeClr val="accent1">
                    <a:lumMod val="75000"/>
                  </a:schemeClr>
                </a:solidFill>
              </a:rPr>
              <a:t>show</a:t>
            </a:r>
            <a:r>
              <a:rPr lang="it-IT" sz="900" dirty="0" smtClean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it-IT" sz="900" u="sng" dirty="0" smtClean="0">
                <a:solidFill>
                  <a:schemeClr val="accent1">
                    <a:lumMod val="75000"/>
                  </a:schemeClr>
                </a:solidFill>
              </a:rPr>
              <a:t>info</a:t>
            </a:r>
            <a:endParaRPr lang="it-IT" sz="900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9400" y="5133325"/>
            <a:ext cx="184264" cy="200675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9400" y="5514325"/>
            <a:ext cx="184264" cy="200675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536" y="4218925"/>
            <a:ext cx="184264" cy="200675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1892" y="4218925"/>
            <a:ext cx="184264" cy="20067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5268" y="3533125"/>
            <a:ext cx="184264" cy="200675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4292" y="4371325"/>
            <a:ext cx="184264" cy="20067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98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magine 2- sicyly erice use ca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773" y="1505108"/>
            <a:ext cx="7872826" cy="447354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7773" y="2067907"/>
            <a:ext cx="2326062" cy="3452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6553" y="2842814"/>
            <a:ext cx="189406" cy="17650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6075" y="2987025"/>
            <a:ext cx="189406" cy="17650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37773" y="2154058"/>
            <a:ext cx="1605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err="1" smtClean="0"/>
              <a:t>Latest</a:t>
            </a:r>
            <a:r>
              <a:rPr lang="it-IT" sz="1000" b="1" dirty="0" smtClean="0"/>
              <a:t> </a:t>
            </a:r>
            <a:r>
              <a:rPr lang="it-IT" sz="1000" b="1" dirty="0" err="1" smtClean="0"/>
              <a:t>Earthquakes</a:t>
            </a:r>
            <a:endParaRPr lang="it-IT" sz="1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37773" y="3435282"/>
            <a:ext cx="10537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err="1" smtClean="0"/>
              <a:t>Shakemaps</a:t>
            </a:r>
            <a:endParaRPr lang="it-IT" sz="1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37773" y="4372653"/>
            <a:ext cx="1890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err="1" smtClean="0"/>
              <a:t>Hystorical</a:t>
            </a:r>
            <a:r>
              <a:rPr lang="it-IT" sz="1000" b="1" dirty="0" smtClean="0"/>
              <a:t> </a:t>
            </a:r>
            <a:r>
              <a:rPr lang="it-IT" sz="1000" b="1" dirty="0" err="1" smtClean="0"/>
              <a:t>Earthquakes</a:t>
            </a:r>
            <a:endParaRPr lang="it-IT" sz="1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37773" y="4949497"/>
            <a:ext cx="24508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err="1" smtClean="0"/>
              <a:t>Documents</a:t>
            </a:r>
            <a:r>
              <a:rPr lang="it-IT" sz="1000" b="1" dirty="0" smtClean="0"/>
              <a:t> &amp; </a:t>
            </a:r>
            <a:r>
              <a:rPr lang="it-IT" sz="1000" b="1" dirty="0" err="1" smtClean="0"/>
              <a:t>other</a:t>
            </a:r>
            <a:r>
              <a:rPr lang="it-IT" sz="1000" b="1" dirty="0" smtClean="0"/>
              <a:t> </a:t>
            </a:r>
            <a:r>
              <a:rPr lang="it-IT" sz="1000" b="1" dirty="0" err="1" smtClean="0"/>
              <a:t>resources</a:t>
            </a:r>
            <a:endParaRPr lang="it-IT" sz="1000" b="1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827237" y="2387048"/>
            <a:ext cx="2194332" cy="1356"/>
          </a:xfrm>
          <a:prstGeom prst="line">
            <a:avLst/>
          </a:prstGeom>
          <a:ln w="3175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80039" y="3666769"/>
            <a:ext cx="2194332" cy="1356"/>
          </a:xfrm>
          <a:prstGeom prst="line">
            <a:avLst/>
          </a:prstGeom>
          <a:ln w="3175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27237" y="4604140"/>
            <a:ext cx="2194332" cy="1356"/>
          </a:xfrm>
          <a:prstGeom prst="line">
            <a:avLst/>
          </a:prstGeom>
          <a:ln w="3175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27237" y="5180984"/>
            <a:ext cx="2194332" cy="1356"/>
          </a:xfrm>
          <a:prstGeom prst="line">
            <a:avLst/>
          </a:prstGeom>
          <a:ln w="3175" cmpd="sng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3"/>
          <p:cNvGrpSpPr/>
          <p:nvPr/>
        </p:nvGrpSpPr>
        <p:grpSpPr>
          <a:xfrm>
            <a:off x="737773" y="3679313"/>
            <a:ext cx="2326062" cy="369332"/>
            <a:chOff x="1219200" y="3731568"/>
            <a:chExt cx="1981200" cy="432414"/>
          </a:xfrm>
        </p:grpSpPr>
        <p:sp>
          <p:nvSpPr>
            <p:cNvPr id="25" name="TextBox 24"/>
            <p:cNvSpPr txBox="1"/>
            <p:nvPr/>
          </p:nvSpPr>
          <p:spPr>
            <a:xfrm>
              <a:off x="1219200" y="3731568"/>
              <a:ext cx="1981200" cy="432414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Sicily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North East </a:t>
              </a:r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Coast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/>
              </a:r>
              <a:b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it-IT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2013.08.15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- </a:t>
              </a:r>
              <a:r>
                <a:rPr lang="it-IT" sz="900" u="sng" dirty="0" smtClean="0">
                  <a:solidFill>
                    <a:schemeClr val="accent1">
                      <a:lumMod val="75000"/>
                    </a:schemeClr>
                  </a:solidFill>
                </a:rPr>
                <a:t>Download</a:t>
              </a:r>
              <a:endParaRPr lang="it-IT" sz="900" u="sng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62875" y="3751421"/>
              <a:ext cx="161325" cy="186532"/>
            </a:xfrm>
            <a:prstGeom prst="rect">
              <a:avLst/>
            </a:prstGeom>
          </p:spPr>
        </p:pic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698" y="2914919"/>
            <a:ext cx="189406" cy="17650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668" y="3060633"/>
            <a:ext cx="189406" cy="176509"/>
          </a:xfrm>
          <a:prstGeom prst="rect">
            <a:avLst/>
          </a:prstGeom>
        </p:spPr>
      </p:pic>
      <p:grpSp>
        <p:nvGrpSpPr>
          <p:cNvPr id="4" name="Group 28"/>
          <p:cNvGrpSpPr/>
          <p:nvPr/>
        </p:nvGrpSpPr>
        <p:grpSpPr>
          <a:xfrm>
            <a:off x="737773" y="4028799"/>
            <a:ext cx="2326062" cy="369332"/>
            <a:chOff x="1219200" y="3731568"/>
            <a:chExt cx="1981200" cy="432414"/>
          </a:xfrm>
        </p:grpSpPr>
        <p:sp>
          <p:nvSpPr>
            <p:cNvPr id="30" name="TextBox 29"/>
            <p:cNvSpPr txBox="1"/>
            <p:nvPr/>
          </p:nvSpPr>
          <p:spPr>
            <a:xfrm>
              <a:off x="1219200" y="3731568"/>
              <a:ext cx="1981200" cy="432414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Sicily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sea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/>
              </a:r>
              <a:b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it-IT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2013.05.14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- </a:t>
              </a:r>
              <a:r>
                <a:rPr lang="it-IT" sz="900" u="sng" dirty="0" smtClean="0">
                  <a:solidFill>
                    <a:schemeClr val="accent1">
                      <a:lumMod val="75000"/>
                    </a:schemeClr>
                  </a:solidFill>
                </a:rPr>
                <a:t>Download</a:t>
              </a:r>
              <a:endParaRPr lang="it-IT" sz="900" u="sng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62875" y="3751421"/>
              <a:ext cx="161325" cy="186532"/>
            </a:xfrm>
            <a:prstGeom prst="rect">
              <a:avLst/>
            </a:prstGeom>
          </p:spPr>
        </p:pic>
      </p:grp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320" y="5687225"/>
            <a:ext cx="189406" cy="17650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142" y="2796998"/>
            <a:ext cx="238570" cy="22232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6668" y="3141151"/>
            <a:ext cx="238570" cy="22232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104" y="2875862"/>
            <a:ext cx="238570" cy="222325"/>
          </a:xfrm>
          <a:prstGeom prst="rect">
            <a:avLst/>
          </a:prstGeom>
        </p:spPr>
      </p:pic>
      <p:grpSp>
        <p:nvGrpSpPr>
          <p:cNvPr id="5" name="Group 35"/>
          <p:cNvGrpSpPr/>
          <p:nvPr/>
        </p:nvGrpSpPr>
        <p:grpSpPr>
          <a:xfrm>
            <a:off x="737773" y="5193528"/>
            <a:ext cx="2326062" cy="369332"/>
            <a:chOff x="1219200" y="5638800"/>
            <a:chExt cx="1981200" cy="432414"/>
          </a:xfrm>
        </p:grpSpPr>
        <p:sp>
          <p:nvSpPr>
            <p:cNvPr id="37" name="TextBox 36"/>
            <p:cNvSpPr txBox="1"/>
            <p:nvPr/>
          </p:nvSpPr>
          <p:spPr>
            <a:xfrm>
              <a:off x="1219200" y="5638800"/>
              <a:ext cx="1981200" cy="432414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Civil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protection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 </a:t>
              </a:r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Sicily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hazards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/>
              </a:r>
              <a:b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it-IT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2013.02.01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- </a:t>
              </a:r>
              <a:r>
                <a:rPr lang="it-IT" sz="900" u="sng" dirty="0" smtClean="0">
                  <a:solidFill>
                    <a:schemeClr val="accent1">
                      <a:lumMod val="75000"/>
                    </a:schemeClr>
                  </a:solidFill>
                </a:rPr>
                <a:t>Link</a:t>
              </a:r>
              <a:endParaRPr lang="it-IT" sz="900" u="sng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36614" y="5668962"/>
              <a:ext cx="187586" cy="198438"/>
            </a:xfrm>
            <a:prstGeom prst="rect">
              <a:avLst/>
            </a:prstGeom>
          </p:spPr>
        </p:pic>
      </p:grpSp>
      <p:grpSp>
        <p:nvGrpSpPr>
          <p:cNvPr id="6" name="Group 38"/>
          <p:cNvGrpSpPr/>
          <p:nvPr/>
        </p:nvGrpSpPr>
        <p:grpSpPr>
          <a:xfrm>
            <a:off x="737773" y="5543014"/>
            <a:ext cx="2326062" cy="369332"/>
            <a:chOff x="1219200" y="6019800"/>
            <a:chExt cx="1981200" cy="432414"/>
          </a:xfrm>
        </p:grpSpPr>
        <p:sp>
          <p:nvSpPr>
            <p:cNvPr id="40" name="TextBox 39"/>
            <p:cNvSpPr txBox="1"/>
            <p:nvPr/>
          </p:nvSpPr>
          <p:spPr>
            <a:xfrm>
              <a:off x="1219200" y="6019800"/>
              <a:ext cx="1981200" cy="432414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Hystory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of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Sicily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Hearthquakes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/>
              </a:r>
              <a:b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it-IT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2013.02.01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- </a:t>
              </a:r>
              <a:r>
                <a:rPr lang="it-IT" sz="900" u="sng" dirty="0" smtClean="0">
                  <a:solidFill>
                    <a:schemeClr val="accent1">
                      <a:lumMod val="75000"/>
                    </a:schemeClr>
                  </a:solidFill>
                </a:rPr>
                <a:t>Link</a:t>
              </a:r>
              <a:endParaRPr lang="it-IT" sz="900" u="sng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36614" y="6049962"/>
              <a:ext cx="187586" cy="198438"/>
            </a:xfrm>
            <a:prstGeom prst="rect">
              <a:avLst/>
            </a:prstGeom>
          </p:spPr>
        </p:pic>
      </p:grpSp>
      <p:grpSp>
        <p:nvGrpSpPr>
          <p:cNvPr id="9" name="Group 41"/>
          <p:cNvGrpSpPr/>
          <p:nvPr/>
        </p:nvGrpSpPr>
        <p:grpSpPr>
          <a:xfrm>
            <a:off x="737773" y="2381415"/>
            <a:ext cx="2326062" cy="369332"/>
            <a:chOff x="1219200" y="2831068"/>
            <a:chExt cx="1981200" cy="432414"/>
          </a:xfrm>
        </p:grpSpPr>
        <p:sp>
          <p:nvSpPr>
            <p:cNvPr id="43" name="TextBox 42"/>
            <p:cNvSpPr txBox="1"/>
            <p:nvPr/>
          </p:nvSpPr>
          <p:spPr>
            <a:xfrm>
              <a:off x="1219200" y="2831068"/>
              <a:ext cx="1981200" cy="432414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Lipari </a:t>
              </a:r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Islands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it-IT" sz="9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</a:t>
              </a:r>
              <a:r>
                <a:rPr lang="it-IT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:2.2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	</a:t>
              </a:r>
              <a:b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it-IT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2013.08.23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- </a:t>
              </a:r>
              <a:r>
                <a:rPr lang="it-IT" sz="900" u="sng" dirty="0" smtClean="0">
                  <a:solidFill>
                    <a:schemeClr val="accent1">
                      <a:lumMod val="75000"/>
                    </a:schemeClr>
                  </a:solidFill>
                </a:rPr>
                <a:t>Info</a:t>
              </a:r>
              <a:endParaRPr lang="it-IT" sz="900" u="sng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21000" y="2838609"/>
              <a:ext cx="203200" cy="234950"/>
            </a:xfrm>
            <a:prstGeom prst="rect">
              <a:avLst/>
            </a:prstGeom>
          </p:spPr>
        </p:pic>
      </p:grpSp>
      <p:grpSp>
        <p:nvGrpSpPr>
          <p:cNvPr id="12" name="Group 44"/>
          <p:cNvGrpSpPr/>
          <p:nvPr/>
        </p:nvGrpSpPr>
        <p:grpSpPr>
          <a:xfrm>
            <a:off x="737773" y="2741942"/>
            <a:ext cx="2326062" cy="369332"/>
            <a:chOff x="1219200" y="2831068"/>
            <a:chExt cx="1981200" cy="432414"/>
          </a:xfrm>
        </p:grpSpPr>
        <p:sp>
          <p:nvSpPr>
            <p:cNvPr id="46" name="TextBox 45"/>
            <p:cNvSpPr txBox="1"/>
            <p:nvPr/>
          </p:nvSpPr>
          <p:spPr>
            <a:xfrm>
              <a:off x="1219200" y="2831068"/>
              <a:ext cx="1981200" cy="432414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Sicily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North East </a:t>
              </a:r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Coast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it-IT" sz="9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</a:t>
              </a:r>
              <a:r>
                <a:rPr lang="it-IT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:2.1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/>
              </a:r>
              <a:b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it-IT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2013.08.21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- </a:t>
              </a:r>
              <a:r>
                <a:rPr lang="it-IT" sz="900" u="sng" dirty="0" smtClean="0">
                  <a:solidFill>
                    <a:schemeClr val="accent1">
                      <a:lumMod val="75000"/>
                    </a:schemeClr>
                  </a:solidFill>
                </a:rPr>
                <a:t>Info</a:t>
              </a:r>
              <a:endParaRPr lang="it-IT" sz="900" u="sng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21000" y="2838609"/>
              <a:ext cx="203200" cy="234950"/>
            </a:xfrm>
            <a:prstGeom prst="rect">
              <a:avLst/>
            </a:prstGeom>
          </p:spPr>
        </p:pic>
      </p:grpSp>
      <p:grpSp>
        <p:nvGrpSpPr>
          <p:cNvPr id="22" name="Group 47"/>
          <p:cNvGrpSpPr/>
          <p:nvPr/>
        </p:nvGrpSpPr>
        <p:grpSpPr>
          <a:xfrm>
            <a:off x="737773" y="3102469"/>
            <a:ext cx="2326062" cy="369332"/>
            <a:chOff x="1219200" y="2831068"/>
            <a:chExt cx="1981200" cy="432414"/>
          </a:xfrm>
        </p:grpSpPr>
        <p:sp>
          <p:nvSpPr>
            <p:cNvPr id="49" name="TextBox 48"/>
            <p:cNvSpPr txBox="1"/>
            <p:nvPr/>
          </p:nvSpPr>
          <p:spPr>
            <a:xfrm>
              <a:off x="1219200" y="2831068"/>
              <a:ext cx="1981200" cy="432414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Sicily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North East </a:t>
              </a:r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Coast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it-IT" sz="9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</a:t>
              </a:r>
              <a:r>
                <a:rPr lang="it-IT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:2.3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/>
              </a:r>
              <a:b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it-IT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2013.08.18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- </a:t>
              </a:r>
              <a:r>
                <a:rPr lang="it-IT" sz="900" u="sng" dirty="0" smtClean="0">
                  <a:solidFill>
                    <a:schemeClr val="accent1">
                      <a:lumMod val="75000"/>
                    </a:schemeClr>
                  </a:solidFill>
                </a:rPr>
                <a:t>Info</a:t>
              </a:r>
              <a:endParaRPr lang="it-IT" sz="900" u="sng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21000" y="2838609"/>
              <a:ext cx="203200" cy="234950"/>
            </a:xfrm>
            <a:prstGeom prst="rect">
              <a:avLst/>
            </a:prstGeom>
          </p:spPr>
        </p:pic>
      </p:grpSp>
      <p:pic>
        <p:nvPicPr>
          <p:cNvPr id="51" name="Picture 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0427" y="4635470"/>
            <a:ext cx="238570" cy="222325"/>
          </a:xfrm>
          <a:prstGeom prst="rect">
            <a:avLst/>
          </a:prstGeom>
        </p:spPr>
      </p:pic>
      <p:grpSp>
        <p:nvGrpSpPr>
          <p:cNvPr id="23" name="Group 51"/>
          <p:cNvGrpSpPr/>
          <p:nvPr/>
        </p:nvGrpSpPr>
        <p:grpSpPr>
          <a:xfrm>
            <a:off x="737773" y="4616684"/>
            <a:ext cx="2326062" cy="369332"/>
            <a:chOff x="1219200" y="5193268"/>
            <a:chExt cx="1981200" cy="432414"/>
          </a:xfrm>
        </p:grpSpPr>
        <p:sp>
          <p:nvSpPr>
            <p:cNvPr id="53" name="TextBox 52"/>
            <p:cNvSpPr txBox="1"/>
            <p:nvPr/>
          </p:nvSpPr>
          <p:spPr>
            <a:xfrm>
              <a:off x="1219200" y="5193268"/>
              <a:ext cx="1981200" cy="432414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Siracusa </a:t>
              </a:r>
              <a:r>
                <a:rPr lang="it-IT" sz="9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Aea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- </a:t>
              </a:r>
              <a:r>
                <a:rPr lang="it-IT" sz="9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Imax</a:t>
              </a:r>
              <a:r>
                <a:rPr lang="it-IT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: 11MCS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/>
              </a:r>
              <a:b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it-IT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1693.01.11</a:t>
              </a:r>
              <a:r>
                <a:rPr lang="it-IT" sz="9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- </a:t>
              </a:r>
              <a:r>
                <a:rPr lang="it-IT" sz="900" u="sng" dirty="0" err="1" smtClean="0">
                  <a:solidFill>
                    <a:schemeClr val="accent1">
                      <a:lumMod val="75000"/>
                    </a:schemeClr>
                  </a:solidFill>
                </a:rPr>
                <a:t>Infos</a:t>
              </a:r>
              <a:endParaRPr lang="it-IT" sz="900" u="sng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62875" y="5213121"/>
              <a:ext cx="203200" cy="234950"/>
            </a:xfrm>
            <a:prstGeom prst="rect">
              <a:avLst/>
            </a:prstGeom>
          </p:spPr>
        </p:pic>
      </p:grpSp>
      <p:pic>
        <p:nvPicPr>
          <p:cNvPr id="55" name="Picture 5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1142" y="4047585"/>
            <a:ext cx="238570" cy="22232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1442" y="4112932"/>
            <a:ext cx="238570" cy="222325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856" y="4743845"/>
            <a:ext cx="238570" cy="222325"/>
          </a:xfrm>
          <a:prstGeom prst="rect">
            <a:avLst/>
          </a:prstGeom>
        </p:spPr>
      </p:pic>
      <p:sp>
        <p:nvSpPr>
          <p:cNvPr id="58" name="Rectangle 57"/>
          <p:cNvSpPr/>
          <p:nvPr/>
        </p:nvSpPr>
        <p:spPr>
          <a:xfrm>
            <a:off x="5568825" y="1675626"/>
            <a:ext cx="20783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i="1" dirty="0" err="1" smtClean="0"/>
              <a:t>Sicily</a:t>
            </a:r>
            <a:r>
              <a:rPr lang="it-IT" sz="1200" i="1" dirty="0" smtClean="0"/>
              <a:t> North East </a:t>
            </a:r>
            <a:r>
              <a:rPr lang="it-IT" sz="1200" i="1" dirty="0" err="1" smtClean="0"/>
              <a:t>Coast</a:t>
            </a:r>
            <a:endParaRPr lang="it-IT" sz="12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304800" y="698324"/>
            <a:ext cx="8839200" cy="6179618"/>
            <a:chOff x="304800" y="1143000"/>
            <a:chExt cx="8839200" cy="617961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/>
            <a:srcRect l="2871" t="3512" r="3321" b="4004"/>
            <a:stretch>
              <a:fillRect/>
            </a:stretch>
          </p:blipFill>
          <p:spPr>
            <a:xfrm>
              <a:off x="304800" y="1143000"/>
              <a:ext cx="8839200" cy="6179618"/>
            </a:xfrm>
            <a:prstGeom prst="rect">
              <a:avLst/>
            </a:prstGeom>
          </p:spPr>
        </p:pic>
        <p:pic>
          <p:nvPicPr>
            <p:cNvPr id="52" name="Picture 51" descr="Immagine 7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7773" y="1491076"/>
              <a:ext cx="7872825" cy="44781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301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66320" y="673773"/>
            <a:ext cx="8839200" cy="6179618"/>
            <a:chOff x="304800" y="1143000"/>
            <a:chExt cx="8839200" cy="617961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rcRect l="2871" t="3512" r="3321" b="4004"/>
            <a:stretch>
              <a:fillRect/>
            </a:stretch>
          </p:blipFill>
          <p:spPr>
            <a:xfrm>
              <a:off x="304800" y="1143000"/>
              <a:ext cx="8839200" cy="6179618"/>
            </a:xfrm>
            <a:prstGeom prst="rect">
              <a:avLst/>
            </a:prstGeom>
          </p:spPr>
        </p:pic>
        <p:pic>
          <p:nvPicPr>
            <p:cNvPr id="60" name="Picture 59" descr="Immagine 9.png"/>
            <p:cNvPicPr>
              <a:picLocks noChangeAspect="1"/>
            </p:cNvPicPr>
            <p:nvPr/>
          </p:nvPicPr>
          <p:blipFill>
            <a:blip r:embed="rId4"/>
            <a:srcRect l="2733" r="2733"/>
            <a:stretch>
              <a:fillRect/>
            </a:stretch>
          </p:blipFill>
          <p:spPr>
            <a:xfrm>
              <a:off x="762000" y="1492953"/>
              <a:ext cx="7848600" cy="4424982"/>
            </a:xfrm>
            <a:prstGeom prst="rect">
              <a:avLst/>
            </a:prstGeom>
          </p:spPr>
        </p:pic>
        <p:sp>
          <p:nvSpPr>
            <p:cNvPr id="61" name="Rectangle 60"/>
            <p:cNvSpPr/>
            <p:nvPr/>
          </p:nvSpPr>
          <p:spPr>
            <a:xfrm>
              <a:off x="4267200" y="3048000"/>
              <a:ext cx="3505200" cy="286993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5"/>
            <a:srcRect l="26201" r="21397" b="23167"/>
            <a:stretch>
              <a:fillRect/>
            </a:stretch>
          </p:blipFill>
          <p:spPr>
            <a:xfrm>
              <a:off x="1447800" y="1752600"/>
              <a:ext cx="1183784" cy="1143000"/>
            </a:xfrm>
            <a:prstGeom prst="rect">
              <a:avLst/>
            </a:prstGeom>
            <a:ln w="19050">
              <a:noFill/>
            </a:ln>
          </p:spPr>
        </p:pic>
        <p:sp>
          <p:nvSpPr>
            <p:cNvPr id="63" name="TextBox 62"/>
            <p:cNvSpPr txBox="1"/>
            <p:nvPr/>
          </p:nvSpPr>
          <p:spPr>
            <a:xfrm>
              <a:off x="4261561" y="3124200"/>
              <a:ext cx="1605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 err="1" smtClean="0"/>
                <a:t>Accelerometric</a:t>
              </a:r>
              <a:r>
                <a:rPr lang="it-IT" sz="1000" b="1" dirty="0" smtClean="0"/>
                <a:t>  Data</a:t>
              </a:r>
              <a:endParaRPr lang="it-IT" sz="1000" b="1" dirty="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419600" y="3318808"/>
              <a:ext cx="4572000" cy="193899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it-IT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/>
                  <a:cs typeface="Helvetica"/>
                </a:rPr>
                <a:t>MI05	07-04-09 17:47	5.5</a:t>
              </a:r>
            </a:p>
            <a:p>
              <a:r>
                <a:rPr lang="it-IT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/>
                  <a:cs typeface="Helvetica"/>
                </a:rPr>
                <a:t>AQV	06-04-09 01:32	6.3</a:t>
              </a:r>
            </a:p>
            <a:p>
              <a:r>
                <a:rPr lang="it-IT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/>
                  <a:cs typeface="Helvetica"/>
                </a:rPr>
                <a:t>AQG	06-04-09 01:32	6.3</a:t>
              </a:r>
            </a:p>
            <a:p>
              <a:r>
                <a:rPr lang="it-IT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/>
                  <a:cs typeface="Helvetica"/>
                </a:rPr>
                <a:t>AQA	06-04-09 01:32	6.3</a:t>
              </a:r>
            </a:p>
            <a:p>
              <a:r>
                <a:rPr lang="it-IT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/>
                  <a:cs typeface="Helvetica"/>
                </a:rPr>
                <a:t>AQK	06-04-09 01:32	6.3</a:t>
              </a:r>
            </a:p>
            <a:p>
              <a:r>
                <a:rPr lang="it-IT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/>
                  <a:cs typeface="Helvetica"/>
                </a:rPr>
                <a:t>PCB	09-04-09 19:38	5.2</a:t>
              </a:r>
            </a:p>
            <a:p>
              <a:r>
                <a:rPr lang="it-IT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/>
                  <a:cs typeface="Helvetica"/>
                </a:rPr>
                <a:t>AQV	07-04-09 21:34	4.5</a:t>
              </a:r>
            </a:p>
            <a:p>
              <a:r>
                <a:rPr lang="it-IT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/>
                  <a:cs typeface="Helvetica"/>
                </a:rPr>
                <a:t>AQM	06-04-09 02:37	5.1</a:t>
              </a:r>
            </a:p>
            <a:p>
              <a:r>
                <a:rPr lang="it-IT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/>
                  <a:cs typeface="Helvetica"/>
                </a:rPr>
                <a:t>AQU	06-04-09 01:32	6.3</a:t>
              </a:r>
            </a:p>
            <a:p>
              <a:r>
                <a:rPr lang="it-IT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/>
                  <a:cs typeface="Helvetica"/>
                </a:rPr>
                <a:t>PCB	09-04-09 00:53	5.4</a:t>
              </a:r>
            </a:p>
            <a:p>
              <a:r>
                <a:rPr lang="it-IT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/>
                  <a:cs typeface="Helvetica"/>
                </a:rPr>
                <a:t>GSA	07-04-09 17:47	5.5</a:t>
              </a:r>
            </a:p>
            <a:p>
              <a:r>
                <a:rPr lang="it-IT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/>
                  <a:cs typeface="Helvetica"/>
                </a:rPr>
                <a:t>PCB	13-04-09 21:14	5.0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267200" y="5240179"/>
              <a:ext cx="1605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 smtClean="0"/>
                <a:t>SAR Data</a:t>
              </a:r>
              <a:endParaRPr lang="it-IT" sz="1000" b="1" dirty="0"/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4267200" y="3534708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4267200" y="3687108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4267200" y="3839508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4267200" y="3990320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4267200" y="4142720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267200" y="4295120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4267200" y="4447520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4267200" y="4599920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4267200" y="4752320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4267200" y="4904720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4267200" y="5057120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4267200" y="5209520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4267200" y="3395008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7200" y="3396596"/>
              <a:ext cx="114954" cy="114954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7200" y="3548996"/>
              <a:ext cx="114954" cy="114954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7200" y="3695046"/>
              <a:ext cx="114954" cy="114954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7200" y="3847446"/>
              <a:ext cx="114954" cy="114954"/>
            </a:xfrm>
            <a:prstGeom prst="rect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7200" y="3999846"/>
              <a:ext cx="114954" cy="114954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7200" y="4152246"/>
              <a:ext cx="114954" cy="114954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7200" y="4304646"/>
              <a:ext cx="114954" cy="114954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7200" y="4457046"/>
              <a:ext cx="114954" cy="114954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7200" y="4609446"/>
              <a:ext cx="114954" cy="114954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04646" y="4761846"/>
              <a:ext cx="114954" cy="114954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7200" y="4914246"/>
              <a:ext cx="114954" cy="114954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7200" y="5066646"/>
              <a:ext cx="114954" cy="114954"/>
            </a:xfrm>
            <a:prstGeom prst="rect">
              <a:avLst/>
            </a:prstGeom>
          </p:spPr>
        </p:pic>
        <p:sp>
          <p:nvSpPr>
            <p:cNvPr id="94" name="TextBox 93"/>
            <p:cNvSpPr txBox="1"/>
            <p:nvPr/>
          </p:nvSpPr>
          <p:spPr>
            <a:xfrm>
              <a:off x="6248400" y="3333552"/>
              <a:ext cx="9156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800" u="sng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Remove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 </a:t>
              </a:r>
              <a:r>
                <a:rPr lang="it-IT" sz="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| 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Show</a:t>
              </a:r>
              <a:endParaRPr lang="it-IT" sz="8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248400" y="3485952"/>
              <a:ext cx="9156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800" u="sng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Remove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 </a:t>
              </a:r>
              <a:r>
                <a:rPr lang="it-IT" sz="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| 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Show</a:t>
              </a:r>
              <a:endParaRPr lang="it-IT" sz="8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248400" y="3638352"/>
              <a:ext cx="9156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800" u="sng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Remove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 </a:t>
              </a:r>
              <a:r>
                <a:rPr lang="it-IT" sz="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| 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Show</a:t>
              </a:r>
              <a:endParaRPr lang="it-IT" sz="8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248400" y="3804106"/>
              <a:ext cx="9156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800" u="sng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Remove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 </a:t>
              </a:r>
              <a:r>
                <a:rPr lang="it-IT" sz="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| 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Show</a:t>
              </a:r>
              <a:endParaRPr lang="it-IT" sz="8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6248400" y="3949502"/>
              <a:ext cx="9156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800" u="sng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Remove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 </a:t>
              </a:r>
              <a:r>
                <a:rPr lang="it-IT" sz="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| 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Show</a:t>
              </a:r>
              <a:endParaRPr lang="it-IT" sz="8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248400" y="4101902"/>
              <a:ext cx="9156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800" u="sng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Remove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 </a:t>
              </a:r>
              <a:r>
                <a:rPr lang="it-IT" sz="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| 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Show</a:t>
              </a:r>
              <a:endParaRPr lang="it-IT" sz="8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248400" y="4254302"/>
              <a:ext cx="9156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800" u="sng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Remove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 </a:t>
              </a:r>
              <a:r>
                <a:rPr lang="it-IT" sz="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| 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Show</a:t>
              </a:r>
              <a:endParaRPr lang="it-IT" sz="8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248400" y="4420056"/>
              <a:ext cx="9156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800" u="sng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Remove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 </a:t>
              </a:r>
              <a:r>
                <a:rPr lang="it-IT" sz="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| 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Show</a:t>
              </a:r>
              <a:endParaRPr lang="it-IT" sz="8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6248400" y="4571802"/>
              <a:ext cx="9156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800" u="sng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Remove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 </a:t>
              </a:r>
              <a:r>
                <a:rPr lang="it-IT" sz="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| 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Show</a:t>
              </a:r>
              <a:endParaRPr lang="it-IT" sz="8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6248400" y="4724202"/>
              <a:ext cx="9156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800" u="sng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Remove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 </a:t>
              </a:r>
              <a:r>
                <a:rPr lang="it-IT" sz="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| 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Show</a:t>
              </a:r>
              <a:endParaRPr lang="it-IT" sz="8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6248400" y="4876602"/>
              <a:ext cx="9156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800" u="sng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Remove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 </a:t>
              </a:r>
              <a:r>
                <a:rPr lang="it-IT" sz="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| 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Show</a:t>
              </a:r>
              <a:endParaRPr lang="it-IT" sz="8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6248400" y="5042356"/>
              <a:ext cx="9156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800" u="sng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Remove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 </a:t>
              </a:r>
              <a:r>
                <a:rPr lang="it-IT" sz="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| </a:t>
              </a:r>
              <a:r>
                <a:rPr lang="it-IT" sz="800" u="sng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Helvetica"/>
                  <a:cs typeface="Helvetica"/>
                </a:rPr>
                <a:t>Show</a:t>
              </a:r>
              <a:endParaRPr lang="it-IT" sz="800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endParaRPr>
            </a:p>
          </p:txBody>
        </p:sp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80611" y="3384408"/>
              <a:ext cx="120593" cy="120593"/>
            </a:xfrm>
            <a:prstGeom prst="rect">
              <a:avLst/>
            </a:prstGeom>
          </p:spPr>
        </p:pic>
        <p:pic>
          <p:nvPicPr>
            <p:cNvPr id="107" name="Picture 10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7200" y="3536808"/>
              <a:ext cx="120593" cy="120593"/>
            </a:xfrm>
            <a:prstGeom prst="rect">
              <a:avLst/>
            </a:prstGeom>
          </p:spPr>
        </p:pic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7200" y="3689208"/>
              <a:ext cx="120593" cy="120593"/>
            </a:xfrm>
            <a:prstGeom prst="rect">
              <a:avLst/>
            </a:prstGeom>
          </p:spPr>
        </p:pic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7200" y="3841608"/>
              <a:ext cx="120593" cy="120593"/>
            </a:xfrm>
            <a:prstGeom prst="rect">
              <a:avLst/>
            </a:prstGeom>
          </p:spPr>
        </p:pic>
        <p:pic>
          <p:nvPicPr>
            <p:cNvPr id="110" name="Picture 10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7200" y="3994008"/>
              <a:ext cx="120593" cy="120593"/>
            </a:xfrm>
            <a:prstGeom prst="rect">
              <a:avLst/>
            </a:prstGeom>
          </p:spPr>
        </p:pic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7200" y="4146408"/>
              <a:ext cx="120593" cy="120593"/>
            </a:xfrm>
            <a:prstGeom prst="rect">
              <a:avLst/>
            </a:prstGeom>
          </p:spPr>
        </p:pic>
        <p:pic>
          <p:nvPicPr>
            <p:cNvPr id="112" name="Picture 1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7200" y="4298808"/>
              <a:ext cx="120593" cy="120593"/>
            </a:xfrm>
            <a:prstGeom prst="rect">
              <a:avLst/>
            </a:prstGeom>
          </p:spPr>
        </p:pic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7200" y="4451208"/>
              <a:ext cx="120593" cy="120593"/>
            </a:xfrm>
            <a:prstGeom prst="rect">
              <a:avLst/>
            </a:prstGeom>
          </p:spPr>
        </p:pic>
        <p:pic>
          <p:nvPicPr>
            <p:cNvPr id="114" name="Picture 1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86307" y="4904720"/>
              <a:ext cx="120593" cy="120593"/>
            </a:xfrm>
            <a:prstGeom prst="rect">
              <a:avLst/>
            </a:prstGeom>
          </p:spPr>
        </p:pic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7200" y="4603608"/>
              <a:ext cx="120593" cy="120593"/>
            </a:xfrm>
            <a:prstGeom prst="rect">
              <a:avLst/>
            </a:prstGeom>
          </p:spPr>
        </p:pic>
        <p:sp>
          <p:nvSpPr>
            <p:cNvPr id="116" name="Rectangle 115"/>
            <p:cNvSpPr/>
            <p:nvPr/>
          </p:nvSpPr>
          <p:spPr>
            <a:xfrm>
              <a:off x="5278972" y="1820334"/>
              <a:ext cx="2645828" cy="99906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5278972" y="1820334"/>
              <a:ext cx="130246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/>
                  <a:cs typeface="Helvetica"/>
                </a:rPr>
                <a:t>Bulk Actions</a:t>
              </a:r>
              <a:endParaRPr lang="it-IT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endParaRPr>
            </a:p>
          </p:txBody>
        </p:sp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80052" y="2813406"/>
              <a:ext cx="2903064" cy="1981400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1295400" y="2816423"/>
              <a:ext cx="2322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/>
                  <a:cs typeface="Helvetica"/>
                </a:rPr>
                <a:t>Accelerometric</a:t>
              </a:r>
              <a:r>
                <a:rPr lang="it-IT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/>
                  <a:cs typeface="Helvetica"/>
                </a:rPr>
                <a:t> </a:t>
              </a:r>
              <a:r>
                <a:rPr lang="it-IT" sz="14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/>
                  <a:cs typeface="Helvetica"/>
                </a:rPr>
                <a:t>Waveforms</a:t>
              </a:r>
              <a:endParaRPr lang="it-IT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cs typeface="Helvetica"/>
              </a:endParaRPr>
            </a:p>
          </p:txBody>
        </p:sp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67007" y="3082198"/>
              <a:ext cx="1552393" cy="352817"/>
            </a:xfrm>
            <a:prstGeom prst="rect">
              <a:avLst/>
            </a:prstGeom>
          </p:spPr>
        </p:pic>
        <p:pic>
          <p:nvPicPr>
            <p:cNvPr id="127" name="Picture 12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67007" y="3429000"/>
              <a:ext cx="1552393" cy="352817"/>
            </a:xfrm>
            <a:prstGeom prst="rect">
              <a:avLst/>
            </a:prstGeom>
          </p:spPr>
        </p:pic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65380" y="3733800"/>
              <a:ext cx="1552393" cy="352817"/>
            </a:xfrm>
            <a:prstGeom prst="rect">
              <a:avLst/>
            </a:prstGeom>
          </p:spPr>
        </p:pic>
        <p:sp>
          <p:nvSpPr>
            <p:cNvPr id="129" name="Rectangle 128"/>
            <p:cNvSpPr/>
            <p:nvPr/>
          </p:nvSpPr>
          <p:spPr>
            <a:xfrm>
              <a:off x="2950071" y="3136612"/>
              <a:ext cx="555129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3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/>
                  <a:cs typeface="Helvetica"/>
                </a:rPr>
                <a:t>Filter</a:t>
              </a:r>
              <a:endParaRPr lang="it-IT" sz="1300" dirty="0"/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3048000" y="3352798"/>
              <a:ext cx="914400" cy="246221"/>
              <a:chOff x="3048000" y="3352798"/>
              <a:chExt cx="914400" cy="246221"/>
            </a:xfrm>
          </p:grpSpPr>
          <p:pic>
            <p:nvPicPr>
              <p:cNvPr id="131" name="Picture 13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48000" y="3429000"/>
                <a:ext cx="114954" cy="114954"/>
              </a:xfrm>
              <a:prstGeom prst="rect">
                <a:avLst/>
              </a:prstGeom>
            </p:spPr>
          </p:pic>
          <p:sp>
            <p:nvSpPr>
              <p:cNvPr id="132" name="Rectangle 131"/>
              <p:cNvSpPr/>
              <p:nvPr/>
            </p:nvSpPr>
            <p:spPr>
              <a:xfrm>
                <a:off x="3139689" y="3352798"/>
                <a:ext cx="822711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t-IT" sz="1000" dirty="0" err="1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elvetica"/>
                    <a:cs typeface="Helvetica"/>
                  </a:rPr>
                  <a:t>Hi-Pass</a:t>
                </a:r>
                <a:endParaRPr lang="it-IT" sz="1000" dirty="0"/>
              </a:p>
            </p:txBody>
          </p:sp>
        </p:grpSp>
        <p:grpSp>
          <p:nvGrpSpPr>
            <p:cNvPr id="134" name="Group 133"/>
            <p:cNvGrpSpPr/>
            <p:nvPr/>
          </p:nvGrpSpPr>
          <p:grpSpPr>
            <a:xfrm>
              <a:off x="3048000" y="3500965"/>
              <a:ext cx="1035116" cy="246221"/>
              <a:chOff x="3048000" y="3348565"/>
              <a:chExt cx="914400" cy="246221"/>
            </a:xfrm>
          </p:grpSpPr>
          <p:pic>
            <p:nvPicPr>
              <p:cNvPr id="135" name="Picture 13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48000" y="3429000"/>
                <a:ext cx="105708" cy="105708"/>
              </a:xfrm>
              <a:prstGeom prst="rect">
                <a:avLst/>
              </a:prstGeom>
            </p:spPr>
          </p:pic>
          <p:sp>
            <p:nvSpPr>
              <p:cNvPr id="136" name="Rectangle 135"/>
              <p:cNvSpPr/>
              <p:nvPr/>
            </p:nvSpPr>
            <p:spPr>
              <a:xfrm>
                <a:off x="3139689" y="3348565"/>
                <a:ext cx="822711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t-IT" sz="1000" dirty="0" err="1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elvetica"/>
                    <a:cs typeface="Helvetica"/>
                  </a:rPr>
                  <a:t>Low-Pass</a:t>
                </a:r>
                <a:endParaRPr lang="it-IT" sz="1000" dirty="0"/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3047407" y="3657600"/>
              <a:ext cx="1188755" cy="246221"/>
              <a:chOff x="3066691" y="3352800"/>
              <a:chExt cx="895709" cy="246221"/>
            </a:xfrm>
          </p:grpSpPr>
          <p:pic>
            <p:nvPicPr>
              <p:cNvPr id="138" name="Picture 137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66691" y="3429000"/>
                <a:ext cx="105708" cy="105708"/>
              </a:xfrm>
              <a:prstGeom prst="rect">
                <a:avLst/>
              </a:prstGeom>
            </p:spPr>
          </p:pic>
          <p:sp>
            <p:nvSpPr>
              <p:cNvPr id="139" name="Rectangle 138"/>
              <p:cNvSpPr/>
              <p:nvPr/>
            </p:nvSpPr>
            <p:spPr>
              <a:xfrm>
                <a:off x="3139689" y="3352800"/>
                <a:ext cx="822711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it-IT" sz="1000" dirty="0" smtClean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Helvetica"/>
                    <a:cs typeface="Helvetica"/>
                  </a:rPr>
                  <a:t>Band-Pass</a:t>
                </a:r>
                <a:endParaRPr lang="it-IT" sz="1000" dirty="0"/>
              </a:p>
            </p:txBody>
          </p:sp>
        </p:grpSp>
        <p:sp>
          <p:nvSpPr>
            <p:cNvPr id="140" name="Rectangle 139"/>
            <p:cNvSpPr/>
            <p:nvPr/>
          </p:nvSpPr>
          <p:spPr>
            <a:xfrm>
              <a:off x="4378035" y="5389602"/>
              <a:ext cx="4572000" cy="55399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it-IT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/>
                  <a:cs typeface="Helvetica"/>
                </a:rPr>
                <a:t>ENVISAT-1-09083009242556-1600.ASA_IM__0P </a:t>
              </a:r>
            </a:p>
            <a:p>
              <a:r>
                <a:rPr lang="it-IT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/>
                  <a:cs typeface="Helvetica"/>
                </a:rPr>
                <a:t>ENVISAT-1-09072609242628-1600.ASA_IM__0P </a:t>
              </a:r>
            </a:p>
            <a:p>
              <a:r>
                <a:rPr lang="it-IT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"/>
                  <a:cs typeface="Helvetica"/>
                </a:rPr>
                <a:t>ENVISAT-1-09062109242691-1600.ASA_IM__0P </a:t>
              </a:r>
              <a:endParaRPr lang="it-IT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endParaRPr>
            </a:p>
          </p:txBody>
        </p:sp>
        <p:cxnSp>
          <p:nvCxnSpPr>
            <p:cNvPr id="141" name="Straight Connector 140"/>
            <p:cNvCxnSpPr/>
            <p:nvPr/>
          </p:nvCxnSpPr>
          <p:spPr>
            <a:xfrm>
              <a:off x="4269515" y="5584102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>
              <a:off x="4269515" y="5736502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>
              <a:off x="4269515" y="5888902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4269515" y="5444402"/>
              <a:ext cx="3505200" cy="1588"/>
            </a:xfrm>
            <a:prstGeom prst="line">
              <a:avLst/>
            </a:prstGeom>
            <a:ln w="2540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45" name="Picture 14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04646" y="5447646"/>
              <a:ext cx="114954" cy="114954"/>
            </a:xfrm>
            <a:prstGeom prst="rect">
              <a:avLst/>
            </a:prstGeom>
          </p:spPr>
        </p:pic>
        <p:pic>
          <p:nvPicPr>
            <p:cNvPr id="146" name="Picture 14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67200" y="5752446"/>
              <a:ext cx="114954" cy="114954"/>
            </a:xfrm>
            <a:prstGeom prst="rect">
              <a:avLst/>
            </a:prstGeom>
          </p:spPr>
        </p:pic>
        <p:pic>
          <p:nvPicPr>
            <p:cNvPr id="147" name="Picture 14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86307" y="5590520"/>
              <a:ext cx="120593" cy="120593"/>
            </a:xfrm>
            <a:prstGeom prst="rect">
              <a:avLst/>
            </a:prstGeom>
          </p:spPr>
        </p:pic>
        <p:sp>
          <p:nvSpPr>
            <p:cNvPr id="149" name="TextBox 148"/>
            <p:cNvSpPr txBox="1"/>
            <p:nvPr/>
          </p:nvSpPr>
          <p:spPr>
            <a:xfrm>
              <a:off x="5257800" y="2057400"/>
              <a:ext cx="1605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 err="1" smtClean="0">
                  <a:solidFill>
                    <a:srgbClr val="7F7F7F"/>
                  </a:solidFill>
                </a:rPr>
                <a:t>Accelerometric</a:t>
              </a:r>
              <a:r>
                <a:rPr lang="it-IT" sz="1000" b="1" dirty="0" smtClean="0">
                  <a:solidFill>
                    <a:srgbClr val="7F7F7F"/>
                  </a:solidFill>
                </a:rPr>
                <a:t>  Data:</a:t>
              </a:r>
              <a:endParaRPr lang="it-IT" sz="1000" b="1" dirty="0">
                <a:solidFill>
                  <a:srgbClr val="7F7F7F"/>
                </a:solidFill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5257800" y="2286000"/>
              <a:ext cx="811716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it-IT" sz="1000" b="1" dirty="0" smtClean="0">
                  <a:solidFill>
                    <a:srgbClr val="7F7F7F"/>
                  </a:solidFill>
                </a:rPr>
                <a:t>SAR Data:</a:t>
              </a:r>
              <a:endParaRPr lang="it-IT" sz="1000" b="1" dirty="0">
                <a:solidFill>
                  <a:srgbClr val="7F7F7F"/>
                </a:solidFill>
              </a:endParaRPr>
            </a:p>
          </p:txBody>
        </p:sp>
        <p:pic>
          <p:nvPicPr>
            <p:cNvPr id="151" name="Picture 150"/>
            <p:cNvPicPr>
              <a:picLocks noChangeAspect="1"/>
            </p:cNvPicPr>
            <p:nvPr/>
          </p:nvPicPr>
          <p:blipFill>
            <a:blip r:embed="rId9"/>
            <a:srcRect b="20994"/>
            <a:stretch>
              <a:fillRect/>
            </a:stretch>
          </p:blipFill>
          <p:spPr>
            <a:xfrm>
              <a:off x="1267695" y="4038600"/>
              <a:ext cx="1552393" cy="278746"/>
            </a:xfrm>
            <a:prstGeom prst="rect">
              <a:avLst/>
            </a:prstGeom>
          </p:spPr>
        </p:pic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53835" y="3733800"/>
              <a:ext cx="1552393" cy="352817"/>
            </a:xfrm>
            <a:prstGeom prst="rect">
              <a:avLst/>
            </a:prstGeom>
          </p:spPr>
        </p:pic>
        <p:pic>
          <p:nvPicPr>
            <p:cNvPr id="153" name="Picture 152" descr="Immagine 11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629400" y="2058555"/>
              <a:ext cx="920750" cy="837045"/>
            </a:xfrm>
            <a:prstGeom prst="rect">
              <a:avLst/>
            </a:prstGeom>
          </p:spPr>
        </p:pic>
        <p:sp>
          <p:nvSpPr>
            <p:cNvPr id="154" name="Rectangle 153"/>
            <p:cNvSpPr/>
            <p:nvPr/>
          </p:nvSpPr>
          <p:spPr>
            <a:xfrm>
              <a:off x="7329316" y="1955113"/>
              <a:ext cx="441667" cy="3308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5" name="Oval 154"/>
            <p:cNvSpPr/>
            <p:nvPr/>
          </p:nvSpPr>
          <p:spPr>
            <a:xfrm>
              <a:off x="6581432" y="2514599"/>
              <a:ext cx="1052505" cy="609601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19" name="Picture 1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6363477" y="4280972"/>
              <a:ext cx="2628123" cy="1981400"/>
            </a:xfrm>
            <a:prstGeom prst="rect">
              <a:avLst/>
            </a:prstGeom>
          </p:spPr>
        </p:pic>
        <p:pic>
          <p:nvPicPr>
            <p:cNvPr id="118" name="Picture 2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43" t="22701" r="24030" b="18153"/>
            <a:stretch>
              <a:fillRect/>
            </a:stretch>
          </p:blipFill>
          <p:spPr bwMode="auto">
            <a:xfrm>
              <a:off x="7061498" y="4385363"/>
              <a:ext cx="1724009" cy="1387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7579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Box 119"/>
          <p:cNvSpPr txBox="1"/>
          <p:nvPr/>
        </p:nvSpPr>
        <p:spPr>
          <a:xfrm>
            <a:off x="213562" y="3181335"/>
            <a:ext cx="884088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 b="1" dirty="0" smtClean="0"/>
          </a:p>
          <a:p>
            <a:pPr lvl="1">
              <a:buFont typeface="Arial"/>
              <a:buChar char="•"/>
            </a:pPr>
            <a:r>
              <a:rPr lang="it-IT" sz="2400" dirty="0" smtClean="0"/>
              <a:t> Integrate use of SAR, GPS, </a:t>
            </a:r>
            <a:r>
              <a:rPr lang="it-IT" sz="2400" dirty="0" err="1" smtClean="0"/>
              <a:t>Accelerometric</a:t>
            </a:r>
            <a:r>
              <a:rPr lang="it-IT" sz="2400" dirty="0" smtClean="0"/>
              <a:t> Data, etc.</a:t>
            </a:r>
          </a:p>
          <a:p>
            <a:pPr lvl="1">
              <a:buFont typeface="Arial"/>
              <a:buChar char="•"/>
            </a:pPr>
            <a:r>
              <a:rPr lang="it-IT" sz="2400" dirty="0" smtClean="0"/>
              <a:t> Use </a:t>
            </a:r>
            <a:r>
              <a:rPr lang="it-IT" sz="2400" dirty="0" err="1" smtClean="0"/>
              <a:t>different</a:t>
            </a:r>
            <a:r>
              <a:rPr lang="it-IT" sz="2400" dirty="0" smtClean="0"/>
              <a:t> </a:t>
            </a:r>
            <a:r>
              <a:rPr lang="it-IT" sz="2400" dirty="0" err="1" smtClean="0"/>
              <a:t>codes</a:t>
            </a:r>
            <a:r>
              <a:rPr lang="it-IT" sz="2400" dirty="0" smtClean="0"/>
              <a:t> and </a:t>
            </a:r>
            <a:r>
              <a:rPr lang="it-IT" sz="2400" dirty="0" err="1" smtClean="0"/>
              <a:t>languages</a:t>
            </a:r>
            <a:r>
              <a:rPr lang="it-IT" sz="2400" dirty="0" smtClean="0"/>
              <a:t> (</a:t>
            </a:r>
            <a:r>
              <a:rPr lang="it-IT" sz="2400" dirty="0" err="1" smtClean="0"/>
              <a:t>python</a:t>
            </a:r>
            <a:r>
              <a:rPr lang="it-IT" sz="2400" dirty="0" smtClean="0"/>
              <a:t>, fortran, </a:t>
            </a:r>
            <a:r>
              <a:rPr lang="it-IT" sz="2400" dirty="0" err="1" smtClean="0"/>
              <a:t>any</a:t>
            </a:r>
            <a:r>
              <a:rPr lang="it-IT" sz="2400" dirty="0" smtClean="0"/>
              <a:t> </a:t>
            </a:r>
            <a:r>
              <a:rPr lang="it-IT" sz="2400" dirty="0" err="1" smtClean="0"/>
              <a:t>other</a:t>
            </a:r>
            <a:r>
              <a:rPr lang="it-IT" sz="2400" dirty="0" smtClean="0"/>
              <a:t>…)</a:t>
            </a:r>
          </a:p>
          <a:p>
            <a:pPr lvl="1">
              <a:buFont typeface="Arial"/>
              <a:buChar char="•"/>
            </a:pPr>
            <a:r>
              <a:rPr lang="it-IT" sz="2400" dirty="0" smtClean="0"/>
              <a:t> </a:t>
            </a:r>
            <a:r>
              <a:rPr lang="it-IT" sz="2400" dirty="0" err="1" smtClean="0"/>
              <a:t>Perform</a:t>
            </a:r>
            <a:r>
              <a:rPr lang="it-IT" sz="2400" dirty="0" smtClean="0"/>
              <a:t> </a:t>
            </a:r>
            <a:r>
              <a:rPr lang="it-IT" sz="2400" dirty="0" err="1" smtClean="0"/>
              <a:t>heavy</a:t>
            </a:r>
            <a:r>
              <a:rPr lang="it-IT" sz="2400" dirty="0" smtClean="0"/>
              <a:t> processing online (</a:t>
            </a:r>
            <a:r>
              <a:rPr lang="it-IT" sz="2400" dirty="0" err="1" smtClean="0"/>
              <a:t>use</a:t>
            </a:r>
            <a:r>
              <a:rPr lang="it-IT" sz="2400" dirty="0" smtClean="0"/>
              <a:t> </a:t>
            </a:r>
            <a:r>
              <a:rPr lang="it-IT" sz="2400" dirty="0" err="1" smtClean="0"/>
              <a:t>of</a:t>
            </a:r>
            <a:r>
              <a:rPr lang="it-IT" sz="2400" dirty="0" smtClean="0"/>
              <a:t> HPC </a:t>
            </a:r>
            <a:r>
              <a:rPr lang="it-IT" sz="2400" dirty="0" err="1" smtClean="0"/>
              <a:t>resources</a:t>
            </a:r>
            <a:r>
              <a:rPr lang="it-IT" sz="2400" dirty="0" smtClean="0"/>
              <a:t>)</a:t>
            </a:r>
          </a:p>
          <a:p>
            <a:pPr lvl="1">
              <a:buFont typeface="Arial"/>
              <a:buChar char="•"/>
            </a:pPr>
            <a:r>
              <a:rPr lang="it-IT" sz="2400" dirty="0" smtClean="0"/>
              <a:t> Compare </a:t>
            </a:r>
            <a:r>
              <a:rPr lang="it-IT" sz="2400" dirty="0" err="1" smtClean="0"/>
              <a:t>results</a:t>
            </a:r>
            <a:r>
              <a:rPr lang="it-IT" sz="2400" dirty="0" smtClean="0"/>
              <a:t> (e.g. </a:t>
            </a:r>
            <a:r>
              <a:rPr lang="it-IT" sz="2400" dirty="0" err="1" smtClean="0"/>
              <a:t>focal</a:t>
            </a:r>
            <a:r>
              <a:rPr lang="it-IT" sz="2400" dirty="0" smtClean="0"/>
              <a:t> </a:t>
            </a:r>
            <a:r>
              <a:rPr lang="it-IT" sz="2400" dirty="0" err="1" smtClean="0"/>
              <a:t>mechanism</a:t>
            </a:r>
            <a:r>
              <a:rPr lang="it-IT" sz="2400" dirty="0" smtClean="0"/>
              <a:t> </a:t>
            </a:r>
            <a:r>
              <a:rPr lang="it-IT" sz="2400" dirty="0" err="1" smtClean="0"/>
              <a:t>catalogues</a:t>
            </a:r>
            <a:r>
              <a:rPr lang="it-IT" sz="2400" dirty="0" smtClean="0"/>
              <a:t>) </a:t>
            </a:r>
          </a:p>
          <a:p>
            <a:pPr lvl="1">
              <a:buFont typeface="Arial"/>
              <a:buChar char="•"/>
            </a:pPr>
            <a:r>
              <a:rPr lang="it-IT" sz="2400" dirty="0" smtClean="0"/>
              <a:t> Compare </a:t>
            </a:r>
            <a:r>
              <a:rPr lang="it-IT" sz="2400" dirty="0" err="1" smtClean="0"/>
              <a:t>different</a:t>
            </a:r>
            <a:r>
              <a:rPr lang="it-IT" sz="2400" dirty="0" smtClean="0"/>
              <a:t> data</a:t>
            </a:r>
          </a:p>
          <a:p>
            <a:pPr lvl="1">
              <a:buFont typeface="Arial"/>
              <a:buChar char="•"/>
            </a:pPr>
            <a:r>
              <a:rPr lang="it-IT" sz="2400" dirty="0" smtClean="0"/>
              <a:t> </a:t>
            </a:r>
            <a:r>
              <a:rPr lang="it-IT" sz="2400" dirty="0" err="1" smtClean="0"/>
              <a:t>Save</a:t>
            </a:r>
            <a:r>
              <a:rPr lang="it-IT" sz="2400" dirty="0" smtClean="0"/>
              <a:t> data in personal area</a:t>
            </a:r>
          </a:p>
          <a:p>
            <a:pPr lvl="1">
              <a:buFont typeface="Arial"/>
              <a:buChar char="•"/>
            </a:pPr>
            <a:r>
              <a:rPr lang="it-IT" sz="2400" dirty="0" err="1" smtClean="0"/>
              <a:t>…and</a:t>
            </a:r>
            <a:r>
              <a:rPr lang="it-IT" sz="2400" dirty="0" smtClean="0"/>
              <a:t> </a:t>
            </a:r>
            <a:r>
              <a:rPr lang="it-IT" sz="2400" dirty="0" err="1" smtClean="0"/>
              <a:t>more…</a:t>
            </a:r>
            <a:r>
              <a:rPr lang="it-IT" sz="2400" dirty="0" smtClean="0"/>
              <a:t> (</a:t>
            </a:r>
            <a:r>
              <a:rPr lang="it-IT" sz="2400" dirty="0" err="1" smtClean="0"/>
              <a:t>even</a:t>
            </a:r>
            <a:r>
              <a:rPr lang="it-IT" sz="2400" dirty="0" smtClean="0"/>
              <a:t> download the data)</a:t>
            </a:r>
          </a:p>
          <a:p>
            <a:pPr lvl="1">
              <a:buFont typeface="Arial"/>
              <a:buChar char="•"/>
            </a:pPr>
            <a:endParaRPr lang="it-IT" sz="2400" dirty="0" smtClean="0"/>
          </a:p>
        </p:txBody>
      </p:sp>
      <p:pic>
        <p:nvPicPr>
          <p:cNvPr id="119" name="Picture 118" descr="Immagine 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262" y="260825"/>
            <a:ext cx="4599738" cy="3159125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0" y="13424"/>
            <a:ext cx="8229600" cy="74637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l"/>
            <a:r>
              <a:rPr lang="it-IT" sz="4000" b="1" dirty="0" err="1" smtClean="0">
                <a:solidFill>
                  <a:srgbClr val="005300"/>
                </a:solidFill>
                <a:ea typeface="ＭＳ Ｐゴシック" charset="-128"/>
                <a:cs typeface="ＭＳ Ｐゴシック" charset="-128"/>
              </a:rPr>
              <a:t>Scientist</a:t>
            </a:r>
            <a:r>
              <a:rPr lang="it-IT" sz="4000" b="1" dirty="0" smtClean="0">
                <a:solidFill>
                  <a:srgbClr val="0053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it-IT" sz="4000" b="1" dirty="0" err="1" smtClean="0">
                <a:solidFill>
                  <a:srgbClr val="005300"/>
                </a:solidFill>
                <a:ea typeface="ＭＳ Ｐゴシック" charset="-128"/>
                <a:cs typeface="ＭＳ Ｐゴシック" charset="-128"/>
              </a:rPr>
              <a:t>at</a:t>
            </a:r>
            <a:r>
              <a:rPr lang="it-IT" sz="4000" b="1" dirty="0" smtClean="0">
                <a:solidFill>
                  <a:srgbClr val="005300"/>
                </a:solidFill>
                <a:ea typeface="ＭＳ Ｐゴシック" charset="-128"/>
                <a:cs typeface="ＭＳ Ｐゴシック" charset="-128"/>
              </a:rPr>
              <a:t> work</a:t>
            </a:r>
            <a:endParaRPr lang="it-IT" sz="4000" b="1" dirty="0">
              <a:solidFill>
                <a:srgbClr val="0053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3562" y="2970656"/>
            <a:ext cx="44451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/>
              <a:t>Then… </a:t>
            </a:r>
            <a:r>
              <a:rPr lang="it-IT" sz="2400" b="1" dirty="0" err="1"/>
              <a:t>what</a:t>
            </a:r>
            <a:r>
              <a:rPr lang="it-IT" sz="2400" b="1" dirty="0"/>
              <a:t> can the </a:t>
            </a:r>
            <a:r>
              <a:rPr lang="it-IT" sz="2400" b="1" dirty="0" err="1"/>
              <a:t>scientist</a:t>
            </a:r>
            <a:r>
              <a:rPr lang="it-IT" sz="2400" b="1" dirty="0"/>
              <a:t> do?</a:t>
            </a:r>
          </a:p>
        </p:txBody>
      </p:sp>
    </p:spTree>
    <p:extLst>
      <p:ext uri="{BB962C8B-B14F-4D97-AF65-F5344CB8AC3E}">
        <p14:creationId xmlns:p14="http://schemas.microsoft.com/office/powerpoint/2010/main" val="201390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r>
              <a:rPr lang="it-IT" sz="5500" dirty="0" err="1" smtClean="0"/>
              <a:t>Generic</a:t>
            </a:r>
            <a:r>
              <a:rPr lang="it-IT" sz="5500" dirty="0" smtClean="0"/>
              <a:t> </a:t>
            </a:r>
            <a:r>
              <a:rPr lang="it-IT" sz="5500" dirty="0" err="1" smtClean="0"/>
              <a:t>Features</a:t>
            </a:r>
            <a:endParaRPr lang="it-IT" sz="5500" dirty="0"/>
          </a:p>
        </p:txBody>
      </p:sp>
      <p:sp>
        <p:nvSpPr>
          <p:cNvPr id="118" name="TextBox 117"/>
          <p:cNvSpPr txBox="1"/>
          <p:nvPr/>
        </p:nvSpPr>
        <p:spPr>
          <a:xfrm>
            <a:off x="2618981" y="1295400"/>
            <a:ext cx="5686819" cy="41549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it-IT" sz="4400" dirty="0" smtClean="0"/>
              <a:t>Download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it-IT" sz="4400" dirty="0" err="1" smtClean="0">
                <a:solidFill>
                  <a:srgbClr val="E90000"/>
                </a:solidFill>
              </a:rPr>
              <a:t>Visualization</a:t>
            </a:r>
            <a:endParaRPr lang="it-IT" sz="4400" dirty="0" smtClean="0">
              <a:solidFill>
                <a:srgbClr val="E90000"/>
              </a:solidFill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it-IT" sz="4400" dirty="0" smtClean="0">
                <a:solidFill>
                  <a:srgbClr val="E90000"/>
                </a:solidFill>
              </a:rPr>
              <a:t>Processing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it-IT" sz="4400" dirty="0" err="1" smtClean="0">
                <a:solidFill>
                  <a:srgbClr val="E90000"/>
                </a:solidFill>
              </a:rPr>
              <a:t>Modeling</a:t>
            </a:r>
            <a:endParaRPr lang="it-IT" sz="4400" dirty="0" smtClean="0">
              <a:solidFill>
                <a:srgbClr val="E9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2492896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46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hermata 2014-09-22 alle 10.00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" y="1089316"/>
            <a:ext cx="9036496" cy="5436028"/>
          </a:xfrm>
          <a:prstGeom prst="rect">
            <a:avLst/>
          </a:prstGeom>
        </p:spPr>
      </p:pic>
      <p:pic>
        <p:nvPicPr>
          <p:cNvPr id="6" name="Picture 5" descr="Schermata 2014-09-22 alle 10.00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639" y="4079264"/>
            <a:ext cx="1679929" cy="8505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19049" y="5529426"/>
            <a:ext cx="1520168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GPS DATA</a:t>
            </a:r>
          </a:p>
          <a:p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DOWNLOAD</a:t>
            </a:r>
            <a:endParaRPr lang="en-US" sz="2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23728" y="4737338"/>
            <a:ext cx="1803840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SEISMIC DATA </a:t>
            </a:r>
          </a:p>
          <a:p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DOWNLOAD</a:t>
            </a:r>
            <a:endParaRPr lang="en-US" sz="2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2247639" y="92582"/>
            <a:ext cx="5150170" cy="6881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r"/>
            <a:r>
              <a:rPr lang="en-US" b="1" dirty="0" smtClean="0">
                <a:solidFill>
                  <a:srgbClr val="800000"/>
                </a:solidFill>
              </a:rPr>
              <a:t>EPOS demonstrator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488668"/>
            <a:ext cx="910850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    Collaboration with VERCE       </a:t>
            </a:r>
            <a:r>
              <a:rPr lang="en-US" b="1" dirty="0" smtClean="0">
                <a:solidFill>
                  <a:srgbClr val="FF0000"/>
                </a:solidFill>
                <a:hlinkClick r:id="rId4"/>
              </a:rPr>
              <a:t>http://epos.cineca.it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63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5400" dirty="0" smtClean="0"/>
              <a:t>IT Architecture &amp; Design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85469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cintosh HD:Users:danielebailo:Downloads:Fig.1_Epos_IP_functional_architecture_vert-01 (1)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10" y="1"/>
            <a:ext cx="415364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6464692" y="0"/>
            <a:ext cx="25727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Architecture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890253" y="4297007"/>
            <a:ext cx="40525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</a:rPr>
              <a:t>Thematic Core Services</a:t>
            </a:r>
          </a:p>
          <a:p>
            <a:pPr algn="ctr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</a:rPr>
              <a:t>(TCS)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05123" y="1024820"/>
            <a:ext cx="425689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Integrated Core Services</a:t>
            </a:r>
          </a:p>
          <a:p>
            <a:pPr algn="ctr"/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(ICS)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69173" y="2736424"/>
            <a:ext cx="370205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Interoperability layer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6252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39530" y="-63289"/>
            <a:ext cx="1708727" cy="12392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68459" y="1496104"/>
            <a:ext cx="4134168" cy="2570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EPOS GUI </a:t>
            </a:r>
            <a:endParaRPr lang="en-US" dirty="0"/>
          </a:p>
        </p:txBody>
      </p:sp>
      <p:pic>
        <p:nvPicPr>
          <p:cNvPr id="8" name="Picture 7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459" y="180496"/>
            <a:ext cx="921456" cy="921456"/>
          </a:xfrm>
          <a:prstGeom prst="rect">
            <a:avLst/>
          </a:prstGeom>
        </p:spPr>
      </p:pic>
      <p:cxnSp>
        <p:nvCxnSpPr>
          <p:cNvPr id="9" name="Curved Connector 8"/>
          <p:cNvCxnSpPr>
            <a:stCxn id="8" idx="2"/>
            <a:endCxn id="7" idx="0"/>
          </p:cNvCxnSpPr>
          <p:nvPr/>
        </p:nvCxnSpPr>
        <p:spPr>
          <a:xfrm rot="16200000" flipH="1">
            <a:off x="3335289" y="495850"/>
            <a:ext cx="394152" cy="1606356"/>
          </a:xfrm>
          <a:prstGeom prst="curvedConnector3">
            <a:avLst>
              <a:gd name="adj1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Can 9"/>
          <p:cNvSpPr/>
          <p:nvPr/>
        </p:nvSpPr>
        <p:spPr>
          <a:xfrm>
            <a:off x="2268459" y="2128920"/>
            <a:ext cx="875904" cy="938211"/>
          </a:xfrm>
          <a:prstGeom prst="can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METADATA</a:t>
            </a:r>
          </a:p>
          <a:p>
            <a:pPr algn="ctr"/>
            <a:r>
              <a:rPr lang="en-US" sz="1200" dirty="0" smtClean="0"/>
              <a:t>catalogue</a:t>
            </a:r>
            <a:endParaRPr lang="en-US" sz="1200" dirty="0"/>
          </a:p>
        </p:txBody>
      </p:sp>
      <p:sp>
        <p:nvSpPr>
          <p:cNvPr id="11" name="Rectangle 10"/>
          <p:cNvSpPr/>
          <p:nvPr/>
        </p:nvSpPr>
        <p:spPr>
          <a:xfrm>
            <a:off x="2268460" y="1784350"/>
            <a:ext cx="4134168" cy="2705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EPOS APIs</a:t>
            </a:r>
            <a:endParaRPr lang="en-US" dirty="0"/>
          </a:p>
        </p:txBody>
      </p:sp>
      <p:pic>
        <p:nvPicPr>
          <p:cNvPr id="12" name="Picture 11" descr="comput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952" y="156159"/>
            <a:ext cx="834339" cy="834339"/>
          </a:xfrm>
          <a:prstGeom prst="rect">
            <a:avLst/>
          </a:prstGeom>
        </p:spPr>
      </p:pic>
      <p:cxnSp>
        <p:nvCxnSpPr>
          <p:cNvPr id="13" name="Curved Connector 12"/>
          <p:cNvCxnSpPr>
            <a:stCxn id="12" idx="2"/>
            <a:endCxn id="11" idx="3"/>
          </p:cNvCxnSpPr>
          <p:nvPr/>
        </p:nvCxnSpPr>
        <p:spPr>
          <a:xfrm rot="16200000" flipH="1">
            <a:off x="5120804" y="637816"/>
            <a:ext cx="929143" cy="1634506"/>
          </a:xfrm>
          <a:prstGeom prst="curvedConnector4">
            <a:avLst>
              <a:gd name="adj1" fmla="val 42720"/>
              <a:gd name="adj2" fmla="val 113986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140815" y="1463818"/>
            <a:ext cx="4324141" cy="1737310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267990" y="2113293"/>
            <a:ext cx="953805" cy="85410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System </a:t>
            </a:r>
            <a:r>
              <a:rPr lang="en-US" sz="1600" dirty="0" smtClean="0"/>
              <a:t>manager</a:t>
            </a:r>
            <a:endParaRPr lang="en-US" sz="1600" dirty="0"/>
          </a:p>
        </p:txBody>
      </p:sp>
      <p:sp>
        <p:nvSpPr>
          <p:cNvPr id="17" name="Document 16"/>
          <p:cNvSpPr/>
          <p:nvPr/>
        </p:nvSpPr>
        <p:spPr>
          <a:xfrm>
            <a:off x="2102337" y="4160742"/>
            <a:ext cx="742930" cy="645567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</a:t>
            </a:r>
          </a:p>
          <a:p>
            <a:pPr algn="ctr"/>
            <a:r>
              <a:rPr lang="en-US" dirty="0" smtClean="0"/>
              <a:t>set</a:t>
            </a:r>
          </a:p>
        </p:txBody>
      </p:sp>
      <p:sp>
        <p:nvSpPr>
          <p:cNvPr id="19" name="Document 18"/>
          <p:cNvSpPr/>
          <p:nvPr/>
        </p:nvSpPr>
        <p:spPr>
          <a:xfrm>
            <a:off x="2849683" y="4163600"/>
            <a:ext cx="742930" cy="645567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Services</a:t>
            </a:r>
          </a:p>
        </p:txBody>
      </p:sp>
      <p:sp>
        <p:nvSpPr>
          <p:cNvPr id="21" name="Document 20"/>
          <p:cNvSpPr/>
          <p:nvPr/>
        </p:nvSpPr>
        <p:spPr>
          <a:xfrm>
            <a:off x="3592613" y="4163600"/>
            <a:ext cx="742930" cy="645567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Software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87257" y="3823630"/>
            <a:ext cx="2171288" cy="2394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TCS API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314353" y="2124076"/>
            <a:ext cx="953805" cy="84332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AAI system</a:t>
            </a:r>
            <a:endParaRPr lang="en-US" sz="1600" dirty="0"/>
          </a:p>
        </p:txBody>
      </p:sp>
      <p:sp>
        <p:nvSpPr>
          <p:cNvPr id="25" name="Rectangle 24"/>
          <p:cNvSpPr/>
          <p:nvPr/>
        </p:nvSpPr>
        <p:spPr>
          <a:xfrm>
            <a:off x="5343442" y="2128920"/>
            <a:ext cx="1059185" cy="83847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Workflow Engine</a:t>
            </a:r>
            <a:endParaRPr lang="en-US" sz="1400" dirty="0"/>
          </a:p>
        </p:txBody>
      </p:sp>
      <p:cxnSp>
        <p:nvCxnSpPr>
          <p:cNvPr id="30" name="Straight Connector 29"/>
          <p:cNvCxnSpPr>
            <a:stCxn id="14" idx="2"/>
            <a:endCxn id="22" idx="0"/>
          </p:cNvCxnSpPr>
          <p:nvPr/>
        </p:nvCxnSpPr>
        <p:spPr>
          <a:xfrm flipH="1">
            <a:off x="3172901" y="3201128"/>
            <a:ext cx="1129985" cy="6225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4" idx="3"/>
            <a:endCxn id="42" idx="1"/>
          </p:cNvCxnSpPr>
          <p:nvPr/>
        </p:nvCxnSpPr>
        <p:spPr>
          <a:xfrm>
            <a:off x="6464956" y="2332473"/>
            <a:ext cx="1273512" cy="161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7738468" y="1496104"/>
            <a:ext cx="1299014" cy="17050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ICS-D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1164115" y="1496104"/>
            <a:ext cx="940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ICS-C</a:t>
            </a:r>
            <a:endParaRPr lang="en-US" sz="28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1164115" y="3823630"/>
            <a:ext cx="723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TCS</a:t>
            </a:r>
            <a:endParaRPr lang="en-US" sz="28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644441" y="5213645"/>
            <a:ext cx="14598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National</a:t>
            </a:r>
          </a:p>
          <a:p>
            <a:r>
              <a:rPr lang="en-US" sz="2800" b="1" dirty="0" smtClean="0"/>
              <a:t>Layer</a:t>
            </a:r>
            <a:endParaRPr lang="en-US" sz="2800" b="1" dirty="0"/>
          </a:p>
        </p:txBody>
      </p:sp>
      <p:sp>
        <p:nvSpPr>
          <p:cNvPr id="50" name="Can 49"/>
          <p:cNvSpPr/>
          <p:nvPr/>
        </p:nvSpPr>
        <p:spPr>
          <a:xfrm>
            <a:off x="2150083" y="5342787"/>
            <a:ext cx="1158207" cy="824965"/>
          </a:xfrm>
          <a:prstGeom prst="ca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IT Seismic net</a:t>
            </a:r>
            <a:endParaRPr lang="en-US" dirty="0"/>
          </a:p>
        </p:txBody>
      </p:sp>
      <p:sp>
        <p:nvSpPr>
          <p:cNvPr id="51" name="Can 50"/>
          <p:cNvSpPr/>
          <p:nvPr/>
        </p:nvSpPr>
        <p:spPr>
          <a:xfrm>
            <a:off x="3144363" y="5710373"/>
            <a:ext cx="1162642" cy="914758"/>
          </a:xfrm>
          <a:prstGeom prst="ca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FR Seismic net</a:t>
            </a:r>
            <a:endParaRPr lang="en-US" dirty="0"/>
          </a:p>
        </p:txBody>
      </p:sp>
      <p:cxnSp>
        <p:nvCxnSpPr>
          <p:cNvPr id="53" name="Straight Connector 52"/>
          <p:cNvCxnSpPr>
            <a:stCxn id="50" idx="1"/>
            <a:endCxn id="19" idx="2"/>
          </p:cNvCxnSpPr>
          <p:nvPr/>
        </p:nvCxnSpPr>
        <p:spPr>
          <a:xfrm flipV="1">
            <a:off x="2729187" y="4766488"/>
            <a:ext cx="491961" cy="57629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19" idx="2"/>
            <a:endCxn id="51" idx="1"/>
          </p:cNvCxnSpPr>
          <p:nvPr/>
        </p:nvCxnSpPr>
        <p:spPr>
          <a:xfrm>
            <a:off x="3221148" y="4766488"/>
            <a:ext cx="504536" cy="9438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Document 32"/>
          <p:cNvSpPr/>
          <p:nvPr/>
        </p:nvSpPr>
        <p:spPr>
          <a:xfrm>
            <a:off x="4444033" y="4181550"/>
            <a:ext cx="742930" cy="645567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</a:t>
            </a:r>
          </a:p>
          <a:p>
            <a:pPr algn="ctr"/>
            <a:r>
              <a:rPr lang="en-US" dirty="0" smtClean="0"/>
              <a:t>set</a:t>
            </a:r>
          </a:p>
        </p:txBody>
      </p:sp>
      <p:sp>
        <p:nvSpPr>
          <p:cNvPr id="34" name="Document 33"/>
          <p:cNvSpPr/>
          <p:nvPr/>
        </p:nvSpPr>
        <p:spPr>
          <a:xfrm>
            <a:off x="5191379" y="4184408"/>
            <a:ext cx="742930" cy="645567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Services</a:t>
            </a:r>
          </a:p>
        </p:txBody>
      </p:sp>
      <p:sp>
        <p:nvSpPr>
          <p:cNvPr id="35" name="Document 34"/>
          <p:cNvSpPr/>
          <p:nvPr/>
        </p:nvSpPr>
        <p:spPr>
          <a:xfrm>
            <a:off x="5934309" y="4184408"/>
            <a:ext cx="742930" cy="645567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Software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428953" y="3844438"/>
            <a:ext cx="2171288" cy="2394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TCS API</a:t>
            </a:r>
            <a:endParaRPr lang="en-US" dirty="0"/>
          </a:p>
        </p:txBody>
      </p:sp>
      <p:cxnSp>
        <p:nvCxnSpPr>
          <p:cNvPr id="38" name="Straight Connector 37"/>
          <p:cNvCxnSpPr>
            <a:stCxn id="14" idx="2"/>
            <a:endCxn id="37" idx="0"/>
          </p:cNvCxnSpPr>
          <p:nvPr/>
        </p:nvCxnSpPr>
        <p:spPr>
          <a:xfrm>
            <a:off x="4302886" y="3201128"/>
            <a:ext cx="1211711" cy="64331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Can 40"/>
          <p:cNvSpPr/>
          <p:nvPr/>
        </p:nvSpPr>
        <p:spPr>
          <a:xfrm>
            <a:off x="4443319" y="5385466"/>
            <a:ext cx="1158207" cy="824965"/>
          </a:xfrm>
          <a:prstGeom prst="can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PT GPS net</a:t>
            </a:r>
            <a:endParaRPr lang="en-US" dirty="0"/>
          </a:p>
        </p:txBody>
      </p:sp>
      <p:sp>
        <p:nvSpPr>
          <p:cNvPr id="43" name="Can 42"/>
          <p:cNvSpPr/>
          <p:nvPr/>
        </p:nvSpPr>
        <p:spPr>
          <a:xfrm>
            <a:off x="5437599" y="5753052"/>
            <a:ext cx="1162642" cy="914758"/>
          </a:xfrm>
          <a:prstGeom prst="can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 GPS net</a:t>
            </a:r>
            <a:endParaRPr lang="en-US" dirty="0"/>
          </a:p>
        </p:txBody>
      </p:sp>
      <p:cxnSp>
        <p:nvCxnSpPr>
          <p:cNvPr id="44" name="Straight Connector 43"/>
          <p:cNvCxnSpPr>
            <a:stCxn id="41" idx="1"/>
          </p:cNvCxnSpPr>
          <p:nvPr/>
        </p:nvCxnSpPr>
        <p:spPr>
          <a:xfrm flipV="1">
            <a:off x="5022423" y="4809167"/>
            <a:ext cx="491961" cy="576299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45" name="Straight Connector 44"/>
          <p:cNvCxnSpPr>
            <a:endCxn id="43" idx="1"/>
          </p:cNvCxnSpPr>
          <p:nvPr/>
        </p:nvCxnSpPr>
        <p:spPr>
          <a:xfrm>
            <a:off x="5514384" y="4809167"/>
            <a:ext cx="504536" cy="943885"/>
          </a:xfrm>
          <a:prstGeom prst="lin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cxnSp>
      <p:cxnSp>
        <p:nvCxnSpPr>
          <p:cNvPr id="46" name="Straight Connector 45"/>
          <p:cNvCxnSpPr>
            <a:stCxn id="14" idx="2"/>
          </p:cNvCxnSpPr>
          <p:nvPr/>
        </p:nvCxnSpPr>
        <p:spPr>
          <a:xfrm>
            <a:off x="4302886" y="3201128"/>
            <a:ext cx="3222405" cy="6225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43680" y="3773218"/>
            <a:ext cx="1792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…Other TCSs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9232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748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	ICS - Integrated Core Services</a:t>
            </a:r>
            <a:br>
              <a:rPr lang="en-US" b="1" dirty="0" smtClean="0"/>
            </a:br>
            <a:r>
              <a:rPr lang="en-US" dirty="0" smtClean="0"/>
              <a:t>ICS-C and ICS-D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2771" y="1806991"/>
            <a:ext cx="4248472" cy="15841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/>
              <a:t>ICS-C</a:t>
            </a:r>
            <a:endParaRPr lang="en-US" sz="6600" dirty="0"/>
          </a:p>
        </p:txBody>
      </p:sp>
      <p:sp>
        <p:nvSpPr>
          <p:cNvPr id="5" name="Rounded Rectangle 4"/>
          <p:cNvSpPr/>
          <p:nvPr/>
        </p:nvSpPr>
        <p:spPr>
          <a:xfrm>
            <a:off x="4476280" y="1806991"/>
            <a:ext cx="4569665" cy="15841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400" dirty="0" smtClean="0"/>
              <a:t>ICS-D</a:t>
            </a:r>
            <a:endParaRPr lang="en-US" sz="64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409560" y="1806991"/>
            <a:ext cx="7095" cy="51175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64834" y="3486195"/>
            <a:ext cx="419315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ICS-C</a:t>
            </a:r>
            <a:r>
              <a:rPr lang="en-US" sz="2800" dirty="0" smtClean="0"/>
              <a:t>entral Hub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Orchestrates external </a:t>
            </a:r>
            <a:br>
              <a:rPr lang="en-US" sz="2800" dirty="0" smtClean="0"/>
            </a:br>
            <a:r>
              <a:rPr lang="en-US" sz="2800" dirty="0" smtClean="0"/>
              <a:t>resources (ICS-D)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EPOS member states</a:t>
            </a:r>
            <a:br>
              <a:rPr lang="en-US" sz="2800" dirty="0" smtClean="0"/>
            </a:br>
            <a:r>
              <a:rPr lang="en-US" sz="2800" dirty="0" smtClean="0"/>
              <a:t>competition for hosting it</a:t>
            </a:r>
          </a:p>
          <a:p>
            <a:pPr marL="285750" indent="-285750">
              <a:buFont typeface="Arial"/>
              <a:buChar char="•"/>
            </a:pP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662774" y="3501637"/>
            <a:ext cx="4190174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ICS-D</a:t>
            </a:r>
            <a:r>
              <a:rPr lang="en-US" sz="2800" dirty="0" smtClean="0"/>
              <a:t>istributed services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Provide IT resources not built by EPOS ICS-C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Computational resources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Visualization resources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Others… </a:t>
            </a:r>
          </a:p>
          <a:p>
            <a:pPr marL="285750" indent="-285750">
              <a:buFont typeface="Arial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0315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708727" cy="12392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02848" y="328180"/>
            <a:ext cx="4441152" cy="547879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>
                <a:solidFill>
                  <a:srgbClr val="800000"/>
                </a:solidFill>
                <a:latin typeface="Adobe Hebrew"/>
                <a:cs typeface="Adobe Hebrew"/>
              </a:rPr>
              <a:t>Metadata model</a:t>
            </a:r>
            <a:endParaRPr lang="en-US" sz="3200" b="1" dirty="0">
              <a:solidFill>
                <a:srgbClr val="800000"/>
              </a:solidFill>
              <a:latin typeface="Adobe Hebrew"/>
              <a:cs typeface="Adobe Hebrew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510425" y="0"/>
            <a:ext cx="0" cy="6858000"/>
          </a:xfrm>
          <a:prstGeom prst="line">
            <a:avLst/>
          </a:prstGeom>
          <a:ln w="9525" cmpd="sng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itle 3"/>
          <p:cNvSpPr txBox="1">
            <a:spLocks/>
          </p:cNvSpPr>
          <p:nvPr/>
        </p:nvSpPr>
        <p:spPr>
          <a:xfrm>
            <a:off x="4702848" y="893631"/>
            <a:ext cx="4318000" cy="41683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Tx/>
              <a:buChar char="-"/>
            </a:pPr>
            <a:r>
              <a:rPr lang="en-US" sz="2400" i="1" dirty="0" smtClean="0">
                <a:latin typeface="Adobe Hebrew"/>
                <a:cs typeface="Adobe Hebrew"/>
              </a:rPr>
              <a:t>3-layers</a:t>
            </a:r>
          </a:p>
          <a:p>
            <a:pPr marL="457200" indent="-457200" algn="l">
              <a:buFontTx/>
              <a:buChar char="-"/>
            </a:pPr>
            <a:r>
              <a:rPr lang="en-US" sz="2400" i="1" dirty="0" smtClean="0">
                <a:latin typeface="Adobe Hebrew"/>
                <a:cs typeface="Adobe Hebrew"/>
              </a:rPr>
              <a:t>Manage the complexity (see previous slide)</a:t>
            </a:r>
          </a:p>
          <a:p>
            <a:pPr marL="457200" indent="-457200" algn="l">
              <a:buFontTx/>
              <a:buChar char="-"/>
            </a:pPr>
            <a:r>
              <a:rPr lang="en-US" sz="2400" i="1" dirty="0" smtClean="0">
                <a:latin typeface="Adobe Hebrew"/>
                <a:cs typeface="Adobe Hebrew"/>
              </a:rPr>
              <a:t>CERIF (formal syntax, declared semantics)</a:t>
            </a:r>
            <a:endParaRPr lang="en-US" sz="2400" b="1" i="1" dirty="0" smtClean="0">
              <a:solidFill>
                <a:srgbClr val="800000"/>
              </a:solidFill>
              <a:latin typeface="Adobe Hebrew"/>
              <a:cs typeface="Adobe Hebrew"/>
            </a:endParaRPr>
          </a:p>
          <a:p>
            <a:pPr algn="l"/>
            <a:r>
              <a:rPr lang="en-US" sz="2400" b="1" i="1" dirty="0" smtClean="0">
                <a:solidFill>
                  <a:srgbClr val="800000"/>
                </a:solidFill>
                <a:latin typeface="Adobe Hebrew"/>
                <a:cs typeface="Adobe Hebrew"/>
              </a:rPr>
              <a:t>Functions</a:t>
            </a:r>
          </a:p>
          <a:p>
            <a:pPr algn="l"/>
            <a:r>
              <a:rPr lang="en-US" sz="2400" i="1" dirty="0" smtClean="0">
                <a:latin typeface="Adobe Hebrew"/>
                <a:cs typeface="Adobe Hebrew"/>
              </a:rPr>
              <a:t>-Discovery, selection</a:t>
            </a:r>
          </a:p>
          <a:p>
            <a:pPr algn="l"/>
            <a:r>
              <a:rPr lang="en-US" sz="2400" i="1" dirty="0" smtClean="0">
                <a:latin typeface="Adobe Hebrew"/>
                <a:cs typeface="Adobe Hebrew"/>
              </a:rPr>
              <a:t>-Impact assessment</a:t>
            </a:r>
          </a:p>
          <a:p>
            <a:pPr algn="l"/>
            <a:r>
              <a:rPr lang="en-US" sz="2400" i="1" dirty="0" smtClean="0">
                <a:latin typeface="Adobe Hebrew"/>
                <a:cs typeface="Adobe Hebrew"/>
              </a:rPr>
              <a:t>-Manage interoperability</a:t>
            </a:r>
            <a:endParaRPr lang="en-US" sz="2400" i="1" dirty="0">
              <a:latin typeface="Adobe Hebrew"/>
              <a:cs typeface="Adobe Hebrew"/>
            </a:endParaRPr>
          </a:p>
          <a:p>
            <a:pPr algn="l"/>
            <a:r>
              <a:rPr lang="en-US" sz="2400" b="1" i="1" dirty="0" smtClean="0">
                <a:solidFill>
                  <a:srgbClr val="800000"/>
                </a:solidFill>
                <a:latin typeface="Adobe Hebrew"/>
                <a:cs typeface="Adobe Hebrew"/>
              </a:rPr>
              <a:t>Issues (selection of)</a:t>
            </a:r>
          </a:p>
          <a:p>
            <a:pPr marL="457200" indent="-457200" algn="l">
              <a:buFontTx/>
              <a:buChar char="-"/>
            </a:pPr>
            <a:r>
              <a:rPr lang="en-US" sz="2400" i="1" dirty="0" smtClean="0">
                <a:latin typeface="Adobe Hebrew"/>
                <a:cs typeface="Adobe Hebrew"/>
              </a:rPr>
              <a:t>heterogeneity</a:t>
            </a:r>
          </a:p>
          <a:p>
            <a:pPr marL="457200" indent="-457200" algn="l">
              <a:buFontTx/>
              <a:buChar char="-"/>
            </a:pPr>
            <a:r>
              <a:rPr lang="en-US" sz="2400" i="1" dirty="0" smtClean="0">
                <a:latin typeface="Adobe Hebrew"/>
                <a:cs typeface="Adobe Hebrew"/>
              </a:rPr>
              <a:t>Many standards to be mapped from TCS</a:t>
            </a:r>
          </a:p>
          <a:p>
            <a:pPr marL="457200" indent="-457200" algn="l">
              <a:buFontTx/>
              <a:buChar char="-"/>
            </a:pPr>
            <a:r>
              <a:rPr lang="en-US" sz="2400" i="1" dirty="0" smtClean="0">
                <a:latin typeface="Adobe Hebrew"/>
                <a:cs typeface="Adobe Hebrew"/>
              </a:rPr>
              <a:t>Ontologies</a:t>
            </a:r>
          </a:p>
          <a:p>
            <a:pPr marL="457200" indent="-457200" algn="l">
              <a:buFontTx/>
              <a:buChar char="-"/>
            </a:pPr>
            <a:r>
              <a:rPr lang="en-US" sz="2400" i="1" dirty="0" smtClean="0">
                <a:latin typeface="Adobe Hebrew"/>
                <a:cs typeface="Adobe Hebrew"/>
              </a:rPr>
              <a:t>Complex work</a:t>
            </a:r>
          </a:p>
          <a:p>
            <a:pPr algn="l"/>
            <a:endParaRPr lang="en-US" sz="2400" i="1" dirty="0" smtClean="0">
              <a:latin typeface="Adobe Hebrew"/>
              <a:cs typeface="Adobe Hebrew"/>
            </a:endParaRPr>
          </a:p>
          <a:p>
            <a:pPr marL="457200" indent="-457200" algn="l">
              <a:buFont typeface="Arial"/>
              <a:buChar char="•"/>
            </a:pPr>
            <a:endParaRPr lang="en-US" sz="2400" i="1" dirty="0" smtClean="0">
              <a:latin typeface="Adobe Hebrew"/>
              <a:cs typeface="Adobe Hebrew"/>
            </a:endParaRPr>
          </a:p>
          <a:p>
            <a:pPr algn="l"/>
            <a:endParaRPr lang="en-US" sz="2400" i="1" dirty="0" smtClean="0">
              <a:latin typeface="Adobe Hebrew"/>
              <a:cs typeface="Adobe Hebrew"/>
            </a:endParaRPr>
          </a:p>
        </p:txBody>
      </p:sp>
      <p:sp>
        <p:nvSpPr>
          <p:cNvPr id="11" name="Shape 146"/>
          <p:cNvSpPr/>
          <p:nvPr/>
        </p:nvSpPr>
        <p:spPr>
          <a:xfrm>
            <a:off x="71100" y="1768905"/>
            <a:ext cx="4387293" cy="62026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76200" cap="flat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-US" sz="2000" dirty="0"/>
              <a:t>Discovery (DC) and (CKAN, </a:t>
            </a:r>
            <a:r>
              <a:rPr lang="en-US" sz="2000" dirty="0" err="1"/>
              <a:t>eGMS</a:t>
            </a:r>
            <a:r>
              <a:rPr lang="en-US" sz="2000" dirty="0"/>
              <a:t>)</a:t>
            </a:r>
          </a:p>
        </p:txBody>
      </p:sp>
      <p:sp>
        <p:nvSpPr>
          <p:cNvPr id="12" name="Shape 147"/>
          <p:cNvSpPr/>
          <p:nvPr/>
        </p:nvSpPr>
        <p:spPr>
          <a:xfrm>
            <a:off x="84089" y="2879037"/>
            <a:ext cx="4374176" cy="614698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76200" cap="flat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-US" sz="2000"/>
              <a:t>Contextual (CERIF metadata model)</a:t>
            </a:r>
          </a:p>
        </p:txBody>
      </p:sp>
      <p:sp>
        <p:nvSpPr>
          <p:cNvPr id="13" name="Shape 148"/>
          <p:cNvSpPr/>
          <p:nvPr/>
        </p:nvSpPr>
        <p:spPr>
          <a:xfrm>
            <a:off x="71100" y="3952730"/>
            <a:ext cx="4387293" cy="688559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76200" cap="flat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-US" sz="2000" dirty="0" smtClean="0"/>
              <a:t>Detailed (community specific)</a:t>
            </a:r>
            <a:endParaRPr lang="en-US" sz="2000" dirty="0"/>
          </a:p>
        </p:txBody>
      </p:sp>
      <p:sp>
        <p:nvSpPr>
          <p:cNvPr id="14" name="Shape 149"/>
          <p:cNvSpPr/>
          <p:nvPr/>
        </p:nvSpPr>
        <p:spPr>
          <a:xfrm rot="16203504">
            <a:off x="-371611" y="2215175"/>
            <a:ext cx="1309709" cy="47222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FE2F3"/>
          </a:solidFill>
          <a:ln w="76200" cap="flat">
            <a:solidFill>
              <a:srgbClr val="A4C2F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algn="ctr">
              <a:buNone/>
            </a:pPr>
            <a:r>
              <a:rPr lang="en-US" sz="2000">
                <a:solidFill>
                  <a:srgbClr val="1155CC"/>
                </a:solidFill>
              </a:rPr>
              <a:t>Generate</a:t>
            </a:r>
          </a:p>
        </p:txBody>
      </p:sp>
      <p:sp>
        <p:nvSpPr>
          <p:cNvPr id="15" name="Shape 150"/>
          <p:cNvSpPr/>
          <p:nvPr/>
        </p:nvSpPr>
        <p:spPr>
          <a:xfrm rot="5401096">
            <a:off x="-413992" y="3666041"/>
            <a:ext cx="1394472" cy="47222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FE2F3"/>
          </a:solidFill>
          <a:ln w="76200" cap="flat">
            <a:solidFill>
              <a:srgbClr val="A4C2F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-US" sz="2000">
                <a:solidFill>
                  <a:srgbClr val="1155CC"/>
                </a:solidFill>
              </a:rPr>
              <a:t>Point to</a:t>
            </a:r>
          </a:p>
        </p:txBody>
      </p:sp>
      <p:sp>
        <p:nvSpPr>
          <p:cNvPr id="16" name="Shape 151"/>
          <p:cNvSpPr txBox="1"/>
          <p:nvPr/>
        </p:nvSpPr>
        <p:spPr>
          <a:xfrm>
            <a:off x="385979" y="1369325"/>
            <a:ext cx="3878366" cy="648068"/>
          </a:xfrm>
          <a:prstGeom prst="rect">
            <a:avLst/>
          </a:prstGeom>
          <a:noFill/>
          <a:ln w="28575" cap="flat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US" sz="1800" dirty="0"/>
              <a:t>Web portal, </a:t>
            </a:r>
            <a:r>
              <a:rPr lang="en-US" sz="1800" dirty="0" err="1"/>
              <a:t>Spatio</a:t>
            </a:r>
            <a:r>
              <a:rPr lang="en-US" sz="1800" dirty="0"/>
              <a:t>-Temporal Search</a:t>
            </a:r>
          </a:p>
        </p:txBody>
      </p:sp>
      <p:sp>
        <p:nvSpPr>
          <p:cNvPr id="19" name="Shape 158"/>
          <p:cNvSpPr/>
          <p:nvPr/>
        </p:nvSpPr>
        <p:spPr>
          <a:xfrm>
            <a:off x="1436699" y="4553716"/>
            <a:ext cx="260934" cy="444227"/>
          </a:xfrm>
          <a:prstGeom prst="flowChartMagneticDisk">
            <a:avLst/>
          </a:prstGeom>
          <a:solidFill>
            <a:srgbClr val="CFE2F3"/>
          </a:solidFill>
          <a:ln w="38100" cap="flat">
            <a:solidFill>
              <a:srgbClr val="3D85C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0" name="Shape 159"/>
          <p:cNvSpPr/>
          <p:nvPr/>
        </p:nvSpPr>
        <p:spPr>
          <a:xfrm>
            <a:off x="2064228" y="4477147"/>
            <a:ext cx="260934" cy="444227"/>
          </a:xfrm>
          <a:prstGeom prst="flowChartMagneticDisk">
            <a:avLst/>
          </a:prstGeom>
          <a:solidFill>
            <a:srgbClr val="CFE2F3"/>
          </a:solidFill>
          <a:ln w="38100" cap="flat">
            <a:solidFill>
              <a:srgbClr val="3D85C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1" name="Shape 160"/>
          <p:cNvSpPr/>
          <p:nvPr/>
        </p:nvSpPr>
        <p:spPr>
          <a:xfrm>
            <a:off x="2665752" y="4553716"/>
            <a:ext cx="260934" cy="444227"/>
          </a:xfrm>
          <a:prstGeom prst="flowChartMagneticDisk">
            <a:avLst/>
          </a:prstGeom>
          <a:solidFill>
            <a:srgbClr val="CFE2F3"/>
          </a:solidFill>
          <a:ln w="38100" cap="flat">
            <a:solidFill>
              <a:srgbClr val="3D85C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2" name="Shape 161"/>
          <p:cNvSpPr/>
          <p:nvPr/>
        </p:nvSpPr>
        <p:spPr>
          <a:xfrm>
            <a:off x="3322954" y="4477147"/>
            <a:ext cx="260934" cy="444227"/>
          </a:xfrm>
          <a:prstGeom prst="flowChartMagneticDisk">
            <a:avLst/>
          </a:prstGeom>
          <a:solidFill>
            <a:srgbClr val="CFE2F3"/>
          </a:solidFill>
          <a:ln w="38100" cap="flat">
            <a:solidFill>
              <a:srgbClr val="3D85C6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23" name="Shape 162"/>
          <p:cNvSpPr txBox="1"/>
          <p:nvPr/>
        </p:nvSpPr>
        <p:spPr>
          <a:xfrm>
            <a:off x="1162136" y="4997942"/>
            <a:ext cx="2800319" cy="26785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algn="ctr">
              <a:buNone/>
            </a:pPr>
            <a:r>
              <a:rPr lang="en-US" sz="1800" dirty="0">
                <a:solidFill>
                  <a:srgbClr val="0B5394"/>
                </a:solidFill>
              </a:rPr>
              <a:t>domain specific </a:t>
            </a:r>
            <a:r>
              <a:rPr lang="en-US" sz="1800" dirty="0" smtClean="0">
                <a:solidFill>
                  <a:srgbClr val="0B5394"/>
                </a:solidFill>
              </a:rPr>
              <a:t>– data</a:t>
            </a:r>
          </a:p>
          <a:p>
            <a:pPr algn="ctr">
              <a:buNone/>
            </a:pPr>
            <a:r>
              <a:rPr lang="en-US" dirty="0" smtClean="0">
                <a:solidFill>
                  <a:srgbClr val="0B5394"/>
                </a:solidFill>
              </a:rPr>
              <a:t>(TCS or </a:t>
            </a:r>
            <a:r>
              <a:rPr lang="en-US" dirty="0" err="1" smtClean="0">
                <a:solidFill>
                  <a:srgbClr val="0B5394"/>
                </a:solidFill>
              </a:rPr>
              <a:t>Naational</a:t>
            </a:r>
            <a:r>
              <a:rPr lang="en-US" dirty="0" smtClean="0">
                <a:solidFill>
                  <a:srgbClr val="0B5394"/>
                </a:solidFill>
              </a:rPr>
              <a:t> </a:t>
            </a:r>
            <a:r>
              <a:rPr lang="en-US" dirty="0" err="1" smtClean="0">
                <a:solidFill>
                  <a:srgbClr val="0B5394"/>
                </a:solidFill>
              </a:rPr>
              <a:t>Ris</a:t>
            </a:r>
            <a:r>
              <a:rPr lang="en-US" dirty="0" smtClean="0">
                <a:solidFill>
                  <a:srgbClr val="0B5394"/>
                </a:solidFill>
              </a:rPr>
              <a:t>)</a:t>
            </a:r>
            <a:endParaRPr lang="en-US" sz="1800" dirty="0">
              <a:solidFill>
                <a:srgbClr val="0B53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75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/>
          <p:nvPr/>
        </p:nvSpPr>
        <p:spPr>
          <a:xfrm>
            <a:off x="1755660" y="228600"/>
            <a:ext cx="6202500" cy="8289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76200" cap="flat">
            <a:solidFill>
              <a:srgbClr val="F1C23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-US" sz="2400"/>
              <a:t>Contextual (</a:t>
            </a:r>
            <a:r>
              <a:rPr lang="en-US" sz="2400" b="1">
                <a:solidFill>
                  <a:srgbClr val="CC0000"/>
                </a:solidFill>
              </a:rPr>
              <a:t>CERIF</a:t>
            </a:r>
            <a:r>
              <a:rPr lang="en-US" sz="2400"/>
              <a:t> metadata model)</a:t>
            </a:r>
          </a:p>
        </p:txBody>
      </p:sp>
      <p:sp>
        <p:nvSpPr>
          <p:cNvPr id="200" name="Shape 200"/>
          <p:cNvSpPr txBox="1"/>
          <p:nvPr/>
        </p:nvSpPr>
        <p:spPr>
          <a:xfrm>
            <a:off x="36875" y="1283104"/>
            <a:ext cx="9176100" cy="1374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-US" sz="3000" dirty="0"/>
              <a:t>(http://</a:t>
            </a:r>
            <a:r>
              <a:rPr lang="en-US" sz="3000" dirty="0" err="1"/>
              <a:t>www.eurocris.org</a:t>
            </a:r>
            <a:r>
              <a:rPr lang="en-US" sz="3000" dirty="0"/>
              <a:t>/)</a:t>
            </a:r>
          </a:p>
          <a:p>
            <a:pPr lvl="0" rtl="0">
              <a:buNone/>
            </a:pPr>
            <a:r>
              <a:rPr lang="en-US" sz="3000" b="1" dirty="0"/>
              <a:t>Common European Research Information Format</a:t>
            </a:r>
          </a:p>
          <a:p>
            <a:endParaRPr dirty="0"/>
          </a:p>
        </p:txBody>
      </p:sp>
      <p:sp>
        <p:nvSpPr>
          <p:cNvPr id="201" name="Shape 201"/>
          <p:cNvSpPr/>
          <p:nvPr/>
        </p:nvSpPr>
        <p:spPr>
          <a:xfrm>
            <a:off x="480230" y="2238469"/>
            <a:ext cx="7477930" cy="445541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55441375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728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Mapping to CERIF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6256"/>
            <a:ext cx="8229600" cy="5073427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GB" sz="3100" b="1" dirty="0" smtClean="0"/>
              <a:t>What we need to model CERIF</a:t>
            </a:r>
          </a:p>
          <a:p>
            <a:pPr algn="just"/>
            <a:r>
              <a:rPr lang="en-GB" sz="3100" dirty="0" smtClean="0"/>
              <a:t>a set of core elements based on internationally recognised standards (</a:t>
            </a:r>
            <a:r>
              <a:rPr lang="en-GB" sz="3100" i="1" dirty="0" smtClean="0"/>
              <a:t>e.g. ISO19115, INSPIRE</a:t>
            </a:r>
            <a:r>
              <a:rPr lang="en-GB" sz="3100" dirty="0" smtClean="0"/>
              <a:t>) for the DDSS- Data-Data Products-Software-Services</a:t>
            </a:r>
          </a:p>
          <a:p>
            <a:pPr lvl="0" algn="just"/>
            <a:r>
              <a:rPr lang="en-GB" sz="3100" dirty="0" smtClean="0"/>
              <a:t>defines </a:t>
            </a:r>
            <a:r>
              <a:rPr lang="en-GB" sz="3100" dirty="0"/>
              <a:t>what in a </a:t>
            </a:r>
            <a:r>
              <a:rPr lang="en-GB" sz="3100" b="1" i="1" dirty="0"/>
              <a:t>minimum</a:t>
            </a:r>
            <a:r>
              <a:rPr lang="en-GB" sz="3100" dirty="0"/>
              <a:t> will be mapped </a:t>
            </a:r>
            <a:r>
              <a:rPr lang="en-GB" sz="3100" b="1" dirty="0" smtClean="0"/>
              <a:t>to </a:t>
            </a:r>
            <a:r>
              <a:rPr lang="en-GB" sz="3100" b="1" dirty="0"/>
              <a:t>CERIF </a:t>
            </a:r>
            <a:endParaRPr lang="en-GB" sz="3100" dirty="0" smtClean="0"/>
          </a:p>
          <a:p>
            <a:pPr lvl="0" algn="just"/>
            <a:r>
              <a:rPr lang="en-GB" sz="3100" dirty="0" smtClean="0"/>
              <a:t>will </a:t>
            </a:r>
            <a:r>
              <a:rPr lang="en-GB" sz="3100" dirty="0"/>
              <a:t>be used to </a:t>
            </a:r>
            <a:r>
              <a:rPr lang="en-GB" sz="3100" b="1" dirty="0"/>
              <a:t>communicate with the various TCS as to the </a:t>
            </a:r>
            <a:r>
              <a:rPr lang="en-GB" sz="3100" b="1" i="1" dirty="0"/>
              <a:t>minimum</a:t>
            </a:r>
            <a:r>
              <a:rPr lang="en-GB" sz="3100" b="1" dirty="0"/>
              <a:t> metadata </a:t>
            </a:r>
            <a:r>
              <a:rPr lang="en-GB" sz="3100" b="1" dirty="0" smtClean="0"/>
              <a:t>required</a:t>
            </a:r>
            <a:endParaRPr lang="en-GB" sz="3100" dirty="0" smtClean="0"/>
          </a:p>
          <a:p>
            <a:pPr algn="just"/>
            <a:r>
              <a:rPr lang="en-GB" sz="3100" dirty="0" smtClean="0">
                <a:hlinkClick r:id="rId2"/>
              </a:rPr>
              <a:t>Baseline Documentation</a:t>
            </a:r>
            <a:endParaRPr lang="en-GB" sz="3100" dirty="0"/>
          </a:p>
          <a:p>
            <a:pPr marL="0" lvl="0" indent="0">
              <a:buNone/>
            </a:pPr>
            <a:r>
              <a:rPr lang="en-GB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390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 </a:t>
            </a:r>
            <a:br>
              <a:rPr lang="en-GB" dirty="0"/>
            </a:br>
            <a:r>
              <a:rPr lang="en-GB" dirty="0"/>
              <a:t> </a:t>
            </a:r>
            <a:br>
              <a:rPr lang="en-GB" dirty="0"/>
            </a:b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581"/>
            <a:ext cx="8229600" cy="574448"/>
          </a:xfrm>
        </p:spPr>
        <p:txBody>
          <a:bodyPr/>
          <a:lstStyle/>
          <a:p>
            <a:r>
              <a:rPr lang="en-GB" dirty="0" smtClean="0"/>
              <a:t>EPOS Metadata Baseline</a:t>
            </a:r>
            <a:endParaRPr lang="en-GB" dirty="0"/>
          </a:p>
        </p:txBody>
      </p:sp>
      <p:pic>
        <p:nvPicPr>
          <p:cNvPr id="4" name="Immagin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38" y="865685"/>
            <a:ext cx="8392162" cy="5260478"/>
          </a:xfrm>
          <a:prstGeom prst="rect">
            <a:avLst/>
          </a:prstGeom>
          <a:noFill/>
          <a:ln w="3175">
            <a:solidFill>
              <a:schemeClr val="bg2">
                <a:lumMod val="75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13905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 </a:t>
            </a:r>
            <a:br>
              <a:rPr lang="en-GB" dirty="0"/>
            </a:br>
            <a:r>
              <a:rPr lang="en-GB" dirty="0"/>
              <a:t> </a:t>
            </a:r>
            <a:br>
              <a:rPr lang="en-GB" dirty="0"/>
            </a:b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581"/>
            <a:ext cx="8229600" cy="574448"/>
          </a:xfrm>
        </p:spPr>
        <p:txBody>
          <a:bodyPr/>
          <a:lstStyle/>
          <a:p>
            <a:r>
              <a:rPr lang="en-GB" dirty="0" smtClean="0"/>
              <a:t>EPOS Metadata Baseline</a:t>
            </a:r>
            <a:endParaRPr lang="en-GB" dirty="0"/>
          </a:p>
        </p:txBody>
      </p:sp>
      <p:pic>
        <p:nvPicPr>
          <p:cNvPr id="7" name="image02.pn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7404"/>
            <a:ext cx="9144000" cy="56676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815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850106"/>
          </a:xfrm>
        </p:spPr>
        <p:txBody>
          <a:bodyPr/>
          <a:lstStyle/>
          <a:p>
            <a:r>
              <a:rPr lang="en-GB" dirty="0" smtClean="0"/>
              <a:t>Metadata Baseline - CERIF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600" y="1016000"/>
            <a:ext cx="8331200" cy="5110163"/>
          </a:xfrm>
        </p:spPr>
        <p:txBody>
          <a:bodyPr>
            <a:normAutofit fontScale="40000" lnSpcReduction="20000"/>
          </a:bodyPr>
          <a:lstStyle/>
          <a:p>
            <a:r>
              <a:rPr lang="en-GB" sz="6000" dirty="0" smtClean="0"/>
              <a:t>Elements defined:</a:t>
            </a:r>
          </a:p>
          <a:p>
            <a:endParaRPr lang="en-GB" sz="2000" dirty="0"/>
          </a:p>
          <a:p>
            <a:pPr lvl="1"/>
            <a:r>
              <a:rPr lang="en-GB" sz="4200" b="1" dirty="0" smtClean="0"/>
              <a:t>Data</a:t>
            </a:r>
            <a:r>
              <a:rPr lang="en-GB" sz="4200" dirty="0" smtClean="0"/>
              <a:t> </a:t>
            </a:r>
            <a:r>
              <a:rPr lang="en-GB" sz="4200" i="1" dirty="0" smtClean="0"/>
              <a:t>– dataset, data series, data product</a:t>
            </a:r>
          </a:p>
          <a:p>
            <a:pPr lvl="1"/>
            <a:endParaRPr lang="en-GB" sz="1700" dirty="0"/>
          </a:p>
          <a:p>
            <a:pPr lvl="1"/>
            <a:r>
              <a:rPr lang="en-GB" sz="4200" b="1" dirty="0" smtClean="0"/>
              <a:t>Service</a:t>
            </a:r>
            <a:r>
              <a:rPr lang="en-GB" sz="4200" dirty="0" smtClean="0"/>
              <a:t> </a:t>
            </a:r>
            <a:r>
              <a:rPr lang="en-GB" sz="4200" i="1" dirty="0" smtClean="0"/>
              <a:t>- an </a:t>
            </a:r>
            <a:r>
              <a:rPr lang="en-GB" sz="4200" i="1" dirty="0"/>
              <a:t>offer of an RI to the community. It could be free or ask for something in return (money, publication of the datasets</a:t>
            </a:r>
            <a:r>
              <a:rPr lang="en-GB" sz="4200" i="1" dirty="0" smtClean="0"/>
              <a:t>,...) or something tangible from the community.</a:t>
            </a:r>
          </a:p>
          <a:p>
            <a:pPr lvl="1"/>
            <a:endParaRPr lang="en-GB" sz="1700" dirty="0"/>
          </a:p>
          <a:p>
            <a:pPr lvl="1"/>
            <a:r>
              <a:rPr lang="en-GB" sz="4200" b="1" dirty="0" smtClean="0"/>
              <a:t>Software</a:t>
            </a:r>
            <a:r>
              <a:rPr lang="en-GB" sz="4200" dirty="0" smtClean="0"/>
              <a:t> </a:t>
            </a:r>
            <a:r>
              <a:rPr lang="en-GB" sz="4200" i="1" dirty="0" smtClean="0"/>
              <a:t>– software packages, application programs</a:t>
            </a:r>
          </a:p>
          <a:p>
            <a:pPr lvl="1"/>
            <a:endParaRPr lang="en-GB" sz="1700" dirty="0"/>
          </a:p>
          <a:p>
            <a:pPr lvl="1"/>
            <a:r>
              <a:rPr lang="en-GB" sz="4200" b="1" dirty="0"/>
              <a:t>Web </a:t>
            </a:r>
            <a:r>
              <a:rPr lang="en-GB" sz="4200" b="1" dirty="0" smtClean="0"/>
              <a:t>service (APIs)</a:t>
            </a:r>
            <a:r>
              <a:rPr lang="en-GB" sz="4200" dirty="0" smtClean="0"/>
              <a:t> </a:t>
            </a:r>
            <a:r>
              <a:rPr lang="en-GB" sz="4200" i="1" dirty="0" smtClean="0"/>
              <a:t>- </a:t>
            </a:r>
            <a:r>
              <a:rPr lang="en-GB" sz="4200" i="1" dirty="0"/>
              <a:t>Online interfaces (APIs) enabling a user or a machine to programmatically access the given </a:t>
            </a:r>
            <a:r>
              <a:rPr lang="en-GB" sz="4200" i="1" dirty="0" smtClean="0"/>
              <a:t>resource</a:t>
            </a:r>
          </a:p>
          <a:p>
            <a:pPr lvl="1"/>
            <a:endParaRPr lang="en-GB" sz="1700" i="1" dirty="0"/>
          </a:p>
          <a:p>
            <a:pPr lvl="1"/>
            <a:r>
              <a:rPr lang="en-GB" sz="4200" b="1" dirty="0"/>
              <a:t>Organisation</a:t>
            </a:r>
            <a:r>
              <a:rPr lang="en-GB" sz="4200" dirty="0"/>
              <a:t> </a:t>
            </a:r>
            <a:r>
              <a:rPr lang="en-GB" sz="4200" i="1" dirty="0"/>
              <a:t>– (Research Infrastructure RI, Institution, Facility</a:t>
            </a:r>
            <a:r>
              <a:rPr lang="en-GB" sz="3200" i="1" dirty="0" smtClean="0"/>
              <a:t>)</a:t>
            </a:r>
          </a:p>
          <a:p>
            <a:pPr lvl="1"/>
            <a:endParaRPr lang="en-GB" sz="1700" i="1" dirty="0" smtClean="0"/>
          </a:p>
          <a:p>
            <a:pPr lvl="1"/>
            <a:r>
              <a:rPr lang="en-GB" sz="4200" b="1" dirty="0" smtClean="0"/>
              <a:t>Research Infrastructure </a:t>
            </a:r>
            <a:r>
              <a:rPr lang="en-GB" sz="4200" i="1" dirty="0" smtClean="0"/>
              <a:t>– facilities</a:t>
            </a:r>
            <a:r>
              <a:rPr lang="en-GB" sz="4200" i="1" dirty="0"/>
              <a:t>, resources and related services used by the scientific community to conduct top-level research in their respective </a:t>
            </a:r>
            <a:r>
              <a:rPr lang="en-GB" sz="4200" i="1" dirty="0" smtClean="0"/>
              <a:t>fields. E.g. singular </a:t>
            </a:r>
            <a:r>
              <a:rPr lang="en-GB" sz="4200" i="1" dirty="0"/>
              <a:t>large-scale research installations, collections, special habitats, </a:t>
            </a:r>
            <a:r>
              <a:rPr lang="en-GB" sz="4200" i="1" dirty="0" smtClean="0"/>
              <a:t>libraries.</a:t>
            </a:r>
          </a:p>
          <a:p>
            <a:pPr lvl="1"/>
            <a:endParaRPr lang="en-GB" sz="1700" i="1" dirty="0"/>
          </a:p>
          <a:p>
            <a:pPr lvl="1"/>
            <a:r>
              <a:rPr lang="en-GB" sz="4300" b="1" dirty="0" smtClean="0"/>
              <a:t>Equipment</a:t>
            </a:r>
            <a:r>
              <a:rPr lang="en-GB" sz="4300" dirty="0" smtClean="0"/>
              <a:t> </a:t>
            </a:r>
            <a:r>
              <a:rPr lang="en-GB" sz="4300" i="1" dirty="0" smtClean="0"/>
              <a:t>– Instruments - Devices</a:t>
            </a:r>
          </a:p>
          <a:p>
            <a:pPr lvl="1"/>
            <a:endParaRPr lang="en-GB" sz="2000" i="1" dirty="0" smtClean="0"/>
          </a:p>
          <a:p>
            <a:pPr lvl="1"/>
            <a:r>
              <a:rPr lang="en-GB" sz="4300" b="1" dirty="0" smtClean="0"/>
              <a:t>Person</a:t>
            </a:r>
            <a:endParaRPr lang="en-GB" sz="4300" b="1" dirty="0"/>
          </a:p>
        </p:txBody>
      </p:sp>
    </p:spTree>
    <p:extLst>
      <p:ext uri="{BB962C8B-B14F-4D97-AF65-F5344CB8AC3E}">
        <p14:creationId xmlns:p14="http://schemas.microsoft.com/office/powerpoint/2010/main" val="428699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From Baseline to CERIF - an example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Mapped core metadata elements identified in the EPOS baseline to CERIF</a:t>
            </a:r>
          </a:p>
          <a:p>
            <a:endParaRPr lang="en-GB" sz="800" dirty="0" smtClean="0"/>
          </a:p>
          <a:p>
            <a:pPr lvl="1"/>
            <a:r>
              <a:rPr lang="en-GB" dirty="0" smtClean="0"/>
              <a:t>Data &amp; Data Products </a:t>
            </a:r>
          </a:p>
          <a:p>
            <a:pPr lvl="1"/>
            <a:r>
              <a:rPr lang="en-GB" dirty="0" smtClean="0"/>
              <a:t>Service</a:t>
            </a:r>
          </a:p>
          <a:p>
            <a:pPr lvl="1"/>
            <a:r>
              <a:rPr lang="en-GB" i="1" dirty="0" smtClean="0"/>
              <a:t>Web service</a:t>
            </a:r>
          </a:p>
          <a:p>
            <a:pPr lvl="1"/>
            <a:r>
              <a:rPr lang="en-GB" dirty="0" smtClean="0"/>
              <a:t>RI</a:t>
            </a:r>
          </a:p>
          <a:p>
            <a:pPr lvl="1"/>
            <a:r>
              <a:rPr lang="en-GB" dirty="0" smtClean="0"/>
              <a:t>Organisation</a:t>
            </a:r>
          </a:p>
          <a:p>
            <a:pPr lvl="1"/>
            <a:r>
              <a:rPr lang="en-GB" dirty="0" smtClean="0"/>
              <a:t>Person</a:t>
            </a:r>
          </a:p>
          <a:p>
            <a:pPr lvl="1"/>
            <a:r>
              <a:rPr lang="en-GB" dirty="0" smtClean="0"/>
              <a:t>Equipment</a:t>
            </a:r>
          </a:p>
          <a:p>
            <a:r>
              <a:rPr lang="en-GB" dirty="0" smtClean="0">
                <a:hlinkClick r:id="rId2"/>
              </a:rPr>
              <a:t>EPOS CERIF Mappings</a:t>
            </a:r>
            <a:endParaRPr lang="en-GB" dirty="0" smtClean="0"/>
          </a:p>
          <a:p>
            <a:r>
              <a:rPr lang="en-GB" dirty="0" smtClean="0">
                <a:hlinkClick r:id="rId3"/>
              </a:rPr>
              <a:t>euroCris Comments</a:t>
            </a:r>
            <a:endParaRPr lang="en-GB" dirty="0" smtClean="0"/>
          </a:p>
          <a:p>
            <a:pPr lvl="1"/>
            <a:endParaRPr lang="en-GB" dirty="0" smtClean="0"/>
          </a:p>
          <a:p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905951"/>
              </p:ext>
            </p:extLst>
          </p:nvPr>
        </p:nvGraphicFramePr>
        <p:xfrm>
          <a:off x="4376059" y="1901369"/>
          <a:ext cx="4698635" cy="49000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4281"/>
                <a:gridCol w="2419085"/>
                <a:gridCol w="929238"/>
                <a:gridCol w="806031"/>
              </a:tblGrid>
              <a:tr h="4051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Element (requirement)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Vocabulary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CERIF Entity/Relationship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CERIF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Attributes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</a:tr>
              <a:tr h="15938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Identifier (m)      (not needed)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cfFacil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cFacilID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</a:tr>
              <a:tr h="15938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Name (m)           (not needed)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cdFacilName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cfFacilID, cfName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</a:tr>
              <a:tr h="2822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Type (o)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Scheme and Class to characterise the "type" 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cfClass,cfFacil_Class cfClassCheme 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cfClassScheme, cfClass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</a:tr>
              <a:tr h="8967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Postal Address (m)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Scheme: CERIF_ENTITIES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Class: POSTAL_ADDRESS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cfFacil_Paddr, cfPaddr 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cfFacilID, cfPAddrID, cfCountryCode, cfAddrLine1, cfPostCode, cfCityTown, cfStateofCountry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</a:tr>
              <a:tr h="15938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Website (o)         (not needed)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cfFacil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cfFacilURI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</a:tr>
              <a:tr h="179865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Description (m)  (not needed)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cfFacilDescr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cfFacilID, cfDescr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</a:tr>
              <a:tr h="2822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Science Domain (m)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Scheme and Class to characterise the "scientific domain" 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cfClass,CfFacil_Class, cfClassCheme 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cfClassScheme, cfClass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</a:tr>
              <a:tr h="3738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Affiliation (m)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Scheme: ORGANISATION_RESEARCH_INFRASTRUCTURE_ROLES</a:t>
                      </a:r>
                      <a:br>
                        <a:rPr lang="en-GB" sz="800">
                          <a:effectLst/>
                        </a:rPr>
                      </a:br>
                      <a:r>
                        <a:rPr lang="en-GB" sz="800">
                          <a:effectLst/>
                        </a:rPr>
                        <a:t>Class: OWNER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cfOrgUnit_Facil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cfOrgUnitiD, cfFacilId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</a:tr>
              <a:tr h="2822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Manager (o)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Scheme: PERSON_RESEARCH_INFRASTRUCTURE_ROLES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Class: MANAGER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cfPers_Facil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cfPersID, cfFacilID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</a:tr>
              <a:tr h="4051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Costs (o)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Scheme: RESEARCH_INFRASTRUCTURE_COSTINGS</a:t>
                      </a:r>
                      <a:br>
                        <a:rPr lang="en-GB" sz="800">
                          <a:effectLst/>
                        </a:rPr>
                      </a:br>
                      <a:r>
                        <a:rPr lang="en-GB" sz="800">
                          <a:effectLst/>
                        </a:rPr>
                        <a:t>Class: OPERATING_COSTS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cfFacil_cfFund, cfFund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cfFacilID, cfFundID, cfAmount, cfCurrCode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</a:tr>
              <a:tr h="4096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Financial Contact Person (m)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Scheme: PERSON_RESEARCH_INFRASTRUCTURE_ROLES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Class: FINANCIAL_CONTACT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cfPers_Facil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cfPersID, cfFacilID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</a:tr>
              <a:tr h="4096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Legal Contact Person (m)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Scheme: PERSON_RESEARCH_INFRASTRUCTURE_ROLES</a:t>
                      </a:r>
                      <a:endParaRPr lang="en-GB" sz="10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Class: LEGAL_CONTACT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cfPers_Facil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 dirty="0" err="1">
                          <a:effectLst/>
                        </a:rPr>
                        <a:t>cfPersID</a:t>
                      </a:r>
                      <a:r>
                        <a:rPr lang="en-GB" sz="800" dirty="0">
                          <a:effectLst/>
                        </a:rPr>
                        <a:t>, </a:t>
                      </a:r>
                      <a:r>
                        <a:rPr lang="en-GB" sz="800" dirty="0" err="1">
                          <a:effectLst/>
                        </a:rPr>
                        <a:t>cfFacilID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4450" marR="44450" marT="36195" marB="0"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58229" y="1582058"/>
            <a:ext cx="3236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1" dirty="0" smtClean="0">
                <a:solidFill>
                  <a:srgbClr val="0070C0"/>
                </a:solidFill>
              </a:rPr>
              <a:t>Research Infrastructure</a:t>
            </a:r>
            <a:endParaRPr lang="en-GB" sz="20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42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077"/>
            <a:ext cx="8435280" cy="56207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Some Issues – CERIF Mapping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20058"/>
            <a:ext cx="8229600" cy="5306106"/>
          </a:xfrm>
        </p:spPr>
        <p:txBody>
          <a:bodyPr>
            <a:normAutofit fontScale="85000" lnSpcReduction="10000"/>
          </a:bodyPr>
          <a:lstStyle/>
          <a:p>
            <a:endParaRPr lang="en-GB" sz="2400" dirty="0" smtClean="0"/>
          </a:p>
          <a:p>
            <a:pPr marL="971550" lvl="1" indent="-514350" algn="just">
              <a:buAutoNum type="arabicPeriod"/>
            </a:pPr>
            <a:r>
              <a:rPr lang="en-GB" sz="2000" dirty="0" smtClean="0"/>
              <a:t>The lack of concise definitions of generic concepts led to specific interpretations by different people</a:t>
            </a:r>
          </a:p>
          <a:p>
            <a:pPr marL="971550" lvl="1" indent="-514350" algn="just">
              <a:buAutoNum type="arabicPeriod"/>
            </a:pPr>
            <a:endParaRPr lang="en-GB" sz="900" dirty="0" smtClean="0"/>
          </a:p>
          <a:p>
            <a:pPr marL="971550" lvl="1" indent="-514350" algn="just">
              <a:buAutoNum type="arabicPeriod"/>
            </a:pPr>
            <a:r>
              <a:rPr lang="en-GB" sz="2000" dirty="0" smtClean="0"/>
              <a:t>Lack of a classification to define the type and scientific domain of the element of a Research Infrastructure (RI). A general lack of richness in describing roles for financial and legal contacts</a:t>
            </a:r>
          </a:p>
          <a:p>
            <a:pPr marL="971550" lvl="1" indent="-514350" algn="just">
              <a:buAutoNum type="arabicPeriod"/>
            </a:pPr>
            <a:endParaRPr lang="en-GB" sz="900" dirty="0" smtClean="0"/>
          </a:p>
          <a:p>
            <a:pPr marL="971550" lvl="1" indent="-514350" algn="just">
              <a:buAutoNum type="arabicPeriod"/>
            </a:pPr>
            <a:r>
              <a:rPr lang="en-GB" sz="2000" dirty="0" smtClean="0"/>
              <a:t>Lack of adequate vocabulary terms within the semantic layer to adequately characterise elements such as Equipment and Research Infrastructure</a:t>
            </a:r>
          </a:p>
          <a:p>
            <a:pPr marL="971550" lvl="1" indent="-514350" algn="just">
              <a:buAutoNum type="arabicPeriod"/>
            </a:pPr>
            <a:endParaRPr lang="en-GB" sz="900" dirty="0"/>
          </a:p>
          <a:p>
            <a:pPr marL="971550" lvl="1" indent="-514350">
              <a:buAutoNum type="arabicPeriod"/>
            </a:pPr>
            <a:r>
              <a:rPr lang="en-GB" sz="2000" dirty="0" smtClean="0"/>
              <a:t>CERIF supports provenance through the timestamp linked entities but improvements are needed in the integration of causal-effects relationships among entities, the activities involved and their re-use across processing tasks</a:t>
            </a:r>
          </a:p>
          <a:p>
            <a:pPr marL="971550" lvl="1" indent="-514350">
              <a:buAutoNum type="arabicPeriod"/>
            </a:pPr>
            <a:endParaRPr lang="en-GB" sz="900" dirty="0" smtClean="0"/>
          </a:p>
          <a:p>
            <a:pPr marL="971550" lvl="1" indent="-514350">
              <a:buAutoNum type="arabicPeriod"/>
            </a:pPr>
            <a:r>
              <a:rPr lang="en-GB" sz="2000" dirty="0" smtClean="0"/>
              <a:t>General lack of standard tools for mapping external metadata elements to CERIF</a:t>
            </a:r>
          </a:p>
          <a:p>
            <a:pPr marL="971550" lvl="1" indent="-514350">
              <a:buAutoNum type="arabicPeriod"/>
            </a:pPr>
            <a:endParaRPr lang="en-GB" sz="900" dirty="0" smtClean="0"/>
          </a:p>
          <a:p>
            <a:pPr marL="971550" lvl="1" indent="-514350">
              <a:buAutoNum type="arabicPeriod"/>
            </a:pPr>
            <a:r>
              <a:rPr lang="en-GB" sz="2000" dirty="0" smtClean="0"/>
              <a:t>The lack of a centralised repository/catalogue of previous and/or standardised mappings to existing, standard and well known metadata profiles</a:t>
            </a:r>
          </a:p>
          <a:p>
            <a:pPr marL="971550" lvl="1" indent="-514350">
              <a:buAutoNum type="arabicPeriod"/>
            </a:pPr>
            <a:endParaRPr lang="en-GB" sz="900" dirty="0" smtClean="0"/>
          </a:p>
          <a:p>
            <a:pPr marL="971550" lvl="1" indent="-514350">
              <a:buAutoNum type="arabicPeriod"/>
            </a:pPr>
            <a:r>
              <a:rPr lang="en-GB" sz="2000" dirty="0" smtClean="0"/>
              <a:t>Partial mappings available for concepts/elements: Temporal References, </a:t>
            </a:r>
            <a:r>
              <a:rPr lang="en-GB" sz="2000" dirty="0"/>
              <a:t>Web Service, open text, numeric and date fields, </a:t>
            </a:r>
            <a:r>
              <a:rPr lang="en-GB" sz="2000" dirty="0" smtClean="0"/>
              <a:t>multi </a:t>
            </a:r>
            <a:r>
              <a:rPr lang="en-GB" sz="2000" dirty="0" smtClean="0"/>
              <a:t>vertex - </a:t>
            </a:r>
            <a:r>
              <a:rPr lang="en-GB" sz="2000" dirty="0" smtClean="0"/>
              <a:t>bounding </a:t>
            </a:r>
            <a:r>
              <a:rPr lang="en-GB" sz="2000" dirty="0" smtClean="0"/>
              <a:t>box, Metadata versions</a:t>
            </a:r>
            <a:endParaRPr lang="en-GB" sz="2000" dirty="0" smtClean="0"/>
          </a:p>
          <a:p>
            <a:pPr marL="971550" lvl="1" indent="-514350">
              <a:buAutoNum type="arabicPeriod"/>
            </a:pPr>
            <a:endParaRPr lang="en-GB" sz="20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320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3613"/>
            <a:ext cx="8229600" cy="1143000"/>
          </a:xfrm>
        </p:spPr>
        <p:txBody>
          <a:bodyPr/>
          <a:lstStyle/>
          <a:p>
            <a:r>
              <a:rPr lang="en-US" dirty="0" smtClean="0"/>
              <a:t>Conclusion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59840"/>
            <a:ext cx="9144000" cy="486632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Research Infrastructure Baseline element mapping, characterise roles with new classes (e.g. </a:t>
            </a:r>
            <a:r>
              <a:rPr lang="en-GB" dirty="0"/>
              <a:t>FINANCIAL_CONTACT </a:t>
            </a:r>
            <a:r>
              <a:rPr lang="en-GB" dirty="0" smtClean="0"/>
              <a:t>, LEGAL_CONTACT</a:t>
            </a:r>
            <a:r>
              <a:rPr lang="en-GB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GB" sz="800" dirty="0" smtClean="0"/>
          </a:p>
          <a:p>
            <a:pPr marL="514350" indent="-514350">
              <a:buFont typeface="+mj-lt"/>
              <a:buAutoNum type="arabicPeriod"/>
            </a:pPr>
            <a:endParaRPr lang="en-GB" sz="800" dirty="0"/>
          </a:p>
          <a:p>
            <a:pPr marL="514350" indent="-514350">
              <a:buFont typeface="+mj-lt"/>
              <a:buAutoNum type="arabicPeriod"/>
            </a:pPr>
            <a:endParaRPr lang="en-GB" sz="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Equipment baseline </a:t>
            </a:r>
            <a:r>
              <a:rPr lang="en-US" dirty="0"/>
              <a:t>element </a:t>
            </a:r>
            <a:r>
              <a:rPr lang="en-US" dirty="0" smtClean="0"/>
              <a:t>mapping:</a:t>
            </a:r>
            <a:br>
              <a:rPr lang="en-US" dirty="0" smtClean="0"/>
            </a:br>
            <a:r>
              <a:rPr lang="en-GB" dirty="0"/>
              <a:t> vocabulary to characterise a </a:t>
            </a:r>
            <a:r>
              <a:rPr lang="en-GB" dirty="0" smtClean="0"/>
              <a:t>manufacturer</a:t>
            </a:r>
          </a:p>
          <a:p>
            <a:pPr marL="514350" indent="-514350">
              <a:buFont typeface="+mj-lt"/>
              <a:buAutoNum type="arabicPeriod"/>
            </a:pPr>
            <a:endParaRPr lang="en-GB" sz="800" dirty="0" smtClean="0"/>
          </a:p>
          <a:p>
            <a:pPr marL="514350" indent="-514350">
              <a:buFont typeface="+mj-lt"/>
              <a:buAutoNum type="arabicPeriod"/>
            </a:pPr>
            <a:endParaRPr lang="en-GB" sz="800" dirty="0"/>
          </a:p>
          <a:p>
            <a:pPr marL="514350" indent="-514350">
              <a:buFont typeface="+mj-lt"/>
              <a:buAutoNum type="arabicPeriod"/>
            </a:pPr>
            <a:endParaRPr lang="en-GB" sz="800" dirty="0" smtClean="0"/>
          </a:p>
          <a:p>
            <a:pPr marL="514350" indent="-514350">
              <a:buFont typeface="+mj-lt"/>
              <a:buAutoNum type="arabicPeriod"/>
            </a:pPr>
            <a:r>
              <a:rPr lang="is-IS" dirty="0" smtClean="0"/>
              <a:t>…OTHER ONTOLOGY RELATED ISSUES</a:t>
            </a:r>
            <a:endParaRPr lang="en-GB" dirty="0" smtClean="0"/>
          </a:p>
          <a:p>
            <a:pPr marL="914400" lvl="1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26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3613"/>
            <a:ext cx="8229600" cy="1143000"/>
          </a:xfrm>
        </p:spPr>
        <p:txBody>
          <a:bodyPr/>
          <a:lstStyle/>
          <a:p>
            <a:r>
              <a:rPr lang="en-US" dirty="0" smtClean="0"/>
              <a:t>Conclusion –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3216"/>
            <a:ext cx="8532776" cy="485294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Standard tools for mapping:</a:t>
            </a:r>
            <a:br>
              <a:rPr lang="en-GB" dirty="0"/>
            </a:br>
            <a:r>
              <a:rPr lang="en-GB" dirty="0" smtClean="0"/>
              <a:t>		- </a:t>
            </a:r>
            <a:r>
              <a:rPr lang="en-GB" dirty="0"/>
              <a:t>“manual” </a:t>
            </a:r>
            <a:r>
              <a:rPr lang="en-GB" dirty="0" smtClean="0"/>
              <a:t>way (e.g. excel)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		-  </a:t>
            </a:r>
            <a:r>
              <a:rPr lang="en-GB" dirty="0" smtClean="0"/>
              <a:t>need of software </a:t>
            </a:r>
            <a:r>
              <a:rPr lang="en-GB" dirty="0"/>
              <a:t>for </a:t>
            </a:r>
            <a:r>
              <a:rPr lang="en-GB" dirty="0" smtClean="0"/>
              <a:t>mapping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2.	Catalogues </a:t>
            </a:r>
            <a:r>
              <a:rPr lang="en-GB" dirty="0" smtClean="0"/>
              <a:t>of mappings: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		- </a:t>
            </a:r>
            <a:r>
              <a:rPr lang="en-GB" dirty="0" smtClean="0"/>
              <a:t>canonical archive</a:t>
            </a:r>
            <a:br>
              <a:rPr lang="en-GB" dirty="0" smtClean="0"/>
            </a:br>
            <a:r>
              <a:rPr lang="en-GB" dirty="0" smtClean="0"/>
              <a:t>		- </a:t>
            </a:r>
            <a:r>
              <a:rPr lang="en-GB" dirty="0" smtClean="0"/>
              <a:t>maintained by </a:t>
            </a:r>
            <a:r>
              <a:rPr lang="en-GB" dirty="0" err="1" smtClean="0"/>
              <a:t>euroCRIS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7398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sz="7400" dirty="0" err="1" smtClean="0"/>
              <a:t>Thank</a:t>
            </a:r>
            <a:r>
              <a:rPr lang="it-IT" sz="7400" dirty="0" smtClean="0"/>
              <a:t> </a:t>
            </a:r>
            <a:r>
              <a:rPr lang="it-IT" sz="7400" dirty="0" err="1" smtClean="0"/>
              <a:t>You</a:t>
            </a:r>
            <a:endParaRPr lang="it-IT" sz="7400" dirty="0"/>
          </a:p>
        </p:txBody>
      </p:sp>
      <p:grpSp>
        <p:nvGrpSpPr>
          <p:cNvPr id="3" name="Group 2"/>
          <p:cNvGrpSpPr/>
          <p:nvPr/>
        </p:nvGrpSpPr>
        <p:grpSpPr>
          <a:xfrm>
            <a:off x="772896" y="1302897"/>
            <a:ext cx="2103131" cy="2067590"/>
            <a:chOff x="761718" y="1874826"/>
            <a:chExt cx="2209800" cy="2170486"/>
          </a:xfrm>
        </p:grpSpPr>
        <p:pic>
          <p:nvPicPr>
            <p:cNvPr id="5" name="Picture 4" descr="Schermata 05-2456433 alle 11.54.1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1718" y="2209800"/>
              <a:ext cx="2209800" cy="153074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61718" y="3657600"/>
              <a:ext cx="2002437" cy="387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i="1" dirty="0" smtClean="0">
                  <a:solidFill>
                    <a:schemeClr val="accent3">
                      <a:lumMod val="75000"/>
                    </a:schemeClr>
                  </a:solidFill>
                </a:rPr>
                <a:t>www.epos-eu.org</a:t>
              </a:r>
              <a:endParaRPr lang="it-IT" i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1718" y="1874826"/>
              <a:ext cx="1046475" cy="387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dirty="0" err="1" smtClean="0"/>
                <a:t>WebSite</a:t>
              </a:r>
              <a:endParaRPr lang="it-IT" b="1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04379" y="3717032"/>
            <a:ext cx="2544423" cy="2158649"/>
            <a:chOff x="4800600" y="1738191"/>
            <a:chExt cx="3422815" cy="2437289"/>
          </a:xfrm>
        </p:grpSpPr>
        <p:sp>
          <p:nvSpPr>
            <p:cNvPr id="4" name="TextBox 3"/>
            <p:cNvSpPr txBox="1"/>
            <p:nvPr/>
          </p:nvSpPr>
          <p:spPr>
            <a:xfrm>
              <a:off x="4800600" y="3793225"/>
              <a:ext cx="2843218" cy="3822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i="1" dirty="0" smtClean="0">
                  <a:solidFill>
                    <a:srgbClr val="77933C"/>
                  </a:solidFill>
                </a:rPr>
                <a:t>www.epos-eu.org/ride</a:t>
              </a:r>
              <a:endParaRPr lang="it-IT" sz="1600" i="1" dirty="0">
                <a:solidFill>
                  <a:srgbClr val="77933C"/>
                </a:solidFill>
              </a:endParaRPr>
            </a:p>
          </p:txBody>
        </p:sp>
        <p:pic>
          <p:nvPicPr>
            <p:cNvPr id="6" name="Picture 5" descr="Schermata 05-2456433 alle 11.55.28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0600" y="2243149"/>
              <a:ext cx="3422815" cy="1665057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800600" y="1738191"/>
              <a:ext cx="1080920" cy="3822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b="1" dirty="0" err="1" smtClean="0"/>
                <a:t>R.I.D.E.</a:t>
              </a:r>
              <a:endParaRPr lang="it-IT" sz="1600" b="1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811151" y="1302896"/>
            <a:ext cx="2977999" cy="2296199"/>
            <a:chOff x="228600" y="4050332"/>
            <a:chExt cx="2999958" cy="246849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001" y="4560331"/>
              <a:ext cx="1904985" cy="1701938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71943" y="4050332"/>
              <a:ext cx="1248783" cy="397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dirty="0" smtClean="0"/>
                <a:t>Newsletter</a:t>
              </a:r>
              <a:endParaRPr lang="it-IT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8600" y="6121779"/>
              <a:ext cx="2999958" cy="3970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i="1" dirty="0" smtClean="0">
                  <a:solidFill>
                    <a:srgbClr val="77933C"/>
                  </a:solidFill>
                </a:rPr>
                <a:t>www.epos-eu.org/newsletter</a:t>
              </a:r>
              <a:endParaRPr lang="it-IT" i="1" dirty="0">
                <a:solidFill>
                  <a:srgbClr val="77933C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6681" y="3745992"/>
            <a:ext cx="2659701" cy="1481541"/>
            <a:chOff x="7020272" y="3169736"/>
            <a:chExt cx="1325629" cy="775083"/>
          </a:xfrm>
        </p:grpSpPr>
        <p:sp>
          <p:nvSpPr>
            <p:cNvPr id="15" name="TextBox 14"/>
            <p:cNvSpPr txBox="1"/>
            <p:nvPr/>
          </p:nvSpPr>
          <p:spPr>
            <a:xfrm>
              <a:off x="7032217" y="3169736"/>
              <a:ext cx="680147" cy="2093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b="1" dirty="0" smtClean="0"/>
                <a:t>Epos Social </a:t>
              </a:r>
              <a:endParaRPr lang="it-IT" sz="2000" b="1" dirty="0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48704" y="3496409"/>
              <a:ext cx="397197" cy="404115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21476" y="3473295"/>
              <a:ext cx="427229" cy="42722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20272" y="3429000"/>
              <a:ext cx="501204" cy="515819"/>
            </a:xfrm>
            <a:prstGeom prst="rect">
              <a:avLst/>
            </a:prstGeom>
          </p:spPr>
        </p:pic>
      </p:grpSp>
      <p:sp>
        <p:nvSpPr>
          <p:cNvPr id="26" name="TextBox 25"/>
          <p:cNvSpPr txBox="1"/>
          <p:nvPr/>
        </p:nvSpPr>
        <p:spPr>
          <a:xfrm>
            <a:off x="2691362" y="3789040"/>
            <a:ext cx="184666" cy="966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endParaRPr lang="en-US" sz="2400" dirty="0" smtClean="0"/>
          </a:p>
          <a:p>
            <a:pPr>
              <a:lnSpc>
                <a:spcPct val="120000"/>
              </a:lnSpc>
            </a:pP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2391489" y="5888613"/>
            <a:ext cx="3930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www.epos-eu.org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38007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1745</TotalTime>
  <Words>1285</Words>
  <Application>Microsoft Office PowerPoint</Application>
  <PresentationFormat>On-screen Show (4:3)</PresentationFormat>
  <Paragraphs>333</Paragraphs>
  <Slides>26</Slides>
  <Notes>6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MS PGothic</vt:lpstr>
      <vt:lpstr>SimSun</vt:lpstr>
      <vt:lpstr>Adobe Hebrew</vt:lpstr>
      <vt:lpstr>Arial</vt:lpstr>
      <vt:lpstr>Calibri</vt:lpstr>
      <vt:lpstr>Helvetica</vt:lpstr>
      <vt:lpstr>Times New Roman</vt:lpstr>
      <vt:lpstr>Tema di Office</vt:lpstr>
      <vt:lpstr>Mapping solid earth data and Research Infrastructures to CERIF:  EPOS approach</vt:lpstr>
      <vt:lpstr>PowerPoint Presentation</vt:lpstr>
      <vt:lpstr>Communities in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Generic Features</vt:lpstr>
      <vt:lpstr>PowerPoint Presentation</vt:lpstr>
      <vt:lpstr>PowerPoint Presentation</vt:lpstr>
      <vt:lpstr>PowerPoint Presentation</vt:lpstr>
      <vt:lpstr>PowerPoint Presentation</vt:lpstr>
      <vt:lpstr> ICS - Integrated Core Services ICS-C and ICS-D</vt:lpstr>
      <vt:lpstr>Metadata model</vt:lpstr>
      <vt:lpstr>PowerPoint Presentation</vt:lpstr>
      <vt:lpstr>Mapping to CERIF</vt:lpstr>
      <vt:lpstr>EPOS Metadata Baseline</vt:lpstr>
      <vt:lpstr>EPOS Metadata Baseline</vt:lpstr>
      <vt:lpstr>Metadata Baseline - CERIF</vt:lpstr>
      <vt:lpstr>From Baseline to CERIF - an example</vt:lpstr>
      <vt:lpstr>Some Issues – CERIF Mapping </vt:lpstr>
      <vt:lpstr>Conclusion - 1</vt:lpstr>
      <vt:lpstr>Conclusion – 2</vt:lpstr>
      <vt:lpstr>Thank You</vt:lpstr>
    </vt:vector>
  </TitlesOfParts>
  <Company>INGV-Istituto Nazionale di Geofisica e Vulcanologia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Interoperability oriented Architecture:  EPOS approach for solid Earth e-Infrastructures</dc:title>
  <dc:creator>Daniele Bailo</dc:creator>
  <cp:lastModifiedBy>Nayembil, Martin L.</cp:lastModifiedBy>
  <cp:revision>50</cp:revision>
  <dcterms:created xsi:type="dcterms:W3CDTF">2015-09-02T08:26:17Z</dcterms:created>
  <dcterms:modified xsi:type="dcterms:W3CDTF">2016-06-10T17:09:15Z</dcterms:modified>
</cp:coreProperties>
</file>