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notesMasterIdLst>
    <p:notesMasterId r:id="rId15"/>
  </p:notesMasterIdLst>
  <p:handoutMasterIdLst>
    <p:handoutMasterId r:id="rId16"/>
  </p:handoutMasterIdLst>
  <p:sldIdLst>
    <p:sldId id="256" r:id="rId2"/>
    <p:sldId id="258" r:id="rId3"/>
    <p:sldId id="257" r:id="rId4"/>
    <p:sldId id="267" r:id="rId5"/>
    <p:sldId id="261" r:id="rId6"/>
    <p:sldId id="259" r:id="rId7"/>
    <p:sldId id="262" r:id="rId8"/>
    <p:sldId id="263" r:id="rId9"/>
    <p:sldId id="264" r:id="rId10"/>
    <p:sldId id="265" r:id="rId11"/>
    <p:sldId id="266" r:id="rId12"/>
    <p:sldId id="270" r:id="rId13"/>
    <p:sldId id="269"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51D6"/>
    <a:srgbClr val="BB45C3"/>
    <a:srgbClr val="C35BC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46" autoAdjust="0"/>
  </p:normalViewPr>
  <p:slideViewPr>
    <p:cSldViewPr snapToGrid="0" snapToObjects="1">
      <p:cViewPr varScale="1">
        <p:scale>
          <a:sx n="164" d="100"/>
          <a:sy n="164" d="100"/>
        </p:scale>
        <p:origin x="-81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3348664-8C90-6344-9121-6635873EA21C}" type="datetimeFigureOut">
              <a:rPr lang="en-US" smtClean="0"/>
              <a:t>07.11.15</a:t>
            </a:fld>
            <a:endParaRPr lang="en-GB"/>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24FFB49-E03B-3041-9432-D58A203B9DFE}" type="slidenum">
              <a:rPr lang="en-GB" smtClean="0"/>
              <a:t>‹#›</a:t>
            </a:fld>
            <a:endParaRPr lang="en-GB"/>
          </a:p>
        </p:txBody>
      </p:sp>
    </p:spTree>
    <p:extLst>
      <p:ext uri="{BB962C8B-B14F-4D97-AF65-F5344CB8AC3E}">
        <p14:creationId xmlns:p14="http://schemas.microsoft.com/office/powerpoint/2010/main" val="33820489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AA936EF7-469B-344E-A0F9-9DE098E02329}" type="datetimeFigureOut">
              <a:rPr lang="en-US" smtClean="0"/>
              <a:t>07.11.15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FCDA15A-972A-1D44-9A83-E6D91BFFB445}" type="slidenum">
              <a:rPr lang="en-GB" smtClean="0"/>
              <a:t>‹#›</a:t>
            </a:fld>
            <a:endParaRPr lang="en-GB"/>
          </a:p>
        </p:txBody>
      </p:sp>
    </p:spTree>
    <p:extLst>
      <p:ext uri="{BB962C8B-B14F-4D97-AF65-F5344CB8AC3E}">
        <p14:creationId xmlns:p14="http://schemas.microsoft.com/office/powerpoint/2010/main" val="402121791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905000"/>
            <a:ext cx="7776115" cy="2593975"/>
          </a:xfrm>
        </p:spPr>
        <p:txBody>
          <a:bodyPr anchor="b"/>
          <a:lstStyle>
            <a:lvl1pPr algn="ctr">
              <a:defRPr sz="6000">
                <a:ln>
                  <a:noFill/>
                </a:ln>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4572000"/>
            <a:ext cx="7776114" cy="1066800"/>
          </a:xfrm>
        </p:spPr>
        <p:txBody>
          <a:bodyPr anchor="t">
            <a:normAutofit/>
          </a:bodyPr>
          <a:lstStyle>
            <a:lvl1pPr marL="0" indent="0" algn="ct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rot="16200000">
            <a:off x="7578729" y="1283580"/>
            <a:ext cx="2383644" cy="365760"/>
          </a:xfrm>
          <a:prstGeom prst="rect">
            <a:avLst/>
          </a:prstGeom>
        </p:spPr>
        <p:txBody>
          <a:bodyPr/>
          <a:lstStyle/>
          <a:p>
            <a:fld id="{0384D721-9D6C-6F44-9876-104C832A6FB8}" type="datetime1">
              <a:rPr lang="cs-CZ" smtClean="0"/>
              <a:t>07.11.15</a:t>
            </a:fld>
            <a:endParaRPr lang="en-US" dirty="0"/>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78729" y="1283580"/>
            <a:ext cx="2383644" cy="365760"/>
          </a:xfrm>
          <a:prstGeom prst="rect">
            <a:avLst/>
          </a:prstGeom>
        </p:spPr>
        <p:txBody>
          <a:bodyPr/>
          <a:lstStyle/>
          <a:p>
            <a:fld id="{B5C62321-8F95-9649-872A-7D28AC3ACF52}" type="datetime1">
              <a:rPr lang="cs-CZ" smtClean="0"/>
              <a:t>07.11.15</a:t>
            </a:fld>
            <a:endParaRPr lang="en-US"/>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78729" y="1283580"/>
            <a:ext cx="2383644" cy="365760"/>
          </a:xfrm>
          <a:prstGeom prst="rect">
            <a:avLst/>
          </a:prstGeom>
        </p:spPr>
        <p:txBody>
          <a:bodyPr/>
          <a:lstStyle/>
          <a:p>
            <a:fld id="{DF16979E-8D46-6343-B5A5-044A9142F004}" type="datetime1">
              <a:rPr lang="cs-CZ" smtClean="0"/>
              <a:t>07.11.15</a:t>
            </a:fld>
            <a:endParaRPr lang="en-US"/>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78729" y="1283580"/>
            <a:ext cx="2383644" cy="365760"/>
          </a:xfrm>
          <a:prstGeom prst="rect">
            <a:avLst/>
          </a:prstGeom>
        </p:spPr>
        <p:txBody>
          <a:bodyPr/>
          <a:lstStyle/>
          <a:p>
            <a:fld id="{7BB46FA5-05AE-D54E-A4DC-E83ECC2B520F}" type="datetime1">
              <a:rPr lang="cs-CZ" smtClean="0"/>
              <a:t>07.11.15</a:t>
            </a:fld>
            <a:endParaRPr lang="en-US"/>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rot="16200000">
            <a:off x="7578729" y="1283580"/>
            <a:ext cx="2383644" cy="365760"/>
          </a:xfrm>
          <a:prstGeom prst="rect">
            <a:avLst/>
          </a:prstGeom>
        </p:spPr>
        <p:txBody>
          <a:bodyPr/>
          <a:lstStyle/>
          <a:p>
            <a:fld id="{3F11AFB4-BE7F-8144-B4D5-2D4397AC338B}" type="datetime1">
              <a:rPr lang="cs-CZ" smtClean="0"/>
              <a:t>07.11.15</a:t>
            </a:fld>
            <a:endParaRPr lang="en-US"/>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rot="16200000">
            <a:off x="7578729" y="1283580"/>
            <a:ext cx="2383644" cy="365760"/>
          </a:xfrm>
          <a:prstGeom prst="rect">
            <a:avLst/>
          </a:prstGeom>
        </p:spPr>
        <p:txBody>
          <a:bodyPr/>
          <a:lstStyle/>
          <a:p>
            <a:fld id="{436B761B-1883-0145-80B5-409B3D2521BB}" type="datetime1">
              <a:rPr lang="cs-CZ" smtClean="0"/>
              <a:t>07.11.15</a:t>
            </a:fld>
            <a:endParaRPr lang="en-US"/>
          </a:p>
        </p:txBody>
      </p:sp>
      <p:sp>
        <p:nvSpPr>
          <p:cNvPr id="6" name="Footer Placeholder 5"/>
          <p:cNvSpPr>
            <a:spLocks noGrp="1"/>
          </p:cNvSpPr>
          <p:nvPr>
            <p:ph type="ftr" sz="quarter" idx="11"/>
          </p:nvPr>
        </p:nvSpPr>
        <p:spPr/>
        <p:txBody>
          <a:bodyPr/>
          <a:lstStyle/>
          <a:p>
            <a:r>
              <a:rPr lang="en-US" smtClean="0"/>
              <a:t>euroCRIS Strategic Membership Meeting — November 9-11, 2015 @ Barcelona</a:t>
            </a:r>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rot="16200000">
            <a:off x="7578729" y="1283580"/>
            <a:ext cx="2383644" cy="365760"/>
          </a:xfrm>
          <a:prstGeom prst="rect">
            <a:avLst/>
          </a:prstGeom>
        </p:spPr>
        <p:txBody>
          <a:bodyPr/>
          <a:lstStyle/>
          <a:p>
            <a:fld id="{58E3F950-7776-FC4A-B655-E446734B57EA}" type="datetime1">
              <a:rPr lang="cs-CZ" smtClean="0"/>
              <a:t>07.11.15</a:t>
            </a:fld>
            <a:endParaRPr lang="en-US"/>
          </a:p>
        </p:txBody>
      </p:sp>
      <p:sp>
        <p:nvSpPr>
          <p:cNvPr id="8" name="Footer Placeholder 7"/>
          <p:cNvSpPr>
            <a:spLocks noGrp="1"/>
          </p:cNvSpPr>
          <p:nvPr>
            <p:ph type="ftr" sz="quarter" idx="11"/>
          </p:nvPr>
        </p:nvSpPr>
        <p:spPr/>
        <p:txBody>
          <a:bodyPr/>
          <a:lstStyle/>
          <a:p>
            <a:r>
              <a:rPr lang="en-US" smtClean="0"/>
              <a:t>euroCRIS Strategic Membership Meeting — November 9-11, 2015 @ Barcelona</a:t>
            </a:r>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rot="16200000">
            <a:off x="7578729" y="1283580"/>
            <a:ext cx="2383644" cy="365760"/>
          </a:xfrm>
          <a:prstGeom prst="rect">
            <a:avLst/>
          </a:prstGeom>
        </p:spPr>
        <p:txBody>
          <a:bodyPr/>
          <a:lstStyle/>
          <a:p>
            <a:fld id="{55D556B7-FB1C-C249-BF42-ABC45E87F4CA}" type="datetime1">
              <a:rPr lang="cs-CZ" smtClean="0"/>
              <a:t>07.11.15</a:t>
            </a:fld>
            <a:endParaRPr lang="en-US"/>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578729" y="1283580"/>
            <a:ext cx="2383644" cy="365760"/>
          </a:xfrm>
          <a:prstGeom prst="rect">
            <a:avLst/>
          </a:prstGeom>
        </p:spPr>
        <p:txBody>
          <a:bodyPr/>
          <a:lstStyle/>
          <a:p>
            <a:fld id="{D2592990-9815-7841-A12D-9C03E0717969}" type="datetime1">
              <a:rPr lang="cs-CZ" smtClean="0"/>
              <a:t>07.11.15</a:t>
            </a:fld>
            <a:endParaRPr lang="en-US"/>
          </a:p>
        </p:txBody>
      </p:sp>
      <p:sp>
        <p:nvSpPr>
          <p:cNvPr id="3" name="Footer Placeholder 2"/>
          <p:cNvSpPr>
            <a:spLocks noGrp="1"/>
          </p:cNvSpPr>
          <p:nvPr>
            <p:ph type="ftr" sz="quarter" idx="11"/>
          </p:nvPr>
        </p:nvSpPr>
        <p:spPr/>
        <p:txBody>
          <a:bodyPr/>
          <a:lstStyle/>
          <a:p>
            <a:r>
              <a:rPr lang="en-US" smtClean="0"/>
              <a:t>euroCRIS Strategic Membership Meeting — November 9-11, 2015 @ Barcelona</a:t>
            </a:r>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16200000">
            <a:off x="7578729" y="1283580"/>
            <a:ext cx="2383644" cy="365760"/>
          </a:xfrm>
          <a:prstGeom prst="rect">
            <a:avLst/>
          </a:prstGeom>
        </p:spPr>
        <p:txBody>
          <a:bodyPr/>
          <a:lstStyle/>
          <a:p>
            <a:fld id="{D403D57A-2A5A-614F-AEB1-9BC8D4421CA8}" type="datetime1">
              <a:rPr lang="cs-CZ" smtClean="0"/>
              <a:t>07.11.15</a:t>
            </a:fld>
            <a:endParaRPr lang="en-US"/>
          </a:p>
        </p:txBody>
      </p:sp>
      <p:sp>
        <p:nvSpPr>
          <p:cNvPr id="6" name="Footer Placeholder 5"/>
          <p:cNvSpPr>
            <a:spLocks noGrp="1"/>
          </p:cNvSpPr>
          <p:nvPr>
            <p:ph type="ftr" sz="quarter" idx="11"/>
          </p:nvPr>
        </p:nvSpPr>
        <p:spPr/>
        <p:txBody>
          <a:bodyPr/>
          <a:lstStyle/>
          <a:p>
            <a:r>
              <a:rPr lang="en-US" smtClean="0"/>
              <a:t>euroCRIS Strategic Membership Meeting — November 9-11, 2015 @ Barcelona</a:t>
            </a:r>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a:xfrm rot="16200000">
            <a:off x="7578729" y="1283580"/>
            <a:ext cx="2383644" cy="365760"/>
          </a:xfrm>
          <a:prstGeom prst="rect">
            <a:avLst/>
          </a:prstGeom>
        </p:spPr>
        <p:txBody>
          <a:bodyPr/>
          <a:lstStyle/>
          <a:p>
            <a:fld id="{46E4CE3C-55E2-2A41-A57E-F72761B42E04}" type="datetime1">
              <a:rPr lang="cs-CZ" smtClean="0"/>
              <a:t>07.11.15</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r>
              <a:rPr lang="en-US" smtClean="0"/>
              <a:t>euroCRIS Strategic Membership Meeting — November 9-11, 2015 @ Barcelona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8458200" y="0"/>
            <a:ext cx="685800" cy="6858000"/>
          </a:xfrm>
          <a:prstGeom prst="rect">
            <a:avLst/>
          </a:prstGeom>
          <a:solidFill>
            <a:srgbClr val="CA51D6">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lumOff val="50000"/>
                </a:schemeClr>
              </a:solidFill>
            </a:endParaRPr>
          </a:p>
        </p:txBody>
      </p:sp>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rot="16200000">
            <a:off x="6200229" y="2662079"/>
            <a:ext cx="5140643" cy="365760"/>
          </a:xfrm>
          <a:prstGeom prst="rect">
            <a:avLst/>
          </a:prstGeom>
        </p:spPr>
        <p:txBody>
          <a:bodyPr vert="horz" lIns="91440" tIns="45720" rIns="91440" bIns="45720" rtlCol="0" anchor="ctr"/>
          <a:lstStyle>
            <a:lvl1pPr algn="r">
              <a:defRPr sz="1200">
                <a:solidFill>
                  <a:srgbClr val="FFFFFF"/>
                </a:solidFill>
              </a:defRPr>
            </a:lvl1pPr>
          </a:lstStyle>
          <a:p>
            <a:r>
              <a:rPr lang="en-US" dirty="0" smtClean="0"/>
              <a:t>euroCRIS Strategic Membership Meeting       November 9-11, 2015 @ Barcelona</a:t>
            </a: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x.doi.org/10.5281/zenodo.1706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openaire.e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Organizat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6357" y="1394583"/>
            <a:ext cx="7767703" cy="2730425"/>
          </a:xfrm>
        </p:spPr>
        <p:txBody>
          <a:bodyPr/>
          <a:lstStyle/>
          <a:p>
            <a:r>
              <a:rPr lang="en-GB" sz="5400" dirty="0"/>
              <a:t>The CERIF profile </a:t>
            </a:r>
            <a:r>
              <a:rPr lang="en-GB" sz="5400" dirty="0" smtClean="0"/>
              <a:t>in the </a:t>
            </a:r>
            <a:br>
              <a:rPr lang="en-GB" sz="5400" dirty="0" smtClean="0"/>
            </a:br>
            <a:r>
              <a:rPr lang="en-GB" sz="5400" i="1" dirty="0" smtClean="0"/>
              <a:t>OpenAIRE Guidelines </a:t>
            </a:r>
            <a:br>
              <a:rPr lang="en-GB" sz="5400" i="1" dirty="0" smtClean="0"/>
            </a:br>
            <a:r>
              <a:rPr lang="en-GB" sz="5400" i="1" dirty="0" smtClean="0"/>
              <a:t>for CRIS Managers</a:t>
            </a:r>
            <a:endParaRPr lang="en-GB" sz="6600" i="1" dirty="0"/>
          </a:p>
        </p:txBody>
      </p:sp>
      <p:sp>
        <p:nvSpPr>
          <p:cNvPr id="3" name="Subtitle 2"/>
          <p:cNvSpPr>
            <a:spLocks noGrp="1"/>
          </p:cNvSpPr>
          <p:nvPr>
            <p:ph type="subTitle" idx="1"/>
          </p:nvPr>
        </p:nvSpPr>
        <p:spPr>
          <a:xfrm>
            <a:off x="357946" y="4572000"/>
            <a:ext cx="7776114" cy="1855258"/>
          </a:xfrm>
        </p:spPr>
        <p:txBody>
          <a:bodyPr>
            <a:noAutofit/>
          </a:bodyPr>
          <a:lstStyle/>
          <a:p>
            <a:pPr algn="ctr"/>
            <a:r>
              <a:rPr lang="en-GB" sz="2800" b="1" dirty="0" smtClean="0"/>
              <a:t>Jan </a:t>
            </a:r>
            <a:r>
              <a:rPr lang="en-GB" sz="2800" b="1" dirty="0" err="1" smtClean="0"/>
              <a:t>Dvořák</a:t>
            </a:r>
            <a:endParaRPr lang="en-GB" sz="2800" b="1" dirty="0" smtClean="0"/>
          </a:p>
          <a:p>
            <a:pPr algn="ctr"/>
            <a:r>
              <a:rPr lang="en-GB" sz="2400" dirty="0" smtClean="0"/>
              <a:t>CERIF Task Group leader, euroCRIS</a:t>
            </a:r>
          </a:p>
          <a:p>
            <a:pPr algn="ctr"/>
            <a:r>
              <a:rPr lang="en-GB" sz="2400" dirty="0" smtClean="0"/>
              <a:t>Charles University in Prague</a:t>
            </a:r>
          </a:p>
          <a:p>
            <a:pPr algn="ctr"/>
            <a:r>
              <a:rPr lang="en-GB" sz="2400" dirty="0" err="1" smtClean="0"/>
              <a:t>InfoScience</a:t>
            </a:r>
            <a:r>
              <a:rPr lang="en-GB" sz="2400" dirty="0" smtClean="0"/>
              <a:t> </a:t>
            </a:r>
            <a:r>
              <a:rPr lang="en-GB" sz="2400" dirty="0" err="1" smtClean="0"/>
              <a:t>Praha</a:t>
            </a:r>
            <a:endParaRPr lang="en-GB" sz="2400" dirty="0"/>
          </a:p>
        </p:txBody>
      </p:sp>
      <p:sp>
        <p:nvSpPr>
          <p:cNvPr id="5" name="Footer Placeholder 4"/>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177625892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Semantics</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93855734"/>
              </p:ext>
            </p:extLst>
          </p:nvPr>
        </p:nvGraphicFramePr>
        <p:xfrm>
          <a:off x="279083" y="1524000"/>
          <a:ext cx="7999500" cy="5135880"/>
        </p:xfrm>
        <a:graphic>
          <a:graphicData uri="http://schemas.openxmlformats.org/drawingml/2006/table">
            <a:tbl>
              <a:tblPr firstRow="1" bandRow="1">
                <a:tableStyleId>{C083E6E3-FA7D-4D7B-A595-EF9225AFEA82}</a:tableStyleId>
              </a:tblPr>
              <a:tblGrid>
                <a:gridCol w="2020953"/>
                <a:gridCol w="4677794"/>
                <a:gridCol w="1300753"/>
              </a:tblGrid>
              <a:tr h="370840">
                <a:tc>
                  <a:txBody>
                    <a:bodyPr/>
                    <a:lstStyle/>
                    <a:p>
                      <a:pPr marL="457200" lvl="1" indent="0">
                        <a:spcAft>
                          <a:spcPts val="0"/>
                        </a:spcAft>
                        <a:buFont typeface="+mj-lt"/>
                        <a:buNone/>
                      </a:pPr>
                      <a:r>
                        <a:rPr lang="en-US" sz="2000" u="none" dirty="0" smtClean="0">
                          <a:effectLst/>
                        </a:rPr>
                        <a:t>2.1 </a:t>
                      </a:r>
                      <a:r>
                        <a:rPr lang="el-GR" sz="2000" u="none" dirty="0" smtClean="0">
                          <a:effectLst/>
                        </a:rPr>
                        <a:t>Publication </a:t>
                      </a:r>
                      <a:r>
                        <a:rPr lang="en-GB" sz="2000" u="none" dirty="0">
                          <a:effectLst/>
                        </a:rPr>
                        <a:t/>
                      </a:r>
                      <a:br>
                        <a:rPr lang="en-GB" sz="2000" u="none" dirty="0">
                          <a:effectLst/>
                        </a:rPr>
                      </a:br>
                      <a:r>
                        <a:rPr lang="en-GB" sz="2000" u="none" dirty="0">
                          <a:effectLst/>
                        </a:rPr>
                        <a:t>(</a:t>
                      </a:r>
                      <a:r>
                        <a:rPr lang="en-GB" sz="2000" u="none" dirty="0" err="1">
                          <a:effectLst/>
                        </a:rPr>
                        <a:t>cfResPubl</a:t>
                      </a:r>
                      <a:r>
                        <a:rPr lang="en-GB" sz="2000" u="none" dirty="0">
                          <a:effectLst/>
                        </a:rPr>
                        <a:t>)</a:t>
                      </a:r>
                      <a:endParaRPr lang="cs-CZ" sz="2000" b="1" u="none" dirty="0">
                        <a:solidFill>
                          <a:srgbClr val="4F81BD"/>
                        </a:solidFill>
                        <a:effectLst/>
                        <a:latin typeface="Calibri"/>
                        <a:ea typeface="Calibri"/>
                        <a:cs typeface="Calibri"/>
                      </a:endParaRPr>
                    </a:p>
                  </a:txBody>
                  <a:tcPr marL="68580" marR="68580" marT="63500" marB="63500"/>
                </a:tc>
                <a:tc gridSpan="2">
                  <a:txBody>
                    <a:bodyPr/>
                    <a:lstStyle/>
                    <a:p>
                      <a:pPr>
                        <a:lnSpc>
                          <a:spcPct val="115000"/>
                        </a:lnSpc>
                        <a:spcAft>
                          <a:spcPts val="0"/>
                        </a:spcAft>
                      </a:pPr>
                      <a:r>
                        <a:rPr lang="cs-CZ" sz="1600" dirty="0" smtClean="0">
                          <a:solidFill>
                            <a:srgbClr val="000000"/>
                          </a:solidFill>
                          <a:effectLst/>
                          <a:latin typeface="Cambria"/>
                          <a:ea typeface="Cambria"/>
                          <a:cs typeface="Cambria"/>
                        </a:rPr>
                        <a:t>...</a:t>
                      </a:r>
                      <a:endParaRPr lang="cs-CZ" sz="1600" dirty="0">
                        <a:solidFill>
                          <a:srgbClr val="000000"/>
                        </a:solidFill>
                        <a:effectLst/>
                        <a:latin typeface="Cambria"/>
                        <a:ea typeface="Cambria"/>
                        <a:cs typeface="Cambria"/>
                      </a:endParaRPr>
                    </a:p>
                  </a:txBody>
                  <a:tcPr marL="68580" marR="68580" marT="63500" marB="63500"/>
                </a:tc>
                <a:tc hMerge="1">
                  <a:txBody>
                    <a:bodyPr/>
                    <a:lstStyle/>
                    <a:p>
                      <a:endParaRPr lang="en-GB"/>
                    </a:p>
                  </a:txBody>
                  <a:tcPr/>
                </a:tc>
              </a:tr>
              <a:tr h="370840">
                <a:tc>
                  <a:txBody>
                    <a:bodyPr/>
                    <a:lstStyle/>
                    <a:p>
                      <a:pPr>
                        <a:spcBef>
                          <a:spcPts val="1000"/>
                        </a:spcBef>
                        <a:spcAft>
                          <a:spcPts val="0"/>
                        </a:spcAft>
                      </a:pPr>
                      <a:r>
                        <a:rPr lang="en-GB" sz="1800" dirty="0">
                          <a:effectLst/>
                        </a:rPr>
                        <a:t>Attributes</a:t>
                      </a:r>
                      <a:endParaRPr lang="cs-CZ" sz="18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dirty="0">
                          <a:effectLst/>
                        </a:rPr>
                        <a:t>Applicable Vocabularies</a:t>
                      </a:r>
                      <a:endParaRPr lang="cs-CZ" sz="18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a:effectLst/>
                        </a:rPr>
                        <a:t>Multiplicity</a:t>
                      </a:r>
                      <a:endParaRPr lang="cs-CZ" sz="1800" b="1">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dirty="0">
                          <a:effectLst/>
                        </a:rPr>
                        <a:t>License Type </a:t>
                      </a:r>
                      <a:br>
                        <a:rPr lang="en-GB" sz="1800" dirty="0">
                          <a:effectLst/>
                        </a:rPr>
                      </a:br>
                      <a:r>
                        <a:rPr lang="en-GB" sz="1200" dirty="0" err="1">
                          <a:effectLst/>
                        </a:rPr>
                        <a:t>cfResPubl.cfResPubl_Class</a:t>
                      </a:r>
                      <a:endParaRPr lang="cs-CZ" sz="1800" dirty="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dirty="0">
                          <a:effectLst/>
                        </a:rPr>
                        <a:t>The range of allowed types is limited to the following terms:</a:t>
                      </a:r>
                      <a:endParaRPr lang="cs-CZ" sz="1800" dirty="0">
                        <a:effectLst/>
                      </a:endParaRPr>
                    </a:p>
                    <a:p>
                      <a:pPr marL="457200" indent="-457200">
                        <a:spcAft>
                          <a:spcPts val="0"/>
                        </a:spcAft>
                      </a:pPr>
                      <a:r>
                        <a:rPr lang="en-GB" sz="1800" b="1" dirty="0">
                          <a:effectLst/>
                        </a:rPr>
                        <a:t>- </a:t>
                      </a:r>
                      <a:r>
                        <a:rPr lang="el-GR" sz="1800" b="1" dirty="0">
                          <a:effectLst/>
                        </a:rPr>
                        <a:t>CC Attribution (CC BY)</a:t>
                      </a:r>
                      <a:endParaRPr lang="cs-CZ" sz="1800" b="1" dirty="0">
                        <a:effectLst/>
                      </a:endParaRPr>
                    </a:p>
                    <a:p>
                      <a:pPr marL="457200" indent="-457200">
                        <a:spcAft>
                          <a:spcPts val="0"/>
                        </a:spcAft>
                      </a:pPr>
                      <a:r>
                        <a:rPr lang="el-GR" sz="1800" b="1" dirty="0">
                          <a:effectLst/>
                        </a:rPr>
                        <a:t>- CC Attribution-NonCommercial (CC BY-NC)</a:t>
                      </a:r>
                      <a:endParaRPr lang="cs-CZ" sz="1800" b="1" dirty="0">
                        <a:effectLst/>
                      </a:endParaRPr>
                    </a:p>
                    <a:p>
                      <a:pPr marL="457200" indent="-457200">
                        <a:spcAft>
                          <a:spcPts val="0"/>
                        </a:spcAft>
                      </a:pPr>
                      <a:r>
                        <a:rPr lang="el-GR" sz="1800" b="1" dirty="0">
                          <a:effectLst/>
                        </a:rPr>
                        <a:t>- CC Attribution-NonCommercial-NoDerivs (CC BY-NC-ND)</a:t>
                      </a:r>
                      <a:endParaRPr lang="cs-CZ" sz="1800" b="1" dirty="0">
                        <a:effectLst/>
                      </a:endParaRPr>
                    </a:p>
                    <a:p>
                      <a:pPr marL="457200" indent="-457200">
                        <a:spcAft>
                          <a:spcPts val="0"/>
                        </a:spcAft>
                      </a:pPr>
                      <a:r>
                        <a:rPr lang="el-GR" sz="1800" b="1" dirty="0">
                          <a:effectLst/>
                        </a:rPr>
                        <a:t>- CC Attribution-NonCommercial-ShareAlike (CC BY-NC-SA)</a:t>
                      </a:r>
                      <a:endParaRPr lang="cs-CZ" sz="1800" b="1" dirty="0">
                        <a:effectLst/>
                      </a:endParaRPr>
                    </a:p>
                    <a:p>
                      <a:pPr marL="457200" indent="-457200">
                        <a:spcAft>
                          <a:spcPts val="0"/>
                        </a:spcAft>
                      </a:pPr>
                      <a:r>
                        <a:rPr lang="el-GR" sz="1800" b="1" dirty="0">
                          <a:effectLst/>
                        </a:rPr>
                        <a:t>- CC Attribution-NoDerivs (CC BY-ND)</a:t>
                      </a:r>
                      <a:endParaRPr lang="cs-CZ" sz="1800" b="1" dirty="0">
                        <a:effectLst/>
                      </a:endParaRPr>
                    </a:p>
                    <a:p>
                      <a:pPr marL="457200" indent="-457200">
                        <a:spcAft>
                          <a:spcPts val="0"/>
                        </a:spcAft>
                      </a:pPr>
                      <a:r>
                        <a:rPr lang="el-GR" sz="1800" b="1" dirty="0">
                          <a:effectLst/>
                        </a:rPr>
                        <a:t>- CC Attribution-ShareAlike (CC BY-SA)</a:t>
                      </a:r>
                      <a:endParaRPr lang="cs-CZ" sz="1800" b="1" dirty="0">
                        <a:effectLst/>
                      </a:endParaRPr>
                    </a:p>
                    <a:p>
                      <a:pPr>
                        <a:spcAft>
                          <a:spcPts val="0"/>
                        </a:spcAft>
                      </a:pPr>
                      <a:r>
                        <a:rPr lang="en-GB" sz="1800" b="1" dirty="0">
                          <a:effectLst/>
                        </a:rPr>
                        <a:t>- CC Zero (CC0)</a:t>
                      </a:r>
                      <a:endParaRPr lang="cs-CZ" sz="1800" b="1" dirty="0">
                        <a:effectLst/>
                      </a:endParaRPr>
                    </a:p>
                    <a:p>
                      <a:pPr marL="457200" indent="-457200">
                        <a:spcAft>
                          <a:spcPts val="0"/>
                        </a:spcAft>
                      </a:pPr>
                      <a:r>
                        <a:rPr lang="el-GR" sz="1800" b="1" dirty="0">
                          <a:effectLst/>
                        </a:rPr>
                        <a:t>- GNU Free Documentation License (GFDL)</a:t>
                      </a:r>
                      <a:endParaRPr lang="cs-CZ" sz="1800" b="1" dirty="0">
                        <a:effectLst/>
                      </a:endParaRPr>
                    </a:p>
                    <a:p>
                      <a:pPr>
                        <a:spcAft>
                          <a:spcPts val="0"/>
                        </a:spcAft>
                      </a:pPr>
                      <a:r>
                        <a:rPr lang="en-GB" sz="1800" dirty="0">
                          <a:effectLst/>
                        </a:rPr>
                        <a:t>from the “License Types” scheme.</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dirty="0">
                          <a:effectLst/>
                        </a:rPr>
                        <a:t>0..1</a:t>
                      </a:r>
                      <a:endParaRPr lang="cs-CZ" sz="1800" dirty="0">
                        <a:solidFill>
                          <a:srgbClr val="000000"/>
                        </a:solidFill>
                        <a:effectLst/>
                        <a:latin typeface="Cambria"/>
                        <a:ea typeface="Cambria"/>
                        <a:cs typeface="Cambria"/>
                      </a:endParaRPr>
                    </a:p>
                  </a:txBody>
                  <a:tcPr marL="68580" marR="68580" marT="63500" marB="63500"/>
                </a:tc>
              </a:tr>
            </a:tbl>
          </a:graphicData>
        </a:graphic>
      </p:graphicFrame>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324926657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Semantics</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30830926"/>
              </p:ext>
            </p:extLst>
          </p:nvPr>
        </p:nvGraphicFramePr>
        <p:xfrm>
          <a:off x="279083" y="1524000"/>
          <a:ext cx="7999500" cy="4861560"/>
        </p:xfrm>
        <a:graphic>
          <a:graphicData uri="http://schemas.openxmlformats.org/drawingml/2006/table">
            <a:tbl>
              <a:tblPr firstRow="1" bandRow="1">
                <a:tableStyleId>{C083E6E3-FA7D-4D7B-A595-EF9225AFEA82}</a:tableStyleId>
              </a:tblPr>
              <a:tblGrid>
                <a:gridCol w="2020953"/>
                <a:gridCol w="4677794"/>
                <a:gridCol w="1300753"/>
              </a:tblGrid>
              <a:tr h="370840">
                <a:tc>
                  <a:txBody>
                    <a:bodyPr/>
                    <a:lstStyle/>
                    <a:p>
                      <a:pPr marL="457200" lvl="1" indent="0">
                        <a:spcAft>
                          <a:spcPts val="0"/>
                        </a:spcAft>
                        <a:buFont typeface="+mj-lt"/>
                        <a:buNone/>
                      </a:pPr>
                      <a:r>
                        <a:rPr lang="en-US" sz="2000" u="none" dirty="0" smtClean="0">
                          <a:effectLst/>
                        </a:rPr>
                        <a:t>2.1 </a:t>
                      </a:r>
                      <a:r>
                        <a:rPr lang="el-GR" sz="2000" u="none" dirty="0" smtClean="0">
                          <a:effectLst/>
                        </a:rPr>
                        <a:t>Publication </a:t>
                      </a:r>
                      <a:r>
                        <a:rPr lang="en-GB" sz="2000" u="none" dirty="0">
                          <a:effectLst/>
                        </a:rPr>
                        <a:t/>
                      </a:r>
                      <a:br>
                        <a:rPr lang="en-GB" sz="2000" u="none" dirty="0">
                          <a:effectLst/>
                        </a:rPr>
                      </a:br>
                      <a:r>
                        <a:rPr lang="en-GB" sz="2000" u="none" dirty="0">
                          <a:effectLst/>
                        </a:rPr>
                        <a:t>(</a:t>
                      </a:r>
                      <a:r>
                        <a:rPr lang="en-GB" sz="2000" u="none" dirty="0" err="1">
                          <a:effectLst/>
                        </a:rPr>
                        <a:t>cfResPubl</a:t>
                      </a:r>
                      <a:r>
                        <a:rPr lang="en-GB" sz="2000" u="none" dirty="0">
                          <a:effectLst/>
                        </a:rPr>
                        <a:t>)</a:t>
                      </a:r>
                      <a:endParaRPr lang="cs-CZ" sz="2000" b="1" u="none" dirty="0">
                        <a:solidFill>
                          <a:srgbClr val="4F81BD"/>
                        </a:solidFill>
                        <a:effectLst/>
                        <a:latin typeface="Calibri"/>
                        <a:ea typeface="Calibri"/>
                        <a:cs typeface="Calibri"/>
                      </a:endParaRPr>
                    </a:p>
                  </a:txBody>
                  <a:tcPr marL="68580" marR="68580" marT="63500" marB="63500"/>
                </a:tc>
                <a:tc gridSpan="2">
                  <a:txBody>
                    <a:bodyPr/>
                    <a:lstStyle/>
                    <a:p>
                      <a:pPr>
                        <a:lnSpc>
                          <a:spcPct val="115000"/>
                        </a:lnSpc>
                        <a:spcAft>
                          <a:spcPts val="0"/>
                        </a:spcAft>
                      </a:pPr>
                      <a:r>
                        <a:rPr lang="en-GB" sz="1600" dirty="0" smtClean="0">
                          <a:effectLst/>
                        </a:rPr>
                        <a:t>…</a:t>
                      </a:r>
                      <a:endParaRPr lang="cs-CZ" sz="1600" dirty="0">
                        <a:solidFill>
                          <a:srgbClr val="000000"/>
                        </a:solidFill>
                        <a:effectLst/>
                        <a:latin typeface="Cambria"/>
                        <a:ea typeface="Cambria"/>
                        <a:cs typeface="Cambria"/>
                      </a:endParaRPr>
                    </a:p>
                  </a:txBody>
                  <a:tcPr marL="68580" marR="68580" marT="63500" marB="63500"/>
                </a:tc>
                <a:tc hMerge="1">
                  <a:txBody>
                    <a:bodyPr/>
                    <a:lstStyle/>
                    <a:p>
                      <a:endParaRPr lang="en-GB"/>
                    </a:p>
                  </a:txBody>
                  <a:tcPr/>
                </a:tc>
              </a:tr>
              <a:tr h="370840">
                <a:tc>
                  <a:txBody>
                    <a:bodyPr/>
                    <a:lstStyle/>
                    <a:p>
                      <a:pPr>
                        <a:spcBef>
                          <a:spcPts val="1000"/>
                        </a:spcBef>
                        <a:spcAft>
                          <a:spcPts val="0"/>
                        </a:spcAft>
                      </a:pPr>
                      <a:r>
                        <a:rPr lang="en-GB" sz="1800" dirty="0">
                          <a:effectLst/>
                        </a:rPr>
                        <a:t>Attributes</a:t>
                      </a:r>
                      <a:endParaRPr lang="cs-CZ" sz="18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dirty="0">
                          <a:effectLst/>
                        </a:rPr>
                        <a:t>Applicable Vocabularies</a:t>
                      </a:r>
                      <a:endParaRPr lang="cs-CZ" sz="18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a:effectLst/>
                        </a:rPr>
                        <a:t>Multiplicity</a:t>
                      </a:r>
                      <a:endParaRPr lang="cs-CZ" sz="1800" b="1">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dirty="0">
                          <a:effectLst/>
                        </a:rPr>
                        <a:t>Federated Identifiers</a:t>
                      </a:r>
                      <a:endParaRPr lang="cs-CZ" sz="1800" dirty="0">
                        <a:effectLst/>
                      </a:endParaRPr>
                    </a:p>
                    <a:p>
                      <a:pPr>
                        <a:spcAft>
                          <a:spcPts val="0"/>
                        </a:spcAft>
                      </a:pPr>
                      <a:r>
                        <a:rPr lang="en-GB" sz="1200" dirty="0" err="1">
                          <a:effectLst/>
                        </a:rPr>
                        <a:t>cfResPubl.cfFedId.cfFedId</a:t>
                      </a:r>
                      <a:r>
                        <a:rPr lang="en-GB" sz="1200" dirty="0">
                          <a:effectLst/>
                        </a:rPr>
                        <a:t> </a:t>
                      </a:r>
                      <a:endParaRPr lang="cs-CZ" sz="1800" dirty="0">
                        <a:effectLst/>
                      </a:endParaRPr>
                    </a:p>
                    <a:p>
                      <a:pPr>
                        <a:spcAft>
                          <a:spcPts val="0"/>
                        </a:spcAft>
                      </a:pPr>
                      <a:r>
                        <a:rPr lang="en-GB" sz="1200" dirty="0">
                          <a:effectLst/>
                        </a:rPr>
                        <a:t>(where the type of identifier is given through </a:t>
                      </a:r>
                      <a:r>
                        <a:rPr lang="en-GB" sz="1200" dirty="0" err="1">
                          <a:effectLst/>
                        </a:rPr>
                        <a:t>cfResPubl.cfFedId.cfFedId_Class</a:t>
                      </a:r>
                      <a:r>
                        <a:rPr lang="en-GB" sz="1200" dirty="0">
                          <a:effectLst/>
                        </a:rPr>
                        <a:t>)</a:t>
                      </a:r>
                      <a:endParaRPr lang="cs-CZ" sz="1800" dirty="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dirty="0">
                          <a:effectLst/>
                        </a:rPr>
                        <a:t>The range of allowed identifier types is limited to the following terms:</a:t>
                      </a:r>
                      <a:endParaRPr lang="cs-CZ" sz="1800" dirty="0">
                        <a:effectLst/>
                      </a:endParaRPr>
                    </a:p>
                    <a:p>
                      <a:pPr>
                        <a:spcAft>
                          <a:spcPts val="0"/>
                        </a:spcAft>
                      </a:pPr>
                      <a:r>
                        <a:rPr lang="en-GB" sz="1800" b="1" dirty="0">
                          <a:effectLst/>
                        </a:rPr>
                        <a:t>- DOI</a:t>
                      </a:r>
                      <a:endParaRPr lang="cs-CZ" sz="1800" b="1" dirty="0">
                        <a:effectLst/>
                      </a:endParaRPr>
                    </a:p>
                    <a:p>
                      <a:pPr>
                        <a:spcAft>
                          <a:spcPts val="0"/>
                        </a:spcAft>
                      </a:pPr>
                      <a:r>
                        <a:rPr lang="en-GB" sz="1800" b="1" dirty="0">
                          <a:effectLst/>
                        </a:rPr>
                        <a:t>- Handle</a:t>
                      </a:r>
                      <a:endParaRPr lang="cs-CZ" sz="1800" b="1" dirty="0">
                        <a:effectLst/>
                      </a:endParaRPr>
                    </a:p>
                    <a:p>
                      <a:pPr>
                        <a:spcAft>
                          <a:spcPts val="0"/>
                        </a:spcAft>
                      </a:pPr>
                      <a:r>
                        <a:rPr lang="en-GB" sz="1800" b="1" dirty="0">
                          <a:effectLst/>
                        </a:rPr>
                        <a:t>- PMCID</a:t>
                      </a:r>
                      <a:endParaRPr lang="cs-CZ" sz="1800" b="1" dirty="0">
                        <a:effectLst/>
                      </a:endParaRPr>
                    </a:p>
                    <a:p>
                      <a:pPr>
                        <a:spcAft>
                          <a:spcPts val="0"/>
                        </a:spcAft>
                      </a:pPr>
                      <a:r>
                        <a:rPr lang="en-GB" sz="1800" b="1" dirty="0">
                          <a:effectLst/>
                        </a:rPr>
                        <a:t>- ISI-Number</a:t>
                      </a:r>
                      <a:endParaRPr lang="cs-CZ" sz="1800" b="1" dirty="0">
                        <a:effectLst/>
                      </a:endParaRPr>
                    </a:p>
                    <a:p>
                      <a:pPr>
                        <a:spcAft>
                          <a:spcPts val="0"/>
                        </a:spcAft>
                      </a:pPr>
                      <a:r>
                        <a:rPr lang="en-GB" sz="1800" b="1" dirty="0">
                          <a:effectLst/>
                        </a:rPr>
                        <a:t>- SCP-Number</a:t>
                      </a:r>
                      <a:endParaRPr lang="cs-CZ" sz="1800" b="1" dirty="0">
                        <a:effectLst/>
                      </a:endParaRPr>
                    </a:p>
                    <a:p>
                      <a:pPr>
                        <a:spcAft>
                          <a:spcPts val="0"/>
                        </a:spcAft>
                      </a:pPr>
                      <a:r>
                        <a:rPr lang="en-GB" sz="1800" b="1" dirty="0">
                          <a:effectLst/>
                        </a:rPr>
                        <a:t>- ISSN</a:t>
                      </a:r>
                      <a:endParaRPr lang="cs-CZ" sz="1800" b="1" dirty="0">
                        <a:effectLst/>
                      </a:endParaRPr>
                    </a:p>
                    <a:p>
                      <a:pPr>
                        <a:spcAft>
                          <a:spcPts val="0"/>
                        </a:spcAft>
                      </a:pPr>
                      <a:r>
                        <a:rPr lang="en-GB" sz="1800" b="1" dirty="0">
                          <a:effectLst/>
                        </a:rPr>
                        <a:t>- ISBN</a:t>
                      </a:r>
                      <a:endParaRPr lang="cs-CZ" sz="1800" b="1" dirty="0">
                        <a:effectLst/>
                      </a:endParaRPr>
                    </a:p>
                    <a:p>
                      <a:pPr>
                        <a:spcAft>
                          <a:spcPts val="0"/>
                        </a:spcAft>
                      </a:pPr>
                      <a:r>
                        <a:rPr lang="en-GB" sz="1800" b="1" dirty="0">
                          <a:effectLst/>
                        </a:rPr>
                        <a:t>- URL</a:t>
                      </a:r>
                      <a:endParaRPr lang="cs-CZ" sz="1800" b="1" dirty="0">
                        <a:effectLst/>
                      </a:endParaRPr>
                    </a:p>
                    <a:p>
                      <a:pPr>
                        <a:spcAft>
                          <a:spcPts val="0"/>
                        </a:spcAft>
                      </a:pPr>
                      <a:r>
                        <a:rPr lang="en-GB" sz="1800" b="1" dirty="0">
                          <a:effectLst/>
                        </a:rPr>
                        <a:t>- URN</a:t>
                      </a:r>
                      <a:endParaRPr lang="cs-CZ" sz="1800" b="1" dirty="0">
                        <a:effectLst/>
                      </a:endParaRPr>
                    </a:p>
                    <a:p>
                      <a:pPr>
                        <a:spcAft>
                          <a:spcPts val="0"/>
                        </a:spcAft>
                      </a:pPr>
                      <a:r>
                        <a:rPr lang="en-GB" sz="1800" dirty="0">
                          <a:effectLst/>
                        </a:rPr>
                        <a:t>from the “Identifier Types” scheme.</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dirty="0">
                          <a:effectLst/>
                        </a:rPr>
                        <a:t>0..N</a:t>
                      </a:r>
                      <a:endParaRPr lang="cs-CZ" sz="1800" dirty="0">
                        <a:solidFill>
                          <a:srgbClr val="000000"/>
                        </a:solidFill>
                        <a:effectLst/>
                        <a:latin typeface="Cambria"/>
                        <a:ea typeface="Cambria"/>
                        <a:cs typeface="Cambria"/>
                      </a:endParaRPr>
                    </a:p>
                  </a:txBody>
                  <a:tcPr marL="68580" marR="68580" marT="63500" marB="63500"/>
                </a:tc>
              </a:tr>
            </a:tbl>
          </a:graphicData>
        </a:graphic>
      </p:graphicFrame>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267019072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OpenAIRE-examples-map-copy.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941" r="-1941"/>
          <a:stretch/>
        </p:blipFill>
        <p:spPr>
          <a:xfrm>
            <a:off x="2075454" y="0"/>
            <a:ext cx="5050460" cy="6791212"/>
          </a:xfrm>
        </p:spPr>
      </p:pic>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12</a:t>
            </a:fld>
            <a:endParaRPr lang="en-US"/>
          </a:p>
        </p:txBody>
      </p:sp>
      <p:sp>
        <p:nvSpPr>
          <p:cNvPr id="7" name="TextBox 6"/>
          <p:cNvSpPr txBox="1"/>
          <p:nvPr/>
        </p:nvSpPr>
        <p:spPr>
          <a:xfrm>
            <a:off x="131652" y="15487"/>
            <a:ext cx="2338758" cy="1569660"/>
          </a:xfrm>
          <a:prstGeom prst="rect">
            <a:avLst/>
          </a:prstGeom>
          <a:noFill/>
        </p:spPr>
        <p:txBody>
          <a:bodyPr wrap="square" rtlCol="0">
            <a:spAutoFit/>
          </a:bodyPr>
          <a:lstStyle/>
          <a:p>
            <a:r>
              <a:rPr lang="en-GB" sz="3200" dirty="0" smtClean="0">
                <a:solidFill>
                  <a:schemeClr val="bg1">
                    <a:lumMod val="75000"/>
                  </a:schemeClr>
                </a:solidFill>
              </a:rPr>
              <a:t>OpenAIRE CERIF Examples</a:t>
            </a:r>
            <a:endParaRPr lang="en-GB" sz="3200" dirty="0">
              <a:solidFill>
                <a:schemeClr val="bg1">
                  <a:lumMod val="75000"/>
                </a:schemeClr>
              </a:solidFill>
            </a:endParaRPr>
          </a:p>
        </p:txBody>
      </p:sp>
    </p:spTree>
    <p:extLst>
      <p:ext uri="{BB962C8B-B14F-4D97-AF65-F5344CB8AC3E}">
        <p14:creationId xmlns:p14="http://schemas.microsoft.com/office/powerpoint/2010/main" val="354215658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CERIF Profile</a:t>
            </a:r>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13</a:t>
            </a:fld>
            <a:endParaRPr lang="en-US"/>
          </a:p>
        </p:txBody>
      </p:sp>
      <p:sp>
        <p:nvSpPr>
          <p:cNvPr id="7" name="Content Placeholder 6"/>
          <p:cNvSpPr>
            <a:spLocks noGrp="1"/>
          </p:cNvSpPr>
          <p:nvPr>
            <p:ph idx="1"/>
          </p:nvPr>
        </p:nvSpPr>
        <p:spPr>
          <a:xfrm>
            <a:off x="457200" y="1425926"/>
            <a:ext cx="3802127" cy="2821443"/>
          </a:xfrm>
        </p:spPr>
        <p:txBody>
          <a:bodyPr/>
          <a:lstStyle/>
          <a:p>
            <a:r>
              <a:rPr lang="en-GB" dirty="0" smtClean="0"/>
              <a:t>Entities &amp; attributes: </a:t>
            </a:r>
          </a:p>
          <a:p>
            <a:pPr lvl="1"/>
            <a:r>
              <a:rPr lang="en-GB" dirty="0" smtClean="0"/>
              <a:t>Profile </a:t>
            </a:r>
            <a:r>
              <a:rPr lang="en-GB" dirty="0">
                <a:sym typeface="Symbol"/>
              </a:rPr>
              <a:t></a:t>
            </a:r>
            <a:r>
              <a:rPr lang="cs-CZ" dirty="0"/>
              <a:t> </a:t>
            </a:r>
            <a:r>
              <a:rPr lang="en-GB" dirty="0" smtClean="0"/>
              <a:t>CERIF</a:t>
            </a:r>
          </a:p>
          <a:p>
            <a:r>
              <a:rPr lang="en-GB" dirty="0" smtClean="0"/>
              <a:t>Semantic vocabularies:</a:t>
            </a:r>
          </a:p>
          <a:p>
            <a:pPr lvl="1"/>
            <a:r>
              <a:rPr lang="en-GB" dirty="0" smtClean="0"/>
              <a:t>Profile – more specific</a:t>
            </a:r>
          </a:p>
          <a:p>
            <a:pPr lvl="1"/>
            <a:r>
              <a:rPr lang="en-GB" dirty="0" smtClean="0"/>
              <a:t>Sources: CERIF &amp; beyond</a:t>
            </a:r>
          </a:p>
          <a:p>
            <a:r>
              <a:rPr lang="en-GB" dirty="0" smtClean="0"/>
              <a:t>Integrity constraints:</a:t>
            </a:r>
          </a:p>
          <a:p>
            <a:pPr lvl="1"/>
            <a:r>
              <a:rPr lang="en-GB" dirty="0" smtClean="0"/>
              <a:t>Profile </a:t>
            </a:r>
            <a:r>
              <a:rPr lang="en-GB" dirty="0">
                <a:sym typeface="Symbol"/>
              </a:rPr>
              <a:t></a:t>
            </a:r>
            <a:r>
              <a:rPr lang="cs-CZ" dirty="0"/>
              <a:t> </a:t>
            </a:r>
            <a:r>
              <a:rPr lang="en-GB" dirty="0" smtClean="0"/>
              <a:t>CERIF</a:t>
            </a:r>
          </a:p>
        </p:txBody>
      </p:sp>
      <p:grpSp>
        <p:nvGrpSpPr>
          <p:cNvPr id="11" name="Group 10"/>
          <p:cNvGrpSpPr/>
          <p:nvPr/>
        </p:nvGrpSpPr>
        <p:grpSpPr>
          <a:xfrm>
            <a:off x="4421956" y="1600200"/>
            <a:ext cx="3094819" cy="2563159"/>
            <a:chOff x="4421956" y="1664892"/>
            <a:chExt cx="3094819" cy="2563159"/>
          </a:xfrm>
        </p:grpSpPr>
        <p:sp>
          <p:nvSpPr>
            <p:cNvPr id="9" name="TextBox 8"/>
            <p:cNvSpPr txBox="1"/>
            <p:nvPr/>
          </p:nvSpPr>
          <p:spPr>
            <a:xfrm>
              <a:off x="4909842" y="2338592"/>
              <a:ext cx="2606933" cy="1200329"/>
            </a:xfrm>
            <a:prstGeom prst="rect">
              <a:avLst/>
            </a:prstGeom>
            <a:noFill/>
          </p:spPr>
          <p:txBody>
            <a:bodyPr wrap="square" rtlCol="0">
              <a:spAutoFit/>
            </a:bodyPr>
            <a:lstStyle/>
            <a:p>
              <a:r>
                <a:rPr lang="en-GB" sz="3600" dirty="0" smtClean="0"/>
                <a:t>Profile data is CERIF</a:t>
              </a:r>
              <a:endParaRPr lang="en-GB" sz="3600" dirty="0"/>
            </a:p>
          </p:txBody>
        </p:sp>
        <p:sp>
          <p:nvSpPr>
            <p:cNvPr id="10" name="Right Brace 9"/>
            <p:cNvSpPr/>
            <p:nvPr/>
          </p:nvSpPr>
          <p:spPr>
            <a:xfrm>
              <a:off x="4421956" y="1664892"/>
              <a:ext cx="278792" cy="2563159"/>
            </a:xfrm>
            <a:prstGeom prst="rightBrace">
              <a:avLst>
                <a:gd name="adj1" fmla="val 88883"/>
                <a:gd name="adj2" fmla="val 50295"/>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12" name="TextBox 11"/>
          <p:cNvSpPr txBox="1"/>
          <p:nvPr/>
        </p:nvSpPr>
        <p:spPr>
          <a:xfrm>
            <a:off x="542096" y="4994676"/>
            <a:ext cx="3717231" cy="1077218"/>
          </a:xfrm>
          <a:prstGeom prst="rect">
            <a:avLst/>
          </a:prstGeom>
          <a:noFill/>
        </p:spPr>
        <p:txBody>
          <a:bodyPr wrap="square" rtlCol="0">
            <a:spAutoFit/>
          </a:bodyPr>
          <a:lstStyle/>
          <a:p>
            <a:r>
              <a:rPr lang="en-GB" sz="3200" dirty="0" smtClean="0"/>
              <a:t>Producers know what to include</a:t>
            </a:r>
          </a:p>
        </p:txBody>
      </p:sp>
      <p:sp>
        <p:nvSpPr>
          <p:cNvPr id="13" name="TextBox 12"/>
          <p:cNvSpPr txBox="1"/>
          <p:nvPr/>
        </p:nvSpPr>
        <p:spPr>
          <a:xfrm>
            <a:off x="4489168" y="5002629"/>
            <a:ext cx="3717231" cy="1077218"/>
          </a:xfrm>
          <a:prstGeom prst="rect">
            <a:avLst/>
          </a:prstGeom>
          <a:noFill/>
        </p:spPr>
        <p:txBody>
          <a:bodyPr wrap="square" rtlCol="0">
            <a:spAutoFit/>
          </a:bodyPr>
          <a:lstStyle/>
          <a:p>
            <a:r>
              <a:rPr lang="en-GB" sz="3200" dirty="0" smtClean="0"/>
              <a:t>Consumers know what to expect</a:t>
            </a:r>
          </a:p>
        </p:txBody>
      </p:sp>
    </p:spTree>
    <p:extLst>
      <p:ext uri="{BB962C8B-B14F-4D97-AF65-F5344CB8AC3E}">
        <p14:creationId xmlns:p14="http://schemas.microsoft.com/office/powerpoint/2010/main" val="38831355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linds(horizontal)">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linds(horizontal)">
                                      <p:cBhvr>
                                        <p:cTn id="15" dur="500"/>
                                        <p:tgtEl>
                                          <p:spTgt spid="7">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blinds(horizontal)">
                                      <p:cBhvr>
                                        <p:cTn id="18" dur="500"/>
                                        <p:tgtEl>
                                          <p:spTgt spid="7">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blinds(horizontal)">
                                      <p:cBhvr>
                                        <p:cTn id="21" dur="500"/>
                                        <p:tgtEl>
                                          <p:spTgt spid="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blinds(horizontal)">
                                      <p:cBhvr>
                                        <p:cTn id="26" dur="500"/>
                                        <p:tgtEl>
                                          <p:spTgt spid="7">
                                            <p:txEl>
                                              <p:pRg st="5" end="5"/>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blinds(horizontal)">
                                      <p:cBhvr>
                                        <p:cTn id="29" dur="500"/>
                                        <p:tgtEl>
                                          <p:spTgt spid="7">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p:tgtEl>
                                          <p:spTgt spid="13"/>
                                        </p:tgtEl>
                                        <p:attrNameLst>
                                          <p:attrName>ppt_y</p:attrName>
                                        </p:attrNameLst>
                                      </p:cBhvr>
                                      <p:tavLst>
                                        <p:tav tm="0">
                                          <p:val>
                                            <p:strVal val="#ppt_y+#ppt_h*1.125000"/>
                                          </p:val>
                                        </p:tav>
                                        <p:tav tm="100000">
                                          <p:val>
                                            <p:strVal val="#ppt_y"/>
                                          </p:val>
                                        </p:tav>
                                      </p:tavLst>
                                    </p:anim>
                                    <p:animEffect transition="in" filter="wipe(up)">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Guidelines</a:t>
            </a:r>
            <a:endParaRPr lang="en-GB" dirty="0"/>
          </a:p>
        </p:txBody>
      </p:sp>
      <p:sp>
        <p:nvSpPr>
          <p:cNvPr id="3" name="Content Placeholder 2"/>
          <p:cNvSpPr>
            <a:spLocks noGrp="1"/>
          </p:cNvSpPr>
          <p:nvPr>
            <p:ph idx="1"/>
          </p:nvPr>
        </p:nvSpPr>
        <p:spPr/>
        <p:txBody>
          <a:bodyPr/>
          <a:lstStyle/>
          <a:p>
            <a:pPr marL="114300" indent="0">
              <a:buNone/>
            </a:pPr>
            <a:r>
              <a:rPr lang="en-GB" dirty="0" smtClean="0"/>
              <a:t>Nikos </a:t>
            </a:r>
            <a:r>
              <a:rPr lang="en-GB" dirty="0" err="1" smtClean="0"/>
              <a:t>Houssos</a:t>
            </a:r>
            <a:r>
              <a:rPr lang="en-GB" dirty="0" smtClean="0"/>
              <a:t>, Brigitte </a:t>
            </a:r>
            <a:r>
              <a:rPr lang="en-GB" dirty="0" err="1" smtClean="0"/>
              <a:t>J</a:t>
            </a:r>
            <a:r>
              <a:rPr lang="en-GB" dirty="0" err="1" smtClean="0"/>
              <a:t>örg</a:t>
            </a:r>
            <a:r>
              <a:rPr lang="en-GB" dirty="0" smtClean="0"/>
              <a:t>, Jan </a:t>
            </a:r>
            <a:r>
              <a:rPr lang="en-GB" dirty="0" err="1" smtClean="0"/>
              <a:t>Dvořák</a:t>
            </a:r>
            <a:r>
              <a:rPr lang="en-GB" dirty="0" smtClean="0"/>
              <a:t>: </a:t>
            </a:r>
            <a:r>
              <a:rPr lang="en-GB" i="1" dirty="0" smtClean="0"/>
              <a:t>OpenAIRE Guidelines for CRIS Managers 1.0. </a:t>
            </a:r>
            <a:r>
              <a:rPr lang="en-GB" dirty="0" smtClean="0"/>
              <a:t>June 2015. DOI </a:t>
            </a:r>
            <a:r>
              <a:rPr lang="pt-BR" dirty="0">
                <a:hlinkClick r:id="rId2"/>
              </a:rPr>
              <a:t>10.5281/zenodo.</a:t>
            </a:r>
            <a:r>
              <a:rPr lang="pt-BR" dirty="0" smtClean="0">
                <a:hlinkClick r:id="rId2"/>
              </a:rPr>
              <a:t>17065</a:t>
            </a:r>
            <a:endParaRPr lang="pt-BR" dirty="0" smtClean="0"/>
          </a:p>
          <a:p>
            <a:pPr marL="114300" indent="0">
              <a:buNone/>
            </a:pPr>
            <a:endParaRPr lang="pt-BR" dirty="0"/>
          </a:p>
          <a:p>
            <a:pPr marL="114300" indent="0">
              <a:buNone/>
            </a:pPr>
            <a:r>
              <a:rPr lang="en-GB" dirty="0" smtClean="0"/>
              <a:t>Contents:</a:t>
            </a:r>
          </a:p>
          <a:p>
            <a:r>
              <a:rPr lang="en-GB" dirty="0" smtClean="0"/>
              <a:t>Specification</a:t>
            </a:r>
          </a:p>
          <a:p>
            <a:r>
              <a:rPr lang="en-GB" dirty="0" smtClean="0"/>
              <a:t>XML Schema</a:t>
            </a:r>
          </a:p>
          <a:p>
            <a:r>
              <a:rPr lang="en-GB" dirty="0" smtClean="0"/>
              <a:t>Semantic vocabulary</a:t>
            </a:r>
          </a:p>
          <a:p>
            <a:r>
              <a:rPr lang="en-GB" dirty="0" smtClean="0"/>
              <a:t>Examples</a:t>
            </a:r>
          </a:p>
          <a:p>
            <a:pPr marL="114300" indent="0">
              <a:buNone/>
            </a:pPr>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a:t>
            </a:fld>
            <a:endParaRPr lang="en-US"/>
          </a:p>
        </p:txBody>
      </p:sp>
    </p:spTree>
    <p:extLst>
      <p:ext uri="{BB962C8B-B14F-4D97-AF65-F5344CB8AC3E}">
        <p14:creationId xmlns:p14="http://schemas.microsoft.com/office/powerpoint/2010/main" val="21767651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990"/>
            <a:ext cx="7620000" cy="1143000"/>
          </a:xfrm>
        </p:spPr>
        <p:txBody>
          <a:bodyPr/>
          <a:lstStyle/>
          <a:p>
            <a:r>
              <a:rPr lang="en-GB" dirty="0" smtClean="0"/>
              <a:t>OpenAIRE</a:t>
            </a:r>
            <a:endParaRPr lang="en-GB" dirty="0"/>
          </a:p>
        </p:txBody>
      </p:sp>
      <p:sp>
        <p:nvSpPr>
          <p:cNvPr id="3" name="Content Placeholder 2"/>
          <p:cNvSpPr>
            <a:spLocks noGrp="1"/>
          </p:cNvSpPr>
          <p:nvPr>
            <p:ph idx="1"/>
          </p:nvPr>
        </p:nvSpPr>
        <p:spPr>
          <a:xfrm>
            <a:off x="457200" y="1600200"/>
            <a:ext cx="3855144" cy="4800600"/>
          </a:xfrm>
        </p:spPr>
        <p:txBody>
          <a:bodyPr/>
          <a:lstStyle/>
          <a:p>
            <a:pPr marL="114300" indent="0">
              <a:buNone/>
            </a:pPr>
            <a:r>
              <a:rPr lang="en-GB" dirty="0" smtClean="0"/>
              <a:t>Open Access research outputs</a:t>
            </a:r>
          </a:p>
          <a:p>
            <a:pPr marL="114300" indent="0">
              <a:buNone/>
            </a:pPr>
            <a:r>
              <a:rPr lang="en-GB" dirty="0"/>
              <a:t>Research outputs of the </a:t>
            </a:r>
            <a:r>
              <a:rPr lang="en-GB" dirty="0" smtClean="0"/>
              <a:t>ERA</a:t>
            </a:r>
          </a:p>
          <a:p>
            <a:pPr marL="114300" indent="0">
              <a:buNone/>
            </a:pPr>
            <a:endParaRPr lang="en-GB" dirty="0"/>
          </a:p>
          <a:p>
            <a:pPr marL="114300" indent="0">
              <a:buNone/>
            </a:pPr>
            <a:r>
              <a:rPr lang="en-GB" dirty="0" smtClean="0"/>
              <a:t>Succession of projects:</a:t>
            </a:r>
          </a:p>
          <a:p>
            <a:r>
              <a:rPr lang="en-GB" dirty="0" smtClean="0"/>
              <a:t>OpenAIRE (2009-2012)</a:t>
            </a:r>
          </a:p>
          <a:p>
            <a:r>
              <a:rPr lang="en-GB" dirty="0" err="1" smtClean="0"/>
              <a:t>OpenAIREplus</a:t>
            </a:r>
            <a:r>
              <a:rPr lang="en-GB" dirty="0" smtClean="0"/>
              <a:t> (2011-2014)</a:t>
            </a:r>
          </a:p>
          <a:p>
            <a:r>
              <a:rPr lang="en-GB" dirty="0" smtClean="0"/>
              <a:t>OpenAIRE 2020 (2015-2018)</a:t>
            </a:r>
          </a:p>
          <a:p>
            <a:pPr marL="114300" indent="0">
              <a:buNone/>
            </a:pPr>
            <a:r>
              <a:rPr lang="en-GB" dirty="0" smtClean="0"/>
              <a:t>Network of National OA Desks</a:t>
            </a:r>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3</a:t>
            </a:fld>
            <a:endParaRPr lang="en-US"/>
          </a:p>
        </p:txBody>
      </p:sp>
      <p:sp>
        <p:nvSpPr>
          <p:cNvPr id="6" name="Content Placeholder 2"/>
          <p:cNvSpPr txBox="1">
            <a:spLocks/>
          </p:cNvSpPr>
          <p:nvPr/>
        </p:nvSpPr>
        <p:spPr>
          <a:xfrm>
            <a:off x="4534865" y="2262432"/>
            <a:ext cx="3855144" cy="3986721"/>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en-GB" dirty="0" smtClean="0"/>
              <a:t>Information sources:</a:t>
            </a:r>
          </a:p>
          <a:p>
            <a:r>
              <a:rPr lang="en-GB" dirty="0" smtClean="0"/>
              <a:t>Literature repositories</a:t>
            </a:r>
          </a:p>
          <a:p>
            <a:r>
              <a:rPr lang="en-GB" dirty="0" smtClean="0"/>
              <a:t>Data archives</a:t>
            </a:r>
          </a:p>
          <a:p>
            <a:r>
              <a:rPr lang="en-GB" b="1" dirty="0" smtClean="0"/>
              <a:t>CRIS</a:t>
            </a:r>
          </a:p>
          <a:p>
            <a:endParaRPr lang="en-GB" dirty="0"/>
          </a:p>
          <a:p>
            <a:endParaRPr lang="en-GB" dirty="0" smtClean="0"/>
          </a:p>
          <a:p>
            <a:endParaRPr lang="en-GB" dirty="0"/>
          </a:p>
          <a:p>
            <a:endParaRPr lang="en-GB" dirty="0" smtClean="0"/>
          </a:p>
          <a:p>
            <a:endParaRPr lang="en-GB" dirty="0"/>
          </a:p>
          <a:p>
            <a:pPr marL="114300" indent="0" algn="r">
              <a:buNone/>
            </a:pPr>
            <a:r>
              <a:rPr lang="en-GB" sz="2000" dirty="0">
                <a:latin typeface="Arial Narrow"/>
                <a:cs typeface="Arial Narrow"/>
                <a:hlinkClick r:id="rId2"/>
              </a:rPr>
              <a:t>https://www.openaire.eu</a:t>
            </a:r>
            <a:r>
              <a:rPr lang="en-GB" sz="2000" dirty="0" smtClean="0">
                <a:latin typeface="Arial Narrow"/>
                <a:cs typeface="Arial Narrow"/>
                <a:hlinkClick r:id="rId2"/>
              </a:rPr>
              <a:t>/</a:t>
            </a:r>
            <a:r>
              <a:rPr lang="en-GB" dirty="0" smtClean="0">
                <a:latin typeface="Arial Narrow"/>
                <a:cs typeface="Arial Narrow"/>
              </a:rPr>
              <a:t> </a:t>
            </a:r>
            <a:endParaRPr lang="en-GB" dirty="0">
              <a:latin typeface="Arial Narrow"/>
              <a:cs typeface="Arial Narrow"/>
            </a:endParaRPr>
          </a:p>
        </p:txBody>
      </p:sp>
    </p:spTree>
    <p:extLst>
      <p:ext uri="{BB962C8B-B14F-4D97-AF65-F5344CB8AC3E}">
        <p14:creationId xmlns:p14="http://schemas.microsoft.com/office/powerpoint/2010/main" val="11539452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heckerboard(across)">
                                      <p:cBhvr>
                                        <p:cTn id="10" dur="500"/>
                                        <p:tgtEl>
                                          <p:spTgt spid="3">
                                            <p:txEl>
                                              <p:pRg st="4" end="4"/>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checkerboard(across)">
                                      <p:cBhvr>
                                        <p:cTn id="13" dur="500"/>
                                        <p:tgtEl>
                                          <p:spTgt spid="3">
                                            <p:txEl>
                                              <p:pRg st="5" end="5"/>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checkerboard(across)">
                                      <p:cBhvr>
                                        <p:cTn id="16" dur="500"/>
                                        <p:tgtEl>
                                          <p:spTgt spid="3">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checkerboard(across)">
                                      <p:cBhvr>
                                        <p:cTn id="21" dur="500"/>
                                        <p:tgtEl>
                                          <p:spTgt spid="3">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linds(horizontal)">
                                      <p:cBhvr>
                                        <p:cTn id="26" dur="500"/>
                                        <p:tgtEl>
                                          <p:spTgt spid="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blinds(horizontal)">
                                      <p:cBhvr>
                                        <p:cTn id="31" dur="500"/>
                                        <p:tgtEl>
                                          <p:spTgt spid="6">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blinds(horizontal)">
                                      <p:cBhvr>
                                        <p:cTn id="36" dur="500"/>
                                        <p:tgtEl>
                                          <p:spTgt spid="6">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Effect transition="in" filter="blinds(horizontal)">
                                      <p:cBhvr>
                                        <p:cTn id="41"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research information interchange</a:t>
            </a:r>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4</a:t>
            </a:fld>
            <a:endParaRPr lang="en-US"/>
          </a:p>
        </p:txBody>
      </p:sp>
      <p:sp>
        <p:nvSpPr>
          <p:cNvPr id="6" name="Rounded Rectangle 5"/>
          <p:cNvSpPr/>
          <p:nvPr/>
        </p:nvSpPr>
        <p:spPr>
          <a:xfrm>
            <a:off x="457200" y="2787726"/>
            <a:ext cx="1812150" cy="673702"/>
          </a:xfrm>
          <a:prstGeom prst="roundRect">
            <a:avLst/>
          </a:prstGeom>
          <a:solidFill>
            <a:schemeClr val="tx2">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CRIS</a:t>
            </a:r>
            <a:endParaRPr lang="en-GB" dirty="0"/>
          </a:p>
        </p:txBody>
      </p:sp>
      <p:sp>
        <p:nvSpPr>
          <p:cNvPr id="7" name="Rounded Rectangle 6"/>
          <p:cNvSpPr/>
          <p:nvPr/>
        </p:nvSpPr>
        <p:spPr>
          <a:xfrm>
            <a:off x="5033766" y="2222436"/>
            <a:ext cx="2028956" cy="2028846"/>
          </a:xfrm>
          <a:prstGeom prst="roundRect">
            <a:avLst/>
          </a:prstGeom>
          <a:solidFill>
            <a:schemeClr val="tx2">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OpenAIRE Infrastructure</a:t>
            </a:r>
            <a:endParaRPr lang="en-GB" dirty="0"/>
          </a:p>
        </p:txBody>
      </p:sp>
      <p:sp>
        <p:nvSpPr>
          <p:cNvPr id="8" name="Right Arrow 7"/>
          <p:cNvSpPr/>
          <p:nvPr/>
        </p:nvSpPr>
        <p:spPr>
          <a:xfrm>
            <a:off x="2269350" y="2915498"/>
            <a:ext cx="2764416" cy="453004"/>
          </a:xfrm>
          <a:prstGeom prst="right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ular Callout 8"/>
          <p:cNvSpPr/>
          <p:nvPr/>
        </p:nvSpPr>
        <p:spPr>
          <a:xfrm>
            <a:off x="859607" y="4372564"/>
            <a:ext cx="2300037" cy="1276396"/>
          </a:xfrm>
          <a:prstGeom prst="wedgeRectCallout">
            <a:avLst>
              <a:gd name="adj1" fmla="val 61914"/>
              <a:gd name="adj2" fmla="val -139637"/>
            </a:avLst>
          </a:prstGeom>
          <a:solidFill>
            <a:schemeClr val="bg1">
              <a:lumMod val="9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OpenAIRE CERIF</a:t>
            </a:r>
          </a:p>
          <a:p>
            <a:pPr algn="ctr"/>
            <a:r>
              <a:rPr lang="en-GB" dirty="0" smtClean="0">
                <a:solidFill>
                  <a:schemeClr val="tx1"/>
                </a:solidFill>
              </a:rPr>
              <a:t>within</a:t>
            </a:r>
          </a:p>
          <a:p>
            <a:pPr algn="ctr"/>
            <a:r>
              <a:rPr lang="en-GB" dirty="0" smtClean="0">
                <a:solidFill>
                  <a:schemeClr val="tx1"/>
                </a:solidFill>
              </a:rPr>
              <a:t>OAI-PMH</a:t>
            </a:r>
            <a:endParaRPr lang="en-GB" dirty="0">
              <a:solidFill>
                <a:schemeClr val="tx1"/>
              </a:solidFill>
            </a:endParaRPr>
          </a:p>
        </p:txBody>
      </p:sp>
    </p:spTree>
    <p:extLst>
      <p:ext uri="{BB962C8B-B14F-4D97-AF65-F5344CB8AC3E}">
        <p14:creationId xmlns:p14="http://schemas.microsoft.com/office/powerpoint/2010/main" val="1440637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CERIF profile</a:t>
            </a:r>
            <a:endParaRPr lang="en-GB" dirty="0"/>
          </a:p>
        </p:txBody>
      </p:sp>
      <p:sp>
        <p:nvSpPr>
          <p:cNvPr id="3" name="Content Placeholder 2"/>
          <p:cNvSpPr>
            <a:spLocks noGrp="1"/>
          </p:cNvSpPr>
          <p:nvPr>
            <p:ph idx="1"/>
          </p:nvPr>
        </p:nvSpPr>
        <p:spPr/>
        <p:txBody>
          <a:bodyPr/>
          <a:lstStyle/>
          <a:p>
            <a:pPr marL="114300" indent="0">
              <a:buNone/>
            </a:pPr>
            <a:r>
              <a:rPr lang="en-GB" dirty="0"/>
              <a:t>Profile: </a:t>
            </a:r>
            <a:r>
              <a:rPr lang="en-GB" dirty="0" smtClean="0"/>
              <a:t/>
            </a:r>
            <a:br>
              <a:rPr lang="en-GB" dirty="0" smtClean="0"/>
            </a:br>
            <a:r>
              <a:rPr lang="en-GB" dirty="0" smtClean="0"/>
              <a:t>A </a:t>
            </a:r>
            <a:r>
              <a:rPr lang="en-GB" dirty="0"/>
              <a:t>set of data elements in a research information interchange scenario</a:t>
            </a:r>
            <a:r>
              <a:rPr lang="en-GB" dirty="0" smtClean="0"/>
              <a:t>.</a:t>
            </a:r>
          </a:p>
          <a:p>
            <a:pPr marL="114300" indent="0">
              <a:buNone/>
            </a:pPr>
            <a:endParaRPr lang="en-GB" dirty="0"/>
          </a:p>
          <a:p>
            <a:pPr marL="114300" indent="0">
              <a:buNone/>
            </a:pPr>
            <a:r>
              <a:rPr lang="en-GB" dirty="0" smtClean="0"/>
              <a:t>CERIF Profile:</a:t>
            </a:r>
          </a:p>
          <a:p>
            <a:r>
              <a:rPr lang="en-GB" dirty="0" smtClean="0"/>
              <a:t>A subset of CERIF entities will be populated</a:t>
            </a:r>
          </a:p>
          <a:p>
            <a:r>
              <a:rPr lang="en-GB" dirty="0" smtClean="0"/>
              <a:t>The populated entities will only be used for some of the objects they represent in the full model</a:t>
            </a:r>
          </a:p>
          <a:p>
            <a:r>
              <a:rPr lang="en-GB" dirty="0" smtClean="0"/>
              <a:t>Attributes are given more precise interpretations</a:t>
            </a:r>
          </a:p>
          <a:p>
            <a:r>
              <a:rPr lang="en-GB" dirty="0" smtClean="0"/>
              <a:t>Only specific semantic terms are allowed as types/statutes/roles</a:t>
            </a:r>
          </a:p>
          <a:p>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34742303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entities I</a:t>
            </a:r>
            <a:endParaRPr lang="en-GB" dirty="0"/>
          </a:p>
        </p:txBody>
      </p:sp>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6</a:t>
            </a:fld>
            <a:endParaRPr lang="en-US"/>
          </a:p>
        </p:txBody>
      </p:sp>
      <p:pic>
        <p:nvPicPr>
          <p:cNvPr id="8" name="Content Placeholder 7" descr="OpenAIRE_CERIFEntities-copy.png"/>
          <p:cNvPicPr>
            <a:picLocks noGrp="1" noChangeAspect="1"/>
          </p:cNvPicPr>
          <p:nvPr>
            <p:ph idx="1"/>
          </p:nvPr>
        </p:nvPicPr>
        <p:blipFill>
          <a:blip r:embed="rId2">
            <a:extLst>
              <a:ext uri="{28A0092B-C50C-407E-A947-70E740481C1C}">
                <a14:useLocalDpi xmlns:a14="http://schemas.microsoft.com/office/drawing/2010/main" val="0"/>
              </a:ext>
            </a:extLst>
          </a:blip>
          <a:srcRect l="-7163" r="-7163"/>
          <a:stretch>
            <a:fillRect/>
          </a:stretch>
        </p:blipFill>
        <p:spPr/>
      </p:pic>
    </p:spTree>
    <p:extLst>
      <p:ext uri="{BB962C8B-B14F-4D97-AF65-F5344CB8AC3E}">
        <p14:creationId xmlns:p14="http://schemas.microsoft.com/office/powerpoint/2010/main" val="35982522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entities II</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053552"/>
              </p:ext>
            </p:extLst>
          </p:nvPr>
        </p:nvGraphicFramePr>
        <p:xfrm>
          <a:off x="457200" y="1600200"/>
          <a:ext cx="7620000" cy="2230120"/>
        </p:xfrm>
        <a:graphic>
          <a:graphicData uri="http://schemas.openxmlformats.org/drawingml/2006/table">
            <a:tbl>
              <a:tblPr firstRow="1" bandRow="1">
                <a:tableStyleId>{BC89EF96-8CEA-46FF-86C4-4CE0E7609802}</a:tableStyleId>
              </a:tblPr>
              <a:tblGrid>
                <a:gridCol w="2338467"/>
                <a:gridCol w="5281533"/>
              </a:tblGrid>
              <a:tr h="370840">
                <a:tc>
                  <a:txBody>
                    <a:bodyPr/>
                    <a:lstStyle/>
                    <a:p>
                      <a:pPr marL="457200" lvl="1" indent="0">
                        <a:spcAft>
                          <a:spcPts val="0"/>
                        </a:spcAft>
                        <a:buFont typeface="+mj-lt"/>
                        <a:buNone/>
                      </a:pPr>
                      <a:r>
                        <a:rPr lang="en-US" sz="2400" dirty="0" smtClean="0">
                          <a:effectLst/>
                        </a:rPr>
                        <a:t>2.4 </a:t>
                      </a:r>
                      <a:r>
                        <a:rPr lang="el-GR" sz="2400" dirty="0" smtClean="0">
                          <a:effectLst/>
                        </a:rPr>
                        <a:t>Organisation </a:t>
                      </a:r>
                      <a:r>
                        <a:rPr lang="el-GR" sz="2400" dirty="0">
                          <a:effectLst/>
                        </a:rPr>
                        <a:t/>
                      </a:r>
                      <a:br>
                        <a:rPr lang="el-GR" sz="2400" dirty="0">
                          <a:effectLst/>
                        </a:rPr>
                      </a:br>
                      <a:r>
                        <a:rPr lang="el-GR" sz="2400" dirty="0">
                          <a:effectLst/>
                        </a:rPr>
                        <a:t>(cfOrgUnit)</a:t>
                      </a:r>
                      <a:endParaRPr lang="cs-CZ" sz="2400" b="1" dirty="0">
                        <a:solidFill>
                          <a:srgbClr val="4F81BD"/>
                        </a:solidFill>
                        <a:effectLst/>
                        <a:latin typeface="Calibri"/>
                        <a:ea typeface="Calibri"/>
                        <a:cs typeface="Calibri"/>
                      </a:endParaRPr>
                    </a:p>
                  </a:txBody>
                  <a:tcPr marL="68580" marR="68580" marT="63500" marB="63500"/>
                </a:tc>
                <a:tc>
                  <a:txBody>
                    <a:bodyPr/>
                    <a:lstStyle/>
                    <a:p>
                      <a:pPr>
                        <a:lnSpc>
                          <a:spcPct val="115000"/>
                        </a:lnSpc>
                        <a:spcAft>
                          <a:spcPts val="0"/>
                        </a:spcAft>
                      </a:pPr>
                      <a:r>
                        <a:rPr lang="en-GB" sz="2000" dirty="0">
                          <a:effectLst/>
                        </a:rPr>
                        <a:t>The CERIF entity </a:t>
                      </a:r>
                      <a:r>
                        <a:rPr lang="en-GB" sz="2000" dirty="0" err="1">
                          <a:effectLst/>
                        </a:rPr>
                        <a:t>cfOrganisationUnit</a:t>
                      </a:r>
                      <a:r>
                        <a:rPr lang="en-GB" sz="2000" dirty="0">
                          <a:effectLst/>
                        </a:rPr>
                        <a:t> (</a:t>
                      </a:r>
                      <a:r>
                        <a:rPr lang="en-GB" sz="2000" dirty="0" err="1">
                          <a:effectLst/>
                        </a:rPr>
                        <a:t>cfOrgUnit</a:t>
                      </a:r>
                      <a:r>
                        <a:rPr lang="en-GB" sz="2000" dirty="0">
                          <a:effectLst/>
                        </a:rPr>
                        <a:t>) is used in the context of OpenAIRE to represent research performing organizations producing research results and/or involved in funded projects (e.g. coordinators, participants), or funder organisations.</a:t>
                      </a:r>
                      <a:endParaRPr lang="cs-CZ" sz="2000" dirty="0">
                        <a:solidFill>
                          <a:srgbClr val="000000"/>
                        </a:solidFill>
                        <a:effectLst/>
                        <a:latin typeface="Cambria"/>
                        <a:ea typeface="Cambria"/>
                        <a:cs typeface="Cambria"/>
                      </a:endParaRPr>
                    </a:p>
                  </a:txBody>
                  <a:tcPr marL="68580" marR="68580" marT="63500" marB="63500"/>
                </a:tc>
              </a:tr>
            </a:tbl>
          </a:graphicData>
        </a:graphic>
      </p:graphicFrame>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7</a:t>
            </a:fld>
            <a:endParaRPr lang="en-US"/>
          </a:p>
        </p:txBody>
      </p:sp>
      <p:sp>
        <p:nvSpPr>
          <p:cNvPr id="7" name="TextBox 6"/>
          <p:cNvSpPr txBox="1"/>
          <p:nvPr/>
        </p:nvSpPr>
        <p:spPr>
          <a:xfrm>
            <a:off x="457200" y="4044296"/>
            <a:ext cx="7620000" cy="2308324"/>
          </a:xfrm>
          <a:prstGeom prst="rect">
            <a:avLst/>
          </a:prstGeom>
          <a:noFill/>
        </p:spPr>
        <p:txBody>
          <a:bodyPr wrap="square" rtlCol="0">
            <a:spAutoFit/>
          </a:bodyPr>
          <a:lstStyle/>
          <a:p>
            <a:r>
              <a:rPr lang="en-GB" b="1" dirty="0" err="1" smtClean="0"/>
              <a:t>Vs</a:t>
            </a:r>
            <a:endParaRPr lang="en-GB" b="1" dirty="0" smtClean="0"/>
          </a:p>
          <a:p>
            <a:r>
              <a:rPr lang="en-GB" dirty="0"/>
              <a:t>An organization (or organisation - see spelling differences) </a:t>
            </a:r>
            <a:r>
              <a:rPr lang="en-GB" dirty="0" smtClean="0"/>
              <a:t/>
            </a:r>
            <a:br>
              <a:rPr lang="en-GB" dirty="0" smtClean="0"/>
            </a:br>
            <a:r>
              <a:rPr lang="en-GB" dirty="0" smtClean="0"/>
              <a:t>is </a:t>
            </a:r>
            <a:r>
              <a:rPr lang="en-GB" dirty="0"/>
              <a:t>a social group which distributes tasks for a collective goal. </a:t>
            </a:r>
            <a:r>
              <a:rPr lang="en-GB" dirty="0" smtClean="0"/>
              <a:t/>
            </a:r>
            <a:br>
              <a:rPr lang="en-GB" dirty="0" smtClean="0"/>
            </a:br>
            <a:r>
              <a:rPr lang="en-GB" dirty="0" smtClean="0"/>
              <a:t>The </a:t>
            </a:r>
            <a:r>
              <a:rPr lang="en-GB" dirty="0"/>
              <a:t>word itself is derived from the Greek word </a:t>
            </a:r>
            <a:r>
              <a:rPr lang="en-GB" dirty="0" err="1"/>
              <a:t>organon</a:t>
            </a:r>
            <a:r>
              <a:rPr lang="en-GB" dirty="0"/>
              <a:t>, </a:t>
            </a:r>
            <a:r>
              <a:rPr lang="en-GB" dirty="0" smtClean="0"/>
              <a:t/>
            </a:r>
            <a:br>
              <a:rPr lang="en-GB" dirty="0" smtClean="0"/>
            </a:br>
            <a:r>
              <a:rPr lang="en-GB" dirty="0" smtClean="0"/>
              <a:t>itself </a:t>
            </a:r>
            <a:r>
              <a:rPr lang="en-GB" dirty="0"/>
              <a:t>derived from the better-known word </a:t>
            </a:r>
            <a:r>
              <a:rPr lang="en-GB" dirty="0" err="1"/>
              <a:t>ergon</a:t>
            </a:r>
            <a:r>
              <a:rPr lang="en-GB" dirty="0"/>
              <a:t> - as we know `organ` - </a:t>
            </a:r>
            <a:r>
              <a:rPr lang="en-GB" dirty="0" smtClean="0"/>
              <a:t/>
            </a:r>
            <a:br>
              <a:rPr lang="en-GB" dirty="0" smtClean="0"/>
            </a:br>
            <a:r>
              <a:rPr lang="en-GB" dirty="0" smtClean="0"/>
              <a:t>and </a:t>
            </a:r>
            <a:r>
              <a:rPr lang="en-GB" dirty="0"/>
              <a:t>it means a compartment for a particular job. </a:t>
            </a:r>
            <a:br>
              <a:rPr lang="en-GB" dirty="0"/>
            </a:br>
            <a:r>
              <a:rPr lang="en-GB" dirty="0"/>
              <a:t/>
            </a:r>
            <a:br>
              <a:rPr lang="en-GB" dirty="0"/>
            </a:br>
            <a:r>
              <a:rPr lang="en-GB" dirty="0"/>
              <a:t>Definition Source: </a:t>
            </a:r>
            <a:r>
              <a:rPr lang="en-GB" dirty="0">
                <a:latin typeface="Arial Narrow"/>
                <a:cs typeface="Arial Narrow"/>
                <a:hlinkClick r:id="rId2"/>
              </a:rPr>
              <a:t>http://en.wikipedia.org/wiki/</a:t>
            </a:r>
            <a:r>
              <a:rPr lang="en-GB" dirty="0" smtClean="0">
                <a:latin typeface="Arial Narrow"/>
                <a:cs typeface="Arial Narrow"/>
                <a:hlinkClick r:id="rId2"/>
              </a:rPr>
              <a:t>Organization</a:t>
            </a:r>
            <a:r>
              <a:rPr lang="en-GB" dirty="0" smtClean="0">
                <a:latin typeface="Arial Narrow"/>
                <a:cs typeface="Arial Narrow"/>
              </a:rPr>
              <a:t> </a:t>
            </a:r>
            <a:endParaRPr lang="en-GB" dirty="0">
              <a:latin typeface="Arial Narrow"/>
              <a:cs typeface="Arial Narrow"/>
            </a:endParaRPr>
          </a:p>
        </p:txBody>
      </p:sp>
    </p:spTree>
    <p:extLst>
      <p:ext uri="{BB962C8B-B14F-4D97-AF65-F5344CB8AC3E}">
        <p14:creationId xmlns:p14="http://schemas.microsoft.com/office/powerpoint/2010/main" val="6024671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Attributes</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38059135"/>
              </p:ext>
            </p:extLst>
          </p:nvPr>
        </p:nvGraphicFramePr>
        <p:xfrm>
          <a:off x="457200" y="1600200"/>
          <a:ext cx="7620000" cy="4902199"/>
        </p:xfrm>
        <a:graphic>
          <a:graphicData uri="http://schemas.openxmlformats.org/drawingml/2006/table">
            <a:tbl>
              <a:tblPr firstRow="1" bandRow="1">
                <a:tableStyleId>{C083E6E3-FA7D-4D7B-A595-EF9225AFEA82}</a:tableStyleId>
              </a:tblPr>
              <a:tblGrid>
                <a:gridCol w="2292002"/>
                <a:gridCol w="3624300"/>
                <a:gridCol w="1703698"/>
              </a:tblGrid>
              <a:tr h="370840">
                <a:tc>
                  <a:txBody>
                    <a:bodyPr/>
                    <a:lstStyle/>
                    <a:p>
                      <a:pPr marL="457200" lvl="1" indent="0">
                        <a:spcAft>
                          <a:spcPts val="0"/>
                        </a:spcAft>
                        <a:buFont typeface="+mj-lt"/>
                        <a:buNone/>
                      </a:pPr>
                      <a:r>
                        <a:rPr lang="en-US" sz="2400" dirty="0" smtClean="0">
                          <a:effectLst/>
                        </a:rPr>
                        <a:t>2.5 </a:t>
                      </a:r>
                      <a:r>
                        <a:rPr lang="el-GR" sz="2400" dirty="0" smtClean="0">
                          <a:effectLst/>
                        </a:rPr>
                        <a:t>Project </a:t>
                      </a:r>
                      <a:r>
                        <a:rPr lang="el-GR" sz="2400" dirty="0">
                          <a:effectLst/>
                        </a:rPr>
                        <a:t/>
                      </a:r>
                      <a:br>
                        <a:rPr lang="el-GR" sz="2400" dirty="0">
                          <a:effectLst/>
                        </a:rPr>
                      </a:br>
                      <a:r>
                        <a:rPr lang="el-GR" sz="2400" dirty="0">
                          <a:effectLst/>
                        </a:rPr>
                        <a:t>(cfProj)</a:t>
                      </a:r>
                      <a:endParaRPr lang="cs-CZ" sz="2400" b="1" dirty="0">
                        <a:solidFill>
                          <a:srgbClr val="4F81BD"/>
                        </a:solidFill>
                        <a:effectLst/>
                        <a:latin typeface="Calibri"/>
                        <a:ea typeface="Calibri"/>
                        <a:cs typeface="Calibri"/>
                      </a:endParaRPr>
                    </a:p>
                  </a:txBody>
                  <a:tcPr marL="68580" marR="68580" marT="63500" marB="63500"/>
                </a:tc>
                <a:tc gridSpan="2">
                  <a:txBody>
                    <a:bodyPr/>
                    <a:lstStyle/>
                    <a:p>
                      <a:pPr>
                        <a:lnSpc>
                          <a:spcPct val="115000"/>
                        </a:lnSpc>
                        <a:spcAft>
                          <a:spcPts val="0"/>
                        </a:spcAft>
                      </a:pPr>
                      <a:r>
                        <a:rPr lang="en-GB" sz="2000" dirty="0">
                          <a:effectLst/>
                        </a:rPr>
                        <a:t>The CERIF entity </a:t>
                      </a:r>
                      <a:r>
                        <a:rPr lang="en-GB" sz="2000" dirty="0" err="1">
                          <a:effectLst/>
                        </a:rPr>
                        <a:t>cfProject</a:t>
                      </a:r>
                      <a:r>
                        <a:rPr lang="en-GB" sz="2000" dirty="0">
                          <a:effectLst/>
                        </a:rPr>
                        <a:t> (</a:t>
                      </a:r>
                      <a:r>
                        <a:rPr lang="en-GB" sz="2000" dirty="0" err="1">
                          <a:effectLst/>
                        </a:rPr>
                        <a:t>cfProj</a:t>
                      </a:r>
                      <a:r>
                        <a:rPr lang="en-GB" sz="2000" dirty="0">
                          <a:effectLst/>
                        </a:rPr>
                        <a:t>) in the context of OpenAIRE is used to represent funded projects.</a:t>
                      </a:r>
                      <a:endParaRPr lang="cs-CZ" sz="2000" dirty="0">
                        <a:solidFill>
                          <a:srgbClr val="000000"/>
                        </a:solidFill>
                        <a:effectLst/>
                        <a:latin typeface="Cambria"/>
                        <a:ea typeface="Cambria"/>
                        <a:cs typeface="Cambria"/>
                      </a:endParaRPr>
                    </a:p>
                  </a:txBody>
                  <a:tcPr marL="68580" marR="68580" marT="63500" marB="63500"/>
                </a:tc>
                <a:tc hMerge="1">
                  <a:txBody>
                    <a:bodyPr/>
                    <a:lstStyle/>
                    <a:p>
                      <a:endParaRPr lang="en-GB"/>
                    </a:p>
                  </a:txBody>
                  <a:tcPr/>
                </a:tc>
              </a:tr>
              <a:tr h="370840">
                <a:tc>
                  <a:txBody>
                    <a:bodyPr/>
                    <a:lstStyle/>
                    <a:p>
                      <a:pPr>
                        <a:spcBef>
                          <a:spcPts val="1000"/>
                        </a:spcBef>
                        <a:spcAft>
                          <a:spcPts val="0"/>
                        </a:spcAft>
                      </a:pPr>
                      <a:r>
                        <a:rPr lang="en-GB" sz="1800" dirty="0">
                          <a:effectLst/>
                        </a:rPr>
                        <a:t>Attributes</a:t>
                      </a:r>
                      <a:endParaRPr lang="cs-CZ" sz="18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a:effectLst/>
                        </a:rPr>
                        <a:t>Applicable Vocabularies</a:t>
                      </a:r>
                      <a:endParaRPr lang="cs-CZ" sz="1800" b="1">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800">
                          <a:effectLst/>
                        </a:rPr>
                        <a:t>Multiplicity</a:t>
                      </a:r>
                      <a:endParaRPr lang="cs-CZ" sz="1800" b="1">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dirty="0">
                          <a:effectLst/>
                        </a:rPr>
                        <a:t>Internal Identifier </a:t>
                      </a:r>
                      <a:br>
                        <a:rPr lang="en-GB" sz="1800" dirty="0">
                          <a:effectLst/>
                        </a:rPr>
                      </a:br>
                      <a:r>
                        <a:rPr lang="en-GB" sz="1200" dirty="0" err="1">
                          <a:effectLst/>
                        </a:rPr>
                        <a:t>cfProj.cfProjId</a:t>
                      </a:r>
                      <a:endParaRPr lang="cs-CZ" sz="1800" dirty="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a:effectLst/>
                        </a:rPr>
                        <a:t> </a:t>
                      </a:r>
                      <a:endParaRPr lang="cs-CZ" sz="180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a:effectLst/>
                        </a:rPr>
                        <a:t>1</a:t>
                      </a:r>
                      <a:endParaRPr lang="cs-CZ" sz="180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a:effectLst/>
                        </a:rPr>
                        <a:t>Start Date </a:t>
                      </a:r>
                      <a:br>
                        <a:rPr lang="en-GB" sz="1800">
                          <a:effectLst/>
                        </a:rPr>
                      </a:br>
                      <a:r>
                        <a:rPr lang="en-GB" sz="1200">
                          <a:effectLst/>
                        </a:rPr>
                        <a:t>cfProj.cfStartDate</a:t>
                      </a:r>
                      <a:endParaRPr lang="cs-CZ" sz="180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a:effectLst/>
                        </a:rPr>
                        <a:t> </a:t>
                      </a:r>
                      <a:endParaRPr lang="cs-CZ" sz="180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a:effectLst/>
                        </a:rPr>
                        <a:t>1</a:t>
                      </a:r>
                      <a:endParaRPr lang="cs-CZ" sz="180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a:effectLst/>
                        </a:rPr>
                        <a:t>End Date </a:t>
                      </a:r>
                      <a:br>
                        <a:rPr lang="en-GB" sz="1800">
                          <a:effectLst/>
                        </a:rPr>
                      </a:br>
                      <a:r>
                        <a:rPr lang="en-GB" sz="1200">
                          <a:effectLst/>
                        </a:rPr>
                        <a:t>cfProj.cfEndDate</a:t>
                      </a:r>
                      <a:endParaRPr lang="cs-CZ" sz="180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dirty="0">
                          <a:effectLst/>
                        </a:rPr>
                        <a:t> </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a:effectLst/>
                        </a:rPr>
                        <a:t>1</a:t>
                      </a:r>
                      <a:endParaRPr lang="cs-CZ" sz="180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a:effectLst/>
                        </a:rPr>
                        <a:t>Acronym </a:t>
                      </a:r>
                      <a:br>
                        <a:rPr lang="en-GB" sz="1800">
                          <a:effectLst/>
                        </a:rPr>
                      </a:br>
                      <a:r>
                        <a:rPr lang="en-GB" sz="1200">
                          <a:effectLst/>
                        </a:rPr>
                        <a:t>cfProj.cfAcro</a:t>
                      </a:r>
                      <a:endParaRPr lang="cs-CZ" sz="180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dirty="0">
                          <a:effectLst/>
                        </a:rPr>
                        <a:t> </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a:effectLst/>
                        </a:rPr>
                        <a:t>0..1</a:t>
                      </a:r>
                      <a:endParaRPr lang="cs-CZ" sz="180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800">
                          <a:effectLst/>
                        </a:rPr>
                        <a:t>Title </a:t>
                      </a:r>
                      <a:br>
                        <a:rPr lang="en-GB" sz="1800">
                          <a:effectLst/>
                        </a:rPr>
                      </a:br>
                      <a:r>
                        <a:rPr lang="en-GB" sz="1200">
                          <a:effectLst/>
                        </a:rPr>
                        <a:t>cfProj.cfTitle</a:t>
                      </a:r>
                      <a:endParaRPr lang="cs-CZ" sz="180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800" dirty="0">
                          <a:effectLst/>
                        </a:rPr>
                        <a:t> </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800" dirty="0">
                          <a:effectLst/>
                        </a:rPr>
                        <a:t>1</a:t>
                      </a:r>
                      <a:endParaRPr lang="cs-CZ" sz="1800" dirty="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cs-CZ" sz="1800" dirty="0" smtClean="0">
                          <a:solidFill>
                            <a:srgbClr val="000000"/>
                          </a:solidFill>
                          <a:effectLst/>
                          <a:latin typeface="Cambria"/>
                          <a:ea typeface="Cambria"/>
                          <a:cs typeface="Cambria"/>
                        </a:rPr>
                        <a:t>...</a:t>
                      </a:r>
                      <a:endParaRPr lang="cs-CZ" sz="1800" dirty="0">
                        <a:solidFill>
                          <a:srgbClr val="000000"/>
                        </a:solidFill>
                        <a:effectLst/>
                        <a:latin typeface="Cambria"/>
                        <a:ea typeface="Cambria"/>
                        <a:cs typeface="Cambria"/>
                      </a:endParaRPr>
                    </a:p>
                  </a:txBody>
                  <a:tcPr marL="68580" marR="68580" marT="63500" marB="63500"/>
                </a:tc>
                <a:tc>
                  <a:txBody>
                    <a:bodyPr/>
                    <a:lstStyle/>
                    <a:p>
                      <a:pPr>
                        <a:spcAft>
                          <a:spcPts val="0"/>
                        </a:spcAft>
                      </a:pPr>
                      <a:r>
                        <a:rPr lang="cs-CZ" sz="1800" dirty="0" smtClean="0">
                          <a:solidFill>
                            <a:srgbClr val="000000"/>
                          </a:solidFill>
                          <a:effectLst/>
                          <a:latin typeface="Cambria"/>
                          <a:ea typeface="Cambria"/>
                          <a:cs typeface="Cambria"/>
                        </a:rPr>
                        <a:t>...</a:t>
                      </a:r>
                      <a:endParaRPr lang="cs-CZ" sz="18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cs-CZ" sz="1800" dirty="0" smtClean="0">
                          <a:solidFill>
                            <a:srgbClr val="000000"/>
                          </a:solidFill>
                          <a:effectLst/>
                          <a:latin typeface="Cambria"/>
                          <a:ea typeface="Cambria"/>
                          <a:cs typeface="Cambria"/>
                        </a:rPr>
                        <a:t>...</a:t>
                      </a:r>
                      <a:endParaRPr lang="cs-CZ" sz="1800" dirty="0">
                        <a:solidFill>
                          <a:srgbClr val="000000"/>
                        </a:solidFill>
                        <a:effectLst/>
                        <a:latin typeface="Cambria"/>
                        <a:ea typeface="Cambria"/>
                        <a:cs typeface="Cambria"/>
                      </a:endParaRPr>
                    </a:p>
                  </a:txBody>
                  <a:tcPr marL="68580" marR="68580" marT="63500" marB="63500"/>
                </a:tc>
              </a:tr>
            </a:tbl>
          </a:graphicData>
        </a:graphic>
      </p:graphicFrame>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8</a:t>
            </a:fld>
            <a:endParaRPr lang="en-US"/>
          </a:p>
        </p:txBody>
      </p:sp>
    </p:spTree>
    <p:extLst>
      <p:ext uri="{BB962C8B-B14F-4D97-AF65-F5344CB8AC3E}">
        <p14:creationId xmlns:p14="http://schemas.microsoft.com/office/powerpoint/2010/main" val="26828567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OpenAIRE CERIF Semantics</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06501874"/>
              </p:ext>
            </p:extLst>
          </p:nvPr>
        </p:nvGraphicFramePr>
        <p:xfrm>
          <a:off x="100675" y="1417638"/>
          <a:ext cx="8247607" cy="5323840"/>
        </p:xfrm>
        <a:graphic>
          <a:graphicData uri="http://schemas.openxmlformats.org/drawingml/2006/table">
            <a:tbl>
              <a:tblPr firstRow="1" bandRow="1">
                <a:tableStyleId>{C083E6E3-FA7D-4D7B-A595-EF9225AFEA82}</a:tableStyleId>
              </a:tblPr>
              <a:tblGrid>
                <a:gridCol w="1894034"/>
                <a:gridCol w="5199681"/>
                <a:gridCol w="1153892"/>
              </a:tblGrid>
              <a:tr h="370840">
                <a:tc>
                  <a:txBody>
                    <a:bodyPr/>
                    <a:lstStyle/>
                    <a:p>
                      <a:pPr marL="457200" lvl="1" indent="0">
                        <a:spcAft>
                          <a:spcPts val="0"/>
                        </a:spcAft>
                        <a:buFont typeface="+mj-lt"/>
                        <a:buNone/>
                      </a:pPr>
                      <a:r>
                        <a:rPr lang="en-US" sz="2000" u="none" dirty="0" smtClean="0">
                          <a:effectLst/>
                        </a:rPr>
                        <a:t>2.1 </a:t>
                      </a:r>
                      <a:r>
                        <a:rPr lang="el-GR" sz="2000" u="none" dirty="0" smtClean="0">
                          <a:effectLst/>
                        </a:rPr>
                        <a:t>Publication </a:t>
                      </a:r>
                      <a:r>
                        <a:rPr lang="en-GB" sz="2000" u="none" dirty="0">
                          <a:effectLst/>
                        </a:rPr>
                        <a:t/>
                      </a:r>
                      <a:br>
                        <a:rPr lang="en-GB" sz="2000" u="none" dirty="0">
                          <a:effectLst/>
                        </a:rPr>
                      </a:br>
                      <a:r>
                        <a:rPr lang="en-GB" sz="2000" u="none" dirty="0">
                          <a:effectLst/>
                        </a:rPr>
                        <a:t>(</a:t>
                      </a:r>
                      <a:r>
                        <a:rPr lang="en-GB" sz="2000" u="none" dirty="0" err="1">
                          <a:effectLst/>
                        </a:rPr>
                        <a:t>cfResPubl</a:t>
                      </a:r>
                      <a:r>
                        <a:rPr lang="en-GB" sz="2000" u="none" dirty="0">
                          <a:effectLst/>
                        </a:rPr>
                        <a:t>)</a:t>
                      </a:r>
                      <a:endParaRPr lang="cs-CZ" sz="2000" b="1" u="none" dirty="0">
                        <a:solidFill>
                          <a:srgbClr val="4F81BD"/>
                        </a:solidFill>
                        <a:effectLst/>
                        <a:latin typeface="Calibri"/>
                        <a:ea typeface="Calibri"/>
                        <a:cs typeface="Calibri"/>
                      </a:endParaRPr>
                    </a:p>
                  </a:txBody>
                  <a:tcPr marL="68580" marR="68580" marT="63500" marB="63500"/>
                </a:tc>
                <a:tc gridSpan="2">
                  <a:txBody>
                    <a:bodyPr/>
                    <a:lstStyle/>
                    <a:p>
                      <a:pPr>
                        <a:lnSpc>
                          <a:spcPct val="115000"/>
                        </a:lnSpc>
                        <a:spcAft>
                          <a:spcPts val="0"/>
                        </a:spcAft>
                      </a:pPr>
                      <a:r>
                        <a:rPr lang="en-GB" sz="1600" dirty="0">
                          <a:effectLst/>
                        </a:rPr>
                        <a:t>The CERIF entity </a:t>
                      </a:r>
                      <a:r>
                        <a:rPr lang="en-GB" sz="1600" dirty="0" err="1">
                          <a:effectLst/>
                        </a:rPr>
                        <a:t>cfResultPublication</a:t>
                      </a:r>
                      <a:r>
                        <a:rPr lang="en-GB" sz="1600" dirty="0">
                          <a:effectLst/>
                        </a:rPr>
                        <a:t> (</a:t>
                      </a:r>
                      <a:r>
                        <a:rPr lang="en-GB" sz="1600" dirty="0" err="1">
                          <a:effectLst/>
                        </a:rPr>
                        <a:t>cfResPubl</a:t>
                      </a:r>
                      <a:r>
                        <a:rPr lang="en-GB" sz="1600" dirty="0">
                          <a:effectLst/>
                        </a:rPr>
                        <a:t>) is used in the context of OpenAIRE to represent research results that are considered text publications. Metadata about scientific journals or other sources that contain the research results are also represented using the </a:t>
                      </a:r>
                      <a:r>
                        <a:rPr lang="en-GB" sz="1600" dirty="0" err="1">
                          <a:effectLst/>
                        </a:rPr>
                        <a:t>cfResPubl</a:t>
                      </a:r>
                      <a:r>
                        <a:rPr lang="en-GB" sz="1600" dirty="0">
                          <a:effectLst/>
                        </a:rPr>
                        <a:t> entity. </a:t>
                      </a:r>
                      <a:endParaRPr lang="cs-CZ" sz="1600" dirty="0">
                        <a:solidFill>
                          <a:srgbClr val="000000"/>
                        </a:solidFill>
                        <a:effectLst/>
                        <a:latin typeface="Cambria"/>
                        <a:ea typeface="Cambria"/>
                        <a:cs typeface="Cambria"/>
                      </a:endParaRPr>
                    </a:p>
                  </a:txBody>
                  <a:tcPr marL="68580" marR="68580" marT="63500" marB="63500"/>
                </a:tc>
                <a:tc hMerge="1">
                  <a:txBody>
                    <a:bodyPr/>
                    <a:lstStyle/>
                    <a:p>
                      <a:endParaRPr lang="en-GB"/>
                    </a:p>
                  </a:txBody>
                  <a:tcPr/>
                </a:tc>
              </a:tr>
              <a:tr h="370840">
                <a:tc>
                  <a:txBody>
                    <a:bodyPr/>
                    <a:lstStyle/>
                    <a:p>
                      <a:pPr>
                        <a:spcBef>
                          <a:spcPts val="1000"/>
                        </a:spcBef>
                        <a:spcAft>
                          <a:spcPts val="0"/>
                        </a:spcAft>
                      </a:pPr>
                      <a:r>
                        <a:rPr lang="en-GB" sz="1600">
                          <a:effectLst/>
                        </a:rPr>
                        <a:t>Attributes</a:t>
                      </a:r>
                      <a:endParaRPr lang="cs-CZ" sz="1600" b="1">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600" dirty="0">
                          <a:effectLst/>
                        </a:rPr>
                        <a:t>Applicable Vocabularies</a:t>
                      </a:r>
                      <a:endParaRPr lang="cs-CZ" sz="1600" b="1" dirty="0">
                        <a:solidFill>
                          <a:srgbClr val="000000"/>
                        </a:solidFill>
                        <a:effectLst/>
                        <a:latin typeface="Cambria"/>
                        <a:ea typeface="Cambria"/>
                        <a:cs typeface="Cambria"/>
                      </a:endParaRPr>
                    </a:p>
                  </a:txBody>
                  <a:tcPr marL="68580" marR="68580" marT="63500" marB="63500"/>
                </a:tc>
                <a:tc>
                  <a:txBody>
                    <a:bodyPr/>
                    <a:lstStyle/>
                    <a:p>
                      <a:pPr>
                        <a:spcBef>
                          <a:spcPts val="1000"/>
                        </a:spcBef>
                        <a:spcAft>
                          <a:spcPts val="0"/>
                        </a:spcAft>
                      </a:pPr>
                      <a:r>
                        <a:rPr lang="en-GB" sz="1600">
                          <a:effectLst/>
                        </a:rPr>
                        <a:t>Multiplicity</a:t>
                      </a:r>
                      <a:endParaRPr lang="cs-CZ" sz="1600" b="1">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600" dirty="0">
                          <a:effectLst/>
                        </a:rPr>
                        <a:t>Publication Type </a:t>
                      </a:r>
                      <a:r>
                        <a:rPr lang="en-GB" sz="1100" dirty="0" err="1">
                          <a:effectLst/>
                        </a:rPr>
                        <a:t>cfResPubl.cfResPubl_Class</a:t>
                      </a:r>
                      <a:endParaRPr lang="cs-CZ" sz="1600" dirty="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600" dirty="0">
                          <a:effectLst/>
                        </a:rPr>
                        <a:t>The range of allowed types is limited to the following terms:</a:t>
                      </a:r>
                      <a:endParaRPr lang="cs-CZ" sz="1600" dirty="0">
                        <a:effectLst/>
                      </a:endParaRPr>
                    </a:p>
                    <a:p>
                      <a:pPr>
                        <a:spcAft>
                          <a:spcPts val="0"/>
                        </a:spcAft>
                      </a:pPr>
                      <a:r>
                        <a:rPr lang="en-GB" sz="1600" b="1" dirty="0" smtClean="0">
                          <a:effectLst/>
                        </a:rPr>
                        <a:t>- Book</a:t>
                      </a:r>
                      <a:endParaRPr lang="cs-CZ" sz="1600" b="1" dirty="0">
                        <a:effectLst/>
                      </a:endParaRPr>
                    </a:p>
                    <a:p>
                      <a:pPr>
                        <a:spcAft>
                          <a:spcPts val="0"/>
                        </a:spcAft>
                      </a:pPr>
                      <a:r>
                        <a:rPr lang="en-GB" sz="1600" b="1" dirty="0" smtClean="0">
                          <a:effectLst/>
                        </a:rPr>
                        <a:t>- </a:t>
                      </a:r>
                      <a:r>
                        <a:rPr lang="en-GB" sz="1600" b="1" dirty="0">
                          <a:effectLst/>
                        </a:rPr>
                        <a:t>Anthology</a:t>
                      </a:r>
                      <a:endParaRPr lang="cs-CZ" sz="1600" b="1" dirty="0">
                        <a:effectLst/>
                      </a:endParaRPr>
                    </a:p>
                    <a:p>
                      <a:pPr>
                        <a:spcAft>
                          <a:spcPts val="0"/>
                        </a:spcAft>
                      </a:pPr>
                      <a:r>
                        <a:rPr lang="en-GB" sz="1600" b="1" dirty="0">
                          <a:effectLst/>
                        </a:rPr>
                        <a:t>- Monograph</a:t>
                      </a:r>
                      <a:endParaRPr lang="cs-CZ" sz="1600" b="1" dirty="0">
                        <a:effectLst/>
                      </a:endParaRPr>
                    </a:p>
                    <a:p>
                      <a:pPr>
                        <a:spcAft>
                          <a:spcPts val="0"/>
                        </a:spcAft>
                      </a:pPr>
                      <a:r>
                        <a:rPr lang="en-GB" sz="1600" b="1" dirty="0">
                          <a:effectLst/>
                        </a:rPr>
                        <a:t>- </a:t>
                      </a:r>
                      <a:r>
                        <a:rPr lang="en-GB" sz="1600" b="1" dirty="0" err="1">
                          <a:effectLst/>
                        </a:rPr>
                        <a:t>Encyclopedia</a:t>
                      </a:r>
                      <a:endParaRPr lang="cs-CZ" sz="1600" b="1" dirty="0">
                        <a:effectLst/>
                      </a:endParaRPr>
                    </a:p>
                    <a:p>
                      <a:pPr>
                        <a:spcAft>
                          <a:spcPts val="0"/>
                        </a:spcAft>
                      </a:pPr>
                      <a:r>
                        <a:rPr lang="cs-CZ" sz="1600" dirty="0" smtClean="0">
                          <a:effectLst/>
                        </a:rPr>
                        <a:t>…</a:t>
                      </a:r>
                      <a:endParaRPr lang="cs-CZ" sz="1600" dirty="0">
                        <a:effectLst/>
                      </a:endParaRPr>
                    </a:p>
                    <a:p>
                      <a:pPr>
                        <a:spcAft>
                          <a:spcPts val="0"/>
                        </a:spcAft>
                      </a:pPr>
                      <a:r>
                        <a:rPr lang="en-GB" sz="1600" dirty="0">
                          <a:effectLst/>
                        </a:rPr>
                        <a:t>from the “Output Types” scheme.</a:t>
                      </a:r>
                      <a:endParaRPr lang="cs-CZ" sz="16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600">
                          <a:effectLst/>
                        </a:rPr>
                        <a:t>1</a:t>
                      </a:r>
                      <a:endParaRPr lang="cs-CZ" sz="1600">
                        <a:solidFill>
                          <a:srgbClr val="000000"/>
                        </a:solidFill>
                        <a:effectLst/>
                        <a:latin typeface="Cambria"/>
                        <a:ea typeface="Cambria"/>
                        <a:cs typeface="Cambria"/>
                      </a:endParaRPr>
                    </a:p>
                  </a:txBody>
                  <a:tcPr marL="68580" marR="68580" marT="63500" marB="63500"/>
                </a:tc>
              </a:tr>
              <a:tr h="370840">
                <a:tc>
                  <a:txBody>
                    <a:bodyPr/>
                    <a:lstStyle/>
                    <a:p>
                      <a:pPr>
                        <a:spcAft>
                          <a:spcPts val="0"/>
                        </a:spcAft>
                      </a:pPr>
                      <a:r>
                        <a:rPr lang="en-GB" sz="1600">
                          <a:effectLst/>
                        </a:rPr>
                        <a:t>Open Access Type </a:t>
                      </a:r>
                      <a:br>
                        <a:rPr lang="en-GB" sz="1600">
                          <a:effectLst/>
                        </a:rPr>
                      </a:br>
                      <a:r>
                        <a:rPr lang="en-GB" sz="1100">
                          <a:effectLst/>
                        </a:rPr>
                        <a:t>cfResPubl.cfResPubl_Class</a:t>
                      </a:r>
                      <a:endParaRPr lang="cs-CZ" sz="1600">
                        <a:solidFill>
                          <a:srgbClr val="000000"/>
                        </a:solidFill>
                        <a:effectLst/>
                        <a:latin typeface="Cambria"/>
                        <a:ea typeface="Cambria"/>
                        <a:cs typeface="Cambria"/>
                      </a:endParaRPr>
                    </a:p>
                  </a:txBody>
                  <a:tcPr marL="68580" marR="68580" marT="63500" marB="63500"/>
                </a:tc>
                <a:tc>
                  <a:txBody>
                    <a:bodyPr/>
                    <a:lstStyle/>
                    <a:p>
                      <a:pPr>
                        <a:spcAft>
                          <a:spcPts val="0"/>
                        </a:spcAft>
                      </a:pPr>
                      <a:r>
                        <a:rPr lang="en-GB" sz="1600" dirty="0">
                          <a:effectLst/>
                        </a:rPr>
                        <a:t>The range of allowed types is limited to the following terms: </a:t>
                      </a:r>
                      <a:endParaRPr lang="cs-CZ" sz="1600" dirty="0">
                        <a:effectLst/>
                      </a:endParaRPr>
                    </a:p>
                    <a:p>
                      <a:pPr>
                        <a:spcAft>
                          <a:spcPts val="0"/>
                        </a:spcAft>
                      </a:pPr>
                      <a:r>
                        <a:rPr lang="en-GB" sz="1600" b="1" dirty="0">
                          <a:effectLst/>
                        </a:rPr>
                        <a:t>- Closed Access</a:t>
                      </a:r>
                      <a:endParaRPr lang="cs-CZ" sz="1600" b="1" dirty="0">
                        <a:effectLst/>
                      </a:endParaRPr>
                    </a:p>
                    <a:p>
                      <a:pPr>
                        <a:spcAft>
                          <a:spcPts val="0"/>
                        </a:spcAft>
                      </a:pPr>
                      <a:r>
                        <a:rPr lang="en-GB" sz="1600" b="1" dirty="0">
                          <a:effectLst/>
                        </a:rPr>
                        <a:t>- Embargoed Access </a:t>
                      </a:r>
                      <a:endParaRPr lang="cs-CZ" sz="1600" b="1" dirty="0">
                        <a:effectLst/>
                      </a:endParaRPr>
                    </a:p>
                    <a:p>
                      <a:pPr>
                        <a:spcAft>
                          <a:spcPts val="0"/>
                        </a:spcAft>
                      </a:pPr>
                      <a:r>
                        <a:rPr lang="en-GB" sz="1600" b="1" dirty="0">
                          <a:effectLst/>
                        </a:rPr>
                        <a:t>- Open Access</a:t>
                      </a:r>
                      <a:endParaRPr lang="cs-CZ" sz="1600" b="1" dirty="0">
                        <a:effectLst/>
                      </a:endParaRPr>
                    </a:p>
                    <a:p>
                      <a:pPr>
                        <a:spcAft>
                          <a:spcPts val="0"/>
                        </a:spcAft>
                      </a:pPr>
                      <a:r>
                        <a:rPr lang="en-GB" sz="1600" b="1" dirty="0">
                          <a:effectLst/>
                        </a:rPr>
                        <a:t>- Restricted Access</a:t>
                      </a:r>
                      <a:endParaRPr lang="cs-CZ" sz="1600" b="1" dirty="0">
                        <a:effectLst/>
                      </a:endParaRPr>
                    </a:p>
                    <a:p>
                      <a:pPr>
                        <a:spcAft>
                          <a:spcPts val="0"/>
                        </a:spcAft>
                      </a:pPr>
                      <a:r>
                        <a:rPr lang="en-GB" sz="1600" dirty="0">
                          <a:effectLst/>
                        </a:rPr>
                        <a:t>from the “Open Access Types” scheme.</a:t>
                      </a:r>
                      <a:endParaRPr lang="cs-CZ" sz="1600" dirty="0">
                        <a:solidFill>
                          <a:srgbClr val="000000"/>
                        </a:solidFill>
                        <a:effectLst/>
                        <a:latin typeface="Cambria"/>
                        <a:ea typeface="Cambria"/>
                        <a:cs typeface="Cambria"/>
                      </a:endParaRPr>
                    </a:p>
                  </a:txBody>
                  <a:tcPr marL="68580" marR="68580" marT="63500" marB="63500"/>
                </a:tc>
                <a:tc>
                  <a:txBody>
                    <a:bodyPr/>
                    <a:lstStyle/>
                    <a:p>
                      <a:pPr algn="ctr">
                        <a:spcAft>
                          <a:spcPts val="0"/>
                        </a:spcAft>
                      </a:pPr>
                      <a:r>
                        <a:rPr lang="en-GB" sz="1600" dirty="0">
                          <a:effectLst/>
                        </a:rPr>
                        <a:t>1</a:t>
                      </a:r>
                      <a:endParaRPr lang="cs-CZ" sz="1600" dirty="0">
                        <a:solidFill>
                          <a:srgbClr val="000000"/>
                        </a:solidFill>
                        <a:effectLst/>
                        <a:latin typeface="Cambria"/>
                        <a:ea typeface="Cambria"/>
                        <a:cs typeface="Cambria"/>
                      </a:endParaRPr>
                    </a:p>
                  </a:txBody>
                  <a:tcPr marL="68580" marR="68580" marT="63500" marB="63500"/>
                </a:tc>
              </a:tr>
            </a:tbl>
          </a:graphicData>
        </a:graphic>
      </p:graphicFrame>
      <p:sp>
        <p:nvSpPr>
          <p:cNvPr id="4" name="Footer Placeholder 3"/>
          <p:cNvSpPr>
            <a:spLocks noGrp="1"/>
          </p:cNvSpPr>
          <p:nvPr>
            <p:ph type="ftr" sz="quarter" idx="11"/>
          </p:nvPr>
        </p:nvSpPr>
        <p:spPr/>
        <p:txBody>
          <a:bodyPr/>
          <a:lstStyle/>
          <a:p>
            <a:r>
              <a:rPr lang="en-US" smtClean="0"/>
              <a:t>euroCRIS Strategic Membership Meeting — November 9-11, 2015 @ Barcelona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200299036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3988</TotalTime>
  <Words>789</Words>
  <Application>Microsoft Macintosh PowerPoint</Application>
  <PresentationFormat>On-screen Show (4:3)</PresentationFormat>
  <Paragraphs>176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Adjacency</vt:lpstr>
      <vt:lpstr>The CERIF profile in the  OpenAIRE Guidelines  for CRIS Managers</vt:lpstr>
      <vt:lpstr>The Guidelines</vt:lpstr>
      <vt:lpstr>OpenAIRE</vt:lpstr>
      <vt:lpstr>The OpenAIRE research information interchange</vt:lpstr>
      <vt:lpstr>A CERIF profile</vt:lpstr>
      <vt:lpstr>The OpenAIRE CERIF entities I</vt:lpstr>
      <vt:lpstr>The OpenAIRE CERIF entities II</vt:lpstr>
      <vt:lpstr>The OpenAIRE CERIF Attributes</vt:lpstr>
      <vt:lpstr>The OpenAIRE CERIF Semantics</vt:lpstr>
      <vt:lpstr>The OpenAIRE CERIF Semantics</vt:lpstr>
      <vt:lpstr>The OpenAIRE CERIF Semantics</vt:lpstr>
      <vt:lpstr>PowerPoint Presentation</vt:lpstr>
      <vt:lpstr>A CERIF Profile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OpenAIRE Guidelines  for CRIS Managers: a CERIF profile</dc:title>
  <dc:creator>Jan Dvorak</dc:creator>
  <cp:lastModifiedBy>Jan Dvorak</cp:lastModifiedBy>
  <cp:revision>209</cp:revision>
  <dcterms:created xsi:type="dcterms:W3CDTF">2015-11-07T15:50:13Z</dcterms:created>
  <dcterms:modified xsi:type="dcterms:W3CDTF">2015-11-10T10:19:03Z</dcterms:modified>
</cp:coreProperties>
</file>