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13"/>
  </p:notesMasterIdLst>
  <p:sldIdLst>
    <p:sldId id="272" r:id="rId3"/>
    <p:sldId id="281" r:id="rId4"/>
    <p:sldId id="282" r:id="rId5"/>
    <p:sldId id="283" r:id="rId6"/>
    <p:sldId id="285" r:id="rId7"/>
    <p:sldId id="286" r:id="rId8"/>
    <p:sldId id="287" r:id="rId9"/>
    <p:sldId id="288" r:id="rId10"/>
    <p:sldId id="289" r:id="rId11"/>
    <p:sldId id="29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6/9/2016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000" b="1">
                <a:ln>
                  <a:noFill/>
                </a:ln>
                <a:solidFill>
                  <a:schemeClr val="tx2"/>
                </a:solidFill>
                <a:effectLst/>
                <a:latin typeface="Goudy Stout" panose="0202090407030B020401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38596"/>
            <a:ext cx="10972800" cy="5086004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000" y="99688"/>
            <a:ext cx="8784000" cy="792000"/>
          </a:xfrm>
        </p:spPr>
        <p:txBody>
          <a:bodyPr>
            <a:noAutofit/>
          </a:bodyPr>
          <a:lstStyle>
            <a:lvl1pPr algn="ctr">
              <a:defRPr sz="2800">
                <a:latin typeface="Goudy Stout" panose="0202090407030B020401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5336770"/>
            <a:ext cx="10363200" cy="95578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3935243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0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Goudy Stout" panose="0202090407030B020401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5345"/>
            <a:ext cx="5384800" cy="514958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5345"/>
            <a:ext cx="5384800" cy="514958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000" y="108000"/>
            <a:ext cx="8784000" cy="792203"/>
          </a:xfrm>
        </p:spPr>
        <p:txBody>
          <a:bodyPr>
            <a:noAutofit/>
          </a:bodyPr>
          <a:lstStyle>
            <a:lvl1pPr algn="ctr">
              <a:defRPr sz="2800">
                <a:latin typeface="Goudy Stout" panose="0202090407030B020401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00000"/>
            <a:ext cx="5389033" cy="45603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080000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800000"/>
            <a:ext cx="5386917" cy="454203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80000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000" y="108000"/>
            <a:ext cx="8784000" cy="792000"/>
          </a:xfrm>
        </p:spPr>
        <p:txBody>
          <a:bodyPr tIns="45720" anchor="b">
            <a:noAutofit/>
          </a:bodyPr>
          <a:lstStyle>
            <a:lvl1pPr algn="ctr">
              <a:defRPr sz="2800">
                <a:latin typeface="Goudy Stout" panose="0202090407030B020401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000" y="108000"/>
            <a:ext cx="8784000" cy="792000"/>
          </a:xfrm>
        </p:spPr>
        <p:txBody>
          <a:bodyPr vert="horz" tIns="4572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ctr" rtl="0">
              <a:spcBef>
                <a:spcPct val="0"/>
              </a:spcBef>
              <a:buNone/>
              <a:defRPr sz="2800" b="0">
                <a:ln>
                  <a:noFill/>
                </a:ln>
                <a:solidFill>
                  <a:schemeClr val="tx2"/>
                </a:solidFill>
                <a:effectLst/>
                <a:latin typeface="Goudy Stout" panose="0202090407030B020401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000" b="0">
                <a:ln>
                  <a:noFill/>
                </a:ln>
                <a:solidFill>
                  <a:schemeClr val="tx2"/>
                </a:solidFill>
                <a:effectLst/>
                <a:latin typeface="Goudy Stout" panose="0202090407030B020401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>
            <a:normAutofit/>
          </a:bodyPr>
          <a:lstStyle>
            <a:lvl1pPr algn="l">
              <a:buNone/>
              <a:defRPr sz="1600" b="1">
                <a:solidFill>
                  <a:schemeClr val="tx2"/>
                </a:solidFill>
                <a:latin typeface="Goudy Stout" panose="0202090407030B020401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56138"/>
            <a:ext cx="10972800" cy="516846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000" y="108000"/>
            <a:ext cx="8784000" cy="792000"/>
          </a:xfrm>
        </p:spPr>
        <p:txBody>
          <a:bodyPr>
            <a:noAutofit/>
          </a:bodyPr>
          <a:lstStyle>
            <a:lvl1pPr>
              <a:defRPr sz="2800">
                <a:latin typeface="Goudy Stout" panose="0202090407030B020401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‹N°›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>
            <a:noAutofit/>
          </a:bodyPr>
          <a:lstStyle>
            <a:lvl1pPr>
              <a:defRPr sz="3200">
                <a:latin typeface="Goudy Stout" panose="0202090407030B020401" pitchFamily="18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01CF334-2D5C-4859-84A6-CA7E6E43FAE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191659"/>
            <a:ext cx="10972800" cy="513294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1728000" y="108000"/>
            <a:ext cx="8784000" cy="792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pic>
        <p:nvPicPr>
          <p:cNvPr id="15" name="Picture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" y="128742"/>
            <a:ext cx="18288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rtl="0" eaLnBrk="1" latinLnBrk="0" hangingPunct="1">
        <a:spcBef>
          <a:spcPct val="0"/>
        </a:spcBef>
        <a:buNone/>
        <a:defRPr kumimoji="0" sz="2800" b="0" kern="1200">
          <a:ln>
            <a:noFill/>
          </a:ln>
          <a:solidFill>
            <a:schemeClr val="tx2"/>
          </a:solidFill>
          <a:effectLst/>
          <a:latin typeface="Goudy Stout" panose="0202090407030B020401" pitchFamily="18" charset="0"/>
          <a:ea typeface="+mj-ea"/>
          <a:cs typeface="Arial" panose="020B0604020202020204" pitchFamily="34" charset="0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CRIS2016 conference</a:t>
            </a:r>
          </a:p>
          <a:p>
            <a:r>
              <a:rPr lang="en-US" sz="2000" i="1" dirty="0"/>
              <a:t>Valerie Brasse, Keith Jeffery</a:t>
            </a:r>
            <a:r>
              <a:rPr lang="en-US" sz="2000" i="1" dirty="0" smtClean="0"/>
              <a:t>, Anne </a:t>
            </a:r>
            <a:r>
              <a:rPr lang="en-US" sz="2000" i="1" dirty="0" err="1"/>
              <a:t>Asserson</a:t>
            </a:r>
            <a:r>
              <a:rPr lang="en-US" sz="2000" i="1" dirty="0"/>
              <a:t> and </a:t>
            </a:r>
            <a:r>
              <a:rPr lang="en-US" sz="2000" i="1" dirty="0" smtClean="0"/>
              <a:t>Laurent Remy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of June 2016, St Andrews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Calibri" panose="020F0502020204030204" pitchFamily="34" charset="0"/>
              </a:rPr>
              <a:t>A CERIF description of an OA Policy to ease monitoring compliance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2016/06/09</a:t>
            </a: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545584" cy="365125"/>
          </a:xfrm>
        </p:spPr>
        <p:txBody>
          <a:bodyPr/>
          <a:lstStyle/>
          <a:p>
            <a:r>
              <a:rPr lang="en-US" dirty="0"/>
              <a:t>A CERIF description of an OA Policy to ease monitoring compliance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</a:t>
            </a:fld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80512" y="1234440"/>
            <a:ext cx="6608064" cy="3926099"/>
          </a:xfrm>
        </p:spPr>
        <p:txBody>
          <a:bodyPr/>
          <a:lstStyle/>
          <a:p>
            <a:r>
              <a:rPr lang="en-GB" b="0" dirty="0">
                <a:latin typeface="Calibri" panose="020F0502020204030204" pitchFamily="34" charset="0"/>
              </a:rPr>
              <a:t>P</a:t>
            </a:r>
            <a:r>
              <a:rPr lang="en-GB" b="0" dirty="0" smtClean="0">
                <a:latin typeface="Calibri" panose="020F0502020204030204" pitchFamily="34" charset="0"/>
              </a:rPr>
              <a:t>asteur4OA</a:t>
            </a:r>
            <a:br>
              <a:rPr lang="en-GB" b="0" dirty="0" smtClean="0">
                <a:latin typeface="Calibri" panose="020F0502020204030204" pitchFamily="34" charset="0"/>
              </a:rPr>
            </a:br>
            <a:r>
              <a:rPr lang="en-GB" b="0" dirty="0" smtClean="0">
                <a:latin typeface="Calibri" panose="020F0502020204030204" pitchFamily="34" charset="0"/>
              </a:rPr>
              <a:t>Common OA Policy schema</a:t>
            </a:r>
            <a:br>
              <a:rPr lang="en-GB" b="0" dirty="0" smtClean="0">
                <a:latin typeface="Calibri" panose="020F0502020204030204" pitchFamily="34" charset="0"/>
              </a:rPr>
            </a:br>
            <a:r>
              <a:rPr lang="en-GB" b="0" dirty="0" smtClean="0">
                <a:latin typeface="Calibri" panose="020F0502020204030204" pitchFamily="34" charset="0"/>
              </a:rPr>
              <a:t>Mapping the schema to CERIF</a:t>
            </a:r>
            <a:br>
              <a:rPr lang="en-GB" b="0" dirty="0" smtClean="0">
                <a:latin typeface="Calibri" panose="020F0502020204030204" pitchFamily="34" charset="0"/>
              </a:rPr>
            </a:br>
            <a:r>
              <a:rPr lang="en-GB" b="0" dirty="0" smtClean="0">
                <a:latin typeface="Calibri" panose="020F0502020204030204" pitchFamily="34" charset="0"/>
              </a:rPr>
              <a:t>The semantic layer</a:t>
            </a:r>
            <a:br>
              <a:rPr lang="en-GB" b="0" dirty="0" smtClean="0">
                <a:latin typeface="Calibri" panose="020F0502020204030204" pitchFamily="34" charset="0"/>
              </a:rPr>
            </a:br>
            <a:r>
              <a:rPr lang="en-GB" b="0" dirty="0" smtClean="0">
                <a:latin typeface="Calibri" panose="020F0502020204030204" pitchFamily="34" charset="0"/>
              </a:rPr>
              <a:t>Demonstration platform</a:t>
            </a:r>
            <a:endParaRPr lang="en-GB" b="0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</a:t>
            </a:fld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1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50" y="2403132"/>
            <a:ext cx="2250500" cy="158285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4000" y="264280"/>
            <a:ext cx="8784000" cy="792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Pasteur4OA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3</a:t>
            </a:fld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1038846" y="1527814"/>
            <a:ext cx="1011430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olicy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lignment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rategies for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uropean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nion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esearch </a:t>
            </a:r>
            <a:endParaRPr lang="fr-FR" sz="2400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56000" y="235698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help develop and/or reinforce open access strategies and policies at the national level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56000" y="3695956"/>
            <a:ext cx="77636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facilitate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coordination of strategies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among all Member States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56000" y="3180358"/>
            <a:ext cx="6037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network of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expertise in Member States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903056" y="5200407"/>
            <a:ext cx="8385885" cy="40011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 of the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demonstrate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how CERIF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store OA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policies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3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4000" y="264280"/>
            <a:ext cx="8784000" cy="792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Common OA Policy schema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67636" y="48385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canonical representation of a policy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67636" y="4355449"/>
            <a:ext cx="72575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developed jointly by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Jisc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SHERPA services and ROARMAP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67636" y="5317509"/>
            <a:ext cx="2013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questionnaire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58" y="1536854"/>
            <a:ext cx="8181975" cy="221932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3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4000" y="264280"/>
            <a:ext cx="8784000" cy="792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Mapping the schema to CERIF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5</a:t>
            </a:fld>
            <a:endParaRPr lang="en-US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61" y="2022263"/>
            <a:ext cx="1990727" cy="39485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707" y="3383985"/>
            <a:ext cx="1200583" cy="44767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75" y="4995071"/>
            <a:ext cx="2067300" cy="42189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566" y="1176935"/>
            <a:ext cx="1233488" cy="1669570"/>
          </a:xfrm>
          <a:prstGeom prst="rect">
            <a:avLst/>
          </a:prstGeom>
        </p:spPr>
      </p:pic>
      <p:cxnSp>
        <p:nvCxnSpPr>
          <p:cNvPr id="15" name="Connecteur droit avec flèche 14"/>
          <p:cNvCxnSpPr>
            <a:stCxn id="9" idx="3"/>
            <a:endCxn id="2" idx="1"/>
          </p:cNvCxnSpPr>
          <p:nvPr/>
        </p:nvCxnSpPr>
        <p:spPr>
          <a:xfrm flipV="1">
            <a:off x="3089288" y="2011720"/>
            <a:ext cx="1140278" cy="207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5161" y="2497273"/>
            <a:ext cx="1272453" cy="2668773"/>
          </a:xfrm>
          <a:prstGeom prst="rect">
            <a:avLst/>
          </a:prstGeom>
        </p:spPr>
      </p:pic>
      <p:cxnSp>
        <p:nvCxnSpPr>
          <p:cNvPr id="22" name="Connecteur droit avec flèche 21"/>
          <p:cNvCxnSpPr>
            <a:stCxn id="10" idx="3"/>
            <a:endCxn id="18" idx="1"/>
          </p:cNvCxnSpPr>
          <p:nvPr/>
        </p:nvCxnSpPr>
        <p:spPr>
          <a:xfrm>
            <a:off x="2632290" y="3607823"/>
            <a:ext cx="6962871" cy="223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8973" y="4993442"/>
            <a:ext cx="919284" cy="1203181"/>
          </a:xfrm>
          <a:prstGeom prst="rect">
            <a:avLst/>
          </a:prstGeom>
        </p:spPr>
      </p:pic>
      <p:cxnSp>
        <p:nvCxnSpPr>
          <p:cNvPr id="28" name="Connecteur droit avec flèche 27"/>
          <p:cNvCxnSpPr>
            <a:stCxn id="14" idx="3"/>
            <a:endCxn id="26" idx="1"/>
          </p:cNvCxnSpPr>
          <p:nvPr/>
        </p:nvCxnSpPr>
        <p:spPr>
          <a:xfrm>
            <a:off x="3127575" y="5206020"/>
            <a:ext cx="1301398" cy="389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7954" y="1229941"/>
            <a:ext cx="1410351" cy="1822607"/>
          </a:xfrm>
          <a:prstGeom prst="rect">
            <a:avLst/>
          </a:prstGeom>
        </p:spPr>
      </p:pic>
      <p:cxnSp>
        <p:nvCxnSpPr>
          <p:cNvPr id="34" name="Connecteur droit 33"/>
          <p:cNvCxnSpPr>
            <a:stCxn id="2" idx="3"/>
            <a:endCxn id="31" idx="1"/>
          </p:cNvCxnSpPr>
          <p:nvPr/>
        </p:nvCxnSpPr>
        <p:spPr>
          <a:xfrm>
            <a:off x="5463054" y="2011720"/>
            <a:ext cx="1404900" cy="1295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>
            <a:stCxn id="31" idx="3"/>
          </p:cNvCxnSpPr>
          <p:nvPr/>
        </p:nvCxnSpPr>
        <p:spPr>
          <a:xfrm>
            <a:off x="8278305" y="2141245"/>
            <a:ext cx="1953083" cy="3560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Image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0750" y="4533830"/>
            <a:ext cx="1459100" cy="1690124"/>
          </a:xfrm>
          <a:prstGeom prst="rect">
            <a:avLst/>
          </a:prstGeom>
        </p:spPr>
      </p:pic>
      <p:cxnSp>
        <p:nvCxnSpPr>
          <p:cNvPr id="40" name="Connecteur droit 39"/>
          <p:cNvCxnSpPr>
            <a:stCxn id="18" idx="2"/>
            <a:endCxn id="37" idx="3"/>
          </p:cNvCxnSpPr>
          <p:nvPr/>
        </p:nvCxnSpPr>
        <p:spPr>
          <a:xfrm flipH="1">
            <a:off x="8249850" y="5166046"/>
            <a:ext cx="1981538" cy="2128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37" idx="1"/>
          </p:cNvCxnSpPr>
          <p:nvPr/>
        </p:nvCxnSpPr>
        <p:spPr>
          <a:xfrm flipH="1">
            <a:off x="5348257" y="5378892"/>
            <a:ext cx="1442493" cy="2161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Imag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5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4000" y="264280"/>
            <a:ext cx="8784000" cy="792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Mapping the schema to CERIF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6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786898" y="1799189"/>
            <a:ext cx="7758791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Free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tored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Policy’s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issue date -&gt;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cfResultPublication.cfResultPublicationDate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Stored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as a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Maximum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allowable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publisher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embargo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-&gt;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cfMeasurement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377" y="1412373"/>
            <a:ext cx="1883212" cy="245313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2875" y="4706596"/>
            <a:ext cx="1616216" cy="146555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11" y="1356613"/>
            <a:ext cx="7748478" cy="43047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846" y="3781321"/>
            <a:ext cx="6737609" cy="1405688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911846" y="5216941"/>
            <a:ext cx="610851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Value to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chosen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List -&gt;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cfClassificationScheme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Values -&gt;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cfClassification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6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4000" y="264280"/>
            <a:ext cx="8784000" cy="792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Mapping the schema to CERIF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7</a:t>
            </a:fld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23" y="1115527"/>
            <a:ext cx="5538753" cy="5181576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6919372" y="2426042"/>
            <a:ext cx="4155028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 main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Semantic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cfMeasurement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Multilingual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attributes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cfElectronicAddress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cfFederatedIdentifier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relation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entities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4000" y="264280"/>
            <a:ext cx="8784000" cy="792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The semantic layer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8</a:t>
            </a:fld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733638" y="4009031"/>
            <a:ext cx="4155028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fr-FR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depositing</a:t>
            </a:r>
            <a:r>
              <a:rPr lang="fr-F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item a </a:t>
            </a:r>
            <a:r>
              <a:rPr lang="fr-FR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</a:t>
            </a:r>
            <a:r>
              <a:rPr lang="fr-F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a </a:t>
            </a:r>
            <a:r>
              <a:rPr lang="fr-FR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  <a:r>
              <a:rPr lang="fr-F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endParaRPr lang="fr-FR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Recommended</a:t>
            </a:r>
            <a:endParaRPr lang="fr-FR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specified</a:t>
            </a:r>
            <a:endParaRPr lang="fr-FR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67" y="1434030"/>
            <a:ext cx="3369817" cy="378220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33638" y="3132994"/>
            <a:ext cx="681320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cfOrganisationUnit</a:t>
            </a: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r>
              <a:rPr lang="fr-FR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cfResultPublication</a:t>
            </a: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fr-F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33638" y="1641404"/>
            <a:ext cx="474061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cfResultPublication</a:t>
            </a: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OA Policy</a:t>
            </a:r>
          </a:p>
          <a:p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cfService</a:t>
            </a: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repository</a:t>
            </a:r>
            <a:endParaRPr lang="fr-FR" sz="20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cfOrganisationUnit</a:t>
            </a: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sz="2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funder</a:t>
            </a:r>
            <a:endParaRPr lang="fr-FR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4000" y="264280"/>
            <a:ext cx="8784000" cy="7920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Demonstration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9</a:t>
            </a:fld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913" y="1191986"/>
            <a:ext cx="9288173" cy="486888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9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4000" y="264280"/>
            <a:ext cx="8784000" cy="792000"/>
          </a:xfrm>
        </p:spPr>
        <p:txBody>
          <a:bodyPr>
            <a:normAutofit/>
          </a:bodyPr>
          <a:lstStyle/>
          <a:p>
            <a:r>
              <a:rPr lang="en-GB" smtClean="0">
                <a:latin typeface="Calibri" panose="020F0502020204030204" pitchFamily="34" charset="0"/>
              </a:rPr>
              <a:t>Questions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2016/06/09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 CERIF description of an OA Policy to ease monitoring compliance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10</a:t>
            </a:fld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67" y="207676"/>
            <a:ext cx="1905266" cy="952633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7818582" y="3383150"/>
            <a:ext cx="1872629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accent1"/>
                </a:solidFill>
              </a:rPr>
              <a:t>Laurent REMY</a:t>
            </a:r>
          </a:p>
          <a:p>
            <a:r>
              <a:rPr lang="fr-FR" dirty="0" smtClean="0"/>
              <a:t>lremy@is4ri.com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454400" y="2022817"/>
            <a:ext cx="1372492" cy="31700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200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910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on brainstorming" id="{C229246F-E851-40FB-8E1D-535DCA6AFD71}" vid="{8D346C02-FE09-4A8E-BC58-EB73E373F0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3BE57A2-D666-4652-B423-3EEF5C79D9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0</TotalTime>
  <Words>352</Words>
  <Application>Microsoft Office PowerPoint</Application>
  <PresentationFormat>Grand écran</PresentationFormat>
  <Paragraphs>77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Courier New</vt:lpstr>
      <vt:lpstr>Goudy Stout</vt:lpstr>
      <vt:lpstr>Palatino Linotype</vt:lpstr>
      <vt:lpstr>Wingdings 2</vt:lpstr>
      <vt:lpstr>Presentation on brainstorming</vt:lpstr>
      <vt:lpstr>A CERIF description of an OA Policy to ease monitoring compliance</vt:lpstr>
      <vt:lpstr>Pasteur4OA Common OA Policy schema Mapping the schema to CERIF The semantic layer Demonstration platform</vt:lpstr>
      <vt:lpstr>Pasteur4OA</vt:lpstr>
      <vt:lpstr>Common OA Policy schema</vt:lpstr>
      <vt:lpstr>Mapping the schema to CERIF</vt:lpstr>
      <vt:lpstr>Mapping the schema to CERIF</vt:lpstr>
      <vt:lpstr>Mapping the schema to CERIF</vt:lpstr>
      <vt:lpstr>The semantic layer</vt:lpstr>
      <vt:lpstr>Demonstration</vt:lpstr>
      <vt:lpstr>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2013-09-24T17:59:41Z</dcterms:created>
  <dcterms:modified xsi:type="dcterms:W3CDTF">2016-06-09T13:07:44Z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TC034606379991</vt:lpwstr>
  </property>
</Properties>
</file>