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47"/>
  </p:notesMasterIdLst>
  <p:sldIdLst>
    <p:sldId id="580" r:id="rId4"/>
    <p:sldId id="730" r:id="rId5"/>
    <p:sldId id="740" r:id="rId6"/>
    <p:sldId id="741" r:id="rId7"/>
    <p:sldId id="744" r:id="rId8"/>
    <p:sldId id="742" r:id="rId9"/>
    <p:sldId id="751" r:id="rId10"/>
    <p:sldId id="752" r:id="rId11"/>
    <p:sldId id="758" r:id="rId12"/>
    <p:sldId id="769" r:id="rId13"/>
    <p:sldId id="756" r:id="rId14"/>
    <p:sldId id="753" r:id="rId15"/>
    <p:sldId id="773" r:id="rId16"/>
    <p:sldId id="774" r:id="rId17"/>
    <p:sldId id="776" r:id="rId18"/>
    <p:sldId id="777" r:id="rId19"/>
    <p:sldId id="778" r:id="rId20"/>
    <p:sldId id="794" r:id="rId21"/>
    <p:sldId id="760" r:id="rId22"/>
    <p:sldId id="745" r:id="rId23"/>
    <p:sldId id="788" r:id="rId24"/>
    <p:sldId id="795" r:id="rId25"/>
    <p:sldId id="781" r:id="rId26"/>
    <p:sldId id="786" r:id="rId27"/>
    <p:sldId id="799" r:id="rId28"/>
    <p:sldId id="798" r:id="rId29"/>
    <p:sldId id="802" r:id="rId30"/>
    <p:sldId id="803" r:id="rId31"/>
    <p:sldId id="804" r:id="rId32"/>
    <p:sldId id="805" r:id="rId33"/>
    <p:sldId id="806" r:id="rId34"/>
    <p:sldId id="807" r:id="rId35"/>
    <p:sldId id="808" r:id="rId36"/>
    <p:sldId id="809" r:id="rId37"/>
    <p:sldId id="810" r:id="rId38"/>
    <p:sldId id="811" r:id="rId39"/>
    <p:sldId id="812" r:id="rId40"/>
    <p:sldId id="813" r:id="rId41"/>
    <p:sldId id="814" r:id="rId42"/>
    <p:sldId id="815" r:id="rId43"/>
    <p:sldId id="816" r:id="rId44"/>
    <p:sldId id="817" r:id="rId45"/>
    <p:sldId id="800" r:id="rId46"/>
  </p:sldIdLst>
  <p:sldSz cx="9144000" cy="6858000" type="screen4x3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7939B3C2-524A-49AB-A44F-DA3AFA34CE22}">
          <p14:sldIdLst>
            <p14:sldId id="580"/>
            <p14:sldId id="730"/>
            <p14:sldId id="740"/>
            <p14:sldId id="741"/>
            <p14:sldId id="744"/>
            <p14:sldId id="742"/>
            <p14:sldId id="751"/>
            <p14:sldId id="752"/>
            <p14:sldId id="758"/>
            <p14:sldId id="769"/>
            <p14:sldId id="756"/>
            <p14:sldId id="753"/>
            <p14:sldId id="773"/>
            <p14:sldId id="774"/>
            <p14:sldId id="776"/>
            <p14:sldId id="777"/>
            <p14:sldId id="778"/>
            <p14:sldId id="794"/>
            <p14:sldId id="760"/>
            <p14:sldId id="745"/>
            <p14:sldId id="788"/>
            <p14:sldId id="795"/>
            <p14:sldId id="781"/>
            <p14:sldId id="786"/>
            <p14:sldId id="799"/>
            <p14:sldId id="798"/>
            <p14:sldId id="802"/>
            <p14:sldId id="803"/>
            <p14:sldId id="804"/>
            <p14:sldId id="805"/>
            <p14:sldId id="806"/>
            <p14:sldId id="807"/>
            <p14:sldId id="808"/>
            <p14:sldId id="809"/>
            <p14:sldId id="810"/>
            <p14:sldId id="811"/>
            <p14:sldId id="812"/>
            <p14:sldId id="813"/>
            <p14:sldId id="814"/>
            <p14:sldId id="815"/>
            <p14:sldId id="816"/>
            <p14:sldId id="817"/>
            <p14:sldId id="8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4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ão Mendes Moreira" initials="JM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8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38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1746"/>
      </p:guideLst>
    </p:cSldViewPr>
  </p:slideViewPr>
  <p:outlineViewPr>
    <p:cViewPr>
      <p:scale>
        <a:sx n="33" d="100"/>
        <a:sy n="33" d="100"/>
      </p:scale>
      <p:origin x="0" y="-26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commentAuthors" Target="commentAuthors.xml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4B730E-8963-44D6-915D-0A1461F062C1}" type="doc">
      <dgm:prSet loTypeId="urn:microsoft.com/office/officeart/2005/8/layout/hierarchy4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1C24C175-BDB1-4DE8-84E0-3676057E19DF}">
      <dgm:prSet phldrT="[Text]"/>
      <dgm:spPr/>
      <dgm:t>
        <a:bodyPr/>
        <a:lstStyle/>
        <a:p>
          <a:r>
            <a:rPr lang="pt-PT" noProof="0" dirty="0" err="1" smtClean="0"/>
            <a:t>Institutional</a:t>
          </a:r>
          <a:r>
            <a:rPr lang="pt-PT" noProof="0" dirty="0" smtClean="0"/>
            <a:t> </a:t>
          </a:r>
          <a:r>
            <a:rPr lang="pt-PT" noProof="0" dirty="0" err="1" smtClean="0"/>
            <a:t>Repository</a:t>
          </a:r>
          <a:r>
            <a:rPr lang="pt-PT" noProof="0" dirty="0" smtClean="0"/>
            <a:t> </a:t>
          </a:r>
          <a:r>
            <a:rPr lang="pt-PT" noProof="0" dirty="0" err="1" smtClean="0"/>
            <a:t>Hosting</a:t>
          </a:r>
          <a:r>
            <a:rPr lang="pt-PT" noProof="0" dirty="0" smtClean="0"/>
            <a:t> </a:t>
          </a:r>
          <a:r>
            <a:rPr lang="pt-PT" noProof="0" dirty="0" err="1" smtClean="0"/>
            <a:t>Service</a:t>
          </a:r>
          <a:endParaRPr lang="pt-PT" noProof="0" dirty="0" smtClean="0"/>
        </a:p>
        <a:p>
          <a:endParaRPr lang="pt-PT" noProof="0" dirty="0" smtClean="0"/>
        </a:p>
      </dgm:t>
    </dgm:pt>
    <dgm:pt modelId="{D60A5940-507D-4C42-9209-2E8633279F72}" type="parTrans" cxnId="{78AE5871-AB9C-4479-A5B8-120B009C2774}">
      <dgm:prSet/>
      <dgm:spPr/>
      <dgm:t>
        <a:bodyPr/>
        <a:lstStyle/>
        <a:p>
          <a:endParaRPr lang="en-US"/>
        </a:p>
      </dgm:t>
    </dgm:pt>
    <dgm:pt modelId="{CDF2C947-90A7-48E5-9324-73D067754441}" type="sibTrans" cxnId="{78AE5871-AB9C-4479-A5B8-120B009C2774}">
      <dgm:prSet/>
      <dgm:spPr/>
      <dgm:t>
        <a:bodyPr/>
        <a:lstStyle/>
        <a:p>
          <a:endParaRPr lang="en-US"/>
        </a:p>
      </dgm:t>
    </dgm:pt>
    <dgm:pt modelId="{5AB615C9-0708-49CA-A3D2-F4DC1B011CD3}">
      <dgm:prSet phldrT="[Text]"/>
      <dgm:spPr/>
      <dgm:t>
        <a:bodyPr/>
        <a:lstStyle/>
        <a:p>
          <a:r>
            <a:rPr lang="pt-PT" noProof="0" dirty="0" smtClean="0"/>
            <a:t>Data </a:t>
          </a:r>
          <a:r>
            <a:rPr lang="pt-PT" noProof="0" dirty="0" err="1" smtClean="0"/>
            <a:t>Repositories</a:t>
          </a:r>
          <a:endParaRPr lang="pt-PT" noProof="0" dirty="0" smtClean="0"/>
        </a:p>
        <a:p>
          <a:r>
            <a:rPr lang="pt-PT" noProof="0" dirty="0" smtClean="0"/>
            <a:t>(SARDC)</a:t>
          </a:r>
        </a:p>
        <a:p>
          <a:endParaRPr lang="pt-PT" noProof="0" dirty="0"/>
        </a:p>
      </dgm:t>
    </dgm:pt>
    <dgm:pt modelId="{65244E39-F65B-48AC-98CD-271D6E219896}" type="parTrans" cxnId="{71DFFA19-A05F-4112-8349-C82EDFDEBEAB}">
      <dgm:prSet/>
      <dgm:spPr/>
      <dgm:t>
        <a:bodyPr/>
        <a:lstStyle/>
        <a:p>
          <a:endParaRPr lang="en-US"/>
        </a:p>
      </dgm:t>
    </dgm:pt>
    <dgm:pt modelId="{4B0D1DA1-36CB-46EE-9E97-7F6A7B473F27}" type="sibTrans" cxnId="{71DFFA19-A05F-4112-8349-C82EDFDEBEAB}">
      <dgm:prSet/>
      <dgm:spPr/>
      <dgm:t>
        <a:bodyPr/>
        <a:lstStyle/>
        <a:p>
          <a:endParaRPr lang="en-US"/>
        </a:p>
      </dgm:t>
    </dgm:pt>
    <dgm:pt modelId="{607208A8-2C5F-45A6-B3A9-AA847BB69564}">
      <dgm:prSet phldrT="[Text]"/>
      <dgm:spPr/>
      <dgm:t>
        <a:bodyPr/>
        <a:lstStyle/>
        <a:p>
          <a:r>
            <a:rPr lang="pt-PT" noProof="0" dirty="0" err="1" smtClean="0"/>
            <a:t>Scientific</a:t>
          </a:r>
          <a:r>
            <a:rPr lang="pt-PT" noProof="0" dirty="0" smtClean="0"/>
            <a:t> </a:t>
          </a:r>
          <a:r>
            <a:rPr lang="pt-PT" noProof="0" dirty="0" err="1" smtClean="0"/>
            <a:t>Journals</a:t>
          </a:r>
          <a:r>
            <a:rPr lang="pt-PT" noProof="0" dirty="0" smtClean="0"/>
            <a:t> </a:t>
          </a:r>
          <a:r>
            <a:rPr lang="pt-PT" noProof="0" dirty="0" err="1" smtClean="0"/>
            <a:t>Hosting</a:t>
          </a:r>
          <a:r>
            <a:rPr lang="pt-PT" noProof="0" dirty="0" smtClean="0"/>
            <a:t> </a:t>
          </a:r>
          <a:r>
            <a:rPr lang="pt-PT" noProof="0" dirty="0" err="1" smtClean="0"/>
            <a:t>Service</a:t>
          </a:r>
          <a:endParaRPr lang="pt-PT" noProof="0" dirty="0" smtClean="0"/>
        </a:p>
        <a:p>
          <a:endParaRPr lang="pt-PT" noProof="0" dirty="0" smtClean="0"/>
        </a:p>
      </dgm:t>
    </dgm:pt>
    <dgm:pt modelId="{D34DCB34-8A2E-4A66-ACED-627A71F7FE42}" type="parTrans" cxnId="{035B9F96-0DEF-4D6A-AD62-AA87DBE47387}">
      <dgm:prSet/>
      <dgm:spPr/>
      <dgm:t>
        <a:bodyPr/>
        <a:lstStyle/>
        <a:p>
          <a:endParaRPr lang="en-US"/>
        </a:p>
      </dgm:t>
    </dgm:pt>
    <dgm:pt modelId="{67E41C97-2A0D-4C78-ACED-85C811ACAD28}" type="sibTrans" cxnId="{035B9F96-0DEF-4D6A-AD62-AA87DBE47387}">
      <dgm:prSet/>
      <dgm:spPr/>
      <dgm:t>
        <a:bodyPr/>
        <a:lstStyle/>
        <a:p>
          <a:endParaRPr lang="en-US"/>
        </a:p>
      </dgm:t>
    </dgm:pt>
    <dgm:pt modelId="{1784A2B5-6742-4F0A-899E-32FB34EC9B2C}">
      <dgm:prSet phldrT="[Text]" custT="1"/>
      <dgm:spPr/>
      <dgm:t>
        <a:bodyPr/>
        <a:lstStyle/>
        <a:p>
          <a:r>
            <a:rPr lang="pt-PT" sz="3200" noProof="0" dirty="0" smtClean="0"/>
            <a:t>RCAAP Portal</a:t>
          </a:r>
          <a:endParaRPr lang="pt-PT" sz="3200" noProof="0" dirty="0"/>
        </a:p>
      </dgm:t>
    </dgm:pt>
    <dgm:pt modelId="{50FE2ACB-B292-4D4B-A06D-11A4BE6F657C}" type="parTrans" cxnId="{72BBE1DE-B6AC-4E0F-8EF9-6E8A40DDB3A3}">
      <dgm:prSet/>
      <dgm:spPr/>
      <dgm:t>
        <a:bodyPr/>
        <a:lstStyle/>
        <a:p>
          <a:endParaRPr lang="en-US"/>
        </a:p>
      </dgm:t>
    </dgm:pt>
    <dgm:pt modelId="{E4AFBA46-62B1-4FBD-A925-E2CFAFAC9AA9}" type="sibTrans" cxnId="{72BBE1DE-B6AC-4E0F-8EF9-6E8A40DDB3A3}">
      <dgm:prSet/>
      <dgm:spPr/>
      <dgm:t>
        <a:bodyPr/>
        <a:lstStyle/>
        <a:p>
          <a:endParaRPr lang="en-US"/>
        </a:p>
      </dgm:t>
    </dgm:pt>
    <dgm:pt modelId="{01684F1E-F927-4529-830D-112CFD2A87AD}">
      <dgm:prSet phldrT="[Text]"/>
      <dgm:spPr/>
      <dgm:t>
        <a:bodyPr/>
        <a:lstStyle/>
        <a:p>
          <a:r>
            <a:rPr lang="pt-PT" noProof="0" dirty="0" err="1" smtClean="0"/>
            <a:t>Validator</a:t>
          </a:r>
          <a:endParaRPr lang="pt-PT" noProof="0" dirty="0"/>
        </a:p>
      </dgm:t>
    </dgm:pt>
    <dgm:pt modelId="{C744D51B-7B10-4A11-8526-64BCFDECFF8C}" type="parTrans" cxnId="{7E6BA7DE-8B0E-4CB6-9A9B-18F1B0E34061}">
      <dgm:prSet/>
      <dgm:spPr/>
      <dgm:t>
        <a:bodyPr/>
        <a:lstStyle/>
        <a:p>
          <a:endParaRPr lang="en-US"/>
        </a:p>
      </dgm:t>
    </dgm:pt>
    <dgm:pt modelId="{77273986-98B6-4D2A-9FA8-C4F19D2401A9}" type="sibTrans" cxnId="{7E6BA7DE-8B0E-4CB6-9A9B-18F1B0E34061}">
      <dgm:prSet/>
      <dgm:spPr/>
      <dgm:t>
        <a:bodyPr/>
        <a:lstStyle/>
        <a:p>
          <a:endParaRPr lang="en-US"/>
        </a:p>
      </dgm:t>
    </dgm:pt>
    <dgm:pt modelId="{FDBAC6C6-95F6-4957-A763-491F05238E72}">
      <dgm:prSet phldrT="[Text]"/>
      <dgm:spPr/>
      <dgm:t>
        <a:bodyPr/>
        <a:lstStyle/>
        <a:p>
          <a:r>
            <a:rPr lang="pt-PT" noProof="0" dirty="0" err="1" smtClean="0"/>
            <a:t>Common</a:t>
          </a:r>
          <a:r>
            <a:rPr lang="pt-PT" noProof="0" dirty="0" smtClean="0"/>
            <a:t> </a:t>
          </a:r>
          <a:r>
            <a:rPr lang="pt-PT" noProof="0" dirty="0" err="1" smtClean="0"/>
            <a:t>Repository</a:t>
          </a:r>
          <a:endParaRPr lang="pt-PT" noProof="0" dirty="0" smtClean="0"/>
        </a:p>
        <a:p>
          <a:endParaRPr lang="pt-PT" noProof="0" dirty="0"/>
        </a:p>
      </dgm:t>
    </dgm:pt>
    <dgm:pt modelId="{A3EEB214-426D-445D-9D73-E63E6F1539CC}" type="parTrans" cxnId="{051247BD-B493-47C9-9679-18296913A165}">
      <dgm:prSet/>
      <dgm:spPr/>
      <dgm:t>
        <a:bodyPr/>
        <a:lstStyle/>
        <a:p>
          <a:endParaRPr lang="en-US"/>
        </a:p>
      </dgm:t>
    </dgm:pt>
    <dgm:pt modelId="{EACE7470-2CE7-400C-8003-F430478060E1}" type="sibTrans" cxnId="{051247BD-B493-47C9-9679-18296913A165}">
      <dgm:prSet/>
      <dgm:spPr/>
      <dgm:t>
        <a:bodyPr/>
        <a:lstStyle/>
        <a:p>
          <a:endParaRPr lang="en-US"/>
        </a:p>
      </dgm:t>
    </dgm:pt>
    <dgm:pt modelId="{C14EBD82-2066-482C-8EF5-B228879505ED}">
      <dgm:prSet phldrT="[Text]"/>
      <dgm:spPr/>
      <dgm:t>
        <a:bodyPr/>
        <a:lstStyle/>
        <a:p>
          <a:r>
            <a:rPr lang="pt-PT" noProof="0" dirty="0" err="1" smtClean="0"/>
            <a:t>Repository</a:t>
          </a:r>
          <a:r>
            <a:rPr lang="pt-PT" noProof="0" dirty="0" smtClean="0"/>
            <a:t> </a:t>
          </a:r>
          <a:r>
            <a:rPr lang="pt-PT" noProof="0" dirty="0" err="1" smtClean="0"/>
            <a:t>Usage</a:t>
          </a:r>
          <a:r>
            <a:rPr lang="pt-PT" noProof="0" dirty="0" smtClean="0"/>
            <a:t> </a:t>
          </a:r>
          <a:r>
            <a:rPr lang="pt-PT" noProof="0" dirty="0" err="1" smtClean="0"/>
            <a:t>Statistics</a:t>
          </a:r>
          <a:endParaRPr lang="pt-PT" noProof="0" dirty="0" smtClean="0"/>
        </a:p>
        <a:p>
          <a:r>
            <a:rPr lang="pt-PT" noProof="0" dirty="0" smtClean="0"/>
            <a:t>(SCEUR)</a:t>
          </a:r>
          <a:endParaRPr lang="pt-PT" noProof="0" dirty="0"/>
        </a:p>
      </dgm:t>
    </dgm:pt>
    <dgm:pt modelId="{EDD5806D-356C-4200-9C31-7AB0C9FA1D2E}" type="parTrans" cxnId="{A278A22C-5DEB-4959-98D1-03763EE21B04}">
      <dgm:prSet/>
      <dgm:spPr/>
      <dgm:t>
        <a:bodyPr/>
        <a:lstStyle/>
        <a:p>
          <a:endParaRPr lang="en-US"/>
        </a:p>
      </dgm:t>
    </dgm:pt>
    <dgm:pt modelId="{795F7EA1-EB06-4B4A-BA45-3A5D4BDE9D19}" type="sibTrans" cxnId="{A278A22C-5DEB-4959-98D1-03763EE21B04}">
      <dgm:prSet/>
      <dgm:spPr/>
      <dgm:t>
        <a:bodyPr/>
        <a:lstStyle/>
        <a:p>
          <a:endParaRPr lang="en-US"/>
        </a:p>
      </dgm:t>
    </dgm:pt>
    <dgm:pt modelId="{3F6A97BD-6149-44D5-9B25-DF76DDD30DF8}" type="pres">
      <dgm:prSet presAssocID="{2D4B730E-8963-44D6-915D-0A1461F062C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F67250C-A7AB-4BFD-A70C-E6F4A120D287}" type="pres">
      <dgm:prSet presAssocID="{1784A2B5-6742-4F0A-899E-32FB34EC9B2C}" presName="vertOne" presStyleCnt="0"/>
      <dgm:spPr/>
      <dgm:t>
        <a:bodyPr/>
        <a:lstStyle/>
        <a:p>
          <a:endParaRPr lang="pt-PT"/>
        </a:p>
      </dgm:t>
    </dgm:pt>
    <dgm:pt modelId="{851339A9-14A1-46EC-8DA3-C32378E8D5B1}" type="pres">
      <dgm:prSet presAssocID="{1784A2B5-6742-4F0A-899E-32FB34EC9B2C}" presName="txOne" presStyleLbl="node0" presStyleIdx="0" presStyleCnt="2" custLinFactNeighborX="-61" custLinFactNeighborY="-2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AEE480-3C8A-4121-99FA-B56B52601188}" type="pres">
      <dgm:prSet presAssocID="{1784A2B5-6742-4F0A-899E-32FB34EC9B2C}" presName="parTransOne" presStyleCnt="0"/>
      <dgm:spPr/>
      <dgm:t>
        <a:bodyPr/>
        <a:lstStyle/>
        <a:p>
          <a:endParaRPr lang="pt-PT"/>
        </a:p>
      </dgm:t>
    </dgm:pt>
    <dgm:pt modelId="{71DF8D30-D57C-4AF9-9865-E413D1B379F2}" type="pres">
      <dgm:prSet presAssocID="{1784A2B5-6742-4F0A-899E-32FB34EC9B2C}" presName="horzOne" presStyleCnt="0"/>
      <dgm:spPr/>
      <dgm:t>
        <a:bodyPr/>
        <a:lstStyle/>
        <a:p>
          <a:endParaRPr lang="pt-PT"/>
        </a:p>
      </dgm:t>
    </dgm:pt>
    <dgm:pt modelId="{9C15082D-7A5F-4F2D-ADD4-00EA7D13A7BF}" type="pres">
      <dgm:prSet presAssocID="{1C24C175-BDB1-4DE8-84E0-3676057E19DF}" presName="vertTwo" presStyleCnt="0"/>
      <dgm:spPr/>
      <dgm:t>
        <a:bodyPr/>
        <a:lstStyle/>
        <a:p>
          <a:endParaRPr lang="pt-PT"/>
        </a:p>
      </dgm:t>
    </dgm:pt>
    <dgm:pt modelId="{727177E0-4B6F-4E18-8199-8FCFC26B4CD2}" type="pres">
      <dgm:prSet presAssocID="{1C24C175-BDB1-4DE8-84E0-3676057E19DF}" presName="txTwo" presStyleLbl="node2" presStyleIdx="0" presStyleCnt="5" custLinFactNeighborY="34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8330FF-CD5C-455B-AF2F-73F566B0C9A1}" type="pres">
      <dgm:prSet presAssocID="{1C24C175-BDB1-4DE8-84E0-3676057E19DF}" presName="horzTwo" presStyleCnt="0"/>
      <dgm:spPr/>
      <dgm:t>
        <a:bodyPr/>
        <a:lstStyle/>
        <a:p>
          <a:endParaRPr lang="pt-PT"/>
        </a:p>
      </dgm:t>
    </dgm:pt>
    <dgm:pt modelId="{DF3AF444-EA5E-4801-BC0E-9BDEDF15C5F7}" type="pres">
      <dgm:prSet presAssocID="{CDF2C947-90A7-48E5-9324-73D067754441}" presName="sibSpaceTwo" presStyleCnt="0"/>
      <dgm:spPr/>
      <dgm:t>
        <a:bodyPr/>
        <a:lstStyle/>
        <a:p>
          <a:endParaRPr lang="pt-PT"/>
        </a:p>
      </dgm:t>
    </dgm:pt>
    <dgm:pt modelId="{16FF0D4A-70B0-4996-8694-773363CE6F0C}" type="pres">
      <dgm:prSet presAssocID="{5AB615C9-0708-49CA-A3D2-F4DC1B011CD3}" presName="vertTwo" presStyleCnt="0"/>
      <dgm:spPr/>
      <dgm:t>
        <a:bodyPr/>
        <a:lstStyle/>
        <a:p>
          <a:endParaRPr lang="pt-PT"/>
        </a:p>
      </dgm:t>
    </dgm:pt>
    <dgm:pt modelId="{D110029A-9C16-4157-ACEA-336DC16C9778}" type="pres">
      <dgm:prSet presAssocID="{5AB615C9-0708-49CA-A3D2-F4DC1B011CD3}" presName="txTwo" presStyleLbl="node2" presStyleIdx="1" presStyleCnt="5" custLinFactNeighborY="3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511687-83FC-4157-8F18-13B2C10D9782}" type="pres">
      <dgm:prSet presAssocID="{5AB615C9-0708-49CA-A3D2-F4DC1B011CD3}" presName="horzTwo" presStyleCnt="0"/>
      <dgm:spPr/>
      <dgm:t>
        <a:bodyPr/>
        <a:lstStyle/>
        <a:p>
          <a:endParaRPr lang="pt-PT"/>
        </a:p>
      </dgm:t>
    </dgm:pt>
    <dgm:pt modelId="{9D3C2EF9-EE98-4585-917A-4C157BADF71B}" type="pres">
      <dgm:prSet presAssocID="{4B0D1DA1-36CB-46EE-9E97-7F6A7B473F27}" presName="sibSpaceTwo" presStyleCnt="0"/>
      <dgm:spPr/>
      <dgm:t>
        <a:bodyPr/>
        <a:lstStyle/>
        <a:p>
          <a:endParaRPr lang="pt-PT"/>
        </a:p>
      </dgm:t>
    </dgm:pt>
    <dgm:pt modelId="{6F97264A-8335-4D27-AA18-33DA5EA7140A}" type="pres">
      <dgm:prSet presAssocID="{607208A8-2C5F-45A6-B3A9-AA847BB69564}" presName="vertTwo" presStyleCnt="0"/>
      <dgm:spPr/>
      <dgm:t>
        <a:bodyPr/>
        <a:lstStyle/>
        <a:p>
          <a:endParaRPr lang="pt-PT"/>
        </a:p>
      </dgm:t>
    </dgm:pt>
    <dgm:pt modelId="{1C1481AC-B585-40C3-ADEB-01DA1B97F03E}" type="pres">
      <dgm:prSet presAssocID="{607208A8-2C5F-45A6-B3A9-AA847BB69564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D00015-8C44-45BE-85E1-BA687392FAA4}" type="pres">
      <dgm:prSet presAssocID="{607208A8-2C5F-45A6-B3A9-AA847BB69564}" presName="horzTwo" presStyleCnt="0"/>
      <dgm:spPr/>
      <dgm:t>
        <a:bodyPr/>
        <a:lstStyle/>
        <a:p>
          <a:endParaRPr lang="pt-PT"/>
        </a:p>
      </dgm:t>
    </dgm:pt>
    <dgm:pt modelId="{332FCE33-4AE4-46FF-87D4-5C8DFBFE7DD0}" type="pres">
      <dgm:prSet presAssocID="{67E41C97-2A0D-4C78-ACED-85C811ACAD28}" presName="sibSpaceTwo" presStyleCnt="0"/>
      <dgm:spPr/>
      <dgm:t>
        <a:bodyPr/>
        <a:lstStyle/>
        <a:p>
          <a:endParaRPr lang="pt-PT"/>
        </a:p>
      </dgm:t>
    </dgm:pt>
    <dgm:pt modelId="{833E24A0-E849-4465-A355-492B2F66EFE6}" type="pres">
      <dgm:prSet presAssocID="{FDBAC6C6-95F6-4957-A763-491F05238E72}" presName="vertTwo" presStyleCnt="0"/>
      <dgm:spPr/>
      <dgm:t>
        <a:bodyPr/>
        <a:lstStyle/>
        <a:p>
          <a:endParaRPr lang="pt-PT"/>
        </a:p>
      </dgm:t>
    </dgm:pt>
    <dgm:pt modelId="{53D0CEB0-BA08-4101-9EE9-E4DAD976D810}" type="pres">
      <dgm:prSet presAssocID="{FDBAC6C6-95F6-4957-A763-491F05238E72}" presName="txTwo" presStyleLbl="node2" presStyleIdx="3" presStyleCnt="5" custLinFactNeighborX="-1562" custLinFactNeighborY="15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74D54D-DF75-4336-AA55-C2DF56340C45}" type="pres">
      <dgm:prSet presAssocID="{FDBAC6C6-95F6-4957-A763-491F05238E72}" presName="horzTwo" presStyleCnt="0"/>
      <dgm:spPr/>
      <dgm:t>
        <a:bodyPr/>
        <a:lstStyle/>
        <a:p>
          <a:endParaRPr lang="pt-PT"/>
        </a:p>
      </dgm:t>
    </dgm:pt>
    <dgm:pt modelId="{39C01B62-9BE1-412E-B715-869957EE1601}" type="pres">
      <dgm:prSet presAssocID="{E4AFBA46-62B1-4FBD-A925-E2CFAFAC9AA9}" presName="sibSpaceOne" presStyleCnt="0"/>
      <dgm:spPr/>
      <dgm:t>
        <a:bodyPr/>
        <a:lstStyle/>
        <a:p>
          <a:endParaRPr lang="pt-PT"/>
        </a:p>
      </dgm:t>
    </dgm:pt>
    <dgm:pt modelId="{982991C0-AF62-4D3E-AF6E-848E1D6022D5}" type="pres">
      <dgm:prSet presAssocID="{01684F1E-F927-4529-830D-112CFD2A87AD}" presName="vertOne" presStyleCnt="0"/>
      <dgm:spPr/>
      <dgm:t>
        <a:bodyPr/>
        <a:lstStyle/>
        <a:p>
          <a:endParaRPr lang="pt-PT"/>
        </a:p>
      </dgm:t>
    </dgm:pt>
    <dgm:pt modelId="{A1FF5E4D-C1C3-4C8C-8402-7E1689A53DCA}" type="pres">
      <dgm:prSet presAssocID="{01684F1E-F927-4529-830D-112CFD2A87AD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B70014-B617-4852-8937-7AF2C1122098}" type="pres">
      <dgm:prSet presAssocID="{01684F1E-F927-4529-830D-112CFD2A87AD}" presName="parTransOne" presStyleCnt="0"/>
      <dgm:spPr/>
      <dgm:t>
        <a:bodyPr/>
        <a:lstStyle/>
        <a:p>
          <a:endParaRPr lang="pt-PT"/>
        </a:p>
      </dgm:t>
    </dgm:pt>
    <dgm:pt modelId="{E8D8FF85-063A-47EF-A5EB-EC2DD0103161}" type="pres">
      <dgm:prSet presAssocID="{01684F1E-F927-4529-830D-112CFD2A87AD}" presName="horzOne" presStyleCnt="0"/>
      <dgm:spPr/>
      <dgm:t>
        <a:bodyPr/>
        <a:lstStyle/>
        <a:p>
          <a:endParaRPr lang="pt-PT"/>
        </a:p>
      </dgm:t>
    </dgm:pt>
    <dgm:pt modelId="{5847D91D-339C-4899-890F-3E66150EF841}" type="pres">
      <dgm:prSet presAssocID="{C14EBD82-2066-482C-8EF5-B228879505ED}" presName="vertTwo" presStyleCnt="0"/>
      <dgm:spPr/>
      <dgm:t>
        <a:bodyPr/>
        <a:lstStyle/>
        <a:p>
          <a:endParaRPr lang="pt-PT"/>
        </a:p>
      </dgm:t>
    </dgm:pt>
    <dgm:pt modelId="{C56F91A2-4851-4EF9-AD26-1359F447CF73}" type="pres">
      <dgm:prSet presAssocID="{C14EBD82-2066-482C-8EF5-B228879505ED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2910E0-9116-4A78-A274-D3D26F39AFC8}" type="pres">
      <dgm:prSet presAssocID="{C14EBD82-2066-482C-8EF5-B228879505ED}" presName="horzTwo" presStyleCnt="0"/>
      <dgm:spPr/>
      <dgm:t>
        <a:bodyPr/>
        <a:lstStyle/>
        <a:p>
          <a:endParaRPr lang="pt-PT"/>
        </a:p>
      </dgm:t>
    </dgm:pt>
  </dgm:ptLst>
  <dgm:cxnLst>
    <dgm:cxn modelId="{03E9B8A2-CD50-4109-B9A2-3015F40EBEBE}" type="presOf" srcId="{FDBAC6C6-95F6-4957-A763-491F05238E72}" destId="{53D0CEB0-BA08-4101-9EE9-E4DAD976D810}" srcOrd="0" destOrd="0" presId="urn:microsoft.com/office/officeart/2005/8/layout/hierarchy4"/>
    <dgm:cxn modelId="{A278A22C-5DEB-4959-98D1-03763EE21B04}" srcId="{01684F1E-F927-4529-830D-112CFD2A87AD}" destId="{C14EBD82-2066-482C-8EF5-B228879505ED}" srcOrd="0" destOrd="0" parTransId="{EDD5806D-356C-4200-9C31-7AB0C9FA1D2E}" sibTransId="{795F7EA1-EB06-4B4A-BA45-3A5D4BDE9D19}"/>
    <dgm:cxn modelId="{04536673-158D-4FAF-B26E-00D3629D502B}" type="presOf" srcId="{607208A8-2C5F-45A6-B3A9-AA847BB69564}" destId="{1C1481AC-B585-40C3-ADEB-01DA1B97F03E}" srcOrd="0" destOrd="0" presId="urn:microsoft.com/office/officeart/2005/8/layout/hierarchy4"/>
    <dgm:cxn modelId="{78AE5871-AB9C-4479-A5B8-120B009C2774}" srcId="{1784A2B5-6742-4F0A-899E-32FB34EC9B2C}" destId="{1C24C175-BDB1-4DE8-84E0-3676057E19DF}" srcOrd="0" destOrd="0" parTransId="{D60A5940-507D-4C42-9209-2E8633279F72}" sibTransId="{CDF2C947-90A7-48E5-9324-73D067754441}"/>
    <dgm:cxn modelId="{ECCE4593-0F58-4609-8600-FD4B67F12886}" type="presOf" srcId="{1784A2B5-6742-4F0A-899E-32FB34EC9B2C}" destId="{851339A9-14A1-46EC-8DA3-C32378E8D5B1}" srcOrd="0" destOrd="0" presId="urn:microsoft.com/office/officeart/2005/8/layout/hierarchy4"/>
    <dgm:cxn modelId="{0F95BF99-4C16-401D-8BBF-89B64AC09CDB}" type="presOf" srcId="{01684F1E-F927-4529-830D-112CFD2A87AD}" destId="{A1FF5E4D-C1C3-4C8C-8402-7E1689A53DCA}" srcOrd="0" destOrd="0" presId="urn:microsoft.com/office/officeart/2005/8/layout/hierarchy4"/>
    <dgm:cxn modelId="{72BBE1DE-B6AC-4E0F-8EF9-6E8A40DDB3A3}" srcId="{2D4B730E-8963-44D6-915D-0A1461F062C1}" destId="{1784A2B5-6742-4F0A-899E-32FB34EC9B2C}" srcOrd="0" destOrd="0" parTransId="{50FE2ACB-B292-4D4B-A06D-11A4BE6F657C}" sibTransId="{E4AFBA46-62B1-4FBD-A925-E2CFAFAC9AA9}"/>
    <dgm:cxn modelId="{232DB9CF-7D82-4D06-8FB7-B90AB0D44A4E}" type="presOf" srcId="{1C24C175-BDB1-4DE8-84E0-3676057E19DF}" destId="{727177E0-4B6F-4E18-8199-8FCFC26B4CD2}" srcOrd="0" destOrd="0" presId="urn:microsoft.com/office/officeart/2005/8/layout/hierarchy4"/>
    <dgm:cxn modelId="{71DFFA19-A05F-4112-8349-C82EDFDEBEAB}" srcId="{1784A2B5-6742-4F0A-899E-32FB34EC9B2C}" destId="{5AB615C9-0708-49CA-A3D2-F4DC1B011CD3}" srcOrd="1" destOrd="0" parTransId="{65244E39-F65B-48AC-98CD-271D6E219896}" sibTransId="{4B0D1DA1-36CB-46EE-9E97-7F6A7B473F27}"/>
    <dgm:cxn modelId="{051247BD-B493-47C9-9679-18296913A165}" srcId="{1784A2B5-6742-4F0A-899E-32FB34EC9B2C}" destId="{FDBAC6C6-95F6-4957-A763-491F05238E72}" srcOrd="3" destOrd="0" parTransId="{A3EEB214-426D-445D-9D73-E63E6F1539CC}" sibTransId="{EACE7470-2CE7-400C-8003-F430478060E1}"/>
    <dgm:cxn modelId="{E9934F52-68EC-4025-BD2E-F48492DA8EB3}" type="presOf" srcId="{5AB615C9-0708-49CA-A3D2-F4DC1B011CD3}" destId="{D110029A-9C16-4157-ACEA-336DC16C9778}" srcOrd="0" destOrd="0" presId="urn:microsoft.com/office/officeart/2005/8/layout/hierarchy4"/>
    <dgm:cxn modelId="{2E1F51BE-6482-43CE-9003-097EAC0D6C57}" type="presOf" srcId="{2D4B730E-8963-44D6-915D-0A1461F062C1}" destId="{3F6A97BD-6149-44D5-9B25-DF76DDD30DF8}" srcOrd="0" destOrd="0" presId="urn:microsoft.com/office/officeart/2005/8/layout/hierarchy4"/>
    <dgm:cxn modelId="{035B9F96-0DEF-4D6A-AD62-AA87DBE47387}" srcId="{1784A2B5-6742-4F0A-899E-32FB34EC9B2C}" destId="{607208A8-2C5F-45A6-B3A9-AA847BB69564}" srcOrd="2" destOrd="0" parTransId="{D34DCB34-8A2E-4A66-ACED-627A71F7FE42}" sibTransId="{67E41C97-2A0D-4C78-ACED-85C811ACAD28}"/>
    <dgm:cxn modelId="{7E6BA7DE-8B0E-4CB6-9A9B-18F1B0E34061}" srcId="{2D4B730E-8963-44D6-915D-0A1461F062C1}" destId="{01684F1E-F927-4529-830D-112CFD2A87AD}" srcOrd="1" destOrd="0" parTransId="{C744D51B-7B10-4A11-8526-64BCFDECFF8C}" sibTransId="{77273986-98B6-4D2A-9FA8-C4F19D2401A9}"/>
    <dgm:cxn modelId="{84C15447-6EA1-444F-B923-86B9211F702B}" type="presOf" srcId="{C14EBD82-2066-482C-8EF5-B228879505ED}" destId="{C56F91A2-4851-4EF9-AD26-1359F447CF73}" srcOrd="0" destOrd="0" presId="urn:microsoft.com/office/officeart/2005/8/layout/hierarchy4"/>
    <dgm:cxn modelId="{B198FD14-D39B-43ED-BC0D-A6C7C9D95568}" type="presParOf" srcId="{3F6A97BD-6149-44D5-9B25-DF76DDD30DF8}" destId="{2F67250C-A7AB-4BFD-A70C-E6F4A120D287}" srcOrd="0" destOrd="0" presId="urn:microsoft.com/office/officeart/2005/8/layout/hierarchy4"/>
    <dgm:cxn modelId="{E4AA2C77-6C05-4D99-9B2D-9F294A416BC2}" type="presParOf" srcId="{2F67250C-A7AB-4BFD-A70C-E6F4A120D287}" destId="{851339A9-14A1-46EC-8DA3-C32378E8D5B1}" srcOrd="0" destOrd="0" presId="urn:microsoft.com/office/officeart/2005/8/layout/hierarchy4"/>
    <dgm:cxn modelId="{61017568-7B3C-4D12-98CF-989C1086764D}" type="presParOf" srcId="{2F67250C-A7AB-4BFD-A70C-E6F4A120D287}" destId="{1EAEE480-3C8A-4121-99FA-B56B52601188}" srcOrd="1" destOrd="0" presId="urn:microsoft.com/office/officeart/2005/8/layout/hierarchy4"/>
    <dgm:cxn modelId="{5BCA9B73-5B8B-4F47-96EE-480ECA677C15}" type="presParOf" srcId="{2F67250C-A7AB-4BFD-A70C-E6F4A120D287}" destId="{71DF8D30-D57C-4AF9-9865-E413D1B379F2}" srcOrd="2" destOrd="0" presId="urn:microsoft.com/office/officeart/2005/8/layout/hierarchy4"/>
    <dgm:cxn modelId="{F932B9EE-17CC-4230-963A-BD3323BA5983}" type="presParOf" srcId="{71DF8D30-D57C-4AF9-9865-E413D1B379F2}" destId="{9C15082D-7A5F-4F2D-ADD4-00EA7D13A7BF}" srcOrd="0" destOrd="0" presId="urn:microsoft.com/office/officeart/2005/8/layout/hierarchy4"/>
    <dgm:cxn modelId="{B7678C5D-4B2E-4773-B117-CE5BFA577D25}" type="presParOf" srcId="{9C15082D-7A5F-4F2D-ADD4-00EA7D13A7BF}" destId="{727177E0-4B6F-4E18-8199-8FCFC26B4CD2}" srcOrd="0" destOrd="0" presId="urn:microsoft.com/office/officeart/2005/8/layout/hierarchy4"/>
    <dgm:cxn modelId="{CD0A76BD-5008-4601-9275-91046B0DE062}" type="presParOf" srcId="{9C15082D-7A5F-4F2D-ADD4-00EA7D13A7BF}" destId="{C08330FF-CD5C-455B-AF2F-73F566B0C9A1}" srcOrd="1" destOrd="0" presId="urn:microsoft.com/office/officeart/2005/8/layout/hierarchy4"/>
    <dgm:cxn modelId="{AF8700F0-B2D3-4AB3-80DB-4994D2900F9D}" type="presParOf" srcId="{71DF8D30-D57C-4AF9-9865-E413D1B379F2}" destId="{DF3AF444-EA5E-4801-BC0E-9BDEDF15C5F7}" srcOrd="1" destOrd="0" presId="urn:microsoft.com/office/officeart/2005/8/layout/hierarchy4"/>
    <dgm:cxn modelId="{A37E06C6-5AA1-4D48-B928-33D05B049D9F}" type="presParOf" srcId="{71DF8D30-D57C-4AF9-9865-E413D1B379F2}" destId="{16FF0D4A-70B0-4996-8694-773363CE6F0C}" srcOrd="2" destOrd="0" presId="urn:microsoft.com/office/officeart/2005/8/layout/hierarchy4"/>
    <dgm:cxn modelId="{73519F97-ACB6-41CF-A1B6-9DFC3074FA71}" type="presParOf" srcId="{16FF0D4A-70B0-4996-8694-773363CE6F0C}" destId="{D110029A-9C16-4157-ACEA-336DC16C9778}" srcOrd="0" destOrd="0" presId="urn:microsoft.com/office/officeart/2005/8/layout/hierarchy4"/>
    <dgm:cxn modelId="{D6174B83-8E72-4D6B-B26F-E1BD4D177527}" type="presParOf" srcId="{16FF0D4A-70B0-4996-8694-773363CE6F0C}" destId="{54511687-83FC-4157-8F18-13B2C10D9782}" srcOrd="1" destOrd="0" presId="urn:microsoft.com/office/officeart/2005/8/layout/hierarchy4"/>
    <dgm:cxn modelId="{4FA6EDB9-AB2A-4F7C-971E-5623927ED682}" type="presParOf" srcId="{71DF8D30-D57C-4AF9-9865-E413D1B379F2}" destId="{9D3C2EF9-EE98-4585-917A-4C157BADF71B}" srcOrd="3" destOrd="0" presId="urn:microsoft.com/office/officeart/2005/8/layout/hierarchy4"/>
    <dgm:cxn modelId="{0FF4C607-91EE-4C25-B9BE-F0A21DA09381}" type="presParOf" srcId="{71DF8D30-D57C-4AF9-9865-E413D1B379F2}" destId="{6F97264A-8335-4D27-AA18-33DA5EA7140A}" srcOrd="4" destOrd="0" presId="urn:microsoft.com/office/officeart/2005/8/layout/hierarchy4"/>
    <dgm:cxn modelId="{DE8CBFDD-31D2-415B-9D86-97E8D05178D2}" type="presParOf" srcId="{6F97264A-8335-4D27-AA18-33DA5EA7140A}" destId="{1C1481AC-B585-40C3-ADEB-01DA1B97F03E}" srcOrd="0" destOrd="0" presId="urn:microsoft.com/office/officeart/2005/8/layout/hierarchy4"/>
    <dgm:cxn modelId="{3E770327-1E4C-4CCB-AD73-239FF92BDB98}" type="presParOf" srcId="{6F97264A-8335-4D27-AA18-33DA5EA7140A}" destId="{43D00015-8C44-45BE-85E1-BA687392FAA4}" srcOrd="1" destOrd="0" presId="urn:microsoft.com/office/officeart/2005/8/layout/hierarchy4"/>
    <dgm:cxn modelId="{62E85627-4B10-4E1D-97A1-F634C4CEBC74}" type="presParOf" srcId="{71DF8D30-D57C-4AF9-9865-E413D1B379F2}" destId="{332FCE33-4AE4-46FF-87D4-5C8DFBFE7DD0}" srcOrd="5" destOrd="0" presId="urn:microsoft.com/office/officeart/2005/8/layout/hierarchy4"/>
    <dgm:cxn modelId="{5651D72A-7DD6-41AE-A05E-9B452FFDFF47}" type="presParOf" srcId="{71DF8D30-D57C-4AF9-9865-E413D1B379F2}" destId="{833E24A0-E849-4465-A355-492B2F66EFE6}" srcOrd="6" destOrd="0" presId="urn:microsoft.com/office/officeart/2005/8/layout/hierarchy4"/>
    <dgm:cxn modelId="{30B7C096-9C1F-4109-82EA-20DF53F780CA}" type="presParOf" srcId="{833E24A0-E849-4465-A355-492B2F66EFE6}" destId="{53D0CEB0-BA08-4101-9EE9-E4DAD976D810}" srcOrd="0" destOrd="0" presId="urn:microsoft.com/office/officeart/2005/8/layout/hierarchy4"/>
    <dgm:cxn modelId="{10D6F320-B9D9-449C-8A87-5F75F2489DB0}" type="presParOf" srcId="{833E24A0-E849-4465-A355-492B2F66EFE6}" destId="{CF74D54D-DF75-4336-AA55-C2DF56340C45}" srcOrd="1" destOrd="0" presId="urn:microsoft.com/office/officeart/2005/8/layout/hierarchy4"/>
    <dgm:cxn modelId="{C0B3B858-4805-4EE7-A5C7-25332F956CD4}" type="presParOf" srcId="{3F6A97BD-6149-44D5-9B25-DF76DDD30DF8}" destId="{39C01B62-9BE1-412E-B715-869957EE1601}" srcOrd="1" destOrd="0" presId="urn:microsoft.com/office/officeart/2005/8/layout/hierarchy4"/>
    <dgm:cxn modelId="{7C77A54E-58DA-4F4F-98F5-80381E9FD08A}" type="presParOf" srcId="{3F6A97BD-6149-44D5-9B25-DF76DDD30DF8}" destId="{982991C0-AF62-4D3E-AF6E-848E1D6022D5}" srcOrd="2" destOrd="0" presId="urn:microsoft.com/office/officeart/2005/8/layout/hierarchy4"/>
    <dgm:cxn modelId="{186B0FA0-7F95-4364-BB33-CB7AB3F71C88}" type="presParOf" srcId="{982991C0-AF62-4D3E-AF6E-848E1D6022D5}" destId="{A1FF5E4D-C1C3-4C8C-8402-7E1689A53DCA}" srcOrd="0" destOrd="0" presId="urn:microsoft.com/office/officeart/2005/8/layout/hierarchy4"/>
    <dgm:cxn modelId="{B45B6EC6-B9A6-4594-A4FB-9C6FC6B0BEA0}" type="presParOf" srcId="{982991C0-AF62-4D3E-AF6E-848E1D6022D5}" destId="{4BB70014-B617-4852-8937-7AF2C1122098}" srcOrd="1" destOrd="0" presId="urn:microsoft.com/office/officeart/2005/8/layout/hierarchy4"/>
    <dgm:cxn modelId="{7F200EB4-B371-423F-BCC9-C1175017A77A}" type="presParOf" srcId="{982991C0-AF62-4D3E-AF6E-848E1D6022D5}" destId="{E8D8FF85-063A-47EF-A5EB-EC2DD0103161}" srcOrd="2" destOrd="0" presId="urn:microsoft.com/office/officeart/2005/8/layout/hierarchy4"/>
    <dgm:cxn modelId="{BDD1C13C-7CD4-44CB-945F-60457D4B8697}" type="presParOf" srcId="{E8D8FF85-063A-47EF-A5EB-EC2DD0103161}" destId="{5847D91D-339C-4899-890F-3E66150EF841}" srcOrd="0" destOrd="0" presId="urn:microsoft.com/office/officeart/2005/8/layout/hierarchy4"/>
    <dgm:cxn modelId="{A4E8AFDF-736D-42DD-A66A-3C5ED2085374}" type="presParOf" srcId="{5847D91D-339C-4899-890F-3E66150EF841}" destId="{C56F91A2-4851-4EF9-AD26-1359F447CF73}" srcOrd="0" destOrd="0" presId="urn:microsoft.com/office/officeart/2005/8/layout/hierarchy4"/>
    <dgm:cxn modelId="{CDCCCB22-FC04-48FB-876D-F24794B2CB1F}" type="presParOf" srcId="{5847D91D-339C-4899-890F-3E66150EF841}" destId="{3E2910E0-9116-4A78-A274-D3D26F39AF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4B730E-8963-44D6-915D-0A1461F062C1}" type="doc">
      <dgm:prSet loTypeId="urn:microsoft.com/office/officeart/2005/8/layout/hierarchy4" loCatId="list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1C24C175-BDB1-4DE8-84E0-3676057E19DF}">
      <dgm:prSet phldrT="[Text]"/>
      <dgm:spPr/>
      <dgm:t>
        <a:bodyPr/>
        <a:lstStyle/>
        <a:p>
          <a:r>
            <a:rPr lang="pt-PT" noProof="0" dirty="0" err="1" smtClean="0"/>
            <a:t>Institutional</a:t>
          </a:r>
          <a:r>
            <a:rPr lang="pt-PT" noProof="0" dirty="0" smtClean="0"/>
            <a:t> </a:t>
          </a:r>
          <a:r>
            <a:rPr lang="pt-PT" noProof="0" dirty="0" err="1" smtClean="0"/>
            <a:t>Repository</a:t>
          </a:r>
          <a:r>
            <a:rPr lang="pt-PT" noProof="0" dirty="0" smtClean="0"/>
            <a:t> </a:t>
          </a:r>
          <a:r>
            <a:rPr lang="pt-PT" noProof="0" dirty="0" err="1" smtClean="0"/>
            <a:t>Hosting</a:t>
          </a:r>
          <a:r>
            <a:rPr lang="pt-PT" noProof="0" dirty="0" smtClean="0"/>
            <a:t> </a:t>
          </a:r>
          <a:r>
            <a:rPr lang="pt-PT" noProof="0" dirty="0" err="1" smtClean="0"/>
            <a:t>Service</a:t>
          </a:r>
          <a:endParaRPr lang="pt-PT" noProof="0" dirty="0" smtClean="0"/>
        </a:p>
        <a:p>
          <a:r>
            <a:rPr lang="pt-PT" noProof="0" dirty="0" smtClean="0"/>
            <a:t>(SARI)</a:t>
          </a:r>
        </a:p>
      </dgm:t>
    </dgm:pt>
    <dgm:pt modelId="{D60A5940-507D-4C42-9209-2E8633279F72}" type="parTrans" cxnId="{78AE5871-AB9C-4479-A5B8-120B009C2774}">
      <dgm:prSet/>
      <dgm:spPr/>
      <dgm:t>
        <a:bodyPr/>
        <a:lstStyle/>
        <a:p>
          <a:endParaRPr lang="en-US"/>
        </a:p>
      </dgm:t>
    </dgm:pt>
    <dgm:pt modelId="{CDF2C947-90A7-48E5-9324-73D067754441}" type="sibTrans" cxnId="{78AE5871-AB9C-4479-A5B8-120B009C2774}">
      <dgm:prSet/>
      <dgm:spPr/>
      <dgm:t>
        <a:bodyPr/>
        <a:lstStyle/>
        <a:p>
          <a:endParaRPr lang="en-US"/>
        </a:p>
      </dgm:t>
    </dgm:pt>
    <dgm:pt modelId="{5AB615C9-0708-49CA-A3D2-F4DC1B011CD3}">
      <dgm:prSet phldrT="[Text]"/>
      <dgm:spPr/>
      <dgm:t>
        <a:bodyPr/>
        <a:lstStyle/>
        <a:p>
          <a:r>
            <a:rPr lang="pt-PT" noProof="0" dirty="0" smtClean="0"/>
            <a:t>Data </a:t>
          </a:r>
          <a:r>
            <a:rPr lang="pt-PT" noProof="0" dirty="0" err="1" smtClean="0"/>
            <a:t>Repositories</a:t>
          </a:r>
          <a:endParaRPr lang="pt-PT" noProof="0" dirty="0" smtClean="0"/>
        </a:p>
        <a:p>
          <a:r>
            <a:rPr lang="pt-PT" noProof="0" dirty="0" smtClean="0"/>
            <a:t>(SARDC)</a:t>
          </a:r>
          <a:endParaRPr lang="pt-PT" noProof="0" dirty="0"/>
        </a:p>
      </dgm:t>
    </dgm:pt>
    <dgm:pt modelId="{65244E39-F65B-48AC-98CD-271D6E219896}" type="parTrans" cxnId="{71DFFA19-A05F-4112-8349-C82EDFDEBEAB}">
      <dgm:prSet/>
      <dgm:spPr/>
      <dgm:t>
        <a:bodyPr/>
        <a:lstStyle/>
        <a:p>
          <a:endParaRPr lang="en-US"/>
        </a:p>
      </dgm:t>
    </dgm:pt>
    <dgm:pt modelId="{4B0D1DA1-36CB-46EE-9E97-7F6A7B473F27}" type="sibTrans" cxnId="{71DFFA19-A05F-4112-8349-C82EDFDEBEAB}">
      <dgm:prSet/>
      <dgm:spPr/>
      <dgm:t>
        <a:bodyPr/>
        <a:lstStyle/>
        <a:p>
          <a:endParaRPr lang="en-US"/>
        </a:p>
      </dgm:t>
    </dgm:pt>
    <dgm:pt modelId="{607208A8-2C5F-45A6-B3A9-AA847BB69564}">
      <dgm:prSet phldrT="[Text]"/>
      <dgm:spPr/>
      <dgm:t>
        <a:bodyPr/>
        <a:lstStyle/>
        <a:p>
          <a:r>
            <a:rPr lang="pt-PT" noProof="0" dirty="0" err="1" smtClean="0"/>
            <a:t>Scientific</a:t>
          </a:r>
          <a:r>
            <a:rPr lang="pt-PT" noProof="0" dirty="0" smtClean="0"/>
            <a:t> </a:t>
          </a:r>
          <a:r>
            <a:rPr lang="pt-PT" noProof="0" dirty="0" err="1" smtClean="0"/>
            <a:t>Journals</a:t>
          </a:r>
          <a:r>
            <a:rPr lang="pt-PT" noProof="0" dirty="0" smtClean="0"/>
            <a:t> </a:t>
          </a:r>
          <a:r>
            <a:rPr lang="pt-PT" noProof="0" dirty="0" err="1" smtClean="0"/>
            <a:t>Hosting</a:t>
          </a:r>
          <a:r>
            <a:rPr lang="pt-PT" noProof="0" dirty="0" smtClean="0"/>
            <a:t> </a:t>
          </a:r>
          <a:r>
            <a:rPr lang="pt-PT" noProof="0" dirty="0" err="1" smtClean="0"/>
            <a:t>Service</a:t>
          </a:r>
          <a:endParaRPr lang="pt-PT" noProof="0" dirty="0" smtClean="0"/>
        </a:p>
        <a:p>
          <a:r>
            <a:rPr lang="pt-PT" noProof="0" dirty="0" smtClean="0"/>
            <a:t>(SARC)</a:t>
          </a:r>
          <a:endParaRPr lang="pt-PT" noProof="0" dirty="0"/>
        </a:p>
      </dgm:t>
    </dgm:pt>
    <dgm:pt modelId="{D34DCB34-8A2E-4A66-ACED-627A71F7FE42}" type="parTrans" cxnId="{035B9F96-0DEF-4D6A-AD62-AA87DBE47387}">
      <dgm:prSet/>
      <dgm:spPr/>
      <dgm:t>
        <a:bodyPr/>
        <a:lstStyle/>
        <a:p>
          <a:endParaRPr lang="en-US"/>
        </a:p>
      </dgm:t>
    </dgm:pt>
    <dgm:pt modelId="{67E41C97-2A0D-4C78-ACED-85C811ACAD28}" type="sibTrans" cxnId="{035B9F96-0DEF-4D6A-AD62-AA87DBE47387}">
      <dgm:prSet/>
      <dgm:spPr/>
      <dgm:t>
        <a:bodyPr/>
        <a:lstStyle/>
        <a:p>
          <a:endParaRPr lang="en-US"/>
        </a:p>
      </dgm:t>
    </dgm:pt>
    <dgm:pt modelId="{1784A2B5-6742-4F0A-899E-32FB34EC9B2C}">
      <dgm:prSet phldrT="[Text]" custT="1"/>
      <dgm:spPr/>
      <dgm:t>
        <a:bodyPr/>
        <a:lstStyle/>
        <a:p>
          <a:r>
            <a:rPr lang="pt-PT" sz="3200" noProof="0" dirty="0" smtClean="0"/>
            <a:t>RCAAP Portal</a:t>
          </a:r>
          <a:endParaRPr lang="pt-PT" sz="3200" noProof="0" dirty="0"/>
        </a:p>
      </dgm:t>
    </dgm:pt>
    <dgm:pt modelId="{50FE2ACB-B292-4D4B-A06D-11A4BE6F657C}" type="parTrans" cxnId="{72BBE1DE-B6AC-4E0F-8EF9-6E8A40DDB3A3}">
      <dgm:prSet/>
      <dgm:spPr/>
      <dgm:t>
        <a:bodyPr/>
        <a:lstStyle/>
        <a:p>
          <a:endParaRPr lang="en-US"/>
        </a:p>
      </dgm:t>
    </dgm:pt>
    <dgm:pt modelId="{E4AFBA46-62B1-4FBD-A925-E2CFAFAC9AA9}" type="sibTrans" cxnId="{72BBE1DE-B6AC-4E0F-8EF9-6E8A40DDB3A3}">
      <dgm:prSet/>
      <dgm:spPr/>
      <dgm:t>
        <a:bodyPr/>
        <a:lstStyle/>
        <a:p>
          <a:endParaRPr lang="en-US"/>
        </a:p>
      </dgm:t>
    </dgm:pt>
    <dgm:pt modelId="{01684F1E-F927-4529-830D-112CFD2A87AD}">
      <dgm:prSet phldrT="[Text]"/>
      <dgm:spPr/>
      <dgm:t>
        <a:bodyPr/>
        <a:lstStyle/>
        <a:p>
          <a:r>
            <a:rPr lang="pt-PT" noProof="0" dirty="0" err="1" smtClean="0"/>
            <a:t>Validator</a:t>
          </a:r>
          <a:endParaRPr lang="pt-PT" noProof="0" dirty="0"/>
        </a:p>
      </dgm:t>
    </dgm:pt>
    <dgm:pt modelId="{C744D51B-7B10-4A11-8526-64BCFDECFF8C}" type="parTrans" cxnId="{7E6BA7DE-8B0E-4CB6-9A9B-18F1B0E34061}">
      <dgm:prSet/>
      <dgm:spPr/>
      <dgm:t>
        <a:bodyPr/>
        <a:lstStyle/>
        <a:p>
          <a:endParaRPr lang="en-US"/>
        </a:p>
      </dgm:t>
    </dgm:pt>
    <dgm:pt modelId="{77273986-98B6-4D2A-9FA8-C4F19D2401A9}" type="sibTrans" cxnId="{7E6BA7DE-8B0E-4CB6-9A9B-18F1B0E34061}">
      <dgm:prSet/>
      <dgm:spPr/>
      <dgm:t>
        <a:bodyPr/>
        <a:lstStyle/>
        <a:p>
          <a:endParaRPr lang="en-US"/>
        </a:p>
      </dgm:t>
    </dgm:pt>
    <dgm:pt modelId="{FDBAC6C6-95F6-4957-A763-491F05238E72}">
      <dgm:prSet phldrT="[Text]"/>
      <dgm:spPr/>
      <dgm:t>
        <a:bodyPr/>
        <a:lstStyle/>
        <a:p>
          <a:r>
            <a:rPr lang="pt-PT" noProof="0" dirty="0" err="1" smtClean="0"/>
            <a:t>Common</a:t>
          </a:r>
          <a:r>
            <a:rPr lang="pt-PT" noProof="0" dirty="0" smtClean="0"/>
            <a:t> </a:t>
          </a:r>
          <a:r>
            <a:rPr lang="pt-PT" noProof="0" dirty="0" err="1" smtClean="0"/>
            <a:t>Repository</a:t>
          </a:r>
          <a:endParaRPr lang="pt-PT" noProof="0" dirty="0" smtClean="0"/>
        </a:p>
        <a:p>
          <a:endParaRPr lang="pt-PT" noProof="0" dirty="0"/>
        </a:p>
      </dgm:t>
    </dgm:pt>
    <dgm:pt modelId="{A3EEB214-426D-445D-9D73-E63E6F1539CC}" type="parTrans" cxnId="{051247BD-B493-47C9-9679-18296913A165}">
      <dgm:prSet/>
      <dgm:spPr/>
      <dgm:t>
        <a:bodyPr/>
        <a:lstStyle/>
        <a:p>
          <a:endParaRPr lang="en-US"/>
        </a:p>
      </dgm:t>
    </dgm:pt>
    <dgm:pt modelId="{EACE7470-2CE7-400C-8003-F430478060E1}" type="sibTrans" cxnId="{051247BD-B493-47C9-9679-18296913A165}">
      <dgm:prSet/>
      <dgm:spPr/>
      <dgm:t>
        <a:bodyPr/>
        <a:lstStyle/>
        <a:p>
          <a:endParaRPr lang="en-US"/>
        </a:p>
      </dgm:t>
    </dgm:pt>
    <dgm:pt modelId="{C14EBD82-2066-482C-8EF5-B228879505ED}">
      <dgm:prSet phldrT="[Text]"/>
      <dgm:spPr/>
      <dgm:t>
        <a:bodyPr/>
        <a:lstStyle/>
        <a:p>
          <a:r>
            <a:rPr lang="pt-PT" noProof="0" dirty="0" err="1" smtClean="0"/>
            <a:t>Repository</a:t>
          </a:r>
          <a:r>
            <a:rPr lang="pt-PT" noProof="0" dirty="0" smtClean="0"/>
            <a:t> </a:t>
          </a:r>
          <a:r>
            <a:rPr lang="pt-PT" noProof="0" dirty="0" err="1" smtClean="0"/>
            <a:t>Usage</a:t>
          </a:r>
          <a:r>
            <a:rPr lang="pt-PT" noProof="0" dirty="0" smtClean="0"/>
            <a:t> </a:t>
          </a:r>
          <a:r>
            <a:rPr lang="pt-PT" noProof="0" dirty="0" err="1" smtClean="0"/>
            <a:t>Statistics</a:t>
          </a:r>
          <a:endParaRPr lang="pt-PT" noProof="0" dirty="0" smtClean="0"/>
        </a:p>
        <a:p>
          <a:r>
            <a:rPr lang="pt-PT" noProof="0" dirty="0" smtClean="0"/>
            <a:t>(SCEUR)</a:t>
          </a:r>
          <a:endParaRPr lang="pt-PT" noProof="0" dirty="0"/>
        </a:p>
      </dgm:t>
    </dgm:pt>
    <dgm:pt modelId="{EDD5806D-356C-4200-9C31-7AB0C9FA1D2E}" type="parTrans" cxnId="{A278A22C-5DEB-4959-98D1-03763EE21B04}">
      <dgm:prSet/>
      <dgm:spPr/>
      <dgm:t>
        <a:bodyPr/>
        <a:lstStyle/>
        <a:p>
          <a:endParaRPr lang="en-US"/>
        </a:p>
      </dgm:t>
    </dgm:pt>
    <dgm:pt modelId="{795F7EA1-EB06-4B4A-BA45-3A5D4BDE9D19}" type="sibTrans" cxnId="{A278A22C-5DEB-4959-98D1-03763EE21B04}">
      <dgm:prSet/>
      <dgm:spPr/>
      <dgm:t>
        <a:bodyPr/>
        <a:lstStyle/>
        <a:p>
          <a:endParaRPr lang="en-US"/>
        </a:p>
      </dgm:t>
    </dgm:pt>
    <dgm:pt modelId="{3F6A97BD-6149-44D5-9B25-DF76DDD30DF8}" type="pres">
      <dgm:prSet presAssocID="{2D4B730E-8963-44D6-915D-0A1461F062C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F67250C-A7AB-4BFD-A70C-E6F4A120D287}" type="pres">
      <dgm:prSet presAssocID="{1784A2B5-6742-4F0A-899E-32FB34EC9B2C}" presName="vertOne" presStyleCnt="0"/>
      <dgm:spPr/>
      <dgm:t>
        <a:bodyPr/>
        <a:lstStyle/>
        <a:p>
          <a:endParaRPr lang="pt-PT"/>
        </a:p>
      </dgm:t>
    </dgm:pt>
    <dgm:pt modelId="{851339A9-14A1-46EC-8DA3-C32378E8D5B1}" type="pres">
      <dgm:prSet presAssocID="{1784A2B5-6742-4F0A-899E-32FB34EC9B2C}" presName="txOne" presStyleLbl="node0" presStyleIdx="0" presStyleCnt="2" custLinFactNeighborX="-61" custLinFactNeighborY="-2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AEE480-3C8A-4121-99FA-B56B52601188}" type="pres">
      <dgm:prSet presAssocID="{1784A2B5-6742-4F0A-899E-32FB34EC9B2C}" presName="parTransOne" presStyleCnt="0"/>
      <dgm:spPr/>
      <dgm:t>
        <a:bodyPr/>
        <a:lstStyle/>
        <a:p>
          <a:endParaRPr lang="pt-PT"/>
        </a:p>
      </dgm:t>
    </dgm:pt>
    <dgm:pt modelId="{71DF8D30-D57C-4AF9-9865-E413D1B379F2}" type="pres">
      <dgm:prSet presAssocID="{1784A2B5-6742-4F0A-899E-32FB34EC9B2C}" presName="horzOne" presStyleCnt="0"/>
      <dgm:spPr/>
      <dgm:t>
        <a:bodyPr/>
        <a:lstStyle/>
        <a:p>
          <a:endParaRPr lang="pt-PT"/>
        </a:p>
      </dgm:t>
    </dgm:pt>
    <dgm:pt modelId="{9C15082D-7A5F-4F2D-ADD4-00EA7D13A7BF}" type="pres">
      <dgm:prSet presAssocID="{1C24C175-BDB1-4DE8-84E0-3676057E19DF}" presName="vertTwo" presStyleCnt="0"/>
      <dgm:spPr/>
      <dgm:t>
        <a:bodyPr/>
        <a:lstStyle/>
        <a:p>
          <a:endParaRPr lang="pt-PT"/>
        </a:p>
      </dgm:t>
    </dgm:pt>
    <dgm:pt modelId="{727177E0-4B6F-4E18-8199-8FCFC26B4CD2}" type="pres">
      <dgm:prSet presAssocID="{1C24C175-BDB1-4DE8-84E0-3676057E19DF}" presName="txTwo" presStyleLbl="node2" presStyleIdx="0" presStyleCnt="5" custLinFactNeighborY="34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8330FF-CD5C-455B-AF2F-73F566B0C9A1}" type="pres">
      <dgm:prSet presAssocID="{1C24C175-BDB1-4DE8-84E0-3676057E19DF}" presName="horzTwo" presStyleCnt="0"/>
      <dgm:spPr/>
      <dgm:t>
        <a:bodyPr/>
        <a:lstStyle/>
        <a:p>
          <a:endParaRPr lang="pt-PT"/>
        </a:p>
      </dgm:t>
    </dgm:pt>
    <dgm:pt modelId="{DF3AF444-EA5E-4801-BC0E-9BDEDF15C5F7}" type="pres">
      <dgm:prSet presAssocID="{CDF2C947-90A7-48E5-9324-73D067754441}" presName="sibSpaceTwo" presStyleCnt="0"/>
      <dgm:spPr/>
      <dgm:t>
        <a:bodyPr/>
        <a:lstStyle/>
        <a:p>
          <a:endParaRPr lang="pt-PT"/>
        </a:p>
      </dgm:t>
    </dgm:pt>
    <dgm:pt modelId="{16FF0D4A-70B0-4996-8694-773363CE6F0C}" type="pres">
      <dgm:prSet presAssocID="{5AB615C9-0708-49CA-A3D2-F4DC1B011CD3}" presName="vertTwo" presStyleCnt="0"/>
      <dgm:spPr/>
      <dgm:t>
        <a:bodyPr/>
        <a:lstStyle/>
        <a:p>
          <a:endParaRPr lang="pt-PT"/>
        </a:p>
      </dgm:t>
    </dgm:pt>
    <dgm:pt modelId="{D110029A-9C16-4157-ACEA-336DC16C9778}" type="pres">
      <dgm:prSet presAssocID="{5AB615C9-0708-49CA-A3D2-F4DC1B011CD3}" presName="txTwo" presStyleLbl="node2" presStyleIdx="1" presStyleCnt="5" custLinFactNeighborY="3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511687-83FC-4157-8F18-13B2C10D9782}" type="pres">
      <dgm:prSet presAssocID="{5AB615C9-0708-49CA-A3D2-F4DC1B011CD3}" presName="horzTwo" presStyleCnt="0"/>
      <dgm:spPr/>
      <dgm:t>
        <a:bodyPr/>
        <a:lstStyle/>
        <a:p>
          <a:endParaRPr lang="pt-PT"/>
        </a:p>
      </dgm:t>
    </dgm:pt>
    <dgm:pt modelId="{9D3C2EF9-EE98-4585-917A-4C157BADF71B}" type="pres">
      <dgm:prSet presAssocID="{4B0D1DA1-36CB-46EE-9E97-7F6A7B473F27}" presName="sibSpaceTwo" presStyleCnt="0"/>
      <dgm:spPr/>
      <dgm:t>
        <a:bodyPr/>
        <a:lstStyle/>
        <a:p>
          <a:endParaRPr lang="pt-PT"/>
        </a:p>
      </dgm:t>
    </dgm:pt>
    <dgm:pt modelId="{6F97264A-8335-4D27-AA18-33DA5EA7140A}" type="pres">
      <dgm:prSet presAssocID="{607208A8-2C5F-45A6-B3A9-AA847BB69564}" presName="vertTwo" presStyleCnt="0"/>
      <dgm:spPr/>
      <dgm:t>
        <a:bodyPr/>
        <a:lstStyle/>
        <a:p>
          <a:endParaRPr lang="pt-PT"/>
        </a:p>
      </dgm:t>
    </dgm:pt>
    <dgm:pt modelId="{1C1481AC-B585-40C3-ADEB-01DA1B97F03E}" type="pres">
      <dgm:prSet presAssocID="{607208A8-2C5F-45A6-B3A9-AA847BB69564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D00015-8C44-45BE-85E1-BA687392FAA4}" type="pres">
      <dgm:prSet presAssocID="{607208A8-2C5F-45A6-B3A9-AA847BB69564}" presName="horzTwo" presStyleCnt="0"/>
      <dgm:spPr/>
      <dgm:t>
        <a:bodyPr/>
        <a:lstStyle/>
        <a:p>
          <a:endParaRPr lang="pt-PT"/>
        </a:p>
      </dgm:t>
    </dgm:pt>
    <dgm:pt modelId="{332FCE33-4AE4-46FF-87D4-5C8DFBFE7DD0}" type="pres">
      <dgm:prSet presAssocID="{67E41C97-2A0D-4C78-ACED-85C811ACAD28}" presName="sibSpaceTwo" presStyleCnt="0"/>
      <dgm:spPr/>
      <dgm:t>
        <a:bodyPr/>
        <a:lstStyle/>
        <a:p>
          <a:endParaRPr lang="pt-PT"/>
        </a:p>
      </dgm:t>
    </dgm:pt>
    <dgm:pt modelId="{833E24A0-E849-4465-A355-492B2F66EFE6}" type="pres">
      <dgm:prSet presAssocID="{FDBAC6C6-95F6-4957-A763-491F05238E72}" presName="vertTwo" presStyleCnt="0"/>
      <dgm:spPr/>
      <dgm:t>
        <a:bodyPr/>
        <a:lstStyle/>
        <a:p>
          <a:endParaRPr lang="pt-PT"/>
        </a:p>
      </dgm:t>
    </dgm:pt>
    <dgm:pt modelId="{53D0CEB0-BA08-4101-9EE9-E4DAD976D810}" type="pres">
      <dgm:prSet presAssocID="{FDBAC6C6-95F6-4957-A763-491F05238E72}" presName="txTwo" presStyleLbl="node2" presStyleIdx="3" presStyleCnt="5" custLinFactNeighborX="-1562" custLinFactNeighborY="15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74D54D-DF75-4336-AA55-C2DF56340C45}" type="pres">
      <dgm:prSet presAssocID="{FDBAC6C6-95F6-4957-A763-491F05238E72}" presName="horzTwo" presStyleCnt="0"/>
      <dgm:spPr/>
      <dgm:t>
        <a:bodyPr/>
        <a:lstStyle/>
        <a:p>
          <a:endParaRPr lang="pt-PT"/>
        </a:p>
      </dgm:t>
    </dgm:pt>
    <dgm:pt modelId="{39C01B62-9BE1-412E-B715-869957EE1601}" type="pres">
      <dgm:prSet presAssocID="{E4AFBA46-62B1-4FBD-A925-E2CFAFAC9AA9}" presName="sibSpaceOne" presStyleCnt="0"/>
      <dgm:spPr/>
      <dgm:t>
        <a:bodyPr/>
        <a:lstStyle/>
        <a:p>
          <a:endParaRPr lang="pt-PT"/>
        </a:p>
      </dgm:t>
    </dgm:pt>
    <dgm:pt modelId="{982991C0-AF62-4D3E-AF6E-848E1D6022D5}" type="pres">
      <dgm:prSet presAssocID="{01684F1E-F927-4529-830D-112CFD2A87AD}" presName="vertOne" presStyleCnt="0"/>
      <dgm:spPr/>
      <dgm:t>
        <a:bodyPr/>
        <a:lstStyle/>
        <a:p>
          <a:endParaRPr lang="pt-PT"/>
        </a:p>
      </dgm:t>
    </dgm:pt>
    <dgm:pt modelId="{A1FF5E4D-C1C3-4C8C-8402-7E1689A53DCA}" type="pres">
      <dgm:prSet presAssocID="{01684F1E-F927-4529-830D-112CFD2A87AD}" presName="txOn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B70014-B617-4852-8937-7AF2C1122098}" type="pres">
      <dgm:prSet presAssocID="{01684F1E-F927-4529-830D-112CFD2A87AD}" presName="parTransOne" presStyleCnt="0"/>
      <dgm:spPr/>
      <dgm:t>
        <a:bodyPr/>
        <a:lstStyle/>
        <a:p>
          <a:endParaRPr lang="pt-PT"/>
        </a:p>
      </dgm:t>
    </dgm:pt>
    <dgm:pt modelId="{E8D8FF85-063A-47EF-A5EB-EC2DD0103161}" type="pres">
      <dgm:prSet presAssocID="{01684F1E-F927-4529-830D-112CFD2A87AD}" presName="horzOne" presStyleCnt="0"/>
      <dgm:spPr/>
      <dgm:t>
        <a:bodyPr/>
        <a:lstStyle/>
        <a:p>
          <a:endParaRPr lang="pt-PT"/>
        </a:p>
      </dgm:t>
    </dgm:pt>
    <dgm:pt modelId="{5847D91D-339C-4899-890F-3E66150EF841}" type="pres">
      <dgm:prSet presAssocID="{C14EBD82-2066-482C-8EF5-B228879505ED}" presName="vertTwo" presStyleCnt="0"/>
      <dgm:spPr/>
      <dgm:t>
        <a:bodyPr/>
        <a:lstStyle/>
        <a:p>
          <a:endParaRPr lang="pt-PT"/>
        </a:p>
      </dgm:t>
    </dgm:pt>
    <dgm:pt modelId="{C56F91A2-4851-4EF9-AD26-1359F447CF73}" type="pres">
      <dgm:prSet presAssocID="{C14EBD82-2066-482C-8EF5-B228879505ED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2910E0-9116-4A78-A274-D3D26F39AFC8}" type="pres">
      <dgm:prSet presAssocID="{C14EBD82-2066-482C-8EF5-B228879505ED}" presName="horzTwo" presStyleCnt="0"/>
      <dgm:spPr/>
      <dgm:t>
        <a:bodyPr/>
        <a:lstStyle/>
        <a:p>
          <a:endParaRPr lang="pt-PT"/>
        </a:p>
      </dgm:t>
    </dgm:pt>
  </dgm:ptLst>
  <dgm:cxnLst>
    <dgm:cxn modelId="{035B9F96-0DEF-4D6A-AD62-AA87DBE47387}" srcId="{1784A2B5-6742-4F0A-899E-32FB34EC9B2C}" destId="{607208A8-2C5F-45A6-B3A9-AA847BB69564}" srcOrd="2" destOrd="0" parTransId="{D34DCB34-8A2E-4A66-ACED-627A71F7FE42}" sibTransId="{67E41C97-2A0D-4C78-ACED-85C811ACAD28}"/>
    <dgm:cxn modelId="{16D56936-80F2-45CF-8602-243083897B7A}" type="presOf" srcId="{1C24C175-BDB1-4DE8-84E0-3676057E19DF}" destId="{727177E0-4B6F-4E18-8199-8FCFC26B4CD2}" srcOrd="0" destOrd="0" presId="urn:microsoft.com/office/officeart/2005/8/layout/hierarchy4"/>
    <dgm:cxn modelId="{DCA5A0B4-B8B7-4189-B99B-A470788B6FB1}" type="presOf" srcId="{2D4B730E-8963-44D6-915D-0A1461F062C1}" destId="{3F6A97BD-6149-44D5-9B25-DF76DDD30DF8}" srcOrd="0" destOrd="0" presId="urn:microsoft.com/office/officeart/2005/8/layout/hierarchy4"/>
    <dgm:cxn modelId="{4B4176C7-B891-4558-A824-8D7B31391298}" type="presOf" srcId="{01684F1E-F927-4529-830D-112CFD2A87AD}" destId="{A1FF5E4D-C1C3-4C8C-8402-7E1689A53DCA}" srcOrd="0" destOrd="0" presId="urn:microsoft.com/office/officeart/2005/8/layout/hierarchy4"/>
    <dgm:cxn modelId="{4F032411-032D-4245-82B5-B4ABB3AA5A91}" type="presOf" srcId="{5AB615C9-0708-49CA-A3D2-F4DC1B011CD3}" destId="{D110029A-9C16-4157-ACEA-336DC16C9778}" srcOrd="0" destOrd="0" presId="urn:microsoft.com/office/officeart/2005/8/layout/hierarchy4"/>
    <dgm:cxn modelId="{78AE5871-AB9C-4479-A5B8-120B009C2774}" srcId="{1784A2B5-6742-4F0A-899E-32FB34EC9B2C}" destId="{1C24C175-BDB1-4DE8-84E0-3676057E19DF}" srcOrd="0" destOrd="0" parTransId="{D60A5940-507D-4C42-9209-2E8633279F72}" sibTransId="{CDF2C947-90A7-48E5-9324-73D067754441}"/>
    <dgm:cxn modelId="{5583A54C-3BF5-4AEB-8C60-198C01D084CD}" type="presOf" srcId="{C14EBD82-2066-482C-8EF5-B228879505ED}" destId="{C56F91A2-4851-4EF9-AD26-1359F447CF73}" srcOrd="0" destOrd="0" presId="urn:microsoft.com/office/officeart/2005/8/layout/hierarchy4"/>
    <dgm:cxn modelId="{A278A22C-5DEB-4959-98D1-03763EE21B04}" srcId="{01684F1E-F927-4529-830D-112CFD2A87AD}" destId="{C14EBD82-2066-482C-8EF5-B228879505ED}" srcOrd="0" destOrd="0" parTransId="{EDD5806D-356C-4200-9C31-7AB0C9FA1D2E}" sibTransId="{795F7EA1-EB06-4B4A-BA45-3A5D4BDE9D19}"/>
    <dgm:cxn modelId="{6F5736CB-414F-4964-BAB7-3F46479B171C}" type="presOf" srcId="{607208A8-2C5F-45A6-B3A9-AA847BB69564}" destId="{1C1481AC-B585-40C3-ADEB-01DA1B97F03E}" srcOrd="0" destOrd="0" presId="urn:microsoft.com/office/officeart/2005/8/layout/hierarchy4"/>
    <dgm:cxn modelId="{71DFFA19-A05F-4112-8349-C82EDFDEBEAB}" srcId="{1784A2B5-6742-4F0A-899E-32FB34EC9B2C}" destId="{5AB615C9-0708-49CA-A3D2-F4DC1B011CD3}" srcOrd="1" destOrd="0" parTransId="{65244E39-F65B-48AC-98CD-271D6E219896}" sibTransId="{4B0D1DA1-36CB-46EE-9E97-7F6A7B473F27}"/>
    <dgm:cxn modelId="{CD2E5065-8A2C-42A0-9E08-E95A6A1599B4}" type="presOf" srcId="{FDBAC6C6-95F6-4957-A763-491F05238E72}" destId="{53D0CEB0-BA08-4101-9EE9-E4DAD976D810}" srcOrd="0" destOrd="0" presId="urn:microsoft.com/office/officeart/2005/8/layout/hierarchy4"/>
    <dgm:cxn modelId="{01ED9B89-7F9C-401C-A087-C2D53CB0EE46}" type="presOf" srcId="{1784A2B5-6742-4F0A-899E-32FB34EC9B2C}" destId="{851339A9-14A1-46EC-8DA3-C32378E8D5B1}" srcOrd="0" destOrd="0" presId="urn:microsoft.com/office/officeart/2005/8/layout/hierarchy4"/>
    <dgm:cxn modelId="{051247BD-B493-47C9-9679-18296913A165}" srcId="{1784A2B5-6742-4F0A-899E-32FB34EC9B2C}" destId="{FDBAC6C6-95F6-4957-A763-491F05238E72}" srcOrd="3" destOrd="0" parTransId="{A3EEB214-426D-445D-9D73-E63E6F1539CC}" sibTransId="{EACE7470-2CE7-400C-8003-F430478060E1}"/>
    <dgm:cxn modelId="{72BBE1DE-B6AC-4E0F-8EF9-6E8A40DDB3A3}" srcId="{2D4B730E-8963-44D6-915D-0A1461F062C1}" destId="{1784A2B5-6742-4F0A-899E-32FB34EC9B2C}" srcOrd="0" destOrd="0" parTransId="{50FE2ACB-B292-4D4B-A06D-11A4BE6F657C}" sibTransId="{E4AFBA46-62B1-4FBD-A925-E2CFAFAC9AA9}"/>
    <dgm:cxn modelId="{7E6BA7DE-8B0E-4CB6-9A9B-18F1B0E34061}" srcId="{2D4B730E-8963-44D6-915D-0A1461F062C1}" destId="{01684F1E-F927-4529-830D-112CFD2A87AD}" srcOrd="1" destOrd="0" parTransId="{C744D51B-7B10-4A11-8526-64BCFDECFF8C}" sibTransId="{77273986-98B6-4D2A-9FA8-C4F19D2401A9}"/>
    <dgm:cxn modelId="{A675F795-0AE1-4BB9-9C7C-7DECEBF88B7C}" type="presParOf" srcId="{3F6A97BD-6149-44D5-9B25-DF76DDD30DF8}" destId="{2F67250C-A7AB-4BFD-A70C-E6F4A120D287}" srcOrd="0" destOrd="0" presId="urn:microsoft.com/office/officeart/2005/8/layout/hierarchy4"/>
    <dgm:cxn modelId="{5B044457-10BF-490A-8035-7E09223EF0C1}" type="presParOf" srcId="{2F67250C-A7AB-4BFD-A70C-E6F4A120D287}" destId="{851339A9-14A1-46EC-8DA3-C32378E8D5B1}" srcOrd="0" destOrd="0" presId="urn:microsoft.com/office/officeart/2005/8/layout/hierarchy4"/>
    <dgm:cxn modelId="{91F4E321-C4E9-4873-A326-511A74CED7C5}" type="presParOf" srcId="{2F67250C-A7AB-4BFD-A70C-E6F4A120D287}" destId="{1EAEE480-3C8A-4121-99FA-B56B52601188}" srcOrd="1" destOrd="0" presId="urn:microsoft.com/office/officeart/2005/8/layout/hierarchy4"/>
    <dgm:cxn modelId="{0189078F-26F8-46A4-9D4B-7A5DA3ED225A}" type="presParOf" srcId="{2F67250C-A7AB-4BFD-A70C-E6F4A120D287}" destId="{71DF8D30-D57C-4AF9-9865-E413D1B379F2}" srcOrd="2" destOrd="0" presId="urn:microsoft.com/office/officeart/2005/8/layout/hierarchy4"/>
    <dgm:cxn modelId="{84100A03-8A08-4B09-A5BB-A21BE97FABEC}" type="presParOf" srcId="{71DF8D30-D57C-4AF9-9865-E413D1B379F2}" destId="{9C15082D-7A5F-4F2D-ADD4-00EA7D13A7BF}" srcOrd="0" destOrd="0" presId="urn:microsoft.com/office/officeart/2005/8/layout/hierarchy4"/>
    <dgm:cxn modelId="{57542CC7-CD57-4719-846B-BA0F0EF28027}" type="presParOf" srcId="{9C15082D-7A5F-4F2D-ADD4-00EA7D13A7BF}" destId="{727177E0-4B6F-4E18-8199-8FCFC26B4CD2}" srcOrd="0" destOrd="0" presId="urn:microsoft.com/office/officeart/2005/8/layout/hierarchy4"/>
    <dgm:cxn modelId="{E2C8138D-F736-491A-B5D6-34CF033D50B0}" type="presParOf" srcId="{9C15082D-7A5F-4F2D-ADD4-00EA7D13A7BF}" destId="{C08330FF-CD5C-455B-AF2F-73F566B0C9A1}" srcOrd="1" destOrd="0" presId="urn:microsoft.com/office/officeart/2005/8/layout/hierarchy4"/>
    <dgm:cxn modelId="{34C06211-6491-47F2-85FF-AF7536FAD78F}" type="presParOf" srcId="{71DF8D30-D57C-4AF9-9865-E413D1B379F2}" destId="{DF3AF444-EA5E-4801-BC0E-9BDEDF15C5F7}" srcOrd="1" destOrd="0" presId="urn:microsoft.com/office/officeart/2005/8/layout/hierarchy4"/>
    <dgm:cxn modelId="{30B77281-3E72-4952-9252-B69E491B14A7}" type="presParOf" srcId="{71DF8D30-D57C-4AF9-9865-E413D1B379F2}" destId="{16FF0D4A-70B0-4996-8694-773363CE6F0C}" srcOrd="2" destOrd="0" presId="urn:microsoft.com/office/officeart/2005/8/layout/hierarchy4"/>
    <dgm:cxn modelId="{8719A516-E877-481B-B3DE-1F60E5EC7B62}" type="presParOf" srcId="{16FF0D4A-70B0-4996-8694-773363CE6F0C}" destId="{D110029A-9C16-4157-ACEA-336DC16C9778}" srcOrd="0" destOrd="0" presId="urn:microsoft.com/office/officeart/2005/8/layout/hierarchy4"/>
    <dgm:cxn modelId="{954BEFE1-E5BB-42B4-8441-68F40124AE27}" type="presParOf" srcId="{16FF0D4A-70B0-4996-8694-773363CE6F0C}" destId="{54511687-83FC-4157-8F18-13B2C10D9782}" srcOrd="1" destOrd="0" presId="urn:microsoft.com/office/officeart/2005/8/layout/hierarchy4"/>
    <dgm:cxn modelId="{0D634DFE-7F2E-446B-AE88-0E373B37C4F0}" type="presParOf" srcId="{71DF8D30-D57C-4AF9-9865-E413D1B379F2}" destId="{9D3C2EF9-EE98-4585-917A-4C157BADF71B}" srcOrd="3" destOrd="0" presId="urn:microsoft.com/office/officeart/2005/8/layout/hierarchy4"/>
    <dgm:cxn modelId="{072DBB03-8EDB-4FE3-B0D0-0115A5BABDA1}" type="presParOf" srcId="{71DF8D30-D57C-4AF9-9865-E413D1B379F2}" destId="{6F97264A-8335-4D27-AA18-33DA5EA7140A}" srcOrd="4" destOrd="0" presId="urn:microsoft.com/office/officeart/2005/8/layout/hierarchy4"/>
    <dgm:cxn modelId="{34B843AB-8118-4600-89B5-02620611076F}" type="presParOf" srcId="{6F97264A-8335-4D27-AA18-33DA5EA7140A}" destId="{1C1481AC-B585-40C3-ADEB-01DA1B97F03E}" srcOrd="0" destOrd="0" presId="urn:microsoft.com/office/officeart/2005/8/layout/hierarchy4"/>
    <dgm:cxn modelId="{FDE551CC-B245-4F81-BB06-C6FA33898D5D}" type="presParOf" srcId="{6F97264A-8335-4D27-AA18-33DA5EA7140A}" destId="{43D00015-8C44-45BE-85E1-BA687392FAA4}" srcOrd="1" destOrd="0" presId="urn:microsoft.com/office/officeart/2005/8/layout/hierarchy4"/>
    <dgm:cxn modelId="{C0725EBD-4CA9-4C52-B7D1-49FE421897CD}" type="presParOf" srcId="{71DF8D30-D57C-4AF9-9865-E413D1B379F2}" destId="{332FCE33-4AE4-46FF-87D4-5C8DFBFE7DD0}" srcOrd="5" destOrd="0" presId="urn:microsoft.com/office/officeart/2005/8/layout/hierarchy4"/>
    <dgm:cxn modelId="{6E5FF3A5-EF93-4305-A5F4-76B77D6940E0}" type="presParOf" srcId="{71DF8D30-D57C-4AF9-9865-E413D1B379F2}" destId="{833E24A0-E849-4465-A355-492B2F66EFE6}" srcOrd="6" destOrd="0" presId="urn:microsoft.com/office/officeart/2005/8/layout/hierarchy4"/>
    <dgm:cxn modelId="{D372D9E7-B8C8-4E79-BC93-2ED4CA26D59D}" type="presParOf" srcId="{833E24A0-E849-4465-A355-492B2F66EFE6}" destId="{53D0CEB0-BA08-4101-9EE9-E4DAD976D810}" srcOrd="0" destOrd="0" presId="urn:microsoft.com/office/officeart/2005/8/layout/hierarchy4"/>
    <dgm:cxn modelId="{F6573522-02B1-447D-B756-CB341D3A7F5A}" type="presParOf" srcId="{833E24A0-E849-4465-A355-492B2F66EFE6}" destId="{CF74D54D-DF75-4336-AA55-C2DF56340C45}" srcOrd="1" destOrd="0" presId="urn:microsoft.com/office/officeart/2005/8/layout/hierarchy4"/>
    <dgm:cxn modelId="{49CD00F4-8820-4618-9212-F1E43E0A1117}" type="presParOf" srcId="{3F6A97BD-6149-44D5-9B25-DF76DDD30DF8}" destId="{39C01B62-9BE1-412E-B715-869957EE1601}" srcOrd="1" destOrd="0" presId="urn:microsoft.com/office/officeart/2005/8/layout/hierarchy4"/>
    <dgm:cxn modelId="{DA4E296F-78AD-4268-9482-14F856CE71DB}" type="presParOf" srcId="{3F6A97BD-6149-44D5-9B25-DF76DDD30DF8}" destId="{982991C0-AF62-4D3E-AF6E-848E1D6022D5}" srcOrd="2" destOrd="0" presId="urn:microsoft.com/office/officeart/2005/8/layout/hierarchy4"/>
    <dgm:cxn modelId="{50FB4641-0654-4CA6-B3FB-5790295A8546}" type="presParOf" srcId="{982991C0-AF62-4D3E-AF6E-848E1D6022D5}" destId="{A1FF5E4D-C1C3-4C8C-8402-7E1689A53DCA}" srcOrd="0" destOrd="0" presId="urn:microsoft.com/office/officeart/2005/8/layout/hierarchy4"/>
    <dgm:cxn modelId="{4720C6B6-173A-42B5-BD90-DF93858F1BD4}" type="presParOf" srcId="{982991C0-AF62-4D3E-AF6E-848E1D6022D5}" destId="{4BB70014-B617-4852-8937-7AF2C1122098}" srcOrd="1" destOrd="0" presId="urn:microsoft.com/office/officeart/2005/8/layout/hierarchy4"/>
    <dgm:cxn modelId="{67B2E4CB-0F7F-4BEE-9FED-1B31C52DFCF4}" type="presParOf" srcId="{982991C0-AF62-4D3E-AF6E-848E1D6022D5}" destId="{E8D8FF85-063A-47EF-A5EB-EC2DD0103161}" srcOrd="2" destOrd="0" presId="urn:microsoft.com/office/officeart/2005/8/layout/hierarchy4"/>
    <dgm:cxn modelId="{48DC8CDD-EAF7-4819-B2C4-186EFABAD0B4}" type="presParOf" srcId="{E8D8FF85-063A-47EF-A5EB-EC2DD0103161}" destId="{5847D91D-339C-4899-890F-3E66150EF841}" srcOrd="0" destOrd="0" presId="urn:microsoft.com/office/officeart/2005/8/layout/hierarchy4"/>
    <dgm:cxn modelId="{449696B3-80A0-4288-9612-EA7382961CBB}" type="presParOf" srcId="{5847D91D-339C-4899-890F-3E66150EF841}" destId="{C56F91A2-4851-4EF9-AD26-1359F447CF73}" srcOrd="0" destOrd="0" presId="urn:microsoft.com/office/officeart/2005/8/layout/hierarchy4"/>
    <dgm:cxn modelId="{95FD32CB-EA4E-47FE-A7A7-82E2A8CB653A}" type="presParOf" srcId="{5847D91D-339C-4899-890F-3E66150EF841}" destId="{3E2910E0-9116-4A78-A274-D3D26F39AF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DC32DC-F75C-4E1C-9F04-2F2B5C668B06}" type="doc">
      <dgm:prSet loTypeId="urn:microsoft.com/office/officeart/2005/8/layout/hierarchy4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PT"/>
        </a:p>
      </dgm:t>
    </dgm:pt>
    <dgm:pt modelId="{BACD9873-1335-4924-ADEA-3454C2ADF1F5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bg1"/>
              </a:solidFill>
            </a:rPr>
            <a:t>CRIS – Current Research Information Systems</a:t>
          </a:r>
          <a:endParaRPr lang="en-US" sz="2800" dirty="0">
            <a:solidFill>
              <a:schemeClr val="bg1"/>
            </a:solidFill>
          </a:endParaRPr>
        </a:p>
      </dgm:t>
    </dgm:pt>
    <dgm:pt modelId="{C115E153-B3D6-49DA-B4FB-A0D269287563}" type="parTrans" cxnId="{50DC6B21-A323-4647-9D1F-4FF0DEB7398F}">
      <dgm:prSet/>
      <dgm:spPr/>
      <dgm:t>
        <a:bodyPr/>
        <a:lstStyle/>
        <a:p>
          <a:endParaRPr lang="pt-PT"/>
        </a:p>
      </dgm:t>
    </dgm:pt>
    <dgm:pt modelId="{4CC04EC2-2980-4D81-ADAC-E5ADEAD843A9}" type="sibTrans" cxnId="{50DC6B21-A323-4647-9D1F-4FF0DEB7398F}">
      <dgm:prSet/>
      <dgm:spPr/>
      <dgm:t>
        <a:bodyPr/>
        <a:lstStyle/>
        <a:p>
          <a:endParaRPr lang="pt-PT"/>
        </a:p>
      </dgm:t>
    </dgm:pt>
    <dgm:pt modelId="{BD50E346-F933-44F6-B31C-5C1B97542C3C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Academic expertise</a:t>
          </a:r>
          <a:endParaRPr lang="en-US" sz="2000" dirty="0">
            <a:solidFill>
              <a:schemeClr val="bg1"/>
            </a:solidFill>
          </a:endParaRPr>
        </a:p>
      </dgm:t>
    </dgm:pt>
    <dgm:pt modelId="{03266D1E-F4A6-4680-93D5-C32C723DDF94}" type="parTrans" cxnId="{9174FD19-A320-4F31-90B0-B4185DE60C5C}">
      <dgm:prSet/>
      <dgm:spPr/>
      <dgm:t>
        <a:bodyPr/>
        <a:lstStyle/>
        <a:p>
          <a:endParaRPr lang="pt-PT"/>
        </a:p>
      </dgm:t>
    </dgm:pt>
    <dgm:pt modelId="{E21F75A1-8E77-45EC-92E4-7BC949C5A225}" type="sibTrans" cxnId="{9174FD19-A320-4F31-90B0-B4185DE60C5C}">
      <dgm:prSet/>
      <dgm:spPr/>
      <dgm:t>
        <a:bodyPr/>
        <a:lstStyle/>
        <a:p>
          <a:endParaRPr lang="pt-PT"/>
        </a:p>
      </dgm:t>
    </dgm:pt>
    <dgm:pt modelId="{D8696F32-7ECE-4592-B30D-54BFBD3E48CB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Research news</a:t>
          </a:r>
          <a:endParaRPr lang="en-US" sz="2000" dirty="0">
            <a:solidFill>
              <a:schemeClr val="bg1"/>
            </a:solidFill>
          </a:endParaRPr>
        </a:p>
      </dgm:t>
    </dgm:pt>
    <dgm:pt modelId="{D7EAAB16-0B94-4BC3-AC2B-18FB7BD4FE86}" type="parTrans" cxnId="{9A67ED51-01CE-4248-B253-4A7A0A83165D}">
      <dgm:prSet/>
      <dgm:spPr/>
      <dgm:t>
        <a:bodyPr/>
        <a:lstStyle/>
        <a:p>
          <a:endParaRPr lang="pt-PT"/>
        </a:p>
      </dgm:t>
    </dgm:pt>
    <dgm:pt modelId="{5A9B3D5A-418E-41F9-B1C0-5E9325D8D204}" type="sibTrans" cxnId="{9A67ED51-01CE-4248-B253-4A7A0A83165D}">
      <dgm:prSet/>
      <dgm:spPr/>
      <dgm:t>
        <a:bodyPr/>
        <a:lstStyle/>
        <a:p>
          <a:endParaRPr lang="pt-PT"/>
        </a:p>
      </dgm:t>
    </dgm:pt>
    <dgm:pt modelId="{F0356CF4-F052-42BE-9F39-7695BCCA43D4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Funding database</a:t>
          </a:r>
          <a:endParaRPr lang="en-US" sz="2000" dirty="0">
            <a:solidFill>
              <a:schemeClr val="bg1"/>
            </a:solidFill>
          </a:endParaRPr>
        </a:p>
      </dgm:t>
    </dgm:pt>
    <dgm:pt modelId="{E2794C69-D255-4653-89B7-D8FB9E82CE02}" type="parTrans" cxnId="{269FD1B7-5F3C-49B0-8A47-8EA36A18B724}">
      <dgm:prSet/>
      <dgm:spPr/>
      <dgm:t>
        <a:bodyPr/>
        <a:lstStyle/>
        <a:p>
          <a:endParaRPr lang="pt-PT"/>
        </a:p>
      </dgm:t>
    </dgm:pt>
    <dgm:pt modelId="{D48007CE-C62F-477D-B4AE-422793975C1C}" type="sibTrans" cxnId="{269FD1B7-5F3C-49B0-8A47-8EA36A18B724}">
      <dgm:prSet/>
      <dgm:spPr/>
      <dgm:t>
        <a:bodyPr/>
        <a:lstStyle/>
        <a:p>
          <a:endParaRPr lang="pt-PT"/>
        </a:p>
      </dgm:t>
    </dgm:pt>
    <dgm:pt modelId="{2FC3624C-E3C3-44A5-91C2-98BF1FA9F68E}">
      <dgm:prSet custT="1"/>
      <dgm:spPr>
        <a:gradFill rotWithShape="0">
          <a:gsLst>
            <a:gs pos="0">
              <a:schemeClr val="accent6">
                <a:lumMod val="40000"/>
                <a:lumOff val="60000"/>
              </a:schemeClr>
            </a:gs>
            <a:gs pos="38000">
              <a:schemeClr val="tx2">
                <a:lumMod val="40000"/>
                <a:lumOff val="6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RCAAP</a:t>
          </a:r>
          <a:endParaRPr lang="en-US" sz="2000" b="1" dirty="0">
            <a:solidFill>
              <a:schemeClr val="tx1"/>
            </a:solidFill>
          </a:endParaRPr>
        </a:p>
      </dgm:t>
    </dgm:pt>
    <dgm:pt modelId="{0B02D0B0-03C6-469D-B5F2-7AA751D810D8}" type="parTrans" cxnId="{CA6E3392-D423-4763-B5A6-886780C97F76}">
      <dgm:prSet/>
      <dgm:spPr/>
      <dgm:t>
        <a:bodyPr/>
        <a:lstStyle/>
        <a:p>
          <a:endParaRPr lang="pt-PT"/>
        </a:p>
      </dgm:t>
    </dgm:pt>
    <dgm:pt modelId="{DFA52660-E84E-4975-93D1-6EA5532DE408}" type="sibTrans" cxnId="{CA6E3392-D423-4763-B5A6-886780C97F76}">
      <dgm:prSet/>
      <dgm:spPr/>
      <dgm:t>
        <a:bodyPr/>
        <a:lstStyle/>
        <a:p>
          <a:endParaRPr lang="pt-PT"/>
        </a:p>
      </dgm:t>
    </dgm:pt>
    <dgm:pt modelId="{99406078-E38F-41D9-9CF4-8702F13F49C4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Organizations database</a:t>
          </a:r>
          <a:endParaRPr lang="en-US" sz="2000" dirty="0">
            <a:solidFill>
              <a:schemeClr val="bg1"/>
            </a:solidFill>
          </a:endParaRPr>
        </a:p>
      </dgm:t>
    </dgm:pt>
    <dgm:pt modelId="{0C10C84B-181A-491C-80A6-EDE5C287D382}" type="parTrans" cxnId="{B86135FD-4AD4-4F59-B9B4-21203814EEA2}">
      <dgm:prSet/>
      <dgm:spPr/>
      <dgm:t>
        <a:bodyPr/>
        <a:lstStyle/>
        <a:p>
          <a:endParaRPr lang="pt-PT"/>
        </a:p>
      </dgm:t>
    </dgm:pt>
    <dgm:pt modelId="{3507D059-8762-41B6-A6EA-01CFE37BF055}" type="sibTrans" cxnId="{B86135FD-4AD4-4F59-B9B4-21203814EEA2}">
      <dgm:prSet/>
      <dgm:spPr/>
      <dgm:t>
        <a:bodyPr/>
        <a:lstStyle/>
        <a:p>
          <a:endParaRPr lang="pt-PT"/>
        </a:p>
      </dgm:t>
    </dgm:pt>
    <dgm:pt modelId="{8E8150EF-030E-464B-9AF4-0EEF9701F153}">
      <dgm:prSet custT="1"/>
      <dgm:spPr/>
      <dgm:t>
        <a:bodyPr/>
        <a:lstStyle/>
        <a:p>
          <a:r>
            <a:rPr lang="en-US" sz="2000" noProof="0" dirty="0" smtClean="0">
              <a:solidFill>
                <a:schemeClr val="bg1"/>
              </a:solidFill>
            </a:rPr>
            <a:t>Scientific</a:t>
          </a:r>
          <a:r>
            <a:rPr lang="en-US" sz="2000" dirty="0" smtClean="0">
              <a:solidFill>
                <a:schemeClr val="bg1"/>
              </a:solidFill>
            </a:rPr>
            <a:t> equipment</a:t>
          </a:r>
          <a:endParaRPr lang="en-US" sz="2000" dirty="0">
            <a:solidFill>
              <a:schemeClr val="bg1"/>
            </a:solidFill>
          </a:endParaRPr>
        </a:p>
      </dgm:t>
    </dgm:pt>
    <dgm:pt modelId="{17DC2388-70EB-4F8A-AFDF-5F78D7F2E07C}" type="parTrans" cxnId="{0F40116E-6C36-4067-AF8B-CD3FAEC45265}">
      <dgm:prSet/>
      <dgm:spPr/>
      <dgm:t>
        <a:bodyPr/>
        <a:lstStyle/>
        <a:p>
          <a:endParaRPr lang="pt-PT"/>
        </a:p>
      </dgm:t>
    </dgm:pt>
    <dgm:pt modelId="{681B63F1-D8B8-40D7-85BB-681AD1C8C647}" type="sibTrans" cxnId="{0F40116E-6C36-4067-AF8B-CD3FAEC45265}">
      <dgm:prSet/>
      <dgm:spPr/>
      <dgm:t>
        <a:bodyPr/>
        <a:lstStyle/>
        <a:p>
          <a:endParaRPr lang="pt-PT"/>
        </a:p>
      </dgm:t>
    </dgm:pt>
    <dgm:pt modelId="{208837E9-23E2-44AC-9C0A-093734983BBC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Grant management</a:t>
          </a:r>
          <a:endParaRPr lang="en-US" sz="2000" dirty="0">
            <a:solidFill>
              <a:schemeClr val="bg1"/>
            </a:solidFill>
          </a:endParaRPr>
        </a:p>
      </dgm:t>
    </dgm:pt>
    <dgm:pt modelId="{991D0BDF-6A3F-44A2-982A-746FF866DA8A}" type="parTrans" cxnId="{FAE17EA2-4C81-4CA9-AF83-5BB1CD12D599}">
      <dgm:prSet/>
      <dgm:spPr/>
      <dgm:t>
        <a:bodyPr/>
        <a:lstStyle/>
        <a:p>
          <a:endParaRPr lang="pt-PT"/>
        </a:p>
      </dgm:t>
    </dgm:pt>
    <dgm:pt modelId="{EE865993-85F0-4D16-B05A-0BB660604105}" type="sibTrans" cxnId="{FAE17EA2-4C81-4CA9-AF83-5BB1CD12D599}">
      <dgm:prSet/>
      <dgm:spPr/>
      <dgm:t>
        <a:bodyPr/>
        <a:lstStyle/>
        <a:p>
          <a:endParaRPr lang="pt-PT"/>
        </a:p>
      </dgm:t>
    </dgm:pt>
    <dgm:pt modelId="{27F97B70-53D5-4E0D-96A7-5FA0F22E8B91}">
      <dgm:prSet custT="1"/>
      <dgm:spPr/>
      <dgm:t>
        <a:bodyPr/>
        <a:lstStyle/>
        <a:p>
          <a:r>
            <a:rPr lang="en-US" sz="2000" noProof="0" dirty="0" smtClean="0">
              <a:solidFill>
                <a:schemeClr val="bg1"/>
              </a:solidFill>
            </a:rPr>
            <a:t>Research ethics</a:t>
          </a:r>
          <a:endParaRPr lang="en-US" sz="2000" noProof="0" dirty="0">
            <a:solidFill>
              <a:schemeClr val="bg1"/>
            </a:solidFill>
          </a:endParaRPr>
        </a:p>
      </dgm:t>
    </dgm:pt>
    <dgm:pt modelId="{E157EE16-CE6F-48F7-88F8-A66A28608CD3}" type="parTrans" cxnId="{EC40F067-FF1B-4C0C-9B54-2F1ED96516DA}">
      <dgm:prSet/>
      <dgm:spPr/>
      <dgm:t>
        <a:bodyPr/>
        <a:lstStyle/>
        <a:p>
          <a:endParaRPr lang="pt-PT"/>
        </a:p>
      </dgm:t>
    </dgm:pt>
    <dgm:pt modelId="{6468E507-8158-45FA-A994-B3B744313DFF}" type="sibTrans" cxnId="{EC40F067-FF1B-4C0C-9B54-2F1ED96516DA}">
      <dgm:prSet/>
      <dgm:spPr/>
      <dgm:t>
        <a:bodyPr/>
        <a:lstStyle/>
        <a:p>
          <a:endParaRPr lang="pt-PT"/>
        </a:p>
      </dgm:t>
    </dgm:pt>
    <dgm:pt modelId="{599FBB8D-B8CC-4F4A-8956-9B013B61800D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Research portal</a:t>
          </a:r>
          <a:endParaRPr lang="en-US" sz="2000" dirty="0">
            <a:solidFill>
              <a:schemeClr val="bg1"/>
            </a:solidFill>
          </a:endParaRPr>
        </a:p>
      </dgm:t>
    </dgm:pt>
    <dgm:pt modelId="{37D1C95E-7EE3-4246-8C18-019C75BB7821}" type="parTrans" cxnId="{5CF2897C-3760-49E4-84CC-58070021265D}">
      <dgm:prSet/>
      <dgm:spPr/>
      <dgm:t>
        <a:bodyPr/>
        <a:lstStyle/>
        <a:p>
          <a:endParaRPr lang="pt-PT"/>
        </a:p>
      </dgm:t>
    </dgm:pt>
    <dgm:pt modelId="{CCD15A82-390C-45A2-AD86-143A611639EF}" type="sibTrans" cxnId="{5CF2897C-3760-49E4-84CC-58070021265D}">
      <dgm:prSet/>
      <dgm:spPr/>
      <dgm:t>
        <a:bodyPr/>
        <a:lstStyle/>
        <a:p>
          <a:endParaRPr lang="pt-PT"/>
        </a:p>
      </dgm:t>
    </dgm:pt>
    <dgm:pt modelId="{2A12EE96-E930-4935-A5FD-F79E1BCC5F40}">
      <dgm:prSet custT="1"/>
      <dgm:spPr/>
      <dgm:t>
        <a:bodyPr/>
        <a:lstStyle/>
        <a:p>
          <a:r>
            <a:rPr lang="en-US" sz="2000" noProof="0" dirty="0" smtClean="0">
              <a:solidFill>
                <a:schemeClr val="bg1"/>
              </a:solidFill>
            </a:rPr>
            <a:t>Indicators</a:t>
          </a:r>
          <a:endParaRPr lang="en-US" sz="2000" noProof="0" dirty="0">
            <a:solidFill>
              <a:schemeClr val="bg1"/>
            </a:solidFill>
          </a:endParaRPr>
        </a:p>
      </dgm:t>
    </dgm:pt>
    <dgm:pt modelId="{30044816-E901-4DF1-8829-E11EEF169E5F}" type="parTrans" cxnId="{979D149E-34F3-4D55-945F-AEDE4F7D6195}">
      <dgm:prSet/>
      <dgm:spPr/>
      <dgm:t>
        <a:bodyPr/>
        <a:lstStyle/>
        <a:p>
          <a:endParaRPr lang="pt-PT"/>
        </a:p>
      </dgm:t>
    </dgm:pt>
    <dgm:pt modelId="{035004A5-4248-47CF-BC2F-035C3DFF9720}" type="sibTrans" cxnId="{979D149E-34F3-4D55-945F-AEDE4F7D6195}">
      <dgm:prSet/>
      <dgm:spPr/>
      <dgm:t>
        <a:bodyPr/>
        <a:lstStyle/>
        <a:p>
          <a:endParaRPr lang="pt-PT"/>
        </a:p>
      </dgm:t>
    </dgm:pt>
    <dgm:pt modelId="{7A50FEFD-C236-40F1-A398-C226798C4761}" type="pres">
      <dgm:prSet presAssocID="{C9DC32DC-F75C-4E1C-9F04-2F2B5C668B0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5349B722-2E2E-424E-9C76-08D24A83216F}" type="pres">
      <dgm:prSet presAssocID="{BACD9873-1335-4924-ADEA-3454C2ADF1F5}" presName="vertOne" presStyleCnt="0"/>
      <dgm:spPr/>
      <dgm:t>
        <a:bodyPr/>
        <a:lstStyle/>
        <a:p>
          <a:endParaRPr lang="pt-PT"/>
        </a:p>
      </dgm:t>
    </dgm:pt>
    <dgm:pt modelId="{005EFE1A-5AE2-471A-9EC9-40297F0C3FFD}" type="pres">
      <dgm:prSet presAssocID="{BACD9873-1335-4924-ADEA-3454C2ADF1F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31A98128-4C7B-4221-B188-DBF8D89DC278}" type="pres">
      <dgm:prSet presAssocID="{BACD9873-1335-4924-ADEA-3454C2ADF1F5}" presName="parTransOne" presStyleCnt="0"/>
      <dgm:spPr/>
      <dgm:t>
        <a:bodyPr/>
        <a:lstStyle/>
        <a:p>
          <a:endParaRPr lang="pt-PT"/>
        </a:p>
      </dgm:t>
    </dgm:pt>
    <dgm:pt modelId="{72BF66A5-55B4-4900-940A-FA2DB4B2596B}" type="pres">
      <dgm:prSet presAssocID="{BACD9873-1335-4924-ADEA-3454C2ADF1F5}" presName="horzOne" presStyleCnt="0"/>
      <dgm:spPr/>
      <dgm:t>
        <a:bodyPr/>
        <a:lstStyle/>
        <a:p>
          <a:endParaRPr lang="pt-PT"/>
        </a:p>
      </dgm:t>
    </dgm:pt>
    <dgm:pt modelId="{7AAA8A35-1AD0-4B53-8106-477C7D839339}" type="pres">
      <dgm:prSet presAssocID="{BD50E346-F933-44F6-B31C-5C1B97542C3C}" presName="vertTwo" presStyleCnt="0"/>
      <dgm:spPr/>
      <dgm:t>
        <a:bodyPr/>
        <a:lstStyle/>
        <a:p>
          <a:endParaRPr lang="pt-PT"/>
        </a:p>
      </dgm:t>
    </dgm:pt>
    <dgm:pt modelId="{CAA747DF-3745-4F33-8CD9-E3E5D09814E6}" type="pres">
      <dgm:prSet presAssocID="{BD50E346-F933-44F6-B31C-5C1B97542C3C}" presName="txTwo" presStyleLbl="node2" presStyleIdx="0" presStyleCnt="4" custLinFactNeighborX="-485" custLinFactNeighborY="-3923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06BEECA2-1AA6-45E8-9DF9-67943632912F}" type="pres">
      <dgm:prSet presAssocID="{BD50E346-F933-44F6-B31C-5C1B97542C3C}" presName="parTransTwo" presStyleCnt="0"/>
      <dgm:spPr/>
      <dgm:t>
        <a:bodyPr/>
        <a:lstStyle/>
        <a:p>
          <a:endParaRPr lang="pt-PT"/>
        </a:p>
      </dgm:t>
    </dgm:pt>
    <dgm:pt modelId="{32B50C9C-4841-49FA-B418-0C241DE6881C}" type="pres">
      <dgm:prSet presAssocID="{BD50E346-F933-44F6-B31C-5C1B97542C3C}" presName="horzTwo" presStyleCnt="0"/>
      <dgm:spPr/>
      <dgm:t>
        <a:bodyPr/>
        <a:lstStyle/>
        <a:p>
          <a:endParaRPr lang="pt-PT"/>
        </a:p>
      </dgm:t>
    </dgm:pt>
    <dgm:pt modelId="{2481F97D-C04B-48A8-B93E-84573D0224CC}" type="pres">
      <dgm:prSet presAssocID="{99406078-E38F-41D9-9CF4-8702F13F49C4}" presName="vertThree" presStyleCnt="0"/>
      <dgm:spPr/>
      <dgm:t>
        <a:bodyPr/>
        <a:lstStyle/>
        <a:p>
          <a:endParaRPr lang="pt-PT"/>
        </a:p>
      </dgm:t>
    </dgm:pt>
    <dgm:pt modelId="{CC35A79F-E422-4F5B-BA30-0B3F67090B8E}" type="pres">
      <dgm:prSet presAssocID="{99406078-E38F-41D9-9CF4-8702F13F49C4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75EE45F9-0BDF-453D-9AAA-57B9E397DCF1}" type="pres">
      <dgm:prSet presAssocID="{99406078-E38F-41D9-9CF4-8702F13F49C4}" presName="parTransThree" presStyleCnt="0"/>
      <dgm:spPr/>
      <dgm:t>
        <a:bodyPr/>
        <a:lstStyle/>
        <a:p>
          <a:endParaRPr lang="pt-PT"/>
        </a:p>
      </dgm:t>
    </dgm:pt>
    <dgm:pt modelId="{90003D33-9560-4871-A898-E4FF42DAB588}" type="pres">
      <dgm:prSet presAssocID="{99406078-E38F-41D9-9CF4-8702F13F49C4}" presName="horzThree" presStyleCnt="0"/>
      <dgm:spPr/>
      <dgm:t>
        <a:bodyPr/>
        <a:lstStyle/>
        <a:p>
          <a:endParaRPr lang="pt-PT"/>
        </a:p>
      </dgm:t>
    </dgm:pt>
    <dgm:pt modelId="{07197F33-0C0F-45C4-854B-507C646E2389}" type="pres">
      <dgm:prSet presAssocID="{8E8150EF-030E-464B-9AF4-0EEF9701F153}" presName="vertFour" presStyleCnt="0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34AC595E-8B1A-4304-A2D3-6E102162E8B9}" type="pres">
      <dgm:prSet presAssocID="{8E8150EF-030E-464B-9AF4-0EEF9701F153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5F5F53D3-E38C-461E-AF46-9810A69E6969}" type="pres">
      <dgm:prSet presAssocID="{8E8150EF-030E-464B-9AF4-0EEF9701F153}" presName="parTransFour" presStyleCnt="0"/>
      <dgm:spPr/>
      <dgm:t>
        <a:bodyPr/>
        <a:lstStyle/>
        <a:p>
          <a:endParaRPr lang="pt-PT"/>
        </a:p>
      </dgm:t>
    </dgm:pt>
    <dgm:pt modelId="{857AC66B-C8AD-4FA9-B1FB-771271496037}" type="pres">
      <dgm:prSet presAssocID="{8E8150EF-030E-464B-9AF4-0EEF9701F153}" presName="horzFour" presStyleCnt="0"/>
      <dgm:spPr/>
      <dgm:t>
        <a:bodyPr/>
        <a:lstStyle/>
        <a:p>
          <a:endParaRPr lang="pt-PT"/>
        </a:p>
      </dgm:t>
    </dgm:pt>
    <dgm:pt modelId="{13073446-0F84-46CB-BD51-21EF41C39E89}" type="pres">
      <dgm:prSet presAssocID="{2A12EE96-E930-4935-A5FD-F79E1BCC5F40}" presName="vertFour" presStyleCnt="0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117F62AC-04BB-49E8-BB77-01EB79FD6B7F}" type="pres">
      <dgm:prSet presAssocID="{2A12EE96-E930-4935-A5FD-F79E1BCC5F40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D2E9777B-0352-44D5-AADE-B32BA65ED91D}" type="pres">
      <dgm:prSet presAssocID="{2A12EE96-E930-4935-A5FD-F79E1BCC5F40}" presName="horzFour" presStyleCnt="0"/>
      <dgm:spPr/>
      <dgm:t>
        <a:bodyPr/>
        <a:lstStyle/>
        <a:p>
          <a:endParaRPr lang="pt-PT"/>
        </a:p>
      </dgm:t>
    </dgm:pt>
    <dgm:pt modelId="{B84F1162-45AE-48F6-B506-D262E12A581A}" type="pres">
      <dgm:prSet presAssocID="{E21F75A1-8E77-45EC-92E4-7BC949C5A225}" presName="sibSpaceTwo" presStyleCnt="0"/>
      <dgm:spPr/>
      <dgm:t>
        <a:bodyPr/>
        <a:lstStyle/>
        <a:p>
          <a:endParaRPr lang="pt-PT"/>
        </a:p>
      </dgm:t>
    </dgm:pt>
    <dgm:pt modelId="{E600BD98-6320-415A-A7E4-C822BA499F2F}" type="pres">
      <dgm:prSet presAssocID="{F0356CF4-F052-42BE-9F39-7695BCCA43D4}" presName="vertTwo" presStyleCnt="0"/>
      <dgm:spPr/>
      <dgm:t>
        <a:bodyPr/>
        <a:lstStyle/>
        <a:p>
          <a:endParaRPr lang="pt-PT"/>
        </a:p>
      </dgm:t>
    </dgm:pt>
    <dgm:pt modelId="{E4DEAF28-296A-4B29-8736-D97C954BEBA0}" type="pres">
      <dgm:prSet presAssocID="{F0356CF4-F052-42BE-9F39-7695BCCA43D4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AEE285F2-6C82-4D78-8249-2C971BF366E6}" type="pres">
      <dgm:prSet presAssocID="{F0356CF4-F052-42BE-9F39-7695BCCA43D4}" presName="parTransTwo" presStyleCnt="0"/>
      <dgm:spPr/>
      <dgm:t>
        <a:bodyPr/>
        <a:lstStyle/>
        <a:p>
          <a:endParaRPr lang="pt-PT"/>
        </a:p>
      </dgm:t>
    </dgm:pt>
    <dgm:pt modelId="{68CD6B16-E146-4992-A8E6-FAD92368011B}" type="pres">
      <dgm:prSet presAssocID="{F0356CF4-F052-42BE-9F39-7695BCCA43D4}" presName="horzTwo" presStyleCnt="0"/>
      <dgm:spPr/>
      <dgm:t>
        <a:bodyPr/>
        <a:lstStyle/>
        <a:p>
          <a:endParaRPr lang="pt-PT"/>
        </a:p>
      </dgm:t>
    </dgm:pt>
    <dgm:pt modelId="{A4086BF6-82EB-4E18-87EE-70C4F613BFA1}" type="pres">
      <dgm:prSet presAssocID="{208837E9-23E2-44AC-9C0A-093734983BBC}" presName="vertThree" presStyleCnt="0"/>
      <dgm:spPr/>
      <dgm:t>
        <a:bodyPr/>
        <a:lstStyle/>
        <a:p>
          <a:endParaRPr lang="pt-PT"/>
        </a:p>
      </dgm:t>
    </dgm:pt>
    <dgm:pt modelId="{3ECF6498-979F-4CCD-9289-66327A15B881}" type="pres">
      <dgm:prSet presAssocID="{208837E9-23E2-44AC-9C0A-093734983BBC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6FD91632-E341-4103-9D3D-3F954F78C717}" type="pres">
      <dgm:prSet presAssocID="{208837E9-23E2-44AC-9C0A-093734983BBC}" presName="horzThree" presStyleCnt="0"/>
      <dgm:spPr/>
      <dgm:t>
        <a:bodyPr/>
        <a:lstStyle/>
        <a:p>
          <a:endParaRPr lang="pt-PT"/>
        </a:p>
      </dgm:t>
    </dgm:pt>
    <dgm:pt modelId="{43619BE0-B2AB-4715-9858-4BAB74DB23EE}" type="pres">
      <dgm:prSet presAssocID="{D48007CE-C62F-477D-B4AE-422793975C1C}" presName="sibSpaceTwo" presStyleCnt="0"/>
      <dgm:spPr/>
      <dgm:t>
        <a:bodyPr/>
        <a:lstStyle/>
        <a:p>
          <a:endParaRPr lang="pt-PT"/>
        </a:p>
      </dgm:t>
    </dgm:pt>
    <dgm:pt modelId="{9F724344-F1D9-4B18-8762-74983516B10C}" type="pres">
      <dgm:prSet presAssocID="{2FC3624C-E3C3-44A5-91C2-98BF1FA9F68E}" presName="vertTwo" presStyleCnt="0"/>
      <dgm:spPr/>
      <dgm:t>
        <a:bodyPr/>
        <a:lstStyle/>
        <a:p>
          <a:endParaRPr lang="pt-PT"/>
        </a:p>
      </dgm:t>
    </dgm:pt>
    <dgm:pt modelId="{ABB51790-7EE8-40D3-A9F7-AEC36C55DC2D}" type="pres">
      <dgm:prSet presAssocID="{2FC3624C-E3C3-44A5-91C2-98BF1FA9F68E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70D848B3-C0BE-4872-A6D9-C4B7ABA4D742}" type="pres">
      <dgm:prSet presAssocID="{2FC3624C-E3C3-44A5-91C2-98BF1FA9F68E}" presName="horzTwo" presStyleCnt="0"/>
      <dgm:spPr/>
      <dgm:t>
        <a:bodyPr/>
        <a:lstStyle/>
        <a:p>
          <a:endParaRPr lang="pt-PT"/>
        </a:p>
      </dgm:t>
    </dgm:pt>
    <dgm:pt modelId="{AA6A85C5-8815-4B77-9383-1B8771FADC72}" type="pres">
      <dgm:prSet presAssocID="{DFA52660-E84E-4975-93D1-6EA5532DE408}" presName="sibSpaceTwo" presStyleCnt="0"/>
      <dgm:spPr/>
      <dgm:t>
        <a:bodyPr/>
        <a:lstStyle/>
        <a:p>
          <a:endParaRPr lang="pt-PT"/>
        </a:p>
      </dgm:t>
    </dgm:pt>
    <dgm:pt modelId="{524CA30E-B2C6-4F78-A0F9-697C270917D4}" type="pres">
      <dgm:prSet presAssocID="{D8696F32-7ECE-4592-B30D-54BFBD3E48CB}" presName="vertTwo" presStyleCnt="0"/>
      <dgm:spPr/>
      <dgm:t>
        <a:bodyPr/>
        <a:lstStyle/>
        <a:p>
          <a:endParaRPr lang="pt-PT"/>
        </a:p>
      </dgm:t>
    </dgm:pt>
    <dgm:pt modelId="{CE6FF970-6C70-46D1-89CE-F2C1BF825DB9}" type="pres">
      <dgm:prSet presAssocID="{D8696F32-7ECE-4592-B30D-54BFBD3E48CB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86DBFD64-37C2-49D2-A30F-783C80DF9A76}" type="pres">
      <dgm:prSet presAssocID="{D8696F32-7ECE-4592-B30D-54BFBD3E48CB}" presName="parTransTwo" presStyleCnt="0"/>
      <dgm:spPr/>
      <dgm:t>
        <a:bodyPr/>
        <a:lstStyle/>
        <a:p>
          <a:endParaRPr lang="pt-PT"/>
        </a:p>
      </dgm:t>
    </dgm:pt>
    <dgm:pt modelId="{4E0E7536-A94B-4DA7-812B-3704D521F48B}" type="pres">
      <dgm:prSet presAssocID="{D8696F32-7ECE-4592-B30D-54BFBD3E48CB}" presName="horzTwo" presStyleCnt="0"/>
      <dgm:spPr/>
      <dgm:t>
        <a:bodyPr/>
        <a:lstStyle/>
        <a:p>
          <a:endParaRPr lang="pt-PT"/>
        </a:p>
      </dgm:t>
    </dgm:pt>
    <dgm:pt modelId="{6D5C52BD-17FC-48BA-97BB-9252CB6AF0FD}" type="pres">
      <dgm:prSet presAssocID="{27F97B70-53D5-4E0D-96A7-5FA0F22E8B91}" presName="vertThree" presStyleCnt="0"/>
      <dgm:spPr/>
      <dgm:t>
        <a:bodyPr/>
        <a:lstStyle/>
        <a:p>
          <a:endParaRPr lang="pt-PT"/>
        </a:p>
      </dgm:t>
    </dgm:pt>
    <dgm:pt modelId="{DDAB6412-7BCF-4777-8DF6-C85553561C14}" type="pres">
      <dgm:prSet presAssocID="{27F97B70-53D5-4E0D-96A7-5FA0F22E8B91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9A94C645-F7E6-4AA2-8190-BC4BEC5F1B54}" type="pres">
      <dgm:prSet presAssocID="{27F97B70-53D5-4E0D-96A7-5FA0F22E8B91}" presName="parTransThree" presStyleCnt="0"/>
      <dgm:spPr/>
      <dgm:t>
        <a:bodyPr/>
        <a:lstStyle/>
        <a:p>
          <a:endParaRPr lang="pt-PT"/>
        </a:p>
      </dgm:t>
    </dgm:pt>
    <dgm:pt modelId="{65B86576-CFD7-499C-A39E-496BB236D095}" type="pres">
      <dgm:prSet presAssocID="{27F97B70-53D5-4E0D-96A7-5FA0F22E8B91}" presName="horzThree" presStyleCnt="0"/>
      <dgm:spPr/>
      <dgm:t>
        <a:bodyPr/>
        <a:lstStyle/>
        <a:p>
          <a:endParaRPr lang="pt-PT"/>
        </a:p>
      </dgm:t>
    </dgm:pt>
    <dgm:pt modelId="{B5A15E6C-2D48-4834-8C4A-E9653D39DC7F}" type="pres">
      <dgm:prSet presAssocID="{599FBB8D-B8CC-4F4A-8956-9B013B61800D}" presName="vertFour" presStyleCnt="0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96E686D8-5953-4C9D-B3F8-F70B029D5121}" type="pres">
      <dgm:prSet presAssocID="{599FBB8D-B8CC-4F4A-8956-9B013B61800D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6C70C514-1242-4F62-8702-0BB9DCEE47AF}" type="pres">
      <dgm:prSet presAssocID="{599FBB8D-B8CC-4F4A-8956-9B013B61800D}" presName="horzFour" presStyleCnt="0"/>
      <dgm:spPr/>
      <dgm:t>
        <a:bodyPr/>
        <a:lstStyle/>
        <a:p>
          <a:endParaRPr lang="pt-PT"/>
        </a:p>
      </dgm:t>
    </dgm:pt>
  </dgm:ptLst>
  <dgm:cxnLst>
    <dgm:cxn modelId="{70BADB44-2A2E-46BD-8AC3-E9D7F8F669F4}" type="presOf" srcId="{208837E9-23E2-44AC-9C0A-093734983BBC}" destId="{3ECF6498-979F-4CCD-9289-66327A15B881}" srcOrd="0" destOrd="0" presId="urn:microsoft.com/office/officeart/2005/8/layout/hierarchy4"/>
    <dgm:cxn modelId="{5439AEA6-87FD-4D1C-9014-D369B280404D}" type="presOf" srcId="{99406078-E38F-41D9-9CF4-8702F13F49C4}" destId="{CC35A79F-E422-4F5B-BA30-0B3F67090B8E}" srcOrd="0" destOrd="0" presId="urn:microsoft.com/office/officeart/2005/8/layout/hierarchy4"/>
    <dgm:cxn modelId="{284F0A8E-7A07-4650-84C8-A974355D6030}" type="presOf" srcId="{2FC3624C-E3C3-44A5-91C2-98BF1FA9F68E}" destId="{ABB51790-7EE8-40D3-A9F7-AEC36C55DC2D}" srcOrd="0" destOrd="0" presId="urn:microsoft.com/office/officeart/2005/8/layout/hierarchy4"/>
    <dgm:cxn modelId="{FAE17EA2-4C81-4CA9-AF83-5BB1CD12D599}" srcId="{F0356CF4-F052-42BE-9F39-7695BCCA43D4}" destId="{208837E9-23E2-44AC-9C0A-093734983BBC}" srcOrd="0" destOrd="0" parTransId="{991D0BDF-6A3F-44A2-982A-746FF866DA8A}" sibTransId="{EE865993-85F0-4D16-B05A-0BB660604105}"/>
    <dgm:cxn modelId="{50DC6B21-A323-4647-9D1F-4FF0DEB7398F}" srcId="{C9DC32DC-F75C-4E1C-9F04-2F2B5C668B06}" destId="{BACD9873-1335-4924-ADEA-3454C2ADF1F5}" srcOrd="0" destOrd="0" parTransId="{C115E153-B3D6-49DA-B4FB-A0D269287563}" sibTransId="{4CC04EC2-2980-4D81-ADAC-E5ADEAD843A9}"/>
    <dgm:cxn modelId="{9A67ED51-01CE-4248-B253-4A7A0A83165D}" srcId="{BACD9873-1335-4924-ADEA-3454C2ADF1F5}" destId="{D8696F32-7ECE-4592-B30D-54BFBD3E48CB}" srcOrd="3" destOrd="0" parTransId="{D7EAAB16-0B94-4BC3-AC2B-18FB7BD4FE86}" sibTransId="{5A9B3D5A-418E-41F9-B1C0-5E9325D8D204}"/>
    <dgm:cxn modelId="{6E90E653-9BE1-4A59-8478-E2D4F4B1B965}" type="presOf" srcId="{F0356CF4-F052-42BE-9F39-7695BCCA43D4}" destId="{E4DEAF28-296A-4B29-8736-D97C954BEBA0}" srcOrd="0" destOrd="0" presId="urn:microsoft.com/office/officeart/2005/8/layout/hierarchy4"/>
    <dgm:cxn modelId="{EC40F067-FF1B-4C0C-9B54-2F1ED96516DA}" srcId="{D8696F32-7ECE-4592-B30D-54BFBD3E48CB}" destId="{27F97B70-53D5-4E0D-96A7-5FA0F22E8B91}" srcOrd="0" destOrd="0" parTransId="{E157EE16-CE6F-48F7-88F8-A66A28608CD3}" sibTransId="{6468E507-8158-45FA-A994-B3B744313DFF}"/>
    <dgm:cxn modelId="{99BBB88E-8261-4F21-A124-054D74FB3FC4}" type="presOf" srcId="{27F97B70-53D5-4E0D-96A7-5FA0F22E8B91}" destId="{DDAB6412-7BCF-4777-8DF6-C85553561C14}" srcOrd="0" destOrd="0" presId="urn:microsoft.com/office/officeart/2005/8/layout/hierarchy4"/>
    <dgm:cxn modelId="{5CF2897C-3760-49E4-84CC-58070021265D}" srcId="{27F97B70-53D5-4E0D-96A7-5FA0F22E8B91}" destId="{599FBB8D-B8CC-4F4A-8956-9B013B61800D}" srcOrd="0" destOrd="0" parTransId="{37D1C95E-7EE3-4246-8C18-019C75BB7821}" sibTransId="{CCD15A82-390C-45A2-AD86-143A611639EF}"/>
    <dgm:cxn modelId="{6FBF6D87-585C-4182-9731-8AA2DC9EA7CB}" type="presOf" srcId="{8E8150EF-030E-464B-9AF4-0EEF9701F153}" destId="{34AC595E-8B1A-4304-A2D3-6E102162E8B9}" srcOrd="0" destOrd="0" presId="urn:microsoft.com/office/officeart/2005/8/layout/hierarchy4"/>
    <dgm:cxn modelId="{9174FD19-A320-4F31-90B0-B4185DE60C5C}" srcId="{BACD9873-1335-4924-ADEA-3454C2ADF1F5}" destId="{BD50E346-F933-44F6-B31C-5C1B97542C3C}" srcOrd="0" destOrd="0" parTransId="{03266D1E-F4A6-4680-93D5-C32C723DDF94}" sibTransId="{E21F75A1-8E77-45EC-92E4-7BC949C5A225}"/>
    <dgm:cxn modelId="{269FD1B7-5F3C-49B0-8A47-8EA36A18B724}" srcId="{BACD9873-1335-4924-ADEA-3454C2ADF1F5}" destId="{F0356CF4-F052-42BE-9F39-7695BCCA43D4}" srcOrd="1" destOrd="0" parTransId="{E2794C69-D255-4653-89B7-D8FB9E82CE02}" sibTransId="{D48007CE-C62F-477D-B4AE-422793975C1C}"/>
    <dgm:cxn modelId="{979D149E-34F3-4D55-945F-AEDE4F7D6195}" srcId="{8E8150EF-030E-464B-9AF4-0EEF9701F153}" destId="{2A12EE96-E930-4935-A5FD-F79E1BCC5F40}" srcOrd="0" destOrd="0" parTransId="{30044816-E901-4DF1-8829-E11EEF169E5F}" sibTransId="{035004A5-4248-47CF-BC2F-035C3DFF9720}"/>
    <dgm:cxn modelId="{8040463F-2568-4160-9F4B-2D6D594A7008}" type="presOf" srcId="{599FBB8D-B8CC-4F4A-8956-9B013B61800D}" destId="{96E686D8-5953-4C9D-B3F8-F70B029D5121}" srcOrd="0" destOrd="0" presId="urn:microsoft.com/office/officeart/2005/8/layout/hierarchy4"/>
    <dgm:cxn modelId="{1F5791C8-0175-4D0D-ACF5-002112D4BD23}" type="presOf" srcId="{D8696F32-7ECE-4592-B30D-54BFBD3E48CB}" destId="{CE6FF970-6C70-46D1-89CE-F2C1BF825DB9}" srcOrd="0" destOrd="0" presId="urn:microsoft.com/office/officeart/2005/8/layout/hierarchy4"/>
    <dgm:cxn modelId="{735CC3F9-50B6-4AAC-9519-33CA808ADF14}" type="presOf" srcId="{C9DC32DC-F75C-4E1C-9F04-2F2B5C668B06}" destId="{7A50FEFD-C236-40F1-A398-C226798C4761}" srcOrd="0" destOrd="0" presId="urn:microsoft.com/office/officeart/2005/8/layout/hierarchy4"/>
    <dgm:cxn modelId="{CA6E3392-D423-4763-B5A6-886780C97F76}" srcId="{BACD9873-1335-4924-ADEA-3454C2ADF1F5}" destId="{2FC3624C-E3C3-44A5-91C2-98BF1FA9F68E}" srcOrd="2" destOrd="0" parTransId="{0B02D0B0-03C6-469D-B5F2-7AA751D810D8}" sibTransId="{DFA52660-E84E-4975-93D1-6EA5532DE408}"/>
    <dgm:cxn modelId="{8831CE8C-3578-467B-ABA4-AA5A78DE3890}" type="presOf" srcId="{BACD9873-1335-4924-ADEA-3454C2ADF1F5}" destId="{005EFE1A-5AE2-471A-9EC9-40297F0C3FFD}" srcOrd="0" destOrd="0" presId="urn:microsoft.com/office/officeart/2005/8/layout/hierarchy4"/>
    <dgm:cxn modelId="{0E07CBDD-73BD-4402-87F8-E95AF07CD529}" type="presOf" srcId="{2A12EE96-E930-4935-A5FD-F79E1BCC5F40}" destId="{117F62AC-04BB-49E8-BB77-01EB79FD6B7F}" srcOrd="0" destOrd="0" presId="urn:microsoft.com/office/officeart/2005/8/layout/hierarchy4"/>
    <dgm:cxn modelId="{ED0D26F1-495E-4A78-B358-8DF09259022E}" type="presOf" srcId="{BD50E346-F933-44F6-B31C-5C1B97542C3C}" destId="{CAA747DF-3745-4F33-8CD9-E3E5D09814E6}" srcOrd="0" destOrd="0" presId="urn:microsoft.com/office/officeart/2005/8/layout/hierarchy4"/>
    <dgm:cxn modelId="{B86135FD-4AD4-4F59-B9B4-21203814EEA2}" srcId="{BD50E346-F933-44F6-B31C-5C1B97542C3C}" destId="{99406078-E38F-41D9-9CF4-8702F13F49C4}" srcOrd="0" destOrd="0" parTransId="{0C10C84B-181A-491C-80A6-EDE5C287D382}" sibTransId="{3507D059-8762-41B6-A6EA-01CFE37BF055}"/>
    <dgm:cxn modelId="{0F40116E-6C36-4067-AF8B-CD3FAEC45265}" srcId="{99406078-E38F-41D9-9CF4-8702F13F49C4}" destId="{8E8150EF-030E-464B-9AF4-0EEF9701F153}" srcOrd="0" destOrd="0" parTransId="{17DC2388-70EB-4F8A-AFDF-5F78D7F2E07C}" sibTransId="{681B63F1-D8B8-40D7-85BB-681AD1C8C647}"/>
    <dgm:cxn modelId="{C820F2B5-525F-4ACA-AC3A-78B9ECC46C85}" type="presParOf" srcId="{7A50FEFD-C236-40F1-A398-C226798C4761}" destId="{5349B722-2E2E-424E-9C76-08D24A83216F}" srcOrd="0" destOrd="0" presId="urn:microsoft.com/office/officeart/2005/8/layout/hierarchy4"/>
    <dgm:cxn modelId="{37E0FB9F-CBB7-4F12-B990-D2CB35DE0F09}" type="presParOf" srcId="{5349B722-2E2E-424E-9C76-08D24A83216F}" destId="{005EFE1A-5AE2-471A-9EC9-40297F0C3FFD}" srcOrd="0" destOrd="0" presId="urn:microsoft.com/office/officeart/2005/8/layout/hierarchy4"/>
    <dgm:cxn modelId="{34A6DE7D-EA5D-4DB5-B682-F74C88F7B3C8}" type="presParOf" srcId="{5349B722-2E2E-424E-9C76-08D24A83216F}" destId="{31A98128-4C7B-4221-B188-DBF8D89DC278}" srcOrd="1" destOrd="0" presId="urn:microsoft.com/office/officeart/2005/8/layout/hierarchy4"/>
    <dgm:cxn modelId="{2D2BBF30-3A14-401B-9A6E-D59E9F13F04C}" type="presParOf" srcId="{5349B722-2E2E-424E-9C76-08D24A83216F}" destId="{72BF66A5-55B4-4900-940A-FA2DB4B2596B}" srcOrd="2" destOrd="0" presId="urn:microsoft.com/office/officeart/2005/8/layout/hierarchy4"/>
    <dgm:cxn modelId="{AC64579D-88B1-44CF-A927-1C5E4F37EB1E}" type="presParOf" srcId="{72BF66A5-55B4-4900-940A-FA2DB4B2596B}" destId="{7AAA8A35-1AD0-4B53-8106-477C7D839339}" srcOrd="0" destOrd="0" presId="urn:microsoft.com/office/officeart/2005/8/layout/hierarchy4"/>
    <dgm:cxn modelId="{E5564FE0-DF7D-4DF2-BE33-CAD87E503D2B}" type="presParOf" srcId="{7AAA8A35-1AD0-4B53-8106-477C7D839339}" destId="{CAA747DF-3745-4F33-8CD9-E3E5D09814E6}" srcOrd="0" destOrd="0" presId="urn:microsoft.com/office/officeart/2005/8/layout/hierarchy4"/>
    <dgm:cxn modelId="{28977B7E-4FEB-49FD-8E71-66E06ED74196}" type="presParOf" srcId="{7AAA8A35-1AD0-4B53-8106-477C7D839339}" destId="{06BEECA2-1AA6-45E8-9DF9-67943632912F}" srcOrd="1" destOrd="0" presId="urn:microsoft.com/office/officeart/2005/8/layout/hierarchy4"/>
    <dgm:cxn modelId="{5C60BF63-1F90-4F4F-89C4-7650854A4E5B}" type="presParOf" srcId="{7AAA8A35-1AD0-4B53-8106-477C7D839339}" destId="{32B50C9C-4841-49FA-B418-0C241DE6881C}" srcOrd="2" destOrd="0" presId="urn:microsoft.com/office/officeart/2005/8/layout/hierarchy4"/>
    <dgm:cxn modelId="{037CC925-2F34-4B97-9F72-3BFAF24B9E3F}" type="presParOf" srcId="{32B50C9C-4841-49FA-B418-0C241DE6881C}" destId="{2481F97D-C04B-48A8-B93E-84573D0224CC}" srcOrd="0" destOrd="0" presId="urn:microsoft.com/office/officeart/2005/8/layout/hierarchy4"/>
    <dgm:cxn modelId="{2B58EEF4-AC42-43D2-BC99-0D7F3135AB3E}" type="presParOf" srcId="{2481F97D-C04B-48A8-B93E-84573D0224CC}" destId="{CC35A79F-E422-4F5B-BA30-0B3F67090B8E}" srcOrd="0" destOrd="0" presId="urn:microsoft.com/office/officeart/2005/8/layout/hierarchy4"/>
    <dgm:cxn modelId="{786AB9CD-A3C3-43BE-AC43-1D8C1A92B550}" type="presParOf" srcId="{2481F97D-C04B-48A8-B93E-84573D0224CC}" destId="{75EE45F9-0BDF-453D-9AAA-57B9E397DCF1}" srcOrd="1" destOrd="0" presId="urn:microsoft.com/office/officeart/2005/8/layout/hierarchy4"/>
    <dgm:cxn modelId="{880713B6-256A-40DD-BA58-B7967CBB4B0A}" type="presParOf" srcId="{2481F97D-C04B-48A8-B93E-84573D0224CC}" destId="{90003D33-9560-4871-A898-E4FF42DAB588}" srcOrd="2" destOrd="0" presId="urn:microsoft.com/office/officeart/2005/8/layout/hierarchy4"/>
    <dgm:cxn modelId="{2008B34A-BC5A-47B4-A06E-37493657A3FC}" type="presParOf" srcId="{90003D33-9560-4871-A898-E4FF42DAB588}" destId="{07197F33-0C0F-45C4-854B-507C646E2389}" srcOrd="0" destOrd="0" presId="urn:microsoft.com/office/officeart/2005/8/layout/hierarchy4"/>
    <dgm:cxn modelId="{AA9FC84F-80BF-4E70-A9C3-BBC5B84E2CC1}" type="presParOf" srcId="{07197F33-0C0F-45C4-854B-507C646E2389}" destId="{34AC595E-8B1A-4304-A2D3-6E102162E8B9}" srcOrd="0" destOrd="0" presId="urn:microsoft.com/office/officeart/2005/8/layout/hierarchy4"/>
    <dgm:cxn modelId="{C6481A79-D6C0-4AAA-B282-58B89A973059}" type="presParOf" srcId="{07197F33-0C0F-45C4-854B-507C646E2389}" destId="{5F5F53D3-E38C-461E-AF46-9810A69E6969}" srcOrd="1" destOrd="0" presId="urn:microsoft.com/office/officeart/2005/8/layout/hierarchy4"/>
    <dgm:cxn modelId="{ECDF7B25-8ABB-47CC-958E-4B9FE04E7106}" type="presParOf" srcId="{07197F33-0C0F-45C4-854B-507C646E2389}" destId="{857AC66B-C8AD-4FA9-B1FB-771271496037}" srcOrd="2" destOrd="0" presId="urn:microsoft.com/office/officeart/2005/8/layout/hierarchy4"/>
    <dgm:cxn modelId="{F1A7AA71-0DD7-4707-8B12-E4A891DDBF0F}" type="presParOf" srcId="{857AC66B-C8AD-4FA9-B1FB-771271496037}" destId="{13073446-0F84-46CB-BD51-21EF41C39E89}" srcOrd="0" destOrd="0" presId="urn:microsoft.com/office/officeart/2005/8/layout/hierarchy4"/>
    <dgm:cxn modelId="{19781753-3619-4717-8BB7-EF98C3DFE28F}" type="presParOf" srcId="{13073446-0F84-46CB-BD51-21EF41C39E89}" destId="{117F62AC-04BB-49E8-BB77-01EB79FD6B7F}" srcOrd="0" destOrd="0" presId="urn:microsoft.com/office/officeart/2005/8/layout/hierarchy4"/>
    <dgm:cxn modelId="{EE24790E-B8E4-43F7-A6A3-BAA49BA92A19}" type="presParOf" srcId="{13073446-0F84-46CB-BD51-21EF41C39E89}" destId="{D2E9777B-0352-44D5-AADE-B32BA65ED91D}" srcOrd="1" destOrd="0" presId="urn:microsoft.com/office/officeart/2005/8/layout/hierarchy4"/>
    <dgm:cxn modelId="{CCF1869C-FD41-46D0-B6FF-90C569F2B566}" type="presParOf" srcId="{72BF66A5-55B4-4900-940A-FA2DB4B2596B}" destId="{B84F1162-45AE-48F6-B506-D262E12A581A}" srcOrd="1" destOrd="0" presId="urn:microsoft.com/office/officeart/2005/8/layout/hierarchy4"/>
    <dgm:cxn modelId="{C7D3D35C-90DC-463E-BF44-B98FA731E1D9}" type="presParOf" srcId="{72BF66A5-55B4-4900-940A-FA2DB4B2596B}" destId="{E600BD98-6320-415A-A7E4-C822BA499F2F}" srcOrd="2" destOrd="0" presId="urn:microsoft.com/office/officeart/2005/8/layout/hierarchy4"/>
    <dgm:cxn modelId="{D725EA2C-7A4A-483D-8A2B-CACED87078D0}" type="presParOf" srcId="{E600BD98-6320-415A-A7E4-C822BA499F2F}" destId="{E4DEAF28-296A-4B29-8736-D97C954BEBA0}" srcOrd="0" destOrd="0" presId="urn:microsoft.com/office/officeart/2005/8/layout/hierarchy4"/>
    <dgm:cxn modelId="{46A9E6AF-4340-4787-8FCA-CCDDA5FDF442}" type="presParOf" srcId="{E600BD98-6320-415A-A7E4-C822BA499F2F}" destId="{AEE285F2-6C82-4D78-8249-2C971BF366E6}" srcOrd="1" destOrd="0" presId="urn:microsoft.com/office/officeart/2005/8/layout/hierarchy4"/>
    <dgm:cxn modelId="{89DEFB20-A822-4F1A-B811-E03024EAF637}" type="presParOf" srcId="{E600BD98-6320-415A-A7E4-C822BA499F2F}" destId="{68CD6B16-E146-4992-A8E6-FAD92368011B}" srcOrd="2" destOrd="0" presId="urn:microsoft.com/office/officeart/2005/8/layout/hierarchy4"/>
    <dgm:cxn modelId="{CABA6AAB-CAFC-48C4-A1DA-10C9D4770B75}" type="presParOf" srcId="{68CD6B16-E146-4992-A8E6-FAD92368011B}" destId="{A4086BF6-82EB-4E18-87EE-70C4F613BFA1}" srcOrd="0" destOrd="0" presId="urn:microsoft.com/office/officeart/2005/8/layout/hierarchy4"/>
    <dgm:cxn modelId="{C9138E15-0642-4AAB-98A8-46584F81BEAE}" type="presParOf" srcId="{A4086BF6-82EB-4E18-87EE-70C4F613BFA1}" destId="{3ECF6498-979F-4CCD-9289-66327A15B881}" srcOrd="0" destOrd="0" presId="urn:microsoft.com/office/officeart/2005/8/layout/hierarchy4"/>
    <dgm:cxn modelId="{38C04EC4-285F-4853-90D3-2B364C50D66A}" type="presParOf" srcId="{A4086BF6-82EB-4E18-87EE-70C4F613BFA1}" destId="{6FD91632-E341-4103-9D3D-3F954F78C717}" srcOrd="1" destOrd="0" presId="urn:microsoft.com/office/officeart/2005/8/layout/hierarchy4"/>
    <dgm:cxn modelId="{3AAEFEF1-482E-4011-AF63-BF1076293101}" type="presParOf" srcId="{72BF66A5-55B4-4900-940A-FA2DB4B2596B}" destId="{43619BE0-B2AB-4715-9858-4BAB74DB23EE}" srcOrd="3" destOrd="0" presId="urn:microsoft.com/office/officeart/2005/8/layout/hierarchy4"/>
    <dgm:cxn modelId="{449ECBA7-B624-42A1-AEF6-FA8E93C0EC4C}" type="presParOf" srcId="{72BF66A5-55B4-4900-940A-FA2DB4B2596B}" destId="{9F724344-F1D9-4B18-8762-74983516B10C}" srcOrd="4" destOrd="0" presId="urn:microsoft.com/office/officeart/2005/8/layout/hierarchy4"/>
    <dgm:cxn modelId="{36CFAE29-EF44-4230-89F7-3A4429C69569}" type="presParOf" srcId="{9F724344-F1D9-4B18-8762-74983516B10C}" destId="{ABB51790-7EE8-40D3-A9F7-AEC36C55DC2D}" srcOrd="0" destOrd="0" presId="urn:microsoft.com/office/officeart/2005/8/layout/hierarchy4"/>
    <dgm:cxn modelId="{14602E47-C3F1-493D-A7A5-359A75A3E2D8}" type="presParOf" srcId="{9F724344-F1D9-4B18-8762-74983516B10C}" destId="{70D848B3-C0BE-4872-A6D9-C4B7ABA4D742}" srcOrd="1" destOrd="0" presId="urn:microsoft.com/office/officeart/2005/8/layout/hierarchy4"/>
    <dgm:cxn modelId="{438ADE8F-CC5E-43E8-8E06-28140ACE4B63}" type="presParOf" srcId="{72BF66A5-55B4-4900-940A-FA2DB4B2596B}" destId="{AA6A85C5-8815-4B77-9383-1B8771FADC72}" srcOrd="5" destOrd="0" presId="urn:microsoft.com/office/officeart/2005/8/layout/hierarchy4"/>
    <dgm:cxn modelId="{5D81A909-4D88-4CA7-84F0-3959124B11DC}" type="presParOf" srcId="{72BF66A5-55B4-4900-940A-FA2DB4B2596B}" destId="{524CA30E-B2C6-4F78-A0F9-697C270917D4}" srcOrd="6" destOrd="0" presId="urn:microsoft.com/office/officeart/2005/8/layout/hierarchy4"/>
    <dgm:cxn modelId="{03BB2CA2-3789-45DD-809C-A493576F0DF7}" type="presParOf" srcId="{524CA30E-B2C6-4F78-A0F9-697C270917D4}" destId="{CE6FF970-6C70-46D1-89CE-F2C1BF825DB9}" srcOrd="0" destOrd="0" presId="urn:microsoft.com/office/officeart/2005/8/layout/hierarchy4"/>
    <dgm:cxn modelId="{2E22270E-7CBB-48C7-B8E4-17A7C74598C8}" type="presParOf" srcId="{524CA30E-B2C6-4F78-A0F9-697C270917D4}" destId="{86DBFD64-37C2-49D2-A30F-783C80DF9A76}" srcOrd="1" destOrd="0" presId="urn:microsoft.com/office/officeart/2005/8/layout/hierarchy4"/>
    <dgm:cxn modelId="{BF99533B-0035-4C5B-891E-A3ACD28D6EAC}" type="presParOf" srcId="{524CA30E-B2C6-4F78-A0F9-697C270917D4}" destId="{4E0E7536-A94B-4DA7-812B-3704D521F48B}" srcOrd="2" destOrd="0" presId="urn:microsoft.com/office/officeart/2005/8/layout/hierarchy4"/>
    <dgm:cxn modelId="{438D47FB-42F1-4E19-B1C5-6CCF53CEA4C2}" type="presParOf" srcId="{4E0E7536-A94B-4DA7-812B-3704D521F48B}" destId="{6D5C52BD-17FC-48BA-97BB-9252CB6AF0FD}" srcOrd="0" destOrd="0" presId="urn:microsoft.com/office/officeart/2005/8/layout/hierarchy4"/>
    <dgm:cxn modelId="{42AA326B-5FDB-4A4F-8E15-5D7FE559EEAD}" type="presParOf" srcId="{6D5C52BD-17FC-48BA-97BB-9252CB6AF0FD}" destId="{DDAB6412-7BCF-4777-8DF6-C85553561C14}" srcOrd="0" destOrd="0" presId="urn:microsoft.com/office/officeart/2005/8/layout/hierarchy4"/>
    <dgm:cxn modelId="{4C7C7F47-4B23-4999-B4A4-4E2F2687E955}" type="presParOf" srcId="{6D5C52BD-17FC-48BA-97BB-9252CB6AF0FD}" destId="{9A94C645-F7E6-4AA2-8190-BC4BEC5F1B54}" srcOrd="1" destOrd="0" presId="urn:microsoft.com/office/officeart/2005/8/layout/hierarchy4"/>
    <dgm:cxn modelId="{224B3E5E-28E9-461F-8A25-EAF204B2D6A8}" type="presParOf" srcId="{6D5C52BD-17FC-48BA-97BB-9252CB6AF0FD}" destId="{65B86576-CFD7-499C-A39E-496BB236D095}" srcOrd="2" destOrd="0" presId="urn:microsoft.com/office/officeart/2005/8/layout/hierarchy4"/>
    <dgm:cxn modelId="{65423930-52CB-48C9-9586-9BF462500087}" type="presParOf" srcId="{65B86576-CFD7-499C-A39E-496BB236D095}" destId="{B5A15E6C-2D48-4834-8C4A-E9653D39DC7F}" srcOrd="0" destOrd="0" presId="urn:microsoft.com/office/officeart/2005/8/layout/hierarchy4"/>
    <dgm:cxn modelId="{2BF57D16-64A8-486E-BCEC-A27CF374007E}" type="presParOf" srcId="{B5A15E6C-2D48-4834-8C4A-E9653D39DC7F}" destId="{96E686D8-5953-4C9D-B3F8-F70B029D5121}" srcOrd="0" destOrd="0" presId="urn:microsoft.com/office/officeart/2005/8/layout/hierarchy4"/>
    <dgm:cxn modelId="{C7F40672-CBF0-4F32-BFF4-4ABCE178A60E}" type="presParOf" srcId="{B5A15E6C-2D48-4834-8C4A-E9653D39DC7F}" destId="{6C70C514-1242-4F62-8702-0BB9DCEE47A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78271B-D502-1840-86E5-0E6F8F1EAC62}" type="doc">
      <dgm:prSet loTypeId="urn:microsoft.com/office/officeart/2005/8/layout/hProcess9" loCatId="process" qsTypeId="urn:microsoft.com/office/officeart/2005/8/quickstyle/simple2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1FC1060C-197D-4144-9F61-BF2A467A173F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Repositories</a:t>
          </a:r>
          <a:endParaRPr lang="en-US" dirty="0"/>
        </a:p>
      </dgm:t>
    </dgm:pt>
    <dgm:pt modelId="{DA52A62F-7E6D-EB4D-A8AE-5F8B67B24AD1}" type="parTrans" cxnId="{4133590D-B2CE-594B-8C0D-F8D5A923C835}">
      <dgm:prSet/>
      <dgm:spPr/>
      <dgm:t>
        <a:bodyPr/>
        <a:lstStyle/>
        <a:p>
          <a:endParaRPr lang="en-US"/>
        </a:p>
      </dgm:t>
    </dgm:pt>
    <dgm:pt modelId="{4E1D74C6-08A6-A743-B7E3-9CD5E7708193}" type="sibTrans" cxnId="{4133590D-B2CE-594B-8C0D-F8D5A923C835}">
      <dgm:prSet/>
      <dgm:spPr/>
      <dgm:t>
        <a:bodyPr/>
        <a:lstStyle/>
        <a:p>
          <a:endParaRPr lang="en-US"/>
        </a:p>
      </dgm:t>
    </dgm:pt>
    <dgm:pt modelId="{12909C8C-9B9A-9B44-804D-8BD3416F6086}">
      <dgm:prSet phldrT="[Text]"/>
      <dgm:spPr/>
      <dgm:t>
        <a:bodyPr/>
        <a:lstStyle/>
        <a:p>
          <a:r>
            <a:rPr lang="en-US" dirty="0" smtClean="0"/>
            <a:t>Deposit</a:t>
          </a:r>
          <a:endParaRPr lang="en-US" dirty="0"/>
        </a:p>
      </dgm:t>
    </dgm:pt>
    <dgm:pt modelId="{D6D75EDB-D778-194B-9363-56E75FA3F820}" type="parTrans" cxnId="{72795F52-1B7E-6F42-80A0-B830E3EAA49E}">
      <dgm:prSet/>
      <dgm:spPr/>
      <dgm:t>
        <a:bodyPr/>
        <a:lstStyle/>
        <a:p>
          <a:endParaRPr lang="en-US"/>
        </a:p>
      </dgm:t>
    </dgm:pt>
    <dgm:pt modelId="{1C4F9D95-503A-F547-BA82-53B2906B274F}" type="sibTrans" cxnId="{72795F52-1B7E-6F42-80A0-B830E3EAA49E}">
      <dgm:prSet/>
      <dgm:spPr/>
      <dgm:t>
        <a:bodyPr/>
        <a:lstStyle/>
        <a:p>
          <a:endParaRPr lang="en-US"/>
        </a:p>
      </dgm:t>
    </dgm:pt>
    <dgm:pt modelId="{389AE919-50A2-5C46-9999-D096AD90FA25}">
      <dgm:prSet phldrT="[Text]"/>
      <dgm:spPr>
        <a:solidFill>
          <a:srgbClr val="FF6600"/>
        </a:solidFill>
      </dgm:spPr>
      <dgm:t>
        <a:bodyPr/>
        <a:lstStyle/>
        <a:p>
          <a:r>
            <a:rPr lang="en-US" dirty="0" smtClean="0"/>
            <a:t>RCAAP Portal </a:t>
          </a:r>
          <a:endParaRPr lang="en-US" dirty="0"/>
        </a:p>
      </dgm:t>
    </dgm:pt>
    <dgm:pt modelId="{66F7DE02-35D1-214B-B290-436CCA76EB9E}" type="parTrans" cxnId="{7BEF038C-DD4D-314B-AA0D-DAE6EEBE82F6}">
      <dgm:prSet/>
      <dgm:spPr/>
      <dgm:t>
        <a:bodyPr/>
        <a:lstStyle/>
        <a:p>
          <a:endParaRPr lang="en-US"/>
        </a:p>
      </dgm:t>
    </dgm:pt>
    <dgm:pt modelId="{43F4F7CC-FB11-9F4D-8229-DA49792D0EAD}" type="sibTrans" cxnId="{7BEF038C-DD4D-314B-AA0D-DAE6EEBE82F6}">
      <dgm:prSet/>
      <dgm:spPr/>
      <dgm:t>
        <a:bodyPr/>
        <a:lstStyle/>
        <a:p>
          <a:endParaRPr lang="en-US"/>
        </a:p>
      </dgm:t>
    </dgm:pt>
    <dgm:pt modelId="{D5F21884-C28E-6D46-9263-DDD1786C06AE}">
      <dgm:prSet phldrT="[Text]"/>
      <dgm:spPr/>
      <dgm:t>
        <a:bodyPr/>
        <a:lstStyle/>
        <a:p>
          <a:r>
            <a:rPr lang="en-US" dirty="0" smtClean="0"/>
            <a:t>Harvest</a:t>
          </a:r>
          <a:endParaRPr lang="en-US" dirty="0"/>
        </a:p>
      </dgm:t>
    </dgm:pt>
    <dgm:pt modelId="{E0685DD5-C904-C34D-AA62-DF507E7EB665}" type="parTrans" cxnId="{4386DA46-71B1-004D-8AF9-59D21D129184}">
      <dgm:prSet/>
      <dgm:spPr/>
      <dgm:t>
        <a:bodyPr/>
        <a:lstStyle/>
        <a:p>
          <a:endParaRPr lang="en-US"/>
        </a:p>
      </dgm:t>
    </dgm:pt>
    <dgm:pt modelId="{32B9A125-B714-574D-8C9F-302F7E432FC1}" type="sibTrans" cxnId="{4386DA46-71B1-004D-8AF9-59D21D129184}">
      <dgm:prSet/>
      <dgm:spPr/>
      <dgm:t>
        <a:bodyPr/>
        <a:lstStyle/>
        <a:p>
          <a:endParaRPr lang="en-US"/>
        </a:p>
      </dgm:t>
    </dgm:pt>
    <dgm:pt modelId="{73086FC8-628D-4C4A-B3D5-2E99258FEFF1}">
      <dgm:prSet phldrT="[Text]"/>
      <dgm:spPr>
        <a:solidFill>
          <a:srgbClr val="0289CA"/>
        </a:solidFill>
      </dgm:spPr>
      <dgm:t>
        <a:bodyPr/>
        <a:lstStyle/>
        <a:p>
          <a:r>
            <a:rPr lang="en-US" dirty="0" smtClean="0"/>
            <a:t>FCT</a:t>
          </a:r>
          <a:endParaRPr lang="en-US" dirty="0"/>
        </a:p>
      </dgm:t>
    </dgm:pt>
    <dgm:pt modelId="{93EBADCC-CED2-034A-834E-8EACA58EBD9C}" type="parTrans" cxnId="{810174BA-C0A2-D641-828B-314AB77554E4}">
      <dgm:prSet/>
      <dgm:spPr/>
      <dgm:t>
        <a:bodyPr/>
        <a:lstStyle/>
        <a:p>
          <a:endParaRPr lang="en-US"/>
        </a:p>
      </dgm:t>
    </dgm:pt>
    <dgm:pt modelId="{1E812A8C-64B7-1642-AD83-39A1681F75A4}" type="sibTrans" cxnId="{810174BA-C0A2-D641-828B-314AB77554E4}">
      <dgm:prSet/>
      <dgm:spPr/>
      <dgm:t>
        <a:bodyPr/>
        <a:lstStyle/>
        <a:p>
          <a:endParaRPr lang="en-US"/>
        </a:p>
      </dgm:t>
    </dgm:pt>
    <dgm:pt modelId="{E2F59963-F9DD-7C4C-9C9F-BAEB8D865162}">
      <dgm:prSet phldrT="[Text]"/>
      <dgm:spPr/>
      <dgm:t>
        <a:bodyPr/>
        <a:lstStyle/>
        <a:p>
          <a:r>
            <a:rPr lang="en-US" dirty="0" smtClean="0"/>
            <a:t>Monitoring/Evaluation</a:t>
          </a:r>
          <a:endParaRPr lang="en-US" dirty="0"/>
        </a:p>
      </dgm:t>
    </dgm:pt>
    <dgm:pt modelId="{E57652F8-BD36-0D40-8D8A-F076C24D1D82}" type="parTrans" cxnId="{CE8B9388-4B3C-4146-9270-F1A04F81970D}">
      <dgm:prSet/>
      <dgm:spPr/>
      <dgm:t>
        <a:bodyPr/>
        <a:lstStyle/>
        <a:p>
          <a:endParaRPr lang="en-US"/>
        </a:p>
      </dgm:t>
    </dgm:pt>
    <dgm:pt modelId="{0129AB8C-17DB-304E-A36C-159A324B2E98}" type="sibTrans" cxnId="{CE8B9388-4B3C-4146-9270-F1A04F81970D}">
      <dgm:prSet/>
      <dgm:spPr/>
      <dgm:t>
        <a:bodyPr/>
        <a:lstStyle/>
        <a:p>
          <a:endParaRPr lang="en-US"/>
        </a:p>
      </dgm:t>
    </dgm:pt>
    <dgm:pt modelId="{0072621F-7168-43E3-9724-189E74E9901A}" type="pres">
      <dgm:prSet presAssocID="{E278271B-D502-1840-86E5-0E6F8F1EAC6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C9BC511-0953-4A51-895B-4232014E01F4}" type="pres">
      <dgm:prSet presAssocID="{E278271B-D502-1840-86E5-0E6F8F1EAC62}" presName="arrow" presStyleLbl="bgShp" presStyleIdx="0" presStyleCnt="1"/>
      <dgm:spPr/>
    </dgm:pt>
    <dgm:pt modelId="{0FD375B4-61AB-4A02-BDAD-5BE57309C2AB}" type="pres">
      <dgm:prSet presAssocID="{E278271B-D502-1840-86E5-0E6F8F1EAC62}" presName="linearProcess" presStyleCnt="0"/>
      <dgm:spPr/>
    </dgm:pt>
    <dgm:pt modelId="{C86854A9-FE89-418E-904A-596F0C8FC8D1}" type="pres">
      <dgm:prSet presAssocID="{1FC1060C-197D-4144-9F61-BF2A467A173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7A2EA8-332B-4BCD-92BB-196AFFBD2EF7}" type="pres">
      <dgm:prSet presAssocID="{4E1D74C6-08A6-A743-B7E3-9CD5E7708193}" presName="sibTrans" presStyleCnt="0"/>
      <dgm:spPr/>
    </dgm:pt>
    <dgm:pt modelId="{36ED6EA9-EBF8-4CE0-BD5D-A01908EE7C6F}" type="pres">
      <dgm:prSet presAssocID="{389AE919-50A2-5C46-9999-D096AD90FA2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AAC809-AA66-4999-8053-F06D9729EAFA}" type="pres">
      <dgm:prSet presAssocID="{43F4F7CC-FB11-9F4D-8229-DA49792D0EAD}" presName="sibTrans" presStyleCnt="0"/>
      <dgm:spPr/>
    </dgm:pt>
    <dgm:pt modelId="{BC0701A7-AAFD-4560-B4A2-1DA629A89EE1}" type="pres">
      <dgm:prSet presAssocID="{73086FC8-628D-4C4A-B3D5-2E99258FEFF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10174BA-C0A2-D641-828B-314AB77554E4}" srcId="{E278271B-D502-1840-86E5-0E6F8F1EAC62}" destId="{73086FC8-628D-4C4A-B3D5-2E99258FEFF1}" srcOrd="2" destOrd="0" parTransId="{93EBADCC-CED2-034A-834E-8EACA58EBD9C}" sibTransId="{1E812A8C-64B7-1642-AD83-39A1681F75A4}"/>
    <dgm:cxn modelId="{D4305E67-A6FE-46E2-B25B-1A057DCD2248}" type="presOf" srcId="{E2F59963-F9DD-7C4C-9C9F-BAEB8D865162}" destId="{BC0701A7-AAFD-4560-B4A2-1DA629A89EE1}" srcOrd="0" destOrd="1" presId="urn:microsoft.com/office/officeart/2005/8/layout/hProcess9"/>
    <dgm:cxn modelId="{0D6A62B4-C361-4990-86C9-D137B1D6C3BF}" type="presOf" srcId="{12909C8C-9B9A-9B44-804D-8BD3416F6086}" destId="{C86854A9-FE89-418E-904A-596F0C8FC8D1}" srcOrd="0" destOrd="1" presId="urn:microsoft.com/office/officeart/2005/8/layout/hProcess9"/>
    <dgm:cxn modelId="{FBA91B98-F9B2-44DC-BC6F-903F5AEF79C3}" type="presOf" srcId="{1FC1060C-197D-4144-9F61-BF2A467A173F}" destId="{C86854A9-FE89-418E-904A-596F0C8FC8D1}" srcOrd="0" destOrd="0" presId="urn:microsoft.com/office/officeart/2005/8/layout/hProcess9"/>
    <dgm:cxn modelId="{E6E0CFFE-83DD-4F0A-B033-DC8AC3A2B3E9}" type="presOf" srcId="{73086FC8-628D-4C4A-B3D5-2E99258FEFF1}" destId="{BC0701A7-AAFD-4560-B4A2-1DA629A89EE1}" srcOrd="0" destOrd="0" presId="urn:microsoft.com/office/officeart/2005/8/layout/hProcess9"/>
    <dgm:cxn modelId="{BE0A0FC3-CE79-4E42-8187-469FBEDE1E97}" type="presOf" srcId="{E278271B-D502-1840-86E5-0E6F8F1EAC62}" destId="{0072621F-7168-43E3-9724-189E74E9901A}" srcOrd="0" destOrd="0" presId="urn:microsoft.com/office/officeart/2005/8/layout/hProcess9"/>
    <dgm:cxn modelId="{7BEF038C-DD4D-314B-AA0D-DAE6EEBE82F6}" srcId="{E278271B-D502-1840-86E5-0E6F8F1EAC62}" destId="{389AE919-50A2-5C46-9999-D096AD90FA25}" srcOrd="1" destOrd="0" parTransId="{66F7DE02-35D1-214B-B290-436CCA76EB9E}" sibTransId="{43F4F7CC-FB11-9F4D-8229-DA49792D0EAD}"/>
    <dgm:cxn modelId="{4386DA46-71B1-004D-8AF9-59D21D129184}" srcId="{389AE919-50A2-5C46-9999-D096AD90FA25}" destId="{D5F21884-C28E-6D46-9263-DDD1786C06AE}" srcOrd="0" destOrd="0" parTransId="{E0685DD5-C904-C34D-AA62-DF507E7EB665}" sibTransId="{32B9A125-B714-574D-8C9F-302F7E432FC1}"/>
    <dgm:cxn modelId="{72795F52-1B7E-6F42-80A0-B830E3EAA49E}" srcId="{1FC1060C-197D-4144-9F61-BF2A467A173F}" destId="{12909C8C-9B9A-9B44-804D-8BD3416F6086}" srcOrd="0" destOrd="0" parTransId="{D6D75EDB-D778-194B-9363-56E75FA3F820}" sibTransId="{1C4F9D95-503A-F547-BA82-53B2906B274F}"/>
    <dgm:cxn modelId="{AF2EF996-3785-4547-BC34-F91D23F69F39}" type="presOf" srcId="{D5F21884-C28E-6D46-9263-DDD1786C06AE}" destId="{36ED6EA9-EBF8-4CE0-BD5D-A01908EE7C6F}" srcOrd="0" destOrd="1" presId="urn:microsoft.com/office/officeart/2005/8/layout/hProcess9"/>
    <dgm:cxn modelId="{D7BDE625-1107-470F-9EE9-6A99B8AFB686}" type="presOf" srcId="{389AE919-50A2-5C46-9999-D096AD90FA25}" destId="{36ED6EA9-EBF8-4CE0-BD5D-A01908EE7C6F}" srcOrd="0" destOrd="0" presId="urn:microsoft.com/office/officeart/2005/8/layout/hProcess9"/>
    <dgm:cxn modelId="{4133590D-B2CE-594B-8C0D-F8D5A923C835}" srcId="{E278271B-D502-1840-86E5-0E6F8F1EAC62}" destId="{1FC1060C-197D-4144-9F61-BF2A467A173F}" srcOrd="0" destOrd="0" parTransId="{DA52A62F-7E6D-EB4D-A8AE-5F8B67B24AD1}" sibTransId="{4E1D74C6-08A6-A743-B7E3-9CD5E7708193}"/>
    <dgm:cxn modelId="{CE8B9388-4B3C-4146-9270-F1A04F81970D}" srcId="{73086FC8-628D-4C4A-B3D5-2E99258FEFF1}" destId="{E2F59963-F9DD-7C4C-9C9F-BAEB8D865162}" srcOrd="0" destOrd="0" parTransId="{E57652F8-BD36-0D40-8D8A-F076C24D1D82}" sibTransId="{0129AB8C-17DB-304E-A36C-159A324B2E98}"/>
    <dgm:cxn modelId="{E0009C2C-88C2-4C91-AEA2-BAFA43B532B9}" type="presParOf" srcId="{0072621F-7168-43E3-9724-189E74E9901A}" destId="{BC9BC511-0953-4A51-895B-4232014E01F4}" srcOrd="0" destOrd="0" presId="urn:microsoft.com/office/officeart/2005/8/layout/hProcess9"/>
    <dgm:cxn modelId="{4AB3BED5-A08E-458C-B857-18E7F20E3B87}" type="presParOf" srcId="{0072621F-7168-43E3-9724-189E74E9901A}" destId="{0FD375B4-61AB-4A02-BDAD-5BE57309C2AB}" srcOrd="1" destOrd="0" presId="urn:microsoft.com/office/officeart/2005/8/layout/hProcess9"/>
    <dgm:cxn modelId="{688EEC15-8969-448B-ABE5-9F4B98D6EF7E}" type="presParOf" srcId="{0FD375B4-61AB-4A02-BDAD-5BE57309C2AB}" destId="{C86854A9-FE89-418E-904A-596F0C8FC8D1}" srcOrd="0" destOrd="0" presId="urn:microsoft.com/office/officeart/2005/8/layout/hProcess9"/>
    <dgm:cxn modelId="{1F167A2F-F3F3-403B-94ED-1FE0E4C9CC7A}" type="presParOf" srcId="{0FD375B4-61AB-4A02-BDAD-5BE57309C2AB}" destId="{8B7A2EA8-332B-4BCD-92BB-196AFFBD2EF7}" srcOrd="1" destOrd="0" presId="urn:microsoft.com/office/officeart/2005/8/layout/hProcess9"/>
    <dgm:cxn modelId="{07C23C81-9955-4170-914A-4F7024CC58AB}" type="presParOf" srcId="{0FD375B4-61AB-4A02-BDAD-5BE57309C2AB}" destId="{36ED6EA9-EBF8-4CE0-BD5D-A01908EE7C6F}" srcOrd="2" destOrd="0" presId="urn:microsoft.com/office/officeart/2005/8/layout/hProcess9"/>
    <dgm:cxn modelId="{0C8D3278-0DFD-4147-AF31-38DC0280FAB0}" type="presParOf" srcId="{0FD375B4-61AB-4A02-BDAD-5BE57309C2AB}" destId="{14AAC809-AA66-4999-8053-F06D9729EAFA}" srcOrd="3" destOrd="0" presId="urn:microsoft.com/office/officeart/2005/8/layout/hProcess9"/>
    <dgm:cxn modelId="{E11B1565-A4E3-4781-8608-06A1E80427BC}" type="presParOf" srcId="{0FD375B4-61AB-4A02-BDAD-5BE57309C2AB}" destId="{BC0701A7-AAFD-4560-B4A2-1DA629A89EE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278271B-D502-1840-86E5-0E6F8F1EAC62}" type="doc">
      <dgm:prSet loTypeId="urn:microsoft.com/office/officeart/2005/8/layout/hProcess9" loCatId="process" qsTypeId="urn:microsoft.com/office/officeart/2005/8/quickstyle/simple2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1FC1060C-197D-4144-9F61-BF2A467A173F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Repositories</a:t>
          </a:r>
          <a:endParaRPr lang="en-US" dirty="0"/>
        </a:p>
      </dgm:t>
    </dgm:pt>
    <dgm:pt modelId="{DA52A62F-7E6D-EB4D-A8AE-5F8B67B24AD1}" type="parTrans" cxnId="{4133590D-B2CE-594B-8C0D-F8D5A923C835}">
      <dgm:prSet/>
      <dgm:spPr/>
      <dgm:t>
        <a:bodyPr/>
        <a:lstStyle/>
        <a:p>
          <a:endParaRPr lang="en-US"/>
        </a:p>
      </dgm:t>
    </dgm:pt>
    <dgm:pt modelId="{4E1D74C6-08A6-A743-B7E3-9CD5E7708193}" type="sibTrans" cxnId="{4133590D-B2CE-594B-8C0D-F8D5A923C835}">
      <dgm:prSet/>
      <dgm:spPr/>
      <dgm:t>
        <a:bodyPr/>
        <a:lstStyle/>
        <a:p>
          <a:endParaRPr lang="en-US"/>
        </a:p>
      </dgm:t>
    </dgm:pt>
    <dgm:pt modelId="{12909C8C-9B9A-9B44-804D-8BD3416F6086}">
      <dgm:prSet phldrT="[Text]"/>
      <dgm:spPr/>
      <dgm:t>
        <a:bodyPr/>
        <a:lstStyle/>
        <a:p>
          <a:r>
            <a:rPr lang="en-US" dirty="0" smtClean="0"/>
            <a:t>Deposit</a:t>
          </a:r>
          <a:endParaRPr lang="en-US" dirty="0"/>
        </a:p>
      </dgm:t>
    </dgm:pt>
    <dgm:pt modelId="{D6D75EDB-D778-194B-9363-56E75FA3F820}" type="parTrans" cxnId="{72795F52-1B7E-6F42-80A0-B830E3EAA49E}">
      <dgm:prSet/>
      <dgm:spPr/>
      <dgm:t>
        <a:bodyPr/>
        <a:lstStyle/>
        <a:p>
          <a:endParaRPr lang="en-US"/>
        </a:p>
      </dgm:t>
    </dgm:pt>
    <dgm:pt modelId="{1C4F9D95-503A-F547-BA82-53B2906B274F}" type="sibTrans" cxnId="{72795F52-1B7E-6F42-80A0-B830E3EAA49E}">
      <dgm:prSet/>
      <dgm:spPr/>
      <dgm:t>
        <a:bodyPr/>
        <a:lstStyle/>
        <a:p>
          <a:endParaRPr lang="en-US"/>
        </a:p>
      </dgm:t>
    </dgm:pt>
    <dgm:pt modelId="{389AE919-50A2-5C46-9999-D096AD90FA25}">
      <dgm:prSet phldrT="[Text]"/>
      <dgm:spPr>
        <a:solidFill>
          <a:srgbClr val="FF6600"/>
        </a:solidFill>
      </dgm:spPr>
      <dgm:t>
        <a:bodyPr/>
        <a:lstStyle/>
        <a:p>
          <a:r>
            <a:rPr lang="en-US" dirty="0" smtClean="0"/>
            <a:t>RCAAP Portal </a:t>
          </a:r>
          <a:endParaRPr lang="en-US" dirty="0"/>
        </a:p>
      </dgm:t>
    </dgm:pt>
    <dgm:pt modelId="{66F7DE02-35D1-214B-B290-436CCA76EB9E}" type="parTrans" cxnId="{7BEF038C-DD4D-314B-AA0D-DAE6EEBE82F6}">
      <dgm:prSet/>
      <dgm:spPr/>
      <dgm:t>
        <a:bodyPr/>
        <a:lstStyle/>
        <a:p>
          <a:endParaRPr lang="en-US"/>
        </a:p>
      </dgm:t>
    </dgm:pt>
    <dgm:pt modelId="{43F4F7CC-FB11-9F4D-8229-DA49792D0EAD}" type="sibTrans" cxnId="{7BEF038C-DD4D-314B-AA0D-DAE6EEBE82F6}">
      <dgm:prSet/>
      <dgm:spPr/>
      <dgm:t>
        <a:bodyPr/>
        <a:lstStyle/>
        <a:p>
          <a:endParaRPr lang="en-US"/>
        </a:p>
      </dgm:t>
    </dgm:pt>
    <dgm:pt modelId="{D5F21884-C28E-6D46-9263-DDD1786C06AE}">
      <dgm:prSet phldrT="[Text]"/>
      <dgm:spPr/>
      <dgm:t>
        <a:bodyPr/>
        <a:lstStyle/>
        <a:p>
          <a:r>
            <a:rPr lang="en-US" dirty="0" smtClean="0"/>
            <a:t>Harvest</a:t>
          </a:r>
          <a:endParaRPr lang="en-US" dirty="0"/>
        </a:p>
      </dgm:t>
    </dgm:pt>
    <dgm:pt modelId="{E0685DD5-C904-C34D-AA62-DF507E7EB665}" type="parTrans" cxnId="{4386DA46-71B1-004D-8AF9-59D21D129184}">
      <dgm:prSet/>
      <dgm:spPr/>
      <dgm:t>
        <a:bodyPr/>
        <a:lstStyle/>
        <a:p>
          <a:endParaRPr lang="en-US"/>
        </a:p>
      </dgm:t>
    </dgm:pt>
    <dgm:pt modelId="{32B9A125-B714-574D-8C9F-302F7E432FC1}" type="sibTrans" cxnId="{4386DA46-71B1-004D-8AF9-59D21D129184}">
      <dgm:prSet/>
      <dgm:spPr/>
      <dgm:t>
        <a:bodyPr/>
        <a:lstStyle/>
        <a:p>
          <a:endParaRPr lang="en-US"/>
        </a:p>
      </dgm:t>
    </dgm:pt>
    <dgm:pt modelId="{73086FC8-628D-4C4A-B3D5-2E99258FEFF1}">
      <dgm:prSet phldrT="[Text]"/>
      <dgm:spPr>
        <a:solidFill>
          <a:srgbClr val="0289CA"/>
        </a:solidFill>
      </dgm:spPr>
      <dgm:t>
        <a:bodyPr/>
        <a:lstStyle/>
        <a:p>
          <a:r>
            <a:rPr lang="en-US" dirty="0" smtClean="0"/>
            <a:t>FCT</a:t>
          </a:r>
          <a:endParaRPr lang="en-US" dirty="0"/>
        </a:p>
      </dgm:t>
    </dgm:pt>
    <dgm:pt modelId="{93EBADCC-CED2-034A-834E-8EACA58EBD9C}" type="parTrans" cxnId="{810174BA-C0A2-D641-828B-314AB77554E4}">
      <dgm:prSet/>
      <dgm:spPr/>
      <dgm:t>
        <a:bodyPr/>
        <a:lstStyle/>
        <a:p>
          <a:endParaRPr lang="en-US"/>
        </a:p>
      </dgm:t>
    </dgm:pt>
    <dgm:pt modelId="{1E812A8C-64B7-1642-AD83-39A1681F75A4}" type="sibTrans" cxnId="{810174BA-C0A2-D641-828B-314AB77554E4}">
      <dgm:prSet/>
      <dgm:spPr/>
      <dgm:t>
        <a:bodyPr/>
        <a:lstStyle/>
        <a:p>
          <a:endParaRPr lang="en-US"/>
        </a:p>
      </dgm:t>
    </dgm:pt>
    <dgm:pt modelId="{E2F59963-F9DD-7C4C-9C9F-BAEB8D865162}">
      <dgm:prSet phldrT="[Text]"/>
      <dgm:spPr/>
      <dgm:t>
        <a:bodyPr/>
        <a:lstStyle/>
        <a:p>
          <a:r>
            <a:rPr lang="en-US" dirty="0" smtClean="0"/>
            <a:t>Monitoring/Evaluation</a:t>
          </a:r>
          <a:endParaRPr lang="en-US" dirty="0"/>
        </a:p>
      </dgm:t>
    </dgm:pt>
    <dgm:pt modelId="{E57652F8-BD36-0D40-8D8A-F076C24D1D82}" type="parTrans" cxnId="{CE8B9388-4B3C-4146-9270-F1A04F81970D}">
      <dgm:prSet/>
      <dgm:spPr/>
      <dgm:t>
        <a:bodyPr/>
        <a:lstStyle/>
        <a:p>
          <a:endParaRPr lang="en-US"/>
        </a:p>
      </dgm:t>
    </dgm:pt>
    <dgm:pt modelId="{0129AB8C-17DB-304E-A36C-159A324B2E98}" type="sibTrans" cxnId="{CE8B9388-4B3C-4146-9270-F1A04F81970D}">
      <dgm:prSet/>
      <dgm:spPr/>
      <dgm:t>
        <a:bodyPr/>
        <a:lstStyle/>
        <a:p>
          <a:endParaRPr lang="en-US"/>
        </a:p>
      </dgm:t>
    </dgm:pt>
    <dgm:pt modelId="{0072621F-7168-43E3-9724-189E74E9901A}" type="pres">
      <dgm:prSet presAssocID="{E278271B-D502-1840-86E5-0E6F8F1EAC6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C9BC511-0953-4A51-895B-4232014E01F4}" type="pres">
      <dgm:prSet presAssocID="{E278271B-D502-1840-86E5-0E6F8F1EAC62}" presName="arrow" presStyleLbl="bgShp" presStyleIdx="0" presStyleCnt="1"/>
      <dgm:spPr/>
    </dgm:pt>
    <dgm:pt modelId="{0FD375B4-61AB-4A02-BDAD-5BE57309C2AB}" type="pres">
      <dgm:prSet presAssocID="{E278271B-D502-1840-86E5-0E6F8F1EAC62}" presName="linearProcess" presStyleCnt="0"/>
      <dgm:spPr/>
    </dgm:pt>
    <dgm:pt modelId="{C86854A9-FE89-418E-904A-596F0C8FC8D1}" type="pres">
      <dgm:prSet presAssocID="{1FC1060C-197D-4144-9F61-BF2A467A173F}" presName="textNode" presStyleLbl="node1" presStyleIdx="0" presStyleCnt="3" custLinFactNeighborX="-164" custLinFactNeighborY="-124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7A2EA8-332B-4BCD-92BB-196AFFBD2EF7}" type="pres">
      <dgm:prSet presAssocID="{4E1D74C6-08A6-A743-B7E3-9CD5E7708193}" presName="sibTrans" presStyleCnt="0"/>
      <dgm:spPr/>
    </dgm:pt>
    <dgm:pt modelId="{36ED6EA9-EBF8-4CE0-BD5D-A01908EE7C6F}" type="pres">
      <dgm:prSet presAssocID="{389AE919-50A2-5C46-9999-D096AD90FA2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AAC809-AA66-4999-8053-F06D9729EAFA}" type="pres">
      <dgm:prSet presAssocID="{43F4F7CC-FB11-9F4D-8229-DA49792D0EAD}" presName="sibTrans" presStyleCnt="0"/>
      <dgm:spPr/>
    </dgm:pt>
    <dgm:pt modelId="{BC0701A7-AAFD-4560-B4A2-1DA629A89EE1}" type="pres">
      <dgm:prSet presAssocID="{73086FC8-628D-4C4A-B3D5-2E99258FEFF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BF889AD-058A-47B4-A9C2-116AEE4D372F}" type="presOf" srcId="{12909C8C-9B9A-9B44-804D-8BD3416F6086}" destId="{C86854A9-FE89-418E-904A-596F0C8FC8D1}" srcOrd="0" destOrd="1" presId="urn:microsoft.com/office/officeart/2005/8/layout/hProcess9"/>
    <dgm:cxn modelId="{57283B52-DE0D-4DD6-85D2-D350D19DB52F}" type="presOf" srcId="{E2F59963-F9DD-7C4C-9C9F-BAEB8D865162}" destId="{BC0701A7-AAFD-4560-B4A2-1DA629A89EE1}" srcOrd="0" destOrd="1" presId="urn:microsoft.com/office/officeart/2005/8/layout/hProcess9"/>
    <dgm:cxn modelId="{7BEF038C-DD4D-314B-AA0D-DAE6EEBE82F6}" srcId="{E278271B-D502-1840-86E5-0E6F8F1EAC62}" destId="{389AE919-50A2-5C46-9999-D096AD90FA25}" srcOrd="1" destOrd="0" parTransId="{66F7DE02-35D1-214B-B290-436CCA76EB9E}" sibTransId="{43F4F7CC-FB11-9F4D-8229-DA49792D0EAD}"/>
    <dgm:cxn modelId="{CE8B9388-4B3C-4146-9270-F1A04F81970D}" srcId="{73086FC8-628D-4C4A-B3D5-2E99258FEFF1}" destId="{E2F59963-F9DD-7C4C-9C9F-BAEB8D865162}" srcOrd="0" destOrd="0" parTransId="{E57652F8-BD36-0D40-8D8A-F076C24D1D82}" sibTransId="{0129AB8C-17DB-304E-A36C-159A324B2E98}"/>
    <dgm:cxn modelId="{810174BA-C0A2-D641-828B-314AB77554E4}" srcId="{E278271B-D502-1840-86E5-0E6F8F1EAC62}" destId="{73086FC8-628D-4C4A-B3D5-2E99258FEFF1}" srcOrd="2" destOrd="0" parTransId="{93EBADCC-CED2-034A-834E-8EACA58EBD9C}" sibTransId="{1E812A8C-64B7-1642-AD83-39A1681F75A4}"/>
    <dgm:cxn modelId="{72795F52-1B7E-6F42-80A0-B830E3EAA49E}" srcId="{1FC1060C-197D-4144-9F61-BF2A467A173F}" destId="{12909C8C-9B9A-9B44-804D-8BD3416F6086}" srcOrd="0" destOrd="0" parTransId="{D6D75EDB-D778-194B-9363-56E75FA3F820}" sibTransId="{1C4F9D95-503A-F547-BA82-53B2906B274F}"/>
    <dgm:cxn modelId="{4431B426-F4F3-478D-AC8F-1596CB976003}" type="presOf" srcId="{73086FC8-628D-4C4A-B3D5-2E99258FEFF1}" destId="{BC0701A7-AAFD-4560-B4A2-1DA629A89EE1}" srcOrd="0" destOrd="0" presId="urn:microsoft.com/office/officeart/2005/8/layout/hProcess9"/>
    <dgm:cxn modelId="{C51560B1-67CB-46F7-A9DD-202225568AE3}" type="presOf" srcId="{D5F21884-C28E-6D46-9263-DDD1786C06AE}" destId="{36ED6EA9-EBF8-4CE0-BD5D-A01908EE7C6F}" srcOrd="0" destOrd="1" presId="urn:microsoft.com/office/officeart/2005/8/layout/hProcess9"/>
    <dgm:cxn modelId="{4386DA46-71B1-004D-8AF9-59D21D129184}" srcId="{389AE919-50A2-5C46-9999-D096AD90FA25}" destId="{D5F21884-C28E-6D46-9263-DDD1786C06AE}" srcOrd="0" destOrd="0" parTransId="{E0685DD5-C904-C34D-AA62-DF507E7EB665}" sibTransId="{32B9A125-B714-574D-8C9F-302F7E432FC1}"/>
    <dgm:cxn modelId="{49798E2A-0566-48B1-9D8D-1B6C41F33C60}" type="presOf" srcId="{1FC1060C-197D-4144-9F61-BF2A467A173F}" destId="{C86854A9-FE89-418E-904A-596F0C8FC8D1}" srcOrd="0" destOrd="0" presId="urn:microsoft.com/office/officeart/2005/8/layout/hProcess9"/>
    <dgm:cxn modelId="{566BBFD0-EB08-47BC-B374-2EA38B546C3B}" type="presOf" srcId="{E278271B-D502-1840-86E5-0E6F8F1EAC62}" destId="{0072621F-7168-43E3-9724-189E74E9901A}" srcOrd="0" destOrd="0" presId="urn:microsoft.com/office/officeart/2005/8/layout/hProcess9"/>
    <dgm:cxn modelId="{4133590D-B2CE-594B-8C0D-F8D5A923C835}" srcId="{E278271B-D502-1840-86E5-0E6F8F1EAC62}" destId="{1FC1060C-197D-4144-9F61-BF2A467A173F}" srcOrd="0" destOrd="0" parTransId="{DA52A62F-7E6D-EB4D-A8AE-5F8B67B24AD1}" sibTransId="{4E1D74C6-08A6-A743-B7E3-9CD5E7708193}"/>
    <dgm:cxn modelId="{C19AFD30-DC9F-4138-AAF7-C3C3D69AD1EE}" type="presOf" srcId="{389AE919-50A2-5C46-9999-D096AD90FA25}" destId="{36ED6EA9-EBF8-4CE0-BD5D-A01908EE7C6F}" srcOrd="0" destOrd="0" presId="urn:microsoft.com/office/officeart/2005/8/layout/hProcess9"/>
    <dgm:cxn modelId="{DC937270-B496-40AC-BD15-47D2B0EC351F}" type="presParOf" srcId="{0072621F-7168-43E3-9724-189E74E9901A}" destId="{BC9BC511-0953-4A51-895B-4232014E01F4}" srcOrd="0" destOrd="0" presId="urn:microsoft.com/office/officeart/2005/8/layout/hProcess9"/>
    <dgm:cxn modelId="{EEBC3F20-356E-47D1-9E65-9C5D4CFBC46C}" type="presParOf" srcId="{0072621F-7168-43E3-9724-189E74E9901A}" destId="{0FD375B4-61AB-4A02-BDAD-5BE57309C2AB}" srcOrd="1" destOrd="0" presId="urn:microsoft.com/office/officeart/2005/8/layout/hProcess9"/>
    <dgm:cxn modelId="{63D141E3-4663-4F9F-B888-8C021CA5B9FE}" type="presParOf" srcId="{0FD375B4-61AB-4A02-BDAD-5BE57309C2AB}" destId="{C86854A9-FE89-418E-904A-596F0C8FC8D1}" srcOrd="0" destOrd="0" presId="urn:microsoft.com/office/officeart/2005/8/layout/hProcess9"/>
    <dgm:cxn modelId="{D2F7A697-308D-4833-BDF5-E942B300B8FC}" type="presParOf" srcId="{0FD375B4-61AB-4A02-BDAD-5BE57309C2AB}" destId="{8B7A2EA8-332B-4BCD-92BB-196AFFBD2EF7}" srcOrd="1" destOrd="0" presId="urn:microsoft.com/office/officeart/2005/8/layout/hProcess9"/>
    <dgm:cxn modelId="{3149454D-D407-49F3-B7DF-1805F585DBBD}" type="presParOf" srcId="{0FD375B4-61AB-4A02-BDAD-5BE57309C2AB}" destId="{36ED6EA9-EBF8-4CE0-BD5D-A01908EE7C6F}" srcOrd="2" destOrd="0" presId="urn:microsoft.com/office/officeart/2005/8/layout/hProcess9"/>
    <dgm:cxn modelId="{1A822506-B8C6-4997-A041-DF41259F077E}" type="presParOf" srcId="{0FD375B4-61AB-4A02-BDAD-5BE57309C2AB}" destId="{14AAC809-AA66-4999-8053-F06D9729EAFA}" srcOrd="3" destOrd="0" presId="urn:microsoft.com/office/officeart/2005/8/layout/hProcess9"/>
    <dgm:cxn modelId="{92A90D84-4426-4D45-A034-0FF327049C89}" type="presParOf" srcId="{0FD375B4-61AB-4A02-BDAD-5BE57309C2AB}" destId="{BC0701A7-AAFD-4560-B4A2-1DA629A89EE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339A9-14A1-46EC-8DA3-C32378E8D5B1}">
      <dsp:nvSpPr>
        <dsp:cNvPr id="0" name=""/>
        <dsp:cNvSpPr/>
      </dsp:nvSpPr>
      <dsp:spPr>
        <a:xfrm>
          <a:off x="0" y="198"/>
          <a:ext cx="5474352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kern="1200" noProof="0" dirty="0" smtClean="0"/>
            <a:t>RCAAP Portal</a:t>
          </a:r>
          <a:endParaRPr lang="pt-PT" sz="3200" kern="1200" noProof="0" dirty="0"/>
        </a:p>
      </dsp:txBody>
      <dsp:txXfrm>
        <a:off x="41322" y="41520"/>
        <a:ext cx="5391708" cy="1328202"/>
      </dsp:txXfrm>
    </dsp:sp>
    <dsp:sp modelId="{727177E0-4B6F-4E18-8199-8FCFC26B4CD2}">
      <dsp:nvSpPr>
        <dsp:cNvPr id="0" name=""/>
        <dsp:cNvSpPr/>
      </dsp:nvSpPr>
      <dsp:spPr>
        <a:xfrm>
          <a:off x="3325" y="1595826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err="1" smtClean="0"/>
            <a:t>Institutional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Repository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Hosting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Service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 noProof="0" dirty="0" smtClean="0"/>
        </a:p>
      </dsp:txBody>
      <dsp:txXfrm>
        <a:off x="41034" y="1633535"/>
        <a:ext cx="1212059" cy="1335428"/>
      </dsp:txXfrm>
    </dsp:sp>
    <dsp:sp modelId="{D110029A-9C16-4157-ACEA-336DC16C9778}">
      <dsp:nvSpPr>
        <dsp:cNvPr id="0" name=""/>
        <dsp:cNvSpPr/>
      </dsp:nvSpPr>
      <dsp:spPr>
        <a:xfrm>
          <a:off x="1398950" y="1595826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smtClean="0"/>
            <a:t>Data </a:t>
          </a:r>
          <a:r>
            <a:rPr lang="pt-PT" sz="1600" kern="1200" noProof="0" dirty="0" err="1" smtClean="0"/>
            <a:t>Repositories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smtClean="0"/>
            <a:t>(SARDC)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 noProof="0" dirty="0"/>
        </a:p>
      </dsp:txBody>
      <dsp:txXfrm>
        <a:off x="1436659" y="1633535"/>
        <a:ext cx="1212059" cy="1335428"/>
      </dsp:txXfrm>
    </dsp:sp>
    <dsp:sp modelId="{1C1481AC-B585-40C3-ADEB-01DA1B97F03E}">
      <dsp:nvSpPr>
        <dsp:cNvPr id="0" name=""/>
        <dsp:cNvSpPr/>
      </dsp:nvSpPr>
      <dsp:spPr>
        <a:xfrm>
          <a:off x="2794575" y="1595107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err="1" smtClean="0"/>
            <a:t>Scientific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Journals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Hosting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Service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 noProof="0" dirty="0" smtClean="0"/>
        </a:p>
      </dsp:txBody>
      <dsp:txXfrm>
        <a:off x="2832284" y="1632816"/>
        <a:ext cx="1212059" cy="1335428"/>
      </dsp:txXfrm>
    </dsp:sp>
    <dsp:sp modelId="{53D0CEB0-BA08-4101-9EE9-E4DAD976D810}">
      <dsp:nvSpPr>
        <dsp:cNvPr id="0" name=""/>
        <dsp:cNvSpPr/>
      </dsp:nvSpPr>
      <dsp:spPr>
        <a:xfrm>
          <a:off x="4170090" y="1595826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err="1" smtClean="0"/>
            <a:t>Common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Repository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 noProof="0" dirty="0"/>
        </a:p>
      </dsp:txBody>
      <dsp:txXfrm>
        <a:off x="4207799" y="1633535"/>
        <a:ext cx="1212059" cy="1335428"/>
      </dsp:txXfrm>
    </dsp:sp>
    <dsp:sp modelId="{A1FF5E4D-C1C3-4C8C-8402-7E1689A53DCA}">
      <dsp:nvSpPr>
        <dsp:cNvPr id="0" name=""/>
        <dsp:cNvSpPr/>
      </dsp:nvSpPr>
      <dsp:spPr>
        <a:xfrm>
          <a:off x="5693973" y="719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Validator</a:t>
          </a:r>
          <a:endParaRPr lang="pt-PT" sz="2200" kern="1200" noProof="0" dirty="0"/>
        </a:p>
      </dsp:txBody>
      <dsp:txXfrm>
        <a:off x="5731682" y="38428"/>
        <a:ext cx="1212059" cy="1335428"/>
      </dsp:txXfrm>
    </dsp:sp>
    <dsp:sp modelId="{C56F91A2-4851-4EF9-AD26-1359F447CF73}">
      <dsp:nvSpPr>
        <dsp:cNvPr id="0" name=""/>
        <dsp:cNvSpPr/>
      </dsp:nvSpPr>
      <dsp:spPr>
        <a:xfrm>
          <a:off x="5693973" y="1595107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err="1" smtClean="0"/>
            <a:t>Repository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Usage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Statistics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smtClean="0"/>
            <a:t>(SCEUR)</a:t>
          </a:r>
          <a:endParaRPr lang="pt-PT" sz="1600" kern="1200" noProof="0" dirty="0"/>
        </a:p>
      </dsp:txBody>
      <dsp:txXfrm>
        <a:off x="5731682" y="1632816"/>
        <a:ext cx="1212059" cy="13354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339A9-14A1-46EC-8DA3-C32378E8D5B1}">
      <dsp:nvSpPr>
        <dsp:cNvPr id="0" name=""/>
        <dsp:cNvSpPr/>
      </dsp:nvSpPr>
      <dsp:spPr>
        <a:xfrm>
          <a:off x="0" y="198"/>
          <a:ext cx="5474352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kern="1200" noProof="0" dirty="0" smtClean="0"/>
            <a:t>RCAAP Portal</a:t>
          </a:r>
          <a:endParaRPr lang="pt-PT" sz="3200" kern="1200" noProof="0" dirty="0"/>
        </a:p>
      </dsp:txBody>
      <dsp:txXfrm>
        <a:off x="41322" y="41520"/>
        <a:ext cx="5391708" cy="1328202"/>
      </dsp:txXfrm>
    </dsp:sp>
    <dsp:sp modelId="{727177E0-4B6F-4E18-8199-8FCFC26B4CD2}">
      <dsp:nvSpPr>
        <dsp:cNvPr id="0" name=""/>
        <dsp:cNvSpPr/>
      </dsp:nvSpPr>
      <dsp:spPr>
        <a:xfrm>
          <a:off x="3325" y="1595826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err="1" smtClean="0"/>
            <a:t>Institutional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Repository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Hosting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Service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smtClean="0"/>
            <a:t>(SARI)</a:t>
          </a:r>
        </a:p>
      </dsp:txBody>
      <dsp:txXfrm>
        <a:off x="41034" y="1633535"/>
        <a:ext cx="1212059" cy="1335428"/>
      </dsp:txXfrm>
    </dsp:sp>
    <dsp:sp modelId="{D110029A-9C16-4157-ACEA-336DC16C9778}">
      <dsp:nvSpPr>
        <dsp:cNvPr id="0" name=""/>
        <dsp:cNvSpPr/>
      </dsp:nvSpPr>
      <dsp:spPr>
        <a:xfrm>
          <a:off x="1398950" y="1595826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smtClean="0"/>
            <a:t>Data </a:t>
          </a:r>
          <a:r>
            <a:rPr lang="pt-PT" sz="1600" kern="1200" noProof="0" dirty="0" err="1" smtClean="0"/>
            <a:t>Repositories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smtClean="0"/>
            <a:t>(SARDC)</a:t>
          </a:r>
          <a:endParaRPr lang="pt-PT" sz="1600" kern="1200" noProof="0" dirty="0"/>
        </a:p>
      </dsp:txBody>
      <dsp:txXfrm>
        <a:off x="1436659" y="1633535"/>
        <a:ext cx="1212059" cy="1335428"/>
      </dsp:txXfrm>
    </dsp:sp>
    <dsp:sp modelId="{1C1481AC-B585-40C3-ADEB-01DA1B97F03E}">
      <dsp:nvSpPr>
        <dsp:cNvPr id="0" name=""/>
        <dsp:cNvSpPr/>
      </dsp:nvSpPr>
      <dsp:spPr>
        <a:xfrm>
          <a:off x="2794575" y="1595107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err="1" smtClean="0"/>
            <a:t>Scientific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Journals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Hosting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Service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smtClean="0"/>
            <a:t>(SARC)</a:t>
          </a:r>
          <a:endParaRPr lang="pt-PT" sz="1600" kern="1200" noProof="0" dirty="0"/>
        </a:p>
      </dsp:txBody>
      <dsp:txXfrm>
        <a:off x="2832284" y="1632816"/>
        <a:ext cx="1212059" cy="1335428"/>
      </dsp:txXfrm>
    </dsp:sp>
    <dsp:sp modelId="{53D0CEB0-BA08-4101-9EE9-E4DAD976D810}">
      <dsp:nvSpPr>
        <dsp:cNvPr id="0" name=""/>
        <dsp:cNvSpPr/>
      </dsp:nvSpPr>
      <dsp:spPr>
        <a:xfrm>
          <a:off x="4170090" y="1595826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err="1" smtClean="0"/>
            <a:t>Common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Repository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600" kern="1200" noProof="0" dirty="0"/>
        </a:p>
      </dsp:txBody>
      <dsp:txXfrm>
        <a:off x="4207799" y="1633535"/>
        <a:ext cx="1212059" cy="1335428"/>
      </dsp:txXfrm>
    </dsp:sp>
    <dsp:sp modelId="{A1FF5E4D-C1C3-4C8C-8402-7E1689A53DCA}">
      <dsp:nvSpPr>
        <dsp:cNvPr id="0" name=""/>
        <dsp:cNvSpPr/>
      </dsp:nvSpPr>
      <dsp:spPr>
        <a:xfrm>
          <a:off x="5693973" y="719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Validator</a:t>
          </a:r>
          <a:endParaRPr lang="pt-PT" sz="2200" kern="1200" noProof="0" dirty="0"/>
        </a:p>
      </dsp:txBody>
      <dsp:txXfrm>
        <a:off x="5731682" y="38428"/>
        <a:ext cx="1212059" cy="1335428"/>
      </dsp:txXfrm>
    </dsp:sp>
    <dsp:sp modelId="{C56F91A2-4851-4EF9-AD26-1359F447CF73}">
      <dsp:nvSpPr>
        <dsp:cNvPr id="0" name=""/>
        <dsp:cNvSpPr/>
      </dsp:nvSpPr>
      <dsp:spPr>
        <a:xfrm>
          <a:off x="5693973" y="1595107"/>
          <a:ext cx="1287477" cy="14108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err="1" smtClean="0"/>
            <a:t>Repository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Usage</a:t>
          </a:r>
          <a:r>
            <a:rPr lang="pt-PT" sz="1600" kern="1200" noProof="0" dirty="0" smtClean="0"/>
            <a:t> </a:t>
          </a:r>
          <a:r>
            <a:rPr lang="pt-PT" sz="1600" kern="1200" noProof="0" dirty="0" err="1" smtClean="0"/>
            <a:t>Statistics</a:t>
          </a:r>
          <a:endParaRPr lang="pt-PT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noProof="0" dirty="0" smtClean="0"/>
            <a:t>(SCEUR)</a:t>
          </a:r>
          <a:endParaRPr lang="pt-PT" sz="1600" kern="1200" noProof="0" dirty="0"/>
        </a:p>
      </dsp:txBody>
      <dsp:txXfrm>
        <a:off x="5731682" y="1632816"/>
        <a:ext cx="1212059" cy="13354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EFE1A-5AE2-471A-9EC9-40297F0C3FFD}">
      <dsp:nvSpPr>
        <dsp:cNvPr id="0" name=""/>
        <dsp:cNvSpPr/>
      </dsp:nvSpPr>
      <dsp:spPr>
        <a:xfrm>
          <a:off x="1350" y="124"/>
          <a:ext cx="8350227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</a:rPr>
            <a:t>CRIS – Current Research Information Systems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27995" y="26769"/>
        <a:ext cx="8296937" cy="856443"/>
      </dsp:txXfrm>
    </dsp:sp>
    <dsp:sp modelId="{CAA747DF-3745-4F33-8CD9-E3E5D09814E6}">
      <dsp:nvSpPr>
        <dsp:cNvPr id="0" name=""/>
        <dsp:cNvSpPr/>
      </dsp:nvSpPr>
      <dsp:spPr>
        <a:xfrm>
          <a:off x="0" y="962667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Academic expertise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6645" y="989312"/>
        <a:ext cx="1910545" cy="856443"/>
      </dsp:txXfrm>
    </dsp:sp>
    <dsp:sp modelId="{CC35A79F-E422-4F5B-BA30-0B3F67090B8E}">
      <dsp:nvSpPr>
        <dsp:cNvPr id="0" name=""/>
        <dsp:cNvSpPr/>
      </dsp:nvSpPr>
      <dsp:spPr>
        <a:xfrm>
          <a:off x="1350" y="199340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Organizations database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7995" y="2020050"/>
        <a:ext cx="1910545" cy="856443"/>
      </dsp:txXfrm>
    </dsp:sp>
    <dsp:sp modelId="{34AC595E-8B1A-4304-A2D3-6E102162E8B9}">
      <dsp:nvSpPr>
        <dsp:cNvPr id="0" name=""/>
        <dsp:cNvSpPr/>
      </dsp:nvSpPr>
      <dsp:spPr>
        <a:xfrm>
          <a:off x="1350" y="299004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noProof="0" dirty="0" smtClean="0">
              <a:solidFill>
                <a:schemeClr val="bg1"/>
              </a:solidFill>
            </a:rPr>
            <a:t>Scientific</a:t>
          </a:r>
          <a:r>
            <a:rPr lang="en-US" sz="2000" kern="1200" dirty="0" smtClean="0">
              <a:solidFill>
                <a:schemeClr val="bg1"/>
              </a:solidFill>
            </a:rPr>
            <a:t> equipment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7995" y="3016690"/>
        <a:ext cx="1910545" cy="856443"/>
      </dsp:txXfrm>
    </dsp:sp>
    <dsp:sp modelId="{117F62AC-04BB-49E8-BB77-01EB79FD6B7F}">
      <dsp:nvSpPr>
        <dsp:cNvPr id="0" name=""/>
        <dsp:cNvSpPr/>
      </dsp:nvSpPr>
      <dsp:spPr>
        <a:xfrm>
          <a:off x="1350" y="398668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noProof="0" dirty="0" smtClean="0">
              <a:solidFill>
                <a:schemeClr val="bg1"/>
              </a:solidFill>
            </a:rPr>
            <a:t>Indicators</a:t>
          </a:r>
          <a:endParaRPr lang="en-US" sz="2000" kern="1200" noProof="0" dirty="0">
            <a:solidFill>
              <a:schemeClr val="bg1"/>
            </a:solidFill>
          </a:endParaRPr>
        </a:p>
      </dsp:txBody>
      <dsp:txXfrm>
        <a:off x="27995" y="4013330"/>
        <a:ext cx="1910545" cy="856443"/>
      </dsp:txXfrm>
    </dsp:sp>
    <dsp:sp modelId="{E4DEAF28-296A-4B29-8736-D97C954BEBA0}">
      <dsp:nvSpPr>
        <dsp:cNvPr id="0" name=""/>
        <dsp:cNvSpPr/>
      </dsp:nvSpPr>
      <dsp:spPr>
        <a:xfrm>
          <a:off x="2130147" y="996764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Funding database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156792" y="1023409"/>
        <a:ext cx="1910545" cy="856443"/>
      </dsp:txXfrm>
    </dsp:sp>
    <dsp:sp modelId="{3ECF6498-979F-4CCD-9289-66327A15B881}">
      <dsp:nvSpPr>
        <dsp:cNvPr id="0" name=""/>
        <dsp:cNvSpPr/>
      </dsp:nvSpPr>
      <dsp:spPr>
        <a:xfrm>
          <a:off x="2130147" y="199340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Grant management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156792" y="2020050"/>
        <a:ext cx="1910545" cy="856443"/>
      </dsp:txXfrm>
    </dsp:sp>
    <dsp:sp modelId="{ABB51790-7EE8-40D3-A9F7-AEC36C55DC2D}">
      <dsp:nvSpPr>
        <dsp:cNvPr id="0" name=""/>
        <dsp:cNvSpPr/>
      </dsp:nvSpPr>
      <dsp:spPr>
        <a:xfrm>
          <a:off x="4258945" y="996764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lumMod val="40000"/>
                <a:lumOff val="60000"/>
              </a:schemeClr>
            </a:gs>
            <a:gs pos="38000">
              <a:schemeClr val="tx2">
                <a:lumMod val="40000"/>
                <a:lumOff val="6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RCAAP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4285590" y="1023409"/>
        <a:ext cx="1910545" cy="856443"/>
      </dsp:txXfrm>
    </dsp:sp>
    <dsp:sp modelId="{CE6FF970-6C70-46D1-89CE-F2C1BF825DB9}">
      <dsp:nvSpPr>
        <dsp:cNvPr id="0" name=""/>
        <dsp:cNvSpPr/>
      </dsp:nvSpPr>
      <dsp:spPr>
        <a:xfrm>
          <a:off x="6387742" y="996764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Research news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414387" y="1023409"/>
        <a:ext cx="1910545" cy="856443"/>
      </dsp:txXfrm>
    </dsp:sp>
    <dsp:sp modelId="{DDAB6412-7BCF-4777-8DF6-C85553561C14}">
      <dsp:nvSpPr>
        <dsp:cNvPr id="0" name=""/>
        <dsp:cNvSpPr/>
      </dsp:nvSpPr>
      <dsp:spPr>
        <a:xfrm>
          <a:off x="6387742" y="199340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noProof="0" dirty="0" smtClean="0">
              <a:solidFill>
                <a:schemeClr val="bg1"/>
              </a:solidFill>
            </a:rPr>
            <a:t>Research ethics</a:t>
          </a:r>
          <a:endParaRPr lang="en-US" sz="2000" kern="1200" noProof="0" dirty="0">
            <a:solidFill>
              <a:schemeClr val="bg1"/>
            </a:solidFill>
          </a:endParaRPr>
        </a:p>
      </dsp:txBody>
      <dsp:txXfrm>
        <a:off x="6414387" y="2020050"/>
        <a:ext cx="1910545" cy="856443"/>
      </dsp:txXfrm>
    </dsp:sp>
    <dsp:sp modelId="{96E686D8-5953-4C9D-B3F8-F70B029D5121}">
      <dsp:nvSpPr>
        <dsp:cNvPr id="0" name=""/>
        <dsp:cNvSpPr/>
      </dsp:nvSpPr>
      <dsp:spPr>
        <a:xfrm>
          <a:off x="6387742" y="299004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Research portal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414387" y="3016690"/>
        <a:ext cx="1910545" cy="8564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BC511-0953-4A51-895B-4232014E01F4}">
      <dsp:nvSpPr>
        <dsp:cNvPr id="0" name=""/>
        <dsp:cNvSpPr/>
      </dsp:nvSpPr>
      <dsp:spPr>
        <a:xfrm>
          <a:off x="462914" y="0"/>
          <a:ext cx="5246370" cy="2753915"/>
        </a:xfrm>
        <a:prstGeom prst="rightArrow">
          <a:avLst/>
        </a:prstGeom>
        <a:solidFill>
          <a:schemeClr val="accent4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854A9-FE89-418E-904A-596F0C8FC8D1}">
      <dsp:nvSpPr>
        <dsp:cNvPr id="0" name=""/>
        <dsp:cNvSpPr/>
      </dsp:nvSpPr>
      <dsp:spPr>
        <a:xfrm>
          <a:off x="207" y="826174"/>
          <a:ext cx="1973077" cy="1101566"/>
        </a:xfrm>
        <a:prstGeom prst="roundRect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Repositories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Deposit</a:t>
          </a:r>
          <a:endParaRPr lang="en-US" sz="1300" kern="1200" dirty="0"/>
        </a:p>
      </dsp:txBody>
      <dsp:txXfrm>
        <a:off x="53981" y="879948"/>
        <a:ext cx="1865529" cy="994018"/>
      </dsp:txXfrm>
    </dsp:sp>
    <dsp:sp modelId="{36ED6EA9-EBF8-4CE0-BD5D-A01908EE7C6F}">
      <dsp:nvSpPr>
        <dsp:cNvPr id="0" name=""/>
        <dsp:cNvSpPr/>
      </dsp:nvSpPr>
      <dsp:spPr>
        <a:xfrm>
          <a:off x="2099561" y="826174"/>
          <a:ext cx="1973077" cy="1101566"/>
        </a:xfrm>
        <a:prstGeom prst="roundRect">
          <a:avLst/>
        </a:prstGeom>
        <a:solidFill>
          <a:srgbClr val="FF66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RCAAP Portal 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Harvest</a:t>
          </a:r>
          <a:endParaRPr lang="en-US" sz="1300" kern="1200" dirty="0"/>
        </a:p>
      </dsp:txBody>
      <dsp:txXfrm>
        <a:off x="2153335" y="879948"/>
        <a:ext cx="1865529" cy="994018"/>
      </dsp:txXfrm>
    </dsp:sp>
    <dsp:sp modelId="{BC0701A7-AAFD-4560-B4A2-1DA629A89EE1}">
      <dsp:nvSpPr>
        <dsp:cNvPr id="0" name=""/>
        <dsp:cNvSpPr/>
      </dsp:nvSpPr>
      <dsp:spPr>
        <a:xfrm>
          <a:off x="4198915" y="826174"/>
          <a:ext cx="1973077" cy="1101566"/>
        </a:xfrm>
        <a:prstGeom prst="roundRect">
          <a:avLst/>
        </a:prstGeom>
        <a:solidFill>
          <a:srgbClr val="0289CA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FCT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Monitoring/Evaluation</a:t>
          </a:r>
          <a:endParaRPr lang="en-US" sz="1300" kern="1200" dirty="0"/>
        </a:p>
      </dsp:txBody>
      <dsp:txXfrm>
        <a:off x="4252689" y="879948"/>
        <a:ext cx="1865529" cy="9940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BC511-0953-4A51-895B-4232014E01F4}">
      <dsp:nvSpPr>
        <dsp:cNvPr id="0" name=""/>
        <dsp:cNvSpPr/>
      </dsp:nvSpPr>
      <dsp:spPr>
        <a:xfrm>
          <a:off x="417632" y="0"/>
          <a:ext cx="4733167" cy="2036577"/>
        </a:xfrm>
        <a:prstGeom prst="rightArrow">
          <a:avLst/>
        </a:prstGeom>
        <a:solidFill>
          <a:schemeClr val="accent4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854A9-FE89-418E-904A-596F0C8FC8D1}">
      <dsp:nvSpPr>
        <dsp:cNvPr id="0" name=""/>
        <dsp:cNvSpPr/>
      </dsp:nvSpPr>
      <dsp:spPr>
        <a:xfrm>
          <a:off x="1887" y="600814"/>
          <a:ext cx="1784530" cy="814630"/>
        </a:xfrm>
        <a:prstGeom prst="roundRect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Repositories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Deposit</a:t>
          </a:r>
          <a:endParaRPr lang="en-US" sz="1200" kern="1200" dirty="0"/>
        </a:p>
      </dsp:txBody>
      <dsp:txXfrm>
        <a:off x="41654" y="640581"/>
        <a:ext cx="1704996" cy="735096"/>
      </dsp:txXfrm>
    </dsp:sp>
    <dsp:sp modelId="{36ED6EA9-EBF8-4CE0-BD5D-A01908EE7C6F}">
      <dsp:nvSpPr>
        <dsp:cNvPr id="0" name=""/>
        <dsp:cNvSpPr/>
      </dsp:nvSpPr>
      <dsp:spPr>
        <a:xfrm>
          <a:off x="1891950" y="610973"/>
          <a:ext cx="1784530" cy="814630"/>
        </a:xfrm>
        <a:prstGeom prst="roundRect">
          <a:avLst/>
        </a:prstGeom>
        <a:solidFill>
          <a:srgbClr val="FF66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RCAAP Portal 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Harvest</a:t>
          </a:r>
          <a:endParaRPr lang="en-US" sz="1200" kern="1200" dirty="0"/>
        </a:p>
      </dsp:txBody>
      <dsp:txXfrm>
        <a:off x="1931717" y="650740"/>
        <a:ext cx="1704996" cy="735096"/>
      </dsp:txXfrm>
    </dsp:sp>
    <dsp:sp modelId="{BC0701A7-AAFD-4560-B4A2-1DA629A89EE1}">
      <dsp:nvSpPr>
        <dsp:cNvPr id="0" name=""/>
        <dsp:cNvSpPr/>
      </dsp:nvSpPr>
      <dsp:spPr>
        <a:xfrm>
          <a:off x="3781841" y="610973"/>
          <a:ext cx="1784530" cy="814630"/>
        </a:xfrm>
        <a:prstGeom prst="roundRect">
          <a:avLst/>
        </a:prstGeom>
        <a:solidFill>
          <a:srgbClr val="0289CA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FCT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Monitoring/Evaluation</a:t>
          </a:r>
          <a:endParaRPr lang="en-US" sz="1200" kern="1200" dirty="0"/>
        </a:p>
      </dsp:txBody>
      <dsp:txXfrm>
        <a:off x="3821608" y="650740"/>
        <a:ext cx="1704996" cy="7350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9E9F0-CE45-4F2F-9D6B-975A69C5FE21}" type="datetimeFigureOut">
              <a:rPr lang="pt-PT" smtClean="0"/>
              <a:t>09/06/2016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31A50-F040-43BA-B49A-A72547F62BE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966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31A50-F040-43BA-B49A-A72547F62BEB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73195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development of Open Access policies in the country, including all aspects of implementation and supported infrastructures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31A50-F040-43BA-B49A-A72547F62BEB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542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31A50-F040-43BA-B49A-A72547F62BEB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2712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31A50-F040-43BA-B49A-A72547F62BEB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5936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779" indent="-285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737" indent="-22854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99832" indent="-22854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6927" indent="-22854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022" indent="-228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117" indent="-228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213" indent="-228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307" indent="-228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B4AE575-2289-4FF3-B0A4-A49819FD6724}" type="slidenum">
              <a:rPr lang="it-IT" smtClean="0"/>
              <a:pPr eaLnBrk="1" hangingPunct="1"/>
              <a:t>10</a:t>
            </a:fld>
            <a:endParaRPr lang="it-IT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2525" cy="3722687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2947" y="4882323"/>
            <a:ext cx="4533357" cy="45479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PT" dirty="0" smtClean="0"/>
              <a:t>Recordar que para</a:t>
            </a:r>
            <a:r>
              <a:rPr lang="pt-PT" baseline="0" dirty="0" smtClean="0"/>
              <a:t> gerir bem a política de ciência através do financiamento é necessário ter uma visão global do universo de ciência e de tecnologia</a:t>
            </a:r>
            <a:endParaRPr lang="pt-PT" dirty="0" smtClean="0"/>
          </a:p>
          <a:p>
            <a:endParaRPr lang="pt-PT" dirty="0" smtClean="0"/>
          </a:p>
          <a:p>
            <a:r>
              <a:rPr lang="pt-PT" dirty="0" smtClean="0"/>
              <a:t>Esta visão está ilustrada neste</a:t>
            </a:r>
            <a:r>
              <a:rPr lang="pt-PT" baseline="0" dirty="0" smtClean="0"/>
              <a:t> </a:t>
            </a:r>
            <a:r>
              <a:rPr lang="pt-PT" baseline="0" dirty="0" err="1" smtClean="0"/>
              <a:t>ppt</a:t>
            </a:r>
            <a:r>
              <a:rPr lang="pt-PT" dirty="0" smtClean="0"/>
              <a:t>:</a:t>
            </a:r>
          </a:p>
          <a:p>
            <a:r>
              <a:rPr lang="pt-PT" dirty="0" smtClean="0"/>
              <a:t>1) Ao centro</a:t>
            </a:r>
            <a:r>
              <a:rPr lang="pt-PT" baseline="0" dirty="0" smtClean="0"/>
              <a:t> temos os investigadores:</a:t>
            </a:r>
          </a:p>
          <a:p>
            <a:r>
              <a:rPr lang="pt-PT" baseline="0" dirty="0" smtClean="0"/>
              <a:t>2) Estes investigadores pertencem a organizações, executam </a:t>
            </a:r>
            <a:r>
              <a:rPr lang="pt-PT" baseline="0" dirty="0" err="1" smtClean="0"/>
              <a:t>projectos</a:t>
            </a:r>
            <a:r>
              <a:rPr lang="pt-PT" baseline="0" dirty="0" smtClean="0"/>
              <a:t>, usam equipamento para as suas experiências e produzem dados de investigação. Os resultados da investigação podem ser publicações, patentes e produtos.</a:t>
            </a:r>
          </a:p>
          <a:p>
            <a:r>
              <a:rPr lang="pt-PT" dirty="0" smtClean="0"/>
              <a:t>3) À volta deste </a:t>
            </a:r>
            <a:r>
              <a:rPr lang="pt-PT" dirty="0" err="1" smtClean="0"/>
              <a:t>eco-sistema</a:t>
            </a:r>
            <a:r>
              <a:rPr lang="pt-PT" dirty="0" smtClean="0"/>
              <a:t> encontram-se outros </a:t>
            </a:r>
            <a:r>
              <a:rPr lang="pt-PT" dirty="0" err="1" smtClean="0"/>
              <a:t>stakeholders</a:t>
            </a:r>
            <a:r>
              <a:rPr lang="pt-PT" dirty="0" smtClean="0"/>
              <a:t>:</a:t>
            </a:r>
          </a:p>
          <a:p>
            <a:endParaRPr lang="pt-PT" b="1" dirty="0" smtClean="0"/>
          </a:p>
          <a:p>
            <a:r>
              <a:rPr lang="pt-PT" b="1" dirty="0" smtClean="0"/>
              <a:t>Um aspeto muito</a:t>
            </a:r>
            <a:r>
              <a:rPr lang="pt-PT" b="1" baseline="0" dirty="0" smtClean="0"/>
              <a:t> importante é que apesar da atividade da FCT se central no financiamento do sistema científico interage com todo o universo da investigação científica</a:t>
            </a:r>
          </a:p>
          <a:p>
            <a:pPr marL="171410" indent="-171410">
              <a:buFontTx/>
              <a:buChar char="-"/>
            </a:pPr>
            <a:r>
              <a:rPr lang="pt-PT" b="0" baseline="0" dirty="0" smtClean="0"/>
              <a:t>Para transferir tecnologia para a industria</a:t>
            </a:r>
          </a:p>
          <a:p>
            <a:pPr marL="171410" indent="-171410">
              <a:buFontTx/>
              <a:buChar char="-"/>
            </a:pPr>
            <a:r>
              <a:rPr lang="pt-PT" b="0" baseline="0" dirty="0" smtClean="0"/>
              <a:t>Para análise </a:t>
            </a:r>
            <a:r>
              <a:rPr lang="pt-PT" b="0" baseline="0" dirty="0" err="1" smtClean="0"/>
              <a:t>bibliometrica</a:t>
            </a:r>
            <a:endParaRPr lang="pt-PT" b="0" baseline="0" dirty="0" smtClean="0"/>
          </a:p>
          <a:p>
            <a:pPr marL="171410" indent="-171410">
              <a:buFontTx/>
              <a:buChar char="-"/>
            </a:pPr>
            <a:endParaRPr lang="pt-PT" b="0" dirty="0" smtClean="0"/>
          </a:p>
          <a:p>
            <a:endParaRPr lang="pt-PT" dirty="0" smtClean="0"/>
          </a:p>
          <a:p>
            <a:r>
              <a:rPr lang="pt-PT" dirty="0" smtClean="0"/>
              <a:t>Governos</a:t>
            </a:r>
            <a:r>
              <a:rPr lang="pt-PT" baseline="0" dirty="0" smtClean="0"/>
              <a:t> para a definição de políticas</a:t>
            </a:r>
          </a:p>
          <a:p>
            <a:r>
              <a:rPr lang="pt-PT" baseline="0" dirty="0" smtClean="0"/>
              <a:t>Entidades financiadoras</a:t>
            </a:r>
          </a:p>
          <a:p>
            <a:r>
              <a:rPr lang="pt-PT" baseline="0" dirty="0" smtClean="0"/>
              <a:t>Os editores que tratam e vendem as publicações científicas</a:t>
            </a:r>
          </a:p>
          <a:p>
            <a:r>
              <a:rPr lang="pt-PT" baseline="0" dirty="0" smtClean="0"/>
              <a:t>A industria que procura inovar através de transferência de tecnologia</a:t>
            </a:r>
          </a:p>
          <a:p>
            <a:endParaRPr lang="pt-PT" baseline="0" dirty="0" smtClean="0"/>
          </a:p>
          <a:p>
            <a:endParaRPr lang="pt-PT" baseline="0" dirty="0" smtClean="0"/>
          </a:p>
          <a:p>
            <a:endParaRPr lang="pt-PT" dirty="0" smtClean="0"/>
          </a:p>
          <a:p>
            <a:pPr marL="209502" indent="-209502">
              <a:buFontTx/>
              <a:buAutoNum type="arabicParenR"/>
            </a:pPr>
            <a:r>
              <a:rPr lang="pt-PT" dirty="0" smtClean="0"/>
              <a:t>Vários itens de informação</a:t>
            </a:r>
          </a:p>
          <a:p>
            <a:pPr marL="209502" indent="-209502">
              <a:buFontTx/>
              <a:buAutoNum type="arabicParenR"/>
            </a:pPr>
            <a:r>
              <a:rPr lang="pt-PT" dirty="0" smtClean="0"/>
              <a:t>A informação é distribuída para várias partes interessadas (muitas vezes em processos operacionais)</a:t>
            </a:r>
          </a:p>
          <a:p>
            <a:pPr marL="209502" indent="-209502">
              <a:buFontTx/>
              <a:buAutoNum type="arabicParenR"/>
            </a:pPr>
            <a:r>
              <a:rPr lang="pt-PT" dirty="0" smtClean="0"/>
              <a:t>A informação é procurado por vários interessados</a:t>
            </a:r>
          </a:p>
          <a:p>
            <a:pPr marL="209502" indent="-209502">
              <a:buFontTx/>
              <a:buAutoNum type="arabicParenR"/>
            </a:pPr>
            <a:r>
              <a:rPr lang="pt-PT" dirty="0" smtClean="0"/>
              <a:t>Trazer esta informação de forma transparente junto em um espaço virtual de informação de pesquisa = FRESCO</a:t>
            </a:r>
          </a:p>
          <a:p>
            <a:pPr marL="209502" indent="-209502">
              <a:buFontTx/>
              <a:buAutoNum type="arabicParenR"/>
            </a:pPr>
            <a:r>
              <a:rPr lang="pt-PT" dirty="0" smtClean="0"/>
              <a:t>Há uma necessidade muito forte para bancos de dados de consultoria, encontrar pesquisadores, projetos ... (ver </a:t>
            </a:r>
            <a:r>
              <a:rPr lang="pt-PT" dirty="0" err="1" smtClean="0"/>
              <a:t>eResearch</a:t>
            </a:r>
            <a:r>
              <a:rPr lang="pt-PT" dirty="0" smtClean="0"/>
              <a:t> pesquisa, </a:t>
            </a:r>
            <a:r>
              <a:rPr lang="pt-PT" dirty="0" err="1" smtClean="0"/>
              <a:t>Nov</a:t>
            </a:r>
            <a:r>
              <a:rPr lang="pt-PT" dirty="0" smtClean="0"/>
              <a:t> 2007)</a:t>
            </a:r>
            <a:endParaRPr lang="nl-NL" dirty="0" smtClean="0"/>
          </a:p>
          <a:p>
            <a:pPr marL="209502" indent="-209502">
              <a:buFontTx/>
              <a:buAutoNum type="arabicParenR"/>
            </a:pPr>
            <a:endParaRPr lang="nl-NL" dirty="0" smtClean="0"/>
          </a:p>
          <a:p>
            <a:pPr marL="209502" indent="-209502">
              <a:buFontTx/>
              <a:buAutoNum type="arabicParenR"/>
            </a:pPr>
            <a:r>
              <a:rPr lang="nl-NL" dirty="0" smtClean="0"/>
              <a:t>Verscheidene informatieobjecten</a:t>
            </a:r>
          </a:p>
          <a:p>
            <a:pPr marL="209502" indent="-209502">
              <a:buFontTx/>
              <a:buAutoNum type="arabicParenR"/>
            </a:pPr>
            <a:r>
              <a:rPr lang="nl-BE" dirty="0" smtClean="0"/>
              <a:t>Informatie zit verspreid bij verschillende stakeholders (vaak in operationele processen)</a:t>
            </a:r>
          </a:p>
          <a:p>
            <a:pPr marL="209502" indent="-209502">
              <a:buFontTx/>
              <a:buAutoNum type="arabicParenR"/>
            </a:pPr>
            <a:r>
              <a:rPr lang="nl-BE" dirty="0" smtClean="0"/>
              <a:t>Informatie wordt gezocht door verschillende stakeholders</a:t>
            </a:r>
          </a:p>
          <a:p>
            <a:pPr marL="209502" indent="-209502">
              <a:buFontTx/>
              <a:buAutoNum type="arabicParenR"/>
            </a:pPr>
            <a:r>
              <a:rPr lang="nl-BE" dirty="0" smtClean="0"/>
              <a:t>Breng deze informatie op transparante manier samen in één virtuele onderzoeksinformatieruimte = FRIS</a:t>
            </a:r>
          </a:p>
          <a:p>
            <a:pPr marL="209502" indent="-209502">
              <a:buFontTx/>
              <a:buAutoNum type="arabicParenR"/>
            </a:pPr>
            <a:r>
              <a:rPr lang="nl-BE" dirty="0" smtClean="0"/>
              <a:t>Er is een zeer sterke behoefte aan raadplegen van databanken, vinden van onderzoekers, projecten … (zie bevraging e-onderzoek, nov 2007)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3951179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pt-PT" dirty="0" err="1" smtClean="0"/>
              <a:t>Apoiar</a:t>
            </a:r>
            <a:r>
              <a:rPr lang="en-GB" altLang="pt-PT" dirty="0" smtClean="0"/>
              <a:t> </a:t>
            </a:r>
            <a:r>
              <a:rPr lang="en-GB" altLang="pt-PT" b="1" dirty="0" err="1" smtClean="0"/>
              <a:t>os</a:t>
            </a:r>
            <a:r>
              <a:rPr lang="en-GB" altLang="pt-PT" b="1" dirty="0" smtClean="0"/>
              <a:t> </a:t>
            </a:r>
            <a:r>
              <a:rPr lang="en-GB" altLang="pt-PT" b="1" dirty="0" err="1" smtClean="0"/>
              <a:t>utilizadores</a:t>
            </a:r>
            <a:r>
              <a:rPr lang="en-GB" altLang="pt-PT" b="1" dirty="0" smtClean="0"/>
              <a:t> </a:t>
            </a:r>
            <a:r>
              <a:rPr lang="en-GB" altLang="pt-PT" b="1" dirty="0" err="1" smtClean="0"/>
              <a:t>na</a:t>
            </a:r>
            <a:r>
              <a:rPr lang="en-GB" altLang="pt-PT" b="1" dirty="0" smtClean="0"/>
              <a:t> </a:t>
            </a:r>
            <a:r>
              <a:rPr lang="en-GB" altLang="pt-PT" b="1" dirty="0" err="1" smtClean="0"/>
              <a:t>gestão</a:t>
            </a:r>
            <a:r>
              <a:rPr lang="en-GB" altLang="pt-PT" b="1" dirty="0" smtClean="0"/>
              <a:t>, reporting e </a:t>
            </a:r>
            <a:r>
              <a:rPr lang="en-GB" altLang="pt-PT" b="1" dirty="0" err="1" smtClean="0"/>
              <a:t>tomada</a:t>
            </a:r>
            <a:r>
              <a:rPr lang="en-GB" altLang="pt-PT" b="1" dirty="0" smtClean="0"/>
              <a:t> de </a:t>
            </a:r>
            <a:r>
              <a:rPr lang="en-GB" altLang="pt-PT" b="1" dirty="0" err="1" smtClean="0"/>
              <a:t>decisão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relativos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ao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processo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investigação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nas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atividades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desenvolvimento</a:t>
            </a:r>
            <a:r>
              <a:rPr lang="en-GB" altLang="pt-PT" dirty="0" smtClean="0"/>
              <a:t> de </a:t>
            </a:r>
            <a:r>
              <a:rPr lang="en-GB" altLang="pt-PT" b="1" dirty="0" err="1" smtClean="0"/>
              <a:t>programas</a:t>
            </a:r>
            <a:r>
              <a:rPr lang="en-GB" altLang="pt-PT" dirty="0" smtClean="0"/>
              <a:t>, </a:t>
            </a:r>
            <a:r>
              <a:rPr lang="en-GB" altLang="pt-PT" dirty="0" err="1" smtClean="0"/>
              <a:t>atribuição</a:t>
            </a:r>
            <a:r>
              <a:rPr lang="en-GB" altLang="pt-PT" dirty="0" smtClean="0"/>
              <a:t> de </a:t>
            </a:r>
            <a:r>
              <a:rPr lang="en-GB" altLang="pt-PT" b="1" dirty="0" err="1" smtClean="0"/>
              <a:t>financiamento</a:t>
            </a:r>
            <a:r>
              <a:rPr lang="en-GB" altLang="pt-PT" dirty="0" smtClean="0"/>
              <a:t>, </a:t>
            </a:r>
            <a:r>
              <a:rPr lang="en-GB" altLang="pt-PT" b="1" dirty="0" err="1" smtClean="0"/>
              <a:t>avaliação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projetos</a:t>
            </a:r>
            <a:r>
              <a:rPr lang="en-GB" altLang="pt-PT" dirty="0" smtClean="0"/>
              <a:t>, </a:t>
            </a:r>
            <a:r>
              <a:rPr lang="en-GB" altLang="pt-PT" b="1" dirty="0" err="1" smtClean="0"/>
              <a:t>execução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projetos</a:t>
            </a:r>
            <a:r>
              <a:rPr lang="en-GB" altLang="pt-PT" dirty="0" smtClean="0"/>
              <a:t>, </a:t>
            </a:r>
            <a:r>
              <a:rPr lang="en-GB" altLang="pt-PT" dirty="0" err="1" smtClean="0"/>
              <a:t>geração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resultados</a:t>
            </a:r>
            <a:r>
              <a:rPr lang="en-GB" altLang="pt-PT" dirty="0" smtClean="0"/>
              <a:t>, </a:t>
            </a:r>
            <a:r>
              <a:rPr lang="en-GB" altLang="pt-PT" b="1" dirty="0" err="1" smtClean="0"/>
              <a:t>avaliação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resultados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ou</a:t>
            </a:r>
            <a:r>
              <a:rPr lang="en-GB" altLang="pt-PT" dirty="0" smtClean="0"/>
              <a:t> a </a:t>
            </a:r>
            <a:r>
              <a:rPr lang="en-GB" altLang="pt-PT" b="1" dirty="0" err="1" smtClean="0"/>
              <a:t>transferência</a:t>
            </a:r>
            <a:r>
              <a:rPr lang="en-GB" altLang="pt-PT" b="1" dirty="0" smtClean="0"/>
              <a:t> de </a:t>
            </a:r>
            <a:r>
              <a:rPr lang="en-GB" altLang="pt-PT" b="1" dirty="0" err="1" smtClean="0"/>
              <a:t>tecnologia</a:t>
            </a:r>
            <a:endParaRPr lang="en-US" altLang="pt-PT" b="1" dirty="0" smtClean="0"/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51B1D-085A-492D-A6AA-DA2542531ED2}" type="slidenum">
              <a:rPr lang="pt-PT" smtClean="0"/>
              <a:pPr/>
              <a:t>11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515898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PT" altLang="pt-PT" dirty="0" err="1" smtClean="0">
                <a:latin typeface="Arial" pitchFamily="34" charset="0"/>
              </a:rPr>
              <a:t>After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the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studies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and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surveys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we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were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able</a:t>
            </a:r>
            <a:r>
              <a:rPr lang="pt-PT" altLang="pt-PT" baseline="0" dirty="0" smtClean="0">
                <a:latin typeface="Arial" pitchFamily="34" charset="0"/>
              </a:rPr>
              <a:t> to </a:t>
            </a:r>
            <a:r>
              <a:rPr lang="pt-PT" altLang="pt-PT" baseline="0" dirty="0" err="1" smtClean="0">
                <a:latin typeface="Arial" pitchFamily="34" charset="0"/>
              </a:rPr>
              <a:t>identify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several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components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of</a:t>
            </a:r>
            <a:r>
              <a:rPr lang="pt-PT" altLang="pt-PT" baseline="0" dirty="0" smtClean="0">
                <a:latin typeface="Arial" pitchFamily="34" charset="0"/>
              </a:rPr>
              <a:t> a </a:t>
            </a:r>
            <a:r>
              <a:rPr lang="pt-PT" altLang="pt-PT" baseline="0" dirty="0" err="1" smtClean="0">
                <a:latin typeface="Arial" pitchFamily="34" charset="0"/>
              </a:rPr>
              <a:t>national</a:t>
            </a:r>
            <a:r>
              <a:rPr lang="pt-PT" altLang="pt-PT" baseline="0" dirty="0" smtClean="0">
                <a:latin typeface="Arial" pitchFamily="34" charset="0"/>
              </a:rPr>
              <a:t> CRIS</a:t>
            </a:r>
          </a:p>
          <a:p>
            <a:endParaRPr lang="pt-PT" altLang="pt-PT" baseline="0" dirty="0" smtClean="0">
              <a:latin typeface="Arial" pitchFamily="34" charset="0"/>
            </a:endParaRPr>
          </a:p>
          <a:p>
            <a:endParaRPr lang="pt-PT" altLang="pt-PT" baseline="0" dirty="0" smtClean="0">
              <a:latin typeface="Arial" pitchFamily="34" charset="0"/>
            </a:endParaRP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DF72E1-5236-425C-96DD-976450113316}" type="slidenum">
              <a:rPr lang="pt-PT" altLang="pt-PT" smtClean="0"/>
              <a:pPr eaLnBrk="1" hangingPunct="1">
                <a:spcBef>
                  <a:spcPct val="0"/>
                </a:spcBef>
              </a:pPr>
              <a:t>12</a:t>
            </a:fld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3588505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31A50-F040-43BA-B49A-A72547F62BEB}" type="slidenum">
              <a:rPr lang="pt-PT" smtClean="0"/>
              <a:t>27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77837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3831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Aprovada em 16 de janeiro de 2014, entrou em vigor em 5 de maio de 2014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artigos de revistas científicas contados desde o momento da publicação formal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teses de doutoramento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115/2013, de 7 de agosto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a concessão do grau de Doutor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livros, capítulos de livros e monografias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216/2000, de 2 de setembro (lei do preço fixo do livro)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o momento da publicação formal	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8155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Aprovada em 16 de janeiro de 2014, entrou em vigor em 5 de maio de 2014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artigos de revistas científicas contados desde o momento da publicação formal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teses de doutoramento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115/2013, de 7 de agosto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a concessão do grau de Doutor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livros, capítulos de livros e monografias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216/2000, de 2 de setembro (lei do preço fixo do livro)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o momento da publicação formal	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3985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Aprovada em 16 de janeiro de 2014, entrou em vigor em 5 de maio de 2014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artigos de revistas científicas contados desde o momento da publicação formal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teses de doutoramento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115/2013, de 7 de agosto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a concessão do grau de Doutor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livros, capítulos de livros e monografias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216/2000, de 2 de setembro (lei do preço fixo do livro)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o momento da publicação formal	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9752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Aprovada em 16 de janeiro de 2014, entrou em vigor em 5 de maio de 2014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artigos de revistas científicas contados desde o momento da publicação formal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teses de doutoramento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115/2013, de 7 de agosto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a concessão do grau de Doutor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livros, capítulos de livros e monografias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216/2000, de 2 de setembro (lei do preço fixo do livro)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o momento da publicação formal	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19197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Aprovada em 16 de janeiro de 2014, entrou em vigor em 5 de maio de 2014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artigos de revistas científicas contados desde o momento da publicação formal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teses de doutoramento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115/2013, de 7 de agosto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a concessão do grau de Doutor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dirty="0" smtClean="0"/>
              <a:t>Prazo de embargo para livros, capítulos de livros e monografias </a:t>
            </a:r>
            <a:r>
              <a:rPr lang="pt-PT" dirty="0" err="1" smtClean="0"/>
              <a:t>cfr</a:t>
            </a:r>
            <a:r>
              <a:rPr lang="pt-PT" dirty="0" smtClean="0"/>
              <a:t>. estabelecido pelo DL n.º 216/2000, de 2 de setembro (lei do preço fixo do livro)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PT" dirty="0" smtClean="0"/>
              <a:t>contados desde o momento da publicação formal	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4048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pt-PT" dirty="0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3735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PT" dirty="0" smtClean="0"/>
              <a:t>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8189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PT" dirty="0" smtClean="0"/>
              <a:t>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5386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 smtClean="0"/>
              <a:t>Pooling resources with other national or international data initiatives </a:t>
            </a:r>
            <a:r>
              <a:rPr lang="en-US" sz="1100" dirty="0" smtClean="0"/>
              <a:t>(</a:t>
            </a:r>
            <a:r>
              <a:rPr lang="en-US" sz="1100" i="1" dirty="0" smtClean="0"/>
              <a:t>e.g. </a:t>
            </a:r>
            <a:r>
              <a:rPr lang="en-US" sz="1100" i="1" dirty="0" err="1" smtClean="0"/>
              <a:t>OpenAIRE’s</a:t>
            </a:r>
            <a:r>
              <a:rPr lang="en-US" sz="1100" i="1" dirty="0" smtClean="0"/>
              <a:t> </a:t>
            </a:r>
            <a:r>
              <a:rPr lang="en-US" sz="1100" i="1" dirty="0" err="1" smtClean="0"/>
              <a:t>Zenodo</a:t>
            </a:r>
            <a:r>
              <a:rPr lang="en-US" sz="1100" dirty="0" smtClean="0"/>
              <a:t>)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PT" dirty="0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4480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PT" dirty="0" smtClean="0"/>
              <a:t>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43356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PT" dirty="0" smtClean="0"/>
              <a:t>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39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9932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PT" dirty="0" smtClean="0"/>
              <a:t>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40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9500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PT" dirty="0" smtClean="0"/>
              <a:t>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41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71414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t-PT" dirty="0" smtClean="0"/>
              <a:t>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0C4CA-C198-4D0D-B3B2-DF72E63AB29E}" type="slidenum">
              <a:rPr lang="pt-PT" smtClean="0"/>
              <a:pPr/>
              <a:t>42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3542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780928"/>
            <a:ext cx="8208912" cy="10801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8208912" cy="1080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37567"/>
            <a:ext cx="3186107" cy="14401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4A442-FF0A-47AF-B61D-CAB99922A1EB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323528" y="6309320"/>
            <a:ext cx="1584176" cy="504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970496"/>
            <a:ext cx="4536504" cy="7426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64088" y="4972000"/>
            <a:ext cx="3312368" cy="59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08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18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2852936"/>
            <a:ext cx="8352928" cy="1152128"/>
          </a:xfrm>
        </p:spPr>
        <p:txBody>
          <a:bodyPr anchor="t"/>
          <a:lstStyle>
            <a:lvl1pPr algn="ctr">
              <a:defRPr sz="4000" b="0" cap="none"/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4005064"/>
            <a:ext cx="8352928" cy="864096"/>
          </a:xfrm>
        </p:spPr>
        <p:txBody>
          <a:bodyPr anchor="b"/>
          <a:lstStyle>
            <a:lvl1pPr marL="0" indent="0" algn="ctr">
              <a:buNone/>
              <a:defRPr sz="2000" spc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37567"/>
            <a:ext cx="3186107" cy="14401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B7A3-FF2D-4E69-9D9E-5E222FD91DC1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214818"/>
            <a:ext cx="3758975" cy="348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495" y="5158818"/>
            <a:ext cx="2602921" cy="43042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323528" y="6309320"/>
            <a:ext cx="1584176" cy="504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56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2852936"/>
            <a:ext cx="8352928" cy="1152128"/>
          </a:xfrm>
        </p:spPr>
        <p:txBody>
          <a:bodyPr anchor="t"/>
          <a:lstStyle>
            <a:lvl1pPr algn="ctr">
              <a:defRPr sz="4000" b="0" cap="none"/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4005064"/>
            <a:ext cx="8352928" cy="864096"/>
          </a:xfrm>
        </p:spPr>
        <p:txBody>
          <a:bodyPr anchor="b"/>
          <a:lstStyle>
            <a:lvl1pPr marL="0" indent="0" algn="ctr">
              <a:buNone/>
              <a:defRPr sz="2000" spc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277" y="1137567"/>
            <a:ext cx="3186107" cy="14401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22E28-13DD-4625-A951-9416FE6D2E09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214818"/>
            <a:ext cx="3758975" cy="348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495" y="5158818"/>
            <a:ext cx="2602921" cy="43042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323528" y="6309320"/>
            <a:ext cx="1584176" cy="504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98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172272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172272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516C-83AD-4D64-90D1-0A736F783EE2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94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268760"/>
            <a:ext cx="4172843" cy="792088"/>
          </a:xfrm>
        </p:spPr>
        <p:txBody>
          <a:bodyPr anchor="b"/>
          <a:lstStyle>
            <a:lvl1pPr marL="0" indent="0">
              <a:buNone/>
              <a:defRPr sz="2400" b="1" spc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528" y="2132856"/>
            <a:ext cx="4173860" cy="39933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176464" cy="792088"/>
          </a:xfrm>
        </p:spPr>
        <p:txBody>
          <a:bodyPr anchor="b"/>
          <a:lstStyle>
            <a:lvl1pPr marL="0" indent="0">
              <a:buNone/>
              <a:defRPr sz="2400" b="1" spc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32856"/>
            <a:ext cx="4175447" cy="39933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F8D2-78EA-4E22-9F77-1BAA5DF48EEB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08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03260-63DD-44CE-A3EC-C7C6478ABBC8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746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AF760-06C0-41B8-A2A3-E457F400C53A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826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3050"/>
            <a:ext cx="3141985" cy="1355750"/>
          </a:xfrm>
        </p:spPr>
        <p:txBody>
          <a:bodyPr anchor="b"/>
          <a:lstStyle>
            <a:lvl1pPr algn="l">
              <a:defRPr sz="2000" b="1" spc="0"/>
            </a:lvl1pPr>
          </a:lstStyle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24542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1700808"/>
            <a:ext cx="3141985" cy="4425355"/>
          </a:xfrm>
        </p:spPr>
        <p:txBody>
          <a:bodyPr/>
          <a:lstStyle>
            <a:lvl1pPr marL="0" indent="0">
              <a:buNone/>
              <a:defRPr sz="1400" spc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F565B-34FB-42B3-B4D1-D226D8C1EF8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55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97152"/>
            <a:ext cx="8496944" cy="566738"/>
          </a:xfrm>
        </p:spPr>
        <p:txBody>
          <a:bodyPr anchor="b"/>
          <a:lstStyle>
            <a:lvl1pPr algn="l">
              <a:defRPr sz="2000" b="1" spc="0"/>
            </a:lvl1pPr>
          </a:lstStyle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3528" y="260648"/>
            <a:ext cx="8496944" cy="44669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5373216"/>
            <a:ext cx="8496944" cy="648072"/>
          </a:xfrm>
        </p:spPr>
        <p:txBody>
          <a:bodyPr/>
          <a:lstStyle>
            <a:lvl1pPr marL="0" indent="0">
              <a:buNone/>
              <a:defRPr sz="1400" spc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8CBA5-9BE2-408F-BD14-15C1D99C94E1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25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56839-6E43-4E1D-91F3-3FACB127A36F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911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528" y="274638"/>
            <a:ext cx="615347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306DF-D8AB-48C4-AAE5-B02C2535D2A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0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07950" y="2130426"/>
            <a:ext cx="4103688" cy="2235200"/>
          </a:xfrm>
        </p:spPr>
        <p:txBody>
          <a:bodyPr/>
          <a:lstStyle>
            <a:lvl1pPr>
              <a:defRPr sz="3500" b="1">
                <a:solidFill>
                  <a:schemeClr val="tx1"/>
                </a:solidFill>
              </a:defRPr>
            </a:lvl1pPr>
          </a:lstStyle>
          <a:p>
            <a:r>
              <a:rPr lang="pt-PT"/>
              <a:t>Clique para editar o estilo do título</a:t>
            </a:r>
          </a:p>
        </p:txBody>
      </p:sp>
    </p:spTree>
    <p:extLst>
      <p:ext uri="{BB962C8B-B14F-4D97-AF65-F5344CB8AC3E}">
        <p14:creationId xmlns:p14="http://schemas.microsoft.com/office/powerpoint/2010/main" val="3763208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5119D2-9ACB-4F3A-B758-586184038A2D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0DB73F-670F-45AD-862D-8950BC744E8C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97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4D23EE-3E8D-431E-9EA0-5D1564095E54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25A204-B841-4D33-989C-208BE59366DA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0018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2420939"/>
            <a:ext cx="403860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2420939"/>
            <a:ext cx="403860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7C981F-08C2-49F7-9C4C-EFDDED7FC2E8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0B7D76-CC4B-4B38-95AC-FC1B210E423B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9086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0068CD-DE09-40E5-A6EB-1D9B66D2BD81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88A9D2-B845-4C66-904A-E7ABF2E7C245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9" name="Marcador de Posição do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4510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1A9866-A437-4AC9-99A6-E0E744FAF0A3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02C1D1-E16F-4110-9B95-D6153514D36D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5715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9727E5-0C2E-44C2-8646-EC2DA7F6575A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521EF9-1EB9-4FC7-9F1A-EB0993003C2D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71182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01407C-6B8D-4BB9-9D3C-694711648412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529ABC-B838-4B69-B0ED-4D7E29114905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6225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A15B9A-D21C-43E8-9F7A-45ADC9E86EE4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C3F2240-E099-46BA-8A50-9839ECC96213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212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FBEF29-A44F-4B39-BF00-27C7CCDECC9C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FDADBF-3438-4D92-B986-D37BE3EEB0D4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6873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341438"/>
            <a:ext cx="2057400" cy="4751387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341438"/>
            <a:ext cx="6019800" cy="475138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86A4A9-74C1-435D-B962-1C098B00BC05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864D8B-7E68-4867-ADD1-3699FFE4FB81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0551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07950" y="2130425"/>
            <a:ext cx="4103688" cy="2235200"/>
          </a:xfrm>
        </p:spPr>
        <p:txBody>
          <a:bodyPr/>
          <a:lstStyle>
            <a:lvl1pPr>
              <a:defRPr sz="2625" b="1">
                <a:solidFill>
                  <a:schemeClr val="tx1"/>
                </a:solidFill>
              </a:defRPr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34226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8F094E-1DF6-4C60-A005-12452061D6E9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0DB73F-670F-45AD-862D-8950BC744E8C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229828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F2A482-6A08-4AFE-A591-53BF47228486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25A204-B841-4D33-989C-208BE59366DA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2474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2420940"/>
            <a:ext cx="4038600" cy="367188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2420940"/>
            <a:ext cx="4038600" cy="367188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37B0DA-0190-425C-B4EC-CA816B03680F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0B7D76-CC4B-4B38-95AC-FC1B210E423B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086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856ADC-08E5-42BB-847E-69E9BFD08272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88A9D2-B845-4C66-904A-E7ABF2E7C245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9" name="Marcador de Posição do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366042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F317A5-6DD2-490D-BC8E-ECA23A88F99F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02C1D1-E16F-4110-9B95-D6153514D36D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3457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5B8876-5D97-4175-9E75-AA3D06350FEB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521EF9-1EB9-4FC7-9F1A-EB0993003C2D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8705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A8FBE5-C478-455C-BCE2-2F1BDF5C5D99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529ABC-B838-4B69-B0ED-4D7E29114905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2714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 smtClean="0"/>
              <a:t>Drag picture to placeholder or click icon to add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7881C2-389B-4552-85C7-94A8B85C6AB0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C3F2240-E099-46BA-8A50-9839ECC96213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41789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4D6FB2-EC16-480D-A061-CE4B6C7B01C0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FDADBF-3438-4D92-B986-D37BE3EEB0D4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17591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341438"/>
            <a:ext cx="2057400" cy="4751387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341438"/>
            <a:ext cx="6019800" cy="4751387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EE7865-0B08-4F5A-BF79-3C11C69AC14C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864D8B-7E68-4867-ADD1-3699FFE4FB81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7601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1341440"/>
            <a:ext cx="7416800" cy="720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20940"/>
            <a:ext cx="4038600" cy="367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420940"/>
            <a:ext cx="4038600" cy="367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FBFAB-9B28-4120-A15B-F66094B96388}" type="datetime1">
              <a:rPr lang="pt-PT" smtClean="0">
                <a:solidFill>
                  <a:srgbClr val="FFFFFF"/>
                </a:solidFill>
              </a:rPr>
              <a:t>09/06/2016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5577F-A9ED-4E58-95EE-B0C534AB1F65}" type="slidenum">
              <a:rPr lang="pt-P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49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259624"/>
            <a:ext cx="9144000" cy="598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048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268760"/>
            <a:ext cx="8496944" cy="4680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6346345"/>
            <a:ext cx="1296143" cy="41733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3904" y="6356350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fld id="{1788FC35-518D-43B3-9B5A-66EABCDA08B3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072" y="6356350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179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99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sz="4000" i="0" kern="1200" spc="-15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 spc="-15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 spc="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341439"/>
            <a:ext cx="74168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20939"/>
            <a:ext cx="822960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6524626"/>
            <a:ext cx="86518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CD86DC-1747-4327-9B4B-6B51ABDED9F8}" type="datetime1">
              <a:rPr lang="pt-PT" smtClean="0">
                <a:solidFill>
                  <a:srgbClr val="FFFFFF"/>
                </a:solidFill>
                <a:latin typeface="Arial" charset="0"/>
              </a:rPr>
              <a:t>09/06/2016</a:t>
            </a:fld>
            <a:endParaRPr lang="pt-P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813" y="6524626"/>
            <a:ext cx="4318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3247C0-3902-4FDA-908D-864A960C783F}" type="slidenum">
              <a:rPr lang="pt-PT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t-P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31913" y="6524626"/>
            <a:ext cx="69850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solidFill>
                  <a:srgbClr val="C0C0C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597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341440"/>
            <a:ext cx="74168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20940"/>
            <a:ext cx="822960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6524625"/>
            <a:ext cx="86518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75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25AD28-339C-4C20-AC52-449C44E193AF}" type="datetime1">
              <a:rPr lang="pt-PT" smtClean="0">
                <a:solidFill>
                  <a:srgbClr val="FFFFFF"/>
                </a:solidFill>
                <a:latin typeface="Arial" charset="0"/>
              </a:rPr>
              <a:t>09/06/2016</a:t>
            </a:fld>
            <a:endParaRPr lang="pt-P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813" y="6524625"/>
            <a:ext cx="4318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75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3247C0-3902-4FDA-908D-864A960C783F}" type="slidenum">
              <a:rPr lang="pt-PT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t-P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31913" y="6524625"/>
            <a:ext cx="69850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75" b="0">
                <a:solidFill>
                  <a:srgbClr val="C0C0C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600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8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13.png"/><Relationship Id="rId3" Type="http://schemas.openxmlformats.org/officeDocument/2006/relationships/tags" Target="../tags/tag3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image" Target="../media/image1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1.png"/><Relationship Id="rId32" Type="http://schemas.openxmlformats.org/officeDocument/2006/relationships/image" Target="../media/image19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18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notesSlide" Target="../notesSlides/notesSlide5.xml"/><Relationship Id="rId27" Type="http://schemas.openxmlformats.org/officeDocument/2006/relationships/image" Target="../media/image14.png"/><Relationship Id="rId30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JooMoreira3/pt-criscasrairome16may2014v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validador.rcaap.pt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jcarvalho@sdum.uminho.p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vasco.vaz@fct.pt" TargetMode="External"/><Relationship Id="rId5" Type="http://schemas.openxmlformats.org/officeDocument/2006/relationships/hyperlink" Target="mailto:jmm@fccn.pt" TargetMode="External"/><Relationship Id="rId4" Type="http://schemas.openxmlformats.org/officeDocument/2006/relationships/hyperlink" Target="mailto:catia.laranjeira@fccn.pt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67544" y="2939206"/>
            <a:ext cx="8208912" cy="1080120"/>
          </a:xfrm>
        </p:spPr>
        <p:txBody>
          <a:bodyPr>
            <a:normAutofit/>
          </a:bodyPr>
          <a:lstStyle/>
          <a:p>
            <a:r>
              <a:rPr lang="en-US" sz="3200" b="1" noProof="0" dirty="0" smtClean="0"/>
              <a:t>Monitoring a national Open Access funder mandate</a:t>
            </a:r>
            <a:endParaRPr lang="en-US" sz="3200" b="1" noProof="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208912" cy="1080120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endParaRPr lang="pt-PT" sz="2000" dirty="0" smtClean="0"/>
          </a:p>
          <a:p>
            <a:pPr>
              <a:spcBef>
                <a:spcPts val="300"/>
              </a:spcBef>
            </a:pPr>
            <a:r>
              <a:rPr lang="pt-PT" sz="2000" dirty="0" smtClean="0"/>
              <a:t>José Carvalho, </a:t>
            </a:r>
            <a:r>
              <a:rPr lang="pt-PT" sz="2000" u="sng" dirty="0"/>
              <a:t>Cátia </a:t>
            </a:r>
            <a:r>
              <a:rPr lang="pt-PT" sz="2000" u="sng" dirty="0" smtClean="0"/>
              <a:t>Laranjeira</a:t>
            </a:r>
            <a:r>
              <a:rPr lang="pt-PT" sz="2000" dirty="0" smtClean="0"/>
              <a:t>, </a:t>
            </a:r>
            <a:r>
              <a:rPr lang="pt-PT" sz="2000" dirty="0"/>
              <a:t>Vasco </a:t>
            </a:r>
            <a:r>
              <a:rPr lang="pt-PT" sz="2000" dirty="0" smtClean="0"/>
              <a:t>Vaz, </a:t>
            </a:r>
            <a:r>
              <a:rPr lang="pt-PT" sz="2000" dirty="0"/>
              <a:t>João Mendes </a:t>
            </a:r>
            <a:r>
              <a:rPr lang="pt-PT" sz="2000" dirty="0" smtClean="0"/>
              <a:t>Moreira</a:t>
            </a:r>
            <a:endParaRPr lang="en-US" sz="2000" noProof="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31D12-2406-4803-99D0-E2A0A6A4CAA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52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err="1" smtClean="0">
                <a:solidFill>
                  <a:schemeClr val="accent6">
                    <a:lumMod val="75000"/>
                  </a:schemeClr>
                </a:solidFill>
              </a:rPr>
              <a:t>Outline</a:t>
            </a:r>
            <a:endParaRPr lang="pt-P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PT" dirty="0" smtClean="0"/>
          </a:p>
          <a:p>
            <a:r>
              <a:rPr lang="pt-PT" dirty="0" smtClean="0"/>
              <a:t>Open Access in Portugal</a:t>
            </a:r>
          </a:p>
          <a:p>
            <a:pPr marL="0" indent="0">
              <a:buNone/>
            </a:pPr>
            <a:r>
              <a:rPr lang="pt-PT" dirty="0"/>
              <a:t>	</a:t>
            </a:r>
            <a:r>
              <a:rPr lang="pt-PT" dirty="0" smtClean="0"/>
              <a:t>- FCT </a:t>
            </a:r>
            <a:r>
              <a:rPr lang="pt-PT" dirty="0"/>
              <a:t>O</a:t>
            </a:r>
            <a:r>
              <a:rPr lang="pt-PT" dirty="0" smtClean="0"/>
              <a:t>pen Access </a:t>
            </a:r>
            <a:r>
              <a:rPr lang="pt-PT" dirty="0" err="1" smtClean="0"/>
              <a:t>policy</a:t>
            </a:r>
            <a:endParaRPr lang="pt-PT" dirty="0" smtClean="0"/>
          </a:p>
          <a:p>
            <a:pPr marL="0" indent="0">
              <a:buNone/>
            </a:pPr>
            <a:r>
              <a:rPr lang="pt-PT" dirty="0"/>
              <a:t>	</a:t>
            </a:r>
            <a:r>
              <a:rPr lang="pt-PT" dirty="0" smtClean="0"/>
              <a:t>- RCAAP</a:t>
            </a:r>
          </a:p>
          <a:p>
            <a:pPr marL="0" indent="0">
              <a:buNone/>
            </a:pPr>
            <a:r>
              <a:rPr lang="pt-PT" dirty="0"/>
              <a:t>	</a:t>
            </a:r>
            <a:r>
              <a:rPr lang="pt-PT" dirty="0" smtClean="0"/>
              <a:t>- PTCRIS</a:t>
            </a:r>
          </a:p>
          <a:p>
            <a:pPr marL="0" indent="0">
              <a:buNone/>
            </a:pPr>
            <a:endParaRPr lang="pt-PT" dirty="0" smtClean="0"/>
          </a:p>
          <a:p>
            <a:r>
              <a:rPr lang="pt-PT" dirty="0" smtClean="0"/>
              <a:t> </a:t>
            </a:r>
            <a:r>
              <a:rPr lang="pt-PT" dirty="0" err="1" smtClean="0"/>
              <a:t>Implementation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a </a:t>
            </a:r>
            <a:r>
              <a:rPr lang="pt-PT" dirty="0" err="1" smtClean="0"/>
              <a:t>compliance</a:t>
            </a:r>
            <a:r>
              <a:rPr lang="pt-PT" dirty="0" smtClean="0"/>
              <a:t> </a:t>
            </a:r>
            <a:r>
              <a:rPr lang="pt-PT" dirty="0" err="1" smtClean="0"/>
              <a:t>monitoring</a:t>
            </a:r>
            <a:r>
              <a:rPr lang="pt-PT" dirty="0" smtClean="0"/>
              <a:t> </a:t>
            </a:r>
            <a:r>
              <a:rPr lang="pt-PT" dirty="0" err="1" smtClean="0"/>
              <a:t>strategy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4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1736"/>
            <a:ext cx="8496944" cy="1048196"/>
          </a:xfrm>
        </p:spPr>
        <p:txBody>
          <a:bodyPr>
            <a:normAutofit/>
          </a:bodyPr>
          <a:lstStyle/>
          <a:p>
            <a:r>
              <a:rPr lang="pt-PT" smtClean="0"/>
              <a:t>Open Access in Portugal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836712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Arrow 7"/>
          <p:cNvSpPr/>
          <p:nvPr/>
        </p:nvSpPr>
        <p:spPr>
          <a:xfrm>
            <a:off x="0" y="3095753"/>
            <a:ext cx="9144000" cy="261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/>
        </p:nvSpPr>
        <p:spPr>
          <a:xfrm>
            <a:off x="1765760" y="1891780"/>
            <a:ext cx="28531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2008</a:t>
            </a:r>
            <a:r>
              <a:rPr lang="pt-PT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  </a:t>
            </a:r>
          </a:p>
          <a:p>
            <a:r>
              <a:rPr lang="pt-PT" sz="1600" dirty="0" err="1">
                <a:latin typeface="Dotum" panose="020B0600000101010101" pitchFamily="34" charset="-127"/>
                <a:ea typeface="Dotum" panose="020B0600000101010101" pitchFamily="34" charset="-127"/>
              </a:rPr>
              <a:t>Scientific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 OA </a:t>
            </a:r>
            <a:r>
              <a:rPr lang="pt-PT" sz="1600" dirty="0" err="1">
                <a:latin typeface="Dotum" panose="020B0600000101010101" pitchFamily="34" charset="-127"/>
                <a:ea typeface="Dotum" panose="020B0600000101010101" pitchFamily="34" charset="-127"/>
              </a:rPr>
              <a:t>repository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1600" dirty="0" err="1">
                <a:latin typeface="Dotum" panose="020B0600000101010101" pitchFamily="34" charset="-127"/>
                <a:ea typeface="Dotum" panose="020B0600000101010101" pitchFamily="34" charset="-127"/>
              </a:rPr>
              <a:t>of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 Portugal (</a:t>
            </a:r>
            <a:r>
              <a:rPr lang="pt-PT" sz="1600" b="1" dirty="0">
                <a:latin typeface="Dotum" panose="020B0600000101010101" pitchFamily="34" charset="-127"/>
                <a:ea typeface="Dotum" panose="020B0600000101010101" pitchFamily="34" charset="-127"/>
              </a:rPr>
              <a:t>RCAAP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0179" y="3349976"/>
            <a:ext cx="19073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u="sng" dirty="0" smtClean="0">
                <a:latin typeface="Dotum" panose="020B0600000101010101" pitchFamily="34" charset="-127"/>
                <a:ea typeface="Dotum" panose="020B0600000101010101" pitchFamily="34" charset="-127"/>
              </a:rPr>
              <a:t>2014</a:t>
            </a:r>
            <a:r>
              <a:rPr lang="pt-PT" dirty="0" smtClean="0">
                <a:latin typeface="Dotum" panose="020B0600000101010101" pitchFamily="34" charset="-127"/>
                <a:ea typeface="Dotum" panose="020B0600000101010101" pitchFamily="34" charset="-127"/>
              </a:rPr>
              <a:t>   </a:t>
            </a:r>
          </a:p>
          <a:p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FCT OA </a:t>
            </a:r>
            <a:r>
              <a:rPr lang="pt-PT" sz="1600" dirty="0" err="1">
                <a:latin typeface="Dotum" panose="020B0600000101010101" pitchFamily="34" charset="-127"/>
                <a:ea typeface="Dotum" panose="020B0600000101010101" pitchFamily="34" charset="-127"/>
              </a:rPr>
              <a:t>policy</a:t>
            </a:r>
            <a:endParaRPr lang="pt-PT" sz="16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1" name="Up Arrow Callout 20"/>
          <p:cNvSpPr/>
          <p:nvPr/>
        </p:nvSpPr>
        <p:spPr>
          <a:xfrm>
            <a:off x="-3715" y="3369766"/>
            <a:ext cx="2784459" cy="898277"/>
          </a:xfrm>
          <a:prstGeom prst="upArrowCallou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angle 21"/>
          <p:cNvSpPr/>
          <p:nvPr/>
        </p:nvSpPr>
        <p:spPr>
          <a:xfrm>
            <a:off x="-7263" y="3369766"/>
            <a:ext cx="282682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i="1" dirty="0">
                <a:latin typeface="Dotum" panose="020B0600000101010101" pitchFamily="34" charset="-127"/>
                <a:ea typeface="Dotum" panose="020B0600000101010101" pitchFamily="34" charset="-127"/>
              </a:rPr>
              <a:t>2004</a:t>
            </a:r>
            <a:r>
              <a:rPr lang="pt-PT" dirty="0">
                <a:latin typeface="Dotum" panose="020B0600000101010101" pitchFamily="34" charset="-127"/>
                <a:ea typeface="Dotum" panose="020B0600000101010101" pitchFamily="34" charset="-127"/>
              </a:rPr>
              <a:t>   </a:t>
            </a:r>
          </a:p>
          <a:p>
            <a:r>
              <a:rPr lang="pt-PT" sz="1600" dirty="0" err="1">
                <a:latin typeface="Dotum" panose="020B0600000101010101" pitchFamily="34" charset="-127"/>
                <a:ea typeface="Dotum" panose="020B0600000101010101" pitchFamily="34" charset="-127"/>
              </a:rPr>
              <a:t>Institutional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 OA </a:t>
            </a:r>
            <a:r>
              <a:rPr lang="pt-PT" sz="1600" dirty="0" err="1">
                <a:latin typeface="Dotum" panose="020B0600000101010101" pitchFamily="34" charset="-127"/>
                <a:ea typeface="Dotum" panose="020B0600000101010101" pitchFamily="34" charset="-127"/>
              </a:rPr>
              <a:t>policy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 – </a:t>
            </a:r>
            <a:r>
              <a:rPr lang="pt-PT" sz="1600" dirty="0" err="1">
                <a:latin typeface="Dotum" panose="020B0600000101010101" pitchFamily="34" charset="-127"/>
                <a:ea typeface="Dotum" panose="020B0600000101010101" pitchFamily="34" charset="-127"/>
              </a:rPr>
              <a:t>University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1600" dirty="0" err="1">
                <a:latin typeface="Dotum" panose="020B0600000101010101" pitchFamily="34" charset="-127"/>
                <a:ea typeface="Dotum" panose="020B0600000101010101" pitchFamily="34" charset="-127"/>
              </a:rPr>
              <a:t>of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 Minho</a:t>
            </a:r>
          </a:p>
        </p:txBody>
      </p:sp>
      <p:sp>
        <p:nvSpPr>
          <p:cNvPr id="23" name="Down Arrow Callout 22"/>
          <p:cNvSpPr/>
          <p:nvPr/>
        </p:nvSpPr>
        <p:spPr>
          <a:xfrm>
            <a:off x="1781034" y="2221799"/>
            <a:ext cx="2674407" cy="846355"/>
          </a:xfrm>
          <a:prstGeom prst="downArrowCallou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Up Arrow Callout 23"/>
          <p:cNvSpPr/>
          <p:nvPr/>
        </p:nvSpPr>
        <p:spPr>
          <a:xfrm>
            <a:off x="3732828" y="3365650"/>
            <a:ext cx="1874742" cy="834780"/>
          </a:xfrm>
          <a:prstGeom prst="upArrowCallou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Down Arrow Callout 24"/>
          <p:cNvSpPr/>
          <p:nvPr/>
        </p:nvSpPr>
        <p:spPr>
          <a:xfrm>
            <a:off x="5039543" y="1633809"/>
            <a:ext cx="3016299" cy="1435151"/>
          </a:xfrm>
          <a:prstGeom prst="downArrowCallou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TextBox 25"/>
          <p:cNvSpPr txBox="1"/>
          <p:nvPr/>
        </p:nvSpPr>
        <p:spPr>
          <a:xfrm>
            <a:off x="5039543" y="1304885"/>
            <a:ext cx="33488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>
                <a:latin typeface="Dotum" panose="020B0600000101010101" pitchFamily="34" charset="-127"/>
                <a:ea typeface="Dotum" panose="020B0600000101010101" pitchFamily="34" charset="-127"/>
              </a:rPr>
              <a:t>2015</a:t>
            </a:r>
            <a:r>
              <a:rPr lang="pt-PT" dirty="0">
                <a:latin typeface="Dotum" panose="020B0600000101010101" pitchFamily="34" charset="-127"/>
                <a:ea typeface="Dotum" panose="020B0600000101010101" pitchFamily="34" charset="-127"/>
              </a:rPr>
              <a:t>  </a:t>
            </a:r>
            <a:r>
              <a:rPr lang="pt-PT" sz="16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endParaRPr lang="pt-PT" sz="16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en-GB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Legal </a:t>
            </a:r>
            <a:r>
              <a:rPr lang="en-GB" sz="1600" dirty="0">
                <a:latin typeface="Dotum" panose="020B0600000101010101" pitchFamily="34" charset="-127"/>
                <a:ea typeface="Dotum" panose="020B0600000101010101" pitchFamily="34" charset="-127"/>
              </a:rPr>
              <a:t>framework for PhD and MSc thesis: RCAAP </a:t>
            </a:r>
            <a:r>
              <a:rPr lang="en-GB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as </a:t>
            </a:r>
            <a:r>
              <a:rPr lang="en-GB" sz="1600" dirty="0">
                <a:latin typeface="Dotum" panose="020B0600000101010101" pitchFamily="34" charset="-127"/>
                <a:ea typeface="Dotum" panose="020B0600000101010101" pitchFamily="34" charset="-127"/>
              </a:rPr>
              <a:t>the mandatory infrastructure for deposit</a:t>
            </a:r>
          </a:p>
          <a:p>
            <a:endParaRPr lang="pt-PT" sz="16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8" name="Up Arrow Callout 27"/>
          <p:cNvSpPr/>
          <p:nvPr/>
        </p:nvSpPr>
        <p:spPr>
          <a:xfrm>
            <a:off x="6084168" y="3378725"/>
            <a:ext cx="3059832" cy="266774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ctangle 28"/>
          <p:cNvSpPr/>
          <p:nvPr/>
        </p:nvSpPr>
        <p:spPr>
          <a:xfrm>
            <a:off x="6070709" y="3734827"/>
            <a:ext cx="307329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i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2016</a:t>
            </a:r>
            <a:r>
              <a:rPr lang="pt-PT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  </a:t>
            </a:r>
            <a:endParaRPr lang="pt-PT" sz="1600" dirty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en-GB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- Portugal2020: all </a:t>
            </a:r>
            <a:r>
              <a:rPr lang="en-GB" sz="1600" dirty="0">
                <a:latin typeface="Dotum" panose="020B0600000101010101" pitchFamily="34" charset="-127"/>
                <a:ea typeface="Dotum" panose="020B0600000101010101" pitchFamily="34" charset="-127"/>
              </a:rPr>
              <a:t>peer-reviewed scientific publications must </a:t>
            </a:r>
            <a:r>
              <a:rPr lang="en-GB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be freely </a:t>
            </a:r>
            <a:r>
              <a:rPr lang="en-GB" sz="1600" dirty="0">
                <a:latin typeface="Dotum" panose="020B0600000101010101" pitchFamily="34" charset="-127"/>
                <a:ea typeface="Dotum" panose="020B0600000101010101" pitchFamily="34" charset="-127"/>
              </a:rPr>
              <a:t>accessible, at no </a:t>
            </a:r>
            <a:r>
              <a:rPr lang="en-GB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cost</a:t>
            </a:r>
            <a:endParaRPr lang="en-GB" sz="1600" dirty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en-GB" sz="1600" i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- </a:t>
            </a:r>
            <a:r>
              <a:rPr lang="en-GB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Council </a:t>
            </a:r>
            <a:r>
              <a:rPr lang="en-GB" sz="1600" dirty="0">
                <a:latin typeface="Dotum" panose="020B0600000101010101" pitchFamily="34" charset="-127"/>
                <a:ea typeface="Dotum" panose="020B0600000101010101" pitchFamily="34" charset="-127"/>
              </a:rPr>
              <a:t>of </a:t>
            </a:r>
            <a:r>
              <a:rPr lang="en-GB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Ministers Resolution: OA </a:t>
            </a:r>
            <a:r>
              <a:rPr lang="en-GB" sz="1600" dirty="0">
                <a:latin typeface="Dotum" panose="020B0600000101010101" pitchFamily="34" charset="-127"/>
                <a:ea typeface="Dotum" panose="020B0600000101010101" pitchFamily="34" charset="-127"/>
              </a:rPr>
              <a:t>to scientific </a:t>
            </a:r>
            <a:r>
              <a:rPr lang="en-GB" sz="1600" dirty="0" smtClean="0">
                <a:latin typeface="Dotum" panose="020B0600000101010101" pitchFamily="34" charset="-127"/>
                <a:ea typeface="Dotum" panose="020B0600000101010101" pitchFamily="34" charset="-127"/>
              </a:rPr>
              <a:t>publications &amp; scientific </a:t>
            </a:r>
            <a:r>
              <a:rPr lang="en-GB" sz="1600" dirty="0">
                <a:latin typeface="Dotum" panose="020B0600000101010101" pitchFamily="34" charset="-127"/>
                <a:ea typeface="Dotum" panose="020B0600000101010101" pitchFamily="34" charset="-127"/>
              </a:rPr>
              <a:t>data as a fundamental principle</a:t>
            </a:r>
            <a:endParaRPr lang="pt-PT" sz="16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279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9024" y="1069723"/>
            <a:ext cx="8424936" cy="798908"/>
          </a:xfrm>
          <a:prstGeom prst="rect">
            <a:avLst/>
          </a:prstGeom>
          <a:solidFill>
            <a:schemeClr val="bg1">
              <a:lumMod val="75000"/>
              <a:alpha val="7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24"/>
            <a:ext cx="8496944" cy="1048196"/>
          </a:xfrm>
        </p:spPr>
        <p:txBody>
          <a:bodyPr>
            <a:normAutofit/>
          </a:bodyPr>
          <a:lstStyle/>
          <a:p>
            <a:r>
              <a:rPr lang="pt-PT" dirty="0" smtClean="0"/>
              <a:t>FCT Open Access </a:t>
            </a:r>
            <a:r>
              <a:rPr lang="pt-PT" dirty="0" err="1" smtClean="0"/>
              <a:t>policy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060848"/>
            <a:ext cx="8496944" cy="4680521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Approved on May 5</a:t>
            </a:r>
            <a:r>
              <a:rPr lang="en-GB" sz="2400" baseline="30000" dirty="0" smtClean="0"/>
              <a:t>th</a:t>
            </a:r>
            <a:r>
              <a:rPr lang="en-GB" sz="2400" dirty="0" smtClean="0"/>
              <a:t> 2014</a:t>
            </a:r>
          </a:p>
          <a:p>
            <a:pPr>
              <a:spcBef>
                <a:spcPts val="0"/>
              </a:spcBef>
            </a:pPr>
            <a:r>
              <a:rPr lang="en-GB" sz="2400" dirty="0" smtClean="0"/>
              <a:t>Covers:</a:t>
            </a:r>
            <a:r>
              <a:rPr lang="en-GB" dirty="0" smtClean="0"/>
              <a:t>	</a:t>
            </a:r>
            <a:r>
              <a:rPr lang="en-GB" sz="1800" dirty="0" smtClean="0"/>
              <a:t>- </a:t>
            </a:r>
            <a:r>
              <a:rPr lang="en-US" sz="1800" dirty="0" smtClean="0"/>
              <a:t>papers </a:t>
            </a:r>
            <a:r>
              <a:rPr lang="en-US" sz="1800" dirty="0"/>
              <a:t>in scientific </a:t>
            </a:r>
            <a:r>
              <a:rPr lang="en-US" sz="1800" dirty="0" smtClean="0"/>
              <a:t>journals/conference proceedings</a:t>
            </a:r>
          </a:p>
          <a:p>
            <a:pPr marL="1828800" lvl="4" indent="0">
              <a:spcBef>
                <a:spcPts val="0"/>
              </a:spcBef>
              <a:buNone/>
            </a:pPr>
            <a:r>
              <a:rPr lang="en-US" sz="1800" dirty="0" smtClean="0"/>
              <a:t>- Posters</a:t>
            </a:r>
          </a:p>
          <a:p>
            <a:pPr lvl="4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books</a:t>
            </a:r>
            <a:r>
              <a:rPr lang="en-US" sz="1800" dirty="0"/>
              <a:t>, book </a:t>
            </a:r>
            <a:r>
              <a:rPr lang="en-US" sz="1800" dirty="0" smtClean="0"/>
              <a:t>chapters and monographs</a:t>
            </a:r>
          </a:p>
          <a:p>
            <a:pPr lvl="4">
              <a:spcBef>
                <a:spcPts val="0"/>
              </a:spcBef>
              <a:buFontTx/>
              <a:buChar char="-"/>
            </a:pPr>
            <a:r>
              <a:rPr lang="en-US" sz="1800" dirty="0" smtClean="0"/>
              <a:t>PhD </a:t>
            </a:r>
            <a:r>
              <a:rPr lang="en-US" sz="1800" dirty="0"/>
              <a:t>theses</a:t>
            </a:r>
            <a:endParaRPr lang="pt-PT" sz="1800" dirty="0"/>
          </a:p>
          <a:p>
            <a:r>
              <a:rPr lang="en-GB" dirty="0" smtClean="0"/>
              <a:t> </a:t>
            </a:r>
            <a:r>
              <a:rPr lang="en-GB" sz="2400" dirty="0" smtClean="0"/>
              <a:t>mandatory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 deposit </a:t>
            </a:r>
            <a:r>
              <a:rPr lang="en-GB" sz="2400" dirty="0"/>
              <a:t>in one of the </a:t>
            </a:r>
            <a:r>
              <a:rPr lang="en-GB" sz="2400" dirty="0" smtClean="0"/>
              <a:t>RCAAP repositories</a:t>
            </a:r>
          </a:p>
          <a:p>
            <a:r>
              <a:rPr lang="en-GB" sz="2400" b="1" dirty="0"/>
              <a:t> </a:t>
            </a:r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Embargo</a:t>
            </a:r>
            <a:r>
              <a:rPr lang="en-GB" sz="2400" dirty="0" smtClean="0"/>
              <a:t> periods allowed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10852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5008" y="1004535"/>
            <a:ext cx="8676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Dotum" panose="020B0600000101010101" pitchFamily="34" charset="-127"/>
                <a:ea typeface="Dotum" panose="020B0600000101010101" pitchFamily="34" charset="-127"/>
              </a:rPr>
              <a:t>free, online access to peer-reviewed publications </a:t>
            </a:r>
            <a:r>
              <a:rPr lang="en-US" sz="2400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arising </a:t>
            </a:r>
            <a:r>
              <a:rPr lang="en-US" sz="2400" b="1" dirty="0">
                <a:latin typeface="Dotum" panose="020B0600000101010101" pitchFamily="34" charset="-127"/>
                <a:ea typeface="Dotum" panose="020B0600000101010101" pitchFamily="34" charset="-127"/>
              </a:rPr>
              <a:t>from FCT funding</a:t>
            </a:r>
          </a:p>
          <a:p>
            <a:pPr algn="ctr"/>
            <a:endParaRPr lang="pt-PT" sz="24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28256"/>
              </p:ext>
            </p:extLst>
          </p:nvPr>
        </p:nvGraphicFramePr>
        <p:xfrm>
          <a:off x="4636332" y="4914521"/>
          <a:ext cx="4419561" cy="137355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757156"/>
                <a:gridCol w="662405"/>
              </a:tblGrid>
              <a:tr h="314826">
                <a:tc>
                  <a:txBody>
                    <a:bodyPr/>
                    <a:lstStyle/>
                    <a:p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Exceptional</a:t>
                      </a:r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 </a:t>
                      </a:r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timeframes</a:t>
                      </a:r>
                      <a:endParaRPr lang="pt-PT" sz="1600" dirty="0"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mts</a:t>
                      </a:r>
                      <a:endParaRPr lang="pt-PT" sz="1600" dirty="0"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/>
                </a:tc>
              </a:tr>
              <a:tr h="346092">
                <a:tc>
                  <a:txBody>
                    <a:bodyPr/>
                    <a:lstStyle/>
                    <a:p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Publications</a:t>
                      </a:r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 (STEM/HSS)</a:t>
                      </a:r>
                      <a:endParaRPr lang="pt-PT" sz="1600" dirty="0"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6-12</a:t>
                      </a:r>
                      <a:endParaRPr lang="pt-PT" sz="1600" dirty="0"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>
                    <a:noFill/>
                  </a:tcPr>
                </a:tc>
              </a:tr>
              <a:tr h="346092">
                <a:tc>
                  <a:txBody>
                    <a:bodyPr/>
                    <a:lstStyle/>
                    <a:p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Books</a:t>
                      </a:r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, </a:t>
                      </a:r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book</a:t>
                      </a:r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 </a:t>
                      </a:r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chaptes</a:t>
                      </a:r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, </a:t>
                      </a:r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monographs</a:t>
                      </a:r>
                      <a:endParaRPr lang="pt-PT" sz="1600" dirty="0"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18</a:t>
                      </a:r>
                      <a:endParaRPr lang="pt-PT" sz="1600" dirty="0"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>
                    <a:noFill/>
                  </a:tcPr>
                </a:tc>
              </a:tr>
              <a:tr h="346092">
                <a:tc>
                  <a:txBody>
                    <a:bodyPr/>
                    <a:lstStyle/>
                    <a:p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PhD</a:t>
                      </a:r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 </a:t>
                      </a:r>
                      <a:r>
                        <a:rPr lang="pt-PT" sz="1600" dirty="0" err="1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theses</a:t>
                      </a:r>
                      <a:endParaRPr lang="pt-PT" sz="1600" dirty="0"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dirty="0" smtClean="0">
                          <a:latin typeface="Dotum" panose="020B0600000101010101" pitchFamily="34" charset="-127"/>
                          <a:ea typeface="Dotum" panose="020B0600000101010101" pitchFamily="34" charset="-127"/>
                        </a:rPr>
                        <a:t>36</a:t>
                      </a:r>
                      <a:endParaRPr lang="pt-PT" sz="1600" dirty="0">
                        <a:latin typeface="Dotum" panose="020B0600000101010101" pitchFamily="34" charset="-127"/>
                        <a:ea typeface="Dotum" panose="020B0600000101010101" pitchFamily="34" charset="-127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04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24"/>
            <a:ext cx="8496944" cy="1048196"/>
          </a:xfrm>
        </p:spPr>
        <p:txBody>
          <a:bodyPr>
            <a:normAutofit/>
          </a:bodyPr>
          <a:lstStyle/>
          <a:p>
            <a:r>
              <a:rPr lang="pt-PT" dirty="0" smtClean="0"/>
              <a:t>FCT Open Access </a:t>
            </a:r>
            <a:r>
              <a:rPr lang="pt-PT" dirty="0" err="1" smtClean="0"/>
              <a:t>policy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35" y="980728"/>
            <a:ext cx="8496944" cy="4680521"/>
          </a:xfrm>
        </p:spPr>
        <p:txBody>
          <a:bodyPr>
            <a:normAutofit/>
          </a:bodyPr>
          <a:lstStyle/>
          <a:p>
            <a:r>
              <a:rPr lang="en-GB" sz="2400" dirty="0" smtClean="0"/>
              <a:t>Publications accepted:</a:t>
            </a:r>
          </a:p>
          <a:p>
            <a:pPr marL="0" indent="0">
              <a:buNone/>
            </a:pPr>
            <a:r>
              <a:rPr lang="pt-PT" sz="2400" b="1" dirty="0" smtClean="0"/>
              <a:t>	</a:t>
            </a:r>
            <a:r>
              <a:rPr lang="pt-PT" sz="2400" dirty="0" smtClean="0"/>
              <a:t>- </a:t>
            </a:r>
            <a:r>
              <a:rPr lang="pt-PT" sz="2400" dirty="0" err="1" smtClean="0"/>
              <a:t>subscription</a:t>
            </a:r>
            <a:r>
              <a:rPr lang="pt-PT" sz="2400" dirty="0" smtClean="0"/>
              <a:t> </a:t>
            </a:r>
            <a:r>
              <a:rPr lang="pt-PT" sz="2400" dirty="0" err="1" smtClean="0"/>
              <a:t>journal</a:t>
            </a:r>
            <a:r>
              <a:rPr lang="pt-PT" sz="2400" dirty="0" smtClean="0"/>
              <a:t> </a:t>
            </a:r>
          </a:p>
          <a:p>
            <a:pPr marL="0" indent="0">
              <a:buNone/>
            </a:pPr>
            <a:r>
              <a:rPr lang="pt-PT" sz="1800" dirty="0"/>
              <a:t>	</a:t>
            </a:r>
            <a:r>
              <a:rPr lang="pt-PT" sz="1800" dirty="0" smtClean="0"/>
              <a:t>    no </a:t>
            </a:r>
            <a:r>
              <a:rPr lang="pt-PT" sz="1800" dirty="0" err="1"/>
              <a:t>payment</a:t>
            </a:r>
            <a:r>
              <a:rPr lang="pt-PT" sz="1800" dirty="0"/>
              <a:t> </a:t>
            </a:r>
            <a:r>
              <a:rPr lang="pt-PT" sz="1800" dirty="0" err="1"/>
              <a:t>by</a:t>
            </a:r>
            <a:r>
              <a:rPr lang="pt-PT" sz="1800" dirty="0"/>
              <a:t> </a:t>
            </a:r>
            <a:r>
              <a:rPr lang="pt-PT" sz="1800" dirty="0" err="1" smtClean="0"/>
              <a:t>author</a:t>
            </a:r>
            <a:endParaRPr lang="pt-PT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1800" dirty="0"/>
              <a:t>	 </a:t>
            </a:r>
            <a:r>
              <a:rPr lang="pt-PT" sz="1800" dirty="0" smtClean="0"/>
              <a:t>   </a:t>
            </a:r>
            <a:r>
              <a:rPr lang="pt-PT" sz="1800" dirty="0" err="1" smtClean="0"/>
              <a:t>embargoes</a:t>
            </a:r>
            <a:r>
              <a:rPr lang="pt-PT" sz="1800" dirty="0" smtClean="0"/>
              <a:t> </a:t>
            </a:r>
            <a:r>
              <a:rPr lang="pt-PT" sz="1800" dirty="0" err="1" smtClean="0"/>
              <a:t>allowed</a:t>
            </a:r>
            <a:r>
              <a:rPr lang="pt-PT" sz="18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1800" dirty="0"/>
              <a:t>	</a:t>
            </a:r>
            <a:r>
              <a:rPr lang="pt-PT" sz="1800" dirty="0" smtClean="0"/>
              <a:t>    self-</a:t>
            </a:r>
            <a:r>
              <a:rPr lang="pt-PT" sz="1800" dirty="0" err="1" smtClean="0"/>
              <a:t>archiving</a:t>
            </a:r>
            <a:r>
              <a:rPr lang="pt-PT" sz="1800" dirty="0" smtClean="0"/>
              <a:t> </a:t>
            </a:r>
            <a:r>
              <a:rPr lang="pt-PT" sz="1800" dirty="0" err="1" smtClean="0"/>
              <a:t>allowed</a:t>
            </a:r>
            <a:endParaRPr lang="pt-PT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	    Creative </a:t>
            </a:r>
            <a:r>
              <a:rPr lang="en-US" sz="1800" dirty="0"/>
              <a:t>Commons CC-BY license </a:t>
            </a:r>
            <a:r>
              <a:rPr lang="pt-PT" sz="1800" dirty="0" err="1" smtClean="0"/>
              <a:t>recommended</a:t>
            </a:r>
            <a:endParaRPr lang="pt-PT" sz="1800" dirty="0" smtClean="0"/>
          </a:p>
          <a:p>
            <a:pPr marL="0" indent="0">
              <a:spcBef>
                <a:spcPts val="0"/>
              </a:spcBef>
              <a:buNone/>
            </a:pPr>
            <a:endParaRPr lang="pt-PT" sz="2400" dirty="0" smtClean="0"/>
          </a:p>
          <a:p>
            <a:pPr marL="0" indent="0">
              <a:buNone/>
            </a:pPr>
            <a:r>
              <a:rPr lang="pt-PT" sz="2400" dirty="0"/>
              <a:t>	</a:t>
            </a:r>
            <a:r>
              <a:rPr lang="pt-PT" sz="2400" dirty="0" smtClean="0"/>
              <a:t>- </a:t>
            </a:r>
            <a:r>
              <a:rPr lang="pt-PT" sz="2400" dirty="0" err="1"/>
              <a:t>publishing</a:t>
            </a:r>
            <a:r>
              <a:rPr lang="pt-PT" sz="2400" dirty="0"/>
              <a:t> </a:t>
            </a:r>
            <a:r>
              <a:rPr lang="pt-PT" sz="2400" dirty="0" err="1"/>
              <a:t>model</a:t>
            </a:r>
            <a:r>
              <a:rPr lang="pt-PT" sz="2400" dirty="0"/>
              <a:t> </a:t>
            </a:r>
            <a:r>
              <a:rPr lang="pt-PT" sz="2400" dirty="0" smtClean="0"/>
              <a:t>- </a:t>
            </a:r>
            <a:r>
              <a:rPr lang="pt-PT" sz="2400" dirty="0" err="1" smtClean="0"/>
              <a:t>author</a:t>
            </a:r>
            <a:r>
              <a:rPr lang="pt-PT" sz="2400" dirty="0" smtClean="0"/>
              <a:t> </a:t>
            </a:r>
            <a:r>
              <a:rPr lang="pt-PT" sz="2400" dirty="0" err="1"/>
              <a:t>pays</a:t>
            </a:r>
            <a:r>
              <a:rPr lang="pt-PT" sz="2400" dirty="0"/>
              <a:t> = </a:t>
            </a:r>
            <a:r>
              <a:rPr lang="pt-PT" sz="2400" dirty="0" smtClean="0"/>
              <a:t>OA</a:t>
            </a:r>
            <a:endParaRPr lang="pt-PT" sz="2400" dirty="0"/>
          </a:p>
          <a:p>
            <a:pPr marL="0" indent="0">
              <a:buNone/>
            </a:pPr>
            <a:r>
              <a:rPr lang="en-GB" sz="1800" dirty="0" smtClean="0"/>
              <a:t>	    APC </a:t>
            </a:r>
            <a:r>
              <a:rPr lang="en-GB" sz="1800" dirty="0" err="1" smtClean="0"/>
              <a:t>elegible</a:t>
            </a:r>
            <a:r>
              <a:rPr lang="en-GB" sz="1800" dirty="0" smtClean="0"/>
              <a:t> for refund</a:t>
            </a:r>
          </a:p>
          <a:p>
            <a:pPr marL="0" indent="0">
              <a:buNone/>
            </a:pPr>
            <a:r>
              <a:rPr lang="en-GB" sz="1800" dirty="0" smtClean="0"/>
              <a:t>	    no embargo allowed</a:t>
            </a:r>
          </a:p>
          <a:p>
            <a:pPr marL="0" indent="0">
              <a:buNone/>
            </a:pPr>
            <a:r>
              <a:rPr lang="en-US" sz="1800" dirty="0" smtClean="0"/>
              <a:t>                    Creative </a:t>
            </a:r>
            <a:r>
              <a:rPr lang="en-US" sz="1800" dirty="0"/>
              <a:t>Commons CC-BY license </a:t>
            </a:r>
            <a:r>
              <a:rPr lang="en-US" sz="1800" dirty="0" smtClean="0"/>
              <a:t>mandatory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2400" dirty="0" smtClean="0"/>
              <a:t>Aligned with the best practices</a:t>
            </a:r>
            <a:endParaRPr lang="en-GB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-10852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6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84" y="699662"/>
            <a:ext cx="3127616" cy="13481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496944" cy="1048196"/>
          </a:xfrm>
        </p:spPr>
        <p:txBody>
          <a:bodyPr/>
          <a:lstStyle/>
          <a:p>
            <a:r>
              <a:rPr lang="pt-PT" dirty="0" smtClean="0"/>
              <a:t>RCAAP - </a:t>
            </a:r>
            <a:r>
              <a:rPr lang="pt-PT" dirty="0" err="1" smtClean="0"/>
              <a:t>aims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20" y="2228736"/>
            <a:ext cx="8496944" cy="3960441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To increase the </a:t>
            </a:r>
            <a:r>
              <a:rPr lang="en-US" sz="2400" b="1" dirty="0"/>
              <a:t>visibility</a:t>
            </a:r>
            <a:r>
              <a:rPr lang="en-US" sz="2400" dirty="0"/>
              <a:t>, </a:t>
            </a:r>
            <a:r>
              <a:rPr lang="en-US" sz="2400" b="1" dirty="0"/>
              <a:t>accessibility</a:t>
            </a:r>
            <a:r>
              <a:rPr lang="en-US" sz="2400" dirty="0"/>
              <a:t> and </a:t>
            </a:r>
            <a:r>
              <a:rPr lang="en-US" sz="2400" b="1" dirty="0"/>
              <a:t>dissemination</a:t>
            </a:r>
            <a:r>
              <a:rPr lang="en-US" sz="2400" dirty="0"/>
              <a:t> of </a:t>
            </a:r>
            <a:r>
              <a:rPr lang="en-US" sz="2400" dirty="0" smtClean="0"/>
              <a:t>research </a:t>
            </a:r>
            <a:r>
              <a:rPr lang="en-US" sz="2400" dirty="0"/>
              <a:t>results from the Portuguese </a:t>
            </a:r>
            <a:r>
              <a:rPr lang="en-US" sz="2400" dirty="0" smtClean="0"/>
              <a:t>institutions</a:t>
            </a:r>
          </a:p>
          <a:p>
            <a:pPr lvl="0"/>
            <a:endParaRPr lang="pt-PT" sz="2400" dirty="0"/>
          </a:p>
          <a:p>
            <a:pPr lvl="0"/>
            <a:r>
              <a:rPr lang="en-US" sz="2400" dirty="0"/>
              <a:t>To </a:t>
            </a:r>
            <a:r>
              <a:rPr lang="en-US" sz="2400" b="1" dirty="0"/>
              <a:t>streamline management and access </a:t>
            </a:r>
            <a:r>
              <a:rPr lang="en-US" sz="2400" dirty="0"/>
              <a:t>to information about the national scientific </a:t>
            </a:r>
            <a:r>
              <a:rPr lang="en-US" sz="2400" dirty="0" smtClean="0"/>
              <a:t>output</a:t>
            </a:r>
          </a:p>
          <a:p>
            <a:pPr lvl="0"/>
            <a:endParaRPr lang="pt-PT" sz="2400" dirty="0"/>
          </a:p>
          <a:p>
            <a:pPr lvl="0"/>
            <a:r>
              <a:rPr lang="en-US" sz="2400" dirty="0"/>
              <a:t>To </a:t>
            </a:r>
            <a:r>
              <a:rPr lang="en-US" sz="2400" b="1" dirty="0"/>
              <a:t>integrate</a:t>
            </a:r>
            <a:r>
              <a:rPr lang="en-US" sz="2400" dirty="0"/>
              <a:t> Portugal in the wide range of international initiatives in this </a:t>
            </a:r>
            <a:r>
              <a:rPr lang="en-US" sz="2400" dirty="0" smtClean="0"/>
              <a:t>domain</a:t>
            </a:r>
            <a:endParaRPr lang="pt-PT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840" y="1406245"/>
            <a:ext cx="557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Scientific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Open Access </a:t>
            </a:r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Repository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of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Portugal</a:t>
            </a:r>
            <a:endParaRPr lang="pt-PT" sz="2000" b="1" dirty="0">
              <a:solidFill>
                <a:schemeClr val="accent6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244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84" y="699662"/>
            <a:ext cx="3127616" cy="13481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8" y="30020"/>
            <a:ext cx="8496944" cy="1048196"/>
          </a:xfrm>
        </p:spPr>
        <p:txBody>
          <a:bodyPr/>
          <a:lstStyle/>
          <a:p>
            <a:r>
              <a:rPr lang="pt-PT" dirty="0" smtClean="0"/>
              <a:t>RCAAP - </a:t>
            </a:r>
            <a:r>
              <a:rPr lang="pt-PT" dirty="0" err="1" smtClean="0"/>
              <a:t>services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840" y="1406245"/>
            <a:ext cx="557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Scientific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Open Access </a:t>
            </a:r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Repository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of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Portugal</a:t>
            </a:r>
            <a:endParaRPr lang="pt-PT" sz="2000" b="1" dirty="0">
              <a:solidFill>
                <a:schemeClr val="accent6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187624" y="5700129"/>
            <a:ext cx="504056" cy="216024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/>
        </p:nvSpPr>
        <p:spPr>
          <a:xfrm>
            <a:off x="1725147" y="5579948"/>
            <a:ext cx="6254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Communication</a:t>
            </a:r>
            <a:r>
              <a:rPr lang="pt-PT" dirty="0" smtClean="0">
                <a:latin typeface="Dotum" panose="020B0600000101010101" pitchFamily="34" charset="-127"/>
                <a:ea typeface="Dotum" panose="020B0600000101010101" pitchFamily="34" charset="-127"/>
              </a:rPr>
              <a:t>, </a:t>
            </a:r>
            <a:r>
              <a:rPr lang="pt-PT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dissemination</a:t>
            </a:r>
            <a:r>
              <a:rPr lang="pt-PT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and</a:t>
            </a:r>
            <a:r>
              <a:rPr lang="pt-PT" dirty="0" smtClean="0">
                <a:latin typeface="Dotum" panose="020B0600000101010101" pitchFamily="34" charset="-127"/>
                <a:ea typeface="Dotum" panose="020B0600000101010101" pitchFamily="34" charset="-127"/>
              </a:rPr>
              <a:t> training </a:t>
            </a:r>
            <a:r>
              <a:rPr lang="pt-PT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activities</a:t>
            </a:r>
            <a:endParaRPr lang="pt-PT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596453387"/>
              </p:ext>
            </p:extLst>
          </p:nvPr>
        </p:nvGraphicFramePr>
        <p:xfrm>
          <a:off x="994723" y="2198466"/>
          <a:ext cx="6984776" cy="3006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loud 10"/>
          <p:cNvSpPr/>
          <p:nvPr/>
        </p:nvSpPr>
        <p:spPr bwMode="auto">
          <a:xfrm>
            <a:off x="5551072" y="4725144"/>
            <a:ext cx="465312" cy="351383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>
              <a:solidFill>
                <a:srgbClr val="808080"/>
              </a:solidFill>
              <a:latin typeface="Garamond" pitchFamily="2" charset="0"/>
            </a:endParaRPr>
          </a:p>
        </p:txBody>
      </p:sp>
      <p:sp>
        <p:nvSpPr>
          <p:cNvPr id="14" name="Cloud 13"/>
          <p:cNvSpPr/>
          <p:nvPr/>
        </p:nvSpPr>
        <p:spPr bwMode="auto">
          <a:xfrm>
            <a:off x="4254455" y="4821055"/>
            <a:ext cx="465312" cy="351383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>
              <a:solidFill>
                <a:srgbClr val="808080"/>
              </a:solidFill>
              <a:latin typeface="Garamond" pitchFamily="2" charset="0"/>
            </a:endParaRPr>
          </a:p>
        </p:txBody>
      </p:sp>
      <p:sp>
        <p:nvSpPr>
          <p:cNvPr id="15" name="Cloud 14"/>
          <p:cNvSpPr/>
          <p:nvPr/>
        </p:nvSpPr>
        <p:spPr bwMode="auto">
          <a:xfrm>
            <a:off x="2776870" y="4725144"/>
            <a:ext cx="465312" cy="351383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>
              <a:solidFill>
                <a:srgbClr val="808080"/>
              </a:solidFill>
              <a:latin typeface="Garamond" pitchFamily="2" charset="0"/>
            </a:endParaRPr>
          </a:p>
        </p:txBody>
      </p:sp>
      <p:sp>
        <p:nvSpPr>
          <p:cNvPr id="16" name="Cloud 15"/>
          <p:cNvSpPr/>
          <p:nvPr/>
        </p:nvSpPr>
        <p:spPr bwMode="auto">
          <a:xfrm>
            <a:off x="1428434" y="4850521"/>
            <a:ext cx="465312" cy="351383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>
              <a:solidFill>
                <a:srgbClr val="808080"/>
              </a:solidFill>
              <a:latin typeface="Garamond" pitchFamily="2" charset="0"/>
            </a:endParaRPr>
          </a:p>
        </p:txBody>
      </p:sp>
      <p:sp>
        <p:nvSpPr>
          <p:cNvPr id="18" name="5-Point Star 17"/>
          <p:cNvSpPr/>
          <p:nvPr/>
        </p:nvSpPr>
        <p:spPr>
          <a:xfrm>
            <a:off x="832705" y="3717538"/>
            <a:ext cx="324036" cy="216024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PT" sz="9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84" y="699662"/>
            <a:ext cx="3127616" cy="13481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8" y="30020"/>
            <a:ext cx="8496944" cy="1048196"/>
          </a:xfrm>
        </p:spPr>
        <p:txBody>
          <a:bodyPr/>
          <a:lstStyle/>
          <a:p>
            <a:r>
              <a:rPr lang="pt-PT" dirty="0" smtClean="0"/>
              <a:t>RCAAP - figures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840" y="1406245"/>
            <a:ext cx="5572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Scientific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Open Access </a:t>
            </a:r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Repository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b="1" dirty="0" err="1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of</a:t>
            </a:r>
            <a:r>
              <a:rPr lang="pt-PT" sz="2000" b="1" dirty="0" smtClean="0">
                <a:solidFill>
                  <a:schemeClr val="accent6">
                    <a:lumMod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Portugal</a:t>
            </a:r>
            <a:endParaRPr lang="pt-PT" sz="2000" b="1" dirty="0">
              <a:solidFill>
                <a:schemeClr val="accent6">
                  <a:lumMod val="7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2646517525"/>
              </p:ext>
            </p:extLst>
          </p:nvPr>
        </p:nvGraphicFramePr>
        <p:xfrm>
          <a:off x="994723" y="2198466"/>
          <a:ext cx="6984776" cy="3006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/>
          <p:cNvSpPr/>
          <p:nvPr/>
        </p:nvSpPr>
        <p:spPr>
          <a:xfrm>
            <a:off x="1115616" y="5021186"/>
            <a:ext cx="936104" cy="712070"/>
          </a:xfrm>
          <a:prstGeom prst="ellipse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1241884" y="5192555"/>
            <a:ext cx="80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28 IR</a:t>
            </a:r>
            <a:endParaRPr lang="pt-PT" dirty="0"/>
          </a:p>
        </p:txBody>
      </p:sp>
      <p:sp>
        <p:nvSpPr>
          <p:cNvPr id="14" name="Oval 13"/>
          <p:cNvSpPr/>
          <p:nvPr/>
        </p:nvSpPr>
        <p:spPr>
          <a:xfrm>
            <a:off x="5260767" y="4849104"/>
            <a:ext cx="1197006" cy="748146"/>
          </a:xfrm>
          <a:prstGeom prst="ellipse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/>
        </p:nvSpPr>
        <p:spPr>
          <a:xfrm>
            <a:off x="5130316" y="4849104"/>
            <a:ext cx="1457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44 </a:t>
            </a:r>
            <a:r>
              <a:rPr lang="pt-PT" dirty="0" err="1" smtClean="0"/>
              <a:t>institutions</a:t>
            </a:r>
            <a:endParaRPr lang="pt-PT" dirty="0"/>
          </a:p>
        </p:txBody>
      </p:sp>
      <p:sp>
        <p:nvSpPr>
          <p:cNvPr id="16" name="Oval 15"/>
          <p:cNvSpPr/>
          <p:nvPr/>
        </p:nvSpPr>
        <p:spPr>
          <a:xfrm>
            <a:off x="3841725" y="5085184"/>
            <a:ext cx="1197006" cy="748146"/>
          </a:xfrm>
          <a:prstGeom prst="ellipse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17"/>
          <p:cNvSpPr txBox="1"/>
          <p:nvPr/>
        </p:nvSpPr>
        <p:spPr>
          <a:xfrm>
            <a:off x="3690156" y="5134413"/>
            <a:ext cx="1457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14 </a:t>
            </a:r>
          </a:p>
          <a:p>
            <a:pPr algn="ctr"/>
            <a:r>
              <a:rPr lang="pt-PT" dirty="0" err="1" smtClean="0"/>
              <a:t>Journals</a:t>
            </a:r>
            <a:endParaRPr lang="pt-PT" dirty="0"/>
          </a:p>
        </p:txBody>
      </p:sp>
      <p:sp>
        <p:nvSpPr>
          <p:cNvPr id="19" name="Oval 18"/>
          <p:cNvSpPr/>
          <p:nvPr/>
        </p:nvSpPr>
        <p:spPr>
          <a:xfrm>
            <a:off x="989348" y="2199719"/>
            <a:ext cx="936104" cy="712070"/>
          </a:xfrm>
          <a:prstGeom prst="ellipse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extBox 19"/>
          <p:cNvSpPr txBox="1"/>
          <p:nvPr/>
        </p:nvSpPr>
        <p:spPr>
          <a:xfrm>
            <a:off x="989348" y="2256282"/>
            <a:ext cx="80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47 IR</a:t>
            </a:r>
            <a:endParaRPr lang="pt-PT" dirty="0"/>
          </a:p>
        </p:txBody>
      </p:sp>
      <p:sp>
        <p:nvSpPr>
          <p:cNvPr id="21" name="Oval 20"/>
          <p:cNvSpPr/>
          <p:nvPr/>
        </p:nvSpPr>
        <p:spPr>
          <a:xfrm>
            <a:off x="1322369" y="2491398"/>
            <a:ext cx="936104" cy="712070"/>
          </a:xfrm>
          <a:prstGeom prst="ellipse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TextBox 21"/>
          <p:cNvSpPr txBox="1"/>
          <p:nvPr/>
        </p:nvSpPr>
        <p:spPr>
          <a:xfrm>
            <a:off x="1393052" y="2616758"/>
            <a:ext cx="80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 CR</a:t>
            </a:r>
            <a:endParaRPr lang="pt-PT" dirty="0"/>
          </a:p>
        </p:txBody>
      </p:sp>
      <p:sp>
        <p:nvSpPr>
          <p:cNvPr id="23" name="Oval 22"/>
          <p:cNvSpPr/>
          <p:nvPr/>
        </p:nvSpPr>
        <p:spPr>
          <a:xfrm>
            <a:off x="5161978" y="2520435"/>
            <a:ext cx="1200277" cy="776307"/>
          </a:xfrm>
          <a:prstGeom prst="ellipse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4955680" y="2741939"/>
            <a:ext cx="166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330K </a:t>
            </a:r>
            <a:r>
              <a:rPr lang="pt-PT" dirty="0" err="1" smtClean="0"/>
              <a:t>doc</a:t>
            </a:r>
            <a:endParaRPr lang="pt-PT" dirty="0"/>
          </a:p>
        </p:txBody>
      </p:sp>
      <p:sp>
        <p:nvSpPr>
          <p:cNvPr id="25" name="Oval 24"/>
          <p:cNvSpPr/>
          <p:nvPr/>
        </p:nvSpPr>
        <p:spPr>
          <a:xfrm>
            <a:off x="1762629" y="2867426"/>
            <a:ext cx="936104" cy="712070"/>
          </a:xfrm>
          <a:prstGeom prst="ellipse">
            <a:avLst/>
          </a:prstGeom>
          <a:solidFill>
            <a:schemeClr val="accent6">
              <a:lumMod val="7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TextBox 26"/>
          <p:cNvSpPr txBox="1"/>
          <p:nvPr/>
        </p:nvSpPr>
        <p:spPr>
          <a:xfrm>
            <a:off x="1773443" y="2885031"/>
            <a:ext cx="1075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44 </a:t>
            </a:r>
            <a:r>
              <a:rPr lang="pt-PT" dirty="0" err="1" smtClean="0"/>
              <a:t>Journals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2309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8" y="17030"/>
            <a:ext cx="8496944" cy="1048196"/>
          </a:xfrm>
        </p:spPr>
        <p:txBody>
          <a:bodyPr/>
          <a:lstStyle/>
          <a:p>
            <a:r>
              <a:rPr lang="en-US" noProof="0" dirty="0" smtClean="0"/>
              <a:t>Recognition/Consolidation RCAAP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 smtClean="0"/>
              <a:t>RCAAP is the instrument used to ensure compliancy with:</a:t>
            </a:r>
          </a:p>
          <a:p>
            <a:pPr marL="0" indent="0">
              <a:buNone/>
            </a:pPr>
            <a:endParaRPr lang="en-US" b="1" noProof="0" dirty="0" smtClean="0"/>
          </a:p>
          <a:p>
            <a:pPr lvl="1"/>
            <a:r>
              <a:rPr lang="en-US" b="1" noProof="0" dirty="0" smtClean="0"/>
              <a:t>Legal deposit </a:t>
            </a:r>
            <a:r>
              <a:rPr lang="en-US" noProof="0" dirty="0" smtClean="0"/>
              <a:t>of </a:t>
            </a:r>
            <a:r>
              <a:rPr lang="en-US" b="1" noProof="0" dirty="0" smtClean="0"/>
              <a:t>doctoral dissertations and master's theses</a:t>
            </a:r>
          </a:p>
          <a:p>
            <a:pPr marL="342900" lvl="1" indent="0">
              <a:buNone/>
            </a:pPr>
            <a:endParaRPr lang="en-US" noProof="0" dirty="0" smtClean="0"/>
          </a:p>
          <a:p>
            <a:pPr lvl="1"/>
            <a:r>
              <a:rPr lang="en-US" b="1" noProof="0" dirty="0" smtClean="0"/>
              <a:t>Funder FCT’s open access policy</a:t>
            </a:r>
            <a:r>
              <a:rPr lang="en-US" noProof="0" dirty="0" smtClean="0"/>
              <a:t>.</a:t>
            </a:r>
          </a:p>
          <a:p>
            <a:endParaRPr lang="en-US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srgbClr val="FFFFFF"/>
                </a:solidFill>
              </a:rPr>
              <a:t>16-Sep-2015</a:t>
            </a:r>
            <a:endParaRPr lang="pt-PT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srgbClr val="FFFFFF"/>
                </a:solidFill>
              </a:rPr>
              <a:t>6</a:t>
            </a:r>
            <a:endParaRPr lang="pt-PT">
              <a:solidFill>
                <a:srgbClr val="FFFFFF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07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1779266" y="1721768"/>
            <a:ext cx="5329237" cy="381635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A0D898"/>
              </a:gs>
              <a:gs pos="100000">
                <a:srgbClr val="C1E6BC"/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3579491" y="3091782"/>
            <a:ext cx="1655762" cy="11509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FCFFF"/>
              </a:gs>
              <a:gs pos="100000">
                <a:srgbClr val="C9E4FF"/>
              </a:gs>
            </a:gsLst>
            <a:lin ang="5400000" scaled="1"/>
          </a:gra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211068" y="1985294"/>
            <a:ext cx="1154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200" b="1">
                <a:latin typeface="Gill Sans MT" pitchFamily="34" charset="0"/>
              </a:rPr>
              <a:t>Research</a:t>
            </a:r>
          </a:p>
          <a:p>
            <a:r>
              <a:rPr lang="en-GB" sz="1200" b="1">
                <a:latin typeface="Gill Sans MT" pitchFamily="34" charset="0"/>
              </a:rPr>
              <a:t>organizations</a:t>
            </a:r>
          </a:p>
        </p:txBody>
      </p:sp>
      <p:sp>
        <p:nvSpPr>
          <p:cNvPr id="8198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58891" y="1794794"/>
            <a:ext cx="13541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200" b="1">
                <a:latin typeface="Gill Sans MT" pitchFamily="34" charset="0"/>
              </a:rPr>
              <a:t>Investment </a:t>
            </a:r>
            <a:br>
              <a:rPr lang="en-GB" sz="1200" b="1">
                <a:latin typeface="Gill Sans MT" pitchFamily="34" charset="0"/>
              </a:rPr>
            </a:br>
            <a:r>
              <a:rPr lang="en-GB" sz="1200" b="1">
                <a:latin typeface="Gill Sans MT" pitchFamily="34" charset="0"/>
              </a:rPr>
              <a:t>opportunities</a:t>
            </a:r>
          </a:p>
        </p:txBody>
      </p:sp>
      <p:sp>
        <p:nvSpPr>
          <p:cNvPr id="8199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1403" y="3810919"/>
            <a:ext cx="9207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200" b="1">
                <a:latin typeface="Gill Sans MT" pitchFamily="34" charset="0"/>
              </a:rPr>
              <a:t>Projects</a:t>
            </a:r>
          </a:p>
        </p:txBody>
      </p:sp>
      <p:sp>
        <p:nvSpPr>
          <p:cNvPr id="8200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843267" y="2220243"/>
            <a:ext cx="10568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200" b="1">
                <a:latin typeface="Gill Sans MT" pitchFamily="34" charset="0"/>
              </a:rPr>
              <a:t>Publications</a:t>
            </a:r>
          </a:p>
        </p:txBody>
      </p:sp>
      <p:sp>
        <p:nvSpPr>
          <p:cNvPr id="8201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51155" y="2801268"/>
            <a:ext cx="7283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200" b="1">
                <a:latin typeface="Gill Sans MT" pitchFamily="34" charset="0"/>
              </a:rPr>
              <a:t>Patents</a:t>
            </a:r>
          </a:p>
        </p:txBody>
      </p:sp>
      <p:sp>
        <p:nvSpPr>
          <p:cNvPr id="8202" name="Text 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41405" y="4607843"/>
            <a:ext cx="9781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200" b="1">
                <a:latin typeface="Gill Sans MT" pitchFamily="34" charset="0"/>
              </a:rPr>
              <a:t>Equipment</a:t>
            </a:r>
          </a:p>
        </p:txBody>
      </p:sp>
      <p:sp>
        <p:nvSpPr>
          <p:cNvPr id="8203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23528" y="5124728"/>
            <a:ext cx="11644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>
                <a:latin typeface="Gill Sans MT" pitchFamily="34" charset="0"/>
              </a:rPr>
              <a:t>Governments</a:t>
            </a:r>
          </a:p>
        </p:txBody>
      </p:sp>
      <p:sp>
        <p:nvSpPr>
          <p:cNvPr id="8204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939854" y="5633368"/>
            <a:ext cx="9188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b="1">
                <a:latin typeface="Gill Sans MT" pitchFamily="34" charset="0"/>
              </a:rPr>
              <a:t>Financiers</a:t>
            </a:r>
          </a:p>
        </p:txBody>
      </p:sp>
      <p:sp>
        <p:nvSpPr>
          <p:cNvPr id="8205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964043" y="5246019"/>
            <a:ext cx="16922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>
                <a:latin typeface="Gill Sans MT" pitchFamily="34" charset="0"/>
              </a:rPr>
              <a:t>Researchers</a:t>
            </a:r>
          </a:p>
        </p:txBody>
      </p:sp>
      <p:sp>
        <p:nvSpPr>
          <p:cNvPr id="8206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307219" y="2411730"/>
            <a:ext cx="9221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 smtClean="0">
                <a:latin typeface="Gill Sans MT" pitchFamily="34" charset="0"/>
              </a:rPr>
              <a:t>Publishers</a:t>
            </a:r>
            <a:endParaRPr lang="en-GB" b="1" dirty="0">
              <a:latin typeface="Gill Sans MT" pitchFamily="34" charset="0"/>
            </a:endParaRPr>
          </a:p>
        </p:txBody>
      </p:sp>
      <p:sp>
        <p:nvSpPr>
          <p:cNvPr id="8207" name="Text Box 1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380836" y="3229894"/>
            <a:ext cx="8226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>
                <a:latin typeface="Gill Sans MT" pitchFamily="34" charset="0"/>
              </a:rPr>
              <a:t>Libraries</a:t>
            </a:r>
          </a:p>
        </p:txBody>
      </p:sp>
      <p:sp>
        <p:nvSpPr>
          <p:cNvPr id="8208" name="Text Box 1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246616" y="4242719"/>
            <a:ext cx="11081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>
                <a:latin typeface="Gill Sans MT" pitchFamily="34" charset="0"/>
              </a:rPr>
              <a:t>Data centres</a:t>
            </a:r>
          </a:p>
        </p:txBody>
      </p:sp>
      <p:sp>
        <p:nvSpPr>
          <p:cNvPr id="8209" name="Text Box 1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28317" y="1509045"/>
            <a:ext cx="989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>
                <a:latin typeface="Gill Sans MT" pitchFamily="34" charset="0"/>
              </a:rPr>
              <a:t>Research </a:t>
            </a:r>
          </a:p>
          <a:p>
            <a:pPr eaLnBrk="1" hangingPunct="1"/>
            <a:r>
              <a:rPr lang="en-GB" b="1" dirty="0">
                <a:latin typeface="Gill Sans MT" pitchFamily="34" charset="0"/>
              </a:rPr>
              <a:t>institutions</a:t>
            </a:r>
          </a:p>
        </p:txBody>
      </p:sp>
      <p:sp>
        <p:nvSpPr>
          <p:cNvPr id="8210" name="Text Box 18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902095" y="1340768"/>
            <a:ext cx="7855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b="1" dirty="0">
                <a:latin typeface="Gill Sans MT" pitchFamily="34" charset="0"/>
              </a:rPr>
              <a:t>Industry</a:t>
            </a:r>
          </a:p>
        </p:txBody>
      </p:sp>
      <p:sp>
        <p:nvSpPr>
          <p:cNvPr id="8211" name="Text Box 19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171880" y="3234658"/>
            <a:ext cx="8268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200" b="1">
                <a:latin typeface="Gill Sans MT" pitchFamily="34" charset="0"/>
              </a:rPr>
              <a:t>Products</a:t>
            </a:r>
          </a:p>
        </p:txBody>
      </p:sp>
      <p:sp>
        <p:nvSpPr>
          <p:cNvPr id="8212" name="Text Box 20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586093" y="4428456"/>
            <a:ext cx="11971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200" b="1">
                <a:latin typeface="Gill Sans MT" pitchFamily="34" charset="0"/>
              </a:rPr>
              <a:t>Research data</a:t>
            </a:r>
          </a:p>
        </p:txBody>
      </p:sp>
      <p:sp>
        <p:nvSpPr>
          <p:cNvPr id="8213" name="Text Box 2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722493" y="4585619"/>
            <a:ext cx="8131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200" b="1">
                <a:latin typeface="Gill Sans MT" pitchFamily="34" charset="0"/>
              </a:rPr>
              <a:t>Facilities</a:t>
            </a:r>
          </a:p>
        </p:txBody>
      </p:sp>
      <p:sp>
        <p:nvSpPr>
          <p:cNvPr id="8214" name="Rectangle 22"/>
          <p:cNvSpPr>
            <a:spLocks noChangeArrowheads="1"/>
          </p:cNvSpPr>
          <p:nvPr/>
        </p:nvSpPr>
        <p:spPr bwMode="auto">
          <a:xfrm>
            <a:off x="414340" y="111125"/>
            <a:ext cx="8205787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it-IT" sz="2800" b="1" dirty="0">
              <a:solidFill>
                <a:schemeClr val="tx2"/>
              </a:solidFill>
              <a:latin typeface="Gill Sans MT" pitchFamily="34" charset="0"/>
            </a:endParaRPr>
          </a:p>
        </p:txBody>
      </p:sp>
      <p:sp>
        <p:nvSpPr>
          <p:cNvPr id="8215" name="Text Box 23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914454" y="3934743"/>
            <a:ext cx="10576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200" b="1">
                <a:latin typeface="Gill Sans MT" pitchFamily="34" charset="0"/>
              </a:rPr>
              <a:t>Researchers</a:t>
            </a:r>
          </a:p>
        </p:txBody>
      </p:sp>
      <p:pic>
        <p:nvPicPr>
          <p:cNvPr id="8216" name="Picture 24" descr="klatin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628" y="2513932"/>
            <a:ext cx="50323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7" name="Picture 25" descr="book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255" y="2366293"/>
            <a:ext cx="50641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Picture 26" descr="database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953" y="4674518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Picture 27" descr="search_user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603" y="3171156"/>
            <a:ext cx="508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0" name="Picture 28" descr="database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441" y="4745956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1" name="Picture 29" descr="database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341" y="4818981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2" name="Picture 30" descr="book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716" y="2512344"/>
            <a:ext cx="506412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Picture 31" descr="book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616" y="2512344"/>
            <a:ext cx="506412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4" name="Picture 32" descr="vectorgfx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603" y="4012532"/>
            <a:ext cx="433388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Picture 33" descr="vectorgfx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943" y="4085557"/>
            <a:ext cx="433387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Picture 34" descr="vectorgfx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628" y="4372894"/>
            <a:ext cx="4333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Picture 35" descr="package_science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16" y="4814218"/>
            <a:ext cx="436562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8" name="Picture 36" descr="package_science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655" y="4885656"/>
            <a:ext cx="436563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Picture 37" descr="package_science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553" y="4885656"/>
            <a:ext cx="436563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Picture 38" descr="kstars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655" y="4890418"/>
            <a:ext cx="436563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1" name="Picture 39" descr="kstars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430" y="4961856"/>
            <a:ext cx="436563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2" name="Picture 40" descr="kstars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55" y="4961856"/>
            <a:ext cx="436563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3" name="Picture 41" descr="document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178" y="3088606"/>
            <a:ext cx="3556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4" name="Picture 42" descr="document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053" y="3161632"/>
            <a:ext cx="3556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5" name="Picture 43" descr="document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278" y="3237832"/>
            <a:ext cx="3556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6" name="Picture 44" descr="vectorgfx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328" y="4372894"/>
            <a:ext cx="4333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7" name="Picture 45" descr="vectorgfx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428" y="4587206"/>
            <a:ext cx="433388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8" name="Picture 46" descr="kspread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91" y="2304381"/>
            <a:ext cx="569912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9" name="Picture 47" descr="kspread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641" y="2298032"/>
            <a:ext cx="569912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40" name="Text Box 48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714030" y="6351498"/>
            <a:ext cx="25558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600" b="1" i="1" dirty="0">
                <a:solidFill>
                  <a:srgbClr val="969696"/>
                </a:solidFill>
                <a:latin typeface="Gill Sans MT" pitchFamily="34" charset="0"/>
              </a:rPr>
              <a:t>Source: EUROCRIS.org</a:t>
            </a:r>
          </a:p>
        </p:txBody>
      </p:sp>
      <p:grpSp>
        <p:nvGrpSpPr>
          <p:cNvPr id="8241" name="Group 49"/>
          <p:cNvGrpSpPr>
            <a:grpSpLocks/>
          </p:cNvGrpSpPr>
          <p:nvPr/>
        </p:nvGrpSpPr>
        <p:grpSpPr bwMode="auto">
          <a:xfrm rot="1536241">
            <a:off x="6171880" y="3593432"/>
            <a:ext cx="792163" cy="571500"/>
            <a:chOff x="3878" y="2296"/>
            <a:chExt cx="499" cy="360"/>
          </a:xfrm>
        </p:grpSpPr>
        <p:pic>
          <p:nvPicPr>
            <p:cNvPr id="8247" name="Picture 50" descr="kmobiltools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2296"/>
              <a:ext cx="26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48" name="Picture 51" descr="kmobiltools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8" y="2314"/>
              <a:ext cx="26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49" name="Picture 52" descr="kmobiltools"/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2387"/>
              <a:ext cx="269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242" name="Picture 53" descr="klatin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893" y="2513932"/>
            <a:ext cx="50323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3" name="Picture 54" descr="klatin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968" y="2801268"/>
            <a:ext cx="503237" cy="50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4" name="Picture 55" descr="search_user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028" y="3171156"/>
            <a:ext cx="508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5" name="Picture 56" descr="search_user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528" y="3312444"/>
            <a:ext cx="508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6" name="Picture 57" descr="search_user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128" y="3387056"/>
            <a:ext cx="508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3656" y="95510"/>
            <a:ext cx="8496944" cy="1048196"/>
          </a:xfrm>
        </p:spPr>
        <p:txBody>
          <a:bodyPr>
            <a:normAutofit/>
          </a:bodyPr>
          <a:lstStyle/>
          <a:p>
            <a:r>
              <a:rPr lang="pt-PT" sz="4000" dirty="0" err="1" smtClean="0"/>
              <a:t>Science</a:t>
            </a:r>
            <a:r>
              <a:rPr lang="pt-PT" dirty="0" err="1" smtClean="0"/>
              <a:t>&amp;Technology</a:t>
            </a:r>
            <a:r>
              <a:rPr lang="pt-PT" dirty="0" smtClean="0"/>
              <a:t> </a:t>
            </a:r>
            <a:r>
              <a:rPr lang="pt-PT" dirty="0" err="1" smtClean="0"/>
              <a:t>Universe</a:t>
            </a:r>
            <a:endParaRPr lang="pt-PT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16-Set-2015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94511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67544" y="3284984"/>
            <a:ext cx="8229600" cy="2520280"/>
          </a:xfrm>
        </p:spPr>
        <p:txBody>
          <a:bodyPr/>
          <a:lstStyle/>
          <a:p>
            <a:pPr marL="0" indent="0" algn="just">
              <a:buNone/>
            </a:pPr>
            <a:r>
              <a:rPr lang="pt-PT" dirty="0" err="1" smtClean="0"/>
              <a:t>Ensure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</a:t>
            </a:r>
            <a:r>
              <a:rPr lang="pt-PT" b="1" dirty="0" err="1" smtClean="0"/>
              <a:t>creation</a:t>
            </a:r>
            <a:r>
              <a:rPr lang="pt-PT" dirty="0" smtClean="0"/>
              <a:t> and </a:t>
            </a:r>
            <a:r>
              <a:rPr lang="pt-PT" b="1" dirty="0" err="1" smtClean="0"/>
              <a:t>sustained</a:t>
            </a:r>
            <a:r>
              <a:rPr lang="pt-PT" dirty="0" smtClean="0"/>
              <a:t> </a:t>
            </a:r>
            <a:r>
              <a:rPr lang="pt-PT" dirty="0" err="1" smtClean="0"/>
              <a:t>development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b="1" dirty="0" err="1" smtClean="0"/>
              <a:t>national</a:t>
            </a:r>
            <a:r>
              <a:rPr lang="pt-PT" b="1" dirty="0" smtClean="0"/>
              <a:t> </a:t>
            </a:r>
            <a:r>
              <a:rPr lang="pt-PT" b="1" dirty="0" err="1" smtClean="0"/>
              <a:t>integrated</a:t>
            </a:r>
            <a:r>
              <a:rPr lang="pt-PT" b="1" dirty="0" smtClean="0"/>
              <a:t> </a:t>
            </a:r>
            <a:r>
              <a:rPr lang="pt-PT" b="1" dirty="0" err="1" smtClean="0"/>
              <a:t>information</a:t>
            </a:r>
            <a:r>
              <a:rPr lang="pt-PT" b="1" dirty="0" smtClean="0"/>
              <a:t> </a:t>
            </a:r>
            <a:r>
              <a:rPr lang="pt-PT" b="1" dirty="0" err="1" smtClean="0"/>
              <a:t>ecosystem</a:t>
            </a:r>
            <a:r>
              <a:rPr lang="pt-PT" b="1" dirty="0" smtClean="0"/>
              <a:t> </a:t>
            </a:r>
            <a:r>
              <a:rPr lang="pt-PT" dirty="0" smtClean="0"/>
              <a:t>(</a:t>
            </a:r>
            <a:r>
              <a:rPr lang="pt-PT" u="sng" dirty="0" smtClean="0">
                <a:hlinkClick r:id="rId3"/>
              </a:rPr>
              <a:t>PTCRIS</a:t>
            </a:r>
            <a:r>
              <a:rPr lang="pt-PT" dirty="0" smtClean="0"/>
              <a:t>) to </a:t>
            </a:r>
            <a:r>
              <a:rPr lang="pt-PT" b="1" dirty="0" err="1" smtClean="0"/>
              <a:t>support</a:t>
            </a:r>
            <a:r>
              <a:rPr lang="pt-PT" b="1" dirty="0" smtClean="0"/>
              <a:t> research management</a:t>
            </a:r>
            <a:endParaRPr lang="pt-PT" altLang="pt-PT" b="1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25-Set-14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1340768"/>
            <a:ext cx="3186107" cy="144016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03348" y="12690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i="0" kern="1200" spc="-15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pt-PT" altLang="pt-PT" dirty="0" smtClean="0"/>
              <a:t>PTCRIS -</a:t>
            </a:r>
            <a:r>
              <a:rPr lang="pt-PT" altLang="pt-PT" dirty="0" err="1" smtClean="0"/>
              <a:t>mission</a:t>
            </a:r>
            <a:endParaRPr lang="pt-PT" altLang="pt-PT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83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389657" y="116632"/>
            <a:ext cx="7886700" cy="1325563"/>
          </a:xfrm>
        </p:spPr>
        <p:txBody>
          <a:bodyPr>
            <a:normAutofit/>
          </a:bodyPr>
          <a:lstStyle/>
          <a:p>
            <a:r>
              <a:rPr lang="pt-PT" altLang="pt-PT" dirty="0" smtClean="0"/>
              <a:t>PTCRIS </a:t>
            </a:r>
            <a:r>
              <a:rPr lang="pt-PT" altLang="pt-PT" dirty="0" err="1" smtClean="0"/>
              <a:t>ecosystem</a:t>
            </a:r>
            <a:endParaRPr lang="pt-PT" altLang="pt-PT" noProof="0" dirty="0" smtClean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768371619"/>
              </p:ext>
            </p:extLst>
          </p:nvPr>
        </p:nvGraphicFramePr>
        <p:xfrm>
          <a:off x="467544" y="1196752"/>
          <a:ext cx="835292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19-01-2016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792" y="5373216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PTCRIS = </a:t>
            </a:r>
            <a:r>
              <a:rPr lang="pt-PT" sz="2400" dirty="0" err="1" smtClean="0"/>
              <a:t>SoS</a:t>
            </a:r>
            <a:r>
              <a:rPr lang="pt-PT" sz="2400" dirty="0" smtClean="0"/>
              <a:t> = </a:t>
            </a:r>
            <a:r>
              <a:rPr lang="pt-PT" sz="2400" dirty="0" err="1" smtClean="0"/>
              <a:t>System</a:t>
            </a:r>
            <a:r>
              <a:rPr lang="pt-PT" sz="2400" dirty="0" smtClean="0"/>
              <a:t> </a:t>
            </a:r>
            <a:r>
              <a:rPr lang="pt-PT" sz="2400" dirty="0" err="1" smtClean="0"/>
              <a:t>of</a:t>
            </a:r>
            <a:r>
              <a:rPr lang="pt-PT" sz="2400" dirty="0" smtClean="0"/>
              <a:t> </a:t>
            </a:r>
            <a:r>
              <a:rPr lang="pt-PT" sz="2400" dirty="0" err="1" smtClean="0"/>
              <a:t>Systems</a:t>
            </a:r>
            <a:r>
              <a:rPr lang="pt-PT" sz="2400" dirty="0" smtClean="0"/>
              <a:t> = </a:t>
            </a:r>
            <a:r>
              <a:rPr lang="pt-PT" sz="2400" dirty="0" err="1" smtClean="0"/>
              <a:t>ecosystem</a:t>
            </a:r>
            <a:endParaRPr lang="pt-PT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95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45" y="24035"/>
            <a:ext cx="8496944" cy="1048196"/>
          </a:xfrm>
        </p:spPr>
        <p:txBody>
          <a:bodyPr/>
          <a:lstStyle/>
          <a:p>
            <a:pPr algn="l"/>
            <a:r>
              <a:rPr lang="en-US" dirty="0" smtClean="0"/>
              <a:t>Overview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9894467"/>
              </p:ext>
            </p:extLst>
          </p:nvPr>
        </p:nvGraphicFramePr>
        <p:xfrm>
          <a:off x="1547664" y="2132857"/>
          <a:ext cx="6172200" cy="2753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Posição do Número do Diapositivo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DB73F-670F-45AD-862D-8950BC744E8C}" type="slidenum">
              <a:rPr lang="pt-PT" smtClean="0"/>
              <a:pPr/>
              <a:t>13</a:t>
            </a:fld>
            <a:endParaRPr lang="pt-PT"/>
          </a:p>
        </p:txBody>
      </p:sp>
      <p:grpSp>
        <p:nvGrpSpPr>
          <p:cNvPr id="8" name="Group 7"/>
          <p:cNvGrpSpPr/>
          <p:nvPr/>
        </p:nvGrpSpPr>
        <p:grpSpPr>
          <a:xfrm>
            <a:off x="2727133" y="4349963"/>
            <a:ext cx="1639435" cy="648071"/>
            <a:chOff x="4319" y="1101566"/>
            <a:chExt cx="2592444" cy="1468754"/>
          </a:xfrm>
          <a:solidFill>
            <a:srgbClr val="EA9B08"/>
          </a:solidFill>
        </p:grpSpPr>
        <p:sp>
          <p:nvSpPr>
            <p:cNvPr id="9" name="Rounded Rectangle 8"/>
            <p:cNvSpPr/>
            <p:nvPr/>
          </p:nvSpPr>
          <p:spPr>
            <a:xfrm>
              <a:off x="4319" y="1101566"/>
              <a:ext cx="2592444" cy="1468754"/>
            </a:xfrm>
            <a:prstGeom prst="round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4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76018" y="1173265"/>
              <a:ext cx="2449046" cy="13253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868" tIns="82868" rIns="82868" bIns="82868" numCol="1" spcCol="1270" anchor="t" anchorCtr="0">
              <a:noAutofit/>
            </a:bodyPr>
            <a:lstStyle/>
            <a:p>
              <a:pPr algn="ctr" defTabSz="966788">
                <a:lnSpc>
                  <a:spcPct val="90000"/>
                </a:lnSpc>
                <a:spcAft>
                  <a:spcPct val="35000"/>
                </a:spcAft>
              </a:pPr>
              <a:r>
                <a:rPr lang="en-US" sz="2175" dirty="0"/>
                <a:t>Validator</a:t>
              </a:r>
            </a:p>
          </p:txBody>
        </p:sp>
      </p:grpSp>
      <p:cxnSp>
        <p:nvCxnSpPr>
          <p:cNvPr id="11" name="Straight Connector 10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15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94770" y="1433750"/>
            <a:ext cx="2291248" cy="643216"/>
            <a:chOff x="395536" y="957568"/>
            <a:chExt cx="2707838" cy="721590"/>
          </a:xfrm>
        </p:grpSpPr>
        <p:sp>
          <p:nvSpPr>
            <p:cNvPr id="2" name="Rounded Rectangle 1"/>
            <p:cNvSpPr/>
            <p:nvPr/>
          </p:nvSpPr>
          <p:spPr>
            <a:xfrm>
              <a:off x="511086" y="957568"/>
              <a:ext cx="2592288" cy="721590"/>
            </a:xfrm>
            <a:prstGeom prst="roundRect">
              <a:avLst/>
            </a:prstGeom>
            <a:noFill/>
            <a:ln w="317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60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95536" y="983979"/>
              <a:ext cx="2707838" cy="6560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Researcher Publishes Paper in a FCT Project</a:t>
              </a: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120692" y="2686701"/>
            <a:ext cx="2659220" cy="805127"/>
          </a:xfrm>
          <a:prstGeom prst="roundRect">
            <a:avLst/>
          </a:prstGeom>
          <a:noFill/>
          <a:ln w="28575">
            <a:solidFill>
              <a:srgbClr val="488D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40394" y="2204864"/>
            <a:ext cx="0" cy="3604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46064" y="2721496"/>
            <a:ext cx="2703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Deposit in Repository (Institutional or Common</a:t>
            </a:r>
            <a:r>
              <a:rPr lang="en-GB" sz="1200" u="sng" dirty="0"/>
              <a:t>)</a:t>
            </a:r>
          </a:p>
          <a:p>
            <a:pPr algn="ctr"/>
            <a:endParaRPr lang="pt-PT" sz="12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004048" y="3130946"/>
            <a:ext cx="0" cy="3770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933789" y="3535665"/>
            <a:ext cx="2319139" cy="633972"/>
          </a:xfrm>
          <a:prstGeom prst="roundRect">
            <a:avLst/>
          </a:pr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14" name="TextBox 13"/>
          <p:cNvSpPr txBox="1"/>
          <p:nvPr/>
        </p:nvSpPr>
        <p:spPr>
          <a:xfrm>
            <a:off x="3725516" y="3582772"/>
            <a:ext cx="271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RCAAP Portal generates report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6264226" y="3890113"/>
            <a:ext cx="2160240" cy="33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038673" y="3890113"/>
            <a:ext cx="11161" cy="7942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19255" y="3890113"/>
            <a:ext cx="5210" cy="735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848383" y="3130946"/>
            <a:ext cx="1155665" cy="6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5990152" y="4765581"/>
            <a:ext cx="1564589" cy="37150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36" name="TextBox 35"/>
          <p:cNvSpPr txBox="1"/>
          <p:nvPr/>
        </p:nvSpPr>
        <p:spPr>
          <a:xfrm>
            <a:off x="5908350" y="4765581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Scientific Report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18344" y="4767678"/>
            <a:ext cx="1361669" cy="371509"/>
          </a:xfrm>
          <a:prstGeom prst="roundRect">
            <a:avLst/>
          </a:prstGeom>
          <a:noFill/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38" name="TextBox 37"/>
          <p:cNvSpPr txBox="1"/>
          <p:nvPr/>
        </p:nvSpPr>
        <p:spPr>
          <a:xfrm>
            <a:off x="7535082" y="4782058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/>
              <a:t>Financial </a:t>
            </a:r>
            <a:r>
              <a:rPr lang="pt-PT" sz="1600" dirty="0" err="1"/>
              <a:t>Report</a:t>
            </a:r>
            <a:endParaRPr lang="pt-PT" sz="1600" dirty="0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6334633" y="5216118"/>
            <a:ext cx="244714" cy="382405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033112" y="5205746"/>
            <a:ext cx="311234" cy="383494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532445" y="5625181"/>
            <a:ext cx="1500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Interim</a:t>
            </a:r>
            <a:endParaRPr lang="pt-PT" sz="1400" dirty="0"/>
          </a:p>
          <a:p>
            <a:pPr algn="ctr"/>
            <a:r>
              <a:rPr lang="pt-PT" sz="1400" dirty="0" err="1"/>
              <a:t>Report</a:t>
            </a:r>
            <a:endParaRPr lang="pt-PT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6948264" y="5618277"/>
            <a:ext cx="885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Final </a:t>
            </a:r>
            <a:r>
              <a:rPr lang="pt-PT" sz="1200" dirty="0" err="1"/>
              <a:t>Report</a:t>
            </a:r>
            <a:endParaRPr lang="pt-PT" sz="12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785" y="187818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GB" sz="3000" dirty="0" smtClean="0"/>
              <a:t>Workflow – Deposit and reporting</a:t>
            </a:r>
            <a:endParaRPr lang="en-GB" sz="30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3431305" y="3558034"/>
            <a:ext cx="967985" cy="461665"/>
            <a:chOff x="2297631" y="4329043"/>
            <a:chExt cx="967985" cy="461665"/>
          </a:xfrm>
        </p:grpSpPr>
        <p:sp>
          <p:nvSpPr>
            <p:cNvPr id="8" name="Flowchart: Connector 7"/>
            <p:cNvSpPr/>
            <p:nvPr/>
          </p:nvSpPr>
          <p:spPr>
            <a:xfrm>
              <a:off x="2297631" y="4389361"/>
              <a:ext cx="504056" cy="324555"/>
            </a:xfrm>
            <a:prstGeom prst="flowChartConnector">
              <a:avLst/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/>
                <a:t>11</a:t>
              </a:r>
              <a:endParaRPr lang="pt-PT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72886" y="4329043"/>
              <a:ext cx="892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b="1" dirty="0" smtClean="0"/>
                <a:t>2</a:t>
              </a:r>
              <a:endParaRPr lang="pt-PT" sz="2400" b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59069" y="2502560"/>
            <a:ext cx="973990" cy="461665"/>
            <a:chOff x="2291626" y="4329043"/>
            <a:chExt cx="973990" cy="461665"/>
          </a:xfrm>
        </p:grpSpPr>
        <p:sp>
          <p:nvSpPr>
            <p:cNvPr id="30" name="Flowchart: Connector 29"/>
            <p:cNvSpPr/>
            <p:nvPr/>
          </p:nvSpPr>
          <p:spPr>
            <a:xfrm>
              <a:off x="2291626" y="4400589"/>
              <a:ext cx="504056" cy="324555"/>
            </a:xfrm>
            <a:prstGeom prst="flowChartConnector">
              <a:avLst/>
            </a:prstGeom>
            <a:noFill/>
            <a:ln>
              <a:solidFill>
                <a:srgbClr val="488D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/>
                <a:t>11</a:t>
              </a:r>
              <a:endParaRPr lang="pt-PT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72886" y="4329043"/>
              <a:ext cx="892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b="1" dirty="0" smtClean="0"/>
                <a:t>1</a:t>
              </a:r>
              <a:endParaRPr lang="pt-PT" sz="2400" b="1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780233" y="4381590"/>
            <a:ext cx="967985" cy="461665"/>
            <a:chOff x="2297631" y="4329043"/>
            <a:chExt cx="967985" cy="461665"/>
          </a:xfrm>
        </p:grpSpPr>
        <p:sp>
          <p:nvSpPr>
            <p:cNvPr id="47" name="Flowchart: Connector 46"/>
            <p:cNvSpPr/>
            <p:nvPr/>
          </p:nvSpPr>
          <p:spPr>
            <a:xfrm>
              <a:off x="2297631" y="4389361"/>
              <a:ext cx="504056" cy="324555"/>
            </a:xfrm>
            <a:prstGeom prst="flowChartConnector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/>
                <a:t>11</a:t>
              </a:r>
              <a:endParaRPr lang="pt-PT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372886" y="4329043"/>
              <a:ext cx="892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b="1" dirty="0" smtClean="0"/>
                <a:t>3</a:t>
              </a:r>
              <a:endParaRPr lang="pt-PT" sz="2400" b="1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605968" y="4382917"/>
            <a:ext cx="967985" cy="461665"/>
            <a:chOff x="2297631" y="4329043"/>
            <a:chExt cx="967985" cy="461665"/>
          </a:xfrm>
        </p:grpSpPr>
        <p:sp>
          <p:nvSpPr>
            <p:cNvPr id="51" name="Flowchart: Connector 50"/>
            <p:cNvSpPr/>
            <p:nvPr/>
          </p:nvSpPr>
          <p:spPr>
            <a:xfrm>
              <a:off x="2297631" y="4389361"/>
              <a:ext cx="504056" cy="324555"/>
            </a:xfrm>
            <a:prstGeom prst="flowChartConnector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/>
                <a:t>11</a:t>
              </a:r>
              <a:endParaRPr lang="pt-PT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372886" y="4329043"/>
              <a:ext cx="892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400" b="1" dirty="0" smtClean="0"/>
                <a:t>4</a:t>
              </a:r>
              <a:endParaRPr lang="pt-PT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3828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smtClean="0"/>
              <a:t>1. Deposit in repository</a:t>
            </a:r>
            <a:br>
              <a:rPr lang="en-GB" dirty="0" smtClean="0"/>
            </a:br>
            <a:r>
              <a:rPr lang="en-GB" sz="3100" dirty="0" smtClean="0"/>
              <a:t> - Project Identification -</a:t>
            </a:r>
            <a:endParaRPr lang="en-GB" sz="3100" dirty="0"/>
          </a:p>
        </p:txBody>
      </p:sp>
      <p:pic>
        <p:nvPicPr>
          <p:cNvPr id="8" name="Picture 7" descr="api_openai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485393"/>
            <a:ext cx="6858000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5937230"/>
            <a:ext cx="23762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http://</a:t>
            </a:r>
            <a:r>
              <a:rPr lang="en-US" sz="1350" dirty="0" err="1"/>
              <a:t>api.openaire.eu</a:t>
            </a:r>
            <a:endParaRPr lang="en-US" sz="135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671191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OpenAIRE</a:t>
            </a:r>
            <a:r>
              <a:rPr lang="pt-PT" dirty="0" smtClean="0">
                <a:latin typeface="Dotum" panose="020B0600000101010101" pitchFamily="34" charset="-127"/>
                <a:ea typeface="Dotum" panose="020B0600000101010101" pitchFamily="34" charset="-127"/>
              </a:rPr>
              <a:t> – </a:t>
            </a:r>
            <a:r>
              <a:rPr lang="pt-PT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scholarly</a:t>
            </a:r>
            <a:r>
              <a:rPr lang="pt-PT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infrastructure</a:t>
            </a:r>
            <a:r>
              <a:rPr lang="pt-PT" dirty="0" smtClean="0">
                <a:latin typeface="Dotum" panose="020B0600000101010101" pitchFamily="34" charset="-127"/>
                <a:ea typeface="Dotum" panose="020B0600000101010101" pitchFamily="34" charset="-127"/>
              </a:rPr>
              <a:t> to </a:t>
            </a:r>
            <a:r>
              <a:rPr lang="en-US" dirty="0" smtClean="0">
                <a:latin typeface="Dotum" panose="020B0600000101010101" pitchFamily="34" charset="-127"/>
                <a:ea typeface="Dotum" panose="020B0600000101010101" pitchFamily="34" charset="-127"/>
              </a:rPr>
              <a:t>manage </a:t>
            </a:r>
            <a:r>
              <a:rPr lang="en-US" dirty="0">
                <a:latin typeface="Dotum" panose="020B0600000101010101" pitchFamily="34" charset="-127"/>
                <a:ea typeface="Dotum" panose="020B0600000101010101" pitchFamily="34" charset="-127"/>
              </a:rPr>
              <a:t>and monitor the outcomes of EU-funded research supporting OA policies.</a:t>
            </a:r>
            <a:endParaRPr lang="pt-PT" b="1" dirty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endParaRPr lang="pt-PT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888" y="516481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Aggregates</a:t>
            </a:r>
            <a:r>
              <a:rPr lang="pt-PT" dirty="0" smtClean="0"/>
              <a:t> a </a:t>
            </a:r>
            <a:r>
              <a:rPr lang="pt-PT" dirty="0" err="1" smtClean="0"/>
              <a:t>list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projects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different</a:t>
            </a:r>
            <a:r>
              <a:rPr lang="pt-PT" dirty="0" smtClean="0"/>
              <a:t> </a:t>
            </a:r>
            <a:r>
              <a:rPr lang="pt-PT" dirty="0" err="1" smtClean="0"/>
              <a:t>funders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8189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658" y="2348881"/>
            <a:ext cx="6172200" cy="2550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048196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>1. Deposit in repository</a:t>
            </a:r>
            <a:br>
              <a:rPr lang="en-GB" dirty="0" smtClean="0"/>
            </a:br>
            <a:r>
              <a:rPr lang="en-GB" sz="3100" dirty="0" smtClean="0"/>
              <a:t> - Project Identification -</a:t>
            </a:r>
            <a:endParaRPr lang="en-GB" sz="3100" dirty="0"/>
          </a:p>
        </p:txBody>
      </p:sp>
    </p:spTree>
    <p:extLst>
      <p:ext uri="{BB962C8B-B14F-4D97-AF65-F5344CB8AC3E}">
        <p14:creationId xmlns:p14="http://schemas.microsoft.com/office/powerpoint/2010/main" val="99700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4725144"/>
            <a:ext cx="8229600" cy="1392803"/>
          </a:xfrm>
        </p:spPr>
        <p:txBody>
          <a:bodyPr>
            <a:normAutofit/>
          </a:bodyPr>
          <a:lstStyle/>
          <a:p>
            <a:r>
              <a:rPr lang="en-GB" sz="2000" dirty="0" smtClean="0"/>
              <a:t>If embargo apply, the end date should be used.</a:t>
            </a:r>
          </a:p>
          <a:p>
            <a:r>
              <a:rPr lang="en-GB" sz="2000" dirty="0" smtClean="0"/>
              <a:t>If embargo need to be longer than allowed by FCT policy, a short justification will be asked at the time of deposit.</a:t>
            </a:r>
          </a:p>
          <a:p>
            <a:endParaRPr lang="pt-PT" sz="20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148481"/>
            <a:ext cx="8496944" cy="10481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i="0" kern="1200" spc="-15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1. Deposit in repository</a:t>
            </a:r>
            <a:br>
              <a:rPr lang="en-GB" dirty="0" smtClean="0"/>
            </a:br>
            <a:r>
              <a:rPr lang="en-GB" sz="3100" dirty="0" smtClean="0"/>
              <a:t> - Embargoes-</a:t>
            </a:r>
            <a:endParaRPr lang="en-GB" sz="3100" dirty="0"/>
          </a:p>
        </p:txBody>
      </p:sp>
      <p:pic>
        <p:nvPicPr>
          <p:cNvPr id="7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68723"/>
            <a:ext cx="6480720" cy="251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Arrow Connector 7"/>
          <p:cNvCxnSpPr/>
          <p:nvPr/>
        </p:nvCxnSpPr>
        <p:spPr>
          <a:xfrm>
            <a:off x="899592" y="2548942"/>
            <a:ext cx="360040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888207" y="3140968"/>
            <a:ext cx="360040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48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23528" y="116632"/>
            <a:ext cx="8496944" cy="10481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i="0" kern="1200" spc="-15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GB" dirty="0" smtClean="0"/>
              <a:t>1. Deposit in repository</a:t>
            </a:r>
            <a:br>
              <a:rPr lang="en-GB" dirty="0" smtClean="0"/>
            </a:br>
            <a:r>
              <a:rPr lang="en-GB" sz="3100" dirty="0" smtClean="0"/>
              <a:t> - Creative Commons License-</a:t>
            </a:r>
            <a:endParaRPr lang="en-GB" sz="3100" dirty="0"/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323528" y="1772816"/>
            <a:ext cx="8496944" cy="4680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 spc="-15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00" kern="1200" spc="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spc="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spc="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spc="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 smtClean="0"/>
              <a:t>Creative Commons License </a:t>
            </a:r>
            <a:r>
              <a:rPr lang="en-GB" sz="2000" dirty="0" smtClean="0"/>
              <a:t>CC-BY or equivalent</a:t>
            </a:r>
            <a:r>
              <a:rPr lang="en-GB" sz="2000" dirty="0"/>
              <a:t> </a:t>
            </a:r>
            <a:r>
              <a:rPr lang="en-GB" sz="2000" b="1" dirty="0" smtClean="0"/>
              <a:t>mandatory</a:t>
            </a:r>
            <a:r>
              <a:rPr lang="en-GB" sz="2000" dirty="0" smtClean="0"/>
              <a:t> for refund of </a:t>
            </a:r>
            <a:r>
              <a:rPr lang="en-GB" sz="2000" dirty="0"/>
              <a:t>Article Processing Cost (APC</a:t>
            </a:r>
            <a:r>
              <a:rPr lang="en-GB" sz="2000" dirty="0" smtClean="0"/>
              <a:t>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46" y="2924944"/>
            <a:ext cx="7952707" cy="756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930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195736" y="648290"/>
            <a:ext cx="5652628" cy="602107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180399" y="4293096"/>
            <a:ext cx="1667965" cy="15121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5696" y="260648"/>
            <a:ext cx="625435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41891" y="148556"/>
            <a:ext cx="8496944" cy="10481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i="0" kern="1200" spc="-15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en-GB" dirty="0"/>
              <a:t>2</a:t>
            </a:r>
            <a:r>
              <a:rPr lang="en-GB" dirty="0" smtClean="0"/>
              <a:t>. RCAAP portal</a:t>
            </a:r>
            <a:br>
              <a:rPr lang="en-GB" dirty="0" smtClean="0"/>
            </a:br>
            <a:r>
              <a:rPr lang="en-GB" sz="3100" dirty="0" smtClean="0"/>
              <a:t> - project page - </a:t>
            </a:r>
            <a:endParaRPr lang="en-GB" sz="31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051720" y="2204864"/>
            <a:ext cx="432048" cy="3600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907704" y="3724821"/>
            <a:ext cx="432048" cy="3600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180398" y="3530953"/>
            <a:ext cx="1667965" cy="7100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3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2. Project </a:t>
            </a:r>
            <a:r>
              <a:rPr lang="pt-PT" dirty="0" err="1" smtClean="0"/>
              <a:t>Report</a:t>
            </a:r>
            <a:r>
              <a:rPr lang="pt-PT" dirty="0" smtClean="0"/>
              <a:t> (RCAAP portal)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3672408" cy="4680521"/>
          </a:xfrm>
        </p:spPr>
        <p:txBody>
          <a:bodyPr>
            <a:normAutofit/>
          </a:bodyPr>
          <a:lstStyle/>
          <a:p>
            <a:r>
              <a:rPr lang="en-US" sz="2000" dirty="0"/>
              <a:t>Automatic – Parses all repositories for documents associated with a </a:t>
            </a:r>
            <a:r>
              <a:rPr lang="en-US" sz="2000" dirty="0" smtClean="0"/>
              <a:t>project</a:t>
            </a:r>
          </a:p>
          <a:p>
            <a:endParaRPr lang="en-US" sz="2000" dirty="0"/>
          </a:p>
          <a:p>
            <a:r>
              <a:rPr lang="en-US" sz="2000" dirty="0"/>
              <a:t>Static – Contains all documents within a set period of </a:t>
            </a:r>
            <a:r>
              <a:rPr lang="en-US" sz="2000" dirty="0" smtClean="0"/>
              <a:t>time</a:t>
            </a:r>
          </a:p>
          <a:p>
            <a:endParaRPr lang="en-US" sz="2000" dirty="0"/>
          </a:p>
          <a:p>
            <a:r>
              <a:rPr lang="en-US" sz="2000" dirty="0"/>
              <a:t>Permanent – Is kept online for the longest foreseeable period of auditing. </a:t>
            </a:r>
          </a:p>
          <a:p>
            <a:endParaRPr lang="pt-PT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933C-DC70-47F1-B248-1059ECB4FE6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74" y="1340768"/>
            <a:ext cx="5494384" cy="5278043"/>
          </a:xfrm>
          <a:prstGeom prst="rect">
            <a:avLst/>
          </a:prstGeom>
          <a:solidFill>
            <a:schemeClr val="bg1">
              <a:alpha val="20000"/>
            </a:schemeClr>
          </a:solidFill>
        </p:spPr>
      </p:pic>
      <p:sp>
        <p:nvSpPr>
          <p:cNvPr id="9" name="Rounded Rectangle 8"/>
          <p:cNvSpPr/>
          <p:nvPr/>
        </p:nvSpPr>
        <p:spPr>
          <a:xfrm>
            <a:off x="4161677" y="1340768"/>
            <a:ext cx="4144395" cy="163131"/>
          </a:xfrm>
          <a:prstGeom prst="roundRect">
            <a:avLst/>
          </a:prstGeom>
          <a:solidFill>
            <a:schemeClr val="accent6">
              <a:alpha val="2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9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397" y="1412776"/>
            <a:ext cx="2895636" cy="857250"/>
          </a:xfrm>
        </p:spPr>
        <p:txBody>
          <a:bodyPr>
            <a:normAutofit/>
          </a:bodyPr>
          <a:lstStyle/>
          <a:p>
            <a:pPr algn="l"/>
            <a:r>
              <a:rPr lang="pt-PT" dirty="0" err="1" smtClean="0"/>
              <a:t>before</a:t>
            </a:r>
            <a:endParaRPr lang="pt-PT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15" y="2270026"/>
            <a:ext cx="3993051" cy="194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23528" y="188640"/>
            <a:ext cx="8496944" cy="1048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i="0" kern="1200" spc="-15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pt-PT" dirty="0"/>
              <a:t>3</a:t>
            </a:r>
            <a:r>
              <a:rPr lang="pt-PT" dirty="0" smtClean="0"/>
              <a:t>. Grant </a:t>
            </a:r>
            <a:r>
              <a:rPr lang="pt-PT" dirty="0" err="1" smtClean="0"/>
              <a:t>Mng</a:t>
            </a:r>
            <a:r>
              <a:rPr lang="pt-PT" dirty="0" smtClean="0"/>
              <a:t> </a:t>
            </a:r>
            <a:r>
              <a:rPr lang="pt-PT" dirty="0" err="1" smtClean="0"/>
              <a:t>scientific</a:t>
            </a:r>
            <a:r>
              <a:rPr lang="pt-PT" dirty="0" smtClean="0"/>
              <a:t> </a:t>
            </a:r>
            <a:r>
              <a:rPr lang="pt-PT" dirty="0" err="1" smtClean="0"/>
              <a:t>report</a:t>
            </a:r>
            <a:r>
              <a:rPr lang="pt-PT" dirty="0" smtClean="0"/>
              <a:t> 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3098" y="1429172"/>
            <a:ext cx="2895636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i="0" kern="1200" spc="-15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pt-PT" dirty="0" err="1" smtClean="0"/>
              <a:t>now</a:t>
            </a:r>
            <a:endParaRPr lang="pt-PT" dirty="0"/>
          </a:p>
        </p:txBody>
      </p:sp>
      <p:sp>
        <p:nvSpPr>
          <p:cNvPr id="13" name="TextBox 12"/>
          <p:cNvSpPr txBox="1"/>
          <p:nvPr/>
        </p:nvSpPr>
        <p:spPr>
          <a:xfrm>
            <a:off x="540650" y="4865659"/>
            <a:ext cx="748883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Grantees</a:t>
            </a:r>
            <a:r>
              <a:rPr lang="pt-PT" sz="2000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will</a:t>
            </a:r>
            <a:r>
              <a:rPr lang="pt-PT" sz="2000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only</a:t>
            </a:r>
            <a:r>
              <a:rPr lang="pt-PT" sz="2000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be</a:t>
            </a:r>
            <a:r>
              <a:rPr lang="pt-PT" sz="2000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able</a:t>
            </a:r>
            <a:r>
              <a:rPr lang="pt-PT" sz="2000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to </a:t>
            </a:r>
            <a:r>
              <a:rPr lang="pt-PT" sz="2000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report</a:t>
            </a:r>
            <a:r>
              <a:rPr lang="pt-PT" sz="2000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deposited</a:t>
            </a:r>
            <a:r>
              <a:rPr lang="pt-PT" sz="2000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publications</a:t>
            </a:r>
            <a:endParaRPr lang="pt-PT" sz="2000" dirty="0" smtClean="0">
              <a:solidFill>
                <a:prstClr val="black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098" y="2166764"/>
            <a:ext cx="4247374" cy="2054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122" y="3623320"/>
            <a:ext cx="3700488" cy="197359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4429082" y="3350146"/>
            <a:ext cx="288032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9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23528" y="188640"/>
            <a:ext cx="8496944" cy="1048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i="0" kern="1200" spc="-150">
                <a:solidFill>
                  <a:schemeClr val="tx1"/>
                </a:solidFill>
                <a:latin typeface="Dotum" panose="020B0600000101010101" pitchFamily="34" charset="-127"/>
                <a:ea typeface="Dotum" panose="020B0600000101010101" pitchFamily="34" charset="-127"/>
                <a:cs typeface="Arial" panose="020B0604020202020204" pitchFamily="34" charset="0"/>
              </a:defRPr>
            </a:lvl1pPr>
          </a:lstStyle>
          <a:p>
            <a:r>
              <a:rPr lang="pt-PT" dirty="0" smtClean="0"/>
              <a:t>4. Grant </a:t>
            </a:r>
            <a:r>
              <a:rPr lang="pt-PT" dirty="0" err="1" smtClean="0"/>
              <a:t>Mng</a:t>
            </a:r>
            <a:r>
              <a:rPr lang="pt-PT" dirty="0" smtClean="0"/>
              <a:t> </a:t>
            </a:r>
            <a:r>
              <a:rPr lang="pt-PT" dirty="0" err="1" smtClean="0"/>
              <a:t>finantial</a:t>
            </a:r>
            <a:r>
              <a:rPr lang="pt-PT" dirty="0" smtClean="0"/>
              <a:t> </a:t>
            </a:r>
            <a:r>
              <a:rPr lang="pt-PT" dirty="0" err="1" smtClean="0"/>
              <a:t>report</a:t>
            </a:r>
            <a:r>
              <a:rPr lang="pt-PT" dirty="0" smtClean="0"/>
              <a:t> </a:t>
            </a: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073243" y="1401108"/>
            <a:ext cx="50225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pt-PT" altLang="zh-CN" sz="1800" dirty="0" err="1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Cost</a:t>
            </a:r>
            <a:r>
              <a:rPr lang="pt-PT" altLang="zh-CN" sz="1800" dirty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altLang="zh-CN" sz="1800" dirty="0" err="1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Claim</a:t>
            </a:r>
            <a:r>
              <a:rPr lang="pt-PT" altLang="zh-CN" sz="1800" dirty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altLang="zh-CN" sz="1800" dirty="0" err="1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Submission</a:t>
            </a:r>
            <a:r>
              <a:rPr lang="pt-PT" altLang="zh-CN" sz="1800" dirty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altLang="zh-CN" sz="1800" dirty="0" err="1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Template</a:t>
            </a:r>
            <a:endParaRPr lang="pt-PT" altLang="zh-CN" sz="1800" dirty="0">
              <a:solidFill>
                <a:prstClr val="black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6"/>
          <a:stretch>
            <a:fillRect/>
          </a:stretch>
        </p:blipFill>
        <p:spPr bwMode="auto">
          <a:xfrm>
            <a:off x="2195736" y="2132856"/>
            <a:ext cx="4767841" cy="276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547664" y="5204229"/>
            <a:ext cx="5940660" cy="36933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altLang="zh-CN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Handles </a:t>
            </a:r>
            <a:r>
              <a:rPr lang="en-GB" altLang="zh-CN" dirty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in the description </a:t>
            </a:r>
            <a:r>
              <a:rPr lang="en-GB" altLang="zh-CN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field </a:t>
            </a:r>
            <a:r>
              <a:rPr lang="en-GB" altLang="zh-CN" dirty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for </a:t>
            </a:r>
            <a:r>
              <a:rPr lang="en-GB" altLang="zh-CN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APC refund.</a:t>
            </a:r>
            <a:r>
              <a:rPr lang="en-GB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endParaRPr lang="en-GB" dirty="0">
              <a:solidFill>
                <a:prstClr val="black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614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41891" y="1317795"/>
            <a:ext cx="8496944" cy="2111205"/>
          </a:xfrm>
        </p:spPr>
        <p:txBody>
          <a:bodyPr/>
          <a:lstStyle/>
          <a:p>
            <a:r>
              <a:rPr lang="en-GB" sz="2100" dirty="0"/>
              <a:t>Online automatic parser, that checks compliance with FCT OA Policy.</a:t>
            </a:r>
          </a:p>
          <a:p>
            <a:r>
              <a:rPr lang="en-GB" sz="2100" dirty="0"/>
              <a:t>Returns a list of publications that have associated funding from FCT, organized by the project identifier. </a:t>
            </a:r>
          </a:p>
          <a:p>
            <a:r>
              <a:rPr lang="en-GB" sz="2100" dirty="0"/>
              <a:t>Available at </a:t>
            </a:r>
            <a:r>
              <a:rPr lang="en-GB" sz="2100" dirty="0">
                <a:hlinkClick r:id="rId2"/>
              </a:rPr>
              <a:t>http://validador.rcaap.pt</a:t>
            </a:r>
            <a:r>
              <a:rPr lang="en-GB" sz="2100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140968"/>
            <a:ext cx="6994977" cy="1807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6113022" cy="857250"/>
          </a:xfrm>
        </p:spPr>
        <p:txBody>
          <a:bodyPr/>
          <a:lstStyle/>
          <a:p>
            <a:pPr algn="l"/>
            <a:r>
              <a:rPr lang="en-GB" dirty="0" smtClean="0"/>
              <a:t>Monitoring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51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6113022" cy="857250"/>
          </a:xfrm>
        </p:spPr>
        <p:txBody>
          <a:bodyPr/>
          <a:lstStyle/>
          <a:p>
            <a:pPr algn="l"/>
            <a:r>
              <a:rPr lang="en-GB" dirty="0" smtClean="0"/>
              <a:t>Monitoring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51520" y="1573753"/>
            <a:ext cx="3816424" cy="2753915"/>
          </a:xfrm>
        </p:spPr>
        <p:txBody>
          <a:bodyPr/>
          <a:lstStyle/>
          <a:p>
            <a:r>
              <a:rPr lang="en-GB" sz="2100" dirty="0"/>
              <a:t>Available to any funding </a:t>
            </a:r>
            <a:r>
              <a:rPr lang="en-GB" sz="2100" dirty="0" smtClean="0"/>
              <a:t>entity</a:t>
            </a:r>
          </a:p>
          <a:p>
            <a:endParaRPr lang="en-GB" sz="2100" dirty="0"/>
          </a:p>
          <a:p>
            <a:r>
              <a:rPr lang="en-GB" sz="2100" dirty="0" smtClean="0"/>
              <a:t>Tabular and graphic view of the data</a:t>
            </a:r>
          </a:p>
          <a:p>
            <a:endParaRPr lang="en-GB" sz="2100" dirty="0" smtClean="0"/>
          </a:p>
          <a:p>
            <a:r>
              <a:rPr lang="en-GB" sz="2100" dirty="0" smtClean="0"/>
              <a:t>Excel </a:t>
            </a:r>
            <a:r>
              <a:rPr lang="en-GB" sz="2100" dirty="0"/>
              <a:t>export function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957511"/>
            <a:ext cx="3705659" cy="582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Straight Connector 4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10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6113022" cy="857250"/>
          </a:xfrm>
        </p:spPr>
        <p:txBody>
          <a:bodyPr/>
          <a:lstStyle/>
          <a:p>
            <a:pPr algn="l"/>
            <a:r>
              <a:rPr lang="en-GB" dirty="0" smtClean="0"/>
              <a:t>Monitoring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68313" y="2132856"/>
            <a:ext cx="3816424" cy="3528392"/>
          </a:xfrm>
        </p:spPr>
        <p:txBody>
          <a:bodyPr>
            <a:normAutofit fontScale="92500"/>
          </a:bodyPr>
          <a:lstStyle/>
          <a:p>
            <a:r>
              <a:rPr lang="en-GB" sz="2100" dirty="0" smtClean="0"/>
              <a:t>Public API</a:t>
            </a:r>
          </a:p>
          <a:p>
            <a:endParaRPr lang="en-GB" sz="2100" dirty="0" smtClean="0"/>
          </a:p>
          <a:p>
            <a:r>
              <a:rPr lang="en-GB" sz="2100" dirty="0" smtClean="0"/>
              <a:t>Institutions may search for information that is organized in the portal</a:t>
            </a:r>
          </a:p>
          <a:p>
            <a:endParaRPr lang="en-GB" sz="2100" dirty="0"/>
          </a:p>
          <a:p>
            <a:r>
              <a:rPr lang="en-GB" sz="2100" dirty="0" smtClean="0"/>
              <a:t>Open </a:t>
            </a:r>
            <a:r>
              <a:rPr lang="en-GB" sz="2100" dirty="0" smtClean="0"/>
              <a:t>interface for the community</a:t>
            </a:r>
          </a:p>
          <a:p>
            <a:endParaRPr lang="en-GB" sz="2100" dirty="0" smtClean="0"/>
          </a:p>
          <a:p>
            <a:r>
              <a:rPr lang="en-GB" sz="2100" dirty="0" smtClean="0"/>
              <a:t>Integration with funder (FCT) and other national systems</a:t>
            </a:r>
          </a:p>
          <a:p>
            <a:endParaRPr lang="en-GB" sz="2100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https://lh4.googleusercontent.com/1114y2pRoR0ATCflU3iS1HHvdFBZeOcFb3mQ3qEHlNtXWCiG1dFy5KWYKCrkHv4uz3X-AdbDdNv--W2S-iYXI3wTMGHS54CL76ifNfJHY3Gn7bvV9lZOboRxoTwMMMc_UHp1e7VQ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3" y="2456892"/>
            <a:ext cx="4536504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272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45" y="24035"/>
            <a:ext cx="8496944" cy="1048196"/>
          </a:xfrm>
        </p:spPr>
        <p:txBody>
          <a:bodyPr/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837198"/>
              </p:ext>
            </p:extLst>
          </p:nvPr>
        </p:nvGraphicFramePr>
        <p:xfrm>
          <a:off x="2051720" y="1556792"/>
          <a:ext cx="5568432" cy="2036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Posição do Número do Diapositivo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DB73F-670F-45AD-862D-8950BC744E8C}" type="slidenum">
              <a:rPr lang="pt-PT" smtClean="0"/>
              <a:pPr/>
              <a:t>26</a:t>
            </a:fld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620688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3445" y="1100671"/>
            <a:ext cx="86764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Promotes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compliance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with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the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FCT OA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policy</a:t>
            </a:r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Benefits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	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- </a:t>
            </a:r>
            <a:r>
              <a:rPr lang="pt-PT" sz="20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Researchers</a:t>
            </a:r>
            <a:endParaRPr lang="pt-PT" sz="2000" b="1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	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Simplification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of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the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scientific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and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finantial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reporting</a:t>
            </a:r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	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- </a:t>
            </a:r>
            <a:r>
              <a:rPr lang="pt-PT" sz="20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Funders</a:t>
            </a:r>
            <a:endParaRPr lang="pt-PT" sz="2000" b="1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sz="2000" b="1" dirty="0">
                <a:latin typeface="Dotum" panose="020B0600000101010101" pitchFamily="34" charset="-127"/>
                <a:ea typeface="Dotum" panose="020B0600000101010101" pitchFamily="34" charset="-127"/>
              </a:rPr>
              <a:t>	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Simplification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of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the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monitoring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and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evaluation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process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lvl="1"/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	- </a:t>
            </a:r>
            <a:r>
              <a:rPr lang="pt-PT" sz="20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Institutions</a:t>
            </a:r>
            <a:endParaRPr lang="pt-PT" sz="2000" b="1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	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Easier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access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to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accurate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, complete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and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updated</a:t>
            </a:r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>
                <a:latin typeface="Dotum" panose="020B0600000101010101" pitchFamily="34" charset="-127"/>
                <a:ea typeface="Dotum" panose="020B0600000101010101" pitchFamily="34" charset="-127"/>
              </a:rPr>
              <a:t>information</a:t>
            </a:r>
            <a:endParaRPr lang="pt-PT" sz="20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164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67544" y="2939206"/>
            <a:ext cx="8208912" cy="705818"/>
          </a:xfrm>
        </p:spPr>
        <p:txBody>
          <a:bodyPr>
            <a:normAutofit/>
          </a:bodyPr>
          <a:lstStyle/>
          <a:p>
            <a:r>
              <a:rPr lang="en-US" sz="3200" b="1" noProof="0" dirty="0" smtClean="0"/>
              <a:t>Thanks!</a:t>
            </a:r>
            <a:endParaRPr lang="en-US" sz="3200" b="1" noProof="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8208912" cy="1224136"/>
          </a:xfrm>
        </p:spPr>
        <p:txBody>
          <a:bodyPr>
            <a:normAutofit fontScale="92500" lnSpcReduction="20000"/>
          </a:bodyPr>
          <a:lstStyle/>
          <a:p>
            <a:r>
              <a:rPr lang="pt-PT" sz="2000" dirty="0"/>
              <a:t>José Carvalho, </a:t>
            </a:r>
            <a:r>
              <a:rPr lang="pt-PT" sz="2000" dirty="0" err="1"/>
              <a:t>University</a:t>
            </a:r>
            <a:r>
              <a:rPr lang="pt-PT" sz="2000" dirty="0"/>
              <a:t> </a:t>
            </a:r>
            <a:r>
              <a:rPr lang="pt-PT" sz="2000" dirty="0" err="1"/>
              <a:t>of</a:t>
            </a:r>
            <a:r>
              <a:rPr lang="pt-PT" sz="2000" dirty="0"/>
              <a:t> Minho, </a:t>
            </a:r>
            <a:r>
              <a:rPr lang="pt-PT" sz="2000" u="sng" dirty="0">
                <a:hlinkClick r:id="rId3"/>
              </a:rPr>
              <a:t>jcarvalho@sdum.uminho.pt</a:t>
            </a:r>
            <a:endParaRPr lang="pt-PT" sz="2000" dirty="0"/>
          </a:p>
          <a:p>
            <a:r>
              <a:rPr lang="pt-PT" sz="2000" dirty="0"/>
              <a:t>Cátia Laranjeira, FCT | FCCN, </a:t>
            </a:r>
            <a:r>
              <a:rPr lang="pt-PT" sz="2000" u="sng" dirty="0">
                <a:hlinkClick r:id="rId4"/>
              </a:rPr>
              <a:t>catia.laranjeira@fccn.pt</a:t>
            </a:r>
            <a:endParaRPr lang="pt-PT" sz="2000" dirty="0"/>
          </a:p>
          <a:p>
            <a:r>
              <a:rPr lang="pt-PT" sz="2000" dirty="0"/>
              <a:t>João Moreira, FCT | FCCN, </a:t>
            </a:r>
            <a:r>
              <a:rPr lang="pt-PT" sz="2000" u="sng" dirty="0">
                <a:hlinkClick r:id="rId5"/>
              </a:rPr>
              <a:t>jmm@fccn.pt</a:t>
            </a:r>
            <a:endParaRPr lang="pt-PT" sz="2000" dirty="0"/>
          </a:p>
          <a:p>
            <a:r>
              <a:rPr lang="pt-PT" sz="2000" dirty="0"/>
              <a:t>Vasco Vaz, </a:t>
            </a:r>
            <a:r>
              <a:rPr lang="pt-PT" sz="2000" dirty="0" smtClean="0"/>
              <a:t>FCT, </a:t>
            </a:r>
            <a:r>
              <a:rPr lang="pt-PT" sz="2000" u="sng" dirty="0">
                <a:hlinkClick r:id="rId6"/>
              </a:rPr>
              <a:t>vasco.vaz@fct.pt</a:t>
            </a:r>
            <a:r>
              <a:rPr lang="pt-PT" sz="2000" dirty="0"/>
              <a:t> </a:t>
            </a:r>
          </a:p>
          <a:p>
            <a:pPr>
              <a:spcBef>
                <a:spcPts val="300"/>
              </a:spcBef>
            </a:pPr>
            <a:endParaRPr lang="pt-PT" sz="20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31D12-2406-4803-99D0-E2A0A6A4CAA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09/06/2016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91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prstClr val="black"/>
                </a:solidFill>
              </a:rPr>
              <a:t>TOPICS</a:t>
            </a:r>
            <a:endParaRPr lang="en-GB" sz="1050" b="1" dirty="0">
              <a:solidFill>
                <a:prstClr val="black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14425" y="413792"/>
            <a:ext cx="6457950" cy="11430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GB" sz="2800" dirty="0" smtClean="0"/>
              <a:t>The Open Access Policy of the </a:t>
            </a:r>
            <a:r>
              <a:rPr lang="en-GB" sz="2800" dirty="0" err="1" smtClean="0"/>
              <a:t>Fundação</a:t>
            </a:r>
            <a:r>
              <a:rPr lang="en-GB" sz="2800" dirty="0" smtClean="0"/>
              <a:t> para a </a:t>
            </a:r>
            <a:r>
              <a:rPr lang="en-GB" sz="2800" dirty="0" err="1" smtClean="0"/>
              <a:t>Ciência</a:t>
            </a:r>
            <a:r>
              <a:rPr lang="en-GB" sz="2800" dirty="0" smtClean="0"/>
              <a:t> e a </a:t>
            </a:r>
            <a:r>
              <a:rPr lang="en-GB" sz="2800" dirty="0" err="1" smtClean="0"/>
              <a:t>Tecnologia</a:t>
            </a:r>
            <a:endParaRPr lang="en-GB" sz="28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Open Access Policy of the </a:t>
            </a:r>
            <a:r>
              <a:rPr lang="en-GB" dirty="0" err="1" smtClean="0">
                <a:solidFill>
                  <a:schemeClr val="tx1"/>
                </a:solidFill>
              </a:rPr>
              <a:t>Fundação</a:t>
            </a:r>
            <a:r>
              <a:rPr lang="en-GB" dirty="0" smtClean="0">
                <a:solidFill>
                  <a:schemeClr val="tx1"/>
                </a:solidFill>
              </a:rPr>
              <a:t> para a </a:t>
            </a:r>
            <a:r>
              <a:rPr lang="en-GB" dirty="0" err="1" smtClean="0">
                <a:solidFill>
                  <a:schemeClr val="tx1"/>
                </a:solidFill>
              </a:rPr>
              <a:t>Ciência</a:t>
            </a:r>
            <a:r>
              <a:rPr lang="en-GB" dirty="0" smtClean="0">
                <a:solidFill>
                  <a:schemeClr val="tx1"/>
                </a:solidFill>
              </a:rPr>
              <a:t> e a </a:t>
            </a:r>
            <a:r>
              <a:rPr lang="en-GB" dirty="0" err="1" smtClean="0">
                <a:solidFill>
                  <a:schemeClr val="tx1"/>
                </a:solidFill>
              </a:rPr>
              <a:t>Tecnologia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</a:rPr>
              <a:t>02 | 10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457200" y="1730325"/>
            <a:ext cx="8229600" cy="4651003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15000"/>
              </a:lnSpc>
              <a:spcBef>
                <a:spcPts val="200"/>
              </a:spcBef>
              <a:buNone/>
            </a:pPr>
            <a:r>
              <a:rPr lang="en-GB" sz="2400" dirty="0" smtClean="0">
                <a:ea typeface="Calibri"/>
                <a:cs typeface="Times New Roman"/>
              </a:rPr>
              <a:t>Approved Policy </a:t>
            </a:r>
          </a:p>
          <a:p>
            <a:pPr lvl="2">
              <a:lnSpc>
                <a:spcPct val="135000"/>
              </a:lnSpc>
              <a:spcBef>
                <a:spcPts val="200"/>
              </a:spcBef>
              <a:buFont typeface="+mj-lt"/>
              <a:buAutoNum type="alphaUcPeriod"/>
            </a:pPr>
            <a:r>
              <a:rPr lang="en-GB" sz="2000" dirty="0">
                <a:ea typeface="Calibri"/>
                <a:cs typeface="Times New Roman"/>
              </a:rPr>
              <a:t>Mandated Green Open Access</a:t>
            </a:r>
          </a:p>
          <a:p>
            <a:pPr marL="1714500" lvl="3" indent="-342900">
              <a:lnSpc>
                <a:spcPct val="115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GB" sz="1600" dirty="0" smtClean="0">
                <a:ea typeface="Calibri"/>
                <a:cs typeface="Times New Roman"/>
              </a:rPr>
              <a:t>Concerned publications</a:t>
            </a:r>
          </a:p>
          <a:p>
            <a:pPr marL="1714500" lvl="3" indent="-342900">
              <a:lnSpc>
                <a:spcPct val="115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GB" sz="1600" dirty="0" smtClean="0">
                <a:ea typeface="Calibri"/>
                <a:cs typeface="Times New Roman"/>
              </a:rPr>
              <a:t>Where to deposit</a:t>
            </a:r>
          </a:p>
          <a:p>
            <a:pPr marL="1714500" lvl="3" indent="-342900">
              <a:lnSpc>
                <a:spcPct val="115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GB" sz="1600" dirty="0" smtClean="0">
                <a:ea typeface="Calibri"/>
                <a:cs typeface="Times New Roman"/>
              </a:rPr>
              <a:t>When to deposit</a:t>
            </a:r>
          </a:p>
          <a:p>
            <a:pPr marL="1714500" lvl="3" indent="-342900">
              <a:lnSpc>
                <a:spcPct val="115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GB" sz="1600" dirty="0" smtClean="0">
                <a:ea typeface="Calibri"/>
                <a:cs typeface="Times New Roman"/>
              </a:rPr>
              <a:t>Timeliness of Open Access to the deposited publication</a:t>
            </a:r>
          </a:p>
          <a:p>
            <a:pPr lvl="2">
              <a:lnSpc>
                <a:spcPct val="125000"/>
              </a:lnSpc>
              <a:spcBef>
                <a:spcPts val="200"/>
              </a:spcBef>
              <a:buFont typeface="+mj-lt"/>
              <a:buAutoNum type="alphaUcPeriod"/>
            </a:pPr>
            <a:r>
              <a:rPr lang="en-GB" sz="2000" dirty="0">
                <a:ea typeface="Calibri"/>
                <a:cs typeface="Times New Roman"/>
              </a:rPr>
              <a:t>Open Access publishing</a:t>
            </a:r>
          </a:p>
          <a:p>
            <a:pPr marL="1714500" lvl="3" indent="-342900">
              <a:lnSpc>
                <a:spcPct val="115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GB" sz="1600" dirty="0" smtClean="0">
                <a:ea typeface="Calibri"/>
                <a:cs typeface="Times New Roman"/>
              </a:rPr>
              <a:t>Cost eligibility requirements</a:t>
            </a:r>
            <a:endParaRPr lang="en-GB" sz="1600" dirty="0">
              <a:ea typeface="Calibri"/>
              <a:cs typeface="Times New Roman"/>
            </a:endParaRPr>
          </a:p>
          <a:p>
            <a:pPr lvl="2">
              <a:lnSpc>
                <a:spcPct val="115000"/>
              </a:lnSpc>
              <a:spcBef>
                <a:spcPts val="200"/>
              </a:spcBef>
              <a:buFont typeface="+mj-lt"/>
              <a:buAutoNum type="alphaUcPeriod"/>
            </a:pPr>
            <a:r>
              <a:rPr lang="en-GB" sz="2000" dirty="0" smtClean="0">
                <a:ea typeface="Calibri"/>
                <a:cs typeface="Times New Roman"/>
              </a:rPr>
              <a:t>Policy monitoring and compliance</a:t>
            </a:r>
          </a:p>
          <a:p>
            <a:pPr lvl="2">
              <a:lnSpc>
                <a:spcPct val="115000"/>
              </a:lnSpc>
              <a:spcBef>
                <a:spcPts val="200"/>
              </a:spcBef>
              <a:buFont typeface="+mj-lt"/>
              <a:buAutoNum type="alphaUcPeriod"/>
            </a:pPr>
            <a:r>
              <a:rPr lang="en-GB" sz="2000" dirty="0" smtClean="0">
                <a:ea typeface="Calibri"/>
                <a:cs typeface="Times New Roman"/>
              </a:rPr>
              <a:t>Other issues to consider</a:t>
            </a:r>
          </a:p>
          <a:p>
            <a:pPr marL="1714500" lvl="3" indent="-342900">
              <a:lnSpc>
                <a:spcPct val="115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GB" sz="1600" dirty="0" smtClean="0">
                <a:ea typeface="Calibri"/>
                <a:cs typeface="Times New Roman"/>
              </a:rPr>
              <a:t>Copyright</a:t>
            </a:r>
            <a:endParaRPr lang="en-GB" sz="1600" dirty="0">
              <a:ea typeface="Calibri"/>
              <a:cs typeface="Times New Roman"/>
            </a:endParaRPr>
          </a:p>
          <a:p>
            <a:pPr marL="1714500" lvl="3" indent="-342900">
              <a:lnSpc>
                <a:spcPct val="115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GB" sz="1600" dirty="0">
                <a:ea typeface="Calibri"/>
                <a:cs typeface="Times New Roman"/>
              </a:rPr>
              <a:t>Bibliographic Metadata</a:t>
            </a:r>
          </a:p>
          <a:p>
            <a:pPr marL="1714500" lvl="3" indent="-342900">
              <a:lnSpc>
                <a:spcPct val="115000"/>
              </a:lnSpc>
              <a:spcBef>
                <a:spcPts val="200"/>
              </a:spcBef>
              <a:buFont typeface="+mj-lt"/>
              <a:buAutoNum type="arabicParenR"/>
            </a:pPr>
            <a:r>
              <a:rPr lang="en-GB" sz="1600" dirty="0">
                <a:ea typeface="Calibri"/>
                <a:cs typeface="Times New Roman"/>
              </a:rPr>
              <a:t>Research Data</a:t>
            </a:r>
          </a:p>
          <a:p>
            <a:pPr marL="914400" lvl="2" indent="0">
              <a:lnSpc>
                <a:spcPct val="115000"/>
              </a:lnSpc>
              <a:spcBef>
                <a:spcPts val="200"/>
              </a:spcBef>
              <a:buNone/>
            </a:pPr>
            <a:endParaRPr lang="en-GB" sz="2000" dirty="0" smtClean="0">
              <a:ea typeface="Calibri"/>
              <a:cs typeface="Times New Roman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4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prstClr val="black"/>
                </a:solidFill>
              </a:rPr>
              <a:t>APPROVED POLICY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7787208" cy="11430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GB" sz="4000" dirty="0" smtClean="0"/>
              <a:t>Mandated Green Open Access</a:t>
            </a:r>
            <a:endParaRPr lang="en-GB" sz="4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313526"/>
          </a:xfrm>
        </p:spPr>
        <p:txBody>
          <a:bodyPr>
            <a:noAutofit/>
          </a:bodyPr>
          <a:lstStyle/>
          <a:p>
            <a:pPr algn="just">
              <a:spcAft>
                <a:spcPts val="1200"/>
              </a:spcAft>
            </a:pPr>
            <a:endParaRPr lang="en-US" sz="2200" dirty="0" smtClean="0"/>
          </a:p>
          <a:p>
            <a:pPr algn="just">
              <a:spcAft>
                <a:spcPts val="1200"/>
              </a:spcAft>
            </a:pPr>
            <a:r>
              <a:rPr lang="en-US" sz="2200" dirty="0" smtClean="0"/>
              <a:t>All </a:t>
            </a:r>
            <a:r>
              <a:rPr lang="en-US" sz="2200" dirty="0"/>
              <a:t>beneficiaries are required to deposit and ensure Open Access to the publications arising from FCT-funded research</a:t>
            </a:r>
          </a:p>
          <a:p>
            <a:pPr algn="just">
              <a:spcAft>
                <a:spcPts val="1200"/>
              </a:spcAft>
            </a:pPr>
            <a:endParaRPr lang="en-US" sz="2200" dirty="0" smtClean="0"/>
          </a:p>
          <a:p>
            <a:pPr algn="just">
              <a:spcAft>
                <a:spcPts val="1200"/>
              </a:spcAft>
            </a:pPr>
            <a:r>
              <a:rPr lang="en-US" sz="2200" dirty="0" smtClean="0"/>
              <a:t>Deposit </a:t>
            </a:r>
            <a:r>
              <a:rPr lang="en-US" sz="2200" dirty="0"/>
              <a:t>of the publication in one of RCAAP’s repositories is </a:t>
            </a:r>
            <a:r>
              <a:rPr lang="en-US" sz="2200" b="1" dirty="0"/>
              <a:t>always</a:t>
            </a:r>
            <a:r>
              <a:rPr lang="en-US" sz="2200" dirty="0"/>
              <a:t> required, regardless of </a:t>
            </a:r>
            <a:r>
              <a:rPr lang="en-US" sz="2200" dirty="0" smtClean="0"/>
              <a:t>whether the </a:t>
            </a:r>
            <a:r>
              <a:rPr lang="en-US" sz="2200" dirty="0"/>
              <a:t>publication </a:t>
            </a:r>
            <a:r>
              <a:rPr lang="en-US" sz="2200" dirty="0" smtClean="0"/>
              <a:t>is being </a:t>
            </a:r>
            <a:r>
              <a:rPr lang="en-US" sz="2200" dirty="0"/>
              <a:t>published on an Open Access </a:t>
            </a:r>
            <a:r>
              <a:rPr lang="en-US" sz="2200" dirty="0" smtClean="0"/>
              <a:t>publication outlet or not</a:t>
            </a:r>
          </a:p>
          <a:p>
            <a:pPr marL="0" indent="0" algn="just">
              <a:spcAft>
                <a:spcPts val="1200"/>
              </a:spcAft>
              <a:buNone/>
            </a:pPr>
            <a:endParaRPr lang="en-GB" sz="2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</a:rPr>
              <a:t>03 | 10 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Open Access Policy of the </a:t>
            </a:r>
            <a:r>
              <a:rPr lang="en-GB" dirty="0" err="1" smtClean="0">
                <a:solidFill>
                  <a:schemeClr val="tx1"/>
                </a:solidFill>
              </a:rPr>
              <a:t>Fundação</a:t>
            </a:r>
            <a:r>
              <a:rPr lang="en-GB" dirty="0" smtClean="0">
                <a:solidFill>
                  <a:schemeClr val="tx1"/>
                </a:solidFill>
              </a:rPr>
              <a:t> para a </a:t>
            </a:r>
            <a:r>
              <a:rPr lang="en-GB" dirty="0" err="1" smtClean="0">
                <a:solidFill>
                  <a:schemeClr val="tx1"/>
                </a:solidFill>
              </a:rPr>
              <a:t>Ciência</a:t>
            </a:r>
            <a:r>
              <a:rPr lang="en-GB" dirty="0" smtClean="0">
                <a:solidFill>
                  <a:schemeClr val="tx1"/>
                </a:solidFill>
              </a:rPr>
              <a:t> e a </a:t>
            </a:r>
            <a:r>
              <a:rPr lang="en-GB" dirty="0" err="1" smtClean="0">
                <a:solidFill>
                  <a:schemeClr val="tx1"/>
                </a:solidFill>
              </a:rPr>
              <a:t>Tecnologia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5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APPROVED POLICY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7787208" cy="11430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GB" sz="4000" dirty="0" smtClean="0"/>
              <a:t>Mandated Green Open Access</a:t>
            </a:r>
            <a:endParaRPr lang="en-GB" sz="4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313526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en-US" sz="2200" b="1" dirty="0" smtClean="0"/>
              <a:t>Concerned publications</a:t>
            </a:r>
          </a:p>
          <a:p>
            <a:pPr marL="0" indent="0" algn="just">
              <a:buNone/>
            </a:pPr>
            <a:r>
              <a:rPr lang="en-US" sz="2200" dirty="0" smtClean="0"/>
              <a:t>A </a:t>
            </a:r>
            <a:r>
              <a:rPr lang="en-US" sz="2200" dirty="0"/>
              <a:t>final peer-reviewed manuscript accepted for </a:t>
            </a:r>
            <a:r>
              <a:rPr lang="en-US" sz="2200" dirty="0" smtClean="0"/>
              <a:t>publication: </a:t>
            </a:r>
          </a:p>
          <a:p>
            <a:pPr marL="857250" lvl="1" indent="-457200" algn="just">
              <a:spcBef>
                <a:spcPts val="0"/>
              </a:spcBef>
              <a:buFont typeface="+mj-lt"/>
              <a:buAutoNum type="alphaLcParenR"/>
            </a:pPr>
            <a:r>
              <a:rPr lang="en-US" sz="2000" dirty="0" smtClean="0"/>
              <a:t>final manuscript </a:t>
            </a:r>
            <a:r>
              <a:rPr lang="en-US" sz="2000" dirty="0"/>
              <a:t>of a peer-reviewed paper accepted for </a:t>
            </a:r>
            <a:r>
              <a:rPr lang="en-US" sz="2000" dirty="0" smtClean="0"/>
              <a:t>journal publication (or equivalent), </a:t>
            </a:r>
            <a:r>
              <a:rPr lang="en-US" sz="2000" dirty="0"/>
              <a:t>including all modifications from the peer review </a:t>
            </a:r>
            <a:r>
              <a:rPr lang="en-US" sz="2000" dirty="0" smtClean="0"/>
              <a:t>process</a:t>
            </a:r>
            <a:r>
              <a:rPr lang="en-US" sz="2000" dirty="0"/>
              <a:t>, but not yet formatted by the </a:t>
            </a:r>
            <a:r>
              <a:rPr lang="en-US" sz="2000" dirty="0" smtClean="0"/>
              <a:t>publisher;</a:t>
            </a:r>
          </a:p>
          <a:p>
            <a:pPr marL="857250" lvl="1" indent="-457200" algn="just">
              <a:spcBef>
                <a:spcPts val="0"/>
              </a:spcBef>
              <a:buFont typeface="+mj-lt"/>
              <a:buAutoNum type="alphaLcParenR"/>
            </a:pPr>
            <a:r>
              <a:rPr lang="en-US" sz="2000" dirty="0" smtClean="0"/>
              <a:t>books</a:t>
            </a:r>
            <a:r>
              <a:rPr lang="en-US" sz="2000" dirty="0"/>
              <a:t>, book chapters and monographs </a:t>
            </a:r>
            <a:r>
              <a:rPr lang="en-US" sz="2000" dirty="0" smtClean="0"/>
              <a:t>subject </a:t>
            </a:r>
            <a:r>
              <a:rPr lang="en-US" sz="2000" dirty="0"/>
              <a:t>to a peer-review process or other types of scientific </a:t>
            </a:r>
            <a:r>
              <a:rPr lang="en-US" sz="2000" dirty="0" smtClean="0"/>
              <a:t>scrutiny; </a:t>
            </a:r>
          </a:p>
          <a:p>
            <a:pPr marL="857250" lvl="1" indent="-457200" algn="just"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en-US" sz="2000" dirty="0" smtClean="0"/>
              <a:t>doctoral theses  </a:t>
            </a:r>
            <a:endParaRPr lang="en-US" sz="2000" dirty="0"/>
          </a:p>
          <a:p>
            <a:pPr marL="457200" indent="-457200" algn="just">
              <a:buFont typeface="+mj-lt"/>
              <a:buAutoNum type="arabicParenR" startAt="2"/>
            </a:pPr>
            <a:r>
              <a:rPr lang="en-US" sz="2200" b="1" dirty="0"/>
              <a:t>Where to deposit</a:t>
            </a:r>
            <a:endParaRPr lang="en-GB" sz="2200" b="1" dirty="0"/>
          </a:p>
          <a:p>
            <a:pPr marL="0" indent="0" algn="just">
              <a:spcAft>
                <a:spcPts val="1200"/>
              </a:spcAft>
              <a:buNone/>
            </a:pPr>
            <a:r>
              <a:rPr lang="en-US" sz="2200" dirty="0"/>
              <a:t>A</a:t>
            </a:r>
            <a:r>
              <a:rPr lang="en-US" sz="2200" dirty="0" smtClean="0"/>
              <a:t>ny </a:t>
            </a:r>
            <a:r>
              <a:rPr lang="en-US" sz="2200" dirty="0"/>
              <a:t>repository affiliated in the RCAAP </a:t>
            </a:r>
            <a:r>
              <a:rPr lang="en-US" sz="2200" dirty="0" smtClean="0"/>
              <a:t>network of repositories, which usually </a:t>
            </a:r>
            <a:r>
              <a:rPr lang="en-US" sz="2200" dirty="0"/>
              <a:t>is the Institutional repository of the research institution with which </a:t>
            </a:r>
            <a:r>
              <a:rPr lang="en-US" sz="2200" dirty="0" smtClean="0"/>
              <a:t>the beneficiary is </a:t>
            </a:r>
            <a:r>
              <a:rPr lang="en-US" sz="2200" dirty="0"/>
              <a:t>affiliated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</a:rPr>
              <a:t>04 | 10 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Open Access Policy of the </a:t>
            </a:r>
            <a:r>
              <a:rPr lang="en-GB" dirty="0" err="1" smtClean="0">
                <a:solidFill>
                  <a:schemeClr val="tx1"/>
                </a:solidFill>
              </a:rPr>
              <a:t>Fundação</a:t>
            </a:r>
            <a:r>
              <a:rPr lang="en-GB" dirty="0" smtClean="0">
                <a:solidFill>
                  <a:schemeClr val="tx1"/>
                </a:solidFill>
              </a:rPr>
              <a:t> para a </a:t>
            </a:r>
            <a:r>
              <a:rPr lang="en-GB" dirty="0" err="1" smtClean="0">
                <a:solidFill>
                  <a:schemeClr val="tx1"/>
                </a:solidFill>
              </a:rPr>
              <a:t>Ciência</a:t>
            </a:r>
            <a:r>
              <a:rPr lang="en-GB" dirty="0" smtClean="0">
                <a:solidFill>
                  <a:schemeClr val="tx1"/>
                </a:solidFill>
              </a:rPr>
              <a:t> e a </a:t>
            </a:r>
            <a:r>
              <a:rPr lang="en-GB" dirty="0" err="1" smtClean="0">
                <a:solidFill>
                  <a:schemeClr val="tx1"/>
                </a:solidFill>
              </a:rPr>
              <a:t>Tecnologia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15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APPROVED POLICY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7787208" cy="11430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/>
            </a:pPr>
            <a:r>
              <a:rPr lang="en-GB" sz="4000" dirty="0" smtClean="0"/>
              <a:t>Mandated Green Open Access</a:t>
            </a:r>
            <a:endParaRPr lang="en-GB" sz="40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313526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arenR" startAt="3"/>
            </a:pPr>
            <a:r>
              <a:rPr lang="en-US" sz="2200" b="1" dirty="0" smtClean="0"/>
              <a:t>When </a:t>
            </a:r>
            <a:r>
              <a:rPr lang="en-US" sz="2200" b="1" dirty="0"/>
              <a:t>to </a:t>
            </a:r>
            <a:r>
              <a:rPr lang="en-US" sz="2200" b="1" dirty="0" smtClean="0"/>
              <a:t>deposit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en-US" sz="2200" dirty="0"/>
              <a:t>Each beneficiary must deposit as soon as possible and at the latest on </a:t>
            </a:r>
            <a:r>
              <a:rPr lang="en-US" sz="2200" dirty="0" smtClean="0"/>
              <a:t>publication</a:t>
            </a:r>
          </a:p>
          <a:p>
            <a:pPr marL="457200" indent="-457200" algn="just">
              <a:spcBef>
                <a:spcPts val="1800"/>
              </a:spcBef>
              <a:buFont typeface="+mj-lt"/>
              <a:buAutoNum type="arabicParenR" startAt="4"/>
            </a:pPr>
            <a:r>
              <a:rPr lang="en-US" sz="2200" b="1" dirty="0" smtClean="0"/>
              <a:t>Timeliness of Open Access to the deposited publication</a:t>
            </a:r>
            <a:endParaRPr lang="en-US" sz="2200" b="1" dirty="0"/>
          </a:p>
          <a:p>
            <a:pPr marL="0" indent="0" algn="just">
              <a:spcAft>
                <a:spcPts val="1200"/>
              </a:spcAft>
              <a:buNone/>
            </a:pPr>
            <a:r>
              <a:rPr lang="en-US" sz="2200" dirty="0"/>
              <a:t>Each beneficiary must ensure Open Access to the deposited publication — via the repository — within </a:t>
            </a:r>
            <a:r>
              <a:rPr lang="en-US" sz="2200" dirty="0" smtClean="0"/>
              <a:t>6 months </a:t>
            </a:r>
            <a:r>
              <a:rPr lang="en-US" sz="2200" dirty="0"/>
              <a:t>of publication </a:t>
            </a:r>
            <a:r>
              <a:rPr lang="en-US" sz="2200" dirty="0" smtClean="0"/>
              <a:t>(12 months </a:t>
            </a:r>
            <a:r>
              <a:rPr lang="en-US" sz="2200" dirty="0"/>
              <a:t>for publications in the social sciences and humanities); Open Access </a:t>
            </a:r>
            <a:r>
              <a:rPr lang="en-US" sz="2200" dirty="0" smtClean="0"/>
              <a:t>to books</a:t>
            </a:r>
            <a:r>
              <a:rPr lang="en-US" sz="2200" dirty="0"/>
              <a:t>, book chapters and monographs must be ensured within 18 months of publication; Open Access </a:t>
            </a:r>
            <a:r>
              <a:rPr lang="en-US" sz="2200" dirty="0" smtClean="0"/>
              <a:t>to </a:t>
            </a:r>
            <a:r>
              <a:rPr lang="en-US" sz="2200" dirty="0"/>
              <a:t>doctoral theses must be ensured within 36 months of the PhD degree award</a:t>
            </a:r>
            <a:endParaRPr lang="en-GB" sz="2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</a:rPr>
              <a:t>05 | 10 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Open Access Policy of the </a:t>
            </a:r>
            <a:r>
              <a:rPr lang="en-GB" dirty="0" err="1" smtClean="0">
                <a:solidFill>
                  <a:schemeClr val="tx1"/>
                </a:solidFill>
              </a:rPr>
              <a:t>Fundação</a:t>
            </a:r>
            <a:r>
              <a:rPr lang="en-GB" dirty="0" smtClean="0">
                <a:solidFill>
                  <a:schemeClr val="tx1"/>
                </a:solidFill>
              </a:rPr>
              <a:t> para a </a:t>
            </a:r>
            <a:r>
              <a:rPr lang="en-GB" dirty="0" err="1" smtClean="0">
                <a:solidFill>
                  <a:schemeClr val="tx1"/>
                </a:solidFill>
              </a:rPr>
              <a:t>Ciência</a:t>
            </a:r>
            <a:r>
              <a:rPr lang="en-GB" dirty="0" smtClean="0">
                <a:solidFill>
                  <a:schemeClr val="tx1"/>
                </a:solidFill>
              </a:rPr>
              <a:t> e a </a:t>
            </a:r>
            <a:r>
              <a:rPr lang="en-GB" dirty="0" err="1" smtClean="0">
                <a:solidFill>
                  <a:schemeClr val="tx1"/>
                </a:solidFill>
              </a:rPr>
              <a:t>Tecnologia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03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APPROVED POLICY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7787208" cy="11430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 startAt="2"/>
            </a:pPr>
            <a:r>
              <a:rPr lang="en-GB" sz="4000" dirty="0"/>
              <a:t>Open Access publishing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313526"/>
          </a:xfrm>
        </p:spPr>
        <p:txBody>
          <a:bodyPr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en-GB" sz="2200" dirty="0" smtClean="0"/>
              <a:t>Costs of Open Access publishing, such as Article </a:t>
            </a:r>
            <a:r>
              <a:rPr lang="en-GB" sz="2200" dirty="0"/>
              <a:t>P</a:t>
            </a:r>
            <a:r>
              <a:rPr lang="en-GB" sz="2200" dirty="0" smtClean="0"/>
              <a:t>rocessing Charges, are eligible for refund as research costs, within the remit of the funding granted and during the duration of the research project 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GB" sz="2200" b="1" dirty="0"/>
              <a:t>Cost eligibility requirements</a:t>
            </a:r>
          </a:p>
          <a:p>
            <a:pPr marL="857250" lvl="1" indent="-457200" algn="just">
              <a:buFont typeface="+mj-lt"/>
              <a:buAutoNum type="alphaLcParenR"/>
            </a:pPr>
            <a:r>
              <a:rPr lang="en-GB" sz="2000" dirty="0" smtClean="0"/>
              <a:t>Open Access is immediate and no embargo is allowed</a:t>
            </a:r>
          </a:p>
          <a:p>
            <a:pPr marL="857250" lvl="1" indent="-457200" algn="just">
              <a:buFont typeface="+mj-lt"/>
              <a:buAutoNum type="alphaLcParenR"/>
            </a:pPr>
            <a:r>
              <a:rPr lang="en-GB" sz="2000" dirty="0" smtClean="0"/>
              <a:t>The publication post-print must be given permission to be deposited in repositories other than the publisher’s own repository </a:t>
            </a:r>
          </a:p>
          <a:p>
            <a:pPr marL="857250" lvl="1" indent="-457200" algn="just">
              <a:buFont typeface="+mj-lt"/>
              <a:buAutoNum type="alphaLcParenR"/>
            </a:pPr>
            <a:r>
              <a:rPr lang="en-GB" sz="2000" dirty="0" smtClean="0"/>
              <a:t>The publication’s full content is attributed a Creative Commons CC-BY license (or equivalent). No restriction to its access or re-use is allowed</a:t>
            </a:r>
          </a:p>
          <a:p>
            <a:pPr marL="857250" lvl="1" indent="-457200" algn="just">
              <a:spcAft>
                <a:spcPts val="1200"/>
              </a:spcAft>
              <a:buFont typeface="+mj-lt"/>
              <a:buAutoNum type="alphaLcParenR"/>
            </a:pPr>
            <a:r>
              <a:rPr lang="en-GB" sz="2000" dirty="0" smtClean="0"/>
              <a:t>There will be a cap for the APC amount, to be determined in accordance with international Open Access policies best practices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</a:rPr>
              <a:t>06 | 10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Open Access Policy of the </a:t>
            </a:r>
            <a:r>
              <a:rPr lang="en-GB" dirty="0" err="1" smtClean="0">
                <a:solidFill>
                  <a:schemeClr val="tx1"/>
                </a:solidFill>
              </a:rPr>
              <a:t>Fundação</a:t>
            </a:r>
            <a:r>
              <a:rPr lang="en-GB" dirty="0" smtClean="0">
                <a:solidFill>
                  <a:schemeClr val="tx1"/>
                </a:solidFill>
              </a:rPr>
              <a:t> para a </a:t>
            </a:r>
            <a:r>
              <a:rPr lang="en-GB" dirty="0" err="1" smtClean="0">
                <a:solidFill>
                  <a:schemeClr val="tx1"/>
                </a:solidFill>
              </a:rPr>
              <a:t>Ciência</a:t>
            </a:r>
            <a:r>
              <a:rPr lang="en-GB" dirty="0" smtClean="0">
                <a:solidFill>
                  <a:schemeClr val="tx1"/>
                </a:solidFill>
              </a:rPr>
              <a:t> e a </a:t>
            </a:r>
            <a:r>
              <a:rPr lang="en-GB" dirty="0" err="1" smtClean="0">
                <a:solidFill>
                  <a:schemeClr val="tx1"/>
                </a:solidFill>
              </a:rPr>
              <a:t>Tecnologia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35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APPROVED POLICY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7787208" cy="1143000"/>
          </a:xfrm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lphaUcPeriod" startAt="3"/>
            </a:pPr>
            <a:r>
              <a:rPr lang="en-GB" sz="4000" dirty="0"/>
              <a:t>Policy monitoring and compliance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313526"/>
          </a:xfrm>
        </p:spPr>
        <p:txBody>
          <a:bodyPr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en-US" sz="2200" dirty="0"/>
              <a:t>Breach of any of the beneficiary’s Open Access Policy obligations is considered a violation of the funding agreement and subject to the same measures foreseen for any other contractual breach, depending on the type of funding agreement. </a:t>
            </a:r>
            <a:endParaRPr lang="en-US" sz="2200" dirty="0" smtClean="0"/>
          </a:p>
          <a:p>
            <a:pPr marL="0" indent="0" algn="just">
              <a:spcBef>
                <a:spcPts val="1800"/>
              </a:spcBef>
              <a:spcAft>
                <a:spcPts val="1200"/>
              </a:spcAft>
              <a:buNone/>
            </a:pPr>
            <a:r>
              <a:rPr lang="en-US" sz="2200" dirty="0" smtClean="0"/>
              <a:t>At </a:t>
            </a:r>
            <a:r>
              <a:rPr lang="en-US" sz="2200" dirty="0"/>
              <a:t>the limit, the beneficiary could be required to repay part of the funding </a:t>
            </a:r>
            <a:r>
              <a:rPr lang="en-US" sz="2200" dirty="0" smtClean="0"/>
              <a:t>granted.</a:t>
            </a:r>
            <a:endParaRPr lang="en-GB" sz="22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</a:rPr>
              <a:t>07 | 10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Open Access Policy of the </a:t>
            </a:r>
            <a:r>
              <a:rPr lang="en-GB" dirty="0" err="1" smtClean="0">
                <a:solidFill>
                  <a:schemeClr val="tx1"/>
                </a:solidFill>
              </a:rPr>
              <a:t>Fundação</a:t>
            </a:r>
            <a:r>
              <a:rPr lang="en-GB" dirty="0" smtClean="0">
                <a:solidFill>
                  <a:schemeClr val="tx1"/>
                </a:solidFill>
              </a:rPr>
              <a:t> para a </a:t>
            </a:r>
            <a:r>
              <a:rPr lang="en-GB" dirty="0" err="1" smtClean="0">
                <a:solidFill>
                  <a:schemeClr val="tx1"/>
                </a:solidFill>
              </a:rPr>
              <a:t>Ciência</a:t>
            </a:r>
            <a:r>
              <a:rPr lang="en-GB" dirty="0" smtClean="0">
                <a:solidFill>
                  <a:schemeClr val="tx1"/>
                </a:solidFill>
              </a:rPr>
              <a:t> e a </a:t>
            </a:r>
            <a:r>
              <a:rPr lang="en-GB" dirty="0" err="1" smtClean="0">
                <a:solidFill>
                  <a:schemeClr val="tx1"/>
                </a:solidFill>
              </a:rPr>
              <a:t>Tecnologia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7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APPROVED POLICY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7787208" cy="11430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 startAt="4"/>
            </a:pPr>
            <a:r>
              <a:rPr lang="en-GB" sz="4000" dirty="0"/>
              <a:t>Other issues to consider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313526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en-US" sz="2200" b="1" dirty="0"/>
              <a:t>Copyright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en-US" sz="2200" dirty="0" smtClean="0"/>
              <a:t>In </a:t>
            </a:r>
            <a:r>
              <a:rPr lang="en-US" sz="2200" dirty="0"/>
              <a:t>all cases, the authors </a:t>
            </a:r>
            <a:r>
              <a:rPr lang="en-US" sz="2200" dirty="0" smtClean="0"/>
              <a:t>are encouraged </a:t>
            </a:r>
            <a:r>
              <a:rPr lang="en-US" sz="2200" dirty="0"/>
              <a:t>to retain their copyright and grant adequate licenses to </a:t>
            </a:r>
            <a:r>
              <a:rPr lang="en-US" sz="2200" dirty="0" smtClean="0"/>
              <a:t>publishers. Licensing the publication with a </a:t>
            </a:r>
            <a:r>
              <a:rPr lang="en-GB" sz="2200" dirty="0"/>
              <a:t>Creative Commons </a:t>
            </a:r>
            <a:r>
              <a:rPr lang="en-US" sz="2200" dirty="0" smtClean="0"/>
              <a:t>CC-BY license is recommended except where APC’s are to be refunded by FCT, in which case it is mandatory</a:t>
            </a:r>
          </a:p>
          <a:p>
            <a:pPr marL="457200" indent="-457200" algn="just">
              <a:spcBef>
                <a:spcPts val="1200"/>
              </a:spcBef>
              <a:buFont typeface="+mj-lt"/>
              <a:buAutoNum type="arabicParenR" startAt="2"/>
            </a:pPr>
            <a:r>
              <a:rPr lang="en-GB" sz="2200" b="1" dirty="0"/>
              <a:t>Bibliographic Metadata</a:t>
            </a:r>
          </a:p>
          <a:p>
            <a:pPr marL="0" indent="0" algn="just">
              <a:buNone/>
            </a:pPr>
            <a:r>
              <a:rPr lang="en-GB" sz="2200" dirty="0"/>
              <a:t>A</a:t>
            </a:r>
            <a:r>
              <a:rPr lang="en-GB" sz="2200" dirty="0" smtClean="0"/>
              <a:t>t the moment of deposit, the following data must </a:t>
            </a:r>
            <a:r>
              <a:rPr lang="en-GB" sz="2200" dirty="0"/>
              <a:t>be made immediately </a:t>
            </a:r>
            <a:r>
              <a:rPr lang="en-GB" sz="2200" dirty="0" smtClean="0"/>
              <a:t>available</a:t>
            </a:r>
          </a:p>
          <a:p>
            <a:pPr marL="914400" lvl="1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GB" sz="2000" dirty="0"/>
              <a:t>A</a:t>
            </a:r>
            <a:r>
              <a:rPr lang="en-GB" sz="2000" dirty="0" smtClean="0"/>
              <a:t>ll bibliographic metadata of the publication required by the RCAAAP repository </a:t>
            </a:r>
          </a:p>
          <a:p>
            <a:pPr marL="914400" lvl="1" indent="-514350" algn="just">
              <a:spcBef>
                <a:spcPts val="0"/>
              </a:spcBef>
              <a:buFont typeface="+mj-lt"/>
              <a:buAutoNum type="romanLcPeriod"/>
            </a:pPr>
            <a:r>
              <a:rPr lang="en-GB" sz="2000" dirty="0" smtClean="0"/>
              <a:t>Indication of the embargo period to be applied to the publication’s content, if existent </a:t>
            </a:r>
            <a:endParaRPr lang="en-US" sz="2000" dirty="0" smtClean="0"/>
          </a:p>
          <a:p>
            <a:pPr marL="0" indent="0" algn="just">
              <a:spcAft>
                <a:spcPts val="1200"/>
              </a:spcAft>
              <a:buNone/>
            </a:pPr>
            <a:endParaRPr lang="en-GB" sz="22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</a:rPr>
              <a:t>08 | 10 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Open Access Policy of the </a:t>
            </a:r>
            <a:r>
              <a:rPr lang="en-GB" dirty="0" err="1" smtClean="0">
                <a:solidFill>
                  <a:schemeClr val="tx1"/>
                </a:solidFill>
              </a:rPr>
              <a:t>Fundação</a:t>
            </a:r>
            <a:r>
              <a:rPr lang="en-GB" dirty="0" smtClean="0">
                <a:solidFill>
                  <a:schemeClr val="tx1"/>
                </a:solidFill>
              </a:rPr>
              <a:t> para a </a:t>
            </a:r>
            <a:r>
              <a:rPr lang="en-GB" dirty="0" err="1" smtClean="0">
                <a:solidFill>
                  <a:schemeClr val="tx1"/>
                </a:solidFill>
              </a:rPr>
              <a:t>Ciência</a:t>
            </a:r>
            <a:r>
              <a:rPr lang="en-GB" dirty="0" smtClean="0">
                <a:solidFill>
                  <a:schemeClr val="tx1"/>
                </a:solidFill>
              </a:rPr>
              <a:t> e a </a:t>
            </a:r>
            <a:r>
              <a:rPr lang="en-GB" dirty="0" err="1" smtClean="0">
                <a:solidFill>
                  <a:schemeClr val="tx1"/>
                </a:solidFill>
              </a:rPr>
              <a:t>Tecnologia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01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APPROVED POLICY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7787208" cy="11430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lphaUcPeriod" startAt="4"/>
            </a:pPr>
            <a:r>
              <a:rPr lang="en-GB" sz="4000" dirty="0"/>
              <a:t>Other issues to consider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064896" cy="4313526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arenR" startAt="3"/>
            </a:pPr>
            <a:r>
              <a:rPr lang="en-US" sz="2200" b="1" dirty="0"/>
              <a:t>Research Data</a:t>
            </a:r>
          </a:p>
          <a:p>
            <a:pPr marL="0" indent="0" algn="just">
              <a:buNone/>
            </a:pPr>
            <a:r>
              <a:rPr lang="en-GB" sz="2200" dirty="0" smtClean="0"/>
              <a:t>Publications must reference its underlying research data and these should be made available to other researchers whenever requested, provided that all legal requirements are met</a:t>
            </a:r>
          </a:p>
          <a:p>
            <a:pPr marL="0" indent="0" algn="just">
              <a:buNone/>
            </a:pPr>
            <a:endParaRPr lang="en-GB" sz="22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prstClr val="black"/>
                </a:solidFill>
              </a:rPr>
              <a:t>09 | 10  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chemeClr val="tx1"/>
                </a:solidFill>
              </a:rPr>
              <a:t>The Open Access Policy of the </a:t>
            </a:r>
            <a:r>
              <a:rPr lang="en-GB" dirty="0" err="1" smtClean="0">
                <a:solidFill>
                  <a:schemeClr val="tx1"/>
                </a:solidFill>
              </a:rPr>
              <a:t>Fundação</a:t>
            </a:r>
            <a:r>
              <a:rPr lang="en-GB" dirty="0" smtClean="0">
                <a:solidFill>
                  <a:schemeClr val="tx1"/>
                </a:solidFill>
              </a:rPr>
              <a:t> para a </a:t>
            </a:r>
            <a:r>
              <a:rPr lang="en-GB" dirty="0" err="1" smtClean="0">
                <a:solidFill>
                  <a:schemeClr val="tx1"/>
                </a:solidFill>
              </a:rPr>
              <a:t>Ciência</a:t>
            </a:r>
            <a:r>
              <a:rPr lang="en-GB" dirty="0" smtClean="0">
                <a:solidFill>
                  <a:schemeClr val="tx1"/>
                </a:solidFill>
              </a:rPr>
              <a:t> e a </a:t>
            </a:r>
            <a:r>
              <a:rPr lang="en-GB" dirty="0" err="1" smtClean="0">
                <a:solidFill>
                  <a:schemeClr val="tx1"/>
                </a:solidFill>
              </a:rPr>
              <a:t>Tecnologia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prstClr val="black"/>
                </a:solidFill>
              </a:rPr>
              <a:t>2.Management and Sharing of Research Data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22992" y="1196012"/>
            <a:ext cx="8736827" cy="217073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Recommendations for researchers</a:t>
            </a:r>
            <a:endParaRPr lang="en-US" sz="20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700" dirty="0" smtClean="0"/>
              <a:t>to share primary data and other data with the scientific community, </a:t>
            </a:r>
            <a:r>
              <a:rPr lang="en-US" sz="1700" dirty="0"/>
              <a:t>within the shortest time possible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700" dirty="0" smtClean="0"/>
              <a:t>to place </a:t>
            </a:r>
            <a:r>
              <a:rPr lang="en-US" sz="1700" dirty="0"/>
              <a:t>the data in open access </a:t>
            </a:r>
            <a:r>
              <a:rPr lang="en-US" sz="1700" dirty="0" smtClean="0"/>
              <a:t>databases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700" dirty="0" smtClean="0"/>
              <a:t>that </a:t>
            </a:r>
            <a:r>
              <a:rPr lang="en-US" sz="1700" dirty="0"/>
              <a:t>future </a:t>
            </a:r>
            <a:r>
              <a:rPr lang="en-US" sz="1700" dirty="0" smtClean="0"/>
              <a:t>research proposals </a:t>
            </a:r>
            <a:r>
              <a:rPr lang="en-US" sz="1700" dirty="0"/>
              <a:t>provide a “Data and Other Products Management Plan</a:t>
            </a:r>
            <a:r>
              <a:rPr lang="en-US" sz="1700" dirty="0" smtClean="0"/>
              <a:t>”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700" dirty="0"/>
              <a:t>that questions related to </a:t>
            </a:r>
            <a:r>
              <a:rPr lang="en-US" sz="1700" dirty="0" smtClean="0"/>
              <a:t>privacy, legitimate </a:t>
            </a:r>
            <a:r>
              <a:rPr lang="en-US" sz="1700" dirty="0"/>
              <a:t>commercial interests, national security, and the rule of law must be properly addressed before making the research data available</a:t>
            </a:r>
            <a:endParaRPr lang="en-US" sz="1700" dirty="0" smtClean="0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US" sz="1800" dirty="0" smtClean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Digital ERA in Portugal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287996" y="246221"/>
            <a:ext cx="6095284" cy="841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Policy on management and sharing of data </a:t>
            </a:r>
            <a:r>
              <a:rPr lang="en-US" sz="2800" dirty="0" smtClean="0"/>
              <a:t>arising </a:t>
            </a:r>
            <a:r>
              <a:rPr lang="en-US" sz="2800" dirty="0"/>
              <a:t>from FCT-funded research</a:t>
            </a:r>
          </a:p>
        </p:txBody>
      </p:sp>
      <p:pic>
        <p:nvPicPr>
          <p:cNvPr id="1027" name="Picture 3" descr="C:\Users\vvaz\Desktop\ICT 2015\images\PD\data sharing_trimm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94781"/>
            <a:ext cx="8416861" cy="304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solidFill>
                  <a:prstClr val="black"/>
                </a:solidFill>
              </a:rPr>
              <a:t>18 </a:t>
            </a:r>
            <a:r>
              <a:rPr lang="pt-PT" sz="1400" dirty="0">
                <a:solidFill>
                  <a:prstClr val="black"/>
                </a:solidFill>
              </a:rPr>
              <a:t>| </a:t>
            </a:r>
            <a:r>
              <a:rPr lang="pt-PT" sz="1400" dirty="0" smtClean="0">
                <a:solidFill>
                  <a:prstClr val="black"/>
                </a:solidFill>
              </a:rPr>
              <a:t>25</a:t>
            </a:r>
            <a:endParaRPr lang="pt-PT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6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prstClr val="black"/>
                </a:solidFill>
              </a:rPr>
              <a:t>2.Management and Sharing of Research Data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22995" y="1182517"/>
            <a:ext cx="8166093" cy="176270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/>
              <a:t>Study the setting up of data hosting capabilities on a larger scale </a:t>
            </a:r>
            <a:r>
              <a:rPr lang="en-US" sz="1600" dirty="0" smtClean="0"/>
              <a:t>(</a:t>
            </a:r>
            <a:r>
              <a:rPr lang="en-US" sz="1600" i="1" dirty="0" smtClean="0"/>
              <a:t>beyond the RCAAP’s data repository current capacity</a:t>
            </a:r>
            <a:r>
              <a:rPr lang="en-US" sz="1600" dirty="0" smtClean="0"/>
              <a:t>) </a:t>
            </a:r>
            <a:endParaRPr lang="en-US" sz="1800" dirty="0" smtClean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/>
              <a:t>Make arrangements for the integration or the pooling of resources with other national or international data initiatives</a:t>
            </a:r>
            <a:endParaRPr lang="en-US" sz="1600" dirty="0" smtClean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/>
              <a:t>Prepare a more intensive data management and sharing policy</a:t>
            </a:r>
            <a:endParaRPr lang="en-US" sz="1800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Digital ERA in Portugal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839433" y="186939"/>
            <a:ext cx="5411972" cy="995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Laying the </a:t>
            </a:r>
            <a:r>
              <a:rPr lang="en-US" sz="2800" dirty="0" smtClean="0"/>
              <a:t>groundwork for further measures</a:t>
            </a:r>
            <a:endParaRPr lang="en-US" sz="2800" dirty="0"/>
          </a:p>
        </p:txBody>
      </p:sp>
      <p:pic>
        <p:nvPicPr>
          <p:cNvPr id="2050" name="Picture 2" descr="C:\Users\vvaz\Desktop\ICT 2015\images\PD\data hos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876" y="2790276"/>
            <a:ext cx="6089166" cy="359104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solidFill>
                  <a:prstClr val="black"/>
                </a:solidFill>
              </a:rPr>
              <a:t>19 </a:t>
            </a:r>
            <a:r>
              <a:rPr lang="pt-PT" sz="1400" dirty="0">
                <a:solidFill>
                  <a:prstClr val="black"/>
                </a:solidFill>
              </a:rPr>
              <a:t>| </a:t>
            </a:r>
            <a:r>
              <a:rPr lang="pt-PT" sz="1400" dirty="0" smtClean="0">
                <a:solidFill>
                  <a:prstClr val="black"/>
                </a:solidFill>
              </a:rPr>
              <a:t>25</a:t>
            </a:r>
            <a:endParaRPr lang="pt-PT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0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1</a:t>
            </a:r>
            <a:r>
              <a:rPr lang="en-GB" sz="1200" b="1" dirty="0" smtClean="0">
                <a:solidFill>
                  <a:prstClr val="black"/>
                </a:solidFill>
              </a:rPr>
              <a:t>.</a:t>
            </a:r>
            <a:r>
              <a:rPr lang="en-US" sz="1200" b="1" dirty="0">
                <a:solidFill>
                  <a:prstClr val="black"/>
                </a:solidFill>
              </a:rPr>
              <a:t> Open Access to Research </a:t>
            </a:r>
            <a:r>
              <a:rPr lang="en-US" sz="1200" b="1" dirty="0" smtClean="0">
                <a:solidFill>
                  <a:prstClr val="black"/>
                </a:solidFill>
              </a:rPr>
              <a:t>Publications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3689" y="186939"/>
            <a:ext cx="6095284" cy="995578"/>
          </a:xfrm>
        </p:spPr>
        <p:txBody>
          <a:bodyPr>
            <a:normAutofit/>
          </a:bodyPr>
          <a:lstStyle/>
          <a:p>
            <a:r>
              <a:rPr lang="en-US" sz="2800" dirty="0"/>
              <a:t>Open Access </a:t>
            </a:r>
            <a:r>
              <a:rPr lang="en-US" sz="2800" dirty="0" smtClean="0"/>
              <a:t>to Research Publications Strategy</a:t>
            </a:r>
            <a:endParaRPr lang="en-US" sz="2800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084521" y="1182517"/>
            <a:ext cx="7208873" cy="4901099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/>
              <a:t>Establish an Open Access repository network infrastructure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RCAAP</a:t>
            </a:r>
            <a:endParaRPr lang="en-US" sz="2400" dirty="0" smtClean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 smtClean="0"/>
              <a:t>+</a:t>
            </a:r>
            <a:r>
              <a:rPr lang="en-US" dirty="0" smtClean="0"/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/>
              <a:t>Mandate Open Access to Publications arising from publicly-funded research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  <a:sym typeface="Wingdings" panose="05000000000000000000" pitchFamily="2" charset="2"/>
              </a:rPr>
              <a:t> FCT Open Access Policy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4000" b="1" dirty="0" smtClean="0"/>
              <a:t>+</a:t>
            </a:r>
            <a:r>
              <a:rPr lang="en-US" dirty="0" smtClean="0"/>
              <a:t> </a:t>
            </a: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/>
              <a:t>Integrate compliance with the Open Access Policy into project reporting and grant management procedures of FCT-funded research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Implementation measures</a:t>
            </a:r>
            <a:endParaRPr lang="en-US" sz="2400" dirty="0">
              <a:solidFill>
                <a:schemeClr val="accent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2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solidFill>
                  <a:prstClr val="black"/>
                </a:solidFill>
              </a:rPr>
              <a:t>03 </a:t>
            </a:r>
            <a:r>
              <a:rPr lang="pt-PT" sz="1400" dirty="0">
                <a:solidFill>
                  <a:prstClr val="black"/>
                </a:solidFill>
              </a:rPr>
              <a:t>| </a:t>
            </a:r>
            <a:r>
              <a:rPr lang="pt-PT" sz="1400" dirty="0" smtClean="0">
                <a:solidFill>
                  <a:prstClr val="black"/>
                </a:solidFill>
              </a:rPr>
              <a:t>25</a:t>
            </a:r>
            <a:endParaRPr lang="pt-PT" sz="1400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Digital ERA in Portugal</a:t>
            </a:r>
          </a:p>
        </p:txBody>
      </p:sp>
    </p:spTree>
    <p:extLst>
      <p:ext uri="{BB962C8B-B14F-4D97-AF65-F5344CB8AC3E}">
        <p14:creationId xmlns:p14="http://schemas.microsoft.com/office/powerpoint/2010/main" val="404737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1.</a:t>
            </a:r>
            <a:r>
              <a:rPr lang="en-US" sz="1200" b="1" dirty="0">
                <a:solidFill>
                  <a:prstClr val="black"/>
                </a:solidFill>
              </a:rPr>
              <a:t> Open Access to Research Publications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3689" y="186939"/>
            <a:ext cx="6095284" cy="99557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RCAAP</a:t>
            </a:r>
            <a:endParaRPr lang="en-US" sz="2800" dirty="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Digital ERA in Portugal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29319" y="1514930"/>
            <a:ext cx="4681360" cy="2046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dirty="0" smtClean="0"/>
              <a:t>Vital research e-infrastructure, part of the NREN</a:t>
            </a:r>
          </a:p>
          <a:p>
            <a:pPr>
              <a:spcBef>
                <a:spcPts val="0"/>
              </a:spcBef>
            </a:pPr>
            <a:r>
              <a:rPr lang="en-US" sz="1800" dirty="0" smtClean="0"/>
              <a:t>Initiated </a:t>
            </a:r>
            <a:r>
              <a:rPr lang="en-US" sz="1800" dirty="0"/>
              <a:t>operation in November 2008 with 12 institutional </a:t>
            </a:r>
            <a:r>
              <a:rPr lang="en-US" sz="1800" dirty="0" smtClean="0"/>
              <a:t>repositories</a:t>
            </a:r>
          </a:p>
          <a:p>
            <a:pPr>
              <a:spcBef>
                <a:spcPts val="0"/>
              </a:spcBef>
            </a:pPr>
            <a:endParaRPr lang="en-US" sz="1700" dirty="0" smtClean="0"/>
          </a:p>
          <a:p>
            <a:pPr>
              <a:spcBef>
                <a:spcPts val="0"/>
              </a:spcBef>
            </a:pPr>
            <a:endParaRPr lang="en-US" sz="1700" dirty="0"/>
          </a:p>
          <a:p>
            <a:pPr>
              <a:spcBef>
                <a:spcPts val="0"/>
              </a:spcBef>
            </a:pPr>
            <a:endParaRPr lang="en-US" sz="1700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904354" y="1495277"/>
            <a:ext cx="4086564" cy="18254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Integrates every public HEI repository and makes all their deposited content available via a single entry point search portal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Monitors </a:t>
            </a:r>
            <a:r>
              <a:rPr lang="en-US" sz="1800" dirty="0"/>
              <a:t>and ensures that every repository within the RCAAP network </a:t>
            </a:r>
            <a:r>
              <a:rPr lang="en-US" sz="1800" dirty="0" smtClean="0"/>
              <a:t>conforms to the </a:t>
            </a:r>
            <a:r>
              <a:rPr lang="en-US" sz="1800" dirty="0"/>
              <a:t>highest quality and interoperability </a:t>
            </a:r>
            <a:r>
              <a:rPr lang="en-US" sz="1800" dirty="0" smtClean="0"/>
              <a:t>standards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>
                <a:sym typeface="Wingdings" panose="05000000000000000000" pitchFamily="2" charset="2"/>
              </a:rPr>
              <a:t>	</a:t>
            </a:r>
            <a:r>
              <a:rPr lang="en-US" sz="1800" dirty="0" smtClean="0">
                <a:sym typeface="Wingdings" panose="05000000000000000000" pitchFamily="2" charset="2"/>
              </a:rPr>
              <a:t>	</a:t>
            </a:r>
            <a:r>
              <a:rPr lang="en-US" sz="1800" b="1" dirty="0" smtClean="0"/>
              <a:t>Open </a:t>
            </a:r>
            <a:r>
              <a:rPr lang="en-US" sz="1800" b="1" dirty="0"/>
              <a:t>AIRE guidelines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800" dirty="0" smtClean="0"/>
          </a:p>
        </p:txBody>
      </p:sp>
      <p:sp>
        <p:nvSpPr>
          <p:cNvPr id="13" name="CaixaDeTexto 12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solidFill>
                  <a:prstClr val="black"/>
                </a:solidFill>
              </a:rPr>
              <a:t>04 </a:t>
            </a:r>
            <a:r>
              <a:rPr lang="pt-PT" sz="1400" dirty="0">
                <a:solidFill>
                  <a:prstClr val="black"/>
                </a:solidFill>
              </a:rPr>
              <a:t>| </a:t>
            </a:r>
            <a:r>
              <a:rPr lang="pt-PT" sz="1400" dirty="0" smtClean="0">
                <a:solidFill>
                  <a:prstClr val="black"/>
                </a:solidFill>
              </a:rPr>
              <a:t>25</a:t>
            </a:r>
            <a:endParaRPr lang="pt-PT" sz="1400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vvaz\Desktop\ICT 2015\images\PD\RCAAP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58" y="2854056"/>
            <a:ext cx="4567451" cy="354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41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1.</a:t>
            </a:r>
            <a:r>
              <a:rPr lang="en-US" sz="1200" b="1" dirty="0">
                <a:solidFill>
                  <a:prstClr val="black"/>
                </a:solidFill>
              </a:rPr>
              <a:t> Open Access to Research Publications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Digital ERA in Portugal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383689" y="186939"/>
            <a:ext cx="6095284" cy="995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RCAAP achievements</a:t>
            </a:r>
            <a:endParaRPr lang="en-US" sz="2800" dirty="0"/>
          </a:p>
        </p:txBody>
      </p:sp>
      <p:pic>
        <p:nvPicPr>
          <p:cNvPr id="1030" name="Picture 6" descr="C:\Users\vvaz\Desktop\ICT 2015\images\2015.10.15_Evolução do número de repositóri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15" y="1552353"/>
            <a:ext cx="8609832" cy="467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542958" y="990509"/>
            <a:ext cx="8101311" cy="384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en-US" sz="2200" dirty="0" smtClean="0"/>
              <a:t>Evolution of the number of networked Institutional Repositories </a:t>
            </a:r>
          </a:p>
          <a:p>
            <a:pPr marL="0" indent="0" algn="ctr">
              <a:spcBef>
                <a:spcPts val="0"/>
              </a:spcBef>
              <a:spcAft>
                <a:spcPts val="600"/>
              </a:spcAft>
              <a:buFont typeface="Arial"/>
              <a:buNone/>
            </a:pPr>
            <a:endParaRPr lang="en-US" sz="2000" dirty="0" smtClean="0"/>
          </a:p>
          <a:p>
            <a:pPr algn="ctr">
              <a:spcBef>
                <a:spcPts val="0"/>
              </a:spcBef>
              <a:spcAft>
                <a:spcPts val="600"/>
              </a:spcAft>
            </a:pPr>
            <a:endParaRPr lang="en-US" sz="20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solidFill>
                  <a:prstClr val="black"/>
                </a:solidFill>
              </a:rPr>
              <a:t>07 </a:t>
            </a:r>
            <a:r>
              <a:rPr lang="pt-PT" sz="1400" dirty="0">
                <a:solidFill>
                  <a:prstClr val="black"/>
                </a:solidFill>
              </a:rPr>
              <a:t>| </a:t>
            </a:r>
            <a:r>
              <a:rPr lang="pt-PT" sz="1400" dirty="0" smtClean="0">
                <a:solidFill>
                  <a:prstClr val="black"/>
                </a:solidFill>
              </a:rPr>
              <a:t>25</a:t>
            </a:r>
            <a:endParaRPr lang="pt-PT" sz="1400" dirty="0">
              <a:solidFill>
                <a:prstClr val="black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420030" y="6204178"/>
            <a:ext cx="1819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 smtClean="0"/>
              <a:t>Source</a:t>
            </a:r>
            <a:r>
              <a:rPr lang="pt-PT" sz="1400" dirty="0" smtClean="0"/>
              <a:t>: Project RCAAP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272753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1.</a:t>
            </a:r>
            <a:r>
              <a:rPr lang="en-US" sz="1200" b="1" dirty="0">
                <a:solidFill>
                  <a:prstClr val="black"/>
                </a:solidFill>
              </a:rPr>
              <a:t> Open Access to Research Publications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Digital ERA in Portugal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383689" y="186939"/>
            <a:ext cx="6095284" cy="995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RCAAP achievements</a:t>
            </a:r>
            <a:endParaRPr lang="en-US" sz="280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67543" y="1008922"/>
            <a:ext cx="8325292" cy="384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en-US" sz="2200" dirty="0" smtClean="0"/>
              <a:t>Evolution of the number of hosted Open Access journals</a:t>
            </a:r>
            <a:endParaRPr lang="en-US" sz="2200" dirty="0"/>
          </a:p>
        </p:txBody>
      </p:sp>
      <p:pic>
        <p:nvPicPr>
          <p:cNvPr id="3078" name="Picture 6" descr="C:\Users\vvaz\Desktop\ICT 2015\images\ppt\Evolução de revistas_trim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58" y="1392937"/>
            <a:ext cx="8137489" cy="486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solidFill>
                  <a:prstClr val="black"/>
                </a:solidFill>
              </a:rPr>
              <a:t>08 </a:t>
            </a:r>
            <a:r>
              <a:rPr lang="pt-PT" sz="1400" dirty="0">
                <a:solidFill>
                  <a:prstClr val="black"/>
                </a:solidFill>
              </a:rPr>
              <a:t>| </a:t>
            </a:r>
            <a:r>
              <a:rPr lang="pt-PT" sz="1400" dirty="0" smtClean="0">
                <a:solidFill>
                  <a:prstClr val="black"/>
                </a:solidFill>
              </a:rPr>
              <a:t>25</a:t>
            </a:r>
            <a:endParaRPr lang="pt-PT" sz="1400" dirty="0">
              <a:solidFill>
                <a:prstClr val="black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420030" y="6204178"/>
            <a:ext cx="1819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 smtClean="0"/>
              <a:t>Source</a:t>
            </a:r>
            <a:r>
              <a:rPr lang="pt-PT" sz="1400" dirty="0" smtClean="0"/>
              <a:t>: Project RCAAP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191850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-297772" y="-378790"/>
            <a:ext cx="1681461" cy="1296144"/>
          </a:xfrm>
          <a:prstGeom prst="ellipse">
            <a:avLst/>
          </a:prstGeom>
          <a:solidFill>
            <a:srgbClr val="005C00">
              <a:alpha val="2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prstClr val="black"/>
                </a:solidFill>
              </a:rPr>
              <a:t>1.</a:t>
            </a:r>
            <a:r>
              <a:rPr lang="en-US" sz="1200" b="1" dirty="0">
                <a:solidFill>
                  <a:prstClr val="black"/>
                </a:solidFill>
              </a:rPr>
              <a:t> Open Access to Research Publications</a:t>
            </a:r>
            <a:endParaRPr lang="en-GB" sz="1200" b="1" dirty="0">
              <a:solidFill>
                <a:prstClr val="black"/>
              </a:solidFill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67543" y="6381328"/>
            <a:ext cx="5628457" cy="36512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Digital ERA in Portugal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383689" y="186939"/>
            <a:ext cx="6095284" cy="995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RCAAP achievements</a:t>
            </a:r>
            <a:endParaRPr lang="en-US" sz="2800" dirty="0"/>
          </a:p>
        </p:txBody>
      </p:sp>
      <p:pic>
        <p:nvPicPr>
          <p:cNvPr id="3077" name="Picture 5" descr="C:\Users\vvaz\Desktop\ICT 2015\images\ppt\Evolução de publicações depositadas_trim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71" y="1356161"/>
            <a:ext cx="8201364" cy="504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ontent Placeholder 2"/>
          <p:cNvSpPr txBox="1">
            <a:spLocks/>
          </p:cNvSpPr>
          <p:nvPr/>
        </p:nvSpPr>
        <p:spPr>
          <a:xfrm>
            <a:off x="467543" y="1008922"/>
            <a:ext cx="8325292" cy="384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en-US" sz="2200" dirty="0" smtClean="0"/>
              <a:t>Evolution of the number of deposited Portuguese research publications</a:t>
            </a:r>
            <a:endParaRPr lang="en-US" sz="2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8172400" y="6397768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>
                <a:solidFill>
                  <a:prstClr val="black"/>
                </a:solidFill>
              </a:rPr>
              <a:t>09 </a:t>
            </a:r>
            <a:r>
              <a:rPr lang="pt-PT" sz="1400" dirty="0">
                <a:solidFill>
                  <a:prstClr val="black"/>
                </a:solidFill>
              </a:rPr>
              <a:t>| </a:t>
            </a:r>
            <a:r>
              <a:rPr lang="pt-PT" sz="1400" dirty="0" smtClean="0">
                <a:solidFill>
                  <a:prstClr val="black"/>
                </a:solidFill>
              </a:rPr>
              <a:t>25</a:t>
            </a:r>
            <a:endParaRPr lang="pt-PT" sz="1400" dirty="0">
              <a:solidFill>
                <a:prstClr val="black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402828" y="6358065"/>
            <a:ext cx="1819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dirty="0" smtClean="0"/>
              <a:t>Source</a:t>
            </a:r>
            <a:r>
              <a:rPr lang="pt-PT" sz="1400" dirty="0" smtClean="0"/>
              <a:t>: Project RCAAP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363344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45" y="24035"/>
            <a:ext cx="8496944" cy="1048196"/>
          </a:xfrm>
        </p:spPr>
        <p:txBody>
          <a:bodyPr/>
          <a:lstStyle/>
          <a:p>
            <a:pPr algn="l"/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DB73F-670F-45AD-862D-8950BC744E8C}" type="slidenum">
              <a:rPr lang="pt-PT" smtClean="0"/>
              <a:pPr/>
              <a:t>43</a:t>
            </a:fld>
            <a:endParaRPr lang="pt-PT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716503"/>
            <a:ext cx="6516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691680" y="1417769"/>
            <a:ext cx="73311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Researchers</a:t>
            </a:r>
            <a:endParaRPr lang="pt-PT" sz="2000" b="1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sz="2000" dirty="0">
                <a:latin typeface="Dotum" panose="020B0600000101010101" pitchFamily="34" charset="-127"/>
                <a:ea typeface="Dotum" panose="020B0600000101010101" pitchFamily="34" charset="-127"/>
              </a:rPr>
              <a:t>	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Simplification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of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the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scientific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and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finantial</a:t>
            </a:r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sz="2000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reporting</a:t>
            </a:r>
            <a:endParaRPr lang="pt-PT" sz="2000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	</a:t>
            </a:r>
            <a:endParaRPr lang="pt-PT" sz="2000" b="1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10844" y="2528204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“Input </a:t>
            </a:r>
            <a:r>
              <a:rPr lang="pt-PT" b="1" dirty="0" err="1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once</a:t>
            </a:r>
            <a:r>
              <a:rPr lang="pt-PT" b="1" dirty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, reuse </a:t>
            </a:r>
            <a:r>
              <a:rPr lang="pt-PT" b="1" dirty="0" err="1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multiple</a:t>
            </a:r>
            <a:r>
              <a:rPr lang="pt-PT" b="1" dirty="0" smtClean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” </a:t>
            </a:r>
            <a:r>
              <a:rPr lang="pt-PT" b="1" dirty="0" err="1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principle</a:t>
            </a:r>
            <a:r>
              <a:rPr lang="pt-PT" b="1" dirty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r>
              <a:rPr lang="pt-PT" b="1" dirty="0" err="1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delivered</a:t>
            </a:r>
            <a:r>
              <a:rPr lang="pt-PT" dirty="0">
                <a:solidFill>
                  <a:prstClr val="black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!</a:t>
            </a:r>
          </a:p>
        </p:txBody>
      </p:sp>
      <p:pic>
        <p:nvPicPr>
          <p:cNvPr id="7" name="Picture 47" descr="kspr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284984"/>
            <a:ext cx="1151359" cy="115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4" descr="klat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96" y="4941168"/>
            <a:ext cx="93610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14" y="1302126"/>
            <a:ext cx="1379554" cy="15451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12825" y="3351085"/>
            <a:ext cx="7331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Funder</a:t>
            </a:r>
            <a:endParaRPr lang="pt-PT" sz="2000" b="1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r>
              <a:rPr lang="pt-PT" sz="2000" dirty="0" smtClean="0">
                <a:latin typeface="Dotum" panose="020B0600000101010101" pitchFamily="34" charset="-127"/>
                <a:ea typeface="Dotum" panose="020B0600000101010101" pitchFamily="34" charset="-127"/>
              </a:rPr>
              <a:t>	</a:t>
            </a:r>
            <a:endParaRPr lang="pt-PT" sz="2000" b="1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47874" y="5036884"/>
            <a:ext cx="7331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Institutions</a:t>
            </a:r>
            <a:endParaRPr lang="pt-PT" sz="2000" b="1" dirty="0" smtClean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77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IEWOFFICEVERSIE" val="2007.2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1,625"/>
  <p:tag name="ITEMBREEDTE" val="138,5"/>
  <p:tag name="ITEMTOP" val="204,75"/>
  <p:tag name="ITEMLINKS" val="147,3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131,625"/>
  <p:tag name="ITEMTOP" val="182,125"/>
  <p:tag name="ITEMLINKS" val="30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72,5"/>
  <p:tag name="ITEMTOP" val="336,75"/>
  <p:tag name="ITEMLINKS" val="144,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79,625"/>
  <p:tag name="ITEMTOP" val="193,5"/>
  <p:tag name="ITEMLINKS" val="44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69,125"/>
  <p:tag name="ITEMTOP" val="280"/>
  <p:tag name="ITEMLINKS" val="419,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82,25"/>
  <p:tag name="ITEMTOP" val="402,5"/>
  <p:tag name="ITEMLINKS" val="279,6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84,875"/>
  <p:tag name="ITEMTOP" val="482,625"/>
  <p:tag name="ITEMLINKS" val="45,3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237"/>
  <p:tag name="ITEMTOP" val="477"/>
  <p:tag name="ITEMLINKS" val="240,8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33,25"/>
  <p:tag name="ITEMTOP" val="470,25"/>
  <p:tag name="ITEMLINKS" val="572,6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13,625"/>
  <p:tag name="ITEMTOP" val="153,75"/>
  <p:tag name="ITEMLINKS" val="552,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15,875"/>
  <p:tag name="ITEMTOP" val="235"/>
  <p:tag name="ITEMLINKS" val="572,62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08,75"/>
  <p:tag name="ITEMTOP" val="295,5"/>
  <p:tag name="ITEMLINKS" val="575,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201,125"/>
  <p:tag name="ITEMTOP" val="153,75"/>
  <p:tag name="ITEMLINKS" val="28,2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86,25"/>
  <p:tag name="ITEMTOP" val="142,375"/>
  <p:tag name="ITEMLINKS" val="314,62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77,125"/>
  <p:tag name="ITEMTOP" val="282"/>
  <p:tag name="ITEMLINKS" val="487,62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113,375"/>
  <p:tag name="ITEMTOP" val="383,375"/>
  <p:tag name="ITEMLINKS" val="433,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77,625"/>
  <p:tag name="ITEMTOP" val="403,25"/>
  <p:tag name="ITEMLINKS" val="371,37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4"/>
  <p:tag name="ITEMBREEDTE" val="96,875"/>
  <p:tag name="ITEMTOP" val="299,75"/>
  <p:tag name="ITEMLINKS" val="23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TEMHOOGTE" val="26,5"/>
  <p:tag name="ITEMBREEDTE" val="133,25"/>
  <p:tag name="ITEMTOP" val="470,25"/>
  <p:tag name="ITEMLINKS" val="572,625"/>
</p:tagLst>
</file>

<file path=ppt/theme/theme1.xml><?xml version="1.0" encoding="utf-8"?>
<a:theme xmlns:a="http://schemas.openxmlformats.org/drawingml/2006/main" name="ptcris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CAAP_TEMPLATE_06">
  <a:themeElements>
    <a:clrScheme name="RCAAP_TEMPLATE_0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CAAP_TEMPLATE_0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CAAP_TEMPLATE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delo_Apresentação_RCAAP_Powerpoint_2007">
  <a:themeElements>
    <a:clrScheme name="RCAAP_TEMPLATE_0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CAAP_TEMPLATE_0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CAAP_TEMPLATE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PTCRIS-Template-final</Template>
  <TotalTime>32019</TotalTime>
  <Words>2803</Words>
  <Application>Microsoft Office PowerPoint</Application>
  <PresentationFormat>On-screen Show (4:3)</PresentationFormat>
  <Paragraphs>501</Paragraphs>
  <Slides>43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Dotum</vt:lpstr>
      <vt:lpstr>Arial</vt:lpstr>
      <vt:lpstr>Calibri</vt:lpstr>
      <vt:lpstr>Garamond</vt:lpstr>
      <vt:lpstr>Gill Sans MT</vt:lpstr>
      <vt:lpstr>Times New Roman</vt:lpstr>
      <vt:lpstr>Trebuchet MS</vt:lpstr>
      <vt:lpstr>Wingdings</vt:lpstr>
      <vt:lpstr>ptcris5</vt:lpstr>
      <vt:lpstr>RCAAP_TEMPLATE_06</vt:lpstr>
      <vt:lpstr>Modelo_Apresentação_RCAAP_Powerpoint_2007</vt:lpstr>
      <vt:lpstr>Monitoring a national Open Access funder mandate</vt:lpstr>
      <vt:lpstr>Outline</vt:lpstr>
      <vt:lpstr>Open Access in Portugal</vt:lpstr>
      <vt:lpstr>FCT Open Access policy</vt:lpstr>
      <vt:lpstr>FCT Open Access policy</vt:lpstr>
      <vt:lpstr>RCAAP - aims</vt:lpstr>
      <vt:lpstr>RCAAP - services</vt:lpstr>
      <vt:lpstr>RCAAP - figures</vt:lpstr>
      <vt:lpstr>Recognition/Consolidation RCAAP</vt:lpstr>
      <vt:lpstr>Science&amp;Technology Universe</vt:lpstr>
      <vt:lpstr>PowerPoint Presentation</vt:lpstr>
      <vt:lpstr>PTCRIS ecosystem</vt:lpstr>
      <vt:lpstr>Overview</vt:lpstr>
      <vt:lpstr>Workflow – Deposit and reporting</vt:lpstr>
      <vt:lpstr>1. Deposit in repository  - Project Identification -</vt:lpstr>
      <vt:lpstr>1. Deposit in repository  - Project Identification -</vt:lpstr>
      <vt:lpstr>PowerPoint Presentation</vt:lpstr>
      <vt:lpstr>PowerPoint Presentation</vt:lpstr>
      <vt:lpstr>PowerPoint Presentation</vt:lpstr>
      <vt:lpstr>2. Project Report (RCAAP portal)</vt:lpstr>
      <vt:lpstr>before</vt:lpstr>
      <vt:lpstr>PowerPoint Presentation</vt:lpstr>
      <vt:lpstr>Monitoring</vt:lpstr>
      <vt:lpstr>Monitoring</vt:lpstr>
      <vt:lpstr>Monitoring</vt:lpstr>
      <vt:lpstr>Summary</vt:lpstr>
      <vt:lpstr>Thanks!</vt:lpstr>
      <vt:lpstr>The Open Access Policy of the Fundação para a Ciência e a Tecnologia</vt:lpstr>
      <vt:lpstr>Mandated Green Open Access</vt:lpstr>
      <vt:lpstr>Mandated Green Open Access</vt:lpstr>
      <vt:lpstr>Mandated Green Open Access</vt:lpstr>
      <vt:lpstr>Open Access publishing</vt:lpstr>
      <vt:lpstr>Policy monitoring and compliance</vt:lpstr>
      <vt:lpstr>Other issues to consider</vt:lpstr>
      <vt:lpstr>Other issues to consider</vt:lpstr>
      <vt:lpstr>PowerPoint Presentation</vt:lpstr>
      <vt:lpstr>PowerPoint Presentation</vt:lpstr>
      <vt:lpstr>Open Access to Research Publications Strategy</vt:lpstr>
      <vt:lpstr>RCAAP</vt:lpstr>
      <vt:lpstr>PowerPoint Presentation</vt:lpstr>
      <vt:lpstr>PowerPoint Presentation</vt:lpstr>
      <vt:lpstr>PowerPoint Presentation</vt:lpstr>
      <vt:lpstr>Benefits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João Mendes Moreira</dc:creator>
  <cp:keywords>PTCRIS;ORCID;CRIS;CERIF;funders;fundação para a ciência e a tecnologia;FCT</cp:keywords>
  <cp:lastModifiedBy>Cátia Laranjeira</cp:lastModifiedBy>
  <cp:revision>436</cp:revision>
  <cp:lastPrinted>2016-04-06T11:10:42Z</cp:lastPrinted>
  <dcterms:created xsi:type="dcterms:W3CDTF">2014-08-21T08:47:43Z</dcterms:created>
  <dcterms:modified xsi:type="dcterms:W3CDTF">2016-06-10T12:41:22Z</dcterms:modified>
</cp:coreProperties>
</file>